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embeddedFontLst>
    <p:embeddedFont>
      <p:font typeface="Allerta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80" autoAdjust="0"/>
  </p:normalViewPr>
  <p:slideViewPr>
    <p:cSldViewPr snapToGrid="0">
      <p:cViewPr varScale="1">
        <p:scale>
          <a:sx n="46" d="100"/>
          <a:sy n="46" d="100"/>
        </p:scale>
        <p:origin x="20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62666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6507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115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349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08784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908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2917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17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68099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18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71493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38437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9489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0105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7110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71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079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554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372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27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83297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28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40464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29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3904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633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201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614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32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25937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33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49858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34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84009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35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68461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3563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1479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5547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78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7806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51410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9138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9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1290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and ATC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316" y="225992"/>
            <a:ext cx="1640437" cy="80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48733"/>
            <a:ext cx="9144000" cy="3167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19316" y="2362433"/>
            <a:ext cx="878585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  <a:defRPr sz="32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19313" y="3835562"/>
            <a:ext cx="8785851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593B"/>
              </a:buClr>
              <a:buFont typeface="Arial"/>
              <a:buNone/>
              <a:defRPr sz="2400" b="0" i="0" u="none" strike="noStrike" cap="none" baseline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1737608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3921" y="283558"/>
            <a:ext cx="3651247" cy="75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14312" y="2914650"/>
            <a:ext cx="367506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23593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800" y="0"/>
            <a:ext cx="915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2120455"/>
            <a:ext cx="9144001" cy="398305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14312" y="3629025"/>
            <a:ext cx="367506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23593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624612" y="2456788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7209514" y="2456788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4624612" y="2998966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4"/>
          </p:nvPr>
        </p:nvSpPr>
        <p:spPr>
          <a:xfrm>
            <a:off x="7209514" y="2998966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5"/>
          </p:nvPr>
        </p:nvSpPr>
        <p:spPr>
          <a:xfrm>
            <a:off x="4624612" y="3553357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6"/>
          </p:nvPr>
        </p:nvSpPr>
        <p:spPr>
          <a:xfrm>
            <a:off x="7209514" y="3553357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7"/>
          </p:nvPr>
        </p:nvSpPr>
        <p:spPr>
          <a:xfrm>
            <a:off x="4624612" y="4107746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8"/>
          </p:nvPr>
        </p:nvSpPr>
        <p:spPr>
          <a:xfrm>
            <a:off x="7209514" y="4107746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9"/>
          </p:nvPr>
        </p:nvSpPr>
        <p:spPr>
          <a:xfrm>
            <a:off x="4624612" y="4662137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3"/>
          </p:nvPr>
        </p:nvSpPr>
        <p:spPr>
          <a:xfrm>
            <a:off x="7209514" y="4662137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4"/>
          </p:nvPr>
        </p:nvSpPr>
        <p:spPr>
          <a:xfrm>
            <a:off x="4624612" y="5216525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5"/>
          </p:nvPr>
        </p:nvSpPr>
        <p:spPr>
          <a:xfrm>
            <a:off x="7209514" y="5216525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23593E"/>
              </a:buClr>
              <a:buFont typeface="Allerta"/>
              <a:buNone/>
              <a:defRPr sz="1800">
                <a:solidFill>
                  <a:srgbClr val="23593E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/>
            </a:lvl2pPr>
            <a:lvl3pPr marL="914400" indent="0" rtl="0">
              <a:spcBef>
                <a:spcPts val="0"/>
              </a:spcBef>
              <a:buFont typeface="Allerta"/>
              <a:buNone/>
              <a:defRPr/>
            </a:lvl3pPr>
            <a:lvl4pPr marL="1371600" indent="0" rtl="0">
              <a:spcBef>
                <a:spcPts val="0"/>
              </a:spcBef>
              <a:buFont typeface="Allerta"/>
              <a:buNone/>
              <a:defRPr/>
            </a:lvl4pPr>
            <a:lvl5pPr marL="1828800" indent="0" rtl="0">
              <a:spcBef>
                <a:spcPts val="0"/>
              </a:spcBef>
              <a:buFont typeface="Allerta"/>
              <a:buNone/>
              <a:defRPr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200">
                <a:solidFill>
                  <a:srgbClr val="23593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py (Url Only)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803" y="6519775"/>
            <a:ext cx="1974668" cy="159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sp>
        <p:nvSpPr>
          <p:cNvPr id="154" name="Shape 154"/>
          <p:cNvSpPr/>
          <p:nvPr/>
        </p:nvSpPr>
        <p:spPr>
          <a:xfrm>
            <a:off x="195229" y="6519775"/>
            <a:ext cx="1920244" cy="159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550987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2400" b="1">
                <a:solidFill>
                  <a:srgbClr val="3F3F39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 sz="2000" b="1"/>
            </a:lvl2pPr>
            <a:lvl3pPr marL="914400" indent="0" rtl="0">
              <a:spcBef>
                <a:spcPts val="0"/>
              </a:spcBef>
              <a:buFont typeface="Allerta"/>
              <a:buNone/>
              <a:defRPr sz="1800" b="1"/>
            </a:lvl3pPr>
            <a:lvl4pPr marL="1371600" indent="0" rtl="0">
              <a:spcBef>
                <a:spcPts val="0"/>
              </a:spcBef>
              <a:buFont typeface="Allerta"/>
              <a:buNone/>
              <a:defRPr sz="1600" b="1"/>
            </a:lvl4pPr>
            <a:lvl5pPr marL="1828800" indent="0" rtl="0">
              <a:spcBef>
                <a:spcPts val="0"/>
              </a:spcBef>
              <a:buFont typeface="Allerta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2190750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4645025" y="1550987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2400" b="1">
                <a:solidFill>
                  <a:srgbClr val="3F3F39"/>
                </a:solidFill>
              </a:defRPr>
            </a:lvl1pPr>
            <a:lvl2pPr marL="457200" indent="0" rtl="0">
              <a:spcBef>
                <a:spcPts val="0"/>
              </a:spcBef>
              <a:buFont typeface="Allerta"/>
              <a:buNone/>
              <a:defRPr sz="2000" b="1"/>
            </a:lvl2pPr>
            <a:lvl3pPr marL="914400" indent="0" rtl="0">
              <a:spcBef>
                <a:spcPts val="0"/>
              </a:spcBef>
              <a:buFont typeface="Allerta"/>
              <a:buNone/>
              <a:defRPr sz="1800" b="1"/>
            </a:lvl3pPr>
            <a:lvl4pPr marL="1371600" indent="0" rtl="0">
              <a:spcBef>
                <a:spcPts val="0"/>
              </a:spcBef>
              <a:buFont typeface="Allerta"/>
              <a:buNone/>
              <a:defRPr sz="1600" b="1"/>
            </a:lvl4pPr>
            <a:lvl5pPr marL="1828800" indent="0" rtl="0">
              <a:spcBef>
                <a:spcPts val="0"/>
              </a:spcBef>
              <a:buFont typeface="Allerta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4"/>
          </p:nvPr>
        </p:nvSpPr>
        <p:spPr>
          <a:xfrm>
            <a:off x="4645025" y="2190750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4578350" y="1600200"/>
            <a:ext cx="4108450" cy="4525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578350" y="5646676"/>
            <a:ext cx="41084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Allerta"/>
              <a:buNone/>
              <a:defRPr sz="1600" baseline="0"/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4578350" y="3892046"/>
            <a:ext cx="4108450" cy="2234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idx="3"/>
          </p:nvPr>
        </p:nvSpPr>
        <p:spPr>
          <a:xfrm>
            <a:off x="4578350" y="1600200"/>
            <a:ext cx="4108450" cy="2234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rgbClr val="3F3F39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rgbClr val="3F3F39"/>
                </a:solidFill>
              </a:defRPr>
            </a:lvl3pPr>
            <a:lvl4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4pPr>
            <a:lvl5pPr rtl="0">
              <a:spcBef>
                <a:spcPts val="0"/>
              </a:spcBef>
              <a:defRPr sz="1600">
                <a:solidFill>
                  <a:srgbClr val="3F3F39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4"/>
          </p:nvPr>
        </p:nvSpPr>
        <p:spPr>
          <a:xfrm>
            <a:off x="4578350" y="5646676"/>
            <a:ext cx="41084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5"/>
          </p:nvPr>
        </p:nvSpPr>
        <p:spPr>
          <a:xfrm>
            <a:off x="4578350" y="3354830"/>
            <a:ext cx="41084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pic" idx="2"/>
          </p:nvPr>
        </p:nvSpPr>
        <p:spPr>
          <a:xfrm>
            <a:off x="4616450" y="1600200"/>
            <a:ext cx="407035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616450" y="5646676"/>
            <a:ext cx="40703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pic" idx="3"/>
          </p:nvPr>
        </p:nvSpPr>
        <p:spPr>
          <a:xfrm>
            <a:off x="457199" y="1600200"/>
            <a:ext cx="4073524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4"/>
          </p:nvPr>
        </p:nvSpPr>
        <p:spPr>
          <a:xfrm>
            <a:off x="457197" y="5646676"/>
            <a:ext cx="4073524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pic" idx="2"/>
          </p:nvPr>
        </p:nvSpPr>
        <p:spPr>
          <a:xfrm>
            <a:off x="4616450" y="3892046"/>
            <a:ext cx="4070350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pic" idx="3"/>
          </p:nvPr>
        </p:nvSpPr>
        <p:spPr>
          <a:xfrm>
            <a:off x="4616450" y="1600200"/>
            <a:ext cx="4070350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pic" idx="4"/>
          </p:nvPr>
        </p:nvSpPr>
        <p:spPr>
          <a:xfrm>
            <a:off x="457197" y="1600200"/>
            <a:ext cx="4070350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pic" idx="5"/>
          </p:nvPr>
        </p:nvSpPr>
        <p:spPr>
          <a:xfrm>
            <a:off x="460372" y="3892046"/>
            <a:ext cx="4070350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616450" y="5646676"/>
            <a:ext cx="40703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6"/>
          </p:nvPr>
        </p:nvSpPr>
        <p:spPr>
          <a:xfrm>
            <a:off x="457197" y="5646676"/>
            <a:ext cx="4073524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7"/>
          </p:nvPr>
        </p:nvSpPr>
        <p:spPr>
          <a:xfrm>
            <a:off x="4616450" y="3354830"/>
            <a:ext cx="4070350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8"/>
          </p:nvPr>
        </p:nvSpPr>
        <p:spPr>
          <a:xfrm>
            <a:off x="454022" y="3354830"/>
            <a:ext cx="4073524" cy="479485"/>
          </a:xfrm>
          <a:prstGeom prst="rect">
            <a:avLst/>
          </a:prstGeom>
          <a:solidFill>
            <a:srgbClr val="FFFFFF">
              <a:alpha val="47450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rgbClr val="3F3F39"/>
              </a:buClr>
              <a:buFont typeface="Allerta"/>
              <a:buNone/>
              <a:defRPr sz="1600" baseline="0">
                <a:solidFill>
                  <a:srgbClr val="3F3F39"/>
                </a:solidFill>
              </a:defRPr>
            </a:lvl1pPr>
            <a:lvl2pPr rtl="0">
              <a:spcBef>
                <a:spcPts val="0"/>
              </a:spcBef>
              <a:defRPr sz="20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rtl="0">
              <a:spcBef>
                <a:spcPts val="0"/>
              </a:spcBef>
              <a:defRPr sz="1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rtl="0">
              <a:spcBef>
                <a:spcPts val="0"/>
              </a:spcBef>
              <a:defRPr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2359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PAGE </a:t>
            </a: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‹#›</a:t>
            </a:fld>
            <a:r>
              <a:rPr lang="en-US" sz="10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09" y="6436275"/>
            <a:ext cx="5476304" cy="3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96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200">
                <a:solidFill>
                  <a:srgbClr val="23593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51" cy="868362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3200">
                <a:solidFill>
                  <a:srgbClr val="23593E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216564" y="2852946"/>
            <a:ext cx="8620551" cy="87684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rgbClr val="23593E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16" y="225992"/>
            <a:ext cx="1640437" cy="8080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19316" y="2852946"/>
            <a:ext cx="8617800" cy="876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Allerta"/>
              <a:buNone/>
              <a:defRPr sz="28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and ATC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4133"/>
            <a:ext cx="9144000" cy="313136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3507950" y="2362433"/>
            <a:ext cx="5497218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  <a:defRPr sz="32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3507948" y="3835562"/>
            <a:ext cx="5497218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593B"/>
              </a:buClr>
              <a:buFont typeface="Arial"/>
              <a:buNone/>
              <a:defRPr sz="2400" b="0" i="0" u="none" strike="noStrike" cap="none" baseline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1746249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0" y="1857374"/>
            <a:ext cx="3349624" cy="3159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16" y="225992"/>
            <a:ext cx="1640437" cy="80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3921" y="283558"/>
            <a:ext cx="3651247" cy="75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4133"/>
            <a:ext cx="9144000" cy="313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16" y="225992"/>
            <a:ext cx="1640437" cy="8080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219316" y="2362433"/>
            <a:ext cx="878585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  <a:defRPr sz="32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219313" y="3835562"/>
            <a:ext cx="8785851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593B"/>
              </a:buClr>
              <a:buFont typeface="Arial"/>
              <a:buNone/>
              <a:defRPr sz="2400" b="0" i="0" u="none" strike="noStrike" cap="none" baseline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081" y="6518032"/>
            <a:ext cx="1862714" cy="15056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0" y="1737608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4133"/>
            <a:ext cx="9144000" cy="313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316" y="225992"/>
            <a:ext cx="1640437" cy="8080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219316" y="2362433"/>
            <a:ext cx="878585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  <a:defRPr sz="32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19313" y="3835562"/>
            <a:ext cx="8785851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4593B"/>
              </a:buClr>
              <a:buFont typeface="Arial"/>
              <a:buNone/>
              <a:defRPr sz="2400" b="0" i="0" u="none" strike="noStrike" cap="none" baseline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081" y="6518032"/>
            <a:ext cx="1862714" cy="1505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1737608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7117557" y="225425"/>
            <a:ext cx="1650999" cy="8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ATC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92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61542"/>
            <a:ext cx="9144000" cy="199645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694" y="4861542"/>
            <a:ext cx="8684052" cy="94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llerta"/>
              <a:buNone/>
              <a:defRPr sz="28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7694" y="5804044"/>
            <a:ext cx="5497218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29608"/>
            <a:ext cx="3651247" cy="75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  <a:defRPr sz="28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266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1pPr>
            <a:lvl2pPr marL="742950" marR="0" indent="222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2pPr>
            <a:lvl3pPr marL="1143000" marR="0" indent="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3pPr>
            <a:lvl4pPr marL="1600200" marR="0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6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4pPr>
            <a:lvl5pPr marL="2057400" marR="0" indent="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6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defRPr>
            </a:lvl5pPr>
            <a:lvl6pPr marL="2514600" marR="0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EYfuMQ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HTVab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ttendee.gotowebinar.com/register/7976673555971807234" TargetMode="External"/><Relationship Id="rId4" Type="http://schemas.openxmlformats.org/officeDocument/2006/relationships/hyperlink" Target="https://zoom.us/webinar/register/cb5853f040dd8231dc2040ba88984b7b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1EYfuM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agnerm@studentsachieve.net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hievethecore.org" TargetMode="External"/><Relationship Id="rId5" Type="http://schemas.openxmlformats.org/officeDocument/2006/relationships/hyperlink" Target="http://www.tfaforms.com/362186" TargetMode="External"/><Relationship Id="rId4" Type="http://schemas.openxmlformats.org/officeDocument/2006/relationships/hyperlink" Target="mailto:jfunderburk@studentsachieven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-2518771" y="503655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ctrTitle"/>
          </p:nvPr>
        </p:nvSpPr>
        <p:spPr>
          <a:xfrm>
            <a:off x="0" y="2235433"/>
            <a:ext cx="9005167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The Instructional Practice Suite for ELA/Literacy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ubTitle" idx="1"/>
          </p:nvPr>
        </p:nvSpPr>
        <p:spPr>
          <a:xfrm>
            <a:off x="219313" y="3835562"/>
            <a:ext cx="8785851" cy="7924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593B"/>
              </a:buClr>
              <a:buSzPct val="25000"/>
              <a:buFont typeface="Arial"/>
              <a:buNone/>
            </a:pPr>
            <a:r>
              <a:rPr lang="en-US" sz="1500" b="0" i="0" u="none" strike="noStrike" cap="none" baseline="0" dirty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Core Advocate Webinar</a:t>
            </a:r>
          </a:p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24593B"/>
              </a:buClr>
              <a:buSzPct val="25000"/>
              <a:buFont typeface="Arial"/>
              <a:buNone/>
            </a:pPr>
            <a:r>
              <a:rPr lang="en-US" sz="1500" b="0" i="0" u="none" strike="noStrike" cap="none" baseline="0" dirty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November 17, </a:t>
            </a:r>
            <a:r>
              <a:rPr lang="en-US" sz="1500" b="0" i="0" u="none" strike="noStrike" cap="none" baseline="0" dirty="0" smtClean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2015</a:t>
            </a:r>
            <a:endParaRPr lang="en-US" sz="1500" b="0" i="0" u="none" strike="noStrike" cap="none" baseline="0" dirty="0">
              <a:solidFill>
                <a:srgbClr val="24593B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24593B"/>
              </a:buClr>
              <a:buSzPct val="25000"/>
              <a:buFont typeface="Arial"/>
              <a:buNone/>
            </a:pPr>
            <a:r>
              <a:rPr lang="en-US" sz="1500" b="0" i="0" u="none" strike="noStrike" cap="none" baseline="0" dirty="0">
                <a:solidFill>
                  <a:srgbClr val="24593B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7:00 – 8:00 EST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359400" y="3683162"/>
            <a:ext cx="37846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webinar will begin shortly.  You may wish to download the handouts (check the tab on your webinar control panel) while you wait.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Coaching Tool</a:t>
            </a:r>
          </a:p>
        </p:txBody>
      </p:sp>
      <p:cxnSp>
        <p:nvCxnSpPr>
          <p:cNvPr id="295" name="Shape 295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578" y="1738606"/>
            <a:ext cx="8750299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Coaching Tool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507004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08" y="1097862"/>
            <a:ext cx="7935047" cy="5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Coaching Tool</a:t>
            </a:r>
          </a:p>
        </p:txBody>
      </p:sp>
      <p:cxnSp>
        <p:nvCxnSpPr>
          <p:cNvPr id="311" name="Shape 311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0184" y="1158045"/>
            <a:ext cx="5504479" cy="516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llerta"/>
              <a:buNone/>
            </a:pPr>
            <a:r>
              <a:rPr lang="en-US"/>
              <a:t>Instructional Practice Guide: Coaching Tool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Shape 320"/>
          <p:cNvSpPr txBox="1"/>
          <p:nvPr/>
        </p:nvSpPr>
        <p:spPr>
          <a:xfrm>
            <a:off x="446825" y="1545000"/>
            <a:ext cx="4413299" cy="477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b="1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Helpful uses...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lesson planning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PLC/teacher team meetings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Discussing instructional strategies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select a focus area for improvement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peer observation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coach observation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reviewing classroom video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342900" lvl="0" indent="26670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4758125" y="1621200"/>
            <a:ext cx="4233000" cy="477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b="1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Unhelpful... (don’t do this!)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evaluate teachers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serve as a checklist of what every teacher should do every day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rate a teacher’s effectiveness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mandate instructional practices</a:t>
            </a:r>
          </a:p>
          <a:p>
            <a:pPr marL="457200" lvl="0" indent="-228600" rtl="0">
              <a:spcBef>
                <a:spcPts val="0"/>
              </a:spcBef>
              <a:buClr>
                <a:srgbClr val="3F3F39"/>
              </a:buClr>
              <a:buSzPct val="100000"/>
              <a:buChar char="•"/>
            </a:pPr>
            <a:r>
              <a:rPr lang="en-US" sz="220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rank how well a teacher is performing</a:t>
            </a:r>
          </a:p>
          <a:p>
            <a:pPr marL="342900" lvl="0" indent="266700" rtl="0">
              <a:spcBef>
                <a:spcPts val="0"/>
              </a:spcBef>
              <a:buNone/>
            </a:pPr>
            <a:endParaRPr sz="2200">
              <a:solidFill>
                <a:srgbClr val="000000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216575" y="2706900"/>
            <a:ext cx="8620500" cy="12102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 sz="3200" b="0" i="0" u="none" strike="noStrike" cap="none" baseline="0">
              <a:solidFill>
                <a:srgbClr val="23593E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Poll: </a:t>
            </a:r>
            <a:r>
              <a:rPr lang="en-US">
                <a:solidFill>
                  <a:srgbClr val="23593E"/>
                </a:solidFill>
                <a:rtl val="0"/>
              </a:rPr>
              <a:t>Which of these uses of the IPG is most relevant for you?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 sz="3200" b="0" i="0" u="none" strike="noStrike" cap="none" baseline="0">
              <a:solidFill>
                <a:srgbClr val="23593E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Beyond the Lesson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Content</a:t>
            </a:r>
          </a:p>
          <a:p>
            <a:pPr marL="3429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742950" marR="0" lvl="1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cxnSp>
        <p:nvCxnSpPr>
          <p:cNvPr id="335" name="Shape 335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1464007"/>
            <a:ext cx="8172824" cy="475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Instructional Practice Guide: Beyond the Lesson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1143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Provides context for the lesson - all things considered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Capture the ideas and moves you can’t see/hear in one lesson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Spark conversation about classroom activities that happen over time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building knowledge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student progress towards independence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400"/>
              <a:t>range and volume of texts and tasks</a:t>
            </a:r>
          </a:p>
          <a:p>
            <a:pPr marL="3429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742950" marR="0" lvl="1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cxnSp>
        <p:nvCxnSpPr>
          <p:cNvPr id="343" name="Shape 343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Lesson Planning Tool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19284"/>
            <a:ext cx="9144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Lesson Planning Tool</a:t>
            </a:r>
          </a:p>
        </p:txBody>
      </p:sp>
      <p:cxnSp>
        <p:nvCxnSpPr>
          <p:cNvPr id="357" name="Shape 357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923" y="1467925"/>
            <a:ext cx="7223649" cy="46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llerta"/>
              <a:buNone/>
            </a:pPr>
            <a:r>
              <a:rPr lang="en-US"/>
              <a:t>Instructional Practice Guide: Lesson Planning Tool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Close reading takes more that just one lesson period; time invested in planning is work worth doing!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Addresses all aspects of planning for close reading - consider text complexity, text-dependent questions and tasks, vocabulary, and supporting all students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Supports your individual planning process - start/stop in any place and continue at any time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66" name="Shape 366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Introductions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Sandra Alberti, Field Impact Team</a:t>
            </a:r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rtl val="0"/>
            </a:endParaRPr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rtl val="0"/>
            </a:endParaRPr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rtl val="0"/>
            </a:endParaRPr>
          </a:p>
          <a:p>
            <a:pPr marL="0" marR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rtl val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Rachel Etienne, Literacy Team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185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477" y="1676402"/>
            <a:ext cx="2051597" cy="19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25" y="3890967"/>
            <a:ext cx="1676399" cy="223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261750" y="1959625"/>
            <a:ext cx="8620500" cy="30069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Question:  </a:t>
            </a:r>
            <a:b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</a:br>
            <a:r>
              <a:rPr lang="en-US">
                <a:rtl val="0"/>
              </a:rPr>
              <a:t>In what ways have you used these tools? If you haven’t, what are you most looking forward to utilizing?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 sz="1400" b="0" i="0" u="none" strike="noStrike" cap="none" baseline="0">
              <a:solidFill>
                <a:srgbClr val="23593E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4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Use the “Question” tab on your control panel to submit your response.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216575" y="2829674"/>
            <a:ext cx="8620500" cy="1025698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How do the tools in the Instructional Practice Suite work together?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Teaching – Learning Cycle*</a:t>
            </a:r>
          </a:p>
        </p:txBody>
      </p:sp>
      <p:cxnSp>
        <p:nvCxnSpPr>
          <p:cNvPr id="385" name="Shape 385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883" y="1522016"/>
            <a:ext cx="5563215" cy="45454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6375119" y="5914750"/>
            <a:ext cx="2781332" cy="415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*Graphic courtesy of Cherry Creek Schools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Centennial, CO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Teaching – Learning Cycle*</a:t>
            </a:r>
          </a:p>
        </p:txBody>
      </p:sp>
      <p:cxnSp>
        <p:nvCxnSpPr>
          <p:cNvPr id="394" name="Shape 394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5" name="Shape 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883" y="1522016"/>
            <a:ext cx="5563200" cy="45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 txBox="1"/>
          <p:nvPr/>
        </p:nvSpPr>
        <p:spPr>
          <a:xfrm>
            <a:off x="6375119" y="5914750"/>
            <a:ext cx="2781300" cy="4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*Graphic courtesy of Cherry Creek Schools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Centennial, CO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5050425" y="1427175"/>
            <a:ext cx="3209400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Lesson Planning Tool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5798300" y="2208950"/>
            <a:ext cx="2697899" cy="4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Coaching Tool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Teaching – Learning Cycle*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883" y="1522016"/>
            <a:ext cx="5563200" cy="45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/>
          <p:cNvSpPr txBox="1"/>
          <p:nvPr/>
        </p:nvSpPr>
        <p:spPr>
          <a:xfrm>
            <a:off x="6375119" y="5914750"/>
            <a:ext cx="2781300" cy="4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*Graphic courtesy of Cherry Creek Schools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Centennial, CO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6283675" y="4206200"/>
            <a:ext cx="2567399" cy="91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>
                <a:solidFill>
                  <a:srgbClr val="9900FF"/>
                </a:solidFill>
                <a:latin typeface="Allerta"/>
                <a:ea typeface="Allerta"/>
                <a:cs typeface="Allerta"/>
                <a:sym typeface="Allerta"/>
              </a:rPr>
              <a:t>Coaching Tool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Teaching – Learning Cycle*</a:t>
            </a:r>
          </a:p>
        </p:txBody>
      </p:sp>
      <p:cxnSp>
        <p:nvCxnSpPr>
          <p:cNvPr id="415" name="Shape 415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883" y="1522016"/>
            <a:ext cx="5563200" cy="45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6375119" y="5914750"/>
            <a:ext cx="2781300" cy="4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*Graphic courtesy of Cherry Creek Schools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Centennial, CO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66825" y="4645025"/>
            <a:ext cx="3318899" cy="153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40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Coaching Tool &amp; conversations</a:t>
            </a:r>
          </a:p>
          <a:p>
            <a:pPr algn="ctr" rtl="0"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>
                <a:solidFill>
                  <a:srgbClr val="FF0000"/>
                </a:solidFill>
                <a:latin typeface="Allerta"/>
                <a:ea typeface="Allerta"/>
                <a:cs typeface="Allerta"/>
                <a:sym typeface="Allerta"/>
              </a:rPr>
              <a:t>Beyond the Lesson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Teaching – Learning Cycle*</a:t>
            </a:r>
          </a:p>
        </p:txBody>
      </p:sp>
      <p:cxnSp>
        <p:nvCxnSpPr>
          <p:cNvPr id="425" name="Shape 425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6883" y="1522016"/>
            <a:ext cx="5563200" cy="45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6375119" y="5914750"/>
            <a:ext cx="2781300" cy="4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*Graphic courtesy of Cherry Creek Schools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Centennial, CO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87450" y="1422400"/>
            <a:ext cx="2485499" cy="207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200">
                <a:solidFill>
                  <a:srgbClr val="0000FF"/>
                </a:solidFill>
                <a:latin typeface="Allerta"/>
                <a:ea typeface="Allerta"/>
                <a:cs typeface="Allerta"/>
                <a:sym typeface="Allerta"/>
              </a:rPr>
              <a:t>Coaching Conversations &amp;</a:t>
            </a:r>
          </a:p>
          <a:p>
            <a:pPr algn="ctr" rtl="0">
              <a:spcBef>
                <a:spcPts val="0"/>
              </a:spcBef>
              <a:buNone/>
            </a:pPr>
            <a:r>
              <a:rPr lang="en-US" sz="2200">
                <a:solidFill>
                  <a:srgbClr val="0000FF"/>
                </a:solidFill>
                <a:latin typeface="Allerta"/>
                <a:ea typeface="Allerta"/>
                <a:cs typeface="Allerta"/>
                <a:sym typeface="Allerta"/>
              </a:rPr>
              <a:t>Reflection</a:t>
            </a:r>
          </a:p>
          <a:p>
            <a:pPr algn="ctr" rtl="0">
              <a:spcBef>
                <a:spcPts val="0"/>
              </a:spcBef>
              <a:buNone/>
            </a:pPr>
            <a:endParaRPr sz="2200">
              <a:solidFill>
                <a:srgbClr val="0000FF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200">
                <a:solidFill>
                  <a:srgbClr val="0000FF"/>
                </a:solidFill>
                <a:latin typeface="Allerta"/>
                <a:ea typeface="Allerta"/>
                <a:cs typeface="Allerta"/>
                <a:sym typeface="Allerta"/>
              </a:rPr>
              <a:t>Lesson Planning Tool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216575" y="1970398"/>
            <a:ext cx="8620500" cy="2878199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Question:  </a:t>
            </a:r>
            <a:b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</a:br>
            <a:r>
              <a:rPr lang="en-US">
                <a:rtl val="0"/>
              </a:rPr>
              <a:t>How might the Suite of Instructional Tools enhance your current planning-teaching processes?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14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Use the “Question” tab on your control panel to submit your response.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216564" y="2515326"/>
            <a:ext cx="8620500" cy="1182848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How do the videos on Teaching the Core support the Instructional Practice Suite?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/>
              <a:t>Teaching the Core</a:t>
            </a:r>
          </a:p>
        </p:txBody>
      </p:sp>
      <p:cxnSp>
        <p:nvCxnSpPr>
          <p:cNvPr id="447" name="Shape 447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2433"/>
            <a:ext cx="9048751" cy="343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Introductions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Sandra Alberti, Field Impact Team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Rachel Etienne, Literacy Team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185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Core Advocates are educators who:</a:t>
            </a:r>
          </a:p>
          <a:p>
            <a:pPr marL="742950" marR="0" lvl="1" indent="-285749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89880"/>
              <a:buFont typeface="Arial"/>
              <a:buChar char="–"/>
            </a:pPr>
            <a:r>
              <a:rPr lang="en-US" sz="185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Believe in the potential of the CCSS to prepare all students for college and careers;</a:t>
            </a:r>
          </a:p>
          <a:p>
            <a:pPr marL="742950" marR="0" lvl="1" indent="-285749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89880"/>
              <a:buFont typeface="Arial"/>
              <a:buChar char="–"/>
            </a:pPr>
            <a:r>
              <a:rPr lang="en-US" sz="185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Are eager to support their colleagues and communities in understanding and advocating for the CCSS and CCSS-aligned instruction;</a:t>
            </a:r>
          </a:p>
          <a:p>
            <a:pPr marL="742950" marR="0" lvl="1" indent="-285749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89880"/>
              <a:buFont typeface="Arial"/>
              <a:buChar char="–"/>
            </a:pPr>
            <a:r>
              <a:rPr lang="en-US" sz="185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</a:rPr>
              <a:t>Understand and embrace the shifts in instruction and assessment required by the CCSS</a:t>
            </a:r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185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cxnSp>
        <p:nvCxnSpPr>
          <p:cNvPr id="239" name="Shape 239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216564" y="2829675"/>
            <a:ext cx="8620500" cy="868499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 sz="3200" b="0" i="0" u="none" strike="noStrike" cap="none" baseline="0">
              <a:solidFill>
                <a:srgbClr val="23593E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</a:rPr>
              <a:t>Poll: </a:t>
            </a:r>
            <a:r>
              <a:rPr lang="en-US">
                <a:solidFill>
                  <a:srgbClr val="23593E"/>
                </a:solidFill>
              </a:rPr>
              <a:t>Have you seen or used the videos on Teaching the Core?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lerta"/>
              <a:buNone/>
            </a:pPr>
            <a:endParaRPr sz="3200" b="0" i="0" u="none" strike="noStrike" cap="none" baseline="0">
              <a:solidFill>
                <a:srgbClr val="23593E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/>
              <a:t>Teaching the Core</a:t>
            </a:r>
          </a:p>
        </p:txBody>
      </p:sp>
      <p:cxnSp>
        <p:nvCxnSpPr>
          <p:cNvPr id="461" name="Shape 461"/>
          <p:cNvCxnSpPr/>
          <p:nvPr/>
        </p:nvCxnSpPr>
        <p:spPr>
          <a:xfrm>
            <a:off x="457200" y="14224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2" name="Shape 4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925" y="1511800"/>
            <a:ext cx="7258799" cy="47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/>
              <a:t>Teaching the Core</a:t>
            </a:r>
          </a:p>
        </p:txBody>
      </p:sp>
      <p:cxnSp>
        <p:nvCxnSpPr>
          <p:cNvPr id="469" name="Shape 469"/>
          <p:cNvCxnSpPr/>
          <p:nvPr/>
        </p:nvCxnSpPr>
        <p:spPr>
          <a:xfrm>
            <a:off x="457200" y="1434851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70" name="Shape 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0" y="1710975"/>
            <a:ext cx="9143998" cy="42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216575" y="2231150"/>
            <a:ext cx="8620500" cy="18591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/>
              <a:t>Your q</a:t>
            </a: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uestion</a:t>
            </a:r>
            <a:r>
              <a:rPr lang="en-US">
                <a:rtl val="0"/>
              </a:rPr>
              <a:t>s?</a:t>
            </a: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/>
            </a:r>
            <a:b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</a:br>
            <a:r>
              <a:rPr lang="en-US" sz="11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/>
            </a:r>
            <a:br>
              <a:rPr lang="en-US" sz="11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</a:br>
            <a:r>
              <a:rPr lang="en-US" sz="11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/>
            </a:r>
            <a:br>
              <a:rPr lang="en-US" sz="11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</a:br>
            <a:r>
              <a:rPr lang="en-US" sz="14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/>
            </a:r>
            <a:br>
              <a:rPr lang="en-US" sz="14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</a:br>
            <a:r>
              <a:rPr lang="en-US" sz="14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Use the “Question” tab on your control panel to submit your </a:t>
            </a:r>
            <a:r>
              <a:rPr lang="en-US" sz="1400">
                <a:rtl val="0"/>
              </a:rPr>
              <a:t>questions</a:t>
            </a:r>
            <a:r>
              <a:rPr lang="en-US" sz="14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Follow Up	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457200" y="15765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Watch a Teaching the Core video yourself or with colleagues with the IPG in hand and have a conversation about what you see.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Utilize any of the tools in the Instructional Practice Suite and tell us how they helped you do your job better.</a:t>
            </a:r>
          </a:p>
          <a:p>
            <a:pPr marL="45720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rtl val="0"/>
              </a:rPr>
              <a:t>Share information about these tools with your colleagues!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rtl val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rtl val="0"/>
              </a:rPr>
              <a:t>Submit comments and reflections </a:t>
            </a:r>
            <a:r>
              <a:rPr lang="en-US" u="sng">
                <a:solidFill>
                  <a:schemeClr val="hlink"/>
                </a:solidFill>
                <a:hlinkClick r:id="rId3"/>
                <a:rtl val="0"/>
              </a:rPr>
              <a:t>here</a:t>
            </a:r>
            <a:r>
              <a:rPr lang="en-US">
                <a:rtl val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4" name="Shape 484"/>
          <p:cNvCxnSpPr/>
          <p:nvPr/>
        </p:nvCxnSpPr>
        <p:spPr>
          <a:xfrm>
            <a:off x="457200" y="1434851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Upcoming Webinars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“Ask the Experts: Office Hours”</a:t>
            </a:r>
          </a:p>
          <a:p>
            <a:pPr marL="857250" marR="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Tuesday, December 15, 2015</a:t>
            </a:r>
          </a:p>
          <a:p>
            <a:pPr marL="857250" marR="0" lvl="1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7:00 – 8:00 pm EST</a:t>
            </a:r>
          </a:p>
          <a:p>
            <a:pPr marL="857250" marR="0" lvl="1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6286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Submit your questions for the experts </a:t>
            </a:r>
            <a:r>
              <a:rPr lang="en-US" sz="2400" b="0" i="0" u="sng" strike="noStrike" cap="none" baseline="0" dirty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3"/>
                <a:rtl val="0"/>
              </a:rPr>
              <a:t>here</a:t>
            </a:r>
          </a:p>
          <a:p>
            <a:pPr marL="3429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Register</a:t>
            </a:r>
            <a:r>
              <a:rPr lang="en-US" u="none" dirty="0">
                <a:solidFill>
                  <a:srgbClr val="3F3F39"/>
                </a:solidFill>
                <a:rtl val="0"/>
              </a:rPr>
              <a:t> </a:t>
            </a:r>
            <a:r>
              <a:rPr lang="en-US" sz="2400" b="0" i="0" u="sng" strike="noStrike" cap="none" baseline="0" dirty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4"/>
                <a:rtl val="0"/>
              </a:rPr>
              <a:t>here </a:t>
            </a:r>
            <a:endParaRPr lang="en-US" sz="2400" b="0" i="0" u="sng" strike="noStrike" cap="none" baseline="0" dirty="0">
              <a:solidFill>
                <a:schemeClr val="hlink"/>
              </a:solidFill>
              <a:latin typeface="Allerta"/>
              <a:ea typeface="Allerta"/>
              <a:cs typeface="Allerta"/>
              <a:sym typeface="Allerta"/>
              <a:hlinkClick r:id="rId5"/>
              <a:rtl val="0"/>
            </a:endParaRPr>
          </a:p>
        </p:txBody>
      </p:sp>
      <p:cxnSp>
        <p:nvCxnSpPr>
          <p:cNvPr id="492" name="Shape 492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/>
        </p:nvSpPr>
        <p:spPr>
          <a:xfrm>
            <a:off x="115456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15456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19316" y="2852946"/>
            <a:ext cx="8617800" cy="876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Resources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3"/>
                <a:rtl val="0"/>
              </a:rPr>
              <a:t>www.Achievethecore.org</a:t>
            </a: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Submit your action steps here </a:t>
            </a:r>
            <a:r>
              <a:rPr lang="en-US" sz="2400" b="0" i="0" u="sng" strike="noStrike" cap="none" baseline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4"/>
                <a:rtl val="0"/>
              </a:rPr>
              <a:t>http://bit.ly/1EYfuMQ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cxnSp>
        <p:nvCxnSpPr>
          <p:cNvPr id="507" name="Shape 507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To learn more about Core Advocates…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Contact Max Wagner </a:t>
            </a:r>
            <a:r>
              <a:rPr lang="en-US" sz="1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(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3"/>
                <a:rtl val="0"/>
              </a:rPr>
              <a:t>wagnerm@studentsachieve.net</a:t>
            </a:r>
            <a:r>
              <a:rPr lang="en-US" sz="1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) </a:t>
            </a: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or Joanie Funderburk </a:t>
            </a:r>
            <a:r>
              <a:rPr lang="en-US" sz="1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(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4"/>
                <a:rtl val="0"/>
              </a:rPr>
              <a:t>jfunderburk@studentsachieve.net</a:t>
            </a:r>
            <a:r>
              <a:rPr lang="en-US" sz="1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Complete this survey to join our database (and mailing lists):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5"/>
                <a:rtl val="0"/>
              </a:rPr>
              <a:t>http://www.tfaforms.com/362186</a:t>
            </a:r>
            <a:r>
              <a:rPr lang="en-US" sz="1800" b="0" i="0" u="sng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Visit our website: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Allerta"/>
                <a:ea typeface="Allerta"/>
                <a:cs typeface="Allerta"/>
                <a:sym typeface="Allerta"/>
                <a:hlinkClick r:id="rId6"/>
                <a:rtl val="0"/>
              </a:rPr>
              <a:t>www.achievethecore.org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pic>
        <p:nvPicPr>
          <p:cNvPr id="247" name="Shape 247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7">
            <a:alphaModFix/>
          </a:blip>
          <a:srcRect t="-56844" b="-56840"/>
          <a:stretch/>
        </p:blipFill>
        <p:spPr>
          <a:xfrm>
            <a:off x="1336675" y="2840038"/>
            <a:ext cx="4419373" cy="4201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Shape 248"/>
          <p:cNvCxnSpPr/>
          <p:nvPr/>
        </p:nvCxnSpPr>
        <p:spPr>
          <a:xfrm flipH="1">
            <a:off x="5841999" y="4432300"/>
            <a:ext cx="1663700" cy="109219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49" name="Shape 249"/>
          <p:cNvCxnSpPr/>
          <p:nvPr/>
        </p:nvCxnSpPr>
        <p:spPr>
          <a:xfrm>
            <a:off x="457200" y="14732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For Tweeters…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Please feel free to tweet during and after the webinar using #coreadvocates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@achievethecore,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@salberti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1235" y="4229100"/>
            <a:ext cx="2632763" cy="1892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hape 258"/>
          <p:cNvCxnSpPr/>
          <p:nvPr/>
        </p:nvCxnSpPr>
        <p:spPr>
          <a:xfrm>
            <a:off x="457200" y="13716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Webinar protocols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04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During the webinar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– </a:t>
            </a:r>
            <a:r>
              <a:rPr lang="en-US" sz="20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Accessing Documents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– </a:t>
            </a:r>
            <a:r>
              <a:rPr lang="en-US" sz="20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Questions option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– </a:t>
            </a:r>
            <a:r>
              <a:rPr lang="en-US" sz="20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Polling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After the webinar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– </a:t>
            </a:r>
            <a:r>
              <a:rPr lang="en-US" sz="20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Survey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– </a:t>
            </a:r>
            <a:r>
              <a:rPr lang="en-US" sz="20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Access to recorded webinar</a:t>
            </a:r>
          </a:p>
          <a:p>
            <a:pPr marL="800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</p:txBody>
      </p:sp>
      <p:cxnSp>
        <p:nvCxnSpPr>
          <p:cNvPr id="265" name="Shape 265"/>
          <p:cNvCxnSpPr/>
          <p:nvPr/>
        </p:nvCxnSpPr>
        <p:spPr>
          <a:xfrm>
            <a:off x="457200" y="14224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275" y="1662100"/>
            <a:ext cx="3524248" cy="353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Goals of the webinar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Gain a basic understanding of the design and functionality of the tools in the Instructional Practice Suite for ELA/Literacy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Consider how the Instructional Practice Suite of tools work together in a teaching-learning cycle for teachers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F3F39"/>
              </a:solidFill>
              <a:latin typeface="Allerta"/>
              <a:ea typeface="Allerta"/>
              <a:cs typeface="Allerta"/>
              <a:sym typeface="Allerta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Be familiar with Teaching the Core as a resource for full length classroom videos annotated to the Instructional Practice Guide: Coaching tool</a:t>
            </a:r>
          </a:p>
        </p:txBody>
      </p:sp>
      <p:cxnSp>
        <p:nvCxnSpPr>
          <p:cNvPr id="274" name="Shape 274"/>
          <p:cNvCxnSpPr/>
          <p:nvPr/>
        </p:nvCxnSpPr>
        <p:spPr>
          <a:xfrm>
            <a:off x="457200" y="1460500"/>
            <a:ext cx="803909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16575" y="2829674"/>
            <a:ext cx="8620500" cy="10428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3200" b="0" i="0" u="none" strike="noStrike" cap="none" baseline="0">
                <a:solidFill>
                  <a:srgbClr val="23593E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What tools are in the Instructional Practice Suite for ELA/Literacy?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 baseline="0">
                <a:solidFill>
                  <a:srgbClr val="3F3F39"/>
                </a:solidFill>
                <a:latin typeface="Allerta"/>
                <a:ea typeface="Allerta"/>
                <a:cs typeface="Allerta"/>
                <a:sym typeface="Allerta"/>
                <a:rtl val="0"/>
              </a:rPr>
              <a:t>Instructional Practice Guide: </a:t>
            </a:r>
            <a:r>
              <a:rPr lang="en-US">
                <a:rtl val="0"/>
              </a:rPr>
              <a:t>Coaching Tool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457200" y="1270000"/>
            <a:ext cx="8039099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405575"/>
            <a:ext cx="854435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AP ATC PPT Template revised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On-screen Show (4:3)</PresentationFormat>
  <Paragraphs>194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Allerta</vt:lpstr>
      <vt:lpstr>Calibri</vt:lpstr>
      <vt:lpstr>SAP ATC PPT Template revised</vt:lpstr>
      <vt:lpstr>The Instructional Practice Suite for ELA/Literacy</vt:lpstr>
      <vt:lpstr>Introductions</vt:lpstr>
      <vt:lpstr>Introductions</vt:lpstr>
      <vt:lpstr>To learn more about Core Advocates…</vt:lpstr>
      <vt:lpstr>For Tweeters…</vt:lpstr>
      <vt:lpstr>Webinar protocols</vt:lpstr>
      <vt:lpstr>Goals of the webinar</vt:lpstr>
      <vt:lpstr>What tools are in the Instructional Practice Suite for ELA/Literacy?</vt:lpstr>
      <vt:lpstr>Instructional Practice Guide: Coaching Tool</vt:lpstr>
      <vt:lpstr>Instructional Practice Guide: Coaching Tool</vt:lpstr>
      <vt:lpstr>Instructional Practice Guide: Coaching Tool</vt:lpstr>
      <vt:lpstr>Instructional Practice Guide: Coaching Tool</vt:lpstr>
      <vt:lpstr>Instructional Practice Guide: Coaching Tool</vt:lpstr>
      <vt:lpstr> Poll: Which of these uses of the IPG is most relevant for you? </vt:lpstr>
      <vt:lpstr>Instructional Practice Guide: Beyond the Lesson</vt:lpstr>
      <vt:lpstr>Instructional Practice Guide: Beyond the Lesson</vt:lpstr>
      <vt:lpstr>Instructional Practice Guide: Lesson Planning Tool</vt:lpstr>
      <vt:lpstr>Instructional Practice Guide: Lesson Planning Tool</vt:lpstr>
      <vt:lpstr>Instructional Practice Guide: Lesson Planning Tool</vt:lpstr>
      <vt:lpstr>Question:   In what ways have you used these tools? If you haven’t, what are you most looking forward to utilizing?  Use the “Question” tab on your control panel to submit your response.</vt:lpstr>
      <vt:lpstr>How do the tools in the Instructional Practice Suite work together?</vt:lpstr>
      <vt:lpstr>Teaching – Learning Cycle*</vt:lpstr>
      <vt:lpstr>Teaching – Learning Cycle*</vt:lpstr>
      <vt:lpstr>Teaching – Learning Cycle*</vt:lpstr>
      <vt:lpstr>Teaching – Learning Cycle*</vt:lpstr>
      <vt:lpstr>Teaching – Learning Cycle*</vt:lpstr>
      <vt:lpstr>Question:   How might the Suite of Instructional Tools enhance your current planning-teaching processes?  Use the “Question” tab on your control panel to submit your response.</vt:lpstr>
      <vt:lpstr>How do the videos on Teaching the Core support the Instructional Practice Suite?</vt:lpstr>
      <vt:lpstr>Teaching the Core</vt:lpstr>
      <vt:lpstr> Poll: Have you seen or used the videos on Teaching the Core? </vt:lpstr>
      <vt:lpstr>Teaching the Core</vt:lpstr>
      <vt:lpstr>Teaching the Core</vt:lpstr>
      <vt:lpstr>Your questions?    Use the “Question” tab on your control panel to submit your questions.</vt:lpstr>
      <vt:lpstr>Follow Up </vt:lpstr>
      <vt:lpstr>Upcoming Webinars</vt:lpstr>
      <vt:lpstr>Thank You!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Instructional Practice Suite for ELA/Literacy</dc:title>
  <dc:creator>Janelle</dc:creator>
  <cp:lastModifiedBy>Janelle Fann</cp:lastModifiedBy>
  <cp:revision>1</cp:revision>
  <dcterms:modified xsi:type="dcterms:W3CDTF">2015-11-18T18:04:31Z</dcterms:modified>
</cp:coreProperties>
</file>