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11" r:id="rId2"/>
    <p:sldId id="319" r:id="rId3"/>
    <p:sldId id="371" r:id="rId4"/>
    <p:sldId id="321" r:id="rId5"/>
    <p:sldId id="346" r:id="rId6"/>
    <p:sldId id="320" r:id="rId7"/>
    <p:sldId id="322" r:id="rId8"/>
    <p:sldId id="355" r:id="rId9"/>
    <p:sldId id="327" r:id="rId10"/>
    <p:sldId id="365" r:id="rId11"/>
    <p:sldId id="335" r:id="rId12"/>
    <p:sldId id="386" r:id="rId13"/>
    <p:sldId id="361" r:id="rId14"/>
    <p:sldId id="372" r:id="rId15"/>
    <p:sldId id="362" r:id="rId16"/>
    <p:sldId id="349" r:id="rId17"/>
    <p:sldId id="336" r:id="rId18"/>
    <p:sldId id="368" r:id="rId19"/>
    <p:sldId id="374" r:id="rId20"/>
    <p:sldId id="378" r:id="rId21"/>
    <p:sldId id="376" r:id="rId22"/>
    <p:sldId id="373" r:id="rId23"/>
    <p:sldId id="394" r:id="rId24"/>
    <p:sldId id="375" r:id="rId25"/>
    <p:sldId id="379" r:id="rId26"/>
    <p:sldId id="358" r:id="rId27"/>
    <p:sldId id="380" r:id="rId28"/>
    <p:sldId id="377" r:id="rId29"/>
    <p:sldId id="382" r:id="rId30"/>
    <p:sldId id="383" r:id="rId31"/>
    <p:sldId id="391" r:id="rId32"/>
    <p:sldId id="384" r:id="rId33"/>
    <p:sldId id="392" r:id="rId34"/>
    <p:sldId id="385" r:id="rId35"/>
    <p:sldId id="393" r:id="rId36"/>
    <p:sldId id="369" r:id="rId37"/>
    <p:sldId id="337" r:id="rId38"/>
    <p:sldId id="344" r:id="rId39"/>
    <p:sldId id="357" r:id="rId40"/>
    <p:sldId id="345" r:id="rId41"/>
    <p:sldId id="263" r:id="rId42"/>
    <p:sldId id="34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orient="horz" pos="3006">
          <p15:clr>
            <a:srgbClr val="A4A3A4"/>
          </p15:clr>
        </p15:guide>
        <p15:guide id="3" orient="horz" pos="3486">
          <p15:clr>
            <a:srgbClr val="A4A3A4"/>
          </p15:clr>
        </p15:guide>
        <p15:guide id="4" pos="19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Liben" initials="DL" lastIdx="9" clrIdx="0">
    <p:extLst/>
  </p:cmAuthor>
  <p:cmAuthor id="2" name="Joanie Funderburk" initials="" lastIdx="2" clrIdx="1"/>
  <p:cmAuthor id="3" name="David" initials="D" lastIdx="2" clrIdx="2"/>
  <p:cmAuthor id="4" name="Silas Kulkarni" initials="SK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EC6302"/>
    <a:srgbClr val="3F3F39"/>
    <a:srgbClr val="2B9650"/>
    <a:srgbClr val="23593E"/>
    <a:srgbClr val="416795"/>
    <a:srgbClr val="23A3AD"/>
    <a:srgbClr val="CC9123"/>
    <a:srgbClr val="3B5875"/>
    <a:srgbClr val="7EB9F2"/>
    <a:srgbClr val="3B5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8" autoAdjust="0"/>
    <p:restoredTop sz="72014" autoAdjust="0"/>
  </p:normalViewPr>
  <p:slideViewPr>
    <p:cSldViewPr snapToGrid="0" snapToObjects="1">
      <p:cViewPr varScale="1">
        <p:scale>
          <a:sx n="53" d="100"/>
          <a:sy n="53" d="100"/>
        </p:scale>
        <p:origin x="1980" y="78"/>
      </p:cViewPr>
      <p:guideLst>
        <p:guide orient="horz" pos="3969"/>
        <p:guide orient="horz" pos="3006"/>
        <p:guide orient="horz" pos="3486"/>
        <p:guide pos="197"/>
      </p:guideLst>
    </p:cSldViewPr>
  </p:slideViewPr>
  <p:outlineViewPr>
    <p:cViewPr>
      <p:scale>
        <a:sx n="33" d="100"/>
        <a:sy n="33" d="100"/>
      </p:scale>
      <p:origin x="48" y="22440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F892B-6627-994E-B68D-E99C83311AB5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EF523-DFFF-3849-AB64-4EC8F28D8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3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D1E39-0B50-7945-9365-AB3D76F8AD14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27B1A-764B-AE4E-9E7D-6C1858CBF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7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4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99869-26C8-406B-91DD-630EF6E5A82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43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9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90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7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2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39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13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70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2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8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83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39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53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54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600" b="1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34811" indent="-282619" eaLnBrk="0" hangingPunct="0"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30479" indent="-226095" eaLnBrk="0" hangingPunct="0"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582670" indent="-226095" eaLnBrk="0" hangingPunct="0"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34863" indent="-226095" eaLnBrk="0" hangingPunct="0"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487053" indent="-22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39244" indent="-22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391437" indent="-22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43628" indent="-22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/>
            <a:fld id="{69F7F812-4FE2-4EAE-8EEF-9E5FF5724D02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23</a:t>
            </a:fld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79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8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0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03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654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91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5E9BA-B31D-4BAE-B59A-ACF508C00864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0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90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5E9BA-B31D-4BAE-B59A-ACF508C00864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098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5E9BA-B31D-4BAE-B59A-ACF508C00864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09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5E9BA-B31D-4BAE-B59A-ACF508C00864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09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5E9BA-B31D-4BAE-B59A-ACF508C00864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098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5E9BA-B31D-4BAE-B59A-ACF508C00864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098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5E9BA-B31D-4BAE-B59A-ACF508C00864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098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883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884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121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44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714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038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493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47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88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98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7B1A-764B-AE4E-9E7D-6C1858CBF4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6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hievethecore.org" TargetMode="Externa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hievethecore.org" TargetMode="Externa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hievethecore.org" TargetMode="Externa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hievethecore.org" TargetMode="Externa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hievethecore.org" TargetMode="Externa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hievethecore.org" TargetMode="Externa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hievethecore.org" TargetMode="External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hievethecore.org" TargetMode="Externa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hievethecore.org" TargetMode="Externa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hievethecore.org" TargetMode="Externa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hievethecore.org" TargetMode="Externa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hievethecore.org" TargetMode="Externa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hievethecore.org" TargetMode="Externa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hyperlink" Target="http://www.achievethecore.org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hyperlink" Target="http://www.achievethecore.org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hievethecore.org" TargetMode="Externa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P and A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P_logo_RG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20" y="225996"/>
            <a:ext cx="1640438" cy="808050"/>
          </a:xfrm>
          <a:prstGeom prst="rect">
            <a:avLst/>
          </a:prstGeom>
        </p:spPr>
      </p:pic>
      <p:pic>
        <p:nvPicPr>
          <p:cNvPr id="6" name="Picture 5" descr="green_texture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48737"/>
            <a:ext cx="9144000" cy="316776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9320" y="2362434"/>
            <a:ext cx="878585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19317" y="3835562"/>
            <a:ext cx="8785852" cy="792406"/>
          </a:xfrm>
        </p:spPr>
        <p:txBody>
          <a:bodyPr/>
          <a:lstStyle>
            <a:lvl1pPr marL="0" indent="0" algn="l">
              <a:buNone/>
              <a:defRPr>
                <a:solidFill>
                  <a:srgbClr val="24593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" y="1737612"/>
            <a:ext cx="9144000" cy="111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TC_logo_grey_type_1line_RGB.pd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921" y="283558"/>
            <a:ext cx="3651249" cy="7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0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 txBox="1">
            <a:spLocks/>
          </p:cNvSpPr>
          <p:nvPr userDrawn="1"/>
        </p:nvSpPr>
        <p:spPr>
          <a:xfrm>
            <a:off x="115460" y="2306250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9" name="Title 7"/>
          <p:cNvSpPr txBox="1">
            <a:spLocks/>
          </p:cNvSpPr>
          <p:nvPr userDrawn="1"/>
        </p:nvSpPr>
        <p:spPr>
          <a:xfrm>
            <a:off x="115460" y="2952693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115460" y="2306250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1" name="Title 7"/>
          <p:cNvSpPr txBox="1">
            <a:spLocks/>
          </p:cNvSpPr>
          <p:nvPr userDrawn="1"/>
        </p:nvSpPr>
        <p:spPr>
          <a:xfrm>
            <a:off x="115460" y="2952693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16568" y="2829678"/>
            <a:ext cx="8620552" cy="868362"/>
          </a:xfrm>
          <a:solidFill>
            <a:schemeClr val="bg1">
              <a:alpha val="8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>
              <a:defRPr sz="3200">
                <a:solidFill>
                  <a:srgbClr val="2359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0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96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 txBox="1">
            <a:spLocks/>
          </p:cNvSpPr>
          <p:nvPr userDrawn="1"/>
        </p:nvSpPr>
        <p:spPr>
          <a:xfrm>
            <a:off x="115460" y="2306250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9" name="Title 7"/>
          <p:cNvSpPr txBox="1">
            <a:spLocks/>
          </p:cNvSpPr>
          <p:nvPr userDrawn="1"/>
        </p:nvSpPr>
        <p:spPr>
          <a:xfrm>
            <a:off x="115460" y="2952693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115460" y="2306250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1" name="Title 7"/>
          <p:cNvSpPr txBox="1">
            <a:spLocks/>
          </p:cNvSpPr>
          <p:nvPr userDrawn="1"/>
        </p:nvSpPr>
        <p:spPr>
          <a:xfrm>
            <a:off x="115460" y="2952693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16568" y="2829678"/>
            <a:ext cx="8620552" cy="868362"/>
          </a:xfrm>
          <a:solidFill>
            <a:schemeClr val="bg1">
              <a:alpha val="8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>
              <a:defRPr sz="3200">
                <a:solidFill>
                  <a:srgbClr val="2359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88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  <a:lvl2pPr>
              <a:defRPr>
                <a:solidFill>
                  <a:srgbClr val="3F3F39"/>
                </a:solidFill>
              </a:defRPr>
            </a:lvl2pPr>
            <a:lvl3pPr>
              <a:defRPr>
                <a:solidFill>
                  <a:srgbClr val="3F3F39"/>
                </a:solidFill>
              </a:defRPr>
            </a:lvl3pPr>
            <a:lvl4pPr>
              <a:defRPr>
                <a:solidFill>
                  <a:srgbClr val="3F3F39"/>
                </a:solidFill>
              </a:defRPr>
            </a:lvl4pPr>
            <a:lvl5pPr>
              <a:defRPr>
                <a:solidFill>
                  <a:srgbClr val="3F3F3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6330472"/>
            <a:ext cx="9153070" cy="540227"/>
          </a:xfrm>
          <a:prstGeom prst="rect">
            <a:avLst/>
          </a:prstGeom>
          <a:solidFill>
            <a:srgbClr val="2359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571684" y="6483774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rgbClr val="FFFFFF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endParaRPr lang="en-US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pic>
        <p:nvPicPr>
          <p:cNvPr id="10" name="Picture 9" descr="footer_saporg_white_horiz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9" y="6436275"/>
            <a:ext cx="5476304" cy="338159"/>
          </a:xfrm>
          <a:prstGeom prst="rect">
            <a:avLst/>
          </a:prstGeom>
        </p:spPr>
      </p:pic>
      <p:sp>
        <p:nvSpPr>
          <p:cNvPr id="11" name="Rectangle 10">
            <a:hlinkClick r:id="rId3"/>
          </p:cNvPr>
          <p:cNvSpPr/>
          <p:nvPr userDrawn="1"/>
        </p:nvSpPr>
        <p:spPr>
          <a:xfrm>
            <a:off x="3542586" y="6519775"/>
            <a:ext cx="1906869" cy="1755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16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6330472"/>
            <a:ext cx="9153070" cy="540227"/>
          </a:xfrm>
          <a:prstGeom prst="rect">
            <a:avLst/>
          </a:prstGeom>
          <a:solidFill>
            <a:srgbClr val="2359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571684" y="6483774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rgbClr val="FFFFFF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endParaRPr lang="en-US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pic>
        <p:nvPicPr>
          <p:cNvPr id="11" name="Picture 10" descr="footer_saporg_white_horiz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9" y="6436275"/>
            <a:ext cx="5476304" cy="338159"/>
          </a:xfrm>
          <a:prstGeom prst="rect">
            <a:avLst/>
          </a:prstGeom>
        </p:spPr>
      </p:pic>
      <p:sp>
        <p:nvSpPr>
          <p:cNvPr id="12" name="Rectangle 11">
            <a:hlinkClick r:id="rId3"/>
          </p:cNvPr>
          <p:cNvSpPr/>
          <p:nvPr userDrawn="1"/>
        </p:nvSpPr>
        <p:spPr>
          <a:xfrm>
            <a:off x="3542586" y="6519775"/>
            <a:ext cx="1906869" cy="1755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92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/>
          <p:cNvSpPr>
            <a:spLocks noGrp="1"/>
          </p:cNvSpPr>
          <p:nvPr>
            <p:ph type="chart" sz="quarter" idx="11"/>
          </p:nvPr>
        </p:nvSpPr>
        <p:spPr/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6330472"/>
            <a:ext cx="9153070" cy="540227"/>
          </a:xfrm>
          <a:prstGeom prst="rect">
            <a:avLst/>
          </a:prstGeom>
          <a:solidFill>
            <a:srgbClr val="2359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571684" y="6483774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rgbClr val="FFFFFF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endParaRPr lang="en-US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pic>
        <p:nvPicPr>
          <p:cNvPr id="13" name="Picture 12" descr="footer_saporg_white_horiz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9" y="6436275"/>
            <a:ext cx="5476304" cy="338159"/>
          </a:xfrm>
          <a:prstGeom prst="rect">
            <a:avLst/>
          </a:prstGeom>
        </p:spPr>
      </p:pic>
      <p:sp>
        <p:nvSpPr>
          <p:cNvPr id="14" name="Rectangle 13">
            <a:hlinkClick r:id="rId3"/>
          </p:cNvPr>
          <p:cNvSpPr/>
          <p:nvPr userDrawn="1"/>
        </p:nvSpPr>
        <p:spPr>
          <a:xfrm>
            <a:off x="3542586" y="6519775"/>
            <a:ext cx="1906869" cy="1755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61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6330472"/>
            <a:ext cx="9153070" cy="540227"/>
          </a:xfrm>
          <a:prstGeom prst="rect">
            <a:avLst/>
          </a:prstGeom>
          <a:solidFill>
            <a:srgbClr val="2359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571684" y="6483774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rgbClr val="FFFFFF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endParaRPr lang="en-US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pic>
        <p:nvPicPr>
          <p:cNvPr id="11" name="Picture 10" descr="footer_saporg_white_horiz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9" y="6436275"/>
            <a:ext cx="5476304" cy="338159"/>
          </a:xfrm>
          <a:prstGeom prst="rect">
            <a:avLst/>
          </a:prstGeom>
        </p:spPr>
      </p:pic>
      <p:sp>
        <p:nvSpPr>
          <p:cNvPr id="12" name="Rectangle 11">
            <a:hlinkClick r:id="rId3"/>
          </p:cNvPr>
          <p:cNvSpPr/>
          <p:nvPr userDrawn="1"/>
        </p:nvSpPr>
        <p:spPr>
          <a:xfrm>
            <a:off x="3542586" y="6519775"/>
            <a:ext cx="1906869" cy="1755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63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91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6330472"/>
            <a:ext cx="9153070" cy="540227"/>
          </a:xfrm>
          <a:prstGeom prst="rect">
            <a:avLst/>
          </a:prstGeom>
          <a:solidFill>
            <a:srgbClr val="2359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71684" y="6483774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rgbClr val="FFFFFF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endParaRPr lang="en-US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pic>
        <p:nvPicPr>
          <p:cNvPr id="8" name="Picture 7" descr="footer_saporg_white_horiz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9" y="6436275"/>
            <a:ext cx="5476304" cy="338159"/>
          </a:xfrm>
          <a:prstGeom prst="rect">
            <a:avLst/>
          </a:prstGeom>
        </p:spPr>
      </p:pic>
      <p:sp>
        <p:nvSpPr>
          <p:cNvPr id="9" name="Rectangle 8">
            <a:hlinkClick r:id="rId3"/>
          </p:cNvPr>
          <p:cNvSpPr/>
          <p:nvPr userDrawn="1"/>
        </p:nvSpPr>
        <p:spPr>
          <a:xfrm>
            <a:off x="3542586" y="6519775"/>
            <a:ext cx="1906869" cy="1755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20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6330472"/>
            <a:ext cx="9153070" cy="540227"/>
          </a:xfrm>
          <a:prstGeom prst="rect">
            <a:avLst/>
          </a:prstGeom>
          <a:solidFill>
            <a:srgbClr val="2359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71684" y="6483774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rgbClr val="FFFFFF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endParaRPr lang="en-US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pic>
        <p:nvPicPr>
          <p:cNvPr id="8" name="Picture 7" descr="footer_saporg_white_horiz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9" y="6436275"/>
            <a:ext cx="5476304" cy="338159"/>
          </a:xfrm>
          <a:prstGeom prst="rect">
            <a:avLst/>
          </a:prstGeom>
        </p:spPr>
      </p:pic>
      <p:sp>
        <p:nvSpPr>
          <p:cNvPr id="9" name="Rectangle 8">
            <a:hlinkClick r:id="rId3"/>
          </p:cNvPr>
          <p:cNvSpPr/>
          <p:nvPr userDrawn="1"/>
        </p:nvSpPr>
        <p:spPr>
          <a:xfrm>
            <a:off x="3542586" y="6519775"/>
            <a:ext cx="1906869" cy="1755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7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py (Url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  <a:lvl2pPr>
              <a:defRPr>
                <a:solidFill>
                  <a:srgbClr val="3F3F39"/>
                </a:solidFill>
              </a:defRPr>
            </a:lvl2pPr>
            <a:lvl3pPr>
              <a:defRPr>
                <a:solidFill>
                  <a:srgbClr val="3F3F39"/>
                </a:solidFill>
              </a:defRPr>
            </a:lvl3pPr>
            <a:lvl4pPr>
              <a:defRPr>
                <a:solidFill>
                  <a:srgbClr val="3F3F39"/>
                </a:solidFill>
              </a:defRPr>
            </a:lvl4pPr>
            <a:lvl5pPr>
              <a:defRPr>
                <a:solidFill>
                  <a:srgbClr val="3F3F3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6330472"/>
            <a:ext cx="9153070" cy="540227"/>
          </a:xfrm>
          <a:prstGeom prst="rect">
            <a:avLst/>
          </a:prstGeom>
          <a:solidFill>
            <a:srgbClr val="2359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Picture 12" descr="ATC_org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03" y="6519775"/>
            <a:ext cx="1974670" cy="15961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571684" y="6483774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rgbClr val="FFFFFF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endParaRPr lang="en-US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15" name="Rectangle 14">
            <a:hlinkClick r:id="rId3"/>
          </p:cNvPr>
          <p:cNvSpPr/>
          <p:nvPr userDrawn="1"/>
        </p:nvSpPr>
        <p:spPr>
          <a:xfrm>
            <a:off x="195229" y="6519775"/>
            <a:ext cx="1920244" cy="1596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3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P and AT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een_texture_compressed_crop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4137"/>
            <a:ext cx="9144000" cy="313136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507950" y="2362434"/>
            <a:ext cx="5497219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07949" y="3835562"/>
            <a:ext cx="5497220" cy="792406"/>
          </a:xfrm>
        </p:spPr>
        <p:txBody>
          <a:bodyPr/>
          <a:lstStyle>
            <a:lvl1pPr marL="0" indent="0" algn="l">
              <a:buNone/>
              <a:defRPr>
                <a:solidFill>
                  <a:srgbClr val="24593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746249"/>
            <a:ext cx="9144000" cy="111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57374"/>
            <a:ext cx="3349625" cy="315912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9" name="Picture 8" descr="SAP_logo_RGB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20" y="225996"/>
            <a:ext cx="1640438" cy="808050"/>
          </a:xfrm>
          <a:prstGeom prst="rect">
            <a:avLst/>
          </a:prstGeom>
        </p:spPr>
      </p:pic>
      <p:pic>
        <p:nvPicPr>
          <p:cNvPr id="15" name="Picture 14" descr="ATC_logo_grey_type_1line_RGB.pd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921" y="283558"/>
            <a:ext cx="3651249" cy="7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37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_texture_compresse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 userDrawn="1"/>
        </p:nvSpPr>
        <p:spPr>
          <a:xfrm>
            <a:off x="115460" y="2306250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7" name="Title 7"/>
          <p:cNvSpPr txBox="1">
            <a:spLocks/>
          </p:cNvSpPr>
          <p:nvPr userDrawn="1"/>
        </p:nvSpPr>
        <p:spPr>
          <a:xfrm>
            <a:off x="115460" y="2306250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216568" y="2852946"/>
            <a:ext cx="8620552" cy="87684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solidFill>
                <a:srgbClr val="23593E"/>
              </a:solidFill>
              <a:latin typeface="Lucida Sans"/>
              <a:cs typeface="Lucida Sans"/>
            </a:endParaRPr>
          </a:p>
        </p:txBody>
      </p:sp>
      <p:pic>
        <p:nvPicPr>
          <p:cNvPr id="10" name="Picture 9" descr="SAP_logo_RGB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20" y="225996"/>
            <a:ext cx="1640438" cy="8080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320" y="2852946"/>
            <a:ext cx="8617800" cy="8768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64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F3F39"/>
                </a:solidFill>
              </a:defRPr>
            </a:lvl1pPr>
            <a:lvl2pPr>
              <a:defRPr sz="2000">
                <a:solidFill>
                  <a:srgbClr val="3F3F39"/>
                </a:solidFill>
              </a:defRPr>
            </a:lvl2pPr>
            <a:lvl3pPr>
              <a:defRPr sz="1800">
                <a:solidFill>
                  <a:srgbClr val="3F3F39"/>
                </a:solidFill>
              </a:defRPr>
            </a:lvl3pPr>
            <a:lvl4pPr>
              <a:defRPr sz="1600">
                <a:solidFill>
                  <a:srgbClr val="3F3F39"/>
                </a:solidFill>
              </a:defRPr>
            </a:lvl4pPr>
            <a:lvl5pPr>
              <a:defRPr sz="1600">
                <a:solidFill>
                  <a:srgbClr val="3F3F3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F3F39"/>
                </a:solidFill>
              </a:defRPr>
            </a:lvl1pPr>
            <a:lvl2pPr>
              <a:defRPr sz="2000">
                <a:solidFill>
                  <a:srgbClr val="3F3F39"/>
                </a:solidFill>
              </a:defRPr>
            </a:lvl2pPr>
            <a:lvl3pPr>
              <a:defRPr sz="1800">
                <a:solidFill>
                  <a:srgbClr val="3F3F39"/>
                </a:solidFill>
              </a:defRPr>
            </a:lvl3pPr>
            <a:lvl4pPr>
              <a:defRPr sz="1600">
                <a:solidFill>
                  <a:srgbClr val="3F3F39"/>
                </a:solidFill>
              </a:defRPr>
            </a:lvl4pPr>
            <a:lvl5pPr>
              <a:defRPr sz="1600">
                <a:solidFill>
                  <a:srgbClr val="3F3F3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6330472"/>
            <a:ext cx="9153070" cy="540227"/>
          </a:xfrm>
          <a:prstGeom prst="rect">
            <a:avLst/>
          </a:prstGeom>
          <a:solidFill>
            <a:srgbClr val="2359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571684" y="6483774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rgbClr val="FFFFFF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endParaRPr lang="en-US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pic>
        <p:nvPicPr>
          <p:cNvPr id="10" name="Picture 9" descr="footer_saporg_white_horiz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9" y="6436275"/>
            <a:ext cx="5476304" cy="338159"/>
          </a:xfrm>
          <a:prstGeom prst="rect">
            <a:avLst/>
          </a:prstGeom>
        </p:spPr>
      </p:pic>
      <p:sp>
        <p:nvSpPr>
          <p:cNvPr id="11" name="Rectangle 10">
            <a:hlinkClick r:id="rId3"/>
          </p:cNvPr>
          <p:cNvSpPr/>
          <p:nvPr userDrawn="1"/>
        </p:nvSpPr>
        <p:spPr>
          <a:xfrm>
            <a:off x="3542586" y="6519775"/>
            <a:ext cx="1906869" cy="1755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5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098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3F3F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90750"/>
            <a:ext cx="4040188" cy="3951288"/>
          </a:xfrm>
        </p:spPr>
        <p:txBody>
          <a:bodyPr/>
          <a:lstStyle>
            <a:lvl1pPr>
              <a:defRPr sz="2400">
                <a:solidFill>
                  <a:srgbClr val="3F3F39"/>
                </a:solidFill>
              </a:defRPr>
            </a:lvl1pPr>
            <a:lvl2pPr>
              <a:defRPr sz="2000">
                <a:solidFill>
                  <a:srgbClr val="3F3F39"/>
                </a:solidFill>
              </a:defRPr>
            </a:lvl2pPr>
            <a:lvl3pPr>
              <a:defRPr sz="1800">
                <a:solidFill>
                  <a:srgbClr val="3F3F39"/>
                </a:solidFill>
              </a:defRPr>
            </a:lvl3pPr>
            <a:lvl4pPr>
              <a:defRPr sz="1600">
                <a:solidFill>
                  <a:srgbClr val="3F3F39"/>
                </a:solidFill>
              </a:defRPr>
            </a:lvl4pPr>
            <a:lvl5pPr>
              <a:defRPr sz="1600">
                <a:solidFill>
                  <a:srgbClr val="3F3F3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50988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3F3F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90750"/>
            <a:ext cx="4041775" cy="3951288"/>
          </a:xfrm>
        </p:spPr>
        <p:txBody>
          <a:bodyPr/>
          <a:lstStyle>
            <a:lvl1pPr>
              <a:defRPr sz="2400">
                <a:solidFill>
                  <a:srgbClr val="3F3F39"/>
                </a:solidFill>
              </a:defRPr>
            </a:lvl1pPr>
            <a:lvl2pPr>
              <a:defRPr sz="2000">
                <a:solidFill>
                  <a:srgbClr val="3F3F39"/>
                </a:solidFill>
              </a:defRPr>
            </a:lvl2pPr>
            <a:lvl3pPr>
              <a:defRPr sz="1800">
                <a:solidFill>
                  <a:srgbClr val="3F3F39"/>
                </a:solidFill>
              </a:defRPr>
            </a:lvl3pPr>
            <a:lvl4pPr>
              <a:defRPr sz="1600">
                <a:solidFill>
                  <a:srgbClr val="3F3F39"/>
                </a:solidFill>
              </a:defRPr>
            </a:lvl4pPr>
            <a:lvl5pPr>
              <a:defRPr sz="1600">
                <a:solidFill>
                  <a:srgbClr val="3F3F3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" y="6330472"/>
            <a:ext cx="9153070" cy="540227"/>
          </a:xfrm>
          <a:prstGeom prst="rect">
            <a:avLst/>
          </a:prstGeom>
          <a:solidFill>
            <a:srgbClr val="2359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571684" y="6483774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rgbClr val="FFFFFF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endParaRPr lang="en-US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pic>
        <p:nvPicPr>
          <p:cNvPr id="12" name="Picture 11" descr="footer_saporg_white_horiz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9" y="6436275"/>
            <a:ext cx="5476304" cy="338159"/>
          </a:xfrm>
          <a:prstGeom prst="rect">
            <a:avLst/>
          </a:prstGeom>
        </p:spPr>
      </p:pic>
      <p:sp>
        <p:nvSpPr>
          <p:cNvPr id="13" name="Rectangle 12">
            <a:hlinkClick r:id="rId3"/>
          </p:cNvPr>
          <p:cNvSpPr/>
          <p:nvPr userDrawn="1"/>
        </p:nvSpPr>
        <p:spPr>
          <a:xfrm>
            <a:off x="3542586" y="6519775"/>
            <a:ext cx="1906869" cy="1755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41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8350" y="1600201"/>
            <a:ext cx="4108450" cy="452596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3F3F3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F3F39"/>
                </a:solidFill>
              </a:defRPr>
            </a:lvl1pPr>
            <a:lvl2pPr>
              <a:defRPr sz="2000">
                <a:solidFill>
                  <a:srgbClr val="3F3F39"/>
                </a:solidFill>
              </a:defRPr>
            </a:lvl2pPr>
            <a:lvl3pPr>
              <a:defRPr sz="1800">
                <a:solidFill>
                  <a:srgbClr val="3F3F39"/>
                </a:solidFill>
              </a:defRPr>
            </a:lvl3pPr>
            <a:lvl4pPr>
              <a:defRPr sz="1600">
                <a:solidFill>
                  <a:srgbClr val="3F3F39"/>
                </a:solidFill>
              </a:defRPr>
            </a:lvl4pPr>
            <a:lvl5pPr>
              <a:defRPr sz="1600">
                <a:solidFill>
                  <a:srgbClr val="3F3F3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350" y="5646677"/>
            <a:ext cx="4108450" cy="479486"/>
          </a:xfrm>
          <a:solidFill>
            <a:srgbClr val="FFFFFF">
              <a:alpha val="49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Insert caption here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6330472"/>
            <a:ext cx="9153070" cy="540227"/>
          </a:xfrm>
          <a:prstGeom prst="rect">
            <a:avLst/>
          </a:prstGeom>
          <a:solidFill>
            <a:srgbClr val="2359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571684" y="6483774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rgbClr val="FFFFFF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endParaRPr lang="en-US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pic>
        <p:nvPicPr>
          <p:cNvPr id="13" name="Picture 12" descr="footer_saporg_white_horiz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9" y="6436275"/>
            <a:ext cx="5476304" cy="338159"/>
          </a:xfrm>
          <a:prstGeom prst="rect">
            <a:avLst/>
          </a:prstGeom>
        </p:spPr>
      </p:pic>
      <p:sp>
        <p:nvSpPr>
          <p:cNvPr id="14" name="Rectangle 13">
            <a:hlinkClick r:id="rId3"/>
          </p:cNvPr>
          <p:cNvSpPr/>
          <p:nvPr userDrawn="1"/>
        </p:nvSpPr>
        <p:spPr>
          <a:xfrm>
            <a:off x="3542586" y="6519775"/>
            <a:ext cx="1906869" cy="1755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75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578350" y="3892047"/>
            <a:ext cx="4108450" cy="2234116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3F3F3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8350" y="1600201"/>
            <a:ext cx="4108450" cy="2234116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3F3F3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F3F39"/>
                </a:solidFill>
              </a:defRPr>
            </a:lvl1pPr>
            <a:lvl2pPr>
              <a:defRPr sz="2000">
                <a:solidFill>
                  <a:srgbClr val="3F3F39"/>
                </a:solidFill>
              </a:defRPr>
            </a:lvl2pPr>
            <a:lvl3pPr>
              <a:defRPr sz="1800">
                <a:solidFill>
                  <a:srgbClr val="3F3F39"/>
                </a:solidFill>
              </a:defRPr>
            </a:lvl3pPr>
            <a:lvl4pPr>
              <a:defRPr sz="1600">
                <a:solidFill>
                  <a:srgbClr val="3F3F39"/>
                </a:solidFill>
              </a:defRPr>
            </a:lvl4pPr>
            <a:lvl5pPr>
              <a:defRPr sz="1600">
                <a:solidFill>
                  <a:srgbClr val="3F3F3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350" y="5646677"/>
            <a:ext cx="4108450" cy="479486"/>
          </a:xfrm>
          <a:solidFill>
            <a:srgbClr val="FFFFFF">
              <a:alpha val="49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rgbClr val="3F3F39"/>
                </a:solidFill>
              </a:defRPr>
            </a:lvl1pPr>
          </a:lstStyle>
          <a:p>
            <a:pPr lvl="0"/>
            <a:r>
              <a:rPr lang="en-US" dirty="0" smtClean="0"/>
              <a:t>Insert caption here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8350" y="3354831"/>
            <a:ext cx="4108450" cy="479486"/>
          </a:xfrm>
          <a:solidFill>
            <a:srgbClr val="FFFFFF">
              <a:alpha val="49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rgbClr val="3F3F39"/>
                </a:solidFill>
              </a:defRPr>
            </a:lvl1pPr>
          </a:lstStyle>
          <a:p>
            <a:pPr lvl="0"/>
            <a:r>
              <a:rPr lang="en-US" dirty="0" smtClean="0"/>
              <a:t>Insert caption here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" y="6330472"/>
            <a:ext cx="9153070" cy="540227"/>
          </a:xfrm>
          <a:prstGeom prst="rect">
            <a:avLst/>
          </a:prstGeom>
          <a:solidFill>
            <a:srgbClr val="2359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571684" y="6483774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rgbClr val="FFFFFF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endParaRPr lang="en-US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pic>
        <p:nvPicPr>
          <p:cNvPr id="17" name="Picture 16" descr="footer_saporg_white_horiz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9" y="6436275"/>
            <a:ext cx="5476304" cy="338159"/>
          </a:xfrm>
          <a:prstGeom prst="rect">
            <a:avLst/>
          </a:prstGeom>
        </p:spPr>
      </p:pic>
      <p:sp>
        <p:nvSpPr>
          <p:cNvPr id="18" name="Rectangle 17">
            <a:hlinkClick r:id="rId3"/>
          </p:cNvPr>
          <p:cNvSpPr/>
          <p:nvPr userDrawn="1"/>
        </p:nvSpPr>
        <p:spPr>
          <a:xfrm>
            <a:off x="3542586" y="6519775"/>
            <a:ext cx="1906869" cy="1755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08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16450" y="1600200"/>
            <a:ext cx="4070350" cy="4525963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3F3F3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16450" y="5646677"/>
            <a:ext cx="4070350" cy="479486"/>
          </a:xfrm>
          <a:solidFill>
            <a:srgbClr val="FFFFFF">
              <a:alpha val="49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rgbClr val="3F3F39"/>
                </a:solidFill>
              </a:defRPr>
            </a:lvl1pPr>
          </a:lstStyle>
          <a:p>
            <a:pPr lvl="0"/>
            <a:r>
              <a:rPr lang="en-US" dirty="0" smtClean="0"/>
              <a:t>Insert caption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457199" y="1600200"/>
            <a:ext cx="4073525" cy="4525963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3F3F3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5646677"/>
            <a:ext cx="4073525" cy="479486"/>
          </a:xfrm>
          <a:solidFill>
            <a:srgbClr val="FFFFFF">
              <a:alpha val="49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rgbClr val="3F3F39"/>
                </a:solidFill>
              </a:defRPr>
            </a:lvl1pPr>
          </a:lstStyle>
          <a:p>
            <a:pPr lvl="0"/>
            <a:r>
              <a:rPr lang="en-US" dirty="0" smtClean="0"/>
              <a:t>Insert caption here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" y="6330472"/>
            <a:ext cx="9153070" cy="540227"/>
          </a:xfrm>
          <a:prstGeom prst="rect">
            <a:avLst/>
          </a:prstGeom>
          <a:solidFill>
            <a:srgbClr val="2359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571684" y="6483774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rgbClr val="FFFFFF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endParaRPr lang="en-US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pic>
        <p:nvPicPr>
          <p:cNvPr id="14" name="Picture 13" descr="footer_saporg_white_horiz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9" y="6436275"/>
            <a:ext cx="5476304" cy="338159"/>
          </a:xfrm>
          <a:prstGeom prst="rect">
            <a:avLst/>
          </a:prstGeom>
        </p:spPr>
      </p:pic>
      <p:sp>
        <p:nvSpPr>
          <p:cNvPr id="15" name="Rectangle 14">
            <a:hlinkClick r:id="rId3"/>
          </p:cNvPr>
          <p:cNvSpPr/>
          <p:nvPr userDrawn="1"/>
        </p:nvSpPr>
        <p:spPr>
          <a:xfrm>
            <a:off x="3542586" y="6519775"/>
            <a:ext cx="1906869" cy="1755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53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4616450" y="3892046"/>
            <a:ext cx="4070350" cy="2234117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16450" y="1600200"/>
            <a:ext cx="4070350" cy="2234117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457198" y="1600200"/>
            <a:ext cx="4070350" cy="2234117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/>
          </p:nvPr>
        </p:nvSpPr>
        <p:spPr>
          <a:xfrm>
            <a:off x="460373" y="3892046"/>
            <a:ext cx="4070350" cy="2234117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16450" y="5646677"/>
            <a:ext cx="4070350" cy="479486"/>
          </a:xfrm>
          <a:solidFill>
            <a:srgbClr val="FFFFFF">
              <a:alpha val="49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rgbClr val="3F3F39"/>
                </a:solidFill>
              </a:defRPr>
            </a:lvl1pPr>
          </a:lstStyle>
          <a:p>
            <a:pPr lvl="0"/>
            <a:r>
              <a:rPr lang="en-US" dirty="0" smtClean="0"/>
              <a:t>Insert caption here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5646677"/>
            <a:ext cx="4073525" cy="479486"/>
          </a:xfrm>
          <a:solidFill>
            <a:srgbClr val="FFFFFF">
              <a:alpha val="49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rgbClr val="3F3F39"/>
                </a:solidFill>
              </a:defRPr>
            </a:lvl1pPr>
          </a:lstStyle>
          <a:p>
            <a:pPr lvl="0"/>
            <a:r>
              <a:rPr lang="en-US" dirty="0" smtClean="0"/>
              <a:t>Insert caption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616450" y="3354831"/>
            <a:ext cx="4070350" cy="479486"/>
          </a:xfrm>
          <a:solidFill>
            <a:srgbClr val="FFFFFF">
              <a:alpha val="49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rgbClr val="3F3F39"/>
                </a:solidFill>
              </a:defRPr>
            </a:lvl1pPr>
          </a:lstStyle>
          <a:p>
            <a:pPr lvl="0"/>
            <a:r>
              <a:rPr lang="en-US" dirty="0" smtClean="0"/>
              <a:t>Insert caption here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54023" y="3354831"/>
            <a:ext cx="4073525" cy="479486"/>
          </a:xfrm>
          <a:solidFill>
            <a:srgbClr val="FFFFFF">
              <a:alpha val="49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rgbClr val="3F3F39"/>
                </a:solidFill>
              </a:defRPr>
            </a:lvl1pPr>
          </a:lstStyle>
          <a:p>
            <a:pPr lvl="0"/>
            <a:r>
              <a:rPr lang="en-US" dirty="0" smtClean="0"/>
              <a:t>Insert caption here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330472"/>
            <a:ext cx="9153070" cy="540227"/>
          </a:xfrm>
          <a:prstGeom prst="rect">
            <a:avLst/>
          </a:prstGeom>
          <a:solidFill>
            <a:srgbClr val="2359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571684" y="6483774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rgbClr val="FFFFFF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endParaRPr lang="en-US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pic>
        <p:nvPicPr>
          <p:cNvPr id="20" name="Picture 19" descr="footer_saporg_white_horiz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9" y="6436275"/>
            <a:ext cx="5476304" cy="338159"/>
          </a:xfrm>
          <a:prstGeom prst="rect">
            <a:avLst/>
          </a:prstGeom>
        </p:spPr>
      </p:pic>
      <p:sp>
        <p:nvSpPr>
          <p:cNvPr id="21" name="Rectangle 20">
            <a:hlinkClick r:id="rId3"/>
          </p:cNvPr>
          <p:cNvSpPr/>
          <p:nvPr userDrawn="1"/>
        </p:nvSpPr>
        <p:spPr>
          <a:xfrm>
            <a:off x="3542586" y="6519775"/>
            <a:ext cx="1906869" cy="1755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4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P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_texture_compressed_crop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4137"/>
            <a:ext cx="9144000" cy="3131364"/>
          </a:xfrm>
          <a:prstGeom prst="rect">
            <a:avLst/>
          </a:prstGeom>
        </p:spPr>
      </p:pic>
      <p:pic>
        <p:nvPicPr>
          <p:cNvPr id="2" name="Picture 1" descr="SAP_logo_RGB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20" y="225996"/>
            <a:ext cx="1640438" cy="80805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9320" y="2362434"/>
            <a:ext cx="878585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19317" y="3835562"/>
            <a:ext cx="8785852" cy="792406"/>
          </a:xfrm>
        </p:spPr>
        <p:txBody>
          <a:bodyPr/>
          <a:lstStyle>
            <a:lvl1pPr marL="0" indent="0" algn="l">
              <a:buNone/>
              <a:defRPr>
                <a:solidFill>
                  <a:srgbClr val="24593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4" name="Picture 13" descr="ATC_org_green_CMYK.pdf">
            <a:hlinkClick r:id="rId4"/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84" y="6518032"/>
            <a:ext cx="1862715" cy="15056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" y="1737612"/>
            <a:ext cx="9144000" cy="111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2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P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_texture_compressed_crop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4137"/>
            <a:ext cx="9144000" cy="3131364"/>
          </a:xfrm>
          <a:prstGeom prst="rect">
            <a:avLst/>
          </a:prstGeom>
        </p:spPr>
      </p:pic>
      <p:pic>
        <p:nvPicPr>
          <p:cNvPr id="2" name="Picture 1" descr="SAP_logo_RGB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20" y="225996"/>
            <a:ext cx="1640438" cy="80805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9320" y="2362434"/>
            <a:ext cx="878585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19317" y="3835562"/>
            <a:ext cx="8785852" cy="792406"/>
          </a:xfrm>
        </p:spPr>
        <p:txBody>
          <a:bodyPr/>
          <a:lstStyle>
            <a:lvl1pPr marL="0" indent="0" algn="l">
              <a:buNone/>
              <a:defRPr>
                <a:solidFill>
                  <a:srgbClr val="24593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4" name="Picture 13" descr="ATC_org_green_CMYK.pdf">
            <a:hlinkClick r:id="rId4"/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84" y="6518032"/>
            <a:ext cx="1862715" cy="15056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" y="1737612"/>
            <a:ext cx="9144000" cy="111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117558" y="225425"/>
            <a:ext cx="1651000" cy="80803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2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T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ttyImages_175389704_72dpi_cropped_compressed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922874"/>
          </a:xfrm>
          <a:prstGeom prst="rect">
            <a:avLst/>
          </a:prstGeom>
        </p:spPr>
      </p:pic>
      <p:pic>
        <p:nvPicPr>
          <p:cNvPr id="8" name="Picture 7" descr="green_texture_compressed_crop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61542"/>
            <a:ext cx="9144000" cy="199645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37698" y="4861543"/>
            <a:ext cx="8684052" cy="942502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37698" y="5804045"/>
            <a:ext cx="5497220" cy="79240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ATC_logo_grey_type_1line_RGB.pd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9608"/>
            <a:ext cx="3651249" cy="7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3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1" y="6330472"/>
            <a:ext cx="9153070" cy="540227"/>
          </a:xfrm>
          <a:prstGeom prst="rect">
            <a:avLst/>
          </a:prstGeom>
          <a:solidFill>
            <a:srgbClr val="2359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71684" y="6483774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rgbClr val="FFFFFF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endParaRPr lang="en-US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8" name="Title 26"/>
          <p:cNvSpPr>
            <a:spLocks noGrp="1"/>
          </p:cNvSpPr>
          <p:nvPr>
            <p:ph type="title"/>
          </p:nvPr>
        </p:nvSpPr>
        <p:spPr>
          <a:xfrm>
            <a:off x="214314" y="2914650"/>
            <a:ext cx="3675062" cy="1143000"/>
          </a:xfrm>
        </p:spPr>
        <p:txBody>
          <a:bodyPr/>
          <a:lstStyle>
            <a:lvl1pPr>
              <a:defRPr>
                <a:solidFill>
                  <a:srgbClr val="2359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4624613" y="1858449"/>
            <a:ext cx="2444750" cy="53975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7209515" y="1858449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Page #</a:t>
            </a:r>
          </a:p>
        </p:txBody>
      </p:sp>
      <p:sp>
        <p:nvSpPr>
          <p:cNvPr id="23" name="Text Placeholder 32"/>
          <p:cNvSpPr>
            <a:spLocks noGrp="1"/>
          </p:cNvSpPr>
          <p:nvPr>
            <p:ph type="body" sz="quarter" idx="12"/>
          </p:nvPr>
        </p:nvSpPr>
        <p:spPr>
          <a:xfrm>
            <a:off x="4624613" y="2400628"/>
            <a:ext cx="2444750" cy="53975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7209515" y="2400628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Page #</a:t>
            </a:r>
          </a:p>
        </p:txBody>
      </p:sp>
      <p:sp>
        <p:nvSpPr>
          <p:cNvPr id="25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4624613" y="2955018"/>
            <a:ext cx="2444750" cy="53975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7209515" y="2955018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Page #</a:t>
            </a:r>
          </a:p>
        </p:txBody>
      </p:sp>
      <p:sp>
        <p:nvSpPr>
          <p:cNvPr id="27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4624613" y="3509408"/>
            <a:ext cx="2444750" cy="53975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7209515" y="3509408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Page #</a:t>
            </a:r>
          </a:p>
        </p:txBody>
      </p:sp>
      <p:sp>
        <p:nvSpPr>
          <p:cNvPr id="2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4624613" y="4063798"/>
            <a:ext cx="2444750" cy="53975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7209515" y="4063798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Page #</a:t>
            </a:r>
          </a:p>
        </p:txBody>
      </p:sp>
      <p:sp>
        <p:nvSpPr>
          <p:cNvPr id="31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4624613" y="4618186"/>
            <a:ext cx="2444750" cy="53975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7209515" y="4618186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Page #</a:t>
            </a:r>
          </a:p>
        </p:txBody>
      </p:sp>
      <p:pic>
        <p:nvPicPr>
          <p:cNvPr id="35" name="Picture 34" descr="footer_saporg_white_horiz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9" y="6436275"/>
            <a:ext cx="5476304" cy="338159"/>
          </a:xfrm>
          <a:prstGeom prst="rect">
            <a:avLst/>
          </a:prstGeom>
        </p:spPr>
      </p:pic>
      <p:sp>
        <p:nvSpPr>
          <p:cNvPr id="36" name="Rectangle 35">
            <a:hlinkClick r:id="rId3"/>
          </p:cNvPr>
          <p:cNvSpPr/>
          <p:nvPr userDrawn="1"/>
        </p:nvSpPr>
        <p:spPr>
          <a:xfrm>
            <a:off x="3542586" y="6519775"/>
            <a:ext cx="1906869" cy="1755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9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1366080_5_blur_72dpi_cropped_compress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00" y="0"/>
            <a:ext cx="91528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" y="2120455"/>
            <a:ext cx="9144002" cy="39830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214314" y="3629025"/>
            <a:ext cx="3675062" cy="1143000"/>
          </a:xfrm>
        </p:spPr>
        <p:txBody>
          <a:bodyPr/>
          <a:lstStyle>
            <a:lvl1pPr>
              <a:defRPr>
                <a:solidFill>
                  <a:srgbClr val="2359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4624613" y="2456788"/>
            <a:ext cx="2444750" cy="53975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7209515" y="2456788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Page #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2"/>
          </p:nvPr>
        </p:nvSpPr>
        <p:spPr>
          <a:xfrm>
            <a:off x="4624613" y="2998967"/>
            <a:ext cx="2444750" cy="53975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7209515" y="2998967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Page #</a:t>
            </a:r>
          </a:p>
        </p:txBody>
      </p:sp>
      <p:sp>
        <p:nvSpPr>
          <p:cNvPr id="37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4624613" y="3553357"/>
            <a:ext cx="2444750" cy="53975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7209515" y="3553357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Page #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4624613" y="4107747"/>
            <a:ext cx="2444750" cy="53975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7209515" y="4107747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Page #</a:t>
            </a:r>
          </a:p>
        </p:txBody>
      </p:sp>
      <p:sp>
        <p:nvSpPr>
          <p:cNvPr id="41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4624613" y="4662137"/>
            <a:ext cx="2444750" cy="53975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7209515" y="4662137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Page #</a:t>
            </a:r>
          </a:p>
        </p:txBody>
      </p:sp>
      <p:sp>
        <p:nvSpPr>
          <p:cNvPr id="43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4624613" y="5216525"/>
            <a:ext cx="2444750" cy="53975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7209515" y="5216525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3593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Page #</a:t>
            </a:r>
          </a:p>
        </p:txBody>
      </p:sp>
    </p:spTree>
    <p:extLst>
      <p:ext uri="{BB962C8B-B14F-4D97-AF65-F5344CB8AC3E}">
        <p14:creationId xmlns:p14="http://schemas.microsoft.com/office/powerpoint/2010/main" val="213449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459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 txBox="1">
            <a:spLocks/>
          </p:cNvSpPr>
          <p:nvPr userDrawn="1"/>
        </p:nvSpPr>
        <p:spPr>
          <a:xfrm>
            <a:off x="115460" y="2306250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9" name="Title 7"/>
          <p:cNvSpPr txBox="1">
            <a:spLocks/>
          </p:cNvSpPr>
          <p:nvPr userDrawn="1"/>
        </p:nvSpPr>
        <p:spPr>
          <a:xfrm>
            <a:off x="115460" y="2952693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115460" y="2306250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1" name="Title 7"/>
          <p:cNvSpPr txBox="1">
            <a:spLocks/>
          </p:cNvSpPr>
          <p:nvPr userDrawn="1"/>
        </p:nvSpPr>
        <p:spPr>
          <a:xfrm>
            <a:off x="115460" y="2952693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216568" y="2829678"/>
            <a:ext cx="8620552" cy="868362"/>
          </a:xfrm>
          <a:solidFill>
            <a:schemeClr val="bg1">
              <a:alpha val="8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>
              <a:defRPr sz="3200">
                <a:solidFill>
                  <a:srgbClr val="2359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1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 txBox="1">
            <a:spLocks/>
          </p:cNvSpPr>
          <p:nvPr userDrawn="1"/>
        </p:nvSpPr>
        <p:spPr>
          <a:xfrm>
            <a:off x="115460" y="2306250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9" name="Title 7"/>
          <p:cNvSpPr txBox="1">
            <a:spLocks/>
          </p:cNvSpPr>
          <p:nvPr userDrawn="1"/>
        </p:nvSpPr>
        <p:spPr>
          <a:xfrm>
            <a:off x="115460" y="2952693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115460" y="2306250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1" name="Title 7"/>
          <p:cNvSpPr txBox="1">
            <a:spLocks/>
          </p:cNvSpPr>
          <p:nvPr userDrawn="1"/>
        </p:nvSpPr>
        <p:spPr>
          <a:xfrm>
            <a:off x="115460" y="2952693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16568" y="2829678"/>
            <a:ext cx="8620552" cy="868362"/>
          </a:xfrm>
          <a:solidFill>
            <a:schemeClr val="bg1">
              <a:alpha val="8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>
              <a:defRPr sz="3200">
                <a:solidFill>
                  <a:srgbClr val="2359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3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6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84" r:id="rId5"/>
    <p:sldLayoutId id="2147483677" r:id="rId6"/>
    <p:sldLayoutId id="2147483685" r:id="rId7"/>
    <p:sldLayoutId id="2147483663" r:id="rId8"/>
    <p:sldLayoutId id="2147483661" r:id="rId9"/>
    <p:sldLayoutId id="2147483675" r:id="rId10"/>
    <p:sldLayoutId id="2147483662" r:id="rId11"/>
    <p:sldLayoutId id="2147483650" r:id="rId12"/>
    <p:sldLayoutId id="2147483680" r:id="rId13"/>
    <p:sldLayoutId id="2147483681" r:id="rId14"/>
    <p:sldLayoutId id="2147483678" r:id="rId15"/>
    <p:sldLayoutId id="2147483679" r:id="rId16"/>
    <p:sldLayoutId id="2147483654" r:id="rId17"/>
    <p:sldLayoutId id="2147483655" r:id="rId18"/>
    <p:sldLayoutId id="2147483692" r:id="rId19"/>
    <p:sldLayoutId id="2147483660" r:id="rId20"/>
    <p:sldLayoutId id="2147483652" r:id="rId21"/>
    <p:sldLayoutId id="2147483653" r:id="rId22"/>
    <p:sldLayoutId id="2147483666" r:id="rId23"/>
    <p:sldLayoutId id="2147483668" r:id="rId24"/>
    <p:sldLayoutId id="2147483667" r:id="rId25"/>
    <p:sldLayoutId id="2147483669" r:id="rId26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Lucida Sans"/>
          <a:ea typeface="+mj-ea"/>
          <a:cs typeface="Lucid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Lucida Sans"/>
          <a:ea typeface="+mn-ea"/>
          <a:cs typeface="Lucid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Lucida Sans"/>
          <a:ea typeface="+mn-ea"/>
          <a:cs typeface="Lucid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Lucida Sans"/>
          <a:ea typeface="+mn-ea"/>
          <a:cs typeface="Lucid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Lucida Sans"/>
          <a:ea typeface="+mn-ea"/>
          <a:cs typeface="Lucid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Lucida Sans"/>
          <a:ea typeface="+mn-ea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forms/NQxP3T0pA9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tfaforms.com/362186" TargetMode="External"/><Relationship Id="rId4" Type="http://schemas.openxmlformats.org/officeDocument/2006/relationships/hyperlink" Target="http://goo.gl/forms/2A1eu2zZEC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egister/1112994207972596482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wagnerm@studentsachieve.net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achievethecore.org" TargetMode="External"/><Relationship Id="rId5" Type="http://schemas.openxmlformats.org/officeDocument/2006/relationships/hyperlink" Target="http://www.tfaforms.com/362186" TargetMode="External"/><Relationship Id="rId4" Type="http://schemas.openxmlformats.org/officeDocument/2006/relationships/hyperlink" Target="mailto:jfunderburk@studentsachieven.net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achievethecore.org/page/405/research-and-articles-ela-literacy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18771" y="50365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Matthew Effect: A Different Look at the Causes of the Achievement Gap</a:t>
            </a:r>
            <a:endParaRPr lang="en-US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Core Advocate Webinar</a:t>
            </a:r>
          </a:p>
          <a:p>
            <a:r>
              <a:rPr lang="en-US" dirty="0" smtClean="0"/>
              <a:t>August 18, 2015</a:t>
            </a:r>
          </a:p>
          <a:p>
            <a:r>
              <a:rPr lang="en-US" dirty="0" smtClean="0"/>
              <a:t>7:00 – 8:00 EDT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59400" y="3683162"/>
            <a:ext cx="378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webinar will begin shortly.  You may wish to download the handouts (check the tab on your webinar control panel) while you wait.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Five Essential Studies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399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Hernandez 2011 </a:t>
            </a:r>
            <a:r>
              <a:rPr lang="en-US" dirty="0" smtClean="0">
                <a:solidFill>
                  <a:srgbClr val="000000"/>
                </a:solidFill>
              </a:rPr>
              <a:t>– Students who are not proficient in 3</a:t>
            </a:r>
            <a:r>
              <a:rPr lang="en-US" baseline="30000" dirty="0" smtClean="0">
                <a:solidFill>
                  <a:srgbClr val="000000"/>
                </a:solidFill>
              </a:rPr>
              <a:t>rd</a:t>
            </a:r>
            <a:r>
              <a:rPr lang="en-US" dirty="0" smtClean="0">
                <a:solidFill>
                  <a:srgbClr val="000000"/>
                </a:solidFill>
              </a:rPr>
              <a:t> grade 4 times less likely to graduate on time.</a:t>
            </a:r>
          </a:p>
          <a:p>
            <a:r>
              <a:rPr lang="en-US" b="1" dirty="0" err="1" smtClean="0">
                <a:solidFill>
                  <a:srgbClr val="000000"/>
                </a:solidFill>
              </a:rPr>
              <a:t>Lesnick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et al </a:t>
            </a:r>
            <a:r>
              <a:rPr lang="en-US" b="1" dirty="0" smtClean="0">
                <a:solidFill>
                  <a:srgbClr val="000000"/>
                </a:solidFill>
              </a:rPr>
              <a:t>2010</a:t>
            </a:r>
            <a:r>
              <a:rPr lang="en-US" dirty="0" smtClean="0">
                <a:solidFill>
                  <a:srgbClr val="000000"/>
                </a:solidFill>
              </a:rPr>
              <a:t> – 3</a:t>
            </a:r>
            <a:r>
              <a:rPr lang="en-US" baseline="30000" dirty="0" smtClean="0">
                <a:solidFill>
                  <a:srgbClr val="000000"/>
                </a:solidFill>
              </a:rPr>
              <a:t>rd</a:t>
            </a:r>
            <a:r>
              <a:rPr lang="en-US" dirty="0" smtClean="0">
                <a:solidFill>
                  <a:srgbClr val="000000"/>
                </a:solidFill>
              </a:rPr>
              <a:t> grade scores predictive of 8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grade scores, high school, &amp; college enrollment.</a:t>
            </a:r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Fletcher </a:t>
            </a:r>
            <a:r>
              <a:rPr lang="en-US" b="1" dirty="0">
                <a:solidFill>
                  <a:srgbClr val="000000"/>
                </a:solidFill>
              </a:rPr>
              <a:t>and Lyon 1998 </a:t>
            </a:r>
            <a:r>
              <a:rPr lang="en-US" dirty="0">
                <a:solidFill>
                  <a:srgbClr val="000000"/>
                </a:solidFill>
              </a:rPr>
              <a:t>–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74% of 3</a:t>
            </a:r>
            <a:r>
              <a:rPr lang="en-US" baseline="30000" dirty="0" smtClean="0">
                <a:solidFill>
                  <a:srgbClr val="000000"/>
                </a:solidFill>
              </a:rPr>
              <a:t>rd</a:t>
            </a:r>
            <a:r>
              <a:rPr lang="en-US" dirty="0" smtClean="0">
                <a:solidFill>
                  <a:srgbClr val="000000"/>
                </a:solidFill>
              </a:rPr>
              <a:t> graders who </a:t>
            </a:r>
            <a:r>
              <a:rPr lang="en-US" dirty="0">
                <a:solidFill>
                  <a:srgbClr val="000000"/>
                </a:solidFill>
              </a:rPr>
              <a:t>read poorly </a:t>
            </a:r>
            <a:r>
              <a:rPr lang="en-US" dirty="0" smtClean="0">
                <a:solidFill>
                  <a:srgbClr val="000000"/>
                </a:solidFill>
              </a:rPr>
              <a:t>will still be struggling </a:t>
            </a:r>
            <a:r>
              <a:rPr lang="en-US" dirty="0">
                <a:solidFill>
                  <a:srgbClr val="000000"/>
                </a:solidFill>
              </a:rPr>
              <a:t>in 9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grade</a:t>
            </a:r>
          </a:p>
          <a:p>
            <a:pPr lvl="0"/>
            <a:r>
              <a:rPr lang="en-US" b="1" dirty="0">
                <a:solidFill>
                  <a:srgbClr val="000000"/>
                </a:solidFill>
              </a:rPr>
              <a:t>Snow et al 1998 </a:t>
            </a:r>
            <a:r>
              <a:rPr lang="en-US" dirty="0">
                <a:solidFill>
                  <a:srgbClr val="000000"/>
                </a:solidFill>
              </a:rPr>
              <a:t>– “A person who is not at least a modestly skilled reader by the end of third grade is quite unlikely to graduate from high </a:t>
            </a:r>
            <a:r>
              <a:rPr lang="en-US" dirty="0" smtClean="0">
                <a:solidFill>
                  <a:srgbClr val="000000"/>
                </a:solidFill>
              </a:rPr>
              <a:t>school.”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b="1" dirty="0">
                <a:solidFill>
                  <a:srgbClr val="000000"/>
                </a:solidFill>
              </a:rPr>
              <a:t>Juel 1988 </a:t>
            </a:r>
            <a:r>
              <a:rPr lang="en-US" dirty="0">
                <a:solidFill>
                  <a:srgbClr val="000000"/>
                </a:solidFill>
              </a:rPr>
              <a:t>– </a:t>
            </a:r>
            <a:r>
              <a:rPr lang="en-US" dirty="0" smtClean="0">
                <a:solidFill>
                  <a:srgbClr val="000000"/>
                </a:solidFill>
              </a:rPr>
              <a:t>1st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grade </a:t>
            </a:r>
            <a:r>
              <a:rPr lang="en-US" dirty="0" smtClean="0">
                <a:solidFill>
                  <a:srgbClr val="000000"/>
                </a:solidFill>
              </a:rPr>
              <a:t>reading </a:t>
            </a:r>
            <a:r>
              <a:rPr lang="en-US" dirty="0">
                <a:solidFill>
                  <a:srgbClr val="000000"/>
                </a:solidFill>
              </a:rPr>
              <a:t>scores </a:t>
            </a:r>
            <a:r>
              <a:rPr lang="en-US" dirty="0" smtClean="0">
                <a:solidFill>
                  <a:srgbClr val="000000"/>
                </a:solidFill>
              </a:rPr>
              <a:t>are a “reliable </a:t>
            </a:r>
            <a:r>
              <a:rPr lang="en-US" dirty="0">
                <a:solidFill>
                  <a:srgbClr val="000000"/>
                </a:solidFill>
              </a:rPr>
              <a:t>predictor of later reading </a:t>
            </a:r>
            <a:r>
              <a:rPr lang="en-US" dirty="0" smtClean="0">
                <a:solidFill>
                  <a:srgbClr val="000000"/>
                </a:solidFill>
              </a:rPr>
              <a:t>scores.”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41920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5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568" y="2406316"/>
            <a:ext cx="8620552" cy="14317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Poll: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What factors do you think help explain </a:t>
            </a:r>
            <a:br>
              <a:rPr lang="en-US" dirty="0" smtClean="0"/>
            </a:br>
            <a:r>
              <a:rPr lang="en-US" dirty="0" smtClean="0"/>
              <a:t>these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78" y="1534081"/>
            <a:ext cx="4261909" cy="39424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978" y="567756"/>
            <a:ext cx="812332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Lucida Sans" panose="020B0602030504020204" pitchFamily="34" charset="0"/>
              </a:rPr>
              <a:t>The Matthew Effect</a:t>
            </a:r>
            <a:endParaRPr lang="en-US" sz="3200" b="1" dirty="0">
              <a:latin typeface="Lucida Sans" panose="020B0602030504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41920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46206" y="1550584"/>
            <a:ext cx="323287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Lucida Sans"/>
                <a:cs typeface="Lucida Sans"/>
              </a:rPr>
              <a:t>Proficient readers start at a higher point than </a:t>
            </a:r>
            <a:br>
              <a:rPr lang="en-US" sz="2400" dirty="0">
                <a:latin typeface="Lucida Sans"/>
                <a:cs typeface="Lucida Sans"/>
              </a:rPr>
            </a:br>
            <a:r>
              <a:rPr lang="en-US" sz="2400" dirty="0">
                <a:latin typeface="Lucida Sans"/>
                <a:cs typeface="Lucida Sans"/>
              </a:rPr>
              <a:t>non-proficient readers</a:t>
            </a:r>
            <a:br>
              <a:rPr lang="en-US" sz="2400" dirty="0">
                <a:latin typeface="Lucida Sans"/>
                <a:cs typeface="Lucida Sans"/>
              </a:rPr>
            </a:br>
            <a:endParaRPr lang="en-US" sz="2400" dirty="0">
              <a:latin typeface="Lucida Sans"/>
              <a:cs typeface="Lucida San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Lucida Sans"/>
                <a:cs typeface="Lucida Sans"/>
              </a:rPr>
              <a:t>Proficient readers grow faster each year relative to non-proficient readers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2979" y="5674449"/>
            <a:ext cx="4393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Sans" panose="020B0602030504020204" pitchFamily="34" charset="0"/>
              </a:rPr>
              <a:t>Hart &amp; </a:t>
            </a:r>
            <a:r>
              <a:rPr lang="en-US" b="1" dirty="0" err="1">
                <a:latin typeface="Lucida Sans" panose="020B0602030504020204" pitchFamily="34" charset="0"/>
              </a:rPr>
              <a:t>Risley</a:t>
            </a:r>
            <a:r>
              <a:rPr lang="en-US" b="1" dirty="0">
                <a:latin typeface="Lucida Sans" panose="020B0602030504020204" pitchFamily="34" charset="0"/>
              </a:rPr>
              <a:t> (1995) </a:t>
            </a:r>
            <a:r>
              <a:rPr lang="en-US" b="1" dirty="0" smtClean="0">
                <a:latin typeface="Lucida Sans" panose="020B0602030504020204" pitchFamily="34" charset="0"/>
              </a:rPr>
              <a:t> “</a:t>
            </a:r>
            <a:r>
              <a:rPr lang="en-US" b="1" dirty="0">
                <a:latin typeface="Lucida Sans" panose="020B0602030504020204" pitchFamily="34" charset="0"/>
              </a:rPr>
              <a:t>The 30 Million Word Gap”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3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Systems that contribute to the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4421"/>
            <a:ext cx="8229600" cy="418774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Leveled reading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Less time spent on social studies and science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Failure of foundational skills reading programs to meet the needs of all students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41920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They need </a:t>
            </a:r>
            <a:r>
              <a:rPr lang="en-US" b="1" i="1" dirty="0" smtClean="0"/>
              <a:t>more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Basically, giving students who are behind </a:t>
            </a:r>
            <a:r>
              <a:rPr lang="en-US" i="1" dirty="0"/>
              <a:t>LESS..</a:t>
            </a:r>
          </a:p>
          <a:p>
            <a:pPr lvl="1"/>
            <a:r>
              <a:rPr lang="en-US" dirty="0"/>
              <a:t>Vocabulary</a:t>
            </a:r>
          </a:p>
          <a:p>
            <a:pPr lvl="1"/>
            <a:r>
              <a:rPr lang="en-US" dirty="0"/>
              <a:t>Knowledge</a:t>
            </a:r>
          </a:p>
          <a:p>
            <a:pPr lvl="1"/>
            <a:r>
              <a:rPr lang="en-US" dirty="0"/>
              <a:t>Practice with complex text</a:t>
            </a:r>
          </a:p>
          <a:p>
            <a:pPr lvl="1"/>
            <a:r>
              <a:rPr lang="en-US" dirty="0"/>
              <a:t>Support for foundational skills</a:t>
            </a:r>
          </a:p>
          <a:p>
            <a:pPr lvl="1"/>
            <a:r>
              <a:rPr lang="en-US" dirty="0"/>
              <a:t>Support for </a:t>
            </a:r>
            <a:r>
              <a:rPr lang="en-US" dirty="0" smtClean="0"/>
              <a:t>fluency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… Instead of what they need to catch up: </a:t>
            </a:r>
            <a:r>
              <a:rPr lang="en-US" i="1" dirty="0"/>
              <a:t>MORE</a:t>
            </a: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41920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8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Students who are behind need support with: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08488"/>
            <a:ext cx="8229600" cy="4525963"/>
          </a:xfrm>
        </p:spPr>
        <p:txBody>
          <a:bodyPr/>
          <a:lstStyle/>
          <a:p>
            <a:r>
              <a:rPr lang="en-US" dirty="0" smtClean="0"/>
              <a:t>Vocabulary</a:t>
            </a:r>
          </a:p>
          <a:p>
            <a:r>
              <a:rPr lang="en-US" dirty="0" smtClean="0"/>
              <a:t>Knowledge</a:t>
            </a:r>
          </a:p>
          <a:p>
            <a:r>
              <a:rPr lang="en-US" dirty="0" smtClean="0"/>
              <a:t>Fluency</a:t>
            </a:r>
          </a:p>
          <a:p>
            <a:r>
              <a:rPr lang="en-US" dirty="0" smtClean="0"/>
              <a:t>Syntax</a:t>
            </a:r>
          </a:p>
          <a:p>
            <a:r>
              <a:rPr lang="en-US" dirty="0" smtClean="0"/>
              <a:t>Foundational skills</a:t>
            </a:r>
            <a:endParaRPr lang="en-US" dirty="0"/>
          </a:p>
        </p:txBody>
      </p:sp>
      <p:sp>
        <p:nvSpPr>
          <p:cNvPr id="2" name="Donut 1"/>
          <p:cNvSpPr/>
          <p:nvPr/>
        </p:nvSpPr>
        <p:spPr>
          <a:xfrm>
            <a:off x="457200" y="2077456"/>
            <a:ext cx="2489200" cy="596900"/>
          </a:xfrm>
          <a:prstGeom prst="donut">
            <a:avLst/>
          </a:prstGeom>
          <a:solidFill>
            <a:srgbClr val="2B96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  <a:latin typeface="Lucida Sans"/>
              <a:cs typeface="Lucida Sans"/>
            </a:endParaRPr>
          </a:p>
        </p:txBody>
      </p:sp>
      <p:sp>
        <p:nvSpPr>
          <p:cNvPr id="5" name="Donut 4"/>
          <p:cNvSpPr/>
          <p:nvPr/>
        </p:nvSpPr>
        <p:spPr>
          <a:xfrm>
            <a:off x="457200" y="1643855"/>
            <a:ext cx="2489200" cy="596900"/>
          </a:xfrm>
          <a:prstGeom prst="donut">
            <a:avLst/>
          </a:prstGeom>
          <a:solidFill>
            <a:srgbClr val="2B96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  <a:latin typeface="Lucida Sans"/>
              <a:cs typeface="Lucida San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350208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4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Pause and Reflect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How have you seen the achievement gap in your setting?</a:t>
            </a:r>
          </a:p>
          <a:p>
            <a:r>
              <a:rPr lang="en-US" dirty="0" smtClean="0"/>
              <a:t>Can you think of a time where lack of knowledge or vocabulary (or both) inhibited your or your students’ ability to comprehend a text, especially a complex text?</a:t>
            </a:r>
          </a:p>
          <a:p>
            <a:endParaRPr lang="en-US" dirty="0"/>
          </a:p>
          <a:p>
            <a:r>
              <a:rPr lang="en-US" dirty="0" smtClean="0"/>
              <a:t>Use the question box on your control panel            to submit your response.</a:t>
            </a:r>
          </a:p>
          <a:p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53548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o To Webinar screen 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70" y="4524337"/>
            <a:ext cx="1664750" cy="166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can teachers do to support </a:t>
            </a:r>
            <a:br>
              <a:rPr lang="en-US" dirty="0" smtClean="0"/>
            </a:br>
            <a:r>
              <a:rPr lang="en-US" dirty="0" smtClean="0"/>
              <a:t>students who are behind?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Increase knowledge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Knowledge of content has a higher impact on comprehension than reading ability.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If students don’t have at least a minimum level of knowledge about content of a text, they will have trouble comprehending a text – even if they can decode all the words.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41920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3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“This brain scan is fuzzy, so the patient must have been wearing make-up.”</a:t>
            </a:r>
          </a:p>
          <a:p>
            <a:endParaRPr lang="en-US" dirty="0"/>
          </a:p>
          <a:p>
            <a:r>
              <a:rPr lang="en-US" dirty="0" smtClean="0"/>
              <a:t>How does the conclusion “the patient must have been wearing make-up” follow from the statement “this brain scan is fuzzy?”</a:t>
            </a:r>
          </a:p>
          <a:p>
            <a:endParaRPr lang="en-US" dirty="0"/>
          </a:p>
          <a:p>
            <a:r>
              <a:rPr lang="en-US" dirty="0" smtClean="0"/>
              <a:t>Respond using the question box on your control panel.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41920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5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41920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avid Libe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8149"/>
          <a:stretch/>
        </p:blipFill>
        <p:spPr>
          <a:xfrm>
            <a:off x="669684" y="3493211"/>
            <a:ext cx="2338200" cy="2190946"/>
          </a:xfrm>
          <a:prstGeom prst="rect">
            <a:avLst/>
          </a:prstGeom>
        </p:spPr>
      </p:pic>
      <p:pic>
        <p:nvPicPr>
          <p:cNvPr id="6" name="Picture 5" descr="Sandra Headsh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64" y="1600200"/>
            <a:ext cx="2231236" cy="2141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3345" y="3493210"/>
            <a:ext cx="1985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en-US" sz="2400" dirty="0">
                <a:latin typeface="Lucida Sans" panose="020B0602030504020204" pitchFamily="34" charset="0"/>
              </a:rPr>
              <a:t>David Liben</a:t>
            </a:r>
            <a:br>
              <a:rPr lang="en-US" sz="2400" dirty="0">
                <a:latin typeface="Lucida Sans" panose="020B0602030504020204" pitchFamily="34" charset="0"/>
              </a:rPr>
            </a:br>
            <a:r>
              <a:rPr lang="en-US" dirty="0">
                <a:latin typeface="Lucida Sans" panose="020B0602030504020204" pitchFamily="34" charset="0"/>
              </a:rPr>
              <a:t>Literacy Team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09830" y="1665320"/>
            <a:ext cx="2351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algn="r"/>
            <a:r>
              <a:rPr lang="en-US" sz="2400" dirty="0" smtClean="0">
                <a:latin typeface="Lucida Sans" panose="020B0602030504020204" pitchFamily="34" charset="0"/>
              </a:rPr>
              <a:t>Sandra </a:t>
            </a:r>
            <a:r>
              <a:rPr lang="en-US" sz="2400" dirty="0" err="1" smtClean="0">
                <a:latin typeface="Lucida Sans" panose="020B0602030504020204" pitchFamily="34" charset="0"/>
              </a:rPr>
              <a:t>Alberti</a:t>
            </a:r>
            <a:endParaRPr lang="en-US" sz="2400" dirty="0" smtClean="0">
              <a:latin typeface="Lucida Sans" panose="020B0602030504020204" pitchFamily="34" charset="0"/>
            </a:endParaRPr>
          </a:p>
          <a:p>
            <a:pPr marL="0" lvl="8" algn="r"/>
            <a:r>
              <a:rPr lang="en-US" dirty="0" smtClean="0">
                <a:latin typeface="Lucida Sans" panose="020B0602030504020204" pitchFamily="34" charset="0"/>
              </a:rPr>
              <a:t>Field Impact </a:t>
            </a:r>
            <a:r>
              <a:rPr lang="en-US" dirty="0">
                <a:latin typeface="Lucida Sans" panose="020B0602030504020204" pitchFamily="34" charset="0"/>
              </a:rPr>
              <a:t>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Fuzzy brain scan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Idea 1:  The brain scan is fuzzy.</a:t>
            </a:r>
          </a:p>
          <a:p>
            <a:pPr marL="0" indent="0" algn="ctr">
              <a:buNone/>
            </a:pPr>
            <a:r>
              <a:rPr lang="en-US" dirty="0" smtClean="0"/>
              <a:t>+</a:t>
            </a:r>
          </a:p>
          <a:p>
            <a:pPr marL="0" indent="0" algn="ctr">
              <a:buNone/>
            </a:pPr>
            <a:r>
              <a:rPr lang="en-US" dirty="0" smtClean="0"/>
              <a:t>Brain scans use magnets, and metal makes </a:t>
            </a:r>
            <a:br>
              <a:rPr lang="en-US" dirty="0" smtClean="0"/>
            </a:br>
            <a:r>
              <a:rPr lang="en-US" dirty="0" smtClean="0"/>
              <a:t>images fuzzy</a:t>
            </a:r>
          </a:p>
          <a:p>
            <a:pPr marL="0" indent="0" algn="ctr">
              <a:buNone/>
            </a:pPr>
            <a:r>
              <a:rPr lang="en-US" dirty="0" smtClean="0"/>
              <a:t>+</a:t>
            </a:r>
          </a:p>
          <a:p>
            <a:pPr marL="0" indent="0" algn="ctr">
              <a:buNone/>
            </a:pPr>
            <a:r>
              <a:rPr lang="en-US" dirty="0" smtClean="0"/>
              <a:t>Make-up contains trace amounts of metal</a:t>
            </a:r>
          </a:p>
          <a:p>
            <a:pPr marL="0" indent="0" algn="ctr">
              <a:buNone/>
            </a:pPr>
            <a:r>
              <a:rPr lang="en-US" dirty="0" smtClean="0"/>
              <a:t>=</a:t>
            </a:r>
          </a:p>
          <a:p>
            <a:pPr marL="0" indent="0" algn="ctr">
              <a:buNone/>
            </a:pPr>
            <a:r>
              <a:rPr lang="en-US" dirty="0" smtClean="0"/>
              <a:t>Idea 2: the patient wore make-up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41920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6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 which content knowledge should I build?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It’s not about </a:t>
            </a:r>
            <a:r>
              <a:rPr lang="en-US" i="1" dirty="0" smtClean="0"/>
              <a:t>the</a:t>
            </a:r>
            <a:r>
              <a:rPr lang="en-US" dirty="0" smtClean="0"/>
              <a:t> content, it’s about content!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Use this fact to your advantage in instruction:</a:t>
            </a:r>
          </a:p>
          <a:p>
            <a:pPr lvl="1"/>
            <a:r>
              <a:rPr lang="en-US" dirty="0" smtClean="0"/>
              <a:t>Content that will provide more opportunity for science and social studies learning</a:t>
            </a:r>
          </a:p>
          <a:p>
            <a:pPr lvl="1"/>
            <a:r>
              <a:rPr lang="en-US" dirty="0" smtClean="0"/>
              <a:t>Content that is interesting to students</a:t>
            </a:r>
          </a:p>
          <a:p>
            <a:pPr lvl="1"/>
            <a:r>
              <a:rPr lang="en-US" dirty="0" smtClean="0"/>
              <a:t>Content that is generally useful information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41920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5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Build vocabulary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Vocabulary is highly correlated to comprehension.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Not knowing words on the page is frustrating and debilitating.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The more words you know, the better you are at figuring out words in context.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41920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3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8864" y="185494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Lucida Sans" panose="020B0602030504020204" pitchFamily="34" charset="0"/>
              </a:rPr>
              <a:t>The achievement gap at work</a:t>
            </a:r>
            <a:endParaRPr lang="en-US" sz="2800" b="1" dirty="0">
              <a:solidFill>
                <a:srgbClr val="000000"/>
              </a:solidFill>
              <a:latin typeface="Lucida Sans" panose="020B0602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447800"/>
            <a:ext cx="8001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000000"/>
                </a:solidFill>
                <a:latin typeface="Lucida Sans" panose="020B0602030504020204" pitchFamily="34" charset="0"/>
              </a:rPr>
              <a:t>Below Level</a:t>
            </a:r>
            <a:r>
              <a:rPr lang="en-US" sz="2400" dirty="0" smtClean="0">
                <a:solidFill>
                  <a:srgbClr val="000000"/>
                </a:solidFill>
                <a:latin typeface="Lucida Sans" panose="020B0602030504020204" pitchFamily="34" charset="0"/>
              </a:rPr>
              <a:t>: Shelter</a:t>
            </a:r>
            <a:r>
              <a:rPr lang="en-US" sz="2400" dirty="0">
                <a:solidFill>
                  <a:srgbClr val="000000"/>
                </a:solidFill>
                <a:latin typeface="Lucida Sans" panose="020B0602030504020204" pitchFamily="34" charset="0"/>
              </a:rPr>
              <a:t>, splattered, fixed, rescue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000000"/>
                </a:solidFill>
                <a:latin typeface="Lucida Sans" panose="020B0602030504020204" pitchFamily="34" charset="0"/>
              </a:rPr>
              <a:t>On Level</a:t>
            </a:r>
            <a:r>
              <a:rPr lang="en-US" sz="2400" dirty="0" smtClean="0">
                <a:solidFill>
                  <a:srgbClr val="000000"/>
                </a:solidFill>
                <a:latin typeface="Lucida Sans" panose="020B0602030504020204" pitchFamily="34" charset="0"/>
              </a:rPr>
              <a:t>: Journal</a:t>
            </a:r>
            <a:r>
              <a:rPr lang="en-US" sz="2400" dirty="0">
                <a:solidFill>
                  <a:srgbClr val="000000"/>
                </a:solidFill>
                <a:latin typeface="Lucida Sans" panose="020B0602030504020204" pitchFamily="34" charset="0"/>
              </a:rPr>
              <a:t>, tremors, traction, interval, volunteered, retrieve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000000"/>
                </a:solidFill>
                <a:latin typeface="Lucida Sans" panose="020B0602030504020204" pitchFamily="34" charset="0"/>
              </a:rPr>
              <a:t>Above level</a:t>
            </a:r>
            <a:r>
              <a:rPr lang="en-US" sz="2400" dirty="0" smtClean="0">
                <a:solidFill>
                  <a:srgbClr val="000000"/>
                </a:solidFill>
                <a:latin typeface="Lucida Sans" panose="020B0602030504020204" pitchFamily="34" charset="0"/>
              </a:rPr>
              <a:t>: Generation</a:t>
            </a:r>
            <a:r>
              <a:rPr lang="en-US" sz="2400" dirty="0">
                <a:solidFill>
                  <a:srgbClr val="000000"/>
                </a:solidFill>
                <a:latin typeface="Lucida Sans" panose="020B0602030504020204" pitchFamily="34" charset="0"/>
              </a:rPr>
              <a:t>, abandoned, languished, terrified, warble, galvanized, debris, hoisted, shuddered</a:t>
            </a:r>
          </a:p>
          <a:p>
            <a:pPr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41920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1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Vocabulary statistics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Students on track for college and career are learning approximately 3,000 new vocabulary words each year (Nagy &amp; Anderson, 984); it is impossible to learn this many words through vocabulary exercises.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Children’s vocabulary size approximately doubles between grades 3 and 7.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High school seniors near the top of their class knew about four times as many words as their lower performing classmates. (Smith, 1941)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41920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4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 how do I accelerate vocabulary learning?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The most efficient and effective way to learn vocabulary is by reading, not by any vocabulary exercise.</a:t>
            </a:r>
            <a:br>
              <a:rPr lang="en-US" dirty="0" smtClean="0"/>
            </a:b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The organization of reading selections should keep the building of knowledge and vocabulary in mind.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41920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568" y="2346951"/>
            <a:ext cx="8620552" cy="18004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BIG IDEA: </a:t>
            </a:r>
            <a:br>
              <a:rPr lang="en-US" dirty="0" smtClean="0"/>
            </a:br>
            <a:r>
              <a:rPr lang="en-US" dirty="0" smtClean="0"/>
              <a:t>The most efficient way to build knowledge </a:t>
            </a:r>
            <a:br>
              <a:rPr lang="en-US" dirty="0" smtClean="0"/>
            </a:br>
            <a:r>
              <a:rPr lang="en-US" dirty="0" smtClean="0"/>
              <a:t>and vocabulary is to engage students </a:t>
            </a:r>
            <a:br>
              <a:rPr lang="en-US" dirty="0" smtClean="0"/>
            </a:br>
            <a:r>
              <a:rPr lang="en-US" dirty="0" smtClean="0"/>
              <a:t>with text sets.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text set?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 </a:t>
            </a:r>
            <a:r>
              <a:rPr lang="en-US" b="1" dirty="0" smtClean="0"/>
              <a:t>text set</a:t>
            </a:r>
            <a:r>
              <a:rPr lang="en-US" dirty="0" smtClean="0"/>
              <a:t> is a collection of related texts organized around a single topic and contains a variety of resources.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Purposely orders resources to support students in building vocabulary and knowledge.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Includes suggested activities to be completed after each resource to demonstrate comprehension and students’ building knowledge and/or vocabulary.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Is designed to be completed with increasing independence by students.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41920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7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568" y="2295497"/>
            <a:ext cx="8620552" cy="1904774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Poll:</a:t>
            </a:r>
            <a:br>
              <a:rPr lang="en-US" u="sng" dirty="0" smtClean="0"/>
            </a:br>
            <a:r>
              <a:rPr lang="en-US" dirty="0" smtClean="0"/>
              <a:t>What is the difference between a topic and a theme?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85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 Sets or “Expert Packs”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Collection of resources organized for students to build knowledge about a specific topic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Glossary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terms to help students access challenging vocabulary     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Suggested activities to help students capture and express their learning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57696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2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Advocates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Advocates are educators who: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Believe in the potential of the CCSS to prepare all students for college and careers;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Are eager to support their colleagues and communities in understanding and advocating for the CCSS and CCSS-aligned instruction;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Understand and embrace the shifts in instruction and assessment required by the CCSS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41920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0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 Resources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7831"/>
            <a:ext cx="8610600" cy="48768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ariety of resources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Sequenced to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coherent and gradual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Generally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beginning with lower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reading levels (quantitative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qualitative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measures)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moving to more complex levels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students’ ability to read the next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selection (mostly) independently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become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‘experts’ on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topic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77216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3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– “Earth’s Precious Resource”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77216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6" b="12366"/>
          <a:stretch>
            <a:fillRect/>
          </a:stretch>
        </p:blipFill>
        <p:spPr>
          <a:xfrm>
            <a:off x="218364" y="1106957"/>
            <a:ext cx="6087820" cy="4906963"/>
          </a:xfrm>
          <a:prstGeom prst="rect">
            <a:avLst/>
          </a:prstGeom>
        </p:spPr>
      </p:pic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6306184" y="977216"/>
            <a:ext cx="2685416" cy="545995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600" u="sng" dirty="0" smtClean="0">
                <a:solidFill>
                  <a:schemeClr val="accent1"/>
                </a:solidFill>
              </a:rPr>
              <a:t>Suggested Sequence</a:t>
            </a:r>
          </a:p>
          <a:p>
            <a:pPr algn="ctr"/>
            <a:endParaRPr lang="en-US" sz="1600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accent1"/>
                </a:solidFill>
              </a:rPr>
              <a:t>“For </a:t>
            </a:r>
            <a:r>
              <a:rPr lang="en-US" sz="1600" dirty="0">
                <a:solidFill>
                  <a:schemeClr val="accent1"/>
                </a:solidFill>
              </a:rPr>
              <a:t>the World’s Poor, Drinking Water Can Kill</a:t>
            </a:r>
            <a:r>
              <a:rPr lang="en-US" sz="1600" dirty="0" smtClean="0">
                <a:solidFill>
                  <a:schemeClr val="accent1"/>
                </a:solidFill>
              </a:rPr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accent1"/>
                </a:solidFill>
              </a:rPr>
              <a:t>“Millions Lack Safe Water</a:t>
            </a:r>
            <a:r>
              <a:rPr lang="en-US" sz="1600" dirty="0" smtClean="0">
                <a:solidFill>
                  <a:schemeClr val="accent1"/>
                </a:solidFill>
              </a:rPr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accent1"/>
                </a:solidFill>
              </a:rPr>
              <a:t>“The Water Cycle</a:t>
            </a:r>
            <a:r>
              <a:rPr lang="en-US" sz="1600" dirty="0" smtClean="0">
                <a:solidFill>
                  <a:schemeClr val="accent1"/>
                </a:solidFill>
              </a:rPr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accent1"/>
                </a:solidFill>
              </a:rPr>
              <a:t>“Water, Water, Everywhere</a:t>
            </a:r>
            <a:r>
              <a:rPr lang="en-US" sz="1600" dirty="0" smtClean="0">
                <a:solidFill>
                  <a:schemeClr val="accent1"/>
                </a:solidFill>
              </a:rPr>
              <a:t>!”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>
                <a:solidFill>
                  <a:schemeClr val="accent1"/>
                </a:solidFill>
              </a:rPr>
              <a:t>Hydrology: The Study of </a:t>
            </a:r>
            <a:r>
              <a:rPr lang="en-US" sz="1600" i="1" dirty="0" smtClean="0">
                <a:solidFill>
                  <a:schemeClr val="accent1"/>
                </a:solidFill>
              </a:rPr>
              <a:t>Water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>
                <a:solidFill>
                  <a:schemeClr val="accent1"/>
                </a:solidFill>
              </a:rPr>
              <a:t>A Drop Around the World </a:t>
            </a:r>
            <a:endParaRPr lang="en-US" sz="1600" i="1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accent1"/>
                </a:solidFill>
              </a:rPr>
              <a:t>“Researchers Discover Huge Underground Water Reserve in Africa</a:t>
            </a:r>
            <a:r>
              <a:rPr lang="en-US" sz="1600" dirty="0" smtClean="0">
                <a:solidFill>
                  <a:schemeClr val="accent1"/>
                </a:solidFill>
              </a:rPr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accent1"/>
                </a:solidFill>
              </a:rPr>
              <a:t>“What is Your Water Footprint</a:t>
            </a:r>
            <a:r>
              <a:rPr lang="en-US" sz="1600" dirty="0" smtClean="0">
                <a:solidFill>
                  <a:schemeClr val="accent1"/>
                </a:solidFill>
              </a:rPr>
              <a:t>?”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 Glossary of Terms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038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 students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 challenging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vocabulary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 words?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Tier 2 (academic vocabulary)</a:t>
            </a:r>
          </a:p>
          <a:p>
            <a:pPr lvl="2"/>
            <a:r>
              <a:rPr lang="en-US" sz="2000" dirty="0"/>
              <a:t>Essential to text</a:t>
            </a:r>
          </a:p>
          <a:p>
            <a:pPr lvl="2"/>
            <a:r>
              <a:rPr lang="en-US" sz="2000" dirty="0"/>
              <a:t>Likely to appear in future texts </a:t>
            </a:r>
            <a:endParaRPr lang="en-US" sz="2000" dirty="0" smtClean="0"/>
          </a:p>
          <a:p>
            <a:pPr lvl="2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Tier 3 (domain-specific)</a:t>
            </a:r>
          </a:p>
          <a:p>
            <a:pPr lvl="2"/>
            <a:r>
              <a:rPr lang="en-US" sz="2000" dirty="0" smtClean="0"/>
              <a:t>Key terms essential to understanding the text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 also be defined in the text (footnote, text box, etc.)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69728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0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– “Earth’s Precious Resource”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69728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2950"/>
            <a:ext cx="8610600" cy="38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9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 Suggested Activities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84152"/>
            <a:ext cx="8610600" cy="3886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 Worth Remembering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Student accountability – Is this work worth doing?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“Light-touch </a:t>
            </a:r>
            <a:r>
              <a:rPr lang="en-US" dirty="0"/>
              <a:t>approach” for teachers and students.  Can this be done with </a:t>
            </a:r>
            <a:r>
              <a:rPr lang="en-US" dirty="0" smtClean="0"/>
              <a:t>ease and (mostly) independence?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09568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7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– “Earth’s Precious Resource”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05024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066800"/>
            <a:ext cx="5410201" cy="25908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67909"/>
            <a:ext cx="5410200" cy="238049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18" y="2057400"/>
            <a:ext cx="4155982" cy="3429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243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use text sets?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Building knowledge and vocabulary can help level the playing field between affluent students and their less affluent peers.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Students acquire vocabulary up to four times faster when they read a series of related texts.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41920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6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 for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spcAft>
                <a:spcPts val="1200"/>
              </a:spcAft>
              <a:buAutoNum type="arabicPeriod"/>
            </a:pPr>
            <a:r>
              <a:rPr lang="en-US" dirty="0"/>
              <a:t>What ways do you think you can begin to implement read aloud as discussed here in K-2?  What obstacles do you </a:t>
            </a:r>
            <a:r>
              <a:rPr lang="en-US" dirty="0" smtClean="0"/>
              <a:t>see?</a:t>
            </a:r>
            <a:endParaRPr lang="en-US" dirty="0"/>
          </a:p>
          <a:p>
            <a:pPr marL="228600" indent="-228600">
              <a:spcAft>
                <a:spcPts val="1200"/>
              </a:spcAft>
              <a:buAutoNum type="arabicPeriod"/>
            </a:pPr>
            <a:r>
              <a:rPr lang="en-US" dirty="0"/>
              <a:t>What ways d</a:t>
            </a:r>
            <a:r>
              <a:rPr lang="en-US" dirty="0" smtClean="0"/>
              <a:t>o </a:t>
            </a:r>
            <a:r>
              <a:rPr lang="en-US" dirty="0"/>
              <a:t>you think you can begin to implement texts sets as discussed here in 3-8?  What obstacles do you </a:t>
            </a:r>
            <a:r>
              <a:rPr lang="en-US" dirty="0" smtClean="0"/>
              <a:t>see?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the Question button on your control                   panel.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88976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o To Webinar screen 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70" y="4524337"/>
            <a:ext cx="1664750" cy="166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call to action!</a:t>
            </a:r>
          </a:p>
          <a:p>
            <a:pPr lvl="1"/>
            <a:r>
              <a:rPr lang="en-US" dirty="0" smtClean="0"/>
              <a:t>Try using a text set! Tweet your topic! #</a:t>
            </a:r>
            <a:r>
              <a:rPr lang="en-US" dirty="0" err="1" smtClean="0"/>
              <a:t>coreadvocates</a:t>
            </a:r>
            <a:endParaRPr lang="en-US" dirty="0" smtClean="0"/>
          </a:p>
          <a:p>
            <a:pPr lvl="1"/>
            <a:r>
              <a:rPr lang="en-US" dirty="0" smtClean="0"/>
              <a:t>Tell us about your experience </a:t>
            </a:r>
            <a:r>
              <a:rPr lang="en-US" dirty="0" smtClean="0">
                <a:hlinkClick r:id="rId3"/>
              </a:rPr>
              <a:t>here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Office Hours with David </a:t>
            </a:r>
            <a:r>
              <a:rPr lang="en-US" dirty="0" err="1" smtClean="0"/>
              <a:t>Liben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Follow up on tonight’s webinar</a:t>
            </a:r>
          </a:p>
          <a:p>
            <a:pPr lvl="1"/>
            <a:r>
              <a:rPr lang="en-US" dirty="0" smtClean="0"/>
              <a:t>Sep 1  7:00 – 8:00 pm EDT</a:t>
            </a:r>
          </a:p>
          <a:p>
            <a:pPr lvl="1"/>
            <a:r>
              <a:rPr lang="en-US" dirty="0" smtClean="0"/>
              <a:t>Submit questions </a:t>
            </a:r>
            <a:r>
              <a:rPr lang="en-US" dirty="0" smtClean="0">
                <a:hlinkClick r:id="rId4"/>
              </a:rPr>
              <a:t>here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Share these ideas with your colleagues.</a:t>
            </a:r>
          </a:p>
          <a:p>
            <a:r>
              <a:rPr lang="en-US" dirty="0" smtClean="0"/>
              <a:t>Complete the Core Advocates survey to join our network: </a:t>
            </a:r>
            <a:r>
              <a:rPr lang="en-US" u="sng" dirty="0">
                <a:hlinkClick r:id="rId5"/>
              </a:rPr>
              <a:t>http://www.tfaforms.com/362186</a:t>
            </a:r>
            <a:r>
              <a:rPr lang="en-US" u="sng" dirty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01008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in our webinar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month’s webinar:  </a:t>
            </a:r>
          </a:p>
          <a:p>
            <a:pPr lvl="1"/>
            <a:r>
              <a:rPr lang="en-US" i="1" dirty="0" smtClean="0"/>
              <a:t>The Knowledge and Practice Survey: Supporting Teachers’ Learning</a:t>
            </a:r>
            <a:endParaRPr lang="en-US" i="1" dirty="0"/>
          </a:p>
          <a:p>
            <a:pPr lvl="1"/>
            <a:r>
              <a:rPr lang="en-US" dirty="0" smtClean="0"/>
              <a:t>September 15, </a:t>
            </a:r>
            <a:r>
              <a:rPr lang="en-US" dirty="0"/>
              <a:t>2015  7:00 – 8:00 pm EDT</a:t>
            </a:r>
          </a:p>
          <a:p>
            <a:pPr lvl="1"/>
            <a:r>
              <a:rPr lang="en-US" dirty="0" smtClean="0"/>
              <a:t>Register now using </a:t>
            </a:r>
            <a:r>
              <a:rPr lang="en-US" dirty="0" smtClean="0">
                <a:hlinkClick r:id="rId3"/>
              </a:rPr>
              <a:t>this link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41920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7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learn more about Core Advocates…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Contact Max Wagner </a:t>
            </a:r>
            <a:r>
              <a:rPr lang="en-US" sz="1800" dirty="0"/>
              <a:t>(</a:t>
            </a:r>
            <a:r>
              <a:rPr lang="en-US" sz="1800" dirty="0">
                <a:hlinkClick r:id="rId3"/>
              </a:rPr>
              <a:t>wagnerm@studentsachieve.net</a:t>
            </a:r>
            <a:r>
              <a:rPr lang="en-US" sz="1800" dirty="0"/>
              <a:t> ) </a:t>
            </a:r>
            <a:r>
              <a:rPr lang="en-US" dirty="0"/>
              <a:t>or Joanie Funderburk </a:t>
            </a:r>
            <a:r>
              <a:rPr lang="en-US" sz="1800" dirty="0"/>
              <a:t>(</a:t>
            </a:r>
            <a:r>
              <a:rPr lang="en-US" sz="1800" dirty="0">
                <a:hlinkClick r:id="rId4"/>
              </a:rPr>
              <a:t>jfunderburk@</a:t>
            </a:r>
            <a:r>
              <a:rPr lang="en-US" sz="1800" dirty="0" smtClean="0">
                <a:hlinkClick r:id="rId4"/>
              </a:rPr>
              <a:t>studentsachieve.net</a:t>
            </a:r>
            <a:r>
              <a:rPr lang="en-US" sz="1800" dirty="0"/>
              <a:t>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Complete </a:t>
            </a:r>
            <a:r>
              <a:rPr lang="en-US" dirty="0"/>
              <a:t>this survey to join our database (and mailing lists): </a:t>
            </a:r>
            <a:r>
              <a:rPr lang="en-US" sz="1800" u="sng" dirty="0">
                <a:hlinkClick r:id="rId5"/>
              </a:rPr>
              <a:t>http://www.tfaforms.com/362186</a:t>
            </a:r>
            <a:r>
              <a:rPr lang="en-US" sz="1800" u="sng" dirty="0"/>
              <a:t> </a:t>
            </a:r>
            <a:endParaRPr lang="en-US" sz="1800" u="sng" dirty="0" smtClean="0"/>
          </a:p>
          <a:p>
            <a:r>
              <a:rPr lang="en-US" dirty="0" smtClean="0"/>
              <a:t>Visit our website: </a:t>
            </a:r>
            <a:r>
              <a:rPr lang="en-US" sz="1800" dirty="0" smtClean="0">
                <a:hlinkClick r:id="rId6"/>
              </a:rPr>
              <a:t>www.achievethecore.org</a:t>
            </a:r>
            <a:endParaRPr lang="en-US" sz="18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Placeholder 5" descr="Screenshot 2015-07-17 13.14.09.png"/>
          <p:cNvPicPr>
            <a:picLocks noGrp="1" noChangeAspect="1"/>
          </p:cNvPicPr>
          <p:nvPr>
            <p:ph type="pic"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844" b="-56844"/>
          <a:stretch>
            <a:fillRect/>
          </a:stretch>
        </p:blipFill>
        <p:spPr>
          <a:xfrm>
            <a:off x="1336675" y="2840038"/>
            <a:ext cx="4505325" cy="4249098"/>
          </a:xfrm>
        </p:spPr>
      </p:pic>
      <p:cxnSp>
        <p:nvCxnSpPr>
          <p:cNvPr id="10" name="Straight Arrow Connector 9"/>
          <p:cNvCxnSpPr/>
          <p:nvPr/>
        </p:nvCxnSpPr>
        <p:spPr>
          <a:xfrm flipH="1">
            <a:off x="5842000" y="4432300"/>
            <a:ext cx="1663700" cy="1092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1304752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4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Don’t forget to check out all the great resources on </a:t>
            </a:r>
            <a:r>
              <a:rPr lang="en-US" dirty="0" err="1" smtClean="0"/>
              <a:t>AchievetheCore.org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7"/>
          <p:cNvSpPr txBox="1">
            <a:spLocks/>
          </p:cNvSpPr>
          <p:nvPr/>
        </p:nvSpPr>
        <p:spPr>
          <a:xfrm>
            <a:off x="115460" y="2306250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24" name="Title 7"/>
          <p:cNvSpPr txBox="1">
            <a:spLocks/>
          </p:cNvSpPr>
          <p:nvPr/>
        </p:nvSpPr>
        <p:spPr>
          <a:xfrm>
            <a:off x="115460" y="2952693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 more about the </a:t>
            </a:r>
            <a:r>
              <a:rPr lang="en-US" dirty="0" smtClean="0">
                <a:hlinkClick r:id="rId3"/>
              </a:rPr>
              <a:t>research shared</a:t>
            </a:r>
            <a:endParaRPr lang="en-US" dirty="0"/>
          </a:p>
          <a:p>
            <a:r>
              <a:rPr lang="en-US" dirty="0" smtClean="0"/>
              <a:t>Submit your </a:t>
            </a:r>
            <a:r>
              <a:rPr lang="en-US" dirty="0"/>
              <a:t>action steps here </a:t>
            </a:r>
            <a:endParaRPr lang="en-US" dirty="0" smtClean="0"/>
          </a:p>
          <a:p>
            <a:r>
              <a:rPr lang="en-US" dirty="0" smtClean="0"/>
              <a:t>Access completed text sets via </a:t>
            </a:r>
            <a:r>
              <a:rPr lang="en-US" dirty="0" err="1" smtClean="0"/>
              <a:t>Edmodo</a:t>
            </a:r>
            <a:endParaRPr lang="en-US" dirty="0" smtClean="0"/>
          </a:p>
          <a:p>
            <a:pPr lvl="1"/>
            <a:r>
              <a:rPr lang="en-US" dirty="0" smtClean="0"/>
              <a:t>Join </a:t>
            </a:r>
            <a:r>
              <a:rPr lang="en-US" dirty="0" err="1" smtClean="0"/>
              <a:t>Edmodo</a:t>
            </a:r>
            <a:r>
              <a:rPr lang="en-US" dirty="0" smtClean="0"/>
              <a:t> (free) if you haven’t already</a:t>
            </a:r>
          </a:p>
          <a:p>
            <a:pPr lvl="1"/>
            <a:r>
              <a:rPr lang="en-US" dirty="0" smtClean="0"/>
              <a:t>Log in and join the Text Set Project Group (code sma265)</a:t>
            </a:r>
          </a:p>
          <a:p>
            <a:pPr lvl="1"/>
            <a:r>
              <a:rPr lang="en-US" dirty="0" smtClean="0"/>
              <a:t>Click on the “Text Set Project” tab on the left side of the screen</a:t>
            </a:r>
          </a:p>
          <a:p>
            <a:pPr lvl="1"/>
            <a:r>
              <a:rPr lang="en-US" dirty="0" smtClean="0"/>
              <a:t>Choose “Folders” from the top of the next screen and click on the folder that says “Completed expert packs)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41920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3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Participants will have an understanding of the research regarding factors that contribute to an achievement gap between affluent students and their less affluent peers.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Participants will consider ways in which changes to the curriculum can help close the achievement gap.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Participants will have resources for making changes that will reduce the gap.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52212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5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webinar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  <a:p>
            <a:pPr lvl="1"/>
            <a:r>
              <a:rPr lang="en-US" dirty="0" smtClean="0"/>
              <a:t>What does the research say about causes of and cures for low student achievement?</a:t>
            </a:r>
          </a:p>
          <a:p>
            <a:pPr lvl="1"/>
            <a:r>
              <a:rPr lang="en-US" dirty="0" smtClean="0"/>
              <a:t>What are instructional and curricular components for supporting students who are behind?</a:t>
            </a:r>
          </a:p>
          <a:p>
            <a:pPr lvl="1"/>
            <a:r>
              <a:rPr lang="en-US" dirty="0" smtClean="0"/>
              <a:t>What can teachers do to build students’ knowledge and vocabulary?</a:t>
            </a:r>
          </a:p>
          <a:p>
            <a:r>
              <a:rPr lang="en-US" dirty="0" smtClean="0"/>
              <a:t>Q &amp; A</a:t>
            </a:r>
          </a:p>
          <a:p>
            <a:r>
              <a:rPr lang="en-US" dirty="0" smtClean="0"/>
              <a:t>Next Steps and Closing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64244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3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webinar</a:t>
            </a:r>
          </a:p>
          <a:p>
            <a:pPr lvl="1"/>
            <a:r>
              <a:rPr lang="en-US" dirty="0"/>
              <a:t>Accessing Documents</a:t>
            </a:r>
          </a:p>
          <a:p>
            <a:pPr lvl="1"/>
            <a:r>
              <a:rPr lang="en-US" dirty="0"/>
              <a:t>Questions option</a:t>
            </a:r>
          </a:p>
          <a:p>
            <a:pPr lvl="1"/>
            <a:r>
              <a:rPr lang="en-US" dirty="0" smtClean="0"/>
              <a:t>Polling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After the webinar</a:t>
            </a:r>
          </a:p>
          <a:p>
            <a:pPr lvl="1"/>
            <a:r>
              <a:rPr lang="en-US" dirty="0" smtClean="0"/>
              <a:t>Survey</a:t>
            </a:r>
          </a:p>
          <a:p>
            <a:pPr lvl="1"/>
            <a:r>
              <a:rPr lang="en-US" dirty="0" smtClean="0"/>
              <a:t>Access to recorded webinar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88308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o To Webinar screen 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76" y="1600200"/>
            <a:ext cx="3525305" cy="35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 Tweeters…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feel free to tweet during and after the webinar using #</a:t>
            </a:r>
            <a:r>
              <a:rPr lang="en-US" dirty="0" err="1"/>
              <a:t>coreadvocates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@</a:t>
            </a:r>
            <a:r>
              <a:rPr lang="en-US" dirty="0" err="1" smtClean="0"/>
              <a:t>salberti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@</a:t>
            </a:r>
            <a:r>
              <a:rPr lang="en-US" dirty="0" err="1" smtClean="0"/>
              <a:t>achievethecore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reenshot 2015-07-21 13.32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6" y="4229100"/>
            <a:ext cx="2632764" cy="18922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57200" y="1388308"/>
            <a:ext cx="80391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does the research say?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 Matthew Effect Webinar August 2015 dl SMA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sz="1200" dirty="0" smtClean="0">
            <a:latin typeface="Lucida Sans"/>
            <a:cs typeface="Lucida Sans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 Matthew Effect Webinar August 2015 dl" id="{A1924513-58A9-4FBD-A3BA-DA61D428E923}" vid="{BD61D55D-657F-4F55-84C1-7F0C96B646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Matthew Effect Webinar August 2015 dl SMA.potx</Template>
  <TotalTime>9384</TotalTime>
  <Words>1584</Words>
  <Application>Microsoft Office PowerPoint</Application>
  <PresentationFormat>On-screen Show (4:3)</PresentationFormat>
  <Paragraphs>247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MS PGothic</vt:lpstr>
      <vt:lpstr>Arial</vt:lpstr>
      <vt:lpstr>Calibri</vt:lpstr>
      <vt:lpstr>Lucida Sans</vt:lpstr>
      <vt:lpstr>The Matthew Effect Webinar August 2015 dl SMA</vt:lpstr>
      <vt:lpstr>The Matthew Effect: A Different Look at the Causes of the Achievement Gap</vt:lpstr>
      <vt:lpstr>Introductions</vt:lpstr>
      <vt:lpstr>Core Advocates</vt:lpstr>
      <vt:lpstr>To learn more about Core Advocates…</vt:lpstr>
      <vt:lpstr>Goals of the webinar</vt:lpstr>
      <vt:lpstr>Overview of the webinar</vt:lpstr>
      <vt:lpstr>Webinar protocols</vt:lpstr>
      <vt:lpstr>For Tweeters…</vt:lpstr>
      <vt:lpstr>What does the research say?</vt:lpstr>
      <vt:lpstr>Five Essential Studies</vt:lpstr>
      <vt:lpstr>Poll:  What factors do you think help explain  these data?</vt:lpstr>
      <vt:lpstr>PowerPoint Presentation</vt:lpstr>
      <vt:lpstr>Systems that contribute to the problem</vt:lpstr>
      <vt:lpstr>They need more</vt:lpstr>
      <vt:lpstr>Students who are behind need support with:</vt:lpstr>
      <vt:lpstr>Pause and Reflect</vt:lpstr>
      <vt:lpstr>What can teachers do to support  students who are behind?</vt:lpstr>
      <vt:lpstr>Increase knowledge</vt:lpstr>
      <vt:lpstr>For example</vt:lpstr>
      <vt:lpstr>Fuzzy brain scan</vt:lpstr>
      <vt:lpstr>So which content knowledge should I build?</vt:lpstr>
      <vt:lpstr>Build vocabulary</vt:lpstr>
      <vt:lpstr>PowerPoint Presentation</vt:lpstr>
      <vt:lpstr>Vocabulary statistics</vt:lpstr>
      <vt:lpstr>So how do I accelerate vocabulary learning?</vt:lpstr>
      <vt:lpstr>BIG IDEA:  The most efficient way to build knowledge  and vocabulary is to engage students  with text sets.</vt:lpstr>
      <vt:lpstr>What is a text set?</vt:lpstr>
      <vt:lpstr>Poll: What is the difference between a topic and a theme?</vt:lpstr>
      <vt:lpstr>Text Sets or “Expert Packs”</vt:lpstr>
      <vt:lpstr>1.  Resources</vt:lpstr>
      <vt:lpstr>Example – “Earth’s Precious Resource”</vt:lpstr>
      <vt:lpstr>2.  Glossary of Terms</vt:lpstr>
      <vt:lpstr>Example – “Earth’s Precious Resource”</vt:lpstr>
      <vt:lpstr>3.  Suggested Activities</vt:lpstr>
      <vt:lpstr>Example – “Earth’s Precious Resource”</vt:lpstr>
      <vt:lpstr>Why use text sets?</vt:lpstr>
      <vt:lpstr>Questions for Discussion</vt:lpstr>
      <vt:lpstr>Next Steps</vt:lpstr>
      <vt:lpstr>Next in our webinar series</vt:lpstr>
      <vt:lpstr>Don’t forget to check out all the great resources on AchievetheCore.org</vt:lpstr>
      <vt:lpstr>Thank You!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Ingram</dc:creator>
  <cp:lastModifiedBy>Janelle Fann</cp:lastModifiedBy>
  <cp:revision>301</cp:revision>
  <cp:lastPrinted>2015-08-18T20:32:27Z</cp:lastPrinted>
  <dcterms:created xsi:type="dcterms:W3CDTF">2013-11-26T16:30:45Z</dcterms:created>
  <dcterms:modified xsi:type="dcterms:W3CDTF">2015-08-18T22:33:40Z</dcterms:modified>
</cp:coreProperties>
</file>