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98" r:id="rId1"/>
    <p:sldMasterId id="2147483699"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5F61A4-E7B1-44B2-9D30-FD48F6C63D23}">
  <a:tblStyle styleId="{FD5F61A4-E7B1-44B2-9D30-FD48F6C63D2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68" autoAdjust="0"/>
  </p:normalViewPr>
  <p:slideViewPr>
    <p:cSldViewPr snapToGrid="0" snapToObjects="1">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01181008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llerta"/>
        <a:ea typeface="Allerta"/>
        <a:cs typeface="Allerta"/>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dirty="0">
              <a:sym typeface="Allerta"/>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60047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502" name="Shape 5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10</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13113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Allerta"/>
              <a:ea typeface="Allerta"/>
              <a:cs typeface="Allerta"/>
              <a:sym typeface="Allerta"/>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03049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lnSpc>
                <a:spcPct val="115000"/>
              </a:lnSpc>
              <a:spcBef>
                <a:spcPts val="0"/>
              </a:spcBef>
              <a:buClr>
                <a:schemeClr val="dk1"/>
              </a:buClr>
              <a:buSzPct val="25000"/>
              <a:buFont typeface="Arial"/>
              <a:buNone/>
            </a:pPr>
            <a:endParaRPr>
              <a:sym typeface="Allerta"/>
            </a:endParaRP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39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latin typeface="Allerta"/>
              <a:ea typeface="Allerta"/>
              <a:cs typeface="Allerta"/>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6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545" name="Shape 5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50547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sym typeface="Allerta"/>
            </a:endParaRPr>
          </a:p>
        </p:txBody>
      </p:sp>
      <p:sp>
        <p:nvSpPr>
          <p:cNvPr id="554" name="Shape 5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15</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48853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9" name="Shape 5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560" name="Shape 5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58788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7" name="Shape 56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llerta"/>
              <a:ea typeface="Allerta"/>
              <a:cs typeface="Allerta"/>
              <a:sym typeface="Calibri"/>
            </a:endParaRPr>
          </a:p>
        </p:txBody>
      </p:sp>
      <p:sp>
        <p:nvSpPr>
          <p:cNvPr id="568" name="Shape 5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llerta"/>
                <a:ea typeface="Allerta"/>
                <a:cs typeface="Allerta"/>
                <a:sym typeface="Arial"/>
              </a:rPr>
              <a:t>17</a:t>
            </a:fld>
            <a:endParaRPr lang="en-US" sz="1400" b="0" i="0" u="none" strike="noStrike" cap="none" dirty="0">
              <a:solidFill>
                <a:srgbClr val="000000"/>
              </a:solidFill>
              <a:latin typeface="Allerta"/>
              <a:ea typeface="Allerta"/>
              <a:cs typeface="Allerta"/>
              <a:sym typeface="Arial"/>
            </a:endParaRPr>
          </a:p>
        </p:txBody>
      </p:sp>
    </p:spTree>
    <p:extLst>
      <p:ext uri="{BB962C8B-B14F-4D97-AF65-F5344CB8AC3E}">
        <p14:creationId xmlns:p14="http://schemas.microsoft.com/office/powerpoint/2010/main" val="211356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587" name="Shape 5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073661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595" name="Shape 5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19</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35308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2805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0" name="Shape 6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01" name="Shape 6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30605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sym typeface="Allerta"/>
            </a:endParaRPr>
          </a:p>
        </p:txBody>
      </p:sp>
      <p:sp>
        <p:nvSpPr>
          <p:cNvPr id="610" name="Shape 6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4844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619" name="Shape 6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22</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67925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Allerta"/>
              <a:ea typeface="Allerta"/>
              <a:cs typeface="Allerta"/>
              <a:sym typeface="Allerta"/>
            </a:endParaRPr>
          </a:p>
        </p:txBody>
      </p:sp>
      <p:sp>
        <p:nvSpPr>
          <p:cNvPr id="625" name="Shape 6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54391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2" name="Shape 6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633" name="Shape 6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24</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40144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639" name="Shape 6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25</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67567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45" name="Shape 6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66482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2" name="Shape 6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53" name="Shape 6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4484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0" name="Shape 6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Allerta"/>
              <a:ea typeface="Allerta"/>
              <a:cs typeface="Allerta"/>
            </a:endParaRPr>
          </a:p>
        </p:txBody>
      </p:sp>
      <p:sp>
        <p:nvSpPr>
          <p:cNvPr id="661" name="Shape 66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Allerta"/>
                <a:ea typeface="Allerta"/>
                <a:cs typeface="Allerta"/>
              </a:rPr>
              <a:t>28</a:t>
            </a:fld>
            <a:endParaRPr lang="en-US" dirty="0">
              <a:latin typeface="Allerta"/>
              <a:ea typeface="Allerta"/>
              <a:cs typeface="Allerta"/>
            </a:endParaRPr>
          </a:p>
        </p:txBody>
      </p:sp>
    </p:spTree>
    <p:extLst>
      <p:ext uri="{BB962C8B-B14F-4D97-AF65-F5344CB8AC3E}">
        <p14:creationId xmlns:p14="http://schemas.microsoft.com/office/powerpoint/2010/main" val="255130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8" name="Shape 6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Allerta"/>
              <a:ea typeface="Allerta"/>
              <a:cs typeface="Allerta"/>
              <a:sym typeface="Allerta"/>
            </a:endParaRPr>
          </a:p>
        </p:txBody>
      </p:sp>
      <p:sp>
        <p:nvSpPr>
          <p:cNvPr id="669" name="Shape 6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29</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222748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055873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75" name="Shape 6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826293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2" name="Shape 6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Allerta"/>
              <a:ea typeface="Allerta"/>
              <a:cs typeface="Allerta"/>
              <a:sym typeface="Allerta"/>
            </a:endParaRPr>
          </a:p>
        </p:txBody>
      </p:sp>
      <p:sp>
        <p:nvSpPr>
          <p:cNvPr id="683" name="Shape 6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31</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3639794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0" name="Shape 6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Allerta"/>
              <a:ea typeface="Allerta"/>
              <a:cs typeface="Allerta"/>
            </a:endParaRPr>
          </a:p>
        </p:txBody>
      </p:sp>
      <p:sp>
        <p:nvSpPr>
          <p:cNvPr id="691" name="Shape 69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Allerta"/>
                <a:ea typeface="Allerta"/>
                <a:cs typeface="Allerta"/>
              </a:rPr>
              <a:t>32</a:t>
            </a:fld>
            <a:endParaRPr lang="en-US" dirty="0">
              <a:latin typeface="Allerta"/>
              <a:ea typeface="Allerta"/>
              <a:cs typeface="Allerta"/>
            </a:endParaRPr>
          </a:p>
        </p:txBody>
      </p:sp>
    </p:spTree>
    <p:extLst>
      <p:ext uri="{BB962C8B-B14F-4D97-AF65-F5344CB8AC3E}">
        <p14:creationId xmlns:p14="http://schemas.microsoft.com/office/powerpoint/2010/main" val="2575880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98" name="Shape 6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684034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3" name="Shape 7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04" name="Shape 7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25794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Allerta"/>
              <a:ea typeface="Allerta"/>
              <a:cs typeface="Allerta"/>
            </a:endParaRPr>
          </a:p>
        </p:txBody>
      </p:sp>
      <p:sp>
        <p:nvSpPr>
          <p:cNvPr id="712" name="Shape 71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Allerta"/>
                <a:ea typeface="Allerta"/>
                <a:cs typeface="Allerta"/>
              </a:rPr>
              <a:t>35</a:t>
            </a:fld>
            <a:endParaRPr lang="en-US" dirty="0">
              <a:latin typeface="Allerta"/>
              <a:ea typeface="Allerta"/>
              <a:cs typeface="Allerta"/>
            </a:endParaRPr>
          </a:p>
        </p:txBody>
      </p:sp>
    </p:spTree>
    <p:extLst>
      <p:ext uri="{BB962C8B-B14F-4D97-AF65-F5344CB8AC3E}">
        <p14:creationId xmlns:p14="http://schemas.microsoft.com/office/powerpoint/2010/main" val="75139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8" name="Shape 7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latin typeface="Allerta"/>
              <a:ea typeface="Allerta"/>
              <a:cs typeface="Allerta"/>
            </a:endParaRPr>
          </a:p>
        </p:txBody>
      </p:sp>
      <p:sp>
        <p:nvSpPr>
          <p:cNvPr id="719" name="Shape 71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latin typeface="Allerta"/>
                <a:ea typeface="Allerta"/>
                <a:cs typeface="Allerta"/>
              </a:rPr>
              <a:t>36</a:t>
            </a:fld>
            <a:endParaRPr lang="en-US" dirty="0">
              <a:latin typeface="Allerta"/>
              <a:ea typeface="Allerta"/>
              <a:cs typeface="Allerta"/>
            </a:endParaRPr>
          </a:p>
        </p:txBody>
      </p:sp>
    </p:spTree>
    <p:extLst>
      <p:ext uri="{BB962C8B-B14F-4D97-AF65-F5344CB8AC3E}">
        <p14:creationId xmlns:p14="http://schemas.microsoft.com/office/powerpoint/2010/main" val="1302810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26" name="Shape 7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37</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72994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3" name="Shape 7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34" name="Shape 7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llerta"/>
                <a:ea typeface="Allerta"/>
                <a:cs typeface="Allerta"/>
                <a:sym typeface="Allerta"/>
              </a:rPr>
              <a:t>38</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1332142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86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5433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Allerta"/>
              <a:ea typeface="Allerta"/>
              <a:cs typeface="Allerta"/>
              <a:sym typeface="Allerta"/>
            </a:endParaRPr>
          </a:p>
        </p:txBody>
      </p:sp>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690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5</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71875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94967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Allerta"/>
              <a:ea typeface="Allerta"/>
              <a:cs typeface="Allerta"/>
              <a:sym typeface="Allerta"/>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7</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300667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sym typeface="Allerta"/>
            </a:endParaRPr>
          </a:p>
        </p:txBody>
      </p:sp>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57660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496" name="Shape 4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9</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2211033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15" y="225991"/>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3"/>
            <a:ext cx="9144000" cy="3167762"/>
          </a:xfrm>
          <a:prstGeom prst="rect">
            <a:avLst/>
          </a:prstGeom>
          <a:noFill/>
          <a:ln>
            <a:noFill/>
          </a:ln>
        </p:spPr>
      </p:pic>
      <p:sp>
        <p:nvSpPr>
          <p:cNvPr id="15" name="Shape 15"/>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6" name="Shape 16"/>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pic>
        <p:nvPicPr>
          <p:cNvPr id="18" name="Shape 18"/>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a:stretch/>
        </p:blipFill>
        <p:spPr>
          <a:xfrm>
            <a:off x="0" y="1874133"/>
            <a:ext cx="9144000" cy="3131363"/>
          </a:xfrm>
          <a:prstGeom prst="rect">
            <a:avLst/>
          </a:prstGeom>
          <a:noFill/>
          <a:ln>
            <a:noFill/>
          </a:ln>
        </p:spPr>
      </p:pic>
      <p:pic>
        <p:nvPicPr>
          <p:cNvPr id="82" name="Shape 82"/>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83" name="Shape 83"/>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84" name="Shape 84"/>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85" name="Shape 85"/>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86" name="Shape 86"/>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87" name="Shape 87"/>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90" name="Shape 90"/>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91" name="Shape 91"/>
          <p:cNvSpPr txBox="1">
            <a:spLocks noGrp="1"/>
          </p:cNvSpPr>
          <p:nvPr>
            <p:ph type="ctrTitle"/>
          </p:nvPr>
        </p:nvSpPr>
        <p:spPr>
          <a:xfrm>
            <a:off x="237693" y="4861542"/>
            <a:ext cx="8684052" cy="942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92" name="Shape 92"/>
          <p:cNvSpPr txBox="1">
            <a:spLocks noGrp="1"/>
          </p:cNvSpPr>
          <p:nvPr>
            <p:ph type="subTitle" idx="1"/>
          </p:nvPr>
        </p:nvSpPr>
        <p:spPr>
          <a:xfrm>
            <a:off x="237693"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93" name="Shape 93"/>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4"/>
        <p:cNvGrpSpPr/>
        <p:nvPr/>
      </p:nvGrpSpPr>
      <p:grpSpPr>
        <a:xfrm>
          <a:off x="0" y="0"/>
          <a:ext cx="0" cy="0"/>
          <a:chOff x="0" y="0"/>
          <a:chExt cx="0" cy="0"/>
        </a:xfrm>
      </p:grpSpPr>
      <p:sp>
        <p:nvSpPr>
          <p:cNvPr id="95" name="Shape 9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96" name="Shape 9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97" name="Shape 97"/>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98" name="Shape 98"/>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0" name="Shape 110"/>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11" name="Shape 111"/>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114" name="Shape 114"/>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15" name="Shape 115"/>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16" name="Shape 116"/>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28"/>
        <p:cNvGrpSpPr/>
        <p:nvPr/>
      </p:nvGrpSpPr>
      <p:grpSpPr>
        <a:xfrm>
          <a:off x="0" y="0"/>
          <a:ext cx="0" cy="0"/>
          <a:chOff x="0" y="0"/>
          <a:chExt cx="0" cy="0"/>
        </a:xfrm>
      </p:grpSpPr>
      <p:sp>
        <p:nvSpPr>
          <p:cNvPr id="129" name="Shape 129"/>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30" name="Shape 130"/>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31" name="Shape 131"/>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32" name="Shape 13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33" name="Shape 133"/>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34" name="Shape 134"/>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able Page">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37" name="Shape 13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39" name="Shape 13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0" name="Shape 14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rt Page">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43" name="Shape 14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44" name="Shape 14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5" name="Shape 14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6" name="Shape 14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47"/>
        <p:cNvGrpSpPr/>
        <p:nvPr/>
      </p:nvGrpSpPr>
      <p:grpSpPr>
        <a:xfrm>
          <a:off x="0" y="0"/>
          <a:ext cx="0" cy="0"/>
          <a:chOff x="0" y="0"/>
          <a:chExt cx="0" cy="0"/>
        </a:xfrm>
      </p:grpSpPr>
      <p:sp>
        <p:nvSpPr>
          <p:cNvPr id="148" name="Shape 148"/>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50" name="Shape 15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51" name="Shape 15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52" name="Shape 15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3" name="Shape 15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54"/>
        <p:cNvGrpSpPr/>
        <p:nvPr/>
      </p:nvGrpSpPr>
      <p:grpSpPr>
        <a:xfrm>
          <a:off x="0" y="0"/>
          <a:ext cx="0" cy="0"/>
          <a:chOff x="0" y="0"/>
          <a:chExt cx="0" cy="0"/>
        </a:xfrm>
      </p:grpSpPr>
      <p:sp>
        <p:nvSpPr>
          <p:cNvPr id="155" name="Shape 155"/>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58" name="Shape 158"/>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59" name="Shape 15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60" name="Shape 160"/>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1" name="Shape 161"/>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64" name="Shape 16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65" name="Shape 16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6" name="Shape 16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69" name="Shape 1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Allerta"/>
                <a:ea typeface="Allerta"/>
                <a:cs typeface="Allerta"/>
                <a:sym typeface="Allerta"/>
              </a:rPr>
              <a:t> </a:t>
            </a:r>
          </a:p>
        </p:txBody>
      </p:sp>
      <p:pic>
        <p:nvPicPr>
          <p:cNvPr id="171" name="Shape 171"/>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72" name="Shape 17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173" name="Shape 173"/>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76" name="Shape 17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330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0" name="Shape 18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81" name="Shape 18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82" name="Shape 18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3" name="Shape 18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4"/>
        <p:cNvGrpSpPr/>
        <p:nvPr/>
      </p:nvGrpSpPr>
      <p:grpSpPr>
        <a:xfrm>
          <a:off x="0" y="0"/>
          <a:ext cx="0" cy="0"/>
          <a:chOff x="0" y="0"/>
          <a:chExt cx="0" cy="0"/>
        </a:xfrm>
      </p:grpSpPr>
      <p:sp>
        <p:nvSpPr>
          <p:cNvPr id="185" name="Shape 185"/>
          <p:cNvSpPr>
            <a:spLocks noGrp="1"/>
          </p:cNvSpPr>
          <p:nvPr>
            <p:ph type="pic" idx="2"/>
          </p:nvPr>
        </p:nvSpPr>
        <p:spPr>
          <a:xfrm>
            <a:off x="4578350" y="1600200"/>
            <a:ext cx="4108450" cy="4525959"/>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87" name="Shape 18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3"/>
          </p:nvPr>
        </p:nvSpPr>
        <p:spPr>
          <a:xfrm>
            <a:off x="4578350" y="5646676"/>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190" name="Shape 19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91" name="Shape 19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2" name="Shape 19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93"/>
        <p:cNvGrpSpPr/>
        <p:nvPr/>
      </p:nvGrpSpPr>
      <p:grpSpPr>
        <a:xfrm>
          <a:off x="0" y="0"/>
          <a:ext cx="0" cy="0"/>
          <a:chOff x="0" y="0"/>
          <a:chExt cx="0" cy="0"/>
        </a:xfrm>
      </p:grpSpPr>
      <p:sp>
        <p:nvSpPr>
          <p:cNvPr id="194" name="Shape 194"/>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97" name="Shape 19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4"/>
          </p:nvPr>
        </p:nvSpPr>
        <p:spPr>
          <a:xfrm>
            <a:off x="4578350" y="5646676"/>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5"/>
          </p:nvPr>
        </p:nvSpPr>
        <p:spPr>
          <a:xfrm>
            <a:off x="4578350" y="3354830"/>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10" name="Shape 210"/>
          <p:cNvSpPr txBox="1">
            <a:spLocks noGrp="1"/>
          </p:cNvSpPr>
          <p:nvPr>
            <p:ph type="body" idx="1"/>
          </p:nvPr>
        </p:nvSpPr>
        <p:spPr>
          <a:xfrm>
            <a:off x="4616450" y="5646676"/>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6"/>
          </p:nvPr>
        </p:nvSpPr>
        <p:spPr>
          <a:xfrm>
            <a:off x="457197" y="5646676"/>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7"/>
          </p:nvPr>
        </p:nvSpPr>
        <p:spPr>
          <a:xfrm>
            <a:off x="4616450" y="3354830"/>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8"/>
          </p:nvPr>
        </p:nvSpPr>
        <p:spPr>
          <a:xfrm>
            <a:off x="454022" y="3354830"/>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15" name="Shape 21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16" name="Shape 21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2">
            <a:alphaModFix/>
          </a:blip>
          <a:srcRect/>
          <a:stretch/>
        </p:blipFill>
        <p:spPr>
          <a:xfrm>
            <a:off x="219314" y="225990"/>
            <a:ext cx="1640400" cy="807899"/>
          </a:xfrm>
          <a:prstGeom prst="rect">
            <a:avLst/>
          </a:prstGeom>
          <a:noFill/>
          <a:ln>
            <a:noFill/>
          </a:ln>
        </p:spPr>
      </p:pic>
      <p:pic>
        <p:nvPicPr>
          <p:cNvPr id="223" name="Shape 223"/>
          <p:cNvPicPr preferRelativeResize="0"/>
          <p:nvPr/>
        </p:nvPicPr>
        <p:blipFill rotWithShape="1">
          <a:blip r:embed="rId3">
            <a:alphaModFix/>
          </a:blip>
          <a:srcRect/>
          <a:stretch/>
        </p:blipFill>
        <p:spPr>
          <a:xfrm>
            <a:off x="0" y="1848733"/>
            <a:ext cx="9144000" cy="3167700"/>
          </a:xfrm>
          <a:prstGeom prst="rect">
            <a:avLst/>
          </a:prstGeom>
          <a:noFill/>
          <a:ln>
            <a:noFill/>
          </a:ln>
        </p:spPr>
      </p:pic>
      <p:sp>
        <p:nvSpPr>
          <p:cNvPr id="224" name="Shape 224"/>
          <p:cNvSpPr txBox="1">
            <a:spLocks noGrp="1"/>
          </p:cNvSpPr>
          <p:nvPr>
            <p:ph type="ctrTitle"/>
          </p:nvPr>
        </p:nvSpPr>
        <p:spPr>
          <a:xfrm>
            <a:off x="219314"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25" name="Shape 225"/>
          <p:cNvSpPr txBox="1">
            <a:spLocks noGrp="1"/>
          </p:cNvSpPr>
          <p:nvPr>
            <p:ph type="subTitle" idx="1"/>
          </p:nvPr>
        </p:nvSpPr>
        <p:spPr>
          <a:xfrm>
            <a:off x="219312" y="3835562"/>
            <a:ext cx="8785800" cy="79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Shape 226"/>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pic>
        <p:nvPicPr>
          <p:cNvPr id="227" name="Shape 227"/>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30" name="Shape 23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32" name="Shape 232"/>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33" name="Shape 233"/>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234" name="Shape 234"/>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35"/>
        <p:cNvGrpSpPr/>
        <p:nvPr/>
      </p:nvGrpSpPr>
      <p:grpSpPr>
        <a:xfrm>
          <a:off x="0" y="0"/>
          <a:ext cx="0" cy="0"/>
          <a:chOff x="0" y="0"/>
          <a:chExt cx="0" cy="0"/>
        </a:xfrm>
      </p:grpSpPr>
      <p:sp>
        <p:nvSpPr>
          <p:cNvPr id="236" name="Shape 236"/>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37" name="Shape 237"/>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38" name="Shape 238"/>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39" name="Shape 239"/>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40" name="Shape 240"/>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41" name="Shape 241"/>
          <p:cNvSpPr txBox="1">
            <a:spLocks noGrp="1"/>
          </p:cNvSpPr>
          <p:nvPr>
            <p:ph type="title"/>
          </p:nvPr>
        </p:nvSpPr>
        <p:spPr>
          <a:xfrm>
            <a:off x="216562" y="2829675"/>
            <a:ext cx="8620500" cy="868500"/>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44" name="Shape 244"/>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47" name="Shape 24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48" name="Shape 248"/>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249" name="Shape 249"/>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8" name="Shape 28"/>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2" name="Shape 32"/>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250"/>
        <p:cNvGrpSpPr/>
        <p:nvPr/>
      </p:nvGrpSpPr>
      <p:grpSpPr>
        <a:xfrm>
          <a:off x="0" y="0"/>
          <a:ext cx="0" cy="0"/>
          <a:chOff x="0" y="0"/>
          <a:chExt cx="0" cy="0"/>
        </a:xfrm>
      </p:grpSpPr>
      <p:sp>
        <p:nvSpPr>
          <p:cNvPr id="251" name="Shape 25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52" name="Shape 252"/>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53" name="Shape 253"/>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54" name="Shape 254"/>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55" name="Shape 255"/>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56" name="Shape 256"/>
          <p:cNvSpPr txBox="1">
            <a:spLocks noGrp="1"/>
          </p:cNvSpPr>
          <p:nvPr>
            <p:ph type="title"/>
          </p:nvPr>
        </p:nvSpPr>
        <p:spPr>
          <a:xfrm>
            <a:off x="216562" y="2829675"/>
            <a:ext cx="8620500" cy="868500"/>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End Slide">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9" name="Shape 259"/>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60" name="Shape 260"/>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61" name="Shape 261"/>
          <p:cNvSpPr txBox="1"/>
          <p:nvPr/>
        </p:nvSpPr>
        <p:spPr>
          <a:xfrm>
            <a:off x="216562" y="2852946"/>
            <a:ext cx="8620500" cy="876900"/>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262" name="Shape 262"/>
          <p:cNvPicPr preferRelativeResize="0"/>
          <p:nvPr/>
        </p:nvPicPr>
        <p:blipFill rotWithShape="1">
          <a:blip r:embed="rId3">
            <a:alphaModFix/>
          </a:blip>
          <a:srcRect/>
          <a:stretch/>
        </p:blipFill>
        <p:spPr>
          <a:xfrm>
            <a:off x="219314" y="225990"/>
            <a:ext cx="1640400" cy="807899"/>
          </a:xfrm>
          <a:prstGeom prst="rect">
            <a:avLst/>
          </a:prstGeom>
          <a:noFill/>
          <a:ln>
            <a:noFill/>
          </a:ln>
        </p:spPr>
      </p:pic>
      <p:sp>
        <p:nvSpPr>
          <p:cNvPr id="263" name="Shape 263"/>
          <p:cNvSpPr txBox="1">
            <a:spLocks noGrp="1"/>
          </p:cNvSpPr>
          <p:nvPr>
            <p:ph type="title"/>
          </p:nvPr>
        </p:nvSpPr>
        <p:spPr>
          <a:xfrm>
            <a:off x="219314" y="2852946"/>
            <a:ext cx="8617800" cy="876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wo Images">
    <p:spTree>
      <p:nvGrpSpPr>
        <p:cNvPr id="1" name="Shape 264"/>
        <p:cNvGrpSpPr/>
        <p:nvPr/>
      </p:nvGrpSpPr>
      <p:grpSpPr>
        <a:xfrm>
          <a:off x="0" y="0"/>
          <a:ext cx="0" cy="0"/>
          <a:chOff x="0" y="0"/>
          <a:chExt cx="0" cy="0"/>
        </a:xfrm>
      </p:grpSpPr>
      <p:sp>
        <p:nvSpPr>
          <p:cNvPr id="265" name="Shape 265"/>
          <p:cNvSpPr>
            <a:spLocks noGrp="1"/>
          </p:cNvSpPr>
          <p:nvPr>
            <p:ph type="pic" idx="2"/>
          </p:nvPr>
        </p:nvSpPr>
        <p:spPr>
          <a:xfrm>
            <a:off x="4616450" y="1600200"/>
            <a:ext cx="4070400" cy="4526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67" name="Shape 267"/>
          <p:cNvSpPr txBox="1">
            <a:spLocks noGrp="1"/>
          </p:cNvSpPr>
          <p:nvPr>
            <p:ph type="body" idx="1"/>
          </p:nvPr>
        </p:nvSpPr>
        <p:spPr>
          <a:xfrm>
            <a:off x="4616450" y="5646676"/>
            <a:ext cx="4070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Shape 268"/>
          <p:cNvSpPr>
            <a:spLocks noGrp="1"/>
          </p:cNvSpPr>
          <p:nvPr>
            <p:ph type="pic" idx="3"/>
          </p:nvPr>
        </p:nvSpPr>
        <p:spPr>
          <a:xfrm>
            <a:off x="457199" y="1600200"/>
            <a:ext cx="4073400" cy="4526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4"/>
          </p:nvPr>
        </p:nvSpPr>
        <p:spPr>
          <a:xfrm>
            <a:off x="457197" y="5646676"/>
            <a:ext cx="4073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Shape 270"/>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71" name="Shape 271"/>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72" name="Shape 272"/>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273" name="Shape 273"/>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2">
            <a:alphaModFix/>
          </a:blip>
          <a:srcRect/>
          <a:stretch/>
        </p:blipFill>
        <p:spPr>
          <a:xfrm>
            <a:off x="0" y="1874133"/>
            <a:ext cx="9144000" cy="3131400"/>
          </a:xfrm>
          <a:prstGeom prst="rect">
            <a:avLst/>
          </a:prstGeom>
          <a:noFill/>
          <a:ln>
            <a:noFill/>
          </a:ln>
        </p:spPr>
      </p:pic>
      <p:sp>
        <p:nvSpPr>
          <p:cNvPr id="276" name="Shape 276"/>
          <p:cNvSpPr txBox="1">
            <a:spLocks noGrp="1"/>
          </p:cNvSpPr>
          <p:nvPr>
            <p:ph type="ctrTitle"/>
          </p:nvPr>
        </p:nvSpPr>
        <p:spPr>
          <a:xfrm>
            <a:off x="3507950" y="2362433"/>
            <a:ext cx="54972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77" name="Shape 277"/>
          <p:cNvSpPr txBox="1">
            <a:spLocks noGrp="1"/>
          </p:cNvSpPr>
          <p:nvPr>
            <p:ph type="subTitle" idx="1"/>
          </p:nvPr>
        </p:nvSpPr>
        <p:spPr>
          <a:xfrm>
            <a:off x="3507948" y="3835562"/>
            <a:ext cx="5497199" cy="79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78" name="Shape 278"/>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79" name="Shape 279"/>
          <p:cNvSpPr>
            <a:spLocks noGrp="1"/>
          </p:cNvSpPr>
          <p:nvPr>
            <p:ph type="pic" idx="2"/>
          </p:nvPr>
        </p:nvSpPr>
        <p:spPr>
          <a:xfrm>
            <a:off x="0" y="1857374"/>
            <a:ext cx="3349500" cy="31590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0" name="Shape 280"/>
          <p:cNvPicPr preferRelativeResize="0"/>
          <p:nvPr/>
        </p:nvPicPr>
        <p:blipFill rotWithShape="1">
          <a:blip r:embed="rId3">
            <a:alphaModFix/>
          </a:blip>
          <a:srcRect/>
          <a:stretch/>
        </p:blipFill>
        <p:spPr>
          <a:xfrm>
            <a:off x="219314" y="225990"/>
            <a:ext cx="1640400" cy="807899"/>
          </a:xfrm>
          <a:prstGeom prst="rect">
            <a:avLst/>
          </a:prstGeom>
          <a:noFill/>
          <a:ln>
            <a:noFill/>
          </a:ln>
        </p:spPr>
      </p:pic>
      <p:pic>
        <p:nvPicPr>
          <p:cNvPr id="281" name="Shape 281"/>
          <p:cNvPicPr preferRelativeResize="0"/>
          <p:nvPr/>
        </p:nvPicPr>
        <p:blipFill rotWithShape="1">
          <a:blip r:embed="rId4">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282"/>
        <p:cNvGrpSpPr/>
        <p:nvPr/>
      </p:nvGrpSpPr>
      <p:grpSpPr>
        <a:xfrm>
          <a:off x="0" y="0"/>
          <a:ext cx="0" cy="0"/>
          <a:chOff x="0" y="0"/>
          <a:chExt cx="0" cy="0"/>
        </a:xfrm>
      </p:grpSpPr>
      <p:pic>
        <p:nvPicPr>
          <p:cNvPr id="283" name="Shape 283"/>
          <p:cNvPicPr preferRelativeResize="0"/>
          <p:nvPr/>
        </p:nvPicPr>
        <p:blipFill rotWithShape="1">
          <a:blip r:embed="rId2">
            <a:alphaModFix/>
          </a:blip>
          <a:srcRect/>
          <a:stretch/>
        </p:blipFill>
        <p:spPr>
          <a:xfrm>
            <a:off x="0" y="1874133"/>
            <a:ext cx="9144000" cy="3131400"/>
          </a:xfrm>
          <a:prstGeom prst="rect">
            <a:avLst/>
          </a:prstGeom>
          <a:noFill/>
          <a:ln>
            <a:noFill/>
          </a:ln>
        </p:spPr>
      </p:pic>
      <p:pic>
        <p:nvPicPr>
          <p:cNvPr id="284" name="Shape 284"/>
          <p:cNvPicPr preferRelativeResize="0"/>
          <p:nvPr/>
        </p:nvPicPr>
        <p:blipFill rotWithShape="1">
          <a:blip r:embed="rId3">
            <a:alphaModFix/>
          </a:blip>
          <a:srcRect/>
          <a:stretch/>
        </p:blipFill>
        <p:spPr>
          <a:xfrm>
            <a:off x="219314" y="225990"/>
            <a:ext cx="1640400" cy="807899"/>
          </a:xfrm>
          <a:prstGeom prst="rect">
            <a:avLst/>
          </a:prstGeom>
          <a:noFill/>
          <a:ln>
            <a:noFill/>
          </a:ln>
        </p:spPr>
      </p:pic>
      <p:sp>
        <p:nvSpPr>
          <p:cNvPr id="285" name="Shape 285"/>
          <p:cNvSpPr txBox="1">
            <a:spLocks noGrp="1"/>
          </p:cNvSpPr>
          <p:nvPr>
            <p:ph type="ctrTitle"/>
          </p:nvPr>
        </p:nvSpPr>
        <p:spPr>
          <a:xfrm>
            <a:off x="219314"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86" name="Shape 286"/>
          <p:cNvSpPr txBox="1">
            <a:spLocks noGrp="1"/>
          </p:cNvSpPr>
          <p:nvPr>
            <p:ph type="subTitle" idx="1"/>
          </p:nvPr>
        </p:nvSpPr>
        <p:spPr>
          <a:xfrm>
            <a:off x="219312" y="3835562"/>
            <a:ext cx="8785800" cy="79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87" name="Shape 287"/>
          <p:cNvPicPr preferRelativeResize="0"/>
          <p:nvPr/>
        </p:nvPicPr>
        <p:blipFill rotWithShape="1">
          <a:blip r:embed="rId4">
            <a:alphaModFix/>
          </a:blip>
          <a:srcRect/>
          <a:stretch/>
        </p:blipFill>
        <p:spPr>
          <a:xfrm>
            <a:off x="172081" y="6518032"/>
            <a:ext cx="1862700" cy="150600"/>
          </a:xfrm>
          <a:prstGeom prst="rect">
            <a:avLst/>
          </a:prstGeom>
          <a:noFill/>
          <a:ln>
            <a:noFill/>
          </a:ln>
        </p:spPr>
      </p:pic>
      <p:sp>
        <p:nvSpPr>
          <p:cNvPr id="288" name="Shape 288"/>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2">
            <a:alphaModFix/>
          </a:blip>
          <a:srcRect/>
          <a:stretch/>
        </p:blipFill>
        <p:spPr>
          <a:xfrm>
            <a:off x="0" y="1874133"/>
            <a:ext cx="9144000" cy="3131400"/>
          </a:xfrm>
          <a:prstGeom prst="rect">
            <a:avLst/>
          </a:prstGeom>
          <a:noFill/>
          <a:ln>
            <a:noFill/>
          </a:ln>
        </p:spPr>
      </p:pic>
      <p:pic>
        <p:nvPicPr>
          <p:cNvPr id="291" name="Shape 291"/>
          <p:cNvPicPr preferRelativeResize="0"/>
          <p:nvPr/>
        </p:nvPicPr>
        <p:blipFill rotWithShape="1">
          <a:blip r:embed="rId3">
            <a:alphaModFix/>
          </a:blip>
          <a:srcRect/>
          <a:stretch/>
        </p:blipFill>
        <p:spPr>
          <a:xfrm>
            <a:off x="219314" y="225990"/>
            <a:ext cx="1640400" cy="807899"/>
          </a:xfrm>
          <a:prstGeom prst="rect">
            <a:avLst/>
          </a:prstGeom>
          <a:noFill/>
          <a:ln>
            <a:noFill/>
          </a:ln>
        </p:spPr>
      </p:pic>
      <p:sp>
        <p:nvSpPr>
          <p:cNvPr id="292" name="Shape 292"/>
          <p:cNvSpPr txBox="1">
            <a:spLocks noGrp="1"/>
          </p:cNvSpPr>
          <p:nvPr>
            <p:ph type="ctrTitle"/>
          </p:nvPr>
        </p:nvSpPr>
        <p:spPr>
          <a:xfrm>
            <a:off x="219314"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93" name="Shape 293"/>
          <p:cNvSpPr txBox="1">
            <a:spLocks noGrp="1"/>
          </p:cNvSpPr>
          <p:nvPr>
            <p:ph type="subTitle" idx="1"/>
          </p:nvPr>
        </p:nvSpPr>
        <p:spPr>
          <a:xfrm>
            <a:off x="219312" y="3835562"/>
            <a:ext cx="8785800" cy="79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294" name="Shape 294"/>
          <p:cNvPicPr preferRelativeResize="0"/>
          <p:nvPr/>
        </p:nvPicPr>
        <p:blipFill rotWithShape="1">
          <a:blip r:embed="rId4">
            <a:alphaModFix/>
          </a:blip>
          <a:srcRect/>
          <a:stretch/>
        </p:blipFill>
        <p:spPr>
          <a:xfrm>
            <a:off x="172081" y="6518032"/>
            <a:ext cx="1862700" cy="150600"/>
          </a:xfrm>
          <a:prstGeom prst="rect">
            <a:avLst/>
          </a:prstGeom>
          <a:noFill/>
          <a:ln>
            <a:noFill/>
          </a:ln>
        </p:spPr>
      </p:pic>
      <p:sp>
        <p:nvSpPr>
          <p:cNvPr id="295" name="Shape 295"/>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296" name="Shape 296"/>
          <p:cNvSpPr>
            <a:spLocks noGrp="1"/>
          </p:cNvSpPr>
          <p:nvPr>
            <p:ph type="pic" idx="2"/>
          </p:nvPr>
        </p:nvSpPr>
        <p:spPr>
          <a:xfrm>
            <a:off x="7117557" y="225425"/>
            <a:ext cx="1650900" cy="8079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299" name="Shape 299"/>
          <p:cNvPicPr preferRelativeResize="0"/>
          <p:nvPr/>
        </p:nvPicPr>
        <p:blipFill rotWithShape="1">
          <a:blip r:embed="rId3">
            <a:alphaModFix/>
          </a:blip>
          <a:srcRect/>
          <a:stretch/>
        </p:blipFill>
        <p:spPr>
          <a:xfrm>
            <a:off x="0" y="4861542"/>
            <a:ext cx="9144000" cy="1996500"/>
          </a:xfrm>
          <a:prstGeom prst="rect">
            <a:avLst/>
          </a:prstGeom>
          <a:noFill/>
          <a:ln>
            <a:noFill/>
          </a:ln>
        </p:spPr>
      </p:pic>
      <p:sp>
        <p:nvSpPr>
          <p:cNvPr id="300" name="Shape 300"/>
          <p:cNvSpPr txBox="1">
            <a:spLocks noGrp="1"/>
          </p:cNvSpPr>
          <p:nvPr>
            <p:ph type="ctrTitle"/>
          </p:nvPr>
        </p:nvSpPr>
        <p:spPr>
          <a:xfrm>
            <a:off x="237692" y="4861542"/>
            <a:ext cx="8684100" cy="94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01" name="Shape 301"/>
          <p:cNvSpPr txBox="1">
            <a:spLocks noGrp="1"/>
          </p:cNvSpPr>
          <p:nvPr>
            <p:ph type="subTitle" idx="1"/>
          </p:nvPr>
        </p:nvSpPr>
        <p:spPr>
          <a:xfrm>
            <a:off x="237692" y="5804044"/>
            <a:ext cx="5497200" cy="792300"/>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302" name="Shape 302"/>
          <p:cNvPicPr preferRelativeResize="0"/>
          <p:nvPr/>
        </p:nvPicPr>
        <p:blipFill rotWithShape="1">
          <a:blip r:embed="rId4">
            <a:alphaModFix/>
          </a:blip>
          <a:srcRect/>
          <a:stretch/>
        </p:blipFill>
        <p:spPr>
          <a:xfrm>
            <a:off x="0" y="329608"/>
            <a:ext cx="3651300" cy="7505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303"/>
        <p:cNvGrpSpPr/>
        <p:nvPr/>
      </p:nvGrpSpPr>
      <p:grpSpPr>
        <a:xfrm>
          <a:off x="0" y="0"/>
          <a:ext cx="0" cy="0"/>
          <a:chOff x="0" y="0"/>
          <a:chExt cx="0" cy="0"/>
        </a:xfrm>
      </p:grpSpPr>
      <p:sp>
        <p:nvSpPr>
          <p:cNvPr id="304" name="Shape 304"/>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05" name="Shape 305"/>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306" name="Shape 306"/>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07" name="Shape 307"/>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body" idx="5"/>
          </p:nvPr>
        </p:nvSpPr>
        <p:spPr>
          <a:xfrm>
            <a:off x="4624612" y="2955016"/>
            <a:ext cx="2444699" cy="53969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body" idx="6"/>
          </p:nvPr>
        </p:nvSpPr>
        <p:spPr>
          <a:xfrm>
            <a:off x="7209514" y="2955016"/>
            <a:ext cx="1447200" cy="539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5" name="Shape 315"/>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9" name="Shape 319"/>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20" name="Shape 320"/>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2">
            <a:alphaModFix/>
          </a:blip>
          <a:srcRect/>
          <a:stretch/>
        </p:blipFill>
        <p:spPr>
          <a:xfrm>
            <a:off x="-8800" y="0"/>
            <a:ext cx="9152700" cy="6858000"/>
          </a:xfrm>
          <a:prstGeom prst="rect">
            <a:avLst/>
          </a:prstGeom>
          <a:noFill/>
          <a:ln>
            <a:noFill/>
          </a:ln>
        </p:spPr>
      </p:pic>
      <p:sp>
        <p:nvSpPr>
          <p:cNvPr id="323" name="Shape 323"/>
          <p:cNvSpPr/>
          <p:nvPr/>
        </p:nvSpPr>
        <p:spPr>
          <a:xfrm>
            <a:off x="0"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24" name="Shape 324"/>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25" name="Shape 325"/>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body" idx="3"/>
          </p:nvPr>
        </p:nvSpPr>
        <p:spPr>
          <a:xfrm>
            <a:off x="4624612" y="2998966"/>
            <a:ext cx="2444699" cy="53969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body" idx="4"/>
          </p:nvPr>
        </p:nvSpPr>
        <p:spPr>
          <a:xfrm>
            <a:off x="7209514" y="2998966"/>
            <a:ext cx="1447200" cy="539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3" name="Shape 333"/>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37"/>
        <p:cNvGrpSpPr/>
        <p:nvPr/>
      </p:nvGrpSpPr>
      <p:grpSpPr>
        <a:xfrm>
          <a:off x="0" y="0"/>
          <a:ext cx="0" cy="0"/>
          <a:chOff x="0" y="0"/>
          <a:chExt cx="0" cy="0"/>
        </a:xfrm>
      </p:grpSpPr>
      <p:sp>
        <p:nvSpPr>
          <p:cNvPr id="338" name="Shape 338"/>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39" name="Shape 339"/>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0" name="Shape 340"/>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1" name="Shape 341"/>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2" name="Shape 342"/>
          <p:cNvSpPr txBox="1"/>
          <p:nvPr/>
        </p:nvSpPr>
        <p:spPr>
          <a:xfrm>
            <a:off x="115456" y="2952691"/>
            <a:ext cx="3793800" cy="1933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43" name="Shape 343"/>
          <p:cNvSpPr txBox="1">
            <a:spLocks noGrp="1"/>
          </p:cNvSpPr>
          <p:nvPr>
            <p:ph type="title"/>
          </p:nvPr>
        </p:nvSpPr>
        <p:spPr>
          <a:xfrm>
            <a:off x="216562" y="2829675"/>
            <a:ext cx="8620500" cy="868500"/>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5" name="Shape 35"/>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368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8" name="Shape 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9" name="Shape 3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40" name="Shape 4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able Page">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46" name="Shape 346"/>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47" name="Shape 347"/>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48" name="Shape 348"/>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49" name="Shape 349"/>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hart Page">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52" name="Shape 352"/>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53" name="Shape 35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54" name="Shape 354"/>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55" name="Shape 355"/>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56"/>
        <p:cNvGrpSpPr/>
        <p:nvPr/>
      </p:nvGrpSpPr>
      <p:grpSpPr>
        <a:xfrm>
          <a:off x="0" y="0"/>
          <a:ext cx="0" cy="0"/>
          <a:chOff x="0" y="0"/>
          <a:chExt cx="0" cy="0"/>
        </a:xfrm>
      </p:grpSpPr>
      <p:sp>
        <p:nvSpPr>
          <p:cNvPr id="357" name="Shape 357"/>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59" name="Shape 359"/>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60" name="Shape 360"/>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61" name="Shape 361"/>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62" name="Shape 362"/>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63"/>
        <p:cNvGrpSpPr/>
        <p:nvPr/>
      </p:nvGrpSpPr>
      <p:grpSpPr>
        <a:xfrm>
          <a:off x="0" y="0"/>
          <a:ext cx="0" cy="0"/>
          <a:chOff x="0" y="0"/>
          <a:chExt cx="0" cy="0"/>
        </a:xfrm>
      </p:grpSpPr>
      <p:sp>
        <p:nvSpPr>
          <p:cNvPr id="364" name="Shape 364"/>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67" name="Shape 367"/>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68" name="Shape 368"/>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69" name="Shape 369"/>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70" name="Shape 370"/>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1"/>
        <p:cNvGrpSpPr/>
        <p:nvPr/>
      </p:nvGrpSpPr>
      <p:grpSpPr>
        <a:xfrm>
          <a:off x="0" y="0"/>
          <a:ext cx="0" cy="0"/>
          <a:chOff x="0" y="0"/>
          <a:chExt cx="0" cy="0"/>
        </a:xfrm>
      </p:grpSpPr>
      <p:sp>
        <p:nvSpPr>
          <p:cNvPr id="372" name="Shape 372"/>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73" name="Shape 373"/>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74" name="Shape 374"/>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75" name="Shape 375"/>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78" name="Shape 37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9" name="Shape 379"/>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Allerta"/>
                <a:ea typeface="Allerta"/>
                <a:cs typeface="Allerta"/>
                <a:sym typeface="Allerta"/>
              </a:rPr>
              <a:t> </a:t>
            </a:r>
          </a:p>
        </p:txBody>
      </p:sp>
      <p:pic>
        <p:nvPicPr>
          <p:cNvPr id="380" name="Shape 380"/>
          <p:cNvPicPr preferRelativeResize="0"/>
          <p:nvPr/>
        </p:nvPicPr>
        <p:blipFill rotWithShape="1">
          <a:blip r:embed="rId2">
            <a:alphaModFix/>
          </a:blip>
          <a:srcRect/>
          <a:stretch/>
        </p:blipFill>
        <p:spPr>
          <a:xfrm>
            <a:off x="140803" y="6519775"/>
            <a:ext cx="1974600" cy="159600"/>
          </a:xfrm>
          <a:prstGeom prst="rect">
            <a:avLst/>
          </a:prstGeom>
          <a:noFill/>
          <a:ln>
            <a:noFill/>
          </a:ln>
        </p:spPr>
      </p:pic>
      <p:sp>
        <p:nvSpPr>
          <p:cNvPr id="381" name="Shape 381"/>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382" name="Shape 382"/>
          <p:cNvSpPr/>
          <p:nvPr/>
        </p:nvSpPr>
        <p:spPr>
          <a:xfrm>
            <a:off x="195229" y="6519775"/>
            <a:ext cx="1920300" cy="1596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85" name="Shape 385"/>
          <p:cNvSpPr txBox="1">
            <a:spLocks noGrp="1"/>
          </p:cNvSpPr>
          <p:nvPr>
            <p:ph type="body" idx="1"/>
          </p:nvPr>
        </p:nvSpPr>
        <p:spPr>
          <a:xfrm>
            <a:off x="457200" y="1550987"/>
            <a:ext cx="40401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body" idx="2"/>
          </p:nvPr>
        </p:nvSpPr>
        <p:spPr>
          <a:xfrm>
            <a:off x="457200" y="2190750"/>
            <a:ext cx="4040100" cy="39513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7" name="Shape 387"/>
          <p:cNvSpPr txBox="1">
            <a:spLocks noGrp="1"/>
          </p:cNvSpPr>
          <p:nvPr>
            <p:ph type="body" idx="3"/>
          </p:nvPr>
        </p:nvSpPr>
        <p:spPr>
          <a:xfrm>
            <a:off x="4645025" y="1550987"/>
            <a:ext cx="40419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88" name="Shape 388"/>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4318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9" name="Shape 389"/>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90" name="Shape 390"/>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391" name="Shape 391"/>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392" name="Shape 392"/>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393"/>
        <p:cNvGrpSpPr/>
        <p:nvPr/>
      </p:nvGrpSpPr>
      <p:grpSpPr>
        <a:xfrm>
          <a:off x="0" y="0"/>
          <a:ext cx="0" cy="0"/>
          <a:chOff x="0" y="0"/>
          <a:chExt cx="0" cy="0"/>
        </a:xfrm>
      </p:grpSpPr>
      <p:sp>
        <p:nvSpPr>
          <p:cNvPr id="394" name="Shape 394"/>
          <p:cNvSpPr>
            <a:spLocks noGrp="1"/>
          </p:cNvSpPr>
          <p:nvPr>
            <p:ph type="pic" idx="2"/>
          </p:nvPr>
        </p:nvSpPr>
        <p:spPr>
          <a:xfrm>
            <a:off x="4578350" y="1600200"/>
            <a:ext cx="4108500" cy="4526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5" name="Shape 3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396" name="Shape 396"/>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Shape 397"/>
          <p:cNvSpPr txBox="1">
            <a:spLocks noGrp="1"/>
          </p:cNvSpPr>
          <p:nvPr>
            <p:ph type="body" idx="3"/>
          </p:nvPr>
        </p:nvSpPr>
        <p:spPr>
          <a:xfrm>
            <a:off x="4578350" y="5646676"/>
            <a:ext cx="41085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8" name="Shape 398"/>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399" name="Shape 399"/>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00" name="Shape 400"/>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401" name="Shape 401"/>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02"/>
        <p:cNvGrpSpPr/>
        <p:nvPr/>
      </p:nvGrpSpPr>
      <p:grpSpPr>
        <a:xfrm>
          <a:off x="0" y="0"/>
          <a:ext cx="0" cy="0"/>
          <a:chOff x="0" y="0"/>
          <a:chExt cx="0" cy="0"/>
        </a:xfrm>
      </p:grpSpPr>
      <p:sp>
        <p:nvSpPr>
          <p:cNvPr id="403" name="Shape 403"/>
          <p:cNvSpPr>
            <a:spLocks noGrp="1"/>
          </p:cNvSpPr>
          <p:nvPr>
            <p:ph type="pic" idx="2"/>
          </p:nvPr>
        </p:nvSpPr>
        <p:spPr>
          <a:xfrm>
            <a:off x="4578350" y="3892046"/>
            <a:ext cx="41085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4" name="Shape 404"/>
          <p:cNvSpPr>
            <a:spLocks noGrp="1"/>
          </p:cNvSpPr>
          <p:nvPr>
            <p:ph type="pic" idx="3"/>
          </p:nvPr>
        </p:nvSpPr>
        <p:spPr>
          <a:xfrm>
            <a:off x="4578350" y="1600200"/>
            <a:ext cx="41085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5" name="Shape 4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406" name="Shape 406"/>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5715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826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Shape 407"/>
          <p:cNvSpPr txBox="1">
            <a:spLocks noGrp="1"/>
          </p:cNvSpPr>
          <p:nvPr>
            <p:ph type="body" idx="4"/>
          </p:nvPr>
        </p:nvSpPr>
        <p:spPr>
          <a:xfrm>
            <a:off x="4578350" y="5646676"/>
            <a:ext cx="41085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8" name="Shape 408"/>
          <p:cNvSpPr txBox="1">
            <a:spLocks noGrp="1"/>
          </p:cNvSpPr>
          <p:nvPr>
            <p:ph type="body" idx="5"/>
          </p:nvPr>
        </p:nvSpPr>
        <p:spPr>
          <a:xfrm>
            <a:off x="4578350" y="3354830"/>
            <a:ext cx="41085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9" name="Shape 409"/>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410" name="Shape 410"/>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11" name="Shape 411"/>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412" name="Shape 412"/>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43" name="Shape 43"/>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4" name="Shape 44"/>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 name="Shape 45"/>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6" name="Shape 46"/>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7" name="Shape 47"/>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Four Images">
    <p:spTree>
      <p:nvGrpSpPr>
        <p:cNvPr id="1" name="Shape 413"/>
        <p:cNvGrpSpPr/>
        <p:nvPr/>
      </p:nvGrpSpPr>
      <p:grpSpPr>
        <a:xfrm>
          <a:off x="0" y="0"/>
          <a:ext cx="0" cy="0"/>
          <a:chOff x="0" y="0"/>
          <a:chExt cx="0" cy="0"/>
        </a:xfrm>
      </p:grpSpPr>
      <p:sp>
        <p:nvSpPr>
          <p:cNvPr id="414" name="Shape 414"/>
          <p:cNvSpPr>
            <a:spLocks noGrp="1"/>
          </p:cNvSpPr>
          <p:nvPr>
            <p:ph type="pic" idx="2"/>
          </p:nvPr>
        </p:nvSpPr>
        <p:spPr>
          <a:xfrm>
            <a:off x="4616450" y="3892046"/>
            <a:ext cx="40704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Shape 415"/>
          <p:cNvSpPr>
            <a:spLocks noGrp="1"/>
          </p:cNvSpPr>
          <p:nvPr>
            <p:ph type="pic" idx="3"/>
          </p:nvPr>
        </p:nvSpPr>
        <p:spPr>
          <a:xfrm>
            <a:off x="4616450" y="1600200"/>
            <a:ext cx="40704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6" name="Shape 416"/>
          <p:cNvSpPr>
            <a:spLocks noGrp="1"/>
          </p:cNvSpPr>
          <p:nvPr>
            <p:ph type="pic" idx="4"/>
          </p:nvPr>
        </p:nvSpPr>
        <p:spPr>
          <a:xfrm>
            <a:off x="457197" y="1600200"/>
            <a:ext cx="40704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7" name="Shape 417"/>
          <p:cNvSpPr>
            <a:spLocks noGrp="1"/>
          </p:cNvSpPr>
          <p:nvPr>
            <p:ph type="pic" idx="5"/>
          </p:nvPr>
        </p:nvSpPr>
        <p:spPr>
          <a:xfrm>
            <a:off x="460372" y="3892046"/>
            <a:ext cx="4070400" cy="2234100"/>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Shape 4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419" name="Shape 419"/>
          <p:cNvSpPr txBox="1">
            <a:spLocks noGrp="1"/>
          </p:cNvSpPr>
          <p:nvPr>
            <p:ph type="body" idx="1"/>
          </p:nvPr>
        </p:nvSpPr>
        <p:spPr>
          <a:xfrm>
            <a:off x="4616450" y="5646676"/>
            <a:ext cx="4070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0" name="Shape 420"/>
          <p:cNvSpPr txBox="1">
            <a:spLocks noGrp="1"/>
          </p:cNvSpPr>
          <p:nvPr>
            <p:ph type="body" idx="6"/>
          </p:nvPr>
        </p:nvSpPr>
        <p:spPr>
          <a:xfrm>
            <a:off x="457197" y="5646676"/>
            <a:ext cx="4073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1" name="Shape 421"/>
          <p:cNvSpPr txBox="1">
            <a:spLocks noGrp="1"/>
          </p:cNvSpPr>
          <p:nvPr>
            <p:ph type="body" idx="7"/>
          </p:nvPr>
        </p:nvSpPr>
        <p:spPr>
          <a:xfrm>
            <a:off x="4616450" y="3354830"/>
            <a:ext cx="4070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2" name="Shape 422"/>
          <p:cNvSpPr txBox="1">
            <a:spLocks noGrp="1"/>
          </p:cNvSpPr>
          <p:nvPr>
            <p:ph type="body" idx="8"/>
          </p:nvPr>
        </p:nvSpPr>
        <p:spPr>
          <a:xfrm>
            <a:off x="454022" y="3354830"/>
            <a:ext cx="4073400" cy="479400"/>
          </a:xfrm>
          <a:prstGeom prst="rect">
            <a:avLst/>
          </a:prstGeom>
          <a:solidFill>
            <a:srgbClr val="FFFFFF">
              <a:alpha val="46670"/>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476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p:nvPr/>
        </p:nvSpPr>
        <p:spPr>
          <a:xfrm>
            <a:off x="0" y="6330471"/>
            <a:ext cx="9153000" cy="540300"/>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424" name="Shape 424"/>
          <p:cNvSpPr txBox="1"/>
          <p:nvPr/>
        </p:nvSpPr>
        <p:spPr>
          <a:xfrm>
            <a:off x="7571684" y="6483773"/>
            <a:ext cx="14583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425" name="Shape 425"/>
          <p:cNvPicPr preferRelativeResize="0"/>
          <p:nvPr/>
        </p:nvPicPr>
        <p:blipFill rotWithShape="1">
          <a:blip r:embed="rId2">
            <a:alphaModFix/>
          </a:blip>
          <a:srcRect/>
          <a:stretch/>
        </p:blipFill>
        <p:spPr>
          <a:xfrm>
            <a:off x="75409" y="6436275"/>
            <a:ext cx="5476200" cy="338100"/>
          </a:xfrm>
          <a:prstGeom prst="rect">
            <a:avLst/>
          </a:prstGeom>
          <a:noFill/>
          <a:ln>
            <a:noFill/>
          </a:ln>
        </p:spPr>
      </p:pic>
      <p:sp>
        <p:nvSpPr>
          <p:cNvPr id="426" name="Shape 426"/>
          <p:cNvSpPr/>
          <p:nvPr/>
        </p:nvSpPr>
        <p:spPr>
          <a:xfrm>
            <a:off x="3542585" y="6519775"/>
            <a:ext cx="1906800" cy="175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d Slide">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0" name="Shape 50"/>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1" name="Shape 51"/>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2" name="Shape 52"/>
          <p:cNvSpPr txBox="1"/>
          <p:nvPr/>
        </p:nvSpPr>
        <p:spPr>
          <a:xfrm>
            <a:off x="216563"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53" name="Shape 53"/>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54" name="Shape 54"/>
          <p:cNvSpPr txBox="1">
            <a:spLocks noGrp="1"/>
          </p:cNvSpPr>
          <p:nvPr>
            <p:ph type="title"/>
          </p:nvPr>
        </p:nvSpPr>
        <p:spPr>
          <a:xfrm>
            <a:off x="219315"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Images">
    <p:spTree>
      <p:nvGrpSpPr>
        <p:cNvPr id="1" name="Shape 55"/>
        <p:cNvGrpSpPr/>
        <p:nvPr/>
      </p:nvGrpSpPr>
      <p:grpSpPr>
        <a:xfrm>
          <a:off x="0" y="0"/>
          <a:ext cx="0" cy="0"/>
          <a:chOff x="0" y="0"/>
          <a:chExt cx="0" cy="0"/>
        </a:xfrm>
      </p:grpSpPr>
      <p:sp>
        <p:nvSpPr>
          <p:cNvPr id="56" name="Shape 56"/>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58" name="Shape 58"/>
          <p:cNvSpPr txBox="1">
            <a:spLocks noGrp="1"/>
          </p:cNvSpPr>
          <p:nvPr>
            <p:ph type="body" idx="1"/>
          </p:nvPr>
        </p:nvSpPr>
        <p:spPr>
          <a:xfrm>
            <a:off x="4616450" y="5646676"/>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457197" y="5646676"/>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62" name="Shape 6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63" name="Shape 6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4" name="Shape 6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2">
            <a:alphaModFix/>
          </a:blip>
          <a:srcRect/>
          <a:stretch/>
        </p:blipFill>
        <p:spPr>
          <a:xfrm>
            <a:off x="0" y="1874133"/>
            <a:ext cx="9144000" cy="3131363"/>
          </a:xfrm>
          <a:prstGeom prst="rect">
            <a:avLst/>
          </a:prstGeom>
          <a:noFill/>
          <a:ln>
            <a:noFill/>
          </a:ln>
        </p:spPr>
      </p:pic>
      <p:sp>
        <p:nvSpPr>
          <p:cNvPr id="67" name="Shape 67"/>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68" name="Shape 68"/>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9" name="Shape 69"/>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70" name="Shape 70"/>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marL="342900" marR="0" lvl="0" indent="114300" algn="l" rtl="0">
              <a:lnSpc>
                <a:spcPct val="100000"/>
              </a:lnSpc>
              <a:spcBef>
                <a:spcPts val="0"/>
              </a:spcBef>
              <a:spcAft>
                <a:spcPts val="0"/>
              </a:spcAft>
              <a:buClr>
                <a:schemeClr val="dk1"/>
              </a:buClr>
              <a:buFont typeface="Arial"/>
              <a:buNone/>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1" name="Shape 71"/>
          <p:cNvPicPr preferRelativeResize="0"/>
          <p:nvPr/>
        </p:nvPicPr>
        <p:blipFill rotWithShape="1">
          <a:blip r:embed="rId3">
            <a:alphaModFix/>
          </a:blip>
          <a:srcRect/>
          <a:stretch/>
        </p:blipFill>
        <p:spPr>
          <a:xfrm>
            <a:off x="219315" y="225991"/>
            <a:ext cx="1640437" cy="808048"/>
          </a:xfrm>
          <a:prstGeom prst="rect">
            <a:avLst/>
          </a:prstGeom>
          <a:noFill/>
          <a:ln>
            <a:noFill/>
          </a:ln>
        </p:spPr>
      </p:pic>
      <p:pic>
        <p:nvPicPr>
          <p:cNvPr id="72" name="Shape 72"/>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2">
            <a:alphaModFix/>
          </a:blip>
          <a:srcRect/>
          <a:stretch/>
        </p:blipFill>
        <p:spPr>
          <a:xfrm>
            <a:off x="0" y="1874133"/>
            <a:ext cx="9144000" cy="3131363"/>
          </a:xfrm>
          <a:prstGeom prst="rect">
            <a:avLst/>
          </a:prstGeom>
          <a:noFill/>
          <a:ln>
            <a:noFill/>
          </a:ln>
        </p:spPr>
      </p:pic>
      <p:pic>
        <p:nvPicPr>
          <p:cNvPr id="75" name="Shape 75"/>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76" name="Shape 76"/>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77" name="Shape 77"/>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8" name="Shape 78"/>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79" name="Shape 79"/>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Font typeface="Arial"/>
              <a:buNone/>
              <a:defRPr sz="1800" b="0" i="0" u="none" strike="noStrike" cap="none"/>
            </a:lvl2pPr>
            <a:lvl3pPr marL="0" marR="0" lvl="2" indent="0" algn="l" rtl="0">
              <a:spcBef>
                <a:spcPts val="0"/>
              </a:spcBef>
              <a:buFont typeface="Arial"/>
              <a:buNone/>
              <a:defRPr sz="1800" b="0" i="0" u="none" strike="noStrike" cap="none"/>
            </a:lvl3pPr>
            <a:lvl4pPr marL="0" marR="0" lvl="3" indent="0" algn="l" rtl="0">
              <a:spcBef>
                <a:spcPts val="0"/>
              </a:spcBef>
              <a:buFont typeface="Arial"/>
              <a:buNone/>
              <a:defRPr sz="1800" b="0" i="0" u="none" strike="noStrike" cap="none"/>
            </a:lvl4pPr>
            <a:lvl5pPr marL="0" marR="0" lvl="4" indent="0" algn="l" rtl="0">
              <a:spcBef>
                <a:spcPts val="0"/>
              </a:spcBef>
              <a:buFont typeface="Arial"/>
              <a:buNone/>
              <a:defRPr sz="1800" b="0" i="0" u="none" strike="noStrike" cap="none"/>
            </a:lvl5pPr>
            <a:lvl6pPr marL="0" marR="0" lvl="5" indent="0" algn="l" rtl="0">
              <a:spcBef>
                <a:spcPts val="0"/>
              </a:spcBef>
              <a:buFont typeface="Arial"/>
              <a:buNone/>
              <a:defRPr sz="1800" b="0" i="0" u="none" strike="noStrike" cap="none"/>
            </a:lvl6pPr>
            <a:lvl7pPr marL="0" marR="0" lvl="6" indent="0" algn="l" rtl="0">
              <a:spcBef>
                <a:spcPts val="0"/>
              </a:spcBef>
              <a:buFont typeface="Arial"/>
              <a:buNone/>
              <a:defRPr sz="1800" b="0" i="0" u="none" strike="noStrike" cap="none"/>
            </a:lvl7pPr>
            <a:lvl8pPr marL="0" marR="0" lvl="7" indent="0" algn="l" rtl="0">
              <a:spcBef>
                <a:spcPts val="0"/>
              </a:spcBef>
              <a:buFont typeface="Arial"/>
              <a:buNone/>
              <a:defRPr sz="1800" b="0" i="0" u="none" strike="noStrike" cap="none"/>
            </a:lvl8pPr>
            <a:lvl9pPr marL="0" marR="0" lvl="8" indent="0" algn="l" rtl="0">
              <a:spcBef>
                <a:spcPts val="0"/>
              </a:spcBef>
              <a:buFont typeface="Arial"/>
              <a:buNone/>
              <a:defRPr sz="1800" b="0" i="0" u="none" strike="noStrike" cap="none"/>
            </a:lvl9pPr>
          </a:lstStyle>
          <a:p>
            <a:endParaRPr/>
          </a:p>
        </p:txBody>
      </p:sp>
      <p:sp>
        <p:nvSpPr>
          <p:cNvPr id="220" name="Shape 22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5715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476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oreadvocates@studentsachieve.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ttendee.gotowebinar.com/register/138688915791434521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llerta"/>
              <a:ea typeface="Allerta"/>
              <a:cs typeface="Allerta"/>
              <a:sym typeface="Allerta"/>
            </a:endParaRPr>
          </a:p>
        </p:txBody>
      </p:sp>
      <p:sp>
        <p:nvSpPr>
          <p:cNvPr id="433" name="Shape 433"/>
          <p:cNvSpPr txBox="1">
            <a:spLocks noGrp="1"/>
          </p:cNvSpPr>
          <p:nvPr>
            <p:ph type="ctrTitle"/>
          </p:nvPr>
        </p:nvSpPr>
        <p:spPr>
          <a:xfrm>
            <a:off x="219315"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b="0" i="0" u="none" strike="noStrike" cap="none">
                <a:solidFill>
                  <a:srgbClr val="FFFFFF"/>
                </a:solidFill>
                <a:latin typeface="Allerta"/>
                <a:ea typeface="Allerta"/>
                <a:cs typeface="Allerta"/>
                <a:sym typeface="Allerta"/>
              </a:rPr>
              <a:t>Instructional Advocacy to Improve Practice</a:t>
            </a:r>
          </a:p>
        </p:txBody>
      </p:sp>
      <p:sp>
        <p:nvSpPr>
          <p:cNvPr id="434" name="Shape 434"/>
          <p:cNvSpPr txBox="1">
            <a:spLocks noGrp="1"/>
          </p:cNvSpPr>
          <p:nvPr>
            <p:ph type="subTitle" idx="1"/>
          </p:nvPr>
        </p:nvSpPr>
        <p:spPr>
          <a:xfrm>
            <a:off x="219312" y="3987962"/>
            <a:ext cx="8785800" cy="79229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June 21, 2016</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7:00 – 8:00 EDT</a:t>
            </a:r>
          </a:p>
        </p:txBody>
      </p:sp>
      <p:sp>
        <p:nvSpPr>
          <p:cNvPr id="435" name="Shape 435"/>
          <p:cNvSpPr txBox="1"/>
          <p:nvPr/>
        </p:nvSpPr>
        <p:spPr>
          <a:xfrm>
            <a:off x="4343000" y="398795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dirty="0" smtClean="0">
                <a:solidFill>
                  <a:schemeClr val="lt1"/>
                </a:solidFill>
                <a:latin typeface="Allerta"/>
                <a:ea typeface="Allerta"/>
                <a:cs typeface="Allerta"/>
                <a:sym typeface="Allerta"/>
              </a:rPr>
              <a:t>Thank you for joining us! </a:t>
            </a:r>
          </a:p>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dirty="0" smtClean="0">
                <a:solidFill>
                  <a:schemeClr val="lt1"/>
                </a:solidFill>
                <a:latin typeface="Allerta"/>
                <a:ea typeface="Allerta"/>
                <a:cs typeface="Allerta"/>
                <a:sym typeface="Allerta"/>
              </a:rPr>
              <a:t>The webinar </a:t>
            </a:r>
            <a:r>
              <a:rPr lang="en-US" sz="1800" b="0" i="0" u="none" strike="noStrike" cap="none" dirty="0">
                <a:solidFill>
                  <a:schemeClr val="lt1"/>
                </a:solidFill>
                <a:latin typeface="Allerta"/>
                <a:ea typeface="Allerta"/>
                <a:cs typeface="Allerta"/>
                <a:sym typeface="Allerta"/>
              </a:rPr>
              <a:t>will begin shortly.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216575" y="2243300"/>
            <a:ext cx="8620500" cy="20037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Poll:</a:t>
            </a: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How involved SHOULD teachers be in this process?</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Professional Learning vs Training</a:t>
            </a:r>
          </a:p>
        </p:txBody>
      </p:sp>
      <p:sp>
        <p:nvSpPr>
          <p:cNvPr id="511" name="Shape 5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This work requires learning - not just something you can </a:t>
            </a:r>
            <a:r>
              <a:rPr lang="en-US">
                <a:solidFill>
                  <a:schemeClr val="dk1"/>
                </a:solidFill>
              </a:rPr>
              <a:t>sit and get</a:t>
            </a:r>
            <a:br>
              <a:rPr lang="en-US">
                <a:solidFill>
                  <a:schemeClr val="dk1"/>
                </a:solidFill>
              </a:rPr>
            </a:br>
            <a:endParaRPr lang="en-US">
              <a:solidFill>
                <a:schemeClr val="dk1"/>
              </a:solidFill>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We can</a:t>
            </a:r>
            <a:r>
              <a:rPr lang="en-US">
                <a:solidFill>
                  <a:schemeClr val="dk1"/>
                </a:solidFill>
              </a:rPr>
              <a:t>’t</a:t>
            </a:r>
            <a:r>
              <a:rPr lang="en-US" sz="2400" b="0" i="0" u="none" strike="noStrike" cap="none">
                <a:solidFill>
                  <a:schemeClr val="dk1"/>
                </a:solidFill>
                <a:latin typeface="Allerta"/>
                <a:ea typeface="Allerta"/>
                <a:cs typeface="Allerta"/>
                <a:sym typeface="Allerta"/>
              </a:rPr>
              <a:t> </a:t>
            </a:r>
            <a:r>
              <a:rPr lang="en-US" sz="2400" b="0" i="1" u="none" strike="noStrike" cap="none">
                <a:solidFill>
                  <a:schemeClr val="dk1"/>
                </a:solidFill>
                <a:latin typeface="Allerta"/>
                <a:ea typeface="Allerta"/>
                <a:cs typeface="Allerta"/>
                <a:sym typeface="Allerta"/>
              </a:rPr>
              <a:t>learn</a:t>
            </a:r>
            <a:r>
              <a:rPr lang="en-US" sz="2400" b="0" i="0" u="none" strike="noStrike" cap="none">
                <a:solidFill>
                  <a:schemeClr val="dk1"/>
                </a:solidFill>
                <a:latin typeface="Allerta"/>
                <a:ea typeface="Allerta"/>
                <a:cs typeface="Allerta"/>
                <a:sym typeface="Allerta"/>
              </a:rPr>
              <a:t> this in a two-day workshop - we learn by doing, talking, refining</a:t>
            </a:r>
            <a:br>
              <a:rPr lang="en-US" sz="2400" b="0" i="0" u="none" strike="noStrike" cap="none">
                <a:solidFill>
                  <a:schemeClr val="dk1"/>
                </a:solidFill>
                <a:latin typeface="Allerta"/>
                <a:ea typeface="Allerta"/>
                <a:cs typeface="Allerta"/>
                <a:sym typeface="Allerta"/>
              </a:rPr>
            </a:br>
            <a:endParaRPr lang="en-US"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a:solidFill>
                  <a:schemeClr val="dk1"/>
                </a:solidFill>
              </a:rPr>
              <a:t>You cannot</a:t>
            </a:r>
            <a:r>
              <a:rPr lang="en-US" sz="2400" b="0" i="0" u="none" strike="noStrike" cap="none">
                <a:solidFill>
                  <a:schemeClr val="dk1"/>
                </a:solidFill>
                <a:latin typeface="Allerta"/>
                <a:ea typeface="Allerta"/>
                <a:cs typeface="Allerta"/>
                <a:sym typeface="Allerta"/>
              </a:rPr>
              <a:t> de</a:t>
            </a:r>
            <a:r>
              <a:rPr lang="en-US">
                <a:solidFill>
                  <a:schemeClr val="dk1"/>
                </a:solidFill>
              </a:rPr>
              <a:t>termine</a:t>
            </a:r>
            <a:r>
              <a:rPr lang="en-US" sz="2400" b="0" i="0" u="none" strike="noStrike" cap="none">
                <a:solidFill>
                  <a:schemeClr val="dk1"/>
                </a:solidFill>
                <a:latin typeface="Allerta"/>
                <a:ea typeface="Allerta"/>
                <a:cs typeface="Allerta"/>
                <a:sym typeface="Allerta"/>
              </a:rPr>
              <a:t> what you need without knowing </a:t>
            </a:r>
            <a:r>
              <a:rPr lang="en-US">
                <a:solidFill>
                  <a:schemeClr val="dk1"/>
                </a:solidFill>
              </a:rPr>
              <a:t>the work,</a:t>
            </a:r>
            <a:r>
              <a:rPr lang="en-US" sz="2400" b="0" i="0" u="none" strike="noStrike" cap="none">
                <a:solidFill>
                  <a:schemeClr val="dk1"/>
                </a:solidFill>
                <a:latin typeface="Allerta"/>
                <a:ea typeface="Allerta"/>
                <a:cs typeface="Allerta"/>
                <a:sym typeface="Allerta"/>
              </a:rPr>
              <a:t> and can’t know it without trying it</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512" name="Shape 512"/>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Supporting Standards Implementation</a:t>
            </a:r>
          </a:p>
        </p:txBody>
      </p:sp>
      <p:cxnSp>
        <p:nvCxnSpPr>
          <p:cNvPr id="519" name="Shape 51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grpSp>
        <p:nvGrpSpPr>
          <p:cNvPr id="520" name="Shape 520"/>
          <p:cNvGrpSpPr/>
          <p:nvPr/>
        </p:nvGrpSpPr>
        <p:grpSpPr>
          <a:xfrm>
            <a:off x="352696" y="1417637"/>
            <a:ext cx="8438605" cy="4481285"/>
            <a:chOff x="0" y="0"/>
            <a:chExt cx="8438605" cy="4481285"/>
          </a:xfrm>
        </p:grpSpPr>
        <p:sp>
          <p:nvSpPr>
            <p:cNvPr id="521" name="Shape 521"/>
            <p:cNvSpPr/>
            <p:nvPr/>
          </p:nvSpPr>
          <p:spPr>
            <a:xfrm>
              <a:off x="0" y="1344384"/>
              <a:ext cx="8438605" cy="1792514"/>
            </a:xfrm>
            <a:prstGeom prst="notchedRightArrow">
              <a:avLst>
                <a:gd name="adj1" fmla="val 50000"/>
                <a:gd name="adj2" fmla="val 50000"/>
              </a:avLst>
            </a:prstGeom>
            <a:solidFill>
              <a:srgbClr val="CAD2CD"/>
            </a:solid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2" name="Shape 522"/>
            <p:cNvSpPr/>
            <p:nvPr/>
          </p:nvSpPr>
          <p:spPr>
            <a:xfrm>
              <a:off x="0" y="22763"/>
              <a:ext cx="1459244" cy="1792514"/>
            </a:xfrm>
            <a:prstGeom prst="rect">
              <a:avLst/>
            </a:prstGeom>
            <a:no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3" name="Shape 523"/>
            <p:cNvSpPr txBox="1"/>
            <p:nvPr/>
          </p:nvSpPr>
          <p:spPr>
            <a:xfrm>
              <a:off x="0" y="22763"/>
              <a:ext cx="1459244" cy="1792514"/>
            </a:xfrm>
            <a:prstGeom prst="rect">
              <a:avLst/>
            </a:prstGeom>
            <a:noFill/>
            <a:ln>
              <a:noFill/>
            </a:ln>
          </p:spPr>
          <p:txBody>
            <a:bodyPr lIns="113775" tIns="113775" rIns="113775" bIns="11377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2010: SAP </a:t>
              </a:r>
              <a:r>
                <a:rPr lang="en-US" sz="1600" dirty="0">
                  <a:latin typeface="Allerta"/>
                  <a:ea typeface="Allerta"/>
                  <a:cs typeface="Allerta"/>
                </a:rPr>
                <a:t>Begins Support Work</a:t>
              </a:r>
            </a:p>
          </p:txBody>
        </p:sp>
        <p:sp>
          <p:nvSpPr>
            <p:cNvPr id="524" name="Shape 524"/>
            <p:cNvSpPr/>
            <p:nvPr/>
          </p:nvSpPr>
          <p:spPr>
            <a:xfrm>
              <a:off x="624127" y="2016577"/>
              <a:ext cx="448128" cy="448128"/>
            </a:xfrm>
            <a:prstGeom prst="ellipse">
              <a:avLst/>
            </a:prstGeom>
            <a:solidFill>
              <a:srgbClr val="0B664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5" name="Shape 525"/>
            <p:cNvSpPr/>
            <p:nvPr/>
          </p:nvSpPr>
          <p:spPr>
            <a:xfrm>
              <a:off x="1354129" y="2688771"/>
              <a:ext cx="1459244" cy="1792514"/>
            </a:xfrm>
            <a:prstGeom prst="rect">
              <a:avLst/>
            </a:prstGeom>
            <a:no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6" name="Shape 526"/>
            <p:cNvSpPr txBox="1"/>
            <p:nvPr/>
          </p:nvSpPr>
          <p:spPr>
            <a:xfrm>
              <a:off x="1354129" y="2688771"/>
              <a:ext cx="1459244" cy="1792514"/>
            </a:xfrm>
            <a:prstGeom prst="rect">
              <a:avLst/>
            </a:prstGeom>
            <a:noFill/>
            <a:ln>
              <a:noFill/>
            </a:ln>
          </p:spPr>
          <p:txBody>
            <a:bodyPr lIns="113775" tIns="113775" rIns="113775" bIns="113775"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2010-12: Teacher Gatherings</a:t>
              </a:r>
            </a:p>
          </p:txBody>
        </p:sp>
        <p:sp>
          <p:nvSpPr>
            <p:cNvPr id="527" name="Shape 527"/>
            <p:cNvSpPr/>
            <p:nvPr/>
          </p:nvSpPr>
          <p:spPr>
            <a:xfrm>
              <a:off x="1947971" y="2030981"/>
              <a:ext cx="448128" cy="448128"/>
            </a:xfrm>
            <a:prstGeom prst="ellipse">
              <a:avLst/>
            </a:prstGeom>
            <a:solidFill>
              <a:srgbClr val="0B664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8" name="Shape 528"/>
            <p:cNvSpPr/>
            <p:nvPr/>
          </p:nvSpPr>
          <p:spPr>
            <a:xfrm>
              <a:off x="2841026" y="70015"/>
              <a:ext cx="1459244" cy="1792514"/>
            </a:xfrm>
            <a:prstGeom prst="rect">
              <a:avLst/>
            </a:prstGeom>
            <a:no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29" name="Shape 529"/>
            <p:cNvSpPr txBox="1"/>
            <p:nvPr/>
          </p:nvSpPr>
          <p:spPr>
            <a:xfrm>
              <a:off x="2841026" y="70015"/>
              <a:ext cx="1459244" cy="1792514"/>
            </a:xfrm>
            <a:prstGeom prst="rect">
              <a:avLst/>
            </a:prstGeom>
            <a:noFill/>
            <a:ln>
              <a:noFill/>
            </a:ln>
          </p:spPr>
          <p:txBody>
            <a:bodyPr lIns="113775" tIns="113775" rIns="113775" bIns="11377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2012-14: National Core Advocate Meetings</a:t>
              </a:r>
            </a:p>
          </p:txBody>
        </p:sp>
        <p:sp>
          <p:nvSpPr>
            <p:cNvPr id="530" name="Shape 530"/>
            <p:cNvSpPr/>
            <p:nvPr/>
          </p:nvSpPr>
          <p:spPr>
            <a:xfrm>
              <a:off x="3368907" y="1973365"/>
              <a:ext cx="448128" cy="448128"/>
            </a:xfrm>
            <a:prstGeom prst="ellipse">
              <a:avLst/>
            </a:prstGeom>
            <a:blipFill rotWithShape="1">
              <a:blip r:embed="rId3">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31" name="Shape 531"/>
            <p:cNvSpPr/>
            <p:nvPr/>
          </p:nvSpPr>
          <p:spPr>
            <a:xfrm>
              <a:off x="4599957" y="2688771"/>
              <a:ext cx="1459244" cy="1792514"/>
            </a:xfrm>
            <a:prstGeom prst="rect">
              <a:avLst/>
            </a:prstGeom>
            <a:no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32" name="Shape 532"/>
            <p:cNvSpPr txBox="1"/>
            <p:nvPr/>
          </p:nvSpPr>
          <p:spPr>
            <a:xfrm>
              <a:off x="4599957" y="2688771"/>
              <a:ext cx="1459244" cy="1792514"/>
            </a:xfrm>
            <a:prstGeom prst="rect">
              <a:avLst/>
            </a:prstGeom>
            <a:noFill/>
            <a:ln>
              <a:noFill/>
            </a:ln>
          </p:spPr>
          <p:txBody>
            <a:bodyPr lIns="113775" tIns="113775" rIns="113775" bIns="113775"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2015-17: Regional Core Advocate Networks and Meetings</a:t>
              </a:r>
            </a:p>
          </p:txBody>
        </p:sp>
        <p:sp>
          <p:nvSpPr>
            <p:cNvPr id="533" name="Shape 533"/>
            <p:cNvSpPr/>
            <p:nvPr/>
          </p:nvSpPr>
          <p:spPr>
            <a:xfrm>
              <a:off x="5105514" y="2016577"/>
              <a:ext cx="448128" cy="448128"/>
            </a:xfrm>
            <a:prstGeom prst="ellipse">
              <a:avLst/>
            </a:prstGeom>
            <a:solidFill>
              <a:srgbClr val="0B664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34" name="Shape 534"/>
            <p:cNvSpPr/>
            <p:nvPr/>
          </p:nvSpPr>
          <p:spPr>
            <a:xfrm>
              <a:off x="6132162" y="0"/>
              <a:ext cx="1459244" cy="1792514"/>
            </a:xfrm>
            <a:prstGeom prst="rect">
              <a:avLst/>
            </a:prstGeom>
            <a:noFill/>
            <a:ln>
              <a:noFill/>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sp>
          <p:nvSpPr>
            <p:cNvPr id="535" name="Shape 535"/>
            <p:cNvSpPr txBox="1"/>
            <p:nvPr/>
          </p:nvSpPr>
          <p:spPr>
            <a:xfrm>
              <a:off x="6132162" y="0"/>
              <a:ext cx="1459244" cy="1792514"/>
            </a:xfrm>
            <a:prstGeom prst="rect">
              <a:avLst/>
            </a:prstGeom>
            <a:noFill/>
            <a:ln>
              <a:noFill/>
            </a:ln>
          </p:spPr>
          <p:txBody>
            <a:bodyPr lIns="113775" tIns="113775" rIns="113775" bIns="113775" anchor="b"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2016 &amp; beyond: </a:t>
              </a:r>
            </a:p>
            <a:p>
              <a:pPr marL="0" marR="0" lvl="0" indent="0" algn="ctr" rtl="0">
                <a:lnSpc>
                  <a:spcPct val="90000"/>
                </a:lnSpc>
                <a:spcBef>
                  <a:spcPts val="560"/>
                </a:spcBef>
                <a:spcAft>
                  <a:spcPts val="0"/>
                </a:spcAft>
                <a:buClr>
                  <a:srgbClr val="000000"/>
                </a:buClr>
                <a:buSzPct val="25000"/>
                <a:buFont typeface="Arial"/>
                <a:buNone/>
              </a:pPr>
              <a:r>
                <a:rPr lang="en-US" sz="1600" b="0" i="0" u="none" strike="noStrike" cap="none" dirty="0">
                  <a:solidFill>
                    <a:srgbClr val="000000"/>
                  </a:solidFill>
                  <a:latin typeface="Allerta"/>
                  <a:ea typeface="Allerta"/>
                  <a:cs typeface="Allerta"/>
                  <a:sym typeface="Arial"/>
                </a:rPr>
                <a:t>Instructional Advocacy Efforts</a:t>
              </a:r>
            </a:p>
          </p:txBody>
        </p:sp>
        <p:sp>
          <p:nvSpPr>
            <p:cNvPr id="536" name="Shape 536"/>
            <p:cNvSpPr/>
            <p:nvPr/>
          </p:nvSpPr>
          <p:spPr>
            <a:xfrm>
              <a:off x="6637721" y="2016577"/>
              <a:ext cx="448128" cy="448128"/>
            </a:xfrm>
            <a:prstGeom prst="ellipse">
              <a:avLst/>
            </a:prstGeom>
            <a:solidFill>
              <a:srgbClr val="0B664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Allerta"/>
                <a:ea typeface="Allerta"/>
                <a:cs typeface="Allerta"/>
              </a:endParaRPr>
            </a:p>
          </p:txBody>
        </p:sp>
      </p:gr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457200" y="598323"/>
            <a:ext cx="8229600" cy="549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1" u="none" strike="noStrike" cap="none">
                <a:solidFill>
                  <a:srgbClr val="3F3F39"/>
                </a:solidFill>
                <a:latin typeface="Allerta"/>
                <a:ea typeface="Allerta"/>
                <a:cs typeface="Allerta"/>
                <a:sym typeface="Allerta"/>
              </a:rPr>
              <a:t>Unless </a:t>
            </a:r>
            <a:r>
              <a:rPr lang="en-US" sz="2400" b="0" i="1" u="sng" strike="noStrike" cap="none">
                <a:solidFill>
                  <a:srgbClr val="3F3F39"/>
                </a:solidFill>
                <a:latin typeface="Allerta"/>
                <a:ea typeface="Allerta"/>
                <a:cs typeface="Allerta"/>
                <a:sym typeface="Allerta"/>
              </a:rPr>
              <a:t>teachers are the owners</a:t>
            </a:r>
            <a:r>
              <a:rPr lang="en-US" sz="2400" b="0" i="1" u="none" strike="noStrike" cap="none">
                <a:solidFill>
                  <a:srgbClr val="3F3F39"/>
                </a:solidFill>
                <a:latin typeface="Allerta"/>
                <a:ea typeface="Allerta"/>
                <a:cs typeface="Allerta"/>
                <a:sym typeface="Allerta"/>
              </a:rPr>
              <a:t>, these new standards will fail like all those before. But to make them owners, we must do more than invite a few token teachers to the next standards workshop. </a:t>
            </a:r>
            <a:r>
              <a:rPr lang="en-US" sz="2400" b="0" i="1" u="none" strike="noStrike" cap="none">
                <a:solidFill>
                  <a:srgbClr val="416795"/>
                </a:solidFill>
                <a:latin typeface="Allerta"/>
                <a:ea typeface="Allerta"/>
                <a:cs typeface="Allerta"/>
                <a:sym typeface="Allerta"/>
              </a:rPr>
              <a:t>Teachers themselves must become the leaders when implementing the standards.</a:t>
            </a:r>
            <a:r>
              <a:rPr lang="en-US" sz="2400" b="0" i="1" u="none" strike="noStrike" cap="none">
                <a:solidFill>
                  <a:srgbClr val="3F3F39"/>
                </a:solidFill>
                <a:latin typeface="Allerta"/>
                <a:ea typeface="Allerta"/>
                <a:cs typeface="Allerta"/>
                <a:sym typeface="Allerta"/>
              </a:rPr>
              <a:t>  Those who have mastered the ideas and the content must mentor their peers. Those who are challenged must work with their colleagues; those who are indifferent must become engaged; those who are cynical must be won over. Teachers must shape both the standards and assessments as educational tools rather than data-gathering instruments.</a:t>
            </a:r>
          </a:p>
          <a:p>
            <a:pPr marL="0" marR="0" lvl="0" indent="0" algn="r" rtl="0">
              <a:lnSpc>
                <a:spcPct val="100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 – </a:t>
            </a:r>
            <a:r>
              <a:rPr lang="en-US" sz="2000" b="0" i="0" u="none" strike="noStrike" cap="none">
                <a:solidFill>
                  <a:srgbClr val="3F3F39"/>
                </a:solidFill>
                <a:latin typeface="Allerta"/>
                <a:ea typeface="Allerta"/>
                <a:cs typeface="Allerta"/>
                <a:sym typeface="Allerta"/>
              </a:rPr>
              <a:t>John Ewing, “Give the Standards Back to Teachers”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Teachers Owning the Work</a:t>
            </a:r>
          </a:p>
        </p:txBody>
      </p:sp>
      <p:sp>
        <p:nvSpPr>
          <p:cNvPr id="548" name="Shape 548"/>
          <p:cNvSpPr txBox="1">
            <a:spLocks noGrp="1"/>
          </p:cNvSpPr>
          <p:nvPr>
            <p:ph type="body" idx="1"/>
          </p:nvPr>
        </p:nvSpPr>
        <p:spPr>
          <a:xfrm>
            <a:off x="266700" y="1665514"/>
            <a:ext cx="8229600" cy="45261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400" b="0" i="0" u="none" strike="noStrike" cap="none">
                <a:solidFill>
                  <a:schemeClr val="dk1"/>
                </a:solidFill>
                <a:latin typeface="Allerta"/>
                <a:ea typeface="Allerta"/>
                <a:cs typeface="Allerta"/>
                <a:sym typeface="Allerta"/>
              </a:rPr>
              <a:t>“Words may inspire, but only action creates change.”</a:t>
            </a:r>
          </a:p>
          <a:p>
            <a:pPr marL="0" marR="0" lvl="0" indent="0" algn="ctr"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Allerta"/>
                <a:ea typeface="Allerta"/>
                <a:cs typeface="Allerta"/>
                <a:sym typeface="Allerta"/>
              </a:rPr>
              <a:t>-Simon Sinek</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549" name="Shape 54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550" name="Shape 550" descr="http://www.cehd.umn.edu/teri/attributes/images/Research-Teacher-Classroom.jpg"/>
          <p:cNvPicPr preferRelativeResize="0"/>
          <p:nvPr/>
        </p:nvPicPr>
        <p:blipFill rotWithShape="1">
          <a:blip r:embed="rId3">
            <a:alphaModFix/>
          </a:blip>
          <a:srcRect/>
          <a:stretch/>
        </p:blipFill>
        <p:spPr>
          <a:xfrm>
            <a:off x="888274" y="3062922"/>
            <a:ext cx="7222799" cy="252798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216575" y="1510475"/>
            <a:ext cx="8620500" cy="35291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dirty="0">
                <a:solidFill>
                  <a:srgbClr val="23593E"/>
                </a:solidFill>
                <a:latin typeface="Allerta"/>
                <a:ea typeface="Allerta"/>
                <a:cs typeface="Allerta"/>
                <a:sym typeface="Allerta"/>
              </a:rPr>
              <a:t>What </a:t>
            </a:r>
            <a:r>
              <a:rPr lang="en-US" dirty="0"/>
              <a:t>do you feel needs attention right now to make the biggest difference in achieving the potential of the Standards?</a:t>
            </a: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dirty="0">
              <a:solidFill>
                <a:srgbClr val="23593E"/>
              </a:solidFill>
              <a:latin typeface="Allerta"/>
              <a:ea typeface="Allerta"/>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dirty="0">
              <a:solidFill>
                <a:srgbClr val="23593E"/>
              </a:solidFill>
              <a:latin typeface="Allerta"/>
              <a:ea typeface="Allerta"/>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sz="1400" b="0" i="0" u="none" strike="noStrike" cap="none" dirty="0">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1400" b="0" i="0" u="none" strike="noStrike" cap="none" dirty="0">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Instructional Advocacy – A Definition</a:t>
            </a:r>
          </a:p>
        </p:txBody>
      </p:sp>
      <p:sp>
        <p:nvSpPr>
          <p:cNvPr id="563" name="Shape 56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0" marR="0" lvl="0" indent="0" algn="ctr" rtl="0">
              <a:lnSpc>
                <a:spcPct val="115000"/>
              </a:lnSpc>
              <a:spcBef>
                <a:spcPts val="0"/>
              </a:spcBef>
              <a:spcAft>
                <a:spcPts val="0"/>
              </a:spcAft>
              <a:buClr>
                <a:schemeClr val="dk1"/>
              </a:buClr>
              <a:buSzPct val="25000"/>
              <a:buFont typeface="Arial"/>
              <a:buNone/>
            </a:pPr>
            <a:r>
              <a:rPr lang="en-US" sz="2400" b="0" i="0" u="none" strike="noStrike" cap="none">
                <a:solidFill>
                  <a:schemeClr val="dk1"/>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a:t>
            </a:r>
            <a:br>
              <a:rPr lang="en-US" sz="2400" b="0" i="0" u="none" strike="noStrike" cap="none">
                <a:solidFill>
                  <a:schemeClr val="dk1"/>
                </a:solidFill>
                <a:latin typeface="Allerta"/>
                <a:ea typeface="Allerta"/>
                <a:cs typeface="Allerta"/>
                <a:sym typeface="Allerta"/>
              </a:rPr>
            </a:br>
            <a:r>
              <a:rPr lang="en-US" sz="2400" b="0" i="0" u="none" strike="noStrike" cap="none">
                <a:solidFill>
                  <a:schemeClr val="dk1"/>
                </a:solidFill>
                <a:latin typeface="Allerta"/>
                <a:ea typeface="Allerta"/>
                <a:cs typeface="Allerta"/>
                <a:sym typeface="Allerta"/>
              </a:rPr>
              <a:t>college- and career- readiness.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564" name="Shape 564"/>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graphicFrame>
        <p:nvGraphicFramePr>
          <p:cNvPr id="571" name="Shape 571"/>
          <p:cNvGraphicFramePr/>
          <p:nvPr/>
        </p:nvGraphicFramePr>
        <p:xfrm>
          <a:off x="365125" y="1117600"/>
          <a:ext cx="4038600" cy="5118280"/>
        </p:xfrm>
        <a:graphic>
          <a:graphicData uri="http://schemas.openxmlformats.org/drawingml/2006/table">
            <a:tbl>
              <a:tblPr firstRow="1" bandRow="1">
                <a:noFill/>
                <a:tableStyleId>{FD5F61A4-E7B1-44B2-9D30-FD48F6C63D23}</a:tableStyleId>
              </a:tblPr>
              <a:tblGrid>
                <a:gridCol w="4038600"/>
              </a:tblGrid>
              <a:tr h="464800">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dirty="0">
                          <a:latin typeface="Allerta"/>
                          <a:ea typeface="Allerta"/>
                          <a:cs typeface="Allerta"/>
                        </a:rPr>
                        <a:t>ELA/Literacy</a:t>
                      </a:r>
                    </a:p>
                  </a:txBody>
                  <a:tcPr marL="91450" marR="91450" marT="45700" marB="45700"/>
                </a:tc>
              </a:tr>
              <a:tr h="1188500">
                <a:tc>
                  <a:txBody>
                    <a:bodyPr/>
                    <a:lstStyle/>
                    <a:p>
                      <a:pPr marL="342900" marR="0" lvl="0" indent="-342900" algn="l" rtl="0">
                        <a:lnSpc>
                          <a:spcPct val="100000"/>
                        </a:lnSpc>
                        <a:spcBef>
                          <a:spcPts val="0"/>
                        </a:spcBef>
                        <a:spcAft>
                          <a:spcPts val="0"/>
                        </a:spcAft>
                        <a:buClr>
                          <a:srgbClr val="000000"/>
                        </a:buClr>
                        <a:buSzPct val="100000"/>
                        <a:buFont typeface="Arial"/>
                        <a:buAutoNum type="arabicPeriod"/>
                      </a:pPr>
                      <a:r>
                        <a:rPr lang="en-US" sz="2400" u="none" strike="noStrike" cap="none" dirty="0">
                          <a:latin typeface="Allerta"/>
                          <a:ea typeface="Allerta"/>
                          <a:cs typeface="Allerta"/>
                        </a:rPr>
                        <a:t>Regular practice with complex text and its academic language</a:t>
                      </a:r>
                    </a:p>
                  </a:txBody>
                  <a:tcPr marL="91450" marR="91450" marT="45700" marB="45700"/>
                </a:tc>
              </a:tr>
              <a:tr h="1605550">
                <a:tc>
                  <a:txBody>
                    <a:bodyPr/>
                    <a:lstStyle/>
                    <a:p>
                      <a:pPr marL="342900" marR="0" lvl="0" indent="-342900" algn="l" rtl="0">
                        <a:lnSpc>
                          <a:spcPct val="100000"/>
                        </a:lnSpc>
                        <a:spcBef>
                          <a:spcPts val="0"/>
                        </a:spcBef>
                        <a:spcAft>
                          <a:spcPts val="0"/>
                        </a:spcAft>
                        <a:buClr>
                          <a:srgbClr val="000000"/>
                        </a:buClr>
                        <a:buSzPct val="100000"/>
                        <a:buFont typeface="Arial"/>
                        <a:buAutoNum type="arabicPeriod" startAt="2"/>
                      </a:pPr>
                      <a:r>
                        <a:rPr lang="en-US" sz="2400" u="none" strike="noStrike" cap="none" dirty="0">
                          <a:latin typeface="Allerta"/>
                          <a:ea typeface="Allerta"/>
                          <a:cs typeface="Allerta"/>
                        </a:rPr>
                        <a:t>Reading, writing and speaking grounded in evidence from text, both literary and informational</a:t>
                      </a:r>
                    </a:p>
                  </a:txBody>
                  <a:tcPr marL="91450" marR="91450" marT="45700" marB="45700"/>
                </a:tc>
              </a:tr>
              <a:tr h="1859250">
                <a:tc>
                  <a:txBody>
                    <a:bodyPr/>
                    <a:lstStyle/>
                    <a:p>
                      <a:pPr marL="342900" marR="0" lvl="0" indent="-342900" algn="l" rtl="0">
                        <a:lnSpc>
                          <a:spcPct val="100000"/>
                        </a:lnSpc>
                        <a:spcBef>
                          <a:spcPts val="0"/>
                        </a:spcBef>
                        <a:spcAft>
                          <a:spcPts val="0"/>
                        </a:spcAft>
                        <a:buClr>
                          <a:srgbClr val="000000"/>
                        </a:buClr>
                        <a:buSzPct val="100000"/>
                        <a:buFont typeface="Arial"/>
                        <a:buAutoNum type="arabicPeriod" startAt="3"/>
                      </a:pPr>
                      <a:r>
                        <a:rPr lang="en-US" sz="2400" u="none" strike="noStrike" cap="none" dirty="0">
                          <a:latin typeface="Allerta"/>
                          <a:ea typeface="Allerta"/>
                          <a:cs typeface="Allerta"/>
                        </a:rPr>
                        <a:t>Building knowledge through content-rich nonfiction</a:t>
                      </a:r>
                    </a:p>
                  </a:txBody>
                  <a:tcPr marL="91450" marR="91450" marT="45700" marB="45700"/>
                </a:tc>
              </a:tr>
            </a:tbl>
          </a:graphicData>
        </a:graphic>
      </p:graphicFrame>
      <p:graphicFrame>
        <p:nvGraphicFramePr>
          <p:cNvPr id="572" name="Shape 572"/>
          <p:cNvGraphicFramePr/>
          <p:nvPr>
            <p:extLst>
              <p:ext uri="{D42A27DB-BD31-4B8C-83A1-F6EECF244321}">
                <p14:modId xmlns:p14="http://schemas.microsoft.com/office/powerpoint/2010/main" val="2445608189"/>
              </p:ext>
            </p:extLst>
          </p:nvPr>
        </p:nvGraphicFramePr>
        <p:xfrm>
          <a:off x="4730750" y="1117601"/>
          <a:ext cx="4038600" cy="5345182"/>
        </p:xfrm>
        <a:graphic>
          <a:graphicData uri="http://schemas.openxmlformats.org/drawingml/2006/table">
            <a:tbl>
              <a:tblPr firstRow="1" bandRow="1">
                <a:noFill/>
                <a:tableStyleId>{FD5F61A4-E7B1-44B2-9D30-FD48F6C63D23}</a:tableStyleId>
              </a:tblPr>
              <a:tblGrid>
                <a:gridCol w="4038600"/>
              </a:tblGrid>
              <a:tr h="433086">
                <a:tc>
                  <a:txBody>
                    <a:bodyPr/>
                    <a:lstStyle/>
                    <a:p>
                      <a:pPr marL="0" marR="0" lvl="0" indent="0" algn="l" rtl="0">
                        <a:lnSpc>
                          <a:spcPct val="100000"/>
                        </a:lnSpc>
                        <a:spcBef>
                          <a:spcPts val="0"/>
                        </a:spcBef>
                        <a:spcAft>
                          <a:spcPts val="0"/>
                        </a:spcAft>
                        <a:buClr>
                          <a:srgbClr val="000000"/>
                        </a:buClr>
                        <a:buSzPct val="25000"/>
                        <a:buFont typeface="Arial"/>
                        <a:buNone/>
                      </a:pPr>
                      <a:r>
                        <a:rPr lang="en-US" sz="2400" u="none" strike="noStrike" cap="none" dirty="0">
                          <a:latin typeface="Allerta"/>
                          <a:ea typeface="Allerta"/>
                          <a:cs typeface="Allerta"/>
                        </a:rPr>
                        <a:t>Mathematics</a:t>
                      </a:r>
                    </a:p>
                  </a:txBody>
                  <a:tcPr marL="91450" marR="91450" marT="45725" marB="45725"/>
                </a:tc>
              </a:tr>
              <a:tr h="1047472">
                <a:tc>
                  <a:txBody>
                    <a:bodyPr/>
                    <a:lstStyle/>
                    <a:p>
                      <a:pPr marL="342900" marR="0" lvl="0" indent="-342900" algn="l" rtl="0">
                        <a:lnSpc>
                          <a:spcPct val="100000"/>
                        </a:lnSpc>
                        <a:spcBef>
                          <a:spcPts val="0"/>
                        </a:spcBef>
                        <a:spcAft>
                          <a:spcPts val="0"/>
                        </a:spcAft>
                        <a:buClr>
                          <a:srgbClr val="000000"/>
                        </a:buClr>
                        <a:buSzPct val="100000"/>
                        <a:buFont typeface="Arial"/>
                        <a:buAutoNum type="arabicPeriod"/>
                      </a:pPr>
                      <a:r>
                        <a:rPr lang="en-US" sz="2400" u="none" strike="noStrike" cap="none" dirty="0">
                          <a:latin typeface="Allerta"/>
                          <a:ea typeface="Allerta"/>
                          <a:cs typeface="Allerta"/>
                        </a:rPr>
                        <a:t>Focus strongly where the Standards focus</a:t>
                      </a:r>
                    </a:p>
                  </a:txBody>
                  <a:tcPr marL="91450" marR="91450" marT="45725" marB="45725"/>
                </a:tc>
              </a:tr>
              <a:tr h="1472471">
                <a:tc>
                  <a:txBody>
                    <a:bodyPr/>
                    <a:lstStyle/>
                    <a:p>
                      <a:pPr marL="342900" marR="0" lvl="0" indent="-342900" algn="l" rtl="0">
                        <a:lnSpc>
                          <a:spcPct val="100000"/>
                        </a:lnSpc>
                        <a:spcBef>
                          <a:spcPts val="0"/>
                        </a:spcBef>
                        <a:spcAft>
                          <a:spcPts val="0"/>
                        </a:spcAft>
                        <a:buClr>
                          <a:srgbClr val="000000"/>
                        </a:buClr>
                        <a:buSzPct val="100000"/>
                        <a:buFont typeface="Arial"/>
                        <a:buAutoNum type="arabicPeriod" startAt="2"/>
                      </a:pPr>
                      <a:r>
                        <a:rPr lang="en-US" sz="2400" u="none" strike="noStrike" cap="none" dirty="0">
                          <a:latin typeface="Allerta"/>
                          <a:ea typeface="Allerta"/>
                          <a:cs typeface="Allerta"/>
                        </a:rPr>
                        <a:t>Coherence:  Think across grades, and link to </a:t>
                      </a:r>
                      <a:br>
                        <a:rPr lang="en-US" sz="2400" u="none" strike="noStrike" cap="none" dirty="0">
                          <a:latin typeface="Allerta"/>
                          <a:ea typeface="Allerta"/>
                          <a:cs typeface="Allerta"/>
                        </a:rPr>
                      </a:br>
                      <a:r>
                        <a:rPr lang="en-US" sz="2400" u="none" strike="noStrike" cap="none" dirty="0">
                          <a:latin typeface="Allerta"/>
                          <a:ea typeface="Allerta"/>
                          <a:cs typeface="Allerta"/>
                        </a:rPr>
                        <a:t>major topics within grades</a:t>
                      </a:r>
                    </a:p>
                  </a:txBody>
                  <a:tcPr marL="91450" marR="91450" marT="45725" marB="45725"/>
                </a:tc>
              </a:tr>
              <a:tr h="2165394">
                <a:tc>
                  <a:txBody>
                    <a:bodyPr/>
                    <a:lstStyle/>
                    <a:p>
                      <a:pPr marL="342900" marR="0" lvl="0" indent="-342900" algn="l" rtl="0">
                        <a:lnSpc>
                          <a:spcPct val="100000"/>
                        </a:lnSpc>
                        <a:spcBef>
                          <a:spcPts val="0"/>
                        </a:spcBef>
                        <a:spcAft>
                          <a:spcPts val="0"/>
                        </a:spcAft>
                        <a:buClr>
                          <a:srgbClr val="000000"/>
                        </a:buClr>
                        <a:buSzPct val="100000"/>
                        <a:buFont typeface="Arial"/>
                        <a:buAutoNum type="arabicPeriod" startAt="3"/>
                      </a:pPr>
                      <a:r>
                        <a:rPr lang="en-US" sz="2400" u="none" strike="noStrike" cap="none" dirty="0">
                          <a:latin typeface="Allerta"/>
                          <a:ea typeface="Allerta"/>
                          <a:cs typeface="Allerta"/>
                        </a:rPr>
                        <a:t>Rigor:  In major topics, pursue with equal intensity:  conceptual understanding, procedural skill and fluency, and application</a:t>
                      </a:r>
                    </a:p>
                  </a:txBody>
                  <a:tcPr marL="91450" marR="91450" marT="45725" marB="45725"/>
                </a:tc>
              </a:tr>
            </a:tbl>
          </a:graphicData>
        </a:graphic>
      </p:graphicFrame>
      <p:grpSp>
        <p:nvGrpSpPr>
          <p:cNvPr id="573" name="Shape 573"/>
          <p:cNvGrpSpPr/>
          <p:nvPr/>
        </p:nvGrpSpPr>
        <p:grpSpPr>
          <a:xfrm>
            <a:off x="457200" y="1642151"/>
            <a:ext cx="8229635" cy="4593871"/>
            <a:chOff x="457200" y="1642151"/>
            <a:chExt cx="8229635" cy="4593871"/>
          </a:xfrm>
        </p:grpSpPr>
        <p:sp>
          <p:nvSpPr>
            <p:cNvPr id="574" name="Shape 574"/>
            <p:cNvSpPr/>
            <p:nvPr/>
          </p:nvSpPr>
          <p:spPr>
            <a:xfrm>
              <a:off x="678093" y="1982911"/>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75" name="Shape 575"/>
            <p:cNvSpPr/>
            <p:nvPr/>
          </p:nvSpPr>
          <p:spPr>
            <a:xfrm>
              <a:off x="678093" y="2364767"/>
              <a:ext cx="26406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76" name="Shape 576"/>
            <p:cNvSpPr/>
            <p:nvPr/>
          </p:nvSpPr>
          <p:spPr>
            <a:xfrm>
              <a:off x="457200" y="3512048"/>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77" name="Shape 577"/>
            <p:cNvSpPr/>
            <p:nvPr/>
          </p:nvSpPr>
          <p:spPr>
            <a:xfrm>
              <a:off x="678091" y="4364803"/>
              <a:ext cx="26406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78" name="Shape 578"/>
            <p:cNvSpPr/>
            <p:nvPr/>
          </p:nvSpPr>
          <p:spPr>
            <a:xfrm>
              <a:off x="657543" y="4806592"/>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79" name="Shape 579"/>
            <p:cNvSpPr/>
            <p:nvPr/>
          </p:nvSpPr>
          <p:spPr>
            <a:xfrm>
              <a:off x="5034337" y="1642151"/>
              <a:ext cx="986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80" name="Shape 580"/>
            <p:cNvSpPr/>
            <p:nvPr/>
          </p:nvSpPr>
          <p:spPr>
            <a:xfrm>
              <a:off x="5013789" y="3512048"/>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81" name="Shape 581"/>
            <p:cNvSpPr/>
            <p:nvPr/>
          </p:nvSpPr>
          <p:spPr>
            <a:xfrm>
              <a:off x="5034335" y="5077144"/>
              <a:ext cx="36525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82" name="Shape 582"/>
            <p:cNvSpPr/>
            <p:nvPr/>
          </p:nvSpPr>
          <p:spPr>
            <a:xfrm>
              <a:off x="5034335" y="5443589"/>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sp>
          <p:nvSpPr>
            <p:cNvPr id="583" name="Shape 583"/>
            <p:cNvSpPr/>
            <p:nvPr/>
          </p:nvSpPr>
          <p:spPr>
            <a:xfrm>
              <a:off x="5649073" y="5794123"/>
              <a:ext cx="1808400" cy="441900"/>
            </a:xfrm>
            <a:prstGeom prst="ellipse">
              <a:avLst/>
            </a:prstGeom>
            <a:noFill/>
            <a:ln w="38100" cap="flat" cmpd="sng">
              <a:solidFill>
                <a:srgbClr val="EC630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chemeClr val="lt1"/>
                </a:solidFill>
                <a:latin typeface="Allerta"/>
                <a:ea typeface="Allerta"/>
                <a:cs typeface="Allerta"/>
                <a:sym typeface="Allerta"/>
              </a:endParaRPr>
            </a:p>
          </p:txBody>
        </p:sp>
      </p:grpSp>
      <p:sp>
        <p:nvSpPr>
          <p:cNvPr id="3" name="Title 2"/>
          <p:cNvSpPr>
            <a:spLocks noGrp="1"/>
          </p:cNvSpPr>
          <p:nvPr>
            <p:ph type="title"/>
          </p:nvPr>
        </p:nvSpPr>
        <p:spPr>
          <a:xfrm>
            <a:off x="457200" y="25850"/>
            <a:ext cx="8229600" cy="1143000"/>
          </a:xfrm>
        </p:spPr>
        <p:txBody>
          <a:bodyPr/>
          <a:lstStyle/>
          <a:p>
            <a:r>
              <a:rPr lang="en-US" dirty="0" smtClean="0"/>
              <a:t>Grounded in the Shifts</a:t>
            </a:r>
            <a:endParaRPr lang="en-US" dirty="0"/>
          </a:p>
        </p:txBody>
      </p:sp>
      <p:cxnSp>
        <p:nvCxnSpPr>
          <p:cNvPr id="19" name="Shape 679"/>
          <p:cNvCxnSpPr/>
          <p:nvPr/>
        </p:nvCxnSpPr>
        <p:spPr>
          <a:xfrm>
            <a:off x="384175" y="97602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Instructional Advocacy: Many Aspects</a:t>
            </a:r>
          </a:p>
        </p:txBody>
      </p:sp>
      <p:sp>
        <p:nvSpPr>
          <p:cNvPr id="590" name="Shape 59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400" b="0" i="0" u="none" strike="noStrike" cap="none">
                <a:solidFill>
                  <a:schemeClr val="dk1"/>
                </a:solidFill>
                <a:latin typeface="Allerta"/>
                <a:ea typeface="Allerta"/>
                <a:cs typeface="Allerta"/>
                <a:sym typeface="Allerta"/>
              </a:rPr>
              <a:t>Ensure alignment to the Standards and the Shifts in:</a:t>
            </a:r>
          </a:p>
          <a:p>
            <a:pPr marL="342900" marR="0" lvl="0" indent="-3429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857250" marR="0" lvl="1" indent="-463550" algn="l" rtl="0">
              <a:lnSpc>
                <a:spcPct val="115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Allerta"/>
                <a:ea typeface="Allerta"/>
                <a:cs typeface="Allerta"/>
                <a:sym typeface="Allerta"/>
              </a:rPr>
              <a:t>	Instructional practice</a:t>
            </a:r>
          </a:p>
          <a:p>
            <a:pPr marL="857250" marR="0" lvl="1" indent="-463550" algn="l" rtl="0">
              <a:lnSpc>
                <a:spcPct val="115000"/>
              </a:lnSpc>
              <a:spcBef>
                <a:spcPts val="0"/>
              </a:spcBef>
              <a:spcAft>
                <a:spcPts val="0"/>
              </a:spcAft>
              <a:buClr>
                <a:schemeClr val="dk1"/>
              </a:buClr>
              <a:buSzPct val="100000"/>
              <a:buFont typeface="Noto Sans Symbols"/>
              <a:buNone/>
            </a:pPr>
            <a:endParaRPr sz="2800" b="0" i="0" u="none" strike="noStrike" cap="none">
              <a:solidFill>
                <a:schemeClr val="dk1"/>
              </a:solidFill>
              <a:latin typeface="Allerta"/>
              <a:ea typeface="Allerta"/>
              <a:cs typeface="Allerta"/>
              <a:sym typeface="Allerta"/>
            </a:endParaRPr>
          </a:p>
          <a:p>
            <a:pPr marL="857250" marR="0" lvl="1" indent="-463550" algn="l" rtl="0">
              <a:lnSpc>
                <a:spcPct val="115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Allerta"/>
                <a:ea typeface="Allerta"/>
                <a:cs typeface="Allerta"/>
                <a:sym typeface="Allerta"/>
              </a:rPr>
              <a:t>	Curricular materials and resources</a:t>
            </a:r>
          </a:p>
          <a:p>
            <a:pPr marL="857250" marR="0" lvl="1" indent="-463550" algn="l" rtl="0">
              <a:lnSpc>
                <a:spcPct val="115000"/>
              </a:lnSpc>
              <a:spcBef>
                <a:spcPts val="0"/>
              </a:spcBef>
              <a:spcAft>
                <a:spcPts val="0"/>
              </a:spcAft>
              <a:buClr>
                <a:schemeClr val="dk1"/>
              </a:buClr>
              <a:buSzPct val="100000"/>
              <a:buFont typeface="Noto Sans Symbols"/>
              <a:buNone/>
            </a:pPr>
            <a:endParaRPr sz="2800" b="0" i="0" u="none" strike="noStrike" cap="none">
              <a:solidFill>
                <a:schemeClr val="dk1"/>
              </a:solidFill>
              <a:latin typeface="Allerta"/>
              <a:ea typeface="Allerta"/>
              <a:cs typeface="Allerta"/>
              <a:sym typeface="Allerta"/>
            </a:endParaRPr>
          </a:p>
          <a:p>
            <a:pPr marL="857250" marR="0" lvl="1" indent="-463550" algn="l" rtl="0">
              <a:lnSpc>
                <a:spcPct val="115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Allerta"/>
                <a:ea typeface="Allerta"/>
                <a:cs typeface="Allerta"/>
                <a:sym typeface="Allerta"/>
              </a:rPr>
              <a:t>	Assessment</a:t>
            </a:r>
          </a:p>
          <a:p>
            <a:pPr marL="400050" marR="0" lvl="1" indent="-6350" algn="l" rtl="0">
              <a:lnSpc>
                <a:spcPct val="115000"/>
              </a:lnSpc>
              <a:spcBef>
                <a:spcPts val="0"/>
              </a:spcBef>
              <a:spcAft>
                <a:spcPts val="0"/>
              </a:spcAft>
              <a:buClr>
                <a:schemeClr val="dk1"/>
              </a:buClr>
              <a:buSzPct val="25000"/>
              <a:buFont typeface="Arial"/>
              <a:buNone/>
            </a:pPr>
            <a:endParaRPr sz="2000" b="0" i="0" u="none" strike="noStrike" cap="none">
              <a:solidFill>
                <a:schemeClr val="dk1"/>
              </a:solidFill>
              <a:latin typeface="Allerta"/>
              <a:ea typeface="Allerta"/>
              <a:cs typeface="Allerta"/>
              <a:sym typeface="Allerta"/>
            </a:endParaRPr>
          </a:p>
          <a:p>
            <a:pPr marL="400050" marR="0" lvl="1" indent="-6350" algn="l" rtl="0">
              <a:lnSpc>
                <a:spcPct val="115000"/>
              </a:lnSpc>
              <a:spcBef>
                <a:spcPts val="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p>
          <a:p>
            <a:pPr marL="742950" marR="0" lvl="1" indent="-349250" algn="l" rtl="0">
              <a:lnSpc>
                <a:spcPct val="115000"/>
              </a:lnSpc>
              <a:spcBef>
                <a:spcPts val="0"/>
              </a:spcBef>
              <a:spcAft>
                <a:spcPts val="0"/>
              </a:spcAft>
              <a:buClr>
                <a:schemeClr val="dk1"/>
              </a:buClr>
              <a:buSzPct val="100000"/>
              <a:buFont typeface="Arial"/>
              <a:buNone/>
            </a:pPr>
            <a:endParaRPr sz="2000" b="0" i="0" u="none" strike="noStrike" cap="none">
              <a:solidFill>
                <a:schemeClr val="dk1"/>
              </a:solidFill>
              <a:latin typeface="Allerta"/>
              <a:ea typeface="Allerta"/>
              <a:cs typeface="Allerta"/>
              <a:sym typeface="Allerta"/>
            </a:endParaRPr>
          </a:p>
          <a:p>
            <a:pPr marL="342900" marR="0" lvl="0" indent="-3429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591" name="Shape 591"/>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216575" y="2829674"/>
            <a:ext cx="8620500" cy="10256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Why does Instructional Advocacy Matter?</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Introductions</a:t>
            </a:r>
          </a:p>
        </p:txBody>
      </p:sp>
      <p:sp>
        <p:nvSpPr>
          <p:cNvPr id="442" name="Shape 4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dirty="0">
                <a:solidFill>
                  <a:srgbClr val="3F3F39"/>
                </a:solidFill>
                <a:latin typeface="Allerta"/>
                <a:ea typeface="Allerta"/>
                <a:cs typeface="Allerta"/>
                <a:sym typeface="Allerta"/>
              </a:rPr>
              <a:t>Joanie Funderburk, Sandra </a:t>
            </a:r>
            <a:r>
              <a:rPr lang="en-US" sz="2200" b="0" i="0" u="none" strike="noStrike" cap="none" dirty="0" err="1">
                <a:solidFill>
                  <a:srgbClr val="3F3F39"/>
                </a:solidFill>
                <a:latin typeface="Allerta"/>
                <a:ea typeface="Allerta"/>
                <a:cs typeface="Allerta"/>
                <a:sym typeface="Allerta"/>
              </a:rPr>
              <a:t>Alberti</a:t>
            </a:r>
            <a:r>
              <a:rPr lang="en-US" sz="2200" b="0" i="0" u="none" strike="noStrike" cap="none" dirty="0">
                <a:solidFill>
                  <a:srgbClr val="3F3F39"/>
                </a:solidFill>
                <a:latin typeface="Allerta"/>
                <a:ea typeface="Allerta"/>
                <a:cs typeface="Allerta"/>
                <a:sym typeface="Allerta"/>
              </a:rPr>
              <a:t>, &amp; Janelle </a:t>
            </a:r>
            <a:r>
              <a:rPr lang="en-US" sz="2200" b="0" i="0" u="none" strike="noStrike" cap="none" dirty="0" err="1" smtClean="0">
                <a:solidFill>
                  <a:srgbClr val="3F3F39"/>
                </a:solidFill>
                <a:latin typeface="Allerta"/>
                <a:ea typeface="Allerta"/>
                <a:cs typeface="Allerta"/>
                <a:sym typeface="Allerta"/>
              </a:rPr>
              <a:t>Fann</a:t>
            </a:r>
            <a:r>
              <a:rPr lang="en-US" sz="2200" b="0" i="0" u="none" strike="noStrike" cap="none" dirty="0" smtClean="0">
                <a:solidFill>
                  <a:srgbClr val="3F3F39"/>
                </a:solidFill>
                <a:latin typeface="Allerta"/>
                <a:ea typeface="Allerta"/>
                <a:cs typeface="Allerta"/>
                <a:sym typeface="Allerta"/>
              </a:rPr>
              <a:t>: </a:t>
            </a:r>
            <a:r>
              <a:rPr lang="en-US" sz="2200" b="0" i="0" u="none" strike="noStrike" cap="none" dirty="0">
                <a:solidFill>
                  <a:srgbClr val="3F3F39"/>
                </a:solidFill>
                <a:latin typeface="Allerta"/>
                <a:ea typeface="Allerta"/>
                <a:cs typeface="Allerta"/>
                <a:sym typeface="Allerta"/>
              </a:rPr>
              <a:t>Field Impact </a:t>
            </a:r>
            <a:r>
              <a:rPr lang="en-US" sz="2200" b="0" i="0" u="none" strike="noStrike" cap="none" dirty="0" smtClean="0">
                <a:solidFill>
                  <a:srgbClr val="3F3F39"/>
                </a:solidFill>
                <a:latin typeface="Allerta"/>
                <a:ea typeface="Allerta"/>
                <a:cs typeface="Allerta"/>
                <a:sym typeface="Allerta"/>
              </a:rPr>
              <a:t>Team</a:t>
            </a:r>
          </a:p>
          <a:p>
            <a:pPr marL="0" marR="0" lvl="0" indent="0" algn="l" rtl="0">
              <a:lnSpc>
                <a:spcPct val="80000"/>
              </a:lnSpc>
              <a:spcBef>
                <a:spcPts val="0"/>
              </a:spcBef>
              <a:spcAft>
                <a:spcPts val="0"/>
              </a:spcAft>
              <a:buClr>
                <a:srgbClr val="3F3F39"/>
              </a:buClr>
              <a:buSzPct val="100000"/>
              <a:buNone/>
            </a:pPr>
            <a:endParaRPr lang="en-US" sz="2200" b="0" i="0" u="none" strike="noStrike" cap="none" dirty="0" smtClean="0">
              <a:solidFill>
                <a:srgbClr val="3F3F39"/>
              </a:solidFill>
              <a:latin typeface="Allerta"/>
              <a:ea typeface="Allerta"/>
              <a:cs typeface="Allerta"/>
              <a:sym typeface="Allerta"/>
            </a:endParaRPr>
          </a:p>
          <a:p>
            <a:pPr marL="342900" marR="0" lvl="0" indent="-342900" algn="l" rtl="0">
              <a:lnSpc>
                <a:spcPct val="80000"/>
              </a:lnSpc>
              <a:spcBef>
                <a:spcPts val="0"/>
              </a:spcBef>
              <a:spcAft>
                <a:spcPts val="0"/>
              </a:spcAft>
              <a:buClr>
                <a:srgbClr val="3F3F39"/>
              </a:buClr>
              <a:buSzPct val="100000"/>
              <a:buFont typeface="Arial"/>
              <a:buChar char="•"/>
            </a:pPr>
            <a:r>
              <a:rPr lang="en-US" sz="2200" dirty="0" smtClean="0"/>
              <a:t>Jana Bryant: Kentucky Core Advocate Captain</a:t>
            </a:r>
            <a:endParaRPr lang="en-US" sz="2200" b="0" i="0" u="none" strike="noStrike" cap="none" dirty="0">
              <a:solidFill>
                <a:srgbClr val="3F3F39"/>
              </a:solidFill>
              <a:latin typeface="Allerta"/>
              <a:ea typeface="Allerta"/>
              <a:cs typeface="Allerta"/>
              <a:sym typeface="Allerta"/>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dirty="0">
                <a:solidFill>
                  <a:srgbClr val="3F3F3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dirty="0">
                <a:solidFill>
                  <a:srgbClr val="3F3F3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dirty="0">
                <a:solidFill>
                  <a:srgbClr val="3F3F3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dirty="0">
                <a:solidFill>
                  <a:srgbClr val="3F3F3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p:txBody>
      </p:sp>
      <p:cxnSp>
        <p:nvCxnSpPr>
          <p:cNvPr id="443" name="Shape 443"/>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The Power of the Standards</a:t>
            </a:r>
          </a:p>
        </p:txBody>
      </p:sp>
      <p:sp>
        <p:nvSpPr>
          <p:cNvPr id="604" name="Shape 60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228600" marR="0" lvl="0" indent="0" algn="l"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381000" algn="l" rtl="0">
              <a:lnSpc>
                <a:spcPct val="115000"/>
              </a:lnSpc>
              <a:spcBef>
                <a:spcPts val="0"/>
              </a:spcBef>
              <a:spcAft>
                <a:spcPts val="0"/>
              </a:spcAft>
              <a:buClr>
                <a:schemeClr val="dk1"/>
              </a:buClr>
              <a:buSzPct val="100000"/>
              <a:buFont typeface="Allerta"/>
            </a:pPr>
            <a:r>
              <a:rPr lang="en-US" sz="2400" b="0" i="0" u="none" strike="noStrike" cap="none">
                <a:solidFill>
                  <a:schemeClr val="dk1"/>
                </a:solidFill>
                <a:latin typeface="Allerta"/>
                <a:ea typeface="Allerta"/>
                <a:cs typeface="Allerta"/>
                <a:sym typeface="Allerta"/>
              </a:rPr>
              <a:t>Not the document, but what happens between teachers and students in the classroom</a:t>
            </a:r>
          </a:p>
          <a:p>
            <a:pPr marL="457200" marR="0" lvl="0" indent="-381000" algn="l" rtl="0">
              <a:lnSpc>
                <a:spcPct val="115000"/>
              </a:lnSpc>
              <a:spcBef>
                <a:spcPts val="0"/>
              </a:spcBef>
              <a:spcAft>
                <a:spcPts val="0"/>
              </a:spcAft>
              <a:buClr>
                <a:schemeClr val="dk1"/>
              </a:buClr>
              <a:buSzPct val="100000"/>
              <a:buFont typeface="Allerta"/>
            </a:pPr>
            <a:r>
              <a:rPr lang="en-US" sz="2400" b="0" i="0" u="none" strike="noStrike" cap="none">
                <a:solidFill>
                  <a:schemeClr val="dk1"/>
                </a:solidFill>
                <a:latin typeface="Allerta"/>
                <a:ea typeface="Allerta"/>
                <a:cs typeface="Allerta"/>
                <a:sym typeface="Allerta"/>
              </a:rPr>
              <a:t>This work has to be led by the people who know best what it takes to make this happen</a:t>
            </a:r>
          </a:p>
          <a:p>
            <a:pPr marL="457200" marR="0" lvl="0" indent="-228600" algn="l" rtl="0">
              <a:lnSpc>
                <a:spcPct val="115000"/>
              </a:lnSpc>
              <a:spcBef>
                <a:spcPts val="0"/>
              </a:spcBef>
              <a:spcAft>
                <a:spcPts val="0"/>
              </a:spcAft>
              <a:buClr>
                <a:schemeClr val="dk1"/>
              </a:buClr>
              <a:buSzPct val="100000"/>
              <a:buFont typeface="Arial"/>
              <a:buChar char="•"/>
            </a:pPr>
            <a:r>
              <a:rPr lang="en-US">
                <a:solidFill>
                  <a:schemeClr val="dk1"/>
                </a:solidFill>
              </a:rPr>
              <a:t>This is not only a learning opportunity, but a leading opportunity</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05" name="Shape 605"/>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606" name="Shape 606" descr="Image result for superpower"/>
          <p:cNvPicPr preferRelativeResize="0"/>
          <p:nvPr/>
        </p:nvPicPr>
        <p:blipFill rotWithShape="1">
          <a:blip r:embed="rId3">
            <a:alphaModFix/>
          </a:blip>
          <a:srcRect/>
          <a:stretch/>
        </p:blipFill>
        <p:spPr>
          <a:xfrm>
            <a:off x="3167111" y="1752911"/>
            <a:ext cx="2619300" cy="1743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Teachers Doing the Work</a:t>
            </a: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Jana Bryant</a:t>
            </a:r>
          </a:p>
          <a:p>
            <a:pPr marL="457200" marR="0" lvl="0" indent="-228600" algn="l" rtl="0">
              <a:lnSpc>
                <a:spcPct val="115000"/>
              </a:lnSpc>
              <a:spcBef>
                <a:spcPts val="0"/>
              </a:spcBef>
              <a:spcAft>
                <a:spcPts val="0"/>
              </a:spcAft>
              <a:buClr>
                <a:schemeClr val="dk1"/>
              </a:buClr>
              <a:buSzPct val="100000"/>
              <a:buFont typeface="Arial"/>
              <a:buChar char="•"/>
            </a:pPr>
            <a:r>
              <a:rPr lang="en-US">
                <a:solidFill>
                  <a:schemeClr val="dk1"/>
                </a:solidFill>
              </a:rPr>
              <a:t>K-12 District </a:t>
            </a:r>
            <a:r>
              <a:rPr lang="en-US" sz="2400" b="0" i="0" u="none" strike="noStrike" cap="none">
                <a:solidFill>
                  <a:schemeClr val="dk1"/>
                </a:solidFill>
                <a:latin typeface="Allerta"/>
                <a:ea typeface="Allerta"/>
                <a:cs typeface="Allerta"/>
                <a:sym typeface="Allerta"/>
              </a:rPr>
              <a:t>Math </a:t>
            </a:r>
            <a:r>
              <a:rPr lang="en-US">
                <a:solidFill>
                  <a:schemeClr val="dk1"/>
                </a:solidFill>
              </a:rPr>
              <a:t>Instructional Coach, Daviess County Public Schools</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Kentucky Hope Street Group Fellow</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14" name="Shape 614"/>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615" name="Shape 615" descr="Jana Blandford Bryant's Profile Photo"/>
          <p:cNvPicPr preferRelativeResize="0"/>
          <p:nvPr/>
        </p:nvPicPr>
        <p:blipFill rotWithShape="1">
          <a:blip r:embed="rId3">
            <a:alphaModFix/>
          </a:blip>
          <a:srcRect/>
          <a:stretch/>
        </p:blipFill>
        <p:spPr>
          <a:xfrm>
            <a:off x="6162403" y="3792264"/>
            <a:ext cx="2333896" cy="2333898"/>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216575" y="1715318"/>
            <a:ext cx="8620500" cy="3312791"/>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u="sng" dirty="0"/>
              <a:t>Make it Personal</a:t>
            </a:r>
            <a:r>
              <a:rPr lang="en-US" sz="3200" b="0" i="0" u="sng" strike="noStrike" cap="none" dirty="0">
                <a:solidFill>
                  <a:srgbClr val="23593E"/>
                </a:solidFill>
                <a:latin typeface="Allerta"/>
                <a:ea typeface="Allerta"/>
                <a:cs typeface="Allerta"/>
                <a:sym typeface="Allerta"/>
              </a:rPr>
              <a:t>:</a:t>
            </a: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dirty="0">
                <a:solidFill>
                  <a:srgbClr val="23593E"/>
                </a:solidFill>
                <a:latin typeface="Allerta"/>
                <a:ea typeface="Allerta"/>
                <a:cs typeface="Allerta"/>
                <a:sym typeface="Allerta"/>
              </a:rPr>
              <a:t/>
            </a:r>
            <a:br>
              <a:rPr lang="en-US" sz="3200" b="0" i="0" u="none" strike="noStrike" cap="none" dirty="0">
                <a:solidFill>
                  <a:srgbClr val="23593E"/>
                </a:solidFill>
                <a:latin typeface="Allerta"/>
                <a:ea typeface="Allerta"/>
                <a:cs typeface="Allerta"/>
                <a:sym typeface="Allerta"/>
              </a:rPr>
            </a:br>
            <a:r>
              <a:rPr lang="en-US" dirty="0"/>
              <a:t>In what ways could you make a local impact</a:t>
            </a:r>
            <a:r>
              <a:rPr lang="en-US" sz="3200" b="0" i="0" u="none" strike="noStrike" cap="none" dirty="0">
                <a:solidFill>
                  <a:srgbClr val="23593E"/>
                </a:solidFill>
                <a:latin typeface="Allerta"/>
                <a:ea typeface="Allerta"/>
                <a:cs typeface="Allerta"/>
                <a:sym typeface="Allerta"/>
              </a:rPr>
              <a:t>?</a:t>
            </a:r>
            <a:br>
              <a:rPr lang="en-US" sz="3200" b="0" i="0" u="none" strike="noStrike" cap="none" dirty="0">
                <a:solidFill>
                  <a:srgbClr val="23593E"/>
                </a:solidFill>
                <a:latin typeface="Allerta"/>
                <a:ea typeface="Allerta"/>
                <a:cs typeface="Allerta"/>
                <a:sym typeface="Allerta"/>
              </a:rPr>
            </a:br>
            <a:r>
              <a:rPr lang="en-US" sz="3200" b="0" i="0" u="none" strike="noStrike" cap="none" dirty="0">
                <a:solidFill>
                  <a:srgbClr val="23593E"/>
                </a:solidFill>
                <a:latin typeface="Allerta"/>
                <a:ea typeface="Allerta"/>
                <a:cs typeface="Allerta"/>
                <a:sym typeface="Allerta"/>
              </a:rPr>
              <a:t/>
            </a:r>
            <a:br>
              <a:rPr lang="en-US" sz="3200" b="0" i="0" u="none" strike="noStrike" cap="none" dirty="0">
                <a:solidFill>
                  <a:srgbClr val="23593E"/>
                </a:solidFill>
                <a:latin typeface="Allerta"/>
                <a:ea typeface="Allerta"/>
                <a:cs typeface="Allerta"/>
                <a:sym typeface="Allerta"/>
              </a:rPr>
            </a:br>
            <a:r>
              <a:rPr lang="en-US" sz="1400" b="0" i="0" u="none" strike="noStrike" cap="none" dirty="0">
                <a:solidFill>
                  <a:srgbClr val="23593E"/>
                </a:solidFill>
                <a:latin typeface="Allerta"/>
                <a:ea typeface="Allerta"/>
                <a:cs typeface="Allerta"/>
                <a:sym typeface="Allerta"/>
              </a:rPr>
              <a:t/>
            </a:r>
            <a:br>
              <a:rPr lang="en-US" sz="1400" b="0" i="0" u="none" strike="noStrike" cap="none" dirty="0">
                <a:solidFill>
                  <a:srgbClr val="23593E"/>
                </a:solidFill>
                <a:latin typeface="Allerta"/>
                <a:ea typeface="Allerta"/>
                <a:cs typeface="Allerta"/>
                <a:sym typeface="Allerta"/>
              </a:rPr>
            </a:br>
            <a:r>
              <a:rPr lang="en-US" sz="1400" b="0" i="0" u="none" strike="noStrike" cap="none" dirty="0">
                <a:solidFill>
                  <a:srgbClr val="23593E"/>
                </a:solidFill>
                <a:latin typeface="Allerta"/>
                <a:ea typeface="Allerta"/>
                <a:cs typeface="Allerta"/>
                <a:sym typeface="Allerta"/>
              </a:rPr>
              <a:t>Use the </a:t>
            </a:r>
            <a:r>
              <a:rPr lang="en-US" sz="1400" dirty="0"/>
              <a:t>Questions tab to submit your answer.</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Conditions - It’s all Up to YOU!</a:t>
            </a:r>
          </a:p>
        </p:txBody>
      </p:sp>
      <p:sp>
        <p:nvSpPr>
          <p:cNvPr id="628" name="Shape 628"/>
          <p:cNvSpPr txBox="1">
            <a:spLocks noGrp="1"/>
          </p:cNvSpPr>
          <p:nvPr>
            <p:ph type="body" idx="1"/>
          </p:nvPr>
        </p:nvSpPr>
        <p:spPr>
          <a:xfrm>
            <a:off x="457200" y="1676400"/>
            <a:ext cx="8229600" cy="45261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Don’t wait for an invitation</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You decide the issue!</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You decide your level of involvement!</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You decide who to work with!</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29" name="Shape 62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216575" y="1064525"/>
            <a:ext cx="8620500" cy="4558353"/>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u="sng"/>
              <a:t>Consider your context</a:t>
            </a:r>
            <a:r>
              <a:rPr lang="en-US" sz="3200" b="0" i="0" u="sng" strike="noStrike" cap="none">
                <a:solidFill>
                  <a:srgbClr val="23593E"/>
                </a:solidFill>
                <a:latin typeface="Allerta"/>
                <a:ea typeface="Allerta"/>
                <a:cs typeface="Allerta"/>
                <a:sym typeface="Allerta"/>
              </a:rPr>
              <a:t>:</a:t>
            </a: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
            </a:r>
            <a:br>
              <a:rPr lang="en-US" sz="3200" b="0" i="0" u="none" strike="noStrike" cap="none">
                <a:solidFill>
                  <a:srgbClr val="23593E"/>
                </a:solidFill>
                <a:latin typeface="Allerta"/>
                <a:ea typeface="Allerta"/>
                <a:cs typeface="Allerta"/>
                <a:sym typeface="Allerta"/>
              </a:rPr>
            </a:br>
            <a:r>
              <a:rPr lang="en-US" sz="3200" b="0" i="0" u="none" strike="noStrike" cap="none">
                <a:solidFill>
                  <a:srgbClr val="23593E"/>
                </a:solidFill>
                <a:latin typeface="Allerta"/>
                <a:ea typeface="Allerta"/>
                <a:cs typeface="Allerta"/>
                <a:sym typeface="Allerta"/>
              </a:rPr>
              <a:t>In what ways do you have control over your next work? </a:t>
            </a:r>
            <a:br>
              <a:rPr lang="en-US" sz="3200" b="0" i="0" u="none" strike="noStrike" cap="none">
                <a:solidFill>
                  <a:srgbClr val="23593E"/>
                </a:solidFill>
                <a:latin typeface="Allerta"/>
                <a:ea typeface="Allerta"/>
                <a:cs typeface="Allerta"/>
                <a:sym typeface="Allerta"/>
              </a:rPr>
            </a:br>
            <a:r>
              <a:rPr lang="en-US" sz="3200" b="0" i="0" u="none" strike="noStrike" cap="none">
                <a:solidFill>
                  <a:srgbClr val="23593E"/>
                </a:solidFill>
                <a:latin typeface="Allerta"/>
                <a:ea typeface="Allerta"/>
                <a:cs typeface="Allerta"/>
                <a:sym typeface="Allerta"/>
              </a:rPr>
              <a:t>Who needs to be involved?</a:t>
            </a:r>
            <a:br>
              <a:rPr lang="en-US" sz="32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
            </a:r>
            <a:br>
              <a:rPr lang="en-US" sz="1400" b="0" i="0" u="none" strike="noStrike" cap="none">
                <a:solidFill>
                  <a:srgbClr val="23593E"/>
                </a:solidFill>
                <a:latin typeface="Allerta"/>
                <a:ea typeface="Allerta"/>
                <a:cs typeface="Allerta"/>
                <a:sym typeface="Allerta"/>
              </a:rPr>
            </a:br>
            <a:r>
              <a:rPr lang="en-US" sz="1400"/>
              <a:t>Use the Questions tab to submit your response.</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216575" y="2615125"/>
            <a:ext cx="8603698" cy="14459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How can you get involved with Instructional Advocacy Efforts?</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Examples of Instructional Advocacy in Action</a:t>
            </a:r>
          </a:p>
        </p:txBody>
      </p:sp>
      <p:sp>
        <p:nvSpPr>
          <p:cNvPr id="648" name="Shape 6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dirty="0">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dirty="0" smtClean="0">
                <a:solidFill>
                  <a:schemeClr val="dk1"/>
                </a:solidFill>
              </a:rPr>
              <a:t>I used the 2</a:t>
            </a:r>
            <a:r>
              <a:rPr lang="en-US" baseline="30000" dirty="0" smtClean="0">
                <a:solidFill>
                  <a:schemeClr val="dk1"/>
                </a:solidFill>
              </a:rPr>
              <a:t>nd</a:t>
            </a:r>
            <a:r>
              <a:rPr lang="en-US" dirty="0" smtClean="0">
                <a:solidFill>
                  <a:schemeClr val="dk1"/>
                </a:solidFill>
              </a:rPr>
              <a:t> grade math mini-assessments in my classroom and learned so much about my students’ understanding of addition and subtraction.</a:t>
            </a:r>
          </a:p>
          <a:p>
            <a:pPr marL="457200" marR="0" lvl="0" indent="-228600" algn="l" rtl="0">
              <a:lnSpc>
                <a:spcPct val="115000"/>
              </a:lnSpc>
              <a:spcBef>
                <a:spcPts val="0"/>
              </a:spcBef>
              <a:spcAft>
                <a:spcPts val="0"/>
              </a:spcAft>
              <a:buClr>
                <a:schemeClr val="dk1"/>
              </a:buClr>
              <a:buSzPct val="100000"/>
              <a:buFont typeface="Arial"/>
              <a:buChar char="•"/>
            </a:pPr>
            <a:r>
              <a:rPr lang="en-US" dirty="0" smtClean="0">
                <a:solidFill>
                  <a:schemeClr val="dk1"/>
                </a:solidFill>
              </a:rPr>
              <a:t>I s</a:t>
            </a:r>
            <a:r>
              <a:rPr lang="en-US" sz="2400" b="0" i="0" u="none" strike="noStrike" cap="none" dirty="0" smtClean="0">
                <a:solidFill>
                  <a:schemeClr val="dk1"/>
                </a:solidFill>
                <a:latin typeface="Allerta"/>
                <a:ea typeface="Allerta"/>
                <a:cs typeface="Allerta"/>
                <a:sym typeface="Allerta"/>
              </a:rPr>
              <a:t>igned up for a professional learning committee at my school and am making sure the Shifts are a part of our plan for next school year.</a:t>
            </a:r>
          </a:p>
          <a:p>
            <a:pPr marL="457200" marR="0" lvl="0" indent="-228600" algn="l" rtl="0">
              <a:lnSpc>
                <a:spcPct val="115000"/>
              </a:lnSpc>
              <a:spcBef>
                <a:spcPts val="0"/>
              </a:spcBef>
              <a:spcAft>
                <a:spcPts val="0"/>
              </a:spcAft>
              <a:buClr>
                <a:schemeClr val="dk1"/>
              </a:buClr>
              <a:buSzPct val="100000"/>
              <a:buFont typeface="Arial"/>
              <a:buChar char="•"/>
            </a:pPr>
            <a:r>
              <a:rPr lang="en-US" dirty="0" smtClean="0">
                <a:solidFill>
                  <a:schemeClr val="dk1"/>
                </a:solidFill>
              </a:rPr>
              <a:t>I presented a session at my state teacher’s union conference and have stayed in touch with the attendees about implementing the work.</a:t>
            </a:r>
            <a:endParaRPr sz="2400" b="0" i="0" u="none" strike="noStrike" cap="none" dirty="0">
              <a:solidFill>
                <a:srgbClr val="3F3F39"/>
              </a:solidFill>
              <a:latin typeface="Allerta"/>
              <a:ea typeface="Allerta"/>
              <a:cs typeface="Allerta"/>
              <a:sym typeface="Allerta"/>
            </a:endParaRPr>
          </a:p>
        </p:txBody>
      </p:sp>
      <p:cxnSp>
        <p:nvCxnSpPr>
          <p:cNvPr id="649" name="Shape 64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Ways that SAP can support</a:t>
            </a:r>
          </a:p>
        </p:txBody>
      </p:sp>
      <p:sp>
        <p:nvSpPr>
          <p:cNvPr id="656" name="Shape 6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Don’t reinvent the wheel! </a:t>
            </a:r>
          </a:p>
          <a:p>
            <a:pPr marL="857250" marR="0" lvl="1" indent="-234950" algn="l" rtl="0">
              <a:lnSpc>
                <a:spcPct val="115000"/>
              </a:lnSpc>
              <a:spcBef>
                <a:spcPts val="0"/>
              </a:spcBef>
              <a:spcAft>
                <a:spcPts val="0"/>
              </a:spcAft>
              <a:buClr>
                <a:schemeClr val="dk1"/>
              </a:buClr>
              <a:buSzPct val="100000"/>
              <a:buFont typeface="Arial"/>
              <a:buChar char="–"/>
            </a:pPr>
            <a:r>
              <a:rPr lang="en-US" sz="2000" b="0" i="0" u="sng" strike="noStrike" cap="none">
                <a:solidFill>
                  <a:schemeClr val="dk1"/>
                </a:solidFill>
                <a:latin typeface="Allerta"/>
                <a:ea typeface="Allerta"/>
                <a:cs typeface="Allerta"/>
                <a:sym typeface="Allerta"/>
              </a:rPr>
              <a:t>Instruction</a:t>
            </a:r>
            <a:r>
              <a:rPr lang="en-US" sz="2000" b="0" i="0" u="none" strike="noStrike" cap="none">
                <a:solidFill>
                  <a:schemeClr val="dk1"/>
                </a:solidFill>
                <a:latin typeface="Allerta"/>
                <a:ea typeface="Allerta"/>
                <a:cs typeface="Allerta"/>
                <a:sym typeface="Allerta"/>
              </a:rPr>
              <a:t>: Instructional Practice Guide, Lesson Planning Tool, Beyond the Lesson Guide, Teaching the Core videos, </a:t>
            </a:r>
            <a:r>
              <a:rPr lang="en-US">
                <a:solidFill>
                  <a:schemeClr val="dk1"/>
                </a:solidFill>
              </a:rPr>
              <a:t>Coherence Map, Focus by Grade Level documents</a:t>
            </a:r>
          </a:p>
          <a:p>
            <a:pPr marL="857250" marR="0" lvl="1" indent="-234950" algn="l" rtl="0">
              <a:lnSpc>
                <a:spcPct val="115000"/>
              </a:lnSpc>
              <a:spcBef>
                <a:spcPts val="0"/>
              </a:spcBef>
              <a:spcAft>
                <a:spcPts val="0"/>
              </a:spcAft>
              <a:buClr>
                <a:schemeClr val="dk1"/>
              </a:buClr>
              <a:buSzPct val="100000"/>
              <a:buFont typeface="Arial"/>
              <a:buChar char="–"/>
            </a:pPr>
            <a:r>
              <a:rPr lang="en-US" sz="2000" b="0" i="0" u="sng" strike="noStrike" cap="none">
                <a:solidFill>
                  <a:schemeClr val="dk1"/>
                </a:solidFill>
                <a:latin typeface="Allerta"/>
                <a:ea typeface="Allerta"/>
                <a:cs typeface="Allerta"/>
                <a:sym typeface="Allerta"/>
              </a:rPr>
              <a:t>Materials</a:t>
            </a:r>
            <a:r>
              <a:rPr lang="en-US" sz="2000" b="0" i="0" u="none" strike="noStrike" cap="none">
                <a:solidFill>
                  <a:schemeClr val="dk1"/>
                </a:solidFill>
                <a:latin typeface="Allerta"/>
                <a:ea typeface="Allerta"/>
                <a:cs typeface="Allerta"/>
                <a:sym typeface="Allerta"/>
              </a:rPr>
              <a:t>: Instructional Materials Evaluation Tool; </a:t>
            </a:r>
            <a:r>
              <a:rPr lang="en-US" sz="2000" b="0" i="1" u="none" strike="noStrike" cap="none">
                <a:solidFill>
                  <a:schemeClr val="dk1"/>
                </a:solidFill>
                <a:latin typeface="Allerta"/>
                <a:ea typeface="Allerta"/>
                <a:cs typeface="Allerta"/>
                <a:sym typeface="Allerta"/>
              </a:rPr>
              <a:t>Go Math! </a:t>
            </a:r>
            <a:r>
              <a:rPr lang="en-US" sz="2000" b="0" i="0" u="none" strike="noStrike" cap="none">
                <a:solidFill>
                  <a:schemeClr val="dk1"/>
                </a:solidFill>
                <a:latin typeface="Allerta"/>
                <a:ea typeface="Allerta"/>
                <a:cs typeface="Allerta"/>
                <a:sym typeface="Allerta"/>
              </a:rPr>
              <a:t>and </a:t>
            </a:r>
            <a:r>
              <a:rPr lang="en-US" sz="2000" b="0" i="1" u="none" strike="noStrike" cap="none">
                <a:solidFill>
                  <a:schemeClr val="dk1"/>
                </a:solidFill>
                <a:latin typeface="Allerta"/>
                <a:ea typeface="Allerta"/>
                <a:cs typeface="Allerta"/>
                <a:sym typeface="Allerta"/>
              </a:rPr>
              <a:t>Journeys</a:t>
            </a:r>
            <a:r>
              <a:rPr lang="en-US" sz="2000" b="0" i="0" u="none" strike="noStrike" cap="none">
                <a:solidFill>
                  <a:schemeClr val="dk1"/>
                </a:solidFill>
                <a:latin typeface="Allerta"/>
                <a:ea typeface="Allerta"/>
                <a:cs typeface="Allerta"/>
                <a:sym typeface="Allerta"/>
              </a:rPr>
              <a:t> materials adaptation project (coming soon!), Text sets</a:t>
            </a:r>
          </a:p>
          <a:p>
            <a:pPr marL="857250" marR="0" lvl="1" indent="-234950" algn="l" rtl="0">
              <a:lnSpc>
                <a:spcPct val="115000"/>
              </a:lnSpc>
              <a:spcBef>
                <a:spcPts val="0"/>
              </a:spcBef>
              <a:spcAft>
                <a:spcPts val="0"/>
              </a:spcAft>
              <a:buClr>
                <a:schemeClr val="dk1"/>
              </a:buClr>
              <a:buSzPct val="100000"/>
              <a:buFont typeface="Arial"/>
              <a:buChar char="–"/>
            </a:pPr>
            <a:r>
              <a:rPr lang="en-US" sz="2000" b="0" i="0" u="sng" strike="noStrike" cap="none">
                <a:solidFill>
                  <a:schemeClr val="dk1"/>
                </a:solidFill>
                <a:latin typeface="Allerta"/>
                <a:ea typeface="Allerta"/>
                <a:cs typeface="Allerta"/>
                <a:sym typeface="Allerta"/>
              </a:rPr>
              <a:t>Assessment</a:t>
            </a:r>
            <a:r>
              <a:rPr lang="en-US" sz="2000" b="0" i="0" u="none" strike="noStrike" cap="none">
                <a:solidFill>
                  <a:schemeClr val="dk1"/>
                </a:solidFill>
                <a:latin typeface="Allerta"/>
                <a:ea typeface="Allerta"/>
                <a:cs typeface="Allerta"/>
                <a:sym typeface="Allerta"/>
              </a:rPr>
              <a:t>: Mini-assessments; CCSSO Criteria for High Quality Assessments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57" name="Shape 657"/>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Use Social Media</a:t>
            </a:r>
          </a:p>
        </p:txBody>
      </p:sp>
      <p:pic>
        <p:nvPicPr>
          <p:cNvPr id="664" name="Shape 664"/>
          <p:cNvPicPr preferRelativeResize="0"/>
          <p:nvPr/>
        </p:nvPicPr>
        <p:blipFill>
          <a:blip r:embed="rId3">
            <a:alphaModFix/>
          </a:blip>
          <a:stretch>
            <a:fillRect/>
          </a:stretch>
        </p:blipFill>
        <p:spPr>
          <a:xfrm>
            <a:off x="6002675" y="530099"/>
            <a:ext cx="2684125" cy="2684126"/>
          </a:xfrm>
          <a:prstGeom prst="rect">
            <a:avLst/>
          </a:prstGeom>
          <a:noFill/>
          <a:ln>
            <a:noFill/>
          </a:ln>
        </p:spPr>
      </p:pic>
      <p:pic>
        <p:nvPicPr>
          <p:cNvPr id="665" name="Shape 665"/>
          <p:cNvPicPr preferRelativeResize="0"/>
          <p:nvPr/>
        </p:nvPicPr>
        <p:blipFill>
          <a:blip r:embed="rId4">
            <a:alphaModFix/>
          </a:blip>
          <a:stretch>
            <a:fillRect/>
          </a:stretch>
        </p:blipFill>
        <p:spPr>
          <a:xfrm>
            <a:off x="1582578" y="3555144"/>
            <a:ext cx="7268440" cy="2684125"/>
          </a:xfrm>
          <a:prstGeom prst="rect">
            <a:avLst/>
          </a:prstGeom>
          <a:noFill/>
          <a:ln>
            <a:noFill/>
          </a:ln>
        </p:spPr>
      </p:pic>
      <p:sp>
        <p:nvSpPr>
          <p:cNvPr id="2" name="TextBox 1"/>
          <p:cNvSpPr txBox="1"/>
          <p:nvPr/>
        </p:nvSpPr>
        <p:spPr>
          <a:xfrm>
            <a:off x="717898" y="1766837"/>
            <a:ext cx="5098919" cy="954107"/>
          </a:xfrm>
          <a:prstGeom prst="rect">
            <a:avLst/>
          </a:prstGeom>
          <a:noFill/>
        </p:spPr>
        <p:txBody>
          <a:bodyPr wrap="square" rtlCol="0">
            <a:spAutoFit/>
          </a:bodyPr>
          <a:lstStyle/>
          <a:p>
            <a:pPr lvl="0"/>
            <a:r>
              <a:rPr lang="en-US" i="1" dirty="0">
                <a:latin typeface="Allerta"/>
                <a:ea typeface="Allerta"/>
                <a:cs typeface="Allerta"/>
              </a:rPr>
              <a:t>#</a:t>
            </a:r>
            <a:r>
              <a:rPr lang="en-US" i="1" dirty="0" err="1">
                <a:latin typeface="Allerta"/>
                <a:ea typeface="Allerta"/>
                <a:cs typeface="Allerta"/>
              </a:rPr>
              <a:t>CoreAdvocates</a:t>
            </a:r>
            <a:r>
              <a:rPr lang="en-US" i="1" dirty="0">
                <a:latin typeface="Allerta"/>
                <a:ea typeface="Allerta"/>
                <a:cs typeface="Allerta"/>
              </a:rPr>
              <a:t> focus in math because…</a:t>
            </a:r>
            <a:endParaRPr lang="en-US" dirty="0">
              <a:latin typeface="Allerta"/>
              <a:ea typeface="Allerta"/>
              <a:cs typeface="Allerta"/>
            </a:endParaRPr>
          </a:p>
          <a:p>
            <a:pPr lvl="0"/>
            <a:r>
              <a:rPr lang="en-US" i="1" dirty="0">
                <a:latin typeface="Allerta"/>
                <a:ea typeface="Allerta"/>
                <a:cs typeface="Allerta"/>
              </a:rPr>
              <a:t>#</a:t>
            </a:r>
            <a:r>
              <a:rPr lang="en-US" i="1" dirty="0" err="1">
                <a:latin typeface="Allerta"/>
                <a:ea typeface="Allerta"/>
                <a:cs typeface="Allerta"/>
              </a:rPr>
              <a:t>CoreAdvocates</a:t>
            </a:r>
            <a:r>
              <a:rPr lang="en-US" i="1" dirty="0">
                <a:latin typeface="Allerta"/>
                <a:ea typeface="Allerta"/>
                <a:cs typeface="Allerta"/>
              </a:rPr>
              <a:t> believe in text-based writing because…</a:t>
            </a:r>
            <a:endParaRPr lang="en-US" dirty="0">
              <a:latin typeface="Allerta"/>
              <a:ea typeface="Allerta"/>
              <a:cs typeface="Allerta"/>
            </a:endParaRPr>
          </a:p>
          <a:p>
            <a:pPr lvl="0"/>
            <a:r>
              <a:rPr lang="en-US" i="1" dirty="0">
                <a:latin typeface="Allerta"/>
                <a:ea typeface="Allerta"/>
                <a:cs typeface="Allerta"/>
              </a:rPr>
              <a:t>#</a:t>
            </a:r>
            <a:r>
              <a:rPr lang="en-US" i="1" dirty="0" err="1">
                <a:latin typeface="Allerta"/>
                <a:ea typeface="Allerta"/>
                <a:cs typeface="Allerta"/>
              </a:rPr>
              <a:t>CoreAdvocates</a:t>
            </a:r>
            <a:r>
              <a:rPr lang="en-US" i="1" dirty="0">
                <a:latin typeface="Allerta"/>
                <a:ea typeface="Allerta"/>
                <a:cs typeface="Allerta"/>
              </a:rPr>
              <a:t> believe in #CCSS because… </a:t>
            </a:r>
            <a:endParaRPr lang="en-US" dirty="0">
              <a:latin typeface="Allerta"/>
              <a:ea typeface="Allerta"/>
              <a:cs typeface="Allerta"/>
            </a:endParaRPr>
          </a:p>
          <a:p>
            <a:endParaRPr lang="en-US" dirty="0">
              <a:latin typeface="Allerta"/>
              <a:ea typeface="Allerta"/>
              <a:cs typeface="Allerta"/>
            </a:endParaRPr>
          </a:p>
        </p:txBody>
      </p:sp>
      <p:pic>
        <p:nvPicPr>
          <p:cNvPr id="3" name="Picture 2" descr="Twit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449" y="943114"/>
            <a:ext cx="1016368" cy="823723"/>
          </a:xfrm>
          <a:prstGeom prst="rect">
            <a:avLst/>
          </a:prstGeom>
        </p:spPr>
      </p:pic>
      <p:pic>
        <p:nvPicPr>
          <p:cNvPr id="4" name="Picture 3"/>
          <p:cNvPicPr>
            <a:picLocks noChangeAspect="1"/>
          </p:cNvPicPr>
          <p:nvPr/>
        </p:nvPicPr>
        <p:blipFill>
          <a:blip r:embed="rId6"/>
          <a:stretch>
            <a:fillRect/>
          </a:stretch>
        </p:blipFill>
        <p:spPr>
          <a:xfrm>
            <a:off x="273123" y="4014388"/>
            <a:ext cx="1180601" cy="118060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xfrm>
            <a:off x="216563" y="2343832"/>
            <a:ext cx="8620551" cy="1937917"/>
          </a:xfrm>
          <a:prstGeom prst="rect">
            <a:avLst/>
          </a:prstGeom>
          <a:solidFill>
            <a:schemeClr val="lt1">
              <a:alpha val="80000"/>
            </a:schemeClr>
          </a:solidFill>
          <a:ln>
            <a:noFill/>
          </a:ln>
        </p:spPr>
        <p:txBody>
          <a:bodyPr lIns="91425" tIns="91425" rIns="91425" bIns="91425" anchor="ctr" anchorCtr="0">
            <a:noAutofit/>
          </a:bodyPr>
          <a:lstStyle/>
          <a:p>
            <a:pPr lvl="0" algn="ctr">
              <a:buSzPct val="25000"/>
            </a:pPr>
            <a:r>
              <a:rPr lang="en-US" sz="3200" b="0" i="0" u="none" strike="noStrike" cap="none" dirty="0">
                <a:solidFill>
                  <a:srgbClr val="23593E"/>
                </a:solidFill>
                <a:latin typeface="Allerta"/>
                <a:ea typeface="Allerta"/>
                <a:cs typeface="Allerta"/>
                <a:sym typeface="Allerta"/>
              </a:rPr>
              <a:t>Question: </a:t>
            </a:r>
            <a:br>
              <a:rPr lang="en-US" sz="3200" b="0" i="0" u="none" strike="noStrike" cap="none" dirty="0">
                <a:solidFill>
                  <a:srgbClr val="23593E"/>
                </a:solidFill>
                <a:latin typeface="Allerta"/>
                <a:ea typeface="Allerta"/>
                <a:cs typeface="Allerta"/>
                <a:sym typeface="Allerta"/>
              </a:rPr>
            </a:br>
            <a:r>
              <a:rPr lang="en-US" sz="3200" b="0" i="0" u="none" strike="noStrike" cap="none" dirty="0">
                <a:solidFill>
                  <a:srgbClr val="23593E"/>
                </a:solidFill>
                <a:latin typeface="Allerta"/>
                <a:ea typeface="Allerta"/>
                <a:cs typeface="Allerta"/>
                <a:sym typeface="Allerta"/>
              </a:rPr>
              <a:t>Why should you tell us what you’re doing</a:t>
            </a:r>
            <a:r>
              <a:rPr lang="en-US" sz="3200" dirty="0">
                <a:solidFill>
                  <a:srgbClr val="23593E"/>
                </a:solidFill>
              </a:rPr>
              <a:t>?</a:t>
            </a:r>
            <a:br>
              <a:rPr lang="en-US" sz="3200" dirty="0">
                <a:solidFill>
                  <a:srgbClr val="23593E"/>
                </a:solidFill>
              </a:rPr>
            </a:br>
            <a:r>
              <a:rPr lang="en-US" sz="3200" dirty="0" smtClean="0">
                <a:solidFill>
                  <a:srgbClr val="23593E"/>
                </a:solidFill>
              </a:rPr>
              <a:t/>
            </a:r>
            <a:br>
              <a:rPr lang="en-US" sz="3200" dirty="0" smtClean="0">
                <a:solidFill>
                  <a:srgbClr val="23593E"/>
                </a:solidFill>
              </a:rPr>
            </a:br>
            <a:r>
              <a:rPr lang="en-US" sz="1400" dirty="0" smtClean="0">
                <a:solidFill>
                  <a:srgbClr val="23593E"/>
                </a:solidFill>
              </a:rPr>
              <a:t>Use </a:t>
            </a:r>
            <a:r>
              <a:rPr lang="en-US" sz="1400" dirty="0">
                <a:solidFill>
                  <a:srgbClr val="23593E"/>
                </a:solidFill>
              </a:rPr>
              <a:t>the “Question” tab on your control panel to submit your response.</a:t>
            </a:r>
            <a:endParaRPr lang="en-US" sz="1400" b="0" i="0" u="none" strike="noStrike" cap="none" dirty="0">
              <a:solidFill>
                <a:srgbClr val="23593E"/>
              </a:solidFill>
              <a:sym typeface="Allert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450" name="Shape 4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Contact Janelle Fann</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jfann@studentsachieve.net</a:t>
            </a:r>
            <a:r>
              <a:rPr lang="en-US" sz="1800" b="0" i="0" u="none" strike="noStrike" cap="none">
                <a:solidFill>
                  <a:srgbClr val="3F3F39"/>
                </a:solidFill>
                <a:latin typeface="Allerta"/>
                <a:ea typeface="Allerta"/>
                <a:cs typeface="Allerta"/>
                <a:sym typeface="Allerta"/>
              </a:rPr>
              <a:t> ) </a:t>
            </a:r>
            <a:r>
              <a:rPr lang="en-US" sz="2400" b="0" i="0" u="none" strike="noStrike" cap="none">
                <a:solidFill>
                  <a:srgbClr val="3F3F39"/>
                </a:solidFill>
                <a:latin typeface="Allerta"/>
                <a:ea typeface="Allerta"/>
                <a:cs typeface="Allerta"/>
                <a:sym typeface="Allerta"/>
              </a:rPr>
              <a:t>or Joanie Funderburk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chemeClr val="hlink"/>
                </a:solidFill>
                <a:latin typeface="Allerta"/>
                <a:ea typeface="Allerta"/>
                <a:cs typeface="Allerta"/>
                <a:sym typeface="Allerta"/>
              </a:rPr>
              <a:t>bitly.com/joincoreadvocates</a:t>
            </a:r>
            <a:r>
              <a:rPr lang="en-US" sz="1800" b="0" i="0" u="sng" strike="noStrike" cap="none">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451" name="Shape 451"/>
          <p:cNvPicPr preferRelativeResize="0">
            <a:picLocks noGrp="1"/>
          </p:cNvPicPr>
          <p:nvPr>
            <p:ph type="pic" idx="2"/>
          </p:nvPr>
        </p:nvPicPr>
        <p:blipFill rotWithShape="1">
          <a:blip r:embed="rId7">
            <a:alphaModFix/>
          </a:blip>
          <a:srcRect t="-56844" b="-56840"/>
          <a:stretch/>
        </p:blipFill>
        <p:spPr>
          <a:xfrm>
            <a:off x="0" y="2840038"/>
            <a:ext cx="4448175" cy="4216400"/>
          </a:xfrm>
          <a:prstGeom prst="rect">
            <a:avLst/>
          </a:prstGeom>
          <a:noFill/>
          <a:ln>
            <a:noFill/>
          </a:ln>
        </p:spPr>
      </p:pic>
      <p:cxnSp>
        <p:nvCxnSpPr>
          <p:cNvPr id="452" name="Shape 452"/>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453" name="Shape 453"/>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Why </a:t>
            </a:r>
            <a:r>
              <a:rPr lang="en-US" i="1"/>
              <a:t>w</a:t>
            </a:r>
            <a:r>
              <a:rPr lang="en-US" sz="2800" b="0" i="1" u="none" strike="noStrike" cap="none">
                <a:solidFill>
                  <a:srgbClr val="3F3F39"/>
                </a:solidFill>
                <a:latin typeface="Allerta"/>
                <a:ea typeface="Allerta"/>
                <a:cs typeface="Allerta"/>
                <a:sym typeface="Allerta"/>
              </a:rPr>
              <a:t>e</a:t>
            </a:r>
            <a:r>
              <a:rPr lang="en-US" sz="2800" b="0" i="0" u="none" strike="noStrike" cap="none">
                <a:solidFill>
                  <a:srgbClr val="3F3F39"/>
                </a:solidFill>
                <a:latin typeface="Allerta"/>
                <a:ea typeface="Allerta"/>
                <a:cs typeface="Allerta"/>
                <a:sym typeface="Allerta"/>
              </a:rPr>
              <a:t> </a:t>
            </a:r>
            <a:r>
              <a:rPr lang="en-US"/>
              <a:t>t</a:t>
            </a:r>
            <a:r>
              <a:rPr lang="en-US" sz="2800" b="0" i="0" u="none" strike="noStrike" cap="none">
                <a:solidFill>
                  <a:srgbClr val="3F3F39"/>
                </a:solidFill>
                <a:latin typeface="Allerta"/>
                <a:ea typeface="Allerta"/>
                <a:cs typeface="Allerta"/>
                <a:sym typeface="Allerta"/>
              </a:rPr>
              <a:t>hink </a:t>
            </a:r>
            <a:r>
              <a:rPr lang="en-US"/>
              <a:t>y</a:t>
            </a:r>
            <a:r>
              <a:rPr lang="en-US" sz="2800" b="0" i="0" u="none" strike="noStrike" cap="none">
                <a:solidFill>
                  <a:srgbClr val="3F3F39"/>
                </a:solidFill>
                <a:latin typeface="Allerta"/>
                <a:ea typeface="Allerta"/>
                <a:cs typeface="Allerta"/>
                <a:sym typeface="Allerta"/>
              </a:rPr>
              <a:t>ou </a:t>
            </a:r>
            <a:r>
              <a:rPr lang="en-US"/>
              <a:t>s</a:t>
            </a:r>
            <a:r>
              <a:rPr lang="en-US" sz="2800" b="0" i="0" u="none" strike="noStrike" cap="none">
                <a:solidFill>
                  <a:srgbClr val="3F3F39"/>
                </a:solidFill>
                <a:latin typeface="Allerta"/>
                <a:ea typeface="Allerta"/>
                <a:cs typeface="Allerta"/>
                <a:sym typeface="Allerta"/>
              </a:rPr>
              <a:t>hould!</a:t>
            </a:r>
          </a:p>
        </p:txBody>
      </p:sp>
      <p:sp>
        <p:nvSpPr>
          <p:cNvPr id="678" name="Shape 67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Capitalize on the strength of a network</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Help us understand your needs and how </a:t>
            </a:r>
            <a:r>
              <a:rPr lang="en-US">
                <a:solidFill>
                  <a:schemeClr val="dk1"/>
                </a:solidFill>
              </a:rPr>
              <a:t>SAP’s</a:t>
            </a:r>
            <a:r>
              <a:rPr lang="en-US" sz="2400" b="0" i="0" u="none" strike="noStrike" cap="none">
                <a:solidFill>
                  <a:schemeClr val="dk1"/>
                </a:solidFill>
                <a:latin typeface="Allerta"/>
                <a:ea typeface="Allerta"/>
                <a:cs typeface="Allerta"/>
                <a:sym typeface="Allerta"/>
              </a:rPr>
              <a:t> work supports your needs</a:t>
            </a:r>
          </a:p>
          <a:p>
            <a:pPr marL="457200" marR="0" lvl="0" indent="-228600" algn="l" rtl="0">
              <a:lnSpc>
                <a:spcPct val="115000"/>
              </a:lnSpc>
              <a:spcBef>
                <a:spcPts val="0"/>
              </a:spcBef>
              <a:spcAft>
                <a:spcPts val="0"/>
              </a:spcAft>
              <a:buClr>
                <a:schemeClr val="dk1"/>
              </a:buClr>
              <a:buSzPct val="100000"/>
              <a:buFont typeface="Arial"/>
              <a:buChar char="•"/>
            </a:pPr>
            <a:r>
              <a:rPr lang="en-US">
                <a:solidFill>
                  <a:schemeClr val="dk1"/>
                </a:solidFill>
              </a:rPr>
              <a:t>Provides a way to determine SAP’s effectiveness</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Make the case for this type of professional learning network</a:t>
            </a:r>
          </a:p>
          <a:p>
            <a:pPr marL="457200" marR="0" lvl="0" indent="-228600" algn="l" rtl="0">
              <a:lnSpc>
                <a:spcPct val="115000"/>
              </a:lnSpc>
              <a:spcBef>
                <a:spcPts val="0"/>
              </a:spcBef>
              <a:spcAft>
                <a:spcPts val="0"/>
              </a:spcAft>
              <a:buClr>
                <a:schemeClr val="dk1"/>
              </a:buClr>
              <a:buSzPct val="100000"/>
              <a:buFont typeface="Arial"/>
              <a:buChar char="•"/>
            </a:pPr>
            <a:r>
              <a:rPr lang="en-US">
                <a:solidFill>
                  <a:schemeClr val="dk1"/>
                </a:solidFill>
              </a:rPr>
              <a:t>Potential for</a:t>
            </a:r>
            <a:r>
              <a:rPr lang="en-US" sz="2400" b="0" i="0" u="none" strike="noStrike" cap="none">
                <a:solidFill>
                  <a:schemeClr val="dk1"/>
                </a:solidFill>
                <a:latin typeface="Allerta"/>
                <a:ea typeface="Allerta"/>
                <a:cs typeface="Allerta"/>
                <a:sym typeface="Allerta"/>
              </a:rPr>
              <a:t> opportunities</a:t>
            </a:r>
          </a:p>
          <a:p>
            <a:pPr marL="457200" marR="0" lvl="0" indent="-228600" algn="l" rtl="0">
              <a:lnSpc>
                <a:spcPct val="115000"/>
              </a:lnSpc>
              <a:spcBef>
                <a:spcPts val="0"/>
              </a:spcBef>
              <a:spcAft>
                <a:spcPts val="0"/>
              </a:spcAft>
              <a:buClr>
                <a:schemeClr val="dk1"/>
              </a:buClr>
              <a:buSzPct val="100000"/>
              <a:buFont typeface="Arial"/>
              <a:buChar char="•"/>
            </a:pPr>
            <a:r>
              <a:rPr lang="en-US" sz="2400" b="0" i="0" u="none" strike="noStrike" cap="none">
                <a:solidFill>
                  <a:schemeClr val="dk1"/>
                </a:solidFill>
                <a:latin typeface="Allerta"/>
                <a:ea typeface="Allerta"/>
                <a:cs typeface="Allerta"/>
                <a:sym typeface="Allerta"/>
              </a:rPr>
              <a:t>Because we care!  </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79"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307975" y="1214845"/>
            <a:ext cx="8620500" cy="159366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dirty="0">
                <a:solidFill>
                  <a:srgbClr val="23593E"/>
                </a:solidFill>
                <a:latin typeface="Allerta"/>
                <a:ea typeface="Allerta"/>
                <a:cs typeface="Allerta"/>
                <a:sym typeface="Allerta"/>
              </a:rPr>
              <a:t>We want teachers to rule the world! </a:t>
            </a:r>
            <a:r>
              <a:rPr lang="en-US" sz="3200" b="0" i="0" u="none" strike="noStrike" cap="none" dirty="0" smtClean="0">
                <a:solidFill>
                  <a:srgbClr val="23593E"/>
                </a:solidFill>
                <a:latin typeface="Allerta"/>
                <a:ea typeface="Allerta"/>
                <a:cs typeface="Allerta"/>
                <a:sym typeface="Allerta"/>
              </a:rPr>
              <a:t/>
            </a:r>
            <a:br>
              <a:rPr lang="en-US" sz="3200" b="0" i="0" u="none" strike="noStrike" cap="none" dirty="0" smtClean="0">
                <a:solidFill>
                  <a:srgbClr val="23593E"/>
                </a:solidFill>
                <a:latin typeface="Allerta"/>
                <a:ea typeface="Allerta"/>
                <a:cs typeface="Allerta"/>
                <a:sym typeface="Allerta"/>
              </a:rPr>
            </a:br>
            <a:r>
              <a:rPr lang="en-US" sz="3200" b="0" i="0" u="none" strike="noStrike" cap="none" dirty="0" smtClean="0">
                <a:solidFill>
                  <a:srgbClr val="23593E"/>
                </a:solidFill>
                <a:latin typeface="Allerta"/>
                <a:ea typeface="Allerta"/>
                <a:cs typeface="Allerta"/>
                <a:sym typeface="Allerta"/>
              </a:rPr>
              <a:t>(</a:t>
            </a:r>
            <a:r>
              <a:rPr lang="en-US" sz="3200" b="0" i="0" u="none" strike="noStrike" cap="none" dirty="0">
                <a:solidFill>
                  <a:srgbClr val="23593E"/>
                </a:solidFill>
                <a:latin typeface="Allerta"/>
                <a:ea typeface="Allerta"/>
                <a:cs typeface="Allerta"/>
                <a:sym typeface="Allerta"/>
              </a:rPr>
              <a:t>especially the education world!)</a:t>
            </a:r>
          </a:p>
        </p:txBody>
      </p:sp>
      <p:sp>
        <p:nvSpPr>
          <p:cNvPr id="686" name="Shape 686" descr="Image result for rule the world"/>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llerta"/>
              <a:ea typeface="Allerta"/>
              <a:cs typeface="Allerta"/>
              <a:sym typeface="Arial"/>
            </a:endParaRPr>
          </a:p>
        </p:txBody>
      </p:sp>
      <p:pic>
        <p:nvPicPr>
          <p:cNvPr id="687" name="Shape 687" descr="https://img0.etsystatic.com/013/0/6009837/il_570xN.437922920_8dlg.jpg"/>
          <p:cNvPicPr preferRelativeResize="0"/>
          <p:nvPr/>
        </p:nvPicPr>
        <p:blipFill rotWithShape="1">
          <a:blip r:embed="rId3">
            <a:alphaModFix/>
          </a:blip>
          <a:srcRect/>
          <a:stretch/>
        </p:blipFill>
        <p:spPr>
          <a:xfrm>
            <a:off x="2220684" y="3190919"/>
            <a:ext cx="4892494" cy="3132913"/>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How should you share?</a:t>
            </a:r>
          </a:p>
        </p:txBody>
      </p:sp>
      <p:cxnSp>
        <p:nvCxnSpPr>
          <p:cNvPr id="4"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 name="Picture 2"/>
          <p:cNvPicPr>
            <a:picLocks noChangeAspect="1"/>
          </p:cNvPicPr>
          <p:nvPr/>
        </p:nvPicPr>
        <p:blipFill>
          <a:blip r:embed="rId3"/>
          <a:stretch>
            <a:fillRect/>
          </a:stretch>
        </p:blipFill>
        <p:spPr>
          <a:xfrm>
            <a:off x="645965" y="1736354"/>
            <a:ext cx="6032500" cy="3136900"/>
          </a:xfrm>
          <a:prstGeom prst="rect">
            <a:avLst/>
          </a:prstGeom>
        </p:spPr>
      </p:pic>
      <p:sp>
        <p:nvSpPr>
          <p:cNvPr id="5" name="TextBox 4"/>
          <p:cNvSpPr txBox="1"/>
          <p:nvPr/>
        </p:nvSpPr>
        <p:spPr>
          <a:xfrm>
            <a:off x="6769249" y="1736354"/>
            <a:ext cx="1917551" cy="1477328"/>
          </a:xfrm>
          <a:prstGeom prst="rect">
            <a:avLst/>
          </a:prstGeom>
          <a:noFill/>
        </p:spPr>
        <p:txBody>
          <a:bodyPr wrap="square" rtlCol="0">
            <a:spAutoFit/>
          </a:bodyPr>
          <a:lstStyle/>
          <a:p>
            <a:r>
              <a:rPr lang="en-US" sz="1800" dirty="0" smtClean="0">
                <a:latin typeface="Allerta"/>
                <a:cs typeface="Allerta"/>
              </a:rPr>
              <a:t>Coming soon:</a:t>
            </a:r>
          </a:p>
          <a:p>
            <a:endParaRPr lang="en-US" sz="1800" dirty="0" smtClean="0">
              <a:latin typeface="Allerta"/>
              <a:cs typeface="Allerta"/>
            </a:endParaRPr>
          </a:p>
          <a:p>
            <a:r>
              <a:rPr lang="en-US" sz="1800" dirty="0" smtClean="0">
                <a:latin typeface="Allerta"/>
                <a:cs typeface="Allerta"/>
              </a:rPr>
              <a:t>Instructional Advocacy Action Form</a:t>
            </a:r>
            <a:endParaRPr lang="en-US" sz="1800" dirty="0">
              <a:latin typeface="Allerta"/>
              <a:cs typeface="Allerta"/>
            </a:endParaRPr>
          </a:p>
        </p:txBody>
      </p:sp>
      <p:sp>
        <p:nvSpPr>
          <p:cNvPr id="6" name="TextBox 5"/>
          <p:cNvSpPr txBox="1"/>
          <p:nvPr/>
        </p:nvSpPr>
        <p:spPr>
          <a:xfrm>
            <a:off x="4300485" y="5054298"/>
            <a:ext cx="4195814" cy="646331"/>
          </a:xfrm>
          <a:prstGeom prst="rect">
            <a:avLst/>
          </a:prstGeom>
          <a:noFill/>
        </p:spPr>
        <p:txBody>
          <a:bodyPr wrap="square" rtlCol="0">
            <a:spAutoFit/>
          </a:bodyPr>
          <a:lstStyle/>
          <a:p>
            <a:r>
              <a:rPr lang="en-US" sz="1800" dirty="0" smtClean="0"/>
              <a:t>For Now: Email us!</a:t>
            </a:r>
          </a:p>
          <a:p>
            <a:r>
              <a:rPr lang="en-US" sz="1800" dirty="0" err="1" smtClean="0"/>
              <a:t>coreadvocates@studentsachieve.net</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3593E"/>
              </a:buClr>
              <a:buSzPct val="25000"/>
              <a:buFont typeface="Allerta"/>
              <a:buNone/>
            </a:pPr>
            <a:r>
              <a:rPr lang="en-US" sz="3200" b="0" i="0" u="none" strike="noStrike" cap="none">
                <a:solidFill>
                  <a:srgbClr val="23593E"/>
                </a:solidFill>
                <a:latin typeface="Allerta"/>
                <a:ea typeface="Allerta"/>
                <a:cs typeface="Allerta"/>
                <a:sym typeface="Allerta"/>
              </a:rPr>
              <a:t>What questions do you have?</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Existing State Campaigns</a:t>
            </a:r>
          </a:p>
        </p:txBody>
      </p:sp>
      <p:sp>
        <p:nvSpPr>
          <p:cNvPr id="707" name="Shape 7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r>
              <a:rPr lang="en-US">
                <a:solidFill>
                  <a:schemeClr val="dk1"/>
                </a:solidFill>
              </a:rPr>
              <a:t>Kentucky </a:t>
            </a:r>
            <a:r>
              <a:rPr lang="en-US" sz="1600" u="sng">
                <a:solidFill>
                  <a:srgbClr val="3F3F39"/>
                </a:solidFill>
              </a:rPr>
              <a:t>(KYCoreAdvocates@studentsachieve.net) </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ELA: Text Sets</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Math: Coherence in Math Concepts</a:t>
            </a:r>
          </a:p>
          <a:p>
            <a:pPr marL="0" marR="0" lvl="0" indent="0" algn="l" rtl="0">
              <a:lnSpc>
                <a:spcPct val="115000"/>
              </a:lnSpc>
              <a:spcBef>
                <a:spcPts val="0"/>
              </a:spcBef>
              <a:spcAft>
                <a:spcPts val="0"/>
              </a:spcAft>
              <a:buNone/>
            </a:pPr>
            <a:r>
              <a:rPr lang="en-US">
                <a:solidFill>
                  <a:schemeClr val="dk1"/>
                </a:solidFill>
              </a:rPr>
              <a:t>Washington  </a:t>
            </a:r>
            <a:r>
              <a:rPr lang="en-US" sz="1600" u="sng">
                <a:solidFill>
                  <a:srgbClr val="3F3F39"/>
                </a:solidFill>
              </a:rPr>
              <a:t>(WACoreAdvocates@studentsachieve.net) </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ELA: Vocabulary</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Math: Focus &amp; Coherence</a:t>
            </a:r>
          </a:p>
          <a:p>
            <a:pPr marL="0" marR="0" lvl="0" indent="0" algn="l" rtl="0">
              <a:lnSpc>
                <a:spcPct val="115000"/>
              </a:lnSpc>
              <a:spcBef>
                <a:spcPts val="0"/>
              </a:spcBef>
              <a:spcAft>
                <a:spcPts val="0"/>
              </a:spcAft>
              <a:buNone/>
            </a:pPr>
            <a:r>
              <a:rPr lang="en-US">
                <a:solidFill>
                  <a:schemeClr val="dk1"/>
                </a:solidFill>
              </a:rPr>
              <a:t>Arizona </a:t>
            </a:r>
            <a:r>
              <a:rPr lang="en-US" sz="1600">
                <a:solidFill>
                  <a:srgbClr val="3F3F39"/>
                </a:solidFill>
              </a:rPr>
              <a:t>(</a:t>
            </a:r>
            <a:r>
              <a:rPr lang="en-US" sz="1600" u="sng">
                <a:solidFill>
                  <a:srgbClr val="3F3F39"/>
                </a:solidFill>
              </a:rPr>
              <a:t>AZCoreAdvocates@studentsachieve.net )</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ELA: Quality Questions and Tasks</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Math: K-12 Focus &amp; Coherence</a:t>
            </a:r>
          </a:p>
          <a:p>
            <a:pPr marL="0" marR="0" lvl="0" indent="0" algn="l" rtl="0">
              <a:lnSpc>
                <a:spcPct val="115000"/>
              </a:lnSpc>
              <a:spcBef>
                <a:spcPts val="0"/>
              </a:spcBef>
              <a:spcAft>
                <a:spcPts val="0"/>
              </a:spcAft>
              <a:buNone/>
            </a:pPr>
            <a:r>
              <a:rPr lang="en-US">
                <a:solidFill>
                  <a:schemeClr val="dk1"/>
                </a:solidFill>
              </a:rPr>
              <a:t>North Carolina  </a:t>
            </a:r>
            <a:r>
              <a:rPr lang="en-US" sz="1600" u="sng">
                <a:solidFill>
                  <a:srgbClr val="3F3F39"/>
                </a:solidFill>
              </a:rPr>
              <a:t>(NCCoreAdvocates@studentsachieve.net) </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ELA: Quality Questions and Tasks</a:t>
            </a:r>
          </a:p>
          <a:p>
            <a:pPr marL="457200" marR="0" lvl="0" indent="-342900" algn="l" rtl="0">
              <a:lnSpc>
                <a:spcPct val="115000"/>
              </a:lnSpc>
              <a:spcBef>
                <a:spcPts val="0"/>
              </a:spcBef>
              <a:spcAft>
                <a:spcPts val="0"/>
              </a:spcAft>
              <a:buClr>
                <a:schemeClr val="dk1"/>
              </a:buClr>
              <a:buSzPct val="100000"/>
            </a:pPr>
            <a:r>
              <a:rPr lang="en-US" sz="1800">
                <a:solidFill>
                  <a:schemeClr val="dk1"/>
                </a:solidFill>
              </a:rPr>
              <a:t>Math: Coherence in Middle and High School</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708" name="Shape 708"/>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Campaigns for 2016-17 School Year</a:t>
            </a:r>
          </a:p>
        </p:txBody>
      </p:sp>
      <p:sp>
        <p:nvSpPr>
          <p:cNvPr id="715" name="Shape 71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nSpc>
                <a:spcPct val="115000"/>
              </a:lnSpc>
              <a:spcBef>
                <a:spcPts val="0"/>
              </a:spcBef>
              <a:buClr>
                <a:schemeClr val="dk1"/>
              </a:buClr>
              <a:buSzPct val="55000"/>
              <a:buFont typeface="Arial"/>
              <a:buNone/>
            </a:pPr>
            <a:endParaRPr sz="2000" u="sng" dirty="0">
              <a:solidFill>
                <a:srgbClr val="3F3F39"/>
              </a:solidFill>
            </a:endParaRP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California: </a:t>
            </a:r>
            <a:r>
              <a:rPr lang="en-US" sz="2000" u="sng" dirty="0" err="1">
                <a:solidFill>
                  <a:srgbClr val="3F3F39"/>
                </a:solidFill>
              </a:rPr>
              <a:t>CACoreAdvocates@studentsachieve.net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Colorado: </a:t>
            </a:r>
            <a:r>
              <a:rPr lang="en-US" sz="2000" u="sng" dirty="0" err="1">
                <a:solidFill>
                  <a:srgbClr val="3F3F39"/>
                </a:solidFill>
              </a:rPr>
              <a:t>COCoreAdvocates@studentsachieve.net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Connecticut: </a:t>
            </a:r>
            <a:r>
              <a:rPr lang="en-US" sz="2000" u="sng" dirty="0" err="1">
                <a:solidFill>
                  <a:srgbClr val="3F3F39"/>
                </a:solidFill>
              </a:rPr>
              <a:t>CTCoreAdvocates@studentsachieve.net</a:t>
            </a:r>
            <a:endParaRPr lang="en-US" sz="2000" u="sng" dirty="0">
              <a:solidFill>
                <a:srgbClr val="3F3F39"/>
              </a:solidFill>
            </a:endParaRP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Florida: </a:t>
            </a:r>
            <a:r>
              <a:rPr lang="en-US" sz="2000" u="sng" dirty="0" err="1">
                <a:solidFill>
                  <a:srgbClr val="3F3F39"/>
                </a:solidFill>
              </a:rPr>
              <a:t>FLStandardsAdvocates@studentsachieve.net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Louisiana: </a:t>
            </a:r>
            <a:r>
              <a:rPr lang="en-US" sz="2000" u="sng" dirty="0" err="1">
                <a:solidFill>
                  <a:srgbClr val="3F3F39"/>
                </a:solidFill>
              </a:rPr>
              <a:t>LACoreAdvocates@studentsachieve.net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Nevada: </a:t>
            </a:r>
            <a:r>
              <a:rPr lang="en-US" sz="2000" u="sng" dirty="0" err="1">
                <a:solidFill>
                  <a:srgbClr val="3F3F39"/>
                </a:solidFill>
              </a:rPr>
              <a:t>NVCoreAdvocates@studentsachieve.net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New Jersey: </a:t>
            </a:r>
            <a:r>
              <a:rPr lang="en-US" sz="2000" u="sng" dirty="0" err="1">
                <a:solidFill>
                  <a:srgbClr val="3F3F39"/>
                </a:solidFill>
              </a:rPr>
              <a:t>NJCoreAdvocates@studentsachieve.net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New York:  </a:t>
            </a:r>
            <a:r>
              <a:rPr lang="en-US" sz="2000" u="sng" dirty="0" err="1">
                <a:solidFill>
                  <a:srgbClr val="3F3F39"/>
                </a:solidFill>
              </a:rPr>
              <a:t>NYCoreAdvocates@studentsachieve.net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Ohio: </a:t>
            </a:r>
            <a:r>
              <a:rPr lang="en-US" sz="2000" u="sng" dirty="0" err="1">
                <a:solidFill>
                  <a:srgbClr val="3F3F39"/>
                </a:solidFill>
              </a:rPr>
              <a:t>OHStandardsAdvocates@studentsachieve.net</a:t>
            </a:r>
            <a:r>
              <a:rPr lang="en-US" sz="2000" u="sng" dirty="0">
                <a:solidFill>
                  <a:srgbClr val="3F3F39"/>
                </a:solidFill>
              </a:rPr>
              <a:t>  </a:t>
            </a:r>
          </a:p>
          <a:p>
            <a:pPr marL="0" lvl="0" indent="-69850">
              <a:lnSpc>
                <a:spcPct val="115000"/>
              </a:lnSpc>
              <a:spcBef>
                <a:spcPts val="0"/>
              </a:spcBef>
              <a:buClr>
                <a:schemeClr val="dk1"/>
              </a:buClr>
              <a:buSzPct val="55000"/>
              <a:buFont typeface="Arial"/>
              <a:buNone/>
            </a:pPr>
            <a:r>
              <a:rPr lang="en-US" sz="2000" dirty="0">
                <a:solidFill>
                  <a:schemeClr val="dk1"/>
                </a:solidFill>
                <a:sym typeface="Arial"/>
              </a:rPr>
              <a:t>•</a:t>
            </a:r>
            <a:r>
              <a:rPr lang="en-US" sz="2000" dirty="0">
                <a:solidFill>
                  <a:srgbClr val="3F3F39"/>
                </a:solidFill>
              </a:rPr>
              <a:t>Washington, DC: </a:t>
            </a:r>
            <a:r>
              <a:rPr lang="en-US" sz="2000" u="sng" dirty="0" err="1">
                <a:solidFill>
                  <a:srgbClr val="3F3F39"/>
                </a:solidFill>
              </a:rPr>
              <a:t>DCCoreAdvocates@studentsachieve.net</a:t>
            </a:r>
            <a:r>
              <a:rPr lang="en-US" sz="2000" u="sng" dirty="0">
                <a:solidFill>
                  <a:srgbClr val="3F3F39"/>
                </a:solidFill>
              </a:rPr>
              <a:t> </a:t>
            </a:r>
          </a:p>
          <a:p>
            <a:pPr lvl="0">
              <a:spcBef>
                <a:spcPts val="0"/>
              </a:spcBef>
              <a:buNone/>
            </a:pPr>
            <a:endParaRPr dirty="0"/>
          </a:p>
        </p:txBody>
      </p:sp>
      <p:cxnSp>
        <p:nvCxnSpPr>
          <p:cNvPr id="4"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Not in one of these states?</a:t>
            </a:r>
          </a:p>
        </p:txBody>
      </p:sp>
      <p:sp>
        <p:nvSpPr>
          <p:cNvPr id="722" name="Shape 72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dirty="0"/>
              <a:t>Explore opportunities in </a:t>
            </a:r>
            <a:r>
              <a:rPr lang="en-US" dirty="0" smtClean="0"/>
              <a:t>your existing networks (Teachers </a:t>
            </a:r>
            <a:r>
              <a:rPr lang="en-US" dirty="0"/>
              <a:t>U</a:t>
            </a:r>
            <a:r>
              <a:rPr lang="en-US" dirty="0" smtClean="0"/>
              <a:t>nion, National Board Teachers, state content organizations, etc.)</a:t>
            </a:r>
          </a:p>
          <a:p>
            <a:pPr marL="457200" lvl="0" indent="-228600" rtl="0">
              <a:spcBef>
                <a:spcPts val="0"/>
              </a:spcBef>
            </a:pPr>
            <a:r>
              <a:rPr lang="en-US" dirty="0" smtClean="0"/>
              <a:t>Work with other teachers in your school</a:t>
            </a:r>
          </a:p>
          <a:p>
            <a:pPr marL="457200" lvl="0" indent="-228600" rtl="0">
              <a:spcBef>
                <a:spcPts val="0"/>
              </a:spcBef>
            </a:pPr>
            <a:r>
              <a:rPr lang="en-US" dirty="0" smtClean="0"/>
              <a:t>Try something in your classroom</a:t>
            </a:r>
          </a:p>
          <a:p>
            <a:pPr marL="457200" lvl="0" indent="-228600" rtl="0">
              <a:spcBef>
                <a:spcPts val="0"/>
              </a:spcBef>
            </a:pPr>
            <a:endParaRPr lang="en-US" dirty="0"/>
          </a:p>
          <a:p>
            <a:pPr marL="457200" lvl="0" indent="-228600" rtl="0">
              <a:spcBef>
                <a:spcPts val="0"/>
              </a:spcBef>
            </a:pPr>
            <a:endParaRPr lang="en-US" dirty="0" smtClean="0"/>
          </a:p>
          <a:p>
            <a:pPr marL="457200" lvl="0" indent="-228600" rtl="0">
              <a:spcBef>
                <a:spcPts val="0"/>
              </a:spcBef>
            </a:pPr>
            <a:endParaRPr lang="en-US" dirty="0"/>
          </a:p>
          <a:p>
            <a:pPr marL="457200" lvl="0" indent="-228600" rtl="0">
              <a:spcBef>
                <a:spcPts val="0"/>
              </a:spcBef>
            </a:pPr>
            <a:r>
              <a:rPr lang="en-US" dirty="0" smtClean="0"/>
              <a:t>And tell us about it!</a:t>
            </a:r>
          </a:p>
          <a:p>
            <a:pPr marL="457200" lvl="0" indent="-228600" rtl="0">
              <a:spcBef>
                <a:spcPts val="0"/>
              </a:spcBef>
            </a:pPr>
            <a:endParaRPr lang="en-US" dirty="0"/>
          </a:p>
          <a:p>
            <a:pPr marL="457200" lvl="0" indent="-228600">
              <a:spcBef>
                <a:spcPts val="0"/>
              </a:spcBef>
            </a:pPr>
            <a:endParaRPr dirty="0"/>
          </a:p>
        </p:txBody>
      </p:sp>
      <p:cxnSp>
        <p:nvCxnSpPr>
          <p:cNvPr id="4"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Follow Up	</a:t>
            </a:r>
          </a:p>
        </p:txBody>
      </p:sp>
      <p:sp>
        <p:nvSpPr>
          <p:cNvPr id="729" name="Shape 729"/>
          <p:cNvSpPr txBox="1">
            <a:spLocks noGrp="1"/>
          </p:cNvSpPr>
          <p:nvPr>
            <p:ph type="body" idx="1"/>
          </p:nvPr>
        </p:nvSpPr>
        <p:spPr>
          <a:xfrm>
            <a:off x="457200" y="1576512"/>
            <a:ext cx="8229600" cy="45261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3F3F39"/>
              </a:buClr>
              <a:buSzPct val="100000"/>
              <a:buFont typeface="Allerta"/>
            </a:pPr>
            <a:r>
              <a:rPr lang="en-US" dirty="0"/>
              <a:t>We will</a:t>
            </a:r>
          </a:p>
          <a:p>
            <a:pPr marL="914400" marR="0" lvl="1" indent="-381000" algn="l" rtl="0">
              <a:lnSpc>
                <a:spcPct val="100000"/>
              </a:lnSpc>
              <a:spcBef>
                <a:spcPts val="0"/>
              </a:spcBef>
              <a:spcAft>
                <a:spcPts val="0"/>
              </a:spcAft>
              <a:buClr>
                <a:srgbClr val="3F3F39"/>
              </a:buClr>
              <a:buSzPct val="120000"/>
              <a:buFont typeface="Allerta"/>
            </a:pPr>
            <a:r>
              <a:rPr lang="en-US" dirty="0"/>
              <a:t>follow up </a:t>
            </a:r>
            <a:r>
              <a:rPr lang="en-US" dirty="0" smtClean="0"/>
              <a:t>with transcripts from tonight’s webinar</a:t>
            </a:r>
          </a:p>
          <a:p>
            <a:pPr marL="533400" marR="0" lvl="1" indent="0" algn="l" rtl="0">
              <a:lnSpc>
                <a:spcPct val="100000"/>
              </a:lnSpc>
              <a:spcBef>
                <a:spcPts val="0"/>
              </a:spcBef>
              <a:spcAft>
                <a:spcPts val="0"/>
              </a:spcAft>
              <a:buClr>
                <a:srgbClr val="3F3F39"/>
              </a:buClr>
              <a:buSzPct val="120000"/>
              <a:buNone/>
            </a:pPr>
            <a:endParaRPr lang="en-US" dirty="0" smtClean="0"/>
          </a:p>
          <a:p>
            <a:pPr marL="914400" marR="0" lvl="1" indent="-381000" algn="l" rtl="0">
              <a:lnSpc>
                <a:spcPct val="100000"/>
              </a:lnSpc>
              <a:spcBef>
                <a:spcPts val="0"/>
              </a:spcBef>
              <a:spcAft>
                <a:spcPts val="0"/>
              </a:spcAft>
              <a:buClr>
                <a:srgbClr val="3F3F39"/>
              </a:buClr>
              <a:buSzPct val="120000"/>
              <a:buFont typeface="Allerta"/>
            </a:pPr>
            <a:endParaRPr lang="en-US" dirty="0"/>
          </a:p>
          <a:p>
            <a:pPr marL="457200" marR="0" lvl="0" indent="-381000" algn="l" rtl="0">
              <a:lnSpc>
                <a:spcPct val="100000"/>
              </a:lnSpc>
              <a:spcBef>
                <a:spcPts val="0"/>
              </a:spcBef>
              <a:spcAft>
                <a:spcPts val="0"/>
              </a:spcAft>
              <a:buClr>
                <a:srgbClr val="3F3F39"/>
              </a:buClr>
              <a:buSzPct val="100000"/>
              <a:buFont typeface="Allerta"/>
            </a:pPr>
            <a:r>
              <a:rPr lang="en-US" dirty="0"/>
              <a:t>You can…</a:t>
            </a:r>
          </a:p>
          <a:p>
            <a:pPr marL="914400" marR="0" lvl="1" indent="-381000" algn="l" rtl="0">
              <a:lnSpc>
                <a:spcPct val="100000"/>
              </a:lnSpc>
              <a:spcBef>
                <a:spcPts val="0"/>
              </a:spcBef>
              <a:spcAft>
                <a:spcPts val="0"/>
              </a:spcAft>
              <a:buClr>
                <a:srgbClr val="3F3F39"/>
              </a:buClr>
              <a:buSzPct val="120000"/>
              <a:buFont typeface="Allerta"/>
            </a:pPr>
            <a:r>
              <a:rPr lang="en-US" dirty="0"/>
              <a:t>Create your plan</a:t>
            </a:r>
          </a:p>
          <a:p>
            <a:pPr marL="914400" marR="0" lvl="1" indent="-381000" algn="l" rtl="0">
              <a:lnSpc>
                <a:spcPct val="100000"/>
              </a:lnSpc>
              <a:spcBef>
                <a:spcPts val="0"/>
              </a:spcBef>
              <a:spcAft>
                <a:spcPts val="0"/>
              </a:spcAft>
              <a:buClr>
                <a:srgbClr val="3F3F39"/>
              </a:buClr>
              <a:buSzPct val="120000"/>
              <a:buFont typeface="Allerta"/>
            </a:pPr>
            <a:r>
              <a:rPr lang="en-US" dirty="0"/>
              <a:t>Enact your plan</a:t>
            </a:r>
          </a:p>
          <a:p>
            <a:pPr marL="914400" marR="0" lvl="1" indent="-381000" algn="l" rtl="0">
              <a:lnSpc>
                <a:spcPct val="100000"/>
              </a:lnSpc>
              <a:spcBef>
                <a:spcPts val="0"/>
              </a:spcBef>
              <a:spcAft>
                <a:spcPts val="0"/>
              </a:spcAft>
              <a:buClr>
                <a:srgbClr val="3F3F39"/>
              </a:buClr>
              <a:buSzPct val="120000"/>
              <a:buFont typeface="Allerta"/>
            </a:pPr>
            <a:r>
              <a:rPr lang="en-US" dirty="0" smtClean="0"/>
              <a:t>Email us (</a:t>
            </a:r>
            <a:r>
              <a:rPr lang="en-US" dirty="0" smtClean="0">
                <a:hlinkClick r:id="rId3"/>
              </a:rPr>
              <a:t>coreadvocates@studentsachieve.net</a:t>
            </a:r>
            <a:r>
              <a:rPr lang="en-US" dirty="0" smtClean="0"/>
              <a:t>) and tell us how it went</a:t>
            </a:r>
            <a:endParaRPr lang="en-US" dirty="0"/>
          </a:p>
        </p:txBody>
      </p:sp>
      <p:cxnSp>
        <p:nvCxnSpPr>
          <p:cNvPr id="730" name="Shape 730"/>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Upcoming Webinars</a:t>
            </a:r>
          </a:p>
        </p:txBody>
      </p:sp>
      <p:sp>
        <p:nvSpPr>
          <p:cNvPr id="737" name="Shape 7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Pr>
              <a:t>Next webinar: Teachers</a:t>
            </a:r>
            <a:r>
              <a:rPr lang="en-US"/>
              <a:t>’ New Year Resolution - Using the IPG to change classroom practice</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434343"/>
                </a:solidFill>
                <a:highlight>
                  <a:srgbClr val="FFFFFF"/>
                </a:highlight>
                <a:latin typeface="Allerta"/>
                <a:ea typeface="Allerta"/>
                <a:cs typeface="Allerta"/>
                <a:sym typeface="Allerta"/>
              </a:rPr>
              <a:t>      </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434343"/>
                </a:solidFill>
                <a:highlight>
                  <a:srgbClr val="FFFFFF"/>
                </a:highlight>
                <a:latin typeface="Allerta"/>
                <a:ea typeface="Allerta"/>
                <a:cs typeface="Allerta"/>
                <a:sym typeface="Allerta"/>
              </a:rPr>
              <a:t>      July 19, 2016 fr</a:t>
            </a:r>
            <a:r>
              <a:rPr lang="en-US">
                <a:solidFill>
                  <a:srgbClr val="434343"/>
                </a:solidFill>
                <a:highlight>
                  <a:srgbClr val="FFFFFF"/>
                </a:highlight>
              </a:rPr>
              <a:t>om</a:t>
            </a:r>
            <a:r>
              <a:rPr lang="en-US" sz="2400" b="0" i="0" u="none" strike="noStrike" cap="none">
                <a:solidFill>
                  <a:srgbClr val="434343"/>
                </a:solidFill>
                <a:highlight>
                  <a:srgbClr val="FFFFFF"/>
                </a:highlight>
                <a:latin typeface="Allerta"/>
                <a:ea typeface="Allerta"/>
                <a:cs typeface="Allerta"/>
                <a:sym typeface="Allerta"/>
              </a:rPr>
              <a:t> 7:00 - 8:00 pm EDT.</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Pr>
              <a:t>Register here:   </a:t>
            </a:r>
            <a:r>
              <a:rPr lang="en-US" sz="2400" b="0" i="0" u="sng" strike="noStrike" cap="none">
                <a:solidFill>
                  <a:schemeClr val="hlink"/>
                </a:solidFill>
                <a:latin typeface="Allerta"/>
                <a:ea typeface="Allerta"/>
                <a:cs typeface="Allerta"/>
                <a:sym typeface="Allerta"/>
                <a:hlinkClick r:id="rId3"/>
              </a:rPr>
              <a:t>https://attendee.gotowebinar.com/register/1386889157914345218</a:t>
            </a:r>
            <a:r>
              <a:rPr lang="en-US" sz="2400" b="0" i="0" u="none" strike="noStrike" cap="none">
                <a:solidFill>
                  <a:srgbClr val="3F3F39"/>
                </a:solidFill>
                <a:latin typeface="Allerta"/>
                <a:ea typeface="Allerta"/>
                <a:cs typeface="Allerta"/>
                <a:sym typeface="Allerta"/>
              </a:rPr>
              <a:t> </a:t>
            </a:r>
          </a:p>
        </p:txBody>
      </p:sp>
      <p:cxnSp>
        <p:nvCxnSpPr>
          <p:cNvPr id="4"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43" name="Shape 743"/>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744" name="Shape 744"/>
          <p:cNvSpPr txBox="1">
            <a:spLocks noGrp="1"/>
          </p:cNvSpPr>
          <p:nvPr>
            <p:ph type="title"/>
          </p:nvPr>
        </p:nvSpPr>
        <p:spPr>
          <a:xfrm>
            <a:off x="219315"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chemeClr val="dk1"/>
                </a:solidFill>
                <a:latin typeface="Allerta"/>
                <a:ea typeface="Allerta"/>
                <a:cs typeface="Allerta"/>
                <a:sym typeface="Allerta"/>
              </a:rPr>
              <a:t>Thank You!</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For Tweeters…</a:t>
            </a:r>
          </a:p>
        </p:txBody>
      </p:sp>
      <p:sp>
        <p:nvSpPr>
          <p:cNvPr id="459" name="Shape 4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Please feel free to tweet during and after the webinar using #</a:t>
            </a:r>
            <a:r>
              <a:rPr lang="en-US" sz="2400" b="0" i="0" u="none" strike="noStrike" cap="none" dirty="0" err="1">
                <a:solidFill>
                  <a:srgbClr val="3F3F39"/>
                </a:solidFill>
                <a:latin typeface="Allerta"/>
                <a:ea typeface="Allerta"/>
                <a:cs typeface="Allerta"/>
                <a:sym typeface="Allerta"/>
              </a:rPr>
              <a:t>coreadvocates</a:t>
            </a:r>
            <a:endParaRPr lang="en-US"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t>
            </a:r>
            <a:r>
              <a:rPr lang="en-US" sz="2400" b="0" i="0" u="none" strike="noStrike" cap="none" dirty="0" err="1">
                <a:solidFill>
                  <a:srgbClr val="3F3F39"/>
                </a:solidFill>
                <a:latin typeface="Allerta"/>
                <a:ea typeface="Allerta"/>
                <a:cs typeface="Allerta"/>
                <a:sym typeface="Allerta"/>
              </a:rPr>
              <a:t>achievethecore</a:t>
            </a:r>
            <a:r>
              <a:rPr lang="en-US" sz="2400" b="0" i="0" u="none" strike="noStrike" cap="none" dirty="0">
                <a:solidFill>
                  <a:srgbClr val="3F3F39"/>
                </a:solidFill>
                <a:latin typeface="Allerta"/>
                <a:ea typeface="Allerta"/>
                <a:cs typeface="Allerta"/>
                <a:sym typeface="Allerta"/>
              </a:rPr>
              <a:t> and @</a:t>
            </a:r>
            <a:r>
              <a:rPr lang="en-US" sz="2400" b="0" i="0" u="none" strike="noStrike" cap="none" dirty="0" err="1">
                <a:solidFill>
                  <a:srgbClr val="3F3F39"/>
                </a:solidFill>
                <a:latin typeface="Allerta"/>
                <a:ea typeface="Allerta"/>
                <a:cs typeface="Allerta"/>
                <a:sym typeface="Allerta"/>
              </a:rPr>
              <a:t>JoanieFun</a:t>
            </a:r>
            <a:r>
              <a:rPr lang="en-US" sz="2400" b="0" i="0" u="none" strike="noStrike" cap="none" dirty="0">
                <a:solidFill>
                  <a:srgbClr val="3F3F39"/>
                </a:solidFill>
                <a:latin typeface="Allerta"/>
                <a:ea typeface="Allerta"/>
                <a:cs typeface="Allerta"/>
                <a:sym typeface="Allerta"/>
              </a:rPr>
              <a:t>, @</a:t>
            </a:r>
            <a:r>
              <a:rPr lang="en-US" sz="2400" b="0" i="0" u="none" strike="noStrike" cap="none" dirty="0" err="1" smtClean="0">
                <a:solidFill>
                  <a:srgbClr val="3F3F39"/>
                </a:solidFill>
                <a:latin typeface="Allerta"/>
                <a:ea typeface="Allerta"/>
                <a:cs typeface="Allerta"/>
                <a:sym typeface="Allerta"/>
              </a:rPr>
              <a:t>salberti</a:t>
            </a:r>
            <a:r>
              <a:rPr lang="en-US" sz="2400" b="0" i="0" u="none" strike="noStrike" cap="none" dirty="0" smtClean="0">
                <a:solidFill>
                  <a:srgbClr val="3F3F39"/>
                </a:solidFill>
                <a:latin typeface="Allerta"/>
                <a:ea typeface="Allerta"/>
                <a:cs typeface="Allerta"/>
                <a:sym typeface="Allerta"/>
              </a:rPr>
              <a:t>, @JanaBryant14</a:t>
            </a:r>
            <a:endParaRPr lang="en-US"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pic>
        <p:nvPicPr>
          <p:cNvPr id="460" name="Shape 460"/>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461" name="Shape 461"/>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Resources</a:t>
            </a:r>
          </a:p>
        </p:txBody>
      </p:sp>
      <p:sp>
        <p:nvSpPr>
          <p:cNvPr id="750" name="Shape 7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dirty="0">
                <a:solidFill>
                  <a:schemeClr val="hlink"/>
                </a:solidFill>
                <a:latin typeface="Allerta"/>
                <a:ea typeface="Allerta"/>
                <a:cs typeface="Allerta"/>
                <a:sym typeface="Allerta"/>
                <a:hlinkClick r:id="rId3"/>
              </a:rPr>
              <a:t>www.Achievethecore.org</a:t>
            </a:r>
            <a:r>
              <a:rPr lang="en-US" sz="2400" b="0" i="0" u="none" strike="noStrike" cap="none" dirty="0">
                <a:solidFill>
                  <a:srgbClr val="3F3F39"/>
                </a:solidFill>
                <a:latin typeface="Allerta"/>
                <a:ea typeface="Allerta"/>
                <a:cs typeface="Allerta"/>
                <a:sym typeface="Allerta"/>
              </a:rPr>
              <a:t> </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dirty="0">
                <a:solidFill>
                  <a:srgbClr val="3F3F39"/>
                </a:solidFill>
                <a:latin typeface="Allerta"/>
                <a:ea typeface="Allerta"/>
                <a:cs typeface="Allerta"/>
                <a:sym typeface="Allerta"/>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4" name="Shape 67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468" name="Shape 468"/>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dirty="0">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Access to recorded </a:t>
            </a:r>
            <a:r>
              <a:rPr lang="en-US" sz="2000" b="0" i="0" u="none" strike="noStrike" cap="none" dirty="0" smtClean="0">
                <a:solidFill>
                  <a:srgbClr val="3F3F39"/>
                </a:solidFill>
                <a:latin typeface="Allerta"/>
                <a:ea typeface="Allerta"/>
                <a:cs typeface="Allerta"/>
                <a:sym typeface="Allerta"/>
              </a:rPr>
              <a:t>webinar</a:t>
            </a:r>
          </a:p>
          <a:p>
            <a:pPr marL="457200" marR="0" lvl="0" indent="0" algn="l" rtl="0">
              <a:lnSpc>
                <a:spcPct val="115000"/>
              </a:lnSpc>
              <a:spcBef>
                <a:spcPts val="500"/>
              </a:spcBef>
              <a:spcAft>
                <a:spcPts val="0"/>
              </a:spcAft>
              <a:buClr>
                <a:schemeClr val="dk1"/>
              </a:buClr>
              <a:buSzPct val="25000"/>
              <a:buFont typeface="Arial"/>
              <a:buNone/>
            </a:pPr>
            <a:r>
              <a:rPr lang="en-US" sz="2000" dirty="0" smtClean="0"/>
              <a:t>* Copy of transcripts</a:t>
            </a:r>
            <a:endParaRPr lang="en-US" sz="2000" b="0" i="0" u="none" strike="noStrike" cap="none" dirty="0">
              <a:solidFill>
                <a:srgbClr val="3F3F39"/>
              </a:solidFill>
              <a:latin typeface="Allerta"/>
              <a:ea typeface="Allerta"/>
              <a:cs typeface="Allerta"/>
              <a:sym typeface="Allerta"/>
            </a:endParaRP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469" name="Shape 46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70" name="Shape 470"/>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Goals of the webinar</a:t>
            </a: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Learn what is meant by Instructional Advocacy </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Discover why Instructional Advocacy matters to us, to you, and to the implementation of college-and career-ready standards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Learn what you can do, regardless of your job title or setting, to get involved with Instructional Advocacy</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216575" y="1987825"/>
            <a:ext cx="8620500" cy="22362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What is Instructional Advocacy?</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The Potential of the Standards</a:t>
            </a:r>
          </a:p>
        </p:txBody>
      </p:sp>
      <p:sp>
        <p:nvSpPr>
          <p:cNvPr id="491" name="Shape 49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1" u="none" strike="noStrike" cap="none">
                <a:solidFill>
                  <a:schemeClr val="dk1"/>
                </a:solidFill>
                <a:latin typeface="Allerta"/>
                <a:ea typeface="Allerta"/>
                <a:cs typeface="Allerta"/>
                <a:sym typeface="Allerta"/>
              </a:rPr>
              <a:t>"These Standards are not intended to be new names for old ways of doing business .They are a call to take the next step. It is time to recognize that standards are not just promises to our children, but promises we intend to keep.” </a:t>
            </a:r>
            <a:r>
              <a:rPr lang="en-US" sz="2400" b="0" i="0" u="none" strike="noStrike" cap="none">
                <a:solidFill>
                  <a:schemeClr val="dk1"/>
                </a:solidFill>
                <a:latin typeface="Allerta"/>
                <a:ea typeface="Allerta"/>
                <a:cs typeface="Allerta"/>
                <a:sym typeface="Allerta"/>
              </a:rPr>
              <a:t>– CCSSM p. 5</a:t>
            </a:r>
          </a:p>
          <a:p>
            <a:pPr marL="457200" marR="0" lvl="0" indent="-228600" algn="l" rtl="0">
              <a:lnSpc>
                <a:spcPct val="115000"/>
              </a:lnSpc>
              <a:spcBef>
                <a:spcPts val="0"/>
              </a:spcBef>
              <a:spcAft>
                <a:spcPts val="0"/>
              </a:spcAft>
              <a:buClr>
                <a:schemeClr val="dk1"/>
              </a:buClr>
              <a:buSzPct val="100000"/>
              <a:buFont typeface="Arial"/>
              <a:buNone/>
            </a:pPr>
            <a:endParaRPr sz="2400" b="0" i="0" u="none" strike="noStrike" cap="none">
              <a:solidFill>
                <a:schemeClr val="dk1"/>
              </a:solidFill>
              <a:latin typeface="Allerta"/>
              <a:ea typeface="Allerta"/>
              <a:cs typeface="Allerta"/>
              <a:sym typeface="Allerta"/>
            </a:endParaRPr>
          </a:p>
          <a:p>
            <a:pPr marL="457200" marR="0" lvl="0" indent="-228600" algn="l" rtl="0">
              <a:lnSpc>
                <a:spcPct val="115000"/>
              </a:lnSpc>
              <a:spcBef>
                <a:spcPts val="0"/>
              </a:spcBef>
              <a:spcAft>
                <a:spcPts val="0"/>
              </a:spcAft>
              <a:buClr>
                <a:schemeClr val="dk1"/>
              </a:buClr>
              <a:buSzPct val="100000"/>
              <a:buFont typeface="Arial"/>
              <a:buChar char="•"/>
            </a:pPr>
            <a:r>
              <a:rPr lang="en-US" sz="2400" b="0" i="1" u="none" strike="noStrike" cap="none">
                <a:solidFill>
                  <a:schemeClr val="dk1"/>
                </a:solidFill>
                <a:latin typeface="Allerta"/>
                <a:ea typeface="Allerta"/>
                <a:cs typeface="Allerta"/>
                <a:sym typeface="Allerta"/>
              </a:rPr>
              <a:t>“Achievement is our middle name.” </a:t>
            </a:r>
            <a:r>
              <a:rPr lang="en-US" sz="2400" b="0" i="0" u="none" strike="noStrike" cap="none">
                <a:solidFill>
                  <a:schemeClr val="dk1"/>
                </a:solidFill>
                <a:latin typeface="Allerta"/>
                <a:ea typeface="Allerta"/>
                <a:cs typeface="Allerta"/>
                <a:sym typeface="Allerta"/>
              </a:rPr>
              <a:t>-J. Zimba</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492" name="Shape 492"/>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216575" y="2243300"/>
            <a:ext cx="8620500" cy="20037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Poll:</a:t>
            </a: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How involved were teachers in the plan for standards implementation in your setting?</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(4:3)</PresentationFormat>
  <Paragraphs>248</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Calibri</vt:lpstr>
      <vt:lpstr>Allerta</vt:lpstr>
      <vt:lpstr>Arial</vt:lpstr>
      <vt:lpstr>Noto Sans Symbols</vt:lpstr>
      <vt:lpstr>SAP ATC PPT Template revised</vt:lpstr>
      <vt:lpstr>SAP ATC PPT Template revised</vt:lpstr>
      <vt:lpstr>Instructional Advocacy to Improve Practice</vt:lpstr>
      <vt:lpstr>Introductions</vt:lpstr>
      <vt:lpstr>To learn more about Core Advocates…</vt:lpstr>
      <vt:lpstr>For Tweeters…</vt:lpstr>
      <vt:lpstr>Webinar protocols</vt:lpstr>
      <vt:lpstr>Goals of the webinar</vt:lpstr>
      <vt:lpstr>What is Instructional Advocacy?</vt:lpstr>
      <vt:lpstr>The Potential of the Standards</vt:lpstr>
      <vt:lpstr> Poll: How involved were teachers in the plan for standards implementation in your setting? </vt:lpstr>
      <vt:lpstr> Poll: How involved SHOULD teachers be in this process? </vt:lpstr>
      <vt:lpstr>Professional Learning vs Training</vt:lpstr>
      <vt:lpstr>Supporting Standards Implementation</vt:lpstr>
      <vt:lpstr>PowerPoint Presentation</vt:lpstr>
      <vt:lpstr>Teachers Owning the Work</vt:lpstr>
      <vt:lpstr>What do you feel needs attention right now to make the biggest difference in achieving the potential of the Standards?    Use the “Question” tab on your control panel to submit your response.</vt:lpstr>
      <vt:lpstr>Instructional Advocacy – A Definition</vt:lpstr>
      <vt:lpstr>Grounded in the Shifts</vt:lpstr>
      <vt:lpstr>Instructional Advocacy: Many Aspects</vt:lpstr>
      <vt:lpstr>Why does Instructional Advocacy Matter?</vt:lpstr>
      <vt:lpstr>The Power of the Standards</vt:lpstr>
      <vt:lpstr>Teachers Doing the Work</vt:lpstr>
      <vt:lpstr>Make it Personal:  In what ways could you make a local impact?   Use the Questions tab to submit your answer.</vt:lpstr>
      <vt:lpstr>Conditions - It’s all Up to YOU!</vt:lpstr>
      <vt:lpstr>Consider your context:  In what ways do you have control over your next work?  Who needs to be involved?  Use the Questions tab to submit your response.</vt:lpstr>
      <vt:lpstr>How can you get involved with Instructional Advocacy Efforts?</vt:lpstr>
      <vt:lpstr>Examples of Instructional Advocacy in Action</vt:lpstr>
      <vt:lpstr>Ways that SAP can support</vt:lpstr>
      <vt:lpstr>Use Social Media</vt:lpstr>
      <vt:lpstr>Question:  Why should you tell us what you’re doing?  Use the “Question” tab on your control panel to submit your response.</vt:lpstr>
      <vt:lpstr>Why we think you should!</vt:lpstr>
      <vt:lpstr>We want teachers to rule the world!  (especially the education world!)</vt:lpstr>
      <vt:lpstr>How should you share?</vt:lpstr>
      <vt:lpstr>What questions do you have?</vt:lpstr>
      <vt:lpstr>Existing State Campaigns</vt:lpstr>
      <vt:lpstr>Campaigns for 2016-17 School Year</vt:lpstr>
      <vt:lpstr>Not in one of these states?</vt:lpstr>
      <vt:lpstr>Follow Up </vt:lpstr>
      <vt:lpstr>Upcoming Webinars</vt:lpstr>
      <vt:lpstr>Thank You!</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2016-06-22T17:04:07Z</dcterms:modified>
</cp:coreProperties>
</file>