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311" r:id="rId2"/>
    <p:sldId id="321" r:id="rId3"/>
    <p:sldId id="322" r:id="rId4"/>
    <p:sldId id="323" r:id="rId5"/>
    <p:sldId id="324" r:id="rId6"/>
    <p:sldId id="357" r:id="rId7"/>
    <p:sldId id="325" r:id="rId8"/>
    <p:sldId id="350" r:id="rId9"/>
    <p:sldId id="355" r:id="rId10"/>
    <p:sldId id="337" r:id="rId11"/>
    <p:sldId id="326" r:id="rId12"/>
    <p:sldId id="356" r:id="rId13"/>
    <p:sldId id="327" r:id="rId14"/>
    <p:sldId id="328" r:id="rId15"/>
    <p:sldId id="338" r:id="rId16"/>
    <p:sldId id="329" r:id="rId17"/>
    <p:sldId id="339" r:id="rId18"/>
    <p:sldId id="340" r:id="rId19"/>
    <p:sldId id="348" r:id="rId20"/>
    <p:sldId id="341" r:id="rId21"/>
    <p:sldId id="330" r:id="rId22"/>
    <p:sldId id="332" r:id="rId23"/>
    <p:sldId id="331" r:id="rId24"/>
    <p:sldId id="349" r:id="rId25"/>
    <p:sldId id="333" r:id="rId26"/>
    <p:sldId id="335" r:id="rId27"/>
    <p:sldId id="359" r:id="rId28"/>
    <p:sldId id="360" r:id="rId29"/>
    <p:sldId id="334" r:id="rId30"/>
    <p:sldId id="358" r:id="rId31"/>
    <p:sldId id="361" r:id="rId32"/>
    <p:sldId id="351" r:id="rId33"/>
    <p:sldId id="352" r:id="rId34"/>
    <p:sldId id="343" r:id="rId35"/>
    <p:sldId id="336" r:id="rId36"/>
    <p:sldId id="344" r:id="rId37"/>
    <p:sldId id="363" r:id="rId38"/>
    <p:sldId id="345" r:id="rId39"/>
    <p:sldId id="346" r:id="rId40"/>
    <p:sldId id="353" r:id="rId41"/>
    <p:sldId id="354" r:id="rId42"/>
    <p:sldId id="347" r:id="rId43"/>
    <p:sldId id="32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9">
          <p15:clr>
            <a:srgbClr val="A4A3A4"/>
          </p15:clr>
        </p15:guide>
        <p15:guide id="2" orient="horz" pos="3006">
          <p15:clr>
            <a:srgbClr val="A4A3A4"/>
          </p15:clr>
        </p15:guide>
        <p15:guide id="3" orient="horz" pos="3486">
          <p15:clr>
            <a:srgbClr val="A4A3A4"/>
          </p15:clr>
        </p15:guide>
        <p15:guide id="4" pos="19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C9963"/>
    <a:srgbClr val="50514F"/>
    <a:srgbClr val="23593E"/>
    <a:srgbClr val="7F7F7F"/>
    <a:srgbClr val="EC6302"/>
    <a:srgbClr val="3F3F39"/>
    <a:srgbClr val="2B9650"/>
    <a:srgbClr val="416795"/>
    <a:srgbClr val="23A3AD"/>
    <a:srgbClr val="CC91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4" autoAdjust="0"/>
    <p:restoredTop sz="90350" autoAdjust="0"/>
  </p:normalViewPr>
  <p:slideViewPr>
    <p:cSldViewPr snapToGrid="0" snapToObjects="1">
      <p:cViewPr varScale="1">
        <p:scale>
          <a:sx n="67" d="100"/>
          <a:sy n="67" d="100"/>
        </p:scale>
        <p:origin x="1476" y="72"/>
      </p:cViewPr>
      <p:guideLst>
        <p:guide orient="horz" pos="3969"/>
        <p:guide orient="horz" pos="3006"/>
        <p:guide orient="horz" pos="3486"/>
        <p:guide pos="197"/>
      </p:guideLst>
    </p:cSldViewPr>
  </p:slideViewPr>
  <p:notesTextViewPr>
    <p:cViewPr>
      <p:scale>
        <a:sx n="100" d="100"/>
        <a:sy n="100" d="100"/>
      </p:scale>
      <p:origin x="0" y="0"/>
    </p:cViewPr>
  </p:notesTextViewPr>
  <p:notesViewPr>
    <p:cSldViewPr snapToGrid="0" snapToObjects="1">
      <p:cViewPr varScale="1">
        <p:scale>
          <a:sx n="84" d="100"/>
          <a:sy n="84" d="100"/>
        </p:scale>
        <p:origin x="3528"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6F892B-6627-994E-B68D-E99C83311AB5}" type="datetimeFigureOut">
              <a:rPr lang="en-US" smtClean="0"/>
              <a:t>7/25/2016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FEF523-DFFF-3849-AB64-4EC8F28D8BCC}" type="slidenum">
              <a:rPr lang="en-US" smtClean="0"/>
              <a:t>‹#›</a:t>
            </a:fld>
            <a:endParaRPr lang="en-US"/>
          </a:p>
        </p:txBody>
      </p:sp>
    </p:spTree>
    <p:extLst>
      <p:ext uri="{BB962C8B-B14F-4D97-AF65-F5344CB8AC3E}">
        <p14:creationId xmlns:p14="http://schemas.microsoft.com/office/powerpoint/2010/main" val="17931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83C79-688E-EB4C-970F-1EC37B10593D}" type="datetimeFigureOut">
              <a:rPr lang="en-US" smtClean="0"/>
              <a:t>7/25/2016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B1828-CA22-1E44-83CA-2F28F4E12E82}" type="slidenum">
              <a:rPr lang="en-US" smtClean="0"/>
              <a:t>‹#›</a:t>
            </a:fld>
            <a:endParaRPr lang="en-US"/>
          </a:p>
        </p:txBody>
      </p:sp>
    </p:spTree>
    <p:extLst>
      <p:ext uri="{BB962C8B-B14F-4D97-AF65-F5344CB8AC3E}">
        <p14:creationId xmlns:p14="http://schemas.microsoft.com/office/powerpoint/2010/main" val="75141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B1828-CA22-1E44-83CA-2F28F4E12E82}" type="slidenum">
              <a:rPr lang="en-US" smtClean="0"/>
              <a:t>1</a:t>
            </a:fld>
            <a:endParaRPr lang="en-US"/>
          </a:p>
        </p:txBody>
      </p:sp>
    </p:spTree>
    <p:extLst>
      <p:ext uri="{BB962C8B-B14F-4D97-AF65-F5344CB8AC3E}">
        <p14:creationId xmlns:p14="http://schemas.microsoft.com/office/powerpoint/2010/main" val="3270966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14</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416286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16</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58014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17</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489620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18</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490064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B1828-CA22-1E44-83CA-2F28F4E12E82}" type="slidenum">
              <a:rPr lang="en-US" smtClean="0"/>
              <a:t>19</a:t>
            </a:fld>
            <a:endParaRPr lang="en-US"/>
          </a:p>
        </p:txBody>
      </p:sp>
    </p:spTree>
    <p:extLst>
      <p:ext uri="{BB962C8B-B14F-4D97-AF65-F5344CB8AC3E}">
        <p14:creationId xmlns:p14="http://schemas.microsoft.com/office/powerpoint/2010/main" val="2184325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21</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939789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dirty="0">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22</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3683863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23</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4221386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24</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3076457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25</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3556094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8" name="Shape 4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439" name="Shape 4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174576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26</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3124339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27</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564414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28</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989043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29</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3012693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30</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280857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31</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69801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32</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875443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B1828-CA22-1E44-83CA-2F28F4E12E82}" type="slidenum">
              <a:rPr lang="en-US" smtClean="0"/>
              <a:t>33</a:t>
            </a:fld>
            <a:endParaRPr lang="en-US"/>
          </a:p>
        </p:txBody>
      </p:sp>
    </p:spTree>
    <p:extLst>
      <p:ext uri="{BB962C8B-B14F-4D97-AF65-F5344CB8AC3E}">
        <p14:creationId xmlns:p14="http://schemas.microsoft.com/office/powerpoint/2010/main" val="32510331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35</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259076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36</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70406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6" name="Shape 4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a:sym typeface="Allerta"/>
            </a:endParaRPr>
          </a:p>
        </p:txBody>
      </p:sp>
      <p:sp>
        <p:nvSpPr>
          <p:cNvPr id="447" name="Shape 4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3915170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37</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399467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38</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056387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39</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505605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40</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908361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42</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199186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56" name="Shape 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168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4" name="Shape 46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65" name="Shape 4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llerta"/>
                <a:ea typeface="Allerta"/>
                <a:cs typeface="Allerta"/>
                <a:sym typeface="Allerta"/>
              </a:rPr>
              <a:t>5</a:t>
            </a:fld>
            <a:endParaRPr lang="en-US" sz="1400" b="0" i="0" u="none" strike="noStrike" cap="none">
              <a:solidFill>
                <a:srgbClr val="000000"/>
              </a:solidFill>
              <a:latin typeface="Allerta"/>
              <a:ea typeface="Allerta"/>
              <a:cs typeface="Allerta"/>
              <a:sym typeface="Allerta"/>
            </a:endParaRPr>
          </a:p>
        </p:txBody>
      </p:sp>
    </p:spTree>
    <p:extLst>
      <p:ext uri="{BB962C8B-B14F-4D97-AF65-F5344CB8AC3E}">
        <p14:creationId xmlns:p14="http://schemas.microsoft.com/office/powerpoint/2010/main" val="492363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7</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642591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dirty="0">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11</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5703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dirty="0">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12</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427107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lang="en-US">
              <a:sym typeface="Allerta"/>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Allerta"/>
                <a:ea typeface="Allerta"/>
                <a:cs typeface="Allerta"/>
                <a:sym typeface="Allerta"/>
              </a:rPr>
              <a:t>13</a:t>
            </a:fld>
            <a:endParaRPr lang="en-US" sz="1200" b="0" i="0" u="none" strike="noStrike" cap="none">
              <a:solidFill>
                <a:schemeClr val="dk1"/>
              </a:solidFill>
              <a:latin typeface="Allerta"/>
              <a:ea typeface="Allerta"/>
              <a:cs typeface="Allerta"/>
              <a:sym typeface="Allerta"/>
            </a:endParaRPr>
          </a:p>
        </p:txBody>
      </p:sp>
    </p:spTree>
    <p:extLst>
      <p:ext uri="{BB962C8B-B14F-4D97-AF65-F5344CB8AC3E}">
        <p14:creationId xmlns:p14="http://schemas.microsoft.com/office/powerpoint/2010/main" val="2653940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CA and SAP">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219320" y="2982072"/>
            <a:ext cx="8619880" cy="850387"/>
          </a:xfrm>
        </p:spPr>
        <p:txBody>
          <a:bodyPr>
            <a:normAutofit/>
          </a:bodyPr>
          <a:lstStyle>
            <a:lvl1pPr>
              <a:defRPr sz="2800">
                <a:solidFill>
                  <a:srgbClr val="50514F"/>
                </a:solidFill>
              </a:defRPr>
            </a:lvl1pPr>
          </a:lstStyle>
          <a:p>
            <a:r>
              <a:rPr lang="en-US" dirty="0" smtClean="0"/>
              <a:t>A headline goes here</a:t>
            </a:r>
            <a:endParaRPr lang="en-US" dirty="0"/>
          </a:p>
        </p:txBody>
      </p:sp>
      <p:sp>
        <p:nvSpPr>
          <p:cNvPr id="11" name="Subtitle 2"/>
          <p:cNvSpPr>
            <a:spLocks noGrp="1"/>
          </p:cNvSpPr>
          <p:nvPr>
            <p:ph type="subTitle" idx="1" hasCustomPrompt="1"/>
          </p:nvPr>
        </p:nvSpPr>
        <p:spPr>
          <a:xfrm>
            <a:off x="219321" y="3832459"/>
            <a:ext cx="8619879" cy="792406"/>
          </a:xfrm>
        </p:spPr>
        <p:txBody>
          <a:bodyPr>
            <a:normAutofit/>
          </a:bodyPr>
          <a:lstStyle>
            <a:lvl1pPr marL="0" indent="0" algn="l">
              <a:buNone/>
              <a:defRPr sz="2000"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 subhead goes here</a:t>
            </a:r>
            <a:endParaRPr lang="en-US" dirty="0"/>
          </a:p>
        </p:txBody>
      </p:sp>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394130"/>
            <a:ext cx="2235200" cy="21014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800" y="5840890"/>
            <a:ext cx="1313901" cy="508000"/>
          </a:xfrm>
          <a:prstGeom prst="rect">
            <a:avLst/>
          </a:prstGeom>
        </p:spPr>
      </p:pic>
    </p:spTree>
    <p:extLst>
      <p:ext uri="{BB962C8B-B14F-4D97-AF65-F5344CB8AC3E}">
        <p14:creationId xmlns:p14="http://schemas.microsoft.com/office/powerpoint/2010/main" val="24519085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032" userDrawn="1">
          <p15:clr>
            <a:srgbClr val="FBAE40"/>
          </p15:clr>
        </p15:guide>
        <p15:guide id="2" pos="192" userDrawn="1">
          <p15:clr>
            <a:srgbClr val="FBAE40"/>
          </p15:clr>
        </p15:guide>
        <p15:guide id="3" pos="55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304800" y="1575486"/>
            <a:ext cx="8572500" cy="4525963"/>
          </a:xfrm>
        </p:spPr>
        <p:txBody>
          <a:bodyPr/>
          <a:lstStyle>
            <a:lvl1pPr>
              <a:defRPr baseline="0">
                <a:solidFill>
                  <a:schemeClr val="tx1">
                    <a:lumMod val="65000"/>
                    <a:lumOff val="35000"/>
                  </a:schemeClr>
                </a:solidFill>
              </a:defRPr>
            </a:lvl1pPr>
          </a:lstStyle>
          <a:p>
            <a:r>
              <a:rPr lang="en-US" dirty="0" smtClean="0"/>
              <a:t>Click the icon to add a picture</a:t>
            </a:r>
            <a:endParaRPr lang="en-US" dirty="0"/>
          </a:p>
        </p:txBody>
      </p:sp>
      <p:sp>
        <p:nvSpPr>
          <p:cNvPr id="2" name="Title 1"/>
          <p:cNvSpPr>
            <a:spLocks noGrp="1"/>
          </p:cNvSpPr>
          <p:nvPr>
            <p:ph type="title" hasCustomPrompt="1"/>
          </p:nvPr>
        </p:nvSpPr>
        <p:spPr>
          <a:xfrm>
            <a:off x="304800" y="274638"/>
            <a:ext cx="8572500" cy="1143000"/>
          </a:xfrm>
        </p:spPr>
        <p:txBody>
          <a:bodyPr/>
          <a:lstStyle>
            <a:lvl1pPr>
              <a:defRPr>
                <a:solidFill>
                  <a:schemeClr val="tx1">
                    <a:lumMod val="65000"/>
                    <a:lumOff val="35000"/>
                  </a:schemeClr>
                </a:solidFill>
              </a:defRPr>
            </a:lvl1pPr>
          </a:lstStyle>
          <a:p>
            <a:r>
              <a:rPr lang="en-US" dirty="0" smtClean="0"/>
              <a:t>A title goes here</a:t>
            </a:r>
            <a:endParaRPr lang="en-US" dirty="0"/>
          </a:p>
        </p:txBody>
      </p:sp>
      <p:sp>
        <p:nvSpPr>
          <p:cNvPr id="9" name="Rectangle 8"/>
          <p:cNvSpPr/>
          <p:nvPr userDrawn="1"/>
        </p:nvSpPr>
        <p:spPr>
          <a:xfrm>
            <a:off x="1" y="6330472"/>
            <a:ext cx="9153070" cy="540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fld id="{7C6A728C-FC91-4C42-BBC3-781D2A254A60}" type="slidenum">
              <a:rPr lang="en-US" sz="1000" smtClean="0">
                <a:solidFill>
                  <a:srgbClr val="50514F"/>
                </a:solidFill>
                <a:latin typeface="Lucida Sans"/>
                <a:cs typeface="Lucida Sans"/>
              </a:rPr>
              <a:pPr algn="r"/>
              <a:t>‹#›</a:t>
            </a:fld>
            <a:r>
              <a:rPr lang="en-US" sz="1000" dirty="0" smtClean="0">
                <a:solidFill>
                  <a:srgbClr val="50514F"/>
                </a:solidFill>
                <a:latin typeface="Lucida Sans"/>
                <a:cs typeface="Lucida Sans"/>
              </a:rPr>
              <a:t> </a:t>
            </a:r>
            <a:endParaRPr lang="en-US" sz="1000" dirty="0">
              <a:solidFill>
                <a:srgbClr val="50514F"/>
              </a:solidFill>
              <a:latin typeface="Lucida Sans"/>
              <a:cs typeface="Lucida Sans"/>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03299"/>
            <a:ext cx="1746504" cy="164201"/>
          </a:xfrm>
          <a:prstGeom prst="rect">
            <a:avLst/>
          </a:prstGeom>
        </p:spPr>
      </p:pic>
    </p:spTree>
    <p:extLst>
      <p:ext uri="{BB962C8B-B14F-4D97-AF65-F5344CB8AC3E}">
        <p14:creationId xmlns:p14="http://schemas.microsoft.com/office/powerpoint/2010/main" val="36612632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55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1" y="6330472"/>
            <a:ext cx="9153070" cy="540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C9963"/>
              </a:solidFill>
            </a:endParaRPr>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fld id="{7C6A728C-FC91-4C42-BBC3-781D2A254A60}" type="slidenum">
              <a:rPr lang="en-US" sz="1000" smtClean="0">
                <a:solidFill>
                  <a:srgbClr val="50514F"/>
                </a:solidFill>
                <a:latin typeface="Lucida Sans"/>
                <a:cs typeface="Lucida Sans"/>
              </a:rPr>
              <a:pPr algn="r"/>
              <a:t>‹#›</a:t>
            </a:fld>
            <a:r>
              <a:rPr lang="en-US" sz="1000" dirty="0" smtClean="0">
                <a:solidFill>
                  <a:srgbClr val="50514F"/>
                </a:solidFill>
                <a:latin typeface="Lucida Sans"/>
                <a:cs typeface="Lucida Sans"/>
              </a:rPr>
              <a:t> </a:t>
            </a:r>
            <a:endParaRPr lang="en-US" sz="1000" dirty="0">
              <a:solidFill>
                <a:srgbClr val="50514F"/>
              </a:solidFill>
              <a:latin typeface="Lucida Sans"/>
              <a:cs typeface="Lucida Sans"/>
            </a:endParaRPr>
          </a:p>
        </p:txBody>
      </p:sp>
      <p:sp>
        <p:nvSpPr>
          <p:cNvPr id="8" name="Title 26"/>
          <p:cNvSpPr>
            <a:spLocks noGrp="1"/>
          </p:cNvSpPr>
          <p:nvPr>
            <p:ph type="title" hasCustomPrompt="1"/>
          </p:nvPr>
        </p:nvSpPr>
        <p:spPr>
          <a:xfrm>
            <a:off x="304800" y="2914650"/>
            <a:ext cx="3584576" cy="1143000"/>
          </a:xfrm>
        </p:spPr>
        <p:txBody>
          <a:bodyPr/>
          <a:lstStyle>
            <a:lvl1pPr>
              <a:defRPr baseline="0">
                <a:solidFill>
                  <a:schemeClr val="tx1">
                    <a:lumMod val="65000"/>
                    <a:lumOff val="35000"/>
                  </a:schemeClr>
                </a:solidFill>
              </a:defRPr>
            </a:lvl1pPr>
          </a:lstStyle>
          <a:p>
            <a:r>
              <a:rPr lang="en-US" dirty="0" smtClean="0"/>
              <a:t>A title goes here</a:t>
            </a:r>
            <a:endParaRPr lang="en-US" dirty="0"/>
          </a:p>
        </p:txBody>
      </p:sp>
      <p:sp>
        <p:nvSpPr>
          <p:cNvPr id="21" name="Text Placeholder 32"/>
          <p:cNvSpPr>
            <a:spLocks noGrp="1"/>
          </p:cNvSpPr>
          <p:nvPr>
            <p:ph type="body" sz="quarter" idx="10" hasCustomPrompt="1"/>
          </p:nvPr>
        </p:nvSpPr>
        <p:spPr>
          <a:xfrm>
            <a:off x="4624613" y="1858449"/>
            <a:ext cx="2444750" cy="539750"/>
          </a:xfrm>
        </p:spPr>
        <p:txBody>
          <a:bodyPr>
            <a:normAutofit/>
          </a:bodyPr>
          <a:lstStyle>
            <a:lvl1pPr marL="0" indent="0" algn="r">
              <a:buNone/>
              <a:defRPr sz="16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Content title goes here </a:t>
            </a:r>
          </a:p>
        </p:txBody>
      </p:sp>
      <p:sp>
        <p:nvSpPr>
          <p:cNvPr id="22" name="Text Placeholder 32"/>
          <p:cNvSpPr>
            <a:spLocks noGrp="1"/>
          </p:cNvSpPr>
          <p:nvPr>
            <p:ph type="body" sz="quarter" idx="11" hasCustomPrompt="1"/>
          </p:nvPr>
        </p:nvSpPr>
        <p:spPr>
          <a:xfrm>
            <a:off x="7209515" y="1858449"/>
            <a:ext cx="1447348" cy="539750"/>
          </a:xfrm>
        </p:spPr>
        <p:txBody>
          <a:bodyPr>
            <a:normAutofit/>
          </a:bodyPr>
          <a:lstStyle>
            <a:lvl1pPr marL="0" indent="0">
              <a:buNone/>
              <a:defRPr sz="16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Page #</a:t>
            </a:r>
          </a:p>
        </p:txBody>
      </p:sp>
      <p:sp>
        <p:nvSpPr>
          <p:cNvPr id="23" name="Text Placeholder 32"/>
          <p:cNvSpPr>
            <a:spLocks noGrp="1"/>
          </p:cNvSpPr>
          <p:nvPr>
            <p:ph type="body" sz="quarter" idx="12" hasCustomPrompt="1"/>
          </p:nvPr>
        </p:nvSpPr>
        <p:spPr>
          <a:xfrm>
            <a:off x="4624613" y="2400628"/>
            <a:ext cx="2444750" cy="539750"/>
          </a:xfrm>
        </p:spPr>
        <p:txBody>
          <a:bodyPr>
            <a:normAutofit/>
          </a:bodyPr>
          <a:lstStyle>
            <a:lvl1pPr marL="0" indent="0" algn="r">
              <a:buNone/>
              <a:defRPr sz="16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Content title goes here </a:t>
            </a:r>
          </a:p>
        </p:txBody>
      </p:sp>
      <p:sp>
        <p:nvSpPr>
          <p:cNvPr id="24" name="Text Placeholder 32"/>
          <p:cNvSpPr>
            <a:spLocks noGrp="1"/>
          </p:cNvSpPr>
          <p:nvPr>
            <p:ph type="body" sz="quarter" idx="13" hasCustomPrompt="1"/>
          </p:nvPr>
        </p:nvSpPr>
        <p:spPr>
          <a:xfrm>
            <a:off x="7209515" y="2400628"/>
            <a:ext cx="1447348" cy="539750"/>
          </a:xfrm>
        </p:spPr>
        <p:txBody>
          <a:bodyPr>
            <a:normAutofit/>
          </a:bodyPr>
          <a:lstStyle>
            <a:lvl1pPr marL="0" indent="0">
              <a:buNone/>
              <a:defRPr sz="16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Page #</a:t>
            </a:r>
          </a:p>
        </p:txBody>
      </p:sp>
      <p:sp>
        <p:nvSpPr>
          <p:cNvPr id="25" name="Text Placeholder 32"/>
          <p:cNvSpPr>
            <a:spLocks noGrp="1"/>
          </p:cNvSpPr>
          <p:nvPr>
            <p:ph type="body" sz="quarter" idx="14" hasCustomPrompt="1"/>
          </p:nvPr>
        </p:nvSpPr>
        <p:spPr>
          <a:xfrm>
            <a:off x="4624613" y="2955018"/>
            <a:ext cx="2444750" cy="539750"/>
          </a:xfrm>
        </p:spPr>
        <p:txBody>
          <a:bodyPr>
            <a:normAutofit/>
          </a:bodyPr>
          <a:lstStyle>
            <a:lvl1pPr marL="0" indent="0" algn="r">
              <a:buNone/>
              <a:defRPr sz="16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Content title goes here </a:t>
            </a:r>
          </a:p>
        </p:txBody>
      </p:sp>
      <p:sp>
        <p:nvSpPr>
          <p:cNvPr id="26" name="Text Placeholder 32"/>
          <p:cNvSpPr>
            <a:spLocks noGrp="1"/>
          </p:cNvSpPr>
          <p:nvPr>
            <p:ph type="body" sz="quarter" idx="15" hasCustomPrompt="1"/>
          </p:nvPr>
        </p:nvSpPr>
        <p:spPr>
          <a:xfrm>
            <a:off x="7209515" y="2955018"/>
            <a:ext cx="1447348" cy="539750"/>
          </a:xfrm>
        </p:spPr>
        <p:txBody>
          <a:bodyPr>
            <a:normAutofit/>
          </a:bodyPr>
          <a:lstStyle>
            <a:lvl1pPr marL="0" indent="0">
              <a:buNone/>
              <a:defRPr sz="16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Page #</a:t>
            </a:r>
          </a:p>
        </p:txBody>
      </p:sp>
      <p:sp>
        <p:nvSpPr>
          <p:cNvPr id="27" name="Text Placeholder 32"/>
          <p:cNvSpPr>
            <a:spLocks noGrp="1"/>
          </p:cNvSpPr>
          <p:nvPr>
            <p:ph type="body" sz="quarter" idx="16" hasCustomPrompt="1"/>
          </p:nvPr>
        </p:nvSpPr>
        <p:spPr>
          <a:xfrm>
            <a:off x="4624613" y="3509408"/>
            <a:ext cx="2444750" cy="539750"/>
          </a:xfrm>
        </p:spPr>
        <p:txBody>
          <a:bodyPr>
            <a:normAutofit/>
          </a:bodyPr>
          <a:lstStyle>
            <a:lvl1pPr marL="0" indent="0" algn="r">
              <a:buNone/>
              <a:defRPr sz="16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Content title goes here </a:t>
            </a:r>
          </a:p>
        </p:txBody>
      </p:sp>
      <p:sp>
        <p:nvSpPr>
          <p:cNvPr id="28" name="Text Placeholder 32"/>
          <p:cNvSpPr>
            <a:spLocks noGrp="1"/>
          </p:cNvSpPr>
          <p:nvPr>
            <p:ph type="body" sz="quarter" idx="17" hasCustomPrompt="1"/>
          </p:nvPr>
        </p:nvSpPr>
        <p:spPr>
          <a:xfrm>
            <a:off x="7209515" y="3509408"/>
            <a:ext cx="1447348" cy="539750"/>
          </a:xfrm>
        </p:spPr>
        <p:txBody>
          <a:bodyPr>
            <a:normAutofit/>
          </a:bodyPr>
          <a:lstStyle>
            <a:lvl1pPr marL="0" indent="0">
              <a:buNone/>
              <a:defRPr sz="16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Page #</a:t>
            </a:r>
          </a:p>
        </p:txBody>
      </p:sp>
      <p:sp>
        <p:nvSpPr>
          <p:cNvPr id="29" name="Text Placeholder 32"/>
          <p:cNvSpPr>
            <a:spLocks noGrp="1"/>
          </p:cNvSpPr>
          <p:nvPr>
            <p:ph type="body" sz="quarter" idx="18" hasCustomPrompt="1"/>
          </p:nvPr>
        </p:nvSpPr>
        <p:spPr>
          <a:xfrm>
            <a:off x="4624613" y="4063798"/>
            <a:ext cx="2444750" cy="539750"/>
          </a:xfrm>
        </p:spPr>
        <p:txBody>
          <a:bodyPr>
            <a:normAutofit/>
          </a:bodyPr>
          <a:lstStyle>
            <a:lvl1pPr marL="0" indent="0" algn="r">
              <a:buNone/>
              <a:defRPr sz="16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Content title goes here </a:t>
            </a:r>
          </a:p>
        </p:txBody>
      </p:sp>
      <p:sp>
        <p:nvSpPr>
          <p:cNvPr id="30" name="Text Placeholder 32"/>
          <p:cNvSpPr>
            <a:spLocks noGrp="1"/>
          </p:cNvSpPr>
          <p:nvPr>
            <p:ph type="body" sz="quarter" idx="19" hasCustomPrompt="1"/>
          </p:nvPr>
        </p:nvSpPr>
        <p:spPr>
          <a:xfrm>
            <a:off x="7209515" y="4063798"/>
            <a:ext cx="1447348" cy="539750"/>
          </a:xfrm>
        </p:spPr>
        <p:txBody>
          <a:bodyPr>
            <a:normAutofit/>
          </a:bodyPr>
          <a:lstStyle>
            <a:lvl1pPr marL="0" indent="0">
              <a:buNone/>
              <a:defRPr sz="16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Page #</a:t>
            </a:r>
          </a:p>
        </p:txBody>
      </p:sp>
      <p:sp>
        <p:nvSpPr>
          <p:cNvPr id="31" name="Text Placeholder 32"/>
          <p:cNvSpPr>
            <a:spLocks noGrp="1"/>
          </p:cNvSpPr>
          <p:nvPr>
            <p:ph type="body" sz="quarter" idx="20" hasCustomPrompt="1"/>
          </p:nvPr>
        </p:nvSpPr>
        <p:spPr>
          <a:xfrm>
            <a:off x="4624613" y="4618186"/>
            <a:ext cx="2444750" cy="539750"/>
          </a:xfrm>
        </p:spPr>
        <p:txBody>
          <a:bodyPr>
            <a:normAutofit/>
          </a:bodyPr>
          <a:lstStyle>
            <a:lvl1pPr marL="0" indent="0" algn="r">
              <a:buNone/>
              <a:defRPr sz="16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Content title goes here </a:t>
            </a:r>
          </a:p>
        </p:txBody>
      </p:sp>
      <p:sp>
        <p:nvSpPr>
          <p:cNvPr id="32" name="Text Placeholder 32"/>
          <p:cNvSpPr>
            <a:spLocks noGrp="1"/>
          </p:cNvSpPr>
          <p:nvPr>
            <p:ph type="body" sz="quarter" idx="21" hasCustomPrompt="1"/>
          </p:nvPr>
        </p:nvSpPr>
        <p:spPr>
          <a:xfrm>
            <a:off x="7209515" y="4618186"/>
            <a:ext cx="1447348" cy="539750"/>
          </a:xfrm>
        </p:spPr>
        <p:txBody>
          <a:bodyPr>
            <a:normAutofit/>
          </a:bodyPr>
          <a:lstStyle>
            <a:lvl1pPr marL="0" indent="0">
              <a:buNone/>
              <a:defRPr sz="16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Page #</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03299"/>
            <a:ext cx="1746504" cy="164201"/>
          </a:xfrm>
          <a:prstGeom prst="rect">
            <a:avLst/>
          </a:prstGeom>
        </p:spPr>
      </p:pic>
    </p:spTree>
    <p:extLst>
      <p:ext uri="{BB962C8B-B14F-4D97-AF65-F5344CB8AC3E}">
        <p14:creationId xmlns:p14="http://schemas.microsoft.com/office/powerpoint/2010/main" val="23080964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0"/>
            <a:ext cx="9144000" cy="6858000"/>
          </a:xfrm>
        </p:spPr>
        <p:txBody>
          <a:bodyPr/>
          <a:lstStyle>
            <a:lvl1pPr>
              <a:defRPr baseline="0">
                <a:solidFill>
                  <a:schemeClr val="tx1">
                    <a:lumMod val="65000"/>
                    <a:lumOff val="35000"/>
                  </a:schemeClr>
                </a:solidFill>
              </a:defRPr>
            </a:lvl1pPr>
          </a:lstStyle>
          <a:p>
            <a:r>
              <a:rPr lang="en-US" dirty="0" smtClean="0"/>
              <a:t>Drag a picture or click the icon to add</a:t>
            </a:r>
            <a:endParaRPr lang="en-US" dirty="0"/>
          </a:p>
        </p:txBody>
      </p:sp>
    </p:spTree>
    <p:extLst>
      <p:ext uri="{BB962C8B-B14F-4D97-AF65-F5344CB8AC3E}">
        <p14:creationId xmlns:p14="http://schemas.microsoft.com/office/powerpoint/2010/main" val="16965916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4638"/>
            <a:ext cx="8559800" cy="1143000"/>
          </a:xfrm>
        </p:spPr>
        <p:txBody>
          <a:bodyPr/>
          <a:lstStyle>
            <a:lvl1pPr>
              <a:defRPr>
                <a:solidFill>
                  <a:schemeClr val="tx1">
                    <a:lumMod val="65000"/>
                    <a:lumOff val="35000"/>
                  </a:schemeClr>
                </a:solidFill>
              </a:defRPr>
            </a:lvl1pPr>
          </a:lstStyle>
          <a:p>
            <a:r>
              <a:rPr lang="en-US" dirty="0" smtClean="0"/>
              <a:t>A title goes here</a:t>
            </a:r>
            <a:endParaRPr lang="en-US" dirty="0"/>
          </a:p>
        </p:txBody>
      </p:sp>
      <p:sp>
        <p:nvSpPr>
          <p:cNvPr id="6" name="Rectangle 5"/>
          <p:cNvSpPr/>
          <p:nvPr userDrawn="1"/>
        </p:nvSpPr>
        <p:spPr>
          <a:xfrm>
            <a:off x="1" y="6330472"/>
            <a:ext cx="9153070" cy="540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fld id="{7C6A728C-FC91-4C42-BBC3-781D2A254A60}" type="slidenum">
              <a:rPr lang="en-US" sz="1000" smtClean="0">
                <a:solidFill>
                  <a:srgbClr val="50514F"/>
                </a:solidFill>
                <a:latin typeface="Lucida Sans"/>
                <a:cs typeface="Lucida Sans"/>
              </a:rPr>
              <a:pPr algn="r"/>
              <a:t>‹#›</a:t>
            </a:fld>
            <a:r>
              <a:rPr lang="en-US" sz="1000" dirty="0" smtClean="0">
                <a:solidFill>
                  <a:srgbClr val="50514F"/>
                </a:solidFill>
                <a:latin typeface="Lucida Sans"/>
                <a:cs typeface="Lucida Sans"/>
              </a:rPr>
              <a:t> </a:t>
            </a:r>
            <a:endParaRPr lang="en-US" sz="1000" dirty="0">
              <a:solidFill>
                <a:srgbClr val="50514F"/>
              </a:solidFill>
              <a:latin typeface="Lucida Sans"/>
              <a:cs typeface="Lucida Sans"/>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03299"/>
            <a:ext cx="1746504" cy="164201"/>
          </a:xfrm>
          <a:prstGeom prst="rect">
            <a:avLst/>
          </a:prstGeom>
        </p:spPr>
      </p:pic>
    </p:spTree>
    <p:extLst>
      <p:ext uri="{BB962C8B-B14F-4D97-AF65-F5344CB8AC3E}">
        <p14:creationId xmlns:p14="http://schemas.microsoft.com/office/powerpoint/2010/main" val="41988204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_CA">
    <p:spTree>
      <p:nvGrpSpPr>
        <p:cNvPr id="1" name=""/>
        <p:cNvGrpSpPr/>
        <p:nvPr/>
      </p:nvGrpSpPr>
      <p:grpSpPr>
        <a:xfrm>
          <a:off x="0" y="0"/>
          <a:ext cx="0" cy="0"/>
          <a:chOff x="0" y="0"/>
          <a:chExt cx="0" cy="0"/>
        </a:xfrm>
      </p:grpSpPr>
      <p:sp>
        <p:nvSpPr>
          <p:cNvPr id="6" name="Rectangle 5"/>
          <p:cNvSpPr/>
          <p:nvPr userDrawn="1"/>
        </p:nvSpPr>
        <p:spPr>
          <a:xfrm>
            <a:off x="1" y="6330472"/>
            <a:ext cx="9153070" cy="540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fld id="{7C6A728C-FC91-4C42-BBC3-781D2A254A60}" type="slidenum">
              <a:rPr lang="en-US" sz="1000" smtClean="0">
                <a:solidFill>
                  <a:srgbClr val="50514F"/>
                </a:solidFill>
                <a:latin typeface="Lucida Sans"/>
                <a:cs typeface="Lucida Sans"/>
              </a:rPr>
              <a:pPr algn="r"/>
              <a:t>‹#›</a:t>
            </a:fld>
            <a:r>
              <a:rPr lang="en-US" sz="1000" dirty="0" smtClean="0">
                <a:solidFill>
                  <a:srgbClr val="50514F"/>
                </a:solidFill>
                <a:latin typeface="Lucida Sans"/>
                <a:cs typeface="Lucida Sans"/>
              </a:rPr>
              <a:t> </a:t>
            </a:r>
            <a:endParaRPr lang="en-US" sz="1000" dirty="0">
              <a:solidFill>
                <a:srgbClr val="50514F"/>
              </a:solidFill>
              <a:latin typeface="Lucida Sans"/>
              <a:cs typeface="Lucida Sans"/>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03299"/>
            <a:ext cx="1746504" cy="164201"/>
          </a:xfrm>
          <a:prstGeom prst="rect">
            <a:avLst/>
          </a:prstGeom>
        </p:spPr>
      </p:pic>
    </p:spTree>
    <p:extLst>
      <p:ext uri="{BB962C8B-B14F-4D97-AF65-F5344CB8AC3E}">
        <p14:creationId xmlns:p14="http://schemas.microsoft.com/office/powerpoint/2010/main" val="6097271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_CA Green">
    <p:spTree>
      <p:nvGrpSpPr>
        <p:cNvPr id="1" name=""/>
        <p:cNvGrpSpPr/>
        <p:nvPr/>
      </p:nvGrpSpPr>
      <p:grpSpPr>
        <a:xfrm>
          <a:off x="0" y="0"/>
          <a:ext cx="0" cy="0"/>
          <a:chOff x="0" y="0"/>
          <a:chExt cx="0" cy="0"/>
        </a:xfrm>
      </p:grpSpPr>
      <p:sp>
        <p:nvSpPr>
          <p:cNvPr id="6" name="Rectangle 5"/>
          <p:cNvSpPr/>
          <p:nvPr userDrawn="1"/>
        </p:nvSpPr>
        <p:spPr>
          <a:xfrm>
            <a:off x="1" y="6330472"/>
            <a:ext cx="9153070" cy="540227"/>
          </a:xfrm>
          <a:prstGeom prst="rect">
            <a:avLst/>
          </a:prstGeom>
          <a:solidFill>
            <a:srgbClr val="1C99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fld id="{7C6A728C-FC91-4C42-BBC3-781D2A254A60}" type="slidenum">
              <a:rPr lang="en-US" sz="1000" smtClean="0">
                <a:solidFill>
                  <a:schemeClr val="bg1"/>
                </a:solidFill>
                <a:latin typeface="Lucida Sans"/>
                <a:cs typeface="Lucida Sans"/>
              </a:rPr>
              <a:pPr algn="r"/>
              <a:t>‹#›</a:t>
            </a:fld>
            <a:r>
              <a:rPr lang="en-US" sz="1000" dirty="0" smtClean="0">
                <a:solidFill>
                  <a:schemeClr val="bg1"/>
                </a:solidFill>
                <a:latin typeface="Lucida Sans"/>
                <a:cs typeface="Lucida Sans"/>
              </a:rPr>
              <a:t> </a:t>
            </a:r>
            <a:endParaRPr lang="en-US" sz="1000" dirty="0">
              <a:solidFill>
                <a:schemeClr val="bg1"/>
              </a:solidFill>
              <a:latin typeface="Lucida Sans"/>
              <a:cs typeface="Lucida Sans"/>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03299"/>
            <a:ext cx="1746504" cy="164201"/>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800" y="6503299"/>
            <a:ext cx="1746504" cy="164201"/>
          </a:xfrm>
          <a:prstGeom prst="rect">
            <a:avLst/>
          </a:prstGeom>
        </p:spPr>
      </p:pic>
    </p:spTree>
    <p:extLst>
      <p:ext uri="{BB962C8B-B14F-4D97-AF65-F5344CB8AC3E}">
        <p14:creationId xmlns:p14="http://schemas.microsoft.com/office/powerpoint/2010/main" val="9922406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_CA and SAP">
    <p:spTree>
      <p:nvGrpSpPr>
        <p:cNvPr id="1" name=""/>
        <p:cNvGrpSpPr/>
        <p:nvPr/>
      </p:nvGrpSpPr>
      <p:grpSpPr>
        <a:xfrm>
          <a:off x="0" y="0"/>
          <a:ext cx="0" cy="0"/>
          <a:chOff x="0" y="0"/>
          <a:chExt cx="0" cy="0"/>
        </a:xfrm>
      </p:grpSpPr>
      <p:sp>
        <p:nvSpPr>
          <p:cNvPr id="6" name="Rectangle 5"/>
          <p:cNvSpPr/>
          <p:nvPr userDrawn="1"/>
        </p:nvSpPr>
        <p:spPr>
          <a:xfrm>
            <a:off x="1" y="6330472"/>
            <a:ext cx="9153070" cy="540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fld id="{7C6A728C-FC91-4C42-BBC3-781D2A254A60}" type="slidenum">
              <a:rPr lang="en-US" sz="1000" smtClean="0">
                <a:solidFill>
                  <a:srgbClr val="50514F"/>
                </a:solidFill>
                <a:latin typeface="Lucida Sans"/>
                <a:cs typeface="Lucida Sans"/>
              </a:rPr>
              <a:pPr algn="r"/>
              <a:t>‹#›</a:t>
            </a:fld>
            <a:r>
              <a:rPr lang="en-US" sz="1000" dirty="0" smtClean="0">
                <a:solidFill>
                  <a:srgbClr val="50514F"/>
                </a:solidFill>
                <a:latin typeface="Lucida Sans"/>
                <a:cs typeface="Lucida Sans"/>
              </a:rPr>
              <a:t> </a:t>
            </a:r>
            <a:endParaRPr lang="en-US" sz="1000" dirty="0">
              <a:solidFill>
                <a:srgbClr val="50514F"/>
              </a:solidFill>
              <a:latin typeface="Lucida Sans"/>
              <a:cs typeface="Lucida Sans"/>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33799"/>
            <a:ext cx="3057283" cy="13357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801" y="394130"/>
            <a:ext cx="2235200" cy="210147"/>
          </a:xfrm>
          <a:prstGeom prst="rect">
            <a:avLst/>
          </a:prstGeom>
        </p:spPr>
      </p:pic>
    </p:spTree>
    <p:extLst>
      <p:ext uri="{BB962C8B-B14F-4D97-AF65-F5344CB8AC3E}">
        <p14:creationId xmlns:p14="http://schemas.microsoft.com/office/powerpoint/2010/main" val="16928571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9399"/>
            <a:ext cx="8534400" cy="1116491"/>
          </a:xfrm>
        </p:spPr>
        <p:txBody>
          <a:bodyPr/>
          <a:lstStyle>
            <a:lvl1pPr>
              <a:defRPr>
                <a:solidFill>
                  <a:schemeClr val="tx1">
                    <a:lumMod val="65000"/>
                    <a:lumOff val="35000"/>
                  </a:schemeClr>
                </a:solidFill>
              </a:defRPr>
            </a:lvl1pPr>
          </a:lstStyle>
          <a:p>
            <a:r>
              <a:rPr lang="en-US" dirty="0" smtClean="0"/>
              <a:t>A title goes here</a:t>
            </a:r>
            <a:endParaRPr lang="en-US" dirty="0"/>
          </a:p>
        </p:txBody>
      </p:sp>
      <p:sp>
        <p:nvSpPr>
          <p:cNvPr id="3" name="Content Placeholder 2"/>
          <p:cNvSpPr>
            <a:spLocks noGrp="1"/>
          </p:cNvSpPr>
          <p:nvPr>
            <p:ph sz="half" idx="1" hasCustomPrompt="1"/>
          </p:nvPr>
        </p:nvSpPr>
        <p:spPr>
          <a:xfrm>
            <a:off x="304800" y="1600200"/>
            <a:ext cx="4038600" cy="4554933"/>
          </a:xfrm>
        </p:spPr>
        <p:txBody>
          <a:bodyPr>
            <a:normAutofit/>
          </a:bodyPr>
          <a:lstStyle>
            <a:lvl1pPr>
              <a:defRPr sz="2200" baseline="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A bulleted item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496020" y="1603770"/>
            <a:ext cx="4025900" cy="4551363"/>
          </a:xfrm>
        </p:spPr>
        <p:txBody>
          <a:bodyPr>
            <a:normAutofit/>
          </a:bodyPr>
          <a:lstStyle>
            <a:lvl1pPr>
              <a:defRPr sz="22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A bulleted item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6330472"/>
            <a:ext cx="9153070" cy="540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fld id="{7C6A728C-FC91-4C42-BBC3-781D2A254A60}" type="slidenum">
              <a:rPr lang="en-US" sz="1000" smtClean="0">
                <a:solidFill>
                  <a:srgbClr val="50514F"/>
                </a:solidFill>
                <a:latin typeface="Lucida Sans"/>
                <a:cs typeface="Lucida Sans"/>
              </a:rPr>
              <a:pPr algn="r"/>
              <a:t>‹#›</a:t>
            </a:fld>
            <a:r>
              <a:rPr lang="en-US" sz="1000" dirty="0" smtClean="0">
                <a:solidFill>
                  <a:srgbClr val="50514F"/>
                </a:solidFill>
                <a:latin typeface="Lucida Sans"/>
                <a:cs typeface="Lucida Sans"/>
              </a:rPr>
              <a:t> </a:t>
            </a:r>
            <a:endParaRPr lang="en-US" sz="1000" dirty="0">
              <a:solidFill>
                <a:srgbClr val="50514F"/>
              </a:solidFill>
              <a:latin typeface="Lucida Sans"/>
              <a:cs typeface="Lucida Sans"/>
            </a:endParaRPr>
          </a:p>
        </p:txBody>
      </p:sp>
      <p:sp>
        <p:nvSpPr>
          <p:cNvPr id="11" name="Rectangle 10">
            <a:hlinkClick r:id="rId2"/>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159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55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4638"/>
            <a:ext cx="8534400" cy="1143000"/>
          </a:xfrm>
        </p:spPr>
        <p:txBody>
          <a:bodyPr/>
          <a:lstStyle>
            <a:lvl1pPr>
              <a:defRPr baseline="0">
                <a:solidFill>
                  <a:schemeClr val="tx1">
                    <a:lumMod val="65000"/>
                    <a:lumOff val="35000"/>
                  </a:schemeClr>
                </a:solidFill>
              </a:defRPr>
            </a:lvl1pPr>
          </a:lstStyle>
          <a:p>
            <a:r>
              <a:rPr lang="en-US" dirty="0" smtClean="0"/>
              <a:t>A title goes here</a:t>
            </a:r>
            <a:endParaRPr lang="en-US" dirty="0"/>
          </a:p>
        </p:txBody>
      </p:sp>
      <p:sp>
        <p:nvSpPr>
          <p:cNvPr id="3" name="Text Placeholder 2"/>
          <p:cNvSpPr>
            <a:spLocks noGrp="1"/>
          </p:cNvSpPr>
          <p:nvPr>
            <p:ph type="body" idx="1" hasCustomPrompt="1"/>
          </p:nvPr>
        </p:nvSpPr>
        <p:spPr>
          <a:xfrm>
            <a:off x="304800" y="1417638"/>
            <a:ext cx="4192588" cy="597773"/>
          </a:xfrm>
        </p:spPr>
        <p:txBody>
          <a:bodyPr anchor="b">
            <a:noAutofit/>
          </a:bodyPr>
          <a:lstStyle>
            <a:lvl1pPr marL="0" indent="0" algn="l">
              <a:lnSpc>
                <a:spcPct val="100000"/>
              </a:lnSpc>
              <a:buNone/>
              <a:defRPr sz="2200" b="1" baseline="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A subhead goes here </a:t>
            </a:r>
          </a:p>
        </p:txBody>
      </p:sp>
      <p:sp>
        <p:nvSpPr>
          <p:cNvPr id="4" name="Content Placeholder 3"/>
          <p:cNvSpPr>
            <a:spLocks noGrp="1"/>
          </p:cNvSpPr>
          <p:nvPr>
            <p:ph sz="half" idx="2" hasCustomPrompt="1"/>
          </p:nvPr>
        </p:nvSpPr>
        <p:spPr>
          <a:xfrm>
            <a:off x="304800" y="2015411"/>
            <a:ext cx="4192588" cy="4126627"/>
          </a:xfrm>
        </p:spPr>
        <p:txBody>
          <a:bodyPr/>
          <a:lstStyle>
            <a:lvl1pPr>
              <a:defRPr sz="2200" baseline="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smtClean="0"/>
              <a:t>A bulleted item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417638"/>
            <a:ext cx="4194175" cy="632408"/>
          </a:xfrm>
        </p:spPr>
        <p:txBody>
          <a:bodyPr anchor="b">
            <a:noAutofit/>
          </a:bodyPr>
          <a:lstStyle>
            <a:lvl1pPr marL="0" indent="0">
              <a:buNone/>
              <a:defRPr sz="2200" b="1" baseline="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A subhead goes here</a:t>
            </a:r>
          </a:p>
        </p:txBody>
      </p:sp>
      <p:sp>
        <p:nvSpPr>
          <p:cNvPr id="6" name="Content Placeholder 5"/>
          <p:cNvSpPr>
            <a:spLocks noGrp="1"/>
          </p:cNvSpPr>
          <p:nvPr>
            <p:ph sz="quarter" idx="4" hasCustomPrompt="1"/>
          </p:nvPr>
        </p:nvSpPr>
        <p:spPr>
          <a:xfrm>
            <a:off x="4645025" y="2050046"/>
            <a:ext cx="4194175" cy="4091992"/>
          </a:xfrm>
        </p:spPr>
        <p:txBody>
          <a:bodyPr/>
          <a:lstStyle>
            <a:lvl1pPr>
              <a:defRPr sz="22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dirty="0" smtClean="0"/>
              <a:t>A bulleted item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1" y="6330472"/>
            <a:ext cx="9153070" cy="540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7571684" y="6483774"/>
            <a:ext cx="1458266" cy="246221"/>
          </a:xfrm>
          <a:prstGeom prst="rect">
            <a:avLst/>
          </a:prstGeom>
          <a:noFill/>
        </p:spPr>
        <p:txBody>
          <a:bodyPr wrap="square" rtlCol="0">
            <a:spAutoFit/>
          </a:bodyPr>
          <a:lstStyle/>
          <a:p>
            <a:pPr algn="r"/>
            <a:fld id="{7C6A728C-FC91-4C42-BBC3-781D2A254A60}" type="slidenum">
              <a:rPr lang="en-US" sz="1000" smtClean="0">
                <a:solidFill>
                  <a:srgbClr val="50514F"/>
                </a:solidFill>
                <a:latin typeface="Lucida Sans"/>
                <a:cs typeface="Lucida Sans"/>
              </a:rPr>
              <a:pPr algn="r"/>
              <a:t>‹#›</a:t>
            </a:fld>
            <a:r>
              <a:rPr lang="en-US" sz="1000" dirty="0" smtClean="0">
                <a:solidFill>
                  <a:srgbClr val="50514F"/>
                </a:solidFill>
                <a:latin typeface="Lucida Sans"/>
                <a:cs typeface="Lucida Sans"/>
              </a:rPr>
              <a:t> </a:t>
            </a:r>
            <a:endParaRPr lang="en-US" sz="1000" dirty="0">
              <a:solidFill>
                <a:srgbClr val="50514F"/>
              </a:solidFill>
              <a:latin typeface="Lucida Sans"/>
              <a:cs typeface="Lucida Sans"/>
            </a:endParaRPr>
          </a:p>
        </p:txBody>
      </p:sp>
      <p:sp>
        <p:nvSpPr>
          <p:cNvPr id="13" name="Rectangle 12">
            <a:hlinkClick r:id="rId2"/>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1410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556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673600" y="1600201"/>
            <a:ext cx="4013200" cy="4525962"/>
          </a:xfrm>
        </p:spPr>
        <p:txBody>
          <a:bodyPr anchor="ctr">
            <a:normAutofit/>
          </a:bodyPr>
          <a:lstStyle>
            <a:lvl1pPr marL="0" indent="0">
              <a:buNone/>
              <a:defRPr sz="2800" baseline="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to add a picture</a:t>
            </a:r>
            <a:endParaRPr lang="en-US" dirty="0"/>
          </a:p>
        </p:txBody>
      </p:sp>
      <p:sp>
        <p:nvSpPr>
          <p:cNvPr id="8" name="Title 1"/>
          <p:cNvSpPr>
            <a:spLocks noGrp="1"/>
          </p:cNvSpPr>
          <p:nvPr>
            <p:ph type="title" hasCustomPrompt="1"/>
          </p:nvPr>
        </p:nvSpPr>
        <p:spPr>
          <a:xfrm>
            <a:off x="304800" y="274638"/>
            <a:ext cx="8382000" cy="1143000"/>
          </a:xfrm>
        </p:spPr>
        <p:txBody>
          <a:bodyPr/>
          <a:lstStyle>
            <a:lvl1pPr>
              <a:defRPr baseline="0">
                <a:solidFill>
                  <a:schemeClr val="tx1">
                    <a:lumMod val="65000"/>
                    <a:lumOff val="35000"/>
                  </a:schemeClr>
                </a:solidFill>
              </a:defRPr>
            </a:lvl1pPr>
          </a:lstStyle>
          <a:p>
            <a:r>
              <a:rPr lang="en-US" dirty="0" smtClean="0"/>
              <a:t>A title goes here</a:t>
            </a:r>
            <a:endParaRPr lang="en-US" dirty="0"/>
          </a:p>
        </p:txBody>
      </p:sp>
      <p:sp>
        <p:nvSpPr>
          <p:cNvPr id="9" name="Content Placeholder 2"/>
          <p:cNvSpPr>
            <a:spLocks noGrp="1"/>
          </p:cNvSpPr>
          <p:nvPr>
            <p:ph sz="half" idx="10" hasCustomPrompt="1"/>
          </p:nvPr>
        </p:nvSpPr>
        <p:spPr>
          <a:xfrm>
            <a:off x="304800" y="1600200"/>
            <a:ext cx="4191000" cy="4525963"/>
          </a:xfrm>
        </p:spPr>
        <p:txBody>
          <a:bodyPr>
            <a:normAutofit/>
          </a:bodyPr>
          <a:lstStyle>
            <a:lvl1pPr>
              <a:defRPr sz="2200" baseline="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A bulleted item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1" hasCustomPrompt="1"/>
          </p:nvPr>
        </p:nvSpPr>
        <p:spPr>
          <a:xfrm>
            <a:off x="4673600" y="5646677"/>
            <a:ext cx="4013200" cy="479486"/>
          </a:xfrm>
          <a:solidFill>
            <a:srgbClr val="FFFFFF">
              <a:alpha val="49000"/>
            </a:srgbClr>
          </a:solidFill>
        </p:spPr>
        <p:txBody>
          <a:bodyPr anchor="ctr">
            <a:normAutofit/>
          </a:bodyPr>
          <a:lstStyle>
            <a:lvl1pPr marL="0" indent="0" algn="ctr">
              <a:buNone/>
              <a:defRPr sz="1600" baseline="0"/>
            </a:lvl1pPr>
          </a:lstStyle>
          <a:p>
            <a:pPr lvl="0"/>
            <a:r>
              <a:rPr lang="en-US" dirty="0" smtClean="0"/>
              <a:t>A caption goes here</a:t>
            </a:r>
          </a:p>
        </p:txBody>
      </p:sp>
      <p:sp>
        <p:nvSpPr>
          <p:cNvPr id="10" name="Rectangle 9"/>
          <p:cNvSpPr/>
          <p:nvPr userDrawn="1"/>
        </p:nvSpPr>
        <p:spPr>
          <a:xfrm>
            <a:off x="1" y="6330472"/>
            <a:ext cx="9153070" cy="540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fld id="{7C6A728C-FC91-4C42-BBC3-781D2A254A60}" type="slidenum">
              <a:rPr lang="en-US" sz="1000" smtClean="0">
                <a:solidFill>
                  <a:srgbClr val="50514F"/>
                </a:solidFill>
                <a:latin typeface="Lucida Sans"/>
                <a:cs typeface="Lucida Sans"/>
              </a:rPr>
              <a:pPr algn="r"/>
              <a:t>‹#›</a:t>
            </a:fld>
            <a:r>
              <a:rPr lang="en-US" sz="1000" dirty="0" smtClean="0">
                <a:solidFill>
                  <a:srgbClr val="50514F"/>
                </a:solidFill>
                <a:latin typeface="Lucida Sans"/>
                <a:cs typeface="Lucida Sans"/>
              </a:rPr>
              <a:t> </a:t>
            </a:r>
            <a:endParaRPr lang="en-US" sz="1000" dirty="0">
              <a:solidFill>
                <a:srgbClr val="50514F"/>
              </a:solidFill>
              <a:latin typeface="Lucida Sans"/>
              <a:cs typeface="Lucida Sans"/>
            </a:endParaRPr>
          </a:p>
        </p:txBody>
      </p:sp>
    </p:spTree>
    <p:extLst>
      <p:ext uri="{BB962C8B-B14F-4D97-AF65-F5344CB8AC3E}">
        <p14:creationId xmlns:p14="http://schemas.microsoft.com/office/powerpoint/2010/main" val="26674754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CA 2">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3339153" y="2950713"/>
            <a:ext cx="5497219" cy="884849"/>
          </a:xfrm>
        </p:spPr>
        <p:txBody>
          <a:bodyPr lIns="91440">
            <a:normAutofit/>
          </a:bodyPr>
          <a:lstStyle>
            <a:lvl1pPr>
              <a:defRPr sz="2800" baseline="0">
                <a:solidFill>
                  <a:schemeClr val="tx1">
                    <a:lumMod val="65000"/>
                    <a:lumOff val="35000"/>
                  </a:schemeClr>
                </a:solidFill>
              </a:defRPr>
            </a:lvl1pPr>
          </a:lstStyle>
          <a:p>
            <a:r>
              <a:rPr lang="en-US" dirty="0" smtClean="0"/>
              <a:t>A headline goes here</a:t>
            </a:r>
            <a:endParaRPr lang="en-US" dirty="0"/>
          </a:p>
        </p:txBody>
      </p:sp>
      <p:sp>
        <p:nvSpPr>
          <p:cNvPr id="11" name="Subtitle 2"/>
          <p:cNvSpPr>
            <a:spLocks noGrp="1"/>
          </p:cNvSpPr>
          <p:nvPr>
            <p:ph type="subTitle" idx="1" hasCustomPrompt="1"/>
          </p:nvPr>
        </p:nvSpPr>
        <p:spPr>
          <a:xfrm>
            <a:off x="3339152" y="3835562"/>
            <a:ext cx="5497220" cy="792406"/>
          </a:xfrm>
        </p:spPr>
        <p:txBody>
          <a:bodyPr>
            <a:normAutofit/>
          </a:bodyPr>
          <a:lstStyle>
            <a:lvl1pPr marL="0" indent="0" algn="l">
              <a:buNone/>
              <a:defRPr sz="20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 subhead goes here</a:t>
            </a:r>
            <a:endParaRPr lang="en-US" dirty="0"/>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304800" y="1857374"/>
            <a:ext cx="2752483" cy="3159126"/>
          </a:xfrm>
        </p:spPr>
        <p:txBody>
          <a:bodyPr>
            <a:normAutofit/>
          </a:bodyPr>
          <a:lstStyle>
            <a:lvl1pPr>
              <a:defRPr sz="2000" baseline="0">
                <a:solidFill>
                  <a:schemeClr val="tx1">
                    <a:lumMod val="65000"/>
                    <a:lumOff val="35000"/>
                  </a:schemeClr>
                </a:solidFill>
              </a:defRPr>
            </a:lvl1pPr>
          </a:lstStyle>
          <a:p>
            <a:r>
              <a:rPr lang="en-US" dirty="0" smtClean="0"/>
              <a:t>Click the icon to add a picture</a:t>
            </a:r>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394130"/>
            <a:ext cx="2235200" cy="210147"/>
          </a:xfrm>
          <a:prstGeom prst="rect">
            <a:avLst/>
          </a:prstGeom>
        </p:spPr>
      </p:pic>
    </p:spTree>
    <p:extLst>
      <p:ext uri="{BB962C8B-B14F-4D97-AF65-F5344CB8AC3E}">
        <p14:creationId xmlns:p14="http://schemas.microsoft.com/office/powerpoint/2010/main" val="15600377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5568" userDrawn="1">
          <p15:clr>
            <a:srgbClr val="FBAE40"/>
          </p15:clr>
        </p15:guide>
        <p15:guide id="3" pos="1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hasCustomPrompt="1"/>
          </p:nvPr>
        </p:nvSpPr>
        <p:spPr>
          <a:xfrm>
            <a:off x="4673600" y="3892047"/>
            <a:ext cx="4013200" cy="2234116"/>
          </a:xfrm>
        </p:spPr>
        <p:txBody>
          <a:bodyPr anchor="ctr">
            <a:normAutofit/>
          </a:bodyPr>
          <a:lstStyle>
            <a:lvl1pPr marL="0" indent="0">
              <a:buNone/>
              <a:defRPr sz="2800" baseline="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to add a picture</a:t>
            </a:r>
            <a:endParaRPr lang="en-US" dirty="0"/>
          </a:p>
        </p:txBody>
      </p:sp>
      <p:sp>
        <p:nvSpPr>
          <p:cNvPr id="3" name="Picture Placeholder 2"/>
          <p:cNvSpPr>
            <a:spLocks noGrp="1"/>
          </p:cNvSpPr>
          <p:nvPr>
            <p:ph type="pic" idx="1" hasCustomPrompt="1"/>
          </p:nvPr>
        </p:nvSpPr>
        <p:spPr>
          <a:xfrm>
            <a:off x="4673600" y="1600201"/>
            <a:ext cx="4013200" cy="2234116"/>
          </a:xfrm>
        </p:spPr>
        <p:txBody>
          <a:bodyPr anchor="ctr">
            <a:normAutofit/>
          </a:bodyPr>
          <a:lstStyle>
            <a:lvl1pPr marL="0" indent="0">
              <a:buNone/>
              <a:defRPr sz="2800" baseline="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to add a picture</a:t>
            </a:r>
            <a:endParaRPr lang="en-US" dirty="0"/>
          </a:p>
        </p:txBody>
      </p:sp>
      <p:sp>
        <p:nvSpPr>
          <p:cNvPr id="8" name="Title 1"/>
          <p:cNvSpPr>
            <a:spLocks noGrp="1"/>
          </p:cNvSpPr>
          <p:nvPr>
            <p:ph type="title" hasCustomPrompt="1"/>
          </p:nvPr>
        </p:nvSpPr>
        <p:spPr>
          <a:xfrm>
            <a:off x="304800" y="274638"/>
            <a:ext cx="8382000" cy="1143000"/>
          </a:xfrm>
        </p:spPr>
        <p:txBody>
          <a:bodyPr/>
          <a:lstStyle>
            <a:lvl1pPr>
              <a:defRPr>
                <a:solidFill>
                  <a:schemeClr val="tx1">
                    <a:lumMod val="65000"/>
                    <a:lumOff val="35000"/>
                  </a:schemeClr>
                </a:solidFill>
              </a:defRPr>
            </a:lvl1pPr>
          </a:lstStyle>
          <a:p>
            <a:r>
              <a:rPr lang="en-US" dirty="0" smtClean="0"/>
              <a:t>A title goes here</a:t>
            </a:r>
            <a:endParaRPr lang="en-US" dirty="0"/>
          </a:p>
        </p:txBody>
      </p:sp>
      <p:sp>
        <p:nvSpPr>
          <p:cNvPr id="9" name="Content Placeholder 2"/>
          <p:cNvSpPr>
            <a:spLocks noGrp="1"/>
          </p:cNvSpPr>
          <p:nvPr>
            <p:ph sz="half" idx="10" hasCustomPrompt="1"/>
          </p:nvPr>
        </p:nvSpPr>
        <p:spPr>
          <a:xfrm>
            <a:off x="304800" y="1600200"/>
            <a:ext cx="4191000" cy="4525963"/>
          </a:xfrm>
        </p:spPr>
        <p:txBody>
          <a:bodyPr>
            <a:normAutofit/>
          </a:bodyPr>
          <a:lstStyle>
            <a:lvl1pPr>
              <a:defRPr sz="22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A bulleted item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1" hasCustomPrompt="1"/>
          </p:nvPr>
        </p:nvSpPr>
        <p:spPr>
          <a:xfrm>
            <a:off x="4673600" y="5646677"/>
            <a:ext cx="4057650" cy="479486"/>
          </a:xfrm>
          <a:solidFill>
            <a:srgbClr val="FFFFFF">
              <a:alpha val="49000"/>
            </a:srgbClr>
          </a:solidFill>
        </p:spPr>
        <p:txBody>
          <a:bodyPr anchor="ctr">
            <a:normAutofit/>
          </a:bodyPr>
          <a:lstStyle>
            <a:lvl1pPr marL="0" indent="0" algn="ctr">
              <a:buNone/>
              <a:defRPr sz="1600" baseline="0">
                <a:solidFill>
                  <a:schemeClr val="tx1">
                    <a:lumMod val="65000"/>
                    <a:lumOff val="35000"/>
                  </a:schemeClr>
                </a:solidFill>
              </a:defRPr>
            </a:lvl1pPr>
          </a:lstStyle>
          <a:p>
            <a:pPr lvl="0"/>
            <a:r>
              <a:rPr lang="en-US" dirty="0" smtClean="0"/>
              <a:t>A caption goes here</a:t>
            </a:r>
          </a:p>
        </p:txBody>
      </p:sp>
      <p:sp>
        <p:nvSpPr>
          <p:cNvPr id="11" name="Text Placeholder 4"/>
          <p:cNvSpPr>
            <a:spLocks noGrp="1"/>
          </p:cNvSpPr>
          <p:nvPr>
            <p:ph type="body" sz="quarter" idx="13" hasCustomPrompt="1"/>
          </p:nvPr>
        </p:nvSpPr>
        <p:spPr>
          <a:xfrm>
            <a:off x="4673600" y="3354831"/>
            <a:ext cx="4013200" cy="479486"/>
          </a:xfrm>
          <a:solidFill>
            <a:srgbClr val="FFFFFF">
              <a:alpha val="49000"/>
            </a:srgbClr>
          </a:solidFill>
        </p:spPr>
        <p:txBody>
          <a:bodyPr anchor="ctr">
            <a:normAutofit/>
          </a:bodyPr>
          <a:lstStyle>
            <a:lvl1pPr marL="0" indent="0" algn="ctr">
              <a:buNone/>
              <a:defRPr sz="1600" baseline="0">
                <a:solidFill>
                  <a:schemeClr val="tx1">
                    <a:lumMod val="65000"/>
                    <a:lumOff val="35000"/>
                  </a:schemeClr>
                </a:solidFill>
              </a:defRPr>
            </a:lvl1pPr>
          </a:lstStyle>
          <a:p>
            <a:pPr lvl="0"/>
            <a:r>
              <a:rPr lang="en-US" dirty="0" smtClean="0"/>
              <a:t>A caption goes here</a:t>
            </a:r>
          </a:p>
        </p:txBody>
      </p:sp>
      <p:sp>
        <p:nvSpPr>
          <p:cNvPr id="14" name="Rectangle 13"/>
          <p:cNvSpPr/>
          <p:nvPr userDrawn="1"/>
        </p:nvSpPr>
        <p:spPr>
          <a:xfrm>
            <a:off x="1" y="6330472"/>
            <a:ext cx="9153070" cy="540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7571684" y="6483774"/>
            <a:ext cx="1458266" cy="246221"/>
          </a:xfrm>
          <a:prstGeom prst="rect">
            <a:avLst/>
          </a:prstGeom>
          <a:noFill/>
        </p:spPr>
        <p:txBody>
          <a:bodyPr wrap="square" rtlCol="0">
            <a:spAutoFit/>
          </a:bodyPr>
          <a:lstStyle/>
          <a:p>
            <a:pPr algn="r"/>
            <a:fld id="{7C6A728C-FC91-4C42-BBC3-781D2A254A60}" type="slidenum">
              <a:rPr lang="en-US" sz="1000" smtClean="0">
                <a:solidFill>
                  <a:srgbClr val="50514F"/>
                </a:solidFill>
                <a:latin typeface="Lucida Sans"/>
                <a:cs typeface="Lucida Sans"/>
              </a:rPr>
              <a:pPr algn="r"/>
              <a:t>‹#›</a:t>
            </a:fld>
            <a:r>
              <a:rPr lang="en-US" sz="1000" dirty="0" smtClean="0">
                <a:solidFill>
                  <a:srgbClr val="50514F"/>
                </a:solidFill>
                <a:latin typeface="Lucida Sans"/>
                <a:cs typeface="Lucida Sans"/>
              </a:rPr>
              <a:t> </a:t>
            </a:r>
            <a:endParaRPr lang="en-US" sz="1000" dirty="0">
              <a:solidFill>
                <a:srgbClr val="50514F"/>
              </a:solidFill>
              <a:latin typeface="Lucida Sans"/>
              <a:cs typeface="Lucida Sans"/>
            </a:endParaRPr>
          </a:p>
        </p:txBody>
      </p:sp>
    </p:spTree>
    <p:extLst>
      <p:ext uri="{BB962C8B-B14F-4D97-AF65-F5344CB8AC3E}">
        <p14:creationId xmlns:p14="http://schemas.microsoft.com/office/powerpoint/2010/main" val="30483081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683120" y="1600200"/>
            <a:ext cx="4003680" cy="4525963"/>
          </a:xfrm>
        </p:spPr>
        <p:txBody>
          <a:bodyPr anchor="ctr">
            <a:normAutofit/>
          </a:bodyPr>
          <a:lstStyle>
            <a:lvl1pPr marL="0" indent="0">
              <a:buNone/>
              <a:defRPr sz="2800" baseline="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to add a picture</a:t>
            </a:r>
            <a:endParaRPr lang="en-US" dirty="0"/>
          </a:p>
        </p:txBody>
      </p:sp>
      <p:sp>
        <p:nvSpPr>
          <p:cNvPr id="8" name="Title 1"/>
          <p:cNvSpPr>
            <a:spLocks noGrp="1"/>
          </p:cNvSpPr>
          <p:nvPr>
            <p:ph type="title" hasCustomPrompt="1"/>
          </p:nvPr>
        </p:nvSpPr>
        <p:spPr>
          <a:xfrm>
            <a:off x="304800" y="274638"/>
            <a:ext cx="8382000" cy="1143000"/>
          </a:xfrm>
        </p:spPr>
        <p:txBody>
          <a:bodyPr/>
          <a:lstStyle>
            <a:lvl1pPr>
              <a:defRPr>
                <a:solidFill>
                  <a:schemeClr val="tx1">
                    <a:lumMod val="65000"/>
                    <a:lumOff val="35000"/>
                  </a:schemeClr>
                </a:solidFill>
              </a:defRPr>
            </a:lvl1pPr>
          </a:lstStyle>
          <a:p>
            <a:r>
              <a:rPr lang="en-US" dirty="0" smtClean="0"/>
              <a:t>A title goes here</a:t>
            </a:r>
            <a:endParaRPr lang="en-US" dirty="0"/>
          </a:p>
        </p:txBody>
      </p:sp>
      <p:sp>
        <p:nvSpPr>
          <p:cNvPr id="5" name="Text Placeholder 4"/>
          <p:cNvSpPr>
            <a:spLocks noGrp="1"/>
          </p:cNvSpPr>
          <p:nvPr>
            <p:ph type="body" sz="quarter" idx="11" hasCustomPrompt="1"/>
          </p:nvPr>
        </p:nvSpPr>
        <p:spPr>
          <a:xfrm>
            <a:off x="4683120" y="5646677"/>
            <a:ext cx="4003680" cy="479486"/>
          </a:xfrm>
          <a:solidFill>
            <a:srgbClr val="FFFFFF">
              <a:alpha val="49000"/>
            </a:srgbClr>
          </a:solidFill>
        </p:spPr>
        <p:txBody>
          <a:bodyPr anchor="ctr">
            <a:normAutofit/>
          </a:bodyPr>
          <a:lstStyle>
            <a:lvl1pPr marL="0" indent="0" algn="ctr">
              <a:buNone/>
              <a:defRPr sz="1600" baseline="0">
                <a:solidFill>
                  <a:schemeClr val="tx1">
                    <a:lumMod val="65000"/>
                    <a:lumOff val="35000"/>
                  </a:schemeClr>
                </a:solidFill>
              </a:defRPr>
            </a:lvl1pPr>
          </a:lstStyle>
          <a:p>
            <a:pPr lvl="0"/>
            <a:r>
              <a:rPr lang="en-US" dirty="0" smtClean="0"/>
              <a:t>A caption goes here</a:t>
            </a:r>
          </a:p>
        </p:txBody>
      </p:sp>
      <p:sp>
        <p:nvSpPr>
          <p:cNvPr id="6" name="Picture Placeholder 2"/>
          <p:cNvSpPr>
            <a:spLocks noGrp="1"/>
          </p:cNvSpPr>
          <p:nvPr>
            <p:ph type="pic" idx="12" hasCustomPrompt="1"/>
          </p:nvPr>
        </p:nvSpPr>
        <p:spPr>
          <a:xfrm>
            <a:off x="304801" y="1600200"/>
            <a:ext cx="4225922" cy="4525963"/>
          </a:xfrm>
        </p:spPr>
        <p:txBody>
          <a:bodyPr anchor="ctr">
            <a:normAutofit/>
          </a:bodyPr>
          <a:lstStyle>
            <a:lvl1pPr marL="0" indent="0">
              <a:buNone/>
              <a:defRPr sz="2800" baseline="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to add a picture</a:t>
            </a:r>
            <a:endParaRPr lang="en-US" dirty="0"/>
          </a:p>
        </p:txBody>
      </p:sp>
      <p:sp>
        <p:nvSpPr>
          <p:cNvPr id="7" name="Text Placeholder 4"/>
          <p:cNvSpPr>
            <a:spLocks noGrp="1"/>
          </p:cNvSpPr>
          <p:nvPr>
            <p:ph type="body" sz="quarter" idx="13" hasCustomPrompt="1"/>
          </p:nvPr>
        </p:nvSpPr>
        <p:spPr>
          <a:xfrm>
            <a:off x="304800" y="5646677"/>
            <a:ext cx="4225923" cy="479486"/>
          </a:xfrm>
          <a:solidFill>
            <a:srgbClr val="FFFFFF">
              <a:alpha val="49000"/>
            </a:srgbClr>
          </a:solidFill>
        </p:spPr>
        <p:txBody>
          <a:bodyPr anchor="ctr">
            <a:normAutofit/>
          </a:bodyPr>
          <a:lstStyle>
            <a:lvl1pPr marL="0" indent="0" algn="ctr">
              <a:buNone/>
              <a:defRPr sz="1600" baseline="0">
                <a:solidFill>
                  <a:schemeClr val="tx1">
                    <a:lumMod val="65000"/>
                    <a:lumOff val="35000"/>
                  </a:schemeClr>
                </a:solidFill>
              </a:defRPr>
            </a:lvl1pPr>
          </a:lstStyle>
          <a:p>
            <a:pPr lvl="0"/>
            <a:r>
              <a:rPr lang="en-US" dirty="0" smtClean="0"/>
              <a:t>A caption goes here</a:t>
            </a:r>
          </a:p>
        </p:txBody>
      </p:sp>
      <p:sp>
        <p:nvSpPr>
          <p:cNvPr id="11" name="Rectangle 10"/>
          <p:cNvSpPr/>
          <p:nvPr userDrawn="1"/>
        </p:nvSpPr>
        <p:spPr>
          <a:xfrm>
            <a:off x="1" y="6330472"/>
            <a:ext cx="9153070" cy="540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7571684" y="6483774"/>
            <a:ext cx="1458266" cy="246221"/>
          </a:xfrm>
          <a:prstGeom prst="rect">
            <a:avLst/>
          </a:prstGeom>
          <a:noFill/>
        </p:spPr>
        <p:txBody>
          <a:bodyPr wrap="square" rtlCol="0">
            <a:spAutoFit/>
          </a:bodyPr>
          <a:lstStyle/>
          <a:p>
            <a:pPr algn="r"/>
            <a:fld id="{7C6A728C-FC91-4C42-BBC3-781D2A254A60}" type="slidenum">
              <a:rPr lang="en-US" sz="1000" smtClean="0">
                <a:solidFill>
                  <a:srgbClr val="50514F"/>
                </a:solidFill>
                <a:latin typeface="Lucida Sans"/>
                <a:cs typeface="Lucida Sans"/>
              </a:rPr>
              <a:pPr algn="r"/>
              <a:t>‹#›</a:t>
            </a:fld>
            <a:r>
              <a:rPr lang="en-US" sz="1000" dirty="0" smtClean="0">
                <a:solidFill>
                  <a:srgbClr val="50514F"/>
                </a:solidFill>
                <a:latin typeface="Lucida Sans"/>
                <a:cs typeface="Lucida Sans"/>
              </a:rPr>
              <a:t> </a:t>
            </a:r>
            <a:endParaRPr lang="en-US" sz="1000" dirty="0">
              <a:solidFill>
                <a:srgbClr val="50514F"/>
              </a:solidFill>
              <a:latin typeface="Lucida Sans"/>
              <a:cs typeface="Lucida Sans"/>
            </a:endParaRPr>
          </a:p>
        </p:txBody>
      </p:sp>
    </p:spTree>
    <p:extLst>
      <p:ext uri="{BB962C8B-B14F-4D97-AF65-F5344CB8AC3E}">
        <p14:creationId xmlns:p14="http://schemas.microsoft.com/office/powerpoint/2010/main" val="408935339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hasCustomPrompt="1"/>
          </p:nvPr>
        </p:nvSpPr>
        <p:spPr>
          <a:xfrm>
            <a:off x="4530722" y="3892046"/>
            <a:ext cx="4156078" cy="2234117"/>
          </a:xfrm>
        </p:spPr>
        <p:txBody>
          <a:bodyPr anchor="ctr">
            <a:normAutofit/>
          </a:bodyPr>
          <a:lstStyle>
            <a:lvl1pPr marL="0" indent="0">
              <a:buNone/>
              <a:defRPr sz="28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to add a picture</a:t>
            </a:r>
            <a:endParaRPr lang="en-US" dirty="0"/>
          </a:p>
        </p:txBody>
      </p:sp>
      <p:sp>
        <p:nvSpPr>
          <p:cNvPr id="3" name="Picture Placeholder 2"/>
          <p:cNvSpPr>
            <a:spLocks noGrp="1"/>
          </p:cNvSpPr>
          <p:nvPr>
            <p:ph type="pic" idx="1" hasCustomPrompt="1"/>
          </p:nvPr>
        </p:nvSpPr>
        <p:spPr>
          <a:xfrm>
            <a:off x="4533898" y="1600200"/>
            <a:ext cx="4152902" cy="2234117"/>
          </a:xfrm>
        </p:spPr>
        <p:txBody>
          <a:bodyPr anchor="ctr">
            <a:normAutofit/>
          </a:bodyPr>
          <a:lstStyle>
            <a:lvl1pPr marL="0" indent="0">
              <a:buNone/>
              <a:defRPr sz="28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to add a picture</a:t>
            </a:r>
            <a:endParaRPr lang="en-US" dirty="0"/>
          </a:p>
        </p:txBody>
      </p:sp>
      <p:sp>
        <p:nvSpPr>
          <p:cNvPr id="11" name="Picture Placeholder 2"/>
          <p:cNvSpPr>
            <a:spLocks noGrp="1"/>
          </p:cNvSpPr>
          <p:nvPr>
            <p:ph type="pic" idx="15" hasCustomPrompt="1"/>
          </p:nvPr>
        </p:nvSpPr>
        <p:spPr>
          <a:xfrm>
            <a:off x="304800" y="1600200"/>
            <a:ext cx="4159250" cy="2234117"/>
          </a:xfrm>
        </p:spPr>
        <p:txBody>
          <a:bodyPr anchor="ctr">
            <a:normAutofit/>
          </a:bodyPr>
          <a:lstStyle>
            <a:lvl1pPr marL="0" indent="0" algn="l">
              <a:buNone/>
              <a:defRPr sz="2800" baseline="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to add a picture</a:t>
            </a:r>
            <a:endParaRPr lang="en-US" dirty="0"/>
          </a:p>
        </p:txBody>
      </p:sp>
      <p:sp>
        <p:nvSpPr>
          <p:cNvPr id="12" name="Picture Placeholder 2"/>
          <p:cNvSpPr>
            <a:spLocks noGrp="1"/>
          </p:cNvSpPr>
          <p:nvPr>
            <p:ph type="pic" idx="16" hasCustomPrompt="1"/>
          </p:nvPr>
        </p:nvSpPr>
        <p:spPr>
          <a:xfrm>
            <a:off x="307975" y="3892046"/>
            <a:ext cx="4156075" cy="2234117"/>
          </a:xfrm>
        </p:spPr>
        <p:txBody>
          <a:bodyPr anchor="ctr">
            <a:normAutofit/>
          </a:bodyPr>
          <a:lstStyle>
            <a:lvl1pPr marL="0" indent="0">
              <a:buNone/>
              <a:defRPr sz="28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to add a picture</a:t>
            </a:r>
            <a:endParaRPr lang="en-US" dirty="0"/>
          </a:p>
        </p:txBody>
      </p:sp>
      <p:sp>
        <p:nvSpPr>
          <p:cNvPr id="8" name="Title 1"/>
          <p:cNvSpPr>
            <a:spLocks noGrp="1"/>
          </p:cNvSpPr>
          <p:nvPr>
            <p:ph type="title" hasCustomPrompt="1"/>
          </p:nvPr>
        </p:nvSpPr>
        <p:spPr>
          <a:xfrm>
            <a:off x="304800" y="274638"/>
            <a:ext cx="8382000" cy="1143000"/>
          </a:xfrm>
        </p:spPr>
        <p:txBody>
          <a:bodyPr/>
          <a:lstStyle>
            <a:lvl1pPr>
              <a:defRPr baseline="0">
                <a:solidFill>
                  <a:schemeClr val="tx1">
                    <a:lumMod val="65000"/>
                    <a:lumOff val="35000"/>
                  </a:schemeClr>
                </a:solidFill>
              </a:defRPr>
            </a:lvl1pPr>
          </a:lstStyle>
          <a:p>
            <a:r>
              <a:rPr lang="en-US" dirty="0" smtClean="0"/>
              <a:t>A title goes here</a:t>
            </a:r>
            <a:endParaRPr lang="en-US" dirty="0"/>
          </a:p>
        </p:txBody>
      </p:sp>
      <p:sp>
        <p:nvSpPr>
          <p:cNvPr id="5" name="Text Placeholder 4"/>
          <p:cNvSpPr>
            <a:spLocks noGrp="1"/>
          </p:cNvSpPr>
          <p:nvPr>
            <p:ph type="body" sz="quarter" idx="11" hasCustomPrompt="1"/>
          </p:nvPr>
        </p:nvSpPr>
        <p:spPr>
          <a:xfrm>
            <a:off x="4533898" y="5646677"/>
            <a:ext cx="4152902" cy="479486"/>
          </a:xfrm>
          <a:solidFill>
            <a:srgbClr val="FFFFFF">
              <a:alpha val="49000"/>
            </a:srgbClr>
          </a:solidFill>
        </p:spPr>
        <p:txBody>
          <a:bodyPr anchor="ctr">
            <a:normAutofit/>
          </a:bodyPr>
          <a:lstStyle>
            <a:lvl1pPr marL="0" indent="0" algn="ctr">
              <a:buNone/>
              <a:defRPr sz="1600" baseline="0">
                <a:solidFill>
                  <a:schemeClr val="tx1">
                    <a:lumMod val="65000"/>
                    <a:lumOff val="35000"/>
                  </a:schemeClr>
                </a:solidFill>
              </a:defRPr>
            </a:lvl1pPr>
          </a:lstStyle>
          <a:p>
            <a:pPr lvl="0"/>
            <a:r>
              <a:rPr lang="en-US" dirty="0" smtClean="0"/>
              <a:t>A caption goes here</a:t>
            </a:r>
          </a:p>
        </p:txBody>
      </p:sp>
      <p:sp>
        <p:nvSpPr>
          <p:cNvPr id="7" name="Text Placeholder 4"/>
          <p:cNvSpPr>
            <a:spLocks noGrp="1"/>
          </p:cNvSpPr>
          <p:nvPr>
            <p:ph type="body" sz="quarter" idx="13" hasCustomPrompt="1"/>
          </p:nvPr>
        </p:nvSpPr>
        <p:spPr>
          <a:xfrm>
            <a:off x="304800" y="5646677"/>
            <a:ext cx="4159250" cy="479486"/>
          </a:xfrm>
          <a:solidFill>
            <a:srgbClr val="FFFFFF">
              <a:alpha val="49000"/>
            </a:srgbClr>
          </a:solidFill>
        </p:spPr>
        <p:txBody>
          <a:bodyPr anchor="ctr">
            <a:normAutofit/>
          </a:bodyPr>
          <a:lstStyle>
            <a:lvl1pPr marL="0" indent="0" algn="ctr">
              <a:buNone/>
              <a:defRPr sz="1600" baseline="0">
                <a:solidFill>
                  <a:schemeClr val="tx1">
                    <a:lumMod val="65000"/>
                    <a:lumOff val="35000"/>
                  </a:schemeClr>
                </a:solidFill>
              </a:defRPr>
            </a:lvl1pPr>
          </a:lstStyle>
          <a:p>
            <a:pPr lvl="0"/>
            <a:r>
              <a:rPr lang="en-US" dirty="0" smtClean="0"/>
              <a:t>A caption goes here</a:t>
            </a:r>
          </a:p>
        </p:txBody>
      </p:sp>
      <p:sp>
        <p:nvSpPr>
          <p:cNvPr id="13" name="Text Placeholder 4"/>
          <p:cNvSpPr>
            <a:spLocks noGrp="1"/>
          </p:cNvSpPr>
          <p:nvPr>
            <p:ph type="body" sz="quarter" idx="17" hasCustomPrompt="1"/>
          </p:nvPr>
        </p:nvSpPr>
        <p:spPr>
          <a:xfrm>
            <a:off x="4530722" y="3354831"/>
            <a:ext cx="4156078" cy="479486"/>
          </a:xfrm>
          <a:solidFill>
            <a:srgbClr val="FFFFFF">
              <a:alpha val="49000"/>
            </a:srgbClr>
          </a:solidFill>
        </p:spPr>
        <p:txBody>
          <a:bodyPr anchor="ctr">
            <a:normAutofit/>
          </a:bodyPr>
          <a:lstStyle>
            <a:lvl1pPr marL="0" indent="0" algn="ctr">
              <a:buNone/>
              <a:defRPr sz="1600" baseline="0">
                <a:solidFill>
                  <a:schemeClr val="tx1">
                    <a:lumMod val="65000"/>
                    <a:lumOff val="35000"/>
                  </a:schemeClr>
                </a:solidFill>
              </a:defRPr>
            </a:lvl1pPr>
          </a:lstStyle>
          <a:p>
            <a:pPr lvl="0"/>
            <a:r>
              <a:rPr lang="en-US" dirty="0" smtClean="0"/>
              <a:t>A caption goes here</a:t>
            </a:r>
          </a:p>
        </p:txBody>
      </p:sp>
      <p:sp>
        <p:nvSpPr>
          <p:cNvPr id="14" name="Text Placeholder 4"/>
          <p:cNvSpPr>
            <a:spLocks noGrp="1"/>
          </p:cNvSpPr>
          <p:nvPr>
            <p:ph type="body" sz="quarter" idx="18" hasCustomPrompt="1"/>
          </p:nvPr>
        </p:nvSpPr>
        <p:spPr>
          <a:xfrm>
            <a:off x="304801" y="3354831"/>
            <a:ext cx="4159250" cy="479486"/>
          </a:xfrm>
          <a:solidFill>
            <a:srgbClr val="FFFFFF">
              <a:alpha val="49000"/>
            </a:srgbClr>
          </a:solidFill>
        </p:spPr>
        <p:txBody>
          <a:bodyPr anchor="ctr">
            <a:normAutofit/>
          </a:bodyPr>
          <a:lstStyle>
            <a:lvl1pPr marL="0" indent="0" algn="ctr">
              <a:buNone/>
              <a:defRPr sz="1600" baseline="0">
                <a:solidFill>
                  <a:schemeClr val="tx1">
                    <a:lumMod val="65000"/>
                    <a:lumOff val="35000"/>
                  </a:schemeClr>
                </a:solidFill>
              </a:defRPr>
            </a:lvl1pPr>
          </a:lstStyle>
          <a:p>
            <a:pPr lvl="0"/>
            <a:r>
              <a:rPr lang="en-US" dirty="0" smtClean="0"/>
              <a:t>A caption goes here</a:t>
            </a:r>
          </a:p>
        </p:txBody>
      </p:sp>
      <p:sp>
        <p:nvSpPr>
          <p:cNvPr id="17" name="Rectangle 16"/>
          <p:cNvSpPr/>
          <p:nvPr userDrawn="1"/>
        </p:nvSpPr>
        <p:spPr>
          <a:xfrm>
            <a:off x="1" y="6330472"/>
            <a:ext cx="9153070" cy="540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userDrawn="1"/>
        </p:nvSpPr>
        <p:spPr>
          <a:xfrm>
            <a:off x="7571684" y="6483774"/>
            <a:ext cx="1458266" cy="246221"/>
          </a:xfrm>
          <a:prstGeom prst="rect">
            <a:avLst/>
          </a:prstGeom>
          <a:noFill/>
        </p:spPr>
        <p:txBody>
          <a:bodyPr wrap="square" rtlCol="0">
            <a:spAutoFit/>
          </a:bodyPr>
          <a:lstStyle/>
          <a:p>
            <a:pPr algn="r"/>
            <a:fld id="{7C6A728C-FC91-4C42-BBC3-781D2A254A60}" type="slidenum">
              <a:rPr lang="en-US" sz="1000" smtClean="0">
                <a:solidFill>
                  <a:srgbClr val="50514F"/>
                </a:solidFill>
                <a:latin typeface="Lucida Sans"/>
                <a:cs typeface="Lucida Sans"/>
              </a:rPr>
              <a:pPr algn="r"/>
              <a:t>‹#›</a:t>
            </a:fld>
            <a:r>
              <a:rPr lang="en-US" sz="1000" dirty="0" smtClean="0">
                <a:solidFill>
                  <a:srgbClr val="50514F"/>
                </a:solidFill>
                <a:latin typeface="Lucida Sans"/>
                <a:cs typeface="Lucida Sans"/>
              </a:rPr>
              <a:t> </a:t>
            </a:r>
            <a:endParaRPr lang="en-US" sz="1000" dirty="0">
              <a:solidFill>
                <a:srgbClr val="50514F"/>
              </a:solidFill>
              <a:latin typeface="Lucida Sans"/>
              <a:cs typeface="Lucida Sans"/>
            </a:endParaRPr>
          </a:p>
        </p:txBody>
      </p:sp>
    </p:spTree>
    <p:extLst>
      <p:ext uri="{BB962C8B-B14F-4D97-AF65-F5344CB8AC3E}">
        <p14:creationId xmlns:p14="http://schemas.microsoft.com/office/powerpoint/2010/main" val="782944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219320" y="2933439"/>
            <a:ext cx="8619880" cy="899020"/>
          </a:xfrm>
        </p:spPr>
        <p:txBody>
          <a:bodyPr>
            <a:normAutofit/>
          </a:bodyPr>
          <a:lstStyle>
            <a:lvl1pPr>
              <a:defRPr sz="2800">
                <a:solidFill>
                  <a:schemeClr val="tx1">
                    <a:lumMod val="65000"/>
                    <a:lumOff val="35000"/>
                  </a:schemeClr>
                </a:solidFill>
              </a:defRPr>
            </a:lvl1pPr>
          </a:lstStyle>
          <a:p>
            <a:r>
              <a:rPr lang="en-US" dirty="0" smtClean="0"/>
              <a:t>A headline goes here</a:t>
            </a:r>
            <a:endParaRPr lang="en-US" dirty="0"/>
          </a:p>
        </p:txBody>
      </p:sp>
      <p:sp>
        <p:nvSpPr>
          <p:cNvPr id="11" name="Subtitle 2"/>
          <p:cNvSpPr>
            <a:spLocks noGrp="1"/>
          </p:cNvSpPr>
          <p:nvPr>
            <p:ph type="subTitle" idx="1" hasCustomPrompt="1"/>
          </p:nvPr>
        </p:nvSpPr>
        <p:spPr>
          <a:xfrm>
            <a:off x="219317" y="3832459"/>
            <a:ext cx="8619883" cy="792406"/>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 subhead goes here</a:t>
            </a:r>
            <a:endParaRPr lang="en-US" dirty="0"/>
          </a:p>
        </p:txBody>
      </p:sp>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1" hasCustomPrompt="1"/>
          </p:nvPr>
        </p:nvSpPr>
        <p:spPr>
          <a:xfrm>
            <a:off x="7188200" y="225425"/>
            <a:ext cx="1651000" cy="808038"/>
          </a:xfrm>
        </p:spPr>
        <p:txBody>
          <a:bodyPr>
            <a:noAutofit/>
          </a:bodyPr>
          <a:lstStyle>
            <a:lvl1pPr>
              <a:defRPr sz="1200" baseline="0"/>
            </a:lvl1pPr>
          </a:lstStyle>
          <a:p>
            <a:r>
              <a:rPr lang="en-US" dirty="0" smtClean="0"/>
              <a:t>Click the icon to add a co-branded logo</a:t>
            </a: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394130"/>
            <a:ext cx="2235200" cy="210147"/>
          </a:xfrm>
          <a:prstGeom prst="rect">
            <a:avLst/>
          </a:prstGeom>
        </p:spPr>
      </p:pic>
    </p:spTree>
    <p:extLst>
      <p:ext uri="{BB962C8B-B14F-4D97-AF65-F5344CB8AC3E}">
        <p14:creationId xmlns:p14="http://schemas.microsoft.com/office/powerpoint/2010/main" val="25344294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55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hasCustomPrompt="1"/>
          </p:nvPr>
        </p:nvSpPr>
        <p:spPr>
          <a:xfrm>
            <a:off x="216568" y="2829678"/>
            <a:ext cx="8620552" cy="868362"/>
          </a:xfrm>
          <a:noFill/>
          <a:ln>
            <a:noFill/>
          </a:ln>
          <a:effectLst/>
        </p:spPr>
        <p:txBody>
          <a:bodyPr>
            <a:normAutofit/>
          </a:bodyPr>
          <a:lstStyle>
            <a:lvl1pPr>
              <a:defRPr sz="2800">
                <a:solidFill>
                  <a:schemeClr val="bg1"/>
                </a:solidFill>
              </a:defRPr>
            </a:lvl1pPr>
          </a:lstStyle>
          <a:p>
            <a:r>
              <a:rPr lang="en-US" dirty="0" smtClean="0"/>
              <a:t>A headline goes here</a:t>
            </a: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16" y="394130"/>
            <a:ext cx="2235199" cy="210147"/>
          </a:xfrm>
          <a:prstGeom prst="rect">
            <a:avLst/>
          </a:prstGeom>
        </p:spPr>
      </p:pic>
    </p:spTree>
    <p:extLst>
      <p:ext uri="{BB962C8B-B14F-4D97-AF65-F5344CB8AC3E}">
        <p14:creationId xmlns:p14="http://schemas.microsoft.com/office/powerpoint/2010/main" val="13897325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hasCustomPrompt="1"/>
          </p:nvPr>
        </p:nvSpPr>
        <p:spPr>
          <a:xfrm>
            <a:off x="216568" y="2829678"/>
            <a:ext cx="8620552" cy="868362"/>
          </a:xfrm>
          <a:noFill/>
          <a:ln>
            <a:noFill/>
          </a:ln>
          <a:effectLst/>
        </p:spPr>
        <p:txBody>
          <a:bodyPr>
            <a:normAutofit/>
          </a:bodyPr>
          <a:lstStyle>
            <a:lvl1pPr>
              <a:defRPr sz="2800" baseline="0">
                <a:solidFill>
                  <a:schemeClr val="bg1"/>
                </a:solidFill>
              </a:defRPr>
            </a:lvl1pPr>
          </a:lstStyle>
          <a:p>
            <a:r>
              <a:rPr lang="en-US" dirty="0" smtClean="0"/>
              <a:t>A headline goes here</a:t>
            </a: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16" y="394130"/>
            <a:ext cx="2235199" cy="210147"/>
          </a:xfrm>
          <a:prstGeom prst="rect">
            <a:avLst/>
          </a:prstGeom>
        </p:spPr>
      </p:pic>
    </p:spTree>
    <p:extLst>
      <p:ext uri="{BB962C8B-B14F-4D97-AF65-F5344CB8AC3E}">
        <p14:creationId xmlns:p14="http://schemas.microsoft.com/office/powerpoint/2010/main" val="35899056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1C996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hasCustomPrompt="1"/>
          </p:nvPr>
        </p:nvSpPr>
        <p:spPr>
          <a:xfrm>
            <a:off x="216568" y="2829678"/>
            <a:ext cx="8620552" cy="868362"/>
          </a:xfrm>
          <a:noFill/>
          <a:ln>
            <a:noFill/>
          </a:ln>
          <a:effectLst/>
        </p:spPr>
        <p:txBody>
          <a:bodyPr>
            <a:normAutofit/>
          </a:bodyPr>
          <a:lstStyle>
            <a:lvl1pPr>
              <a:defRPr sz="2800">
                <a:solidFill>
                  <a:schemeClr val="bg1"/>
                </a:solidFill>
              </a:defRPr>
            </a:lvl1pPr>
          </a:lstStyle>
          <a:p>
            <a:r>
              <a:rPr lang="en-US" dirty="0" smtClean="0"/>
              <a:t>A headline goes here</a:t>
            </a:r>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16" y="394130"/>
            <a:ext cx="2235199" cy="210147"/>
          </a:xfrm>
          <a:prstGeom prst="rect">
            <a:avLst/>
          </a:prstGeom>
        </p:spPr>
      </p:pic>
    </p:spTree>
    <p:extLst>
      <p:ext uri="{BB962C8B-B14F-4D97-AF65-F5344CB8AC3E}">
        <p14:creationId xmlns:p14="http://schemas.microsoft.com/office/powerpoint/2010/main" val="33667889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15" name="Rectangle 14"/>
          <p:cNvSpPr/>
          <p:nvPr userDrawn="1"/>
        </p:nvSpPr>
        <p:spPr>
          <a:xfrm>
            <a:off x="1" y="6329468"/>
            <a:ext cx="9153070" cy="540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04800" y="274638"/>
            <a:ext cx="8572500" cy="1143000"/>
          </a:xfrm>
        </p:spPr>
        <p:txBody>
          <a:bodyPr/>
          <a:lstStyle>
            <a:lvl1pPr>
              <a:defRPr baseline="0">
                <a:solidFill>
                  <a:schemeClr val="tx1">
                    <a:lumMod val="65000"/>
                    <a:lumOff val="35000"/>
                  </a:schemeClr>
                </a:solidFill>
              </a:defRPr>
            </a:lvl1pPr>
          </a:lstStyle>
          <a:p>
            <a:r>
              <a:rPr lang="en-US" dirty="0" smtClean="0"/>
              <a:t>A title goes here</a:t>
            </a:r>
            <a:endParaRPr lang="en-US" dirty="0"/>
          </a:p>
        </p:txBody>
      </p:sp>
      <p:sp>
        <p:nvSpPr>
          <p:cNvPr id="3" name="Content Placeholder 2"/>
          <p:cNvSpPr>
            <a:spLocks noGrp="1"/>
          </p:cNvSpPr>
          <p:nvPr>
            <p:ph idx="1" hasCustomPrompt="1"/>
          </p:nvPr>
        </p:nvSpPr>
        <p:spPr>
          <a:xfrm>
            <a:off x="304800" y="1570940"/>
            <a:ext cx="8572500" cy="4525963"/>
          </a:xfrm>
        </p:spPr>
        <p:txBody>
          <a:bodyPr/>
          <a:lstStyle>
            <a:lvl1pPr>
              <a:defRPr baseline="0">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A bulleted item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6330472"/>
            <a:ext cx="9153070" cy="54022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fld id="{7C6A728C-FC91-4C42-BBC3-781D2A254A60}" type="slidenum">
              <a:rPr lang="en-US" sz="1000" smtClean="0">
                <a:solidFill>
                  <a:srgbClr val="50514F"/>
                </a:solidFill>
                <a:latin typeface="Lucida Sans"/>
                <a:cs typeface="Lucida Sans"/>
              </a:rPr>
              <a:pPr algn="r"/>
              <a:t>‹#›</a:t>
            </a:fld>
            <a:r>
              <a:rPr lang="en-US" sz="1000" dirty="0" smtClean="0">
                <a:solidFill>
                  <a:srgbClr val="50514F"/>
                </a:solidFill>
                <a:latin typeface="Lucida Sans"/>
                <a:cs typeface="Lucida Sans"/>
              </a:rPr>
              <a:t> </a:t>
            </a:r>
            <a:endParaRPr lang="en-US" sz="1000" dirty="0">
              <a:solidFill>
                <a:srgbClr val="50514F"/>
              </a:solidFill>
              <a:latin typeface="Lucida Sans"/>
              <a:cs typeface="Lucida San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03299"/>
            <a:ext cx="1746504" cy="164201"/>
          </a:xfrm>
          <a:prstGeom prst="rect">
            <a:avLst/>
          </a:prstGeom>
        </p:spPr>
      </p:pic>
    </p:spTree>
    <p:extLst>
      <p:ext uri="{BB962C8B-B14F-4D97-AF65-F5344CB8AC3E}">
        <p14:creationId xmlns:p14="http://schemas.microsoft.com/office/powerpoint/2010/main" val="356811629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200" userDrawn="1">
          <p15:clr>
            <a:srgbClr val="FBAE40"/>
          </p15:clr>
        </p15:guide>
        <p15:guide id="2" pos="55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hasCustomPrompt="1"/>
          </p:nvPr>
        </p:nvSpPr>
        <p:spPr>
          <a:xfrm>
            <a:off x="304800" y="1575486"/>
            <a:ext cx="8572500" cy="4525963"/>
          </a:xfrm>
        </p:spPr>
        <p:txBody>
          <a:bodyPr/>
          <a:lstStyle>
            <a:lvl1pPr>
              <a:defRPr>
                <a:solidFill>
                  <a:schemeClr val="tx1">
                    <a:lumMod val="65000"/>
                    <a:lumOff val="35000"/>
                  </a:schemeClr>
                </a:solidFill>
              </a:defRPr>
            </a:lvl1pPr>
          </a:lstStyle>
          <a:p>
            <a:r>
              <a:rPr lang="en-US" dirty="0" smtClean="0"/>
              <a:t>Click the icon to add a table</a:t>
            </a:r>
            <a:endParaRPr lang="en-US" dirty="0"/>
          </a:p>
        </p:txBody>
      </p:sp>
      <p:sp>
        <p:nvSpPr>
          <p:cNvPr id="2" name="Title 1"/>
          <p:cNvSpPr>
            <a:spLocks noGrp="1"/>
          </p:cNvSpPr>
          <p:nvPr>
            <p:ph type="title" hasCustomPrompt="1"/>
          </p:nvPr>
        </p:nvSpPr>
        <p:spPr>
          <a:xfrm>
            <a:off x="304800" y="274638"/>
            <a:ext cx="8572500" cy="1143000"/>
          </a:xfrm>
        </p:spPr>
        <p:txBody>
          <a:bodyPr/>
          <a:lstStyle>
            <a:lvl1pPr>
              <a:defRPr>
                <a:solidFill>
                  <a:schemeClr val="tx1">
                    <a:lumMod val="65000"/>
                    <a:lumOff val="35000"/>
                  </a:schemeClr>
                </a:solidFill>
              </a:defRPr>
            </a:lvl1pPr>
          </a:lstStyle>
          <a:p>
            <a:r>
              <a:rPr lang="en-US" dirty="0" smtClean="0"/>
              <a:t>A title goes here</a:t>
            </a:r>
            <a:endParaRPr lang="en-US" dirty="0"/>
          </a:p>
        </p:txBody>
      </p:sp>
      <p:sp>
        <p:nvSpPr>
          <p:cNvPr id="9" name="Rectangle 8"/>
          <p:cNvSpPr/>
          <p:nvPr userDrawn="1"/>
        </p:nvSpPr>
        <p:spPr>
          <a:xfrm>
            <a:off x="1" y="6330472"/>
            <a:ext cx="9153070" cy="540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fld id="{7C6A728C-FC91-4C42-BBC3-781D2A254A60}" type="slidenum">
              <a:rPr lang="en-US" sz="1000" smtClean="0">
                <a:solidFill>
                  <a:srgbClr val="50514F"/>
                </a:solidFill>
                <a:latin typeface="Lucida Sans"/>
                <a:cs typeface="Lucida Sans"/>
              </a:rPr>
              <a:pPr algn="r"/>
              <a:t>‹#›</a:t>
            </a:fld>
            <a:r>
              <a:rPr lang="en-US" sz="1000" dirty="0" smtClean="0">
                <a:solidFill>
                  <a:srgbClr val="50514F"/>
                </a:solidFill>
                <a:latin typeface="Lucida Sans"/>
                <a:cs typeface="Lucida Sans"/>
              </a:rPr>
              <a:t> </a:t>
            </a:r>
            <a:endParaRPr lang="en-US" sz="1000" dirty="0">
              <a:solidFill>
                <a:srgbClr val="50514F"/>
              </a:solidFill>
              <a:latin typeface="Lucida Sans"/>
              <a:cs typeface="Lucida Sans"/>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03299"/>
            <a:ext cx="1746504" cy="164201"/>
          </a:xfrm>
          <a:prstGeom prst="rect">
            <a:avLst/>
          </a:prstGeom>
        </p:spPr>
      </p:pic>
    </p:spTree>
    <p:extLst>
      <p:ext uri="{BB962C8B-B14F-4D97-AF65-F5344CB8AC3E}">
        <p14:creationId xmlns:p14="http://schemas.microsoft.com/office/powerpoint/2010/main" val="10203924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hasCustomPrompt="1"/>
          </p:nvPr>
        </p:nvSpPr>
        <p:spPr>
          <a:xfrm>
            <a:off x="304800" y="1575486"/>
            <a:ext cx="8534400" cy="4525963"/>
          </a:xfrm>
        </p:spPr>
        <p:txBody>
          <a:bodyPr/>
          <a:lstStyle>
            <a:lvl1pPr>
              <a:defRPr baseline="0">
                <a:solidFill>
                  <a:schemeClr val="tx1">
                    <a:lumMod val="65000"/>
                    <a:lumOff val="35000"/>
                  </a:schemeClr>
                </a:solidFill>
              </a:defRPr>
            </a:lvl1pPr>
          </a:lstStyle>
          <a:p>
            <a:r>
              <a:rPr lang="en-US" dirty="0" smtClean="0"/>
              <a:t>Click the icon to add a chart</a:t>
            </a:r>
            <a:endParaRPr lang="en-US" dirty="0"/>
          </a:p>
        </p:txBody>
      </p:sp>
      <p:sp>
        <p:nvSpPr>
          <p:cNvPr id="2" name="Title 1"/>
          <p:cNvSpPr>
            <a:spLocks noGrp="1"/>
          </p:cNvSpPr>
          <p:nvPr>
            <p:ph type="title" hasCustomPrompt="1"/>
          </p:nvPr>
        </p:nvSpPr>
        <p:spPr>
          <a:xfrm>
            <a:off x="304800" y="274638"/>
            <a:ext cx="8534400" cy="1143000"/>
          </a:xfrm>
        </p:spPr>
        <p:txBody>
          <a:bodyPr/>
          <a:lstStyle>
            <a:lvl1pPr>
              <a:defRPr>
                <a:solidFill>
                  <a:schemeClr val="tx1">
                    <a:lumMod val="65000"/>
                    <a:lumOff val="35000"/>
                  </a:schemeClr>
                </a:solidFill>
              </a:defRPr>
            </a:lvl1pPr>
          </a:lstStyle>
          <a:p>
            <a:r>
              <a:rPr lang="en-US" dirty="0" smtClean="0"/>
              <a:t>A title goes here</a:t>
            </a:r>
            <a:endParaRPr lang="en-US" dirty="0"/>
          </a:p>
        </p:txBody>
      </p:sp>
      <p:sp>
        <p:nvSpPr>
          <p:cNvPr id="11" name="Rectangle 10"/>
          <p:cNvSpPr/>
          <p:nvPr userDrawn="1"/>
        </p:nvSpPr>
        <p:spPr>
          <a:xfrm>
            <a:off x="1" y="6330472"/>
            <a:ext cx="9153070" cy="540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fld id="{7C6A728C-FC91-4C42-BBC3-781D2A254A60}" type="slidenum">
              <a:rPr lang="en-US" sz="1000" smtClean="0">
                <a:solidFill>
                  <a:srgbClr val="50514F"/>
                </a:solidFill>
                <a:latin typeface="Lucida Sans"/>
                <a:cs typeface="Lucida Sans"/>
              </a:rPr>
              <a:pPr algn="r"/>
              <a:t>‹#›</a:t>
            </a:fld>
            <a:r>
              <a:rPr lang="en-US" sz="1000" dirty="0" smtClean="0">
                <a:solidFill>
                  <a:srgbClr val="50514F"/>
                </a:solidFill>
                <a:latin typeface="Lucida Sans"/>
                <a:cs typeface="Lucida Sans"/>
              </a:rPr>
              <a:t> </a:t>
            </a:r>
            <a:endParaRPr lang="en-US" sz="1000" dirty="0">
              <a:solidFill>
                <a:srgbClr val="50514F"/>
              </a:solidFill>
              <a:latin typeface="Lucida Sans"/>
              <a:cs typeface="Lucida Sans"/>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03299"/>
            <a:ext cx="1746504" cy="164201"/>
          </a:xfrm>
          <a:prstGeom prst="rect">
            <a:avLst/>
          </a:prstGeom>
        </p:spPr>
      </p:pic>
    </p:spTree>
    <p:extLst>
      <p:ext uri="{BB962C8B-B14F-4D97-AF65-F5344CB8AC3E}">
        <p14:creationId xmlns:p14="http://schemas.microsoft.com/office/powerpoint/2010/main" val="26921614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A 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A bulleted item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476679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0" r:id="rId3"/>
    <p:sldLayoutId id="2147483661" r:id="rId4"/>
    <p:sldLayoutId id="2147483675" r:id="rId5"/>
    <p:sldLayoutId id="2147483662" r:id="rId6"/>
    <p:sldLayoutId id="2147483650" r:id="rId7"/>
    <p:sldLayoutId id="2147483680" r:id="rId8"/>
    <p:sldLayoutId id="2147483681" r:id="rId9"/>
    <p:sldLayoutId id="2147483678" r:id="rId10"/>
    <p:sldLayoutId id="2147483677" r:id="rId11"/>
    <p:sldLayoutId id="2147483679" r:id="rId12"/>
    <p:sldLayoutId id="2147483654" r:id="rId13"/>
    <p:sldLayoutId id="2147483655" r:id="rId14"/>
    <p:sldLayoutId id="2147483692" r:id="rId15"/>
    <p:sldLayoutId id="2147483691" r:id="rId16"/>
    <p:sldLayoutId id="2147483652" r:id="rId17"/>
    <p:sldLayoutId id="2147483653" r:id="rId18"/>
    <p:sldLayoutId id="2147483666" r:id="rId19"/>
    <p:sldLayoutId id="2147483668" r:id="rId20"/>
    <p:sldLayoutId id="2147483667" r:id="rId21"/>
    <p:sldLayoutId id="2147483669" r:id="rId22"/>
  </p:sldLayoutIdLst>
  <p:timing>
    <p:tnLst>
      <p:par>
        <p:cTn id="1" dur="indefinite" restart="never" nodeType="tmRoot"/>
      </p:par>
    </p:tnLst>
  </p:timing>
  <p:txStyles>
    <p:titleStyle>
      <a:lvl1pPr algn="l" defTabSz="457200" rtl="0" eaLnBrk="1" latinLnBrk="0" hangingPunct="1">
        <a:spcBef>
          <a:spcPct val="0"/>
        </a:spcBef>
        <a:buNone/>
        <a:defRPr sz="2400" kern="1200" baseline="0">
          <a:solidFill>
            <a:schemeClr val="tx1">
              <a:lumMod val="65000"/>
              <a:lumOff val="35000"/>
            </a:schemeClr>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200" kern="1200" baseline="0">
          <a:solidFill>
            <a:schemeClr val="tx1">
              <a:lumMod val="65000"/>
              <a:lumOff val="35000"/>
            </a:schemeClr>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lumMod val="65000"/>
              <a:lumOff val="35000"/>
            </a:schemeClr>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jfann@studentsachieve.net"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achievethecore.org" TargetMode="External"/><Relationship Id="rId5" Type="http://schemas.openxmlformats.org/officeDocument/2006/relationships/hyperlink" Target="http://www.tfaforms.com/362186" TargetMode="External"/><Relationship Id="rId4" Type="http://schemas.openxmlformats.org/officeDocument/2006/relationships/hyperlink" Target="mailto:jfunderburk@studentsachieven.ne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hyperlink" Target="http://achievethecore.org/category/330/student-writing-samples" TargetMode="External"/><Relationship Id="rId3" Type="http://schemas.openxmlformats.org/officeDocument/2006/relationships/hyperlink" Target="http://achievethecore.org/category/411/ela-literacy-lessons" TargetMode="External"/><Relationship Id="rId7" Type="http://schemas.openxmlformats.org/officeDocument/2006/relationships/hyperlink" Target="https://www.dropbox.com/sh/3lddupnpqu0ni5m/AABAtvUdhGtKO22j2UJCXs8ea?dl=0"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achievethecore.org/category/1158/ela-literacy-text-dependent-questions" TargetMode="External"/><Relationship Id="rId11" Type="http://schemas.openxmlformats.org/officeDocument/2006/relationships/image" Target="../media/image27.png"/><Relationship Id="rId5" Type="http://schemas.openxmlformats.org/officeDocument/2006/relationships/hyperlink" Target="http://achievethecore.org/page/2725/text-complexity" TargetMode="External"/><Relationship Id="rId10" Type="http://schemas.openxmlformats.org/officeDocument/2006/relationships/hyperlink" Target="http://achievethecore.org/page/2756/fluency-resources" TargetMode="External"/><Relationship Id="rId4" Type="http://schemas.openxmlformats.org/officeDocument/2006/relationships/hyperlink" Target="http://achievethecore.org/page/1027/academic-word-finder" TargetMode="External"/><Relationship Id="rId9" Type="http://schemas.openxmlformats.org/officeDocument/2006/relationships/hyperlink" Target="http://achievethecore.org/category/415/ela-literacy-assessment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achievethecore.org/category/1020/mathematics-assessments" TargetMode="External"/><Relationship Id="rId3" Type="http://schemas.openxmlformats.org/officeDocument/2006/relationships/hyperlink" Target="http://achievethecore.org/category/774/mathematics-focus-by-grade-level" TargetMode="External"/><Relationship Id="rId7" Type="http://schemas.openxmlformats.org/officeDocument/2006/relationships/hyperlink" Target="http://achievethecore.org/page/254/progressions-documents-for-the-common-core-state-standards-for-mathematics"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achievethecore.org/category/416/mathematics-tasks" TargetMode="External"/><Relationship Id="rId5" Type="http://schemas.openxmlformats.org/officeDocument/2006/relationships/hyperlink" Target="http://achievethecore.org/category/854/mathematics-lessons" TargetMode="External"/><Relationship Id="rId4" Type="http://schemas.openxmlformats.org/officeDocument/2006/relationships/hyperlink" Target="http://achievethecore.org/page/1118/coherence-map" TargetMode="External"/><Relationship Id="rId9"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hyperlink" Target="http://achievethecore.org/page/1119/coaching-tool"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achievethecore.org/press-release/teaching-the-core" TargetMode="External"/><Relationship Id="rId4" Type="http://schemas.openxmlformats.org/officeDocument/2006/relationships/hyperlink" Target="http://achievethecore.org/page/2790/beyond-the-lesson"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bit.ly/29LAfNS"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attendee.gotowebinar.com/register/667454510604815362"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8771" y="5036554"/>
            <a:ext cx="184666" cy="369332"/>
          </a:xfrm>
          <a:prstGeom prst="rect">
            <a:avLst/>
          </a:prstGeom>
          <a:noFill/>
        </p:spPr>
        <p:txBody>
          <a:bodyPr wrap="none" rtlCol="0">
            <a:spAutoFit/>
          </a:bodyPr>
          <a:lstStyle/>
          <a:p>
            <a:endParaRPr lang="en-US" dirty="0"/>
          </a:p>
        </p:txBody>
      </p:sp>
      <p:sp>
        <p:nvSpPr>
          <p:cNvPr id="14" name="Title 13"/>
          <p:cNvSpPr>
            <a:spLocks noGrp="1"/>
          </p:cNvSpPr>
          <p:nvPr>
            <p:ph type="ctrTitle"/>
          </p:nvPr>
        </p:nvSpPr>
        <p:spPr/>
        <p:txBody>
          <a:bodyPr/>
          <a:lstStyle/>
          <a:p>
            <a:r>
              <a:rPr lang="en-US" dirty="0" smtClean="0"/>
              <a:t>Teachers’ New (School) Year’s Resolution</a:t>
            </a:r>
            <a:endParaRPr lang="en-US" dirty="0"/>
          </a:p>
        </p:txBody>
      </p:sp>
      <p:sp>
        <p:nvSpPr>
          <p:cNvPr id="15" name="Subtitle 14"/>
          <p:cNvSpPr>
            <a:spLocks noGrp="1"/>
          </p:cNvSpPr>
          <p:nvPr>
            <p:ph type="subTitle" idx="1"/>
          </p:nvPr>
        </p:nvSpPr>
        <p:spPr/>
        <p:txBody>
          <a:bodyPr/>
          <a:lstStyle/>
          <a:p>
            <a:r>
              <a:rPr lang="en-US" dirty="0" smtClean="0"/>
              <a:t>Core Advocates Monthly Webinar</a:t>
            </a:r>
          </a:p>
          <a:p>
            <a:r>
              <a:rPr lang="en-US" dirty="0" smtClean="0"/>
              <a:t>July 19, 2016</a:t>
            </a:r>
            <a:endParaRPr lang="en-US" dirty="0"/>
          </a:p>
        </p:txBody>
      </p:sp>
      <p:sp>
        <p:nvSpPr>
          <p:cNvPr id="5" name="Shape 435"/>
          <p:cNvSpPr txBox="1"/>
          <p:nvPr/>
        </p:nvSpPr>
        <p:spPr>
          <a:xfrm>
            <a:off x="4133395" y="5448560"/>
            <a:ext cx="4800899" cy="9015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1800" b="0" i="0" u="none" strike="noStrike" cap="none" dirty="0">
                <a:solidFill>
                  <a:schemeClr val="bg2">
                    <a:lumMod val="50000"/>
                  </a:schemeClr>
                </a:solidFill>
                <a:latin typeface="Allerta"/>
                <a:ea typeface="Allerta"/>
                <a:cs typeface="Allerta"/>
                <a:sym typeface="Allerta"/>
              </a:rPr>
              <a:t>The webinar will begin shortly.  You may wish to download the handouts (check the tab on your webinar control panel) while you wait.</a:t>
            </a:r>
          </a:p>
        </p:txBody>
      </p:sp>
    </p:spTree>
    <p:extLst>
      <p:ext uri="{BB962C8B-B14F-4D97-AF65-F5344CB8AC3E}">
        <p14:creationId xmlns:p14="http://schemas.microsoft.com/office/powerpoint/2010/main" val="1868720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2416482"/>
            <a:ext cx="8620552" cy="1676742"/>
          </a:xfrm>
        </p:spPr>
        <p:txBody>
          <a:bodyPr>
            <a:normAutofit/>
          </a:bodyPr>
          <a:lstStyle/>
          <a:p>
            <a:r>
              <a:rPr lang="en-US" dirty="0" smtClean="0"/>
              <a:t>What is the Instructional Practice Guide and how is it used?</a:t>
            </a:r>
            <a:endParaRPr lang="en-US" dirty="0"/>
          </a:p>
        </p:txBody>
      </p:sp>
    </p:spTree>
    <p:extLst>
      <p:ext uri="{BB962C8B-B14F-4D97-AF65-F5344CB8AC3E}">
        <p14:creationId xmlns:p14="http://schemas.microsoft.com/office/powerpoint/2010/main" val="219869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smtClean="0">
                <a:solidFill>
                  <a:srgbClr val="3F3F39"/>
                </a:solidFill>
                <a:latin typeface="Allerta"/>
                <a:ea typeface="Allerta"/>
                <a:cs typeface="Allerta"/>
                <a:sym typeface="Allerta"/>
              </a:rPr>
              <a:t>Instructional Practice Guide: Coaching</a:t>
            </a:r>
            <a:endParaRPr lang="en-US" sz="2800" b="0" i="0" u="none" strike="noStrike" cap="none" dirty="0">
              <a:solidFill>
                <a:srgbClr val="3F3F39"/>
              </a:solidFill>
              <a:latin typeface="Allerta"/>
              <a:ea typeface="Allerta"/>
              <a:cs typeface="Allerta"/>
              <a:sym typeface="Allerta"/>
            </a:endParaRP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a:spcBef>
                <a:spcPts val="0"/>
              </a:spcBef>
              <a:buClr>
                <a:srgbClr val="3F3F39"/>
              </a:buClr>
              <a:buSzPct val="100000"/>
            </a:pPr>
            <a:r>
              <a:rPr lang="en-US" sz="2400" b="0" i="0" u="none" strike="noStrike" cap="none" dirty="0" smtClean="0">
                <a:solidFill>
                  <a:srgbClr val="3F3F39"/>
                </a:solidFill>
                <a:latin typeface="Allerta"/>
                <a:ea typeface="Allerta"/>
                <a:cs typeface="Allerta"/>
                <a:sym typeface="Allerta"/>
              </a:rPr>
              <a:t>Tool to </a:t>
            </a:r>
            <a:r>
              <a:rPr lang="en-US" sz="2400" dirty="0" smtClean="0">
                <a:solidFill>
                  <a:srgbClr val="3F3F39"/>
                </a:solidFill>
                <a:latin typeface="Allerta"/>
                <a:ea typeface="Allerta"/>
                <a:cs typeface="Allerta"/>
                <a:sym typeface="Allerta"/>
              </a:rPr>
              <a:t>help teachers and those who support them in </a:t>
            </a:r>
            <a:r>
              <a:rPr lang="en-US" sz="2400" b="0" i="0" u="none" strike="noStrike" cap="none" dirty="0" smtClean="0">
                <a:solidFill>
                  <a:srgbClr val="3F3F39"/>
                </a:solidFill>
                <a:latin typeface="Allerta"/>
                <a:ea typeface="Allerta"/>
                <a:cs typeface="Allerta"/>
                <a:sym typeface="Allerta"/>
              </a:rPr>
              <a:t>recognizing Shifts-aligned instruction in the classroom</a:t>
            </a:r>
          </a:p>
          <a:p>
            <a:pPr>
              <a:spcBef>
                <a:spcPts val="0"/>
              </a:spcBef>
              <a:buClr>
                <a:srgbClr val="3F3F39"/>
              </a:buClr>
              <a:buSzPct val="100000"/>
            </a:pPr>
            <a:endParaRPr lang="en-US" sz="2400" dirty="0">
              <a:solidFill>
                <a:srgbClr val="3F3F39"/>
              </a:solidFill>
              <a:latin typeface="Allerta"/>
              <a:ea typeface="Allerta"/>
              <a:cs typeface="Allerta"/>
              <a:sym typeface="Allerta"/>
            </a:endParaRPr>
          </a:p>
          <a:p>
            <a:pPr>
              <a:spcBef>
                <a:spcPts val="0"/>
              </a:spcBef>
              <a:buClr>
                <a:srgbClr val="3F3F39"/>
              </a:buClr>
              <a:buSzPct val="100000"/>
            </a:pPr>
            <a:r>
              <a:rPr lang="en-US" sz="2400" b="0" i="0" u="none" strike="noStrike" cap="none" dirty="0" smtClean="0">
                <a:solidFill>
                  <a:srgbClr val="3F3F39"/>
                </a:solidFill>
                <a:latin typeface="Allerta"/>
                <a:ea typeface="Allerta"/>
                <a:cs typeface="Allerta"/>
                <a:sym typeface="Allerta"/>
              </a:rPr>
              <a:t>2 versions for math: K-8 and HS</a:t>
            </a:r>
          </a:p>
          <a:p>
            <a:pPr>
              <a:spcBef>
                <a:spcPts val="0"/>
              </a:spcBef>
              <a:buClr>
                <a:srgbClr val="3F3F39"/>
              </a:buClr>
              <a:buSzPct val="100000"/>
            </a:pPr>
            <a:r>
              <a:rPr lang="en-US" sz="2400" dirty="0" smtClean="0">
                <a:solidFill>
                  <a:srgbClr val="3F3F39"/>
                </a:solidFill>
                <a:latin typeface="Allerta"/>
                <a:ea typeface="Allerta"/>
                <a:cs typeface="Allerta"/>
                <a:sym typeface="Allerta"/>
              </a:rPr>
              <a:t>2 versions for ELA: K-2 and 3-12</a:t>
            </a:r>
          </a:p>
          <a:p>
            <a:pPr>
              <a:spcBef>
                <a:spcPts val="0"/>
              </a:spcBef>
              <a:buClr>
                <a:srgbClr val="3F3F39"/>
              </a:buClr>
              <a:buSzPct val="100000"/>
            </a:pPr>
            <a:r>
              <a:rPr lang="en-US" sz="2400" dirty="0" smtClean="0">
                <a:solidFill>
                  <a:srgbClr val="3F3F39"/>
                </a:solidFill>
                <a:latin typeface="Allerta"/>
                <a:ea typeface="Allerta"/>
                <a:cs typeface="Allerta"/>
                <a:sym typeface="Allerta"/>
              </a:rPr>
              <a:t>Beyond the Lesson Guide</a:t>
            </a:r>
          </a:p>
          <a:p>
            <a:pPr>
              <a:spcBef>
                <a:spcPts val="0"/>
              </a:spcBef>
              <a:buClr>
                <a:srgbClr val="3F3F39"/>
              </a:buClr>
              <a:buSzPct val="100000"/>
            </a:pPr>
            <a:endParaRPr lang="en-US" sz="2400" dirty="0">
              <a:solidFill>
                <a:srgbClr val="3F3F39"/>
              </a:solidFill>
              <a:latin typeface="Allerta"/>
              <a:ea typeface="Allerta"/>
              <a:cs typeface="Allerta"/>
              <a:sym typeface="Allerta"/>
            </a:endParaRPr>
          </a:p>
          <a:p>
            <a:pPr marL="0" indent="0">
              <a:spcBef>
                <a:spcPts val="0"/>
              </a:spcBef>
              <a:buClr>
                <a:srgbClr val="3F3F39"/>
              </a:buClr>
              <a:buSzPct val="100000"/>
              <a:buNone/>
            </a:pPr>
            <a:endParaRPr lang="en-US" sz="2400" b="0" i="0" u="none" strike="noStrike" cap="none" dirty="0">
              <a:solidFill>
                <a:srgbClr val="3F3F39"/>
              </a:solidFill>
              <a:latin typeface="Allerta"/>
              <a:ea typeface="Allerta"/>
              <a:cs typeface="Allerta"/>
              <a:sym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2" name="Picture 1" descr="Screen Shot 2016-07-19 at 8.46.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83" y="3809817"/>
            <a:ext cx="8575833" cy="2465260"/>
          </a:xfrm>
          <a:prstGeom prst="rect">
            <a:avLst/>
          </a:prstGeom>
        </p:spPr>
      </p:pic>
      <p:pic>
        <p:nvPicPr>
          <p:cNvPr id="3" name="Picture 2" descr="Screen Shot 2016-07-19 at 8.46.4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583" y="4079133"/>
            <a:ext cx="6332092" cy="2037205"/>
          </a:xfrm>
          <a:prstGeom prst="rect">
            <a:avLst/>
          </a:prstGeom>
        </p:spPr>
      </p:pic>
      <p:pic>
        <p:nvPicPr>
          <p:cNvPr id="4" name="Picture 3" descr="Screen Shot 2016-07-19 at 8.46.0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79133"/>
            <a:ext cx="9144000" cy="2047030"/>
          </a:xfrm>
          <a:prstGeom prst="rect">
            <a:avLst/>
          </a:prstGeom>
        </p:spPr>
      </p:pic>
      <p:pic>
        <p:nvPicPr>
          <p:cNvPr id="5" name="Picture 4" descr="Screen Shot 2016-07-19 at 8.46.33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959625"/>
            <a:ext cx="9144000" cy="2429874"/>
          </a:xfrm>
          <a:prstGeom prst="rect">
            <a:avLst/>
          </a:prstGeom>
        </p:spPr>
      </p:pic>
    </p:spTree>
    <p:extLst>
      <p:ext uri="{BB962C8B-B14F-4D97-AF65-F5344CB8AC3E}">
        <p14:creationId xmlns:p14="http://schemas.microsoft.com/office/powerpoint/2010/main" val="32312787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4000"/>
                            </p:stCondLst>
                            <p:childTnLst>
                              <p:par>
                                <p:cTn id="10" presetID="1" presetClass="exit" presetSubtype="0" fill="hold" nodeType="afterEffect">
                                  <p:stCondLst>
                                    <p:cond delay="2000"/>
                                  </p:stCondLst>
                                  <p:childTnLst>
                                    <p:set>
                                      <p:cBhvr>
                                        <p:cTn id="11" dur="1" fill="hold">
                                          <p:stCondLst>
                                            <p:cond delay="0"/>
                                          </p:stCondLst>
                                        </p:cTn>
                                        <p:tgtEl>
                                          <p:spTgt spid="5"/>
                                        </p:tgtEl>
                                        <p:attrNameLst>
                                          <p:attrName>style.visibility</p:attrName>
                                        </p:attrNameLst>
                                      </p:cBhvr>
                                      <p:to>
                                        <p:strVal val="hidden"/>
                                      </p:to>
                                    </p:set>
                                  </p:childTnLst>
                                </p:cTn>
                              </p:par>
                            </p:childTnLst>
                          </p:cTn>
                        </p:par>
                        <p:par>
                          <p:cTn id="12" fill="hold">
                            <p:stCondLst>
                              <p:cond delay="6000"/>
                            </p:stCondLst>
                            <p:childTnLst>
                              <p:par>
                                <p:cTn id="13" presetID="2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ppt_w</p:attrName>
                                        </p:attrNameLst>
                                      </p:cBhvr>
                                      <p:tavLst>
                                        <p:tav tm="0">
                                          <p:val>
                                            <p:fltVal val="0"/>
                                          </p:val>
                                        </p:tav>
                                        <p:tav tm="100000">
                                          <p:val>
                                            <p:strVal val="#ppt_w"/>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childTnLst>
                                </p:cTn>
                              </p:par>
                            </p:childTnLst>
                          </p:cTn>
                        </p:par>
                        <p:par>
                          <p:cTn id="17" fill="hold">
                            <p:stCondLst>
                              <p:cond delay="8000"/>
                            </p:stCondLst>
                            <p:childTnLst>
                              <p:par>
                                <p:cTn id="18" presetID="1" presetClass="exit" presetSubtype="0" fill="hold" nodeType="afterEffect">
                                  <p:stCondLst>
                                    <p:cond delay="3000"/>
                                  </p:stCondLst>
                                  <p:childTnLst>
                                    <p:set>
                                      <p:cBhvr>
                                        <p:cTn id="19" dur="1" fill="hold">
                                          <p:stCondLst>
                                            <p:cond delay="0"/>
                                          </p:stCondLst>
                                        </p:cTn>
                                        <p:tgtEl>
                                          <p:spTgt spid="4"/>
                                        </p:tgtEl>
                                        <p:attrNameLst>
                                          <p:attrName>style.visibility</p:attrName>
                                        </p:attrNameLst>
                                      </p:cBhvr>
                                      <p:to>
                                        <p:strVal val="hidden"/>
                                      </p:to>
                                    </p:set>
                                  </p:childTnLst>
                                </p:cTn>
                              </p:par>
                            </p:childTnLst>
                          </p:cTn>
                        </p:par>
                        <p:par>
                          <p:cTn id="20" fill="hold">
                            <p:stCondLst>
                              <p:cond delay="11000"/>
                            </p:stCondLst>
                            <p:childTnLst>
                              <p:par>
                                <p:cTn id="21" presetID="2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0" fill="hold"/>
                                        <p:tgtEl>
                                          <p:spTgt spid="3"/>
                                        </p:tgtEl>
                                        <p:attrNameLst>
                                          <p:attrName>ppt_w</p:attrName>
                                        </p:attrNameLst>
                                      </p:cBhvr>
                                      <p:tavLst>
                                        <p:tav tm="0">
                                          <p:val>
                                            <p:fltVal val="0"/>
                                          </p:val>
                                        </p:tav>
                                        <p:tav tm="100000">
                                          <p:val>
                                            <p:strVal val="#ppt_w"/>
                                          </p:val>
                                        </p:tav>
                                      </p:tavLst>
                                    </p:anim>
                                    <p:anim calcmode="lin" valueType="num">
                                      <p:cBhvr>
                                        <p:cTn id="24" dur="2000" fill="hold"/>
                                        <p:tgtEl>
                                          <p:spTgt spid="3"/>
                                        </p:tgtEl>
                                        <p:attrNameLst>
                                          <p:attrName>ppt_h</p:attrName>
                                        </p:attrNameLst>
                                      </p:cBhvr>
                                      <p:tavLst>
                                        <p:tav tm="0">
                                          <p:val>
                                            <p:fltVal val="0"/>
                                          </p:val>
                                        </p:tav>
                                        <p:tav tm="100000">
                                          <p:val>
                                            <p:strVal val="#ppt_h"/>
                                          </p:val>
                                        </p:tav>
                                      </p:tavLst>
                                    </p:anim>
                                  </p:childTnLst>
                                </p:cTn>
                              </p:par>
                            </p:childTnLst>
                          </p:cTn>
                        </p:par>
                        <p:par>
                          <p:cTn id="25" fill="hold">
                            <p:stCondLst>
                              <p:cond delay="13000"/>
                            </p:stCondLst>
                            <p:childTnLst>
                              <p:par>
                                <p:cTn id="26" presetID="1" presetClass="exit" presetSubtype="0" fill="hold" nodeType="afterEffect">
                                  <p:stCondLst>
                                    <p:cond delay="3000"/>
                                  </p:stCondLst>
                                  <p:childTnLst>
                                    <p:set>
                                      <p:cBhvr>
                                        <p:cTn id="27" dur="1" fill="hold">
                                          <p:stCondLst>
                                            <p:cond delay="0"/>
                                          </p:stCondLst>
                                        </p:cTn>
                                        <p:tgtEl>
                                          <p:spTgt spid="3"/>
                                        </p:tgtEl>
                                        <p:attrNameLst>
                                          <p:attrName>style.visibility</p:attrName>
                                        </p:attrNameLst>
                                      </p:cBhvr>
                                      <p:to>
                                        <p:strVal val="hidden"/>
                                      </p:to>
                                    </p:set>
                                  </p:childTnLst>
                                </p:cTn>
                              </p:par>
                            </p:childTnLst>
                          </p:cTn>
                        </p:par>
                        <p:par>
                          <p:cTn id="28" fill="hold">
                            <p:stCondLst>
                              <p:cond delay="16000"/>
                            </p:stCondLst>
                            <p:childTnLst>
                              <p:par>
                                <p:cTn id="29" presetID="2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2000" fill="hold"/>
                                        <p:tgtEl>
                                          <p:spTgt spid="2"/>
                                        </p:tgtEl>
                                        <p:attrNameLst>
                                          <p:attrName>ppt_w</p:attrName>
                                        </p:attrNameLst>
                                      </p:cBhvr>
                                      <p:tavLst>
                                        <p:tav tm="0">
                                          <p:val>
                                            <p:fltVal val="0"/>
                                          </p:val>
                                        </p:tav>
                                        <p:tav tm="100000">
                                          <p:val>
                                            <p:strVal val="#ppt_w"/>
                                          </p:val>
                                        </p:tav>
                                      </p:tavLst>
                                    </p:anim>
                                    <p:anim calcmode="lin" valueType="num">
                                      <p:cBhvr>
                                        <p:cTn id="32" dur="2000" fill="hold"/>
                                        <p:tgtEl>
                                          <p:spTgt spid="2"/>
                                        </p:tgtEl>
                                        <p:attrNameLst>
                                          <p:attrName>ppt_h</p:attrName>
                                        </p:attrNameLst>
                                      </p:cBhvr>
                                      <p:tavLst>
                                        <p:tav tm="0">
                                          <p:val>
                                            <p:fltVal val="0"/>
                                          </p:val>
                                        </p:tav>
                                        <p:tav tm="100000">
                                          <p:val>
                                            <p:strVal val="#ppt_h"/>
                                          </p:val>
                                        </p:tav>
                                      </p:tavLst>
                                    </p:anim>
                                  </p:childTnLst>
                                </p:cTn>
                              </p:par>
                            </p:childTnLst>
                          </p:cTn>
                        </p:par>
                        <p:par>
                          <p:cTn id="33" fill="hold">
                            <p:stCondLst>
                              <p:cond delay="18000"/>
                            </p:stCondLst>
                            <p:childTnLst>
                              <p:par>
                                <p:cTn id="34" presetID="1" presetClass="exit" presetSubtype="0" fill="hold" nodeType="afterEffect">
                                  <p:stCondLst>
                                    <p:cond delay="3000"/>
                                  </p:stCondLst>
                                  <p:childTnLst>
                                    <p:set>
                                      <p:cBhvr>
                                        <p:cTn id="35"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smtClean="0">
                <a:solidFill>
                  <a:srgbClr val="3F3F39"/>
                </a:solidFill>
                <a:latin typeface="Allerta"/>
                <a:ea typeface="Allerta"/>
                <a:cs typeface="Allerta"/>
                <a:sym typeface="Allerta"/>
              </a:rPr>
              <a:t>Instructional Practice Guide: Coaching</a:t>
            </a:r>
            <a:endParaRPr lang="en-US" sz="2800" b="0" i="0" u="none" strike="noStrike" cap="none" dirty="0">
              <a:solidFill>
                <a:srgbClr val="3F3F39"/>
              </a:solidFill>
              <a:latin typeface="Allerta"/>
              <a:ea typeface="Allerta"/>
              <a:cs typeface="Allerta"/>
              <a:sym typeface="Allerta"/>
            </a:endParaRPr>
          </a:p>
        </p:txBody>
      </p:sp>
      <p:sp>
        <p:nvSpPr>
          <p:cNvPr id="477" name="Shape 477"/>
          <p:cNvSpPr txBox="1">
            <a:spLocks noGrp="1"/>
          </p:cNvSpPr>
          <p:nvPr>
            <p:ph type="body" idx="1"/>
          </p:nvPr>
        </p:nvSpPr>
        <p:spPr>
          <a:prstGeom prst="rect">
            <a:avLst/>
          </a:prstGeom>
          <a:noFill/>
          <a:ln>
            <a:noFill/>
          </a:ln>
        </p:spPr>
        <p:txBody>
          <a:bodyPr lIns="91425" tIns="45700" rIns="91425" bIns="45700" anchor="t" anchorCtr="0">
            <a:noAutofit/>
          </a:bodyPr>
          <a:lstStyle/>
          <a:p>
            <a:pPr marL="0" indent="0">
              <a:spcBef>
                <a:spcPts val="0"/>
              </a:spcBef>
              <a:buClr>
                <a:srgbClr val="3F3F39"/>
              </a:buClr>
              <a:buSzPct val="100000"/>
              <a:buNone/>
            </a:pPr>
            <a:r>
              <a:rPr lang="en-US" sz="2400" b="0" i="0" u="none" strike="noStrike" cap="none" dirty="0" smtClean="0">
                <a:solidFill>
                  <a:srgbClr val="3F3F39"/>
                </a:solidFill>
                <a:latin typeface="Allerta"/>
                <a:ea typeface="Allerta"/>
                <a:cs typeface="Allerta"/>
                <a:sym typeface="Allerta"/>
              </a:rPr>
              <a:t>Math IPG – Core Actions	</a:t>
            </a:r>
          </a:p>
          <a:p>
            <a:pPr marL="0" indent="0">
              <a:spcBef>
                <a:spcPts val="0"/>
              </a:spcBef>
              <a:buClr>
                <a:srgbClr val="3F3F39"/>
              </a:buClr>
              <a:buSzPct val="100000"/>
              <a:buNone/>
            </a:pPr>
            <a:endParaRPr lang="en-US" sz="2400" b="0" i="0" u="none" strike="noStrike" cap="none" dirty="0">
              <a:solidFill>
                <a:srgbClr val="3F3F39"/>
              </a:solidFill>
              <a:latin typeface="Allerta"/>
              <a:ea typeface="Allerta"/>
              <a:cs typeface="Allerta"/>
              <a:sym typeface="Allerta"/>
            </a:endParaRPr>
          </a:p>
        </p:txBody>
      </p:sp>
      <p:sp>
        <p:nvSpPr>
          <p:cNvPr id="5" name="Content Placeholder 4"/>
          <p:cNvSpPr>
            <a:spLocks noGrp="1"/>
          </p:cNvSpPr>
          <p:nvPr>
            <p:ph sz="half" idx="2"/>
          </p:nvPr>
        </p:nvSpPr>
        <p:spPr/>
        <p:txBody>
          <a:bodyPr>
            <a:normAutofit fontScale="92500" lnSpcReduction="10000"/>
          </a:bodyPr>
          <a:lstStyle/>
          <a:p>
            <a:pPr marL="457200" indent="-457200">
              <a:buFont typeface="+mj-lt"/>
              <a:buAutoNum type="arabicPeriod"/>
            </a:pPr>
            <a:r>
              <a:rPr lang="en-US" dirty="0" smtClean="0"/>
              <a:t>Ensure the work of the lesson reflects the Shifts required by the CCSS for Mathematics.</a:t>
            </a:r>
          </a:p>
          <a:p>
            <a:pPr marL="457200" indent="-457200">
              <a:buFont typeface="+mj-lt"/>
              <a:buAutoNum type="arabicPeriod"/>
            </a:pPr>
            <a:r>
              <a:rPr lang="en-US" dirty="0" smtClean="0"/>
              <a:t>Employ instructional practices that allow all students to master the content of the lesson.</a:t>
            </a:r>
          </a:p>
          <a:p>
            <a:pPr marL="457200" indent="-457200">
              <a:buFont typeface="+mj-lt"/>
              <a:buAutoNum type="arabicPeriod"/>
            </a:pPr>
            <a:r>
              <a:rPr lang="en-US" dirty="0" smtClean="0"/>
              <a:t>Provide all students with opportunities to exhibit mathematical practices in connection with the content of the lesson.</a:t>
            </a:r>
            <a:endParaRPr lang="en-US" dirty="0"/>
          </a:p>
        </p:txBody>
      </p:sp>
      <p:sp>
        <p:nvSpPr>
          <p:cNvPr id="7" name="Content Placeholder 6"/>
          <p:cNvSpPr>
            <a:spLocks noGrp="1"/>
          </p:cNvSpPr>
          <p:nvPr>
            <p:ph sz="quarter" idx="4"/>
          </p:nvPr>
        </p:nvSpPr>
        <p:spPr/>
        <p:txBody>
          <a:bodyPr/>
          <a:lstStyle/>
          <a:p>
            <a:pPr marL="457200" indent="-457200">
              <a:buFont typeface="+mj-lt"/>
              <a:buAutoNum type="arabicPeriod"/>
            </a:pPr>
            <a:r>
              <a:rPr lang="en-US" dirty="0" smtClean="0"/>
              <a:t>Focus each lesson on a high-quality text (or multiple texts).</a:t>
            </a:r>
          </a:p>
          <a:p>
            <a:pPr marL="457200" indent="-457200">
              <a:buFont typeface="+mj-lt"/>
              <a:buAutoNum type="arabicPeriod"/>
            </a:pPr>
            <a:r>
              <a:rPr lang="en-US" dirty="0" smtClean="0"/>
              <a:t>Employ questions and tasks, both oral and written, that are text specific and reflect the standards.</a:t>
            </a:r>
          </a:p>
          <a:p>
            <a:pPr marL="457200" indent="-457200">
              <a:buFont typeface="+mj-lt"/>
              <a:buAutoNum type="arabicPeriod"/>
            </a:pPr>
            <a:r>
              <a:rPr lang="en-US" dirty="0" smtClean="0"/>
              <a:t>Provide all students with opportunities to engage in the work of the lesson.</a:t>
            </a:r>
            <a:endParaRPr lang="en-US" dirty="0"/>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
        <p:nvSpPr>
          <p:cNvPr id="8" name="Text Placeholder 7"/>
          <p:cNvSpPr>
            <a:spLocks noGrp="1"/>
          </p:cNvSpPr>
          <p:nvPr>
            <p:ph type="body" sz="quarter" idx="3"/>
          </p:nvPr>
        </p:nvSpPr>
        <p:spPr>
          <a:xfrm>
            <a:off x="4697617" y="1294348"/>
            <a:ext cx="4449833" cy="632408"/>
          </a:xfrm>
        </p:spPr>
        <p:txBody>
          <a:bodyPr/>
          <a:lstStyle/>
          <a:p>
            <a:r>
              <a:rPr lang="en-US" sz="2400" b="0" dirty="0" smtClean="0">
                <a:latin typeface="Allerta"/>
                <a:cs typeface="Allerta"/>
              </a:rPr>
              <a:t>ELA IPG – Core Actions</a:t>
            </a:r>
            <a:endParaRPr lang="en-US" sz="2400" b="0" dirty="0">
              <a:latin typeface="Allerta"/>
              <a:cs typeface="Allerta"/>
            </a:endParaRPr>
          </a:p>
        </p:txBody>
      </p:sp>
    </p:spTree>
    <p:extLst>
      <p:ext uri="{BB962C8B-B14F-4D97-AF65-F5344CB8AC3E}">
        <p14:creationId xmlns:p14="http://schemas.microsoft.com/office/powerpoint/2010/main" val="148596503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smtClean="0">
                <a:solidFill>
                  <a:srgbClr val="3F3F39"/>
                </a:solidFill>
                <a:latin typeface="Allerta"/>
                <a:ea typeface="Allerta"/>
                <a:cs typeface="Allerta"/>
                <a:sym typeface="Allerta"/>
              </a:rPr>
              <a:t>Where are the Shifts?</a:t>
            </a:r>
            <a:endParaRPr lang="en-US" sz="2800" b="0" i="0" u="none" strike="noStrike" cap="none" dirty="0">
              <a:solidFill>
                <a:srgbClr val="3F3F39"/>
              </a:solidFill>
              <a:latin typeface="Allerta"/>
              <a:ea typeface="Allerta"/>
              <a:cs typeface="Allerta"/>
              <a:sym typeface="Allerta"/>
            </a:endParaRPr>
          </a:p>
        </p:txBody>
      </p:sp>
      <p:sp>
        <p:nvSpPr>
          <p:cNvPr id="3" name="Text Placeholder 2"/>
          <p:cNvSpPr>
            <a:spLocks noGrp="1"/>
          </p:cNvSpPr>
          <p:nvPr>
            <p:ph type="body" idx="1"/>
          </p:nvPr>
        </p:nvSpPr>
        <p:spPr/>
        <p:txBody>
          <a:bodyPr/>
          <a:lstStyle/>
          <a:p>
            <a:r>
              <a:rPr lang="en-US" sz="2400" dirty="0" smtClean="0">
                <a:solidFill>
                  <a:srgbClr val="073320"/>
                </a:solidFill>
                <a:latin typeface="Allerta"/>
                <a:cs typeface="Allerta"/>
              </a:rPr>
              <a:t>Core Actions of the IPG</a:t>
            </a:r>
            <a:endParaRPr lang="en-US" sz="2400" dirty="0">
              <a:solidFill>
                <a:srgbClr val="073320"/>
              </a:solidFill>
              <a:latin typeface="Allerta"/>
              <a:cs typeface="Allerta"/>
            </a:endParaRPr>
          </a:p>
        </p:txBody>
      </p:sp>
      <p:sp>
        <p:nvSpPr>
          <p:cNvPr id="477" name="Shape 477"/>
          <p:cNvSpPr txBox="1">
            <a:spLocks noGrp="1"/>
          </p:cNvSpPr>
          <p:nvPr>
            <p:ph sz="half" idx="2"/>
          </p:nvPr>
        </p:nvSpPr>
        <p:spPr>
          <a:prstGeom prst="rect">
            <a:avLst/>
          </a:prstGeom>
          <a:noFill/>
          <a:ln>
            <a:noFill/>
          </a:ln>
        </p:spPr>
        <p:txBody>
          <a:bodyPr lIns="91425" tIns="45700" rIns="91425" bIns="45700" anchor="t" anchorCtr="0">
            <a:noAutofit/>
          </a:bodyPr>
          <a:lstStyle/>
          <a:p>
            <a:pPr marL="0" indent="0">
              <a:spcBef>
                <a:spcPts val="0"/>
              </a:spcBef>
              <a:buClr>
                <a:srgbClr val="3F3F39"/>
              </a:buClr>
              <a:buSzPct val="100000"/>
              <a:buNone/>
            </a:pPr>
            <a:r>
              <a:rPr lang="en-US" b="1" i="0" u="sng" strike="noStrike" cap="none" dirty="0" smtClean="0">
                <a:solidFill>
                  <a:schemeClr val="accent1">
                    <a:lumMod val="50000"/>
                  </a:schemeClr>
                </a:solidFill>
                <a:latin typeface="Allerta"/>
                <a:ea typeface="Allerta"/>
                <a:cs typeface="Allerta"/>
                <a:sym typeface="Allerta"/>
              </a:rPr>
              <a:t>Core Action 1: </a:t>
            </a:r>
            <a:r>
              <a:rPr lang="en-US" b="0" i="0" u="none" strike="noStrike" cap="none" dirty="0" smtClean="0">
                <a:solidFill>
                  <a:schemeClr val="accent1">
                    <a:lumMod val="50000"/>
                  </a:schemeClr>
                </a:solidFill>
                <a:latin typeface="Allerta"/>
                <a:ea typeface="Allerta"/>
                <a:cs typeface="Allerta"/>
                <a:sym typeface="Allerta"/>
              </a:rPr>
              <a:t>Ensure the work of the lesson reflects the Shifts required by the CCSS for Mathematics.</a:t>
            </a:r>
          </a:p>
          <a:p>
            <a:pPr marL="0" indent="0">
              <a:spcBef>
                <a:spcPts val="0"/>
              </a:spcBef>
              <a:buClr>
                <a:srgbClr val="3F3F39"/>
              </a:buClr>
              <a:buSzPct val="100000"/>
              <a:buNone/>
            </a:pPr>
            <a:r>
              <a:rPr lang="en-US" b="1" u="sng" dirty="0" smtClean="0">
                <a:solidFill>
                  <a:schemeClr val="accent1">
                    <a:lumMod val="50000"/>
                  </a:schemeClr>
                </a:solidFill>
                <a:latin typeface="Allerta"/>
                <a:ea typeface="Allerta"/>
                <a:cs typeface="Allerta"/>
                <a:sym typeface="Allerta"/>
              </a:rPr>
              <a:t>Core Action 2: </a:t>
            </a:r>
            <a:r>
              <a:rPr lang="en-US" dirty="0" smtClean="0">
                <a:solidFill>
                  <a:schemeClr val="accent1">
                    <a:lumMod val="50000"/>
                  </a:schemeClr>
                </a:solidFill>
                <a:latin typeface="Allerta"/>
                <a:ea typeface="Allerta"/>
                <a:cs typeface="Allerta"/>
                <a:sym typeface="Allerta"/>
              </a:rPr>
              <a:t>Employ instructional practices that allow all students to master the content of the lesson.</a:t>
            </a:r>
          </a:p>
          <a:p>
            <a:pPr marL="0" indent="0">
              <a:spcBef>
                <a:spcPts val="0"/>
              </a:spcBef>
              <a:buClr>
                <a:srgbClr val="3F3F39"/>
              </a:buClr>
              <a:buSzPct val="100000"/>
              <a:buNone/>
            </a:pPr>
            <a:r>
              <a:rPr lang="en-US" b="1" i="0" u="sng" strike="noStrike" cap="none" dirty="0" smtClean="0">
                <a:solidFill>
                  <a:schemeClr val="accent1">
                    <a:lumMod val="50000"/>
                  </a:schemeClr>
                </a:solidFill>
                <a:latin typeface="Allerta"/>
                <a:ea typeface="Allerta"/>
                <a:cs typeface="Allerta"/>
                <a:sym typeface="Allerta"/>
              </a:rPr>
              <a:t>Core Action 3: </a:t>
            </a:r>
            <a:r>
              <a:rPr lang="en-US" b="0" i="0" u="none" strike="noStrike" cap="none" dirty="0" smtClean="0">
                <a:solidFill>
                  <a:schemeClr val="accent1">
                    <a:lumMod val="50000"/>
                  </a:schemeClr>
                </a:solidFill>
                <a:latin typeface="Allerta"/>
                <a:ea typeface="Allerta"/>
                <a:cs typeface="Allerta"/>
                <a:sym typeface="Allerta"/>
              </a:rPr>
              <a:t>Provide all students with opportunities to exhibit mathematical practices in connection with the content of the lesson.</a:t>
            </a:r>
            <a:endParaRPr b="0" i="0" u="none" strike="noStrike" cap="none" dirty="0">
              <a:solidFill>
                <a:schemeClr val="accent1">
                  <a:lumMod val="50000"/>
                </a:schemeClr>
              </a:solidFill>
              <a:latin typeface="Allerta"/>
              <a:ea typeface="Allerta"/>
              <a:cs typeface="Allerta"/>
              <a:sym typeface="Allerta"/>
            </a:endParaRPr>
          </a:p>
        </p:txBody>
      </p:sp>
      <p:sp>
        <p:nvSpPr>
          <p:cNvPr id="4" name="Text Placeholder 3"/>
          <p:cNvSpPr>
            <a:spLocks noGrp="1"/>
          </p:cNvSpPr>
          <p:nvPr>
            <p:ph type="body" sz="quarter" idx="3"/>
          </p:nvPr>
        </p:nvSpPr>
        <p:spPr/>
        <p:txBody>
          <a:bodyPr/>
          <a:lstStyle/>
          <a:p>
            <a:r>
              <a:rPr lang="en-US" sz="2400" dirty="0">
                <a:solidFill>
                  <a:srgbClr val="8B2D03"/>
                </a:solidFill>
                <a:latin typeface="Allerta"/>
                <a:cs typeface="Allerta"/>
              </a:rPr>
              <a:t>The Shifts for </a:t>
            </a:r>
            <a:r>
              <a:rPr lang="en-US" sz="2400" dirty="0" smtClean="0">
                <a:solidFill>
                  <a:srgbClr val="8B2D03"/>
                </a:solidFill>
                <a:latin typeface="Allerta"/>
                <a:cs typeface="Allerta"/>
              </a:rPr>
              <a:t>Math</a:t>
            </a:r>
            <a:endParaRPr lang="en-US" sz="2400" dirty="0">
              <a:solidFill>
                <a:srgbClr val="8B2D03"/>
              </a:solidFill>
              <a:latin typeface="Allerta"/>
              <a:cs typeface="Allerta"/>
            </a:endParaRPr>
          </a:p>
        </p:txBody>
      </p:sp>
      <p:sp>
        <p:nvSpPr>
          <p:cNvPr id="2" name="Content Placeholder 1"/>
          <p:cNvSpPr>
            <a:spLocks noGrp="1"/>
          </p:cNvSpPr>
          <p:nvPr>
            <p:ph sz="quarter" idx="4"/>
          </p:nvPr>
        </p:nvSpPr>
        <p:spPr/>
        <p:txBody>
          <a:bodyPr/>
          <a:lstStyle/>
          <a:p>
            <a:pPr marL="0" indent="0">
              <a:buNone/>
            </a:pPr>
            <a:r>
              <a:rPr lang="en-US" b="1" u="sng" dirty="0" smtClean="0">
                <a:solidFill>
                  <a:schemeClr val="accent6">
                    <a:lumMod val="50000"/>
                  </a:schemeClr>
                </a:solidFill>
                <a:latin typeface="Allerta"/>
                <a:cs typeface="Allerta"/>
              </a:rPr>
              <a:t>Focus: </a:t>
            </a:r>
            <a:r>
              <a:rPr lang="en-US" dirty="0" smtClean="0">
                <a:solidFill>
                  <a:schemeClr val="accent6">
                    <a:lumMod val="50000"/>
                  </a:schemeClr>
                </a:solidFill>
                <a:latin typeface="Allerta"/>
                <a:cs typeface="Allerta"/>
              </a:rPr>
              <a:t>Focus strongly where the standards focus.</a:t>
            </a:r>
          </a:p>
          <a:p>
            <a:pPr marL="0" indent="0">
              <a:buNone/>
            </a:pPr>
            <a:endParaRPr lang="en-US" dirty="0" smtClean="0">
              <a:solidFill>
                <a:schemeClr val="accent6">
                  <a:lumMod val="50000"/>
                </a:schemeClr>
              </a:solidFill>
              <a:latin typeface="Allerta"/>
              <a:cs typeface="Allerta"/>
            </a:endParaRPr>
          </a:p>
          <a:p>
            <a:pPr marL="0" indent="0">
              <a:buNone/>
            </a:pPr>
            <a:r>
              <a:rPr lang="en-US" b="1" u="sng" dirty="0" smtClean="0">
                <a:solidFill>
                  <a:schemeClr val="accent6">
                    <a:lumMod val="50000"/>
                  </a:schemeClr>
                </a:solidFill>
                <a:latin typeface="Allerta"/>
                <a:cs typeface="Allerta"/>
              </a:rPr>
              <a:t>Coherence: </a:t>
            </a:r>
            <a:r>
              <a:rPr lang="en-US" dirty="0" smtClean="0">
                <a:solidFill>
                  <a:schemeClr val="accent6">
                    <a:lumMod val="50000"/>
                  </a:schemeClr>
                </a:solidFill>
                <a:latin typeface="Allerta"/>
                <a:cs typeface="Allerta"/>
              </a:rPr>
              <a:t>Think across grades, and link to major topics within grades.</a:t>
            </a:r>
          </a:p>
          <a:p>
            <a:pPr marL="0" indent="0">
              <a:buNone/>
            </a:pPr>
            <a:endParaRPr lang="en-US" dirty="0" smtClean="0">
              <a:solidFill>
                <a:schemeClr val="accent6">
                  <a:lumMod val="50000"/>
                </a:schemeClr>
              </a:solidFill>
              <a:latin typeface="Allerta"/>
              <a:cs typeface="Allerta"/>
            </a:endParaRPr>
          </a:p>
          <a:p>
            <a:pPr marL="0" indent="0">
              <a:buNone/>
            </a:pPr>
            <a:r>
              <a:rPr lang="en-US" b="1" u="sng" dirty="0" smtClean="0">
                <a:solidFill>
                  <a:schemeClr val="accent6">
                    <a:lumMod val="50000"/>
                  </a:schemeClr>
                </a:solidFill>
                <a:latin typeface="Allerta"/>
                <a:cs typeface="Allerta"/>
              </a:rPr>
              <a:t>Rigor: </a:t>
            </a:r>
            <a:r>
              <a:rPr lang="en-US" dirty="0" smtClean="0">
                <a:solidFill>
                  <a:schemeClr val="accent6">
                    <a:lumMod val="50000"/>
                  </a:schemeClr>
                </a:solidFill>
                <a:latin typeface="Allerta"/>
                <a:cs typeface="Allerta"/>
              </a:rPr>
              <a:t>In major topics pursue conceptual understanding, procedural skill and fluency, and application with equal intensity.</a:t>
            </a:r>
            <a:endParaRPr lang="en-US" dirty="0">
              <a:solidFill>
                <a:schemeClr val="accent6">
                  <a:lumMod val="50000"/>
                </a:schemeClr>
              </a:solidFill>
              <a:latin typeface="Allerta"/>
              <a:cs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553352852"/>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smtClean="0">
                <a:solidFill>
                  <a:srgbClr val="3F3F39"/>
                </a:solidFill>
                <a:latin typeface="Allerta"/>
                <a:ea typeface="Allerta"/>
                <a:cs typeface="Allerta"/>
                <a:sym typeface="Allerta"/>
              </a:rPr>
              <a:t>Where are the Shifts?</a:t>
            </a:r>
            <a:endParaRPr lang="en-US" sz="2800" b="0" i="0" u="none" strike="noStrike" cap="none" dirty="0">
              <a:solidFill>
                <a:srgbClr val="3F3F39"/>
              </a:solidFill>
              <a:latin typeface="Allerta"/>
              <a:ea typeface="Allerta"/>
              <a:cs typeface="Allerta"/>
              <a:sym typeface="Allerta"/>
            </a:endParaRPr>
          </a:p>
        </p:txBody>
      </p:sp>
      <p:sp>
        <p:nvSpPr>
          <p:cNvPr id="3" name="Text Placeholder 2"/>
          <p:cNvSpPr>
            <a:spLocks noGrp="1"/>
          </p:cNvSpPr>
          <p:nvPr>
            <p:ph type="body" idx="1"/>
          </p:nvPr>
        </p:nvSpPr>
        <p:spPr/>
        <p:txBody>
          <a:bodyPr/>
          <a:lstStyle/>
          <a:p>
            <a:r>
              <a:rPr lang="en-US" sz="2400" dirty="0" smtClean="0">
                <a:solidFill>
                  <a:srgbClr val="073320"/>
                </a:solidFill>
              </a:rPr>
              <a:t>Core Actions of the IPG</a:t>
            </a:r>
            <a:endParaRPr lang="en-US" sz="2400" dirty="0">
              <a:solidFill>
                <a:srgbClr val="073320"/>
              </a:solidFill>
            </a:endParaRPr>
          </a:p>
        </p:txBody>
      </p:sp>
      <p:sp>
        <p:nvSpPr>
          <p:cNvPr id="477" name="Shape 477"/>
          <p:cNvSpPr txBox="1">
            <a:spLocks noGrp="1"/>
          </p:cNvSpPr>
          <p:nvPr>
            <p:ph sz="half" idx="2"/>
          </p:nvPr>
        </p:nvSpPr>
        <p:spPr>
          <a:prstGeom prst="rect">
            <a:avLst/>
          </a:prstGeom>
          <a:noFill/>
          <a:ln>
            <a:noFill/>
          </a:ln>
        </p:spPr>
        <p:txBody>
          <a:bodyPr lIns="91425" tIns="45700" rIns="91425" bIns="45700" anchor="t" anchorCtr="0">
            <a:noAutofit/>
          </a:bodyPr>
          <a:lstStyle/>
          <a:p>
            <a:pPr marL="0" indent="0">
              <a:spcBef>
                <a:spcPts val="0"/>
              </a:spcBef>
              <a:buClr>
                <a:srgbClr val="3F3F39"/>
              </a:buClr>
              <a:buSzPct val="100000"/>
              <a:buNone/>
            </a:pPr>
            <a:r>
              <a:rPr lang="en-US" b="1" i="0" u="sng" strike="noStrike" cap="none" dirty="0" smtClean="0">
                <a:solidFill>
                  <a:schemeClr val="accent1">
                    <a:lumMod val="50000"/>
                  </a:schemeClr>
                </a:solidFill>
                <a:latin typeface="Allerta"/>
                <a:ea typeface="Allerta"/>
                <a:cs typeface="Allerta"/>
                <a:sym typeface="Allerta"/>
              </a:rPr>
              <a:t>Core Action 1: </a:t>
            </a:r>
            <a:r>
              <a:rPr lang="en-US" b="0" i="0" u="none" strike="noStrike" cap="none" dirty="0" smtClean="0">
                <a:solidFill>
                  <a:schemeClr val="accent1">
                    <a:lumMod val="50000"/>
                  </a:schemeClr>
                </a:solidFill>
                <a:latin typeface="Allerta"/>
                <a:ea typeface="Allerta"/>
                <a:cs typeface="Allerta"/>
                <a:sym typeface="Allerta"/>
              </a:rPr>
              <a:t>Focus each lesson on a high-quality text.</a:t>
            </a:r>
          </a:p>
          <a:p>
            <a:pPr marL="0" indent="0">
              <a:spcBef>
                <a:spcPts val="0"/>
              </a:spcBef>
              <a:buClr>
                <a:srgbClr val="3F3F39"/>
              </a:buClr>
              <a:buSzPct val="100000"/>
              <a:buNone/>
            </a:pPr>
            <a:endParaRPr lang="en-US" b="0" i="0" u="none" strike="noStrike" cap="none" dirty="0" smtClean="0">
              <a:solidFill>
                <a:schemeClr val="accent1">
                  <a:lumMod val="50000"/>
                </a:schemeClr>
              </a:solidFill>
              <a:latin typeface="Allerta"/>
              <a:ea typeface="Allerta"/>
              <a:cs typeface="Allerta"/>
              <a:sym typeface="Allerta"/>
            </a:endParaRPr>
          </a:p>
          <a:p>
            <a:pPr marL="0" indent="0">
              <a:spcBef>
                <a:spcPts val="0"/>
              </a:spcBef>
              <a:buClr>
                <a:srgbClr val="3F3F39"/>
              </a:buClr>
              <a:buSzPct val="100000"/>
              <a:buNone/>
            </a:pPr>
            <a:r>
              <a:rPr lang="en-US" b="1" u="sng" dirty="0" smtClean="0">
                <a:solidFill>
                  <a:schemeClr val="accent1">
                    <a:lumMod val="50000"/>
                  </a:schemeClr>
                </a:solidFill>
                <a:latin typeface="Allerta"/>
                <a:ea typeface="Allerta"/>
                <a:cs typeface="Allerta"/>
                <a:sym typeface="Allerta"/>
              </a:rPr>
              <a:t>Core Action 2: </a:t>
            </a:r>
            <a:r>
              <a:rPr lang="en-US" dirty="0" smtClean="0">
                <a:solidFill>
                  <a:schemeClr val="accent1">
                    <a:lumMod val="50000"/>
                  </a:schemeClr>
                </a:solidFill>
                <a:latin typeface="Allerta"/>
                <a:ea typeface="Allerta"/>
                <a:cs typeface="Allerta"/>
                <a:sym typeface="Allerta"/>
              </a:rPr>
              <a:t>Employ questions and tasks, both oral and written, that are text specific and reflect the standards.</a:t>
            </a:r>
          </a:p>
          <a:p>
            <a:pPr marL="0" indent="0">
              <a:spcBef>
                <a:spcPts val="0"/>
              </a:spcBef>
              <a:buClr>
                <a:srgbClr val="3F3F39"/>
              </a:buClr>
              <a:buSzPct val="100000"/>
              <a:buNone/>
            </a:pPr>
            <a:endParaRPr lang="en-US" dirty="0" smtClean="0">
              <a:solidFill>
                <a:schemeClr val="accent1">
                  <a:lumMod val="50000"/>
                </a:schemeClr>
              </a:solidFill>
              <a:latin typeface="Allerta"/>
              <a:ea typeface="Allerta"/>
              <a:cs typeface="Allerta"/>
              <a:sym typeface="Allerta"/>
            </a:endParaRPr>
          </a:p>
          <a:p>
            <a:pPr marL="0" indent="0">
              <a:spcBef>
                <a:spcPts val="0"/>
              </a:spcBef>
              <a:buClr>
                <a:srgbClr val="3F3F39"/>
              </a:buClr>
              <a:buSzPct val="100000"/>
              <a:buNone/>
            </a:pPr>
            <a:r>
              <a:rPr lang="en-US" b="1" i="0" u="sng" strike="noStrike" cap="none" dirty="0" smtClean="0">
                <a:solidFill>
                  <a:schemeClr val="accent1">
                    <a:lumMod val="50000"/>
                  </a:schemeClr>
                </a:solidFill>
                <a:latin typeface="Allerta"/>
                <a:ea typeface="Allerta"/>
                <a:cs typeface="Allerta"/>
                <a:sym typeface="Allerta"/>
              </a:rPr>
              <a:t>Core Action 3: </a:t>
            </a:r>
            <a:r>
              <a:rPr lang="en-US" b="0" i="0" u="none" strike="noStrike" cap="none" dirty="0" smtClean="0">
                <a:solidFill>
                  <a:schemeClr val="accent1">
                    <a:lumMod val="50000"/>
                  </a:schemeClr>
                </a:solidFill>
                <a:latin typeface="Allerta"/>
                <a:ea typeface="Allerta"/>
                <a:cs typeface="Allerta"/>
                <a:sym typeface="Allerta"/>
              </a:rPr>
              <a:t>Provide all students with opportunities to engage in the work of the lesson</a:t>
            </a:r>
            <a:endParaRPr b="0" i="0" u="none" strike="noStrike" cap="none" dirty="0">
              <a:solidFill>
                <a:schemeClr val="accent1">
                  <a:lumMod val="50000"/>
                </a:schemeClr>
              </a:solidFill>
              <a:latin typeface="Allerta"/>
              <a:ea typeface="Allerta"/>
              <a:cs typeface="Allerta"/>
              <a:sym typeface="Allerta"/>
            </a:endParaRPr>
          </a:p>
        </p:txBody>
      </p:sp>
      <p:sp>
        <p:nvSpPr>
          <p:cNvPr id="4" name="Text Placeholder 3"/>
          <p:cNvSpPr>
            <a:spLocks noGrp="1"/>
          </p:cNvSpPr>
          <p:nvPr>
            <p:ph type="body" sz="quarter" idx="3"/>
          </p:nvPr>
        </p:nvSpPr>
        <p:spPr/>
        <p:txBody>
          <a:bodyPr/>
          <a:lstStyle/>
          <a:p>
            <a:r>
              <a:rPr lang="en-US" sz="2400" dirty="0" smtClean="0">
                <a:solidFill>
                  <a:srgbClr val="8B2D03"/>
                </a:solidFill>
                <a:latin typeface="Allerta"/>
                <a:cs typeface="Allerta"/>
              </a:rPr>
              <a:t>The Shifts for ELA/Literacy</a:t>
            </a:r>
            <a:endParaRPr lang="en-US" sz="2400" dirty="0">
              <a:solidFill>
                <a:srgbClr val="8B2D03"/>
              </a:solidFill>
              <a:latin typeface="Allerta"/>
              <a:cs typeface="Allerta"/>
            </a:endParaRPr>
          </a:p>
        </p:txBody>
      </p:sp>
      <p:sp>
        <p:nvSpPr>
          <p:cNvPr id="2" name="Content Placeholder 1"/>
          <p:cNvSpPr>
            <a:spLocks noGrp="1"/>
          </p:cNvSpPr>
          <p:nvPr>
            <p:ph sz="quarter" idx="4"/>
          </p:nvPr>
        </p:nvSpPr>
        <p:spPr/>
        <p:txBody>
          <a:bodyPr/>
          <a:lstStyle/>
          <a:p>
            <a:pPr marL="0" indent="0">
              <a:buNone/>
            </a:pPr>
            <a:r>
              <a:rPr lang="en-US" dirty="0" smtClean="0">
                <a:solidFill>
                  <a:schemeClr val="accent6">
                    <a:lumMod val="50000"/>
                  </a:schemeClr>
                </a:solidFill>
                <a:latin typeface="Allerta"/>
                <a:cs typeface="Allerta"/>
              </a:rPr>
              <a:t>Regular practice with complex text and its academic language.</a:t>
            </a:r>
          </a:p>
          <a:p>
            <a:pPr marL="0" indent="0">
              <a:buNone/>
            </a:pPr>
            <a:endParaRPr lang="en-US" dirty="0" smtClean="0">
              <a:solidFill>
                <a:schemeClr val="accent6">
                  <a:lumMod val="50000"/>
                </a:schemeClr>
              </a:solidFill>
              <a:latin typeface="Allerta"/>
              <a:cs typeface="Allerta"/>
            </a:endParaRPr>
          </a:p>
          <a:p>
            <a:pPr marL="0" indent="0">
              <a:buNone/>
            </a:pPr>
            <a:r>
              <a:rPr lang="en-US" dirty="0" smtClean="0">
                <a:solidFill>
                  <a:schemeClr val="accent6">
                    <a:lumMod val="50000"/>
                  </a:schemeClr>
                </a:solidFill>
                <a:latin typeface="Allerta"/>
                <a:cs typeface="Allerta"/>
              </a:rPr>
              <a:t>Reading, writing, and speaking grounded in evidence from text, both literary and informational.</a:t>
            </a:r>
          </a:p>
          <a:p>
            <a:pPr marL="0" indent="0">
              <a:buNone/>
            </a:pPr>
            <a:endParaRPr lang="en-US" dirty="0" smtClean="0">
              <a:solidFill>
                <a:schemeClr val="accent6">
                  <a:lumMod val="50000"/>
                </a:schemeClr>
              </a:solidFill>
              <a:latin typeface="Allerta"/>
              <a:cs typeface="Allerta"/>
            </a:endParaRPr>
          </a:p>
          <a:p>
            <a:pPr marL="0" indent="0">
              <a:buNone/>
            </a:pPr>
            <a:r>
              <a:rPr lang="en-US" dirty="0" smtClean="0">
                <a:solidFill>
                  <a:schemeClr val="accent6">
                    <a:lumMod val="50000"/>
                  </a:schemeClr>
                </a:solidFill>
                <a:latin typeface="Allerta"/>
                <a:cs typeface="Allerta"/>
              </a:rPr>
              <a:t>Building knowledge through content-rich nonfiction.</a:t>
            </a:r>
            <a:endParaRPr lang="en-US" dirty="0">
              <a:solidFill>
                <a:schemeClr val="accent6">
                  <a:lumMod val="50000"/>
                </a:schemeClr>
              </a:solidFill>
              <a:latin typeface="Allerta"/>
              <a:cs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492654843"/>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2206889"/>
            <a:ext cx="8620552" cy="1972638"/>
          </a:xfrm>
        </p:spPr>
        <p:txBody>
          <a:bodyPr>
            <a:normAutofit/>
          </a:bodyPr>
          <a:lstStyle/>
          <a:p>
            <a:pPr algn="ctr"/>
            <a:r>
              <a:rPr lang="en-US" dirty="0" smtClean="0"/>
              <a:t>Question: </a:t>
            </a:r>
            <a:br>
              <a:rPr lang="en-US" dirty="0" smtClean="0"/>
            </a:br>
            <a:r>
              <a:rPr lang="en-US" dirty="0" smtClean="0"/>
              <a:t>What is the relationship between the Shifts and the Core Actions?</a:t>
            </a:r>
            <a:br>
              <a:rPr lang="en-US" dirty="0" smtClean="0"/>
            </a:br>
            <a:r>
              <a:rPr lang="en-US" sz="1200" dirty="0" smtClean="0"/>
              <a:t>Please use the Questions tab on your control panel to respond.</a:t>
            </a:r>
            <a:endParaRPr lang="en-US" dirty="0"/>
          </a:p>
        </p:txBody>
      </p:sp>
    </p:spTree>
    <p:extLst>
      <p:ext uri="{BB962C8B-B14F-4D97-AF65-F5344CB8AC3E}">
        <p14:creationId xmlns:p14="http://schemas.microsoft.com/office/powerpoint/2010/main" val="4093631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smtClean="0">
                <a:solidFill>
                  <a:srgbClr val="3F3F39"/>
                </a:solidFill>
                <a:latin typeface="Allerta"/>
                <a:ea typeface="Allerta"/>
                <a:cs typeface="Allerta"/>
                <a:sym typeface="Allerta"/>
              </a:rPr>
              <a:t>Using the IPG: A teacher’s perspective</a:t>
            </a:r>
            <a:endParaRPr lang="en-US" sz="2800" b="0" i="0" u="none" strike="noStrike" cap="none" dirty="0">
              <a:solidFill>
                <a:srgbClr val="3F3F39"/>
              </a:solidFill>
              <a:latin typeface="Allerta"/>
              <a:ea typeface="Allerta"/>
              <a:cs typeface="Allerta"/>
              <a:sym typeface="Allerta"/>
            </a:endParaRPr>
          </a:p>
        </p:txBody>
      </p:sp>
      <p:sp>
        <p:nvSpPr>
          <p:cNvPr id="477" name="Shape 477"/>
          <p:cNvSpPr txBox="1">
            <a:spLocks noGrp="1"/>
          </p:cNvSpPr>
          <p:nvPr>
            <p:ph type="body" idx="1"/>
          </p:nvPr>
        </p:nvSpPr>
        <p:spPr>
          <a:xfrm>
            <a:off x="457200" y="1600200"/>
            <a:ext cx="6854301" cy="4525963"/>
          </a:xfrm>
          <a:prstGeom prst="rect">
            <a:avLst/>
          </a:prstGeom>
          <a:noFill/>
          <a:ln>
            <a:noFill/>
          </a:ln>
        </p:spPr>
        <p:txBody>
          <a:bodyPr lIns="91425" tIns="45700" rIns="91425" bIns="45700" anchor="t" anchorCtr="0">
            <a:noAutofit/>
          </a:bodyPr>
          <a:lstStyle/>
          <a:p>
            <a:pPr>
              <a:spcBef>
                <a:spcPts val="0"/>
              </a:spcBef>
              <a:buClr>
                <a:srgbClr val="3F3F39"/>
              </a:buClr>
              <a:buSzPct val="100000"/>
            </a:pPr>
            <a:r>
              <a:rPr lang="en-US" sz="2400" dirty="0" smtClean="0">
                <a:solidFill>
                  <a:srgbClr val="3F3F39"/>
                </a:solidFill>
                <a:latin typeface="Allerta"/>
                <a:ea typeface="Allerta"/>
                <a:cs typeface="Allerta"/>
                <a:sym typeface="Allerta"/>
              </a:rPr>
              <a:t>Ryan </a:t>
            </a:r>
            <a:r>
              <a:rPr lang="en-US" sz="2400" dirty="0" err="1" smtClean="0">
                <a:solidFill>
                  <a:srgbClr val="3F3F39"/>
                </a:solidFill>
                <a:latin typeface="Allerta"/>
                <a:ea typeface="Allerta"/>
                <a:cs typeface="Allerta"/>
                <a:sym typeface="Allerta"/>
              </a:rPr>
              <a:t>Redd</a:t>
            </a:r>
            <a:r>
              <a:rPr lang="en-US" sz="2400" dirty="0" smtClean="0">
                <a:solidFill>
                  <a:srgbClr val="3F3F39"/>
                </a:solidFill>
                <a:latin typeface="Allerta"/>
                <a:ea typeface="Allerta"/>
                <a:cs typeface="Allerta"/>
                <a:sym typeface="Allerta"/>
              </a:rPr>
              <a:t>: 8</a:t>
            </a:r>
            <a:r>
              <a:rPr lang="en-US" sz="2400" baseline="30000" dirty="0" smtClean="0">
                <a:solidFill>
                  <a:srgbClr val="3F3F39"/>
                </a:solidFill>
                <a:latin typeface="Allerta"/>
                <a:ea typeface="Allerta"/>
                <a:cs typeface="Allerta"/>
                <a:sym typeface="Allerta"/>
              </a:rPr>
              <a:t>th</a:t>
            </a:r>
            <a:r>
              <a:rPr lang="en-US" sz="2400" dirty="0" smtClean="0">
                <a:solidFill>
                  <a:srgbClr val="3F3F39"/>
                </a:solidFill>
                <a:latin typeface="Allerta"/>
                <a:ea typeface="Allerta"/>
                <a:cs typeface="Allerta"/>
                <a:sym typeface="Allerta"/>
              </a:rPr>
              <a:t> Grade Math Teacher, New Hanover County Schools</a:t>
            </a:r>
          </a:p>
          <a:p>
            <a:pPr>
              <a:spcBef>
                <a:spcPts val="0"/>
              </a:spcBef>
              <a:buClr>
                <a:srgbClr val="3F3F39"/>
              </a:buClr>
              <a:buSzPct val="100000"/>
            </a:pPr>
            <a:endParaRPr lang="en-US" sz="2400" b="0" i="0" u="none" strike="noStrike" cap="none" dirty="0" smtClean="0">
              <a:solidFill>
                <a:srgbClr val="3F3F39"/>
              </a:solidFill>
              <a:latin typeface="Allerta"/>
              <a:ea typeface="Allerta"/>
              <a:cs typeface="Allerta"/>
              <a:sym typeface="Allerta"/>
            </a:endParaRPr>
          </a:p>
          <a:p>
            <a:pPr>
              <a:spcBef>
                <a:spcPts val="0"/>
              </a:spcBef>
              <a:buClr>
                <a:srgbClr val="3F3F39"/>
              </a:buClr>
              <a:buSzPct val="100000"/>
            </a:pPr>
            <a:endParaRPr lang="en-US" sz="2400" dirty="0">
              <a:solidFill>
                <a:srgbClr val="3F3F39"/>
              </a:solidFill>
              <a:latin typeface="Allerta"/>
              <a:ea typeface="Allerta"/>
              <a:cs typeface="Allerta"/>
              <a:sym typeface="Allerta"/>
            </a:endParaRPr>
          </a:p>
          <a:p>
            <a:pPr>
              <a:spcBef>
                <a:spcPts val="0"/>
              </a:spcBef>
              <a:buClr>
                <a:srgbClr val="3F3F39"/>
              </a:buClr>
              <a:buSzPct val="100000"/>
            </a:pPr>
            <a:endParaRPr lang="en-US" sz="2400" b="0" i="0" u="none" strike="noStrike" cap="none" dirty="0" smtClean="0">
              <a:solidFill>
                <a:srgbClr val="3F3F39"/>
              </a:solidFill>
              <a:latin typeface="Allerta"/>
              <a:ea typeface="Allerta"/>
              <a:cs typeface="Allerta"/>
              <a:sym typeface="Allerta"/>
            </a:endParaRPr>
          </a:p>
          <a:p>
            <a:pPr>
              <a:spcBef>
                <a:spcPts val="0"/>
              </a:spcBef>
              <a:buClr>
                <a:srgbClr val="3F3F39"/>
              </a:buClr>
              <a:buSzPct val="100000"/>
            </a:pPr>
            <a:r>
              <a:rPr lang="en-US" sz="2400" b="0" i="0" u="none" strike="noStrike" cap="none" dirty="0" smtClean="0">
                <a:solidFill>
                  <a:srgbClr val="3F3F39"/>
                </a:solidFill>
                <a:latin typeface="Allerta"/>
                <a:ea typeface="Allerta"/>
                <a:cs typeface="Allerta"/>
                <a:sym typeface="Allerta"/>
              </a:rPr>
              <a:t>I use the IPG to:</a:t>
            </a:r>
          </a:p>
          <a:p>
            <a:pPr lvl="1"/>
            <a:r>
              <a:rPr lang="en-US" dirty="0" smtClean="0"/>
              <a:t>ensure my practice is grounded in the Shifts</a:t>
            </a:r>
          </a:p>
          <a:p>
            <a:pPr lvl="1"/>
            <a:r>
              <a:rPr lang="en-US" dirty="0" smtClean="0"/>
              <a:t>plan how I will create a classroom culture (at the beginning of the year) that elicits the use of the MPs </a:t>
            </a:r>
          </a:p>
          <a:p>
            <a:pPr lvl="1"/>
            <a:r>
              <a:rPr lang="en-US" dirty="0" smtClean="0"/>
              <a:t>design and intellectually prepare for my lessons</a:t>
            </a:r>
            <a:r>
              <a:rPr lang="en-US" dirty="0"/>
              <a:t> </a:t>
            </a:r>
            <a:endParaRPr b="0" i="0" u="none" strike="noStrike" cap="none" dirty="0">
              <a:solidFill>
                <a:srgbClr val="3F3F39"/>
              </a:solidFill>
              <a:latin typeface="Allerta"/>
              <a:ea typeface="Allerta"/>
              <a:cs typeface="Allerta"/>
              <a:sym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2" name="Picture 1" descr="Ryan Red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184" y="1772806"/>
            <a:ext cx="2315547" cy="1951063"/>
          </a:xfrm>
          <a:prstGeom prst="rect">
            <a:avLst/>
          </a:prstGeom>
        </p:spPr>
      </p:pic>
    </p:spTree>
    <p:extLst>
      <p:ext uri="{BB962C8B-B14F-4D97-AF65-F5344CB8AC3E}">
        <p14:creationId xmlns:p14="http://schemas.microsoft.com/office/powerpoint/2010/main" val="20541210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smtClean="0">
                <a:solidFill>
                  <a:srgbClr val="3F3F39"/>
                </a:solidFill>
                <a:latin typeface="Allerta"/>
                <a:ea typeface="Allerta"/>
                <a:cs typeface="Allerta"/>
                <a:sym typeface="Allerta"/>
              </a:rPr>
              <a:t>Using the IPG: A PD provider’s perspective</a:t>
            </a:r>
            <a:endParaRPr lang="en-US" sz="2800" b="0" i="0" u="none" strike="noStrike" cap="none" dirty="0">
              <a:solidFill>
                <a:srgbClr val="3F3F39"/>
              </a:solidFill>
              <a:latin typeface="Allerta"/>
              <a:ea typeface="Allerta"/>
              <a:cs typeface="Allerta"/>
              <a:sym typeface="Allerta"/>
            </a:endParaRPr>
          </a:p>
        </p:txBody>
      </p:sp>
      <p:sp>
        <p:nvSpPr>
          <p:cNvPr id="477" name="Shape 477"/>
          <p:cNvSpPr txBox="1">
            <a:spLocks noGrp="1"/>
          </p:cNvSpPr>
          <p:nvPr>
            <p:ph type="body" idx="1"/>
          </p:nvPr>
        </p:nvSpPr>
        <p:spPr>
          <a:xfrm>
            <a:off x="457200" y="1600200"/>
            <a:ext cx="5892586" cy="4525963"/>
          </a:xfrm>
          <a:prstGeom prst="rect">
            <a:avLst/>
          </a:prstGeom>
          <a:noFill/>
          <a:ln>
            <a:noFill/>
          </a:ln>
        </p:spPr>
        <p:txBody>
          <a:bodyPr lIns="91425" tIns="45700" rIns="91425" bIns="45700" anchor="t" anchorCtr="0">
            <a:noAutofit/>
          </a:bodyPr>
          <a:lstStyle/>
          <a:p>
            <a:pPr>
              <a:spcBef>
                <a:spcPts val="0"/>
              </a:spcBef>
              <a:buClr>
                <a:srgbClr val="3F3F39"/>
              </a:buClr>
              <a:buSzPct val="100000"/>
            </a:pPr>
            <a:r>
              <a:rPr lang="en-US" sz="2400" dirty="0" smtClean="0">
                <a:solidFill>
                  <a:srgbClr val="3F3F39"/>
                </a:solidFill>
                <a:latin typeface="Allerta"/>
                <a:ea typeface="Allerta"/>
                <a:cs typeface="Allerta"/>
                <a:sym typeface="Allerta"/>
              </a:rPr>
              <a:t>Joanna </a:t>
            </a:r>
            <a:r>
              <a:rPr lang="en-US" sz="2400" dirty="0" err="1" smtClean="0">
                <a:solidFill>
                  <a:srgbClr val="3F3F39"/>
                </a:solidFill>
                <a:latin typeface="Allerta"/>
                <a:ea typeface="Allerta"/>
                <a:cs typeface="Allerta"/>
                <a:sym typeface="Allerta"/>
              </a:rPr>
              <a:t>Schimizzi</a:t>
            </a:r>
            <a:r>
              <a:rPr lang="en-US" sz="2400" dirty="0" smtClean="0">
                <a:solidFill>
                  <a:srgbClr val="3F3F39"/>
                </a:solidFill>
                <a:latin typeface="Allerta"/>
                <a:ea typeface="Allerta"/>
                <a:cs typeface="Allerta"/>
                <a:sym typeface="Allerta"/>
              </a:rPr>
              <a:t>, North Carolina Virtual Public Schools;                    North Carolina Core Advocates Captain</a:t>
            </a:r>
          </a:p>
          <a:p>
            <a:pPr>
              <a:spcBef>
                <a:spcPts val="0"/>
              </a:spcBef>
              <a:buClr>
                <a:srgbClr val="3F3F39"/>
              </a:buClr>
              <a:buSzPct val="100000"/>
            </a:pPr>
            <a:endParaRPr lang="en-US" sz="2400" b="0" i="0" u="none" strike="noStrike" cap="none" dirty="0">
              <a:solidFill>
                <a:srgbClr val="3F3F39"/>
              </a:solidFill>
              <a:latin typeface="Allerta"/>
              <a:ea typeface="Allerta"/>
              <a:cs typeface="Allerta"/>
              <a:sym typeface="Allerta"/>
            </a:endParaRPr>
          </a:p>
          <a:p>
            <a:pPr>
              <a:spcBef>
                <a:spcPts val="0"/>
              </a:spcBef>
              <a:buClr>
                <a:srgbClr val="3F3F39"/>
              </a:buClr>
              <a:buSzPct val="100000"/>
            </a:pPr>
            <a:r>
              <a:rPr lang="en-US" sz="2400" dirty="0">
                <a:solidFill>
                  <a:srgbClr val="3F3F39"/>
                </a:solidFill>
                <a:latin typeface="Allerta"/>
                <a:ea typeface="Allerta"/>
                <a:cs typeface="Allerta"/>
                <a:sym typeface="Allerta"/>
              </a:rPr>
              <a:t>I use the IPG to:</a:t>
            </a:r>
          </a:p>
          <a:p>
            <a:pPr lvl="1"/>
            <a:r>
              <a:rPr lang="en-US" dirty="0" smtClean="0">
                <a:latin typeface="Allerta"/>
                <a:cs typeface="Allerta"/>
                <a:sym typeface="Allerta"/>
              </a:rPr>
              <a:t>Help teachers see that the Shifts are about students doing the work</a:t>
            </a:r>
            <a:endParaRPr lang="en-US" dirty="0">
              <a:solidFill>
                <a:srgbClr val="3F3F39"/>
              </a:solidFill>
              <a:latin typeface="Allerta"/>
              <a:ea typeface="Allerta"/>
              <a:cs typeface="Allerta"/>
              <a:sym typeface="Allerta"/>
            </a:endParaRPr>
          </a:p>
          <a:p>
            <a:pPr lvl="1"/>
            <a:r>
              <a:rPr lang="en-US" dirty="0" smtClean="0">
                <a:solidFill>
                  <a:srgbClr val="3F3F39"/>
                </a:solidFill>
                <a:latin typeface="Allerta"/>
                <a:ea typeface="Allerta"/>
                <a:cs typeface="Allerta"/>
                <a:sym typeface="Allerta"/>
              </a:rPr>
              <a:t>Support conversation about video (using Teaching the Core)</a:t>
            </a:r>
          </a:p>
          <a:p>
            <a:pPr lvl="1"/>
            <a:r>
              <a:rPr lang="en-US" dirty="0" smtClean="0">
                <a:solidFill>
                  <a:srgbClr val="3F3F39"/>
                </a:solidFill>
                <a:latin typeface="Allerta"/>
                <a:ea typeface="Allerta"/>
                <a:cs typeface="Allerta"/>
                <a:sym typeface="Allerta"/>
              </a:rPr>
              <a:t>Help teachers choose a focus for improving their practice</a:t>
            </a:r>
            <a:endParaRPr lang="en-US" dirty="0" smtClean="0">
              <a:latin typeface="Allerta"/>
              <a:cs typeface="Allerta"/>
              <a:sym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2" name="Picture 1" descr="Joanna.Schimizzi.headshot.hs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635" y="3011013"/>
            <a:ext cx="2644781" cy="2644781"/>
          </a:xfrm>
          <a:prstGeom prst="rect">
            <a:avLst/>
          </a:prstGeom>
        </p:spPr>
      </p:pic>
    </p:spTree>
    <p:extLst>
      <p:ext uri="{BB962C8B-B14F-4D97-AF65-F5344CB8AC3E}">
        <p14:creationId xmlns:p14="http://schemas.microsoft.com/office/powerpoint/2010/main" val="199848477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smtClean="0">
                <a:solidFill>
                  <a:srgbClr val="3F3F39"/>
                </a:solidFill>
                <a:latin typeface="Allerta"/>
                <a:ea typeface="Allerta"/>
                <a:cs typeface="Allerta"/>
                <a:sym typeface="Allerta"/>
              </a:rPr>
              <a:t>Using the IPG: An administrator’s perspective</a:t>
            </a:r>
            <a:endParaRPr lang="en-US" sz="2800" b="0" i="0" u="none" strike="noStrike" cap="none" dirty="0">
              <a:solidFill>
                <a:srgbClr val="3F3F39"/>
              </a:solidFill>
              <a:latin typeface="Allerta"/>
              <a:ea typeface="Allerta"/>
              <a:cs typeface="Allerta"/>
              <a:sym typeface="Allerta"/>
            </a:endParaRPr>
          </a:p>
        </p:txBody>
      </p:sp>
      <p:sp>
        <p:nvSpPr>
          <p:cNvPr id="477" name="Shape 477"/>
          <p:cNvSpPr txBox="1">
            <a:spLocks noGrp="1"/>
          </p:cNvSpPr>
          <p:nvPr>
            <p:ph type="body" idx="1"/>
          </p:nvPr>
        </p:nvSpPr>
        <p:spPr>
          <a:xfrm>
            <a:off x="457200" y="1600200"/>
            <a:ext cx="6250147" cy="4525963"/>
          </a:xfrm>
          <a:prstGeom prst="rect">
            <a:avLst/>
          </a:prstGeom>
          <a:noFill/>
          <a:ln>
            <a:noFill/>
          </a:ln>
        </p:spPr>
        <p:txBody>
          <a:bodyPr lIns="91425" tIns="45700" rIns="91425" bIns="45700" anchor="t" anchorCtr="0">
            <a:noAutofit/>
          </a:bodyPr>
          <a:lstStyle/>
          <a:p>
            <a:pPr>
              <a:spcBef>
                <a:spcPts val="0"/>
              </a:spcBef>
              <a:buClr>
                <a:srgbClr val="3F3F39"/>
              </a:buClr>
              <a:buSzPct val="100000"/>
            </a:pPr>
            <a:r>
              <a:rPr lang="en-US" sz="2400" dirty="0" smtClean="0">
                <a:solidFill>
                  <a:srgbClr val="3F3F39"/>
                </a:solidFill>
                <a:latin typeface="Allerta"/>
                <a:ea typeface="Allerta"/>
                <a:cs typeface="Allerta"/>
                <a:sym typeface="Allerta"/>
              </a:rPr>
              <a:t>Ben Dickson, Assistant Principal, Washoe County School District</a:t>
            </a:r>
          </a:p>
          <a:p>
            <a:pPr>
              <a:spcBef>
                <a:spcPts val="0"/>
              </a:spcBef>
              <a:buClr>
                <a:srgbClr val="3F3F39"/>
              </a:buClr>
              <a:buSzPct val="100000"/>
            </a:pPr>
            <a:endParaRPr lang="en-US" sz="2400" b="0" i="0" u="none" strike="noStrike" cap="none" dirty="0">
              <a:solidFill>
                <a:srgbClr val="3F3F39"/>
              </a:solidFill>
              <a:latin typeface="Allerta"/>
              <a:ea typeface="Allerta"/>
              <a:cs typeface="Allerta"/>
              <a:sym typeface="Allerta"/>
            </a:endParaRPr>
          </a:p>
          <a:p>
            <a:pPr marL="0" indent="0">
              <a:spcBef>
                <a:spcPts val="0"/>
              </a:spcBef>
              <a:buClr>
                <a:srgbClr val="3F3F39"/>
              </a:buClr>
              <a:buSzPct val="100000"/>
              <a:buNone/>
            </a:pPr>
            <a:endParaRPr lang="en-US" sz="2400" b="0" i="0" u="none" strike="noStrike" cap="none" dirty="0">
              <a:solidFill>
                <a:srgbClr val="3F3F39"/>
              </a:solidFill>
              <a:latin typeface="Allerta"/>
              <a:ea typeface="Allerta"/>
              <a:cs typeface="Allerta"/>
              <a:sym typeface="Allerta"/>
            </a:endParaRPr>
          </a:p>
          <a:p>
            <a:pPr>
              <a:spcBef>
                <a:spcPts val="0"/>
              </a:spcBef>
              <a:buClr>
                <a:srgbClr val="3F3F39"/>
              </a:buClr>
              <a:buSzPct val="100000"/>
            </a:pPr>
            <a:r>
              <a:rPr lang="en-US" sz="2400" dirty="0">
                <a:solidFill>
                  <a:srgbClr val="3F3F39"/>
                </a:solidFill>
                <a:latin typeface="Allerta"/>
                <a:ea typeface="Allerta"/>
                <a:cs typeface="Allerta"/>
                <a:sym typeface="Allerta"/>
              </a:rPr>
              <a:t>I use the IPG to:</a:t>
            </a:r>
          </a:p>
          <a:p>
            <a:pPr lvl="1"/>
            <a:r>
              <a:rPr lang="en-US" dirty="0" smtClean="0">
                <a:latin typeface="Allerta"/>
                <a:cs typeface="Allerta"/>
                <a:sym typeface="Allerta"/>
              </a:rPr>
              <a:t>Support PLC conversations</a:t>
            </a:r>
          </a:p>
          <a:p>
            <a:pPr lvl="1"/>
            <a:r>
              <a:rPr lang="en-US" b="0" i="0" u="none" strike="noStrike" cap="none" dirty="0" smtClean="0">
                <a:solidFill>
                  <a:srgbClr val="3F3F39"/>
                </a:solidFill>
                <a:latin typeface="Allerta"/>
                <a:ea typeface="Allerta"/>
                <a:cs typeface="Allerta"/>
                <a:sym typeface="Allerta"/>
              </a:rPr>
              <a:t>Keep conversations with teachers focused      on instruction</a:t>
            </a:r>
          </a:p>
          <a:p>
            <a:pPr lvl="1"/>
            <a:r>
              <a:rPr lang="en-US" dirty="0" smtClean="0">
                <a:solidFill>
                  <a:srgbClr val="3F3F39"/>
                </a:solidFill>
                <a:latin typeface="Allerta"/>
                <a:ea typeface="Allerta"/>
                <a:cs typeface="Allerta"/>
                <a:sym typeface="Allerta"/>
              </a:rPr>
              <a:t>Help teachers gather evidence to support    their teacher evaluation rubric </a:t>
            </a:r>
          </a:p>
          <a:p>
            <a:pPr lvl="1"/>
            <a:r>
              <a:rPr lang="en-US" b="0" i="0" u="none" strike="noStrike" cap="none" dirty="0" smtClean="0">
                <a:solidFill>
                  <a:srgbClr val="3F3F39"/>
                </a:solidFill>
                <a:latin typeface="Allerta"/>
                <a:ea typeface="Allerta"/>
                <a:cs typeface="Allerta"/>
                <a:sym typeface="Allerta"/>
              </a:rPr>
              <a:t>Beyond the Lesson guides to help administrators/coaches talk with teachers</a:t>
            </a:r>
          </a:p>
          <a:p>
            <a:pPr lvl="1"/>
            <a:endParaRPr sz="2400" b="0" i="0" u="none" strike="noStrike" cap="none" dirty="0">
              <a:solidFill>
                <a:srgbClr val="3F3F39"/>
              </a:solidFill>
              <a:latin typeface="Allerta"/>
              <a:ea typeface="Allerta"/>
              <a:cs typeface="Allerta"/>
              <a:sym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2" name="Picture 1" descr="BDickson_head-shot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069" y="2216650"/>
            <a:ext cx="2544041" cy="3392055"/>
          </a:xfrm>
          <a:prstGeom prst="rect">
            <a:avLst/>
          </a:prstGeom>
        </p:spPr>
      </p:pic>
    </p:spTree>
    <p:extLst>
      <p:ext uri="{BB962C8B-B14F-4D97-AF65-F5344CB8AC3E}">
        <p14:creationId xmlns:p14="http://schemas.microsoft.com/office/powerpoint/2010/main" val="85617537"/>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2441139"/>
            <a:ext cx="8620552" cy="2034283"/>
          </a:xfrm>
        </p:spPr>
        <p:txBody>
          <a:bodyPr>
            <a:normAutofit/>
          </a:bodyPr>
          <a:lstStyle/>
          <a:p>
            <a:pPr algn="ctr"/>
            <a:r>
              <a:rPr lang="en-US" dirty="0" smtClean="0"/>
              <a:t>Poll: </a:t>
            </a:r>
            <a:br>
              <a:rPr lang="en-US" dirty="0" smtClean="0"/>
            </a:br>
            <a:r>
              <a:rPr lang="en-US" dirty="0" smtClean="0"/>
              <a:t>How have you used the Instructional Practice Guide?</a:t>
            </a:r>
            <a:endParaRPr lang="en-US" dirty="0"/>
          </a:p>
        </p:txBody>
      </p:sp>
    </p:spTree>
    <p:extLst>
      <p:ext uri="{BB962C8B-B14F-4D97-AF65-F5344CB8AC3E}">
        <p14:creationId xmlns:p14="http://schemas.microsoft.com/office/powerpoint/2010/main" val="2315448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3F3F39"/>
                </a:solidFill>
                <a:latin typeface="Allerta"/>
                <a:ea typeface="Allerta"/>
                <a:cs typeface="Allerta"/>
                <a:sym typeface="Allerta"/>
              </a:rPr>
              <a:t>Introductions</a:t>
            </a:r>
          </a:p>
        </p:txBody>
      </p:sp>
      <p:sp>
        <p:nvSpPr>
          <p:cNvPr id="442" name="Shape 44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lvl="0">
              <a:lnSpc>
                <a:spcPct val="80000"/>
              </a:lnSpc>
              <a:spcBef>
                <a:spcPts val="0"/>
              </a:spcBef>
              <a:buClr>
                <a:srgbClr val="3F3F39"/>
              </a:buClr>
              <a:buSzPct val="100000"/>
            </a:pPr>
            <a:r>
              <a:rPr lang="en-US" sz="2200" b="0" i="0" u="none" strike="noStrike" cap="none" dirty="0" smtClean="0">
                <a:solidFill>
                  <a:srgbClr val="3F3F39"/>
                </a:solidFill>
                <a:latin typeface="Allerta"/>
                <a:ea typeface="Allerta"/>
                <a:cs typeface="Allerta"/>
                <a:sym typeface="Allerta"/>
              </a:rPr>
              <a:t>Sandra </a:t>
            </a:r>
            <a:r>
              <a:rPr lang="en-US" sz="2200" b="0" i="0" u="none" strike="noStrike" cap="none" dirty="0" err="1">
                <a:solidFill>
                  <a:srgbClr val="3F3F39"/>
                </a:solidFill>
                <a:latin typeface="Allerta"/>
                <a:ea typeface="Allerta"/>
                <a:cs typeface="Allerta"/>
                <a:sym typeface="Allerta"/>
              </a:rPr>
              <a:t>Alberti</a:t>
            </a:r>
            <a:r>
              <a:rPr lang="en-US" sz="2200" b="0" i="0" u="none" strike="noStrike" cap="none" dirty="0" smtClean="0">
                <a:solidFill>
                  <a:srgbClr val="3F3F39"/>
                </a:solidFill>
                <a:latin typeface="Allerta"/>
                <a:ea typeface="Allerta"/>
                <a:cs typeface="Allerta"/>
                <a:sym typeface="Allerta"/>
              </a:rPr>
              <a:t>, </a:t>
            </a:r>
            <a:r>
              <a:rPr lang="en-US" sz="2200" b="0" i="0" u="none" strike="noStrike" cap="none" dirty="0">
                <a:solidFill>
                  <a:srgbClr val="3F3F39"/>
                </a:solidFill>
                <a:latin typeface="Allerta"/>
                <a:ea typeface="Allerta"/>
                <a:cs typeface="Allerta"/>
                <a:sym typeface="Allerta"/>
              </a:rPr>
              <a:t>Janelle </a:t>
            </a:r>
            <a:r>
              <a:rPr lang="en-US" sz="2200" b="0" i="0" u="none" strike="noStrike" cap="none" dirty="0" err="1" smtClean="0">
                <a:solidFill>
                  <a:srgbClr val="3F3F39"/>
                </a:solidFill>
                <a:latin typeface="Allerta"/>
                <a:ea typeface="Allerta"/>
                <a:cs typeface="Allerta"/>
                <a:sym typeface="Allerta"/>
              </a:rPr>
              <a:t>Fann</a:t>
            </a:r>
            <a:r>
              <a:rPr lang="en-US" dirty="0">
                <a:solidFill>
                  <a:srgbClr val="3F3F39"/>
                </a:solidFill>
                <a:latin typeface="Allerta"/>
                <a:ea typeface="Allerta"/>
                <a:cs typeface="Allerta"/>
                <a:sym typeface="Allerta"/>
              </a:rPr>
              <a:t>,</a:t>
            </a:r>
            <a:r>
              <a:rPr lang="en-US" sz="2200" b="0" i="0" u="none" strike="noStrike" cap="none" dirty="0" smtClean="0">
                <a:solidFill>
                  <a:srgbClr val="3F3F39"/>
                </a:solidFill>
                <a:latin typeface="Allerta"/>
                <a:ea typeface="Allerta"/>
                <a:cs typeface="Allerta"/>
                <a:sym typeface="Allerta"/>
              </a:rPr>
              <a:t> Jennie </a:t>
            </a:r>
            <a:r>
              <a:rPr lang="en-US" sz="2200" b="0" i="0" u="none" strike="noStrike" cap="none" dirty="0" err="1" smtClean="0">
                <a:solidFill>
                  <a:srgbClr val="3F3F39"/>
                </a:solidFill>
                <a:latin typeface="Allerta"/>
                <a:ea typeface="Allerta"/>
                <a:cs typeface="Allerta"/>
                <a:sym typeface="Allerta"/>
              </a:rPr>
              <a:t>Beltramini</a:t>
            </a:r>
            <a:r>
              <a:rPr lang="en-US" dirty="0">
                <a:solidFill>
                  <a:srgbClr val="3F3F39"/>
                </a:solidFill>
                <a:latin typeface="Allerta"/>
                <a:ea typeface="Allerta"/>
                <a:cs typeface="Allerta"/>
                <a:sym typeface="Allerta"/>
              </a:rPr>
              <a:t>, &amp; Joanie </a:t>
            </a:r>
            <a:r>
              <a:rPr lang="en-US" dirty="0" smtClean="0">
                <a:solidFill>
                  <a:srgbClr val="3F3F39"/>
                </a:solidFill>
                <a:latin typeface="Allerta"/>
                <a:ea typeface="Allerta"/>
                <a:cs typeface="Allerta"/>
                <a:sym typeface="Allerta"/>
              </a:rPr>
              <a:t>Funderburk: </a:t>
            </a:r>
            <a:r>
              <a:rPr lang="en-US" sz="2200" b="0" i="0" u="none" strike="noStrike" cap="none" dirty="0">
                <a:solidFill>
                  <a:srgbClr val="3F3F39"/>
                </a:solidFill>
                <a:latin typeface="Allerta"/>
                <a:ea typeface="Allerta"/>
                <a:cs typeface="Allerta"/>
                <a:sym typeface="Allerta"/>
              </a:rPr>
              <a:t>Field Impact Team</a:t>
            </a:r>
          </a:p>
          <a:p>
            <a:pPr marL="0" marR="0" lvl="0" indent="0" algn="l" rtl="0">
              <a:lnSpc>
                <a:spcPct val="80000"/>
              </a:lnSpc>
              <a:spcBef>
                <a:spcPts val="0"/>
              </a:spcBef>
              <a:spcAft>
                <a:spcPts val="0"/>
              </a:spcAft>
              <a:buClr>
                <a:srgbClr val="3F3F39"/>
              </a:buClr>
              <a:buSzPct val="25000"/>
              <a:buFont typeface="Arial"/>
              <a:buNone/>
            </a:pPr>
            <a:endParaRPr sz="2200" b="0" i="0" u="none" strike="noStrike" cap="none" dirty="0">
              <a:solidFill>
                <a:srgbClr val="3F3F39"/>
              </a:solidFill>
              <a:latin typeface="Allerta"/>
              <a:ea typeface="Allerta"/>
              <a:cs typeface="Allerta"/>
              <a:sym typeface="Allerta"/>
            </a:endParaRPr>
          </a:p>
          <a:p>
            <a:pPr marL="342900" marR="0" lvl="0" indent="-342900" algn="l" rtl="0">
              <a:lnSpc>
                <a:spcPct val="80000"/>
              </a:lnSpc>
              <a:spcBef>
                <a:spcPts val="0"/>
              </a:spcBef>
              <a:spcAft>
                <a:spcPts val="0"/>
              </a:spcAft>
              <a:buClr>
                <a:srgbClr val="3F3F39"/>
              </a:buClr>
              <a:buSzPct val="100000"/>
              <a:buFont typeface="Arial"/>
              <a:buChar char="•"/>
            </a:pPr>
            <a:r>
              <a:rPr lang="en-US" sz="2200" b="0" i="0" u="none" strike="noStrike" cap="none" dirty="0" smtClean="0">
                <a:solidFill>
                  <a:srgbClr val="3F3F39"/>
                </a:solidFill>
                <a:latin typeface="Allerta"/>
                <a:ea typeface="Allerta"/>
                <a:cs typeface="Allerta"/>
                <a:sym typeface="Allerta"/>
              </a:rPr>
              <a:t>Core Advocate Guests: Ben Dickson, Ryan </a:t>
            </a:r>
            <a:r>
              <a:rPr lang="en-US" sz="2200" b="0" i="0" u="none" strike="noStrike" cap="none" dirty="0" err="1" smtClean="0">
                <a:solidFill>
                  <a:srgbClr val="3F3F39"/>
                </a:solidFill>
                <a:latin typeface="Allerta"/>
                <a:ea typeface="Allerta"/>
                <a:cs typeface="Allerta"/>
                <a:sym typeface="Allerta"/>
              </a:rPr>
              <a:t>Redd</a:t>
            </a:r>
            <a:r>
              <a:rPr lang="en-US" sz="2200" b="0" i="0" u="none" strike="noStrike" cap="none" dirty="0" smtClean="0">
                <a:solidFill>
                  <a:srgbClr val="3F3F39"/>
                </a:solidFill>
                <a:latin typeface="Allerta"/>
                <a:ea typeface="Allerta"/>
                <a:cs typeface="Allerta"/>
                <a:sym typeface="Allerta"/>
              </a:rPr>
              <a:t>, Joanna </a:t>
            </a:r>
            <a:r>
              <a:rPr lang="en-US" sz="2200" b="0" i="0" u="none" strike="noStrike" cap="none" dirty="0" err="1" smtClean="0">
                <a:solidFill>
                  <a:srgbClr val="3F3F39"/>
                </a:solidFill>
                <a:latin typeface="Allerta"/>
                <a:ea typeface="Allerta"/>
                <a:cs typeface="Allerta"/>
                <a:sym typeface="Allerta"/>
              </a:rPr>
              <a:t>Schimizzi</a:t>
            </a:r>
            <a:endParaRPr lang="en-US" sz="2200" b="0" i="0" u="none" strike="noStrike" cap="none" dirty="0">
              <a:solidFill>
                <a:srgbClr val="3F3F39"/>
              </a:solidFill>
              <a:latin typeface="Allerta"/>
              <a:ea typeface="Allerta"/>
              <a:cs typeface="Allerta"/>
              <a:sym typeface="Allerta"/>
            </a:endParaRPr>
          </a:p>
          <a:p>
            <a:pPr marL="457200" marR="0" lvl="1" indent="0" algn="l" rtl="0">
              <a:lnSpc>
                <a:spcPct val="80000"/>
              </a:lnSpc>
              <a:spcBef>
                <a:spcPts val="370"/>
              </a:spcBef>
              <a:spcAft>
                <a:spcPts val="0"/>
              </a:spcAft>
              <a:buClr>
                <a:srgbClr val="3F3F39"/>
              </a:buClr>
              <a:buSzPct val="25000"/>
              <a:buFont typeface="Arial"/>
              <a:buNone/>
            </a:pPr>
            <a:endParaRPr sz="1850" b="0" i="0" u="none" strike="noStrike" cap="none" dirty="0">
              <a:solidFill>
                <a:srgbClr val="3F3F39"/>
              </a:solidFill>
              <a:latin typeface="Allerta"/>
              <a:ea typeface="Allerta"/>
              <a:cs typeface="Allerta"/>
              <a:sym typeface="Allerta"/>
            </a:endParaRPr>
          </a:p>
          <a:p>
            <a:pPr marL="342900" marR="0" lvl="0" indent="-342900" algn="l" rtl="0">
              <a:lnSpc>
                <a:spcPct val="80000"/>
              </a:lnSpc>
              <a:spcBef>
                <a:spcPts val="440"/>
              </a:spcBef>
              <a:spcAft>
                <a:spcPts val="0"/>
              </a:spcAft>
              <a:buClr>
                <a:srgbClr val="3F3F39"/>
              </a:buClr>
              <a:buSzPct val="100000"/>
              <a:buFont typeface="Arial"/>
              <a:buChar char="•"/>
            </a:pPr>
            <a:r>
              <a:rPr lang="en-US" sz="2200" b="0" i="0" u="none" strike="noStrike" cap="none" dirty="0">
                <a:solidFill>
                  <a:srgbClr val="3F3F39"/>
                </a:solidFill>
                <a:latin typeface="Allerta"/>
                <a:ea typeface="Allerta"/>
                <a:cs typeface="Allerta"/>
                <a:sym typeface="Allerta"/>
              </a:rPr>
              <a:t>Core Advocates are educators who:</a:t>
            </a:r>
          </a:p>
          <a:p>
            <a:pPr marL="742950" marR="0" lvl="1" indent="-285750" algn="l" rtl="0">
              <a:lnSpc>
                <a:spcPct val="80000"/>
              </a:lnSpc>
              <a:spcBef>
                <a:spcPts val="370"/>
              </a:spcBef>
              <a:spcAft>
                <a:spcPts val="0"/>
              </a:spcAft>
              <a:buClr>
                <a:srgbClr val="3F3F39"/>
              </a:buClr>
              <a:buSzPct val="85211"/>
              <a:buFont typeface="Arial"/>
              <a:buChar char="–"/>
            </a:pPr>
            <a:r>
              <a:rPr lang="en-US" sz="1850" b="0" i="0" u="none" strike="noStrike" cap="none" dirty="0">
                <a:solidFill>
                  <a:srgbClr val="3F3F39"/>
                </a:solidFill>
                <a:latin typeface="Allerta"/>
                <a:ea typeface="Allerta"/>
                <a:cs typeface="Allerta"/>
                <a:sym typeface="Allerta"/>
              </a:rPr>
              <a:t>Believe in the potential of the CCSS to prepare all students for college and careers;</a:t>
            </a:r>
          </a:p>
          <a:p>
            <a:pPr marL="742950" marR="0" lvl="1" indent="-285750" algn="l" rtl="0">
              <a:lnSpc>
                <a:spcPct val="80000"/>
              </a:lnSpc>
              <a:spcBef>
                <a:spcPts val="370"/>
              </a:spcBef>
              <a:spcAft>
                <a:spcPts val="0"/>
              </a:spcAft>
              <a:buClr>
                <a:srgbClr val="3F3F39"/>
              </a:buClr>
              <a:buSzPct val="85211"/>
              <a:buFont typeface="Arial"/>
              <a:buChar char="–"/>
            </a:pPr>
            <a:r>
              <a:rPr lang="en-US" sz="1850" b="0" i="0" u="none" strike="noStrike" cap="none" dirty="0">
                <a:solidFill>
                  <a:srgbClr val="3F3F39"/>
                </a:solidFill>
                <a:latin typeface="Allerta"/>
                <a:ea typeface="Allerta"/>
                <a:cs typeface="Allerta"/>
                <a:sym typeface="Allerta"/>
              </a:rPr>
              <a:t>Are eager to support their colleagues and communities in understanding and advocating for the CCSS and CCSS-aligned instruction;</a:t>
            </a:r>
          </a:p>
          <a:p>
            <a:pPr marL="742950" marR="0" lvl="1" indent="-285750" algn="l" rtl="0">
              <a:lnSpc>
                <a:spcPct val="80000"/>
              </a:lnSpc>
              <a:spcBef>
                <a:spcPts val="370"/>
              </a:spcBef>
              <a:spcAft>
                <a:spcPts val="0"/>
              </a:spcAft>
              <a:buClr>
                <a:srgbClr val="3F3F39"/>
              </a:buClr>
              <a:buSzPct val="85211"/>
              <a:buFont typeface="Arial"/>
              <a:buChar char="–"/>
            </a:pPr>
            <a:r>
              <a:rPr lang="en-US" sz="1850" b="0" i="0" u="none" strike="noStrike" cap="none" dirty="0">
                <a:solidFill>
                  <a:srgbClr val="3F3F39"/>
                </a:solidFill>
                <a:latin typeface="Allerta"/>
                <a:ea typeface="Allerta"/>
                <a:cs typeface="Allerta"/>
                <a:sym typeface="Allerta"/>
              </a:rPr>
              <a:t>Understand and embrace the shifts in instruction and assessment required by the CCSS</a:t>
            </a: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dirty="0">
              <a:solidFill>
                <a:srgbClr val="3F3F39"/>
              </a:solidFill>
              <a:latin typeface="Allerta"/>
              <a:ea typeface="Allerta"/>
              <a:cs typeface="Allerta"/>
              <a:sym typeface="Allerta"/>
            </a:endParaRPr>
          </a:p>
        </p:txBody>
      </p:sp>
      <p:cxnSp>
        <p:nvCxnSpPr>
          <p:cNvPr id="443" name="Shape 443"/>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77085955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2638404"/>
            <a:ext cx="8620552" cy="1380846"/>
          </a:xfrm>
        </p:spPr>
        <p:txBody>
          <a:bodyPr>
            <a:normAutofit/>
          </a:bodyPr>
          <a:lstStyle/>
          <a:p>
            <a:pPr lvl="0"/>
            <a:r>
              <a:rPr lang="en-US" dirty="0" smtClean="0">
                <a:latin typeface="Allerta"/>
                <a:cs typeface="Allerta"/>
              </a:rPr>
              <a:t>How can I use the IPG to reflect on my practice and set a goal for the upcoming school year?</a:t>
            </a:r>
            <a:endParaRPr lang="en-US" dirty="0"/>
          </a:p>
        </p:txBody>
      </p:sp>
    </p:spTree>
    <p:extLst>
      <p:ext uri="{BB962C8B-B14F-4D97-AF65-F5344CB8AC3E}">
        <p14:creationId xmlns:p14="http://schemas.microsoft.com/office/powerpoint/2010/main" val="1383120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smtClean="0">
                <a:solidFill>
                  <a:srgbClr val="3F3F39"/>
                </a:solidFill>
                <a:latin typeface="Allerta"/>
                <a:ea typeface="Allerta"/>
                <a:cs typeface="Allerta"/>
                <a:sym typeface="Allerta"/>
              </a:rPr>
              <a:t>Continuous Improvement</a:t>
            </a:r>
            <a:endParaRPr lang="en-US" sz="2800" b="0" i="0" u="none" strike="noStrike" cap="none" dirty="0">
              <a:solidFill>
                <a:srgbClr val="3F3F39"/>
              </a:solidFill>
              <a:latin typeface="Allerta"/>
              <a:ea typeface="Allerta"/>
              <a:cs typeface="Allerta"/>
              <a:sym typeface="Allerta"/>
            </a:endParaRP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a:spcBef>
                <a:spcPts val="0"/>
              </a:spcBef>
              <a:buClr>
                <a:srgbClr val="3F3F39"/>
              </a:buClr>
              <a:buSzPct val="100000"/>
            </a:pPr>
            <a:r>
              <a:rPr lang="en-US" sz="2400" b="0" i="0" u="none" strike="noStrike" cap="none" dirty="0" smtClean="0">
                <a:solidFill>
                  <a:srgbClr val="3F3F39"/>
                </a:solidFill>
                <a:latin typeface="Allerta"/>
                <a:ea typeface="Allerta"/>
                <a:cs typeface="Allerta"/>
                <a:sym typeface="Allerta"/>
              </a:rPr>
              <a:t>“We must do a better job of putting ourselves on our ‘to do’ list.” 			- Michelle Obama</a:t>
            </a:r>
          </a:p>
          <a:p>
            <a:pPr>
              <a:spcBef>
                <a:spcPts val="0"/>
              </a:spcBef>
              <a:buClr>
                <a:srgbClr val="3F3F39"/>
              </a:buClr>
              <a:buSzPct val="100000"/>
            </a:pPr>
            <a:endParaRPr lang="en-US" sz="2400" dirty="0">
              <a:solidFill>
                <a:srgbClr val="3F3F39"/>
              </a:solidFill>
              <a:latin typeface="Allerta"/>
              <a:ea typeface="Allerta"/>
              <a:cs typeface="Allerta"/>
              <a:sym typeface="Allerta"/>
            </a:endParaRPr>
          </a:p>
          <a:p>
            <a:pPr>
              <a:spcBef>
                <a:spcPts val="0"/>
              </a:spcBef>
              <a:buClr>
                <a:srgbClr val="3F3F39"/>
              </a:buClr>
              <a:buSzPct val="100000"/>
            </a:pPr>
            <a:endParaRPr lang="en-US" sz="2400" b="0" i="0" u="none" strike="noStrike" cap="none" dirty="0" smtClean="0">
              <a:solidFill>
                <a:srgbClr val="3F3F39"/>
              </a:solidFill>
              <a:latin typeface="Allerta"/>
              <a:ea typeface="Allerta"/>
              <a:cs typeface="Allerta"/>
              <a:sym typeface="Allerta"/>
            </a:endParaRPr>
          </a:p>
          <a:p>
            <a:pPr>
              <a:spcBef>
                <a:spcPts val="0"/>
              </a:spcBef>
              <a:buClr>
                <a:srgbClr val="3F3F39"/>
              </a:buClr>
              <a:buSzPct val="100000"/>
            </a:pPr>
            <a:r>
              <a:rPr lang="en-US" sz="2400" dirty="0" smtClean="0">
                <a:solidFill>
                  <a:srgbClr val="3F3F39"/>
                </a:solidFill>
                <a:latin typeface="Allerta"/>
                <a:ea typeface="Allerta"/>
                <a:cs typeface="Allerta"/>
                <a:sym typeface="Allerta"/>
              </a:rPr>
              <a:t>Kaizen</a:t>
            </a:r>
            <a:endParaRPr lang="en-US" sz="2400" b="0" i="0" u="none" strike="noStrike" cap="none" dirty="0" smtClean="0">
              <a:solidFill>
                <a:srgbClr val="3F3F39"/>
              </a:solidFill>
              <a:latin typeface="Allerta"/>
              <a:ea typeface="Allerta"/>
              <a:cs typeface="Allerta"/>
              <a:sym typeface="Allerta"/>
            </a:endParaRPr>
          </a:p>
          <a:p>
            <a:pPr marL="0" indent="0">
              <a:spcBef>
                <a:spcPts val="0"/>
              </a:spcBef>
              <a:buClr>
                <a:srgbClr val="3F3F39"/>
              </a:buClr>
              <a:buSzPct val="100000"/>
              <a:buNone/>
            </a:pPr>
            <a:endParaRPr lang="en-US" sz="2400" dirty="0">
              <a:solidFill>
                <a:srgbClr val="3F3F39"/>
              </a:solidFill>
              <a:latin typeface="Allerta"/>
              <a:ea typeface="Allerta"/>
              <a:cs typeface="Allerta"/>
              <a:sym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2" name="Picture 1" descr="Continuous Improvem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335" y="2404152"/>
            <a:ext cx="1967963" cy="4071647"/>
          </a:xfrm>
          <a:prstGeom prst="rect">
            <a:avLst/>
          </a:prstGeom>
        </p:spPr>
      </p:pic>
      <p:pic>
        <p:nvPicPr>
          <p:cNvPr id="3" name="Picture 2" descr="Kaiz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211" y="3425757"/>
            <a:ext cx="4229100" cy="2543175"/>
          </a:xfrm>
          <a:prstGeom prst="rect">
            <a:avLst/>
          </a:prstGeom>
        </p:spPr>
      </p:pic>
    </p:spTree>
    <p:extLst>
      <p:ext uri="{BB962C8B-B14F-4D97-AF65-F5344CB8AC3E}">
        <p14:creationId xmlns:p14="http://schemas.microsoft.com/office/powerpoint/2010/main" val="4153968483"/>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smtClean="0">
                <a:solidFill>
                  <a:srgbClr val="3F3F39"/>
                </a:solidFill>
                <a:latin typeface="Allerta"/>
                <a:ea typeface="Allerta"/>
                <a:cs typeface="Allerta"/>
                <a:sym typeface="Allerta"/>
              </a:rPr>
              <a:t>Current Situation </a:t>
            </a:r>
            <a:r>
              <a:rPr lang="en-US" sz="2800" b="0" i="0" u="none" strike="noStrike" cap="none" dirty="0" err="1" smtClean="0">
                <a:solidFill>
                  <a:srgbClr val="3F3F39"/>
                </a:solidFill>
                <a:latin typeface="Allerta"/>
                <a:ea typeface="Allerta"/>
                <a:cs typeface="Allerta"/>
                <a:sym typeface="Allerta"/>
              </a:rPr>
              <a:t>vs</a:t>
            </a:r>
            <a:r>
              <a:rPr lang="en-US" sz="2800" b="0" i="0" u="none" strike="noStrike" cap="none" dirty="0" smtClean="0">
                <a:solidFill>
                  <a:srgbClr val="3F3F39"/>
                </a:solidFill>
                <a:latin typeface="Allerta"/>
                <a:ea typeface="Allerta"/>
                <a:cs typeface="Allerta"/>
                <a:sym typeface="Allerta"/>
              </a:rPr>
              <a:t> Desired Situation</a:t>
            </a:r>
            <a:endParaRPr lang="en-US" sz="2800" b="0" i="0" u="none" strike="noStrike" cap="none" dirty="0">
              <a:solidFill>
                <a:srgbClr val="3F3F39"/>
              </a:solidFill>
              <a:latin typeface="Allerta"/>
              <a:ea typeface="Allerta"/>
              <a:cs typeface="Allerta"/>
              <a:sym typeface="Allerta"/>
            </a:endParaRP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indent="0" algn="ctr">
              <a:spcBef>
                <a:spcPts val="0"/>
              </a:spcBef>
              <a:buClr>
                <a:srgbClr val="3F3F39"/>
              </a:buClr>
              <a:buSzPct val="100000"/>
              <a:buNone/>
            </a:pPr>
            <a:r>
              <a:rPr lang="en-US" sz="2400" b="0" i="1" u="none" strike="noStrike" cap="none" dirty="0" smtClean="0">
                <a:solidFill>
                  <a:srgbClr val="3F3F39"/>
                </a:solidFill>
                <a:latin typeface="Allerta"/>
                <a:ea typeface="Allerta"/>
                <a:cs typeface="Allerta"/>
                <a:sym typeface="Allerta"/>
              </a:rPr>
              <a:t>Reflect </a:t>
            </a:r>
            <a:r>
              <a:rPr lang="en-US" sz="2400" i="1" dirty="0" smtClean="0">
                <a:solidFill>
                  <a:srgbClr val="3F3F39"/>
                </a:solidFill>
                <a:latin typeface="Allerta"/>
                <a:ea typeface="Allerta"/>
                <a:cs typeface="Allerta"/>
                <a:sym typeface="Allerta"/>
              </a:rPr>
              <a:t>with student achievement in mind</a:t>
            </a:r>
          </a:p>
          <a:p>
            <a:pPr>
              <a:spcBef>
                <a:spcPts val="0"/>
              </a:spcBef>
              <a:buClr>
                <a:srgbClr val="3F3F39"/>
              </a:buClr>
              <a:buSzPct val="100000"/>
            </a:pPr>
            <a:endParaRPr lang="en-US" sz="2400" b="0" i="0" u="none" strike="noStrike" cap="none" dirty="0">
              <a:solidFill>
                <a:srgbClr val="3F3F39"/>
              </a:solidFill>
              <a:latin typeface="Allerta"/>
              <a:ea typeface="Allerta"/>
              <a:cs typeface="Allerta"/>
              <a:sym typeface="Allerta"/>
            </a:endParaRPr>
          </a:p>
          <a:p>
            <a:pPr>
              <a:spcBef>
                <a:spcPts val="0"/>
              </a:spcBef>
              <a:buClr>
                <a:srgbClr val="3F3F39"/>
              </a:buClr>
              <a:buSzPct val="100000"/>
            </a:pPr>
            <a:r>
              <a:rPr lang="en-US" sz="2400" b="0" i="0" u="none" strike="noStrike" cap="none" dirty="0" smtClean="0">
                <a:solidFill>
                  <a:srgbClr val="3F3F39"/>
                </a:solidFill>
                <a:latin typeface="Allerta"/>
                <a:ea typeface="Allerta"/>
                <a:cs typeface="Allerta"/>
                <a:sym typeface="Allerta"/>
              </a:rPr>
              <a:t>What’s going well?</a:t>
            </a:r>
          </a:p>
          <a:p>
            <a:pPr marL="0" indent="0">
              <a:spcBef>
                <a:spcPts val="0"/>
              </a:spcBef>
              <a:buClr>
                <a:srgbClr val="3F3F39"/>
              </a:buClr>
              <a:buSzPct val="100000"/>
              <a:buNone/>
            </a:pPr>
            <a:endParaRPr lang="en-US" sz="2400" b="0" i="0" u="none" strike="noStrike" cap="none" dirty="0" smtClean="0">
              <a:solidFill>
                <a:srgbClr val="3F3F39"/>
              </a:solidFill>
              <a:latin typeface="Allerta"/>
              <a:ea typeface="Allerta"/>
              <a:cs typeface="Allerta"/>
              <a:sym typeface="Allerta"/>
            </a:endParaRPr>
          </a:p>
          <a:p>
            <a:pPr lvl="1">
              <a:spcBef>
                <a:spcPts val="0"/>
              </a:spcBef>
              <a:buClr>
                <a:srgbClr val="3F3F39"/>
              </a:buClr>
              <a:buSzPct val="100000"/>
            </a:pPr>
            <a:r>
              <a:rPr lang="en-US" dirty="0" smtClean="0">
                <a:solidFill>
                  <a:srgbClr val="3F3F39"/>
                </a:solidFill>
                <a:latin typeface="Allerta"/>
                <a:ea typeface="Allerta"/>
                <a:cs typeface="Allerta"/>
                <a:sym typeface="Allerta"/>
              </a:rPr>
              <a:t>Complex text	</a:t>
            </a:r>
          </a:p>
          <a:p>
            <a:pPr lvl="1">
              <a:spcBef>
                <a:spcPts val="0"/>
              </a:spcBef>
              <a:buClr>
                <a:srgbClr val="3F3F39"/>
              </a:buClr>
              <a:buSzPct val="100000"/>
            </a:pPr>
            <a:r>
              <a:rPr lang="en-US" dirty="0" smtClean="0">
                <a:solidFill>
                  <a:srgbClr val="3F3F39"/>
                </a:solidFill>
                <a:latin typeface="Allerta"/>
                <a:ea typeface="Allerta"/>
                <a:cs typeface="Allerta"/>
                <a:sym typeface="Allerta"/>
              </a:rPr>
              <a:t>Using Evidence</a:t>
            </a:r>
          </a:p>
          <a:p>
            <a:pPr lvl="1">
              <a:spcBef>
                <a:spcPts val="0"/>
              </a:spcBef>
              <a:buClr>
                <a:srgbClr val="3F3F39"/>
              </a:buClr>
              <a:buSzPct val="100000"/>
            </a:pPr>
            <a:r>
              <a:rPr lang="en-US" dirty="0" smtClean="0">
                <a:solidFill>
                  <a:srgbClr val="3F3F39"/>
                </a:solidFill>
                <a:latin typeface="Allerta"/>
                <a:ea typeface="Allerta"/>
                <a:cs typeface="Allerta"/>
                <a:sym typeface="Allerta"/>
              </a:rPr>
              <a:t>Building Knowledge</a:t>
            </a:r>
          </a:p>
          <a:p>
            <a:pPr lvl="1">
              <a:spcBef>
                <a:spcPts val="0"/>
              </a:spcBef>
              <a:buClr>
                <a:srgbClr val="3F3F39"/>
              </a:buClr>
              <a:buSzPct val="100000"/>
            </a:pPr>
            <a:endParaRPr lang="en-US" dirty="0">
              <a:solidFill>
                <a:srgbClr val="3F3F39"/>
              </a:solidFill>
              <a:latin typeface="Allerta"/>
              <a:ea typeface="Allerta"/>
              <a:cs typeface="Allerta"/>
              <a:sym typeface="Allerta"/>
            </a:endParaRPr>
          </a:p>
          <a:p>
            <a:pPr lvl="1">
              <a:spcBef>
                <a:spcPts val="0"/>
              </a:spcBef>
              <a:buClr>
                <a:srgbClr val="3F3F39"/>
              </a:buClr>
              <a:buSzPct val="100000"/>
            </a:pPr>
            <a:r>
              <a:rPr lang="en-US" dirty="0" smtClean="0">
                <a:solidFill>
                  <a:srgbClr val="3F3F39"/>
                </a:solidFill>
                <a:latin typeface="Allerta"/>
                <a:ea typeface="Allerta"/>
                <a:cs typeface="Allerta"/>
                <a:sym typeface="Allerta"/>
              </a:rPr>
              <a:t>Focus</a:t>
            </a:r>
          </a:p>
          <a:p>
            <a:pPr lvl="1">
              <a:spcBef>
                <a:spcPts val="0"/>
              </a:spcBef>
              <a:buClr>
                <a:srgbClr val="3F3F39"/>
              </a:buClr>
              <a:buSzPct val="100000"/>
            </a:pPr>
            <a:r>
              <a:rPr lang="en-US" dirty="0" smtClean="0">
                <a:solidFill>
                  <a:srgbClr val="3F3F39"/>
                </a:solidFill>
                <a:latin typeface="Allerta"/>
                <a:ea typeface="Allerta"/>
                <a:cs typeface="Allerta"/>
                <a:sym typeface="Allerta"/>
              </a:rPr>
              <a:t>Coherence </a:t>
            </a:r>
          </a:p>
          <a:p>
            <a:pPr lvl="1">
              <a:spcBef>
                <a:spcPts val="0"/>
              </a:spcBef>
              <a:buClr>
                <a:srgbClr val="3F3F39"/>
              </a:buClr>
              <a:buSzPct val="100000"/>
            </a:pPr>
            <a:r>
              <a:rPr lang="en-US" dirty="0" smtClean="0">
                <a:solidFill>
                  <a:srgbClr val="3F3F39"/>
                </a:solidFill>
                <a:latin typeface="Allerta"/>
                <a:ea typeface="Allerta"/>
                <a:cs typeface="Allerta"/>
                <a:sym typeface="Allerta"/>
              </a:rPr>
              <a:t>Rigor</a:t>
            </a:r>
            <a:endParaRPr lang="en-US" dirty="0">
              <a:solidFill>
                <a:srgbClr val="3F3F39"/>
              </a:solidFill>
              <a:latin typeface="Allerta"/>
              <a:ea typeface="Allerta"/>
              <a:cs typeface="Allerta"/>
              <a:sym typeface="Allerta"/>
            </a:endParaRPr>
          </a:p>
          <a:p>
            <a:pPr marL="0" indent="0">
              <a:spcBef>
                <a:spcPts val="0"/>
              </a:spcBef>
              <a:buClr>
                <a:srgbClr val="3F3F39"/>
              </a:buClr>
              <a:buSzPct val="100000"/>
              <a:buNone/>
            </a:pPr>
            <a:endParaRPr lang="en-US" sz="2400" b="0" i="0" u="none" strike="noStrike" cap="none" dirty="0" smtClean="0">
              <a:solidFill>
                <a:srgbClr val="3F3F39"/>
              </a:solidFill>
              <a:latin typeface="Allerta"/>
              <a:ea typeface="Allerta"/>
              <a:cs typeface="Allerta"/>
              <a:sym typeface="Allerta"/>
            </a:endParaRPr>
          </a:p>
          <a:p>
            <a:pPr>
              <a:spcBef>
                <a:spcPts val="0"/>
              </a:spcBef>
              <a:buClr>
                <a:srgbClr val="3F3F39"/>
              </a:buClr>
              <a:buSzPct val="100000"/>
            </a:pPr>
            <a:r>
              <a:rPr lang="en-US" sz="2400" dirty="0" smtClean="0">
                <a:solidFill>
                  <a:srgbClr val="3F3F39"/>
                </a:solidFill>
                <a:latin typeface="Allerta"/>
                <a:ea typeface="Allerta"/>
                <a:cs typeface="Allerta"/>
                <a:sym typeface="Allerta"/>
              </a:rPr>
              <a:t>What could be going better?</a:t>
            </a:r>
            <a:endParaRPr sz="2400" b="0" i="0" u="none" strike="noStrike" cap="none" dirty="0">
              <a:solidFill>
                <a:srgbClr val="3F3F39"/>
              </a:solidFill>
              <a:latin typeface="Allerta"/>
              <a:ea typeface="Allerta"/>
              <a:cs typeface="Allerta"/>
              <a:sym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19268034"/>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dirty="0" smtClean="0">
                <a:solidFill>
                  <a:srgbClr val="3F3F39"/>
                </a:solidFill>
                <a:latin typeface="Allerta"/>
                <a:ea typeface="Allerta"/>
                <a:cs typeface="Allerta"/>
                <a:sym typeface="Allerta"/>
              </a:rPr>
              <a:t>Reflect: Identify your strengths</a:t>
            </a:r>
            <a:endParaRPr lang="en-US" sz="2800" b="0" i="0" u="none" strike="noStrike" cap="none" dirty="0">
              <a:solidFill>
                <a:srgbClr val="3F3F39"/>
              </a:solidFill>
              <a:latin typeface="Allerta"/>
              <a:ea typeface="Allerta"/>
              <a:cs typeface="Allerta"/>
              <a:sym typeface="Allerta"/>
            </a:endParaRP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a:spcBef>
                <a:spcPts val="0"/>
              </a:spcBef>
              <a:buClr>
                <a:srgbClr val="3F3F39"/>
              </a:buClr>
              <a:buSzPct val="100000"/>
            </a:pPr>
            <a:r>
              <a:rPr lang="en-US" sz="2400" b="0" i="0" u="none" strike="noStrike" cap="none" dirty="0" smtClean="0">
                <a:solidFill>
                  <a:srgbClr val="3F3F39"/>
                </a:solidFill>
                <a:latin typeface="Allerta"/>
                <a:ea typeface="Allerta"/>
                <a:cs typeface="Allerta"/>
                <a:sym typeface="Allerta"/>
              </a:rPr>
              <a:t>Review the IPG for your content area</a:t>
            </a:r>
          </a:p>
          <a:p>
            <a:pPr>
              <a:spcBef>
                <a:spcPts val="0"/>
              </a:spcBef>
              <a:buClr>
                <a:srgbClr val="3F3F39"/>
              </a:buClr>
              <a:buSzPct val="100000"/>
            </a:pPr>
            <a:r>
              <a:rPr lang="en-US" sz="2400" dirty="0" smtClean="0">
                <a:solidFill>
                  <a:srgbClr val="3F3F39"/>
                </a:solidFill>
                <a:latin typeface="Allerta"/>
                <a:ea typeface="Allerta"/>
                <a:cs typeface="Allerta"/>
                <a:sym typeface="Allerta"/>
              </a:rPr>
              <a:t>Select one or two Indicators that are </a:t>
            </a:r>
            <a:r>
              <a:rPr lang="en-US" sz="2400" b="1" dirty="0" smtClean="0">
                <a:solidFill>
                  <a:srgbClr val="8B2D03"/>
                </a:solidFill>
                <a:latin typeface="Allerta"/>
                <a:ea typeface="Allerta"/>
                <a:cs typeface="Allerta"/>
                <a:sym typeface="Allerta"/>
              </a:rPr>
              <a:t>strengths</a:t>
            </a:r>
            <a:r>
              <a:rPr lang="en-US" sz="2400" dirty="0" smtClean="0">
                <a:solidFill>
                  <a:srgbClr val="3F3F39"/>
                </a:solidFill>
                <a:latin typeface="Allerta"/>
                <a:ea typeface="Allerta"/>
                <a:cs typeface="Allerta"/>
                <a:sym typeface="Allerta"/>
              </a:rPr>
              <a:t> for you</a:t>
            </a:r>
          </a:p>
          <a:p>
            <a:pPr>
              <a:spcBef>
                <a:spcPts val="0"/>
              </a:spcBef>
              <a:buClr>
                <a:srgbClr val="3F3F39"/>
              </a:buClr>
              <a:buSzPct val="100000"/>
            </a:pPr>
            <a:r>
              <a:rPr lang="en-US" sz="2400" dirty="0" smtClean="0">
                <a:solidFill>
                  <a:srgbClr val="3F3F39"/>
                </a:solidFill>
                <a:latin typeface="Allerta"/>
                <a:ea typeface="Allerta"/>
                <a:cs typeface="Allerta"/>
                <a:sym typeface="Allerta"/>
              </a:rPr>
              <a:t>Note your rationale for identifying those strengths</a:t>
            </a:r>
            <a:endParaRPr lang="en-US" sz="2400" b="0" i="0" u="none" strike="noStrike" cap="none" dirty="0" smtClean="0">
              <a:solidFill>
                <a:srgbClr val="3F3F39"/>
              </a:solidFill>
              <a:latin typeface="Allerta"/>
              <a:ea typeface="Allerta"/>
              <a:cs typeface="Allerta"/>
              <a:sym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2" name="Picture 1" descr="strong woman back &amp; bicep.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9759" y="3268663"/>
            <a:ext cx="2857500" cy="2857500"/>
          </a:xfrm>
          <a:prstGeom prst="rect">
            <a:avLst/>
          </a:prstGeom>
        </p:spPr>
      </p:pic>
    </p:spTree>
    <p:extLst>
      <p:ext uri="{BB962C8B-B14F-4D97-AF65-F5344CB8AC3E}">
        <p14:creationId xmlns:p14="http://schemas.microsoft.com/office/powerpoint/2010/main" val="1880913619"/>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dirty="0" smtClean="0">
                <a:solidFill>
                  <a:srgbClr val="3F3F39"/>
                </a:solidFill>
                <a:latin typeface="Allerta"/>
                <a:ea typeface="Allerta"/>
                <a:cs typeface="Allerta"/>
                <a:sym typeface="Allerta"/>
              </a:rPr>
              <a:t>Reflect: Identify your growth areas</a:t>
            </a:r>
            <a:endParaRPr lang="en-US" sz="2800" b="0" i="0" u="none" strike="noStrike" cap="none" dirty="0">
              <a:solidFill>
                <a:srgbClr val="3F3F39"/>
              </a:solidFill>
              <a:latin typeface="Allerta"/>
              <a:ea typeface="Allerta"/>
              <a:cs typeface="Allerta"/>
              <a:sym typeface="Allerta"/>
            </a:endParaRP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a:spcBef>
                <a:spcPts val="0"/>
              </a:spcBef>
              <a:buClr>
                <a:srgbClr val="3F3F39"/>
              </a:buClr>
              <a:buSzPct val="100000"/>
            </a:pPr>
            <a:r>
              <a:rPr lang="en-US" sz="2400" dirty="0" smtClean="0">
                <a:solidFill>
                  <a:srgbClr val="3F3F39"/>
                </a:solidFill>
                <a:latin typeface="Allerta"/>
                <a:ea typeface="Allerta"/>
                <a:cs typeface="Allerta"/>
                <a:sym typeface="Allerta"/>
              </a:rPr>
              <a:t>Select one or two Indicators that are areas where you could </a:t>
            </a:r>
            <a:r>
              <a:rPr lang="en-US" sz="2400" b="1" dirty="0" smtClean="0">
                <a:solidFill>
                  <a:srgbClr val="8B2D03"/>
                </a:solidFill>
                <a:latin typeface="Allerta"/>
                <a:ea typeface="Allerta"/>
                <a:cs typeface="Allerta"/>
                <a:sym typeface="Allerta"/>
              </a:rPr>
              <a:t>improve and grow</a:t>
            </a:r>
          </a:p>
          <a:p>
            <a:pPr>
              <a:spcBef>
                <a:spcPts val="0"/>
              </a:spcBef>
              <a:buClr>
                <a:srgbClr val="3F3F39"/>
              </a:buClr>
              <a:buSzPct val="100000"/>
            </a:pPr>
            <a:r>
              <a:rPr lang="en-US" sz="2400" dirty="0">
                <a:solidFill>
                  <a:srgbClr val="3F3F39"/>
                </a:solidFill>
                <a:latin typeface="Allerta"/>
                <a:ea typeface="Allerta"/>
                <a:cs typeface="Allerta"/>
                <a:sym typeface="Allerta"/>
              </a:rPr>
              <a:t>Note your rationale for identifying those </a:t>
            </a:r>
            <a:r>
              <a:rPr lang="en-US" sz="2400" dirty="0" smtClean="0">
                <a:solidFill>
                  <a:srgbClr val="3F3F39"/>
                </a:solidFill>
                <a:latin typeface="Allerta"/>
                <a:ea typeface="Allerta"/>
                <a:cs typeface="Allerta"/>
                <a:sym typeface="Allerta"/>
              </a:rPr>
              <a:t>growth areas</a:t>
            </a:r>
            <a:endParaRPr lang="en-US" sz="2400" dirty="0">
              <a:solidFill>
                <a:srgbClr val="3F3F39"/>
              </a:solidFill>
              <a:latin typeface="Allerta"/>
              <a:ea typeface="Allerta"/>
              <a:cs typeface="Allerta"/>
              <a:sym typeface="Allerta"/>
            </a:endParaRPr>
          </a:p>
          <a:p>
            <a:pPr>
              <a:spcBef>
                <a:spcPts val="0"/>
              </a:spcBef>
              <a:buClr>
                <a:srgbClr val="3F3F39"/>
              </a:buClr>
              <a:buSzPct val="100000"/>
            </a:pPr>
            <a:endParaRPr lang="en-US" sz="2400" dirty="0" smtClean="0">
              <a:solidFill>
                <a:srgbClr val="3F3F39"/>
              </a:solidFill>
              <a:latin typeface="Allerta"/>
              <a:ea typeface="Allerta"/>
              <a:cs typeface="Allerta"/>
              <a:sym typeface="Allerta"/>
            </a:endParaRPr>
          </a:p>
          <a:p>
            <a:pPr>
              <a:spcBef>
                <a:spcPts val="0"/>
              </a:spcBef>
              <a:buClr>
                <a:srgbClr val="3F3F39"/>
              </a:buClr>
              <a:buSzPct val="100000"/>
            </a:pPr>
            <a:endParaRPr lang="en-US" sz="2400" b="0" i="0" u="none" strike="noStrike" cap="none" dirty="0" smtClean="0">
              <a:solidFill>
                <a:srgbClr val="3F3F39"/>
              </a:solidFill>
              <a:latin typeface="Allerta"/>
              <a:ea typeface="Allerta"/>
              <a:cs typeface="Allerta"/>
              <a:sym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2" name="Picture 1" descr="plant growin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595" y="3637266"/>
            <a:ext cx="3873500" cy="2095500"/>
          </a:xfrm>
          <a:prstGeom prst="rect">
            <a:avLst/>
          </a:prstGeom>
        </p:spPr>
      </p:pic>
    </p:spTree>
    <p:extLst>
      <p:ext uri="{BB962C8B-B14F-4D97-AF65-F5344CB8AC3E}">
        <p14:creationId xmlns:p14="http://schemas.microsoft.com/office/powerpoint/2010/main" val="3706151500"/>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5" name="Picture 4" descr="Goal Colored Lett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9955" y="36987"/>
            <a:ext cx="2029773" cy="1522330"/>
          </a:xfrm>
          <a:prstGeom prst="rect">
            <a:avLst/>
          </a:prstGeom>
        </p:spPr>
      </p:pic>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dirty="0" smtClean="0">
                <a:solidFill>
                  <a:srgbClr val="3F3F39"/>
                </a:solidFill>
                <a:latin typeface="Allerta"/>
                <a:ea typeface="Allerta"/>
                <a:cs typeface="Allerta"/>
                <a:sym typeface="Allerta"/>
              </a:rPr>
              <a:t>Goal-setting</a:t>
            </a:r>
            <a:endParaRPr lang="en-US" sz="2800" b="0" i="0" u="none" strike="noStrike" cap="none" dirty="0">
              <a:solidFill>
                <a:srgbClr val="3F3F39"/>
              </a:solidFill>
              <a:latin typeface="Allerta"/>
              <a:ea typeface="Allerta"/>
              <a:cs typeface="Allerta"/>
              <a:sym typeface="Allerta"/>
            </a:endParaRP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a:spcBef>
                <a:spcPts val="0"/>
              </a:spcBef>
              <a:buClr>
                <a:srgbClr val="3F3F39"/>
              </a:buClr>
              <a:buSzPct val="100000"/>
            </a:pPr>
            <a:r>
              <a:rPr lang="en-US" sz="2400" b="0" i="0" u="none" strike="noStrike" cap="none" dirty="0" smtClean="0">
                <a:solidFill>
                  <a:srgbClr val="3F3F39"/>
                </a:solidFill>
                <a:latin typeface="Allerta"/>
                <a:ea typeface="Allerta"/>
                <a:cs typeface="Allerta"/>
                <a:sym typeface="Allerta"/>
              </a:rPr>
              <a:t>Assess your current situation – what does your classroom look like and sound like now, in contrast?</a:t>
            </a:r>
          </a:p>
          <a:p>
            <a:pPr>
              <a:spcBef>
                <a:spcPts val="0"/>
              </a:spcBef>
              <a:buClr>
                <a:srgbClr val="3F3F39"/>
              </a:buClr>
              <a:buSzPct val="100000"/>
            </a:pPr>
            <a:r>
              <a:rPr lang="en-US" sz="2400" dirty="0">
                <a:solidFill>
                  <a:srgbClr val="3F3F39"/>
                </a:solidFill>
                <a:latin typeface="Allerta"/>
                <a:ea typeface="Allerta"/>
                <a:cs typeface="Allerta"/>
                <a:sym typeface="Allerta"/>
              </a:rPr>
              <a:t>Picture your desired situation – what will your classroom will look and sound like when you have improved in this area?</a:t>
            </a:r>
          </a:p>
          <a:p>
            <a:pPr>
              <a:spcBef>
                <a:spcPts val="0"/>
              </a:spcBef>
              <a:buClr>
                <a:srgbClr val="3F3F39"/>
              </a:buClr>
              <a:buSzPct val="100000"/>
            </a:pPr>
            <a:endParaRPr lang="en-US" sz="2400" b="0" i="0" u="none" strike="noStrike" cap="none" dirty="0" smtClean="0">
              <a:solidFill>
                <a:srgbClr val="3F3F39"/>
              </a:solidFill>
              <a:latin typeface="Allerta"/>
              <a:ea typeface="Allerta"/>
              <a:cs typeface="Allerta"/>
              <a:sym typeface="Allerta"/>
            </a:endParaRPr>
          </a:p>
          <a:p>
            <a:pPr>
              <a:spcBef>
                <a:spcPts val="0"/>
              </a:spcBef>
              <a:buClr>
                <a:srgbClr val="3F3F39"/>
              </a:buClr>
              <a:buSzPct val="100000"/>
            </a:pPr>
            <a:endParaRPr lang="en-US" sz="2400" dirty="0">
              <a:solidFill>
                <a:srgbClr val="3F3F39"/>
              </a:solidFill>
              <a:latin typeface="Allerta"/>
              <a:ea typeface="Allerta"/>
              <a:cs typeface="Allerta"/>
              <a:sym typeface="Allerta"/>
            </a:endParaRPr>
          </a:p>
          <a:p>
            <a:pPr marL="0" indent="0">
              <a:spcBef>
                <a:spcPts val="0"/>
              </a:spcBef>
              <a:buClr>
                <a:srgbClr val="3F3F39"/>
              </a:buClr>
              <a:buSzPct val="100000"/>
              <a:buNone/>
            </a:pPr>
            <a:endParaRPr lang="en-US" sz="2400" b="0" i="0" u="none" strike="noStrike" cap="none" dirty="0" smtClean="0">
              <a:solidFill>
                <a:srgbClr val="3F3F39"/>
              </a:solidFill>
              <a:latin typeface="Allerta"/>
              <a:ea typeface="Allerta"/>
              <a:cs typeface="Allerta"/>
              <a:sym typeface="Allerta"/>
            </a:endParaRPr>
          </a:p>
          <a:p>
            <a:pPr>
              <a:spcBef>
                <a:spcPts val="0"/>
              </a:spcBef>
              <a:buClr>
                <a:srgbClr val="3F3F39"/>
              </a:buClr>
              <a:buSzPct val="100000"/>
            </a:pPr>
            <a:r>
              <a:rPr lang="en-US" sz="2400" dirty="0" smtClean="0">
                <a:solidFill>
                  <a:srgbClr val="3F3F39"/>
                </a:solidFill>
                <a:latin typeface="Allerta"/>
                <a:ea typeface="Allerta"/>
                <a:cs typeface="Allerta"/>
                <a:sym typeface="Allerta"/>
              </a:rPr>
              <a:t>Identify one or two ways to move from your current situation toward your desired situation.</a:t>
            </a:r>
          </a:p>
          <a:p>
            <a:pPr lvl="1">
              <a:spcBef>
                <a:spcPts val="0"/>
              </a:spcBef>
              <a:buClr>
                <a:srgbClr val="3F3F39"/>
              </a:buClr>
              <a:buSzPct val="100000"/>
            </a:pPr>
            <a:r>
              <a:rPr lang="en-US" dirty="0" smtClean="0">
                <a:solidFill>
                  <a:srgbClr val="3F3F39"/>
                </a:solidFill>
                <a:latin typeface="Allerta"/>
                <a:ea typeface="Allerta"/>
                <a:cs typeface="Allerta"/>
                <a:sym typeface="Allerta"/>
              </a:rPr>
              <a:t>Make these steps c</a:t>
            </a:r>
            <a:r>
              <a:rPr lang="en-US" b="0" i="0" u="none" strike="noStrike" cap="none" dirty="0" smtClean="0">
                <a:solidFill>
                  <a:srgbClr val="3F3F39"/>
                </a:solidFill>
                <a:latin typeface="Allerta"/>
                <a:ea typeface="Allerta"/>
                <a:cs typeface="Allerta"/>
                <a:sym typeface="Allerta"/>
              </a:rPr>
              <a:t>lear, specific and actionable</a:t>
            </a:r>
          </a:p>
          <a:p>
            <a:pPr lvl="1">
              <a:spcBef>
                <a:spcPts val="0"/>
              </a:spcBef>
              <a:buClr>
                <a:srgbClr val="3F3F39"/>
              </a:buClr>
              <a:buSzPct val="100000"/>
            </a:pPr>
            <a:r>
              <a:rPr lang="en-US" dirty="0" smtClean="0">
                <a:solidFill>
                  <a:srgbClr val="3F3F39"/>
                </a:solidFill>
                <a:latin typeface="Allerta"/>
                <a:ea typeface="Allerta"/>
                <a:cs typeface="Allerta"/>
                <a:sym typeface="Allerta"/>
              </a:rPr>
              <a:t>Determine a time frame for taking these steps</a:t>
            </a:r>
          </a:p>
          <a:p>
            <a:pPr lvl="1">
              <a:spcBef>
                <a:spcPts val="0"/>
              </a:spcBef>
              <a:buClr>
                <a:srgbClr val="3F3F39"/>
              </a:buClr>
              <a:buSzPct val="100000"/>
            </a:pPr>
            <a:r>
              <a:rPr lang="en-US" b="0" i="0" u="none" strike="noStrike" cap="none" dirty="0" smtClean="0">
                <a:solidFill>
                  <a:srgbClr val="3F3F39"/>
                </a:solidFill>
                <a:latin typeface="Allerta"/>
                <a:ea typeface="Allerta"/>
                <a:cs typeface="Allerta"/>
                <a:sym typeface="Allerta"/>
              </a:rPr>
              <a:t>How wil</a:t>
            </a:r>
            <a:r>
              <a:rPr lang="en-US" dirty="0" smtClean="0">
                <a:solidFill>
                  <a:srgbClr val="3F3F39"/>
                </a:solidFill>
                <a:latin typeface="Allerta"/>
                <a:ea typeface="Allerta"/>
                <a:cs typeface="Allerta"/>
                <a:sym typeface="Allerta"/>
              </a:rPr>
              <a:t>l you measure your progress?</a:t>
            </a:r>
            <a:endParaRPr lang="en-US" b="0" i="0" u="none" strike="noStrike" cap="none" dirty="0" smtClean="0">
              <a:solidFill>
                <a:srgbClr val="3F3F39"/>
              </a:solidFill>
              <a:latin typeface="Allerta"/>
              <a:ea typeface="Allerta"/>
              <a:cs typeface="Allerta"/>
              <a:sym typeface="Allerta"/>
            </a:endParaRPr>
          </a:p>
          <a:p>
            <a:pPr lvl="1">
              <a:spcBef>
                <a:spcPts val="0"/>
              </a:spcBef>
              <a:buClr>
                <a:srgbClr val="3F3F39"/>
              </a:buClr>
              <a:buSzPct val="100000"/>
            </a:pPr>
            <a:endParaRPr lang="en-US" b="0" i="0" u="none" strike="noStrike" cap="none" dirty="0" smtClean="0">
              <a:solidFill>
                <a:srgbClr val="3F3F39"/>
              </a:solidFill>
              <a:latin typeface="Allerta"/>
              <a:ea typeface="Allerta"/>
              <a:cs typeface="Allerta"/>
              <a:sym typeface="Allerta"/>
            </a:endParaRPr>
          </a:p>
          <a:p>
            <a:pPr lvl="1">
              <a:spcBef>
                <a:spcPts val="0"/>
              </a:spcBef>
              <a:buClr>
                <a:srgbClr val="3F3F39"/>
              </a:buClr>
              <a:buSzPct val="100000"/>
            </a:pPr>
            <a:endParaRPr b="0" i="0" u="none" strike="noStrike" cap="none" dirty="0">
              <a:solidFill>
                <a:srgbClr val="3F3F39"/>
              </a:solidFill>
              <a:latin typeface="Allerta"/>
              <a:ea typeface="Allerta"/>
              <a:cs typeface="Allerta"/>
              <a:sym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998188721"/>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smtClean="0">
                <a:solidFill>
                  <a:srgbClr val="3F3F39"/>
                </a:solidFill>
                <a:latin typeface="Allerta"/>
                <a:ea typeface="Allerta"/>
                <a:cs typeface="Allerta"/>
                <a:sym typeface="Allerta"/>
              </a:rPr>
              <a:t>Example - </a:t>
            </a:r>
            <a:r>
              <a:rPr lang="en-US" sz="2800" dirty="0" smtClean="0">
                <a:solidFill>
                  <a:srgbClr val="3F3F39"/>
                </a:solidFill>
                <a:latin typeface="Allerta"/>
                <a:ea typeface="Allerta"/>
                <a:cs typeface="Allerta"/>
                <a:sym typeface="Allerta"/>
              </a:rPr>
              <a:t>ELA</a:t>
            </a:r>
            <a:endParaRPr lang="en-US" sz="2800" b="0" i="0" u="none" strike="noStrike" cap="none" dirty="0">
              <a:solidFill>
                <a:srgbClr val="3F3F39"/>
              </a:solidFill>
              <a:latin typeface="Allerta"/>
              <a:ea typeface="Allerta"/>
              <a:cs typeface="Allerta"/>
              <a:sym typeface="Allerta"/>
            </a:endParaRP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a:spcBef>
                <a:spcPts val="0"/>
              </a:spcBef>
              <a:buClr>
                <a:srgbClr val="3F3F39"/>
              </a:buClr>
              <a:buSzPct val="100000"/>
            </a:pPr>
            <a:endParaRPr lang="en-US" sz="2400" i="1" dirty="0" smtClean="0">
              <a:solidFill>
                <a:srgbClr val="3F3F39"/>
              </a:solidFill>
              <a:latin typeface="Allerta"/>
              <a:ea typeface="Allerta"/>
              <a:cs typeface="Allerta"/>
              <a:sym typeface="Allerta"/>
            </a:endParaRPr>
          </a:p>
          <a:p>
            <a:pPr>
              <a:spcBef>
                <a:spcPts val="0"/>
              </a:spcBef>
              <a:buClr>
                <a:srgbClr val="3F3F39"/>
              </a:buClr>
              <a:buSzPct val="100000"/>
            </a:pPr>
            <a:endParaRPr lang="en-US" sz="2400" i="1" dirty="0">
              <a:solidFill>
                <a:srgbClr val="3F3F39"/>
              </a:solidFill>
              <a:latin typeface="Allerta"/>
              <a:ea typeface="Allerta"/>
              <a:cs typeface="Allerta"/>
              <a:sym typeface="Allerta"/>
            </a:endParaRPr>
          </a:p>
          <a:p>
            <a:pPr marL="0" indent="0">
              <a:spcBef>
                <a:spcPts val="0"/>
              </a:spcBef>
              <a:buClr>
                <a:srgbClr val="3F3F39"/>
              </a:buClr>
              <a:buSzPct val="100000"/>
              <a:buNone/>
            </a:pPr>
            <a:endParaRPr lang="en-US" sz="2400" i="1" dirty="0">
              <a:solidFill>
                <a:srgbClr val="3F3F39"/>
              </a:solidFill>
              <a:latin typeface="Allerta"/>
              <a:ea typeface="Allerta"/>
              <a:cs typeface="Allerta"/>
              <a:sym typeface="Allerta"/>
            </a:endParaRPr>
          </a:p>
          <a:p>
            <a:pPr>
              <a:spcBef>
                <a:spcPts val="0"/>
              </a:spcBef>
              <a:buClr>
                <a:srgbClr val="3F3F39"/>
              </a:buClr>
              <a:buSzPct val="100000"/>
            </a:pPr>
            <a:r>
              <a:rPr lang="en-US" sz="2400" i="1" dirty="0">
                <a:solidFill>
                  <a:srgbClr val="3F3F39"/>
                </a:solidFill>
                <a:latin typeface="Allerta"/>
                <a:ea typeface="Allerta"/>
                <a:cs typeface="Allerta"/>
                <a:sym typeface="Allerta"/>
              </a:rPr>
              <a:t>Current situation: Students need frequent reminding to use textual evidence in their responses, and will answer specific questions, but often miss the big idea of a text</a:t>
            </a:r>
          </a:p>
          <a:p>
            <a:pPr>
              <a:spcBef>
                <a:spcPts val="0"/>
              </a:spcBef>
              <a:buClr>
                <a:srgbClr val="3F3F39"/>
              </a:buClr>
              <a:buSzPct val="100000"/>
            </a:pPr>
            <a:endParaRPr lang="en-US" sz="2400" i="1" dirty="0" smtClean="0">
              <a:solidFill>
                <a:srgbClr val="3F3F39"/>
              </a:solidFill>
              <a:latin typeface="Allerta"/>
              <a:ea typeface="Allerta"/>
              <a:cs typeface="Allerta"/>
              <a:sym typeface="Allerta"/>
            </a:endParaRPr>
          </a:p>
          <a:p>
            <a:pPr>
              <a:spcBef>
                <a:spcPts val="0"/>
              </a:spcBef>
              <a:buClr>
                <a:srgbClr val="3F3F39"/>
              </a:buClr>
              <a:buSzPct val="100000"/>
            </a:pPr>
            <a:r>
              <a:rPr lang="en-US" sz="2400" i="1" dirty="0" smtClean="0">
                <a:solidFill>
                  <a:srgbClr val="3F3F39"/>
                </a:solidFill>
                <a:latin typeface="Allerta"/>
                <a:ea typeface="Allerta"/>
                <a:cs typeface="Allerta"/>
                <a:sym typeface="Allerta"/>
              </a:rPr>
              <a:t>Desired situation: Students use evidence from the text consistently in their oral and written responses to questions and tasks, and they get to the important knowledge of the text by engaging with it</a:t>
            </a:r>
          </a:p>
          <a:p>
            <a:pPr>
              <a:spcBef>
                <a:spcPts val="0"/>
              </a:spcBef>
              <a:buClr>
                <a:srgbClr val="3F3F39"/>
              </a:buClr>
              <a:buSzPct val="100000"/>
            </a:pPr>
            <a:endParaRPr lang="en-US" sz="2400" i="1" dirty="0">
              <a:solidFill>
                <a:srgbClr val="3F3F39"/>
              </a:solidFill>
              <a:latin typeface="Allerta"/>
              <a:ea typeface="Allerta"/>
              <a:cs typeface="Allerta"/>
              <a:sym typeface="Allerta"/>
            </a:endParaRPr>
          </a:p>
          <a:p>
            <a:pPr>
              <a:spcBef>
                <a:spcPts val="0"/>
              </a:spcBef>
              <a:buClr>
                <a:srgbClr val="3F3F39"/>
              </a:buClr>
              <a:buSzPct val="100000"/>
            </a:pPr>
            <a:endParaRPr sz="2400" b="0" i="0" u="none" strike="noStrike" cap="none" dirty="0">
              <a:solidFill>
                <a:srgbClr val="3F3F39"/>
              </a:solidFill>
              <a:latin typeface="Allerta"/>
              <a:ea typeface="Allerta"/>
              <a:cs typeface="Allerta"/>
              <a:sym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2" name="Picture 1" descr="Young boy ponder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3279" y="110961"/>
            <a:ext cx="2581133" cy="2182231"/>
          </a:xfrm>
          <a:prstGeom prst="rect">
            <a:avLst/>
          </a:prstGeom>
        </p:spPr>
      </p:pic>
    </p:spTree>
    <p:extLst>
      <p:ext uri="{BB962C8B-B14F-4D97-AF65-F5344CB8AC3E}">
        <p14:creationId xmlns:p14="http://schemas.microsoft.com/office/powerpoint/2010/main" val="1517682005"/>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smtClean="0">
                <a:solidFill>
                  <a:srgbClr val="3F3F39"/>
                </a:solidFill>
                <a:latin typeface="Allerta"/>
                <a:ea typeface="Allerta"/>
                <a:cs typeface="Allerta"/>
                <a:sym typeface="Allerta"/>
              </a:rPr>
              <a:t>Example - </a:t>
            </a:r>
            <a:r>
              <a:rPr lang="en-US" sz="2800" dirty="0" smtClean="0">
                <a:solidFill>
                  <a:srgbClr val="3F3F39"/>
                </a:solidFill>
                <a:latin typeface="Allerta"/>
                <a:ea typeface="Allerta"/>
                <a:cs typeface="Allerta"/>
                <a:sym typeface="Allerta"/>
              </a:rPr>
              <a:t>ELA</a:t>
            </a:r>
            <a:endParaRPr lang="en-US" sz="2800" b="0" i="0" u="none" strike="noStrike" cap="none" dirty="0">
              <a:solidFill>
                <a:srgbClr val="3F3F39"/>
              </a:solidFill>
              <a:latin typeface="Allerta"/>
              <a:ea typeface="Allerta"/>
              <a:cs typeface="Allerta"/>
              <a:sym typeface="Allerta"/>
            </a:endParaRP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a:spcBef>
                <a:spcPts val="0"/>
              </a:spcBef>
              <a:buClr>
                <a:srgbClr val="3F3F39"/>
              </a:buClr>
              <a:buSzPct val="100000"/>
            </a:pPr>
            <a:r>
              <a:rPr lang="en-US" sz="2400" i="1" dirty="0">
                <a:solidFill>
                  <a:srgbClr val="3F3F39"/>
                </a:solidFill>
                <a:latin typeface="Allerta"/>
                <a:ea typeface="Allerta"/>
                <a:cs typeface="Allerta"/>
                <a:sym typeface="Allerta"/>
              </a:rPr>
              <a:t>Strengths:</a:t>
            </a:r>
          </a:p>
          <a:p>
            <a:pPr lvl="1">
              <a:spcBef>
                <a:spcPts val="0"/>
              </a:spcBef>
              <a:buClr>
                <a:srgbClr val="3F3F39"/>
              </a:buClr>
              <a:buSzPct val="100000"/>
            </a:pPr>
            <a:r>
              <a:rPr lang="en-US" i="1" dirty="0">
                <a:solidFill>
                  <a:srgbClr val="3F3F39"/>
                </a:solidFill>
                <a:latin typeface="Allerta"/>
                <a:ea typeface="Allerta"/>
                <a:cs typeface="Allerta"/>
                <a:sym typeface="Allerta"/>
              </a:rPr>
              <a:t>Indicator 1C: I use texts worth reading</a:t>
            </a:r>
          </a:p>
          <a:p>
            <a:pPr lvl="1">
              <a:spcBef>
                <a:spcPts val="0"/>
              </a:spcBef>
              <a:buClr>
                <a:srgbClr val="3F3F39"/>
              </a:buClr>
              <a:buSzPct val="100000"/>
            </a:pPr>
            <a:r>
              <a:rPr lang="en-US" i="1" dirty="0">
                <a:solidFill>
                  <a:srgbClr val="3F3F39"/>
                </a:solidFill>
                <a:latin typeface="Allerta"/>
                <a:ea typeface="Allerta"/>
                <a:cs typeface="Allerta"/>
                <a:sym typeface="Allerta"/>
              </a:rPr>
              <a:t>Indicator 2A: Questions and tasks address the </a:t>
            </a:r>
            <a:r>
              <a:rPr lang="en-US" i="1" dirty="0" smtClean="0">
                <a:solidFill>
                  <a:srgbClr val="3F3F39"/>
                </a:solidFill>
                <a:latin typeface="Allerta"/>
                <a:ea typeface="Allerta"/>
                <a:cs typeface="Allerta"/>
                <a:sym typeface="Allerta"/>
              </a:rPr>
              <a:t>text</a:t>
            </a:r>
          </a:p>
          <a:p>
            <a:pPr marL="457200" lvl="1" indent="0">
              <a:spcBef>
                <a:spcPts val="0"/>
              </a:spcBef>
              <a:buClr>
                <a:srgbClr val="3F3F39"/>
              </a:buClr>
              <a:buSzPct val="100000"/>
              <a:buNone/>
            </a:pPr>
            <a:endParaRPr lang="en-US" sz="2400" i="1" dirty="0" smtClean="0">
              <a:solidFill>
                <a:srgbClr val="3F3F39"/>
              </a:solidFill>
              <a:latin typeface="Allerta"/>
              <a:ea typeface="Allerta"/>
              <a:cs typeface="Allerta"/>
              <a:sym typeface="Allerta"/>
            </a:endParaRPr>
          </a:p>
          <a:p>
            <a:pPr>
              <a:spcBef>
                <a:spcPts val="0"/>
              </a:spcBef>
              <a:buClr>
                <a:srgbClr val="3F3F39"/>
              </a:buClr>
              <a:buSzPct val="100000"/>
            </a:pPr>
            <a:r>
              <a:rPr lang="en-US" sz="2400" i="1" dirty="0" smtClean="0">
                <a:solidFill>
                  <a:srgbClr val="3F3F39"/>
                </a:solidFill>
                <a:latin typeface="Allerta"/>
                <a:ea typeface="Allerta"/>
                <a:cs typeface="Allerta"/>
                <a:sym typeface="Allerta"/>
              </a:rPr>
              <a:t>Areas of growth:</a:t>
            </a:r>
          </a:p>
          <a:p>
            <a:pPr lvl="1">
              <a:spcBef>
                <a:spcPts val="0"/>
              </a:spcBef>
              <a:buClr>
                <a:srgbClr val="3F3F39"/>
              </a:buClr>
              <a:buSzPct val="100000"/>
            </a:pPr>
            <a:r>
              <a:rPr lang="en-US" i="1" dirty="0" smtClean="0">
                <a:solidFill>
                  <a:srgbClr val="3F3F39"/>
                </a:solidFill>
                <a:latin typeface="Allerta"/>
                <a:ea typeface="Allerta"/>
                <a:cs typeface="Allerta"/>
                <a:sym typeface="Allerta"/>
              </a:rPr>
              <a:t>Indicator 2D: questions are not always sequenced to guide students to the big idea</a:t>
            </a:r>
          </a:p>
          <a:p>
            <a:pPr lvl="1">
              <a:spcBef>
                <a:spcPts val="0"/>
              </a:spcBef>
              <a:buClr>
                <a:srgbClr val="3F3F39"/>
              </a:buClr>
              <a:buSzPct val="100000"/>
            </a:pPr>
            <a:r>
              <a:rPr lang="en-US" i="1" dirty="0" smtClean="0">
                <a:solidFill>
                  <a:srgbClr val="3F3F39"/>
                </a:solidFill>
                <a:latin typeface="Allerta"/>
                <a:ea typeface="Allerta"/>
                <a:cs typeface="Allerta"/>
                <a:sym typeface="Allerta"/>
              </a:rPr>
              <a:t>Indicator 3B: I don’t always probe students for precision and evidence when they respond</a:t>
            </a:r>
          </a:p>
          <a:p>
            <a:pPr marL="0" indent="0">
              <a:spcBef>
                <a:spcPts val="0"/>
              </a:spcBef>
              <a:buClr>
                <a:srgbClr val="3F3F39"/>
              </a:buClr>
              <a:buSzPct val="100000"/>
              <a:buNone/>
            </a:pPr>
            <a:endParaRPr lang="en-US" sz="2400" i="1" dirty="0">
              <a:solidFill>
                <a:srgbClr val="3F3F39"/>
              </a:solidFill>
              <a:latin typeface="Allerta"/>
              <a:ea typeface="Allerta"/>
              <a:cs typeface="Allerta"/>
              <a:sym typeface="Allerta"/>
            </a:endParaRPr>
          </a:p>
          <a:p>
            <a:pPr marL="0" indent="0">
              <a:spcBef>
                <a:spcPts val="0"/>
              </a:spcBef>
              <a:buClr>
                <a:srgbClr val="3F3F39"/>
              </a:buClr>
              <a:buSzPct val="100000"/>
              <a:buNone/>
            </a:pPr>
            <a:endParaRPr sz="2400" b="0" i="0" u="none" strike="noStrike" cap="none" dirty="0">
              <a:solidFill>
                <a:srgbClr val="3F3F39"/>
              </a:solidFill>
              <a:latin typeface="Allerta"/>
              <a:ea typeface="Allerta"/>
              <a:cs typeface="Allerta"/>
              <a:sym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08181913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smtClean="0">
                <a:solidFill>
                  <a:srgbClr val="3F3F39"/>
                </a:solidFill>
                <a:latin typeface="Allerta"/>
                <a:ea typeface="Allerta"/>
                <a:cs typeface="Allerta"/>
                <a:sym typeface="Allerta"/>
              </a:rPr>
              <a:t>Example - </a:t>
            </a:r>
            <a:r>
              <a:rPr lang="en-US" sz="2800" dirty="0" smtClean="0">
                <a:solidFill>
                  <a:srgbClr val="3F3F39"/>
                </a:solidFill>
                <a:latin typeface="Allerta"/>
                <a:ea typeface="Allerta"/>
                <a:cs typeface="Allerta"/>
                <a:sym typeface="Allerta"/>
              </a:rPr>
              <a:t>ELA</a:t>
            </a:r>
            <a:endParaRPr lang="en-US" sz="2800" b="0" i="0" u="none" strike="noStrike" cap="none" dirty="0">
              <a:solidFill>
                <a:srgbClr val="3F3F39"/>
              </a:solidFill>
              <a:latin typeface="Allerta"/>
              <a:ea typeface="Allerta"/>
              <a:cs typeface="Allerta"/>
              <a:sym typeface="Allerta"/>
            </a:endParaRP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indent="0">
              <a:spcBef>
                <a:spcPts val="0"/>
              </a:spcBef>
              <a:buClr>
                <a:srgbClr val="3F3F39"/>
              </a:buClr>
              <a:buSzPct val="100000"/>
              <a:buNone/>
            </a:pPr>
            <a:endParaRPr lang="en-US" sz="2400" i="1" dirty="0" smtClean="0">
              <a:solidFill>
                <a:srgbClr val="3F3F39"/>
              </a:solidFill>
              <a:latin typeface="Allerta"/>
              <a:ea typeface="Allerta"/>
              <a:cs typeface="Allerta"/>
              <a:sym typeface="Allerta"/>
            </a:endParaRPr>
          </a:p>
          <a:p>
            <a:pPr marL="0" indent="0">
              <a:spcBef>
                <a:spcPts val="0"/>
              </a:spcBef>
              <a:buClr>
                <a:srgbClr val="3F3F39"/>
              </a:buClr>
              <a:buSzPct val="100000"/>
              <a:buNone/>
            </a:pPr>
            <a:endParaRPr lang="en-US" sz="2400" i="1" dirty="0">
              <a:solidFill>
                <a:srgbClr val="3F3F39"/>
              </a:solidFill>
              <a:latin typeface="Allerta"/>
              <a:ea typeface="Allerta"/>
              <a:cs typeface="Allerta"/>
              <a:sym typeface="Allerta"/>
            </a:endParaRPr>
          </a:p>
          <a:p>
            <a:pPr>
              <a:spcBef>
                <a:spcPts val="0"/>
              </a:spcBef>
              <a:buClr>
                <a:srgbClr val="3F3F39"/>
              </a:buClr>
              <a:buSzPct val="100000"/>
            </a:pPr>
            <a:r>
              <a:rPr lang="en-US" sz="2400" i="1" dirty="0" smtClean="0">
                <a:solidFill>
                  <a:srgbClr val="3F3F39"/>
                </a:solidFill>
                <a:latin typeface="Allerta"/>
                <a:ea typeface="Allerta"/>
                <a:cs typeface="Allerta"/>
                <a:sym typeface="Allerta"/>
              </a:rPr>
              <a:t>My goal: I will intentionally sequence questions to build knowledge by guiding students to delve deeper into the text and graphics (2D), and I will be consistent in expecting them to provide evidence in their responses (3B).</a:t>
            </a:r>
          </a:p>
          <a:p>
            <a:pPr marL="0" indent="0">
              <a:spcBef>
                <a:spcPts val="0"/>
              </a:spcBef>
              <a:buClr>
                <a:srgbClr val="3F3F39"/>
              </a:buClr>
              <a:buSzPct val="100000"/>
              <a:buNone/>
            </a:pPr>
            <a:endParaRPr lang="en-US" sz="2400" i="1" dirty="0">
              <a:solidFill>
                <a:srgbClr val="3F3F39"/>
              </a:solidFill>
              <a:latin typeface="Allerta"/>
              <a:ea typeface="Allerta"/>
              <a:cs typeface="Allerta"/>
              <a:sym typeface="Allerta"/>
            </a:endParaRPr>
          </a:p>
          <a:p>
            <a:pPr lvl="1">
              <a:spcBef>
                <a:spcPts val="0"/>
              </a:spcBef>
              <a:buClr>
                <a:srgbClr val="3F3F39"/>
              </a:buClr>
              <a:buSzPct val="100000"/>
            </a:pPr>
            <a:r>
              <a:rPr lang="en-US" dirty="0" smtClean="0">
                <a:solidFill>
                  <a:srgbClr val="3F3F39"/>
                </a:solidFill>
                <a:latin typeface="Allerta"/>
                <a:ea typeface="Allerta"/>
                <a:cs typeface="Allerta"/>
                <a:sym typeface="Allerta"/>
              </a:rPr>
              <a:t>Break down into steps that are clear</a:t>
            </a:r>
            <a:r>
              <a:rPr lang="en-US" dirty="0">
                <a:solidFill>
                  <a:srgbClr val="3F3F39"/>
                </a:solidFill>
                <a:latin typeface="Allerta"/>
                <a:ea typeface="Allerta"/>
                <a:cs typeface="Allerta"/>
                <a:sym typeface="Allerta"/>
              </a:rPr>
              <a:t>, specific and actionable</a:t>
            </a:r>
          </a:p>
          <a:p>
            <a:pPr lvl="1">
              <a:spcBef>
                <a:spcPts val="0"/>
              </a:spcBef>
              <a:buClr>
                <a:srgbClr val="3F3F39"/>
              </a:buClr>
              <a:buSzPct val="100000"/>
            </a:pPr>
            <a:r>
              <a:rPr lang="en-US" dirty="0">
                <a:solidFill>
                  <a:srgbClr val="3F3F39"/>
                </a:solidFill>
                <a:latin typeface="Allerta"/>
                <a:ea typeface="Allerta"/>
                <a:cs typeface="Allerta"/>
                <a:sym typeface="Allerta"/>
              </a:rPr>
              <a:t>Determine a time frame for taking these steps</a:t>
            </a:r>
          </a:p>
          <a:p>
            <a:pPr lvl="1">
              <a:spcBef>
                <a:spcPts val="0"/>
              </a:spcBef>
              <a:buClr>
                <a:srgbClr val="3F3F39"/>
              </a:buClr>
              <a:buSzPct val="100000"/>
            </a:pPr>
            <a:r>
              <a:rPr lang="en-US" dirty="0">
                <a:solidFill>
                  <a:srgbClr val="3F3F39"/>
                </a:solidFill>
                <a:latin typeface="Allerta"/>
                <a:ea typeface="Allerta"/>
                <a:cs typeface="Allerta"/>
                <a:sym typeface="Allerta"/>
              </a:rPr>
              <a:t>How will you measure your progress?</a:t>
            </a:r>
          </a:p>
          <a:p>
            <a:pPr>
              <a:spcBef>
                <a:spcPts val="0"/>
              </a:spcBef>
              <a:buClr>
                <a:srgbClr val="3F3F39"/>
              </a:buClr>
              <a:buSzPct val="100000"/>
            </a:pPr>
            <a:endParaRPr sz="2400" b="0" i="0" u="none" strike="noStrike" cap="none" dirty="0">
              <a:solidFill>
                <a:srgbClr val="3F3F39"/>
              </a:solidFill>
              <a:latin typeface="Allerta"/>
              <a:ea typeface="Allerta"/>
              <a:cs typeface="Allerta"/>
              <a:sym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5" name="Shape 341"/>
          <p:cNvPicPr preferRelativeResize="0"/>
          <p:nvPr/>
        </p:nvPicPr>
        <p:blipFill>
          <a:blip r:embed="rId3">
            <a:alphaModFix/>
          </a:blip>
          <a:stretch>
            <a:fillRect/>
          </a:stretch>
        </p:blipFill>
        <p:spPr>
          <a:xfrm>
            <a:off x="7077236" y="98684"/>
            <a:ext cx="1992783" cy="1923270"/>
          </a:xfrm>
          <a:prstGeom prst="rect">
            <a:avLst/>
          </a:prstGeom>
          <a:noFill/>
          <a:ln>
            <a:noFill/>
          </a:ln>
        </p:spPr>
      </p:pic>
    </p:spTree>
    <p:extLst>
      <p:ext uri="{BB962C8B-B14F-4D97-AF65-F5344CB8AC3E}">
        <p14:creationId xmlns:p14="http://schemas.microsoft.com/office/powerpoint/2010/main" val="2290317444"/>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smtClean="0">
                <a:solidFill>
                  <a:srgbClr val="3F3F39"/>
                </a:solidFill>
                <a:latin typeface="Allerta"/>
                <a:ea typeface="Allerta"/>
                <a:cs typeface="Allerta"/>
                <a:sym typeface="Allerta"/>
              </a:rPr>
              <a:t>Example - Math</a:t>
            </a:r>
            <a:endParaRPr lang="en-US" sz="2800" b="0" i="0" u="none" strike="noStrike" cap="none" dirty="0">
              <a:solidFill>
                <a:srgbClr val="3F3F39"/>
              </a:solidFill>
              <a:latin typeface="Allerta"/>
              <a:ea typeface="Allerta"/>
              <a:cs typeface="Allerta"/>
              <a:sym typeface="Allerta"/>
            </a:endParaRP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lvl="1">
              <a:spcBef>
                <a:spcPts val="0"/>
              </a:spcBef>
              <a:buClr>
                <a:srgbClr val="3F3F39"/>
              </a:buClr>
              <a:buSzPct val="100000"/>
            </a:pPr>
            <a:endParaRPr lang="en-US" i="1" dirty="0">
              <a:solidFill>
                <a:srgbClr val="3F3F39"/>
              </a:solidFill>
              <a:latin typeface="Allerta"/>
              <a:ea typeface="Allerta"/>
              <a:cs typeface="Allerta"/>
              <a:sym typeface="Allerta"/>
            </a:endParaRPr>
          </a:p>
          <a:p>
            <a:pPr lvl="1">
              <a:spcBef>
                <a:spcPts val="0"/>
              </a:spcBef>
              <a:buClr>
                <a:srgbClr val="3F3F39"/>
              </a:buClr>
              <a:buSzPct val="100000"/>
            </a:pPr>
            <a:endParaRPr lang="en-US" b="0" i="1" u="none" strike="noStrike" cap="none" dirty="0" smtClean="0">
              <a:solidFill>
                <a:srgbClr val="3F3F39"/>
              </a:solidFill>
              <a:latin typeface="Allerta"/>
              <a:ea typeface="Allerta"/>
              <a:cs typeface="Allerta"/>
              <a:sym typeface="Allerta"/>
            </a:endParaRPr>
          </a:p>
          <a:p>
            <a:pPr>
              <a:spcBef>
                <a:spcPts val="0"/>
              </a:spcBef>
              <a:buClr>
                <a:srgbClr val="3F3F39"/>
              </a:buClr>
              <a:buSzPct val="100000"/>
            </a:pPr>
            <a:r>
              <a:rPr lang="en-US" i="1" dirty="0">
                <a:solidFill>
                  <a:srgbClr val="3F3F39"/>
                </a:solidFill>
                <a:latin typeface="Allerta"/>
                <a:ea typeface="Allerta"/>
                <a:cs typeface="Allerta"/>
                <a:sym typeface="Allerta"/>
              </a:rPr>
              <a:t>My current situation: Student give up when they don’t immediately know what to do with a math problem. They are focused on getting the right answers.</a:t>
            </a:r>
          </a:p>
          <a:p>
            <a:pPr>
              <a:spcBef>
                <a:spcPts val="0"/>
              </a:spcBef>
              <a:buClr>
                <a:srgbClr val="3F3F39"/>
              </a:buClr>
              <a:buSzPct val="100000"/>
            </a:pPr>
            <a:endParaRPr lang="en-US" i="1" dirty="0" smtClean="0">
              <a:solidFill>
                <a:srgbClr val="3F3F39"/>
              </a:solidFill>
              <a:latin typeface="Allerta"/>
              <a:ea typeface="Allerta"/>
              <a:cs typeface="Allerta"/>
              <a:sym typeface="Allerta"/>
            </a:endParaRPr>
          </a:p>
          <a:p>
            <a:pPr>
              <a:spcBef>
                <a:spcPts val="0"/>
              </a:spcBef>
              <a:buClr>
                <a:srgbClr val="3F3F39"/>
              </a:buClr>
              <a:buSzPct val="100000"/>
            </a:pPr>
            <a:r>
              <a:rPr lang="en-US" i="1" dirty="0" smtClean="0">
                <a:solidFill>
                  <a:srgbClr val="3F3F39"/>
                </a:solidFill>
                <a:latin typeface="Allerta"/>
                <a:ea typeface="Allerta"/>
                <a:cs typeface="Allerta"/>
                <a:sym typeface="Allerta"/>
              </a:rPr>
              <a:t>My </a:t>
            </a:r>
            <a:r>
              <a:rPr lang="en-US" i="1" dirty="0">
                <a:solidFill>
                  <a:srgbClr val="3F3F39"/>
                </a:solidFill>
                <a:latin typeface="Allerta"/>
                <a:ea typeface="Allerta"/>
                <a:cs typeface="Allerta"/>
                <a:sym typeface="Allerta"/>
              </a:rPr>
              <a:t>desired situation: Students persevere when faced with difficult problems, and have a growth mindset about struggling with math</a:t>
            </a:r>
            <a:r>
              <a:rPr lang="en-US" i="1" dirty="0" smtClean="0">
                <a:solidFill>
                  <a:srgbClr val="3F3F39"/>
                </a:solidFill>
                <a:latin typeface="Allerta"/>
                <a:ea typeface="Allerta"/>
                <a:cs typeface="Allerta"/>
                <a:sym typeface="Allerta"/>
              </a:rPr>
              <a:t>.</a:t>
            </a:r>
          </a:p>
          <a:p>
            <a:pPr marL="0" indent="0">
              <a:spcBef>
                <a:spcPts val="0"/>
              </a:spcBef>
              <a:buClr>
                <a:srgbClr val="3F3F39"/>
              </a:buClr>
              <a:buSzPct val="100000"/>
              <a:buNone/>
            </a:pPr>
            <a:endParaRPr lang="en-US" i="1" dirty="0">
              <a:solidFill>
                <a:srgbClr val="3F3F39"/>
              </a:solidFill>
              <a:latin typeface="Allerta"/>
              <a:ea typeface="Allerta"/>
              <a:cs typeface="Allerta"/>
              <a:sym typeface="Allerta"/>
            </a:endParaRPr>
          </a:p>
          <a:p>
            <a:pPr>
              <a:spcBef>
                <a:spcPts val="0"/>
              </a:spcBef>
              <a:buClr>
                <a:srgbClr val="3F3F39"/>
              </a:buClr>
              <a:buSzPct val="100000"/>
            </a:pPr>
            <a:endParaRPr lang="en-US" sz="2400" b="0" i="1" u="none" strike="noStrike" cap="none" dirty="0">
              <a:solidFill>
                <a:srgbClr val="3F3F39"/>
              </a:solidFill>
              <a:latin typeface="Allerta"/>
              <a:ea typeface="Allerta"/>
              <a:cs typeface="Allerta"/>
              <a:sym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5" name="Picture 4" descr="Young boy ponder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6177" y="110962"/>
            <a:ext cx="2158235" cy="1824690"/>
          </a:xfrm>
          <a:prstGeom prst="rect">
            <a:avLst/>
          </a:prstGeom>
        </p:spPr>
      </p:pic>
    </p:spTree>
    <p:extLst>
      <p:ext uri="{BB962C8B-B14F-4D97-AF65-F5344CB8AC3E}">
        <p14:creationId xmlns:p14="http://schemas.microsoft.com/office/powerpoint/2010/main" val="255459402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To learn more about Core Advocates…</a:t>
            </a:r>
          </a:p>
        </p:txBody>
      </p:sp>
      <p:sp>
        <p:nvSpPr>
          <p:cNvPr id="450" name="Shape 45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dirty="0">
                <a:solidFill>
                  <a:srgbClr val="3F3F39"/>
                </a:solidFill>
                <a:latin typeface="Allerta"/>
                <a:ea typeface="Allerta"/>
                <a:cs typeface="Allerta"/>
                <a:sym typeface="Allerta"/>
              </a:rPr>
              <a:t>Contact </a:t>
            </a:r>
            <a:r>
              <a:rPr lang="en-US" sz="2400" b="0" i="0" u="none" strike="noStrike" cap="none" dirty="0" smtClean="0">
                <a:solidFill>
                  <a:srgbClr val="3F3F39"/>
                </a:solidFill>
                <a:latin typeface="Allerta"/>
                <a:ea typeface="Allerta"/>
                <a:cs typeface="Allerta"/>
                <a:sym typeface="Allerta"/>
              </a:rPr>
              <a:t>Jennie </a:t>
            </a:r>
            <a:r>
              <a:rPr lang="en-US" sz="2400" b="0" i="0" u="none" strike="noStrike" cap="none" dirty="0" err="1" smtClean="0">
                <a:solidFill>
                  <a:srgbClr val="3F3F39"/>
                </a:solidFill>
                <a:latin typeface="Allerta"/>
                <a:ea typeface="Allerta"/>
                <a:cs typeface="Allerta"/>
                <a:sym typeface="Allerta"/>
              </a:rPr>
              <a:t>Beltramini</a:t>
            </a:r>
            <a:r>
              <a:rPr lang="en-US" sz="2400" b="0" i="0" u="none" strike="noStrike" cap="none" dirty="0" smtClean="0">
                <a:solidFill>
                  <a:srgbClr val="3F3F39"/>
                </a:solidFill>
                <a:latin typeface="Allerta"/>
                <a:ea typeface="Allerta"/>
                <a:cs typeface="Allerta"/>
                <a:sym typeface="Allerta"/>
              </a:rPr>
              <a:t> </a:t>
            </a:r>
            <a:r>
              <a:rPr lang="en-US" sz="1800" b="0" i="0" u="none" strike="noStrike" cap="none" dirty="0" smtClean="0">
                <a:solidFill>
                  <a:srgbClr val="3F3F39"/>
                </a:solidFill>
                <a:latin typeface="Allerta"/>
                <a:ea typeface="Allerta"/>
                <a:cs typeface="Allerta"/>
                <a:sym typeface="Allerta"/>
              </a:rPr>
              <a:t>(</a:t>
            </a:r>
            <a:r>
              <a:rPr lang="en-US" sz="1800" b="0" i="0" u="sng" strike="noStrike" cap="none" dirty="0" smtClean="0">
                <a:solidFill>
                  <a:schemeClr val="hlink"/>
                </a:solidFill>
                <a:latin typeface="Allerta"/>
                <a:ea typeface="Allerta"/>
                <a:cs typeface="Allerta"/>
                <a:sym typeface="Allerta"/>
                <a:hlinkClick r:id="rId3"/>
              </a:rPr>
              <a:t>jbeltramini@</a:t>
            </a:r>
            <a:r>
              <a:rPr lang="en-US" sz="1800" b="0" i="0" u="sng" strike="noStrike" cap="none" dirty="0">
                <a:solidFill>
                  <a:schemeClr val="hlink"/>
                </a:solidFill>
                <a:latin typeface="Allerta"/>
                <a:ea typeface="Allerta"/>
                <a:cs typeface="Allerta"/>
                <a:sym typeface="Allerta"/>
                <a:hlinkClick r:id="rId3"/>
              </a:rPr>
              <a:t>studentsachieve.net</a:t>
            </a:r>
            <a:r>
              <a:rPr lang="en-US" sz="1800" b="0" i="0" u="none" strike="noStrike" cap="none" dirty="0">
                <a:solidFill>
                  <a:srgbClr val="3F3F39"/>
                </a:solidFill>
                <a:latin typeface="Allerta"/>
                <a:ea typeface="Allerta"/>
                <a:cs typeface="Allerta"/>
                <a:sym typeface="Allerta"/>
              </a:rPr>
              <a:t> ) </a:t>
            </a:r>
            <a:r>
              <a:rPr lang="en-US" sz="2400" b="0" i="0" u="none" strike="noStrike" cap="none" dirty="0">
                <a:solidFill>
                  <a:srgbClr val="3F3F39"/>
                </a:solidFill>
                <a:latin typeface="Allerta"/>
                <a:ea typeface="Allerta"/>
                <a:cs typeface="Allerta"/>
                <a:sym typeface="Allerta"/>
              </a:rPr>
              <a:t>or Joanie Funderburk </a:t>
            </a:r>
            <a:r>
              <a:rPr lang="en-US" sz="1800" b="0" i="0" u="none" strike="noStrike" cap="none" dirty="0">
                <a:solidFill>
                  <a:srgbClr val="3F3F39"/>
                </a:solidFill>
                <a:latin typeface="Allerta"/>
                <a:ea typeface="Allerta"/>
                <a:cs typeface="Allerta"/>
                <a:sym typeface="Allerta"/>
              </a:rPr>
              <a:t>(</a:t>
            </a:r>
            <a:r>
              <a:rPr lang="en-US" sz="1800" b="0" i="0" u="sng" strike="noStrike" cap="none" dirty="0">
                <a:solidFill>
                  <a:schemeClr val="hlink"/>
                </a:solidFill>
                <a:latin typeface="Allerta"/>
                <a:ea typeface="Allerta"/>
                <a:cs typeface="Allerta"/>
                <a:sym typeface="Allerta"/>
                <a:hlinkClick r:id="rId4"/>
              </a:rPr>
              <a:t>jfunderburk@studentsachieve.net</a:t>
            </a:r>
            <a:r>
              <a:rPr lang="en-US" sz="1800" b="0" i="0" u="none" strike="noStrike" cap="none" dirty="0">
                <a:solidFill>
                  <a:srgbClr val="3F3F39"/>
                </a:solidFill>
                <a:latin typeface="Allerta"/>
                <a:ea typeface="Allerta"/>
                <a:cs typeface="Allerta"/>
                <a:sym typeface="Allerta"/>
              </a:rPr>
              <a:t>)</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dirty="0">
                <a:solidFill>
                  <a:srgbClr val="3F3F39"/>
                </a:solidFill>
                <a:latin typeface="Allerta"/>
                <a:ea typeface="Allerta"/>
                <a:cs typeface="Allerta"/>
                <a:sym typeface="Allerta"/>
              </a:rPr>
              <a:t>Complete this survey to join our database (and mailing lists): </a:t>
            </a:r>
            <a:r>
              <a:rPr lang="en-US" sz="1800" b="0" i="0" u="sng" strike="noStrike" cap="none" dirty="0">
                <a:solidFill>
                  <a:schemeClr val="hlink"/>
                </a:solidFill>
                <a:latin typeface="Allerta"/>
                <a:ea typeface="Allerta"/>
                <a:cs typeface="Allerta"/>
                <a:sym typeface="Allerta"/>
                <a:hlinkClick r:id="rId5"/>
              </a:rPr>
              <a:t>http://</a:t>
            </a:r>
            <a:r>
              <a:rPr lang="en-US" sz="1800" b="0" i="0" u="sng" strike="noStrike" cap="none" dirty="0" err="1">
                <a:solidFill>
                  <a:schemeClr val="hlink"/>
                </a:solidFill>
                <a:latin typeface="Allerta"/>
                <a:ea typeface="Allerta"/>
                <a:cs typeface="Allerta"/>
                <a:sym typeface="Allerta"/>
              </a:rPr>
              <a:t>bitly.com</a:t>
            </a:r>
            <a:r>
              <a:rPr lang="en-US" sz="1800" b="0" i="0" u="sng" strike="noStrike" cap="none" dirty="0">
                <a:solidFill>
                  <a:schemeClr val="hlink"/>
                </a:solidFill>
                <a:latin typeface="Allerta"/>
                <a:ea typeface="Allerta"/>
                <a:cs typeface="Allerta"/>
                <a:sym typeface="Allerta"/>
              </a:rPr>
              <a:t>/</a:t>
            </a:r>
            <a:r>
              <a:rPr lang="en-US" sz="1800" b="0" i="0" u="sng" strike="noStrike" cap="none" dirty="0" err="1">
                <a:solidFill>
                  <a:schemeClr val="hlink"/>
                </a:solidFill>
                <a:latin typeface="Allerta"/>
                <a:ea typeface="Allerta"/>
                <a:cs typeface="Allerta"/>
                <a:sym typeface="Allerta"/>
              </a:rPr>
              <a:t>joincoreadvocates</a:t>
            </a:r>
            <a:r>
              <a:rPr lang="en-US" sz="1800" b="0" i="0" u="sng" strike="noStrike" cap="none" dirty="0">
                <a:solidFill>
                  <a:srgbClr val="3F3F39"/>
                </a:solidFill>
                <a:latin typeface="Allerta"/>
                <a:ea typeface="Allerta"/>
                <a:cs typeface="Allerta"/>
                <a:sym typeface="Allerta"/>
              </a:rPr>
              <a:t> </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dirty="0">
                <a:solidFill>
                  <a:srgbClr val="3F3F39"/>
                </a:solidFill>
                <a:latin typeface="Allerta"/>
                <a:ea typeface="Allerta"/>
                <a:cs typeface="Allerta"/>
                <a:sym typeface="Allerta"/>
              </a:rPr>
              <a:t>Visit our website: </a:t>
            </a:r>
            <a:r>
              <a:rPr lang="en-US" sz="1800" b="0" i="0" u="sng" strike="noStrike" cap="none" dirty="0">
                <a:solidFill>
                  <a:schemeClr val="hlink"/>
                </a:solidFill>
                <a:latin typeface="Allerta"/>
                <a:ea typeface="Allerta"/>
                <a:cs typeface="Allerta"/>
                <a:sym typeface="Allerta"/>
                <a:hlinkClick r:id="rId6"/>
              </a:rPr>
              <a:t>www.achievethecore.org</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endParaRPr>
          </a:p>
        </p:txBody>
      </p:sp>
      <p:pic>
        <p:nvPicPr>
          <p:cNvPr id="451" name="Shape 451"/>
          <p:cNvPicPr preferRelativeResize="0">
            <a:picLocks noGrp="1"/>
          </p:cNvPicPr>
          <p:nvPr>
            <p:ph type="pic" idx="4294967295"/>
          </p:nvPr>
        </p:nvPicPr>
        <p:blipFill rotWithShape="1">
          <a:blip r:embed="rId7">
            <a:alphaModFix/>
          </a:blip>
          <a:srcRect t="-56844" b="-56840"/>
          <a:stretch/>
        </p:blipFill>
        <p:spPr>
          <a:xfrm>
            <a:off x="1936330" y="2641600"/>
            <a:ext cx="4448175" cy="4216400"/>
          </a:xfrm>
          <a:prstGeom prst="rect">
            <a:avLst/>
          </a:prstGeom>
          <a:noFill/>
          <a:ln>
            <a:noFill/>
          </a:ln>
        </p:spPr>
      </p:pic>
      <p:cxnSp>
        <p:nvCxnSpPr>
          <p:cNvPr id="452" name="Shape 452"/>
          <p:cNvCxnSpPr/>
          <p:nvPr/>
        </p:nvCxnSpPr>
        <p:spPr>
          <a:xfrm flipH="1">
            <a:off x="6475037" y="4198049"/>
            <a:ext cx="1663700" cy="1092198"/>
          </a:xfrm>
          <a:prstGeom prst="straightConnector1">
            <a:avLst/>
          </a:prstGeom>
          <a:noFill/>
          <a:ln w="25400" cap="flat" cmpd="sng">
            <a:solidFill>
              <a:schemeClr val="accent1"/>
            </a:solidFill>
            <a:prstDash val="solid"/>
            <a:round/>
            <a:headEnd type="none" w="med" len="med"/>
            <a:tailEnd type="stealth" w="lg" len="lg"/>
          </a:ln>
        </p:spPr>
      </p:cxnSp>
      <p:cxnSp>
        <p:nvCxnSpPr>
          <p:cNvPr id="453" name="Shape 453"/>
          <p:cNvCxnSpPr/>
          <p:nvPr/>
        </p:nvCxnSpPr>
        <p:spPr>
          <a:xfrm>
            <a:off x="457200" y="1473200"/>
            <a:ext cx="8039098" cy="0"/>
          </a:xfrm>
          <a:prstGeom prst="straightConnector1">
            <a:avLst/>
          </a:prstGeom>
          <a:noFill/>
          <a:ln w="2540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449736247"/>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smtClean="0">
                <a:solidFill>
                  <a:srgbClr val="3F3F39"/>
                </a:solidFill>
                <a:latin typeface="Allerta"/>
                <a:ea typeface="Allerta"/>
                <a:cs typeface="Allerta"/>
                <a:sym typeface="Allerta"/>
              </a:rPr>
              <a:t>Example - Math</a:t>
            </a:r>
            <a:endParaRPr lang="en-US" sz="2800" b="0" i="0" u="none" strike="noStrike" cap="none" dirty="0">
              <a:solidFill>
                <a:srgbClr val="3F3F39"/>
              </a:solidFill>
              <a:latin typeface="Allerta"/>
              <a:ea typeface="Allerta"/>
              <a:cs typeface="Allerta"/>
              <a:sym typeface="Allerta"/>
            </a:endParaRP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a:spcBef>
                <a:spcPts val="0"/>
              </a:spcBef>
              <a:buClr>
                <a:srgbClr val="3F3F39"/>
              </a:buClr>
              <a:buSzPct val="100000"/>
            </a:pPr>
            <a:endParaRPr lang="en-US" sz="2400" i="1" dirty="0" smtClean="0">
              <a:solidFill>
                <a:srgbClr val="3F3F39"/>
              </a:solidFill>
              <a:latin typeface="Allerta"/>
              <a:ea typeface="Allerta"/>
              <a:cs typeface="Allerta"/>
              <a:sym typeface="Allerta"/>
            </a:endParaRPr>
          </a:p>
          <a:p>
            <a:pPr>
              <a:spcBef>
                <a:spcPts val="0"/>
              </a:spcBef>
              <a:buClr>
                <a:srgbClr val="3F3F39"/>
              </a:buClr>
              <a:buSzPct val="100000"/>
            </a:pPr>
            <a:r>
              <a:rPr lang="en-US" sz="2400" i="1" dirty="0" smtClean="0">
                <a:solidFill>
                  <a:srgbClr val="3F3F39"/>
                </a:solidFill>
                <a:latin typeface="Allerta"/>
                <a:ea typeface="Allerta"/>
                <a:cs typeface="Allerta"/>
                <a:sym typeface="Allerta"/>
              </a:rPr>
              <a:t>Strengths</a:t>
            </a:r>
            <a:r>
              <a:rPr lang="en-US" sz="2400" i="1" dirty="0">
                <a:solidFill>
                  <a:srgbClr val="3F3F39"/>
                </a:solidFill>
                <a:latin typeface="Allerta"/>
                <a:ea typeface="Allerta"/>
                <a:cs typeface="Allerta"/>
                <a:sym typeface="Allerta"/>
              </a:rPr>
              <a:t>:</a:t>
            </a:r>
          </a:p>
          <a:p>
            <a:pPr lvl="1">
              <a:spcBef>
                <a:spcPts val="0"/>
              </a:spcBef>
              <a:buClr>
                <a:srgbClr val="3F3F39"/>
              </a:buClr>
              <a:buSzPct val="100000"/>
            </a:pPr>
            <a:r>
              <a:rPr lang="en-US" i="1" dirty="0">
                <a:solidFill>
                  <a:srgbClr val="3F3F39"/>
                </a:solidFill>
                <a:latin typeface="Allerta"/>
                <a:ea typeface="Allerta"/>
                <a:cs typeface="Allerta"/>
                <a:sym typeface="Allerta"/>
              </a:rPr>
              <a:t>Indicator 2B: students work with grade level problems</a:t>
            </a:r>
          </a:p>
          <a:p>
            <a:pPr lvl="1">
              <a:spcBef>
                <a:spcPts val="0"/>
              </a:spcBef>
              <a:buClr>
                <a:srgbClr val="3F3F39"/>
              </a:buClr>
              <a:buSzPct val="100000"/>
            </a:pPr>
            <a:r>
              <a:rPr lang="en-US" i="1" dirty="0">
                <a:solidFill>
                  <a:srgbClr val="3F3F39"/>
                </a:solidFill>
                <a:latin typeface="Allerta"/>
                <a:ea typeface="Allerta"/>
                <a:cs typeface="Allerta"/>
                <a:sym typeface="Allerta"/>
              </a:rPr>
              <a:t>Indicator 3C: students explain their thinking</a:t>
            </a:r>
          </a:p>
          <a:p>
            <a:pPr marL="57150" indent="0">
              <a:spcBef>
                <a:spcPts val="0"/>
              </a:spcBef>
              <a:buClr>
                <a:srgbClr val="3F3F39"/>
              </a:buClr>
              <a:buSzPct val="100000"/>
              <a:buNone/>
            </a:pPr>
            <a:endParaRPr lang="en-US" i="1" dirty="0">
              <a:solidFill>
                <a:srgbClr val="3F3F39"/>
              </a:solidFill>
              <a:latin typeface="Allerta"/>
              <a:ea typeface="Allerta"/>
              <a:cs typeface="Allerta"/>
              <a:sym typeface="Allerta"/>
            </a:endParaRPr>
          </a:p>
          <a:p>
            <a:pPr>
              <a:spcBef>
                <a:spcPts val="0"/>
              </a:spcBef>
              <a:buClr>
                <a:srgbClr val="3F3F39"/>
              </a:buClr>
              <a:buSzPct val="100000"/>
            </a:pPr>
            <a:r>
              <a:rPr lang="en-US" sz="2400" i="1" dirty="0">
                <a:solidFill>
                  <a:srgbClr val="3F3F39"/>
                </a:solidFill>
                <a:latin typeface="Allerta"/>
                <a:ea typeface="Allerta"/>
                <a:cs typeface="Allerta"/>
                <a:sym typeface="Allerta"/>
              </a:rPr>
              <a:t>Areas of Growth:</a:t>
            </a:r>
          </a:p>
          <a:p>
            <a:pPr lvl="1">
              <a:spcBef>
                <a:spcPts val="0"/>
              </a:spcBef>
              <a:buClr>
                <a:srgbClr val="3F3F39"/>
              </a:buClr>
              <a:buSzPct val="100000"/>
            </a:pPr>
            <a:r>
              <a:rPr lang="en-US" i="1" dirty="0">
                <a:solidFill>
                  <a:srgbClr val="3F3F39"/>
                </a:solidFill>
                <a:latin typeface="Allerta"/>
                <a:ea typeface="Allerta"/>
                <a:cs typeface="Allerta"/>
                <a:sym typeface="Allerta"/>
              </a:rPr>
              <a:t>Indicator 3B: students don’t persevere</a:t>
            </a:r>
          </a:p>
          <a:p>
            <a:pPr lvl="1">
              <a:spcBef>
                <a:spcPts val="0"/>
              </a:spcBef>
              <a:buClr>
                <a:srgbClr val="3F3F39"/>
              </a:buClr>
              <a:buSzPct val="100000"/>
            </a:pPr>
            <a:r>
              <a:rPr lang="en-US" i="1" dirty="0">
                <a:solidFill>
                  <a:srgbClr val="3F3F39"/>
                </a:solidFill>
                <a:latin typeface="Allerta"/>
                <a:ea typeface="Allerta"/>
                <a:cs typeface="Allerta"/>
                <a:sym typeface="Allerta"/>
              </a:rPr>
              <a:t>Indicator 2C: I don’t use varied student approaches to strengthen all students’ understanding </a:t>
            </a:r>
          </a:p>
          <a:p>
            <a:pPr>
              <a:spcBef>
                <a:spcPts val="0"/>
              </a:spcBef>
              <a:buClr>
                <a:srgbClr val="3F3F39"/>
              </a:buClr>
              <a:buSzPct val="100000"/>
            </a:pPr>
            <a:endParaRPr lang="en-US" sz="2400" b="0" i="1" u="none" strike="noStrike" cap="none" dirty="0" smtClean="0">
              <a:solidFill>
                <a:srgbClr val="3F3F39"/>
              </a:solidFill>
              <a:latin typeface="Allerta"/>
              <a:ea typeface="Allerta"/>
              <a:cs typeface="Allerta"/>
              <a:sym typeface="Allerta"/>
            </a:endParaRPr>
          </a:p>
          <a:p>
            <a:pPr>
              <a:spcBef>
                <a:spcPts val="0"/>
              </a:spcBef>
              <a:buClr>
                <a:srgbClr val="3F3F39"/>
              </a:buClr>
              <a:buSzPct val="100000"/>
            </a:pPr>
            <a:endParaRPr lang="en-US" sz="2400" b="0" i="1" u="none" strike="noStrike" cap="none" dirty="0">
              <a:solidFill>
                <a:srgbClr val="3F3F39"/>
              </a:solidFill>
              <a:latin typeface="Allerta"/>
              <a:ea typeface="Allerta"/>
              <a:cs typeface="Allerta"/>
              <a:sym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020393892"/>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smtClean="0">
                <a:solidFill>
                  <a:srgbClr val="3F3F39"/>
                </a:solidFill>
                <a:latin typeface="Allerta"/>
                <a:ea typeface="Allerta"/>
                <a:cs typeface="Allerta"/>
                <a:sym typeface="Allerta"/>
              </a:rPr>
              <a:t>Example - Math</a:t>
            </a:r>
            <a:endParaRPr lang="en-US" sz="2800" b="0" i="0" u="none" strike="noStrike" cap="none" dirty="0">
              <a:solidFill>
                <a:srgbClr val="3F3F39"/>
              </a:solidFill>
              <a:latin typeface="Allerta"/>
              <a:ea typeface="Allerta"/>
              <a:cs typeface="Allerta"/>
              <a:sym typeface="Allerta"/>
            </a:endParaRP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a:spcBef>
                <a:spcPts val="0"/>
              </a:spcBef>
              <a:buClr>
                <a:srgbClr val="3F3F39"/>
              </a:buClr>
              <a:buSzPct val="100000"/>
            </a:pPr>
            <a:endParaRPr lang="en-US" sz="2400" b="0" i="1" u="none" strike="noStrike" cap="none" dirty="0" smtClean="0">
              <a:solidFill>
                <a:srgbClr val="3F3F39"/>
              </a:solidFill>
              <a:latin typeface="Allerta"/>
              <a:ea typeface="Allerta"/>
              <a:cs typeface="Allerta"/>
              <a:sym typeface="Allerta"/>
            </a:endParaRPr>
          </a:p>
          <a:p>
            <a:pPr>
              <a:spcBef>
                <a:spcPts val="0"/>
              </a:spcBef>
              <a:buClr>
                <a:srgbClr val="3F3F39"/>
              </a:buClr>
              <a:buSzPct val="100000"/>
            </a:pPr>
            <a:r>
              <a:rPr lang="en-US" sz="2400" i="1" dirty="0" smtClean="0">
                <a:solidFill>
                  <a:srgbClr val="3F3F39"/>
                </a:solidFill>
                <a:latin typeface="Allerta"/>
                <a:ea typeface="Allerta"/>
                <a:cs typeface="Allerta"/>
                <a:sym typeface="Allerta"/>
              </a:rPr>
              <a:t>My Goal: I will strengthen all students’ understanding of the content by sharing a variety of students’ representations and solution methods (2C). I will use incomplete and incorrect work to value the process of getting to a correct solution.</a:t>
            </a:r>
          </a:p>
          <a:p>
            <a:pPr>
              <a:spcBef>
                <a:spcPts val="0"/>
              </a:spcBef>
              <a:buClr>
                <a:srgbClr val="3F3F39"/>
              </a:buClr>
              <a:buSzPct val="100000"/>
            </a:pPr>
            <a:endParaRPr lang="en-US" sz="2400" b="0" i="1" u="none" strike="noStrike" cap="none" dirty="0">
              <a:solidFill>
                <a:srgbClr val="3F3F39"/>
              </a:solidFill>
              <a:latin typeface="Allerta"/>
              <a:ea typeface="Allerta"/>
              <a:cs typeface="Allerta"/>
              <a:sym typeface="Allerta"/>
            </a:endParaRPr>
          </a:p>
          <a:p>
            <a:pPr lvl="1">
              <a:spcBef>
                <a:spcPts val="0"/>
              </a:spcBef>
              <a:buClr>
                <a:srgbClr val="3F3F39"/>
              </a:buClr>
              <a:buSzPct val="100000"/>
            </a:pPr>
            <a:r>
              <a:rPr lang="en-US" dirty="0" smtClean="0">
                <a:solidFill>
                  <a:srgbClr val="3F3F39"/>
                </a:solidFill>
                <a:latin typeface="Allerta"/>
                <a:ea typeface="Allerta"/>
                <a:cs typeface="Allerta"/>
                <a:sym typeface="Allerta"/>
              </a:rPr>
              <a:t>Break down into steps that are clear</a:t>
            </a:r>
            <a:r>
              <a:rPr lang="en-US" dirty="0">
                <a:solidFill>
                  <a:srgbClr val="3F3F39"/>
                </a:solidFill>
                <a:latin typeface="Allerta"/>
                <a:ea typeface="Allerta"/>
                <a:cs typeface="Allerta"/>
                <a:sym typeface="Allerta"/>
              </a:rPr>
              <a:t>, specific and </a:t>
            </a:r>
            <a:r>
              <a:rPr lang="en-US" dirty="0" smtClean="0">
                <a:solidFill>
                  <a:srgbClr val="3F3F39"/>
                </a:solidFill>
                <a:latin typeface="Allerta"/>
                <a:ea typeface="Allerta"/>
                <a:cs typeface="Allerta"/>
                <a:sym typeface="Allerta"/>
              </a:rPr>
              <a:t>actionable.</a:t>
            </a:r>
            <a:endParaRPr lang="en-US" dirty="0">
              <a:solidFill>
                <a:srgbClr val="3F3F39"/>
              </a:solidFill>
              <a:latin typeface="Allerta"/>
              <a:ea typeface="Allerta"/>
              <a:cs typeface="Allerta"/>
              <a:sym typeface="Allerta"/>
            </a:endParaRPr>
          </a:p>
          <a:p>
            <a:pPr lvl="1">
              <a:spcBef>
                <a:spcPts val="0"/>
              </a:spcBef>
              <a:buClr>
                <a:srgbClr val="3F3F39"/>
              </a:buClr>
              <a:buSzPct val="100000"/>
            </a:pPr>
            <a:r>
              <a:rPr lang="en-US" dirty="0">
                <a:solidFill>
                  <a:srgbClr val="3F3F39"/>
                </a:solidFill>
                <a:latin typeface="Allerta"/>
                <a:ea typeface="Allerta"/>
                <a:cs typeface="Allerta"/>
                <a:sym typeface="Allerta"/>
              </a:rPr>
              <a:t>Determine a time frame for taking these </a:t>
            </a:r>
            <a:r>
              <a:rPr lang="en-US" dirty="0" smtClean="0">
                <a:solidFill>
                  <a:srgbClr val="3F3F39"/>
                </a:solidFill>
                <a:latin typeface="Allerta"/>
                <a:ea typeface="Allerta"/>
                <a:cs typeface="Allerta"/>
                <a:sym typeface="Allerta"/>
              </a:rPr>
              <a:t>steps.</a:t>
            </a:r>
            <a:endParaRPr lang="en-US" dirty="0">
              <a:solidFill>
                <a:srgbClr val="3F3F39"/>
              </a:solidFill>
              <a:latin typeface="Allerta"/>
              <a:ea typeface="Allerta"/>
              <a:cs typeface="Allerta"/>
              <a:sym typeface="Allerta"/>
            </a:endParaRPr>
          </a:p>
          <a:p>
            <a:pPr lvl="1">
              <a:spcBef>
                <a:spcPts val="0"/>
              </a:spcBef>
              <a:buClr>
                <a:srgbClr val="3F3F39"/>
              </a:buClr>
              <a:buSzPct val="100000"/>
            </a:pPr>
            <a:r>
              <a:rPr lang="en-US" dirty="0">
                <a:solidFill>
                  <a:srgbClr val="3F3F39"/>
                </a:solidFill>
                <a:latin typeface="Allerta"/>
                <a:ea typeface="Allerta"/>
                <a:cs typeface="Allerta"/>
                <a:sym typeface="Allerta"/>
              </a:rPr>
              <a:t>How will you measure your progress?</a:t>
            </a:r>
          </a:p>
          <a:p>
            <a:pPr>
              <a:spcBef>
                <a:spcPts val="0"/>
              </a:spcBef>
              <a:buClr>
                <a:srgbClr val="3F3F39"/>
              </a:buClr>
              <a:buSzPct val="100000"/>
            </a:pPr>
            <a:endParaRPr sz="2400" b="0" i="1" u="none" strike="noStrike" cap="none" dirty="0">
              <a:solidFill>
                <a:srgbClr val="3F3F39"/>
              </a:solidFill>
              <a:latin typeface="Allerta"/>
              <a:ea typeface="Allerta"/>
              <a:cs typeface="Allerta"/>
              <a:sym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2" name="Picture 1"/>
          <p:cNvPicPr>
            <a:picLocks noChangeAspect="1"/>
          </p:cNvPicPr>
          <p:nvPr/>
        </p:nvPicPr>
        <p:blipFill>
          <a:blip r:embed="rId3"/>
          <a:stretch>
            <a:fillRect/>
          </a:stretch>
        </p:blipFill>
        <p:spPr>
          <a:xfrm>
            <a:off x="6744334" y="274637"/>
            <a:ext cx="2191237" cy="1643428"/>
          </a:xfrm>
          <a:prstGeom prst="rect">
            <a:avLst/>
          </a:prstGeom>
        </p:spPr>
      </p:pic>
    </p:spTree>
    <p:extLst>
      <p:ext uri="{BB962C8B-B14F-4D97-AF65-F5344CB8AC3E}">
        <p14:creationId xmlns:p14="http://schemas.microsoft.com/office/powerpoint/2010/main" val="651344420"/>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smtClean="0">
                <a:latin typeface="Allerta"/>
                <a:ea typeface="Allerta"/>
                <a:cs typeface="Allerta"/>
                <a:sym typeface="Allerta"/>
              </a:rPr>
              <a:t>Examples from our Guest Core Advocates</a:t>
            </a:r>
            <a:endParaRPr lang="en-US" sz="2800" b="0" i="0" u="none" strike="noStrike" cap="none" dirty="0">
              <a:latin typeface="Allerta"/>
              <a:ea typeface="Allerta"/>
              <a:cs typeface="Allerta"/>
              <a:sym typeface="Allerta"/>
            </a:endParaRPr>
          </a:p>
        </p:txBody>
      </p:sp>
    </p:spTree>
    <p:extLst>
      <p:ext uri="{BB962C8B-B14F-4D97-AF65-F5344CB8AC3E}">
        <p14:creationId xmlns:p14="http://schemas.microsoft.com/office/powerpoint/2010/main" val="3054516944"/>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Poll: </a:t>
            </a:r>
            <a:br>
              <a:rPr lang="en-US" dirty="0" smtClean="0"/>
            </a:br>
            <a:r>
              <a:rPr lang="en-US" dirty="0" smtClean="0"/>
              <a:t>Which Core Action are you attending to with your goal?</a:t>
            </a:r>
            <a:endParaRPr lang="en-US" dirty="0"/>
          </a:p>
        </p:txBody>
      </p:sp>
    </p:spTree>
    <p:extLst>
      <p:ext uri="{BB962C8B-B14F-4D97-AF65-F5344CB8AC3E}">
        <p14:creationId xmlns:p14="http://schemas.microsoft.com/office/powerpoint/2010/main" val="4960975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2613745"/>
            <a:ext cx="8620552" cy="1417833"/>
          </a:xfrm>
        </p:spPr>
        <p:txBody>
          <a:bodyPr>
            <a:normAutofit/>
          </a:bodyPr>
          <a:lstStyle/>
          <a:p>
            <a:pPr lvl="0"/>
            <a:r>
              <a:rPr lang="en-US" dirty="0" smtClean="0">
                <a:latin typeface="Allerta"/>
                <a:cs typeface="Allerta"/>
              </a:rPr>
              <a:t>What resources are available to support me </a:t>
            </a:r>
            <a:r>
              <a:rPr lang="en-US" dirty="0">
                <a:latin typeface="Allerta"/>
                <a:cs typeface="Allerta"/>
              </a:rPr>
              <a:t>in reaching </a:t>
            </a:r>
            <a:r>
              <a:rPr lang="en-US" dirty="0" smtClean="0">
                <a:latin typeface="Allerta"/>
                <a:cs typeface="Allerta"/>
              </a:rPr>
              <a:t>my goal?</a:t>
            </a:r>
            <a:endParaRPr lang="en-US" dirty="0"/>
          </a:p>
        </p:txBody>
      </p:sp>
    </p:spTree>
    <p:extLst>
      <p:ext uri="{BB962C8B-B14F-4D97-AF65-F5344CB8AC3E}">
        <p14:creationId xmlns:p14="http://schemas.microsoft.com/office/powerpoint/2010/main" val="19171239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smtClean="0">
                <a:solidFill>
                  <a:srgbClr val="3F3F39"/>
                </a:solidFill>
                <a:latin typeface="Allerta"/>
                <a:ea typeface="Allerta"/>
                <a:cs typeface="Allerta"/>
                <a:sym typeface="Allerta"/>
              </a:rPr>
              <a:t>ELA Resources</a:t>
            </a:r>
            <a:endParaRPr lang="en-US" sz="2800" b="0" i="0" u="none" strike="noStrike" cap="none" dirty="0">
              <a:solidFill>
                <a:srgbClr val="3F3F39"/>
              </a:solidFill>
              <a:latin typeface="Allerta"/>
              <a:ea typeface="Allerta"/>
              <a:cs typeface="Allerta"/>
              <a:sym typeface="Allerta"/>
            </a:endParaRP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a:spcBef>
                <a:spcPts val="0"/>
              </a:spcBef>
              <a:buClr>
                <a:srgbClr val="3F3F39"/>
              </a:buClr>
              <a:buSzPct val="100000"/>
            </a:pPr>
            <a:r>
              <a:rPr lang="en-US" sz="2400" b="0" i="0" u="none" strike="noStrike" cap="none" dirty="0" smtClean="0">
                <a:solidFill>
                  <a:srgbClr val="3F3F39"/>
                </a:solidFill>
                <a:latin typeface="Allerta"/>
                <a:ea typeface="Allerta"/>
                <a:cs typeface="Allerta"/>
                <a:sym typeface="Allerta"/>
              </a:rPr>
              <a:t>Core Action 1: </a:t>
            </a:r>
            <a:r>
              <a:rPr lang="en-US" sz="2400" b="0" i="0" u="none" strike="noStrike" cap="none" dirty="0" smtClean="0">
                <a:solidFill>
                  <a:srgbClr val="3F3F39"/>
                </a:solidFill>
                <a:latin typeface="Allerta"/>
                <a:ea typeface="Allerta"/>
                <a:cs typeface="Allerta"/>
                <a:sym typeface="Allerta"/>
                <a:hlinkClick r:id="rId3"/>
              </a:rPr>
              <a:t>ELA Lessons</a:t>
            </a:r>
            <a:r>
              <a:rPr lang="en-US" sz="2400" b="0" i="0" u="none" strike="noStrike" cap="none" dirty="0" smtClean="0">
                <a:solidFill>
                  <a:srgbClr val="3F3F39"/>
                </a:solidFill>
                <a:latin typeface="Allerta"/>
                <a:ea typeface="Allerta"/>
                <a:cs typeface="Allerta"/>
                <a:sym typeface="Allerta"/>
              </a:rPr>
              <a:t>; </a:t>
            </a:r>
            <a:r>
              <a:rPr lang="en-US" sz="2400" b="0" i="0" u="none" strike="noStrike" cap="none" dirty="0" smtClean="0">
                <a:solidFill>
                  <a:srgbClr val="3F3F39"/>
                </a:solidFill>
                <a:latin typeface="Allerta"/>
                <a:ea typeface="Allerta"/>
                <a:cs typeface="Allerta"/>
                <a:sym typeface="Allerta"/>
                <a:hlinkClick r:id="rId4"/>
              </a:rPr>
              <a:t>Academic Word Finder </a:t>
            </a:r>
            <a:r>
              <a:rPr lang="en-US" sz="2400" b="0" i="0" u="none" strike="noStrike" cap="none" dirty="0" smtClean="0">
                <a:solidFill>
                  <a:srgbClr val="3F3F39"/>
                </a:solidFill>
                <a:latin typeface="Allerta"/>
                <a:ea typeface="Allerta"/>
                <a:cs typeface="Allerta"/>
                <a:sym typeface="Allerta"/>
              </a:rPr>
              <a:t>, </a:t>
            </a:r>
            <a:r>
              <a:rPr lang="en-US" sz="2400" b="0" i="0" u="none" strike="noStrike" cap="none" dirty="0" smtClean="0">
                <a:solidFill>
                  <a:srgbClr val="3F3F39"/>
                </a:solidFill>
                <a:latin typeface="Allerta"/>
                <a:ea typeface="Allerta"/>
                <a:cs typeface="Allerta"/>
                <a:sym typeface="Allerta"/>
                <a:hlinkClick r:id="rId5"/>
              </a:rPr>
              <a:t>Analysis of Text Complexity</a:t>
            </a:r>
            <a:endParaRPr lang="en-US" sz="2400" b="0" i="0" u="none" strike="noStrike" cap="none" dirty="0" smtClean="0">
              <a:solidFill>
                <a:srgbClr val="3F3F39"/>
              </a:solidFill>
              <a:latin typeface="Allerta"/>
              <a:ea typeface="Allerta"/>
              <a:cs typeface="Allerta"/>
              <a:sym typeface="Allerta"/>
            </a:endParaRPr>
          </a:p>
          <a:p>
            <a:pPr marL="0" indent="0">
              <a:spcBef>
                <a:spcPts val="0"/>
              </a:spcBef>
              <a:buClr>
                <a:srgbClr val="3F3F39"/>
              </a:buClr>
              <a:buSzPct val="100000"/>
              <a:buNone/>
            </a:pPr>
            <a:endParaRPr lang="en-US" sz="2400" b="0" i="0" u="none" strike="noStrike" cap="none" dirty="0" smtClean="0">
              <a:solidFill>
                <a:srgbClr val="3F3F39"/>
              </a:solidFill>
              <a:latin typeface="Allerta"/>
              <a:ea typeface="Allerta"/>
              <a:cs typeface="Allerta"/>
              <a:sym typeface="Allerta"/>
            </a:endParaRPr>
          </a:p>
          <a:p>
            <a:pPr>
              <a:spcBef>
                <a:spcPts val="0"/>
              </a:spcBef>
              <a:buClr>
                <a:srgbClr val="3F3F39"/>
              </a:buClr>
              <a:buSzPct val="100000"/>
            </a:pPr>
            <a:r>
              <a:rPr lang="en-US" sz="2400" dirty="0" smtClean="0">
                <a:solidFill>
                  <a:srgbClr val="3F3F39"/>
                </a:solidFill>
                <a:latin typeface="Allerta"/>
                <a:ea typeface="Allerta"/>
                <a:cs typeface="Allerta"/>
                <a:sym typeface="Allerta"/>
              </a:rPr>
              <a:t>Core Action 2: </a:t>
            </a:r>
            <a:r>
              <a:rPr lang="en-US" sz="2400" dirty="0" smtClean="0">
                <a:solidFill>
                  <a:srgbClr val="3F3F39"/>
                </a:solidFill>
                <a:latin typeface="Allerta"/>
                <a:ea typeface="Allerta"/>
                <a:cs typeface="Allerta"/>
                <a:sym typeface="Allerta"/>
                <a:hlinkClick r:id="rId6"/>
              </a:rPr>
              <a:t>Guide to Creating Text Dependent Questions</a:t>
            </a:r>
            <a:r>
              <a:rPr lang="en-US" sz="2400" dirty="0" smtClean="0">
                <a:solidFill>
                  <a:srgbClr val="3F3F39"/>
                </a:solidFill>
                <a:latin typeface="Allerta"/>
                <a:ea typeface="Allerta"/>
                <a:cs typeface="Allerta"/>
                <a:sym typeface="Allerta"/>
              </a:rPr>
              <a:t>, </a:t>
            </a:r>
            <a:r>
              <a:rPr lang="en-US" sz="2400" dirty="0" smtClean="0">
                <a:solidFill>
                  <a:srgbClr val="3F3F39"/>
                </a:solidFill>
                <a:latin typeface="Allerta"/>
                <a:ea typeface="Allerta"/>
                <a:cs typeface="Allerta"/>
                <a:sym typeface="Allerta"/>
                <a:hlinkClick r:id="rId7"/>
              </a:rPr>
              <a:t>February 2016 Webinar</a:t>
            </a:r>
            <a:endParaRPr lang="en-US" sz="2400" dirty="0" smtClean="0">
              <a:solidFill>
                <a:srgbClr val="3F3F39"/>
              </a:solidFill>
              <a:latin typeface="Allerta"/>
              <a:ea typeface="Allerta"/>
              <a:cs typeface="Allerta"/>
              <a:sym typeface="Allerta"/>
            </a:endParaRPr>
          </a:p>
          <a:p>
            <a:pPr marL="0" indent="0">
              <a:spcBef>
                <a:spcPts val="0"/>
              </a:spcBef>
              <a:buClr>
                <a:srgbClr val="3F3F39"/>
              </a:buClr>
              <a:buSzPct val="100000"/>
              <a:buNone/>
            </a:pPr>
            <a:endParaRPr lang="en-US" sz="2400" dirty="0" smtClean="0">
              <a:solidFill>
                <a:srgbClr val="3F3F39"/>
              </a:solidFill>
              <a:latin typeface="Allerta"/>
              <a:ea typeface="Allerta"/>
              <a:cs typeface="Allerta"/>
              <a:sym typeface="Allerta"/>
            </a:endParaRPr>
          </a:p>
          <a:p>
            <a:pPr>
              <a:spcBef>
                <a:spcPts val="0"/>
              </a:spcBef>
              <a:buClr>
                <a:srgbClr val="3F3F39"/>
              </a:buClr>
              <a:buSzPct val="100000"/>
            </a:pPr>
            <a:r>
              <a:rPr lang="en-US" sz="2400" b="0" i="0" u="none" strike="noStrike" cap="none" dirty="0" smtClean="0">
                <a:solidFill>
                  <a:srgbClr val="3F3F39"/>
                </a:solidFill>
                <a:latin typeface="Allerta"/>
                <a:ea typeface="Allerta"/>
                <a:cs typeface="Allerta"/>
                <a:sym typeface="Allerta"/>
              </a:rPr>
              <a:t>Core Action 3: </a:t>
            </a:r>
            <a:r>
              <a:rPr lang="en-US" sz="2400" dirty="0">
                <a:solidFill>
                  <a:srgbClr val="3F3F39"/>
                </a:solidFill>
                <a:latin typeface="Allerta"/>
                <a:ea typeface="Allerta"/>
                <a:cs typeface="Allerta"/>
                <a:sym typeface="Allerta"/>
                <a:hlinkClick r:id="rId3"/>
              </a:rPr>
              <a:t>ELA Lessons</a:t>
            </a:r>
            <a:r>
              <a:rPr lang="en-US" sz="2400" dirty="0">
                <a:solidFill>
                  <a:srgbClr val="3F3F39"/>
                </a:solidFill>
                <a:latin typeface="Allerta"/>
                <a:ea typeface="Allerta"/>
                <a:cs typeface="Allerta"/>
                <a:sym typeface="Allerta"/>
              </a:rPr>
              <a:t>; </a:t>
            </a:r>
            <a:r>
              <a:rPr lang="en-US" sz="2400" dirty="0">
                <a:solidFill>
                  <a:srgbClr val="3F3F39"/>
                </a:solidFill>
                <a:latin typeface="Allerta"/>
                <a:ea typeface="Allerta"/>
                <a:cs typeface="Allerta"/>
                <a:sym typeface="Allerta"/>
                <a:hlinkClick r:id="rId4"/>
              </a:rPr>
              <a:t>Academic Word Finder </a:t>
            </a:r>
            <a:r>
              <a:rPr lang="en-US" sz="2400" dirty="0">
                <a:solidFill>
                  <a:srgbClr val="3F3F39"/>
                </a:solidFill>
                <a:latin typeface="Allerta"/>
                <a:ea typeface="Allerta"/>
                <a:cs typeface="Allerta"/>
                <a:sym typeface="Allerta"/>
              </a:rPr>
              <a:t>, </a:t>
            </a:r>
            <a:r>
              <a:rPr lang="en-US" sz="2400" dirty="0">
                <a:solidFill>
                  <a:srgbClr val="3F3F39"/>
                </a:solidFill>
                <a:latin typeface="Allerta"/>
                <a:ea typeface="Allerta"/>
                <a:cs typeface="Allerta"/>
                <a:sym typeface="Allerta"/>
                <a:hlinkClick r:id="rId5"/>
              </a:rPr>
              <a:t>Analysis of Text </a:t>
            </a:r>
            <a:r>
              <a:rPr lang="en-US" sz="2400" dirty="0" smtClean="0">
                <a:solidFill>
                  <a:srgbClr val="3F3F39"/>
                </a:solidFill>
                <a:latin typeface="Allerta"/>
                <a:ea typeface="Allerta"/>
                <a:cs typeface="Allerta"/>
                <a:sym typeface="Allerta"/>
                <a:hlinkClick r:id="rId5"/>
              </a:rPr>
              <a:t>Complexity</a:t>
            </a:r>
            <a:r>
              <a:rPr lang="en-US" sz="2400" dirty="0" smtClean="0">
                <a:solidFill>
                  <a:srgbClr val="3F3F39"/>
                </a:solidFill>
                <a:latin typeface="Allerta"/>
                <a:ea typeface="Allerta"/>
                <a:cs typeface="Allerta"/>
                <a:sym typeface="Allerta"/>
              </a:rPr>
              <a:t>; </a:t>
            </a:r>
            <a:r>
              <a:rPr lang="en-US" sz="2400" dirty="0" smtClean="0">
                <a:solidFill>
                  <a:srgbClr val="3F3F39"/>
                </a:solidFill>
                <a:latin typeface="Allerta"/>
                <a:ea typeface="Allerta"/>
                <a:cs typeface="Allerta"/>
                <a:sym typeface="Allerta"/>
                <a:hlinkClick r:id="rId8"/>
              </a:rPr>
              <a:t>Student Writing Samples</a:t>
            </a:r>
            <a:r>
              <a:rPr lang="en-US" sz="2400" dirty="0" smtClean="0">
                <a:solidFill>
                  <a:srgbClr val="3F3F39"/>
                </a:solidFill>
                <a:latin typeface="Allerta"/>
                <a:ea typeface="Allerta"/>
                <a:cs typeface="Allerta"/>
                <a:sym typeface="Allerta"/>
              </a:rPr>
              <a:t>, </a:t>
            </a:r>
            <a:r>
              <a:rPr lang="en-US" sz="2400" dirty="0" smtClean="0">
                <a:solidFill>
                  <a:srgbClr val="3F3F39"/>
                </a:solidFill>
                <a:latin typeface="Allerta"/>
                <a:ea typeface="Allerta"/>
                <a:cs typeface="Allerta"/>
                <a:sym typeface="Allerta"/>
                <a:hlinkClick r:id="rId9"/>
              </a:rPr>
              <a:t>Mini-Assessments</a:t>
            </a:r>
            <a:r>
              <a:rPr lang="en-US" sz="2400" dirty="0" smtClean="0">
                <a:solidFill>
                  <a:srgbClr val="3F3F39"/>
                </a:solidFill>
                <a:latin typeface="Allerta"/>
                <a:ea typeface="Allerta"/>
                <a:cs typeface="Allerta"/>
                <a:sym typeface="Allerta"/>
              </a:rPr>
              <a:t>, </a:t>
            </a:r>
            <a:r>
              <a:rPr lang="en-US" sz="2400" dirty="0" smtClean="0">
                <a:solidFill>
                  <a:srgbClr val="3F3F39"/>
                </a:solidFill>
                <a:latin typeface="Allerta"/>
                <a:ea typeface="Allerta"/>
                <a:cs typeface="Allerta"/>
                <a:sym typeface="Allerta"/>
                <a:hlinkClick r:id="rId10"/>
              </a:rPr>
              <a:t>Fluency Resources</a:t>
            </a:r>
            <a:endParaRPr lang="en-US" sz="2400" dirty="0">
              <a:solidFill>
                <a:srgbClr val="3F3F39"/>
              </a:solidFill>
              <a:latin typeface="Allerta"/>
              <a:ea typeface="Allerta"/>
              <a:cs typeface="Allerta"/>
              <a:sym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2" name="Picture 1" descr="Screen Shot 2016-07-19 at 12.55.43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23523" y="5286819"/>
            <a:ext cx="5314068" cy="1571180"/>
          </a:xfrm>
          <a:prstGeom prst="rect">
            <a:avLst/>
          </a:prstGeom>
        </p:spPr>
      </p:pic>
    </p:spTree>
    <p:extLst>
      <p:ext uri="{BB962C8B-B14F-4D97-AF65-F5344CB8AC3E}">
        <p14:creationId xmlns:p14="http://schemas.microsoft.com/office/powerpoint/2010/main" val="302150901"/>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smtClean="0">
                <a:solidFill>
                  <a:srgbClr val="3F3F39"/>
                </a:solidFill>
                <a:latin typeface="Allerta"/>
                <a:ea typeface="Allerta"/>
                <a:cs typeface="Allerta"/>
                <a:sym typeface="Allerta"/>
              </a:rPr>
              <a:t>Math Resources</a:t>
            </a:r>
            <a:endParaRPr lang="en-US" sz="2800" b="0" i="0" u="none" strike="noStrike" cap="none" dirty="0">
              <a:solidFill>
                <a:srgbClr val="3F3F39"/>
              </a:solidFill>
              <a:latin typeface="Allerta"/>
              <a:ea typeface="Allerta"/>
              <a:cs typeface="Allerta"/>
              <a:sym typeface="Allerta"/>
            </a:endParaRP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a:spcBef>
                <a:spcPts val="0"/>
              </a:spcBef>
              <a:buClr>
                <a:srgbClr val="3F3F39"/>
              </a:buClr>
              <a:buSzPct val="100000"/>
            </a:pPr>
            <a:r>
              <a:rPr lang="en-US" sz="2400" b="0" i="0" u="none" strike="noStrike" cap="none" dirty="0" smtClean="0">
                <a:solidFill>
                  <a:srgbClr val="3F3F39"/>
                </a:solidFill>
                <a:latin typeface="Allerta"/>
                <a:ea typeface="Allerta"/>
                <a:cs typeface="Allerta"/>
                <a:sym typeface="Allerta"/>
              </a:rPr>
              <a:t>Core Action 1: </a:t>
            </a:r>
            <a:r>
              <a:rPr lang="en-US" sz="2400" b="0" i="0" u="none" strike="noStrike" cap="none" dirty="0" smtClean="0">
                <a:solidFill>
                  <a:srgbClr val="3F3F39"/>
                </a:solidFill>
                <a:latin typeface="Allerta"/>
                <a:ea typeface="Allerta"/>
                <a:cs typeface="Allerta"/>
                <a:sym typeface="Allerta"/>
                <a:hlinkClick r:id="rId3"/>
              </a:rPr>
              <a:t>Focus Documents</a:t>
            </a:r>
            <a:r>
              <a:rPr lang="en-US" sz="2400" b="0" i="0" u="none" strike="noStrike" cap="none" dirty="0" smtClean="0">
                <a:solidFill>
                  <a:srgbClr val="3F3F39"/>
                </a:solidFill>
                <a:latin typeface="Allerta"/>
                <a:ea typeface="Allerta"/>
                <a:cs typeface="Allerta"/>
                <a:sym typeface="Allerta"/>
              </a:rPr>
              <a:t>, </a:t>
            </a:r>
            <a:r>
              <a:rPr lang="en-US" sz="2400" b="0" i="0" u="none" strike="noStrike" cap="none" dirty="0" smtClean="0">
                <a:solidFill>
                  <a:srgbClr val="3F3F39"/>
                </a:solidFill>
                <a:latin typeface="Allerta"/>
                <a:ea typeface="Allerta"/>
                <a:cs typeface="Allerta"/>
                <a:sym typeface="Allerta"/>
                <a:hlinkClick r:id="rId4"/>
              </a:rPr>
              <a:t>Coherence Map</a:t>
            </a:r>
            <a:r>
              <a:rPr lang="en-US" sz="2400" b="0" i="0" u="none" strike="noStrike" cap="none" dirty="0" smtClean="0">
                <a:solidFill>
                  <a:srgbClr val="3F3F39"/>
                </a:solidFill>
                <a:latin typeface="Allerta"/>
                <a:ea typeface="Allerta"/>
                <a:cs typeface="Allerta"/>
                <a:sym typeface="Allerta"/>
              </a:rPr>
              <a:t>, </a:t>
            </a:r>
            <a:r>
              <a:rPr lang="en-US" sz="2400" b="0" i="0" u="none" strike="noStrike" cap="none" dirty="0" smtClean="0">
                <a:solidFill>
                  <a:srgbClr val="3F3F39"/>
                </a:solidFill>
                <a:latin typeface="Allerta"/>
                <a:ea typeface="Allerta"/>
                <a:cs typeface="Allerta"/>
                <a:sym typeface="Allerta"/>
                <a:hlinkClick r:id="rId5"/>
              </a:rPr>
              <a:t>Lessons</a:t>
            </a:r>
            <a:r>
              <a:rPr lang="en-US" sz="2400" b="0" i="0" u="none" strike="noStrike" cap="none" dirty="0" smtClean="0">
                <a:solidFill>
                  <a:srgbClr val="3F3F39"/>
                </a:solidFill>
                <a:latin typeface="Allerta"/>
                <a:ea typeface="Allerta"/>
                <a:cs typeface="Allerta"/>
                <a:sym typeface="Allerta"/>
              </a:rPr>
              <a:t>, </a:t>
            </a:r>
            <a:r>
              <a:rPr lang="en-US" sz="2400" b="0" i="0" u="none" strike="noStrike" cap="none" dirty="0" smtClean="0">
                <a:solidFill>
                  <a:srgbClr val="3F3F39"/>
                </a:solidFill>
                <a:latin typeface="Allerta"/>
                <a:ea typeface="Allerta"/>
                <a:cs typeface="Allerta"/>
                <a:sym typeface="Allerta"/>
                <a:hlinkClick r:id="rId6"/>
              </a:rPr>
              <a:t>Tasks</a:t>
            </a:r>
            <a:endParaRPr lang="en-US" sz="2400" b="0" i="0" u="none" strike="noStrike" cap="none" dirty="0" smtClean="0">
              <a:solidFill>
                <a:srgbClr val="3F3F39"/>
              </a:solidFill>
              <a:latin typeface="Allerta"/>
              <a:ea typeface="Allerta"/>
              <a:cs typeface="Allerta"/>
              <a:sym typeface="Allerta"/>
            </a:endParaRPr>
          </a:p>
          <a:p>
            <a:pPr marL="0" indent="0">
              <a:spcBef>
                <a:spcPts val="0"/>
              </a:spcBef>
              <a:buClr>
                <a:srgbClr val="3F3F39"/>
              </a:buClr>
              <a:buSzPct val="100000"/>
              <a:buNone/>
            </a:pPr>
            <a:endParaRPr lang="en-US" sz="2400" b="0" i="0" u="none" strike="noStrike" cap="none" dirty="0" smtClean="0">
              <a:solidFill>
                <a:srgbClr val="3F3F39"/>
              </a:solidFill>
              <a:latin typeface="Allerta"/>
              <a:ea typeface="Allerta"/>
              <a:cs typeface="Allerta"/>
              <a:sym typeface="Allerta"/>
            </a:endParaRPr>
          </a:p>
          <a:p>
            <a:pPr>
              <a:spcBef>
                <a:spcPts val="0"/>
              </a:spcBef>
              <a:buClr>
                <a:srgbClr val="3F3F39"/>
              </a:buClr>
              <a:buSzPct val="100000"/>
            </a:pPr>
            <a:r>
              <a:rPr lang="en-US" sz="2400" dirty="0" smtClean="0">
                <a:solidFill>
                  <a:srgbClr val="3F3F39"/>
                </a:solidFill>
                <a:latin typeface="Allerta"/>
                <a:ea typeface="Allerta"/>
                <a:cs typeface="Allerta"/>
                <a:sym typeface="Allerta"/>
              </a:rPr>
              <a:t>Core Action 2: </a:t>
            </a:r>
            <a:r>
              <a:rPr lang="en-US" sz="2400" dirty="0">
                <a:solidFill>
                  <a:srgbClr val="3F3F39"/>
                </a:solidFill>
                <a:latin typeface="Allerta"/>
                <a:ea typeface="Allerta"/>
                <a:cs typeface="Allerta"/>
                <a:sym typeface="Allerta"/>
                <a:hlinkClick r:id="rId4"/>
              </a:rPr>
              <a:t>Coherence Map</a:t>
            </a:r>
            <a:r>
              <a:rPr lang="en-US" sz="2400" dirty="0">
                <a:solidFill>
                  <a:srgbClr val="3F3F39"/>
                </a:solidFill>
                <a:latin typeface="Allerta"/>
                <a:ea typeface="Allerta"/>
                <a:cs typeface="Allerta"/>
                <a:sym typeface="Allerta"/>
              </a:rPr>
              <a:t>, </a:t>
            </a:r>
            <a:r>
              <a:rPr lang="en-US" sz="2400" dirty="0" smtClean="0">
                <a:solidFill>
                  <a:srgbClr val="3F3F39"/>
                </a:solidFill>
                <a:latin typeface="Allerta"/>
                <a:ea typeface="Allerta"/>
                <a:cs typeface="Allerta"/>
                <a:sym typeface="Allerta"/>
                <a:hlinkClick r:id="rId7"/>
              </a:rPr>
              <a:t>Progressions Documents</a:t>
            </a:r>
            <a:r>
              <a:rPr lang="en-US" sz="2400" dirty="0" smtClean="0">
                <a:solidFill>
                  <a:srgbClr val="3F3F39"/>
                </a:solidFill>
                <a:latin typeface="Allerta"/>
                <a:ea typeface="Allerta"/>
                <a:cs typeface="Allerta"/>
                <a:sym typeface="Allerta"/>
              </a:rPr>
              <a:t>, </a:t>
            </a:r>
            <a:r>
              <a:rPr lang="en-US" sz="2400" dirty="0" smtClean="0">
                <a:solidFill>
                  <a:srgbClr val="3F3F39"/>
                </a:solidFill>
                <a:latin typeface="Allerta"/>
                <a:ea typeface="Allerta"/>
                <a:cs typeface="Allerta"/>
                <a:sym typeface="Allerta"/>
                <a:hlinkClick r:id="rId8"/>
              </a:rPr>
              <a:t>Mini-Assessments</a:t>
            </a:r>
            <a:endParaRPr lang="en-US" sz="2400" dirty="0" smtClean="0">
              <a:solidFill>
                <a:srgbClr val="3F3F39"/>
              </a:solidFill>
              <a:latin typeface="Allerta"/>
              <a:ea typeface="Allerta"/>
              <a:cs typeface="Allerta"/>
              <a:sym typeface="Allerta"/>
            </a:endParaRPr>
          </a:p>
          <a:p>
            <a:pPr marL="0" indent="0">
              <a:spcBef>
                <a:spcPts val="0"/>
              </a:spcBef>
              <a:buClr>
                <a:srgbClr val="3F3F39"/>
              </a:buClr>
              <a:buSzPct val="100000"/>
              <a:buNone/>
            </a:pPr>
            <a:endParaRPr lang="en-US" sz="2400" dirty="0" smtClean="0">
              <a:solidFill>
                <a:srgbClr val="3F3F39"/>
              </a:solidFill>
              <a:latin typeface="Allerta"/>
              <a:ea typeface="Allerta"/>
              <a:cs typeface="Allerta"/>
              <a:sym typeface="Allerta"/>
            </a:endParaRPr>
          </a:p>
          <a:p>
            <a:pPr>
              <a:spcBef>
                <a:spcPts val="0"/>
              </a:spcBef>
              <a:buClr>
                <a:srgbClr val="3F3F39"/>
              </a:buClr>
              <a:buSzPct val="100000"/>
            </a:pPr>
            <a:r>
              <a:rPr lang="en-US" sz="2400" b="0" i="0" u="none" strike="noStrike" cap="none" dirty="0" smtClean="0">
                <a:solidFill>
                  <a:srgbClr val="3F3F39"/>
                </a:solidFill>
                <a:latin typeface="Allerta"/>
                <a:ea typeface="Allerta"/>
                <a:cs typeface="Allerta"/>
                <a:sym typeface="Allerta"/>
              </a:rPr>
              <a:t>Core Action 3: </a:t>
            </a:r>
            <a:r>
              <a:rPr lang="en-US" sz="2400" dirty="0">
                <a:solidFill>
                  <a:srgbClr val="3F3F39"/>
                </a:solidFill>
                <a:latin typeface="Allerta"/>
                <a:ea typeface="Allerta"/>
                <a:cs typeface="Allerta"/>
                <a:sym typeface="Allerta"/>
                <a:hlinkClick r:id="rId5"/>
              </a:rPr>
              <a:t>Lessons</a:t>
            </a:r>
            <a:r>
              <a:rPr lang="en-US" sz="2400" dirty="0">
                <a:solidFill>
                  <a:srgbClr val="3F3F39"/>
                </a:solidFill>
                <a:latin typeface="Allerta"/>
                <a:ea typeface="Allerta"/>
                <a:cs typeface="Allerta"/>
                <a:sym typeface="Allerta"/>
              </a:rPr>
              <a:t>, </a:t>
            </a:r>
            <a:r>
              <a:rPr lang="en-US" sz="2400" dirty="0" smtClean="0">
                <a:solidFill>
                  <a:srgbClr val="3F3F39"/>
                </a:solidFill>
                <a:latin typeface="Allerta"/>
                <a:ea typeface="Allerta"/>
                <a:cs typeface="Allerta"/>
                <a:sym typeface="Allerta"/>
                <a:hlinkClick r:id="rId6"/>
              </a:rPr>
              <a:t>Tasks</a:t>
            </a:r>
            <a:r>
              <a:rPr lang="en-US" sz="2400" dirty="0" smtClean="0">
                <a:solidFill>
                  <a:srgbClr val="3F3F39"/>
                </a:solidFill>
                <a:latin typeface="Allerta"/>
                <a:ea typeface="Allerta"/>
                <a:cs typeface="Allerta"/>
                <a:sym typeface="Allerta"/>
              </a:rPr>
              <a:t>, </a:t>
            </a:r>
            <a:r>
              <a:rPr lang="en-US" sz="2400" dirty="0">
                <a:solidFill>
                  <a:srgbClr val="3F3F39"/>
                </a:solidFill>
                <a:latin typeface="Allerta"/>
                <a:ea typeface="Allerta"/>
                <a:cs typeface="Allerta"/>
                <a:sym typeface="Allerta"/>
                <a:hlinkClick r:id="rId8"/>
              </a:rPr>
              <a:t>Mini-Assessments</a:t>
            </a:r>
            <a:endParaRPr lang="en-US" sz="2400" dirty="0">
              <a:solidFill>
                <a:srgbClr val="3F3F39"/>
              </a:solidFill>
              <a:latin typeface="Allerta"/>
              <a:ea typeface="Allerta"/>
              <a:cs typeface="Allerta"/>
              <a:sym typeface="Allerta"/>
            </a:endParaRPr>
          </a:p>
          <a:p>
            <a:pPr marL="0" indent="0">
              <a:spcBef>
                <a:spcPts val="0"/>
              </a:spcBef>
              <a:buClr>
                <a:srgbClr val="3F3F39"/>
              </a:buClr>
              <a:buSzPct val="100000"/>
              <a:buNone/>
            </a:pPr>
            <a:endParaRPr lang="en-US" sz="2400" dirty="0">
              <a:solidFill>
                <a:srgbClr val="3F3F39"/>
              </a:solidFill>
              <a:latin typeface="Allerta"/>
              <a:ea typeface="Allerta"/>
              <a:cs typeface="Allerta"/>
              <a:sym typeface="Allerta"/>
            </a:endParaRPr>
          </a:p>
          <a:p>
            <a:pPr>
              <a:spcBef>
                <a:spcPts val="0"/>
              </a:spcBef>
              <a:buClr>
                <a:srgbClr val="3F3F39"/>
              </a:buClr>
              <a:buSzPct val="100000"/>
            </a:pPr>
            <a:endParaRPr sz="2400" b="0" i="0" u="none" strike="noStrike" cap="none" dirty="0">
              <a:solidFill>
                <a:srgbClr val="3F3F39"/>
              </a:solidFill>
              <a:latin typeface="Allerta"/>
              <a:ea typeface="Allerta"/>
              <a:cs typeface="Allerta"/>
              <a:sym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5" name="Picture 4" descr="Screen Shot 2016-07-19 at 12.55.43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3523" y="5151200"/>
            <a:ext cx="5314068" cy="1571180"/>
          </a:xfrm>
          <a:prstGeom prst="rect">
            <a:avLst/>
          </a:prstGeom>
        </p:spPr>
      </p:pic>
    </p:spTree>
    <p:extLst>
      <p:ext uri="{BB962C8B-B14F-4D97-AF65-F5344CB8AC3E}">
        <p14:creationId xmlns:p14="http://schemas.microsoft.com/office/powerpoint/2010/main" val="2065969932"/>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smtClean="0">
                <a:solidFill>
                  <a:srgbClr val="3F3F39"/>
                </a:solidFill>
                <a:latin typeface="Allerta"/>
                <a:ea typeface="Allerta"/>
                <a:cs typeface="Allerta"/>
                <a:sym typeface="Allerta"/>
              </a:rPr>
              <a:t>General Resources for ALL Goals</a:t>
            </a:r>
            <a:endParaRPr lang="en-US" sz="2800" b="0" i="0" u="none" strike="noStrike" cap="none" dirty="0">
              <a:solidFill>
                <a:srgbClr val="3F3F39"/>
              </a:solidFill>
              <a:latin typeface="Allerta"/>
              <a:ea typeface="Allerta"/>
              <a:cs typeface="Allerta"/>
              <a:sym typeface="Allerta"/>
            </a:endParaRP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a:spcBef>
                <a:spcPts val="0"/>
              </a:spcBef>
              <a:buClr>
                <a:srgbClr val="3F3F39"/>
              </a:buClr>
              <a:buSzPct val="100000"/>
            </a:pPr>
            <a:r>
              <a:rPr lang="en-US" sz="2400" dirty="0" smtClean="0">
                <a:solidFill>
                  <a:srgbClr val="3F3F39"/>
                </a:solidFill>
                <a:latin typeface="Allerta"/>
                <a:ea typeface="Allerta"/>
                <a:cs typeface="Allerta"/>
                <a:sym typeface="Allerta"/>
                <a:hlinkClick r:id="rId3"/>
              </a:rPr>
              <a:t>Instructional Practice Guides</a:t>
            </a:r>
            <a:endParaRPr lang="en-US" sz="2400" dirty="0" smtClean="0">
              <a:solidFill>
                <a:srgbClr val="3F3F39"/>
              </a:solidFill>
              <a:latin typeface="Allerta"/>
              <a:ea typeface="Allerta"/>
              <a:cs typeface="Allerta"/>
              <a:sym typeface="Allerta"/>
            </a:endParaRPr>
          </a:p>
          <a:p>
            <a:pPr marL="0" indent="0">
              <a:spcBef>
                <a:spcPts val="0"/>
              </a:spcBef>
              <a:buClr>
                <a:srgbClr val="3F3F39"/>
              </a:buClr>
              <a:buSzPct val="100000"/>
              <a:buNone/>
            </a:pPr>
            <a:endParaRPr lang="en-US" sz="2400" dirty="0" smtClean="0">
              <a:solidFill>
                <a:srgbClr val="3F3F39"/>
              </a:solidFill>
              <a:latin typeface="Allerta"/>
              <a:ea typeface="Allerta"/>
              <a:cs typeface="Allerta"/>
              <a:sym typeface="Allerta"/>
            </a:endParaRPr>
          </a:p>
          <a:p>
            <a:pPr>
              <a:spcBef>
                <a:spcPts val="0"/>
              </a:spcBef>
              <a:buClr>
                <a:srgbClr val="3F3F39"/>
              </a:buClr>
              <a:buSzPct val="100000"/>
            </a:pPr>
            <a:r>
              <a:rPr lang="en-US" sz="2400" dirty="0" smtClean="0">
                <a:solidFill>
                  <a:srgbClr val="3F3F39"/>
                </a:solidFill>
                <a:latin typeface="Allerta"/>
                <a:ea typeface="Allerta"/>
                <a:cs typeface="Allerta"/>
                <a:sym typeface="Allerta"/>
                <a:hlinkClick r:id="rId4"/>
              </a:rPr>
              <a:t>Beyond the Lesson Guides</a:t>
            </a:r>
            <a:endParaRPr lang="en-US" sz="2400" dirty="0" smtClean="0">
              <a:solidFill>
                <a:srgbClr val="3F3F39"/>
              </a:solidFill>
              <a:latin typeface="Allerta"/>
              <a:ea typeface="Allerta"/>
              <a:cs typeface="Allerta"/>
              <a:sym typeface="Allerta"/>
            </a:endParaRPr>
          </a:p>
          <a:p>
            <a:pPr marL="0" indent="0">
              <a:spcBef>
                <a:spcPts val="0"/>
              </a:spcBef>
              <a:buClr>
                <a:srgbClr val="3F3F39"/>
              </a:buClr>
              <a:buSzPct val="100000"/>
              <a:buNone/>
            </a:pPr>
            <a:endParaRPr lang="en-US" sz="2400" dirty="0" smtClean="0">
              <a:solidFill>
                <a:srgbClr val="3F3F39"/>
              </a:solidFill>
              <a:latin typeface="Allerta"/>
              <a:ea typeface="Allerta"/>
              <a:cs typeface="Allerta"/>
              <a:sym typeface="Allerta"/>
            </a:endParaRPr>
          </a:p>
          <a:p>
            <a:pPr>
              <a:spcBef>
                <a:spcPts val="0"/>
              </a:spcBef>
              <a:buClr>
                <a:srgbClr val="3F3F39"/>
              </a:buClr>
              <a:buSzPct val="100000"/>
            </a:pPr>
            <a:r>
              <a:rPr lang="en-US" sz="2400" dirty="0" smtClean="0">
                <a:solidFill>
                  <a:srgbClr val="3F3F39"/>
                </a:solidFill>
                <a:latin typeface="Allerta"/>
                <a:ea typeface="Allerta"/>
                <a:cs typeface="Allerta"/>
                <a:sym typeface="Allerta"/>
                <a:hlinkClick r:id="rId5"/>
              </a:rPr>
              <a:t>Teaching the Core Videos</a:t>
            </a:r>
            <a:endParaRPr lang="en-US" sz="2400" dirty="0">
              <a:solidFill>
                <a:srgbClr val="3F3F39"/>
              </a:solidFill>
              <a:latin typeface="Allerta"/>
              <a:ea typeface="Allerta"/>
              <a:cs typeface="Allerta"/>
              <a:sym typeface="Allerta"/>
            </a:endParaRPr>
          </a:p>
          <a:p>
            <a:pPr>
              <a:spcBef>
                <a:spcPts val="0"/>
              </a:spcBef>
              <a:buClr>
                <a:srgbClr val="3F3F39"/>
              </a:buClr>
              <a:buSzPct val="100000"/>
            </a:pPr>
            <a:endParaRPr sz="2400" b="0" i="0" u="none" strike="noStrike" cap="none" dirty="0">
              <a:solidFill>
                <a:srgbClr val="3F3F39"/>
              </a:solidFill>
              <a:latin typeface="Allerta"/>
              <a:ea typeface="Allerta"/>
              <a:cs typeface="Allerta"/>
              <a:sym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5" name="Picture 4" descr="Screen Shot 2016-07-19 at 12.55.43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3523" y="5151200"/>
            <a:ext cx="5314068" cy="1571180"/>
          </a:xfrm>
          <a:prstGeom prst="rect">
            <a:avLst/>
          </a:prstGeom>
        </p:spPr>
      </p:pic>
    </p:spTree>
    <p:extLst>
      <p:ext uri="{BB962C8B-B14F-4D97-AF65-F5344CB8AC3E}">
        <p14:creationId xmlns:p14="http://schemas.microsoft.com/office/powerpoint/2010/main" val="3913270314"/>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Question: </a:t>
            </a:r>
            <a:br>
              <a:rPr lang="en-US" dirty="0" smtClean="0"/>
            </a:br>
            <a:r>
              <a:rPr lang="en-US" dirty="0" smtClean="0"/>
              <a:t>Which resources will you use to reach your goal? Do you have additional resources to recommend?</a:t>
            </a:r>
            <a:br>
              <a:rPr lang="en-US" dirty="0" smtClean="0"/>
            </a:br>
            <a:r>
              <a:rPr lang="en-US" sz="1300" dirty="0" smtClean="0"/>
              <a:t>Please use the Questions tab on your control panel to respond.</a:t>
            </a:r>
            <a:endParaRPr lang="en-US" sz="1300" dirty="0"/>
          </a:p>
        </p:txBody>
      </p:sp>
    </p:spTree>
    <p:extLst>
      <p:ext uri="{BB962C8B-B14F-4D97-AF65-F5344CB8AC3E}">
        <p14:creationId xmlns:p14="http://schemas.microsoft.com/office/powerpoint/2010/main" val="2862529905"/>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prstGeom prst="rect">
            <a:avLst/>
          </a:prstGeom>
          <a:noFill/>
          <a:ln>
            <a:noFill/>
          </a:ln>
        </p:spPr>
        <p:txBody>
          <a:bodyPr lIns="91425" tIns="45700" rIns="91425" bIns="45700" anchor="ctr" anchorCtr="0">
            <a:noAutofit/>
          </a:bodyPr>
          <a:lstStyle/>
          <a:p>
            <a:pPr lvl="0">
              <a:spcBef>
                <a:spcPts val="0"/>
              </a:spcBef>
              <a:buClr>
                <a:srgbClr val="3F3F39"/>
              </a:buClr>
              <a:buSzPct val="25000"/>
            </a:pPr>
            <a:r>
              <a:rPr lang="en-US" sz="2800" b="0" i="0" u="none" strike="noStrike" cap="none" dirty="0" smtClean="0">
                <a:latin typeface="Allerta"/>
                <a:ea typeface="Allerta"/>
                <a:cs typeface="Allerta"/>
                <a:sym typeface="Allerta"/>
              </a:rPr>
              <a:t>Tell us about your </a:t>
            </a:r>
            <a:r>
              <a:rPr lang="en-US" dirty="0">
                <a:latin typeface="Allerta"/>
                <a:ea typeface="Allerta"/>
                <a:cs typeface="Allerta"/>
                <a:sym typeface="Allerta"/>
              </a:rPr>
              <a:t>goal: </a:t>
            </a:r>
            <a:r>
              <a:rPr lang="en-US" dirty="0">
                <a:latin typeface="Allerta"/>
                <a:ea typeface="Allerta"/>
                <a:cs typeface="Allerta"/>
                <a:sym typeface="Allerta"/>
                <a:hlinkClick r:id="rId3"/>
              </a:rPr>
              <a:t>http://bit.ly/</a:t>
            </a:r>
            <a:r>
              <a:rPr lang="en-US" dirty="0" smtClean="0">
                <a:latin typeface="Allerta"/>
                <a:ea typeface="Allerta"/>
                <a:cs typeface="Allerta"/>
                <a:sym typeface="Allerta"/>
                <a:hlinkClick r:id="rId3"/>
              </a:rPr>
              <a:t>29LAfNS</a:t>
            </a:r>
            <a:r>
              <a:rPr lang="en-US" dirty="0" smtClean="0">
                <a:latin typeface="Allerta"/>
                <a:ea typeface="Allerta"/>
                <a:cs typeface="Allerta"/>
                <a:sym typeface="Allerta"/>
              </a:rPr>
              <a:t> </a:t>
            </a:r>
            <a:br>
              <a:rPr lang="en-US" dirty="0" smtClean="0">
                <a:latin typeface="Allerta"/>
                <a:ea typeface="Allerta"/>
                <a:cs typeface="Allerta"/>
                <a:sym typeface="Allerta"/>
              </a:rPr>
            </a:br>
            <a:endParaRPr lang="en-US" sz="2800" b="0" i="0" u="none" strike="noStrike" cap="none" dirty="0">
              <a:latin typeface="Allerta"/>
              <a:ea typeface="Allerta"/>
              <a:cs typeface="Allerta"/>
              <a:sym typeface="Allerta"/>
            </a:endParaRPr>
          </a:p>
        </p:txBody>
      </p:sp>
    </p:spTree>
    <p:extLst>
      <p:ext uri="{BB962C8B-B14F-4D97-AF65-F5344CB8AC3E}">
        <p14:creationId xmlns:p14="http://schemas.microsoft.com/office/powerpoint/2010/main" val="230048425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3F3F39"/>
                </a:solidFill>
                <a:latin typeface="Allerta"/>
                <a:ea typeface="Allerta"/>
                <a:cs typeface="Allerta"/>
                <a:sym typeface="Allerta"/>
              </a:rPr>
              <a:t>For Tweeters…</a:t>
            </a:r>
          </a:p>
        </p:txBody>
      </p:sp>
      <p:sp>
        <p:nvSpPr>
          <p:cNvPr id="459" name="Shape 45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dirty="0">
                <a:solidFill>
                  <a:srgbClr val="3F3F39"/>
                </a:solidFill>
                <a:latin typeface="Allerta"/>
                <a:ea typeface="Allerta"/>
                <a:cs typeface="Allerta"/>
                <a:sym typeface="Allerta"/>
              </a:rPr>
              <a:t>Please feel free to tweet during and after the webinar using #</a:t>
            </a:r>
            <a:r>
              <a:rPr lang="en-US" sz="2400" b="0" i="0" u="none" strike="noStrike" cap="none" dirty="0" err="1">
                <a:solidFill>
                  <a:srgbClr val="3F3F39"/>
                </a:solidFill>
                <a:latin typeface="Allerta"/>
                <a:ea typeface="Allerta"/>
                <a:cs typeface="Allerta"/>
                <a:sym typeface="Allerta"/>
              </a:rPr>
              <a:t>coreadvocates</a:t>
            </a:r>
            <a:endParaRPr lang="en-US" sz="2400" b="0" i="0" u="none" strike="noStrike" cap="none" dirty="0">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dirty="0">
              <a:solidFill>
                <a:srgbClr val="3F3F39"/>
              </a:solidFill>
              <a:latin typeface="Allerta"/>
              <a:ea typeface="Allerta"/>
              <a:cs typeface="Allerta"/>
              <a:sym typeface="Allerta"/>
            </a:endParaRP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dirty="0">
                <a:solidFill>
                  <a:srgbClr val="3F3F39"/>
                </a:solidFill>
                <a:latin typeface="Allerta"/>
                <a:ea typeface="Allerta"/>
                <a:cs typeface="Allerta"/>
                <a:sym typeface="Allerta"/>
              </a:rPr>
              <a:t>@</a:t>
            </a:r>
            <a:r>
              <a:rPr lang="en-US" sz="2400" b="0" i="0" u="none" strike="noStrike" cap="none" dirty="0" err="1" smtClean="0">
                <a:solidFill>
                  <a:srgbClr val="3F3F39"/>
                </a:solidFill>
                <a:latin typeface="Allerta"/>
                <a:ea typeface="Allerta"/>
                <a:cs typeface="Allerta"/>
                <a:sym typeface="Allerta"/>
              </a:rPr>
              <a:t>achievethecore</a:t>
            </a:r>
            <a:endParaRPr lang="en-US" sz="2400" dirty="0">
              <a:solidFill>
                <a:srgbClr val="3F3F39"/>
              </a:solidFill>
              <a:latin typeface="Allerta"/>
              <a:ea typeface="Allerta"/>
              <a:cs typeface="Allerta"/>
              <a:sym typeface="Allerta"/>
            </a:endParaRPr>
          </a:p>
          <a:p>
            <a:pPr lvl="0">
              <a:spcBef>
                <a:spcPts val="480"/>
              </a:spcBef>
              <a:buClr>
                <a:srgbClr val="3F3F39"/>
              </a:buClr>
              <a:buSzPct val="100000"/>
            </a:pPr>
            <a:r>
              <a:rPr lang="en-US" sz="2400" b="0" i="0" u="none" strike="noStrike" cap="none" dirty="0" smtClean="0">
                <a:solidFill>
                  <a:srgbClr val="3F3F39"/>
                </a:solidFill>
                <a:latin typeface="Allerta"/>
                <a:ea typeface="Allerta"/>
                <a:cs typeface="Allerta"/>
                <a:sym typeface="Allerta"/>
              </a:rPr>
              <a:t>@</a:t>
            </a:r>
            <a:r>
              <a:rPr lang="en-US" sz="2400" b="0" i="0" u="none" strike="noStrike" cap="none" dirty="0" err="1">
                <a:solidFill>
                  <a:srgbClr val="3F3F39"/>
                </a:solidFill>
                <a:latin typeface="Allerta"/>
                <a:ea typeface="Allerta"/>
                <a:cs typeface="Allerta"/>
                <a:sym typeface="Allerta"/>
              </a:rPr>
              <a:t>JoanieFun</a:t>
            </a:r>
            <a:r>
              <a:rPr lang="en-US" sz="2400" b="0" i="0" u="none" strike="noStrike" cap="none" dirty="0">
                <a:solidFill>
                  <a:srgbClr val="3F3F39"/>
                </a:solidFill>
                <a:latin typeface="Allerta"/>
                <a:ea typeface="Allerta"/>
                <a:cs typeface="Allerta"/>
                <a:sym typeface="Allerta"/>
              </a:rPr>
              <a:t>, @</a:t>
            </a:r>
            <a:r>
              <a:rPr lang="en-US" sz="2400" b="0" i="0" u="none" strike="noStrike" cap="none" dirty="0" err="1">
                <a:solidFill>
                  <a:srgbClr val="3F3F39"/>
                </a:solidFill>
                <a:latin typeface="Allerta"/>
                <a:ea typeface="Allerta"/>
                <a:cs typeface="Allerta"/>
                <a:sym typeface="Allerta"/>
              </a:rPr>
              <a:t>salberti</a:t>
            </a:r>
            <a:r>
              <a:rPr lang="en-US" sz="2400" b="0" i="0" u="none" strike="noStrike" cap="none" dirty="0">
                <a:solidFill>
                  <a:srgbClr val="3F3F39"/>
                </a:solidFill>
                <a:latin typeface="Allerta"/>
                <a:ea typeface="Allerta"/>
                <a:cs typeface="Allerta"/>
                <a:sym typeface="Allerta"/>
              </a:rPr>
              <a:t>, </a:t>
            </a:r>
            <a:r>
              <a:rPr lang="en-US" sz="2400" b="0" i="0" u="none" strike="noStrike" cap="none" dirty="0" smtClean="0">
                <a:solidFill>
                  <a:srgbClr val="3F3F39"/>
                </a:solidFill>
                <a:latin typeface="Allerta"/>
                <a:ea typeface="Allerta"/>
                <a:cs typeface="Allerta"/>
                <a:sym typeface="Allerta"/>
              </a:rPr>
              <a:t>@</a:t>
            </a:r>
            <a:r>
              <a:rPr lang="en-US" sz="2400" b="0" i="0" u="none" strike="noStrike" cap="none" dirty="0" err="1" smtClean="0">
                <a:solidFill>
                  <a:srgbClr val="3F3F39"/>
                </a:solidFill>
                <a:latin typeface="Allerta"/>
                <a:ea typeface="Allerta"/>
                <a:cs typeface="Allerta"/>
                <a:sym typeface="Allerta"/>
              </a:rPr>
              <a:t>JennieBeltro</a:t>
            </a:r>
            <a:r>
              <a:rPr lang="en-US" sz="2400" b="0" i="0" u="none" strike="noStrike" cap="none" dirty="0" smtClean="0">
                <a:solidFill>
                  <a:srgbClr val="3F3F39"/>
                </a:solidFill>
                <a:latin typeface="Allerta"/>
                <a:ea typeface="Allerta"/>
                <a:cs typeface="Allerta"/>
                <a:sym typeface="Allerta"/>
              </a:rPr>
              <a:t>, @</a:t>
            </a:r>
            <a:r>
              <a:rPr lang="en-US" sz="2400" b="0" i="0" u="none" strike="noStrike" cap="none" dirty="0" err="1" smtClean="0">
                <a:solidFill>
                  <a:srgbClr val="3F3F39"/>
                </a:solidFill>
                <a:latin typeface="Allerta"/>
                <a:ea typeface="Allerta"/>
                <a:cs typeface="Allerta"/>
                <a:sym typeface="Allerta"/>
              </a:rPr>
              <a:t>BDicksonNV</a:t>
            </a:r>
            <a:r>
              <a:rPr lang="en-US" sz="2400" b="0" i="0" u="none" strike="noStrike" cap="none" dirty="0" smtClean="0">
                <a:solidFill>
                  <a:srgbClr val="3F3F39"/>
                </a:solidFill>
                <a:latin typeface="Allerta"/>
                <a:ea typeface="Allerta"/>
                <a:cs typeface="Allerta"/>
                <a:sym typeface="Allerta"/>
              </a:rPr>
              <a:t>, </a:t>
            </a:r>
            <a:r>
              <a:rPr lang="en-US" sz="2400" dirty="0">
                <a:solidFill>
                  <a:srgbClr val="3F3F39"/>
                </a:solidFill>
                <a:latin typeface="Allerta"/>
                <a:ea typeface="Allerta"/>
                <a:cs typeface="Allerta"/>
                <a:sym typeface="Allerta"/>
              </a:rPr>
              <a:t>@aredd21, @</a:t>
            </a:r>
            <a:r>
              <a:rPr lang="en-US" sz="2400" dirty="0" err="1">
                <a:solidFill>
                  <a:srgbClr val="3F3F39"/>
                </a:solidFill>
                <a:latin typeface="Allerta"/>
                <a:ea typeface="Allerta"/>
                <a:cs typeface="Allerta"/>
                <a:sym typeface="Allerta"/>
              </a:rPr>
              <a:t>Mrs_Schimizzi</a:t>
            </a:r>
            <a:endParaRPr sz="2400" b="0" i="0" u="none" strike="noStrike" cap="none" dirty="0">
              <a:solidFill>
                <a:srgbClr val="3F3F39"/>
              </a:solidFill>
              <a:latin typeface="Allerta"/>
              <a:ea typeface="Allerta"/>
              <a:cs typeface="Allerta"/>
              <a:sym typeface="Allerta"/>
            </a:endParaRPr>
          </a:p>
        </p:txBody>
      </p:sp>
      <p:pic>
        <p:nvPicPr>
          <p:cNvPr id="460" name="Shape 460"/>
          <p:cNvPicPr preferRelativeResize="0"/>
          <p:nvPr/>
        </p:nvPicPr>
        <p:blipFill rotWithShape="1">
          <a:blip r:embed="rId3">
            <a:alphaModFix/>
          </a:blip>
          <a:srcRect/>
          <a:stretch/>
        </p:blipFill>
        <p:spPr>
          <a:xfrm>
            <a:off x="6511235" y="4229100"/>
            <a:ext cx="2632763" cy="1892297"/>
          </a:xfrm>
          <a:prstGeom prst="rect">
            <a:avLst/>
          </a:prstGeom>
          <a:noFill/>
          <a:ln>
            <a:noFill/>
          </a:ln>
        </p:spPr>
      </p:pic>
      <p:cxnSp>
        <p:nvCxnSpPr>
          <p:cNvPr id="461" name="Shape 461"/>
          <p:cNvCxnSpPr/>
          <p:nvPr/>
        </p:nvCxnSpPr>
        <p:spPr>
          <a:xfrm>
            <a:off x="457200" y="1371600"/>
            <a:ext cx="8039098" cy="0"/>
          </a:xfrm>
          <a:prstGeom prst="straightConnector1">
            <a:avLst/>
          </a:prstGeom>
          <a:noFill/>
          <a:ln w="2540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3970370055"/>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smtClean="0">
                <a:solidFill>
                  <a:srgbClr val="3F3F39"/>
                </a:solidFill>
                <a:latin typeface="Allerta"/>
                <a:ea typeface="Allerta"/>
                <a:cs typeface="Allerta"/>
                <a:sym typeface="Allerta"/>
              </a:rPr>
              <a:t>Tell us about your successes</a:t>
            </a:r>
            <a:endParaRPr lang="en-US" sz="2800" b="0" i="0" u="none" strike="noStrike" cap="none" dirty="0">
              <a:solidFill>
                <a:srgbClr val="3F3F39"/>
              </a:solidFill>
              <a:latin typeface="Allerta"/>
              <a:ea typeface="Allerta"/>
              <a:cs typeface="Allerta"/>
              <a:sym typeface="Allerta"/>
            </a:endParaRPr>
          </a:p>
        </p:txBody>
      </p:sp>
      <p:cxnSp>
        <p:nvCxnSpPr>
          <p:cNvPr id="478" name="Shape 478"/>
          <p:cNvCxnSpPr/>
          <p:nvPr/>
        </p:nvCxnSpPr>
        <p:spPr>
          <a:xfrm>
            <a:off x="457200" y="1349539"/>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2" name="Picture 1" descr="Screen Shot 2016-07-12 at 4.22.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66" y="1417637"/>
            <a:ext cx="7150245" cy="5099521"/>
          </a:xfrm>
          <a:prstGeom prst="rect">
            <a:avLst/>
          </a:prstGeom>
        </p:spPr>
      </p:pic>
    </p:spTree>
    <p:extLst>
      <p:ext uri="{BB962C8B-B14F-4D97-AF65-F5344CB8AC3E}">
        <p14:creationId xmlns:p14="http://schemas.microsoft.com/office/powerpoint/2010/main" val="40816770"/>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Questions </a:t>
            </a:r>
            <a:endParaRPr lang="en-US" dirty="0"/>
          </a:p>
        </p:txBody>
      </p:sp>
    </p:spTree>
    <p:extLst>
      <p:ext uri="{BB962C8B-B14F-4D97-AF65-F5344CB8AC3E}">
        <p14:creationId xmlns:p14="http://schemas.microsoft.com/office/powerpoint/2010/main" val="15646057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dirty="0" smtClean="0">
                <a:solidFill>
                  <a:srgbClr val="3F3F39"/>
                </a:solidFill>
                <a:latin typeface="Allerta"/>
                <a:ea typeface="Allerta"/>
                <a:cs typeface="Allerta"/>
                <a:sym typeface="Allerta"/>
              </a:rPr>
              <a:t>Please join us again next month!</a:t>
            </a:r>
            <a:endParaRPr lang="en-US" sz="2800" b="0" i="0" u="none" strike="noStrike" cap="none" dirty="0">
              <a:solidFill>
                <a:srgbClr val="3F3F39"/>
              </a:solidFill>
              <a:latin typeface="Allerta"/>
              <a:ea typeface="Allerta"/>
              <a:cs typeface="Allerta"/>
              <a:sym typeface="Allerta"/>
            </a:endParaRP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a:spcBef>
                <a:spcPts val="0"/>
              </a:spcBef>
              <a:buClr>
                <a:srgbClr val="3F3F39"/>
              </a:buClr>
              <a:buSzPct val="100000"/>
            </a:pPr>
            <a:r>
              <a:rPr lang="en-US" sz="2400" b="0" i="0" u="none" strike="noStrike" cap="none" dirty="0" smtClean="0">
                <a:solidFill>
                  <a:srgbClr val="3F3F39"/>
                </a:solidFill>
                <a:latin typeface="Allerta"/>
                <a:ea typeface="Allerta"/>
                <a:cs typeface="Allerta"/>
                <a:sym typeface="Allerta"/>
              </a:rPr>
              <a:t>August Core Advocate Webinar:</a:t>
            </a:r>
            <a:r>
              <a:rPr lang="en-US" sz="2400" dirty="0">
                <a:solidFill>
                  <a:srgbClr val="3F3F39"/>
                </a:solidFill>
                <a:latin typeface="Allerta"/>
                <a:ea typeface="Allerta"/>
                <a:cs typeface="Allerta"/>
                <a:sym typeface="Allerta"/>
              </a:rPr>
              <a:t> </a:t>
            </a:r>
            <a:r>
              <a:rPr lang="en-US" sz="2400" dirty="0" smtClean="0">
                <a:solidFill>
                  <a:srgbClr val="3F3F39"/>
                </a:solidFill>
                <a:latin typeface="Allerta"/>
                <a:ea typeface="Allerta"/>
                <a:cs typeface="Allerta"/>
                <a:sym typeface="Allerta"/>
              </a:rPr>
              <a:t>“Understanding and Using Imperfect Curricular Resources”</a:t>
            </a:r>
          </a:p>
          <a:p>
            <a:pPr>
              <a:spcBef>
                <a:spcPts val="0"/>
              </a:spcBef>
              <a:buClr>
                <a:srgbClr val="3F3F39"/>
              </a:buClr>
              <a:buSzPct val="100000"/>
            </a:pPr>
            <a:endParaRPr lang="en-US" sz="2400" b="0" i="0" u="none" strike="noStrike" cap="none" dirty="0">
              <a:solidFill>
                <a:srgbClr val="3F3F39"/>
              </a:solidFill>
              <a:latin typeface="Allerta"/>
              <a:ea typeface="Allerta"/>
              <a:cs typeface="Allerta"/>
              <a:sym typeface="Allerta"/>
            </a:endParaRPr>
          </a:p>
          <a:p>
            <a:pPr>
              <a:spcBef>
                <a:spcPts val="0"/>
              </a:spcBef>
              <a:buClr>
                <a:srgbClr val="3F3F39"/>
              </a:buClr>
              <a:buSzPct val="100000"/>
            </a:pPr>
            <a:r>
              <a:rPr lang="en-US" sz="2400" dirty="0" smtClean="0">
                <a:solidFill>
                  <a:srgbClr val="3F3F39"/>
                </a:solidFill>
                <a:latin typeface="Allerta"/>
                <a:ea typeface="Allerta"/>
                <a:cs typeface="Allerta"/>
                <a:sym typeface="Allerta"/>
              </a:rPr>
              <a:t>Tuesday, August 16   7:00 – 8:00 pm EDT</a:t>
            </a:r>
          </a:p>
          <a:p>
            <a:pPr>
              <a:spcBef>
                <a:spcPts val="0"/>
              </a:spcBef>
              <a:buClr>
                <a:srgbClr val="3F3F39"/>
              </a:buClr>
              <a:buSzPct val="100000"/>
            </a:pPr>
            <a:endParaRPr lang="en-US" sz="2400" b="0" i="0" u="none" strike="noStrike" cap="none" dirty="0">
              <a:solidFill>
                <a:srgbClr val="3F3F39"/>
              </a:solidFill>
              <a:latin typeface="Allerta"/>
              <a:ea typeface="Allerta"/>
              <a:cs typeface="Allerta"/>
              <a:sym typeface="Allerta"/>
            </a:endParaRPr>
          </a:p>
          <a:p>
            <a:pPr>
              <a:spcBef>
                <a:spcPts val="0"/>
              </a:spcBef>
              <a:buClr>
                <a:srgbClr val="3F3F39"/>
              </a:buClr>
              <a:buSzPct val="100000"/>
            </a:pPr>
            <a:r>
              <a:rPr lang="en-US" sz="2400" dirty="0" smtClean="0">
                <a:solidFill>
                  <a:srgbClr val="3F3F39"/>
                </a:solidFill>
                <a:latin typeface="Allerta"/>
                <a:ea typeface="Allerta"/>
                <a:cs typeface="Allerta"/>
                <a:sym typeface="Allerta"/>
              </a:rPr>
              <a:t>Register Here</a:t>
            </a:r>
            <a:r>
              <a:rPr lang="en-US" sz="2400" dirty="0">
                <a:solidFill>
                  <a:srgbClr val="3F3F39"/>
                </a:solidFill>
                <a:latin typeface="Allerta"/>
                <a:ea typeface="Allerta"/>
                <a:cs typeface="Allerta"/>
                <a:sym typeface="Allerta"/>
              </a:rPr>
              <a:t>: </a:t>
            </a:r>
            <a:r>
              <a:rPr lang="en-US" sz="2400" dirty="0">
                <a:solidFill>
                  <a:srgbClr val="3F3F39"/>
                </a:solidFill>
                <a:latin typeface="Allerta"/>
                <a:ea typeface="Allerta"/>
                <a:cs typeface="Allerta"/>
                <a:sym typeface="Allerta"/>
                <a:hlinkClick r:id="rId3"/>
              </a:rPr>
              <a:t>https://attendee.gotowebinar.com/register/</a:t>
            </a:r>
            <a:r>
              <a:rPr lang="en-US" sz="2400" dirty="0" smtClean="0">
                <a:solidFill>
                  <a:srgbClr val="3F3F39"/>
                </a:solidFill>
                <a:latin typeface="Allerta"/>
                <a:ea typeface="Allerta"/>
                <a:cs typeface="Allerta"/>
                <a:sym typeface="Allerta"/>
                <a:hlinkClick r:id="rId3"/>
              </a:rPr>
              <a:t>667454510604815362</a:t>
            </a:r>
            <a:r>
              <a:rPr lang="en-US" sz="2400" dirty="0" smtClean="0">
                <a:solidFill>
                  <a:srgbClr val="3F3F39"/>
                </a:solidFill>
                <a:latin typeface="Allerta"/>
                <a:ea typeface="Allerta"/>
                <a:cs typeface="Allerta"/>
                <a:sym typeface="Allerta"/>
              </a:rPr>
              <a:t> </a:t>
            </a:r>
            <a:endParaRPr lang="en-US" sz="2400" b="0" i="0" u="none" strike="noStrike" cap="none" dirty="0" smtClean="0">
              <a:solidFill>
                <a:srgbClr val="3F3F39"/>
              </a:solidFill>
              <a:latin typeface="Allerta"/>
              <a:ea typeface="Allerta"/>
              <a:cs typeface="Allerta"/>
              <a:sym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983470863"/>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558376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Pr>
              <a:t>Webinar protocols</a:t>
            </a:r>
          </a:p>
        </p:txBody>
      </p:sp>
      <p:sp>
        <p:nvSpPr>
          <p:cNvPr id="468" name="Shape 468"/>
          <p:cNvSpPr txBox="1">
            <a:spLocks noGrp="1"/>
          </p:cNvSpPr>
          <p:nvPr>
            <p:ph type="body" idx="1"/>
          </p:nvPr>
        </p:nvSpPr>
        <p:spPr>
          <a:xfrm>
            <a:off x="457200" y="1600200"/>
            <a:ext cx="4604400" cy="4526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400" b="0" i="0" u="none" strike="noStrike" cap="none" dirty="0">
                <a:solidFill>
                  <a:srgbClr val="3F3F39"/>
                </a:solidFill>
                <a:latin typeface="Allerta"/>
                <a:ea typeface="Allerta"/>
                <a:cs typeface="Allerta"/>
                <a:sym typeface="Allerta"/>
              </a:rPr>
              <a:t>During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chemeClr val="dk1"/>
                </a:solidFill>
                <a:latin typeface="Allerta"/>
                <a:ea typeface="Allerta"/>
                <a:cs typeface="Allerta"/>
                <a:sym typeface="Allerta"/>
              </a:rPr>
              <a:t>– </a:t>
            </a:r>
            <a:r>
              <a:rPr lang="en-US" sz="2000" b="0" i="0" u="none" strike="noStrike" cap="none" dirty="0">
                <a:solidFill>
                  <a:srgbClr val="3F3F39"/>
                </a:solidFill>
                <a:latin typeface="Allerta"/>
                <a:ea typeface="Allerta"/>
                <a:cs typeface="Allerta"/>
                <a:sym typeface="Allerta"/>
              </a:rPr>
              <a:t>Accessing Documents</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chemeClr val="dk1"/>
                </a:solidFill>
                <a:latin typeface="Allerta"/>
                <a:ea typeface="Allerta"/>
                <a:cs typeface="Allerta"/>
                <a:sym typeface="Allerta"/>
              </a:rPr>
              <a:t>– </a:t>
            </a:r>
            <a:r>
              <a:rPr lang="en-US" sz="2000" b="0" i="0" u="none" strike="noStrike" cap="none" dirty="0">
                <a:solidFill>
                  <a:srgbClr val="3F3F39"/>
                </a:solidFill>
                <a:latin typeface="Allerta"/>
                <a:ea typeface="Allerta"/>
                <a:cs typeface="Allerta"/>
                <a:sym typeface="Allerta"/>
              </a:rPr>
              <a:t>Questions option</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chemeClr val="dk1"/>
                </a:solidFill>
                <a:latin typeface="Allerta"/>
                <a:ea typeface="Allerta"/>
                <a:cs typeface="Allerta"/>
                <a:sym typeface="Allerta"/>
              </a:rPr>
              <a:t>– </a:t>
            </a:r>
            <a:r>
              <a:rPr lang="en-US" sz="2000" b="0" i="0" u="none" strike="noStrike" cap="none" dirty="0">
                <a:solidFill>
                  <a:srgbClr val="3F3F39"/>
                </a:solidFill>
                <a:latin typeface="Allerta"/>
                <a:ea typeface="Allerta"/>
                <a:cs typeface="Allerta"/>
                <a:sym typeface="Allerta"/>
              </a:rPr>
              <a:t>Polling</a:t>
            </a:r>
          </a:p>
          <a:p>
            <a:pPr marL="0" marR="0" lvl="0" indent="0" algn="l" rtl="0">
              <a:lnSpc>
                <a:spcPct val="115000"/>
              </a:lnSpc>
              <a:spcBef>
                <a:spcPts val="600"/>
              </a:spcBef>
              <a:spcAft>
                <a:spcPts val="0"/>
              </a:spcAft>
              <a:buClr>
                <a:schemeClr val="dk1"/>
              </a:buClr>
              <a:buSzPct val="25000"/>
              <a:buFont typeface="Arial"/>
              <a:buNone/>
            </a:pPr>
            <a:r>
              <a:rPr lang="en-US" sz="2400" b="0" i="0" u="none" strike="noStrike" cap="none" dirty="0">
                <a:solidFill>
                  <a:srgbClr val="3F3F39"/>
                </a:solidFill>
                <a:latin typeface="Allerta"/>
                <a:ea typeface="Allerta"/>
                <a:cs typeface="Allerta"/>
                <a:sym typeface="Allerta"/>
              </a:rPr>
              <a:t>After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chemeClr val="dk1"/>
                </a:solidFill>
                <a:latin typeface="Allerta"/>
                <a:ea typeface="Allerta"/>
                <a:cs typeface="Allerta"/>
                <a:sym typeface="Allerta"/>
              </a:rPr>
              <a:t>– </a:t>
            </a:r>
            <a:r>
              <a:rPr lang="en-US" sz="2000" b="0" i="0" u="none" strike="noStrike" cap="none" dirty="0">
                <a:solidFill>
                  <a:srgbClr val="3F3F39"/>
                </a:solidFill>
                <a:latin typeface="Allerta"/>
                <a:ea typeface="Allerta"/>
                <a:cs typeface="Allerta"/>
                <a:sym typeface="Allerta"/>
              </a:rPr>
              <a:t>Survey</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dirty="0">
                <a:solidFill>
                  <a:schemeClr val="dk1"/>
                </a:solidFill>
                <a:latin typeface="Allerta"/>
                <a:ea typeface="Allerta"/>
                <a:cs typeface="Allerta"/>
                <a:sym typeface="Allerta"/>
              </a:rPr>
              <a:t>– </a:t>
            </a:r>
            <a:r>
              <a:rPr lang="en-US" sz="2000" b="0" i="0" u="none" strike="noStrike" cap="none" dirty="0">
                <a:solidFill>
                  <a:srgbClr val="3F3F39"/>
                </a:solidFill>
                <a:latin typeface="Allerta"/>
                <a:ea typeface="Allerta"/>
                <a:cs typeface="Allerta"/>
                <a:sym typeface="Allerta"/>
              </a:rPr>
              <a:t>Access to recorded webinar</a:t>
            </a:r>
          </a:p>
          <a:p>
            <a:pPr marL="800100" marR="0" lvl="0" indent="-38100" algn="l" rtl="0">
              <a:lnSpc>
                <a:spcPct val="100000"/>
              </a:lnSpc>
              <a:spcBef>
                <a:spcPts val="0"/>
              </a:spcBef>
              <a:spcAft>
                <a:spcPts val="0"/>
              </a:spcAft>
              <a:buClr>
                <a:schemeClr val="dk1"/>
              </a:buClr>
              <a:buSzPct val="25000"/>
              <a:buFont typeface="Arial"/>
              <a:buNone/>
            </a:pPr>
            <a:endParaRPr sz="2400" b="0" i="0" u="none" strike="noStrike" cap="none" dirty="0">
              <a:solidFill>
                <a:srgbClr val="3F3F39"/>
              </a:solidFill>
              <a:latin typeface="Allerta"/>
              <a:ea typeface="Allerta"/>
              <a:cs typeface="Allerta"/>
              <a:sym typeface="Allerta"/>
            </a:endParaRPr>
          </a:p>
        </p:txBody>
      </p:sp>
      <p:cxnSp>
        <p:nvCxnSpPr>
          <p:cNvPr id="469" name="Shape 469"/>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470" name="Shape 470"/>
          <p:cNvPicPr preferRelativeResize="0"/>
          <p:nvPr/>
        </p:nvPicPr>
        <p:blipFill rotWithShape="1">
          <a:blip r:embed="rId3">
            <a:alphaModFix/>
          </a:blip>
          <a:srcRect/>
          <a:stretch/>
        </p:blipFill>
        <p:spPr>
          <a:xfrm>
            <a:off x="4877275" y="1662100"/>
            <a:ext cx="3524248" cy="3533772"/>
          </a:xfrm>
          <a:prstGeom prst="rect">
            <a:avLst/>
          </a:prstGeom>
          <a:noFill/>
          <a:ln>
            <a:noFill/>
          </a:ln>
        </p:spPr>
      </p:pic>
    </p:spTree>
    <p:extLst>
      <p:ext uri="{BB962C8B-B14F-4D97-AF65-F5344CB8AC3E}">
        <p14:creationId xmlns:p14="http://schemas.microsoft.com/office/powerpoint/2010/main" val="142696161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Celebrating our </a:t>
            </a:r>
            <a:r>
              <a:rPr lang="en-US" dirty="0" err="1" smtClean="0"/>
              <a:t>Webiversary</a:t>
            </a:r>
            <a:r>
              <a:rPr lang="en-US" smtClean="0"/>
              <a:t>!</a:t>
            </a:r>
            <a:endParaRPr lang="en-US"/>
          </a:p>
        </p:txBody>
      </p:sp>
    </p:spTree>
    <p:extLst>
      <p:ext uri="{BB962C8B-B14F-4D97-AF65-F5344CB8AC3E}">
        <p14:creationId xmlns:p14="http://schemas.microsoft.com/office/powerpoint/2010/main" val="1969027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a:solidFill>
                  <a:srgbClr val="3F3F39"/>
                </a:solidFill>
                <a:latin typeface="Allerta"/>
                <a:ea typeface="Allerta"/>
                <a:cs typeface="Allerta"/>
                <a:sym typeface="Allerta"/>
              </a:rPr>
              <a:t>Goals of the webinar</a:t>
            </a:r>
          </a:p>
        </p:txBody>
      </p:sp>
      <p:sp>
        <p:nvSpPr>
          <p:cNvPr id="477" name="Shape 4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lvl="0">
              <a:buFont typeface="Wingdings" charset="2"/>
              <a:buChar char="ü"/>
            </a:pPr>
            <a:r>
              <a:rPr lang="en-US" sz="2400" dirty="0">
                <a:latin typeface="Allerta"/>
                <a:cs typeface="Allerta"/>
              </a:rPr>
              <a:t>Learn about the Instructional Practice Guide: Coaching Tool and how educators in various roles are using it </a:t>
            </a:r>
            <a:endParaRPr lang="en-US" sz="2400" dirty="0" smtClean="0">
              <a:latin typeface="Allerta"/>
              <a:cs typeface="Allerta"/>
            </a:endParaRPr>
          </a:p>
          <a:p>
            <a:pPr marL="0" lvl="0" indent="0">
              <a:buNone/>
            </a:pPr>
            <a:endParaRPr lang="en-US" sz="2400" dirty="0">
              <a:latin typeface="Allerta"/>
              <a:cs typeface="Allerta"/>
            </a:endParaRPr>
          </a:p>
          <a:p>
            <a:pPr lvl="0">
              <a:buFont typeface="Wingdings" charset="2"/>
              <a:buChar char="ü"/>
            </a:pPr>
            <a:r>
              <a:rPr lang="en-US" sz="2400" dirty="0">
                <a:latin typeface="Allerta"/>
                <a:cs typeface="Allerta"/>
              </a:rPr>
              <a:t>Use the IPG to reflect on your practice and set a goal for becoming even better at what you do in the next school </a:t>
            </a:r>
            <a:r>
              <a:rPr lang="en-US" sz="2400" dirty="0" smtClean="0">
                <a:latin typeface="Allerta"/>
                <a:cs typeface="Allerta"/>
              </a:rPr>
              <a:t>year</a:t>
            </a:r>
          </a:p>
          <a:p>
            <a:pPr marL="0" lvl="0" indent="0">
              <a:buNone/>
            </a:pPr>
            <a:endParaRPr lang="en-US" sz="2400" dirty="0">
              <a:latin typeface="Allerta"/>
              <a:cs typeface="Allerta"/>
            </a:endParaRPr>
          </a:p>
          <a:p>
            <a:pPr lvl="0">
              <a:buFont typeface="Wingdings" charset="2"/>
              <a:buChar char="ü"/>
            </a:pPr>
            <a:r>
              <a:rPr lang="en-US" sz="2400" dirty="0">
                <a:latin typeface="Allerta"/>
                <a:cs typeface="Allerta"/>
              </a:rPr>
              <a:t>Learn about resources that align with the Core Actions of the IPG and how they can support you in reaching your goal for the new school year</a:t>
            </a:r>
          </a:p>
          <a:p>
            <a:pPr>
              <a:spcBef>
                <a:spcPts val="0"/>
              </a:spcBef>
              <a:buClr>
                <a:srgbClr val="3F3F39"/>
              </a:buClr>
              <a:buSzPct val="100000"/>
            </a:pPr>
            <a:endParaRPr sz="2400" b="0" i="0" u="none" strike="noStrike" cap="none" dirty="0">
              <a:solidFill>
                <a:srgbClr val="3F3F39"/>
              </a:solidFill>
              <a:latin typeface="Allerta"/>
              <a:ea typeface="Allerta"/>
              <a:cs typeface="Allerta"/>
              <a:sym typeface="Allerta"/>
            </a:endParaRPr>
          </a:p>
        </p:txBody>
      </p:sp>
      <p:cxnSp>
        <p:nvCxnSpPr>
          <p:cNvPr id="478"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3717387008"/>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New Year’s Resolutions</a:t>
            </a:r>
            <a:endParaRPr lang="en-US" sz="2800" dirty="0"/>
          </a:p>
        </p:txBody>
      </p:sp>
      <p:sp>
        <p:nvSpPr>
          <p:cNvPr id="3" name="Content Placeholder 2"/>
          <p:cNvSpPr>
            <a:spLocks noGrp="1"/>
          </p:cNvSpPr>
          <p:nvPr>
            <p:ph idx="1"/>
          </p:nvPr>
        </p:nvSpPr>
        <p:spPr/>
        <p:txBody>
          <a:bodyPr/>
          <a:lstStyle/>
          <a:p>
            <a:r>
              <a:rPr lang="en-US" dirty="0" smtClean="0"/>
              <a:t>Res</a:t>
            </a:r>
          </a:p>
          <a:p>
            <a:endParaRPr lang="en-US" dirty="0" smtClean="0"/>
          </a:p>
          <a:p>
            <a:pPr marL="857250" lvl="1" indent="-457200">
              <a:buFont typeface="+mj-lt"/>
              <a:buAutoNum type="arabicPeriod"/>
            </a:pPr>
            <a:r>
              <a:rPr lang="en-US" dirty="0" smtClean="0"/>
              <a:t>A firm decision to do or not to do something</a:t>
            </a:r>
          </a:p>
          <a:p>
            <a:pPr marL="857250" lvl="1" indent="-457200">
              <a:buFont typeface="+mj-lt"/>
              <a:buAutoNum type="arabicPeriod"/>
            </a:pPr>
            <a:r>
              <a:rPr lang="en-US" dirty="0" smtClean="0"/>
              <a:t>The action of solving a problem, dispute, or contentious matter</a:t>
            </a:r>
          </a:p>
          <a:p>
            <a:endParaRPr lang="en-US" dirty="0"/>
          </a:p>
          <a:p>
            <a:r>
              <a:rPr lang="en-US" dirty="0" smtClean="0"/>
              <a:t>“A New Year’s resolution is a tradition… in which a person makes a promise to do an act of self-improvement …beginning from New Year’s Day.”</a:t>
            </a:r>
            <a:endParaRPr lang="en-US" dirty="0">
              <a:solidFill>
                <a:srgbClr val="FF0000"/>
              </a:solidFill>
            </a:endParaRPr>
          </a:p>
        </p:txBody>
      </p:sp>
      <p:cxnSp>
        <p:nvCxnSpPr>
          <p:cNvPr id="4"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5" name="Picture 4" descr="Screen Shot 2016-07-18 at 7.31.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60" y="1570940"/>
            <a:ext cx="2743200" cy="889000"/>
          </a:xfrm>
          <a:prstGeom prst="rect">
            <a:avLst/>
          </a:prstGeom>
        </p:spPr>
      </p:pic>
      <p:pic>
        <p:nvPicPr>
          <p:cNvPr id="6" name="Picture 5" descr="Screen Shot 2016-07-18 at 7.31.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387" y="5034363"/>
            <a:ext cx="5124524" cy="1579740"/>
          </a:xfrm>
          <a:prstGeom prst="rect">
            <a:avLst/>
          </a:prstGeom>
        </p:spPr>
      </p:pic>
    </p:spTree>
    <p:extLst>
      <p:ext uri="{BB962C8B-B14F-4D97-AF65-F5344CB8AC3E}">
        <p14:creationId xmlns:p14="http://schemas.microsoft.com/office/powerpoint/2010/main" val="1214221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New School Year’s Resolutions</a:t>
            </a:r>
            <a:endParaRPr lang="en-US" sz="2800" dirty="0"/>
          </a:p>
        </p:txBody>
      </p:sp>
      <p:sp>
        <p:nvSpPr>
          <p:cNvPr id="3" name="Content Placeholder 2"/>
          <p:cNvSpPr>
            <a:spLocks noGrp="1"/>
          </p:cNvSpPr>
          <p:nvPr>
            <p:ph idx="1"/>
          </p:nvPr>
        </p:nvSpPr>
        <p:spPr/>
        <p:txBody>
          <a:bodyPr/>
          <a:lstStyle/>
          <a:p>
            <a:pPr marL="0" indent="0">
              <a:buNone/>
            </a:pPr>
            <a:endParaRPr lang="en-US" dirty="0"/>
          </a:p>
          <a:p>
            <a:r>
              <a:rPr lang="en-US" dirty="0" smtClean="0"/>
              <a:t>What’s the thing you’ve been wanting to change in your classroom or practice?</a:t>
            </a:r>
          </a:p>
          <a:p>
            <a:pPr marL="0" indent="0">
              <a:buNone/>
            </a:pPr>
            <a:endParaRPr lang="en-US" dirty="0" smtClean="0"/>
          </a:p>
          <a:p>
            <a:pPr marL="0" indent="0">
              <a:buNone/>
            </a:pPr>
            <a:r>
              <a:rPr lang="en-US" dirty="0" smtClean="0"/>
              <a:t>	 Self</a:t>
            </a:r>
            <a:r>
              <a:rPr lang="en-US" dirty="0"/>
              <a:t>-</a:t>
            </a:r>
            <a:r>
              <a:rPr lang="en-US" dirty="0" smtClean="0"/>
              <a:t>reflection         			Compare </a:t>
            </a:r>
            <a:r>
              <a:rPr lang="en-US" dirty="0"/>
              <a:t>current </a:t>
            </a:r>
            <a:r>
              <a:rPr lang="en-US" dirty="0" smtClean="0"/>
              <a:t>situation </a:t>
            </a:r>
          </a:p>
          <a:p>
            <a:pPr marL="0" indent="0">
              <a:buNone/>
            </a:pPr>
            <a:r>
              <a:rPr lang="en-US" dirty="0"/>
              <a:t>	</a:t>
            </a:r>
            <a:r>
              <a:rPr lang="en-US" dirty="0" smtClean="0"/>
              <a:t>										to desired situation</a:t>
            </a:r>
            <a:endParaRPr lang="en-US" dirty="0"/>
          </a:p>
        </p:txBody>
      </p:sp>
      <p:cxnSp>
        <p:nvCxnSpPr>
          <p:cNvPr id="4" name="Shape 4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5" name="Picture 4" descr="Are we there yet? Running T 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0553" y="4068567"/>
            <a:ext cx="3108480" cy="2481208"/>
          </a:xfrm>
          <a:prstGeom prst="rect">
            <a:avLst/>
          </a:prstGeom>
        </p:spPr>
      </p:pic>
      <p:pic>
        <p:nvPicPr>
          <p:cNvPr id="6" name="Picture 5" descr="Baby girl think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18" y="3945276"/>
            <a:ext cx="2419580" cy="2407235"/>
          </a:xfrm>
          <a:prstGeom prst="rect">
            <a:avLst/>
          </a:prstGeom>
        </p:spPr>
      </p:pic>
    </p:spTree>
    <p:extLst>
      <p:ext uri="{BB962C8B-B14F-4D97-AF65-F5344CB8AC3E}">
        <p14:creationId xmlns:p14="http://schemas.microsoft.com/office/powerpoint/2010/main" val="2723911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FBC5559-AAAE-8345-A7B6-AB9A5E0E97CD}" vid="{CC6E2FF1-15E1-E149-8244-0CD9B481BB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July Webinar New Year's Resolution.potx</Template>
  <TotalTime>6045</TotalTime>
  <Words>1714</Words>
  <Application>Microsoft Office PowerPoint</Application>
  <PresentationFormat>On-screen Show (4:3)</PresentationFormat>
  <Paragraphs>265</Paragraphs>
  <Slides>43</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Allerta</vt:lpstr>
      <vt:lpstr>Arial</vt:lpstr>
      <vt:lpstr>Calibri</vt:lpstr>
      <vt:lpstr>Lucida Sans</vt:lpstr>
      <vt:lpstr>Wingdings</vt:lpstr>
      <vt:lpstr>July Webinar New Year's Resolution</vt:lpstr>
      <vt:lpstr>Teachers’ New (School) Year’s Resolution</vt:lpstr>
      <vt:lpstr>Introductions</vt:lpstr>
      <vt:lpstr>To learn more about Core Advocates…</vt:lpstr>
      <vt:lpstr>For Tweeters…</vt:lpstr>
      <vt:lpstr>Webinar protocols</vt:lpstr>
      <vt:lpstr>Celebrating our Webiversary!</vt:lpstr>
      <vt:lpstr>Goals of the webinar</vt:lpstr>
      <vt:lpstr>New Year’s Resolutions</vt:lpstr>
      <vt:lpstr>New School Year’s Resolutions</vt:lpstr>
      <vt:lpstr>What is the Instructional Practice Guide and how is it used?</vt:lpstr>
      <vt:lpstr>Instructional Practice Guide: Coaching</vt:lpstr>
      <vt:lpstr>Instructional Practice Guide: Coaching</vt:lpstr>
      <vt:lpstr>Where are the Shifts?</vt:lpstr>
      <vt:lpstr>Where are the Shifts?</vt:lpstr>
      <vt:lpstr>Question:  What is the relationship between the Shifts and the Core Actions? Please use the Questions tab on your control panel to respond.</vt:lpstr>
      <vt:lpstr>Using the IPG: A teacher’s perspective</vt:lpstr>
      <vt:lpstr>Using the IPG: A PD provider’s perspective</vt:lpstr>
      <vt:lpstr>Using the IPG: An administrator’s perspective</vt:lpstr>
      <vt:lpstr>Poll:  How have you used the Instructional Practice Guide?</vt:lpstr>
      <vt:lpstr>How can I use the IPG to reflect on my practice and set a goal for the upcoming school year?</vt:lpstr>
      <vt:lpstr>Continuous Improvement</vt:lpstr>
      <vt:lpstr>Current Situation vs Desired Situation</vt:lpstr>
      <vt:lpstr>Reflect: Identify your strengths</vt:lpstr>
      <vt:lpstr>Reflect: Identify your growth areas</vt:lpstr>
      <vt:lpstr>Goal-setting</vt:lpstr>
      <vt:lpstr>Example - ELA</vt:lpstr>
      <vt:lpstr>Example - ELA</vt:lpstr>
      <vt:lpstr>Example - ELA</vt:lpstr>
      <vt:lpstr>Example - Math</vt:lpstr>
      <vt:lpstr>Example - Math</vt:lpstr>
      <vt:lpstr>Example - Math</vt:lpstr>
      <vt:lpstr>Examples from our Guest Core Advocates</vt:lpstr>
      <vt:lpstr>Poll:  Which Core Action are you attending to with your goal?</vt:lpstr>
      <vt:lpstr>What resources are available to support me in reaching my goal?</vt:lpstr>
      <vt:lpstr>ELA Resources</vt:lpstr>
      <vt:lpstr>Math Resources</vt:lpstr>
      <vt:lpstr>General Resources for ALL Goals</vt:lpstr>
      <vt:lpstr>Question:  Which resources will you use to reach your goal? Do you have additional resources to recommend? Please use the Questions tab on your control panel to respond.</vt:lpstr>
      <vt:lpstr>Tell us about your goal: http://bit.ly/29LAfNS  </vt:lpstr>
      <vt:lpstr>Tell us about your successes</vt:lpstr>
      <vt:lpstr>Your Questions </vt:lpstr>
      <vt:lpstr>Please join us again next month!</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Layla Gulergun</dc:creator>
  <cp:lastModifiedBy>Janelle Fann</cp:lastModifiedBy>
  <cp:revision>68</cp:revision>
  <cp:lastPrinted>2013-12-05T18:14:54Z</cp:lastPrinted>
  <dcterms:created xsi:type="dcterms:W3CDTF">2016-03-03T15:19:53Z</dcterms:created>
  <dcterms:modified xsi:type="dcterms:W3CDTF">2016-07-25T16:41:39Z</dcterms:modified>
</cp:coreProperties>
</file>