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Allerta"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5" autoAdjust="0"/>
    <p:restoredTop sz="93178" autoAdjust="0"/>
  </p:normalViewPr>
  <p:slideViewPr>
    <p:cSldViewPr snapToGrid="0">
      <p:cViewPr varScale="1">
        <p:scale>
          <a:sx n="69" d="100"/>
          <a:sy n="69" d="100"/>
        </p:scale>
        <p:origin x="16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0384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171" name="Shape 17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25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41" name="Shape 2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079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49" name="Shape 24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990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llerta"/>
              <a:buNone/>
            </a:pPr>
            <a:endParaRPr lang="en-US">
              <a:sym typeface="Allerta"/>
            </a:endParaRPr>
          </a:p>
        </p:txBody>
      </p:sp>
      <p:sp>
        <p:nvSpPr>
          <p:cNvPr id="256" name="Shape 25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614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64" name="Shape 26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313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73" name="Shape 27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5226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79" name="Shape 27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3420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85" name="Shape 28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4696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293" name="Shape 29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51969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1580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45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78822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901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568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335" name="Shape 3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686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2772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355" name="Shape 3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6033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364" name="Shape 3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371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283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378" name="Shape 37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5904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384" name="Shape 38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9664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390" name="Shape 39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6340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77132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398" name="Shape 39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65901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406" name="Shape 40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50058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460027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296677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429" name="Shape 42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89068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437" name="Shape 43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997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444" name="Shape 44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040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449" name="Shape 44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04606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llerta"/>
              <a:buNone/>
            </a:pPr>
            <a:endParaRPr lang="en-US">
              <a:sym typeface="Allerta"/>
            </a:endParaRPr>
          </a:p>
        </p:txBody>
      </p:sp>
      <p:sp>
        <p:nvSpPr>
          <p:cNvPr id="457" name="Shape 45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8050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65" name="Shape 4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80653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334885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651378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1" name="Shape 48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9192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37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6</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07611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95347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230" name="Shape 23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02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llerta"/>
              <a:buNone/>
            </a:pPr>
            <a:endParaRPr lang="en-US"/>
          </a:p>
        </p:txBody>
      </p:sp>
      <p:sp>
        <p:nvSpPr>
          <p:cNvPr id="236" name="Shape 23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43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8" y="2982072"/>
            <a:ext cx="8619880" cy="850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9" y="3832457"/>
            <a:ext cx="861987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hart Page">
    <p:spTree>
      <p:nvGrpSpPr>
        <p:cNvPr id="1" name="Shape 75"/>
        <p:cNvGrpSpPr/>
        <p:nvPr/>
      </p:nvGrpSpPr>
      <p:grpSpPr>
        <a:xfrm>
          <a:off x="0" y="0"/>
          <a:ext cx="0" cy="0"/>
          <a:chOff x="0" y="0"/>
          <a:chExt cx="0" cy="0"/>
        </a:xfrm>
      </p:grpSpPr>
      <p:sp>
        <p:nvSpPr>
          <p:cNvPr id="76" name="Shape 76"/>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9" name="Shape 7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0" name="Shape 8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5" name="Shape 8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6" name="Shape 86"/>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87"/>
        <p:cNvGrpSpPr/>
        <p:nvPr/>
      </p:nvGrpSpPr>
      <p:grpSpPr>
        <a:xfrm>
          <a:off x="0" y="0"/>
          <a:ext cx="0" cy="0"/>
          <a:chOff x="0" y="0"/>
          <a:chExt cx="0" cy="0"/>
        </a:xfrm>
      </p:grpSpPr>
      <p:sp>
        <p:nvSpPr>
          <p:cNvPr id="88" name="Shape 8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89" name="Shape 8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90" name="Shape 90"/>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 name="Shape 91"/>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3" name="Shape 103"/>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9" name="Shape 10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0" name="Shape 11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111"/>
        <p:cNvGrpSpPr/>
        <p:nvPr/>
      </p:nvGrpSpPr>
      <p:grpSpPr>
        <a:xfrm>
          <a:off x="0" y="0"/>
          <a:ext cx="0" cy="0"/>
          <a:chOff x="0" y="0"/>
          <a:chExt cx="0" cy="0"/>
        </a:xfrm>
      </p:grpSpPr>
      <p:sp>
        <p:nvSpPr>
          <p:cNvPr id="112" name="Shape 11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2" name="Shape 1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7"/>
            <a:ext cx="8534399" cy="111648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04800" y="1600200"/>
            <a:ext cx="4038598" cy="455493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0" name="Shape 13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131" name="Shape 131"/>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6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8" name="Shape 1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6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7" name="Shape 14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4683119" y="5646676"/>
            <a:ext cx="400368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921"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5" name="Shape 15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2" name="Shape 162"/>
          <p:cNvSpPr txBox="1">
            <a:spLocks noGrp="1"/>
          </p:cNvSpPr>
          <p:nvPr>
            <p:ph type="body" idx="1"/>
          </p:nvPr>
        </p:nvSpPr>
        <p:spPr>
          <a:xfrm>
            <a:off x="4533898" y="5646676"/>
            <a:ext cx="4152902"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077"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Shape 2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Shape 3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Shape 39"/>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4" name="Shape 44"/>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 name="Shape 4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6" name="Shape 4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7" name="Shape 47"/>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8" name="Shape 48"/>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304800" y="2015409"/>
            <a:ext cx="4192588" cy="4126626"/>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417637"/>
            <a:ext cx="4194174" cy="632406"/>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6" name="Shape 5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57" name="Shape 57"/>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subTitle" idx="1"/>
          </p:nvPr>
        </p:nvSpPr>
        <p:spPr>
          <a:xfrm>
            <a:off x="3339151"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1" name="Shape 6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 name="Shape 63"/>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219318" y="2933439"/>
            <a:ext cx="8619880" cy="89901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subTitle" idx="1"/>
          </p:nvPr>
        </p:nvSpPr>
        <p:spPr>
          <a:xfrm>
            <a:off x="219315" y="3832457"/>
            <a:ext cx="8619883" cy="792405"/>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7" name="Shape 67"/>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8" name="Shape 68"/>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9" name="Shape 69"/>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able Pag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3" name="Shape 7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74" name="Shape 7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chievethecore.org/page/2759/introduction-to-the-imet-mathematics-professional-develop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achievethecore.org/page/2758/introduction-to-the-imet-ela-literacy-professional-develop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dreports.org/#?f=&amp;o=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achievethecore.org/aligned/outcomes-of-the-adaptation-proc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hievethecore.org/category/774/mathematics-focus-by-grade-leve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achievethecore.org/page/254/progressions-documents-for-the-common-core-state-standards-for-mathematics" TargetMode="External"/><Relationship Id="rId4" Type="http://schemas.openxmlformats.org/officeDocument/2006/relationships/hyperlink" Target="http://www.corestandard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ccssmaterials@studentsachieve.ne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www.edreports.org" TargetMode="External"/><Relationship Id="rId3" Type="http://schemas.openxmlformats.org/officeDocument/2006/relationships/hyperlink" Target="http://achievethecore.org/page/1946/instructional-materials-evaluation-tool" TargetMode="External"/><Relationship Id="rId7" Type="http://schemas.openxmlformats.org/officeDocument/2006/relationships/hyperlink" Target="http://www.achieve.org/our-initiatives/equip/student-work-protoco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achieve.org/our-initiatives/equip/rubrics-and-feedback-forms" TargetMode="External"/><Relationship Id="rId5" Type="http://schemas.openxmlformats.org/officeDocument/2006/relationships/hyperlink" Target="http://achievethecore.org/page/2881/journeys-2014-materials-adaptation-project" TargetMode="External"/><Relationship Id="rId4" Type="http://schemas.openxmlformats.org/officeDocument/2006/relationships/hyperlink" Target="http://achievethecore.org/page/2853/go-math-k-5-guidance-documen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a/studentsachieve.net/forms/d/19d3MJO8MP5lJ8tG410O4RtanyNTN4rQ6JKlf-4AksgE/edit?usp=drive_web"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ttendee.gotowebinar.com/register/646051629505441869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ctrTitle"/>
          </p:nvPr>
        </p:nvSpPr>
        <p:spPr>
          <a:xfrm>
            <a:off x="219318" y="2982072"/>
            <a:ext cx="8619880" cy="8503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0514F"/>
              </a:buClr>
              <a:buSzPct val="25000"/>
              <a:buFont typeface="Allerta"/>
              <a:buNone/>
            </a:pPr>
            <a:r>
              <a:rPr lang="en-US" sz="2800" b="0" i="0" u="none" strike="noStrike" cap="none">
                <a:solidFill>
                  <a:srgbClr val="50514F"/>
                </a:solidFill>
                <a:latin typeface="Allerta"/>
                <a:ea typeface="Allerta"/>
                <a:cs typeface="Allerta"/>
                <a:sym typeface="Allerta"/>
              </a:rPr>
              <a:t>Understanding and Using Imperfect Curricular Materials</a:t>
            </a:r>
          </a:p>
        </p:txBody>
      </p:sp>
      <p:sp>
        <p:nvSpPr>
          <p:cNvPr id="175" name="Shape 175"/>
          <p:cNvSpPr txBox="1">
            <a:spLocks noGrp="1"/>
          </p:cNvSpPr>
          <p:nvPr>
            <p:ph type="subTitle" idx="1"/>
          </p:nvPr>
        </p:nvSpPr>
        <p:spPr>
          <a:xfrm>
            <a:off x="219319" y="3832457"/>
            <a:ext cx="8619878" cy="7924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Tuesday, August 16, 2016  </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7:00 - 8:00 EDT</a:t>
            </a:r>
          </a:p>
        </p:txBody>
      </p:sp>
      <p:sp>
        <p:nvSpPr>
          <p:cNvPr id="176" name="Shape 176"/>
          <p:cNvSpPr txBox="1"/>
          <p:nvPr/>
        </p:nvSpPr>
        <p:spPr>
          <a:xfrm>
            <a:off x="4133394"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05B56"/>
                </a:solidFill>
                <a:latin typeface="Allerta"/>
                <a:ea typeface="Allerta"/>
                <a:cs typeface="Allerta"/>
                <a:sym typeface="Allerta"/>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Tools for Reviewing: IMET</a:t>
            </a:r>
          </a:p>
        </p:txBody>
      </p:sp>
      <p:sp>
        <p:nvSpPr>
          <p:cNvPr id="244" name="Shape 244"/>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SAP’s Instructional Materials Evaluation Tool (IMET)</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A tool for evaluating a comprehensive textbook or textbook series for alignment to the Shifts and major features of the CCSS.</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For use with ELA/literacy materials for grades K-2 or 3-12 and for mathematics materials K-8 or high school</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0524F"/>
              </a:solidFill>
              <a:highlight>
                <a:srgbClr val="F8F8F8"/>
              </a:highlight>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1050" b="0" i="0" u="none" strike="noStrike" cap="none">
              <a:solidFill>
                <a:srgbClr val="50524F"/>
              </a:solidFill>
              <a:highlight>
                <a:srgbClr val="F8F8F8"/>
              </a:highlight>
              <a:latin typeface="Arial"/>
              <a:ea typeface="Arial"/>
              <a:cs typeface="Arial"/>
              <a:sym typeface="Arial"/>
            </a:endParaRPr>
          </a:p>
        </p:txBody>
      </p:sp>
      <p:cxnSp>
        <p:nvCxnSpPr>
          <p:cNvPr id="245" name="Shape 245"/>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246" name="Shape 246" descr="Screen Shot 2016-08-15 at 5.34.19 PM.png"/>
          <p:cNvPicPr preferRelativeResize="0"/>
          <p:nvPr/>
        </p:nvPicPr>
        <p:blipFill rotWithShape="1">
          <a:blip r:embed="rId3">
            <a:alphaModFix/>
          </a:blip>
          <a:srcRect/>
          <a:stretch/>
        </p:blipFill>
        <p:spPr>
          <a:xfrm>
            <a:off x="2745618" y="4233332"/>
            <a:ext cx="4007336" cy="22980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Tools for Reviewing: IMET</a:t>
            </a:r>
          </a:p>
        </p:txBody>
      </p:sp>
      <p:sp>
        <p:nvSpPr>
          <p:cNvPr id="252" name="Shape 252"/>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571500" marR="0" lvl="0" indent="-342900" algn="l" rtl="0">
              <a:lnSpc>
                <a:spcPct val="90000"/>
              </a:lnSpc>
              <a:spcBef>
                <a:spcPts val="0"/>
              </a:spcBef>
              <a:spcAft>
                <a:spcPts val="0"/>
              </a:spcAft>
              <a:buClr>
                <a:srgbClr val="50524F"/>
              </a:buClr>
              <a:buSzPct val="100000"/>
              <a:buFont typeface="Arial"/>
              <a:buChar char="•"/>
            </a:pPr>
            <a:r>
              <a:rPr lang="en-US" sz="2200" b="0" i="0" u="none" strike="noStrike" cap="none">
                <a:solidFill>
                  <a:srgbClr val="50524F"/>
                </a:solidFill>
                <a:latin typeface="Allerta"/>
                <a:ea typeface="Allerta"/>
                <a:cs typeface="Allerta"/>
                <a:sym typeface="Allerta"/>
              </a:rPr>
              <a:t>Use this tool to:</a:t>
            </a:r>
          </a:p>
          <a:p>
            <a:pPr marL="914400" marR="0" lvl="1" indent="-228600" algn="l" rtl="0">
              <a:lnSpc>
                <a:spcPct val="70000"/>
              </a:lnSpc>
              <a:spcBef>
                <a:spcPts val="1500"/>
              </a:spcBef>
              <a:spcAft>
                <a:spcPts val="0"/>
              </a:spcAft>
              <a:buClr>
                <a:srgbClr val="50524F"/>
              </a:buClr>
              <a:buSzPct val="100000"/>
              <a:buFont typeface="Arial"/>
              <a:buChar char="–"/>
            </a:pPr>
            <a:r>
              <a:rPr lang="en-US" sz="2000" b="0" i="0" u="none" strike="noStrike" cap="none">
                <a:solidFill>
                  <a:srgbClr val="50524F"/>
                </a:solidFill>
                <a:latin typeface="Allerta"/>
                <a:ea typeface="Allerta"/>
                <a:cs typeface="Allerta"/>
                <a:sym typeface="Allerta"/>
              </a:rPr>
              <a:t>Inform decisions about purchasing</a:t>
            </a:r>
          </a:p>
          <a:p>
            <a:pPr marL="914400" marR="0" lvl="1" indent="-228600" algn="l" rtl="0">
              <a:lnSpc>
                <a:spcPct val="70000"/>
              </a:lnSpc>
              <a:spcBef>
                <a:spcPts val="1500"/>
              </a:spcBef>
              <a:spcAft>
                <a:spcPts val="0"/>
              </a:spcAft>
              <a:buClr>
                <a:srgbClr val="50524F"/>
              </a:buClr>
              <a:buSzPct val="100000"/>
              <a:buFont typeface="Arial"/>
              <a:buChar char="–"/>
            </a:pPr>
            <a:r>
              <a:rPr lang="en-US" sz="2000" b="0" i="0" u="none" strike="noStrike" cap="none">
                <a:solidFill>
                  <a:srgbClr val="50524F"/>
                </a:solidFill>
                <a:latin typeface="Allerta"/>
                <a:ea typeface="Allerta"/>
                <a:cs typeface="Allerta"/>
                <a:sym typeface="Allerta"/>
              </a:rPr>
              <a:t>Evaluate previously purchased materials to identify necessary modifications</a:t>
            </a:r>
          </a:p>
          <a:p>
            <a:pPr marL="914400" marR="0" lvl="1" indent="-228600" algn="l" rtl="0">
              <a:lnSpc>
                <a:spcPct val="70000"/>
              </a:lnSpc>
              <a:spcBef>
                <a:spcPts val="1500"/>
              </a:spcBef>
              <a:spcAft>
                <a:spcPts val="0"/>
              </a:spcAft>
              <a:buClr>
                <a:srgbClr val="50524F"/>
              </a:buClr>
              <a:buSzPct val="100000"/>
              <a:buFont typeface="Arial"/>
              <a:buChar char="–"/>
            </a:pPr>
            <a:r>
              <a:rPr lang="en-US" sz="2000" b="0" i="0" u="none" strike="noStrike" cap="none">
                <a:solidFill>
                  <a:srgbClr val="50524F"/>
                </a:solidFill>
                <a:latin typeface="Allerta"/>
                <a:ea typeface="Allerta"/>
                <a:cs typeface="Allerta"/>
                <a:sym typeface="Allerta"/>
              </a:rPr>
              <a:t>Build understanding of what aligned materials look like</a:t>
            </a:r>
          </a:p>
          <a:p>
            <a:pPr marL="457200" marR="0" lvl="0" indent="-228600" algn="l" rtl="0">
              <a:lnSpc>
                <a:spcPct val="90000"/>
              </a:lnSpc>
              <a:spcBef>
                <a:spcPts val="1500"/>
              </a:spcBef>
              <a:spcAft>
                <a:spcPts val="0"/>
              </a:spcAft>
              <a:buClr>
                <a:srgbClr val="50524F"/>
              </a:buClr>
              <a:buSzPct val="100000"/>
              <a:buFont typeface="Arial"/>
              <a:buChar char="•"/>
            </a:pPr>
            <a:r>
              <a:rPr lang="en-US" sz="2200" b="0" i="0" u="none" strike="noStrike" cap="none">
                <a:solidFill>
                  <a:srgbClr val="50524F"/>
                </a:solidFill>
                <a:latin typeface="Allerta"/>
                <a:ea typeface="Allerta"/>
                <a:cs typeface="Allerta"/>
                <a:sym typeface="Allerta"/>
              </a:rPr>
              <a:t>Professional Development Modules for </a:t>
            </a:r>
            <a:r>
              <a:rPr lang="en-US" sz="2200" b="0" i="0" u="sng" strike="noStrike" cap="none">
                <a:solidFill>
                  <a:schemeClr val="hlink"/>
                </a:solidFill>
                <a:latin typeface="Allerta"/>
                <a:ea typeface="Allerta"/>
                <a:cs typeface="Allerta"/>
                <a:sym typeface="Allerta"/>
                <a:hlinkClick r:id="rId3"/>
              </a:rPr>
              <a:t>math</a:t>
            </a:r>
            <a:r>
              <a:rPr lang="en-US" sz="2200" b="0" i="0" u="none" strike="noStrike" cap="none">
                <a:solidFill>
                  <a:srgbClr val="50524F"/>
                </a:solidFill>
                <a:latin typeface="Allerta"/>
                <a:ea typeface="Allerta"/>
                <a:cs typeface="Allerta"/>
                <a:sym typeface="Allerta"/>
              </a:rPr>
              <a:t> and </a:t>
            </a:r>
            <a:r>
              <a:rPr lang="en-US" sz="2200" b="0" i="0" u="sng" strike="noStrike" cap="none">
                <a:solidFill>
                  <a:schemeClr val="hlink"/>
                </a:solidFill>
                <a:latin typeface="Allerta"/>
                <a:ea typeface="Allerta"/>
                <a:cs typeface="Allerta"/>
                <a:sym typeface="Allerta"/>
                <a:hlinkClick r:id="rId4"/>
              </a:rPr>
              <a:t>ELA</a:t>
            </a:r>
            <a:r>
              <a:rPr lang="en-US" sz="2200" b="0" i="0" u="none" strike="noStrike" cap="none">
                <a:solidFill>
                  <a:srgbClr val="50524F"/>
                </a:solidFill>
                <a:latin typeface="Allerta"/>
                <a:ea typeface="Allerta"/>
                <a:cs typeface="Allerta"/>
                <a:sym typeface="Allerta"/>
              </a:rPr>
              <a:t> to build understanding of the IMET and materials’ alignment</a:t>
            </a:r>
          </a:p>
          <a:p>
            <a:pPr marL="0" marR="0" lvl="0" indent="0" algn="l" rtl="0">
              <a:lnSpc>
                <a:spcPct val="100000"/>
              </a:lnSpc>
              <a:spcBef>
                <a:spcPts val="1940"/>
              </a:spcBef>
              <a:spcAft>
                <a:spcPts val="0"/>
              </a:spcAft>
              <a:buClr>
                <a:srgbClr val="595959"/>
              </a:buClr>
              <a:buSzPct val="25000"/>
              <a:buFont typeface="Arial"/>
              <a:buNone/>
            </a:pPr>
            <a:endParaRPr sz="1050" b="0" i="0" u="none" strike="noStrike" cap="none">
              <a:solidFill>
                <a:srgbClr val="50524F"/>
              </a:solidFill>
              <a:highlight>
                <a:srgbClr val="F8F8F8"/>
              </a:highlight>
              <a:latin typeface="Arial"/>
              <a:ea typeface="Arial"/>
              <a:cs typeface="Arial"/>
              <a:sym typeface="Arial"/>
            </a:endParaRPr>
          </a:p>
          <a:p>
            <a:pPr marL="0" marR="0" lvl="0" indent="0" algn="l" rtl="0">
              <a:lnSpc>
                <a:spcPct val="100000"/>
              </a:lnSpc>
              <a:spcBef>
                <a:spcPts val="440"/>
              </a:spcBef>
              <a:spcAft>
                <a:spcPts val="0"/>
              </a:spcAft>
              <a:buClr>
                <a:srgbClr val="595959"/>
              </a:buClr>
              <a:buSzPct val="25000"/>
              <a:buFont typeface="Arial"/>
              <a:buNone/>
            </a:pPr>
            <a:endParaRPr sz="1050" b="0" i="0" u="none" strike="noStrike" cap="none">
              <a:solidFill>
                <a:srgbClr val="50524F"/>
              </a:solidFill>
              <a:highlight>
                <a:srgbClr val="F8F8F8"/>
              </a:highlight>
              <a:latin typeface="Arial"/>
              <a:ea typeface="Arial"/>
              <a:cs typeface="Arial"/>
              <a:sym typeface="Arial"/>
            </a:endParaRPr>
          </a:p>
        </p:txBody>
      </p:sp>
      <p:cxnSp>
        <p:nvCxnSpPr>
          <p:cNvPr id="253" name="Shape 253"/>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Tools for Reviewing: EQuIP Rubric</a:t>
            </a:r>
          </a:p>
        </p:txBody>
      </p:sp>
      <p:sp>
        <p:nvSpPr>
          <p:cNvPr id="259" name="Shape 259"/>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Achieve’s Educators Evaluating the Quality of Instructional Products (EQuIP) Rubric</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Rubrics and feedback forms for math and ELA units</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162 Exemplar units with corresponding completed reviews</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Student Work protocol</a:t>
            </a:r>
          </a:p>
        </p:txBody>
      </p:sp>
      <p:cxnSp>
        <p:nvCxnSpPr>
          <p:cNvPr id="260" name="Shape 260"/>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261" name="Shape 261" descr="EQuIP screen shot.PNG"/>
          <p:cNvPicPr preferRelativeResize="0"/>
          <p:nvPr/>
        </p:nvPicPr>
        <p:blipFill rotWithShape="1">
          <a:blip r:embed="rId3">
            <a:alphaModFix/>
          </a:blip>
          <a:srcRect/>
          <a:stretch/>
        </p:blipFill>
        <p:spPr>
          <a:xfrm>
            <a:off x="3439673" y="4014650"/>
            <a:ext cx="5056623" cy="267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Accessing Completed Reviews</a:t>
            </a:r>
          </a:p>
        </p:txBody>
      </p:sp>
      <p:sp>
        <p:nvSpPr>
          <p:cNvPr id="267" name="Shape 267"/>
          <p:cNvSpPr txBox="1">
            <a:spLocks noGrp="1"/>
          </p:cNvSpPr>
          <p:nvPr>
            <p:ph type="body" idx="1"/>
          </p:nvPr>
        </p:nvSpPr>
        <p:spPr>
          <a:xfrm>
            <a:off x="304800" y="1570940"/>
            <a:ext cx="4908247" cy="4525963"/>
          </a:xfrm>
          <a:prstGeom prst="rect">
            <a:avLst/>
          </a:prstGeom>
          <a:noFill/>
          <a:ln>
            <a:noFill/>
          </a:ln>
        </p:spPr>
        <p:txBody>
          <a:bodyPr lIns="91425" tIns="45700" rIns="91425" bIns="45700" anchor="t" anchorCtr="0">
            <a:noAutofit/>
          </a:bodyPr>
          <a:lstStyle/>
          <a:p>
            <a:pPr marL="76200" marR="0" lvl="0" indent="0" algn="l" rtl="0">
              <a:lnSpc>
                <a:spcPct val="100000"/>
              </a:lnSpc>
              <a:spcBef>
                <a:spcPts val="0"/>
              </a:spcBef>
              <a:spcAft>
                <a:spcPts val="0"/>
              </a:spcAft>
              <a:buClr>
                <a:srgbClr val="595959"/>
              </a:buClr>
              <a:buSzPct val="25000"/>
              <a:buFont typeface="Arial"/>
              <a:buNone/>
            </a:pPr>
            <a:r>
              <a:rPr lang="en-US" sz="2400" b="0" i="0" u="sng" strike="noStrike" cap="none">
                <a:solidFill>
                  <a:schemeClr val="hlink"/>
                </a:solidFill>
                <a:latin typeface="Allerta"/>
                <a:ea typeface="Allerta"/>
                <a:cs typeface="Allerta"/>
                <a:sym typeface="Allerta"/>
                <a:hlinkClick r:id="rId3"/>
              </a:rPr>
              <a:t>Ed Reports</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Math Reviews</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Twenty-six K-8 reviews</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Five high school reviews</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ELA Reviews</a:t>
            </a:r>
          </a:p>
          <a:p>
            <a:pPr marL="914400" marR="0" lvl="1" indent="-228600" algn="l" rtl="0">
              <a:lnSpc>
                <a:spcPct val="100000"/>
              </a:lnSpc>
              <a:spcBef>
                <a:spcPts val="44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in progress</a:t>
            </a:r>
          </a:p>
          <a:p>
            <a:pPr marL="4572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76200" marR="0" lvl="0" indent="0" algn="l" rtl="0">
              <a:lnSpc>
                <a:spcPct val="100000"/>
              </a:lnSpc>
              <a:spcBef>
                <a:spcPts val="440"/>
              </a:spcBef>
              <a:spcAft>
                <a:spcPts val="0"/>
              </a:spcAft>
              <a:buClr>
                <a:srgbClr val="595959"/>
              </a:buClr>
              <a:buSzPct val="25000"/>
              <a:buFont typeface="Arial"/>
              <a:buNone/>
            </a:pPr>
            <a:r>
              <a:rPr lang="en-US" sz="2400" b="0" i="0" u="sng" strike="noStrike" cap="none">
                <a:solidFill>
                  <a:schemeClr val="hlink"/>
                </a:solidFill>
                <a:latin typeface="Allerta"/>
                <a:ea typeface="Allerta"/>
                <a:cs typeface="Allerta"/>
                <a:sym typeface="Allerta"/>
              </a:rPr>
              <a:t>Louisiana Believes</a:t>
            </a:r>
          </a:p>
          <a:p>
            <a:pPr marL="742950" marR="0" lvl="1" indent="-349250" algn="l" rtl="0">
              <a:lnSpc>
                <a:spcPct val="100000"/>
              </a:lnSpc>
              <a:spcBef>
                <a:spcPts val="4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Comprehensive reviews of ELA and math materials</a:t>
            </a:r>
          </a:p>
        </p:txBody>
      </p:sp>
      <p:cxnSp>
        <p:nvCxnSpPr>
          <p:cNvPr id="268" name="Shape 26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69" name="Shape 269" descr="EdReports Logo.PNG"/>
          <p:cNvPicPr preferRelativeResize="0"/>
          <p:nvPr/>
        </p:nvPicPr>
        <p:blipFill rotWithShape="1">
          <a:blip r:embed="rId4">
            <a:alphaModFix/>
          </a:blip>
          <a:srcRect/>
          <a:stretch/>
        </p:blipFill>
        <p:spPr>
          <a:xfrm>
            <a:off x="5213048" y="1752378"/>
            <a:ext cx="3866888" cy="1143000"/>
          </a:xfrm>
          <a:prstGeom prst="rect">
            <a:avLst/>
          </a:prstGeom>
          <a:noFill/>
          <a:ln>
            <a:noFill/>
          </a:ln>
        </p:spPr>
      </p:pic>
      <p:pic>
        <p:nvPicPr>
          <p:cNvPr id="270" name="Shape 270" descr="Screen Shot 2016-08-15 at 5.37.54 PM.png"/>
          <p:cNvPicPr preferRelativeResize="0"/>
          <p:nvPr/>
        </p:nvPicPr>
        <p:blipFill rotWithShape="1">
          <a:blip r:embed="rId5">
            <a:alphaModFix/>
          </a:blip>
          <a:srcRect/>
          <a:stretch/>
        </p:blipFill>
        <p:spPr>
          <a:xfrm>
            <a:off x="5300691" y="4115703"/>
            <a:ext cx="3708400" cy="1981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16566" y="2206889"/>
            <a:ext cx="8620551" cy="19726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have you used the IMET, EdReports, LA Believes or the EQuIP rubrics?</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pic>
        <p:nvPicPr>
          <p:cNvPr id="276" name="Shape 276"/>
          <p:cNvPicPr preferRelativeResize="0"/>
          <p:nvPr/>
        </p:nvPicPr>
        <p:blipFill rotWithShape="1">
          <a:blip r:embed="rId3">
            <a:alphaModFix/>
          </a:blip>
          <a:srcRect/>
          <a:stretch/>
        </p:blipFill>
        <p:spPr>
          <a:xfrm>
            <a:off x="6809618" y="3925526"/>
            <a:ext cx="2196666" cy="26784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16566" y="2638402"/>
            <a:ext cx="8620551" cy="138084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My materials are not perfectly aligned! Now what?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General Guidance on Adapting Materials</a:t>
            </a:r>
          </a:p>
        </p:txBody>
      </p:sp>
      <p:sp>
        <p:nvSpPr>
          <p:cNvPr id="288" name="Shape 288"/>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SAP worked with Illustrative Mathematics to pilot a project supporting districts in making adaptations to their current materials </a:t>
            </a:r>
          </a:p>
          <a:p>
            <a:pPr marL="457200" marR="0" lvl="0" indent="-355600" algn="l" rtl="0">
              <a:lnSpc>
                <a:spcPct val="100000"/>
              </a:lnSpc>
              <a:spcBef>
                <a:spcPts val="10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Processes, outcomes and templates that can be used to adapt any materials </a:t>
            </a:r>
          </a:p>
          <a:p>
            <a:pPr marL="457200" marR="0" lvl="0" indent="-355600" algn="l" rtl="0">
              <a:lnSpc>
                <a:spcPct val="100000"/>
              </a:lnSpc>
              <a:spcBef>
                <a:spcPts val="1000"/>
              </a:spcBef>
              <a:spcAft>
                <a:spcPts val="0"/>
              </a:spcAft>
              <a:buClr>
                <a:srgbClr val="595959"/>
              </a:buClr>
              <a:buSzPct val="100000"/>
              <a:buFont typeface="Arial"/>
              <a:buNone/>
            </a:pPr>
            <a:endParaRPr sz="2000" b="0" i="0" u="none" strike="noStrike" cap="none">
              <a:solidFill>
                <a:srgbClr val="595959"/>
              </a:solidFill>
              <a:latin typeface="Allerta"/>
              <a:ea typeface="Allerta"/>
              <a:cs typeface="Allerta"/>
              <a:sym typeface="Allerta"/>
            </a:endParaRPr>
          </a:p>
          <a:p>
            <a:pPr marL="457200" marR="0" lvl="0" indent="-355600" algn="l" rtl="0">
              <a:lnSpc>
                <a:spcPct val="100000"/>
              </a:lnSpc>
              <a:spcBef>
                <a:spcPts val="10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All materials available through the Aligned blog:</a:t>
            </a:r>
          </a:p>
          <a:p>
            <a:pPr marL="914400" marR="0" lvl="1" indent="-228600" algn="l" rtl="0">
              <a:lnSpc>
                <a:spcPct val="100000"/>
              </a:lnSpc>
              <a:spcBef>
                <a:spcPts val="1000"/>
              </a:spcBef>
              <a:spcAft>
                <a:spcPts val="0"/>
              </a:spcAft>
              <a:buClr>
                <a:srgbClr val="595959"/>
              </a:buClr>
              <a:buSzPct val="100000"/>
              <a:buFont typeface="Allerta"/>
              <a:buChar char="–"/>
            </a:pPr>
            <a:r>
              <a:rPr lang="en-US" sz="2000" b="0" i="0" u="sng" strike="noStrike" cap="none">
                <a:solidFill>
                  <a:schemeClr val="hlink"/>
                </a:solidFill>
                <a:latin typeface="Allerta"/>
                <a:ea typeface="Allerta"/>
                <a:cs typeface="Allerta"/>
                <a:sym typeface="Allerta"/>
                <a:hlinkClick r:id="rId3"/>
              </a:rPr>
              <a:t>http://achievethecore.org/aligned/outcomes-of-the-adaptation-process/</a:t>
            </a:r>
          </a:p>
        </p:txBody>
      </p:sp>
      <p:cxnSp>
        <p:nvCxnSpPr>
          <p:cNvPr id="289" name="Shape 28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rgbClr val="595959"/>
                </a:solidFill>
                <a:latin typeface="Allerta"/>
                <a:ea typeface="Allerta"/>
                <a:cs typeface="Allerta"/>
                <a:sym typeface="Allerta"/>
              </a:rPr>
              <a:t>Tools for planning adaptations</a:t>
            </a:r>
          </a:p>
        </p:txBody>
      </p:sp>
      <p:sp>
        <p:nvSpPr>
          <p:cNvPr id="296" name="Shape 296"/>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pic>
        <p:nvPicPr>
          <p:cNvPr id="297" name="Shape 297"/>
          <p:cNvPicPr preferRelativeResize="0"/>
          <p:nvPr/>
        </p:nvPicPr>
        <p:blipFill rotWithShape="1">
          <a:blip r:embed="rId3">
            <a:alphaModFix/>
          </a:blip>
          <a:srcRect/>
          <a:stretch/>
        </p:blipFill>
        <p:spPr>
          <a:xfrm>
            <a:off x="213875" y="1665615"/>
            <a:ext cx="6800999" cy="3503175"/>
          </a:xfrm>
          <a:prstGeom prst="rect">
            <a:avLst/>
          </a:prstGeom>
          <a:noFill/>
          <a:ln w="38100" cap="flat" cmpd="sng">
            <a:solidFill>
              <a:schemeClr val="dk2"/>
            </a:solidFill>
            <a:prstDash val="solid"/>
            <a:round/>
            <a:headEnd type="none" w="med" len="med"/>
            <a:tailEnd type="none" w="med" len="med"/>
          </a:ln>
        </p:spPr>
      </p:pic>
      <p:pic>
        <p:nvPicPr>
          <p:cNvPr id="298" name="Shape 298"/>
          <p:cNvPicPr preferRelativeResize="0"/>
          <p:nvPr/>
        </p:nvPicPr>
        <p:blipFill rotWithShape="1">
          <a:blip r:embed="rId4">
            <a:alphaModFix/>
          </a:blip>
          <a:srcRect/>
          <a:stretch/>
        </p:blipFill>
        <p:spPr>
          <a:xfrm>
            <a:off x="5463350" y="2488133"/>
            <a:ext cx="3103050" cy="4208649"/>
          </a:xfrm>
          <a:prstGeom prst="rect">
            <a:avLst/>
          </a:prstGeom>
          <a:noFill/>
          <a:ln w="38100" cap="flat" cmpd="sng">
            <a:solidFill>
              <a:srgbClr val="595959"/>
            </a:solidFill>
            <a:prstDash val="solid"/>
            <a:round/>
            <a:headEnd type="none" w="med" len="med"/>
            <a:tailEnd type="none" w="med" len="med"/>
          </a:ln>
        </p:spPr>
      </p:pic>
      <p:cxnSp>
        <p:nvCxnSpPr>
          <p:cNvPr id="299" name="Shape 29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Materials Adaptation Project (MAP): </a:t>
            </a:r>
            <a:r>
              <a:rPr lang="en-US" sz="2800" b="0" i="1" u="none" strike="noStrike" cap="none">
                <a:solidFill>
                  <a:srgbClr val="595959"/>
                </a:solidFill>
                <a:latin typeface="Allerta"/>
                <a:ea typeface="Allerta"/>
                <a:cs typeface="Allerta"/>
                <a:sym typeface="Allerta"/>
              </a:rPr>
              <a:t>GO Math! </a:t>
            </a:r>
            <a:r>
              <a:rPr lang="en-US" sz="2800" b="0" i="0" u="none" strike="noStrike" cap="none">
                <a:solidFill>
                  <a:srgbClr val="595959"/>
                </a:solidFill>
                <a:latin typeface="Allerta"/>
                <a:ea typeface="Allerta"/>
                <a:cs typeface="Allerta"/>
                <a:sym typeface="Allerta"/>
              </a:rPr>
              <a:t> (K-5)</a:t>
            </a:r>
          </a:p>
        </p:txBody>
      </p:sp>
      <p:sp>
        <p:nvSpPr>
          <p:cNvPr id="305" name="Shape 305"/>
          <p:cNvSpPr txBox="1">
            <a:spLocks noGrp="1"/>
          </p:cNvSpPr>
          <p:nvPr>
            <p:ph type="body" idx="1"/>
          </p:nvPr>
        </p:nvSpPr>
        <p:spPr>
          <a:xfrm>
            <a:off x="380282" y="1417637"/>
            <a:ext cx="8229600" cy="4526100"/>
          </a:xfrm>
          <a:prstGeom prst="rect">
            <a:avLst/>
          </a:prstGeom>
          <a:noFill/>
          <a:ln>
            <a:noFill/>
          </a:ln>
        </p:spPr>
        <p:txBody>
          <a:bodyPr lIns="91425" tIns="45700" rIns="91425" bIns="45700" anchor="t" anchorCtr="0">
            <a:noAutofit/>
          </a:bodyPr>
          <a:lstStyle/>
          <a:p>
            <a:pPr marL="76200" marR="0" lvl="0" indent="0" algn="l" rtl="0">
              <a:lnSpc>
                <a:spcPct val="100000"/>
              </a:lnSpc>
              <a:spcBef>
                <a:spcPts val="0"/>
              </a:spcBef>
              <a:spcAft>
                <a:spcPts val="0"/>
              </a:spcAft>
              <a:buClr>
                <a:srgbClr val="3F3F39"/>
              </a:buClr>
              <a:buSzPct val="25000"/>
              <a:buFont typeface="Arial"/>
              <a:buNone/>
            </a:pPr>
            <a:r>
              <a:rPr lang="en-US" sz="2200" b="0" i="0" u="none" strike="noStrike" cap="none">
                <a:solidFill>
                  <a:srgbClr val="595959"/>
                </a:solidFill>
                <a:latin typeface="Allerta"/>
                <a:ea typeface="Allerta"/>
                <a:cs typeface="Allerta"/>
                <a:sym typeface="Allerta"/>
              </a:rPr>
              <a:t>Work done in partnership with districts currently using </a:t>
            </a:r>
            <a:r>
              <a:rPr lang="en-US" sz="2200" b="0" i="1" u="none" strike="noStrike" cap="none">
                <a:solidFill>
                  <a:srgbClr val="595959"/>
                </a:solidFill>
                <a:latin typeface="Allerta"/>
                <a:ea typeface="Allerta"/>
                <a:cs typeface="Allerta"/>
                <a:sym typeface="Allerta"/>
              </a:rPr>
              <a:t>GO Math!</a:t>
            </a:r>
          </a:p>
          <a:p>
            <a:pPr marL="76200" marR="0" lvl="0" indent="0" algn="l" rtl="0">
              <a:lnSpc>
                <a:spcPct val="100000"/>
              </a:lnSpc>
              <a:spcBef>
                <a:spcPts val="100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100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How can </a:t>
            </a:r>
            <a:r>
              <a:rPr lang="en-US" sz="2200" b="0" i="1" u="none" strike="noStrike" cap="none">
                <a:solidFill>
                  <a:srgbClr val="595959"/>
                </a:solidFill>
                <a:latin typeface="Allerta"/>
                <a:ea typeface="Allerta"/>
                <a:cs typeface="Allerta"/>
                <a:sym typeface="Allerta"/>
              </a:rPr>
              <a:t>Go Math!</a:t>
            </a:r>
            <a:r>
              <a:rPr lang="en-US" sz="2200" b="0" i="0" u="none" strike="noStrike" cap="none">
                <a:solidFill>
                  <a:srgbClr val="595959"/>
                </a:solidFill>
                <a:latin typeface="Allerta"/>
                <a:ea typeface="Allerta"/>
                <a:cs typeface="Allerta"/>
                <a:sym typeface="Allerta"/>
              </a:rPr>
              <a:t> be used in a way that is more aligned to the Shifts and Standards?</a:t>
            </a:r>
          </a:p>
          <a:p>
            <a:pPr marL="857250" marR="0" lvl="1" indent="-234950" algn="l" rtl="0">
              <a:lnSpc>
                <a:spcPct val="100000"/>
              </a:lnSpc>
              <a:spcBef>
                <a:spcPts val="10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program- and grade-level specific guidance to help with both long-term and daily planning</a:t>
            </a:r>
          </a:p>
          <a:p>
            <a:pPr marL="857250" marR="0" lvl="1" indent="-234950" algn="l" rtl="0">
              <a:lnSpc>
                <a:spcPct val="100000"/>
              </a:lnSpc>
              <a:spcBef>
                <a:spcPts val="10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“Fluency Resources” available at each grade</a:t>
            </a:r>
          </a:p>
          <a:p>
            <a:pPr marL="457200" marR="0" lvl="0" indent="-228600" algn="l" rtl="0">
              <a:lnSpc>
                <a:spcPct val="100000"/>
              </a:lnSpc>
              <a:spcBef>
                <a:spcPts val="100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Coming soon: Assessment Guidance for each grade</a:t>
            </a:r>
          </a:p>
          <a:p>
            <a:pPr marL="0" marR="0" lvl="0" indent="0" algn="l" rtl="0">
              <a:lnSpc>
                <a:spcPct val="100000"/>
              </a:lnSpc>
              <a:spcBef>
                <a:spcPts val="100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306" name="Shape 306"/>
          <p:cNvCxnSpPr/>
          <p:nvPr/>
        </p:nvCxnSpPr>
        <p:spPr>
          <a:xfrm>
            <a:off x="457200" y="1262212"/>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Example: Program Guidance</a:t>
            </a:r>
          </a:p>
        </p:txBody>
      </p:sp>
      <p:sp>
        <p:nvSpPr>
          <p:cNvPr id="312" name="Shape 31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313" name="Shape 313"/>
          <p:cNvPicPr preferRelativeResize="0"/>
          <p:nvPr/>
        </p:nvPicPr>
        <p:blipFill rotWithShape="1">
          <a:blip r:embed="rId3">
            <a:alphaModFix/>
          </a:blip>
          <a:srcRect r="40394"/>
          <a:stretch/>
        </p:blipFill>
        <p:spPr>
          <a:xfrm>
            <a:off x="870855" y="1923142"/>
            <a:ext cx="6894287" cy="2171106"/>
          </a:xfrm>
          <a:prstGeom prst="rect">
            <a:avLst/>
          </a:prstGeom>
          <a:noFill/>
          <a:ln>
            <a:noFill/>
          </a:ln>
        </p:spPr>
      </p:pic>
      <p:pic>
        <p:nvPicPr>
          <p:cNvPr id="314" name="Shape 314"/>
          <p:cNvPicPr preferRelativeResize="0"/>
          <p:nvPr/>
        </p:nvPicPr>
        <p:blipFill rotWithShape="1">
          <a:blip r:embed="rId3">
            <a:alphaModFix/>
          </a:blip>
          <a:srcRect l="59028" b="26023"/>
          <a:stretch/>
        </p:blipFill>
        <p:spPr>
          <a:xfrm>
            <a:off x="955524" y="4094251"/>
            <a:ext cx="4898570" cy="1808226"/>
          </a:xfrm>
          <a:prstGeom prst="rect">
            <a:avLst/>
          </a:prstGeom>
          <a:noFill/>
          <a:ln>
            <a:noFill/>
          </a:ln>
        </p:spPr>
      </p:pic>
      <p:cxnSp>
        <p:nvCxnSpPr>
          <p:cNvPr id="315" name="Shape 315"/>
          <p:cNvCxnSpPr/>
          <p:nvPr/>
        </p:nvCxnSpPr>
        <p:spPr>
          <a:xfrm>
            <a:off x="457200" y="1342305"/>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Introductions</a:t>
            </a:r>
          </a:p>
        </p:txBody>
      </p:sp>
      <p:sp>
        <p:nvSpPr>
          <p:cNvPr id="183" name="Shape 18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Sandra Alberti,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Janelle Fann, Project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Jennie Beltramini,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Joanie Funderburk, Manager of Professional Learning</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This Month’s Guests</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Cathy Schmidt, SAP ELA/Literacy Team</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Marni Greenstein, SAP Math Team</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Haile Bennett, SAP Digital Team</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Kate Linnehan, Core Advocate</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Mandy Polen, Core Advocate</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184" name="Shape 184"/>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Example: Chapter Guidance</a:t>
            </a:r>
          </a:p>
        </p:txBody>
      </p:sp>
      <p:pic>
        <p:nvPicPr>
          <p:cNvPr id="321" name="Shape 321"/>
          <p:cNvPicPr preferRelativeResize="0"/>
          <p:nvPr/>
        </p:nvPicPr>
        <p:blipFill rotWithShape="1">
          <a:blip r:embed="rId3">
            <a:alphaModFix/>
          </a:blip>
          <a:srcRect/>
          <a:stretch/>
        </p:blipFill>
        <p:spPr>
          <a:xfrm>
            <a:off x="246504" y="1472580"/>
            <a:ext cx="8650995" cy="4265799"/>
          </a:xfrm>
          <a:prstGeom prst="rect">
            <a:avLst/>
          </a:prstGeom>
          <a:noFill/>
          <a:ln>
            <a:noFill/>
          </a:ln>
        </p:spPr>
      </p:pic>
      <p:cxnSp>
        <p:nvCxnSpPr>
          <p:cNvPr id="322" name="Shape 322"/>
          <p:cNvCxnSpPr/>
          <p:nvPr/>
        </p:nvCxnSpPr>
        <p:spPr>
          <a:xfrm>
            <a:off x="457200" y="1273654"/>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rgbClr val="595959"/>
                </a:solidFill>
                <a:latin typeface="Allerta"/>
                <a:ea typeface="Allerta"/>
                <a:cs typeface="Allerta"/>
                <a:sym typeface="Allerta"/>
              </a:rPr>
              <a:t>Materials Adaptation Project: </a:t>
            </a:r>
            <a:r>
              <a:rPr lang="en-US" sz="2800" b="0" i="1" u="none" strike="noStrike" cap="none">
                <a:solidFill>
                  <a:srgbClr val="595959"/>
                </a:solidFill>
                <a:latin typeface="Allerta"/>
                <a:ea typeface="Allerta"/>
                <a:cs typeface="Allerta"/>
                <a:sym typeface="Allerta"/>
              </a:rPr>
              <a:t>Journeys 2014</a:t>
            </a:r>
          </a:p>
        </p:txBody>
      </p:sp>
      <p:sp>
        <p:nvSpPr>
          <p:cNvPr id="329" name="Shape 329"/>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rgbClr val="595959"/>
                </a:solidFill>
                <a:latin typeface="Allerta"/>
                <a:ea typeface="Allerta"/>
                <a:cs typeface="Allerta"/>
                <a:sym typeface="Allerta"/>
              </a:rPr>
              <a:t>Brought educators together to explore:</a:t>
            </a:r>
          </a:p>
          <a:p>
            <a:pPr marL="342900" marR="0" lvl="0" indent="-342900" algn="l" rtl="0">
              <a:lnSpc>
                <a:spcPct val="100000"/>
              </a:lnSpc>
              <a:spcBef>
                <a:spcPts val="560"/>
              </a:spcBef>
              <a:spcAft>
                <a:spcPts val="0"/>
              </a:spcAft>
              <a:buClr>
                <a:schemeClr val="dk1"/>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560"/>
              </a:spcBef>
              <a:spcAft>
                <a:spcPts val="0"/>
              </a:spcAft>
              <a:buClr>
                <a:schemeClr val="dk1"/>
              </a:buClr>
              <a:buSzPct val="100000"/>
              <a:buFont typeface="Arial"/>
              <a:buChar char="•"/>
            </a:pPr>
            <a:r>
              <a:rPr lang="en-US" sz="2400" b="0" i="0" u="none" strike="noStrike" cap="none">
                <a:solidFill>
                  <a:srgbClr val="595959"/>
                </a:solidFill>
                <a:latin typeface="Allerta"/>
                <a:ea typeface="Allerta"/>
                <a:cs typeface="Allerta"/>
                <a:sym typeface="Allerta"/>
              </a:rPr>
              <a:t>How can we use critical features of alignment to guide more effective use of the ‘traditional’ basal?</a:t>
            </a:r>
          </a:p>
          <a:p>
            <a:pPr marL="342900" marR="0" lvl="0" indent="-342900" algn="l" rtl="0">
              <a:lnSpc>
                <a:spcPct val="100000"/>
              </a:lnSpc>
              <a:spcBef>
                <a:spcPts val="560"/>
              </a:spcBef>
              <a:spcAft>
                <a:spcPts val="0"/>
              </a:spcAft>
              <a:buClr>
                <a:schemeClr val="dk1"/>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560"/>
              </a:spcBef>
              <a:spcAft>
                <a:spcPts val="0"/>
              </a:spcAft>
              <a:buClr>
                <a:schemeClr val="dk1"/>
              </a:buClr>
              <a:buSzPct val="100000"/>
              <a:buFont typeface="Arial"/>
              <a:buChar char="•"/>
            </a:pPr>
            <a:r>
              <a:rPr lang="en-US" sz="2400" b="0" i="0" u="none" strike="noStrike" cap="none">
                <a:solidFill>
                  <a:srgbClr val="595959"/>
                </a:solidFill>
                <a:latin typeface="Allerta"/>
                <a:ea typeface="Allerta"/>
                <a:cs typeface="Allerta"/>
                <a:sym typeface="Allerta"/>
              </a:rPr>
              <a:t>What resources are available to support the work of adapting materials?</a:t>
            </a:r>
          </a:p>
        </p:txBody>
      </p:sp>
      <p:pic>
        <p:nvPicPr>
          <p:cNvPr id="330" name="Shape 330" descr="IMG_5470.PNG"/>
          <p:cNvPicPr preferRelativeResize="0"/>
          <p:nvPr/>
        </p:nvPicPr>
        <p:blipFill rotWithShape="1">
          <a:blip r:embed="rId3">
            <a:alphaModFix/>
          </a:blip>
          <a:srcRect/>
          <a:stretch/>
        </p:blipFill>
        <p:spPr>
          <a:xfrm>
            <a:off x="4309773" y="4551785"/>
            <a:ext cx="4538099" cy="2183099"/>
          </a:xfrm>
          <a:prstGeom prst="rect">
            <a:avLst/>
          </a:prstGeom>
          <a:noFill/>
          <a:ln>
            <a:noFill/>
          </a:ln>
        </p:spPr>
      </p:pic>
      <p:cxnSp>
        <p:nvCxnSpPr>
          <p:cNvPr id="331" name="Shape 331"/>
          <p:cNvCxnSpPr/>
          <p:nvPr/>
        </p:nvCxnSpPr>
        <p:spPr>
          <a:xfrm>
            <a:off x="457200" y="1323195"/>
            <a:ext cx="8039099" cy="0"/>
          </a:xfrm>
          <a:prstGeom prst="straightConnector1">
            <a:avLst/>
          </a:prstGeom>
          <a:noFill/>
          <a:ln w="25400" cap="flat" cmpd="sng">
            <a:solidFill>
              <a:srgbClr val="0E6641"/>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rgbClr val="595959"/>
                </a:solidFill>
                <a:latin typeface="Allerta"/>
                <a:ea typeface="Allerta"/>
                <a:cs typeface="Allerta"/>
                <a:sym typeface="Allerta"/>
              </a:rPr>
              <a:t>Week 1: Close Reading</a:t>
            </a:r>
          </a:p>
        </p:txBody>
      </p:sp>
      <p:sp>
        <p:nvSpPr>
          <p:cNvPr id="338" name="Shape 338"/>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100000"/>
              <a:buFont typeface="Arial"/>
              <a:buNone/>
            </a:pPr>
            <a:endParaRPr sz="2200" b="0" i="0" u="none" strike="noStrike" cap="none">
              <a:solidFill>
                <a:srgbClr val="595959"/>
              </a:solidFill>
              <a:latin typeface="Allerta"/>
              <a:ea typeface="Allerta"/>
              <a:cs typeface="Allerta"/>
              <a:sym typeface="Allerta"/>
            </a:endParaRPr>
          </a:p>
        </p:txBody>
      </p:sp>
      <p:pic>
        <p:nvPicPr>
          <p:cNvPr id="339" name="Shape 339" descr="Screen Shot 2016-04-25 at 10.08.11 AM.png"/>
          <p:cNvPicPr preferRelativeResize="0"/>
          <p:nvPr/>
        </p:nvPicPr>
        <p:blipFill rotWithShape="1">
          <a:blip r:embed="rId3">
            <a:alphaModFix/>
          </a:blip>
          <a:srcRect/>
          <a:stretch/>
        </p:blipFill>
        <p:spPr>
          <a:xfrm>
            <a:off x="234364" y="1490109"/>
            <a:ext cx="4791300" cy="3525599"/>
          </a:xfrm>
          <a:prstGeom prst="rect">
            <a:avLst/>
          </a:prstGeom>
          <a:noFill/>
          <a:ln>
            <a:noFill/>
          </a:ln>
        </p:spPr>
      </p:pic>
      <p:pic>
        <p:nvPicPr>
          <p:cNvPr id="340" name="Shape 340" descr="Screen Shot 2016-08-04 at 10.45.25 AM.png"/>
          <p:cNvPicPr preferRelativeResize="0"/>
          <p:nvPr/>
        </p:nvPicPr>
        <p:blipFill rotWithShape="1">
          <a:blip r:embed="rId4">
            <a:alphaModFix/>
          </a:blip>
          <a:srcRect/>
          <a:stretch/>
        </p:blipFill>
        <p:spPr>
          <a:xfrm>
            <a:off x="4065816" y="2648856"/>
            <a:ext cx="4620900" cy="3951000"/>
          </a:xfrm>
          <a:prstGeom prst="rect">
            <a:avLst/>
          </a:prstGeom>
          <a:noFill/>
          <a:ln>
            <a:noFill/>
          </a:ln>
        </p:spPr>
      </p:pic>
      <p:pic>
        <p:nvPicPr>
          <p:cNvPr id="341" name="Shape 341"/>
          <p:cNvPicPr preferRelativeResize="0"/>
          <p:nvPr/>
        </p:nvPicPr>
        <p:blipFill rotWithShape="1">
          <a:blip r:embed="rId5">
            <a:alphaModFix/>
          </a:blip>
          <a:srcRect/>
          <a:stretch/>
        </p:blipFill>
        <p:spPr>
          <a:xfrm>
            <a:off x="6824234" y="777156"/>
            <a:ext cx="1307999" cy="1871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rgbClr val="595959"/>
                </a:solidFill>
                <a:latin typeface="Allerta"/>
                <a:ea typeface="Allerta"/>
                <a:cs typeface="Allerta"/>
                <a:sym typeface="Allerta"/>
              </a:rPr>
              <a:t>Week 2: Building Knowledge</a:t>
            </a:r>
          </a:p>
        </p:txBody>
      </p:sp>
      <p:pic>
        <p:nvPicPr>
          <p:cNvPr id="348" name="Shape 348" descr="Screen Shot 2016-04-25 at 10.10.02 AM.png"/>
          <p:cNvPicPr preferRelativeResize="0"/>
          <p:nvPr/>
        </p:nvPicPr>
        <p:blipFill rotWithShape="1">
          <a:blip r:embed="rId3">
            <a:alphaModFix/>
          </a:blip>
          <a:srcRect/>
          <a:stretch/>
        </p:blipFill>
        <p:spPr>
          <a:xfrm>
            <a:off x="457200" y="1612979"/>
            <a:ext cx="4707900" cy="2801100"/>
          </a:xfrm>
          <a:prstGeom prst="rect">
            <a:avLst/>
          </a:prstGeom>
          <a:noFill/>
          <a:ln>
            <a:noFill/>
          </a:ln>
        </p:spPr>
      </p:pic>
      <p:pic>
        <p:nvPicPr>
          <p:cNvPr id="349" name="Shape 349" descr="Screen Shot 2016-08-04 at 10.45.58 AM.png"/>
          <p:cNvPicPr preferRelativeResize="0"/>
          <p:nvPr/>
        </p:nvPicPr>
        <p:blipFill rotWithShape="1">
          <a:blip r:embed="rId4">
            <a:alphaModFix/>
          </a:blip>
          <a:srcRect/>
          <a:stretch/>
        </p:blipFill>
        <p:spPr>
          <a:xfrm>
            <a:off x="4394200" y="3024243"/>
            <a:ext cx="4165499" cy="3654599"/>
          </a:xfrm>
          <a:prstGeom prst="rect">
            <a:avLst/>
          </a:prstGeom>
          <a:noFill/>
          <a:ln>
            <a:noFill/>
          </a:ln>
        </p:spPr>
      </p:pic>
      <p:pic>
        <p:nvPicPr>
          <p:cNvPr id="350" name="Shape 350" descr="Screen Shot 2016-03-23 at 2.34.14 PM.png"/>
          <p:cNvPicPr preferRelativeResize="0"/>
          <p:nvPr/>
        </p:nvPicPr>
        <p:blipFill rotWithShape="1">
          <a:blip r:embed="rId5">
            <a:alphaModFix/>
          </a:blip>
          <a:srcRect/>
          <a:stretch/>
        </p:blipFill>
        <p:spPr>
          <a:xfrm>
            <a:off x="6870700" y="1022028"/>
            <a:ext cx="1816200" cy="2121000"/>
          </a:xfrm>
          <a:prstGeom prst="rect">
            <a:avLst/>
          </a:prstGeom>
          <a:noFill/>
          <a:ln>
            <a:noFill/>
          </a:ln>
        </p:spPr>
      </p:pic>
      <p:pic>
        <p:nvPicPr>
          <p:cNvPr id="351" name="Shape 351" descr="Screen Shot 2016-03-23 at 2.34.24 PM.png"/>
          <p:cNvPicPr preferRelativeResize="0"/>
          <p:nvPr/>
        </p:nvPicPr>
        <p:blipFill rotWithShape="1">
          <a:blip r:embed="rId6">
            <a:alphaModFix/>
          </a:blip>
          <a:srcRect r="10562"/>
          <a:stretch/>
        </p:blipFill>
        <p:spPr>
          <a:xfrm>
            <a:off x="561112" y="4504514"/>
            <a:ext cx="4100399" cy="1752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rgbClr val="595959"/>
                </a:solidFill>
                <a:latin typeface="Allerta"/>
                <a:ea typeface="Allerta"/>
                <a:cs typeface="Allerta"/>
                <a:sym typeface="Allerta"/>
              </a:rPr>
              <a:t>Rules of Thumb</a:t>
            </a:r>
          </a:p>
        </p:txBody>
      </p:sp>
      <p:sp>
        <p:nvSpPr>
          <p:cNvPr id="358" name="Shape 358"/>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endParaRPr sz="2800" b="0" i="1" u="none" strike="noStrike" cap="none">
              <a:solidFill>
                <a:schemeClr val="dk1"/>
              </a:solidFill>
              <a:latin typeface="Calibri"/>
              <a:ea typeface="Calibri"/>
              <a:cs typeface="Calibri"/>
              <a:sym typeface="Calibri"/>
            </a:endParaRPr>
          </a:p>
          <a:p>
            <a:pPr marL="304800" marR="0" lvl="0" indent="0" algn="l" rtl="0">
              <a:lnSpc>
                <a:spcPct val="100000"/>
              </a:lnSpc>
              <a:spcBef>
                <a:spcPts val="560"/>
              </a:spcBef>
              <a:spcAft>
                <a:spcPts val="0"/>
              </a:spcAft>
              <a:buClr>
                <a:schemeClr val="dk1"/>
              </a:buClr>
              <a:buSzPct val="25000"/>
              <a:buFont typeface="Arial"/>
              <a:buNone/>
            </a:pPr>
            <a:endParaRPr sz="2800" b="0" i="1" u="none" strike="noStrike" cap="none">
              <a:solidFill>
                <a:schemeClr val="dk1"/>
              </a:solidFill>
              <a:latin typeface="Calibri"/>
              <a:ea typeface="Calibri"/>
              <a:cs typeface="Calibri"/>
              <a:sym typeface="Calibri"/>
            </a:endParaRPr>
          </a:p>
          <a:p>
            <a:pPr marL="304800" marR="0" lvl="0" indent="0" algn="l" rtl="0">
              <a:lnSpc>
                <a:spcPct val="100000"/>
              </a:lnSpc>
              <a:spcBef>
                <a:spcPts val="560"/>
              </a:spcBef>
              <a:spcAft>
                <a:spcPts val="0"/>
              </a:spcAft>
              <a:buClr>
                <a:schemeClr val="dk1"/>
              </a:buClr>
              <a:buSzPct val="25000"/>
              <a:buFont typeface="Arial"/>
              <a:buNone/>
            </a:pPr>
            <a:r>
              <a:rPr lang="en-US" sz="2400" b="0" i="0" u="none" strike="noStrike" cap="none">
                <a:solidFill>
                  <a:srgbClr val="595959"/>
                </a:solidFill>
                <a:latin typeface="Allerta"/>
                <a:ea typeface="Allerta"/>
                <a:cs typeface="Allerta"/>
                <a:sym typeface="Allerta"/>
              </a:rPr>
              <a:t>How should teachers use the features of the book to make instruction more aligned?</a:t>
            </a:r>
          </a:p>
          <a:p>
            <a:pPr marL="304800" marR="0" lvl="0" indent="0" algn="l" rtl="0">
              <a:lnSpc>
                <a:spcPct val="100000"/>
              </a:lnSpc>
              <a:spcBef>
                <a:spcPts val="560"/>
              </a:spcBef>
              <a:spcAft>
                <a:spcPts val="0"/>
              </a:spcAft>
              <a:buClr>
                <a:schemeClr val="dk1"/>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560"/>
              </a:spcBef>
              <a:spcAft>
                <a:spcPts val="0"/>
              </a:spcAft>
              <a:buClr>
                <a:schemeClr val="dk1"/>
              </a:buClr>
              <a:buSzPct val="100000"/>
              <a:buFont typeface="Arial"/>
              <a:buChar char="•"/>
            </a:pPr>
            <a:r>
              <a:rPr lang="en-US" sz="2400" b="0" i="1" u="none" strike="noStrike" cap="none">
                <a:solidFill>
                  <a:srgbClr val="595959"/>
                </a:solidFill>
                <a:latin typeface="Allerta"/>
                <a:ea typeface="Allerta"/>
                <a:cs typeface="Allerta"/>
                <a:sym typeface="Allerta"/>
              </a:rPr>
              <a:t>Any features to elevate?</a:t>
            </a:r>
          </a:p>
          <a:p>
            <a:pPr marL="342900" marR="0" lvl="0" indent="-342900" algn="l" rtl="0">
              <a:lnSpc>
                <a:spcPct val="100000"/>
              </a:lnSpc>
              <a:spcBef>
                <a:spcPts val="560"/>
              </a:spcBef>
              <a:spcAft>
                <a:spcPts val="0"/>
              </a:spcAft>
              <a:buClr>
                <a:schemeClr val="dk1"/>
              </a:buClr>
              <a:buSzPct val="100000"/>
              <a:buFont typeface="Arial"/>
              <a:buChar char="•"/>
            </a:pPr>
            <a:r>
              <a:rPr lang="en-US" sz="2400" b="0" i="1" u="none" strike="noStrike" cap="none">
                <a:solidFill>
                  <a:srgbClr val="595959"/>
                </a:solidFill>
                <a:latin typeface="Allerta"/>
                <a:ea typeface="Allerta"/>
                <a:cs typeface="Allerta"/>
                <a:sym typeface="Allerta"/>
              </a:rPr>
              <a:t>Any features to ignore?</a:t>
            </a: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pic>
        <p:nvPicPr>
          <p:cNvPr id="359" name="Shape 359" descr="uleOfThumb.png"/>
          <p:cNvPicPr preferRelativeResize="0"/>
          <p:nvPr/>
        </p:nvPicPr>
        <p:blipFill rotWithShape="1">
          <a:blip r:embed="rId3">
            <a:alphaModFix/>
          </a:blip>
          <a:srcRect/>
          <a:stretch/>
        </p:blipFill>
        <p:spPr>
          <a:xfrm>
            <a:off x="457200" y="1828481"/>
            <a:ext cx="1447800" cy="727500"/>
          </a:xfrm>
          <a:prstGeom prst="rect">
            <a:avLst/>
          </a:prstGeom>
          <a:noFill/>
          <a:ln>
            <a:noFill/>
          </a:ln>
        </p:spPr>
      </p:pic>
      <p:cxnSp>
        <p:nvCxnSpPr>
          <p:cNvPr id="360" name="Shape 360"/>
          <p:cNvCxnSpPr/>
          <p:nvPr/>
        </p:nvCxnSpPr>
        <p:spPr>
          <a:xfrm>
            <a:off x="457200" y="1323195"/>
            <a:ext cx="8039099" cy="0"/>
          </a:xfrm>
          <a:prstGeom prst="straightConnector1">
            <a:avLst/>
          </a:prstGeom>
          <a:noFill/>
          <a:ln w="25400" cap="flat" cmpd="sng">
            <a:solidFill>
              <a:srgbClr val="0E6641"/>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rgbClr val="595959"/>
                </a:solidFill>
                <a:latin typeface="Allerta"/>
                <a:ea typeface="Allerta"/>
                <a:cs typeface="Allerta"/>
                <a:sym typeface="Allerta"/>
              </a:rPr>
              <a:t>Recommendations for adapting materials </a:t>
            </a:r>
          </a:p>
        </p:txBody>
      </p:sp>
      <p:sp>
        <p:nvSpPr>
          <p:cNvPr id="367" name="Shape 367"/>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rgbClr val="595959"/>
                </a:solidFill>
                <a:latin typeface="Allerta"/>
                <a:ea typeface="Allerta"/>
                <a:cs typeface="Allerta"/>
                <a:sym typeface="Allerta"/>
              </a:rPr>
              <a:t>Analyze to identify strengths and identify gaps </a:t>
            </a:r>
          </a:p>
          <a:p>
            <a:pPr marL="342900" marR="0" lvl="0" indent="-342900" algn="l" rtl="0">
              <a:lnSpc>
                <a:spcPct val="100000"/>
              </a:lnSpc>
              <a:spcBef>
                <a:spcPts val="640"/>
              </a:spcBef>
              <a:spcAft>
                <a:spcPts val="0"/>
              </a:spcAft>
              <a:buClr>
                <a:schemeClr val="dk1"/>
              </a:buClr>
              <a:buSzPct val="100000"/>
              <a:buFont typeface="Arial"/>
              <a:buChar char="•"/>
            </a:pPr>
            <a:r>
              <a:rPr lang="en-US" sz="2400" b="0" i="0" u="none" strike="noStrike" cap="none">
                <a:solidFill>
                  <a:srgbClr val="595959"/>
                </a:solidFill>
                <a:latin typeface="Allerta"/>
                <a:ea typeface="Allerta"/>
                <a:cs typeface="Allerta"/>
                <a:sym typeface="Allerta"/>
              </a:rPr>
              <a:t>Consider existing resources that can be adapted</a:t>
            </a:r>
          </a:p>
          <a:p>
            <a:pPr marL="342900" marR="0" lvl="0" indent="-342900" algn="l" rtl="0">
              <a:lnSpc>
                <a:spcPct val="100000"/>
              </a:lnSpc>
              <a:spcBef>
                <a:spcPts val="640"/>
              </a:spcBef>
              <a:spcAft>
                <a:spcPts val="0"/>
              </a:spcAft>
              <a:buClr>
                <a:schemeClr val="dk1"/>
              </a:buClr>
              <a:buSzPct val="100000"/>
              <a:buFont typeface="Arial"/>
              <a:buChar char="•"/>
            </a:pPr>
            <a:r>
              <a:rPr lang="en-US" sz="2400" b="0" i="0" u="none" strike="noStrike" cap="none">
                <a:solidFill>
                  <a:srgbClr val="595959"/>
                </a:solidFill>
                <a:latin typeface="Allerta"/>
                <a:ea typeface="Allerta"/>
                <a:cs typeface="Allerta"/>
                <a:sym typeface="Allerta"/>
              </a:rPr>
              <a:t>Supplement and streamline as necessary</a:t>
            </a:r>
          </a:p>
          <a:p>
            <a:pPr marL="342900" marR="0" lvl="0" indent="-342900" algn="l" rtl="0">
              <a:lnSpc>
                <a:spcPct val="100000"/>
              </a:lnSpc>
              <a:spcBef>
                <a:spcPts val="640"/>
              </a:spcBef>
              <a:spcAft>
                <a:spcPts val="0"/>
              </a:spcAft>
              <a:buClr>
                <a:schemeClr val="dk1"/>
              </a:buClr>
              <a:buSzPct val="100000"/>
              <a:buFont typeface="Arial"/>
              <a:buChar char="•"/>
            </a:pPr>
            <a:r>
              <a:rPr lang="en-US" sz="2400" b="0" i="0" u="none" strike="noStrike" cap="none">
                <a:solidFill>
                  <a:srgbClr val="595959"/>
                </a:solidFill>
                <a:latin typeface="Allerta"/>
                <a:ea typeface="Allerta"/>
                <a:cs typeface="Allerta"/>
                <a:sym typeface="Allerta"/>
              </a:rPr>
              <a:t>Provide rationale for the adaptations to build understanding for implementation</a:t>
            </a:r>
          </a:p>
          <a:p>
            <a:pPr marL="342900" marR="0" lvl="0" indent="-342900" algn="l" rtl="0">
              <a:lnSpc>
                <a:spcPct val="100000"/>
              </a:lnSpc>
              <a:spcBef>
                <a:spcPts val="640"/>
              </a:spcBef>
              <a:spcAft>
                <a:spcPts val="0"/>
              </a:spcAft>
              <a:buClr>
                <a:schemeClr val="dk1"/>
              </a:buClr>
              <a:buSzPct val="100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640"/>
              </a:spcBef>
              <a:spcAft>
                <a:spcPts val="0"/>
              </a:spcAft>
              <a:buClr>
                <a:schemeClr val="dk1"/>
              </a:buClr>
              <a:buSzPct val="100000"/>
              <a:buFont typeface="Arial"/>
              <a:buNone/>
            </a:pPr>
            <a:endParaRPr sz="2400" b="0" i="0" u="none" strike="noStrike" cap="none">
              <a:solidFill>
                <a:srgbClr val="595959"/>
              </a:solidFill>
              <a:latin typeface="Allerta"/>
              <a:ea typeface="Allerta"/>
              <a:cs typeface="Allerta"/>
              <a:sym typeface="Allerta"/>
            </a:endParaRPr>
          </a:p>
        </p:txBody>
      </p:sp>
      <p:cxnSp>
        <p:nvCxnSpPr>
          <p:cNvPr id="368" name="Shape 368"/>
          <p:cNvCxnSpPr/>
          <p:nvPr/>
        </p:nvCxnSpPr>
        <p:spPr>
          <a:xfrm>
            <a:off x="457200" y="1323195"/>
            <a:ext cx="8039099" cy="0"/>
          </a:xfrm>
          <a:prstGeom prst="straightConnector1">
            <a:avLst/>
          </a:prstGeom>
          <a:noFill/>
          <a:ln w="25400" cap="flat" cmpd="sng">
            <a:solidFill>
              <a:srgbClr val="0E6641"/>
            </a:solidFill>
            <a:prstDash val="solid"/>
            <a:round/>
            <a:headEnd type="none" w="med" len="med"/>
            <a:tailEnd type="none" w="med" len="med"/>
          </a:ln>
        </p:spPr>
      </p:cxnSp>
      <p:pic>
        <p:nvPicPr>
          <p:cNvPr id="369" name="Shape 369" descr="Back-to-school-textbook-guide.jpg"/>
          <p:cNvPicPr preferRelativeResize="0"/>
          <p:nvPr/>
        </p:nvPicPr>
        <p:blipFill rotWithShape="1">
          <a:blip r:embed="rId3">
            <a:alphaModFix/>
          </a:blip>
          <a:srcRect/>
          <a:stretch/>
        </p:blipFill>
        <p:spPr>
          <a:xfrm>
            <a:off x="2624666" y="3882571"/>
            <a:ext cx="3737426" cy="24916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Instructional Advocacy – A Definition</a:t>
            </a:r>
          </a:p>
        </p:txBody>
      </p:sp>
      <p:sp>
        <p:nvSpPr>
          <p:cNvPr id="375" name="Shape 375"/>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Allerta"/>
                <a:ea typeface="Allerta"/>
                <a:cs typeface="Allerta"/>
                <a:sym typeface="Allerta"/>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216566" y="2206889"/>
            <a:ext cx="8620500" cy="1972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could you use one of the alignment tools or the MAP materials to enhance Instructional Advocacy in your school or district?</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pic>
        <p:nvPicPr>
          <p:cNvPr id="381" name="Shape 381"/>
          <p:cNvPicPr preferRelativeResize="0"/>
          <p:nvPr/>
        </p:nvPicPr>
        <p:blipFill rotWithShape="1">
          <a:blip r:embed="rId3">
            <a:alphaModFix/>
          </a:blip>
          <a:srcRect/>
          <a:stretch/>
        </p:blipFill>
        <p:spPr>
          <a:xfrm>
            <a:off x="6802192" y="4179389"/>
            <a:ext cx="2245047" cy="25591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216566" y="2613743"/>
            <a:ext cx="8620551" cy="141783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are other educators using their imperfect materials?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Core Advocate Newsletter Responses</a:t>
            </a:r>
          </a:p>
        </p:txBody>
      </p:sp>
      <p:sp>
        <p:nvSpPr>
          <p:cNvPr id="393" name="Shape 393"/>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584200" marR="0" lvl="1" indent="0" algn="l" rtl="0">
              <a:lnSpc>
                <a:spcPct val="100000"/>
              </a:lnSpc>
              <a:spcBef>
                <a:spcPts val="0"/>
              </a:spcBef>
              <a:spcAft>
                <a:spcPts val="0"/>
              </a:spcAft>
              <a:buClr>
                <a:srgbClr val="595959"/>
              </a:buClr>
              <a:buSzPct val="25000"/>
              <a:buFont typeface="Arial"/>
              <a:buNone/>
            </a:pPr>
            <a:endParaRPr sz="20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I use EdReports.org to help me determine where I can strengthen my math curriculum. Trusting that EdReports has already completed the "leg work" of alignment, I can focus on instruction and analysis of student progress across the standards. </a:t>
            </a:r>
          </a:p>
          <a:p>
            <a:pPr marL="742950" marR="0" lvl="1" indent="-158750" algn="l" rtl="0">
              <a:lnSpc>
                <a:spcPct val="100000"/>
              </a:lnSpc>
              <a:spcBef>
                <a:spcPts val="4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Tiffany Gruen, KY</a:t>
            </a:r>
          </a:p>
          <a:p>
            <a:pPr marL="584200" marR="0" lvl="1" indent="0" algn="l" rtl="0">
              <a:lnSpc>
                <a:spcPct val="100000"/>
              </a:lnSpc>
              <a:spcBef>
                <a:spcPts val="400"/>
              </a:spcBef>
              <a:spcAft>
                <a:spcPts val="0"/>
              </a:spcAft>
              <a:buClr>
                <a:srgbClr val="595959"/>
              </a:buClr>
              <a:buSzPct val="25000"/>
              <a:buFont typeface="Arial"/>
              <a:buNone/>
            </a:pPr>
            <a:endParaRPr sz="20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TWEAKING! There are some good materials out there... with just a few minor adjustments they can be perfect for helping my students have success!</a:t>
            </a:r>
          </a:p>
          <a:p>
            <a:pPr marL="742950" marR="0" lvl="1" indent="-158750" algn="l" rtl="0">
              <a:lnSpc>
                <a:spcPct val="100000"/>
              </a:lnSpc>
              <a:spcBef>
                <a:spcPts val="4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Paula Hulme, WA</a:t>
            </a:r>
          </a:p>
          <a:p>
            <a:pPr marL="342900" marR="0" lvl="0" indent="-203200" algn="l" rtl="0">
              <a:lnSpc>
                <a:spcPct val="100000"/>
              </a:lnSpc>
              <a:spcBef>
                <a:spcPts val="440"/>
              </a:spcBef>
              <a:spcAft>
                <a:spcPts val="0"/>
              </a:spcAft>
              <a:buClr>
                <a:srgbClr val="595959"/>
              </a:buClr>
              <a:buSzPct val="100000"/>
              <a:buFont typeface="Arial"/>
              <a:buNone/>
            </a:pPr>
            <a:endParaRPr sz="2200" b="0" i="0" u="none" strike="noStrike" cap="none">
              <a:solidFill>
                <a:srgbClr val="595959"/>
              </a:solidFill>
              <a:latin typeface="Allerta"/>
              <a:ea typeface="Allerta"/>
              <a:cs typeface="Allerta"/>
              <a:sym typeface="Allerta"/>
            </a:endParaRPr>
          </a:p>
        </p:txBody>
      </p:sp>
      <p:cxnSp>
        <p:nvCxnSpPr>
          <p:cNvPr id="394" name="Shape 394"/>
          <p:cNvCxnSpPr/>
          <p:nvPr/>
        </p:nvCxnSpPr>
        <p:spPr>
          <a:xfrm>
            <a:off x="457200" y="1323195"/>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Who are Core Advocates?</a:t>
            </a:r>
          </a:p>
        </p:txBody>
      </p:sp>
      <p:sp>
        <p:nvSpPr>
          <p:cNvPr id="191" name="Shape 19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80784"/>
              <a:buFont typeface="Arial"/>
              <a:buChar char="–"/>
            </a:pPr>
            <a:r>
              <a:rPr lang="en-US" sz="1850" b="0" i="0" u="none" strike="noStrike" cap="none">
                <a:solidFill>
                  <a:srgbClr val="59595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80784"/>
              <a:buFont typeface="Arial"/>
              <a:buChar char="–"/>
            </a:pPr>
            <a:r>
              <a:rPr lang="en-US" sz="1850" b="0" i="0" u="none" strike="noStrike" cap="none">
                <a:solidFill>
                  <a:srgbClr val="59595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80784"/>
              <a:buFont typeface="Arial"/>
              <a:buChar char="–"/>
            </a:pPr>
            <a:r>
              <a:rPr lang="en-US" sz="1850" b="0" i="0" u="none" strike="noStrike" cap="none">
                <a:solidFill>
                  <a:srgbClr val="59595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192" name="Shape 192"/>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193" name="Shape 193" descr="13316_SAP2016_0828.jpg"/>
          <p:cNvPicPr preferRelativeResize="0"/>
          <p:nvPr/>
        </p:nvPicPr>
        <p:blipFill rotWithShape="1">
          <a:blip r:embed="rId3">
            <a:alphaModFix/>
          </a:blip>
          <a:srcRect/>
          <a:stretch/>
        </p:blipFill>
        <p:spPr>
          <a:xfrm>
            <a:off x="2818189" y="3887555"/>
            <a:ext cx="3737429" cy="2486635"/>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Core Advocate Newsletter Responses</a:t>
            </a:r>
          </a:p>
        </p:txBody>
      </p:sp>
      <p:sp>
        <p:nvSpPr>
          <p:cNvPr id="401" name="Shape 40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742950" marR="0" lvl="1" indent="-158750" algn="l" rtl="0">
              <a:lnSpc>
                <a:spcPct val="100000"/>
              </a:lnSpc>
              <a:spcBef>
                <a:spcPts val="0"/>
              </a:spcBef>
              <a:spcAft>
                <a:spcPts val="0"/>
              </a:spcAft>
              <a:buClr>
                <a:srgbClr val="595959"/>
              </a:buClr>
              <a:buSzPct val="100000"/>
              <a:buFont typeface="Arial"/>
              <a:buNone/>
            </a:pPr>
            <a:endParaRPr sz="20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As a math teacher, I first dive into the standards that I want to teach in a unit. It is important to really unpack the core understandings required by the standard. I then take my math textbook or supplemental material and look for the corresponding lessons or activities that truly focus on the requirements of the standard. I then build the lesson surrounding the standard and use the textbook and supplemental materials as reference or practice material. </a:t>
            </a:r>
          </a:p>
          <a:p>
            <a:pPr marL="742950" marR="0" lvl="1" indent="-158750" algn="l" rtl="0">
              <a:lnSpc>
                <a:spcPct val="100000"/>
              </a:lnSpc>
              <a:spcBef>
                <a:spcPts val="4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Ann Marie VanSickle, NJ</a:t>
            </a:r>
          </a:p>
        </p:txBody>
      </p:sp>
      <p:cxnSp>
        <p:nvCxnSpPr>
          <p:cNvPr id="402" name="Shape 402"/>
          <p:cNvCxnSpPr/>
          <p:nvPr/>
        </p:nvCxnSpPr>
        <p:spPr>
          <a:xfrm>
            <a:off x="457200" y="1323195"/>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Core Advocate Newsletter Responses</a:t>
            </a:r>
          </a:p>
        </p:txBody>
      </p:sp>
      <p:sp>
        <p:nvSpPr>
          <p:cNvPr id="409" name="Shape 409"/>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I share these resources with math teachers as they make decisions about instruction:</a:t>
            </a: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44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3"/>
              </a:rPr>
              <a:t>Focus by Grade Level </a:t>
            </a:r>
            <a:r>
              <a:rPr lang="en-US" sz="2200" b="0" i="0" u="none" strike="noStrike" cap="none">
                <a:solidFill>
                  <a:srgbClr val="595959"/>
                </a:solidFill>
                <a:latin typeface="Allerta"/>
                <a:ea typeface="Allerta"/>
                <a:cs typeface="Allerta"/>
                <a:sym typeface="Allerta"/>
              </a:rPr>
              <a:t>documents from Achieve the Core</a:t>
            </a: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The </a:t>
            </a:r>
            <a:r>
              <a:rPr lang="en-US" sz="2200" b="0" i="0" u="sng" strike="noStrike" cap="none">
                <a:solidFill>
                  <a:schemeClr val="hlink"/>
                </a:solidFill>
                <a:latin typeface="Allerta"/>
                <a:ea typeface="Allerta"/>
                <a:cs typeface="Allerta"/>
                <a:sym typeface="Allerta"/>
                <a:hlinkClick r:id="rId4"/>
              </a:rPr>
              <a:t>Standards</a:t>
            </a:r>
            <a:r>
              <a:rPr lang="en-US" sz="2200" b="0" i="0" u="none" strike="noStrike" cap="none">
                <a:solidFill>
                  <a:srgbClr val="595959"/>
                </a:solidFill>
                <a:latin typeface="Allerta"/>
                <a:ea typeface="Allerta"/>
                <a:cs typeface="Allerta"/>
                <a:sym typeface="Allerta"/>
              </a:rPr>
              <a:t> (of course!) </a:t>
            </a: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The </a:t>
            </a:r>
            <a:r>
              <a:rPr lang="en-US" sz="2200" b="0" i="0" u="sng" strike="noStrike" cap="none">
                <a:solidFill>
                  <a:schemeClr val="hlink"/>
                </a:solidFill>
                <a:latin typeface="Allerta"/>
                <a:ea typeface="Allerta"/>
                <a:cs typeface="Allerta"/>
                <a:sym typeface="Allerta"/>
                <a:hlinkClick r:id="rId5"/>
              </a:rPr>
              <a:t>progressions</a:t>
            </a:r>
            <a:r>
              <a:rPr lang="en-US" sz="2200" b="0" i="0" u="none" strike="noStrike" cap="none">
                <a:solidFill>
                  <a:srgbClr val="595959"/>
                </a:solidFill>
                <a:latin typeface="Allerta"/>
                <a:ea typeface="Allerta"/>
                <a:cs typeface="Allerta"/>
                <a:sym typeface="Allerta"/>
              </a:rPr>
              <a:t> of the CCSS-M</a:t>
            </a:r>
          </a:p>
          <a:p>
            <a:pPr marL="342900" marR="0" lvl="0" indent="-2032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Tools specific to our curricular resources</a:t>
            </a:r>
          </a:p>
          <a:p>
            <a:pPr marL="742950" marR="0" lvl="1" indent="-158750" algn="l" rtl="0">
              <a:lnSpc>
                <a:spcPct val="100000"/>
              </a:lnSpc>
              <a:spcBef>
                <a:spcPts val="40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 Jamie Garner, CA</a:t>
            </a:r>
          </a:p>
          <a:p>
            <a:pPr marL="742950" marR="0" lvl="1" indent="-158750" algn="l" rtl="0">
              <a:lnSpc>
                <a:spcPct val="100000"/>
              </a:lnSpc>
              <a:spcBef>
                <a:spcPts val="400"/>
              </a:spcBef>
              <a:spcAft>
                <a:spcPts val="0"/>
              </a:spcAft>
              <a:buClr>
                <a:srgbClr val="595959"/>
              </a:buClr>
              <a:buSzPct val="100000"/>
              <a:buFont typeface="Arial"/>
              <a:buNone/>
            </a:pPr>
            <a:endParaRPr sz="2000" b="0" i="0" u="none" strike="noStrike" cap="none">
              <a:solidFill>
                <a:srgbClr val="595959"/>
              </a:solidFill>
              <a:latin typeface="Allerta"/>
              <a:ea typeface="Allerta"/>
              <a:cs typeface="Allerta"/>
              <a:sym typeface="Allerta"/>
            </a:endParaRPr>
          </a:p>
        </p:txBody>
      </p:sp>
      <p:cxnSp>
        <p:nvCxnSpPr>
          <p:cNvPr id="410" name="Shape 410"/>
          <p:cNvCxnSpPr/>
          <p:nvPr/>
        </p:nvCxnSpPr>
        <p:spPr>
          <a:xfrm>
            <a:off x="457200" y="1323195"/>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216566" y="2829676"/>
            <a:ext cx="8620500" cy="868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Our Guest: Mandy Polen</a:t>
            </a:r>
          </a:p>
        </p:txBody>
      </p:sp>
      <p:sp>
        <p:nvSpPr>
          <p:cNvPr id="417" name="Shape 417"/>
          <p:cNvSpPr txBox="1"/>
          <p:nvPr/>
        </p:nvSpPr>
        <p:spPr>
          <a:xfrm>
            <a:off x="1965525" y="3858425"/>
            <a:ext cx="4721399" cy="1260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K-4 Instructional Coach</a:t>
            </a:r>
          </a:p>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Mad River Local Schools</a:t>
            </a:r>
          </a:p>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Dayton, OH</a:t>
            </a:r>
          </a:p>
        </p:txBody>
      </p:sp>
      <p:pic>
        <p:nvPicPr>
          <p:cNvPr id="418" name="Shape 418" descr="M Polen.jpg"/>
          <p:cNvPicPr preferRelativeResize="0"/>
          <p:nvPr/>
        </p:nvPicPr>
        <p:blipFill rotWithShape="1">
          <a:blip r:embed="rId3">
            <a:alphaModFix/>
          </a:blip>
          <a:srcRect/>
          <a:stretch/>
        </p:blipFill>
        <p:spPr>
          <a:xfrm>
            <a:off x="6686925" y="3203173"/>
            <a:ext cx="1864799" cy="3319826"/>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216566" y="2829676"/>
            <a:ext cx="8620500" cy="868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Our Guest: Kate Linnehan</a:t>
            </a:r>
          </a:p>
        </p:txBody>
      </p:sp>
      <p:sp>
        <p:nvSpPr>
          <p:cNvPr id="425" name="Shape 425"/>
          <p:cNvSpPr txBox="1"/>
          <p:nvPr/>
        </p:nvSpPr>
        <p:spPr>
          <a:xfrm>
            <a:off x="1965525" y="3858425"/>
            <a:ext cx="4721399" cy="1260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Reading Interventionist</a:t>
            </a:r>
          </a:p>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Pleasant Valley School</a:t>
            </a:r>
          </a:p>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Mullica Hill, NJ</a:t>
            </a:r>
          </a:p>
        </p:txBody>
      </p:sp>
      <p:pic>
        <p:nvPicPr>
          <p:cNvPr id="426" name="Shape 426" descr="Kate Linnehan.jpg"/>
          <p:cNvPicPr preferRelativeResize="0"/>
          <p:nvPr/>
        </p:nvPicPr>
        <p:blipFill rotWithShape="1">
          <a:blip r:embed="rId3">
            <a:alphaModFix/>
          </a:blip>
          <a:srcRect/>
          <a:stretch/>
        </p:blipFill>
        <p:spPr>
          <a:xfrm>
            <a:off x="6534130" y="3698175"/>
            <a:ext cx="1921150" cy="2698424"/>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Aligned blog: achievethecore.org/aligned</a:t>
            </a:r>
          </a:p>
        </p:txBody>
      </p:sp>
      <p:sp>
        <p:nvSpPr>
          <p:cNvPr id="432" name="Shape 432"/>
          <p:cNvSpPr txBox="1">
            <a:spLocks noGrp="1"/>
          </p:cNvSpPr>
          <p:nvPr>
            <p:ph type="body" idx="1"/>
          </p:nvPr>
        </p:nvSpPr>
        <p:spPr>
          <a:xfrm>
            <a:off x="304798" y="1591325"/>
            <a:ext cx="5234820" cy="4335340"/>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rgbClr val="595959"/>
              </a:buClr>
              <a:buSzPct val="100000"/>
              <a:buFont typeface="Allerta"/>
              <a:buChar char="•"/>
            </a:pPr>
            <a:r>
              <a:rPr lang="en-US" sz="2200" b="0" i="0" u="none" strike="noStrike" cap="none">
                <a:solidFill>
                  <a:srgbClr val="595959"/>
                </a:solidFill>
                <a:latin typeface="Allerta"/>
                <a:ea typeface="Allerta"/>
                <a:cs typeface="Allerta"/>
                <a:sym typeface="Allerta"/>
              </a:rPr>
              <a:t>SAP’s blog dedicated to instructional materials discussions</a:t>
            </a:r>
          </a:p>
          <a:p>
            <a:pPr marL="457200" marR="0" lvl="0" indent="-3429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Advice on how to supplement, adapt, review, and select instructional materials</a:t>
            </a:r>
          </a:p>
          <a:p>
            <a:pPr marL="457200" marR="0" lvl="0" indent="-3429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Range of voices from classroom teachers to state leaders to subject matter experts, all sharing their personal experiences and advice.</a:t>
            </a:r>
          </a:p>
          <a:p>
            <a:pPr marL="457200" marR="0" lvl="0" indent="-3429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Email topic suggestions to </a:t>
            </a:r>
            <a:r>
              <a:rPr lang="en-US" sz="2200" b="0" i="0" u="sng" strike="noStrike" cap="none">
                <a:solidFill>
                  <a:schemeClr val="hlink"/>
                </a:solidFill>
                <a:latin typeface="Allerta"/>
                <a:ea typeface="Allerta"/>
                <a:cs typeface="Allerta"/>
                <a:sym typeface="Allerta"/>
                <a:hlinkClick r:id="rId3"/>
              </a:rPr>
              <a:t>ccssmaterials@studentsachieve.net</a:t>
            </a:r>
          </a:p>
        </p:txBody>
      </p:sp>
      <p:cxnSp>
        <p:nvCxnSpPr>
          <p:cNvPr id="433" name="Shape 433"/>
          <p:cNvCxnSpPr/>
          <p:nvPr/>
        </p:nvCxnSpPr>
        <p:spPr>
          <a:xfrm>
            <a:off x="457200" y="1277428"/>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34" name="Shape 434"/>
          <p:cNvPicPr preferRelativeResize="0"/>
          <p:nvPr/>
        </p:nvPicPr>
        <p:blipFill rotWithShape="1">
          <a:blip r:embed="rId4">
            <a:alphaModFix/>
          </a:blip>
          <a:srcRect/>
          <a:stretch/>
        </p:blipFill>
        <p:spPr>
          <a:xfrm>
            <a:off x="5424475" y="2632074"/>
            <a:ext cx="3522075" cy="2389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Your Questions? </a:t>
            </a:r>
          </a:p>
        </p:txBody>
      </p:sp>
      <p:pic>
        <p:nvPicPr>
          <p:cNvPr id="440" name="Shape 440"/>
          <p:cNvPicPr preferRelativeResize="0"/>
          <p:nvPr/>
        </p:nvPicPr>
        <p:blipFill rotWithShape="1">
          <a:blip r:embed="rId3">
            <a:alphaModFix/>
          </a:blip>
          <a:srcRect/>
          <a:stretch/>
        </p:blipFill>
        <p:spPr>
          <a:xfrm>
            <a:off x="6459023" y="4124476"/>
            <a:ext cx="2378094" cy="25228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216566" y="2441139"/>
            <a:ext cx="8620500" cy="2034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Which resource discussed tonight do you want to explore further? </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Tonight’s Big Idea</a:t>
            </a:r>
          </a:p>
        </p:txBody>
      </p:sp>
      <p:sp>
        <p:nvSpPr>
          <p:cNvPr id="452" name="Shape 452"/>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ctr"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ctr" rtl="0">
              <a:lnSpc>
                <a:spcPct val="100000"/>
              </a:lnSpc>
              <a:spcBef>
                <a:spcPts val="44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Although it is important to purchase good materials, teachers don’t have to wait for that to happen.</a:t>
            </a:r>
          </a:p>
          <a:p>
            <a:pPr marL="0" marR="0" lvl="0" indent="0" algn="ctr" rtl="0">
              <a:lnSpc>
                <a:spcPct val="100000"/>
              </a:lnSpc>
              <a:spcBef>
                <a:spcPts val="44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There are resources to make good use of existing materials, by reviewing and/or adapting them for effective planning and implementation of the Standards.</a:t>
            </a:r>
          </a:p>
        </p:txBody>
      </p:sp>
      <p:cxnSp>
        <p:nvCxnSpPr>
          <p:cNvPr id="453" name="Shape 453"/>
          <p:cNvCxnSpPr/>
          <p:nvPr/>
        </p:nvCxnSpPr>
        <p:spPr>
          <a:xfrm>
            <a:off x="457200" y="1323195"/>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54" name="Shape 454"/>
          <p:cNvPicPr preferRelativeResize="0"/>
          <p:nvPr/>
        </p:nvPicPr>
        <p:blipFill rotWithShape="1">
          <a:blip r:embed="rId3">
            <a:alphaModFix/>
          </a:blip>
          <a:srcRect/>
          <a:stretch/>
        </p:blipFill>
        <p:spPr>
          <a:xfrm>
            <a:off x="6200762" y="4542037"/>
            <a:ext cx="2676525" cy="17049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Here’s what YOU can do next</a:t>
            </a:r>
          </a:p>
        </p:txBody>
      </p:sp>
      <p:sp>
        <p:nvSpPr>
          <p:cNvPr id="460" name="Shape 460"/>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Use the </a:t>
            </a:r>
            <a:r>
              <a:rPr lang="en-US" sz="2200" b="0" i="0" u="sng" strike="noStrike" cap="none">
                <a:solidFill>
                  <a:schemeClr val="hlink"/>
                </a:solidFill>
                <a:latin typeface="Allerta"/>
                <a:ea typeface="Allerta"/>
                <a:cs typeface="Allerta"/>
                <a:sym typeface="Allerta"/>
                <a:hlinkClick r:id="rId3"/>
              </a:rPr>
              <a:t>IMET</a:t>
            </a:r>
            <a:r>
              <a:rPr lang="en-US" sz="2200" b="0" i="0" u="none" strike="noStrike" cap="none">
                <a:solidFill>
                  <a:schemeClr val="hlink"/>
                </a:solidFill>
                <a:latin typeface="Allerta"/>
                <a:ea typeface="Allerta"/>
                <a:cs typeface="Allerta"/>
                <a:sym typeface="Allerta"/>
              </a:rPr>
              <a:t> </a:t>
            </a:r>
            <a:r>
              <a:rPr lang="en-US" sz="2200" b="0" i="0" u="none" strike="noStrike" cap="none">
                <a:solidFill>
                  <a:srgbClr val="595959"/>
                </a:solidFill>
                <a:latin typeface="Allerta"/>
                <a:ea typeface="Allerta"/>
                <a:cs typeface="Allerta"/>
                <a:sym typeface="Allerta"/>
              </a:rPr>
              <a:t>with a team in your setting to review your existing materials</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Use the MAP documents with your </a:t>
            </a:r>
            <a:r>
              <a:rPr lang="en-US" sz="2200" b="0" i="1" u="sng" strike="noStrike" cap="none">
                <a:solidFill>
                  <a:schemeClr val="hlink"/>
                </a:solidFill>
                <a:latin typeface="Allerta"/>
                <a:ea typeface="Allerta"/>
                <a:cs typeface="Allerta"/>
                <a:sym typeface="Allerta"/>
                <a:hlinkClick r:id="rId4"/>
              </a:rPr>
              <a:t>Go Math</a:t>
            </a:r>
            <a:r>
              <a:rPr lang="en-US" sz="2200" b="0" i="0" u="none" strike="noStrike" cap="none">
                <a:solidFill>
                  <a:srgbClr val="595959"/>
                </a:solidFill>
                <a:latin typeface="Allerta"/>
                <a:ea typeface="Allerta"/>
                <a:cs typeface="Allerta"/>
                <a:sym typeface="Allerta"/>
              </a:rPr>
              <a:t> or </a:t>
            </a:r>
            <a:r>
              <a:rPr lang="en-US" sz="2200" b="0" i="1" u="sng" strike="noStrike" cap="none">
                <a:solidFill>
                  <a:schemeClr val="hlink"/>
                </a:solidFill>
                <a:latin typeface="Allerta"/>
                <a:ea typeface="Allerta"/>
                <a:cs typeface="Allerta"/>
                <a:sym typeface="Allerta"/>
                <a:hlinkClick r:id="rId5"/>
              </a:rPr>
              <a:t>Journeys</a:t>
            </a:r>
            <a:r>
              <a:rPr lang="en-US" sz="2200" b="0" i="0" u="none" strike="noStrike" cap="none">
                <a:solidFill>
                  <a:srgbClr val="595959"/>
                </a:solidFill>
                <a:latin typeface="Allerta"/>
                <a:ea typeface="Allerta"/>
                <a:cs typeface="Allerta"/>
                <a:sym typeface="Allerta"/>
              </a:rPr>
              <a:t> instructional materials</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Use one or more EQuIP rubrics with a team in your setting to </a:t>
            </a:r>
            <a:r>
              <a:rPr lang="en-US" sz="2200" b="0" i="0" u="sng" strike="noStrike" cap="none">
                <a:solidFill>
                  <a:schemeClr val="hlink"/>
                </a:solidFill>
                <a:latin typeface="Allerta"/>
                <a:ea typeface="Allerta"/>
                <a:cs typeface="Allerta"/>
                <a:sym typeface="Allerta"/>
                <a:hlinkClick r:id="rId6"/>
              </a:rPr>
              <a:t>review a unit, lesson</a:t>
            </a:r>
            <a:r>
              <a:rPr lang="en-US" sz="2200" b="0" i="0" u="none" strike="noStrike" cap="none">
                <a:solidFill>
                  <a:srgbClr val="595959"/>
                </a:solidFill>
                <a:latin typeface="Allerta"/>
                <a:ea typeface="Allerta"/>
                <a:cs typeface="Allerta"/>
                <a:sym typeface="Allerta"/>
              </a:rPr>
              <a:t>, or </a:t>
            </a:r>
            <a:r>
              <a:rPr lang="en-US" sz="2200" b="0" i="0" u="sng" strike="noStrike" cap="none">
                <a:solidFill>
                  <a:schemeClr val="hlink"/>
                </a:solidFill>
                <a:latin typeface="Allerta"/>
                <a:ea typeface="Allerta"/>
                <a:cs typeface="Allerta"/>
                <a:sym typeface="Allerta"/>
                <a:hlinkClick r:id="rId7"/>
              </a:rPr>
              <a:t>student work</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Access the high-level </a:t>
            </a:r>
            <a:r>
              <a:rPr lang="en-US" sz="2200" b="0" i="0" u="sng" strike="noStrike" cap="none">
                <a:solidFill>
                  <a:schemeClr val="hlink"/>
                </a:solidFill>
                <a:latin typeface="Allerta"/>
                <a:ea typeface="Allerta"/>
                <a:cs typeface="Allerta"/>
                <a:sym typeface="Allerta"/>
                <a:hlinkClick r:id="rId8"/>
              </a:rPr>
              <a:t>EdReports</a:t>
            </a:r>
            <a:r>
              <a:rPr lang="en-US" sz="2200" b="0" i="0" u="none" strike="noStrike" cap="none">
                <a:solidFill>
                  <a:srgbClr val="595959"/>
                </a:solidFill>
                <a:latin typeface="Allerta"/>
                <a:ea typeface="Allerta"/>
                <a:cs typeface="Allerta"/>
                <a:sym typeface="Allerta"/>
              </a:rPr>
              <a:t> findings for your materials, and discuss next steps with your colleagues</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461" name="Shape 461"/>
          <p:cNvCxnSpPr/>
          <p:nvPr/>
        </p:nvCxnSpPr>
        <p:spPr>
          <a:xfrm>
            <a:off x="457200" y="1323195"/>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sng" strike="noStrike" cap="none">
                <a:solidFill>
                  <a:schemeClr val="hlink"/>
                </a:solidFill>
                <a:latin typeface="Allerta"/>
                <a:ea typeface="Allerta"/>
                <a:cs typeface="Allerta"/>
                <a:sym typeface="Allerta"/>
                <a:hlinkClick r:id="rId3"/>
              </a:rPr>
              <a:t>Tell us </a:t>
            </a:r>
            <a:r>
              <a:rPr lang="en-US" sz="2800" b="0" i="0" u="none" strike="noStrike" cap="none">
                <a:solidFill>
                  <a:srgbClr val="595959"/>
                </a:solidFill>
                <a:latin typeface="Allerta"/>
                <a:ea typeface="Allerta"/>
                <a:cs typeface="Allerta"/>
                <a:sym typeface="Allerta"/>
              </a:rPr>
              <a:t>about your work</a:t>
            </a:r>
          </a:p>
        </p:txBody>
      </p:sp>
      <p:cxnSp>
        <p:nvCxnSpPr>
          <p:cNvPr id="468" name="Shape 468"/>
          <p:cNvCxnSpPr/>
          <p:nvPr/>
        </p:nvCxnSpPr>
        <p:spPr>
          <a:xfrm>
            <a:off x="457200" y="1349537"/>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69" name="Shape 469" descr="Screen Shot 2016-07-12 at 4.22.08 PM.png"/>
          <p:cNvPicPr preferRelativeResize="0"/>
          <p:nvPr/>
        </p:nvPicPr>
        <p:blipFill rotWithShape="1">
          <a:blip r:embed="rId4">
            <a:alphaModFix/>
          </a:blip>
          <a:srcRect/>
          <a:stretch/>
        </p:blipFill>
        <p:spPr>
          <a:xfrm>
            <a:off x="900066" y="1417637"/>
            <a:ext cx="7150244" cy="5099519"/>
          </a:xfrm>
          <a:prstGeom prst="rect">
            <a:avLst/>
          </a:prstGeom>
          <a:noFill/>
          <a:ln>
            <a:noFill/>
          </a:ln>
        </p:spPr>
      </p:pic>
      <p:sp>
        <p:nvSpPr>
          <p:cNvPr id="470" name="Shape 470"/>
          <p:cNvSpPr txBox="1"/>
          <p:nvPr/>
        </p:nvSpPr>
        <p:spPr>
          <a:xfrm>
            <a:off x="6083905" y="834570"/>
            <a:ext cx="18466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To learn more about Core Advocates…</a:t>
            </a:r>
          </a:p>
        </p:txBody>
      </p:sp>
      <p:sp>
        <p:nvSpPr>
          <p:cNvPr id="200" name="Shape 2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Contact Jennie Beltramini </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3"/>
              </a:rPr>
              <a:t>jbeltramini@studentsachieve.net</a:t>
            </a:r>
            <a:r>
              <a:rPr lang="en-US" sz="1800" b="0" i="0" u="none" strike="noStrike" cap="none">
                <a:solidFill>
                  <a:srgbClr val="3F3F39"/>
                </a:solidFill>
                <a:latin typeface="Allerta"/>
                <a:ea typeface="Allerta"/>
                <a:cs typeface="Allerta"/>
                <a:sym typeface="Allerta"/>
              </a:rPr>
              <a:t> ) </a:t>
            </a:r>
            <a:r>
              <a:rPr lang="en-US" sz="2400" b="0" i="0" u="none" strike="noStrike" cap="none">
                <a:solidFill>
                  <a:srgbClr val="3F3F39"/>
                </a:solidFill>
                <a:latin typeface="Allerta"/>
                <a:ea typeface="Allerta"/>
                <a:cs typeface="Allerta"/>
                <a:sym typeface="Allerta"/>
              </a:rPr>
              <a:t>or Joanie Funderburk </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4"/>
              </a:rPr>
              <a:t>jfunderburk@studentsachieve.net</a:t>
            </a:r>
            <a:r>
              <a:rPr lang="en-US" sz="1800" b="0" i="0" u="none" strike="noStrike" cap="none">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Complete this survey to join our database (and mailing lists): </a:t>
            </a:r>
            <a:r>
              <a:rPr lang="en-US" sz="1800" b="0" i="0" u="sng" strike="noStrike" cap="none">
                <a:solidFill>
                  <a:schemeClr val="hlink"/>
                </a:solidFill>
                <a:latin typeface="Allerta"/>
                <a:ea typeface="Allerta"/>
                <a:cs typeface="Allerta"/>
                <a:sym typeface="Allerta"/>
                <a:hlinkClick r:id="rId5"/>
              </a:rPr>
              <a:t>http://</a:t>
            </a:r>
            <a:r>
              <a:rPr lang="en-US" sz="1800" b="0" i="0" u="sng" strike="noStrike" cap="none">
                <a:solidFill>
                  <a:schemeClr val="hlink"/>
                </a:solidFill>
                <a:latin typeface="Allerta"/>
                <a:ea typeface="Allerta"/>
                <a:cs typeface="Allerta"/>
                <a:sym typeface="Allerta"/>
              </a:rPr>
              <a:t>bitly.com/joincoreadvocates</a:t>
            </a:r>
            <a:r>
              <a:rPr lang="en-US" sz="1800" b="0" i="0" u="sng" strike="noStrike" cap="none">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Visit our website: </a:t>
            </a:r>
            <a:r>
              <a:rPr lang="en-US" sz="1800" b="0" i="0" u="sng" strike="noStrike" cap="none">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201" name="Shape 201"/>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02" name="Shape 202" descr="ATC Header.PNG"/>
          <p:cNvPicPr preferRelativeResize="0"/>
          <p:nvPr/>
        </p:nvPicPr>
        <p:blipFill rotWithShape="1">
          <a:blip r:embed="rId7">
            <a:alphaModFix/>
          </a:blip>
          <a:srcRect/>
          <a:stretch/>
        </p:blipFill>
        <p:spPr>
          <a:xfrm>
            <a:off x="70125" y="3901267"/>
            <a:ext cx="9144001" cy="2605515"/>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Please join us again next month!</a:t>
            </a: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0" algn="l" rtl="0">
              <a:lnSpc>
                <a:spcPct val="100000"/>
              </a:lnSpc>
              <a:spcBef>
                <a:spcPts val="0"/>
              </a:spcBef>
              <a:spcAft>
                <a:spcPts val="0"/>
              </a:spcAft>
              <a:buClr>
                <a:srgbClr val="3F3F39"/>
              </a:buClr>
              <a:buSzPct val="25000"/>
              <a:buFont typeface="Arial"/>
              <a:buNone/>
            </a:pPr>
            <a:r>
              <a:rPr lang="en-US" sz="2400" b="0" i="0" u="none" strike="noStrike" cap="none">
                <a:solidFill>
                  <a:srgbClr val="595959"/>
                </a:solidFill>
                <a:latin typeface="Allerta"/>
                <a:ea typeface="Allerta"/>
                <a:cs typeface="Allerta"/>
                <a:sym typeface="Allerta"/>
              </a:rPr>
              <a:t>Building a Deeper Understanding of the Math Standards in PLCs</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Wednesday*, September 7, 2016  7:00 EDT</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Register Here:</a:t>
            </a:r>
            <a:r>
              <a:rPr lang="en-US" sz="2200" b="0" i="0" u="none" strike="noStrike" cap="none">
                <a:solidFill>
                  <a:srgbClr val="3F3F39"/>
                </a:solidFill>
                <a:latin typeface="Allerta"/>
                <a:ea typeface="Allerta"/>
                <a:cs typeface="Allerta"/>
                <a:sym typeface="Allerta"/>
              </a:rPr>
              <a:t>  </a:t>
            </a:r>
            <a:r>
              <a:rPr lang="en-US" sz="2200" b="0" i="0" u="sng" strike="noStrike" cap="none">
                <a:solidFill>
                  <a:schemeClr val="hlink"/>
                </a:solidFill>
                <a:highlight>
                  <a:srgbClr val="FFFFFF"/>
                </a:highlight>
                <a:latin typeface="Allerta"/>
                <a:ea typeface="Allerta"/>
                <a:cs typeface="Allerta"/>
                <a:sym typeface="Allerta"/>
                <a:hlinkClick r:id="rId3"/>
              </a:rPr>
              <a:t>https://attendee.gotowebinar.com/register/6460516295054418690</a:t>
            </a:r>
            <a:r>
              <a:rPr lang="en-US" sz="2200" b="0" i="0" u="none" strike="noStrike" cap="none">
                <a:solidFill>
                  <a:srgbClr val="3F3F39"/>
                </a:solidFill>
                <a:latin typeface="Allerta"/>
                <a:ea typeface="Allerta"/>
                <a:cs typeface="Allerta"/>
                <a:sym typeface="Allerta"/>
              </a:rPr>
              <a:t>  </a:t>
            </a:r>
          </a:p>
          <a:p>
            <a:pPr marL="342900" marR="0" lvl="0" indent="-342900" algn="l" rtl="0">
              <a:lnSpc>
                <a:spcPct val="100000"/>
              </a:lnSpc>
              <a:spcBef>
                <a:spcPts val="0"/>
              </a:spcBef>
              <a:spcAft>
                <a:spcPts val="0"/>
              </a:spcAft>
              <a:buClr>
                <a:srgbClr val="3F3F39"/>
              </a:buClr>
              <a:buSzPct val="100000"/>
              <a:buFont typeface="Arial"/>
              <a:buNone/>
            </a:pPr>
            <a:endParaRPr sz="22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None/>
            </a:pPr>
            <a:endParaRPr sz="2200" b="0" i="0" u="none" strike="noStrike" cap="none">
              <a:solidFill>
                <a:srgbClr val="3F3F39"/>
              </a:solidFill>
              <a:latin typeface="Allerta"/>
              <a:ea typeface="Allerta"/>
              <a:cs typeface="Allerta"/>
              <a:sym typeface="Allerta"/>
            </a:endParaRPr>
          </a:p>
          <a:p>
            <a:pPr marL="0" marR="0" lvl="0" indent="0" algn="ctr" rtl="0">
              <a:lnSpc>
                <a:spcPct val="100000"/>
              </a:lnSpc>
              <a:spcBef>
                <a:spcPts val="0"/>
              </a:spcBef>
              <a:spcAft>
                <a:spcPts val="0"/>
              </a:spcAft>
              <a:buClr>
                <a:srgbClr val="3F3F39"/>
              </a:buClr>
              <a:buSzPct val="25000"/>
              <a:buFont typeface="Arial"/>
              <a:buNone/>
            </a:pPr>
            <a:r>
              <a:rPr lang="en-US" sz="1800" b="0" i="0" u="none" strike="noStrike" cap="none">
                <a:solidFill>
                  <a:srgbClr val="3F3F39"/>
                </a:solidFill>
                <a:latin typeface="Allerta"/>
                <a:ea typeface="Allerta"/>
                <a:cs typeface="Allerta"/>
                <a:sym typeface="Allerta"/>
              </a:rPr>
              <a:t>*Starting in September, Core Advocate Webinars move to Wednesday evenings (first Wednesday of each month)</a:t>
            </a:r>
          </a:p>
        </p:txBody>
      </p:sp>
      <p:cxnSp>
        <p:nvCxnSpPr>
          <p:cNvPr id="478" name="Shape 478"/>
          <p:cNvCxnSpPr/>
          <p:nvPr/>
        </p:nvCxnSpPr>
        <p:spPr>
          <a:xfrm>
            <a:off x="457200" y="1323195"/>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For Tweeters…</a:t>
            </a:r>
          </a:p>
        </p:txBody>
      </p:sp>
      <p:sp>
        <p:nvSpPr>
          <p:cNvPr id="208" name="Shape 20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@achievethecore</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@JoanieFun, @salberti, @JennieBeltro, @cathsch256, @math_marni, @MandyPolen</a:t>
            </a:r>
          </a:p>
        </p:txBody>
      </p:sp>
      <p:pic>
        <p:nvPicPr>
          <p:cNvPr id="209" name="Shape 209"/>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210" name="Shape 210"/>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Webinar protocols</a:t>
            </a:r>
          </a:p>
        </p:txBody>
      </p:sp>
      <p:sp>
        <p:nvSpPr>
          <p:cNvPr id="217" name="Shape 217"/>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218" name="Shape 218"/>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19" name="Shape 219"/>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Goals of the webinar</a:t>
            </a:r>
          </a:p>
        </p:txBody>
      </p:sp>
      <p:sp>
        <p:nvSpPr>
          <p:cNvPr id="226" name="Shape 2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0" algn="l" rtl="0">
              <a:lnSpc>
                <a:spcPct val="115000"/>
              </a:lnSpc>
              <a:spcBef>
                <a:spcPts val="0"/>
              </a:spcBef>
              <a:spcAft>
                <a:spcPts val="0"/>
              </a:spcAft>
              <a:buClr>
                <a:schemeClr val="dk1"/>
              </a:buClr>
              <a:buSzPct val="100000"/>
              <a:buFont typeface="Allerta"/>
              <a:buChar char="✓"/>
            </a:pPr>
            <a:r>
              <a:rPr lang="en-US" sz="2400" b="0" i="0" u="none" strike="noStrike" cap="none">
                <a:solidFill>
                  <a:srgbClr val="595959"/>
                </a:solidFill>
                <a:latin typeface="Allerta"/>
                <a:ea typeface="Allerta"/>
                <a:cs typeface="Allerta"/>
                <a:sym typeface="Allerta"/>
              </a:rPr>
              <a:t> Learn about resources that will help you know how well-aligned your curricular materials are.</a:t>
            </a:r>
          </a:p>
          <a:p>
            <a:pPr marL="0" marR="0" lvl="0" indent="0" algn="l" rtl="0">
              <a:lnSpc>
                <a:spcPct val="115000"/>
              </a:lnSpc>
              <a:spcBef>
                <a:spcPts val="0"/>
              </a:spcBef>
              <a:spcAft>
                <a:spcPts val="0"/>
              </a:spcAft>
              <a:buClr>
                <a:srgbClr val="59595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0" algn="l" rtl="0">
              <a:lnSpc>
                <a:spcPct val="115000"/>
              </a:lnSpc>
              <a:spcBef>
                <a:spcPts val="0"/>
              </a:spcBef>
              <a:spcAft>
                <a:spcPts val="0"/>
              </a:spcAft>
              <a:buClr>
                <a:schemeClr val="dk1"/>
              </a:buClr>
              <a:buSzPct val="100000"/>
              <a:buFont typeface="Allerta"/>
              <a:buChar char="✓"/>
            </a:pPr>
            <a:r>
              <a:rPr lang="en-US" sz="2400" b="0" i="0" u="none" strike="noStrike" cap="none">
                <a:solidFill>
                  <a:srgbClr val="595959"/>
                </a:solidFill>
                <a:latin typeface="Allerta"/>
                <a:ea typeface="Allerta"/>
                <a:cs typeface="Allerta"/>
                <a:sym typeface="Allerta"/>
              </a:rPr>
              <a:t> Get ideas for what to do with your materials if they are not perfectly aligned.</a:t>
            </a:r>
          </a:p>
          <a:p>
            <a:pPr marL="0" marR="0" lvl="0" indent="0" algn="l" rtl="0">
              <a:lnSpc>
                <a:spcPct val="115000"/>
              </a:lnSpc>
              <a:spcBef>
                <a:spcPts val="0"/>
              </a:spcBef>
              <a:spcAft>
                <a:spcPts val="0"/>
              </a:spcAft>
              <a:buClr>
                <a:srgbClr val="59595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0" algn="l" rtl="0">
              <a:lnSpc>
                <a:spcPct val="115000"/>
              </a:lnSpc>
              <a:spcBef>
                <a:spcPts val="0"/>
              </a:spcBef>
              <a:spcAft>
                <a:spcPts val="0"/>
              </a:spcAft>
              <a:buClr>
                <a:schemeClr val="dk1"/>
              </a:buClr>
              <a:buSzPct val="100000"/>
              <a:buFont typeface="Allerta"/>
              <a:buChar char="✓"/>
            </a:pPr>
            <a:r>
              <a:rPr lang="en-US" sz="2400" b="0" i="0" u="none" strike="noStrike" cap="none">
                <a:solidFill>
                  <a:srgbClr val="595959"/>
                </a:solidFill>
                <a:latin typeface="Allerta"/>
                <a:ea typeface="Allerta"/>
                <a:cs typeface="Allerta"/>
                <a:sym typeface="Allerta"/>
              </a:rPr>
              <a:t> Get ideas from other educators about how they are working with imperfect materials.</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227" name="Shape 227"/>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216566" y="2416482"/>
            <a:ext cx="8620551" cy="167674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do I know how well-aligned my materials 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16566" y="2441139"/>
            <a:ext cx="8620551" cy="20342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Has your district or school reviewed your current instructional resources for alignment to the Standards and the Shifts? </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1342</Words>
  <Application>Microsoft Office PowerPoint</Application>
  <PresentationFormat>On-screen Show (4:3)</PresentationFormat>
  <Paragraphs>207</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Arial</vt:lpstr>
      <vt:lpstr>Allerta</vt:lpstr>
      <vt:lpstr>July Webinar New Year's Resolution</vt:lpstr>
      <vt:lpstr>Understanding and Using Imperfect Curricular Materials</vt:lpstr>
      <vt:lpstr>Introductions</vt:lpstr>
      <vt:lpstr>Who are Core Advocates?</vt:lpstr>
      <vt:lpstr>To learn more about Core Advocates…</vt:lpstr>
      <vt:lpstr>For Tweeters…</vt:lpstr>
      <vt:lpstr>Webinar protocols</vt:lpstr>
      <vt:lpstr>Goals of the webinar</vt:lpstr>
      <vt:lpstr>How do I know how well-aligned my materials are?</vt:lpstr>
      <vt:lpstr>Poll:  Has your district or school reviewed your current instructional resources for alignment to the Standards and the Shifts?  </vt:lpstr>
      <vt:lpstr>Tools for Reviewing: IMET</vt:lpstr>
      <vt:lpstr>Tools for Reviewing: IMET</vt:lpstr>
      <vt:lpstr>Tools for Reviewing: EQuIP Rubric</vt:lpstr>
      <vt:lpstr>Accessing Completed Reviews</vt:lpstr>
      <vt:lpstr>Question:  How have you used the IMET, EdReports, LA Believes or the EQuIP rubrics?  Please use the Questions tab on your control panel to respond.</vt:lpstr>
      <vt:lpstr>My materials are not perfectly aligned! Now what?</vt:lpstr>
      <vt:lpstr>General Guidance on Adapting Materials</vt:lpstr>
      <vt:lpstr>Tools for planning adaptations</vt:lpstr>
      <vt:lpstr>Materials Adaptation Project (MAP): GO Math!  (K-5)</vt:lpstr>
      <vt:lpstr>Example: Program Guidance</vt:lpstr>
      <vt:lpstr>Example: Chapter Guidance</vt:lpstr>
      <vt:lpstr>Materials Adaptation Project: Journeys 2014</vt:lpstr>
      <vt:lpstr>Week 1: Close Reading</vt:lpstr>
      <vt:lpstr>Week 2: Building Knowledge</vt:lpstr>
      <vt:lpstr>Rules of Thumb</vt:lpstr>
      <vt:lpstr>Recommendations for adapting materials </vt:lpstr>
      <vt:lpstr>Instructional Advocacy – A Definition</vt:lpstr>
      <vt:lpstr>Question:  How could you use one of the alignment tools or the MAP materials to enhance Instructional Advocacy in your school or district?  Please use the Questions tab on your control panel to respond.</vt:lpstr>
      <vt:lpstr>How are other educators using their imperfect materials?</vt:lpstr>
      <vt:lpstr>Core Advocate Newsletter Responses</vt:lpstr>
      <vt:lpstr>Core Advocate Newsletter Responses</vt:lpstr>
      <vt:lpstr>Core Advocate Newsletter Responses</vt:lpstr>
      <vt:lpstr>Our Guest: Mandy Polen</vt:lpstr>
      <vt:lpstr>Our Guest: Kate Linnehan</vt:lpstr>
      <vt:lpstr>Aligned blog: achievethecore.org/aligned</vt:lpstr>
      <vt:lpstr>Your Questions? </vt:lpstr>
      <vt:lpstr>Poll: Which resource discussed tonight do you want to explore further?  </vt:lpstr>
      <vt:lpstr>Tonight’s Big Idea</vt:lpstr>
      <vt:lpstr>Here’s what YOU can do next</vt:lpstr>
      <vt:lpstr>Tell us about your work</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Using Imperfect Curricular Materials</dc:title>
  <dc:creator>Janelle</dc:creator>
  <cp:lastModifiedBy>Janelle Fann</cp:lastModifiedBy>
  <cp:revision>3</cp:revision>
  <dcterms:modified xsi:type="dcterms:W3CDTF">2016-08-17T21:14:48Z</dcterms:modified>
</cp:coreProperties>
</file>