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1"/>
    <p:sldMasterId id="2147483742" r:id="rId2"/>
    <p:sldMasterId id="2147483743" r:id="rId3"/>
    <p:sldMasterId id="2147483744"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Allerta"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4050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9" name="Shape 7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710" name="Shape 71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13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786" name="Shape 786"/>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450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791" name="Shape 7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797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796" name="Shape 796"/>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917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05" name="Shape 80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078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3" name="Shape 81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14" name="Shape 81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7324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2" name="Shape 82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23" name="Shape 82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082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0" name="Shape 83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31" name="Shape 83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2467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1" name="Shape 8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842" name="Shape 8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47297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Shape 8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8" name="Shape 8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lang="en-US"/>
          </a:p>
        </p:txBody>
      </p:sp>
    </p:spTree>
    <p:extLst>
      <p:ext uri="{BB962C8B-B14F-4D97-AF65-F5344CB8AC3E}">
        <p14:creationId xmlns:p14="http://schemas.microsoft.com/office/powerpoint/2010/main" val="383444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6" name="Shape 8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lang="en-US"/>
          </a:p>
        </p:txBody>
      </p:sp>
    </p:spTree>
    <p:extLst>
      <p:ext uri="{BB962C8B-B14F-4D97-AF65-F5344CB8AC3E}">
        <p14:creationId xmlns:p14="http://schemas.microsoft.com/office/powerpoint/2010/main" val="120449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719" name="Shape 7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17388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4" name="Shape 8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lang="en-US"/>
          </a:p>
        </p:txBody>
      </p:sp>
    </p:spTree>
    <p:extLst>
      <p:ext uri="{BB962C8B-B14F-4D97-AF65-F5344CB8AC3E}">
        <p14:creationId xmlns:p14="http://schemas.microsoft.com/office/powerpoint/2010/main" val="811610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3" name="Shape 8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lang="en-US"/>
          </a:p>
        </p:txBody>
      </p:sp>
    </p:spTree>
    <p:extLst>
      <p:ext uri="{BB962C8B-B14F-4D97-AF65-F5344CB8AC3E}">
        <p14:creationId xmlns:p14="http://schemas.microsoft.com/office/powerpoint/2010/main" val="3318915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81" name="Shape 88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100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86" name="Shape 886"/>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1834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891" name="Shape 8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9319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4" name="Shape 90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05" name="Shape 90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765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2" name="Shape 9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913" name="Shape 9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958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25" name="Shape 92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9769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4" name="Shape 9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935" name="Shape 9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251183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1" name="Shape 9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75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7" name="Shape 7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728" name="Shape 7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947391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8" name="Shape 9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517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5" name="Shape 955"/>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956" name="Shape 95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586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61" name="Shape 961"/>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97637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966" name="Shape 96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87662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73" name="Shape 97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5590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0" name="Shape 98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81" name="Shape 98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5367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88" name="Shape 988"/>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26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6" name="Shape 99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997" name="Shape 99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70942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1004" name="Shape 100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44892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1009" name="Shape 1009"/>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5271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737" name="Shape 7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737370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1014" name="Shape 101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8317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1" name="Shape 10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022" name="Shape 10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00093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9" name="Shape 10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1030" name="Shape 10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701406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37" name="Shape 1037"/>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068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45" name="Shape 7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8518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3" name="Shape 7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54" name="Shape 7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354929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762" name="Shape 76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884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9" name="Shape 7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70" name="Shape 7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58408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7" name="Shape 7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78" name="Shape 7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86528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hyperlink" Target="http://www.achievethecore.org"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hyperlink" Target="http://www.achievethecore.org" TargetMode="Externa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8"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9"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able Page">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7" name="Shape 7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78" name="Shape 78"/>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 name="Shape 8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4" name="Shape 8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90" name="Shape 9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93" name="Shape 9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4" name="Shape 94"/>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5" name="Shape 95"/>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9"/>
        <p:cNvGrpSpPr/>
        <p:nvPr/>
      </p:nvGrpSpPr>
      <p:grpSpPr>
        <a:xfrm>
          <a:off x="0" y="0"/>
          <a:ext cx="0" cy="0"/>
          <a:chOff x="0" y="0"/>
          <a:chExt cx="0" cy="0"/>
        </a:xfrm>
      </p:grpSpPr>
      <p:sp>
        <p:nvSpPr>
          <p:cNvPr id="120" name="Shape 120"/>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1" name="Shape 12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22" name="Shape 122"/>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23" name="Shape 123"/>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4"/>
        <p:cNvGrpSpPr/>
        <p:nvPr/>
      </p:nvGrpSpPr>
      <p:grpSpPr>
        <a:xfrm>
          <a:off x="0" y="0"/>
          <a:ext cx="0" cy="0"/>
          <a:chOff x="0" y="0"/>
          <a:chExt cx="0" cy="0"/>
        </a:xfrm>
      </p:grpSpPr>
      <p:sp>
        <p:nvSpPr>
          <p:cNvPr id="125" name="Shape 125"/>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6" name="Shape 12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8" name="Shape 128"/>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04800" y="279397"/>
            <a:ext cx="8534399" cy="111648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1" name="Shape 131"/>
          <p:cNvSpPr txBox="1">
            <a:spLocks noGrp="1"/>
          </p:cNvSpPr>
          <p:nvPr>
            <p:ph type="body" idx="1"/>
          </p:nvPr>
        </p:nvSpPr>
        <p:spPr>
          <a:xfrm>
            <a:off x="304800" y="1600200"/>
            <a:ext cx="4038598" cy="455493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4" name="Shape 13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5" name="Shape 135">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4673600" y="1600200"/>
            <a:ext cx="4013200" cy="452596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9" name="Shape 139"/>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3"/>
          </p:nvPr>
        </p:nvSpPr>
        <p:spPr>
          <a:xfrm>
            <a:off x="4673600" y="5646676"/>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2" name="Shape 14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7" name="Shape 147"/>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4"/>
          </p:nvPr>
        </p:nvSpPr>
        <p:spPr>
          <a:xfrm>
            <a:off x="4673600" y="5646676"/>
            <a:ext cx="40576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5"/>
          </p:nvPr>
        </p:nvSpPr>
        <p:spPr>
          <a:xfrm>
            <a:off x="4673600" y="3354830"/>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1" name="Shape 15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Images">
    <p:spTree>
      <p:nvGrpSpPr>
        <p:cNvPr id="1" name="Shape 152"/>
        <p:cNvGrpSpPr/>
        <p:nvPr/>
      </p:nvGrpSpPr>
      <p:grpSpPr>
        <a:xfrm>
          <a:off x="0" y="0"/>
          <a:ext cx="0" cy="0"/>
          <a:chOff x="0" y="0"/>
          <a:chExt cx="0" cy="0"/>
        </a:xfrm>
      </p:grpSpPr>
      <p:sp>
        <p:nvSpPr>
          <p:cNvPr id="153" name="Shape 153"/>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5" name="Shape 155"/>
          <p:cNvSpPr txBox="1">
            <a:spLocks noGrp="1"/>
          </p:cNvSpPr>
          <p:nvPr>
            <p:ph type="body" idx="1"/>
          </p:nvPr>
        </p:nvSpPr>
        <p:spPr>
          <a:xfrm>
            <a:off x="4683119" y="5646676"/>
            <a:ext cx="400368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4"/>
          </p:nvPr>
        </p:nvSpPr>
        <p:spPr>
          <a:xfrm>
            <a:off x="304800" y="5646676"/>
            <a:ext cx="4225921"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9" name="Shape 15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Four Images">
    <p:spTree>
      <p:nvGrpSpPr>
        <p:cNvPr id="1" name="Shape 160"/>
        <p:cNvGrpSpPr/>
        <p:nvPr/>
      </p:nvGrpSpPr>
      <p:grpSpPr>
        <a:xfrm>
          <a:off x="0" y="0"/>
          <a:ext cx="0" cy="0"/>
          <a:chOff x="0" y="0"/>
          <a:chExt cx="0" cy="0"/>
        </a:xfrm>
      </p:grpSpPr>
      <p:sp>
        <p:nvSpPr>
          <p:cNvPr id="161" name="Shape 161"/>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6" name="Shape 166"/>
          <p:cNvSpPr txBox="1">
            <a:spLocks noGrp="1"/>
          </p:cNvSpPr>
          <p:nvPr>
            <p:ph type="body" idx="1"/>
          </p:nvPr>
        </p:nvSpPr>
        <p:spPr>
          <a:xfrm>
            <a:off x="4533898" y="5646676"/>
            <a:ext cx="4152902"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6"/>
          </p:nvPr>
        </p:nvSpPr>
        <p:spPr>
          <a:xfrm>
            <a:off x="304800" y="5646676"/>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7"/>
          </p:nvPr>
        </p:nvSpPr>
        <p:spPr>
          <a:xfrm>
            <a:off x="4530721" y="3354830"/>
            <a:ext cx="4156077"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8"/>
          </p:nvPr>
        </p:nvSpPr>
        <p:spPr>
          <a:xfrm>
            <a:off x="304801" y="3354830"/>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Shape 170"/>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5"/>
        <p:cNvGrpSpPr/>
        <p:nvPr/>
      </p:nvGrpSpPr>
      <p:grpSpPr>
        <a:xfrm>
          <a:off x="0" y="0"/>
          <a:ext cx="0" cy="0"/>
          <a:chOff x="0" y="0"/>
          <a:chExt cx="0" cy="0"/>
        </a:xfrm>
      </p:grpSpPr>
      <p:sp>
        <p:nvSpPr>
          <p:cNvPr id="176" name="Shape 176"/>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7" name="Shape 17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8" name="Shape 17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81" name="Shape 181"/>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82"/>
        <p:cNvGrpSpPr/>
        <p:nvPr/>
      </p:nvGrpSpPr>
      <p:grpSpPr>
        <a:xfrm>
          <a:off x="0" y="0"/>
          <a:ext cx="0" cy="0"/>
          <a:chOff x="0" y="0"/>
          <a:chExt cx="0" cy="0"/>
        </a:xfrm>
      </p:grpSpPr>
      <p:sp>
        <p:nvSpPr>
          <p:cNvPr id="183" name="Shape 183"/>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4" name="Shape 184"/>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5" name="Shape 185"/>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6" name="Shape 186"/>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87" name="Shape 187"/>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88"/>
        <p:cNvGrpSpPr/>
        <p:nvPr/>
      </p:nvGrpSpPr>
      <p:grpSpPr>
        <a:xfrm>
          <a:off x="0" y="0"/>
          <a:ext cx="0" cy="0"/>
          <a:chOff x="0" y="0"/>
          <a:chExt cx="0" cy="0"/>
        </a:xfrm>
      </p:grpSpPr>
      <p:sp>
        <p:nvSpPr>
          <p:cNvPr id="189" name="Shape 189"/>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0" name="Shape 190"/>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1" name="Shape 191"/>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2" name="Shape 192"/>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3" name="Shape 193"/>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4" name="Shape 194"/>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5" name="Shape 195"/>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6"/>
        <p:cNvGrpSpPr/>
        <p:nvPr/>
      </p:nvGrpSpPr>
      <p:grpSpPr>
        <a:xfrm>
          <a:off x="0" y="0"/>
          <a:ext cx="0" cy="0"/>
          <a:chOff x="0" y="0"/>
          <a:chExt cx="0" cy="0"/>
        </a:xfrm>
      </p:grpSpPr>
      <p:sp>
        <p:nvSpPr>
          <p:cNvPr id="197" name="Shape 197"/>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8" name="Shape 19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9" name="Shape 199"/>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0" name="Shape 200"/>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1" name="Shape 201"/>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2" name="Shape 202"/>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3" name="Shape 203"/>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204"/>
        <p:cNvGrpSpPr/>
        <p:nvPr/>
      </p:nvGrpSpPr>
      <p:grpSpPr>
        <a:xfrm>
          <a:off x="0" y="0"/>
          <a:ext cx="0" cy="0"/>
          <a:chOff x="0" y="0"/>
          <a:chExt cx="0" cy="0"/>
        </a:xfrm>
      </p:grpSpPr>
      <p:sp>
        <p:nvSpPr>
          <p:cNvPr id="205" name="Shape 205"/>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6" name="Shape 20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7" name="Shape 207"/>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8" name="Shape 20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9" name="Shape 209"/>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10" name="Shape 210"/>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11" name="Shape 211"/>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4" name="Shape 214"/>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8" name="Shape 21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9" name="Shape 21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20" name="Shape 220"/>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3" name="Shape 223"/>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4" name="Shape 224"/>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5" name="Shape 225"/>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6" name="Shape 226"/>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9" name="Shape 229"/>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0" name="Shape 230"/>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1" name="Shape 231"/>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2" name="Shape 232"/>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able Page">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5" name="Shape 23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6" name="Shape 23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7" name="Shape 23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hart Page">
    <p:spTree>
      <p:nvGrpSpPr>
        <p:cNvPr id="1" name="Shape 238"/>
        <p:cNvGrpSpPr/>
        <p:nvPr/>
      </p:nvGrpSpPr>
      <p:grpSpPr>
        <a:xfrm>
          <a:off x="0" y="0"/>
          <a:ext cx="0" cy="0"/>
          <a:chOff x="0" y="0"/>
          <a:chExt cx="0" cy="0"/>
        </a:xfrm>
      </p:grpSpPr>
      <p:sp>
        <p:nvSpPr>
          <p:cNvPr id="239" name="Shape 239"/>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1" name="Shape 24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2" name="Shape 24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3" name="Shape 24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4"/>
        <p:cNvGrpSpPr/>
        <p:nvPr/>
      </p:nvGrpSpPr>
      <p:grpSpPr>
        <a:xfrm>
          <a:off x="0" y="0"/>
          <a:ext cx="0" cy="0"/>
          <a:chOff x="0" y="0"/>
          <a:chExt cx="0" cy="0"/>
        </a:xfrm>
      </p:grpSpPr>
      <p:sp>
        <p:nvSpPr>
          <p:cNvPr id="245" name="Shape 245"/>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7" name="Shape 24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8" name="Shape 24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9" name="Shape 24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50"/>
        <p:cNvGrpSpPr/>
        <p:nvPr/>
      </p:nvGrpSpPr>
      <p:grpSpPr>
        <a:xfrm>
          <a:off x="0" y="0"/>
          <a:ext cx="0" cy="0"/>
          <a:chOff x="0" y="0"/>
          <a:chExt cx="0" cy="0"/>
        </a:xfrm>
      </p:grpSpPr>
      <p:sp>
        <p:nvSpPr>
          <p:cNvPr id="251" name="Shape 25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252" name="Shape 25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53" name="Shape 253"/>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4" name="Shape 254"/>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6" name="Shape 26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67"/>
        <p:cNvGrpSpPr/>
        <p:nvPr/>
      </p:nvGrpSpPr>
      <p:grpSpPr>
        <a:xfrm>
          <a:off x="0" y="0"/>
          <a:ext cx="0" cy="0"/>
          <a:chOff x="0" y="0"/>
          <a:chExt cx="0" cy="0"/>
        </a:xfrm>
      </p:grpSpPr>
      <p:sp>
        <p:nvSpPr>
          <p:cNvPr id="268" name="Shape 268"/>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1" name="Shape 27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2" name="Shape 27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73" name="Shape 27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74"/>
        <p:cNvGrpSpPr/>
        <p:nvPr/>
      </p:nvGrpSpPr>
      <p:grpSpPr>
        <a:xfrm>
          <a:off x="0" y="0"/>
          <a:ext cx="0" cy="0"/>
          <a:chOff x="0" y="0"/>
          <a:chExt cx="0" cy="0"/>
        </a:xfrm>
      </p:grpSpPr>
      <p:sp>
        <p:nvSpPr>
          <p:cNvPr id="275" name="Shape 27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6" name="Shape 2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77" name="Shape 27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78"/>
        <p:cNvGrpSpPr/>
        <p:nvPr/>
      </p:nvGrpSpPr>
      <p:grpSpPr>
        <a:xfrm>
          <a:off x="0" y="0"/>
          <a:ext cx="0" cy="0"/>
          <a:chOff x="0" y="0"/>
          <a:chExt cx="0" cy="0"/>
        </a:xfrm>
      </p:grpSpPr>
      <p:sp>
        <p:nvSpPr>
          <p:cNvPr id="279" name="Shape 279"/>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0" name="Shape 2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281" name="Shape 281"/>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282" name="Shape 282"/>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83"/>
        <p:cNvGrpSpPr/>
        <p:nvPr/>
      </p:nvGrpSpPr>
      <p:grpSpPr>
        <a:xfrm>
          <a:off x="0" y="0"/>
          <a:ext cx="0" cy="0"/>
          <a:chOff x="0" y="0"/>
          <a:chExt cx="0" cy="0"/>
        </a:xfrm>
      </p:grpSpPr>
      <p:sp>
        <p:nvSpPr>
          <p:cNvPr id="284" name="Shape 28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5" name="Shape 28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86" name="Shape 286"/>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287" name="Shape 287"/>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0" name="Shape 290"/>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Shape 29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93" name="Shape 2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94" name="Shape 294"/>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5"/>
        <p:cNvGrpSpPr/>
        <p:nvPr/>
      </p:nvGrpSpPr>
      <p:grpSpPr>
        <a:xfrm>
          <a:off x="0" y="0"/>
          <a:ext cx="0" cy="0"/>
          <a:chOff x="0" y="0"/>
          <a:chExt cx="0" cy="0"/>
        </a:xfrm>
      </p:grpSpPr>
      <p:sp>
        <p:nvSpPr>
          <p:cNvPr id="296" name="Shape 296"/>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8" name="Shape 298"/>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1" name="Shape 30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302"/>
        <p:cNvGrpSpPr/>
        <p:nvPr/>
      </p:nvGrpSpPr>
      <p:grpSpPr>
        <a:xfrm>
          <a:off x="0" y="0"/>
          <a:ext cx="0" cy="0"/>
          <a:chOff x="0" y="0"/>
          <a:chExt cx="0" cy="0"/>
        </a:xfrm>
      </p:grpSpPr>
      <p:sp>
        <p:nvSpPr>
          <p:cNvPr id="303" name="Shape 303"/>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6" name="Shape 306"/>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0" name="Shape 31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wo Images">
    <p:spTree>
      <p:nvGrpSpPr>
        <p:cNvPr id="1" name="Shape 311"/>
        <p:cNvGrpSpPr/>
        <p:nvPr/>
      </p:nvGrpSpPr>
      <p:grpSpPr>
        <a:xfrm>
          <a:off x="0" y="0"/>
          <a:ext cx="0" cy="0"/>
          <a:chOff x="0" y="0"/>
          <a:chExt cx="0" cy="0"/>
        </a:xfrm>
      </p:grpSpPr>
      <p:sp>
        <p:nvSpPr>
          <p:cNvPr id="312" name="Shape 312"/>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4" name="Shape 314"/>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5" name="Shape 315"/>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8" name="Shape 31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our Images">
    <p:spTree>
      <p:nvGrpSpPr>
        <p:cNvPr id="1" name="Shape 319"/>
        <p:cNvGrpSpPr/>
        <p:nvPr/>
      </p:nvGrpSpPr>
      <p:grpSpPr>
        <a:xfrm>
          <a:off x="0" y="0"/>
          <a:ext cx="0" cy="0"/>
          <a:chOff x="0" y="0"/>
          <a:chExt cx="0" cy="0"/>
        </a:xfrm>
      </p:grpSpPr>
      <p:sp>
        <p:nvSpPr>
          <p:cNvPr id="320" name="Shape 320"/>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1" name="Shape 321"/>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5" name="Shape 325"/>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9" name="Shape 32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0" name="Shape 33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334"/>
        <p:cNvGrpSpPr/>
        <p:nvPr/>
      </p:nvGrpSpPr>
      <p:grpSpPr>
        <a:xfrm>
          <a:off x="0" y="0"/>
          <a:ext cx="0" cy="0"/>
          <a:chOff x="0" y="0"/>
          <a:chExt cx="0" cy="0"/>
        </a:xfrm>
      </p:grpSpPr>
      <p:sp>
        <p:nvSpPr>
          <p:cNvPr id="335" name="Shape 335"/>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6" name="Shape 33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7" name="Shape 33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8" name="Shape 338"/>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9" name="Shape 3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340" name="Shape 34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341"/>
        <p:cNvGrpSpPr/>
        <p:nvPr/>
      </p:nvGrpSpPr>
      <p:grpSpPr>
        <a:xfrm>
          <a:off x="0" y="0"/>
          <a:ext cx="0" cy="0"/>
          <a:chOff x="0" y="0"/>
          <a:chExt cx="0" cy="0"/>
        </a:xfrm>
      </p:grpSpPr>
      <p:sp>
        <p:nvSpPr>
          <p:cNvPr id="342" name="Shape 342"/>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43" name="Shape 343"/>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4" name="Shape 344"/>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345" name="Shape 345"/>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346" name="Shape 346"/>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47"/>
        <p:cNvGrpSpPr/>
        <p:nvPr/>
      </p:nvGrpSpPr>
      <p:grpSpPr>
        <a:xfrm>
          <a:off x="0" y="0"/>
          <a:ext cx="0" cy="0"/>
          <a:chOff x="0" y="0"/>
          <a:chExt cx="0" cy="0"/>
        </a:xfrm>
      </p:grpSpPr>
      <p:sp>
        <p:nvSpPr>
          <p:cNvPr id="348" name="Shape 348"/>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49" name="Shape 349"/>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0" name="Shape 350"/>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1" name="Shape 351"/>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2" name="Shape 352"/>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3" name="Shape 353"/>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54" name="Shape 354"/>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5"/>
        <p:cNvGrpSpPr/>
        <p:nvPr/>
      </p:nvGrpSpPr>
      <p:grpSpPr>
        <a:xfrm>
          <a:off x="0" y="0"/>
          <a:ext cx="0" cy="0"/>
          <a:chOff x="0" y="0"/>
          <a:chExt cx="0" cy="0"/>
        </a:xfrm>
      </p:grpSpPr>
      <p:sp>
        <p:nvSpPr>
          <p:cNvPr id="356" name="Shape 356"/>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7" name="Shape 35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8" name="Shape 358"/>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59" name="Shape 359"/>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0" name="Shape 360"/>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1" name="Shape 361"/>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62" name="Shape 362"/>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4" name="Shape 4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 name="Shape 4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6" name="Shape 4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7" name="Shape 47"/>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8" name="Shape 48"/>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63"/>
        <p:cNvGrpSpPr/>
        <p:nvPr/>
      </p:nvGrpSpPr>
      <p:grpSpPr>
        <a:xfrm>
          <a:off x="0" y="0"/>
          <a:ext cx="0" cy="0"/>
          <a:chOff x="0" y="0"/>
          <a:chExt cx="0" cy="0"/>
        </a:xfrm>
      </p:grpSpPr>
      <p:sp>
        <p:nvSpPr>
          <p:cNvPr id="364" name="Shape 364"/>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65" name="Shape 36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6" name="Shape 366"/>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7" name="Shape 36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8" name="Shape 368"/>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9" name="Shape 369"/>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70" name="Shape 370"/>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371"/>
        <p:cNvGrpSpPr/>
        <p:nvPr/>
      </p:nvGrpSpPr>
      <p:grpSpPr>
        <a:xfrm>
          <a:off x="0" y="0"/>
          <a:ext cx="0" cy="0"/>
          <a:chOff x="0" y="0"/>
          <a:chExt cx="0" cy="0"/>
        </a:xfrm>
      </p:grpSpPr>
      <p:sp>
        <p:nvSpPr>
          <p:cNvPr id="372" name="Shape 37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73" name="Shape 37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374" name="Shape 374"/>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77" name="Shape 377"/>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0" name="Shape 380"/>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1" name="Shape 38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82" name="Shape 38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383" name="Shape 383"/>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384"/>
        <p:cNvGrpSpPr/>
        <p:nvPr/>
      </p:nvGrpSpPr>
      <p:grpSpPr>
        <a:xfrm>
          <a:off x="0" y="0"/>
          <a:ext cx="0" cy="0"/>
          <a:chOff x="0" y="0"/>
          <a:chExt cx="0" cy="0"/>
        </a:xfrm>
      </p:grpSpPr>
      <p:sp>
        <p:nvSpPr>
          <p:cNvPr id="385" name="Shape 385"/>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86" name="Shape 386"/>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7" name="Shape 387"/>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88" name="Shape 388"/>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9" name="Shape 389"/>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390"/>
        <p:cNvGrpSpPr/>
        <p:nvPr/>
      </p:nvGrpSpPr>
      <p:grpSpPr>
        <a:xfrm>
          <a:off x="0" y="0"/>
          <a:ext cx="0" cy="0"/>
          <a:chOff x="0" y="0"/>
          <a:chExt cx="0" cy="0"/>
        </a:xfrm>
      </p:grpSpPr>
      <p:sp>
        <p:nvSpPr>
          <p:cNvPr id="391" name="Shape 391"/>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92" name="Shape 392"/>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3" name="Shape 393"/>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94" name="Shape 394"/>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5" name="Shape 395"/>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able Page">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98" name="Shape 39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99" name="Shape 39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00" name="Shape 40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hart Page">
    <p:spTree>
      <p:nvGrpSpPr>
        <p:cNvPr id="1" name="Shape 401"/>
        <p:cNvGrpSpPr/>
        <p:nvPr/>
      </p:nvGrpSpPr>
      <p:grpSpPr>
        <a:xfrm>
          <a:off x="0" y="0"/>
          <a:ext cx="0" cy="0"/>
          <a:chOff x="0" y="0"/>
          <a:chExt cx="0" cy="0"/>
        </a:xfrm>
      </p:grpSpPr>
      <p:sp>
        <p:nvSpPr>
          <p:cNvPr id="402" name="Shape 402"/>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3" name="Shape 403"/>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04" name="Shape 40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05" name="Shape 40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06" name="Shape 40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407"/>
        <p:cNvGrpSpPr/>
        <p:nvPr/>
      </p:nvGrpSpPr>
      <p:grpSpPr>
        <a:xfrm>
          <a:off x="0" y="0"/>
          <a:ext cx="0" cy="0"/>
          <a:chOff x="0" y="0"/>
          <a:chExt cx="0" cy="0"/>
        </a:xfrm>
      </p:grpSpPr>
      <p:sp>
        <p:nvSpPr>
          <p:cNvPr id="408" name="Shape 408"/>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9" name="Shape 40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10" name="Shape 41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11" name="Shape 41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12" name="Shape 41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413"/>
        <p:cNvGrpSpPr/>
        <p:nvPr/>
      </p:nvGrpSpPr>
      <p:grpSpPr>
        <a:xfrm>
          <a:off x="0" y="0"/>
          <a:ext cx="0" cy="0"/>
          <a:chOff x="0" y="0"/>
          <a:chExt cx="0" cy="0"/>
        </a:xfrm>
      </p:grpSpPr>
      <p:sp>
        <p:nvSpPr>
          <p:cNvPr id="414" name="Shape 41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415" name="Shape 41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416" name="Shape 416"/>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17" name="Shape 417"/>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9" name="Shape 419"/>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0" name="Shape 420"/>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1" name="Shape 421"/>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2" name="Shape 422"/>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Shape 424"/>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5" name="Shape 425"/>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6" name="Shape 426"/>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7" name="Shape 427"/>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8" name="Shape 428"/>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9" name="Shape 42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430"/>
        <p:cNvGrpSpPr/>
        <p:nvPr/>
      </p:nvGrpSpPr>
      <p:grpSpPr>
        <a:xfrm>
          <a:off x="0" y="0"/>
          <a:ext cx="0" cy="0"/>
          <a:chOff x="0" y="0"/>
          <a:chExt cx="0" cy="0"/>
        </a:xfrm>
      </p:grpSpPr>
      <p:sp>
        <p:nvSpPr>
          <p:cNvPr id="431" name="Shape 431"/>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593366"/>
            <a:ext cx="8520599" cy="7635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1" name="Shape 51"/>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34" name="Shape 43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5" name="Shape 43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36" name="Shape 43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437"/>
        <p:cNvGrpSpPr/>
        <p:nvPr/>
      </p:nvGrpSpPr>
      <p:grpSpPr>
        <a:xfrm>
          <a:off x="0" y="0"/>
          <a:ext cx="0" cy="0"/>
          <a:chOff x="0" y="0"/>
          <a:chExt cx="0" cy="0"/>
        </a:xfrm>
      </p:grpSpPr>
      <p:sp>
        <p:nvSpPr>
          <p:cNvPr id="438" name="Shape 438"/>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9" name="Shape 4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440" name="Shape 440"/>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441" name="Shape 441"/>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442"/>
        <p:cNvGrpSpPr/>
        <p:nvPr/>
      </p:nvGrpSpPr>
      <p:grpSpPr>
        <a:xfrm>
          <a:off x="0" y="0"/>
          <a:ext cx="0" cy="0"/>
          <a:chOff x="0" y="0"/>
          <a:chExt cx="0" cy="0"/>
        </a:xfrm>
      </p:grpSpPr>
      <p:sp>
        <p:nvSpPr>
          <p:cNvPr id="443" name="Shape 44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4" name="Shape 44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445" name="Shape 445"/>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446" name="Shape 446"/>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49" name="Shape 449"/>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Shape 450"/>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Shape 45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2" name="Shape 45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453" name="Shape 453"/>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54"/>
        <p:cNvGrpSpPr/>
        <p:nvPr/>
      </p:nvGrpSpPr>
      <p:grpSpPr>
        <a:xfrm>
          <a:off x="0" y="0"/>
          <a:ext cx="0" cy="0"/>
          <a:chOff x="0" y="0"/>
          <a:chExt cx="0" cy="0"/>
        </a:xfrm>
      </p:grpSpPr>
      <p:sp>
        <p:nvSpPr>
          <p:cNvPr id="455" name="Shape 455"/>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6" name="Shape 456"/>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57" name="Shape 457"/>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8" name="Shape 458"/>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9" name="Shape 45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60" name="Shape 46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61"/>
        <p:cNvGrpSpPr/>
        <p:nvPr/>
      </p:nvGrpSpPr>
      <p:grpSpPr>
        <a:xfrm>
          <a:off x="0" y="0"/>
          <a:ext cx="0" cy="0"/>
          <a:chOff x="0" y="0"/>
          <a:chExt cx="0" cy="0"/>
        </a:xfrm>
      </p:grpSpPr>
      <p:sp>
        <p:nvSpPr>
          <p:cNvPr id="462" name="Shape 462"/>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3" name="Shape 463"/>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4" name="Shape 46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5" name="Shape 465"/>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Shape 466"/>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7" name="Shape 467"/>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8" name="Shape 46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69" name="Shape 46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wo Images">
    <p:spTree>
      <p:nvGrpSpPr>
        <p:cNvPr id="1" name="Shape 470"/>
        <p:cNvGrpSpPr/>
        <p:nvPr/>
      </p:nvGrpSpPr>
      <p:grpSpPr>
        <a:xfrm>
          <a:off x="0" y="0"/>
          <a:ext cx="0" cy="0"/>
          <a:chOff x="0" y="0"/>
          <a:chExt cx="0" cy="0"/>
        </a:xfrm>
      </p:grpSpPr>
      <p:sp>
        <p:nvSpPr>
          <p:cNvPr id="471" name="Shape 471"/>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2" name="Shape 47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73" name="Shape 473"/>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4" name="Shape 474"/>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5" name="Shape 475"/>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6" name="Shape 47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77" name="Shape 47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Four Images">
    <p:spTree>
      <p:nvGrpSpPr>
        <p:cNvPr id="1" name="Shape 478"/>
        <p:cNvGrpSpPr/>
        <p:nvPr/>
      </p:nvGrpSpPr>
      <p:grpSpPr>
        <a:xfrm>
          <a:off x="0" y="0"/>
          <a:ext cx="0" cy="0"/>
          <a:chOff x="0" y="0"/>
          <a:chExt cx="0" cy="0"/>
        </a:xfrm>
      </p:grpSpPr>
      <p:sp>
        <p:nvSpPr>
          <p:cNvPr id="479" name="Shape 479"/>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0" name="Shape 480"/>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1" name="Shape 481"/>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2" name="Shape 482"/>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3" name="Shape 483"/>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84" name="Shape 484"/>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5" name="Shape 485"/>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6" name="Shape 486"/>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7" name="Shape 487"/>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8" name="Shape 48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9" name="Shape 48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5" name="Shape 49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6" name="Shape 49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97" name="Shape 49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98" name="Shape 498"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99" name="Shape 499">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500"/>
        <p:cNvGrpSpPr/>
        <p:nvPr/>
      </p:nvGrpSpPr>
      <p:grpSpPr>
        <a:xfrm>
          <a:off x="0" y="0"/>
          <a:ext cx="0" cy="0"/>
          <a:chOff x="0" y="0"/>
          <a:chExt cx="0" cy="0"/>
        </a:xfrm>
      </p:grpSpPr>
      <p:pic>
        <p:nvPicPr>
          <p:cNvPr id="501" name="Shape 501" descr="SAP_logo_RGB.pdf"/>
          <p:cNvPicPr preferRelativeResize="0"/>
          <p:nvPr/>
        </p:nvPicPr>
        <p:blipFill rotWithShape="1">
          <a:blip r:embed="rId2">
            <a:alphaModFix/>
          </a:blip>
          <a:srcRect/>
          <a:stretch/>
        </p:blipFill>
        <p:spPr>
          <a:xfrm>
            <a:off x="219318" y="225994"/>
            <a:ext cx="1640400" cy="807898"/>
          </a:xfrm>
          <a:prstGeom prst="rect">
            <a:avLst/>
          </a:prstGeom>
          <a:noFill/>
          <a:ln>
            <a:noFill/>
          </a:ln>
        </p:spPr>
      </p:pic>
      <p:pic>
        <p:nvPicPr>
          <p:cNvPr id="502" name="Shape 502" descr="green_texture.jpg"/>
          <p:cNvPicPr preferRelativeResize="0"/>
          <p:nvPr/>
        </p:nvPicPr>
        <p:blipFill rotWithShape="1">
          <a:blip r:embed="rId3">
            <a:alphaModFix/>
          </a:blip>
          <a:srcRect/>
          <a:stretch/>
        </p:blipFill>
        <p:spPr>
          <a:xfrm>
            <a:off x="0" y="1848735"/>
            <a:ext cx="9144000" cy="3167699"/>
          </a:xfrm>
          <a:prstGeom prst="rect">
            <a:avLst/>
          </a:prstGeom>
          <a:noFill/>
          <a:ln>
            <a:noFill/>
          </a:ln>
        </p:spPr>
      </p:pic>
      <p:sp>
        <p:nvSpPr>
          <p:cNvPr id="503" name="Shape 503"/>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04" name="Shape 504"/>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5" name="Shape 505"/>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06" name="Shape 506" descr="ATC_logo_grey_type_1line_RGB.pdf"/>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304800" y="2015409"/>
            <a:ext cx="4192588" cy="4126626"/>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0" name="Shape 6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61" name="Shape 61">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507"/>
        <p:cNvGrpSpPr/>
        <p:nvPr/>
      </p:nvGrpSpPr>
      <p:grpSpPr>
        <a:xfrm>
          <a:off x="0" y="0"/>
          <a:ext cx="0" cy="0"/>
          <a:chOff x="0" y="0"/>
          <a:chExt cx="0" cy="0"/>
        </a:xfrm>
      </p:grpSpPr>
      <p:sp>
        <p:nvSpPr>
          <p:cNvPr id="508" name="Shape 508"/>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09" name="Shape 50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510" name="Shape 510"/>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11" name="Shape 511"/>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2" name="Shape 512"/>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3" name="Shape 513"/>
          <p:cNvSpPr txBox="1">
            <a:spLocks noGrp="1"/>
          </p:cNvSpPr>
          <p:nvPr>
            <p:ph type="body" idx="3"/>
          </p:nvPr>
        </p:nvSpPr>
        <p:spPr>
          <a:xfrm>
            <a:off x="4624612" y="240062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4" name="Shape 514"/>
          <p:cNvSpPr txBox="1">
            <a:spLocks noGrp="1"/>
          </p:cNvSpPr>
          <p:nvPr>
            <p:ph type="body" idx="4"/>
          </p:nvPr>
        </p:nvSpPr>
        <p:spPr>
          <a:xfrm>
            <a:off x="7209514" y="240062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5" name="Shape 515"/>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6" name="Shape 516"/>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7" name="Shape 517"/>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8" name="Shape 518"/>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9" name="Shape 519"/>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0" name="Shape 520"/>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1" name="Shape 521"/>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2" name="Shape 522"/>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3" name="Shape 523"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24" name="Shape 524">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able Page">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27" name="Shape 52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28" name="Shape 52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529" name="Shape 529"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30" name="Shape 530">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End Slide">
    <p:spTree>
      <p:nvGrpSpPr>
        <p:cNvPr id="1" name="Shape 531"/>
        <p:cNvGrpSpPr/>
        <p:nvPr/>
      </p:nvGrpSpPr>
      <p:grpSpPr>
        <a:xfrm>
          <a:off x="0" y="0"/>
          <a:ext cx="0" cy="0"/>
          <a:chOff x="0" y="0"/>
          <a:chExt cx="0" cy="0"/>
        </a:xfrm>
      </p:grpSpPr>
      <p:pic>
        <p:nvPicPr>
          <p:cNvPr id="532" name="Shape 532" descr="green_texture_compressed.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33" name="Shape 533"/>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4" name="Shape 534"/>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5" name="Shape 535"/>
          <p:cNvSpPr txBox="1"/>
          <p:nvPr/>
        </p:nvSpPr>
        <p:spPr>
          <a:xfrm>
            <a:off x="216566" y="2852946"/>
            <a:ext cx="8620500" cy="876899"/>
          </a:xfrm>
          <a:prstGeom prst="rect">
            <a:avLst/>
          </a:prstGeom>
          <a:solidFill>
            <a:srgbClr val="FFFFFF">
              <a:alpha val="80000"/>
            </a:srgbClr>
          </a:solidFill>
          <a:ln>
            <a:noFill/>
          </a:ln>
          <a:effectLst>
            <a:outerShdw blurRad="50799" dist="38100" dir="2700000" algn="tl" rotWithShape="0">
              <a:srgbClr val="000000">
                <a:alpha val="4274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536" name="Shape 536"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sp>
        <p:nvSpPr>
          <p:cNvPr id="537" name="Shape 537"/>
          <p:cNvSpPr txBox="1">
            <a:spLocks noGrp="1"/>
          </p:cNvSpPr>
          <p:nvPr>
            <p:ph type="title"/>
          </p:nvPr>
        </p:nvSpPr>
        <p:spPr>
          <a:xfrm>
            <a:off x="219318" y="2852946"/>
            <a:ext cx="8617800" cy="8768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538"/>
        <p:cNvGrpSpPr/>
        <p:nvPr/>
      </p:nvGrpSpPr>
      <p:grpSpPr>
        <a:xfrm>
          <a:off x="0" y="0"/>
          <a:ext cx="0" cy="0"/>
          <a:chOff x="0" y="0"/>
          <a:chExt cx="0" cy="0"/>
        </a:xfrm>
      </p:grpSpPr>
      <p:pic>
        <p:nvPicPr>
          <p:cNvPr id="539" name="Shape 539"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sp>
        <p:nvSpPr>
          <p:cNvPr id="540" name="Shape 540"/>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41" name="Shape 541"/>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42" name="Shape 542"/>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3" name="Shape 543"/>
          <p:cNvSpPr>
            <a:spLocks noGrp="1"/>
          </p:cNvSpPr>
          <p:nvPr>
            <p:ph type="pic" idx="2"/>
          </p:nvPr>
        </p:nvSpPr>
        <p:spPr>
          <a:xfrm>
            <a:off x="0" y="1857374"/>
            <a:ext cx="3349500" cy="3158999"/>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44" name="Shape 544"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pic>
        <p:nvPicPr>
          <p:cNvPr id="545" name="Shape 545" descr="ATC_logo_grey_type_1line_RGB.pdf"/>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546"/>
        <p:cNvGrpSpPr/>
        <p:nvPr/>
      </p:nvGrpSpPr>
      <p:grpSpPr>
        <a:xfrm>
          <a:off x="0" y="0"/>
          <a:ext cx="0" cy="0"/>
          <a:chOff x="0" y="0"/>
          <a:chExt cx="0" cy="0"/>
        </a:xfrm>
      </p:grpSpPr>
      <p:pic>
        <p:nvPicPr>
          <p:cNvPr id="547" name="Shape 547"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pic>
        <p:nvPicPr>
          <p:cNvPr id="548" name="Shape 548"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sp>
        <p:nvSpPr>
          <p:cNvPr id="549" name="Shape 549"/>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0" name="Shape 550"/>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51" name="Shape 551" descr="ATC_org_green_CMYK.pdf">
            <a:hlinkClick r:id="rId4"/>
          </p:cNvPr>
          <p:cNvPicPr preferRelativeResize="0"/>
          <p:nvPr/>
        </p:nvPicPr>
        <p:blipFill rotWithShape="1">
          <a:blip r:embed="rId5">
            <a:alphaModFix/>
          </a:blip>
          <a:srcRect/>
          <a:stretch/>
        </p:blipFill>
        <p:spPr>
          <a:xfrm>
            <a:off x="172082" y="6518032"/>
            <a:ext cx="1862699" cy="150600"/>
          </a:xfrm>
          <a:prstGeom prst="rect">
            <a:avLst/>
          </a:prstGeom>
          <a:noFill/>
          <a:ln>
            <a:noFill/>
          </a:ln>
        </p:spPr>
      </p:pic>
      <p:sp>
        <p:nvSpPr>
          <p:cNvPr id="552" name="Shape 552"/>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53"/>
        <p:cNvGrpSpPr/>
        <p:nvPr/>
      </p:nvGrpSpPr>
      <p:grpSpPr>
        <a:xfrm>
          <a:off x="0" y="0"/>
          <a:ext cx="0" cy="0"/>
          <a:chOff x="0" y="0"/>
          <a:chExt cx="0" cy="0"/>
        </a:xfrm>
      </p:grpSpPr>
      <p:pic>
        <p:nvPicPr>
          <p:cNvPr id="554" name="Shape 554"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pic>
        <p:nvPicPr>
          <p:cNvPr id="555" name="Shape 555" descr="SAP_logo_RGB.pdf"/>
          <p:cNvPicPr preferRelativeResize="0"/>
          <p:nvPr/>
        </p:nvPicPr>
        <p:blipFill rotWithShape="1">
          <a:blip r:embed="rId3">
            <a:alphaModFix/>
          </a:blip>
          <a:srcRect/>
          <a:stretch/>
        </p:blipFill>
        <p:spPr>
          <a:xfrm>
            <a:off x="219318" y="225994"/>
            <a:ext cx="1640400" cy="807898"/>
          </a:xfrm>
          <a:prstGeom prst="rect">
            <a:avLst/>
          </a:prstGeom>
          <a:noFill/>
          <a:ln>
            <a:noFill/>
          </a:ln>
        </p:spPr>
      </p:pic>
      <p:sp>
        <p:nvSpPr>
          <p:cNvPr id="556" name="Shape 556"/>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7" name="Shape 557"/>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58" name="Shape 558" descr="ATC_org_green_CMYK.pdf">
            <a:hlinkClick r:id="rId4"/>
          </p:cNvPr>
          <p:cNvPicPr preferRelativeResize="0"/>
          <p:nvPr/>
        </p:nvPicPr>
        <p:blipFill rotWithShape="1">
          <a:blip r:embed="rId5">
            <a:alphaModFix/>
          </a:blip>
          <a:srcRect/>
          <a:stretch/>
        </p:blipFill>
        <p:spPr>
          <a:xfrm>
            <a:off x="172082" y="6518032"/>
            <a:ext cx="1862699" cy="150600"/>
          </a:xfrm>
          <a:prstGeom prst="rect">
            <a:avLst/>
          </a:prstGeom>
          <a:noFill/>
          <a:ln>
            <a:noFill/>
          </a:ln>
        </p:spPr>
      </p:pic>
      <p:sp>
        <p:nvSpPr>
          <p:cNvPr id="559" name="Shape 559"/>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60" name="Shape 560"/>
          <p:cNvSpPr>
            <a:spLocks noGrp="1"/>
          </p:cNvSpPr>
          <p:nvPr>
            <p:ph type="pic" idx="2"/>
          </p:nvPr>
        </p:nvSpPr>
        <p:spPr>
          <a:xfrm>
            <a:off x="7117557" y="225425"/>
            <a:ext cx="1650900" cy="807900"/>
          </a:xfrm>
          <a:prstGeom prst="rect">
            <a:avLst/>
          </a:prstGeom>
          <a:noFill/>
          <a:ln>
            <a:noFill/>
          </a:ln>
        </p:spPr>
        <p:txBody>
          <a:bodyPr lIns="91425" tIns="91425" rIns="91425" bIns="91425" anchor="t" anchorCtr="0"/>
          <a:lstStyle>
            <a:lvl1pPr marL="342900" marR="0" lvl="0" indent="-16510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61"/>
        <p:cNvGrpSpPr/>
        <p:nvPr/>
      </p:nvGrpSpPr>
      <p:grpSpPr>
        <a:xfrm>
          <a:off x="0" y="0"/>
          <a:ext cx="0" cy="0"/>
          <a:chOff x="0" y="0"/>
          <a:chExt cx="0" cy="0"/>
        </a:xfrm>
      </p:grpSpPr>
      <p:pic>
        <p:nvPicPr>
          <p:cNvPr id="562" name="Shape 562" descr="GettyImages_175389704_72dpi_cropped_compressed2.jpg"/>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563" name="Shape 563" descr="green_texture_compressed_crop.jpg"/>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564" name="Shape 564"/>
          <p:cNvSpPr txBox="1">
            <a:spLocks noGrp="1"/>
          </p:cNvSpPr>
          <p:nvPr>
            <p:ph type="ctrTitle"/>
          </p:nvPr>
        </p:nvSpPr>
        <p:spPr>
          <a:xfrm>
            <a:off x="237696" y="4861542"/>
            <a:ext cx="8684100" cy="94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65" name="Shape 565"/>
          <p:cNvSpPr txBox="1">
            <a:spLocks noGrp="1"/>
          </p:cNvSpPr>
          <p:nvPr>
            <p:ph type="subTitle" idx="1"/>
          </p:nvPr>
        </p:nvSpPr>
        <p:spPr>
          <a:xfrm>
            <a:off x="237696" y="5804044"/>
            <a:ext cx="5497199" cy="79229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66" name="Shape 566" descr="ATC_logo_grey_type_1line_RGB.pdf"/>
          <p:cNvPicPr preferRelativeResize="0"/>
          <p:nvPr/>
        </p:nvPicPr>
        <p:blipFill rotWithShape="1">
          <a:blip r:embed="rId4">
            <a:alphaModFix/>
          </a:blip>
          <a:srcRect/>
          <a:stretch/>
        </p:blipFill>
        <p:spPr>
          <a:xfrm>
            <a:off x="0" y="329608"/>
            <a:ext cx="3651300" cy="75059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567"/>
        <p:cNvGrpSpPr/>
        <p:nvPr/>
      </p:nvGrpSpPr>
      <p:grpSpPr>
        <a:xfrm>
          <a:off x="0" y="0"/>
          <a:ext cx="0" cy="0"/>
          <a:chOff x="0" y="0"/>
          <a:chExt cx="0" cy="0"/>
        </a:xfrm>
      </p:grpSpPr>
      <p:pic>
        <p:nvPicPr>
          <p:cNvPr id="568" name="Shape 568" descr="171366080_5_blur_72dpi_cropped_compressed.jpg"/>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569" name="Shape 569"/>
          <p:cNvSpPr/>
          <p:nvPr/>
        </p:nvSpPr>
        <p:spPr>
          <a:xfrm>
            <a:off x="0" y="2120455"/>
            <a:ext cx="9144000" cy="3983100"/>
          </a:xfrm>
          <a:prstGeom prst="rect">
            <a:avLst/>
          </a:prstGeom>
          <a:solidFill>
            <a:schemeClr val="lt1">
              <a:alpha val="80000"/>
            </a:schemeClr>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570" name="Shape 570"/>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71" name="Shape 571"/>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body" idx="3"/>
          </p:nvPr>
        </p:nvSpPr>
        <p:spPr>
          <a:xfrm>
            <a:off x="4624612" y="299896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4" name="Shape 574"/>
          <p:cNvSpPr txBox="1">
            <a:spLocks noGrp="1"/>
          </p:cNvSpPr>
          <p:nvPr>
            <p:ph type="body" idx="4"/>
          </p:nvPr>
        </p:nvSpPr>
        <p:spPr>
          <a:xfrm>
            <a:off x="7209514" y="299896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5" name="Shape 575"/>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6" name="Shape 576"/>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Shape 577"/>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8" name="Shape 578"/>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9" name="Shape 579"/>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0" name="Shape 580"/>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1" name="Shape 581"/>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2" name="Shape 582"/>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583"/>
        <p:cNvGrpSpPr/>
        <p:nvPr/>
      </p:nvGrpSpPr>
      <p:grpSpPr>
        <a:xfrm>
          <a:off x="0" y="0"/>
          <a:ext cx="0" cy="0"/>
          <a:chOff x="0" y="0"/>
          <a:chExt cx="0" cy="0"/>
        </a:xfrm>
      </p:grpSpPr>
      <p:sp>
        <p:nvSpPr>
          <p:cNvPr id="584" name="Shape 584"/>
          <p:cNvSpPr/>
          <p:nvPr/>
        </p:nvSpPr>
        <p:spPr>
          <a:xfrm>
            <a:off x="0" y="0"/>
            <a:ext cx="9144000" cy="6858000"/>
          </a:xfrm>
          <a:prstGeom prst="rect">
            <a:avLst/>
          </a:prstGeom>
          <a:solidFill>
            <a:srgbClr val="24593B"/>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85" name="Shape 58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6" name="Shape 586"/>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7" name="Shape 587"/>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8" name="Shape 588"/>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89" name="Shape 589"/>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90"/>
        <p:cNvGrpSpPr/>
        <p:nvPr/>
      </p:nvGrpSpPr>
      <p:grpSpPr>
        <a:xfrm>
          <a:off x="0" y="0"/>
          <a:ext cx="0" cy="0"/>
          <a:chOff x="0" y="0"/>
          <a:chExt cx="0" cy="0"/>
        </a:xfrm>
      </p:grpSpPr>
      <p:sp>
        <p:nvSpPr>
          <p:cNvPr id="591" name="Shape 591"/>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92" name="Shape 592"/>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3" name="Shape 593"/>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4" name="Shape 594"/>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5" name="Shape 595"/>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96" name="Shape 596"/>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Shape 65"/>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6" name="Shape 66"/>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7" name="Shape 67"/>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97"/>
        <p:cNvGrpSpPr/>
        <p:nvPr/>
      </p:nvGrpSpPr>
      <p:grpSpPr>
        <a:xfrm>
          <a:off x="0" y="0"/>
          <a:ext cx="0" cy="0"/>
          <a:chOff x="0" y="0"/>
          <a:chExt cx="0" cy="0"/>
        </a:xfrm>
      </p:grpSpPr>
      <p:sp>
        <p:nvSpPr>
          <p:cNvPr id="598" name="Shape 598"/>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99" name="Shape 599"/>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0" name="Shape 600"/>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1" name="Shape 601"/>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2" name="Shape 602"/>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3" name="Shape 603"/>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604"/>
        <p:cNvGrpSpPr/>
        <p:nvPr/>
      </p:nvGrpSpPr>
      <p:grpSpPr>
        <a:xfrm>
          <a:off x="0" y="0"/>
          <a:ext cx="0" cy="0"/>
          <a:chOff x="0" y="0"/>
          <a:chExt cx="0" cy="0"/>
        </a:xfrm>
      </p:grpSpPr>
      <p:sp>
        <p:nvSpPr>
          <p:cNvPr id="605" name="Shape 605"/>
          <p:cNvSpPr/>
          <p:nvPr/>
        </p:nvSpPr>
        <p:spPr>
          <a:xfrm>
            <a:off x="0" y="0"/>
            <a:ext cx="9144000" cy="6858000"/>
          </a:xfrm>
          <a:prstGeom prst="rect">
            <a:avLst/>
          </a:prstGeom>
          <a:solidFill>
            <a:srgbClr val="2B9650"/>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06" name="Shape 606"/>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7" name="Shape 607"/>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8" name="Shape 608"/>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09" name="Shape 609"/>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10" name="Shape 610"/>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Chart Page">
    <p:spTree>
      <p:nvGrpSpPr>
        <p:cNvPr id="1" name="Shape 611"/>
        <p:cNvGrpSpPr/>
        <p:nvPr/>
      </p:nvGrpSpPr>
      <p:grpSpPr>
        <a:xfrm>
          <a:off x="0" y="0"/>
          <a:ext cx="0" cy="0"/>
          <a:chOff x="0" y="0"/>
          <a:chExt cx="0" cy="0"/>
        </a:xfrm>
      </p:grpSpPr>
      <p:sp>
        <p:nvSpPr>
          <p:cNvPr id="612" name="Shape 612"/>
          <p:cNvSpPr>
            <a:spLocks noGrp="1"/>
          </p:cNvSpPr>
          <p:nvPr>
            <p:ph type="chart" idx="2"/>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3" name="Shape 6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14" name="Shape 61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15" name="Shape 61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16" name="Shape 616"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17" name="Shape 617">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618"/>
        <p:cNvGrpSpPr/>
        <p:nvPr/>
      </p:nvGrpSpPr>
      <p:grpSpPr>
        <a:xfrm>
          <a:off x="0" y="0"/>
          <a:ext cx="0" cy="0"/>
          <a:chOff x="0" y="0"/>
          <a:chExt cx="0" cy="0"/>
        </a:xfrm>
      </p:grpSpPr>
      <p:sp>
        <p:nvSpPr>
          <p:cNvPr id="619" name="Shape 619"/>
          <p:cNvSpPr>
            <a:spLocks noGrp="1"/>
          </p:cNvSpPr>
          <p:nvPr>
            <p:ph type="pic" idx="2"/>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0" name="Shape 6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1" name="Shape 62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2" name="Shape 62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23" name="Shape 623"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24" name="Shape 624">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625"/>
        <p:cNvGrpSpPr/>
        <p:nvPr/>
      </p:nvGrpSpPr>
      <p:grpSpPr>
        <a:xfrm>
          <a:off x="0" y="0"/>
          <a:ext cx="0" cy="0"/>
          <a:chOff x="0" y="0"/>
          <a:chExt cx="0" cy="0"/>
        </a:xfrm>
      </p:grpSpPr>
      <p:sp>
        <p:nvSpPr>
          <p:cNvPr id="626" name="Shape 626"/>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9" name="Shape 62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0" name="Shape 63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31" name="Shape 63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32" name="Shape 63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3"/>
        <p:cNvGrpSpPr/>
        <p:nvPr/>
      </p:nvGrpSpPr>
      <p:grpSpPr>
        <a:xfrm>
          <a:off x="0" y="0"/>
          <a:ext cx="0" cy="0"/>
          <a:chOff x="0" y="0"/>
          <a:chExt cx="0" cy="0"/>
        </a:xfrm>
      </p:grpSpPr>
      <p:sp>
        <p:nvSpPr>
          <p:cNvPr id="634" name="Shape 63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5" name="Shape 63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36" name="Shape 636"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37" name="Shape 637">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0" name="Shape 64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1" name="Shape 64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642" name="Shape 642" descr="ATC_org.pdf"/>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643" name="Shape 64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644" name="Shape 644">
            <a:hlinkClick r:id="rId3"/>
          </p:cNvPr>
          <p:cNvSpPr/>
          <p:nvPr/>
        </p:nvSpPr>
        <p:spPr>
          <a:xfrm>
            <a:off x="195229" y="6519775"/>
            <a:ext cx="1920300" cy="1595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7" name="Shape 647"/>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Shape 648"/>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Shape 64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50" name="Shape 65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51" name="Shape 65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52" name="Shape 65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55" name="Shape 655"/>
          <p:cNvSpPr txBox="1">
            <a:spLocks noGrp="1"/>
          </p:cNvSpPr>
          <p:nvPr>
            <p:ph type="body" idx="1"/>
          </p:nvPr>
        </p:nvSpPr>
        <p:spPr>
          <a:xfrm>
            <a:off x="457200" y="1550987"/>
            <a:ext cx="4040099"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6" name="Shape 656"/>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7" name="Shape 657"/>
          <p:cNvSpPr txBox="1">
            <a:spLocks noGrp="1"/>
          </p:cNvSpPr>
          <p:nvPr>
            <p:ph type="body" idx="3"/>
          </p:nvPr>
        </p:nvSpPr>
        <p:spPr>
          <a:xfrm>
            <a:off x="4645025" y="1550987"/>
            <a:ext cx="4041900"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8" name="Shape 658"/>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9" name="Shape 65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60" name="Shape 66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61" name="Shape 66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62" name="Shape 66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219318" y="2933439"/>
            <a:ext cx="8619880" cy="899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subTitle" idx="1"/>
          </p:nvPr>
        </p:nvSpPr>
        <p:spPr>
          <a:xfrm>
            <a:off x="219315"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Shape 71"/>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2" name="Shape 72"/>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 name="Shape 7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663"/>
        <p:cNvGrpSpPr/>
        <p:nvPr/>
      </p:nvGrpSpPr>
      <p:grpSpPr>
        <a:xfrm>
          <a:off x="0" y="0"/>
          <a:ext cx="0" cy="0"/>
          <a:chOff x="0" y="0"/>
          <a:chExt cx="0" cy="0"/>
        </a:xfrm>
      </p:grpSpPr>
      <p:sp>
        <p:nvSpPr>
          <p:cNvPr id="664" name="Shape 664"/>
          <p:cNvSpPr>
            <a:spLocks noGrp="1"/>
          </p:cNvSpPr>
          <p:nvPr>
            <p:ph type="pic" idx="2"/>
          </p:nvPr>
        </p:nvSpPr>
        <p:spPr>
          <a:xfrm>
            <a:off x="4578350" y="1600200"/>
            <a:ext cx="4108500"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5" name="Shape 6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66" name="Shape 666"/>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Shape 667"/>
          <p:cNvSpPr txBox="1">
            <a:spLocks noGrp="1"/>
          </p:cNvSpPr>
          <p:nvPr>
            <p:ph type="body" idx="3"/>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chemeClr val="dk1"/>
              </a:buClr>
              <a:buFont typeface="Arial"/>
              <a:buNone/>
              <a:defRPr sz="16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8" name="Shape 668"/>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69" name="Shape 66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70" name="Shape 670"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71" name="Shape 671">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72"/>
        <p:cNvGrpSpPr/>
        <p:nvPr/>
      </p:nvGrpSpPr>
      <p:grpSpPr>
        <a:xfrm>
          <a:off x="0" y="0"/>
          <a:ext cx="0" cy="0"/>
          <a:chOff x="0" y="0"/>
          <a:chExt cx="0" cy="0"/>
        </a:xfrm>
      </p:grpSpPr>
      <p:sp>
        <p:nvSpPr>
          <p:cNvPr id="673" name="Shape 673"/>
          <p:cNvSpPr>
            <a:spLocks noGrp="1"/>
          </p:cNvSpPr>
          <p:nvPr>
            <p:ph type="pic" idx="2"/>
          </p:nvPr>
        </p:nvSpPr>
        <p:spPr>
          <a:xfrm>
            <a:off x="4578350" y="3892046"/>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4" name="Shape 674"/>
          <p:cNvSpPr>
            <a:spLocks noGrp="1"/>
          </p:cNvSpPr>
          <p:nvPr>
            <p:ph type="pic" idx="3"/>
          </p:nvPr>
        </p:nvSpPr>
        <p:spPr>
          <a:xfrm>
            <a:off x="4578350" y="1600200"/>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5" name="Shape 6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76" name="Shape 676"/>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Shape 677"/>
          <p:cNvSpPr txBox="1">
            <a:spLocks noGrp="1"/>
          </p:cNvSpPr>
          <p:nvPr>
            <p:ph type="body" idx="4"/>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8" name="Shape 678"/>
          <p:cNvSpPr txBox="1">
            <a:spLocks noGrp="1"/>
          </p:cNvSpPr>
          <p:nvPr>
            <p:ph type="body" idx="5"/>
          </p:nvPr>
        </p:nvSpPr>
        <p:spPr>
          <a:xfrm>
            <a:off x="4578350" y="3354830"/>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9" name="Shape 67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80" name="Shape 6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81" name="Shape 68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82" name="Shape 68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wo Images">
    <p:spTree>
      <p:nvGrpSpPr>
        <p:cNvPr id="1" name="Shape 683"/>
        <p:cNvGrpSpPr/>
        <p:nvPr/>
      </p:nvGrpSpPr>
      <p:grpSpPr>
        <a:xfrm>
          <a:off x="0" y="0"/>
          <a:ext cx="0" cy="0"/>
          <a:chOff x="0" y="0"/>
          <a:chExt cx="0" cy="0"/>
        </a:xfrm>
      </p:grpSpPr>
      <p:sp>
        <p:nvSpPr>
          <p:cNvPr id="684" name="Shape 684"/>
          <p:cNvSpPr>
            <a:spLocks noGrp="1"/>
          </p:cNvSpPr>
          <p:nvPr>
            <p:ph type="pic" idx="2"/>
          </p:nvPr>
        </p:nvSpPr>
        <p:spPr>
          <a:xfrm>
            <a:off x="4616450" y="1600200"/>
            <a:ext cx="4070399"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5" name="Shape 6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86" name="Shape 686"/>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7" name="Shape 687"/>
          <p:cNvSpPr>
            <a:spLocks noGrp="1"/>
          </p:cNvSpPr>
          <p:nvPr>
            <p:ph type="pic" idx="3"/>
          </p:nvPr>
        </p:nvSpPr>
        <p:spPr>
          <a:xfrm>
            <a:off x="457199" y="1600200"/>
            <a:ext cx="4073400" cy="4526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8" name="Shape 688"/>
          <p:cNvSpPr txBox="1">
            <a:spLocks noGrp="1"/>
          </p:cNvSpPr>
          <p:nvPr>
            <p:ph type="body" idx="4"/>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9" name="Shape 68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90" name="Shape 69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91" name="Shape 69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92" name="Shape 692">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Four Images">
    <p:spTree>
      <p:nvGrpSpPr>
        <p:cNvPr id="1" name="Shape 693"/>
        <p:cNvGrpSpPr/>
        <p:nvPr/>
      </p:nvGrpSpPr>
      <p:grpSpPr>
        <a:xfrm>
          <a:off x="0" y="0"/>
          <a:ext cx="0" cy="0"/>
          <a:chOff x="0" y="0"/>
          <a:chExt cx="0" cy="0"/>
        </a:xfrm>
      </p:grpSpPr>
      <p:sp>
        <p:nvSpPr>
          <p:cNvPr id="694" name="Shape 694"/>
          <p:cNvSpPr>
            <a:spLocks noGrp="1"/>
          </p:cNvSpPr>
          <p:nvPr>
            <p:ph type="pic" idx="2"/>
          </p:nvPr>
        </p:nvSpPr>
        <p:spPr>
          <a:xfrm>
            <a:off x="4616450"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5" name="Shape 695"/>
          <p:cNvSpPr>
            <a:spLocks noGrp="1"/>
          </p:cNvSpPr>
          <p:nvPr>
            <p:ph type="pic" idx="3"/>
          </p:nvPr>
        </p:nvSpPr>
        <p:spPr>
          <a:xfrm>
            <a:off x="4616450"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6" name="Shape 696"/>
          <p:cNvSpPr>
            <a:spLocks noGrp="1"/>
          </p:cNvSpPr>
          <p:nvPr>
            <p:ph type="pic" idx="4"/>
          </p:nvPr>
        </p:nvSpPr>
        <p:spPr>
          <a:xfrm>
            <a:off x="457197"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7" name="Shape 697"/>
          <p:cNvSpPr>
            <a:spLocks noGrp="1"/>
          </p:cNvSpPr>
          <p:nvPr>
            <p:ph type="pic" idx="5"/>
          </p:nvPr>
        </p:nvSpPr>
        <p:spPr>
          <a:xfrm>
            <a:off x="460372"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8" name="Shape 6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99" name="Shape 699"/>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0" name="Shape 700"/>
          <p:cNvSpPr txBox="1">
            <a:spLocks noGrp="1"/>
          </p:cNvSpPr>
          <p:nvPr>
            <p:ph type="body" idx="6"/>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1" name="Shape 701"/>
          <p:cNvSpPr txBox="1">
            <a:spLocks noGrp="1"/>
          </p:cNvSpPr>
          <p:nvPr>
            <p:ph type="body" idx="7"/>
          </p:nvPr>
        </p:nvSpPr>
        <p:spPr>
          <a:xfrm>
            <a:off x="4616450" y="3354830"/>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2" name="Shape 702"/>
          <p:cNvSpPr txBox="1">
            <a:spLocks noGrp="1"/>
          </p:cNvSpPr>
          <p:nvPr>
            <p:ph type="body" idx="8"/>
          </p:nvPr>
        </p:nvSpPr>
        <p:spPr>
          <a:xfrm>
            <a:off x="454022" y="3354830"/>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3" name="Shape 70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04" name="Shape 70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705" name="Shape 705"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706" name="Shape 706">
            <a:hlinkClick r:id="rId3"/>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4" name="Shape 17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3" name="Shape 33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2" name="Shape 49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www.Room360.or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www.projecttahoe.org" TargetMode="External"/><Relationship Id="rId4" Type="http://schemas.openxmlformats.org/officeDocument/2006/relationships/hyperlink" Target="http://www.63000resour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achievethecore.org/content/upload/EQuIP_Student%20Work%20Protocols.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achievethecore.org/page/962/lesson-planning-too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achievethecore.org/page/2734/close-reading-model-less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achievethecore.org/page/2881/journeys-2014-materials-adaptation-project" TargetMode="External"/><Relationship Id="rId5" Type="http://schemas.openxmlformats.org/officeDocument/2006/relationships/hyperlink" Target="http://achievethecore.org/page/944/read-aloud-project" TargetMode="External"/><Relationship Id="rId4" Type="http://schemas.openxmlformats.org/officeDocument/2006/relationships/hyperlink" Target="http://achievethecore.org/category/411/ela-literacy-lessons?filter_cat=696&amp;g%5b%5d=3&amp;sort=dl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8.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sfkato"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http://achievethecore.org/page/1119/coaching-too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achievethecore.org/category/415/ela-literacy-assessment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bit.ly/29V1E2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713" name="Shape 713"/>
          <p:cNvSpPr txBox="1">
            <a:spLocks noGrp="1"/>
          </p:cNvSpPr>
          <p:nvPr>
            <p:ph type="ctrTitle"/>
          </p:nvPr>
        </p:nvSpPr>
        <p:spPr>
          <a:xfrm>
            <a:off x="219318" y="2982072"/>
            <a:ext cx="8619880" cy="8503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llerta"/>
                <a:ea typeface="Allerta"/>
                <a:cs typeface="Allerta"/>
                <a:sym typeface="Allerta"/>
              </a:rPr>
              <a:t>Building a Deeper Understanding of the ELA Shifts and Standards in PLCs</a:t>
            </a:r>
          </a:p>
        </p:txBody>
      </p:sp>
      <p:sp>
        <p:nvSpPr>
          <p:cNvPr id="714" name="Shape 714"/>
          <p:cNvSpPr txBox="1">
            <a:spLocks noGrp="1"/>
          </p:cNvSpPr>
          <p:nvPr>
            <p:ph type="subTitle" idx="1"/>
          </p:nvPr>
        </p:nvSpPr>
        <p:spPr>
          <a:xfrm>
            <a:off x="219319"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October 5, 2016</a:t>
            </a:r>
          </a:p>
        </p:txBody>
      </p:sp>
      <p:sp>
        <p:nvSpPr>
          <p:cNvPr id="715" name="Shape 715"/>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05B56"/>
                </a:solidFill>
                <a:latin typeface="Allerta"/>
                <a:ea typeface="Allerta"/>
                <a:cs typeface="Allerta"/>
                <a:sym typeface="Allerta"/>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216566" y="2206889"/>
            <a:ext cx="8620551" cy="19726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do PLCs look like in your setting?</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structures exist for teachers to work together on building their knowledge of the Standards and the Shifts?</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216566"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A dynamic structure for PLCs: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The Plan - Do - Study - Act Cycle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cxnSp>
        <p:nvCxnSpPr>
          <p:cNvPr id="798" name="Shape 79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799" name="Shape 799"/>
          <p:cNvPicPr preferRelativeResize="0"/>
          <p:nvPr/>
        </p:nvPicPr>
        <p:blipFill rotWithShape="1">
          <a:blip r:embed="rId3">
            <a:alphaModFix/>
          </a:blip>
          <a:srcRect/>
          <a:stretch/>
        </p:blipFill>
        <p:spPr>
          <a:xfrm>
            <a:off x="1839725" y="1535774"/>
            <a:ext cx="5005049" cy="4771924"/>
          </a:xfrm>
          <a:prstGeom prst="rect">
            <a:avLst/>
          </a:prstGeom>
          <a:noFill/>
          <a:ln>
            <a:noFill/>
          </a:ln>
        </p:spPr>
      </p:pic>
      <p:sp>
        <p:nvSpPr>
          <p:cNvPr id="800" name="Shape 800"/>
          <p:cNvSpPr txBox="1"/>
          <p:nvPr/>
        </p:nvSpPr>
        <p:spPr>
          <a:xfrm>
            <a:off x="926750" y="635500"/>
            <a:ext cx="185399" cy="172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01" name="Shape 8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Cycle of continuous improvement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Calibri"/>
              <a:buNone/>
            </a:pPr>
            <a:r>
              <a:rPr lang="en-US" sz="2400" b="0" i="0" u="none" strike="noStrike" cap="none">
                <a:solidFill>
                  <a:srgbClr val="50514F"/>
                </a:solidFill>
                <a:latin typeface="Allerta"/>
                <a:ea typeface="Allerta"/>
                <a:cs typeface="Allerta"/>
                <a:sym typeface="Allerta"/>
              </a:rPr>
              <a:t>Three Shifts Demanded by the CCSS for ELA</a:t>
            </a:r>
          </a:p>
          <a:p>
            <a:pPr marL="0" marR="0" lvl="0" indent="0" algn="l" rtl="0">
              <a:lnSpc>
                <a:spcPct val="100000"/>
              </a:lnSpc>
              <a:spcBef>
                <a:spcPts val="0"/>
              </a:spcBef>
              <a:spcAft>
                <a:spcPts val="0"/>
              </a:spcAft>
              <a:buClr>
                <a:srgbClr val="595959"/>
              </a:buClr>
              <a:buSzPct val="25000"/>
              <a:buFont typeface="Allerta"/>
              <a:buNone/>
            </a:pPr>
            <a:endParaRPr sz="2400" b="0" i="0" u="none" strike="noStrike" cap="none">
              <a:solidFill>
                <a:srgbClr val="595959"/>
              </a:solidFill>
              <a:latin typeface="Allerta"/>
              <a:ea typeface="Allerta"/>
              <a:cs typeface="Allerta"/>
              <a:sym typeface="Allerta"/>
            </a:endParaRPr>
          </a:p>
        </p:txBody>
      </p:sp>
      <p:sp>
        <p:nvSpPr>
          <p:cNvPr id="808" name="Shape 80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2343150" marR="0" lvl="0" indent="-374650" algn="l" rtl="0">
              <a:lnSpc>
                <a:spcPct val="115000"/>
              </a:lnSpc>
              <a:spcBef>
                <a:spcPts val="0"/>
              </a:spcBef>
              <a:spcAft>
                <a:spcPts val="0"/>
              </a:spcAft>
              <a:buClr>
                <a:srgbClr val="3F3F39"/>
              </a:buClr>
              <a:buSzPct val="100000"/>
              <a:buFont typeface="Arial"/>
              <a:buAutoNum type="arabicPeriod"/>
            </a:pPr>
            <a:r>
              <a:rPr lang="en-US" sz="2200" b="1" i="0" u="none" strike="noStrike" cap="none">
                <a:solidFill>
                  <a:srgbClr val="50514F"/>
                </a:solidFill>
                <a:latin typeface="Allerta"/>
                <a:ea typeface="Allerta"/>
                <a:cs typeface="Allerta"/>
                <a:sym typeface="Allerta"/>
              </a:rPr>
              <a:t>Complexity: </a:t>
            </a:r>
            <a:r>
              <a:rPr lang="en-US" sz="2200" b="0" i="0" u="none" strike="noStrike" cap="none">
                <a:solidFill>
                  <a:srgbClr val="50514F"/>
                </a:solidFill>
                <a:latin typeface="Allerta"/>
                <a:ea typeface="Allerta"/>
                <a:cs typeface="Allerta"/>
                <a:sym typeface="Allerta"/>
              </a:rPr>
              <a:t>Regular practice with complex text and its academic language</a:t>
            </a:r>
          </a:p>
          <a:p>
            <a:pPr marL="0" marR="0" lvl="0" indent="0" algn="l" rtl="0">
              <a:lnSpc>
                <a:spcPct val="115000"/>
              </a:lnSpc>
              <a:spcBef>
                <a:spcPts val="2000"/>
              </a:spcBef>
              <a:spcAft>
                <a:spcPts val="0"/>
              </a:spcAft>
              <a:buClr>
                <a:srgbClr val="595959"/>
              </a:buClr>
              <a:buSzPct val="25000"/>
              <a:buFont typeface="Arial"/>
              <a:buNone/>
            </a:pPr>
            <a:endParaRPr sz="2200" b="1" i="0" u="none" strike="noStrike" cap="none">
              <a:solidFill>
                <a:srgbClr val="50514F"/>
              </a:solidFill>
              <a:latin typeface="Allerta"/>
              <a:ea typeface="Allerta"/>
              <a:cs typeface="Allerta"/>
              <a:sym typeface="Allerta"/>
            </a:endParaRPr>
          </a:p>
          <a:p>
            <a:pPr marL="2343150" marR="0" lvl="0" indent="-374650" algn="l" rtl="0">
              <a:lnSpc>
                <a:spcPct val="115000"/>
              </a:lnSpc>
              <a:spcBef>
                <a:spcPts val="2000"/>
              </a:spcBef>
              <a:spcAft>
                <a:spcPts val="0"/>
              </a:spcAft>
              <a:buClr>
                <a:srgbClr val="3F3F39"/>
              </a:buClr>
              <a:buSzPct val="100000"/>
              <a:buFont typeface="Arial"/>
              <a:buAutoNum type="arabicPeriod"/>
            </a:pPr>
            <a:r>
              <a:rPr lang="en-US" sz="2200" b="1" i="0" u="none" strike="noStrike" cap="none">
                <a:solidFill>
                  <a:srgbClr val="50514F"/>
                </a:solidFill>
                <a:latin typeface="Allerta"/>
                <a:ea typeface="Allerta"/>
                <a:cs typeface="Allerta"/>
                <a:sym typeface="Allerta"/>
              </a:rPr>
              <a:t>Evidence: </a:t>
            </a:r>
            <a:r>
              <a:rPr lang="en-US" sz="2200" b="0" i="0" u="none" strike="noStrike" cap="none">
                <a:solidFill>
                  <a:srgbClr val="50514F"/>
                </a:solidFill>
                <a:latin typeface="Allerta"/>
                <a:ea typeface="Allerta"/>
                <a:cs typeface="Allerta"/>
                <a:sym typeface="Allerta"/>
              </a:rPr>
              <a:t>Reading, writing, and speaking grounded in evidence from text, both literary and informational</a:t>
            </a:r>
          </a:p>
          <a:p>
            <a:pPr marL="0" marR="0" lvl="0" indent="0" algn="l" rtl="0">
              <a:lnSpc>
                <a:spcPct val="115000"/>
              </a:lnSpc>
              <a:spcBef>
                <a:spcPts val="2000"/>
              </a:spcBef>
              <a:spcAft>
                <a:spcPts val="0"/>
              </a:spcAft>
              <a:buClr>
                <a:srgbClr val="595959"/>
              </a:buClr>
              <a:buSzPct val="25000"/>
              <a:buFont typeface="Arial"/>
              <a:buNone/>
            </a:pPr>
            <a:endParaRPr sz="2200" b="0" i="0" u="none" strike="noStrike" cap="none">
              <a:solidFill>
                <a:srgbClr val="50514F"/>
              </a:solidFill>
              <a:latin typeface="Allerta"/>
              <a:ea typeface="Allerta"/>
              <a:cs typeface="Allerta"/>
              <a:sym typeface="Allerta"/>
            </a:endParaRPr>
          </a:p>
          <a:p>
            <a:pPr marL="2343150" marR="0" lvl="0" indent="-374650" algn="l" rtl="0">
              <a:lnSpc>
                <a:spcPct val="115000"/>
              </a:lnSpc>
              <a:spcBef>
                <a:spcPts val="2000"/>
              </a:spcBef>
              <a:spcAft>
                <a:spcPts val="0"/>
              </a:spcAft>
              <a:buClr>
                <a:srgbClr val="3F3F39"/>
              </a:buClr>
              <a:buSzPct val="100000"/>
              <a:buFont typeface="Arial"/>
              <a:buAutoNum type="arabicPeriod"/>
            </a:pPr>
            <a:r>
              <a:rPr lang="en-US" sz="2200" b="1" i="0" u="none" strike="noStrike" cap="none">
                <a:solidFill>
                  <a:srgbClr val="50514F"/>
                </a:solidFill>
                <a:latin typeface="Allerta"/>
                <a:ea typeface="Allerta"/>
                <a:cs typeface="Allerta"/>
                <a:sym typeface="Allerta"/>
              </a:rPr>
              <a:t>Knowledge: </a:t>
            </a:r>
            <a:r>
              <a:rPr lang="en-US" sz="2200" b="0" i="0" u="none" strike="noStrike" cap="none">
                <a:solidFill>
                  <a:srgbClr val="50514F"/>
                </a:solidFill>
                <a:latin typeface="Allerta"/>
                <a:ea typeface="Allerta"/>
                <a:cs typeface="Allerta"/>
                <a:sym typeface="Allerta"/>
              </a:rPr>
              <a:t>Building knowledge through content-rich nonfiction</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pic>
        <p:nvPicPr>
          <p:cNvPr id="809" name="Shape 809"/>
          <p:cNvPicPr preferRelativeResize="0"/>
          <p:nvPr/>
        </p:nvPicPr>
        <p:blipFill rotWithShape="1">
          <a:blip r:embed="rId3">
            <a:alphaModFix/>
          </a:blip>
          <a:srcRect/>
          <a:stretch/>
        </p:blipFill>
        <p:spPr>
          <a:xfrm>
            <a:off x="304801" y="1231425"/>
            <a:ext cx="1771199" cy="4649100"/>
          </a:xfrm>
          <a:prstGeom prst="rect">
            <a:avLst/>
          </a:prstGeom>
          <a:noFill/>
          <a:ln>
            <a:noFill/>
          </a:ln>
        </p:spPr>
      </p:pic>
      <p:cxnSp>
        <p:nvCxnSpPr>
          <p:cNvPr id="810" name="Shape 810"/>
          <p:cNvCxnSpPr/>
          <p:nvPr/>
        </p:nvCxnSpPr>
        <p:spPr>
          <a:xfrm>
            <a:off x="457200" y="1142979"/>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PLC planning with the Shifts in mind</a:t>
            </a:r>
          </a:p>
        </p:txBody>
      </p:sp>
      <p:sp>
        <p:nvSpPr>
          <p:cNvPr id="817" name="Shape 817"/>
          <p:cNvSpPr txBox="1">
            <a:spLocks noGrp="1"/>
          </p:cNvSpPr>
          <p:nvPr>
            <p:ph type="body" idx="1"/>
          </p:nvPr>
        </p:nvSpPr>
        <p:spPr>
          <a:xfrm>
            <a:off x="304800" y="2091122"/>
            <a:ext cx="8572500" cy="414011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a:solidFill>
                  <a:srgbClr val="595959"/>
                </a:solidFill>
                <a:latin typeface="Allerta"/>
                <a:ea typeface="Allerta"/>
                <a:cs typeface="Allerta"/>
                <a:sym typeface="Allerta"/>
              </a:rPr>
              <a:t>Lessons are focused on a high-quality text(s)</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high-quality text is at the center of the lesson?</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Is the text at or above the complexity level expected for the grade and time in the school year?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Does the text exhibit exceptional craft and thought and/or provide useful information? </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Standard 10: Read and comprehend complex literary and informational texts independently and proficiently.  </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818" name="Shape 81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819" name="Shape 819" descr="Screen Shot 2016-10-05 at 4.14.50 PM.png"/>
          <p:cNvPicPr preferRelativeResize="0"/>
          <p:nvPr/>
        </p:nvPicPr>
        <p:blipFill rotWithShape="1">
          <a:blip r:embed="rId3">
            <a:alphaModFix/>
          </a:blip>
          <a:srcRect/>
          <a:stretch/>
        </p:blipFill>
        <p:spPr>
          <a:xfrm>
            <a:off x="6058519" y="501516"/>
            <a:ext cx="2913513" cy="15896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PLC Planning with the Shifts in mind</a:t>
            </a:r>
          </a:p>
        </p:txBody>
      </p:sp>
      <p:sp>
        <p:nvSpPr>
          <p:cNvPr id="826" name="Shape 826"/>
          <p:cNvSpPr txBox="1">
            <a:spLocks noGrp="1"/>
          </p:cNvSpPr>
          <p:nvPr>
            <p:ph type="body" idx="1"/>
          </p:nvPr>
        </p:nvSpPr>
        <p:spPr>
          <a:xfrm>
            <a:off x="304800" y="1474612"/>
            <a:ext cx="8572500" cy="4878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200" b="1" i="0" u="none" strike="noStrike" cap="none" dirty="0">
                <a:solidFill>
                  <a:srgbClr val="595959"/>
                </a:solidFill>
                <a:latin typeface="Allerta"/>
                <a:ea typeface="Allerta"/>
                <a:cs typeface="Allerta"/>
                <a:sym typeface="Allerta"/>
              </a:rPr>
              <a:t>Questions and tasks are text-specific and reflect the standards</a:t>
            </a:r>
          </a:p>
          <a:p>
            <a:pPr marL="0" marR="0" lvl="0" indent="0" algn="l" rtl="0">
              <a:lnSpc>
                <a:spcPct val="100000"/>
              </a:lnSpc>
              <a:spcBef>
                <a:spcPts val="0"/>
              </a:spcBef>
              <a:spcAft>
                <a:spcPts val="0"/>
              </a:spcAft>
              <a:buClr>
                <a:schemeClr val="dk1"/>
              </a:buClr>
              <a:buSzPct val="25000"/>
              <a:buFont typeface="Arial"/>
              <a:buNone/>
            </a:pPr>
            <a:endParaRPr sz="500" b="1" i="0" u="none" strike="noStrike" cap="none" dirty="0">
              <a:solidFill>
                <a:srgbClr val="595959"/>
              </a:solidFill>
              <a:latin typeface="Allerta"/>
              <a:ea typeface="Allerta"/>
              <a:cs typeface="Allerta"/>
              <a:sym typeface="Allerta"/>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latin typeface="Allerta"/>
                <a:ea typeface="Allerta"/>
                <a:cs typeface="Allerta"/>
                <a:sym typeface="Allerta"/>
              </a:rPr>
              <a:t>Do the questions and tasks address the text by attending to its structure, concepts, ideas and details?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latin typeface="Allerta"/>
                <a:ea typeface="Allerta"/>
                <a:cs typeface="Allerta"/>
                <a:sym typeface="Allerta"/>
              </a:rPr>
              <a:t>What questions require students to use evidence both written and oral as they  are led to understanding the central ideas of the text?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dirty="0">
                <a:solidFill>
                  <a:srgbClr val="595959"/>
                </a:solidFill>
                <a:latin typeface="Allerta"/>
                <a:ea typeface="Allerta"/>
                <a:cs typeface="Allerta"/>
                <a:sym typeface="Allerta"/>
              </a:rPr>
              <a:t>How do questions and tasks attend to the academic language within the text?  </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dirty="0">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dirty="0">
                <a:solidFill>
                  <a:srgbClr val="595959"/>
                </a:solidFill>
                <a:latin typeface="Allerta"/>
                <a:ea typeface="Allerta"/>
                <a:cs typeface="Allerta"/>
                <a:sym typeface="Allerta"/>
              </a:rPr>
              <a:t>Standard 1: Read closely to determine what the text says explicitly and to make logical inferences from it; cite specific evidence when writing or speaking to support conclusions drawn from the text. </a:t>
            </a:r>
          </a:p>
        </p:txBody>
      </p:sp>
      <p:cxnSp>
        <p:nvCxnSpPr>
          <p:cNvPr id="827" name="Shape 827"/>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PLC planning with the Shifts in mind </a:t>
            </a:r>
          </a:p>
        </p:txBody>
      </p:sp>
      <p:sp>
        <p:nvSpPr>
          <p:cNvPr id="834" name="Shape 83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How will all students be provided </a:t>
            </a:r>
            <a:r>
              <a:rPr lang="en-US" sz="2200" b="1" i="0" u="none" strike="noStrike" cap="none">
                <a:solidFill>
                  <a:srgbClr val="595959"/>
                </a:solidFill>
                <a:latin typeface="Allerta"/>
                <a:ea typeface="Allerta"/>
                <a:cs typeface="Allerta"/>
                <a:sym typeface="Allerta"/>
              </a:rPr>
              <a:t>opportunities to engage in the work of the lesson? </a:t>
            </a:r>
          </a:p>
        </p:txBody>
      </p:sp>
      <p:cxnSp>
        <p:nvCxnSpPr>
          <p:cNvPr id="835" name="Shape 835"/>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836" name="Shape 836" descr="Screen Shot 2016-10-05 at 4.17.41 PM.png"/>
          <p:cNvPicPr preferRelativeResize="0"/>
          <p:nvPr/>
        </p:nvPicPr>
        <p:blipFill rotWithShape="1">
          <a:blip r:embed="rId3">
            <a:alphaModFix/>
          </a:blip>
          <a:srcRect/>
          <a:stretch/>
        </p:blipFill>
        <p:spPr>
          <a:xfrm>
            <a:off x="5657039" y="2323659"/>
            <a:ext cx="2940331" cy="2046956"/>
          </a:xfrm>
          <a:prstGeom prst="rect">
            <a:avLst/>
          </a:prstGeom>
          <a:noFill/>
          <a:ln>
            <a:noFill/>
          </a:ln>
        </p:spPr>
      </p:pic>
      <p:pic>
        <p:nvPicPr>
          <p:cNvPr id="837" name="Shape 837" descr="Screen Shot 2016-10-05 at 4.18.18 PM.png"/>
          <p:cNvPicPr preferRelativeResize="0"/>
          <p:nvPr/>
        </p:nvPicPr>
        <p:blipFill rotWithShape="1">
          <a:blip r:embed="rId4">
            <a:alphaModFix/>
          </a:blip>
          <a:srcRect/>
          <a:stretch/>
        </p:blipFill>
        <p:spPr>
          <a:xfrm>
            <a:off x="4969871" y="4598255"/>
            <a:ext cx="3672168" cy="1910808"/>
          </a:xfrm>
          <a:prstGeom prst="rect">
            <a:avLst/>
          </a:prstGeom>
          <a:noFill/>
          <a:ln>
            <a:noFill/>
          </a:ln>
        </p:spPr>
      </p:pic>
      <p:pic>
        <p:nvPicPr>
          <p:cNvPr id="838" name="Shape 838" descr="Screen Shot 2016-10-05 at 4.20.33 PM.png"/>
          <p:cNvPicPr preferRelativeResize="0"/>
          <p:nvPr/>
        </p:nvPicPr>
        <p:blipFill rotWithShape="1">
          <a:blip r:embed="rId5">
            <a:alphaModFix/>
          </a:blip>
          <a:srcRect/>
          <a:stretch/>
        </p:blipFill>
        <p:spPr>
          <a:xfrm>
            <a:off x="457200" y="3347139"/>
            <a:ext cx="4183831" cy="22011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Guest Core Advocate </a:t>
            </a:r>
          </a:p>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Aaron Grossman</a:t>
            </a:r>
          </a:p>
          <a:p>
            <a:pPr marL="0" marR="0" lvl="0" indent="0" algn="l" rtl="0">
              <a:lnSpc>
                <a:spcPct val="100000"/>
              </a:lnSpc>
              <a:spcBef>
                <a:spcPts val="0"/>
              </a:spcBef>
              <a:spcAft>
                <a:spcPts val="0"/>
              </a:spcAft>
              <a:buClr>
                <a:srgbClr val="3F3F39"/>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l" rtl="0">
              <a:lnSpc>
                <a:spcPct val="100000"/>
              </a:lnSpc>
              <a:spcBef>
                <a:spcPts val="0"/>
              </a:spcBef>
              <a:spcAft>
                <a:spcPts val="0"/>
              </a:spcAft>
              <a:buClr>
                <a:srgbClr val="3F3F39"/>
              </a:buClr>
              <a:buSzPct val="25000"/>
              <a:buFont typeface="Allerta"/>
              <a:buNone/>
            </a:pPr>
            <a:r>
              <a:rPr lang="en-US" sz="2400" b="0" i="0" u="none" strike="noStrike" cap="none">
                <a:solidFill>
                  <a:schemeClr val="lt1"/>
                </a:solidFill>
                <a:latin typeface="Allerta"/>
                <a:ea typeface="Allerta"/>
                <a:cs typeface="Allerta"/>
                <a:sym typeface="Allerta"/>
              </a:rPr>
              <a:t>5th Grade Teacher</a:t>
            </a:r>
          </a:p>
          <a:p>
            <a:pPr marL="0" marR="0" lvl="0" indent="0" algn="l" rtl="0">
              <a:lnSpc>
                <a:spcPct val="100000"/>
              </a:lnSpc>
              <a:spcBef>
                <a:spcPts val="0"/>
              </a:spcBef>
              <a:spcAft>
                <a:spcPts val="0"/>
              </a:spcAft>
              <a:buClr>
                <a:srgbClr val="3F3F39"/>
              </a:buClr>
              <a:buSzPct val="25000"/>
              <a:buFont typeface="Allerta"/>
              <a:buNone/>
            </a:pPr>
            <a:r>
              <a:rPr lang="en-US" sz="2400" b="0" i="0" u="none" strike="noStrike" cap="none">
                <a:solidFill>
                  <a:schemeClr val="lt1"/>
                </a:solidFill>
                <a:latin typeface="Allerta"/>
                <a:ea typeface="Allerta"/>
                <a:cs typeface="Allerta"/>
                <a:sym typeface="Allerta"/>
              </a:rPr>
              <a:t>Roy Gomm Elementary</a:t>
            </a:r>
          </a:p>
          <a:p>
            <a:pPr marL="0" marR="0" lvl="0" indent="0" algn="l" rtl="0">
              <a:lnSpc>
                <a:spcPct val="115000"/>
              </a:lnSpc>
              <a:spcBef>
                <a:spcPts val="0"/>
              </a:spcBef>
              <a:spcAft>
                <a:spcPts val="0"/>
              </a:spcAft>
              <a:buClr>
                <a:schemeClr val="dk1"/>
              </a:buClr>
              <a:buSzPct val="25000"/>
              <a:buFont typeface="Arial"/>
              <a:buNone/>
            </a:pPr>
            <a:r>
              <a:rPr lang="en-US" sz="1800" b="0" i="0" u="none" strike="noStrike" cap="none">
                <a:solidFill>
                  <a:srgbClr val="FFFFFF"/>
                </a:solidFill>
                <a:latin typeface="Arial"/>
                <a:ea typeface="Arial"/>
                <a:cs typeface="Arial"/>
                <a:sym typeface="Arial"/>
              </a:rPr>
              <a:t>Classroom page </a:t>
            </a:r>
            <a:r>
              <a:rPr lang="en-US" sz="1800" b="0" i="0" u="sng" strike="noStrike" cap="none">
                <a:solidFill>
                  <a:schemeClr val="hlink"/>
                </a:solidFill>
                <a:latin typeface="Arial"/>
                <a:ea typeface="Arial"/>
                <a:cs typeface="Arial"/>
                <a:sym typeface="Arial"/>
                <a:hlinkClick r:id="rId3"/>
              </a:rPr>
              <a:t>www.Room360.org</a:t>
            </a:r>
            <a:r>
              <a:rPr lang="en-US" sz="1800" b="0" i="0" u="none" strike="noStrike" cap="none">
                <a:solidFill>
                  <a:schemeClr val="lt1"/>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Twitter: @classroomd4</a:t>
            </a:r>
          </a:p>
        </p:txBody>
      </p:sp>
      <p:pic>
        <p:nvPicPr>
          <p:cNvPr id="845" name="Shape 845" descr="Screen Shot 2016-10-02 at 7.05.10 PM.png"/>
          <p:cNvPicPr preferRelativeResize="0"/>
          <p:nvPr/>
        </p:nvPicPr>
        <p:blipFill rotWithShape="1">
          <a:blip r:embed="rId4">
            <a:alphaModFix/>
          </a:blip>
          <a:srcRect/>
          <a:stretch/>
        </p:blipFill>
        <p:spPr>
          <a:xfrm>
            <a:off x="6065975" y="1066600"/>
            <a:ext cx="2666999" cy="2495549"/>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Shape 850"/>
          <p:cNvPicPr preferRelativeResize="0"/>
          <p:nvPr/>
        </p:nvPicPr>
        <p:blipFill rotWithShape="1">
          <a:blip r:embed="rId3">
            <a:alphaModFix/>
          </a:blip>
          <a:srcRect/>
          <a:stretch/>
        </p:blipFill>
        <p:spPr>
          <a:xfrm>
            <a:off x="6702775" y="96450"/>
            <a:ext cx="2202225" cy="2099648"/>
          </a:xfrm>
          <a:prstGeom prst="rect">
            <a:avLst/>
          </a:prstGeom>
          <a:noFill/>
          <a:ln>
            <a:noFill/>
          </a:ln>
        </p:spPr>
      </p:pic>
      <p:sp>
        <p:nvSpPr>
          <p:cNvPr id="851" name="Shape 851"/>
          <p:cNvSpPr txBox="1">
            <a:spLocks noGrp="1"/>
          </p:cNvSpPr>
          <p:nvPr>
            <p:ph type="title"/>
          </p:nvPr>
        </p:nvSpPr>
        <p:spPr>
          <a:xfrm>
            <a:off x="311700" y="593366"/>
            <a:ext cx="8520599" cy="763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Plan</a:t>
            </a:r>
          </a:p>
        </p:txBody>
      </p:sp>
      <p:sp>
        <p:nvSpPr>
          <p:cNvPr id="852" name="Shape 852"/>
          <p:cNvSpPr txBox="1">
            <a:spLocks noGrp="1"/>
          </p:cNvSpPr>
          <p:nvPr>
            <p:ph type="body" idx="1"/>
          </p:nvPr>
        </p:nvSpPr>
        <p:spPr>
          <a:xfrm>
            <a:off x="311700" y="2070033"/>
            <a:ext cx="8520599" cy="4555199"/>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Questions we ask:</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How will our instruction reflect the Shifts?</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Based on assessment data, what standards will be emphasized?</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What vetted resources will we use?</a:t>
            </a:r>
          </a:p>
          <a:p>
            <a:pPr marL="914400" marR="0" lvl="1" indent="-228600" algn="l" rtl="0">
              <a:lnSpc>
                <a:spcPct val="100000"/>
              </a:lnSpc>
              <a:spcBef>
                <a:spcPts val="0"/>
              </a:spcBef>
              <a:spcAft>
                <a:spcPts val="0"/>
              </a:spcAft>
              <a:buClr>
                <a:srgbClr val="595959"/>
              </a:buClr>
              <a:buSzPct val="100000"/>
              <a:buFont typeface="Arial"/>
              <a:buAutoNum type="alphaLcPeriod"/>
            </a:pPr>
            <a:r>
              <a:rPr lang="en-US" sz="2000" b="0" i="0" u="none" strike="noStrike" cap="none">
                <a:solidFill>
                  <a:srgbClr val="595959"/>
                </a:solidFill>
                <a:latin typeface="Allerta"/>
                <a:ea typeface="Allerta"/>
                <a:cs typeface="Allerta"/>
                <a:sym typeface="Allerta"/>
              </a:rPr>
              <a:t>Achieve the Core</a:t>
            </a:r>
          </a:p>
          <a:p>
            <a:pPr marL="914400" marR="0" lvl="1" indent="-228600" algn="l" rtl="0">
              <a:lnSpc>
                <a:spcPct val="100000"/>
              </a:lnSpc>
              <a:spcBef>
                <a:spcPts val="0"/>
              </a:spcBef>
              <a:spcAft>
                <a:spcPts val="0"/>
              </a:spcAft>
              <a:buClr>
                <a:srgbClr val="595959"/>
              </a:buClr>
              <a:buSzPct val="100000"/>
              <a:buFont typeface="Arial"/>
              <a:buAutoNum type="alphaLcPeriod"/>
            </a:pPr>
            <a:r>
              <a:rPr lang="en-US" sz="2000" b="0" i="0" u="none" strike="noStrike" cap="none">
                <a:solidFill>
                  <a:srgbClr val="595959"/>
                </a:solidFill>
                <a:latin typeface="Allerta"/>
                <a:ea typeface="Allerta"/>
                <a:cs typeface="Allerta"/>
                <a:sym typeface="Allerta"/>
              </a:rPr>
              <a:t>EngageNY</a:t>
            </a:r>
          </a:p>
          <a:p>
            <a:pPr marL="914400" marR="0" lvl="1" indent="-228600" algn="l" rtl="0">
              <a:lnSpc>
                <a:spcPct val="100000"/>
              </a:lnSpc>
              <a:spcBef>
                <a:spcPts val="0"/>
              </a:spcBef>
              <a:spcAft>
                <a:spcPts val="0"/>
              </a:spcAft>
              <a:buClr>
                <a:srgbClr val="595959"/>
              </a:buClr>
              <a:buSzPct val="100000"/>
              <a:buFont typeface="Arial"/>
              <a:buAutoNum type="alphaLcPeriod"/>
            </a:pPr>
            <a:r>
              <a:rPr lang="en-US" sz="2000" b="0" i="0" u="sng" strike="noStrike" cap="none">
                <a:solidFill>
                  <a:schemeClr val="hlink"/>
                </a:solidFill>
                <a:latin typeface="Allerta"/>
                <a:ea typeface="Allerta"/>
                <a:cs typeface="Allerta"/>
                <a:sym typeface="Allerta"/>
                <a:hlinkClick r:id="rId4"/>
              </a:rPr>
              <a:t>www.63000resources</a:t>
            </a:r>
          </a:p>
          <a:p>
            <a:pPr marL="914400" marR="0" lvl="1" indent="-228600" algn="l" rtl="0">
              <a:lnSpc>
                <a:spcPct val="100000"/>
              </a:lnSpc>
              <a:spcBef>
                <a:spcPts val="0"/>
              </a:spcBef>
              <a:spcAft>
                <a:spcPts val="0"/>
              </a:spcAft>
              <a:buClr>
                <a:srgbClr val="595959"/>
              </a:buClr>
              <a:buSzPct val="100000"/>
              <a:buFont typeface="Arial"/>
              <a:buAutoNum type="alphaLcPeriod"/>
            </a:pPr>
            <a:r>
              <a:rPr lang="en-US" sz="2000" b="0" i="0" u="sng" strike="noStrike" cap="none">
                <a:solidFill>
                  <a:schemeClr val="hlink"/>
                </a:solidFill>
                <a:latin typeface="Allerta"/>
                <a:ea typeface="Allerta"/>
                <a:cs typeface="Allerta"/>
                <a:sym typeface="Allerta"/>
                <a:hlinkClick r:id="rId5"/>
              </a:rPr>
              <a:t>www.projecttahoe.org</a:t>
            </a:r>
            <a:r>
              <a:rPr lang="en-US" sz="2000" b="0" i="0" u="none" strike="noStrike" cap="none">
                <a:solidFill>
                  <a:srgbClr val="595959"/>
                </a:solidFill>
                <a:latin typeface="Allerta"/>
                <a:ea typeface="Allerta"/>
                <a:cs typeface="Allerta"/>
                <a:sym typeface="Allerta"/>
              </a:rPr>
              <a:t> </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What formative data will we collect?</a:t>
            </a:r>
          </a:p>
        </p:txBody>
      </p:sp>
      <p:cxnSp>
        <p:nvCxnSpPr>
          <p:cNvPr id="853" name="Shape 853"/>
          <p:cNvCxnSpPr/>
          <p:nvPr/>
        </p:nvCxnSpPr>
        <p:spPr>
          <a:xfrm>
            <a:off x="457200" y="1460500"/>
            <a:ext cx="6077535"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xfrm>
            <a:off x="311700" y="593366"/>
            <a:ext cx="8520599" cy="763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Do</a:t>
            </a:r>
          </a:p>
        </p:txBody>
      </p:sp>
      <p:sp>
        <p:nvSpPr>
          <p:cNvPr id="859" name="Shape 859"/>
          <p:cNvSpPr txBox="1">
            <a:spLocks noGrp="1"/>
          </p:cNvSpPr>
          <p:nvPr>
            <p:ph type="body" idx="1"/>
          </p:nvPr>
        </p:nvSpPr>
        <p:spPr>
          <a:xfrm>
            <a:off x="311700" y="2298625"/>
            <a:ext cx="8520599" cy="35928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This lesson addresses the Core Actions by</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Utilizing a series of text-dependent questions.</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All students participate in a Structured Academic Controversy.</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The culminating activity requires students to use key academic vocabulary and support a claim with evidence and reasoning.</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pic>
        <p:nvPicPr>
          <p:cNvPr id="860" name="Shape 860"/>
          <p:cNvPicPr preferRelativeResize="0"/>
          <p:nvPr/>
        </p:nvPicPr>
        <p:blipFill rotWithShape="1">
          <a:blip r:embed="rId3">
            <a:alphaModFix/>
          </a:blip>
          <a:srcRect/>
          <a:stretch/>
        </p:blipFill>
        <p:spPr>
          <a:xfrm>
            <a:off x="6702775" y="96450"/>
            <a:ext cx="2202225" cy="2099648"/>
          </a:xfrm>
          <a:prstGeom prst="rect">
            <a:avLst/>
          </a:prstGeom>
          <a:noFill/>
          <a:ln>
            <a:noFill/>
          </a:ln>
        </p:spPr>
      </p:pic>
      <p:cxnSp>
        <p:nvCxnSpPr>
          <p:cNvPr id="861" name="Shape 861"/>
          <p:cNvCxnSpPr/>
          <p:nvPr/>
        </p:nvCxnSpPr>
        <p:spPr>
          <a:xfrm>
            <a:off x="457200" y="1460500"/>
            <a:ext cx="6077535"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Introductions</a:t>
            </a:r>
          </a:p>
        </p:txBody>
      </p:sp>
      <p:sp>
        <p:nvSpPr>
          <p:cNvPr id="722" name="Shape 72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Janelle Fann,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Joanie Funderburk, Manager of Professional Learning</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Lynda Nguyen,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This Month’s Guests</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Cathy Schmidt, SAP ELA team</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Kate Crist, NV Core Advocate</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Aaron Grossman, NV Core Advocate</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723" name="Shape 723"/>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724" name="Shape 724" descr="Bubble People Handshake.png"/>
          <p:cNvPicPr preferRelativeResize="0"/>
          <p:nvPr/>
        </p:nvPicPr>
        <p:blipFill rotWithShape="1">
          <a:blip r:embed="rId3">
            <a:alphaModFix/>
          </a:blip>
          <a:srcRect/>
          <a:stretch/>
        </p:blipFill>
        <p:spPr>
          <a:xfrm>
            <a:off x="5916632" y="3624962"/>
            <a:ext cx="3028947" cy="3021357"/>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311700" y="593366"/>
            <a:ext cx="8520599" cy="763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Study</a:t>
            </a:r>
          </a:p>
        </p:txBody>
      </p:sp>
      <p:sp>
        <p:nvSpPr>
          <p:cNvPr id="867" name="Shape 867"/>
          <p:cNvSpPr txBox="1">
            <a:spLocks noGrp="1"/>
          </p:cNvSpPr>
          <p:nvPr>
            <p:ph type="body" idx="1"/>
          </p:nvPr>
        </p:nvSpPr>
        <p:spPr>
          <a:xfrm>
            <a:off x="311700" y="2002308"/>
            <a:ext cx="8520599" cy="455519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Analysis of culminating writing with questions from </a:t>
            </a:r>
            <a:r>
              <a:rPr lang="en-US" sz="2200" b="0" i="1" u="sng" strike="noStrike" cap="none">
                <a:solidFill>
                  <a:schemeClr val="hlink"/>
                </a:solidFill>
                <a:latin typeface="Allerta"/>
                <a:ea typeface="Allerta"/>
                <a:cs typeface="Allerta"/>
                <a:sym typeface="Allerta"/>
                <a:hlinkClick r:id="rId3"/>
              </a:rPr>
              <a:t>Student Work Analysis</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Written reflections</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Formative data</a:t>
            </a:r>
          </a:p>
        </p:txBody>
      </p:sp>
      <p:pic>
        <p:nvPicPr>
          <p:cNvPr id="868" name="Shape 868"/>
          <p:cNvPicPr preferRelativeResize="0"/>
          <p:nvPr/>
        </p:nvPicPr>
        <p:blipFill rotWithShape="1">
          <a:blip r:embed="rId4">
            <a:alphaModFix/>
          </a:blip>
          <a:srcRect/>
          <a:stretch/>
        </p:blipFill>
        <p:spPr>
          <a:xfrm>
            <a:off x="3282723" y="3249050"/>
            <a:ext cx="5882048" cy="3494749"/>
          </a:xfrm>
          <a:prstGeom prst="rect">
            <a:avLst/>
          </a:prstGeom>
          <a:noFill/>
          <a:ln>
            <a:noFill/>
          </a:ln>
        </p:spPr>
      </p:pic>
      <p:pic>
        <p:nvPicPr>
          <p:cNvPr id="869" name="Shape 869"/>
          <p:cNvPicPr preferRelativeResize="0"/>
          <p:nvPr/>
        </p:nvPicPr>
        <p:blipFill rotWithShape="1">
          <a:blip r:embed="rId5">
            <a:alphaModFix/>
          </a:blip>
          <a:srcRect/>
          <a:stretch/>
        </p:blipFill>
        <p:spPr>
          <a:xfrm>
            <a:off x="6702775" y="96450"/>
            <a:ext cx="2202225" cy="2099648"/>
          </a:xfrm>
          <a:prstGeom prst="rect">
            <a:avLst/>
          </a:prstGeom>
          <a:noFill/>
          <a:ln>
            <a:noFill/>
          </a:ln>
        </p:spPr>
      </p:pic>
      <p:cxnSp>
        <p:nvCxnSpPr>
          <p:cNvPr id="870" name="Shape 870"/>
          <p:cNvCxnSpPr/>
          <p:nvPr/>
        </p:nvCxnSpPr>
        <p:spPr>
          <a:xfrm>
            <a:off x="457200" y="1460500"/>
            <a:ext cx="6011394"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311700" y="593366"/>
            <a:ext cx="8520599" cy="763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Act</a:t>
            </a:r>
          </a:p>
        </p:txBody>
      </p:sp>
      <p:sp>
        <p:nvSpPr>
          <p:cNvPr id="876" name="Shape 876"/>
          <p:cNvSpPr txBox="1">
            <a:spLocks noGrp="1"/>
          </p:cNvSpPr>
          <p:nvPr>
            <p:ph type="body" idx="1"/>
          </p:nvPr>
        </p:nvSpPr>
        <p:spPr>
          <a:xfrm>
            <a:off x="311700" y="2196101"/>
            <a:ext cx="8520599" cy="33084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What learning did students secure?</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What needs to revisited?</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Allerta"/>
                <a:ea typeface="Allerta"/>
                <a:cs typeface="Allerta"/>
                <a:sym typeface="Allerta"/>
              </a:rPr>
              <a:t>What needs to be practiced?  </a:t>
            </a:r>
          </a:p>
        </p:txBody>
      </p:sp>
      <p:pic>
        <p:nvPicPr>
          <p:cNvPr id="877" name="Shape 877"/>
          <p:cNvPicPr preferRelativeResize="0"/>
          <p:nvPr/>
        </p:nvPicPr>
        <p:blipFill rotWithShape="1">
          <a:blip r:embed="rId3">
            <a:alphaModFix/>
          </a:blip>
          <a:srcRect/>
          <a:stretch/>
        </p:blipFill>
        <p:spPr>
          <a:xfrm>
            <a:off x="6702775" y="96450"/>
            <a:ext cx="2202225" cy="2099648"/>
          </a:xfrm>
          <a:prstGeom prst="rect">
            <a:avLst/>
          </a:prstGeom>
          <a:noFill/>
          <a:ln>
            <a:noFill/>
          </a:ln>
        </p:spPr>
      </p:pic>
      <p:cxnSp>
        <p:nvCxnSpPr>
          <p:cNvPr id="878" name="Shape 878"/>
          <p:cNvCxnSpPr/>
          <p:nvPr/>
        </p:nvCxnSpPr>
        <p:spPr>
          <a:xfrm>
            <a:off x="457200" y="1460500"/>
            <a:ext cx="5852655"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216566" y="2206889"/>
            <a:ext cx="8620500" cy="1972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Why is it important to anchor PLC planning conversations in the ELA shifts?</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216566" y="2638402"/>
            <a:ext cx="8620551" cy="138084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resources are available to support PLCs in the Plan-Do-Study-Act cycle?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sng" strike="noStrike" cap="none">
                <a:solidFill>
                  <a:schemeClr val="hlink"/>
                </a:solidFill>
                <a:latin typeface="Allerta"/>
                <a:ea typeface="Allerta"/>
                <a:cs typeface="Allerta"/>
                <a:sym typeface="Allerta"/>
                <a:hlinkClick r:id="rId3"/>
              </a:rPr>
              <a:t>Lesson Planning Tool </a:t>
            </a:r>
            <a:r>
              <a:rPr lang="en-US" sz="2800" b="0" i="0" u="none" strike="noStrike" cap="none">
                <a:solidFill>
                  <a:srgbClr val="595959"/>
                </a:solidFill>
                <a:latin typeface="Allerta"/>
                <a:ea typeface="Allerta"/>
                <a:cs typeface="Allerta"/>
                <a:sym typeface="Allerta"/>
              </a:rPr>
              <a:t>achievethecore.org </a:t>
            </a:r>
          </a:p>
        </p:txBody>
      </p:sp>
      <p:cxnSp>
        <p:nvCxnSpPr>
          <p:cNvPr id="894" name="Shape 894"/>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895" name="Shape 895"/>
          <p:cNvPicPr preferRelativeResize="0"/>
          <p:nvPr/>
        </p:nvPicPr>
        <p:blipFill rotWithShape="1">
          <a:blip r:embed="rId4">
            <a:alphaModFix/>
          </a:blip>
          <a:srcRect/>
          <a:stretch/>
        </p:blipFill>
        <p:spPr>
          <a:xfrm>
            <a:off x="2242550" y="1600925"/>
            <a:ext cx="4696998" cy="4882573"/>
          </a:xfrm>
          <a:prstGeom prst="rect">
            <a:avLst/>
          </a:prstGeom>
          <a:noFill/>
          <a:ln w="9525" cap="flat" cmpd="sng">
            <a:solidFill>
              <a:srgbClr val="000000"/>
            </a:solidFill>
            <a:prstDash val="solid"/>
            <a:round/>
            <a:headEnd type="none" w="med" len="med"/>
            <a:tailEnd type="none" w="med" len="med"/>
          </a:ln>
        </p:spPr>
      </p:pic>
      <p:sp>
        <p:nvSpPr>
          <p:cNvPr id="896" name="Shape 896"/>
          <p:cNvSpPr/>
          <p:nvPr/>
        </p:nvSpPr>
        <p:spPr>
          <a:xfrm>
            <a:off x="2863200" y="1677125"/>
            <a:ext cx="3417599" cy="1501200"/>
          </a:xfrm>
          <a:prstGeom prst="ellipse">
            <a:avLst/>
          </a:prstGeom>
          <a:noFill/>
          <a:ln w="28575" cap="flat" cmpd="sng">
            <a:solidFill>
              <a:srgbClr val="0E664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897" name="Shape 897"/>
          <p:cNvCxnSpPr/>
          <p:nvPr/>
        </p:nvCxnSpPr>
        <p:spPr>
          <a:xfrm flipH="1">
            <a:off x="3179658" y="3178235"/>
            <a:ext cx="1392300" cy="1050900"/>
          </a:xfrm>
          <a:prstGeom prst="straightConnector1">
            <a:avLst/>
          </a:prstGeom>
          <a:noFill/>
          <a:ln w="28575" cap="flat" cmpd="sng">
            <a:solidFill>
              <a:srgbClr val="0E6641"/>
            </a:solidFill>
            <a:prstDash val="solid"/>
            <a:round/>
            <a:headEnd type="none" w="med" len="med"/>
            <a:tailEnd type="triangle" w="lg" len="lg"/>
          </a:ln>
        </p:spPr>
      </p:cxnSp>
      <p:cxnSp>
        <p:nvCxnSpPr>
          <p:cNvPr id="898" name="Shape 898"/>
          <p:cNvCxnSpPr/>
          <p:nvPr/>
        </p:nvCxnSpPr>
        <p:spPr>
          <a:xfrm>
            <a:off x="4571962" y="3190318"/>
            <a:ext cx="110699" cy="1074900"/>
          </a:xfrm>
          <a:prstGeom prst="straightConnector1">
            <a:avLst/>
          </a:prstGeom>
          <a:noFill/>
          <a:ln w="28575" cap="flat" cmpd="sng">
            <a:solidFill>
              <a:srgbClr val="0E6641"/>
            </a:solidFill>
            <a:prstDash val="solid"/>
            <a:round/>
            <a:headEnd type="none" w="med" len="med"/>
            <a:tailEnd type="triangle" w="lg" len="lg"/>
          </a:ln>
        </p:spPr>
      </p:cxnSp>
      <p:cxnSp>
        <p:nvCxnSpPr>
          <p:cNvPr id="899" name="Shape 899"/>
          <p:cNvCxnSpPr>
            <a:stCxn id="896" idx="4"/>
          </p:cNvCxnSpPr>
          <p:nvPr/>
        </p:nvCxnSpPr>
        <p:spPr>
          <a:xfrm>
            <a:off x="4571999" y="3178325"/>
            <a:ext cx="1434600" cy="1099199"/>
          </a:xfrm>
          <a:prstGeom prst="straightConnector1">
            <a:avLst/>
          </a:prstGeom>
          <a:noFill/>
          <a:ln w="28575" cap="flat" cmpd="sng">
            <a:solidFill>
              <a:srgbClr val="0E6641"/>
            </a:solidFill>
            <a:prstDash val="solid"/>
            <a:round/>
            <a:headEnd type="none" w="med" len="med"/>
            <a:tailEnd type="triangle" w="lg" len="lg"/>
          </a:ln>
        </p:spPr>
      </p:cxnSp>
      <p:cxnSp>
        <p:nvCxnSpPr>
          <p:cNvPr id="900" name="Shape 900"/>
          <p:cNvCxnSpPr>
            <a:stCxn id="896" idx="4"/>
          </p:cNvCxnSpPr>
          <p:nvPr/>
        </p:nvCxnSpPr>
        <p:spPr>
          <a:xfrm flipH="1">
            <a:off x="3110999" y="3178325"/>
            <a:ext cx="1461000" cy="2570399"/>
          </a:xfrm>
          <a:prstGeom prst="straightConnector1">
            <a:avLst/>
          </a:prstGeom>
          <a:noFill/>
          <a:ln w="28575" cap="flat" cmpd="sng">
            <a:solidFill>
              <a:srgbClr val="0E6641"/>
            </a:solidFill>
            <a:prstDash val="solid"/>
            <a:round/>
            <a:headEnd type="none" w="med" len="med"/>
            <a:tailEnd type="triangle" w="lg" len="lg"/>
          </a:ln>
        </p:spPr>
      </p:cxnSp>
      <p:cxnSp>
        <p:nvCxnSpPr>
          <p:cNvPr id="901" name="Shape 901"/>
          <p:cNvCxnSpPr>
            <a:stCxn id="896" idx="4"/>
          </p:cNvCxnSpPr>
          <p:nvPr/>
        </p:nvCxnSpPr>
        <p:spPr>
          <a:xfrm flipH="1">
            <a:off x="4408499" y="3178325"/>
            <a:ext cx="163500" cy="2525099"/>
          </a:xfrm>
          <a:prstGeom prst="straightConnector1">
            <a:avLst/>
          </a:prstGeom>
          <a:noFill/>
          <a:ln w="28575" cap="flat" cmpd="sng">
            <a:solidFill>
              <a:srgbClr val="0E6641"/>
            </a:solidFill>
            <a:prstDash val="solid"/>
            <a:round/>
            <a:headEnd type="none" w="med" len="med"/>
            <a:tailEnd type="triangle"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Aligned Lesson Resources </a:t>
            </a:r>
          </a:p>
        </p:txBody>
      </p:sp>
      <p:sp>
        <p:nvSpPr>
          <p:cNvPr id="908" name="Shape 90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3"/>
              </a:rPr>
              <a:t>Close reading exemplars</a:t>
            </a:r>
          </a:p>
          <a:p>
            <a:pPr marL="0" marR="0" lvl="0" indent="0" algn="l" rtl="0">
              <a:lnSpc>
                <a:spcPct val="100000"/>
              </a:lnSpc>
              <a:spcBef>
                <a:spcPts val="0"/>
              </a:spcBef>
              <a:spcAft>
                <a:spcPts val="0"/>
              </a:spcAft>
              <a:buClr>
                <a:srgbClr val="595959"/>
              </a:buClr>
              <a:buSzPct val="25000"/>
              <a:buFont typeface="Arial"/>
              <a:buNone/>
            </a:pPr>
            <a:endParaRPr sz="2200" b="0" i="0" u="sng" strike="noStrike" cap="none">
              <a:solidFill>
                <a:schemeClr val="hlink"/>
              </a:solidFill>
              <a:latin typeface="Allerta"/>
              <a:ea typeface="Allerta"/>
              <a:cs typeface="Allerta"/>
              <a:sym typeface="Allerta"/>
              <a:hlinkClick r:id="rId4"/>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4"/>
              </a:rPr>
              <a:t>Basal Alignment Project lessons</a:t>
            </a:r>
          </a:p>
          <a:p>
            <a:pPr marL="457200" marR="0" lvl="0" indent="-228600" algn="l" rtl="0">
              <a:lnSpc>
                <a:spcPct val="100000"/>
              </a:lnSpc>
              <a:spcBef>
                <a:spcPts val="0"/>
              </a:spcBef>
              <a:spcAft>
                <a:spcPts val="0"/>
              </a:spcAft>
              <a:buClr>
                <a:srgbClr val="595959"/>
              </a:buClr>
              <a:buSzPct val="100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5"/>
              </a:rPr>
              <a:t>K-2: Read Aloud Project Lessons</a:t>
            </a:r>
          </a:p>
          <a:p>
            <a:pPr marL="0" marR="0" lvl="0" indent="0" algn="l" rtl="0">
              <a:lnSpc>
                <a:spcPct val="100000"/>
              </a:lnSpc>
              <a:spcBef>
                <a:spcPts val="0"/>
              </a:spcBef>
              <a:spcAft>
                <a:spcPts val="0"/>
              </a:spcAft>
              <a:buClr>
                <a:srgbClr val="595959"/>
              </a:buClr>
              <a:buSzPct val="25000"/>
              <a:buFont typeface="Arial"/>
              <a:buNone/>
            </a:pPr>
            <a:endParaRPr sz="2200" b="0" i="0" u="sng" strike="noStrike" cap="none">
              <a:solidFill>
                <a:schemeClr val="hlink"/>
              </a:solidFill>
              <a:latin typeface="Allerta"/>
              <a:ea typeface="Allerta"/>
              <a:cs typeface="Allerta"/>
              <a:sym typeface="Allerta"/>
              <a:hlinkClick r:id="rId6"/>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6"/>
              </a:rPr>
              <a:t>Materials Adaptation Project: Journeys 2014 </a:t>
            </a:r>
          </a:p>
        </p:txBody>
      </p:sp>
      <p:cxnSp>
        <p:nvCxnSpPr>
          <p:cNvPr id="909" name="Shape 90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CCSS Instructional Practice Coaching Tool</a:t>
            </a:r>
          </a:p>
        </p:txBody>
      </p:sp>
      <p:sp>
        <p:nvSpPr>
          <p:cNvPr id="916" name="Shape 916"/>
          <p:cNvSpPr txBox="1">
            <a:spLocks noGrp="1"/>
          </p:cNvSpPr>
          <p:nvPr>
            <p:ph type="body" idx="1"/>
          </p:nvPr>
        </p:nvSpPr>
        <p:spPr>
          <a:xfrm>
            <a:off x="123825" y="1247775"/>
            <a:ext cx="39623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000" b="1" i="0" u="none" strike="noStrike" cap="none">
                <a:solidFill>
                  <a:srgbClr val="3F3F39"/>
                </a:solidFill>
                <a:latin typeface="Allerta"/>
                <a:ea typeface="Allerta"/>
                <a:cs typeface="Allerta"/>
                <a:sym typeface="Allerta"/>
              </a:rPr>
              <a:t>Instructional Practice Guides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Daily Lessons for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Grades K – 2 and 3 – 12</a:t>
            </a: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a:solidFill>
                  <a:srgbClr val="3F3F39"/>
                </a:solidFill>
                <a:latin typeface="Allerta"/>
                <a:ea typeface="Allerta"/>
                <a:cs typeface="Allerta"/>
                <a:sym typeface="Allerta"/>
              </a:rPr>
              <a:t>Core Actions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Key Practices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(numbered sections)</a:t>
            </a: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a:solidFill>
                  <a:srgbClr val="3F3F39"/>
                </a:solidFill>
                <a:latin typeface="Allerta"/>
                <a:ea typeface="Allerta"/>
                <a:cs typeface="Allerta"/>
                <a:sym typeface="Allerta"/>
              </a:rPr>
              <a:t>Indicators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Observable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a:solidFill>
                  <a:srgbClr val="3F3F39"/>
                </a:solidFill>
                <a:latin typeface="Allerta"/>
                <a:ea typeface="Allerta"/>
                <a:cs typeface="Allerta"/>
                <a:sym typeface="Allerta"/>
              </a:rPr>
              <a:t>(lettered details under each Core Action)</a:t>
            </a:r>
          </a:p>
        </p:txBody>
      </p:sp>
      <p:cxnSp>
        <p:nvCxnSpPr>
          <p:cNvPr id="917" name="Shape 917"/>
          <p:cNvCxnSpPr/>
          <p:nvPr/>
        </p:nvCxnSpPr>
        <p:spPr>
          <a:xfrm rot="10800000" flipH="1">
            <a:off x="3262841" y="1866974"/>
            <a:ext cx="1804499" cy="371400"/>
          </a:xfrm>
          <a:prstGeom prst="straightConnector1">
            <a:avLst/>
          </a:prstGeom>
          <a:noFill/>
          <a:ln w="25400" cap="flat" cmpd="sng">
            <a:solidFill>
              <a:srgbClr val="C00000"/>
            </a:solidFill>
            <a:prstDash val="solid"/>
            <a:round/>
            <a:headEnd type="none" w="med" len="med"/>
            <a:tailEnd type="stealth" w="lg" len="lg"/>
          </a:ln>
        </p:spPr>
      </p:cxnSp>
      <p:cxnSp>
        <p:nvCxnSpPr>
          <p:cNvPr id="918" name="Shape 918"/>
          <p:cNvCxnSpPr/>
          <p:nvPr/>
        </p:nvCxnSpPr>
        <p:spPr>
          <a:xfrm>
            <a:off x="2076450" y="4705350"/>
            <a:ext cx="2398800" cy="352499"/>
          </a:xfrm>
          <a:prstGeom prst="straightConnector1">
            <a:avLst/>
          </a:prstGeom>
          <a:noFill/>
          <a:ln w="25400" cap="flat" cmpd="sng">
            <a:solidFill>
              <a:srgbClr val="C00000"/>
            </a:solidFill>
            <a:prstDash val="solid"/>
            <a:round/>
            <a:headEnd type="none" w="med" len="med"/>
            <a:tailEnd type="stealth" w="lg" len="lg"/>
          </a:ln>
        </p:spPr>
      </p:cxnSp>
      <p:pic>
        <p:nvPicPr>
          <p:cNvPr id="919" name="Shape 919"/>
          <p:cNvPicPr preferRelativeResize="0"/>
          <p:nvPr/>
        </p:nvPicPr>
        <p:blipFill rotWithShape="1">
          <a:blip r:embed="rId3">
            <a:alphaModFix/>
          </a:blip>
          <a:srcRect t="-1177" b="-1177"/>
          <a:stretch/>
        </p:blipFill>
        <p:spPr>
          <a:xfrm>
            <a:off x="5129303" y="1247775"/>
            <a:ext cx="2373899" cy="1676399"/>
          </a:xfrm>
          <a:prstGeom prst="rect">
            <a:avLst/>
          </a:prstGeom>
          <a:noFill/>
          <a:ln>
            <a:noFill/>
          </a:ln>
        </p:spPr>
      </p:pic>
      <p:pic>
        <p:nvPicPr>
          <p:cNvPr id="920" name="Shape 920"/>
          <p:cNvPicPr preferRelativeResize="0"/>
          <p:nvPr/>
        </p:nvPicPr>
        <p:blipFill rotWithShape="1">
          <a:blip r:embed="rId4">
            <a:alphaModFix/>
          </a:blip>
          <a:srcRect/>
          <a:stretch/>
        </p:blipFill>
        <p:spPr>
          <a:xfrm>
            <a:off x="4542071" y="3138513"/>
            <a:ext cx="4263900" cy="2900399"/>
          </a:xfrm>
          <a:prstGeom prst="rect">
            <a:avLst/>
          </a:prstGeom>
          <a:noFill/>
          <a:ln w="9525" cap="flat" cmpd="sng">
            <a:solidFill>
              <a:schemeClr val="accent1"/>
            </a:solidFill>
            <a:prstDash val="solid"/>
            <a:round/>
            <a:headEnd type="none" w="med" len="med"/>
            <a:tailEnd type="none" w="med" len="med"/>
          </a:ln>
        </p:spPr>
      </p:pic>
      <p:cxnSp>
        <p:nvCxnSpPr>
          <p:cNvPr id="921" name="Shape 921"/>
          <p:cNvCxnSpPr/>
          <p:nvPr/>
        </p:nvCxnSpPr>
        <p:spPr>
          <a:xfrm rot="10800000" flipH="1">
            <a:off x="2362200" y="3371924"/>
            <a:ext cx="2113200" cy="142800"/>
          </a:xfrm>
          <a:prstGeom prst="straightConnector1">
            <a:avLst/>
          </a:prstGeom>
          <a:noFill/>
          <a:ln w="25400" cap="flat" cmpd="sng">
            <a:solidFill>
              <a:srgbClr val="C00000"/>
            </a:solidFill>
            <a:prstDash val="solid"/>
            <a:round/>
            <a:headEnd type="none" w="med" len="med"/>
            <a:tailEnd type="stealth" w="lg" len="lg"/>
          </a:ln>
        </p:spPr>
      </p:cxnSp>
      <p:sp>
        <p:nvSpPr>
          <p:cNvPr id="922" name="Shape 922"/>
          <p:cNvSpPr txBox="1"/>
          <p:nvPr/>
        </p:nvSpPr>
        <p:spPr>
          <a:xfrm>
            <a:off x="4657725" y="4276725"/>
            <a:ext cx="40290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800" b="0" i="0" u="none" strike="noStrike" cap="none">
                <a:solidFill>
                  <a:srgbClr val="C00000"/>
                </a:solidFill>
                <a:latin typeface="Calibri"/>
                <a:ea typeface="Calibri"/>
                <a:cs typeface="Calibri"/>
                <a:sym typeface="Calibri"/>
              </a:rPr>
              <a:t>Support ideas with evidence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Core Action 3: Productive Engagement</a:t>
            </a:r>
          </a:p>
        </p:txBody>
      </p:sp>
      <p:sp>
        <p:nvSpPr>
          <p:cNvPr id="928" name="Shape 928"/>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Peer observations</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Coaching</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Common language around practice based on finding evidence of what the teacher and students are doing</a:t>
            </a:r>
          </a:p>
        </p:txBody>
      </p:sp>
      <p:cxnSp>
        <p:nvCxnSpPr>
          <p:cNvPr id="929" name="Shape 92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930" name="Shape 930" descr="Screen Shot 2016-10-05 at 4.27.33 PM.png"/>
          <p:cNvPicPr preferRelativeResize="0"/>
          <p:nvPr/>
        </p:nvPicPr>
        <p:blipFill rotWithShape="1">
          <a:blip r:embed="rId3">
            <a:alphaModFix/>
          </a:blip>
          <a:srcRect/>
          <a:stretch/>
        </p:blipFill>
        <p:spPr>
          <a:xfrm>
            <a:off x="675189" y="3471598"/>
            <a:ext cx="3327400" cy="2032000"/>
          </a:xfrm>
          <a:prstGeom prst="rect">
            <a:avLst/>
          </a:prstGeom>
          <a:noFill/>
          <a:ln>
            <a:noFill/>
          </a:ln>
        </p:spPr>
      </p:pic>
      <p:pic>
        <p:nvPicPr>
          <p:cNvPr id="931" name="Shape 931" descr="Screen Shot 2016-10-05 at 4.27.18 PM.png"/>
          <p:cNvPicPr preferRelativeResize="0"/>
          <p:nvPr/>
        </p:nvPicPr>
        <p:blipFill rotWithShape="1">
          <a:blip r:embed="rId4">
            <a:alphaModFix/>
          </a:blip>
          <a:srcRect/>
          <a:stretch/>
        </p:blipFill>
        <p:spPr>
          <a:xfrm>
            <a:off x="4466910" y="4202889"/>
            <a:ext cx="3936308" cy="2171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216566" y="2829676"/>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Guest Core Advocates  </a:t>
            </a:r>
          </a:p>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Kate Crist</a:t>
            </a:r>
          </a:p>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FFFFFF"/>
                </a:solidFill>
                <a:latin typeface="Arial"/>
                <a:ea typeface="Arial"/>
                <a:cs typeface="Arial"/>
                <a:sym typeface="Arial"/>
              </a:rPr>
              <a:t>Implementation Specialist</a:t>
            </a:r>
          </a:p>
          <a:p>
            <a:pPr marL="0" marR="0" lvl="0" indent="0" algn="l" rtl="0">
              <a:lnSpc>
                <a:spcPct val="115000"/>
              </a:lnSpc>
              <a:spcBef>
                <a:spcPts val="1600"/>
              </a:spcBef>
              <a:spcAft>
                <a:spcPts val="0"/>
              </a:spcAft>
              <a:buClr>
                <a:schemeClr val="dk1"/>
              </a:buClr>
              <a:buSzPct val="25000"/>
              <a:buFont typeface="Arial"/>
              <a:buNone/>
            </a:pPr>
            <a:r>
              <a:rPr lang="en-US" sz="1800" b="0" i="0" u="sng" strike="noStrike" cap="none">
                <a:solidFill>
                  <a:srgbClr val="FFFFFF"/>
                </a:solidFill>
                <a:latin typeface="Arial"/>
                <a:ea typeface="Arial"/>
                <a:cs typeface="Arial"/>
                <a:sym typeface="Arial"/>
              </a:rPr>
              <a:t>education4500.com </a:t>
            </a:r>
            <a:r>
              <a:rPr lang="en-US" sz="1800" b="0" i="0" u="none" strike="noStrike" cap="none">
                <a:solidFill>
                  <a:srgbClr val="FFFFFF"/>
                </a:solidFill>
                <a:latin typeface="Arial"/>
                <a:ea typeface="Arial"/>
                <a:cs typeface="Arial"/>
                <a:sym typeface="Arial"/>
              </a:rPr>
              <a:t>   Twitter </a:t>
            </a:r>
            <a:r>
              <a:rPr lang="en-US" sz="1800" b="0" i="0" u="sng" strike="noStrike" cap="none">
                <a:solidFill>
                  <a:schemeClr val="hlink"/>
                </a:solidFill>
                <a:latin typeface="Arial"/>
                <a:ea typeface="Arial"/>
                <a:cs typeface="Arial"/>
                <a:sym typeface="Arial"/>
                <a:hlinkClick r:id="rId3"/>
              </a:rPr>
              <a:t>@sfkato</a:t>
            </a:r>
          </a:p>
        </p:txBody>
      </p:sp>
      <p:pic>
        <p:nvPicPr>
          <p:cNvPr id="938" name="Shape 938" descr="KCrist_headshot.jpg"/>
          <p:cNvPicPr preferRelativeResize="0"/>
          <p:nvPr/>
        </p:nvPicPr>
        <p:blipFill rotWithShape="1">
          <a:blip r:embed="rId4">
            <a:alphaModFix/>
          </a:blip>
          <a:srcRect/>
          <a:stretch/>
        </p:blipFill>
        <p:spPr>
          <a:xfrm>
            <a:off x="5419905" y="1406150"/>
            <a:ext cx="3488178" cy="2714300"/>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Instructional Practice Guides to Support PLCs</a:t>
            </a:r>
          </a:p>
        </p:txBody>
      </p:sp>
      <p:sp>
        <p:nvSpPr>
          <p:cNvPr id="944" name="Shape 944"/>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Allerta"/>
                <a:ea typeface="Allerta"/>
                <a:cs typeface="Allerta"/>
                <a:sym typeface="Allerta"/>
              </a:rPr>
              <a:t>Plan &amp; Do</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Professional Learning focused on Core Actions 1, 2, and 3</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Peer Observations using IPGs</a:t>
            </a:r>
          </a:p>
          <a:p>
            <a:pPr marL="2286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Allerta"/>
                <a:ea typeface="Allerta"/>
                <a:cs typeface="Allerta"/>
                <a:sym typeface="Allerta"/>
              </a:rPr>
              <a:t>Study</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Gather observation evidence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Empty areas on the IPGs becomes an area of focus for professional learning</a:t>
            </a:r>
          </a:p>
          <a:p>
            <a:pPr marL="2286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Allerta"/>
                <a:ea typeface="Allerta"/>
                <a:cs typeface="Allerta"/>
                <a:sym typeface="Allerta"/>
              </a:rPr>
              <a:t>Act</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Intentional use of resources and instructional moves to support what is missing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Continued peer observations using IPGs</a:t>
            </a:r>
          </a:p>
        </p:txBody>
      </p:sp>
      <p:cxnSp>
        <p:nvCxnSpPr>
          <p:cNvPr id="945" name="Shape 945"/>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Who are Core Advocates?</a:t>
            </a:r>
          </a:p>
        </p:txBody>
      </p:sp>
      <p:sp>
        <p:nvSpPr>
          <p:cNvPr id="731" name="Shape 73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732" name="Shape 732"/>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733" name="Shape 733" descr="13316_SAP2016_0828.jpg"/>
          <p:cNvPicPr preferRelativeResize="0"/>
          <p:nvPr/>
        </p:nvPicPr>
        <p:blipFill rotWithShape="1">
          <a:blip r:embed="rId3">
            <a:alphaModFix/>
          </a:blip>
          <a:srcRect/>
          <a:stretch/>
        </p:blipFill>
        <p:spPr>
          <a:xfrm>
            <a:off x="2818189" y="4268555"/>
            <a:ext cx="3737400" cy="24866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Instructional Shifts to Support PLCs</a:t>
            </a:r>
          </a:p>
        </p:txBody>
      </p:sp>
      <p:sp>
        <p:nvSpPr>
          <p:cNvPr id="951" name="Shape 95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Allerta"/>
                <a:ea typeface="Allerta"/>
                <a:cs typeface="Allerta"/>
                <a:sym typeface="Allerta"/>
              </a:rPr>
              <a:t>Plan &amp; Do</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Professional Development focused on Complexity, Evidence, Knowledge </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Curriculum Maps aligned to Shifts and Standards - Texts Worth Reading!</a:t>
            </a:r>
          </a:p>
          <a:p>
            <a:pPr marL="2286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342900" marR="0" lvl="0" indent="-203200" algn="l" rtl="0">
              <a:lnSpc>
                <a:spcPct val="100000"/>
              </a:lnSpc>
              <a:spcBef>
                <a:spcPts val="0"/>
              </a:spcBef>
              <a:spcAft>
                <a:spcPts val="0"/>
              </a:spcAft>
              <a:buClr>
                <a:srgbClr val="000000"/>
              </a:buClr>
              <a:buSzPct val="25000"/>
              <a:buFont typeface="Arial"/>
              <a:buNone/>
            </a:pPr>
            <a:r>
              <a:rPr lang="en-US" sz="2200" b="0" i="0" u="sng" strike="noStrike" cap="none">
                <a:solidFill>
                  <a:srgbClr val="595959"/>
                </a:solidFill>
                <a:latin typeface="Allerta"/>
                <a:ea typeface="Allerta"/>
                <a:cs typeface="Allerta"/>
                <a:sym typeface="Allerta"/>
              </a:rPr>
              <a:t>Study </a:t>
            </a:r>
          </a:p>
          <a:p>
            <a:pPr marL="342900" marR="0" lvl="0" indent="-2032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Using student work to determine next steps</a:t>
            </a:r>
          </a:p>
          <a:p>
            <a:pPr marL="342900" marR="0" lvl="0" indent="-2032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Coaching and Professional Learning on complexity and evidence</a:t>
            </a:r>
          </a:p>
          <a:p>
            <a:pPr marL="1397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 </a:t>
            </a:r>
          </a:p>
          <a:p>
            <a:pPr marL="342900" marR="0" lvl="0" indent="-203200" algn="l" rtl="0">
              <a:lnSpc>
                <a:spcPct val="100000"/>
              </a:lnSpc>
              <a:spcBef>
                <a:spcPts val="0"/>
              </a:spcBef>
              <a:spcAft>
                <a:spcPts val="0"/>
              </a:spcAft>
              <a:buClr>
                <a:srgbClr val="000000"/>
              </a:buClr>
              <a:buSzPct val="25000"/>
              <a:buFont typeface="Arial"/>
              <a:buNone/>
            </a:pPr>
            <a:r>
              <a:rPr lang="en-US" sz="2200" b="0" i="0" u="sng" strike="noStrike" cap="none">
                <a:solidFill>
                  <a:srgbClr val="595959"/>
                </a:solidFill>
                <a:latin typeface="Allerta"/>
                <a:ea typeface="Allerta"/>
                <a:cs typeface="Allerta"/>
                <a:sym typeface="Allerta"/>
              </a:rPr>
              <a:t>Act</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Based on evidence from student work, teachers &amp; instructional coaches act to focus instructional moves</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952" name="Shape 952"/>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Shape 958"/>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 Your PLC engages in which of the following regularly?</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216566" y="2613743"/>
            <a:ext cx="8620551" cy="141783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Study &amp; Act: Reflecting on the lesson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Shape 968"/>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Analyzing Student Work</a:t>
            </a:r>
          </a:p>
        </p:txBody>
      </p:sp>
      <p:sp>
        <p:nvSpPr>
          <p:cNvPr id="969" name="Shape 969"/>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How does the task attend to the structure, concepts, ideas, events, and details of the text? Does the task attend to the words, phrases, and sentences within the text or understanding the central ideas or development of the text?</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How does the task require students to use evidence from text(s) to demonstrate understanding and to support ideas about the text?</a:t>
            </a: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Do the directions, prompts, and/or scoring guidelines for the task adequately provide or indicate opportunities for students to demonstrate the requirements of the targeted standard(s) for the task?</a:t>
            </a:r>
          </a:p>
        </p:txBody>
      </p:sp>
      <p:cxnSp>
        <p:nvCxnSpPr>
          <p:cNvPr id="970" name="Shape 970"/>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Student Work Analysis Chart </a:t>
            </a:r>
          </a:p>
        </p:txBody>
      </p:sp>
      <p:cxnSp>
        <p:nvCxnSpPr>
          <p:cNvPr id="976" name="Shape 976"/>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977" name="Shape 977"/>
          <p:cNvPicPr preferRelativeResize="0"/>
          <p:nvPr/>
        </p:nvPicPr>
        <p:blipFill rotWithShape="1">
          <a:blip r:embed="rId3">
            <a:alphaModFix/>
          </a:blip>
          <a:srcRect/>
          <a:stretch/>
        </p:blipFill>
        <p:spPr>
          <a:xfrm>
            <a:off x="1198900" y="1503337"/>
            <a:ext cx="6296025" cy="4733925"/>
          </a:xfrm>
          <a:prstGeom prst="rect">
            <a:avLst/>
          </a:prstGeom>
          <a:noFill/>
          <a:ln w="9525" cap="flat" cmpd="sng">
            <a:solidFill>
              <a:schemeClr val="accent2"/>
            </a:solidFill>
            <a:prstDash val="solid"/>
            <a:round/>
            <a:headEnd type="none" w="med" len="med"/>
            <a:tailEnd type="none" w="med" len="me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PLC Discussion: What action is necessary? </a:t>
            </a:r>
          </a:p>
        </p:txBody>
      </p:sp>
      <p:sp>
        <p:nvSpPr>
          <p:cNvPr id="984" name="Shape 98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On what aspects of the task did students generally perform well?</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are the most frequent and fundamental problems students appear to be having? Are there common errors made across the collection of student work samples?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are the planned next steps to provide students with feedback or reinforce the learning?</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Teachers: Is there something more we need to learn? </a:t>
            </a:r>
          </a:p>
        </p:txBody>
      </p:sp>
      <p:cxnSp>
        <p:nvCxnSpPr>
          <p:cNvPr id="985" name="Shape 985"/>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Shape 99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Try it in your setting!</a:t>
            </a:r>
          </a:p>
        </p:txBody>
      </p:sp>
      <p:pic>
        <p:nvPicPr>
          <p:cNvPr id="991" name="Shape 991"/>
          <p:cNvPicPr preferRelativeResize="0"/>
          <p:nvPr/>
        </p:nvPicPr>
        <p:blipFill rotWithShape="1">
          <a:blip r:embed="rId3">
            <a:alphaModFix/>
          </a:blip>
          <a:srcRect/>
          <a:stretch/>
        </p:blipFill>
        <p:spPr>
          <a:xfrm>
            <a:off x="304800" y="1931551"/>
            <a:ext cx="3094396" cy="3053167"/>
          </a:xfrm>
          <a:prstGeom prst="rect">
            <a:avLst/>
          </a:prstGeom>
          <a:noFill/>
          <a:ln>
            <a:noFill/>
          </a:ln>
        </p:spPr>
      </p:pic>
      <p:cxnSp>
        <p:nvCxnSpPr>
          <p:cNvPr id="992" name="Shape 992"/>
          <p:cNvCxnSpPr/>
          <p:nvPr/>
        </p:nvCxnSpPr>
        <p:spPr>
          <a:xfrm>
            <a:off x="3650992" y="3413289"/>
            <a:ext cx="965658" cy="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pic>
        <p:nvPicPr>
          <p:cNvPr id="993" name="Shape 993" descr="Screen Shot 2016-07-12 at 4.22.08 PM.png"/>
          <p:cNvPicPr preferRelativeResize="0"/>
          <p:nvPr/>
        </p:nvPicPr>
        <p:blipFill rotWithShape="1">
          <a:blip r:embed="rId4">
            <a:alphaModFix/>
          </a:blip>
          <a:srcRect/>
          <a:stretch/>
        </p:blipFill>
        <p:spPr>
          <a:xfrm>
            <a:off x="4973807" y="1629749"/>
            <a:ext cx="3903493" cy="37283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Allerta"/>
                <a:ea typeface="Allerta"/>
                <a:cs typeface="Allerta"/>
                <a:sym typeface="Allerta"/>
              </a:rPr>
              <a:t>A few other resources to consider </a:t>
            </a:r>
          </a:p>
        </p:txBody>
      </p:sp>
      <p:sp>
        <p:nvSpPr>
          <p:cNvPr id="1000" name="Shape 1000"/>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3"/>
              </a:rPr>
              <a:t>Beyond the Lesson Discussion Guide</a:t>
            </a:r>
            <a:r>
              <a:rPr lang="en-US" sz="2200" b="0" i="0" u="none" strike="noStrike" cap="none">
                <a:solidFill>
                  <a:srgbClr val="595959"/>
                </a:solidFill>
                <a:latin typeface="Allerta"/>
                <a:ea typeface="Allerta"/>
                <a:cs typeface="Allerta"/>
                <a:sym typeface="Allerta"/>
              </a:rPr>
              <a:t> - questions put the lesson in the broader instructional plan for the year</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4"/>
              </a:rPr>
              <a:t>Mini-assessments </a:t>
            </a:r>
            <a:r>
              <a:rPr lang="en-US" sz="2200" b="0" i="0" u="none" strike="noStrike" cap="none">
                <a:solidFill>
                  <a:srgbClr val="595959"/>
                </a:solidFill>
                <a:latin typeface="Allerta"/>
                <a:ea typeface="Allerta"/>
                <a:cs typeface="Allerta"/>
                <a:sym typeface="Allerta"/>
              </a:rPr>
              <a:t>- formative grade-level assessments including text passages, text-dependent questions and writing prompts, and rubrics  </a:t>
            </a:r>
          </a:p>
        </p:txBody>
      </p:sp>
      <p:cxnSp>
        <p:nvCxnSpPr>
          <p:cNvPr id="1001" name="Shape 1001"/>
          <p:cNvCxnSpPr/>
          <p:nvPr/>
        </p:nvCxnSpPr>
        <p:spPr>
          <a:xfrm>
            <a:off x="457200" y="1473729"/>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a:spLocks noGrp="1"/>
          </p:cNvSpPr>
          <p:nvPr>
            <p:ph type="title"/>
          </p:nvPr>
        </p:nvSpPr>
        <p:spPr>
          <a:xfrm>
            <a:off x="216566" y="2206889"/>
            <a:ext cx="8620500" cy="1972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Which tool, resource, or practice can you take back to improve your PLC’s effectiveness right away?</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Shape 1011"/>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Your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740" name="Shape 74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Contact Jennie Beltramini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jbeltramini@studentsachieve.net</a:t>
            </a:r>
            <a:r>
              <a:rPr lang="en-US" sz="1800" b="0" i="0" u="none" strike="noStrike" cap="none">
                <a:solidFill>
                  <a:srgbClr val="3F3F39"/>
                </a:solidFill>
                <a:latin typeface="Allerta"/>
                <a:ea typeface="Allerta"/>
                <a:cs typeface="Allerta"/>
                <a:sym typeface="Allerta"/>
              </a:rPr>
              <a:t> ) </a:t>
            </a:r>
            <a:r>
              <a:rPr lang="en-US" sz="2400" b="0" i="0" u="none" strike="noStrike" cap="none">
                <a:solidFill>
                  <a:srgbClr val="3F3F39"/>
                </a:solidFill>
                <a:latin typeface="Allerta"/>
                <a:ea typeface="Allerta"/>
                <a:cs typeface="Allerta"/>
                <a:sym typeface="Allerta"/>
              </a:rPr>
              <a:t>or Joanie Funderburk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chemeClr val="hlink"/>
                </a:solidFill>
                <a:latin typeface="Allerta"/>
                <a:ea typeface="Allerta"/>
                <a:cs typeface="Allerta"/>
                <a:sym typeface="Allerta"/>
              </a:rPr>
              <a:t>bitly.com/joincoreadvocates</a:t>
            </a:r>
            <a:r>
              <a:rPr lang="en-US" sz="1800" b="0" i="0" u="sng" strike="noStrike" cap="none">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741" name="Shape 741"/>
          <p:cNvCxnSpPr/>
          <p:nvPr/>
        </p:nvCxnSpPr>
        <p:spPr>
          <a:xfrm>
            <a:off x="457200" y="14732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742" name="Shape 742"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Instructional Advocacy – A Definition</a:t>
            </a:r>
          </a:p>
        </p:txBody>
      </p:sp>
      <p:sp>
        <p:nvSpPr>
          <p:cNvPr id="1017" name="Shape 101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college- and career- readiness.</a:t>
            </a:r>
          </a:p>
        </p:txBody>
      </p:sp>
      <p:cxnSp>
        <p:nvCxnSpPr>
          <p:cNvPr id="1018" name="Shape 101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Tell us about your successes</a:t>
            </a:r>
          </a:p>
        </p:txBody>
      </p:sp>
      <p:cxnSp>
        <p:nvCxnSpPr>
          <p:cNvPr id="1025" name="Shape 1025"/>
          <p:cNvCxnSpPr/>
          <p:nvPr/>
        </p:nvCxnSpPr>
        <p:spPr>
          <a:xfrm>
            <a:off x="457200" y="1349537"/>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1026" name="Shape 1026" descr="Screen Shot 2016-07-12 at 4.22.08 PM.png"/>
          <p:cNvPicPr preferRelativeResize="0"/>
          <p:nvPr/>
        </p:nvPicPr>
        <p:blipFill rotWithShape="1">
          <a:blip r:embed="rId3">
            <a:alphaModFix/>
          </a:blip>
          <a:srcRect/>
          <a:stretch/>
        </p:blipFill>
        <p:spPr>
          <a:xfrm>
            <a:off x="900066" y="1417637"/>
            <a:ext cx="7150244" cy="5099519"/>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Shape 10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Please join us again next month!</a:t>
            </a:r>
          </a:p>
        </p:txBody>
      </p:sp>
      <p:sp>
        <p:nvSpPr>
          <p:cNvPr id="1033" name="Shape 10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Next month’s webinar: </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llerta"/>
                <a:ea typeface="Allerta"/>
                <a:cs typeface="Allerta"/>
                <a:sym typeface="Allerta"/>
              </a:rPr>
              <a:t>Connecting the Criteria for High-Quality Assessments to Standards- and Shifts- Aligned Instruction</a:t>
            </a:r>
          </a:p>
          <a:p>
            <a:pPr marL="0" marR="0" lvl="0" indent="0" algn="ctr" rtl="0">
              <a:lnSpc>
                <a:spcPct val="100000"/>
              </a:lnSpc>
              <a:spcBef>
                <a:spcPts val="0"/>
              </a:spcBef>
              <a:spcAft>
                <a:spcPts val="0"/>
              </a:spcAft>
              <a:buClr>
                <a:srgbClr val="595959"/>
              </a:buClr>
              <a:buSzPct val="25000"/>
              <a:buFont typeface="Arial"/>
              <a:buNone/>
            </a:pPr>
            <a:endParaRPr sz="2400" b="0" i="0" u="none" strike="noStrike" cap="none">
              <a:solidFill>
                <a:schemeClr val="dk1"/>
              </a:solidFill>
              <a:latin typeface="Allerta"/>
              <a:ea typeface="Allerta"/>
              <a:cs typeface="Allerta"/>
              <a:sym typeface="Allerta"/>
            </a:endParaRPr>
          </a:p>
          <a:p>
            <a:pPr marL="0" marR="0" lvl="0" indent="0" algn="ctr" rtl="0">
              <a:lnSpc>
                <a:spcPct val="100000"/>
              </a:lnSpc>
              <a:spcBef>
                <a:spcPts val="0"/>
              </a:spcBef>
              <a:spcAft>
                <a:spcPts val="0"/>
              </a:spcAft>
              <a:buClr>
                <a:srgbClr val="595959"/>
              </a:buClr>
              <a:buSzPct val="25000"/>
              <a:buFont typeface="Arial"/>
              <a:buNone/>
            </a:pPr>
            <a:r>
              <a:rPr lang="en-US" sz="2400" b="0" i="0" u="none" strike="noStrike" cap="none">
                <a:solidFill>
                  <a:srgbClr val="3F3F39"/>
                </a:solidFill>
                <a:latin typeface="Allerta"/>
                <a:ea typeface="Allerta"/>
                <a:cs typeface="Allerta"/>
                <a:sym typeface="Allerta"/>
              </a:rPr>
              <a:t>Wednesday, November 2, 7:00 - 8:00 EDT</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Register Here: </a:t>
            </a:r>
            <a:r>
              <a:rPr lang="en-US" sz="2400" b="0" i="0" u="sng" strike="noStrike" cap="none">
                <a:solidFill>
                  <a:schemeClr val="hlink"/>
                </a:solidFill>
                <a:highlight>
                  <a:srgbClr val="FFFFFF"/>
                </a:highlight>
                <a:latin typeface="Allerta"/>
                <a:ea typeface="Allerta"/>
                <a:cs typeface="Allerta"/>
                <a:sym typeface="Allerta"/>
                <a:hlinkClick r:id="rId3"/>
              </a:rPr>
              <a:t>http://bit.ly/29V1E2A</a:t>
            </a:r>
          </a:p>
        </p:txBody>
      </p:sp>
      <p:cxnSp>
        <p:nvCxnSpPr>
          <p:cNvPr id="1034" name="Shape 1034"/>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For Tweeters…</a:t>
            </a:r>
          </a:p>
        </p:txBody>
      </p:sp>
      <p:sp>
        <p:nvSpPr>
          <p:cNvPr id="748" name="Shape 7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@achievethecore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@JoanieFun, @salberti, @JennieBeltro</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@cathsch256, @coretaskproject,</a:t>
            </a:r>
          </a:p>
          <a:p>
            <a:pPr marL="0" marR="0" lvl="0" indent="0" algn="l" rtl="0">
              <a:lnSpc>
                <a:spcPct val="100000"/>
              </a:lnSpc>
              <a:spcBef>
                <a:spcPts val="480"/>
              </a:spcBef>
              <a:spcAft>
                <a:spcPts val="0"/>
              </a:spcAft>
              <a:buClr>
                <a:srgbClr val="595959"/>
              </a:buClr>
              <a:buSzPct val="25000"/>
              <a:buFont typeface="Arial"/>
              <a:buNone/>
            </a:pPr>
            <a:r>
              <a:rPr lang="en-US" sz="2400" b="0" i="0" u="none" strike="noStrike" cap="none">
                <a:solidFill>
                  <a:srgbClr val="3F3F39"/>
                </a:solidFill>
                <a:latin typeface="Allerta"/>
                <a:ea typeface="Allerta"/>
                <a:cs typeface="Allerta"/>
                <a:sym typeface="Allerta"/>
              </a:rPr>
              <a:t>    @sfkato</a:t>
            </a:r>
          </a:p>
        </p:txBody>
      </p:sp>
      <p:pic>
        <p:nvPicPr>
          <p:cNvPr id="749" name="Shape 749"/>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750" name="Shape 750"/>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757" name="Shape 757"/>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758" name="Shape 758"/>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759" name="Shape 759"/>
          <p:cNvPicPr preferRelativeResize="0"/>
          <p:nvPr/>
        </p:nvPicPr>
        <p:blipFill rotWithShape="1">
          <a:blip r:embed="rId3">
            <a:alphaModFix/>
          </a:blip>
          <a:srcRect/>
          <a:stretch/>
        </p:blipFill>
        <p:spPr>
          <a:xfrm>
            <a:off x="5105875" y="1966900"/>
            <a:ext cx="3524100" cy="353369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Instructional Advocacy – A Definition</a:t>
            </a:r>
          </a:p>
        </p:txBody>
      </p:sp>
      <p:sp>
        <p:nvSpPr>
          <p:cNvPr id="765" name="Shape 765"/>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college- and career- readiness.</a:t>
            </a:r>
          </a:p>
        </p:txBody>
      </p:sp>
      <p:cxnSp>
        <p:nvCxnSpPr>
          <p:cNvPr id="766" name="Shape 766"/>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Tell us about your successes</a:t>
            </a:r>
          </a:p>
        </p:txBody>
      </p:sp>
      <p:cxnSp>
        <p:nvCxnSpPr>
          <p:cNvPr id="773" name="Shape 773"/>
          <p:cNvCxnSpPr/>
          <p:nvPr/>
        </p:nvCxnSpPr>
        <p:spPr>
          <a:xfrm>
            <a:off x="457200" y="1349537"/>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774" name="Shape 774" descr="Screen Shot 2016-07-12 at 4.22.08 PM.png"/>
          <p:cNvPicPr preferRelativeResize="0"/>
          <p:nvPr/>
        </p:nvPicPr>
        <p:blipFill rotWithShape="1">
          <a:blip r:embed="rId3">
            <a:alphaModFix/>
          </a:blip>
          <a:srcRect/>
          <a:stretch/>
        </p:blipFill>
        <p:spPr>
          <a:xfrm>
            <a:off x="900066" y="1417637"/>
            <a:ext cx="7150244" cy="509951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Goals of the webinar</a:t>
            </a:r>
          </a:p>
        </p:txBody>
      </p:sp>
      <p:sp>
        <p:nvSpPr>
          <p:cNvPr id="781" name="Shape 781"/>
          <p:cNvSpPr txBox="1">
            <a:spLocks noGrp="1"/>
          </p:cNvSpPr>
          <p:nvPr>
            <p:ph type="body" idx="1"/>
          </p:nvPr>
        </p:nvSpPr>
        <p:spPr>
          <a:xfrm>
            <a:off x="457200" y="2274921"/>
            <a:ext cx="8229600" cy="367849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1 Engage with a dynamic PLC structure that supports teachers in improving student learning </a:t>
            </a:r>
          </a:p>
          <a:p>
            <a:pPr marL="0" marR="0" lvl="0" indent="0" algn="l" rtl="0">
              <a:lnSpc>
                <a:spcPct val="100000"/>
              </a:lnSpc>
              <a:spcBef>
                <a:spcPts val="48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48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2 Explore tools &amp; resources grounded in the Standards and ELA Shifts that support PLCs</a:t>
            </a:r>
          </a:p>
          <a:p>
            <a:pPr marL="0" marR="0" lvl="0" indent="0" algn="l" rtl="0">
              <a:lnSpc>
                <a:spcPct val="100000"/>
              </a:lnSpc>
              <a:spcBef>
                <a:spcPts val="48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48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3 Learn about guidelines to follow when analyzing and reflecting on student learning</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782" name="Shape 782"/>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783" name="Shape 783" descr="Check Mark in Check Box.png"/>
          <p:cNvPicPr preferRelativeResize="0"/>
          <p:nvPr/>
        </p:nvPicPr>
        <p:blipFill rotWithShape="1">
          <a:blip r:embed="rId3">
            <a:alphaModFix/>
          </a:blip>
          <a:srcRect/>
          <a:stretch/>
        </p:blipFill>
        <p:spPr>
          <a:xfrm>
            <a:off x="6735118" y="105838"/>
            <a:ext cx="2229473" cy="187036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P-ATC-PPT-Template-khkl (1)">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1401</Words>
  <Application>Microsoft Office PowerPoint</Application>
  <PresentationFormat>On-screen Show (4:3)</PresentationFormat>
  <Paragraphs>222</Paragraphs>
  <Slides>43</Slides>
  <Notes>43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43</vt:i4>
      </vt:variant>
    </vt:vector>
  </HeadingPairs>
  <TitlesOfParts>
    <vt:vector size="51" baseType="lpstr">
      <vt:lpstr>Arial</vt:lpstr>
      <vt:lpstr>Noto Sans Symbols</vt:lpstr>
      <vt:lpstr>Calibri</vt:lpstr>
      <vt:lpstr>Allerta</vt:lpstr>
      <vt:lpstr>July Webinar New Year's Resolution</vt:lpstr>
      <vt:lpstr>July Webinar New Year's Resolution</vt:lpstr>
      <vt:lpstr>July Webinar New Year's Resolution</vt:lpstr>
      <vt:lpstr>SAP-ATC-PPT-Template-khkl (1)</vt:lpstr>
      <vt:lpstr>Building a Deeper Understanding of the ELA Shifts and Standards in PLCs</vt:lpstr>
      <vt:lpstr>Introductions</vt:lpstr>
      <vt:lpstr>Who are Core Advocates?</vt:lpstr>
      <vt:lpstr>To learn more about Core Advocates…</vt:lpstr>
      <vt:lpstr>For Tweeters…</vt:lpstr>
      <vt:lpstr>Webinar protocols</vt:lpstr>
      <vt:lpstr>Instructional Advocacy – A Definition</vt:lpstr>
      <vt:lpstr>Tell us about your successes</vt:lpstr>
      <vt:lpstr>Goals of the webinar</vt:lpstr>
      <vt:lpstr>Question:  What do PLCs look like in your setting? What structures exist for teachers to work together on building their knowledge of the Standards and the Shifts?  Please use the Questions tab on your control panel to respond.</vt:lpstr>
      <vt:lpstr>A dynamic structure for PLCs:  The Plan - Do - Study - Act Cycle </vt:lpstr>
      <vt:lpstr>Cycle of continuous improvement</vt:lpstr>
      <vt:lpstr>Three Shifts Demanded by the CCSS for ELA </vt:lpstr>
      <vt:lpstr>PLC planning with the Shifts in mind</vt:lpstr>
      <vt:lpstr>PLC Planning with the Shifts in mind</vt:lpstr>
      <vt:lpstr>PLC planning with the Shifts in mind </vt:lpstr>
      <vt:lpstr>Guest Core Advocate  Aaron Grossman  5th Grade Teacher Roy Gomm Elementary Classroom page www.Room360.org   Twitter: @classroomd4</vt:lpstr>
      <vt:lpstr>Plan</vt:lpstr>
      <vt:lpstr>Do</vt:lpstr>
      <vt:lpstr>Study</vt:lpstr>
      <vt:lpstr>Act</vt:lpstr>
      <vt:lpstr>Question:  Why is it important to anchor PLC planning conversations in the ELA shifts? Please use the Questions tab on your control panel to respond.</vt:lpstr>
      <vt:lpstr>What resources are available to support PLCs in the Plan-Do-Study-Act cycle? </vt:lpstr>
      <vt:lpstr>Lesson Planning Tool achievethecore.org </vt:lpstr>
      <vt:lpstr>Aligned Lesson Resources </vt:lpstr>
      <vt:lpstr>CCSS Instructional Practice Coaching Tool</vt:lpstr>
      <vt:lpstr>Core Action 3: Productive Engagement</vt:lpstr>
      <vt:lpstr>Guest Core Advocates   Kate Crist Implementation Specialist education4500.com    Twitter @sfkato</vt:lpstr>
      <vt:lpstr>Instructional Practice Guides to Support PLCs</vt:lpstr>
      <vt:lpstr>Instructional Shifts to Support PLCs</vt:lpstr>
      <vt:lpstr>Poll: Your PLC engages in which of the following regularly? </vt:lpstr>
      <vt:lpstr>Study &amp; Act: Reflecting on the lesson </vt:lpstr>
      <vt:lpstr>Analyzing Student Work</vt:lpstr>
      <vt:lpstr>Student Work Analysis Chart </vt:lpstr>
      <vt:lpstr>PLC Discussion: What action is necessary? </vt:lpstr>
      <vt:lpstr>Try it in your setting!</vt:lpstr>
      <vt:lpstr>A few other resources to consider </vt:lpstr>
      <vt:lpstr>Question: Which tool, resource, or practice can you take back to improve your PLC’s effectiveness right away?  Please use the Questions tab on your control panel to respond.</vt:lpstr>
      <vt:lpstr>Your Questions </vt:lpstr>
      <vt:lpstr>Instructional Advocacy – A Definition</vt:lpstr>
      <vt:lpstr>Tell us about your successes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Deeper Understanding of the ELA Shifts and Standards in PLCs</dc:title>
  <cp:lastModifiedBy>Lynda Nguyen</cp:lastModifiedBy>
  <cp:revision>2</cp:revision>
  <dcterms:modified xsi:type="dcterms:W3CDTF">2016-10-06T17:24:05Z</dcterms:modified>
</cp:coreProperties>
</file>