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7" r:id="rId1"/>
    <p:sldMasterId id="2147483738" r:id="rId2"/>
    <p:sldMasterId id="2147483739" r:id="rId3"/>
    <p:sldMasterId id="2147483740" r:id="rId4"/>
  </p:sldMasterIdLst>
  <p:notesMasterIdLst>
    <p:notesMasterId r:id="rId4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Lucida Sans" panose="020B0602030504020204" pitchFamily="34" charset="0"/>
      <p:regular r:id="rId50"/>
      <p:bold r:id="rId51"/>
      <p:italic r:id="rId52"/>
      <p:boldItalic r:id="rId53"/>
    </p:embeddedFont>
    <p:embeddedFont>
      <p:font typeface="Allerta" panose="020B0604020202020204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ucida Sans"/>
              <a:buNone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0877913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665" name="Shape 6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8181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3736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38" name="Shape 7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39421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8403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51" name="Shape 7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821346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59" name="Shape 7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14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53652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67" name="Shape 7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15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3940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74" name="Shape 7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8397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80" name="Shape 7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17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6764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88" name="Shape 7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18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431877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794" name="Shape 7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19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9496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82653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02" name="Shape 8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20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917186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21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601510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18" name="Shape 8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22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47572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25" name="Shape 8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299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31" name="Shape 8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24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18422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37" name="Shape 8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3275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43" name="Shape 8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26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1493625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0" name="Shape 8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51" name="Shape 8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27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508105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28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675241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67" name="Shape 8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20222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Lucida Sans"/>
            </a:endParaRPr>
          </a:p>
        </p:txBody>
      </p:sp>
      <p:sp>
        <p:nvSpPr>
          <p:cNvPr id="681" name="Shape 6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66965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2" name="Shape 8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73" name="Shape 8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30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50244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Lucida Sans"/>
              <a:buNone/>
            </a:pPr>
            <a:endParaRPr lang="en-US">
              <a:sym typeface="Lucida Sans"/>
            </a:endParaRPr>
          </a:p>
        </p:txBody>
      </p:sp>
      <p:sp>
        <p:nvSpPr>
          <p:cNvPr id="879" name="Shape 8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31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43110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6" name="Shape 8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32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378880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Lucida Sans"/>
            </a:endParaRPr>
          </a:p>
        </p:txBody>
      </p:sp>
      <p:sp>
        <p:nvSpPr>
          <p:cNvPr id="893" name="Shape 8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9098704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0" name="Shape 9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Lucida Sans"/>
            </a:endParaRPr>
          </a:p>
        </p:txBody>
      </p:sp>
      <p:sp>
        <p:nvSpPr>
          <p:cNvPr id="901" name="Shape 9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34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247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07" name="Shape 90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13536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913" name="Shape 9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36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94165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>
              <a:sym typeface="Lucida Sans"/>
            </a:endParaRPr>
          </a:p>
        </p:txBody>
      </p:sp>
      <p:sp>
        <p:nvSpPr>
          <p:cNvPr id="689" name="Shape 6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044057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Lucida Sans"/>
            </a:endParaRPr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764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Lucida Sans"/>
            </a:endParaRPr>
          </a:p>
        </p:txBody>
      </p:sp>
      <p:sp>
        <p:nvSpPr>
          <p:cNvPr id="704" name="Shape 7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84890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Lucida Sans"/>
            </a:endParaRPr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831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Lucida Sans"/>
            </a:endParaRPr>
          </a:p>
        </p:txBody>
      </p:sp>
      <p:sp>
        <p:nvSpPr>
          <p:cNvPr id="718" name="Shape 7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62257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>
              <a:sym typeface="Lucida Sans"/>
            </a:endParaRPr>
          </a:p>
        </p:txBody>
      </p:sp>
      <p:sp>
        <p:nvSpPr>
          <p:cNvPr id="726" name="Shape 7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50028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hievethecore.org" TargetMode="External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19318" y="2982072"/>
            <a:ext cx="8619880" cy="850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19319" y="3832457"/>
            <a:ext cx="8619878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1737610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13901" cy="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3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57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4624612" y="2400626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7209514" y="2400626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750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346" cy="5397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283" cy="13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4800" y="279397"/>
            <a:ext cx="8534399" cy="1116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8" cy="45549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5899" cy="4551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131" name="Shape 131">
            <a:hlinkClick r:id="rId2"/>
          </p:cNvPr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200" cy="452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200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329467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200" cy="2234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200" cy="22341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650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200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68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680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921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921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077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902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250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075" cy="223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902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250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077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250" cy="479485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152400" y="2286000"/>
            <a:ext cx="8833200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55446" y="142352"/>
            <a:ext cx="8833200" cy="2139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299" cy="167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548640" marR="0" lvl="1" indent="-28194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marR="0" lvl="2" indent="-2387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marR="0" lvl="3" indent="-2336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marR="0" lvl="5" indent="-508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marR="0" lvl="6" indent="-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ct val="9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ct val="1000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marR="0" lvl="8" indent="-3682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ct val="9000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46304" y="6391655"/>
            <a:ext cx="8833200" cy="309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152400" y="152400"/>
            <a:ext cx="8833200" cy="6547199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cida Sans"/>
              <a:buNone/>
              <a:defRPr sz="1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99" cy="36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ucida Sans"/>
              <a:buNone/>
              <a:defRPr sz="14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180" name="Shape 180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1" name="Shape 181"/>
          <p:cNvSpPr/>
          <p:nvPr/>
        </p:nvSpPr>
        <p:spPr>
          <a:xfrm>
            <a:off x="4267200" y="211531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4361687" y="2209800"/>
            <a:ext cx="4206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7A9798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lang="en-US" sz="1600" b="0" i="0" u="none" strike="noStrike" cap="none">
              <a:solidFill>
                <a:srgbClr val="7A9798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42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0" y="6329467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219317" y="2982072"/>
            <a:ext cx="8619900" cy="85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219318" y="3832457"/>
            <a:ext cx="8619900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0" y="173760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13999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115457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15457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15457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115457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115457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115457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15457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16565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3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2"/>
          </p:nvPr>
        </p:nvSpPr>
        <p:spPr>
          <a:xfrm>
            <a:off x="304800" y="2015408"/>
            <a:ext cx="4192500" cy="41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233" name="Shape 233"/>
          <p:cNvSpPr/>
          <p:nvPr/>
        </p:nvSpPr>
        <p:spPr>
          <a:xfrm>
            <a:off x="3542585" y="6519775"/>
            <a:ext cx="1906799" cy="175499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5458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115458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115458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115458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4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199" cy="8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199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8" name="Shape 238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219317" y="2933439"/>
            <a:ext cx="8619900" cy="8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ubTitle" idx="1"/>
          </p:nvPr>
        </p:nvSpPr>
        <p:spPr>
          <a:xfrm>
            <a:off x="219314" y="3832457"/>
            <a:ext cx="8619900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0" y="173760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4" name="Shape 244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3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699" cy="53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200" cy="53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115458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115458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115458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115458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4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299" cy="1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04800" y="279396"/>
            <a:ext cx="8534399" cy="111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9" cy="45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307" name="Shape 307"/>
          <p:cNvSpPr/>
          <p:nvPr/>
        </p:nvSpPr>
        <p:spPr>
          <a:xfrm>
            <a:off x="3542585" y="6519775"/>
            <a:ext cx="1906799" cy="175499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799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7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799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7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799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898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199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Shape 336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898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199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199" cy="479399"/>
          </a:xfrm>
          <a:prstGeom prst="rect">
            <a:avLst/>
          </a:prstGeom>
          <a:solidFill>
            <a:srgbClr val="FFFFFF">
              <a:alpha val="48235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0" y="6329467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ctrTitle"/>
          </p:nvPr>
        </p:nvSpPr>
        <p:spPr>
          <a:xfrm>
            <a:off x="219314" y="2982072"/>
            <a:ext cx="8619900" cy="85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ubTitle" idx="1"/>
          </p:nvPr>
        </p:nvSpPr>
        <p:spPr>
          <a:xfrm>
            <a:off x="219315" y="3832457"/>
            <a:ext cx="8619900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0" y="1737608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13999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216562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216562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115458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15458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115458" y="2306250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15458" y="2952691"/>
            <a:ext cx="3793677" cy="1933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4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0" name="Shape 380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216562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body" idx="2"/>
          </p:nvPr>
        </p:nvSpPr>
        <p:spPr>
          <a:xfrm>
            <a:off x="304800" y="2015408"/>
            <a:ext cx="4192500" cy="41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396" name="Shape 396"/>
          <p:cNvSpPr/>
          <p:nvPr/>
        </p:nvSpPr>
        <p:spPr>
          <a:xfrm>
            <a:off x="3542585" y="6519775"/>
            <a:ext cx="1906799" cy="175499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199" cy="8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199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1" name="Shape 401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35000" marR="0" lvl="0" indent="-165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2" name="Shape 4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ctrTitle"/>
          </p:nvPr>
        </p:nvSpPr>
        <p:spPr>
          <a:xfrm>
            <a:off x="219314" y="2933439"/>
            <a:ext cx="8619900" cy="8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subTitle" idx="1"/>
          </p:nvPr>
        </p:nvSpPr>
        <p:spPr>
          <a:xfrm>
            <a:off x="219312" y="3832457"/>
            <a:ext cx="8619900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0" y="1737608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07" name="Shape 407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1000" marR="0" lvl="0" indent="381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3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425" name="Shape 4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699" cy="53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200" cy="53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2" name="Shape 4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88" cy="597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04800" y="2015409"/>
            <a:ext cx="4192588" cy="41266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174" cy="6324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174" cy="409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57" name="Shape 57">
            <a:hlinkClick r:id="rId2"/>
          </p:cNvPr>
          <p:cNvSpPr/>
          <p:nvPr/>
        </p:nvSpPr>
        <p:spPr>
          <a:xfrm>
            <a:off x="3542585" y="6519775"/>
            <a:ext cx="1906868" cy="175585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299" cy="1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304800" y="279393"/>
            <a:ext cx="8534399" cy="111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9" cy="45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8575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47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291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8575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47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291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466" name="Shape 466"/>
          <p:cNvSpPr/>
          <p:nvPr/>
        </p:nvSpPr>
        <p:spPr>
          <a:xfrm>
            <a:off x="3542585" y="6519775"/>
            <a:ext cx="1906799" cy="175499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8575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47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291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Shape 476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8575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147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291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7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7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7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7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7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Shape 493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898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Shape 494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199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Shape 495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898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Shape 498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1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Shape 499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1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Copy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0" y="6329467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and SAP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ctrTitle"/>
          </p:nvPr>
        </p:nvSpPr>
        <p:spPr>
          <a:xfrm>
            <a:off x="219315" y="2982072"/>
            <a:ext cx="8619900" cy="85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Font typeface="Allerta"/>
              <a:buNone/>
              <a:defRPr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subTitle" idx="1"/>
          </p:nvPr>
        </p:nvSpPr>
        <p:spPr>
          <a:xfrm>
            <a:off x="219316" y="3832457"/>
            <a:ext cx="8619900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0" y="1737608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517" name="Shape 5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840889"/>
            <a:ext cx="1313999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218" cy="88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218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746249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483" cy="3159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4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9963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1" name="Shape 521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216563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9B0AC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29" name="Shape 529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0" name="Shape 530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2" name="Shape 532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216563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_CA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37" name="Shape 537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538" name="Shape 5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4646"/>
          </a:solidFill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6" name="Shape 546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8" name="Shape 548"/>
          <p:cNvSpPr txBox="1"/>
          <p:nvPr/>
        </p:nvSpPr>
        <p:spPr>
          <a:xfrm>
            <a:off x="115456" y="2306250"/>
            <a:ext cx="3793800" cy="193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115456" y="2952691"/>
            <a:ext cx="3793800" cy="193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216563" y="2829675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llerta"/>
              <a:buNone/>
              <a:defRPr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551" name="Shape 5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12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192500" cy="59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Shape 555"/>
          <p:cNvSpPr txBox="1">
            <a:spLocks noGrp="1"/>
          </p:cNvSpPr>
          <p:nvPr>
            <p:ph type="body" idx="2"/>
          </p:nvPr>
        </p:nvSpPr>
        <p:spPr>
          <a:xfrm>
            <a:off x="304800" y="2015408"/>
            <a:ext cx="4192500" cy="41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692400" marR="0" lvl="5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49600" marR="0" lvl="6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06800" marR="0" lvl="7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body" idx="3"/>
          </p:nvPr>
        </p:nvSpPr>
        <p:spPr>
          <a:xfrm>
            <a:off x="4645025" y="1417637"/>
            <a:ext cx="4194300" cy="63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1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Shape 557"/>
          <p:cNvSpPr txBox="1">
            <a:spLocks noGrp="1"/>
          </p:cNvSpPr>
          <p:nvPr>
            <p:ph type="body" idx="4"/>
          </p:nvPr>
        </p:nvSpPr>
        <p:spPr>
          <a:xfrm>
            <a:off x="4645025" y="2050046"/>
            <a:ext cx="4194300" cy="409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692400" marR="0" lvl="5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49600" marR="0" lvl="6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06800" marR="0" lvl="7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marR="0" lvl="8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560" name="Shape 560">
            <a:hlinkClick r:id="rId2"/>
          </p:cNvPr>
          <p:cNvSpPr/>
          <p:nvPr/>
        </p:nvSpPr>
        <p:spPr>
          <a:xfrm>
            <a:off x="3542585" y="6519775"/>
            <a:ext cx="1906799" cy="175499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A 2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ctrTitle"/>
          </p:nvPr>
        </p:nvSpPr>
        <p:spPr>
          <a:xfrm>
            <a:off x="3339153" y="2950713"/>
            <a:ext cx="5497199" cy="8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subTitle" idx="1"/>
          </p:nvPr>
        </p:nvSpPr>
        <p:spPr>
          <a:xfrm>
            <a:off x="3339151" y="3835562"/>
            <a:ext cx="5497199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0" y="1746249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65" name="Shape 565"/>
          <p:cNvSpPr>
            <a:spLocks noGrp="1"/>
          </p:cNvSpPr>
          <p:nvPr>
            <p:ph type="pic" idx="2"/>
          </p:nvPr>
        </p:nvSpPr>
        <p:spPr>
          <a:xfrm>
            <a:off x="304800" y="1857374"/>
            <a:ext cx="2752500" cy="31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08000" marR="0" lvl="0" indent="-38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6" name="Shape 5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ctrTitle"/>
          </p:nvPr>
        </p:nvSpPr>
        <p:spPr>
          <a:xfrm>
            <a:off x="219315" y="2933439"/>
            <a:ext cx="8619900" cy="89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subTitle" idx="1"/>
          </p:nvPr>
        </p:nvSpPr>
        <p:spPr>
          <a:xfrm>
            <a:off x="219312" y="3832457"/>
            <a:ext cx="8619900" cy="79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0" y="1737608"/>
            <a:ext cx="9144000" cy="11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71" name="Shape 571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00" cy="8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381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Page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/>
          </p:cNvSpPr>
          <p:nvPr>
            <p:ph type="chart" idx="2"/>
          </p:nvPr>
        </p:nvSpPr>
        <p:spPr>
          <a:xfrm>
            <a:off x="304800" y="1575486"/>
            <a:ext cx="85343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34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77" name="Shape 577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578" name="Shape 5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r graphic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/>
          </p:cNvSpPr>
          <p:nvPr>
            <p:ph type="pic" idx="2"/>
          </p:nvPr>
        </p:nvSpPr>
        <p:spPr>
          <a:xfrm>
            <a:off x="304800" y="1575486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83" name="Shape 583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584" name="Shape 5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SAP Co-Branded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19318" y="2933439"/>
            <a:ext cx="8619880" cy="8990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9315" y="3832457"/>
            <a:ext cx="8619883" cy="7924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1737610"/>
            <a:ext cx="9144000" cy="11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7188200" y="225425"/>
            <a:ext cx="1650999" cy="80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1" y="394130"/>
            <a:ext cx="2235199" cy="21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Page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1C9963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587" name="Shape 587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304800" y="2914650"/>
            <a:ext cx="3584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4624612" y="1858449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body" idx="2"/>
          </p:nvPr>
        </p:nvSpPr>
        <p:spPr>
          <a:xfrm>
            <a:off x="7209514" y="1858449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body" idx="3"/>
          </p:nvPr>
        </p:nvSpPr>
        <p:spPr>
          <a:xfrm>
            <a:off x="4624612" y="2400625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Shape 592"/>
          <p:cNvSpPr txBox="1">
            <a:spLocks noGrp="1"/>
          </p:cNvSpPr>
          <p:nvPr>
            <p:ph type="body" idx="4"/>
          </p:nvPr>
        </p:nvSpPr>
        <p:spPr>
          <a:xfrm>
            <a:off x="7209514" y="240062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3" name="Shape 593"/>
          <p:cNvSpPr txBox="1">
            <a:spLocks noGrp="1"/>
          </p:cNvSpPr>
          <p:nvPr>
            <p:ph type="body" idx="5"/>
          </p:nvPr>
        </p:nvSpPr>
        <p:spPr>
          <a:xfrm>
            <a:off x="4624612" y="2955016"/>
            <a:ext cx="2444699" cy="53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Shape 594"/>
          <p:cNvSpPr txBox="1">
            <a:spLocks noGrp="1"/>
          </p:cNvSpPr>
          <p:nvPr>
            <p:ph type="body" idx="6"/>
          </p:nvPr>
        </p:nvSpPr>
        <p:spPr>
          <a:xfrm>
            <a:off x="7209514" y="2955016"/>
            <a:ext cx="1447200" cy="539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Shape 595"/>
          <p:cNvSpPr txBox="1">
            <a:spLocks noGrp="1"/>
          </p:cNvSpPr>
          <p:nvPr>
            <p:ph type="body" idx="7"/>
          </p:nvPr>
        </p:nvSpPr>
        <p:spPr>
          <a:xfrm>
            <a:off x="4624612" y="3509407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Shape 596"/>
          <p:cNvSpPr txBox="1">
            <a:spLocks noGrp="1"/>
          </p:cNvSpPr>
          <p:nvPr>
            <p:ph type="body" idx="8"/>
          </p:nvPr>
        </p:nvSpPr>
        <p:spPr>
          <a:xfrm>
            <a:off x="7209514" y="3509407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body" idx="9"/>
          </p:nvPr>
        </p:nvSpPr>
        <p:spPr>
          <a:xfrm>
            <a:off x="4624612" y="4063798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body" idx="13"/>
          </p:nvPr>
        </p:nvSpPr>
        <p:spPr>
          <a:xfrm>
            <a:off x="7209514" y="4063798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Shape 599"/>
          <p:cNvSpPr txBox="1">
            <a:spLocks noGrp="1"/>
          </p:cNvSpPr>
          <p:nvPr>
            <p:ph type="body" idx="14"/>
          </p:nvPr>
        </p:nvSpPr>
        <p:spPr>
          <a:xfrm>
            <a:off x="4624612" y="4618185"/>
            <a:ext cx="2444699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body" idx="15"/>
          </p:nvPr>
        </p:nvSpPr>
        <p:spPr>
          <a:xfrm>
            <a:off x="7209514" y="4618185"/>
            <a:ext cx="1447200" cy="5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1" name="Shape 6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Bleed Image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599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07" name="Shape 607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608" name="Shape 6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_CA Green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rgbClr val="1C996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612" name="Shape 6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Shape 6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503298"/>
            <a:ext cx="1746599" cy="1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_CA and SAP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16" name="Shape 616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33798"/>
            <a:ext cx="3057299" cy="13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Shape 6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94130"/>
            <a:ext cx="2235300" cy="2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/>
          </p:nvPr>
        </p:nvSpPr>
        <p:spPr>
          <a:xfrm>
            <a:off x="304800" y="279394"/>
            <a:ext cx="8534399" cy="111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038599" cy="45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Shape 622"/>
          <p:cNvSpPr txBox="1">
            <a:spLocks noGrp="1"/>
          </p:cNvSpPr>
          <p:nvPr>
            <p:ph type="body" idx="2"/>
          </p:nvPr>
        </p:nvSpPr>
        <p:spPr>
          <a:xfrm>
            <a:off x="4496019" y="1603770"/>
            <a:ext cx="4026000" cy="4551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24" name="Shape 624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sp>
        <p:nvSpPr>
          <p:cNvPr id="625" name="Shape 625">
            <a:hlinkClick r:id="rId2"/>
          </p:cNvPr>
          <p:cNvSpPr/>
          <p:nvPr/>
        </p:nvSpPr>
        <p:spPr>
          <a:xfrm>
            <a:off x="3542585" y="6519775"/>
            <a:ext cx="1906799" cy="175499"/>
          </a:xfrm>
          <a:prstGeom prst="rect">
            <a:avLst/>
          </a:prstGeom>
          <a:noFill/>
          <a:ln>
            <a:noFill/>
          </a:ln>
          <a:effectLst>
            <a:outerShdw blurRad="39999" dist="23000" dir="5400000" rotWithShape="0">
              <a:srgbClr val="000000">
                <a:alpha val="3372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/>
          </p:cNvSpPr>
          <p:nvPr>
            <p:ph type="pic" idx="2"/>
          </p:nvPr>
        </p:nvSpPr>
        <p:spPr>
          <a:xfrm>
            <a:off x="4673600" y="1600200"/>
            <a:ext cx="40131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8" name="Shape 628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0" name="Shape 630"/>
          <p:cNvSpPr txBox="1">
            <a:spLocks noGrp="1"/>
          </p:cNvSpPr>
          <p:nvPr>
            <p:ph type="body" idx="3"/>
          </p:nvPr>
        </p:nvSpPr>
        <p:spPr>
          <a:xfrm>
            <a:off x="4673600" y="5646676"/>
            <a:ext cx="4013100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Images and Text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/>
          </p:cNvSpPr>
          <p:nvPr>
            <p:ph type="pic" idx="2"/>
          </p:nvPr>
        </p:nvSpPr>
        <p:spPr>
          <a:xfrm>
            <a:off x="4673600" y="3892046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5" name="Shape 635"/>
          <p:cNvSpPr>
            <a:spLocks noGrp="1"/>
          </p:cNvSpPr>
          <p:nvPr>
            <p:ph type="pic" idx="3"/>
          </p:nvPr>
        </p:nvSpPr>
        <p:spPr>
          <a:xfrm>
            <a:off x="4673600" y="1600200"/>
            <a:ext cx="40131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marR="0" lvl="5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body" idx="4"/>
          </p:nvPr>
        </p:nvSpPr>
        <p:spPr>
          <a:xfrm>
            <a:off x="4673600" y="5646676"/>
            <a:ext cx="40577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body" idx="5"/>
          </p:nvPr>
        </p:nvSpPr>
        <p:spPr>
          <a:xfrm>
            <a:off x="4673600" y="3354830"/>
            <a:ext cx="4013100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1" name="Shape 641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s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pic" idx="2"/>
          </p:nvPr>
        </p:nvSpPr>
        <p:spPr>
          <a:xfrm>
            <a:off x="4683119" y="1600200"/>
            <a:ext cx="40037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4683119" y="5646676"/>
            <a:ext cx="40037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Shape 646"/>
          <p:cNvSpPr>
            <a:spLocks noGrp="1"/>
          </p:cNvSpPr>
          <p:nvPr>
            <p:ph type="pic" idx="3"/>
          </p:nvPr>
        </p:nvSpPr>
        <p:spPr>
          <a:xfrm>
            <a:off x="304801" y="1600200"/>
            <a:ext cx="42257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7" name="Shape 647"/>
          <p:cNvSpPr txBox="1">
            <a:spLocks noGrp="1"/>
          </p:cNvSpPr>
          <p:nvPr>
            <p:ph type="body" idx="4"/>
          </p:nvPr>
        </p:nvSpPr>
        <p:spPr>
          <a:xfrm>
            <a:off x="304800" y="5646676"/>
            <a:ext cx="42257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Images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pic" idx="2"/>
          </p:nvPr>
        </p:nvSpPr>
        <p:spPr>
          <a:xfrm>
            <a:off x="4530721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Shape 652"/>
          <p:cNvSpPr>
            <a:spLocks noGrp="1"/>
          </p:cNvSpPr>
          <p:nvPr>
            <p:ph type="pic" idx="3"/>
          </p:nvPr>
        </p:nvSpPr>
        <p:spPr>
          <a:xfrm>
            <a:off x="4533898" y="1600200"/>
            <a:ext cx="4152898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Shape 653"/>
          <p:cNvSpPr>
            <a:spLocks noGrp="1"/>
          </p:cNvSpPr>
          <p:nvPr>
            <p:ph type="pic" idx="4"/>
          </p:nvPr>
        </p:nvSpPr>
        <p:spPr>
          <a:xfrm>
            <a:off x="304800" y="1600200"/>
            <a:ext cx="4159199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>
            <a:spLocks noGrp="1"/>
          </p:cNvSpPr>
          <p:nvPr>
            <p:ph type="pic" idx="5"/>
          </p:nvPr>
        </p:nvSpPr>
        <p:spPr>
          <a:xfrm>
            <a:off x="307975" y="3892046"/>
            <a:ext cx="4156200" cy="223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381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4533898" y="5646676"/>
            <a:ext cx="4152898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Shape 657"/>
          <p:cNvSpPr txBox="1">
            <a:spLocks noGrp="1"/>
          </p:cNvSpPr>
          <p:nvPr>
            <p:ph type="body" idx="6"/>
          </p:nvPr>
        </p:nvSpPr>
        <p:spPr>
          <a:xfrm>
            <a:off x="304800" y="5646676"/>
            <a:ext cx="41591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Shape 658"/>
          <p:cNvSpPr txBox="1">
            <a:spLocks noGrp="1"/>
          </p:cNvSpPr>
          <p:nvPr>
            <p:ph type="body" idx="7"/>
          </p:nvPr>
        </p:nvSpPr>
        <p:spPr>
          <a:xfrm>
            <a:off x="4530721" y="3354830"/>
            <a:ext cx="4156200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9" name="Shape 659"/>
          <p:cNvSpPr txBox="1">
            <a:spLocks noGrp="1"/>
          </p:cNvSpPr>
          <p:nvPr>
            <p:ph type="body" idx="8"/>
          </p:nvPr>
        </p:nvSpPr>
        <p:spPr>
          <a:xfrm>
            <a:off x="304801" y="3354830"/>
            <a:ext cx="4159199" cy="479399"/>
          </a:xfrm>
          <a:prstGeom prst="rect">
            <a:avLst/>
          </a:prstGeom>
          <a:solidFill>
            <a:srgbClr val="FFFFFF">
              <a:alpha val="47058"/>
            </a:srgbClr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0" y="6330471"/>
            <a:ext cx="9153000" cy="540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1" name="Shape 661"/>
          <p:cNvSpPr txBox="1"/>
          <p:nvPr/>
        </p:nvSpPr>
        <p:spPr>
          <a:xfrm>
            <a:off x="7571684" y="6483773"/>
            <a:ext cx="14582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Pag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6330471"/>
            <a:ext cx="9153069" cy="540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7571684" y="6483773"/>
            <a:ext cx="1458265" cy="246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Lucida Sa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r>
              <a:rPr lang="en-US" sz="10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800" y="6503298"/>
            <a:ext cx="1746503" cy="1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63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742950" marR="0" lvl="1" indent="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143000" marR="0" lvl="2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600200" marR="0" lvl="3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057400" marR="0" lvl="4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540000" marR="0" lvl="5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98500" marR="0" lvl="0" indent="-215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10922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4859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79600" marR="0" lvl="3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336800" marR="0" lvl="4" indent="-177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921000" marR="0" lvl="5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78200" marR="0" lvl="6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35400" marR="0" lvl="7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92600" marR="0" lvl="8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llerta"/>
              <a:buNone/>
              <a:defRPr sz="24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58800" marR="0" lvl="0" indent="-76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65200" marR="0" lvl="1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778000" marR="0" lvl="3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35200" marR="0" lvl="4" indent="-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595959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940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chievethecore.org/academic-word-find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chievethecore.org/category/411/ela-literacy-lessons?filter_cat=69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derlehrman.org/collec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chievethecore.org/page/1118/coherence-ma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achievethecore.org/page/400/deep-dive-into-the-math-shif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chievethecore.org/category/774/mathematics-focus-by-grade-leve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icker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chievethecore.org/category/411/ela-literacy-lessons?filter_cat=111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education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useinmyclassroom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354800126076781952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achievethecore.org/category/774/mathematics-focus-by-grade-level" TargetMode="External"/><Relationship Id="rId13" Type="http://schemas.openxmlformats.org/officeDocument/2006/relationships/hyperlink" Target="https://www.pbslearningmedia.org/" TargetMode="External"/><Relationship Id="rId3" Type="http://schemas.openxmlformats.org/officeDocument/2006/relationships/hyperlink" Target="http://achievethecore.org/academic-word-finder/" TargetMode="External"/><Relationship Id="rId7" Type="http://schemas.openxmlformats.org/officeDocument/2006/relationships/hyperlink" Target="http://achievethecore.org/page/400/deep-dive-into-the-math-shifts" TargetMode="External"/><Relationship Id="rId12" Type="http://schemas.openxmlformats.org/officeDocument/2006/relationships/hyperlink" Target="https://eleducation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hievethecore.org/coherence-map/" TargetMode="External"/><Relationship Id="rId11" Type="http://schemas.openxmlformats.org/officeDocument/2006/relationships/hyperlink" Target="http://achievethecore.org/category/411/ela-literacy-lessons?filter_cat=1112" TargetMode="External"/><Relationship Id="rId5" Type="http://schemas.openxmlformats.org/officeDocument/2006/relationships/hyperlink" Target="https://www.gilderlehrman.org/collections" TargetMode="External"/><Relationship Id="rId10" Type="http://schemas.openxmlformats.org/officeDocument/2006/relationships/hyperlink" Target="https://plickers.com/" TargetMode="External"/><Relationship Id="rId4" Type="http://schemas.openxmlformats.org/officeDocument/2006/relationships/hyperlink" Target="http://achievethecore.org/category/411/ela-literacy-lessons?filter_cat=696" TargetMode="External"/><Relationship Id="rId9" Type="http://schemas.openxmlformats.org/officeDocument/2006/relationships/hyperlink" Target="https://teacher.desmo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fann@studentsachieve.net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achievethecore.org" TargetMode="External"/><Relationship Id="rId5" Type="http://schemas.openxmlformats.org/officeDocument/2006/relationships/hyperlink" Target="http://www.tfaforms.com/362186" TargetMode="External"/><Relationship Id="rId4" Type="http://schemas.openxmlformats.org/officeDocument/2006/relationships/hyperlink" Target="mailto:jfunderburk@studentsachieven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/>
        </p:nvSpPr>
        <p:spPr>
          <a:xfrm>
            <a:off x="-2518771" y="503655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68" name="Shape 668"/>
          <p:cNvSpPr txBox="1">
            <a:spLocks noGrp="1"/>
          </p:cNvSpPr>
          <p:nvPr>
            <p:ph type="ctrTitle"/>
          </p:nvPr>
        </p:nvSpPr>
        <p:spPr>
          <a:xfrm>
            <a:off x="219318" y="2982072"/>
            <a:ext cx="8619880" cy="850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14F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0514F"/>
                </a:solidFill>
                <a:latin typeface="Lucida Sans"/>
                <a:ea typeface="Lucida Sans"/>
                <a:cs typeface="Lucida Sans"/>
                <a:sym typeface="Lucida Sans"/>
              </a:rPr>
              <a:t>What I Use in My Classroom</a:t>
            </a:r>
          </a:p>
        </p:txBody>
      </p:sp>
      <p:sp>
        <p:nvSpPr>
          <p:cNvPr id="669" name="Shape 669"/>
          <p:cNvSpPr txBox="1">
            <a:spLocks noGrp="1"/>
          </p:cNvSpPr>
          <p:nvPr>
            <p:ph type="subTitle" idx="1"/>
          </p:nvPr>
        </p:nvSpPr>
        <p:spPr>
          <a:xfrm>
            <a:off x="219319" y="3832457"/>
            <a:ext cx="8619878" cy="7924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Advocates Monthly Webinar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July 5, 2017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4133394" y="5448560"/>
            <a:ext cx="4800899" cy="90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505B56"/>
                </a:solidFill>
                <a:latin typeface="Lucida Sans"/>
                <a:ea typeface="Lucida Sans"/>
                <a:cs typeface="Lucida Sans"/>
                <a:sym typeface="Lucida Sans"/>
              </a:rPr>
              <a:t>The webinar will begin shortly.  You may wish to download the handouts (check the tab on your webinar control panel) while you wait.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title"/>
          </p:nvPr>
        </p:nvSpPr>
        <p:spPr>
          <a:xfrm>
            <a:off x="216566" y="2206889"/>
            <a:ext cx="8620500" cy="197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Question:</a:t>
            </a:r>
            <a:b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What tips do you have for managing grading and/or giving feedback to students on their homework?</a:t>
            </a:r>
            <a:b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Please use the Questions tab on your control panel to respond.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 Guest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Tiffany Gruen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2nd grade teacher</a:t>
            </a:r>
          </a:p>
        </p:txBody>
      </p:sp>
      <p:sp>
        <p:nvSpPr>
          <p:cNvPr id="741" name="Shape 741"/>
          <p:cNvSpPr txBox="1"/>
          <p:nvPr/>
        </p:nvSpPr>
        <p:spPr>
          <a:xfrm>
            <a:off x="6492850" y="2635925"/>
            <a:ext cx="1780200" cy="10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ucida San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upload a headshot here</a:t>
            </a:r>
          </a:p>
        </p:txBody>
      </p:sp>
      <p:pic>
        <p:nvPicPr>
          <p:cNvPr id="742" name="Shape 742" descr="Tiffany-Gruen-300x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8950" y="2001511"/>
            <a:ext cx="2854974" cy="285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xfrm>
            <a:off x="216566" y="2416482"/>
            <a:ext cx="8620551" cy="16767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Tiffany’s favorite resources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Academic Word Finder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Determines tier 2 words in a complex text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Identifies words as above, below or at grade level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Provides various definitions for contextual application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55" name="Shape 7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2649" y="2980849"/>
            <a:ext cx="5776800" cy="34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Basal Alignment Project</a:t>
            </a:r>
          </a:p>
        </p:txBody>
      </p:sp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Teacher-created, standards-aligned lessons developed around existing basal texts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Can search by basal (13 basals included in the project)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Professional learning toolkit to aid in collaboratively designing lessons within a school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63" name="Shape 763"/>
          <p:cNvPicPr preferRelativeResize="0"/>
          <p:nvPr/>
        </p:nvPicPr>
        <p:blipFill rotWithShape="1">
          <a:blip r:embed="rId4">
            <a:alphaModFix/>
          </a:blip>
          <a:srcRect t="2171"/>
          <a:stretch/>
        </p:blipFill>
        <p:spPr>
          <a:xfrm>
            <a:off x="2105100" y="3568798"/>
            <a:ext cx="5344949" cy="30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The Gilder Lehrman Institute of American History: Primary Sources</a:t>
            </a:r>
          </a:p>
        </p:txBody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Digital access to primary sources spanning every era in American history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“Questions for Discussion”- utilizing text-dependency and historical context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71" name="Shape 7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700" y="3141174"/>
            <a:ext cx="5516699" cy="340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/>
          </p:nvPr>
        </p:nvSpPr>
        <p:spPr>
          <a:xfrm>
            <a:off x="216566" y="2206889"/>
            <a:ext cx="8620551" cy="1972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Question:</a:t>
            </a:r>
            <a:b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What structures do you use for effective parent communication?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Please use the Questions tab on your control panel to respond.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 Guest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Stephanie Barnett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8th grade math teacher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x="6492850" y="2635925"/>
            <a:ext cx="1780200" cy="10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84" name="Shape 7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0675" y="1165100"/>
            <a:ext cx="3022373" cy="37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Stephanie’s favorite resources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title"/>
          </p:nvPr>
        </p:nvSpPr>
        <p:spPr>
          <a:xfrm>
            <a:off x="304800" y="3148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Coherence Map</a:t>
            </a:r>
            <a:r>
              <a:rPr lang="en-US" sz="2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/</a:t>
            </a: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Card Sort</a:t>
            </a:r>
          </a:p>
        </p:txBody>
      </p:sp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304800" y="1570944"/>
            <a:ext cx="8572500" cy="221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Identifies the connections through the CCSS for K-8 mathematics/links major topics of grade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Engage educators in uncovering the Math Progressions woven into the Standards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Resource activity to share in district or school PLC or professional development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98" name="Shape 7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2138" y="3782542"/>
            <a:ext cx="5387915" cy="3125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Introductions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Your hosts from the Field Impact Team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Sandra Alberti, Director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Jennie Beltramini, Teacher Engagement Manager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Janelle Fann, Project Manager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Joanie Funderburk, Manager of Professional Learning</a:t>
            </a:r>
          </a:p>
          <a:p>
            <a:pPr marL="457200" marR="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Lynda Nguyen, Team Coordinator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This Month’s Guests - Kentucky Core Advocates</a:t>
            </a:r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Tiffany Gruen - 2nd grade teacher</a:t>
            </a:r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Stephanie Barnett - 8th grade math teacher</a:t>
            </a:r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llerta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Angie Gunter - Literacy Specialist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185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185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title"/>
          </p:nvPr>
        </p:nvSpPr>
        <p:spPr>
          <a:xfrm>
            <a:off x="285750" y="247862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Focus by Grade Level</a:t>
            </a:r>
          </a:p>
        </p:txBody>
      </p:sp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xfrm>
            <a:off x="285750" y="1273694"/>
            <a:ext cx="8572500" cy="215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Identifies the major topics of grade level K-8 mathematics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Provides Supporting and Additional work clusters for each grade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Identifies the major work that teachers should spend 65-85% of time teaching in order for students to meet the expectations of the standards</a:t>
            </a:r>
          </a:p>
        </p:txBody>
      </p:sp>
      <p:pic>
        <p:nvPicPr>
          <p:cNvPr id="806" name="Shape 806" descr="Focus Grade 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4575" y="3444398"/>
            <a:ext cx="4996374" cy="339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Teacher DESMOS </a:t>
            </a:r>
          </a:p>
        </p:txBody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304800" y="1570944"/>
            <a:ext cx="8572500" cy="218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Access to interactive, digital activities created by DESMOS faculty and teachers that align to CCSS for mathematics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Searchable games/activities to promote problem solving and communication skills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Useful in individual or whole-class instruction, differentiation, or stations</a:t>
            </a:r>
          </a:p>
        </p:txBody>
      </p:sp>
      <p:pic>
        <p:nvPicPr>
          <p:cNvPr id="814" name="Shape 814"/>
          <p:cNvPicPr preferRelativeResize="0"/>
          <p:nvPr/>
        </p:nvPicPr>
        <p:blipFill rotWithShape="1">
          <a:blip r:embed="rId4">
            <a:alphaModFix/>
          </a:blip>
          <a:srcRect l="2327" t="8882" r="4213" b="7323"/>
          <a:stretch/>
        </p:blipFill>
        <p:spPr>
          <a:xfrm>
            <a:off x="2183300" y="3822800"/>
            <a:ext cx="4982774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Plickers</a:t>
            </a:r>
          </a:p>
        </p:txBody>
      </p:sp>
      <p:sp>
        <p:nvSpPr>
          <p:cNvPr id="821" name="Shape 821"/>
          <p:cNvSpPr txBox="1">
            <a:spLocks noGrp="1"/>
          </p:cNvSpPr>
          <p:nvPr>
            <p:ph type="body" idx="1"/>
          </p:nvPr>
        </p:nvSpPr>
        <p:spPr>
          <a:xfrm>
            <a:off x="144050" y="1276244"/>
            <a:ext cx="8572500" cy="21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Collects real-time feedback on formative assessment data without student devices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 quick check for student understanding on major topics or skills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Provides ALL students an opportunity to think and respond without feeling self-conscious</a:t>
            </a:r>
          </a:p>
        </p:txBody>
      </p:sp>
      <p:pic>
        <p:nvPicPr>
          <p:cNvPr id="822" name="Shape 822"/>
          <p:cNvPicPr preferRelativeResize="0"/>
          <p:nvPr/>
        </p:nvPicPr>
        <p:blipFill rotWithShape="1">
          <a:blip r:embed="rId4">
            <a:alphaModFix/>
          </a:blip>
          <a:srcRect l="3278" t="5747" r="1960" b="13182"/>
          <a:stretch/>
        </p:blipFill>
        <p:spPr>
          <a:xfrm>
            <a:off x="1098350" y="3514725"/>
            <a:ext cx="6040924" cy="27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>
            <a:spLocks noGrp="1"/>
          </p:cNvSpPr>
          <p:nvPr>
            <p:ph type="title"/>
          </p:nvPr>
        </p:nvSpPr>
        <p:spPr>
          <a:xfrm>
            <a:off x="216566" y="2206889"/>
            <a:ext cx="8620500" cy="197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Question:</a:t>
            </a:r>
            <a:b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How do you manage flexible grouping of your students?</a:t>
            </a:r>
            <a:b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Please use the Questions tab on your control panel to respond.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 Guest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Angie Gunter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Literacy Specialist</a:t>
            </a:r>
          </a:p>
        </p:txBody>
      </p:sp>
      <p:pic>
        <p:nvPicPr>
          <p:cNvPr id="834" name="Shape 834" descr="Angie Gun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7623" y="1885575"/>
            <a:ext cx="2287575" cy="308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>
            <a:spLocks noGrp="1"/>
          </p:cNvSpPr>
          <p:nvPr>
            <p:ph type="title"/>
          </p:nvPr>
        </p:nvSpPr>
        <p:spPr>
          <a:xfrm>
            <a:off x="216566" y="2638402"/>
            <a:ext cx="8620551" cy="1380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Angie’s favorite resources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Achieve the Core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Text Sets: Building Knowledge and Vocabulary</a:t>
            </a:r>
          </a:p>
        </p:txBody>
      </p:sp>
      <p:pic>
        <p:nvPicPr>
          <p:cNvPr id="846" name="Shape 846" descr="text sets build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6600" y="3096249"/>
            <a:ext cx="5953947" cy="32698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Collection of standards-aligned text sets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Various grade levels and topics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Resources to share for professional learning/training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Shape 853" descr="el learn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6175" y="3096225"/>
            <a:ext cx="6252598" cy="335664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Shape 854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Expeditionary Learning</a:t>
            </a:r>
          </a:p>
        </p:txBody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304800" y="1165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Complete year-long standards-aligned curriculum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ELA grades 3-8 with models of exemplary student work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–"/>
            </a:pPr>
            <a:r>
              <a:rPr lang="en-US"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Social studies for grades 6 and 9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–"/>
            </a:pPr>
            <a:r>
              <a:rPr lang="en-US" sz="20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ELA grades K-5 coming this summer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Videos and resources for professional learning/training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PBS Learning Media</a:t>
            </a:r>
          </a:p>
        </p:txBody>
      </p:sp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304800" y="1165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Access to more than 100,000 videos, images, and articles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Searchable by grade level, content topic, and standards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Lucida Sans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Useful for station learning, flipped classroom model, individualized or whole group instruction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863" name="Shape 863" descr="pbs learn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4525" y="2782050"/>
            <a:ext cx="5403449" cy="364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>
            <a:spLocks noGrp="1"/>
          </p:cNvSpPr>
          <p:nvPr>
            <p:ph type="title"/>
          </p:nvPr>
        </p:nvSpPr>
        <p:spPr>
          <a:xfrm>
            <a:off x="216566" y="2441139"/>
            <a:ext cx="8620500" cy="203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Poll: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What is your favorite Achieve the Core resource?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/>
            </a:r>
            <a:b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lang="en-US" sz="2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Who are Core Advocates?</a:t>
            </a:r>
          </a:p>
        </p:txBody>
      </p:sp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Core Advocates are educators who: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78658"/>
              <a:buFont typeface="Arial"/>
              <a:buChar char="–"/>
            </a:pPr>
            <a:r>
              <a:rPr lang="en-US" sz="185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Believe in the potential of the CCSS to prepare all students for college and careers;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78658"/>
              <a:buFont typeface="Arial"/>
              <a:buChar char="–"/>
            </a:pPr>
            <a:r>
              <a:rPr lang="en-US" sz="185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Are eager to support their colleagues and communities in understanding and advocating for the CCSS and CCSS-aligned instruction;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78658"/>
              <a:buFont typeface="Arial"/>
              <a:buChar char="–"/>
            </a:pPr>
            <a:r>
              <a:rPr lang="en-US" sz="185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Understand and embrace the shifts in instruction and assessment required by the CCSS</a:t>
            </a:r>
          </a:p>
          <a:p>
            <a:pPr marL="742950" marR="0" lvl="1" indent="-1714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185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85" name="Shape 685" descr="13316_SAP2016_08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8189" y="4192355"/>
            <a:ext cx="3737400" cy="24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Questions for our Guests?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Check out the What I Use in My Classroom website!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304800" y="1570950"/>
            <a:ext cx="8572500" cy="492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https://whatiuseinmyclassroom.org/</a:t>
            </a: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</p:txBody>
      </p:sp>
      <p:pic>
        <p:nvPicPr>
          <p:cNvPr id="883" name="Shape 883" descr="What I use in my classroo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75" y="1414500"/>
            <a:ext cx="7717447" cy="4476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00" cy="86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Poll: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Which resource shared tonight do you want to use first?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Tell us about your efforts</a:t>
            </a:r>
          </a:p>
        </p:txBody>
      </p:sp>
      <p:pic>
        <p:nvPicPr>
          <p:cNvPr id="896" name="Shape 8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5" y="1290824"/>
            <a:ext cx="5619899" cy="44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Shape 897"/>
          <p:cNvSpPr txBox="1"/>
          <p:nvPr/>
        </p:nvSpPr>
        <p:spPr>
          <a:xfrm>
            <a:off x="1021850" y="6010675"/>
            <a:ext cx="71237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www.achievethecore.org/educators-taking-action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Please join us again next month!</a:t>
            </a:r>
          </a:p>
        </p:txBody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Next month’s webinar: </a:t>
            </a:r>
            <a:r>
              <a:rPr lang="en-US" sz="2400" b="0" i="1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Impact through Instructional Advocacy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Wednesday, August 2  7:00 - 8:00 pm EDT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Register Here: </a:t>
            </a:r>
            <a:r>
              <a:rPr lang="en-US" sz="22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2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https://attendee.gotowebinar.com/register/3548001260767819521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 txBox="1">
            <a:spLocks noGrp="1"/>
          </p:cNvSpPr>
          <p:nvPr>
            <p:ph type="title"/>
          </p:nvPr>
        </p:nvSpPr>
        <p:spPr>
          <a:xfrm>
            <a:off x="216566" y="2829676"/>
            <a:ext cx="8620551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Thank You!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Resources	</a:t>
            </a:r>
          </a:p>
        </p:txBody>
      </p:sp>
      <p:sp>
        <p:nvSpPr>
          <p:cNvPr id="916" name="Shape 916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http://achievethecore.org/academic-word-finder/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http://achievethecore.org/category/411/ela-literacy-lessons?filter_cat=696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5"/>
              </a:rPr>
              <a:t>https://www.gilderlehrman.org/collections</a:t>
            </a:r>
            <a:r>
              <a:rPr lang="en-US" sz="1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6"/>
              </a:rPr>
              <a:t>http://achievethecore.org/coherence-map/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7"/>
              </a:rPr>
              <a:t>http://achievethecore.org/page/400/deep-dive-into-the-math-shifts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8"/>
              </a:rPr>
              <a:t>http://achievethecore.org/category/774/mathematics-focus-by-grade-level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9"/>
              </a:rPr>
              <a:t>https://teacher.desmos.com/</a:t>
            </a:r>
            <a:r>
              <a:rPr lang="en-US" sz="1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10"/>
              </a:rPr>
              <a:t>https://plickers.com/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11"/>
              </a:rPr>
              <a:t>http://achievethecore.org/category/411/ela-literacy-lessons?filter_cat=1112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12"/>
              </a:rPr>
              <a:t>https://eleducation.org/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13"/>
              </a:rPr>
              <a:t>https://www.pbslearningmedia.org/</a:t>
            </a:r>
            <a:r>
              <a:rPr lang="en-US" sz="1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To learn more about Core Advocates…</a:t>
            </a:r>
          </a:p>
        </p:txBody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Contact Jennie Beltramini 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jbeltramini@studentsachieve.net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) </a:t>
            </a: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or Joanie Funderburk 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(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4"/>
              </a:rPr>
              <a:t>jfunderburk@studentsachieve.net</a:t>
            </a:r>
            <a:r>
              <a:rPr lang="en-US" sz="1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Complete this survey to join our database (and mailing lists):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5"/>
              </a:rPr>
              <a:t>http://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</a:rPr>
              <a:t>bitly.com/joincoreadvocates</a:t>
            </a:r>
            <a:r>
              <a:rPr lang="en-US" sz="1800" b="0" i="0" u="sng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Visit our website: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6"/>
              </a:rPr>
              <a:t>www.achievethecore.org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693" name="Shape 693" descr="ATC Head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25" y="3901267"/>
            <a:ext cx="9144000" cy="26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For Tweeters…</a:t>
            </a:r>
          </a:p>
        </p:txBody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Please feel free to tweet during and after the webinar using #coreadvocates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@achievethecore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9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@JoanieFun, @salberti, @JennieBeltro, @angiegunter,  @BarnettPCMSmath</a:t>
            </a:r>
          </a:p>
        </p:txBody>
      </p:sp>
      <p:pic>
        <p:nvPicPr>
          <p:cNvPr id="700" name="Shape 7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1235" y="4229100"/>
            <a:ext cx="2632763" cy="189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Webinar protocols</a:t>
            </a:r>
          </a:p>
        </p:txBody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044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During the webinar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Accessing Documents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Questions option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Polling</a:t>
            </a: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After the webinar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Survey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– </a:t>
            </a:r>
            <a:r>
              <a:rPr lang="en-US" sz="2000" b="0" i="0" u="none" strike="noStrike" cap="none">
                <a:solidFill>
                  <a:srgbClr val="3F3F39"/>
                </a:solidFill>
                <a:latin typeface="Lucida Sans"/>
                <a:ea typeface="Lucida Sans"/>
                <a:cs typeface="Lucida Sans"/>
                <a:sym typeface="Lucida Sans"/>
              </a:rPr>
              <a:t>Access to recorded webinar</a:t>
            </a:r>
          </a:p>
          <a:p>
            <a:pPr marL="800100" marR="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08" name="Shape 7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7275" y="1662100"/>
            <a:ext cx="3524248" cy="3533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304800" y="274637"/>
            <a:ext cx="85725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Instructional Advocacy – A Definition</a:t>
            </a:r>
          </a:p>
        </p:txBody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304800" y="1570940"/>
            <a:ext cx="85725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39700" marR="0" lvl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Grounded in a firm understanding of the Shifts, educators owning, supporting, and promoting the resources, tools, and practices that create learning environments in which students develop college- and career- readiness.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468950" y="3368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575757"/>
                </a:solidFill>
                <a:latin typeface="Lucida Sans"/>
                <a:ea typeface="Lucida Sans"/>
                <a:cs typeface="Lucida Sans"/>
                <a:sym typeface="Lucida Sans"/>
              </a:rPr>
              <a:t>Tell us about your efforts</a:t>
            </a:r>
          </a:p>
        </p:txBody>
      </p:sp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5" y="1290824"/>
            <a:ext cx="5619899" cy="44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Shape 722"/>
          <p:cNvSpPr txBox="1"/>
          <p:nvPr/>
        </p:nvSpPr>
        <p:spPr>
          <a:xfrm>
            <a:off x="920770" y="5999917"/>
            <a:ext cx="7777778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www.achievethecore.org/educators-taking-action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llerta"/>
              <a:buNone/>
            </a:pPr>
            <a:r>
              <a:rPr lang="en-US" sz="2800" b="0" i="0" u="none" strike="noStrike" cap="none">
                <a:solidFill>
                  <a:srgbClr val="666666"/>
                </a:solidFill>
                <a:latin typeface="Lucida Sans"/>
                <a:ea typeface="Lucida Sans"/>
                <a:cs typeface="Lucida Sans"/>
                <a:sym typeface="Lucida Sans"/>
              </a:rPr>
              <a:t>Goals of the webinar</a:t>
            </a:r>
          </a:p>
        </p:txBody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5600" marR="0" lvl="0" indent="-12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Sans"/>
              <a:buChar char="✓"/>
            </a:pPr>
            <a:r>
              <a:rPr lang="en-US" sz="2200" b="0" i="0" u="none" strike="noStrike" cap="none">
                <a:solidFill>
                  <a:srgbClr val="666666"/>
                </a:solidFill>
                <a:latin typeface="Lucida Sans"/>
                <a:ea typeface="Lucida Sans"/>
                <a:cs typeface="Lucida Sans"/>
                <a:sym typeface="Lucida Sans"/>
              </a:rPr>
              <a:t> Goal 1: Learn about great resources available for free online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666666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55600" marR="0" lvl="0" indent="-12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Sans"/>
              <a:buChar char="✓"/>
            </a:pPr>
            <a:r>
              <a:rPr lang="en-US" sz="2200" b="0" i="0" u="none" strike="noStrike" cap="none">
                <a:solidFill>
                  <a:srgbClr val="666666"/>
                </a:solidFill>
                <a:latin typeface="Lucida Sans"/>
                <a:ea typeface="Lucida Sans"/>
                <a:cs typeface="Lucida Sans"/>
                <a:sym typeface="Lucida Sans"/>
              </a:rPr>
              <a:t> Goal 2: Learn about how Core Advocates are using these resources in their own classrooms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666666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55600" marR="0" lvl="0" indent="-12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Lucida Sans"/>
              <a:buChar char="✓"/>
            </a:pPr>
            <a:r>
              <a:rPr lang="en-US" sz="2200" b="0" i="0" u="none" strike="noStrike" cap="none">
                <a:solidFill>
                  <a:srgbClr val="666666"/>
                </a:solidFill>
                <a:latin typeface="Lucida Sans"/>
                <a:ea typeface="Lucida Sans"/>
                <a:cs typeface="Lucida Sans"/>
                <a:sym typeface="Lucida Sans"/>
              </a:rPr>
              <a:t> Goal 3: Share YOUR great classroom tips and tricks and get some new ideas from others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9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F3F3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uly Webinar New Year's Resolution">
  <a:themeElements>
    <a:clrScheme name="SAP Color Palette">
      <a:dk1>
        <a:srgbClr val="000000"/>
      </a:dk1>
      <a:lt1>
        <a:srgbClr val="FFFFFF"/>
      </a:lt1>
      <a:dk2>
        <a:srgbClr val="454645"/>
      </a:dk2>
      <a:lt2>
        <a:srgbClr val="A6B1AC"/>
      </a:lt2>
      <a:accent1>
        <a:srgbClr val="0E6641"/>
      </a:accent1>
      <a:accent2>
        <a:srgbClr val="15A059"/>
      </a:accent2>
      <a:accent3>
        <a:srgbClr val="E29A08"/>
      </a:accent3>
      <a:accent4>
        <a:srgbClr val="16B1C5"/>
      </a:accent4>
      <a:accent5>
        <a:srgbClr val="396694"/>
      </a:accent5>
      <a:accent6>
        <a:srgbClr val="FB6420"/>
      </a:accent6>
      <a:hlink>
        <a:srgbClr val="396694"/>
      </a:hlink>
      <a:folHlink>
        <a:srgbClr val="16B1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Microsoft Office PowerPoint</Application>
  <PresentationFormat>On-screen Show (4:3)</PresentationFormat>
  <Paragraphs>184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Calibri</vt:lpstr>
      <vt:lpstr>Georgia</vt:lpstr>
      <vt:lpstr>Lucida Sans</vt:lpstr>
      <vt:lpstr>Arial</vt:lpstr>
      <vt:lpstr>Noto Sans Symbols</vt:lpstr>
      <vt:lpstr>Allerta</vt:lpstr>
      <vt:lpstr>July Webinar New Year's Resolution</vt:lpstr>
      <vt:lpstr>July Webinar New Year's Resolution</vt:lpstr>
      <vt:lpstr>July Webinar New Year's Resolution</vt:lpstr>
      <vt:lpstr>July Webinar New Year's Resolution</vt:lpstr>
      <vt:lpstr>What I Use in My Classroom</vt:lpstr>
      <vt:lpstr>Introductions</vt:lpstr>
      <vt:lpstr>Who are Core Advocates?</vt:lpstr>
      <vt:lpstr>To learn more about Core Advocates…</vt:lpstr>
      <vt:lpstr>For Tweeters…</vt:lpstr>
      <vt:lpstr>Webinar protocols</vt:lpstr>
      <vt:lpstr>Instructional Advocacy – A Definition</vt:lpstr>
      <vt:lpstr>Tell us about your efforts</vt:lpstr>
      <vt:lpstr>Goals of the webinar</vt:lpstr>
      <vt:lpstr>Question: What tips do you have for managing grading and/or giving feedback to students on their homework? Please use the Questions tab on your control panel to respond.</vt:lpstr>
      <vt:lpstr>Core Advocate Guest Tiffany Gruen 2nd grade teacher</vt:lpstr>
      <vt:lpstr>Tiffany’s favorite resources</vt:lpstr>
      <vt:lpstr>Academic Word Finder</vt:lpstr>
      <vt:lpstr>Basal Alignment Project</vt:lpstr>
      <vt:lpstr>The Gilder Lehrman Institute of American History: Primary Sources</vt:lpstr>
      <vt:lpstr>Question: What structures do you use for effective parent communication? Please use the Questions tab on your control panel to respond.</vt:lpstr>
      <vt:lpstr>Core Advocate Guest  Stephanie Barnett 8th grade math teacher</vt:lpstr>
      <vt:lpstr>Stephanie’s favorite resources</vt:lpstr>
      <vt:lpstr>Coherence Map/Card Sort</vt:lpstr>
      <vt:lpstr>Focus by Grade Level</vt:lpstr>
      <vt:lpstr>Teacher DESMOS </vt:lpstr>
      <vt:lpstr>Plickers</vt:lpstr>
      <vt:lpstr>Question: How do you manage flexible grouping of your students? Please use the Questions tab on your control panel to respond.</vt:lpstr>
      <vt:lpstr>Core Advocate Guest Angie Gunter Literacy Specialist</vt:lpstr>
      <vt:lpstr>Angie’s favorite resources </vt:lpstr>
      <vt:lpstr>Achieve the Core Text Sets: Building Knowledge and Vocabulary</vt:lpstr>
      <vt:lpstr>Expeditionary Learning</vt:lpstr>
      <vt:lpstr>PBS Learning Media</vt:lpstr>
      <vt:lpstr>Poll: What is your favorite Achieve the Core resource?  </vt:lpstr>
      <vt:lpstr>Questions for our Guests?</vt:lpstr>
      <vt:lpstr> Check out the What I Use in My Classroom website! </vt:lpstr>
      <vt:lpstr>Poll: Which resource shared tonight do you want to use first?</vt:lpstr>
      <vt:lpstr>Tell us about your efforts</vt:lpstr>
      <vt:lpstr>Please join us again next month!</vt:lpstr>
      <vt:lpstr>Thank You!</vt:lpstr>
      <vt:lpstr>Resources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Use in My Classroom</dc:title>
  <cp:lastModifiedBy>Lynda Nguyen</cp:lastModifiedBy>
  <cp:revision>1</cp:revision>
  <dcterms:modified xsi:type="dcterms:W3CDTF">2017-07-06T16:03:27Z</dcterms:modified>
</cp:coreProperties>
</file>