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2" r:id="rId1"/>
    <p:sldMasterId id="2147483703" r:id="rId2"/>
  </p:sldMasterIdLst>
  <p:notesMasterIdLst>
    <p:notesMasterId r:id="rId39"/>
  </p:notesMasterIdLst>
  <p:sldIdLst>
    <p:sldId id="256" r:id="rId3"/>
    <p:sldId id="297" r:id="rId4"/>
    <p:sldId id="298" r:id="rId5"/>
    <p:sldId id="260" r:id="rId6"/>
    <p:sldId id="261" r:id="rId7"/>
    <p:sldId id="294" r:id="rId8"/>
    <p:sldId id="262" r:id="rId9"/>
    <p:sldId id="263" r:id="rId10"/>
    <p:sldId id="302" r:id="rId11"/>
    <p:sldId id="264" r:id="rId12"/>
    <p:sldId id="265" r:id="rId13"/>
    <p:sldId id="266" r:id="rId14"/>
    <p:sldId id="268" r:id="rId15"/>
    <p:sldId id="269" r:id="rId16"/>
    <p:sldId id="295" r:id="rId17"/>
    <p:sldId id="272" r:id="rId18"/>
    <p:sldId id="303" r:id="rId19"/>
    <p:sldId id="273" r:id="rId20"/>
    <p:sldId id="274" r:id="rId21"/>
    <p:sldId id="275" r:id="rId22"/>
    <p:sldId id="276" r:id="rId23"/>
    <p:sldId id="304" r:id="rId24"/>
    <p:sldId id="279" r:id="rId25"/>
    <p:sldId id="280" r:id="rId26"/>
    <p:sldId id="300" r:id="rId27"/>
    <p:sldId id="281" r:id="rId28"/>
    <p:sldId id="282" r:id="rId29"/>
    <p:sldId id="283" r:id="rId30"/>
    <p:sldId id="284" r:id="rId31"/>
    <p:sldId id="285" r:id="rId32"/>
    <p:sldId id="286" r:id="rId33"/>
    <p:sldId id="296" r:id="rId34"/>
    <p:sldId id="301" r:id="rId35"/>
    <p:sldId id="288" r:id="rId36"/>
    <p:sldId id="289" r:id="rId37"/>
    <p:sldId id="299" r:id="rId38"/>
  </p:sldIdLst>
  <p:sldSz cx="9144000" cy="6858000" type="screen4x3"/>
  <p:notesSz cx="7010400" cy="92964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ni Greenstein" initials="" lastIdx="7" clrIdx="0"/>
  <p:cmAuthor id="1" name="Astrid Fossum" initials="" lastIdx="6" clrIdx="1"/>
  <p:cmAuthor id="2" name="Marni Greenstein" initials="MG" lastIdx="37" clrIdx="2">
    <p:extLst/>
  </p:cmAuthor>
  <p:cmAuthor id="3" name="Stacy Wetcher" initials="SW" lastIdx="4" clrIdx="3">
    <p:extLst/>
  </p:cmAuthor>
  <p:cmAuthor id="4" name="Sarah Galasso" initials="SG" lastIdx="12" clrIdx="4">
    <p:extLst/>
  </p:cmAuthor>
  <p:cmAuthor id="5" name="Sultana Salma" initials="SS" lastIdx="50" clrIdx="5">
    <p:extLst/>
  </p:cmAuthor>
  <p:cmAuthor id="6" name="emk" initials="e" lastIdx="8"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5133" autoAdjust="0"/>
  </p:normalViewPr>
  <p:slideViewPr>
    <p:cSldViewPr snapToGrid="0">
      <p:cViewPr varScale="1">
        <p:scale>
          <a:sx n="56" d="100"/>
          <a:sy n="56" d="100"/>
        </p:scale>
        <p:origin x="183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3037839" cy="46481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 name="Shape 3"/>
          <p:cNvSpPr txBox="1">
            <a:spLocks noGrp="1"/>
          </p:cNvSpPr>
          <p:nvPr>
            <p:ph type="dt" idx="10"/>
          </p:nvPr>
        </p:nvSpPr>
        <p:spPr>
          <a:xfrm>
            <a:off x="3970939" y="0"/>
            <a:ext cx="3037839" cy="464819"/>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 name="Shape 4"/>
          <p:cNvSpPr>
            <a:spLocks noGrp="1" noRot="1" noChangeAspect="1"/>
          </p:cNvSpPr>
          <p:nvPr>
            <p:ph type="sldImg" idx="3"/>
          </p:nvPr>
        </p:nvSpPr>
        <p:spPr>
          <a:xfrm>
            <a:off x="1181100" y="696912"/>
            <a:ext cx="4648199"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701041" y="4415791"/>
            <a:ext cx="5608319" cy="418337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8829965"/>
            <a:ext cx="3037839" cy="464819"/>
          </a:xfrm>
          <a:prstGeom prst="rect">
            <a:avLst/>
          </a:prstGeom>
          <a:noFill/>
          <a:ln>
            <a:noFill/>
          </a:ln>
        </p:spPr>
        <p:txBody>
          <a:bodyPr lIns="91425" tIns="91425" rIns="91425" bIns="91425" anchor="b"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 name="Shape 7"/>
          <p:cNvSpPr txBox="1">
            <a:spLocks noGrp="1"/>
          </p:cNvSpPr>
          <p:nvPr>
            <p:ph type="sldNum" idx="12"/>
          </p:nvPr>
        </p:nvSpPr>
        <p:spPr>
          <a:xfrm>
            <a:off x="3970939" y="8829965"/>
            <a:ext cx="3037839" cy="464819"/>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41924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txBox="1">
            <a:spLocks noGrp="1"/>
          </p:cNvSpPr>
          <p:nvPr>
            <p:ph type="body" idx="1"/>
          </p:nvPr>
        </p:nvSpPr>
        <p:spPr>
          <a:xfrm>
            <a:off x="701041" y="4415791"/>
            <a:ext cx="5608319" cy="4183379"/>
          </a:xfrm>
          <a:prstGeom prst="rect">
            <a:avLst/>
          </a:prstGeom>
        </p:spPr>
        <p:txBody>
          <a:bodyPr lIns="91425" tIns="91425" rIns="91425" bIns="91425" anchor="t" anchorCtr="0">
            <a:noAutofit/>
          </a:bodyPr>
          <a:lstStyle/>
          <a:p>
            <a:pPr marL="457200" lvl="0" indent="-228600">
              <a:spcBef>
                <a:spcPts val="0"/>
              </a:spcBef>
              <a:buChar char="-"/>
            </a:pPr>
            <a:endParaRPr lang="en-US" dirty="0"/>
          </a:p>
        </p:txBody>
      </p:sp>
      <p:sp>
        <p:nvSpPr>
          <p:cNvPr id="229" name="Shape 22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465594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Shape 464"/>
          <p:cNvSpPr txBox="1">
            <a:spLocks noGrp="1"/>
          </p:cNvSpPr>
          <p:nvPr>
            <p:ph type="body" idx="1"/>
          </p:nvPr>
        </p:nvSpPr>
        <p:spPr>
          <a:xfrm>
            <a:off x="701041" y="4415791"/>
            <a:ext cx="5608319" cy="4183379"/>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a:solidFill>
                  <a:schemeClr val="tx1"/>
                </a:solidFill>
                <a:latin typeface="Calibri" panose="020F0502020204030204" pitchFamily="34" charset="0"/>
                <a:ea typeface="Calibri"/>
                <a:cs typeface="Calibri"/>
                <a:sym typeface="Calibri"/>
              </a:rPr>
              <a:t>Big Idea: </a:t>
            </a:r>
            <a:r>
              <a:rPr lang="en-US" sz="1200" dirty="0" smtClean="0">
                <a:solidFill>
                  <a:schemeClr val="tx1"/>
                </a:solidFill>
                <a:latin typeface="Calibri" panose="020F0502020204030204" pitchFamily="34" charset="0"/>
                <a:ea typeface="Calibri"/>
                <a:cs typeface="Calibri"/>
                <a:sym typeface="Calibri"/>
              </a:rPr>
              <a:t> Share essential questions and frame</a:t>
            </a:r>
            <a:r>
              <a:rPr lang="en-US" sz="1200" baseline="0" dirty="0" smtClean="0">
                <a:solidFill>
                  <a:schemeClr val="tx1"/>
                </a:solidFill>
                <a:latin typeface="Calibri" panose="020F0502020204030204" pitchFamily="34" charset="0"/>
                <a:ea typeface="Calibri"/>
                <a:cs typeface="Calibri"/>
                <a:sym typeface="Calibri"/>
              </a:rPr>
              <a:t> the session.  </a:t>
            </a:r>
            <a:endParaRPr lang="en-US" sz="1200" dirty="0">
              <a:solidFill>
                <a:schemeClr val="tx1"/>
              </a:solidFill>
              <a:latin typeface="Calibri" panose="020F0502020204030204" pitchFamily="34" charset="0"/>
              <a:ea typeface="Calibri"/>
              <a:cs typeface="Calibri"/>
              <a:sym typeface="Calibri"/>
            </a:endParaRPr>
          </a:p>
          <a:p>
            <a:pPr lvl="0" rtl="0">
              <a:spcBef>
                <a:spcPts val="0"/>
              </a:spcBef>
              <a:buClr>
                <a:schemeClr val="dk1"/>
              </a:buClr>
              <a:buFont typeface="Arial"/>
              <a:buNone/>
            </a:pPr>
            <a:r>
              <a:rPr lang="en-US" sz="1200" i="1" dirty="0" smtClean="0">
                <a:solidFill>
                  <a:schemeClr val="tx1"/>
                </a:solidFill>
                <a:latin typeface="Calibri" panose="020F0502020204030204" pitchFamily="34" charset="0"/>
                <a:ea typeface="Calibri"/>
                <a:cs typeface="Calibri"/>
                <a:sym typeface="Calibri"/>
              </a:rPr>
              <a:t>Depending on how the modules are delivered, this slide may be used to have participants</a:t>
            </a:r>
            <a:r>
              <a:rPr lang="en-US" sz="1200" i="1" baseline="0" dirty="0" smtClean="0">
                <a:solidFill>
                  <a:schemeClr val="tx1"/>
                </a:solidFill>
                <a:latin typeface="Calibri" panose="020F0502020204030204" pitchFamily="34" charset="0"/>
                <a:ea typeface="Calibri"/>
                <a:cs typeface="Calibri"/>
                <a:sym typeface="Calibri"/>
              </a:rPr>
              <a:t> reflect on what they have learned so far, or just reviewed quickly to remind participants of the purpose of the work. </a:t>
            </a:r>
          </a:p>
          <a:p>
            <a:pPr lvl="0" rtl="0">
              <a:spcBef>
                <a:spcPts val="0"/>
              </a:spcBef>
              <a:buClr>
                <a:schemeClr val="dk1"/>
              </a:buClr>
              <a:buFont typeface="Arial"/>
              <a:buNone/>
            </a:pPr>
            <a:endParaRPr sz="1200" i="1" dirty="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panose="020F0502020204030204" pitchFamily="34" charset="0"/>
                <a:ea typeface="Calibri"/>
                <a:cs typeface="Calibri"/>
                <a:sym typeface="Calibri"/>
              </a:rPr>
              <a:t>These questions will be guiding our thinking as we work through all of the modules.  We will come back to reflect on them at the end of each module.</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panose="020F0502020204030204" pitchFamily="34" charset="0"/>
                <a:ea typeface="Calibri"/>
                <a:cs typeface="Calibri"/>
                <a:sym typeface="Calibri"/>
              </a:rPr>
              <a:t>In</a:t>
            </a:r>
            <a:r>
              <a:rPr lang="en-US" sz="1200" baseline="0" dirty="0" smtClean="0">
                <a:solidFill>
                  <a:schemeClr val="tx1"/>
                </a:solidFill>
                <a:latin typeface="Calibri" panose="020F0502020204030204" pitchFamily="34" charset="0"/>
                <a:ea typeface="Calibri"/>
                <a:cs typeface="Calibri"/>
                <a:sym typeface="Calibri"/>
              </a:rPr>
              <a:t> the modules, we are digging into what the Standards and Shifts look like in instructional materials – the IMET is the tool to help us to do it.</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To use the tool accurately, we need to bring our knowledge and understanding of CCSS, and think about how our own understandings get applied through a new lens.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It is important to set aside personal style or preference when teaching the materials. The goal of the IMET is not to find your perfect match in terms of your own teaching style; it is a fairly legalistic and bureaucratic task on whether or not the materials reflect these high level shifts. </a:t>
            </a:r>
            <a:endParaRPr dirty="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465" name="Shape 46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891624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Shape 470"/>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Big </a:t>
            </a:r>
            <a:r>
              <a:rPr lang="en-US" sz="1200" dirty="0">
                <a:solidFill>
                  <a:schemeClr val="tx1"/>
                </a:solidFill>
                <a:latin typeface="Calibri" panose="020F0502020204030204" pitchFamily="34" charset="0"/>
                <a:ea typeface="Calibri"/>
                <a:cs typeface="Calibri"/>
                <a:sym typeface="Calibri"/>
              </a:rPr>
              <a:t>Idea: </a:t>
            </a:r>
            <a:r>
              <a:rPr lang="en-US" sz="1200" dirty="0" smtClean="0">
                <a:solidFill>
                  <a:schemeClr val="tx1"/>
                </a:solidFill>
                <a:latin typeface="Calibri" panose="020F0502020204030204" pitchFamily="34" charset="0"/>
                <a:ea typeface="Calibri"/>
                <a:cs typeface="Calibri"/>
                <a:sym typeface="Calibri"/>
              </a:rPr>
              <a:t> Share goals of the session.</a:t>
            </a:r>
            <a:endParaRPr lang="en-US" sz="1200" dirty="0">
              <a:solidFill>
                <a:schemeClr val="tx1"/>
              </a:solidFill>
              <a:latin typeface="Calibri" panose="020F0502020204030204" pitchFamily="34" charset="0"/>
              <a:ea typeface="Calibri"/>
              <a:cs typeface="Calibri"/>
              <a:sym typeface="Calibri"/>
            </a:endParaRPr>
          </a:p>
          <a:p>
            <a:pPr lvl="0" rtl="0">
              <a:spcBef>
                <a:spcPts val="0"/>
              </a:spcBef>
              <a:buClr>
                <a:schemeClr val="dk1"/>
              </a:buClr>
              <a:buFont typeface="Arial"/>
              <a:buNone/>
            </a:pPr>
            <a:endParaRPr sz="1200" dirty="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panose="020F0502020204030204" pitchFamily="34" charset="0"/>
                <a:ea typeface="Calibri"/>
                <a:cs typeface="Calibri"/>
                <a:sym typeface="Calibri"/>
              </a:rPr>
              <a:t>The goals</a:t>
            </a:r>
            <a:r>
              <a:rPr lang="en-US" sz="1200" baseline="0" dirty="0" smtClean="0">
                <a:solidFill>
                  <a:schemeClr val="tx1"/>
                </a:solidFill>
                <a:latin typeface="Calibri" panose="020F0502020204030204" pitchFamily="34" charset="0"/>
                <a:ea typeface="Calibri"/>
                <a:cs typeface="Calibri"/>
                <a:sym typeface="Calibri"/>
              </a:rPr>
              <a:t> outline what participants will know and be able to do at the end of this module.</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As the goals imply, engaging in this process is a constant cycle of learning.  What we know about the CCSS informs how we look at the IMET; what we learn about the IMET deepens our understanding of CCSS.</a:t>
            </a:r>
            <a:endParaRPr dirty="0">
              <a:solidFill>
                <a:schemeClr val="tx1"/>
              </a:solidFill>
              <a:latin typeface="Calibri" panose="020F0502020204030204" pitchFamily="34" charset="0"/>
            </a:endParaRPr>
          </a:p>
          <a:p>
            <a:pPr lvl="0" rtl="0">
              <a:spcBef>
                <a:spcPts val="0"/>
              </a:spcBef>
              <a:buNone/>
            </a:pPr>
            <a:endParaRPr dirty="0">
              <a:solidFill>
                <a:schemeClr val="tx1"/>
              </a:solidFill>
              <a:latin typeface="Calibri" panose="020F0502020204030204" pitchFamily="34" charset="0"/>
            </a:endParaRPr>
          </a:p>
        </p:txBody>
      </p:sp>
      <p:sp>
        <p:nvSpPr>
          <p:cNvPr id="471" name="Shape 47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493733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2" name="Shape 252"/>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endParaRPr/>
          </a:p>
        </p:txBody>
      </p:sp>
      <p:sp>
        <p:nvSpPr>
          <p:cNvPr id="253" name="Shape 253"/>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4</a:t>
            </a:fld>
            <a:endParaRPr lang="en-US"/>
          </a:p>
        </p:txBody>
      </p:sp>
    </p:spTree>
    <p:extLst>
      <p:ext uri="{BB962C8B-B14F-4D97-AF65-F5344CB8AC3E}">
        <p14:creationId xmlns:p14="http://schemas.microsoft.com/office/powerpoint/2010/main" val="1040118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Shape 48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83" name="Shape 483"/>
          <p:cNvSpPr txBox="1">
            <a:spLocks noGrp="1"/>
          </p:cNvSpPr>
          <p:nvPr>
            <p:ph type="body" idx="1"/>
          </p:nvPr>
        </p:nvSpPr>
        <p:spPr>
          <a:xfrm>
            <a:off x="701039" y="4415789"/>
            <a:ext cx="5608200" cy="4183500"/>
          </a:xfrm>
          <a:prstGeom prst="rect">
            <a:avLst/>
          </a:prstGeom>
          <a:noFill/>
          <a:ln>
            <a:noFill/>
          </a:ln>
        </p:spPr>
        <p:txBody>
          <a:bodyPr lIns="93275" tIns="46625" rIns="93275" bIns="466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Big Idea:   Introduce Alignment Criterion</a:t>
            </a:r>
            <a:r>
              <a:rPr lang="en-US" sz="1200" baseline="0" dirty="0" smtClean="0">
                <a:solidFill>
                  <a:schemeClr val="dk1"/>
                </a:solidFill>
                <a:latin typeface="Calibri" panose="020F0502020204030204" pitchFamily="34" charset="0"/>
                <a:ea typeface="Calibri"/>
                <a:cs typeface="Calibri"/>
                <a:sym typeface="Calibri"/>
              </a:rPr>
              <a:t> 2 and the associated metrics.</a:t>
            </a: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Font typeface="Arial"/>
              <a:buNone/>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dk1"/>
                </a:solidFill>
                <a:latin typeface="Calibri" panose="020F0502020204030204" pitchFamily="34" charset="0"/>
                <a:ea typeface="Calibri"/>
                <a:cs typeface="Calibri"/>
                <a:sym typeface="Calibri"/>
              </a:rPr>
              <a:t>We are starting</a:t>
            </a:r>
            <a:r>
              <a:rPr lang="en-US" sz="1200" baseline="0" dirty="0" smtClean="0">
                <a:solidFill>
                  <a:schemeClr val="dk1"/>
                </a:solidFill>
                <a:latin typeface="Calibri" panose="020F0502020204030204" pitchFamily="34" charset="0"/>
                <a:ea typeface="Calibri"/>
                <a:cs typeface="Calibri"/>
                <a:sym typeface="Calibri"/>
              </a:rPr>
              <a:t> out by looking at the second Alignment Criterion – Standards for Mathematical Practice.</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This metric addresses a major feature of the Standards and it is an alignment criterion because the metrics have more room for interpretation by reviewers.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This criterion has three metrics, and some of the metrics have associated questions to help reviewers collect evidence and make a decision about the rating, just as in Alignment Criterion 1.</a:t>
            </a:r>
          </a:p>
          <a:p>
            <a:pPr marL="0" marR="0" lvl="0" indent="0" algn="l" rtl="0">
              <a:spcBef>
                <a:spcPts val="0"/>
              </a:spcBef>
              <a:buClr>
                <a:schemeClr val="dk1"/>
              </a:buClr>
              <a:buFont typeface="Calibri"/>
              <a:buNone/>
            </a:pPr>
            <a:endParaRPr lang="en-US" dirty="0" smtClean="0">
              <a:latin typeface="Calibri" panose="020F0502020204030204" pitchFamily="34" charset="0"/>
            </a:endParaRPr>
          </a:p>
          <a:p>
            <a:pPr marL="0" marR="0" lvl="0" indent="0" algn="l" rtl="0">
              <a:spcBef>
                <a:spcPts val="0"/>
              </a:spcBef>
              <a:buClr>
                <a:schemeClr val="dk1"/>
              </a:buClr>
              <a:buFont typeface="Calibri"/>
              <a:buNone/>
            </a:pPr>
            <a:endParaRPr dirty="0">
              <a:latin typeface="Calibri" panose="020F0502020204030204" pitchFamily="34" charset="0"/>
            </a:endParaRPr>
          </a:p>
        </p:txBody>
      </p:sp>
      <p:sp>
        <p:nvSpPr>
          <p:cNvPr id="484" name="Shape 484"/>
          <p:cNvSpPr txBox="1">
            <a:spLocks noGrp="1"/>
          </p:cNvSpPr>
          <p:nvPr>
            <p:ph type="sldNum" idx="12"/>
          </p:nvPr>
        </p:nvSpPr>
        <p:spPr>
          <a:xfrm>
            <a:off x="3970936" y="8829967"/>
            <a:ext cx="3037799" cy="464699"/>
          </a:xfrm>
          <a:prstGeom prst="rect">
            <a:avLst/>
          </a:prstGeom>
          <a:noFill/>
          <a:ln>
            <a:noFill/>
          </a:ln>
        </p:spPr>
        <p:txBody>
          <a:bodyPr lIns="93275" tIns="46625" rIns="93275" bIns="46625"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baseline="0">
                <a:solidFill>
                  <a:schemeClr val="dk1"/>
                </a:solidFill>
                <a:latin typeface="Calibri"/>
                <a:ea typeface="Calibri"/>
                <a:cs typeface="Calibri"/>
                <a:sym typeface="Calibri"/>
              </a:rPr>
              <a:t>5</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2120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Shape 75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58" name="Shape 758"/>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Big Idea:   Review</a:t>
            </a:r>
            <a:r>
              <a:rPr lang="en-US" sz="1200" baseline="0" dirty="0" smtClean="0">
                <a:solidFill>
                  <a:schemeClr val="dk1"/>
                </a:solidFill>
                <a:latin typeface="Calibri" panose="020F0502020204030204" pitchFamily="34" charset="0"/>
                <a:ea typeface="Calibri"/>
                <a:cs typeface="Calibri"/>
                <a:sym typeface="Calibri"/>
              </a:rPr>
              <a:t> t</a:t>
            </a:r>
            <a:r>
              <a:rPr lang="en-US" sz="1200" dirty="0" smtClean="0">
                <a:solidFill>
                  <a:schemeClr val="dk1"/>
                </a:solidFill>
                <a:latin typeface="Calibri" panose="020F0502020204030204" pitchFamily="34" charset="0"/>
                <a:ea typeface="Calibri"/>
                <a:cs typeface="Calibri"/>
                <a:sym typeface="Calibri"/>
              </a:rPr>
              <a:t>he</a:t>
            </a:r>
            <a:r>
              <a:rPr lang="en-US" sz="1200" baseline="0" dirty="0" smtClean="0">
                <a:solidFill>
                  <a:schemeClr val="dk1"/>
                </a:solidFill>
                <a:latin typeface="Calibri" panose="020F0502020204030204" pitchFamily="34" charset="0"/>
                <a:ea typeface="Calibri"/>
                <a:cs typeface="Calibri"/>
                <a:sym typeface="Calibri"/>
              </a:rPr>
              <a:t> Standards for Mathematical Practice and see how they can be grouped to better understand connections among them.</a:t>
            </a:r>
          </a:p>
          <a:p>
            <a:pPr lvl="0" rtl="0">
              <a:spcBef>
                <a:spcPts val="0"/>
              </a:spcBef>
              <a:buClr>
                <a:schemeClr val="dk1"/>
              </a:buClr>
              <a:buSzPct val="25000"/>
              <a:buFont typeface="Calibri"/>
              <a:buNone/>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Talking Points:</a:t>
            </a:r>
          </a:p>
          <a:p>
            <a:pPr marL="171450" indent="-171450">
              <a:buFont typeface="Calibri" panose="020F0502020204030204" pitchFamily="34" charset="0"/>
              <a:buChar char="-"/>
            </a:pPr>
            <a:r>
              <a:rPr lang="en-US" sz="1200" dirty="0" smtClean="0">
                <a:solidFill>
                  <a:schemeClr val="dk1"/>
                </a:solidFill>
                <a:latin typeface="Calibri" panose="020F0502020204030204" pitchFamily="34" charset="0"/>
                <a:ea typeface="Calibri"/>
                <a:cs typeface="Calibri"/>
                <a:sym typeface="Calibri"/>
              </a:rPr>
              <a:t>In</a:t>
            </a:r>
            <a:r>
              <a:rPr lang="en-US" sz="1200" baseline="0" dirty="0" smtClean="0">
                <a:solidFill>
                  <a:schemeClr val="dk1"/>
                </a:solidFill>
                <a:latin typeface="Calibri" panose="020F0502020204030204" pitchFamily="34" charset="0"/>
                <a:ea typeface="Calibri"/>
                <a:cs typeface="Calibri"/>
                <a:sym typeface="Calibri"/>
              </a:rPr>
              <a:t> the Standards document, t</a:t>
            </a:r>
            <a:r>
              <a:rPr lang="en-US" sz="1200" dirty="0" smtClean="0">
                <a:solidFill>
                  <a:schemeClr val="dk1"/>
                </a:solidFill>
                <a:latin typeface="Calibri" panose="020F0502020204030204" pitchFamily="34" charset="0"/>
                <a:ea typeface="Calibri"/>
                <a:cs typeface="Calibri"/>
                <a:sym typeface="Calibri"/>
              </a:rPr>
              <a:t>he Standards for Mathematical Practices (SMP) are defined as “</a:t>
            </a:r>
            <a:r>
              <a:rPr lang="en-US" sz="1200" b="0" i="0" u="none" strike="noStrike" kern="1200" baseline="0" dirty="0" smtClean="0">
                <a:solidFill>
                  <a:schemeClr val="tx1"/>
                </a:solidFill>
                <a:latin typeface="Calibri" panose="020F0502020204030204" pitchFamily="34" charset="0"/>
                <a:ea typeface="+mn-ea"/>
                <a:cs typeface="+mn-cs"/>
              </a:rPr>
              <a:t>describe[</a:t>
            </a:r>
            <a:r>
              <a:rPr lang="en-US" sz="1200" b="0" i="0" u="none" strike="noStrike" kern="1200" baseline="0" dirty="0" err="1" smtClean="0">
                <a:solidFill>
                  <a:schemeClr val="tx1"/>
                </a:solidFill>
                <a:latin typeface="Calibri" panose="020F0502020204030204" pitchFamily="34" charset="0"/>
                <a:ea typeface="+mn-ea"/>
                <a:cs typeface="+mn-cs"/>
              </a:rPr>
              <a:t>ing</a:t>
            </a:r>
            <a:r>
              <a:rPr lang="en-US" sz="1200" b="0" i="0" u="none" strike="noStrike" kern="1200" baseline="0" dirty="0" smtClean="0">
                <a:solidFill>
                  <a:schemeClr val="tx1"/>
                </a:solidFill>
                <a:latin typeface="Calibri" panose="020F0502020204030204" pitchFamily="34" charset="0"/>
                <a:ea typeface="+mn-ea"/>
                <a:cs typeface="+mn-cs"/>
              </a:rPr>
              <a:t>] varieties of expertise that mathematics educators at all levels should seek to develop in their students.”  </a:t>
            </a:r>
            <a:endParaRPr lang="en-US" sz="1200" b="0" i="0" u="none" strike="noStrike" kern="1200" baseline="0" dirty="0" smtClean="0">
              <a:solidFill>
                <a:schemeClr val="dk1"/>
              </a:solidFill>
              <a:latin typeface="Calibri" panose="020F0502020204030204" pitchFamily="34" charset="0"/>
              <a:ea typeface="+mn-ea"/>
              <a:cs typeface="+mn-cs"/>
              <a:sym typeface="Calibri"/>
            </a:endParaRPr>
          </a:p>
          <a:p>
            <a:pPr marL="171450" indent="-171450">
              <a:buFont typeface="Calibri" panose="020F0502020204030204" pitchFamily="34" charset="0"/>
              <a:buChar char="-"/>
            </a:pPr>
            <a:r>
              <a:rPr lang="en-US" sz="1200" dirty="0" smtClean="0">
                <a:solidFill>
                  <a:schemeClr val="dk1"/>
                </a:solidFill>
                <a:latin typeface="Calibri" panose="020F0502020204030204" pitchFamily="34" charset="0"/>
                <a:ea typeface="Calibri"/>
                <a:cs typeface="Calibri"/>
                <a:sym typeface="Calibri"/>
              </a:rPr>
              <a:t>One big misconception that teachers have about the SMPs is that students should be engaging in all of the SMPs</a:t>
            </a:r>
            <a:r>
              <a:rPr lang="en-US" sz="1200" baseline="0" dirty="0" smtClean="0">
                <a:solidFill>
                  <a:schemeClr val="dk1"/>
                </a:solidFill>
                <a:latin typeface="Calibri" panose="020F0502020204030204" pitchFamily="34" charset="0"/>
                <a:ea typeface="Calibri"/>
                <a:cs typeface="Calibri"/>
                <a:sym typeface="Calibri"/>
              </a:rPr>
              <a:t> at all times in a math classroom.  Although there is not always one specific MP aligned to a specific problem or activity, materials should be utilizing the SMPs strategically in the design of lessons and problems. (It is a red flag if you see most MPs in every lesson or one lesson aligned to each MP is any given unit.)</a:t>
            </a:r>
          </a:p>
          <a:p>
            <a:pPr marL="171450" indent="-171450">
              <a:buFont typeface="Calibri" panose="020F0502020204030204" pitchFamily="34" charset="0"/>
              <a:buChar char="-"/>
            </a:pPr>
            <a:r>
              <a:rPr lang="en-US" sz="1200" b="0" i="0" u="none" strike="noStrike" kern="1200" baseline="0" dirty="0" smtClean="0">
                <a:solidFill>
                  <a:schemeClr val="tx1"/>
                </a:solidFill>
                <a:latin typeface="Calibri" panose="020F0502020204030204" pitchFamily="34" charset="0"/>
                <a:ea typeface="+mn-ea"/>
                <a:cs typeface="+mn-cs"/>
                <a:sym typeface="Calibri"/>
              </a:rPr>
              <a:t>A related caveat from Standards author Bill McCallum:  “</a:t>
            </a:r>
            <a:r>
              <a:rPr lang="en-US" sz="1200" b="0" i="0" kern="1200" dirty="0" smtClean="0">
                <a:solidFill>
                  <a:schemeClr val="tx1"/>
                </a:solidFill>
                <a:effectLst/>
                <a:latin typeface="Calibri" panose="020F0502020204030204" pitchFamily="34" charset="0"/>
                <a:ea typeface="+mn-ea"/>
                <a:cs typeface="+mn-cs"/>
              </a:rPr>
              <a:t>If you think about it long enough you can associate just about any practice standard with any content standard, but this sort of matrix thinking can lead to a dilution of the force of the practice standards—if you try to do everything all the time, you end up doing nothing.”</a:t>
            </a:r>
          </a:p>
          <a:p>
            <a:pPr marL="171450" indent="-171450">
              <a:buFont typeface="Calibri" panose="020F0502020204030204" pitchFamily="34" charset="0"/>
              <a:buChar char="-"/>
            </a:pPr>
            <a:r>
              <a:rPr lang="en-US" sz="1200" dirty="0" smtClean="0">
                <a:solidFill>
                  <a:schemeClr val="dk1"/>
                </a:solidFill>
                <a:latin typeface="Calibri" panose="020F0502020204030204" pitchFamily="34" charset="0"/>
                <a:ea typeface="Calibri"/>
                <a:cs typeface="Calibri"/>
                <a:sym typeface="Calibri"/>
              </a:rPr>
              <a:t>This graphic, created by McCallum, provides a helpful way of thinking about how the SMPs pair together.  </a:t>
            </a:r>
          </a:p>
          <a:p>
            <a:pPr marL="171450" indent="-171450">
              <a:buFont typeface="Calibri" panose="020F0502020204030204" pitchFamily="34" charset="0"/>
              <a:buChar char="-"/>
            </a:pPr>
            <a:r>
              <a:rPr lang="en-US" sz="1200" dirty="0" smtClean="0">
                <a:solidFill>
                  <a:schemeClr val="dk1"/>
                </a:solidFill>
                <a:latin typeface="Calibri" panose="020F0502020204030204" pitchFamily="34" charset="0"/>
                <a:ea typeface="Calibri"/>
                <a:cs typeface="Calibri"/>
                <a:sym typeface="Calibri"/>
              </a:rPr>
              <a:t>Both MP.1</a:t>
            </a:r>
            <a:r>
              <a:rPr lang="en-US" sz="1200" baseline="0" dirty="0" smtClean="0">
                <a:solidFill>
                  <a:schemeClr val="dk1"/>
                </a:solidFill>
                <a:latin typeface="Calibri" panose="020F0502020204030204" pitchFamily="34" charset="0"/>
                <a:ea typeface="Calibri"/>
                <a:cs typeface="Calibri"/>
                <a:sym typeface="Calibri"/>
              </a:rPr>
              <a:t> and 6 are overarching habits that need to be infused in many lessons throughout the year.</a:t>
            </a:r>
          </a:p>
          <a:p>
            <a:pPr marL="171450" indent="-17145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The other pairs show SMPs that support each other and will often make sense to connect with the same content.</a:t>
            </a:r>
          </a:p>
          <a:p>
            <a:pPr marL="171450" indent="-17145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None of the SMP are intended to be free-floating proficiencies; they should always be tied to content standards.</a:t>
            </a:r>
          </a:p>
          <a:p>
            <a:pPr marL="0" lvl="0" indent="0" rtl="0">
              <a:spcBef>
                <a:spcPts val="0"/>
              </a:spcBef>
              <a:buClr>
                <a:schemeClr val="dk1"/>
              </a:buClr>
              <a:buSzPct val="25000"/>
              <a:buFontTx/>
              <a:buNone/>
            </a:pPr>
            <a:endParaRPr lang="en-US" sz="1200" dirty="0" smtClean="0">
              <a:solidFill>
                <a:schemeClr val="dk1"/>
              </a:solidFill>
              <a:latin typeface="Calibri" panose="020F0502020204030204" pitchFamily="34" charset="0"/>
              <a:ea typeface="Calibri"/>
              <a:cs typeface="Calibri"/>
              <a:sym typeface="Calibri"/>
            </a:endParaRPr>
          </a:p>
          <a:p>
            <a:pPr marL="0" lvl="0" indent="0" rtl="0">
              <a:spcBef>
                <a:spcPts val="0"/>
              </a:spcBef>
              <a:buClr>
                <a:schemeClr val="dk1"/>
              </a:buClr>
              <a:buSzPct val="25000"/>
              <a:buFontTx/>
              <a:buNone/>
            </a:pPr>
            <a:r>
              <a:rPr lang="en-US" sz="1200" dirty="0" smtClean="0">
                <a:solidFill>
                  <a:schemeClr val="dk1"/>
                </a:solidFill>
                <a:latin typeface="Calibri" panose="020F0502020204030204" pitchFamily="34" charset="0"/>
                <a:ea typeface="Calibri"/>
                <a:cs typeface="Calibri"/>
                <a:sym typeface="Calibri"/>
              </a:rPr>
              <a:t>Graphic and commentary available here:  http://commoncoretools.me/2011/03/10/structuring-the-mathematical-practices/</a:t>
            </a:r>
          </a:p>
          <a:p>
            <a:pPr marL="0" lvl="0" indent="0" rtl="0">
              <a:spcBef>
                <a:spcPts val="0"/>
              </a:spcBef>
              <a:buClr>
                <a:schemeClr val="dk1"/>
              </a:buClr>
              <a:buSzPct val="25000"/>
              <a:buFontTx/>
              <a:buNone/>
            </a:pPr>
            <a:r>
              <a:rPr lang="en-US" sz="1200" dirty="0" smtClean="0">
                <a:solidFill>
                  <a:schemeClr val="dk1"/>
                </a:solidFill>
                <a:latin typeface="Calibri" panose="020F0502020204030204" pitchFamily="34" charset="0"/>
                <a:ea typeface="Calibri"/>
                <a:cs typeface="Calibri"/>
                <a:sym typeface="Calibri"/>
              </a:rPr>
              <a:t>  </a:t>
            </a:r>
          </a:p>
          <a:p>
            <a:pPr>
              <a:spcBef>
                <a:spcPts val="0"/>
              </a:spcBef>
              <a:buNone/>
            </a:pPr>
            <a:endParaRPr dirty="0">
              <a:latin typeface="Calibri" panose="020F0502020204030204" pitchFamily="34" charset="0"/>
            </a:endParaRPr>
          </a:p>
        </p:txBody>
      </p:sp>
      <p:sp>
        <p:nvSpPr>
          <p:cNvPr id="759" name="Shape 759"/>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6</a:t>
            </a:fld>
            <a:endParaRPr lang="en-US"/>
          </a:p>
        </p:txBody>
      </p:sp>
    </p:spTree>
    <p:extLst>
      <p:ext uri="{BB962C8B-B14F-4D97-AF65-F5344CB8AC3E}">
        <p14:creationId xmlns:p14="http://schemas.microsoft.com/office/powerpoint/2010/main" val="2638331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Big Idea:   The</a:t>
            </a:r>
            <a:r>
              <a:rPr lang="en-US" sz="1200" baseline="0" dirty="0" smtClean="0">
                <a:solidFill>
                  <a:schemeClr val="dk1"/>
                </a:solidFill>
                <a:latin typeface="Calibri" panose="020F0502020204030204" pitchFamily="34" charset="0"/>
                <a:ea typeface="Calibri"/>
                <a:cs typeface="Calibri"/>
                <a:sym typeface="Calibri"/>
              </a:rPr>
              <a:t> Standards for Mathematical Practice are deeply connected with the Standards for practice.</a:t>
            </a: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Font typeface="Arial"/>
              <a:buNone/>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dk1"/>
                </a:solidFill>
                <a:latin typeface="Calibri" panose="020F0502020204030204" pitchFamily="34" charset="0"/>
                <a:ea typeface="Calibri"/>
                <a:cs typeface="Calibri"/>
                <a:sym typeface="Calibri"/>
              </a:rPr>
              <a:t>Although the</a:t>
            </a:r>
            <a:r>
              <a:rPr lang="en-US" sz="1200" baseline="0" dirty="0" smtClean="0">
                <a:solidFill>
                  <a:schemeClr val="dk1"/>
                </a:solidFill>
                <a:latin typeface="Calibri" panose="020F0502020204030204" pitchFamily="34" charset="0"/>
                <a:ea typeface="Calibri"/>
                <a:cs typeface="Calibri"/>
                <a:sym typeface="Calibri"/>
              </a:rPr>
              <a:t> Standards document includes the Standards for Mathematical Practice (SMPs) as a separate list, they are also baked into the content standards.  In any grade K-8, if instructional materials meet the full intent of all the content standards, students would have necessarily engaged and developed their proficiency with each of the SMPs.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This does not mean that instructional materials should not explicitly attend to the SMPs; however, it does mean that the SMPs should always be present as designed within the Standards – as a way to deepen student understanding and engagement with the content.</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To see what this means, let’s look at an example of a grade 4 standard.</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&lt;Give participants time to read the standard and discuss which SMPs may be required to reach the full depth of this standard.&gt; </a:t>
            </a:r>
            <a:r>
              <a:rPr lang="en-US" sz="1200" b="1" baseline="0" dirty="0" smtClean="0">
                <a:solidFill>
                  <a:schemeClr val="dk1"/>
                </a:solidFill>
                <a:latin typeface="Calibri" panose="020F0502020204030204" pitchFamily="34" charset="0"/>
                <a:ea typeface="Calibri"/>
                <a:cs typeface="Calibri"/>
                <a:sym typeface="Calibri"/>
              </a:rPr>
              <a:t>&lt;2 minutes&gt;</a:t>
            </a:r>
            <a:endParaRPr lang="en-US" sz="1200" b="0" baseline="0" dirty="0" smtClean="0">
              <a:solidFill>
                <a:schemeClr val="dk1"/>
              </a:solidFill>
              <a:latin typeface="Calibri" panose="020F0502020204030204" pitchFamily="34" charset="0"/>
              <a:ea typeface="Calibri"/>
              <a:cs typeface="Calibri"/>
              <a:sym typeface="Calibri"/>
            </a:endParaRP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dk1"/>
                </a:solidFill>
                <a:latin typeface="Calibri" panose="020F0502020204030204" pitchFamily="34" charset="0"/>
                <a:ea typeface="Calibri"/>
                <a:cs typeface="Calibri"/>
                <a:sym typeface="Calibri"/>
              </a:rPr>
              <a:t>This content standard</a:t>
            </a:r>
            <a:r>
              <a:rPr lang="en-US" sz="1200" baseline="0" dirty="0" smtClean="0">
                <a:solidFill>
                  <a:schemeClr val="dk1"/>
                </a:solidFill>
                <a:latin typeface="Calibri" panose="020F0502020204030204" pitchFamily="34" charset="0"/>
                <a:ea typeface="Calibri"/>
                <a:cs typeface="Calibri"/>
                <a:sym typeface="Calibri"/>
              </a:rPr>
              <a:t> has MP.7 -- </a:t>
            </a:r>
            <a:r>
              <a:rPr lang="en-US" sz="1200" b="0" i="0" u="none" strike="noStrike" kern="1200" baseline="0" dirty="0" smtClean="0">
                <a:solidFill>
                  <a:schemeClr val="tx1"/>
                </a:solidFill>
                <a:latin typeface="Calibri" panose="020F0502020204030204" pitchFamily="34" charset="0"/>
                <a:ea typeface="+mn-ea"/>
                <a:cs typeface="+mn-cs"/>
              </a:rPr>
              <a:t>Look for and make use of structure – embedded within it. </a:t>
            </a:r>
          </a:p>
          <a:p>
            <a:pPr marL="171450" lvl="0" indent="-171450" rtl="0">
              <a:spcBef>
                <a:spcPts val="0"/>
              </a:spcBef>
              <a:buClr>
                <a:schemeClr val="dk1"/>
              </a:buClr>
              <a:buSzPct val="25000"/>
              <a:buFont typeface="Calibri" panose="020F0502020204030204" pitchFamily="34" charset="0"/>
              <a:buChar char="-"/>
            </a:pPr>
            <a:r>
              <a:rPr lang="en-US" sz="1200" b="0" i="0" u="none" strike="noStrike" kern="1200" baseline="0" dirty="0" smtClean="0">
                <a:solidFill>
                  <a:schemeClr val="tx1"/>
                </a:solidFill>
                <a:latin typeface="Calibri" panose="020F0502020204030204" pitchFamily="34" charset="0"/>
                <a:ea typeface="+mn-ea"/>
                <a:cs typeface="+mn-cs"/>
              </a:rPr>
              <a:t>4.NBT.A.1 requires students to think about the structure of the place value system and use that structure to do calculations with multiples of tens.</a:t>
            </a:r>
          </a:p>
          <a:p>
            <a:pPr marL="171450" lvl="0" indent="-171450" rtl="0">
              <a:spcBef>
                <a:spcPts val="0"/>
              </a:spcBef>
              <a:buClr>
                <a:schemeClr val="dk1"/>
              </a:buClr>
              <a:buSzPct val="25000"/>
              <a:buFont typeface="Calibri" panose="020F0502020204030204" pitchFamily="34" charset="0"/>
              <a:buChar char="-"/>
            </a:pPr>
            <a:r>
              <a:rPr lang="en-US" sz="1200" b="0" i="1" u="none" strike="noStrike" kern="1200" baseline="0" dirty="0" smtClean="0">
                <a:solidFill>
                  <a:schemeClr val="tx1"/>
                </a:solidFill>
                <a:latin typeface="Calibri" panose="020F0502020204030204" pitchFamily="34" charset="0"/>
                <a:ea typeface="+mn-ea"/>
                <a:cs typeface="+mn-cs"/>
                <a:sym typeface="Calibri"/>
              </a:rPr>
              <a:t>Participants may come up with connections to other SMPs.  Be sure they are providing specific evidence to how those SMPs are required for students to understand the content required in this Standard.</a:t>
            </a:r>
          </a:p>
          <a:p>
            <a:pPr marL="171450" lvl="0" indent="-171450" rtl="0">
              <a:spcBef>
                <a:spcPts val="0"/>
              </a:spcBef>
              <a:buClr>
                <a:schemeClr val="dk1"/>
              </a:buClr>
              <a:buSzPct val="25000"/>
              <a:buFont typeface="Calibri" panose="020F0502020204030204" pitchFamily="34" charset="0"/>
              <a:buChar char="-"/>
            </a:pPr>
            <a:r>
              <a:rPr lang="en-US" sz="1200" b="0" i="0" u="none" strike="noStrike" kern="1200" baseline="0" dirty="0" smtClean="0">
                <a:solidFill>
                  <a:schemeClr val="tx1"/>
                </a:solidFill>
                <a:latin typeface="Calibri" panose="020F0502020204030204" pitchFamily="34" charset="0"/>
                <a:ea typeface="+mn-ea"/>
                <a:cs typeface="+mn-cs"/>
                <a:sym typeface="Calibri"/>
              </a:rPr>
              <a:t>The SMPs are the same every year from K-12.  Because of that, each year of instruction provides an opportunity for teachers to help students further develop their ability to use the SMPs.  Just as the content standards grow in complexity, so do the SMPs, which means that we should see this reflected in instructional materials.  </a:t>
            </a:r>
            <a:r>
              <a:rPr lang="en-US" dirty="0" smtClean="0">
                <a:latin typeface="Calibri" panose="020F0502020204030204" pitchFamily="34" charset="0"/>
              </a:rPr>
              <a:t/>
            </a:r>
            <a:br>
              <a:rPr lang="en-US" dirty="0" smtClean="0">
                <a:latin typeface="Calibri" panose="020F0502020204030204" pitchFamily="34" charset="0"/>
              </a:rPr>
            </a:br>
            <a:endParaRPr dirty="0">
              <a:latin typeface="Calibri" panose="020F0502020204030204" pitchFamily="34" charset="0"/>
            </a:endParaRPr>
          </a:p>
        </p:txBody>
      </p:sp>
      <p:sp>
        <p:nvSpPr>
          <p:cNvPr id="490" name="Shape 49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44253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Shape 49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96" name="Shape 496"/>
          <p:cNvSpPr txBox="1">
            <a:spLocks noGrp="1"/>
          </p:cNvSpPr>
          <p:nvPr>
            <p:ph type="body" idx="1"/>
          </p:nvPr>
        </p:nvSpPr>
        <p:spPr>
          <a:xfrm>
            <a:off x="701039" y="4415789"/>
            <a:ext cx="5608200" cy="4183500"/>
          </a:xfrm>
          <a:prstGeom prst="rect">
            <a:avLst/>
          </a:prstGeom>
          <a:noFill/>
          <a:ln>
            <a:noFill/>
          </a:ln>
        </p:spPr>
        <p:txBody>
          <a:bodyPr lIns="93275" tIns="46625" rIns="93275" bIns="466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a:ea typeface="Calibri"/>
                <a:cs typeface="Calibri"/>
                <a:sym typeface="Calibri"/>
              </a:rPr>
              <a:t>Big Idea:   Introduce AC</a:t>
            </a:r>
            <a:r>
              <a:rPr lang="en-US" sz="1200" baseline="0" dirty="0" smtClean="0">
                <a:solidFill>
                  <a:schemeClr val="dk1"/>
                </a:solidFill>
                <a:latin typeface="Calibri"/>
                <a:ea typeface="Calibri"/>
                <a:cs typeface="Calibri"/>
                <a:sym typeface="Calibri"/>
              </a:rPr>
              <a:t> </a:t>
            </a:r>
            <a:r>
              <a:rPr lang="en-US" sz="1200" dirty="0" smtClean="0">
                <a:solidFill>
                  <a:schemeClr val="dk1"/>
                </a:solidFill>
                <a:latin typeface="Calibri"/>
                <a:ea typeface="Calibri"/>
                <a:cs typeface="Calibri"/>
                <a:sym typeface="Calibri"/>
              </a:rPr>
              <a:t>Metric 2B.</a:t>
            </a:r>
          </a:p>
          <a:p>
            <a:pPr lvl="0" rtl="0">
              <a:spcBef>
                <a:spcPts val="0"/>
              </a:spcBef>
              <a:buClr>
                <a:schemeClr val="dk1"/>
              </a:buClr>
              <a:buSzPct val="25000"/>
              <a:buFont typeface="Calibri"/>
              <a:buNone/>
            </a:pPr>
            <a:endParaRPr lang="en-US" sz="1200" dirty="0" smtClean="0">
              <a:solidFill>
                <a:schemeClr val="dk1"/>
              </a:solidFill>
              <a:latin typeface="Calibri"/>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dk1"/>
                </a:solidFill>
                <a:latin typeface="Calibri"/>
                <a:ea typeface="Calibri"/>
                <a:cs typeface="Calibri"/>
                <a:sym typeface="Calibri"/>
              </a:rPr>
              <a:t>We are starting</a:t>
            </a:r>
            <a:r>
              <a:rPr lang="en-US" sz="1200" baseline="0" dirty="0" smtClean="0">
                <a:solidFill>
                  <a:schemeClr val="dk1"/>
                </a:solidFill>
                <a:latin typeface="Calibri"/>
                <a:ea typeface="Calibri"/>
                <a:cs typeface="Calibri"/>
                <a:sym typeface="Calibri"/>
              </a:rPr>
              <a:t> out by looking at the second metric under Alignment Criterion 2.</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a:ea typeface="Calibri"/>
                <a:cs typeface="Calibri"/>
                <a:sym typeface="Calibri"/>
              </a:rPr>
              <a:t>Reviewers find it is easier to start with metric 2B because it allows for the opportunity to really dig deeply into how instructional materials are dealing with the SMPs.  So, we’re going to be looking at the metrics for Alignment Criterion 2 slightly out of order.</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a:ea typeface="Calibri"/>
                <a:cs typeface="Calibri"/>
                <a:sym typeface="Calibri"/>
              </a:rPr>
              <a:t>Just like the metrics in Alignment Criterion 1, this metric has three questions to help reviewers gather evidence that will lead to the overall rating of the metric.</a:t>
            </a:r>
          </a:p>
        </p:txBody>
      </p:sp>
      <p:sp>
        <p:nvSpPr>
          <p:cNvPr id="497" name="Shape 497"/>
          <p:cNvSpPr txBox="1">
            <a:spLocks noGrp="1"/>
          </p:cNvSpPr>
          <p:nvPr>
            <p:ph type="sldNum" idx="12"/>
          </p:nvPr>
        </p:nvSpPr>
        <p:spPr>
          <a:xfrm>
            <a:off x="3970936" y="8829967"/>
            <a:ext cx="3037799" cy="464699"/>
          </a:xfrm>
          <a:prstGeom prst="rect">
            <a:avLst/>
          </a:prstGeom>
          <a:noFill/>
          <a:ln>
            <a:noFill/>
          </a:ln>
        </p:spPr>
        <p:txBody>
          <a:bodyPr lIns="93275" tIns="46625" rIns="93275" bIns="46625"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baseline="0">
                <a:solidFill>
                  <a:schemeClr val="dk1"/>
                </a:solidFill>
                <a:latin typeface="Calibri"/>
                <a:ea typeface="Calibri"/>
                <a:cs typeface="Calibri"/>
                <a:sym typeface="Calibri"/>
              </a:rPr>
              <a:t>8</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84577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Big Idea</a:t>
            </a:r>
            <a:r>
              <a:rPr lang="en-US" baseline="0" dirty="0" smtClean="0"/>
              <a:t>:  Show AC Metric 2B with the associated questions.</a:t>
            </a:r>
          </a:p>
          <a:p>
            <a:endParaRPr lang="en-US" baseline="0" dirty="0" smtClean="0"/>
          </a:p>
          <a:p>
            <a:r>
              <a:rPr lang="en-US" baseline="0" dirty="0" smtClean="0"/>
              <a:t>Talking Points:</a:t>
            </a:r>
          </a:p>
          <a:p>
            <a:pPr marL="171450" indent="-171450">
              <a:buFont typeface="Calibri" panose="020F0502020204030204" pitchFamily="34" charset="0"/>
              <a:buChar char="-"/>
            </a:pPr>
            <a:r>
              <a:rPr lang="en-US" baseline="0" dirty="0" smtClean="0"/>
              <a:t>In the IMET, you have space to write evidence for each of the questions related to AC Metric 2B.  &lt;Read questions.&gt;</a:t>
            </a:r>
          </a:p>
          <a:p>
            <a:endParaRPr lang="en-US" dirty="0" smtClean="0"/>
          </a:p>
          <a:p>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9</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78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Shape 50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04" name="Shape 504"/>
          <p:cNvSpPr txBox="1">
            <a:spLocks noGrp="1"/>
          </p:cNvSpPr>
          <p:nvPr>
            <p:ph type="body" idx="1"/>
          </p:nvPr>
        </p:nvSpPr>
        <p:spPr>
          <a:xfrm>
            <a:off x="701041" y="4415791"/>
            <a:ext cx="5608200" cy="4183500"/>
          </a:xfrm>
          <a:prstGeom prst="rect">
            <a:avLst/>
          </a:prstGeom>
          <a:noFill/>
          <a:ln>
            <a:noFill/>
          </a:ln>
        </p:spPr>
        <p:txBody>
          <a:bodyPr lIns="93175" tIns="46575" rIns="93175" bIns="4657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a:ea typeface="Calibri"/>
                <a:cs typeface="Calibri"/>
                <a:sym typeface="Calibri"/>
              </a:rPr>
              <a:t>Big Idea: Define what it means to attend to the </a:t>
            </a:r>
            <a:r>
              <a:rPr lang="en-US" sz="1200" b="1" dirty="0" smtClean="0">
                <a:solidFill>
                  <a:schemeClr val="dk1"/>
                </a:solidFill>
                <a:latin typeface="Calibri"/>
                <a:ea typeface="Calibri"/>
                <a:cs typeface="Calibri"/>
                <a:sym typeface="Calibri"/>
              </a:rPr>
              <a:t>full meaning </a:t>
            </a:r>
            <a:r>
              <a:rPr lang="en-US" sz="1200" b="0" dirty="0" smtClean="0">
                <a:solidFill>
                  <a:schemeClr val="dk1"/>
                </a:solidFill>
                <a:latin typeface="Calibri"/>
                <a:ea typeface="Calibri"/>
                <a:cs typeface="Calibri"/>
                <a:sym typeface="Calibri"/>
              </a:rPr>
              <a:t> of SMPs.</a:t>
            </a:r>
            <a:endParaRPr lang="en-US" sz="1200" dirty="0" smtClean="0">
              <a:solidFill>
                <a:schemeClr val="dk1"/>
              </a:solidFill>
              <a:latin typeface="Calibri"/>
              <a:ea typeface="Calibri"/>
              <a:cs typeface="Calibri"/>
              <a:sym typeface="Calibri"/>
            </a:endParaRPr>
          </a:p>
          <a:p>
            <a:pPr lvl="0" rtl="0">
              <a:spcBef>
                <a:spcPts val="0"/>
              </a:spcBef>
              <a:buClr>
                <a:schemeClr val="dk1"/>
              </a:buClr>
              <a:buFont typeface="Arial"/>
              <a:buNone/>
            </a:pPr>
            <a:endParaRPr lang="en-US" sz="1200" dirty="0" smtClean="0">
              <a:solidFill>
                <a:schemeClr val="dk1"/>
              </a:solidFill>
              <a:latin typeface="Calibri"/>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a:ea typeface="Calibri"/>
                <a:cs typeface="Calibri"/>
                <a:sym typeface="Calibri"/>
              </a:rPr>
              <a:t>Talking Points:</a:t>
            </a:r>
          </a:p>
          <a:p>
            <a:pPr marL="171450" marR="0" lvl="0" indent="-171450" algn="l" rtl="0">
              <a:spcBef>
                <a:spcPts val="0"/>
              </a:spcBef>
              <a:buClr>
                <a:schemeClr val="dk1"/>
              </a:buClr>
              <a:buSzPct val="100000"/>
              <a:buFont typeface="Calibri" panose="020F0502020204030204" pitchFamily="34" charset="0"/>
              <a:buChar char="-"/>
            </a:pPr>
            <a:r>
              <a:rPr lang="en-US" sz="1200" b="0" i="0" u="none" strike="noStrike" cap="none" baseline="0" dirty="0" smtClean="0">
                <a:solidFill>
                  <a:schemeClr val="dk1"/>
                </a:solidFill>
                <a:latin typeface="Calibri"/>
                <a:ea typeface="Calibri"/>
                <a:cs typeface="Calibri"/>
                <a:sym typeface="Calibri"/>
              </a:rPr>
              <a:t>The SMPs are important to developing the mathematical habits of mind that students need to be powerful mathematical thinkers.  To do this, materials need to attend to the full meaning of the SMPs over the course of the year.</a:t>
            </a:r>
          </a:p>
          <a:p>
            <a:pPr marL="171450" marR="0" lvl="0" indent="-171450" algn="l" rtl="0">
              <a:spcBef>
                <a:spcPts val="0"/>
              </a:spcBef>
              <a:buClr>
                <a:schemeClr val="dk1"/>
              </a:buClr>
              <a:buSzPct val="100000"/>
              <a:buFont typeface="Calibri" panose="020F0502020204030204" pitchFamily="34" charset="0"/>
              <a:buChar char="-"/>
            </a:pPr>
            <a:r>
              <a:rPr lang="en-US" sz="1200" b="0" i="0" u="none" strike="noStrike" cap="none" baseline="0" dirty="0" smtClean="0">
                <a:solidFill>
                  <a:schemeClr val="dk1"/>
                </a:solidFill>
                <a:latin typeface="Calibri"/>
                <a:ea typeface="Calibri"/>
                <a:cs typeface="Calibri"/>
                <a:sym typeface="Calibri"/>
              </a:rPr>
              <a:t>For example,  MP.1 – </a:t>
            </a:r>
            <a:r>
              <a:rPr lang="en-US" sz="1200" b="0" i="1" u="none" strike="noStrike" cap="none" baseline="0" dirty="0" smtClean="0">
                <a:solidFill>
                  <a:schemeClr val="dk1"/>
                </a:solidFill>
                <a:latin typeface="Calibri"/>
                <a:ea typeface="Calibri"/>
                <a:cs typeface="Calibri"/>
                <a:sym typeface="Calibri"/>
              </a:rPr>
              <a:t>Make sense of problems and persevere in solving them </a:t>
            </a:r>
            <a:r>
              <a:rPr lang="en-US" sz="1200" b="0" i="0" u="none" strike="noStrike" cap="none" baseline="0" dirty="0" smtClean="0">
                <a:solidFill>
                  <a:schemeClr val="dk1"/>
                </a:solidFill>
                <a:latin typeface="Calibri"/>
                <a:ea typeface="Calibri"/>
                <a:cs typeface="Calibri"/>
                <a:sym typeface="Calibri"/>
              </a:rPr>
              <a:t>doesn’t mean do problems or just solve problems, but for students to have opportunities to solve grade-level-appropriate problems that they need to make sense of and that requires them to persevere to a solution beyond the point when they would like to give up.  Materials need to give students opportunities to engage in the full meaning of the practice standards.  It is important to note that meeting the full meaning of MP.1 doesn’t mean that every problem students encounter needs to require perseverance.  When looking at a whole year worth of materials, reviewers should make sure there are repeated meaningful opportunities to engage in problems that require perseverance throughout the materials.</a:t>
            </a:r>
          </a:p>
          <a:p>
            <a:pPr marL="171450" marR="0" lvl="0" indent="-171450" algn="l" rtl="0">
              <a:spcBef>
                <a:spcPts val="0"/>
              </a:spcBef>
              <a:buClr>
                <a:schemeClr val="dk1"/>
              </a:buClr>
              <a:buSzPct val="100000"/>
              <a:buFont typeface="Calibri" panose="020F0502020204030204" pitchFamily="34" charset="0"/>
              <a:buChar char="-"/>
            </a:pPr>
            <a:r>
              <a:rPr lang="en-US" sz="1200" b="0" i="0" u="none" strike="noStrike" cap="none" baseline="0" dirty="0" smtClean="0">
                <a:solidFill>
                  <a:schemeClr val="dk1"/>
                </a:solidFill>
                <a:latin typeface="Calibri"/>
                <a:ea typeface="Calibri"/>
                <a:cs typeface="Calibri"/>
                <a:sym typeface="Calibri"/>
              </a:rPr>
              <a:t>Similarly, MP. 5:  </a:t>
            </a:r>
            <a:r>
              <a:rPr lang="en-US" sz="1200" b="0" i="1" u="none" strike="noStrike" cap="none" baseline="0" dirty="0" smtClean="0">
                <a:solidFill>
                  <a:schemeClr val="dk1"/>
                </a:solidFill>
                <a:latin typeface="Calibri"/>
                <a:ea typeface="Calibri"/>
                <a:cs typeface="Calibri"/>
                <a:sym typeface="Calibri"/>
              </a:rPr>
              <a:t>Use </a:t>
            </a:r>
            <a:r>
              <a:rPr lang="en-US" sz="1200" b="0" i="1" u="none" strike="noStrike" cap="none" baseline="0" dirty="0">
                <a:solidFill>
                  <a:schemeClr val="dk1"/>
                </a:solidFill>
                <a:latin typeface="Calibri"/>
                <a:ea typeface="Calibri"/>
                <a:cs typeface="Calibri"/>
                <a:sym typeface="Calibri"/>
              </a:rPr>
              <a:t>appropriate tools strategically</a:t>
            </a:r>
            <a:r>
              <a:rPr lang="en-US" sz="1200" b="0" i="0" u="none" strike="noStrike" cap="none" baseline="0" dirty="0">
                <a:solidFill>
                  <a:schemeClr val="dk1"/>
                </a:solidFill>
                <a:latin typeface="Calibri"/>
                <a:ea typeface="Calibri"/>
                <a:cs typeface="Calibri"/>
                <a:sym typeface="Calibri"/>
              </a:rPr>
              <a:t> </a:t>
            </a:r>
            <a:r>
              <a:rPr lang="en-US" sz="1200" b="0" i="0" u="none" strike="noStrike" cap="none" baseline="0" dirty="0" smtClean="0">
                <a:solidFill>
                  <a:schemeClr val="dk1"/>
                </a:solidFill>
                <a:latin typeface="Calibri"/>
                <a:ea typeface="Calibri"/>
                <a:cs typeface="Calibri"/>
                <a:sym typeface="Calibri"/>
              </a:rPr>
              <a:t>doesn’t </a:t>
            </a:r>
            <a:r>
              <a:rPr lang="en-US" sz="1200" b="0" i="0" u="none" strike="noStrike" cap="none" baseline="0" dirty="0">
                <a:solidFill>
                  <a:schemeClr val="dk1"/>
                </a:solidFill>
                <a:latin typeface="Calibri"/>
                <a:ea typeface="Calibri"/>
                <a:cs typeface="Calibri"/>
                <a:sym typeface="Calibri"/>
              </a:rPr>
              <a:t>mean simply “use a calculator</a:t>
            </a:r>
            <a:r>
              <a:rPr lang="en-US" sz="1200" b="0" i="0" u="none" strike="noStrike" cap="none" baseline="0" dirty="0" smtClean="0">
                <a:solidFill>
                  <a:schemeClr val="dk1"/>
                </a:solidFill>
                <a:latin typeface="Calibri"/>
                <a:ea typeface="Calibri"/>
                <a:cs typeface="Calibri"/>
                <a:sym typeface="Calibri"/>
              </a:rPr>
              <a:t>,” nor does it mean that students are given manipulatives to solve a problem.</a:t>
            </a:r>
          </a:p>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505" name="Shape 505"/>
          <p:cNvSpPr txBox="1">
            <a:spLocks noGrp="1"/>
          </p:cNvSpPr>
          <p:nvPr>
            <p:ph type="sldNum" idx="12"/>
          </p:nvPr>
        </p:nvSpPr>
        <p:spPr>
          <a:xfrm>
            <a:off x="3970939" y="8829965"/>
            <a:ext cx="3037799" cy="464699"/>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10</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9465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Shape 51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11" name="Shape 511"/>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Big Idea: Use the Illustrative Mathematics’ Elaborations to understand the full depth of the SMPs.</a:t>
            </a:r>
          </a:p>
          <a:p>
            <a:pPr lvl="0" rtl="0">
              <a:spcBef>
                <a:spcPts val="0"/>
              </a:spcBef>
              <a:buClr>
                <a:schemeClr val="dk1"/>
              </a:buClr>
              <a:buFont typeface="Arial"/>
              <a:buNone/>
            </a:pPr>
            <a:r>
              <a:rPr lang="en-US" i="1" baseline="0" dirty="0" smtClean="0">
                <a:latin typeface="Calibri" panose="020F0502020204030204" pitchFamily="34" charset="0"/>
              </a:rPr>
              <a:t>See Facilitator’s Guide for more information on how to set up this activity.</a:t>
            </a:r>
          </a:p>
          <a:p>
            <a:pPr lvl="0" rtl="0">
              <a:spcBef>
                <a:spcPts val="0"/>
              </a:spcBef>
              <a:buClr>
                <a:schemeClr val="dk1"/>
              </a:buClr>
              <a:buFont typeface="Arial"/>
              <a:buNone/>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Talking Points:</a:t>
            </a:r>
          </a:p>
          <a:p>
            <a:pPr marL="171450" indent="-171450">
              <a:spcBef>
                <a:spcPts val="0"/>
              </a:spcBef>
              <a:buFont typeface="Calibri" panose="020F0502020204030204" pitchFamily="34" charset="0"/>
              <a:buChar char="-"/>
            </a:pPr>
            <a:r>
              <a:rPr lang="en-US" baseline="0" dirty="0" smtClean="0">
                <a:latin typeface="Calibri" panose="020F0502020204030204" pitchFamily="34" charset="0"/>
              </a:rPr>
              <a:t>Illustrative Math has published elaborations on the SMPs for each grade band K-5 and 6-8.  We are going to do a jigsaw to learn more about each of the SMPs which will help as you evaluate the metrics of Alignment Criteria 2.  Be sure to take notes on each SMP so that you can refer back to them as you are reviewing instructional materials.</a:t>
            </a:r>
          </a:p>
          <a:p>
            <a:pPr marL="171450" indent="-171450">
              <a:spcBef>
                <a:spcPts val="0"/>
              </a:spcBef>
              <a:buFont typeface="Calibri" panose="020F0502020204030204" pitchFamily="34" charset="0"/>
              <a:buChar char="-"/>
            </a:pPr>
            <a:r>
              <a:rPr lang="en-US" baseline="0" dirty="0" smtClean="0">
                <a:latin typeface="Calibri" panose="020F0502020204030204" pitchFamily="34" charset="0"/>
              </a:rPr>
              <a:t>&lt;Have participants engage in a jigsaw activity that allows them to discuss a pair of SMPs in-depth and then share them with others.&gt; </a:t>
            </a:r>
            <a:r>
              <a:rPr lang="en-US" b="1" baseline="0" dirty="0" smtClean="0">
                <a:latin typeface="Calibri" panose="020F0502020204030204" pitchFamily="34" charset="0"/>
              </a:rPr>
              <a:t>&lt;15 minutes&gt;</a:t>
            </a:r>
            <a:endParaRPr lang="en-US" i="1" baseline="0" dirty="0" smtClean="0">
              <a:latin typeface="Calibri" panose="020F0502020204030204" pitchFamily="34" charset="0"/>
            </a:endParaRPr>
          </a:p>
          <a:p>
            <a:pPr marL="0" indent="0">
              <a:spcBef>
                <a:spcPts val="0"/>
              </a:spcBef>
              <a:buFontTx/>
              <a:buNone/>
            </a:pPr>
            <a:endParaRPr lang="en-US" i="1" baseline="0" dirty="0" smtClean="0">
              <a:latin typeface="Calibri" panose="020F0502020204030204" pitchFamily="34" charset="0"/>
            </a:endParaRPr>
          </a:p>
          <a:p>
            <a:pPr marL="0" indent="0">
              <a:spcBef>
                <a:spcPts val="0"/>
              </a:spcBef>
              <a:buFontTx/>
              <a:buNone/>
            </a:pPr>
            <a:r>
              <a:rPr lang="en-US" i="0" baseline="0" dirty="0" smtClean="0">
                <a:latin typeface="Calibri" panose="020F0502020204030204" pitchFamily="34" charset="0"/>
              </a:rPr>
              <a:t>K-5 Elaboration:  http://commoncoretools.me/wp-content/uploads/2014/02/Elaborations.pdf</a:t>
            </a:r>
          </a:p>
          <a:p>
            <a:pPr marL="0" indent="0">
              <a:spcBef>
                <a:spcPts val="0"/>
              </a:spcBef>
              <a:buFontTx/>
              <a:buNone/>
            </a:pPr>
            <a:r>
              <a:rPr lang="en-US" i="0" baseline="0" dirty="0" smtClean="0">
                <a:latin typeface="Calibri" panose="020F0502020204030204" pitchFamily="34" charset="0"/>
              </a:rPr>
              <a:t>6-8 Elaboration: http://commoncoretools.me/wp-content/uploads/2014/05/2014-05-06-Elaborations-6-8.pdf</a:t>
            </a:r>
          </a:p>
          <a:p>
            <a:pPr>
              <a:spcBef>
                <a:spcPts val="0"/>
              </a:spcBef>
              <a:buNone/>
            </a:pPr>
            <a:endParaRPr lang="en-US" baseline="0" dirty="0" smtClean="0">
              <a:latin typeface="Calibri" panose="020F0502020204030204" pitchFamily="34" charset="0"/>
            </a:endParaRPr>
          </a:p>
        </p:txBody>
      </p:sp>
      <p:sp>
        <p:nvSpPr>
          <p:cNvPr id="512" name="Shape 512"/>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11</a:t>
            </a:fld>
            <a:endParaRPr lang="en-US"/>
          </a:p>
        </p:txBody>
      </p:sp>
    </p:spTree>
    <p:extLst>
      <p:ext uri="{BB962C8B-B14F-4D97-AF65-F5344CB8AC3E}">
        <p14:creationId xmlns:p14="http://schemas.microsoft.com/office/powerpoint/2010/main" val="2765377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Shape 51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19" name="Shape 519"/>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Big Idea:</a:t>
            </a:r>
            <a:r>
              <a:rPr lang="en-US" sz="1200" baseline="0" dirty="0" smtClean="0">
                <a:solidFill>
                  <a:schemeClr val="dk1"/>
                </a:solidFill>
                <a:latin typeface="Calibri" panose="020F0502020204030204" pitchFamily="34" charset="0"/>
                <a:ea typeface="Calibri"/>
                <a:cs typeface="Calibri"/>
                <a:sym typeface="Calibri"/>
              </a:rPr>
              <a:t>  </a:t>
            </a:r>
            <a:r>
              <a:rPr lang="en-US" sz="1200" dirty="0" smtClean="0">
                <a:solidFill>
                  <a:schemeClr val="dk1"/>
                </a:solidFill>
                <a:latin typeface="Calibri" panose="020F0502020204030204" pitchFamily="34" charset="0"/>
                <a:ea typeface="Calibri"/>
                <a:cs typeface="Calibri"/>
                <a:sym typeface="Calibri"/>
              </a:rPr>
              <a:t>Some materials</a:t>
            </a:r>
            <a:r>
              <a:rPr lang="en-US" sz="1200" baseline="0" dirty="0" smtClean="0">
                <a:solidFill>
                  <a:schemeClr val="dk1"/>
                </a:solidFill>
                <a:latin typeface="Calibri" panose="020F0502020204030204" pitchFamily="34" charset="0"/>
                <a:ea typeface="Calibri"/>
                <a:cs typeface="Calibri"/>
                <a:sym typeface="Calibri"/>
              </a:rPr>
              <a:t> will describe how students should be engaging in the MPs accurately, but that doesn’t always translate to what students are actually doing.</a:t>
            </a: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Font typeface="Arial"/>
              <a:buNone/>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Talking Points: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dirty="0" smtClean="0">
                <a:solidFill>
                  <a:schemeClr val="dk1"/>
                </a:solidFill>
                <a:latin typeface="Calibri" panose="020F0502020204030204" pitchFamily="34" charset="0"/>
                <a:ea typeface="Calibri"/>
                <a:cs typeface="Calibri"/>
                <a:sym typeface="Calibri"/>
              </a:rPr>
              <a:t>We are going to start looking at some examples through the lens of the questions associated with AC</a:t>
            </a:r>
            <a:r>
              <a:rPr lang="en-US" sz="1200" baseline="0" dirty="0" smtClean="0">
                <a:solidFill>
                  <a:schemeClr val="dk1"/>
                </a:solidFill>
                <a:latin typeface="Calibri" panose="020F0502020204030204" pitchFamily="34" charset="0"/>
                <a:ea typeface="Calibri"/>
                <a:cs typeface="Calibri"/>
                <a:sym typeface="Calibri"/>
              </a:rPr>
              <a:t> Metric 2B.  The first question used to gather evidence is: “</a:t>
            </a:r>
            <a:r>
              <a:rPr lang="en-US" sz="1200" dirty="0" smtClean="0">
                <a:solidFill>
                  <a:srgbClr val="3F3F39"/>
                </a:solidFill>
                <a:latin typeface="Calibri" panose="020F0502020204030204" pitchFamily="34" charset="0"/>
                <a:ea typeface="Allerta"/>
                <a:cs typeface="Allerta"/>
                <a:sym typeface="Allerta"/>
              </a:rPr>
              <a:t>Over the course of any given year of instruction, is each mathematical practice standard meaningfully present in the form of assignments, activities, or problems that stimulate students to develop the habits of mind described in the practice standard?”</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dirty="0" smtClean="0">
                <a:solidFill>
                  <a:schemeClr val="dk1"/>
                </a:solidFill>
                <a:latin typeface="Calibri" panose="020F0502020204030204" pitchFamily="34" charset="0"/>
                <a:ea typeface="Calibri"/>
                <a:cs typeface="Calibri"/>
                <a:sym typeface="Calibri"/>
              </a:rPr>
              <a:t>This is an example of a description</a:t>
            </a:r>
            <a:r>
              <a:rPr lang="en-US" sz="1200" baseline="0" dirty="0" smtClean="0">
                <a:solidFill>
                  <a:schemeClr val="dk1"/>
                </a:solidFill>
                <a:latin typeface="Calibri" panose="020F0502020204030204" pitchFamily="34" charset="0"/>
                <a:ea typeface="Calibri"/>
                <a:cs typeface="Calibri"/>
                <a:sym typeface="Calibri"/>
              </a:rPr>
              <a:t> from a grade 4 book of how students will engage in MP.1 and the problem that follows.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dk1"/>
                </a:solidFill>
                <a:latin typeface="Calibri" panose="020F0502020204030204" pitchFamily="34" charset="0"/>
                <a:ea typeface="Calibri"/>
                <a:cs typeface="Calibri"/>
                <a:sym typeface="Calibri"/>
              </a:rPr>
              <a:t>&lt;Give participants a chance to read the description and review the problem and discuss whether the materials are meeting the full meaning of MP.1.&gt;  </a:t>
            </a:r>
            <a:r>
              <a:rPr lang="en-US" sz="1200" b="1" baseline="0" dirty="0" smtClean="0">
                <a:solidFill>
                  <a:schemeClr val="dk1"/>
                </a:solidFill>
                <a:latin typeface="Calibri" panose="020F0502020204030204" pitchFamily="34" charset="0"/>
                <a:ea typeface="Calibri"/>
                <a:cs typeface="Calibri"/>
                <a:sym typeface="Calibri"/>
              </a:rPr>
              <a:t>&lt;5 minutes&gt;</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dk1"/>
                </a:solidFill>
                <a:latin typeface="Calibri" panose="020F0502020204030204" pitchFamily="34" charset="0"/>
                <a:ea typeface="Calibri"/>
                <a:cs typeface="Calibri"/>
                <a:sym typeface="Calibri"/>
              </a:rPr>
              <a:t>Based on the description, it seems like the problem described may allow students to engage with MP.1.</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baseline="0" dirty="0" smtClean="0">
                <a:latin typeface="Calibri" panose="020F0502020204030204" pitchFamily="34" charset="0"/>
              </a:rPr>
              <a:t>However, when you look at the actual student work, the question is so </a:t>
            </a:r>
            <a:r>
              <a:rPr lang="en-US" baseline="0" dirty="0" err="1" smtClean="0">
                <a:latin typeface="Calibri" panose="020F0502020204030204" pitchFamily="34" charset="0"/>
              </a:rPr>
              <a:t>scaffolded</a:t>
            </a:r>
            <a:r>
              <a:rPr lang="en-US" baseline="0" dirty="0" smtClean="0">
                <a:latin typeface="Calibri" panose="020F0502020204030204" pitchFamily="34" charset="0"/>
              </a:rPr>
              <a:t> that it is hard to imagine a student having to persevere to solve the problem (unless we consider having to fill in all those blanks to get to an answer persevering).</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baseline="0" dirty="0" smtClean="0">
                <a:latin typeface="Calibri" panose="020F0502020204030204" pitchFamily="34" charset="0"/>
              </a:rPr>
              <a:t>While the problem on its own could be a good one for allowing students to make sense and persevere in solving it, the amount of scaffolding provided takes that away from students.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baseline="0" dirty="0" smtClean="0">
                <a:latin typeface="Calibri" panose="020F0502020204030204" pitchFamily="34" charset="0"/>
              </a:rPr>
              <a:t>This doesn’t mean that students should never have scaffolding in problems they are working on.  However, if the materials are intending for students to engage in MP.1, they cannot have this kind of scaffolding.  For instance, if students were just provided with the guiding questions in bold (What do I need to find?/What information do I need to use?, etc.) without the fill-in-the-blank sentences, they would have support in developing the habit of mind required by MP.1.</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baseline="0" dirty="0" smtClean="0">
                <a:solidFill>
                  <a:schemeClr val="dk1"/>
                </a:solidFill>
                <a:latin typeface="Calibri" panose="020F0502020204030204" pitchFamily="34" charset="0"/>
              </a:rPr>
              <a:t> Note:  Just like with all of our examples, one question like this in materials doesn’t mean that these materials would not meet the metric.  Reviewers need to look at how the SMPS are developed across many lessons and student materials to gather evidence that will allow them to make a holistic decision about the materials for each metric. </a:t>
            </a:r>
            <a:endParaRPr lang="en-US" dirty="0" smtClean="0">
              <a:latin typeface="Calibri" panose="020F0502020204030204" pitchFamily="34" charset="0"/>
            </a:endParaRPr>
          </a:p>
          <a:p>
            <a:pPr marL="171450" lvl="0" indent="-171450" rtl="0">
              <a:spcBef>
                <a:spcPts val="0"/>
              </a:spcBef>
              <a:buClr>
                <a:schemeClr val="dk1"/>
              </a:buClr>
              <a:buSzPct val="25000"/>
              <a:buFontTx/>
              <a:buChar char="-"/>
            </a:pPr>
            <a:endParaRPr lang="en-US" sz="1200" dirty="0" smtClean="0">
              <a:solidFill>
                <a:schemeClr val="dk1"/>
              </a:solidFill>
              <a:latin typeface="Calibri" panose="020F0502020204030204" pitchFamily="34" charset="0"/>
              <a:ea typeface="Calibri"/>
              <a:cs typeface="Calibri"/>
              <a:sym typeface="Calibri"/>
            </a:endParaRPr>
          </a:p>
          <a:p>
            <a:pPr>
              <a:spcBef>
                <a:spcPts val="0"/>
              </a:spcBef>
              <a:buNone/>
            </a:pPr>
            <a:endParaRPr dirty="0">
              <a:latin typeface="Calibri" panose="020F0502020204030204" pitchFamily="34" charset="0"/>
            </a:endParaRPr>
          </a:p>
        </p:txBody>
      </p:sp>
      <p:sp>
        <p:nvSpPr>
          <p:cNvPr id="520" name="Shape 520"/>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12</a:t>
            </a:fld>
            <a:endParaRPr lang="en-US"/>
          </a:p>
        </p:txBody>
      </p:sp>
    </p:spTree>
    <p:extLst>
      <p:ext uri="{BB962C8B-B14F-4D97-AF65-F5344CB8AC3E}">
        <p14:creationId xmlns:p14="http://schemas.microsoft.com/office/powerpoint/2010/main" val="726693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Shape 53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35" name="Shape 535"/>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Big Idea: Show an example of embedded support for teachers that will</a:t>
            </a:r>
            <a:r>
              <a:rPr lang="en-US" sz="1200" baseline="0" dirty="0" smtClean="0">
                <a:solidFill>
                  <a:schemeClr val="tx1"/>
                </a:solidFill>
                <a:latin typeface="Calibri" panose="020F0502020204030204" pitchFamily="34" charset="0"/>
                <a:ea typeface="Calibri"/>
                <a:cs typeface="Calibri"/>
                <a:sym typeface="Calibri"/>
              </a:rPr>
              <a:t> aid them to enact SMPs in the classroom.</a:t>
            </a: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Font typeface="Arial"/>
              <a:buNone/>
            </a:pP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The second question used to gather evidence is: “</a:t>
            </a:r>
            <a:r>
              <a:rPr lang="en-US" sz="1200" dirty="0" smtClean="0">
                <a:solidFill>
                  <a:schemeClr val="tx1"/>
                </a:solidFill>
                <a:latin typeface="Calibri" panose="020F0502020204030204" pitchFamily="34" charset="0"/>
                <a:ea typeface="Allerta"/>
                <a:cs typeface="Allerta"/>
                <a:sym typeface="Allerta"/>
              </a:rPr>
              <a:t>Are there teacher directed materials that explain the role of the practice standards in the classroom and in students’ mathematical development? Are alignments to practice standards accurate?”</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panose="020F0502020204030204" pitchFamily="34" charset="0"/>
                <a:ea typeface="Calibri"/>
                <a:cs typeface="Calibri"/>
                <a:sym typeface="Calibri"/>
              </a:rPr>
              <a:t>This is an excerpt from a lesson in a grade 4 book focusing</a:t>
            </a:r>
            <a:r>
              <a:rPr lang="en-US" sz="1200" baseline="0" dirty="0" smtClean="0">
                <a:solidFill>
                  <a:schemeClr val="tx1"/>
                </a:solidFill>
                <a:latin typeface="Calibri" panose="020F0502020204030204" pitchFamily="34" charset="0"/>
                <a:ea typeface="Calibri"/>
                <a:cs typeface="Calibri"/>
                <a:sym typeface="Calibri"/>
              </a:rPr>
              <a:t> on multi-digit multiplication.</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&lt;Give participants an opportunity to read the excerpt and discuss whether it provides support for teachers to understand </a:t>
            </a:r>
            <a:r>
              <a:rPr lang="en-US" sz="1200" dirty="0" smtClean="0">
                <a:solidFill>
                  <a:schemeClr val="tx1"/>
                </a:solidFill>
                <a:latin typeface="Calibri" panose="020F0502020204030204" pitchFamily="34" charset="0"/>
                <a:ea typeface="Allerta"/>
                <a:cs typeface="Allerta"/>
                <a:sym typeface="Allerta"/>
              </a:rPr>
              <a:t>the role of the practice standards in the classroom and in students’ mathematical development. </a:t>
            </a:r>
            <a:r>
              <a:rPr lang="en-US" sz="1200" i="1" baseline="0" dirty="0" smtClean="0">
                <a:solidFill>
                  <a:schemeClr val="tx1"/>
                </a:solidFill>
                <a:latin typeface="Calibri" panose="020F0502020204030204" pitchFamily="34" charset="0"/>
                <a:ea typeface="Calibri"/>
                <a:cs typeface="Calibri"/>
                <a:sym typeface="Calibri"/>
              </a:rPr>
              <a:t>Participants may want to refer to the Elaboration document.</a:t>
            </a:r>
            <a:r>
              <a:rPr lang="en-US" sz="1200" dirty="0" smtClean="0">
                <a:solidFill>
                  <a:schemeClr val="tx1"/>
                </a:solidFill>
                <a:latin typeface="Calibri" panose="020F0502020204030204" pitchFamily="34" charset="0"/>
                <a:ea typeface="Allerta"/>
                <a:cs typeface="Allerta"/>
                <a:sym typeface="Allerta"/>
              </a:rPr>
              <a:t>&gt; </a:t>
            </a:r>
            <a:r>
              <a:rPr lang="en-US" sz="1200" b="1" dirty="0" smtClean="0">
                <a:solidFill>
                  <a:schemeClr val="tx1"/>
                </a:solidFill>
                <a:latin typeface="Calibri" panose="020F0502020204030204" pitchFamily="34" charset="0"/>
                <a:ea typeface="Allerta"/>
                <a:cs typeface="Allerta"/>
                <a:sym typeface="Allerta"/>
              </a:rPr>
              <a:t>&lt;4</a:t>
            </a:r>
            <a:r>
              <a:rPr lang="en-US" sz="1200" b="1" baseline="0" dirty="0" smtClean="0">
                <a:solidFill>
                  <a:schemeClr val="tx1"/>
                </a:solidFill>
                <a:latin typeface="Calibri" panose="020F0502020204030204" pitchFamily="34" charset="0"/>
                <a:ea typeface="Allerta"/>
                <a:cs typeface="Allerta"/>
                <a:sym typeface="Allerta"/>
              </a:rPr>
              <a:t> minutes&gt;</a:t>
            </a:r>
            <a:endParaRPr lang="en-US" sz="1200" b="0" baseline="0" dirty="0" smtClean="0">
              <a:solidFill>
                <a:schemeClr val="tx1"/>
              </a:solidFill>
              <a:latin typeface="Calibri" panose="020F0502020204030204" pitchFamily="34" charset="0"/>
              <a:ea typeface="Allerta"/>
              <a:cs typeface="Allerta"/>
              <a:sym typeface="Allerta"/>
            </a:endParaRP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Allerta"/>
              </a:rPr>
              <a:t>Although this is just a brief excerpt, they have provided an explanation of how the targeted SMP allows students to engage with the mathematical content of the lesson.  Participants may note that this excerpt aligns better to MP.8, which makes sense because MP.7 and MP.8 are so closely related.  </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Allerta"/>
              </a:rPr>
              <a:t>The questions provided in the lesson allow teachers to probe students on the structure and how it can support their content work.  However, they may not be explicit enough for teachers to understand what the practice should look like in the classroom.</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Allerta"/>
              </a:rPr>
              <a:t>To really evaluate the metric, we would want to see whether there was other information provided to teachers on the role of each practice in the classroom.</a:t>
            </a:r>
          </a:p>
          <a:p>
            <a:pPr marL="171450" lvl="0" indent="-171450" rtl="0">
              <a:spcBef>
                <a:spcPts val="0"/>
              </a:spcBef>
              <a:buClr>
                <a:schemeClr val="dk1"/>
              </a:buClr>
              <a:buSzPct val="25000"/>
              <a:buFont typeface="Calibri" panose="020F0502020204030204" pitchFamily="34" charset="0"/>
              <a:buChar char="-"/>
            </a:pPr>
            <a:r>
              <a:rPr lang="en-US" baseline="0" dirty="0" smtClean="0">
                <a:solidFill>
                  <a:schemeClr val="tx1"/>
                </a:solidFill>
                <a:latin typeface="Calibri" panose="020F0502020204030204" pitchFamily="34" charset="0"/>
              </a:rPr>
              <a:t>Note:  Just like with all of our examples, one part of a lesson like this in materials doesn’t mean that these materials would meet the metric.  Reviewers need to look at how the SMPS are supported across the teacher materials to gather evidence that will allow them to make a holistic decision about the materials for each metric. </a:t>
            </a:r>
            <a:endParaRPr lang="en-US" dirty="0" smtClean="0">
              <a:solidFill>
                <a:schemeClr val="tx1"/>
              </a:solidFill>
              <a:latin typeface="Calibri" panose="020F0502020204030204" pitchFamily="34" charset="0"/>
            </a:endParaRPr>
          </a:p>
          <a:p>
            <a:pPr marL="171450" lvl="0" indent="-171450" rtl="0">
              <a:spcBef>
                <a:spcPts val="0"/>
              </a:spcBef>
              <a:buClr>
                <a:schemeClr val="dk1"/>
              </a:buClr>
              <a:buSzPct val="25000"/>
              <a:buFontTx/>
              <a:buChar char="-"/>
            </a:pPr>
            <a:endParaRPr lang="en-US" sz="1200" baseline="0" dirty="0" smtClean="0">
              <a:solidFill>
                <a:schemeClr val="tx1"/>
              </a:solidFill>
              <a:latin typeface="Calibri" panose="020F0502020204030204" pitchFamily="34" charset="0"/>
              <a:ea typeface="Calibri"/>
              <a:cs typeface="Calibri"/>
              <a:sym typeface="Calibri"/>
            </a:endParaRPr>
          </a:p>
          <a:p>
            <a:pPr>
              <a:spcBef>
                <a:spcPts val="0"/>
              </a:spcBef>
              <a:buNone/>
            </a:pPr>
            <a:endParaRPr dirty="0">
              <a:solidFill>
                <a:schemeClr val="tx1"/>
              </a:solidFill>
              <a:latin typeface="Calibri" panose="020F0502020204030204" pitchFamily="34" charset="0"/>
            </a:endParaRPr>
          </a:p>
        </p:txBody>
      </p:sp>
      <p:sp>
        <p:nvSpPr>
          <p:cNvPr id="536" name="Shape 536"/>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13</a:t>
            </a:fld>
            <a:endParaRPr lang="en-US"/>
          </a:p>
        </p:txBody>
      </p:sp>
    </p:spTree>
    <p:extLst>
      <p:ext uri="{BB962C8B-B14F-4D97-AF65-F5344CB8AC3E}">
        <p14:creationId xmlns:p14="http://schemas.microsoft.com/office/powerpoint/2010/main" val="1260044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Shape 54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44" name="Shape 544"/>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Big Idea: Contrast two examples of alignment</a:t>
            </a:r>
            <a:r>
              <a:rPr lang="en-US" sz="1200" baseline="0" dirty="0" smtClean="0">
                <a:solidFill>
                  <a:schemeClr val="dk1"/>
                </a:solidFill>
                <a:latin typeface="Calibri" panose="020F0502020204030204" pitchFamily="34" charset="0"/>
                <a:ea typeface="Calibri"/>
                <a:cs typeface="Calibri"/>
                <a:sym typeface="Calibri"/>
              </a:rPr>
              <a:t> to MPs – one that is accurate and one that is not.</a:t>
            </a: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Font typeface="Arial"/>
              <a:buNone/>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For this example, we are going to zoom in on the second part of this question: “</a:t>
            </a:r>
            <a:r>
              <a:rPr lang="en-US" sz="1200" dirty="0" smtClean="0">
                <a:solidFill>
                  <a:srgbClr val="3F3F39"/>
                </a:solidFill>
                <a:latin typeface="Calibri" panose="020F0502020204030204" pitchFamily="34" charset="0"/>
                <a:ea typeface="Allerta"/>
                <a:cs typeface="Allerta"/>
                <a:sym typeface="Allerta"/>
              </a:rPr>
              <a:t>Are alignments to practice standards accurate?”</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Although these excerpts are student-facing, they still provide explanation to teachers about what the MP should look like.  There is one alignment that is accurate and one that is not.</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&lt;Give participants an opportunity to read the excerpts and discuss which one accurately describes the practices.  </a:t>
            </a:r>
            <a:r>
              <a:rPr lang="en-US" sz="1200" i="1" baseline="0" dirty="0" smtClean="0">
                <a:solidFill>
                  <a:schemeClr val="dk1"/>
                </a:solidFill>
                <a:latin typeface="Calibri" panose="020F0502020204030204" pitchFamily="34" charset="0"/>
                <a:ea typeface="Calibri"/>
                <a:cs typeface="Calibri"/>
                <a:sym typeface="Calibri"/>
              </a:rPr>
              <a:t>Participants may want to refer to the Elaboration document.</a:t>
            </a:r>
            <a:r>
              <a:rPr lang="en-US" sz="1200" dirty="0" smtClean="0">
                <a:solidFill>
                  <a:srgbClr val="3F3F39"/>
                </a:solidFill>
                <a:latin typeface="Calibri" panose="020F0502020204030204" pitchFamily="34" charset="0"/>
                <a:ea typeface="Allerta"/>
                <a:cs typeface="Allerta"/>
                <a:sym typeface="Allerta"/>
              </a:rPr>
              <a:t>&gt; </a:t>
            </a:r>
            <a:r>
              <a:rPr lang="en-US" sz="1200" b="1" dirty="0" smtClean="0">
                <a:solidFill>
                  <a:srgbClr val="3F3F39"/>
                </a:solidFill>
                <a:latin typeface="Calibri" panose="020F0502020204030204" pitchFamily="34" charset="0"/>
                <a:ea typeface="Allerta"/>
                <a:cs typeface="Allerta"/>
                <a:sym typeface="Allerta"/>
              </a:rPr>
              <a:t>&lt;3 minutes&gt;</a:t>
            </a:r>
            <a:endParaRPr lang="en-US" sz="1200" b="0" dirty="0" smtClean="0">
              <a:solidFill>
                <a:srgbClr val="3F3F39"/>
              </a:solidFill>
              <a:latin typeface="Calibri" panose="020F0502020204030204" pitchFamily="34" charset="0"/>
              <a:ea typeface="Allerta"/>
              <a:cs typeface="Allerta"/>
              <a:sym typeface="Allerta"/>
            </a:endParaRPr>
          </a:p>
          <a:p>
            <a:pPr marL="171450" lvl="0" indent="-171450" rtl="0">
              <a:spcBef>
                <a:spcPts val="0"/>
              </a:spcBef>
              <a:buClr>
                <a:schemeClr val="dk1"/>
              </a:buClr>
              <a:buSzPct val="25000"/>
              <a:buFont typeface="Calibri" panose="020F0502020204030204" pitchFamily="34" charset="0"/>
              <a:buChar char="-"/>
            </a:pPr>
            <a:r>
              <a:rPr lang="en-US" sz="1200" dirty="0" smtClean="0">
                <a:solidFill>
                  <a:srgbClr val="3F3F39"/>
                </a:solidFill>
                <a:latin typeface="Calibri" panose="020F0502020204030204" pitchFamily="34" charset="0"/>
                <a:ea typeface="Allerta"/>
                <a:cs typeface="Allerta"/>
                <a:sym typeface="Allerta"/>
              </a:rPr>
              <a:t>This explanation of MP.6  is</a:t>
            </a:r>
            <a:r>
              <a:rPr lang="en-US" sz="1200" baseline="0" dirty="0" smtClean="0">
                <a:solidFill>
                  <a:srgbClr val="3F3F39"/>
                </a:solidFill>
                <a:latin typeface="Calibri" panose="020F0502020204030204" pitchFamily="34" charset="0"/>
                <a:ea typeface="Allerta"/>
                <a:cs typeface="Allerta"/>
                <a:sym typeface="Allerta"/>
              </a:rPr>
              <a:t> a good starting point to describing the multiple ways that students need to be precise in their mathematical work.  (Some instructional materials tend to only define MP.6 as being about students getting the right answers.) </a:t>
            </a:r>
          </a:p>
          <a:p>
            <a:pPr marL="171450" lvl="0" indent="-171450" rtl="0">
              <a:spcBef>
                <a:spcPts val="0"/>
              </a:spcBef>
              <a:buClr>
                <a:schemeClr val="dk1"/>
              </a:buClr>
              <a:buSzPct val="25000"/>
              <a:buFont typeface="Calibri" panose="020F0502020204030204" pitchFamily="34" charset="0"/>
              <a:buChar char="-"/>
            </a:pPr>
            <a:r>
              <a:rPr lang="en-US" sz="1200" i="0" baseline="0" dirty="0" smtClean="0">
                <a:solidFill>
                  <a:srgbClr val="3F3F39"/>
                </a:solidFill>
                <a:latin typeface="Calibri" panose="020F0502020204030204" pitchFamily="34" charset="0"/>
                <a:ea typeface="Allerta"/>
                <a:cs typeface="Allerta"/>
                <a:sym typeface="Allerta"/>
              </a:rPr>
              <a:t>The explanation of MP.1 doesn’t seem to be accurately describing what students should be doing for MP.1.  The process being described is very </a:t>
            </a:r>
            <a:r>
              <a:rPr lang="en-US" sz="1200" i="0" baseline="0" dirty="0" err="1" smtClean="0">
                <a:solidFill>
                  <a:srgbClr val="3F3F39"/>
                </a:solidFill>
                <a:latin typeface="Calibri" panose="020F0502020204030204" pitchFamily="34" charset="0"/>
                <a:ea typeface="Allerta"/>
                <a:cs typeface="Allerta"/>
                <a:sym typeface="Allerta"/>
              </a:rPr>
              <a:t>scaffolded</a:t>
            </a:r>
            <a:r>
              <a:rPr lang="en-US" sz="1200" i="0" baseline="0" dirty="0" smtClean="0">
                <a:solidFill>
                  <a:srgbClr val="3F3F39"/>
                </a:solidFill>
                <a:latin typeface="Calibri" panose="020F0502020204030204" pitchFamily="34" charset="0"/>
                <a:ea typeface="Allerta"/>
                <a:cs typeface="Allerta"/>
                <a:sym typeface="Allerta"/>
              </a:rPr>
              <a:t>, with students being expected to copy a method that is shown to them rather than having the opportunity to authentically solve problems.  </a:t>
            </a:r>
            <a:r>
              <a:rPr lang="en-US" sz="1200" i="1" baseline="0" dirty="0" smtClean="0">
                <a:solidFill>
                  <a:srgbClr val="3F3F39"/>
                </a:solidFill>
                <a:latin typeface="Calibri" panose="020F0502020204030204" pitchFamily="34" charset="0"/>
                <a:ea typeface="Allerta"/>
                <a:cs typeface="Allerta"/>
                <a:sym typeface="Allerta"/>
              </a:rPr>
              <a:t>If it comes up, this excerpt is from a grade 7 book.</a:t>
            </a:r>
            <a:endParaRPr lang="en-US" sz="1200" i="0" baseline="0" dirty="0" smtClean="0">
              <a:solidFill>
                <a:srgbClr val="3F3F39"/>
              </a:solidFill>
              <a:latin typeface="Calibri" panose="020F0502020204030204" pitchFamily="34" charset="0"/>
              <a:ea typeface="Allerta"/>
              <a:cs typeface="Allerta"/>
              <a:sym typeface="Allerta"/>
            </a:endParaRPr>
          </a:p>
          <a:p>
            <a:pPr marL="171450" lvl="0" indent="-171450" rtl="0">
              <a:spcBef>
                <a:spcPts val="0"/>
              </a:spcBef>
              <a:buClr>
                <a:schemeClr val="dk1"/>
              </a:buClr>
              <a:buSzPct val="25000"/>
              <a:buFont typeface="Calibri" panose="020F0502020204030204" pitchFamily="34" charset="0"/>
              <a:buChar char="-"/>
            </a:pPr>
            <a:r>
              <a:rPr lang="en-US" sz="1200" dirty="0" smtClean="0">
                <a:solidFill>
                  <a:srgbClr val="3F3F39"/>
                </a:solidFill>
                <a:latin typeface="Calibri" panose="020F0502020204030204" pitchFamily="34" charset="0"/>
                <a:ea typeface="Allerta"/>
                <a:cs typeface="Allerta"/>
                <a:sym typeface="Allerta"/>
              </a:rPr>
              <a:t>Many times when we are reviewing,</a:t>
            </a:r>
            <a:r>
              <a:rPr lang="en-US" sz="1200" baseline="0" dirty="0" smtClean="0">
                <a:solidFill>
                  <a:srgbClr val="3F3F39"/>
                </a:solidFill>
                <a:latin typeface="Calibri" panose="020F0502020204030204" pitchFamily="34" charset="0"/>
                <a:ea typeface="Allerta"/>
                <a:cs typeface="Allerta"/>
                <a:sym typeface="Allerta"/>
              </a:rPr>
              <a:t> we will find examples and non-examples in the same set of reviewers.  This means we need to keep digging into the materials to be able to rate it holistically.  In this case, we would want to look at some of the lessons and activities identified with each of the MPs to see whether there is support provided for the teacher to understand the role of the practice standards in the classroom.</a:t>
            </a:r>
          </a:p>
          <a:p>
            <a:pPr marL="171450" lvl="0" indent="-171450" rtl="0">
              <a:spcBef>
                <a:spcPts val="0"/>
              </a:spcBef>
              <a:buClr>
                <a:schemeClr val="dk1"/>
              </a:buClr>
              <a:buSzPct val="25000"/>
              <a:buFont typeface="Calibri" panose="020F0502020204030204" pitchFamily="34" charset="0"/>
              <a:buChar char="-"/>
            </a:pPr>
            <a:r>
              <a:rPr lang="en-US" baseline="0" dirty="0" smtClean="0">
                <a:solidFill>
                  <a:schemeClr val="dk1"/>
                </a:solidFill>
                <a:latin typeface="Calibri" panose="020F0502020204030204" pitchFamily="34" charset="0"/>
              </a:rPr>
              <a:t>Note:  Just like with all of our examples, seeing this in materials doesn’t mean that these materials would meet the metric.  Reviewers need to look at how the SMPs are identified throughout the teacher materials to gather evidence that will allow them to make a holistic decision about the materials for each metric. </a:t>
            </a:r>
            <a:endParaRPr lang="en-US" dirty="0" smtClean="0">
              <a:latin typeface="Calibri" panose="020F0502020204030204" pitchFamily="34" charset="0"/>
            </a:endParaRPr>
          </a:p>
          <a:p>
            <a:pPr marL="171450" lvl="0" indent="-171450" rtl="0">
              <a:spcBef>
                <a:spcPts val="0"/>
              </a:spcBef>
              <a:buClr>
                <a:schemeClr val="dk1"/>
              </a:buClr>
              <a:buSzPct val="25000"/>
              <a:buFontTx/>
              <a:buChar char="-"/>
            </a:pPr>
            <a:endParaRPr lang="en-US" sz="1200" baseline="0" dirty="0" smtClean="0">
              <a:solidFill>
                <a:schemeClr val="dk1"/>
              </a:solidFill>
              <a:latin typeface="Calibri" panose="020F0502020204030204" pitchFamily="34" charset="0"/>
              <a:ea typeface="Calibri"/>
              <a:cs typeface="Calibri"/>
              <a:sym typeface="Calibri"/>
            </a:endParaRPr>
          </a:p>
          <a:p>
            <a:pPr>
              <a:spcBef>
                <a:spcPts val="0"/>
              </a:spcBef>
              <a:buNone/>
            </a:pPr>
            <a:endParaRPr lang="en-US" dirty="0" smtClean="0">
              <a:latin typeface="Calibri" panose="020F0502020204030204" pitchFamily="34" charset="0"/>
            </a:endParaRPr>
          </a:p>
          <a:p>
            <a:pPr>
              <a:spcBef>
                <a:spcPts val="0"/>
              </a:spcBef>
              <a:buNone/>
            </a:pPr>
            <a:endParaRPr dirty="0">
              <a:latin typeface="Calibri" panose="020F0502020204030204" pitchFamily="34" charset="0"/>
            </a:endParaRPr>
          </a:p>
        </p:txBody>
      </p:sp>
      <p:sp>
        <p:nvSpPr>
          <p:cNvPr id="545" name="Shape 545"/>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rtl="0">
              <a:spcBef>
                <a:spcPts val="0"/>
              </a:spcBef>
              <a:buClr>
                <a:srgbClr val="000000"/>
              </a:buClr>
              <a:buSzPct val="25000"/>
              <a:buFont typeface="Arial"/>
              <a:buNone/>
            </a:pPr>
            <a:fld id="{00000000-1234-1234-1234-123412341234}" type="slidenum">
              <a:rPr lang="en-US"/>
              <a:t>14</a:t>
            </a:fld>
            <a:endParaRPr lang="en-US"/>
          </a:p>
        </p:txBody>
      </p:sp>
    </p:spTree>
    <p:extLst>
      <p:ext uri="{BB962C8B-B14F-4D97-AF65-F5344CB8AC3E}">
        <p14:creationId xmlns:p14="http://schemas.microsoft.com/office/powerpoint/2010/main" val="2156733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Big Idea: Look at how the expectation for MP.4</a:t>
            </a:r>
            <a:r>
              <a:rPr lang="en-US" sz="1200" baseline="0" dirty="0" smtClean="0">
                <a:solidFill>
                  <a:schemeClr val="dk1"/>
                </a:solidFill>
                <a:latin typeface="Calibri" panose="020F0502020204030204" pitchFamily="34" charset="0"/>
                <a:ea typeface="Calibri"/>
                <a:cs typeface="Calibri"/>
                <a:sym typeface="Calibri"/>
              </a:rPr>
              <a:t> develops across grades.</a:t>
            </a: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Talking Points: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dirty="0" smtClean="0">
                <a:solidFill>
                  <a:schemeClr val="dk1"/>
                </a:solidFill>
                <a:latin typeface="Calibri" panose="020F0502020204030204" pitchFamily="34" charset="0"/>
                <a:ea typeface="Calibri"/>
                <a:cs typeface="Calibri"/>
                <a:sym typeface="Calibri"/>
              </a:rPr>
              <a:t>The last set of </a:t>
            </a:r>
            <a:r>
              <a:rPr lang="en-US" sz="1200" baseline="0" dirty="0" smtClean="0">
                <a:solidFill>
                  <a:schemeClr val="dk1"/>
                </a:solidFill>
                <a:latin typeface="Calibri" panose="020F0502020204030204" pitchFamily="34" charset="0"/>
                <a:ea typeface="Calibri"/>
                <a:cs typeface="Calibri"/>
                <a:sym typeface="Calibri"/>
              </a:rPr>
              <a:t>questions used to gather evidence for AC Metric 2B is: “</a:t>
            </a:r>
            <a:r>
              <a:rPr lang="en-US" sz="1200" dirty="0" smtClean="0">
                <a:solidFill>
                  <a:srgbClr val="3F3F39"/>
                </a:solidFill>
                <a:latin typeface="Calibri" panose="020F0502020204030204" pitchFamily="34" charset="0"/>
                <a:ea typeface="Allerta"/>
                <a:cs typeface="Allerta"/>
                <a:sym typeface="Allerta"/>
              </a:rPr>
              <a:t>Do the materials treat practice standards as </a:t>
            </a:r>
            <a:r>
              <a:rPr lang="en-US" sz="1200" dirty="0" smtClean="0">
                <a:solidFill>
                  <a:srgbClr val="00B050"/>
                </a:solidFill>
                <a:latin typeface="Calibri" panose="020F0502020204030204" pitchFamily="34" charset="0"/>
                <a:ea typeface="Allerta"/>
                <a:cs typeface="Allerta"/>
                <a:sym typeface="Allerta"/>
              </a:rPr>
              <a:t>developing across grades or grade bands</a:t>
            </a:r>
            <a:r>
              <a:rPr lang="en-US" sz="1200" dirty="0" smtClean="0">
                <a:solidFill>
                  <a:srgbClr val="3F3F39"/>
                </a:solidFill>
                <a:latin typeface="Calibri" panose="020F0502020204030204" pitchFamily="34" charset="0"/>
                <a:ea typeface="Allerta"/>
                <a:cs typeface="Allerta"/>
                <a:sym typeface="Allerta"/>
              </a:rPr>
              <a:t>? Are the practice standards in early grades appropriately simple? Do they display an arc of growing sophistication across the grades?”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dirty="0" smtClean="0">
                <a:solidFill>
                  <a:schemeClr val="dk1"/>
                </a:solidFill>
                <a:latin typeface="Calibri" panose="020F0502020204030204" pitchFamily="34" charset="0"/>
                <a:ea typeface="Calibri"/>
                <a:cs typeface="Calibri"/>
                <a:sym typeface="Calibri"/>
              </a:rPr>
              <a:t>In this activity, you will get an opportunity to see how a specific Mathematical Practice – MP.4 – grows in</a:t>
            </a:r>
            <a:r>
              <a:rPr lang="en-US" sz="1200" baseline="0" dirty="0" smtClean="0">
                <a:solidFill>
                  <a:schemeClr val="dk1"/>
                </a:solidFill>
                <a:latin typeface="Calibri" panose="020F0502020204030204" pitchFamily="34" charset="0"/>
                <a:ea typeface="Calibri"/>
                <a:cs typeface="Calibri"/>
                <a:sym typeface="Calibri"/>
              </a:rPr>
              <a:t> complexity across grades.  Solve the problems and then match them with the corresponding standard to sequence them across grades.  Once you’ve done that, talk with your group about the discussion questions that are posted.</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dk1"/>
                </a:solidFill>
                <a:latin typeface="Calibri" panose="020F0502020204030204" pitchFamily="34" charset="0"/>
                <a:ea typeface="Calibri"/>
                <a:cs typeface="Calibri"/>
                <a:sym typeface="Calibri"/>
              </a:rPr>
              <a:t>&lt;Give participants a chance to solve the problems, sequence them, and discuss how the complexity of modeling grows across grades.&gt; </a:t>
            </a:r>
            <a:r>
              <a:rPr lang="en-US" sz="1200" b="1" baseline="0" dirty="0" smtClean="0">
                <a:solidFill>
                  <a:schemeClr val="dk1"/>
                </a:solidFill>
                <a:latin typeface="Calibri" panose="020F0502020204030204" pitchFamily="34" charset="0"/>
                <a:ea typeface="Calibri"/>
                <a:cs typeface="Calibri"/>
                <a:sym typeface="Calibri"/>
              </a:rPr>
              <a:t>&lt;12 minutes&gt;</a:t>
            </a:r>
            <a:endParaRPr lang="en-US" sz="1200" b="1" baseline="0" dirty="0" smtClean="0">
              <a:solidFill>
                <a:schemeClr val="tx1"/>
              </a:solidFill>
              <a:latin typeface="Calibri" panose="020F0502020204030204" pitchFamily="34" charset="0"/>
              <a:ea typeface="+mn-ea"/>
              <a:cs typeface="+mn-cs"/>
              <a:sym typeface="Calibri"/>
            </a:endParaRP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0" i="1" u="none" strike="noStrike" kern="1200" dirty="0" smtClean="0">
                <a:solidFill>
                  <a:schemeClr val="tx1"/>
                </a:solidFill>
                <a:effectLst/>
                <a:latin typeface="Calibri" panose="020F0502020204030204" pitchFamily="34" charset="0"/>
                <a:ea typeface="+mn-ea"/>
                <a:cs typeface="+mn-cs"/>
              </a:rPr>
              <a:t>Problems are not intended to show “this is the grade where this kind of modeling first appears” but rather to represent the kinds of problems that students should gradually see more of in later grades and fewer of in earlier grades </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0" i="0" u="none" strike="noStrike" kern="1200" dirty="0" smtClean="0">
                <a:solidFill>
                  <a:schemeClr val="tx1"/>
                </a:solidFill>
                <a:effectLst/>
                <a:latin typeface="Calibri" panose="020F0502020204030204" pitchFamily="34" charset="0"/>
                <a:ea typeface="+mn-ea"/>
                <a:cs typeface="+mn-cs"/>
              </a:rPr>
              <a:t>Going</a:t>
            </a:r>
            <a:r>
              <a:rPr lang="en-US" sz="1200" b="0" i="0" u="none" strike="noStrike" kern="1200" baseline="0" dirty="0" smtClean="0">
                <a:solidFill>
                  <a:schemeClr val="tx1"/>
                </a:solidFill>
                <a:effectLst/>
                <a:latin typeface="Calibri" panose="020F0502020204030204" pitchFamily="34" charset="0"/>
                <a:ea typeface="+mn-ea"/>
                <a:cs typeface="+mn-cs"/>
              </a:rPr>
              <a:t> clockwise from the upper left, the problems represent 3.OA.A.3, 1.OA.A.2, K.OA.A.1 and 4.OA.A.3.</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0" i="0" u="none" strike="noStrike" kern="1200" dirty="0" smtClean="0">
                <a:solidFill>
                  <a:schemeClr val="tx1"/>
                </a:solidFill>
                <a:effectLst/>
                <a:latin typeface="Calibri" panose="020F0502020204030204" pitchFamily="34" charset="0"/>
                <a:ea typeface="+mn-ea"/>
                <a:cs typeface="+mn-cs"/>
              </a:rPr>
              <a:t>The problems show</a:t>
            </a:r>
            <a:r>
              <a:rPr lang="en-US" sz="1200" b="0" i="0" u="none" strike="noStrike" kern="1200" baseline="0" dirty="0" smtClean="0">
                <a:solidFill>
                  <a:schemeClr val="tx1"/>
                </a:solidFill>
                <a:effectLst/>
                <a:latin typeface="Calibri" panose="020F0502020204030204" pitchFamily="34" charset="0"/>
                <a:ea typeface="+mn-ea"/>
                <a:cs typeface="+mn-cs"/>
              </a:rPr>
              <a:t> a</a:t>
            </a:r>
            <a:r>
              <a:rPr lang="en-US" sz="1200" b="0" i="0" u="none" strike="noStrike" kern="1200" dirty="0" smtClean="0">
                <a:solidFill>
                  <a:schemeClr val="tx1"/>
                </a:solidFill>
                <a:effectLst/>
                <a:latin typeface="Calibri" panose="020F0502020204030204" pitchFamily="34" charset="0"/>
                <a:ea typeface="+mn-ea"/>
                <a:cs typeface="+mn-cs"/>
              </a:rPr>
              <a:t> growing sophistication in how students use equations to represent increasingly complex problems from K-4, incorporating their understanding of the relationships between operations and the meaning of operations to see that there are sometimes multiple equations that could be used to represent the same situation in the grade 4 example.</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15</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9379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Shape 56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68" name="Shape 568"/>
          <p:cNvSpPr txBox="1">
            <a:spLocks noGrp="1"/>
          </p:cNvSpPr>
          <p:nvPr>
            <p:ph type="body" idx="1"/>
          </p:nvPr>
        </p:nvSpPr>
        <p:spPr>
          <a:xfrm>
            <a:off x="701039" y="4415789"/>
            <a:ext cx="5608200" cy="4183500"/>
          </a:xfrm>
          <a:prstGeom prst="rect">
            <a:avLst/>
          </a:prstGeom>
          <a:noFill/>
          <a:ln>
            <a:noFill/>
          </a:ln>
        </p:spPr>
        <p:txBody>
          <a:bodyPr lIns="93275" tIns="46625" rIns="93275" bIns="466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a:ea typeface="Calibri"/>
                <a:cs typeface="Calibri"/>
                <a:sym typeface="Calibri"/>
              </a:rPr>
              <a:t>Big Idea:   Introduce AC Metric 2A </a:t>
            </a:r>
            <a:r>
              <a:rPr lang="en-US" sz="1200" baseline="0" dirty="0" smtClean="0">
                <a:solidFill>
                  <a:schemeClr val="dk1"/>
                </a:solidFill>
                <a:latin typeface="Calibri"/>
                <a:ea typeface="Calibri"/>
                <a:cs typeface="Calibri"/>
                <a:sym typeface="Calibri"/>
              </a:rPr>
              <a:t>and describe how SMPs connect to the shift of Focus.</a:t>
            </a:r>
            <a:endParaRPr lang="en-US" sz="1200" dirty="0" smtClean="0">
              <a:solidFill>
                <a:schemeClr val="dk1"/>
              </a:solidFill>
              <a:latin typeface="Calibri"/>
              <a:ea typeface="Calibri"/>
              <a:cs typeface="Calibri"/>
              <a:sym typeface="Calibri"/>
            </a:endParaRPr>
          </a:p>
          <a:p>
            <a:pPr lvl="0" rtl="0">
              <a:spcBef>
                <a:spcPts val="0"/>
              </a:spcBef>
              <a:buClr>
                <a:schemeClr val="dk1"/>
              </a:buClr>
              <a:buFont typeface="Arial"/>
              <a:buNone/>
            </a:pPr>
            <a:endParaRPr lang="en-US" sz="1200" dirty="0" smtClean="0">
              <a:solidFill>
                <a:schemeClr val="dk1"/>
              </a:solidFill>
              <a:latin typeface="Calibri"/>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dk1"/>
                </a:solidFill>
                <a:latin typeface="Calibri"/>
                <a:ea typeface="Calibri"/>
                <a:cs typeface="Calibri"/>
                <a:sym typeface="Calibri"/>
              </a:rPr>
              <a:t>We are going to jump back to the first metric </a:t>
            </a:r>
            <a:r>
              <a:rPr lang="en-US" sz="1200" baseline="0" dirty="0" smtClean="0">
                <a:solidFill>
                  <a:schemeClr val="dk1"/>
                </a:solidFill>
                <a:latin typeface="Calibri"/>
                <a:ea typeface="Calibri"/>
                <a:cs typeface="Calibri"/>
                <a:sym typeface="Calibri"/>
              </a:rPr>
              <a:t>under Alignment Criterion 2.</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a:ea typeface="Calibri"/>
                <a:cs typeface="Calibri"/>
                <a:sym typeface="Calibri"/>
              </a:rPr>
              <a:t>This is the only metric in this criterion that does not have related questions.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a:ea typeface="Calibri"/>
                <a:cs typeface="Calibri"/>
                <a:sym typeface="Calibri"/>
              </a:rPr>
              <a:t>This metric ensures that instructional materials are not looking at Focus and the SMPs as completely separate ideas.  They work together.  By focusing on the Major Work of the grade, we are able to go deeper into the content and, as students are engaging deeply in the content of the grade level, they should also be engaging in the SMPs.</a:t>
            </a:r>
          </a:p>
          <a:p>
            <a:pPr marL="0" marR="0" lvl="0" indent="0" algn="l" rtl="0">
              <a:spcBef>
                <a:spcPts val="0"/>
              </a:spcBef>
              <a:buClr>
                <a:schemeClr val="dk1"/>
              </a:buClr>
              <a:buFont typeface="Calibri"/>
              <a:buNone/>
            </a:pPr>
            <a:endParaRPr sz="1200" dirty="0"/>
          </a:p>
        </p:txBody>
      </p:sp>
      <p:sp>
        <p:nvSpPr>
          <p:cNvPr id="569" name="Shape 569"/>
          <p:cNvSpPr txBox="1">
            <a:spLocks noGrp="1"/>
          </p:cNvSpPr>
          <p:nvPr>
            <p:ph type="sldNum" idx="12"/>
          </p:nvPr>
        </p:nvSpPr>
        <p:spPr>
          <a:xfrm>
            <a:off x="3970936" y="8829967"/>
            <a:ext cx="3037799" cy="464699"/>
          </a:xfrm>
          <a:prstGeom prst="rect">
            <a:avLst/>
          </a:prstGeom>
          <a:noFill/>
          <a:ln>
            <a:noFill/>
          </a:ln>
        </p:spPr>
        <p:txBody>
          <a:bodyPr lIns="93275" tIns="46625" rIns="93275" bIns="46625"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baseline="0">
                <a:solidFill>
                  <a:schemeClr val="dk1"/>
                </a:solidFill>
                <a:latin typeface="Calibri"/>
                <a:ea typeface="Calibri"/>
                <a:cs typeface="Calibri"/>
                <a:sym typeface="Calibri"/>
              </a:rPr>
              <a:t>16</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4395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Big Idea</a:t>
            </a:r>
            <a:r>
              <a:rPr lang="en-US" baseline="0" dirty="0" smtClean="0"/>
              <a:t>:  Show AC Metric 2A.</a:t>
            </a:r>
          </a:p>
          <a:p>
            <a:endParaRPr lang="en-US" baseline="0" dirty="0" smtClean="0"/>
          </a:p>
          <a:p>
            <a:r>
              <a:rPr lang="en-US" baseline="0" dirty="0" smtClean="0"/>
              <a:t>Talking Points:</a:t>
            </a:r>
          </a:p>
          <a:p>
            <a:pPr marL="171450" indent="-171450">
              <a:buFontTx/>
              <a:buChar char="-"/>
            </a:pPr>
            <a:r>
              <a:rPr lang="en-US" baseline="0" dirty="0" smtClean="0"/>
              <a:t>AC Metric 2A is the only metric in this criterion without associated questions.</a:t>
            </a:r>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17</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70185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Shape 57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76" name="Shape 576"/>
          <p:cNvSpPr txBox="1">
            <a:spLocks noGrp="1"/>
          </p:cNvSpPr>
          <p:nvPr>
            <p:ph type="body" idx="1"/>
          </p:nvPr>
        </p:nvSpPr>
        <p:spPr>
          <a:xfrm>
            <a:off x="701041" y="4415791"/>
            <a:ext cx="5608200" cy="4183500"/>
          </a:xfrm>
          <a:prstGeom prst="rect">
            <a:avLst/>
          </a:prstGeom>
          <a:noFill/>
          <a:ln>
            <a:noFill/>
          </a:ln>
        </p:spPr>
        <p:txBody>
          <a:bodyPr lIns="93175" tIns="46575" rIns="93175" bIns="4657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Big Idea:   Reinforce the idea that the point of the SMPs is to enhance student understanding of the content – no</a:t>
            </a:r>
            <a:r>
              <a:rPr lang="en-US" sz="1200" baseline="0" dirty="0" smtClean="0">
                <a:solidFill>
                  <a:schemeClr val="dk1"/>
                </a:solidFill>
                <a:latin typeface="Calibri" panose="020F0502020204030204" pitchFamily="34" charset="0"/>
                <a:ea typeface="Calibri"/>
                <a:cs typeface="Calibri"/>
                <a:sym typeface="Calibri"/>
              </a:rPr>
              <a:t> practices for practice’s sake!</a:t>
            </a: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Font typeface="Arial"/>
              <a:buNone/>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Talking Points:</a:t>
            </a:r>
          </a:p>
          <a:p>
            <a:pPr marL="171450" marR="0" lvl="0" indent="-171450" algn="l" rtl="0">
              <a:spcBef>
                <a:spcPts val="0"/>
              </a:spcBef>
              <a:buFont typeface="Calibri" panose="020F0502020204030204" pitchFamily="34" charset="0"/>
              <a:buChar char="-"/>
            </a:pPr>
            <a:r>
              <a:rPr lang="en-US" sz="1200" b="0" i="0" u="none" strike="noStrike" cap="none" baseline="0" dirty="0" smtClean="0">
                <a:solidFill>
                  <a:schemeClr val="dk1"/>
                </a:solidFill>
                <a:latin typeface="Calibri" panose="020F0502020204030204" pitchFamily="34" charset="0"/>
                <a:ea typeface="Calibri"/>
                <a:cs typeface="Calibri"/>
                <a:sym typeface="Calibri"/>
              </a:rPr>
              <a:t>Although we </a:t>
            </a:r>
            <a:r>
              <a:rPr lang="en-US" sz="1200" b="0" i="0" u="none" strike="noStrike" cap="none" baseline="0" dirty="0">
                <a:solidFill>
                  <a:schemeClr val="dk1"/>
                </a:solidFill>
                <a:latin typeface="Calibri" panose="020F0502020204030204" pitchFamily="34" charset="0"/>
                <a:ea typeface="Calibri"/>
                <a:cs typeface="Calibri"/>
                <a:sym typeface="Calibri"/>
              </a:rPr>
              <a:t>have two distinct lists of </a:t>
            </a:r>
            <a:r>
              <a:rPr lang="en-US" sz="1200" b="0" i="0" u="none" strike="noStrike" cap="none" baseline="0" dirty="0" smtClean="0">
                <a:solidFill>
                  <a:schemeClr val="dk1"/>
                </a:solidFill>
                <a:latin typeface="Calibri" panose="020F0502020204030204" pitchFamily="34" charset="0"/>
                <a:ea typeface="Calibri"/>
                <a:cs typeface="Calibri"/>
                <a:sym typeface="Calibri"/>
              </a:rPr>
              <a:t>standards (Standards </a:t>
            </a:r>
            <a:r>
              <a:rPr lang="en-US" sz="1200" b="0" i="0" u="none" strike="noStrike" cap="none" baseline="0" dirty="0">
                <a:solidFill>
                  <a:schemeClr val="dk1"/>
                </a:solidFill>
                <a:latin typeface="Calibri" panose="020F0502020204030204" pitchFamily="34" charset="0"/>
                <a:ea typeface="Calibri"/>
                <a:cs typeface="Calibri"/>
                <a:sym typeface="Calibri"/>
              </a:rPr>
              <a:t>for Mathematical Content and Standards for Mathematical </a:t>
            </a:r>
            <a:r>
              <a:rPr lang="en-US" sz="1200" b="0" i="0" u="none" strike="noStrike" cap="none" baseline="0" dirty="0" smtClean="0">
                <a:solidFill>
                  <a:schemeClr val="dk1"/>
                </a:solidFill>
                <a:latin typeface="Calibri" panose="020F0502020204030204" pitchFamily="34" charset="0"/>
                <a:ea typeface="Calibri"/>
                <a:cs typeface="Calibri"/>
                <a:sym typeface="Calibri"/>
              </a:rPr>
              <a:t>Practice),  </a:t>
            </a:r>
            <a:r>
              <a:rPr lang="en-US" sz="1200" b="0" i="0" u="none" strike="noStrike" cap="none" baseline="0" dirty="0">
                <a:solidFill>
                  <a:schemeClr val="dk1"/>
                </a:solidFill>
                <a:latin typeface="Calibri" panose="020F0502020204030204" pitchFamily="34" charset="0"/>
                <a:ea typeface="Calibri"/>
                <a:cs typeface="Calibri"/>
                <a:sym typeface="Calibri"/>
              </a:rPr>
              <a:t>they can’t be addressed separately. The Standards issue a call to connect these two lists on page </a:t>
            </a:r>
            <a:r>
              <a:rPr lang="en-US" sz="1200" b="0" i="0" u="none" strike="noStrike" cap="none" baseline="0" dirty="0" smtClean="0">
                <a:solidFill>
                  <a:schemeClr val="dk1"/>
                </a:solidFill>
                <a:latin typeface="Calibri" panose="020F0502020204030204" pitchFamily="34" charset="0"/>
                <a:ea typeface="Calibri"/>
                <a:cs typeface="Calibri"/>
                <a:sym typeface="Calibri"/>
              </a:rPr>
              <a:t>8.</a:t>
            </a:r>
          </a:p>
          <a:p>
            <a:pPr marL="171450" marR="0" lvl="0" indent="-171450" algn="l" rtl="0">
              <a:spcBef>
                <a:spcPts val="0"/>
              </a:spcBef>
              <a:buFont typeface="Calibri" panose="020F0502020204030204" pitchFamily="34" charset="0"/>
              <a:buChar char="-"/>
            </a:pPr>
            <a:r>
              <a:rPr lang="en-US" sz="1200" b="0" i="0" u="none" strike="noStrike" cap="none" baseline="0" dirty="0" smtClean="0">
                <a:solidFill>
                  <a:schemeClr val="dk1"/>
                </a:solidFill>
                <a:latin typeface="Calibri" panose="020F0502020204030204" pitchFamily="34" charset="0"/>
                <a:ea typeface="Calibri"/>
                <a:cs typeface="Calibri"/>
                <a:sym typeface="Calibri"/>
              </a:rPr>
              <a:t>&lt;Ask participants why the word “connect” is in red in the quote.&gt;</a:t>
            </a:r>
          </a:p>
          <a:p>
            <a:pPr marL="171450" marR="0" lvl="0" indent="-171450" algn="l" rtl="0">
              <a:spcBef>
                <a:spcPts val="0"/>
              </a:spcBef>
              <a:buFont typeface="Calibri" panose="020F0502020204030204" pitchFamily="34" charset="0"/>
              <a:buChar char="-"/>
            </a:pPr>
            <a:r>
              <a:rPr lang="en-US" sz="1200" b="0" i="0" u="none" strike="noStrike" cap="none" baseline="0" dirty="0" smtClean="0">
                <a:solidFill>
                  <a:schemeClr val="dk1"/>
                </a:solidFill>
                <a:latin typeface="Calibri" panose="020F0502020204030204" pitchFamily="34" charset="0"/>
                <a:ea typeface="Calibri"/>
                <a:cs typeface="Calibri"/>
                <a:sym typeface="Calibri"/>
              </a:rPr>
              <a:t>Instructional materials should not have lessons on content and separate lessons on SMPs.  They need to be interwoven throughout the materials.</a:t>
            </a:r>
          </a:p>
          <a:p>
            <a:pPr marL="171450" marR="0" lvl="0" indent="-171450" algn="l" rtl="0">
              <a:spcBef>
                <a:spcPts val="0"/>
              </a:spcBef>
              <a:buFont typeface="Calibri" panose="020F0502020204030204" pitchFamily="34" charset="0"/>
              <a:buChar char="-"/>
            </a:pPr>
            <a:r>
              <a:rPr lang="en-US" sz="1200" b="0" i="0" u="none" strike="noStrike" cap="none" baseline="0" dirty="0" smtClean="0">
                <a:solidFill>
                  <a:schemeClr val="dk1"/>
                </a:solidFill>
                <a:latin typeface="Calibri" panose="020F0502020204030204" pitchFamily="34" charset="0"/>
                <a:ea typeface="Calibri"/>
                <a:cs typeface="Calibri"/>
                <a:sym typeface="Calibri"/>
              </a:rPr>
              <a:t>A </a:t>
            </a:r>
            <a:r>
              <a:rPr lang="en-US" sz="1200" b="0" i="0" u="none" strike="noStrike" cap="none" baseline="0" dirty="0">
                <a:solidFill>
                  <a:schemeClr val="dk1"/>
                </a:solidFill>
                <a:latin typeface="Calibri" panose="020F0502020204030204" pitchFamily="34" charset="0"/>
                <a:ea typeface="Calibri"/>
                <a:cs typeface="Calibri"/>
                <a:sym typeface="Calibri"/>
              </a:rPr>
              <a:t>good example of this is </a:t>
            </a:r>
            <a:r>
              <a:rPr lang="en-US" sz="1200" b="0" i="0" u="none" strike="noStrike" cap="none" baseline="0" dirty="0" smtClean="0">
                <a:solidFill>
                  <a:schemeClr val="dk1"/>
                </a:solidFill>
                <a:latin typeface="Calibri" panose="020F0502020204030204" pitchFamily="34" charset="0"/>
                <a:ea typeface="Calibri"/>
                <a:cs typeface="Calibri"/>
                <a:sym typeface="Calibri"/>
              </a:rPr>
              <a:t>MP.3: </a:t>
            </a:r>
            <a:r>
              <a:rPr lang="en-US" sz="1200" b="0" i="0" u="none" strike="noStrike" cap="none" baseline="0" dirty="0">
                <a:solidFill>
                  <a:schemeClr val="dk1"/>
                </a:solidFill>
                <a:latin typeface="Calibri" panose="020F0502020204030204" pitchFamily="34" charset="0"/>
                <a:ea typeface="Calibri"/>
                <a:cs typeface="Calibri"/>
                <a:sym typeface="Calibri"/>
              </a:rPr>
              <a:t>C</a:t>
            </a:r>
            <a:r>
              <a:rPr lang="en-US" sz="1200" b="0" i="0" u="none" strike="noStrike" cap="none" baseline="0" dirty="0" smtClean="0">
                <a:solidFill>
                  <a:schemeClr val="dk1"/>
                </a:solidFill>
                <a:latin typeface="Calibri" panose="020F0502020204030204" pitchFamily="34" charset="0"/>
                <a:ea typeface="Calibri"/>
                <a:cs typeface="Calibri"/>
                <a:sym typeface="Calibri"/>
              </a:rPr>
              <a:t>onstruct </a:t>
            </a:r>
            <a:r>
              <a:rPr lang="en-US" sz="1200" b="0" i="0" u="none" strike="noStrike" cap="none" baseline="0" dirty="0">
                <a:solidFill>
                  <a:schemeClr val="dk1"/>
                </a:solidFill>
                <a:latin typeface="Calibri" panose="020F0502020204030204" pitchFamily="34" charset="0"/>
                <a:ea typeface="Calibri"/>
                <a:cs typeface="Calibri"/>
                <a:sym typeface="Calibri"/>
              </a:rPr>
              <a:t>viable arguments and critique the reasoning of others. </a:t>
            </a:r>
            <a:r>
              <a:rPr lang="en-US" sz="1200" b="0" i="0" u="none" strike="noStrike" cap="none" baseline="0" dirty="0" smtClean="0">
                <a:solidFill>
                  <a:schemeClr val="dk1"/>
                </a:solidFill>
                <a:latin typeface="Calibri" panose="020F0502020204030204" pitchFamily="34" charset="0"/>
                <a:ea typeface="Calibri"/>
                <a:cs typeface="Calibri"/>
                <a:sym typeface="Calibri"/>
              </a:rPr>
              <a:t>  We would </a:t>
            </a:r>
            <a:r>
              <a:rPr lang="en-US" sz="1200" b="1" i="0" u="sng" strike="noStrike" cap="none" baseline="0" dirty="0" smtClean="0">
                <a:solidFill>
                  <a:schemeClr val="dk1"/>
                </a:solidFill>
                <a:latin typeface="Calibri" panose="020F0502020204030204" pitchFamily="34" charset="0"/>
                <a:ea typeface="Calibri"/>
                <a:cs typeface="Calibri"/>
                <a:sym typeface="Calibri"/>
              </a:rPr>
              <a:t>not</a:t>
            </a:r>
            <a:r>
              <a:rPr lang="en-US" sz="1200" b="0" i="0" u="none" strike="noStrike" cap="none" baseline="0" dirty="0" smtClean="0">
                <a:solidFill>
                  <a:schemeClr val="dk1"/>
                </a:solidFill>
                <a:latin typeface="Calibri" panose="020F0502020204030204" pitchFamily="34" charset="0"/>
                <a:ea typeface="Calibri"/>
                <a:cs typeface="Calibri"/>
                <a:sym typeface="Calibri"/>
              </a:rPr>
              <a:t> want to see a series of lessons that focuses on having students explain and justify repeating patterns in early elementary grades because this is content that is not part of the Standards.  </a:t>
            </a:r>
            <a:endParaRPr lang="en-US" sz="1200" b="0" i="0" u="none" strike="noStrike" cap="none" baseline="0" dirty="0">
              <a:solidFill>
                <a:schemeClr val="dk1"/>
              </a:solidFill>
              <a:latin typeface="Calibri" panose="020F0502020204030204" pitchFamily="34" charset="0"/>
              <a:ea typeface="Calibri"/>
              <a:cs typeface="Calibri"/>
              <a:sym typeface="Calibri"/>
            </a:endParaRPr>
          </a:p>
          <a:p>
            <a:pPr marL="171450" marR="0" lvl="0" indent="-171450" algn="l" rtl="0">
              <a:spcBef>
                <a:spcPts val="0"/>
              </a:spcBef>
              <a:buFont typeface="Calibri" panose="020F0502020204030204" pitchFamily="34" charset="0"/>
              <a:buChar char="-"/>
            </a:pPr>
            <a:r>
              <a:rPr lang="en-US" sz="1200" b="0" i="0" kern="1200" dirty="0" smtClean="0">
                <a:solidFill>
                  <a:schemeClr val="tx1"/>
                </a:solidFill>
                <a:effectLst/>
                <a:latin typeface="Calibri" panose="020F0502020204030204" pitchFamily="34" charset="0"/>
                <a:ea typeface="+mn-ea"/>
                <a:cs typeface="+mn-cs"/>
              </a:rPr>
              <a:t>Materials can't do what was traditionally done in the past and teach a bunch of procedures, then throw in a couple of problems at the end that require sense making and perseverance.   Content</a:t>
            </a:r>
            <a:r>
              <a:rPr lang="en-US" sz="1200" b="0" i="0" kern="1200" baseline="0" dirty="0" smtClean="0">
                <a:solidFill>
                  <a:schemeClr val="tx1"/>
                </a:solidFill>
                <a:effectLst/>
                <a:latin typeface="Calibri" panose="020F0502020204030204" pitchFamily="34" charset="0"/>
                <a:ea typeface="+mn-ea"/>
                <a:cs typeface="+mn-cs"/>
              </a:rPr>
              <a:t> and practices must be interwoven.</a:t>
            </a:r>
            <a:r>
              <a:rPr lang="en-US" dirty="0" smtClean="0">
                <a:latin typeface="Calibri" panose="020F0502020204030204" pitchFamily="34" charset="0"/>
              </a:rPr>
              <a:t/>
            </a:r>
            <a:br>
              <a:rPr lang="en-US" dirty="0" smtClean="0">
                <a:latin typeface="Calibri" panose="020F0502020204030204" pitchFamily="34" charset="0"/>
              </a:rPr>
            </a:br>
            <a:endParaRPr sz="1200" b="0" i="0" u="none" strike="noStrike" cap="none" baseline="0" dirty="0">
              <a:solidFill>
                <a:schemeClr val="dk1"/>
              </a:solidFill>
              <a:latin typeface="Calibri" panose="020F0502020204030204" pitchFamily="34" charset="0"/>
              <a:ea typeface="Calibri"/>
              <a:cs typeface="Calibri"/>
              <a:sym typeface="Calibri"/>
            </a:endParaRPr>
          </a:p>
        </p:txBody>
      </p:sp>
      <p:sp>
        <p:nvSpPr>
          <p:cNvPr id="577" name="Shape 577"/>
          <p:cNvSpPr txBox="1">
            <a:spLocks noGrp="1"/>
          </p:cNvSpPr>
          <p:nvPr>
            <p:ph type="sldNum" idx="12"/>
          </p:nvPr>
        </p:nvSpPr>
        <p:spPr>
          <a:xfrm>
            <a:off x="3970939" y="8829965"/>
            <a:ext cx="3037799" cy="464699"/>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18</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0896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Shape 58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86" name="Shape 586"/>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Big Idea: Show an example of materials</a:t>
            </a:r>
            <a:r>
              <a:rPr lang="en-US" sz="1200" baseline="0" dirty="0" smtClean="0">
                <a:solidFill>
                  <a:schemeClr val="tx1"/>
                </a:solidFill>
                <a:latin typeface="Calibri" panose="020F0502020204030204" pitchFamily="34" charset="0"/>
                <a:ea typeface="Calibri"/>
                <a:cs typeface="Calibri"/>
                <a:sym typeface="Calibri"/>
              </a:rPr>
              <a:t> that use the MPs to strengthen the focus on Major Work of the grade.</a:t>
            </a:r>
          </a:p>
          <a:p>
            <a:pPr lvl="0" rtl="0">
              <a:spcBef>
                <a:spcPts val="0"/>
              </a:spcBef>
              <a:buClr>
                <a:schemeClr val="dk1"/>
              </a:buClr>
              <a:buSzPct val="25000"/>
              <a:buFont typeface="Calibri"/>
              <a:buNone/>
            </a:pPr>
            <a:r>
              <a:rPr lang="en-US" sz="1200" i="1" baseline="0" dirty="0" smtClean="0">
                <a:solidFill>
                  <a:schemeClr val="tx1"/>
                </a:solidFill>
                <a:latin typeface="Calibri" panose="020F0502020204030204" pitchFamily="34" charset="0"/>
                <a:ea typeface="Calibri"/>
                <a:cs typeface="Calibri"/>
                <a:sym typeface="Calibri"/>
              </a:rPr>
              <a:t>This example should also illustrate that reviewers need to look closely to understand the intent of the book before making judgements.</a:t>
            </a:r>
            <a:endParaRPr lang="en-US" sz="1200" i="1"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Font typeface="Arial"/>
              <a:buNone/>
            </a:pP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Calibri"/>
              </a:rPr>
              <a:t>Let’s take a look at an excerpt from a grade 4 book.</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Calibri"/>
              </a:rPr>
              <a:t>&lt;Give participants an opportunity to read the problem on the slide and discuss whether it enhances the focus on Major Work of the grade.  </a:t>
            </a:r>
            <a:r>
              <a:rPr lang="en-US" sz="1200" i="1" baseline="0" dirty="0" smtClean="0">
                <a:solidFill>
                  <a:schemeClr val="tx1"/>
                </a:solidFill>
                <a:latin typeface="Calibri" panose="020F0502020204030204" pitchFamily="34" charset="0"/>
                <a:ea typeface="Calibri"/>
                <a:cs typeface="Calibri"/>
                <a:sym typeface="Calibri"/>
              </a:rPr>
              <a:t>Participants will most likely answer that it does not because it is working with repeating patterns.  </a:t>
            </a:r>
            <a:r>
              <a:rPr lang="en-US" sz="1200" i="0" baseline="0" dirty="0" smtClean="0">
                <a:solidFill>
                  <a:schemeClr val="tx1"/>
                </a:solidFill>
                <a:latin typeface="Calibri" panose="020F0502020204030204" pitchFamily="34" charset="0"/>
                <a:ea typeface="Calibri"/>
                <a:cs typeface="Calibri"/>
                <a:sym typeface="Calibri"/>
              </a:rPr>
              <a:t>Have participants read the full excerpt of this lesson in the participant packet, and have them discuss whether this changes their opinion about how this example meets metric AC  2A.</a:t>
            </a:r>
            <a:r>
              <a:rPr lang="en-US" sz="1200" dirty="0" smtClean="0">
                <a:solidFill>
                  <a:schemeClr val="tx1"/>
                </a:solidFill>
                <a:latin typeface="Calibri" panose="020F0502020204030204" pitchFamily="34" charset="0"/>
                <a:ea typeface="Allerta"/>
                <a:cs typeface="Allerta"/>
                <a:sym typeface="Allerta"/>
              </a:rPr>
              <a:t>&gt;  </a:t>
            </a:r>
            <a:r>
              <a:rPr lang="en-US" sz="1200" b="1" dirty="0" smtClean="0">
                <a:solidFill>
                  <a:schemeClr val="tx1"/>
                </a:solidFill>
                <a:latin typeface="Calibri" panose="020F0502020204030204" pitchFamily="34" charset="0"/>
                <a:ea typeface="Allerta"/>
                <a:cs typeface="Allerta"/>
                <a:sym typeface="Allerta"/>
              </a:rPr>
              <a:t>&lt;2</a:t>
            </a:r>
            <a:r>
              <a:rPr lang="en-US" sz="1200" b="1" baseline="0" dirty="0" smtClean="0">
                <a:solidFill>
                  <a:schemeClr val="tx1"/>
                </a:solidFill>
                <a:latin typeface="Calibri" panose="020F0502020204030204" pitchFamily="34" charset="0"/>
                <a:ea typeface="Allerta"/>
                <a:cs typeface="Allerta"/>
                <a:sym typeface="Allerta"/>
              </a:rPr>
              <a:t> minutes to discuss the slide/5 minutes to look at full excerpt&gt;</a:t>
            </a:r>
            <a:endParaRPr lang="en-US" sz="1200" b="0" baseline="0" dirty="0" smtClean="0">
              <a:solidFill>
                <a:schemeClr val="tx1"/>
              </a:solidFill>
              <a:latin typeface="Calibri" panose="020F0502020204030204" pitchFamily="34" charset="0"/>
              <a:ea typeface="Allerta"/>
              <a:cs typeface="Allerta"/>
              <a:sym typeface="Allerta"/>
            </a:endParaRP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Allerta"/>
              </a:rPr>
              <a:t>At first glance, this work does not seem as though it is deepening students’ understanding of the Major Work of the grade.  However, in looking at the discussion questions provided for the teacher, you can see that students are engaging with interpreting remainders (4.OA.A.3)  and looking for and using structure (MP.7).</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Allerta"/>
              </a:rPr>
              <a:t>Although this initially doesn’t seem to be meeting the metric, reading the teacher-facing materials closely allows us to see how MP.7 is being used to deepen students’ ability to interpret remainders.  We need to be sure to thoroughly investigate materials before simply dismissing them as being unaligned.</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baseline="0" dirty="0" smtClean="0">
                <a:solidFill>
                  <a:schemeClr val="tx1"/>
                </a:solidFill>
                <a:latin typeface="Calibri" panose="020F0502020204030204" pitchFamily="34" charset="0"/>
              </a:rPr>
              <a:t>Note:  Just like with all of our examples, one part of a lesson like this in materials doesn’t mean that these materials would meet the metric.  Reviewers need to look across the teacher materials to gather evidence that will allow them to make a holistic decision about the materials for each metric. </a:t>
            </a:r>
            <a:endParaRPr lang="en-US" dirty="0" smtClean="0">
              <a:solidFill>
                <a:schemeClr val="tx1"/>
              </a:solidFill>
              <a:latin typeface="Calibri" panose="020F0502020204030204" pitchFamily="34" charset="0"/>
            </a:endParaRPr>
          </a:p>
          <a:p>
            <a:pPr marL="171450" lvl="0" indent="-171450" rtl="0">
              <a:spcBef>
                <a:spcPts val="0"/>
              </a:spcBef>
              <a:buClr>
                <a:schemeClr val="dk1"/>
              </a:buClr>
              <a:buSzPct val="25000"/>
              <a:buFontTx/>
              <a:buChar char="-"/>
            </a:pPr>
            <a:endParaRPr lang="en-US" sz="1200" baseline="0" dirty="0" smtClean="0">
              <a:solidFill>
                <a:schemeClr val="tx1"/>
              </a:solidFill>
              <a:latin typeface="Calibri" panose="020F0502020204030204" pitchFamily="34" charset="0"/>
              <a:ea typeface="Calibri"/>
              <a:cs typeface="Calibri"/>
              <a:sym typeface="Calibri"/>
            </a:endParaRPr>
          </a:p>
          <a:p>
            <a:pPr>
              <a:spcBef>
                <a:spcPts val="0"/>
              </a:spcBef>
              <a:buNone/>
            </a:pPr>
            <a:endParaRPr lang="en-US"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587" name="Shape 587"/>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19</a:t>
            </a:fld>
            <a:endParaRPr lang="en-US"/>
          </a:p>
        </p:txBody>
      </p:sp>
    </p:spTree>
    <p:extLst>
      <p:ext uri="{BB962C8B-B14F-4D97-AF65-F5344CB8AC3E}">
        <p14:creationId xmlns:p14="http://schemas.microsoft.com/office/powerpoint/2010/main" val="3956871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Shape 59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94" name="Shape 594"/>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Big Idea: Show an example of materials</a:t>
            </a:r>
            <a:r>
              <a:rPr lang="en-US" sz="1200" baseline="0" dirty="0" smtClean="0">
                <a:solidFill>
                  <a:schemeClr val="dk1"/>
                </a:solidFill>
                <a:latin typeface="Calibri" panose="020F0502020204030204" pitchFamily="34" charset="0"/>
                <a:ea typeface="Calibri"/>
                <a:cs typeface="Calibri"/>
                <a:sym typeface="Calibri"/>
              </a:rPr>
              <a:t> that do not use the MPs to strengthen the focus on </a:t>
            </a:r>
            <a:r>
              <a:rPr lang="en-US" sz="1200" baseline="0" dirty="0" err="1" smtClean="0">
                <a:solidFill>
                  <a:schemeClr val="dk1"/>
                </a:solidFill>
                <a:latin typeface="Calibri" panose="020F0502020204030204" pitchFamily="34" charset="0"/>
                <a:ea typeface="Calibri"/>
                <a:cs typeface="Calibri"/>
                <a:sym typeface="Calibri"/>
              </a:rPr>
              <a:t>MajorWork</a:t>
            </a:r>
            <a:r>
              <a:rPr lang="en-US" sz="1200" baseline="0" dirty="0" smtClean="0">
                <a:solidFill>
                  <a:schemeClr val="dk1"/>
                </a:solidFill>
                <a:latin typeface="Calibri" panose="020F0502020204030204" pitchFamily="34" charset="0"/>
                <a:ea typeface="Calibri"/>
                <a:cs typeface="Calibri"/>
                <a:sym typeface="Calibri"/>
              </a:rPr>
              <a:t> of the grade.</a:t>
            </a:r>
          </a:p>
          <a:p>
            <a:pPr lvl="0" rtl="0">
              <a:spcBef>
                <a:spcPts val="0"/>
              </a:spcBef>
              <a:buClr>
                <a:schemeClr val="dk1"/>
              </a:buClr>
              <a:buFont typeface="Arial"/>
              <a:buNone/>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Talking Points: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dk1"/>
                </a:solidFill>
                <a:latin typeface="Calibri" panose="020F0502020204030204" pitchFamily="34" charset="0"/>
                <a:ea typeface="Calibri"/>
                <a:cs typeface="Calibri"/>
                <a:sym typeface="Calibri"/>
              </a:rPr>
              <a:t>Let’s take a look at a problem that is not using the MPs to deepen understanding of grade-level content.  </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dk1"/>
                </a:solidFill>
                <a:latin typeface="Calibri" panose="020F0502020204030204" pitchFamily="34" charset="0"/>
                <a:ea typeface="Calibri"/>
                <a:cs typeface="Calibri"/>
                <a:sym typeface="Calibri"/>
              </a:rPr>
              <a:t>&lt;Give participants an opportunity to read problem and discuss why it doesn’t meet the metric</a:t>
            </a:r>
            <a:r>
              <a:rPr lang="en-US" sz="1200" i="0" baseline="0" dirty="0" smtClean="0">
                <a:solidFill>
                  <a:schemeClr val="dk1"/>
                </a:solidFill>
                <a:latin typeface="Calibri" panose="020F0502020204030204" pitchFamily="34" charset="0"/>
                <a:ea typeface="Calibri"/>
                <a:cs typeface="Calibri"/>
                <a:sym typeface="Calibri"/>
              </a:rPr>
              <a:t>.</a:t>
            </a:r>
            <a:r>
              <a:rPr lang="en-US" sz="1200" dirty="0" smtClean="0">
                <a:solidFill>
                  <a:srgbClr val="3F3F39"/>
                </a:solidFill>
                <a:latin typeface="Calibri" panose="020F0502020204030204" pitchFamily="34" charset="0"/>
                <a:ea typeface="Allerta"/>
                <a:cs typeface="Allerta"/>
                <a:sym typeface="Allerta"/>
              </a:rPr>
              <a:t>&gt; </a:t>
            </a:r>
            <a:r>
              <a:rPr lang="en-US" sz="1200" b="1" dirty="0" smtClean="0">
                <a:solidFill>
                  <a:srgbClr val="3F3F39"/>
                </a:solidFill>
                <a:latin typeface="Calibri" panose="020F0502020204030204" pitchFamily="34" charset="0"/>
                <a:ea typeface="Allerta"/>
                <a:cs typeface="Allerta"/>
                <a:sym typeface="Allerta"/>
              </a:rPr>
              <a:t>&lt;3</a:t>
            </a:r>
            <a:r>
              <a:rPr lang="en-US" sz="1200" b="1" baseline="0" dirty="0" smtClean="0">
                <a:solidFill>
                  <a:srgbClr val="3F3F39"/>
                </a:solidFill>
                <a:latin typeface="Calibri" panose="020F0502020204030204" pitchFamily="34" charset="0"/>
                <a:ea typeface="Allerta"/>
                <a:cs typeface="Allerta"/>
                <a:sym typeface="Allerta"/>
              </a:rPr>
              <a:t> minutes&gt;</a:t>
            </a:r>
            <a:endParaRPr lang="en-US" sz="1200" b="0" baseline="0" dirty="0" smtClean="0">
              <a:solidFill>
                <a:srgbClr val="3F3F39"/>
              </a:solidFill>
              <a:latin typeface="Calibri" panose="020F0502020204030204" pitchFamily="34" charset="0"/>
              <a:ea typeface="Allerta"/>
              <a:cs typeface="Allerta"/>
              <a:sym typeface="Allerta"/>
            </a:endParaRP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rgbClr val="3F3F39"/>
                </a:solidFill>
                <a:latin typeface="Calibri" panose="020F0502020204030204" pitchFamily="34" charset="0"/>
                <a:ea typeface="Calibri"/>
                <a:cs typeface="Calibri"/>
                <a:sym typeface="Allerta"/>
              </a:rPr>
              <a:t>This is a really interesting problem and would probably be fun for kids to solve.  Although it would require them to make sense and persevere through the problem, it is not related to the Major Work (or really any work) of grade 4. </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rgbClr val="3F3F39"/>
                </a:solidFill>
                <a:latin typeface="Calibri" panose="020F0502020204030204" pitchFamily="34" charset="0"/>
                <a:ea typeface="Calibri"/>
                <a:cs typeface="Calibri"/>
                <a:sym typeface="Allerta"/>
              </a:rPr>
              <a:t>If materials choose to include problems like this, they should be few and far between with the majority of work connecting MPs to content.</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baseline="0" dirty="0" smtClean="0">
                <a:solidFill>
                  <a:schemeClr val="dk1"/>
                </a:solidFill>
                <a:latin typeface="Calibri" panose="020F0502020204030204" pitchFamily="34" charset="0"/>
              </a:rPr>
              <a:t>Note:  Just like with all of our examples, one problem like this in materials doesn’t mean that these materials would not meet the metric.  Reviewers need to look across the teacher materials to gather evidence that will allow them to make a holistic decision about the materials for each metric. </a:t>
            </a:r>
            <a:endParaRPr lang="en-US" dirty="0" smtClean="0">
              <a:latin typeface="Calibri" panose="020F0502020204030204" pitchFamily="34" charset="0"/>
            </a:endParaRPr>
          </a:p>
          <a:p>
            <a:pPr>
              <a:spcBef>
                <a:spcPts val="0"/>
              </a:spcBef>
              <a:buNone/>
            </a:pPr>
            <a:endParaRPr dirty="0"/>
          </a:p>
        </p:txBody>
      </p:sp>
      <p:sp>
        <p:nvSpPr>
          <p:cNvPr id="595" name="Shape 595"/>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20</a:t>
            </a:fld>
            <a:endParaRPr lang="en-US"/>
          </a:p>
        </p:txBody>
      </p:sp>
    </p:spTree>
    <p:extLst>
      <p:ext uri="{BB962C8B-B14F-4D97-AF65-F5344CB8AC3E}">
        <p14:creationId xmlns:p14="http://schemas.microsoft.com/office/powerpoint/2010/main" val="904005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Shape 60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01" name="Shape 601"/>
          <p:cNvSpPr txBox="1">
            <a:spLocks noGrp="1"/>
          </p:cNvSpPr>
          <p:nvPr>
            <p:ph type="body" idx="1"/>
          </p:nvPr>
        </p:nvSpPr>
        <p:spPr>
          <a:xfrm>
            <a:off x="701039" y="4415789"/>
            <a:ext cx="5608200" cy="4183500"/>
          </a:xfrm>
          <a:prstGeom prst="rect">
            <a:avLst/>
          </a:prstGeom>
          <a:noFill/>
          <a:ln>
            <a:noFill/>
          </a:ln>
        </p:spPr>
        <p:txBody>
          <a:bodyPr lIns="93275" tIns="46625" rIns="93275" bIns="466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a:ea typeface="Calibri"/>
                <a:cs typeface="Calibri"/>
                <a:sym typeface="Calibri"/>
              </a:rPr>
              <a:t>Big Idea:   Introduce AC Metric 2C.</a:t>
            </a:r>
          </a:p>
          <a:p>
            <a:pPr lvl="0" rtl="0">
              <a:spcBef>
                <a:spcPts val="0"/>
              </a:spcBef>
              <a:buClr>
                <a:schemeClr val="dk1"/>
              </a:buClr>
              <a:buSzPct val="25000"/>
              <a:buFont typeface="Calibri"/>
              <a:buNone/>
            </a:pPr>
            <a:endParaRPr lang="en-US" sz="1200" dirty="0" smtClean="0">
              <a:solidFill>
                <a:schemeClr val="dk1"/>
              </a:solidFill>
              <a:latin typeface="Calibri"/>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dk1"/>
                </a:solidFill>
                <a:latin typeface="Calibri"/>
                <a:ea typeface="Calibri"/>
                <a:cs typeface="Calibri"/>
                <a:sym typeface="Calibri"/>
              </a:rPr>
              <a:t>The last metric for</a:t>
            </a:r>
            <a:r>
              <a:rPr lang="en-US" sz="1200" baseline="0" dirty="0" smtClean="0">
                <a:solidFill>
                  <a:schemeClr val="dk1"/>
                </a:solidFill>
                <a:latin typeface="Calibri"/>
                <a:ea typeface="Calibri"/>
                <a:cs typeface="Calibri"/>
                <a:sym typeface="Calibri"/>
              </a:rPr>
              <a:t> AC 2 deals with how reasoning is addressed in materials.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a:ea typeface="Calibri"/>
                <a:cs typeface="Calibri"/>
                <a:sym typeface="Calibri"/>
              </a:rPr>
              <a:t>Just like metric 2B in this criterion, this metric has three associated questions to help reviewers gather evidence that will lead to the overall rating of the metric.</a:t>
            </a:r>
          </a:p>
          <a:p>
            <a:pPr marL="0" marR="0" lvl="0" indent="0" algn="l" rtl="0">
              <a:spcBef>
                <a:spcPts val="0"/>
              </a:spcBef>
              <a:buClr>
                <a:schemeClr val="dk1"/>
              </a:buClr>
              <a:buFont typeface="Calibri"/>
              <a:buNone/>
            </a:pPr>
            <a:endParaRPr dirty="0"/>
          </a:p>
        </p:txBody>
      </p:sp>
      <p:sp>
        <p:nvSpPr>
          <p:cNvPr id="602" name="Shape 602"/>
          <p:cNvSpPr txBox="1">
            <a:spLocks noGrp="1"/>
          </p:cNvSpPr>
          <p:nvPr>
            <p:ph type="sldNum" idx="12"/>
          </p:nvPr>
        </p:nvSpPr>
        <p:spPr>
          <a:xfrm>
            <a:off x="3970936" y="8829967"/>
            <a:ext cx="3037799" cy="464699"/>
          </a:xfrm>
          <a:prstGeom prst="rect">
            <a:avLst/>
          </a:prstGeom>
          <a:noFill/>
          <a:ln>
            <a:noFill/>
          </a:ln>
        </p:spPr>
        <p:txBody>
          <a:bodyPr lIns="93275" tIns="46625" rIns="93275" bIns="46625"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baseline="0">
                <a:solidFill>
                  <a:schemeClr val="dk1"/>
                </a:solidFill>
                <a:latin typeface="Calibri"/>
                <a:ea typeface="Calibri"/>
                <a:cs typeface="Calibri"/>
                <a:sym typeface="Calibri"/>
              </a:rPr>
              <a:t>21</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9323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Big Idea</a:t>
            </a:r>
            <a:r>
              <a:rPr lang="en-US" baseline="0" dirty="0" smtClean="0"/>
              <a:t>:  Show AC Metric 2C with the associated questions.</a:t>
            </a:r>
          </a:p>
          <a:p>
            <a:endParaRPr lang="en-US" baseline="0" dirty="0" smtClean="0"/>
          </a:p>
          <a:p>
            <a:r>
              <a:rPr lang="en-US" baseline="0" dirty="0" smtClean="0"/>
              <a:t>Talking Points:</a:t>
            </a:r>
          </a:p>
          <a:p>
            <a:pPr marL="171450" indent="-171450">
              <a:buFont typeface="Calibri" panose="020F0502020204030204" pitchFamily="34" charset="0"/>
              <a:buChar char="-"/>
            </a:pPr>
            <a:r>
              <a:rPr lang="en-US" baseline="0" dirty="0" smtClean="0"/>
              <a:t>In the IMET, you have space to write evidence for each of the questions related to AC Metric 2C.  &lt;Read questions.&gt;</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22</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64265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Shape 62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24" name="Shape 624"/>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Big Idea:   Look at an example of a problem that ask students to construct and</a:t>
            </a:r>
            <a:r>
              <a:rPr lang="en-US" sz="1200" baseline="0" dirty="0" smtClean="0">
                <a:solidFill>
                  <a:schemeClr val="dk1"/>
                </a:solidFill>
                <a:latin typeface="Calibri" panose="020F0502020204030204" pitchFamily="34" charset="0"/>
                <a:ea typeface="Calibri"/>
                <a:cs typeface="Calibri"/>
                <a:sym typeface="Calibri"/>
              </a:rPr>
              <a:t> critique arguments in a grade appropriate way.</a:t>
            </a:r>
          </a:p>
          <a:p>
            <a:pPr lvl="0" rtl="0">
              <a:spcBef>
                <a:spcPts val="0"/>
              </a:spcBef>
              <a:buClr>
                <a:schemeClr val="dk1"/>
              </a:buClr>
              <a:buSzPct val="25000"/>
              <a:buFont typeface="Calibri"/>
              <a:buNone/>
            </a:pPr>
            <a:endParaRPr lang="en-US" sz="1200" baseline="0" dirty="0" smtClean="0">
              <a:solidFill>
                <a:schemeClr val="dk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dk1"/>
                </a:solidFill>
                <a:latin typeface="Calibri" panose="020F0502020204030204" pitchFamily="34" charset="0"/>
                <a:ea typeface="Calibri"/>
                <a:cs typeface="Calibri"/>
                <a:sym typeface="Calibri"/>
              </a:rPr>
              <a:t>Talking Points: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dirty="0" smtClean="0">
                <a:solidFill>
                  <a:schemeClr val="dk1"/>
                </a:solidFill>
                <a:latin typeface="Calibri" panose="020F0502020204030204" pitchFamily="34" charset="0"/>
                <a:ea typeface="Calibri"/>
                <a:cs typeface="Calibri"/>
                <a:sym typeface="Calibri"/>
              </a:rPr>
              <a:t>We are going to start looking at some examples through the lens of the questions associated with AC</a:t>
            </a:r>
            <a:r>
              <a:rPr lang="en-US" sz="1200" baseline="0" dirty="0" smtClean="0">
                <a:solidFill>
                  <a:schemeClr val="dk1"/>
                </a:solidFill>
                <a:latin typeface="Calibri" panose="020F0502020204030204" pitchFamily="34" charset="0"/>
                <a:ea typeface="Calibri"/>
                <a:cs typeface="Calibri"/>
                <a:sym typeface="Calibri"/>
              </a:rPr>
              <a:t> Metric 2C.  The first question used to gather evidence is: “</a:t>
            </a:r>
            <a:r>
              <a:rPr lang="en-US" sz="1200" b="0" i="0" u="none" strike="noStrike" cap="none" baseline="0" dirty="0" smtClean="0">
                <a:solidFill>
                  <a:srgbClr val="3F3F39"/>
                </a:solidFill>
                <a:latin typeface="Calibri" panose="020F0502020204030204" pitchFamily="34" charset="0"/>
                <a:ea typeface="Allerta"/>
                <a:cs typeface="Allerta"/>
                <a:sym typeface="Allerta"/>
              </a:rPr>
              <a:t>Do the materials </a:t>
            </a:r>
            <a:r>
              <a:rPr lang="en-US" sz="1200" b="0" i="0" u="none" strike="noStrike" cap="none" baseline="0" dirty="0" smtClean="0">
                <a:solidFill>
                  <a:srgbClr val="00B050"/>
                </a:solidFill>
                <a:latin typeface="Calibri" panose="020F0502020204030204" pitchFamily="34" charset="0"/>
                <a:ea typeface="Allerta"/>
                <a:cs typeface="Allerta"/>
                <a:sym typeface="Allerta"/>
              </a:rPr>
              <a:t>support students in constructing viable arguments and critiquing the arguments of others concerning </a:t>
            </a:r>
            <a:r>
              <a:rPr lang="en-US" sz="1200" b="0" i="0" u="none" strike="noStrike" cap="none" baseline="0" dirty="0" smtClean="0">
                <a:solidFill>
                  <a:srgbClr val="3F3F39"/>
                </a:solidFill>
                <a:latin typeface="Calibri" panose="020F0502020204030204" pitchFamily="34" charset="0"/>
                <a:ea typeface="Allerta"/>
                <a:cs typeface="Allerta"/>
                <a:sym typeface="Allerta"/>
              </a:rPr>
              <a:t>grade-level mathematics that is detailed in the content standards? </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dk1"/>
                </a:solidFill>
                <a:latin typeface="Calibri" panose="020F0502020204030204" pitchFamily="34" charset="0"/>
                <a:ea typeface="Calibri"/>
                <a:cs typeface="Calibri"/>
                <a:sym typeface="Calibri"/>
              </a:rPr>
              <a:t>We are going to look at an example from a grade 4 book that shows a strong example of meeting this question of the metric.</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dk1"/>
                </a:solidFill>
                <a:latin typeface="Calibri" panose="020F0502020204030204" pitchFamily="34" charset="0"/>
                <a:ea typeface="Calibri"/>
                <a:cs typeface="Calibri"/>
                <a:sym typeface="Calibri"/>
              </a:rPr>
              <a:t>&lt;Give participants a chance to read the question and discuss why it is an example of </a:t>
            </a:r>
            <a:r>
              <a:rPr lang="en-US" sz="1200" dirty="0" smtClean="0">
                <a:solidFill>
                  <a:srgbClr val="3F3F39"/>
                </a:solidFill>
                <a:latin typeface="Calibri" panose="020F0502020204030204" pitchFamily="34" charset="0"/>
                <a:ea typeface="Allerta"/>
                <a:cs typeface="Allerta"/>
                <a:sym typeface="Allerta"/>
              </a:rPr>
              <a:t>supporting students in constructing viable arguments and critiquing the arguments of others concerning grade-level mathematics</a:t>
            </a:r>
            <a:r>
              <a:rPr lang="en-US" sz="1200" baseline="0" dirty="0" smtClean="0">
                <a:solidFill>
                  <a:schemeClr val="dk1"/>
                </a:solidFill>
                <a:latin typeface="Calibri" panose="020F0502020204030204" pitchFamily="34" charset="0"/>
                <a:ea typeface="Calibri"/>
                <a:cs typeface="Calibri"/>
                <a:sym typeface="Calibri"/>
              </a:rPr>
              <a:t>.&gt; </a:t>
            </a:r>
            <a:r>
              <a:rPr lang="en-US" sz="1200" b="1" baseline="0" dirty="0" smtClean="0">
                <a:solidFill>
                  <a:schemeClr val="dk1"/>
                </a:solidFill>
                <a:latin typeface="Calibri" panose="020F0502020204030204" pitchFamily="34" charset="0"/>
                <a:ea typeface="Calibri"/>
                <a:cs typeface="Calibri"/>
                <a:sym typeface="Calibri"/>
              </a:rPr>
              <a:t>&lt;6 minutes&gt;</a:t>
            </a:r>
            <a:endParaRPr lang="en-US" sz="1200" b="0" baseline="0" dirty="0" smtClean="0">
              <a:solidFill>
                <a:schemeClr val="dk1"/>
              </a:solidFill>
              <a:latin typeface="Calibri" panose="020F0502020204030204" pitchFamily="34" charset="0"/>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0" baseline="0" dirty="0" smtClean="0">
                <a:solidFill>
                  <a:schemeClr val="dk1"/>
                </a:solidFill>
                <a:latin typeface="Calibri" panose="020F0502020204030204" pitchFamily="34" charset="0"/>
                <a:ea typeface="Calibri"/>
                <a:cs typeface="Calibri"/>
                <a:sym typeface="Calibri"/>
              </a:rPr>
              <a:t>This problem gives students an opportunity to critique the reasoning of others, although the other is not a classmate.  Questions like these allow instructional materials to lay out specific arguments that students need to interpret and reason about.</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0" baseline="0" dirty="0" smtClean="0">
                <a:solidFill>
                  <a:schemeClr val="dk1"/>
                </a:solidFill>
                <a:latin typeface="Calibri" panose="020F0502020204030204" pitchFamily="34" charset="0"/>
                <a:ea typeface="Calibri"/>
                <a:cs typeface="Calibri"/>
                <a:sym typeface="Calibri"/>
              </a:rPr>
              <a:t>Because it is easier for students to identify an error than to explain how to fix it, this level of critique is appropriate for grade 4.</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0" baseline="0" dirty="0" smtClean="0">
                <a:solidFill>
                  <a:schemeClr val="dk1"/>
                </a:solidFill>
                <a:latin typeface="Calibri" panose="020F0502020204030204" pitchFamily="34" charset="0"/>
                <a:ea typeface="Calibri"/>
                <a:cs typeface="Calibri"/>
                <a:sym typeface="Calibri"/>
              </a:rPr>
              <a:t>This question aligns to grade-level math (4.OA.A.3)</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baseline="0" dirty="0" smtClean="0">
                <a:solidFill>
                  <a:schemeClr val="dk1"/>
                </a:solidFill>
                <a:latin typeface="Calibri" panose="020F0502020204030204" pitchFamily="34" charset="0"/>
              </a:rPr>
              <a:t>Note:  Just like with all of our examples, one problem like this in materials doesn’t mean that these materials would meet the metric.  Reviewers need to look across the materials to gather evidence that will allow them to make a holistic decision about the materials for each metric. </a:t>
            </a:r>
            <a:endParaRPr lang="en-US" dirty="0" smtClean="0">
              <a:latin typeface="Calibri" panose="020F0502020204030204" pitchFamily="34" charset="0"/>
            </a:endParaRPr>
          </a:p>
        </p:txBody>
      </p:sp>
      <p:sp>
        <p:nvSpPr>
          <p:cNvPr id="625" name="Shape 625"/>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23</a:t>
            </a:fld>
            <a:endParaRPr lang="en-US"/>
          </a:p>
        </p:txBody>
      </p:sp>
    </p:spTree>
    <p:extLst>
      <p:ext uri="{BB962C8B-B14F-4D97-AF65-F5344CB8AC3E}">
        <p14:creationId xmlns:p14="http://schemas.microsoft.com/office/powerpoint/2010/main" val="22669924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Shape 63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1" name="Shape 631"/>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latin typeface="Calibri" panose="020F0502020204030204" pitchFamily="34" charset="0"/>
              </a:rPr>
              <a:t>Big Idea</a:t>
            </a:r>
            <a:r>
              <a:rPr lang="en-US" baseline="0" dirty="0" smtClean="0">
                <a:latin typeface="Calibri" panose="020F0502020204030204" pitchFamily="34" charset="0"/>
              </a:rPr>
              <a:t>:  Give participants an opportunity to review a full lesson against all 3 metrics of AC 2.</a:t>
            </a:r>
          </a:p>
          <a:p>
            <a:pPr>
              <a:spcBef>
                <a:spcPts val="0"/>
              </a:spcBef>
              <a:buNone/>
            </a:pPr>
            <a:endParaRPr lang="en-US" baseline="0" dirty="0" smtClean="0">
              <a:latin typeface="Calibri" panose="020F0502020204030204" pitchFamily="34" charset="0"/>
            </a:endParaRPr>
          </a:p>
          <a:p>
            <a:pPr>
              <a:spcBef>
                <a:spcPts val="0"/>
              </a:spcBef>
              <a:buNone/>
            </a:pPr>
            <a:r>
              <a:rPr lang="en-US" baseline="0" dirty="0" smtClean="0">
                <a:latin typeface="Calibri" panose="020F0502020204030204" pitchFamily="34" charset="0"/>
              </a:rPr>
              <a:t>Taking points: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As we’ve talked about, it’s impossible to rate materials based on a single problem, lesson, or even unit.  That being said, we want to give you an opportunity to look more holistically at materials against the rubric.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You are going to review a lesson and gather as much evidence as you can against the metrics, using the questions under each metric.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Although you won’t be able to give a rating, give a gut check about whether you think this series would receive 5 out of 6 points for this criterion, assuming that this lesson was typical of the materials’ approach to the SMPs.  </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Also note what else you would need to look at to determine your ratings or specific questions you have about these materials.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&lt;Give participants time to review the lesson and discuss their gut check ratings and the evidence they found.&gt;</a:t>
            </a:r>
            <a:r>
              <a:rPr lang="en-US" sz="1200" b="1" baseline="0" dirty="0" smtClean="0">
                <a:solidFill>
                  <a:schemeClr val="dk1"/>
                </a:solidFill>
                <a:latin typeface="Calibri" panose="020F0502020204030204" pitchFamily="34" charset="0"/>
                <a:ea typeface="Calibri"/>
                <a:cs typeface="Calibri"/>
                <a:sym typeface="Calibri"/>
              </a:rPr>
              <a:t>&lt;15 minutes&gt;</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Although the lesson only briefly refers to the SMPs (and not even by their label), there are lots of examples throughout the lesson of how teachers will support students to develop the SMPs and how this engagement will deepen students’ understanding of content.</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The way the problems are structured, students will engage in looking for and using structure (MP.7) in order to understand the definition of prime and composite numbers.  </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In problem 1-65, students use an array to deepen their understanding of remainders, which is part of the Major Work of the grade (MP.5).  Since students are not choosing tools in this lesson, a reviewer would want to look into whether choosing tools happens in other lessons over the course of the year.</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Since the content of this lesson is not entirely focused on the Major Work of the grade, to determine a rating, a reviewer would need to look at lessons on Major Work to see whether SMPs were also being used to strengthen understanding of content in those lessons.</a:t>
            </a:r>
          </a:p>
          <a:p>
            <a:pPr marL="171450" lvl="0" indent="-171450" rtl="0">
              <a:spcBef>
                <a:spcPts val="0"/>
              </a:spcBef>
              <a:buClr>
                <a:schemeClr val="dk1"/>
              </a:buClr>
              <a:buSzPct val="25000"/>
              <a:buFontTx/>
              <a:buChar char="-"/>
            </a:pPr>
            <a:endParaRPr lang="en-US" sz="1200" dirty="0" smtClean="0">
              <a:solidFill>
                <a:schemeClr val="dk1"/>
              </a:solidFill>
              <a:latin typeface="Calibri" panose="020F0502020204030204" pitchFamily="34" charset="0"/>
              <a:ea typeface="Calibri"/>
              <a:cs typeface="Calibri"/>
              <a:sym typeface="Calibri"/>
            </a:endParaRPr>
          </a:p>
          <a:p>
            <a:pPr>
              <a:spcBef>
                <a:spcPts val="0"/>
              </a:spcBef>
              <a:buNone/>
            </a:pPr>
            <a:endParaRPr lang="en-US" baseline="0" dirty="0" smtClean="0">
              <a:latin typeface="Calibri" panose="020F0502020204030204" pitchFamily="34" charset="0"/>
            </a:endParaRPr>
          </a:p>
          <a:p>
            <a:pPr>
              <a:spcBef>
                <a:spcPts val="0"/>
              </a:spcBef>
              <a:buNone/>
            </a:pPr>
            <a:endParaRPr dirty="0">
              <a:latin typeface="Calibri" panose="020F0502020204030204" pitchFamily="34" charset="0"/>
            </a:endParaRPr>
          </a:p>
        </p:txBody>
      </p:sp>
      <p:sp>
        <p:nvSpPr>
          <p:cNvPr id="632" name="Shape 632"/>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24</a:t>
            </a:fld>
            <a:endParaRPr lang="en-US"/>
          </a:p>
        </p:txBody>
      </p:sp>
    </p:spTree>
    <p:extLst>
      <p:ext uri="{BB962C8B-B14F-4D97-AF65-F5344CB8AC3E}">
        <p14:creationId xmlns:p14="http://schemas.microsoft.com/office/powerpoint/2010/main" val="3784214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Big Idea</a:t>
            </a:r>
            <a:r>
              <a:rPr lang="en-US" baseline="0" dirty="0" smtClean="0"/>
              <a:t>:  Show summary page for AC 2.</a:t>
            </a:r>
          </a:p>
          <a:p>
            <a:endParaRPr lang="en-US" baseline="0" dirty="0" smtClean="0"/>
          </a:p>
          <a:p>
            <a:r>
              <a:rPr lang="en-US" baseline="0" dirty="0" smtClean="0"/>
              <a:t>Talking Points:</a:t>
            </a:r>
          </a:p>
          <a:p>
            <a:pPr marL="171450" indent="-171450">
              <a:buFont typeface="Calibri" panose="020F0502020204030204" pitchFamily="34" charset="0"/>
              <a:buChar char="-"/>
            </a:pPr>
            <a:r>
              <a:rPr lang="en-US" baseline="0" dirty="0" smtClean="0"/>
              <a:t>After completing your review of the metrics for AC 2, you will complete a summary page where you total the number of points earned for each metric.  Because this is an Alignment Criterion, materials need to receive 5 of 6 points to be considered aligned.  There is also space to note strengths and weaknesses of the materials as they relate to AC 2.</a:t>
            </a:r>
          </a:p>
          <a:p>
            <a:pPr marL="171450" indent="-171450">
              <a:buFontTx/>
              <a:buChar char="-"/>
            </a:pP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25</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85102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Shape 63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7" name="Shape 637"/>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endParaRPr/>
          </a:p>
        </p:txBody>
      </p:sp>
      <p:sp>
        <p:nvSpPr>
          <p:cNvPr id="638" name="Shape 638"/>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rtl="0">
              <a:spcBef>
                <a:spcPts val="0"/>
              </a:spcBef>
              <a:buClr>
                <a:srgbClr val="000000"/>
              </a:buClr>
              <a:buSzPct val="25000"/>
              <a:buFont typeface="Arial"/>
              <a:buNone/>
            </a:pPr>
            <a:fld id="{00000000-1234-1234-1234-123412341234}" type="slidenum">
              <a:rPr lang="en-US"/>
              <a:t>26</a:t>
            </a:fld>
            <a:endParaRPr lang="en-US"/>
          </a:p>
        </p:txBody>
      </p:sp>
    </p:spTree>
    <p:extLst>
      <p:ext uri="{BB962C8B-B14F-4D97-AF65-F5344CB8AC3E}">
        <p14:creationId xmlns:p14="http://schemas.microsoft.com/office/powerpoint/2010/main" val="31665651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Shape 64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44" name="Shape 644"/>
          <p:cNvSpPr txBox="1">
            <a:spLocks noGrp="1"/>
          </p:cNvSpPr>
          <p:nvPr>
            <p:ph type="body" idx="1"/>
          </p:nvPr>
        </p:nvSpPr>
        <p:spPr>
          <a:xfrm>
            <a:off x="701039" y="4415789"/>
            <a:ext cx="5608200" cy="4183500"/>
          </a:xfrm>
          <a:prstGeom prst="rect">
            <a:avLst/>
          </a:prstGeom>
          <a:noFill/>
          <a:ln>
            <a:noFill/>
          </a:ln>
        </p:spPr>
        <p:txBody>
          <a:bodyPr lIns="93275" tIns="46625" rIns="93275" bIns="466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Big Idea:   Introduce Alignment Criterion</a:t>
            </a:r>
            <a:r>
              <a:rPr lang="en-US" sz="1200" baseline="0" dirty="0" smtClean="0">
                <a:solidFill>
                  <a:schemeClr val="tx1"/>
                </a:solidFill>
                <a:latin typeface="Calibri" panose="020F0502020204030204" pitchFamily="34" charset="0"/>
                <a:ea typeface="Calibri"/>
                <a:cs typeface="Calibri"/>
                <a:sym typeface="Calibri"/>
              </a:rPr>
              <a:t> 3 and the associated metrics.</a:t>
            </a: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Font typeface="Arial"/>
              <a:buNone/>
            </a:pP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lvl="0" indent="-171450" rtl="0">
              <a:spcBef>
                <a:spcPts val="0"/>
              </a:spcBef>
              <a:buClr>
                <a:schemeClr val="dk1"/>
              </a:buClr>
              <a:buSzPct val="25000"/>
              <a:buFont typeface="Calibri" panose="020F0502020204030204" pitchFamily="34" charset="0"/>
              <a:buChar char="-"/>
            </a:pPr>
            <a:r>
              <a:rPr lang="en-US" sz="1200" dirty="0" smtClean="0">
                <a:solidFill>
                  <a:schemeClr val="tx1"/>
                </a:solidFill>
                <a:latin typeface="Calibri" panose="020F0502020204030204" pitchFamily="34" charset="0"/>
                <a:ea typeface="Calibri"/>
                <a:cs typeface="Calibri"/>
                <a:sym typeface="Calibri"/>
              </a:rPr>
              <a:t>We’ve reached the last of our criteria in the IMET-</a:t>
            </a:r>
            <a:r>
              <a:rPr lang="en-US" sz="1200" baseline="0" dirty="0" smtClean="0">
                <a:solidFill>
                  <a:schemeClr val="tx1"/>
                </a:solidFill>
                <a:latin typeface="Calibri" panose="020F0502020204030204" pitchFamily="34" charset="0"/>
                <a:ea typeface="Calibri"/>
                <a:cs typeface="Calibri"/>
                <a:sym typeface="Calibri"/>
              </a:rPr>
              <a:t> Alignment Criterion 3 </a:t>
            </a:r>
            <a:r>
              <a:rPr lang="en-US" sz="1200" dirty="0" smtClean="0">
                <a:solidFill>
                  <a:schemeClr val="tx1"/>
                </a:solidFill>
                <a:latin typeface="Calibri" panose="020F0502020204030204" pitchFamily="34" charset="0"/>
                <a:ea typeface="Calibri"/>
                <a:cs typeface="Calibri"/>
                <a:sym typeface="Calibri"/>
              </a:rPr>
              <a:t> is about access to the Standards for all students</a:t>
            </a:r>
            <a:r>
              <a:rPr lang="en-US" sz="1200" baseline="0" dirty="0" smtClean="0">
                <a:solidFill>
                  <a:schemeClr val="tx1"/>
                </a:solidFill>
                <a:latin typeface="Calibri" panose="020F0502020204030204" pitchFamily="34" charset="0"/>
                <a:ea typeface="Calibri"/>
                <a:cs typeface="Calibri"/>
                <a:sym typeface="Calibri"/>
              </a:rPr>
              <a:t>.</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Because the promise of the Standards is about equity, it is essential to ensure that instructional materials meet the needs of a variety of learners.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tx1"/>
                </a:solidFill>
                <a:latin typeface="Calibri" panose="020F0502020204030204" pitchFamily="34" charset="0"/>
                <a:ea typeface="Calibri"/>
                <a:cs typeface="Calibri"/>
                <a:sym typeface="Calibri"/>
              </a:rPr>
              <a:t>There are 3 metrics in this criterion and, unlike the rest of the Alignment Criteria, there are no questions associated with the metrics.</a:t>
            </a:r>
          </a:p>
          <a:p>
            <a:pPr marL="0" marR="0" lvl="0" indent="0" algn="l" rtl="0">
              <a:spcBef>
                <a:spcPts val="0"/>
              </a:spcBef>
              <a:buClr>
                <a:schemeClr val="dk1"/>
              </a:buClr>
              <a:buFont typeface="Calibri"/>
              <a:buNone/>
            </a:pPr>
            <a:endParaRPr lang="en-US" sz="1200" dirty="0">
              <a:latin typeface="Calibri" panose="020F0502020204030204" pitchFamily="34" charset="0"/>
            </a:endParaRPr>
          </a:p>
        </p:txBody>
      </p:sp>
      <p:sp>
        <p:nvSpPr>
          <p:cNvPr id="645" name="Shape 645"/>
          <p:cNvSpPr txBox="1">
            <a:spLocks noGrp="1"/>
          </p:cNvSpPr>
          <p:nvPr>
            <p:ph type="sldNum" idx="12"/>
          </p:nvPr>
        </p:nvSpPr>
        <p:spPr>
          <a:xfrm>
            <a:off x="3970936" y="8829967"/>
            <a:ext cx="3037799" cy="464699"/>
          </a:xfrm>
          <a:prstGeom prst="rect">
            <a:avLst/>
          </a:prstGeom>
          <a:noFill/>
          <a:ln>
            <a:noFill/>
          </a:ln>
        </p:spPr>
        <p:txBody>
          <a:bodyPr lIns="93275" tIns="46625" rIns="93275" bIns="46625"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baseline="0">
                <a:solidFill>
                  <a:schemeClr val="dk1"/>
                </a:solidFill>
                <a:latin typeface="Calibri"/>
                <a:ea typeface="Calibri"/>
                <a:cs typeface="Calibri"/>
                <a:sym typeface="Calibri"/>
              </a:rPr>
              <a:t>27</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24762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Shape 65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52" name="Shape 652"/>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solidFill>
                  <a:schemeClr val="tx1"/>
                </a:solidFill>
                <a:latin typeface="Calibri" panose="020F0502020204030204" pitchFamily="34" charset="0"/>
              </a:rPr>
              <a:t>Big Idea</a:t>
            </a:r>
            <a:r>
              <a:rPr lang="en-US" baseline="0" dirty="0" smtClean="0">
                <a:solidFill>
                  <a:schemeClr val="tx1"/>
                </a:solidFill>
                <a:latin typeface="Calibri" panose="020F0502020204030204" pitchFamily="34" charset="0"/>
              </a:rPr>
              <a:t>:  Share best practices for supporting English Language Learners and see how many of these supports are embedded in the Standards, as written.</a:t>
            </a:r>
          </a:p>
          <a:p>
            <a:pPr>
              <a:spcBef>
                <a:spcPts val="0"/>
              </a:spcBef>
              <a:buNone/>
            </a:pPr>
            <a:endParaRPr lang="en-US" baseline="0" dirty="0" smtClean="0">
              <a:solidFill>
                <a:schemeClr val="tx1"/>
              </a:solidFill>
              <a:latin typeface="Calibri" panose="020F0502020204030204" pitchFamily="34" charset="0"/>
            </a:endParaRPr>
          </a:p>
          <a:p>
            <a:pPr>
              <a:spcBef>
                <a:spcPts val="0"/>
              </a:spcBef>
              <a:buNone/>
            </a:pPr>
            <a:r>
              <a:rPr lang="en-US" baseline="0" dirty="0" smtClean="0">
                <a:solidFill>
                  <a:schemeClr val="tx1"/>
                </a:solidFill>
                <a:latin typeface="Calibri" panose="020F0502020204030204" pitchFamily="34" charset="0"/>
              </a:rPr>
              <a:t>Talking Points:</a:t>
            </a:r>
          </a:p>
          <a:p>
            <a:pPr marL="171450" indent="-171450">
              <a:spcBef>
                <a:spcPts val="0"/>
              </a:spcBef>
              <a:buFontTx/>
              <a:buChar char="-"/>
            </a:pPr>
            <a:r>
              <a:rPr lang="en-US" baseline="0" dirty="0" smtClean="0">
                <a:solidFill>
                  <a:schemeClr val="tx1"/>
                </a:solidFill>
                <a:latin typeface="Calibri" panose="020F0502020204030204" pitchFamily="34" charset="0"/>
              </a:rPr>
              <a:t>In order to fulfill the promise of the Standards for college and career readiness for all students, instructional materials need to provide specific supports for special populations of students.</a:t>
            </a:r>
          </a:p>
          <a:p>
            <a:pPr marL="171450" indent="-171450">
              <a:spcBef>
                <a:spcPts val="0"/>
              </a:spcBef>
              <a:buFontTx/>
              <a:buChar char="-"/>
            </a:pPr>
            <a:r>
              <a:rPr lang="en-US" baseline="0" dirty="0" smtClean="0">
                <a:solidFill>
                  <a:schemeClr val="tx1"/>
                </a:solidFill>
                <a:latin typeface="Calibri" panose="020F0502020204030204" pitchFamily="34" charset="0"/>
              </a:rPr>
              <a:t>This is an excerpt from guidance from researchers at Stanford University about the kind of supports needed for students.</a:t>
            </a:r>
          </a:p>
          <a:p>
            <a:pPr marL="171450" indent="-171450">
              <a:spcBef>
                <a:spcPts val="0"/>
              </a:spcBef>
              <a:buFontTx/>
              <a:buChar char="-"/>
            </a:pPr>
            <a:r>
              <a:rPr lang="en-US" baseline="0" dirty="0" smtClean="0">
                <a:solidFill>
                  <a:schemeClr val="tx1"/>
                </a:solidFill>
                <a:latin typeface="Calibri" panose="020F0502020204030204" pitchFamily="34" charset="0"/>
              </a:rPr>
              <a:t>&lt;Give participants time to read the excerpt, and discuss and summarize the recommendations provided.&gt; </a:t>
            </a:r>
            <a:r>
              <a:rPr lang="en-US" b="1" baseline="0" dirty="0" smtClean="0">
                <a:solidFill>
                  <a:schemeClr val="tx1"/>
                </a:solidFill>
                <a:latin typeface="Calibri" panose="020F0502020204030204" pitchFamily="34" charset="0"/>
              </a:rPr>
              <a:t>&lt;5 minutes&gt;</a:t>
            </a:r>
            <a:endParaRPr lang="en-US" baseline="0" dirty="0" smtClean="0">
              <a:solidFill>
                <a:schemeClr val="tx1"/>
              </a:solidFill>
              <a:latin typeface="Calibri" panose="020F0502020204030204" pitchFamily="34" charset="0"/>
            </a:endParaRPr>
          </a:p>
          <a:p>
            <a:pPr marL="171450" indent="-171450">
              <a:spcBef>
                <a:spcPts val="0"/>
              </a:spcBef>
              <a:buFontTx/>
              <a:buChar char="-"/>
            </a:pPr>
            <a:r>
              <a:rPr lang="en-US" baseline="0" dirty="0" smtClean="0">
                <a:solidFill>
                  <a:schemeClr val="tx1"/>
                </a:solidFill>
                <a:latin typeface="Calibri" panose="020F0502020204030204" pitchFamily="34" charset="0"/>
              </a:rPr>
              <a:t>Many of the ideas presented in this excerpt are features of instructional materials that we’ve looked at in previous metrics on the IMET. &lt;Ask participants to name some of these&gt;</a:t>
            </a:r>
          </a:p>
          <a:p>
            <a:pPr marL="171450" indent="-171450">
              <a:spcBef>
                <a:spcPts val="0"/>
              </a:spcBef>
              <a:buFontTx/>
              <a:buChar char="-"/>
            </a:pPr>
            <a:r>
              <a:rPr lang="en-US" baseline="0" dirty="0" smtClean="0">
                <a:solidFill>
                  <a:schemeClr val="tx1"/>
                </a:solidFill>
                <a:latin typeface="Calibri" panose="020F0502020204030204" pitchFamily="34" charset="0"/>
              </a:rPr>
              <a:t>Additional guidance reinforces the idea that students who are English Language Learners need to be encouraged to express mathematical ideas that they may not yet have the language to explain.</a:t>
            </a:r>
          </a:p>
          <a:p>
            <a:pPr marL="171450" indent="-171450">
              <a:spcBef>
                <a:spcPts val="0"/>
              </a:spcBef>
              <a:buFontTx/>
              <a:buChar char="-"/>
            </a:pPr>
            <a:r>
              <a:rPr lang="en-US" baseline="0" dirty="0" smtClean="0">
                <a:solidFill>
                  <a:schemeClr val="tx1"/>
                </a:solidFill>
                <a:latin typeface="Calibri" panose="020F0502020204030204" pitchFamily="34" charset="0"/>
              </a:rPr>
              <a:t>A big theme in supports that we will see throughout this criterion is that materials need to have supports that allow all learners to reach the full depth of the Standards.</a:t>
            </a:r>
            <a:endParaRPr dirty="0">
              <a:solidFill>
                <a:schemeClr val="tx1"/>
              </a:solidFill>
              <a:latin typeface="Calibri" panose="020F0502020204030204" pitchFamily="34" charset="0"/>
            </a:endParaRPr>
          </a:p>
        </p:txBody>
      </p:sp>
      <p:sp>
        <p:nvSpPr>
          <p:cNvPr id="653" name="Shape 653"/>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28</a:t>
            </a:fld>
            <a:endParaRPr lang="en-US"/>
          </a:p>
        </p:txBody>
      </p:sp>
    </p:spTree>
    <p:extLst>
      <p:ext uri="{BB962C8B-B14F-4D97-AF65-F5344CB8AC3E}">
        <p14:creationId xmlns:p14="http://schemas.microsoft.com/office/powerpoint/2010/main" val="19075267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Shape 65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60" name="Shape 660"/>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Big Idea: Give participants</a:t>
            </a:r>
            <a:r>
              <a:rPr lang="en-US" sz="1200" baseline="0" dirty="0" smtClean="0">
                <a:solidFill>
                  <a:schemeClr val="tx1"/>
                </a:solidFill>
                <a:latin typeface="Calibri" panose="020F0502020204030204" pitchFamily="34" charset="0"/>
                <a:ea typeface="Calibri"/>
                <a:cs typeface="Calibri"/>
                <a:sym typeface="Calibri"/>
              </a:rPr>
              <a:t> an opportunity to discuss what kind of supports will allow all students to meet the same standards. </a:t>
            </a:r>
          </a:p>
          <a:p>
            <a:pPr lvl="0" rtl="0">
              <a:spcBef>
                <a:spcPts val="0"/>
              </a:spcBef>
              <a:buClr>
                <a:schemeClr val="dk1"/>
              </a:buClr>
              <a:buFont typeface="Arial"/>
              <a:buNone/>
            </a:pP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Calibri"/>
              </a:rPr>
              <a:t>We’re going to look at a few examples of supports that materials provide to ensure all learners meet the Standards.  Although the supports needed may vary based on the population of students that a district or school is serving, there are some standard supports that are necessary.</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Calibri"/>
              </a:rPr>
              <a:t>&lt;Give participants an opportunity to read the lesson excerpt and discuss whether it provides supports that will help all students meet the standard</a:t>
            </a:r>
            <a:r>
              <a:rPr lang="en-US" sz="1200" i="0" baseline="0" dirty="0" smtClean="0">
                <a:solidFill>
                  <a:schemeClr val="tx1"/>
                </a:solidFill>
                <a:latin typeface="Calibri" panose="020F0502020204030204" pitchFamily="34" charset="0"/>
                <a:ea typeface="Calibri"/>
                <a:cs typeface="Calibri"/>
                <a:sym typeface="Calibri"/>
              </a:rPr>
              <a:t>.</a:t>
            </a:r>
            <a:r>
              <a:rPr lang="en-US" sz="1200" dirty="0" smtClean="0">
                <a:solidFill>
                  <a:schemeClr val="tx1"/>
                </a:solidFill>
                <a:latin typeface="Calibri" panose="020F0502020204030204" pitchFamily="34" charset="0"/>
                <a:ea typeface="Allerta"/>
                <a:cs typeface="Allerta"/>
                <a:sym typeface="Allerta"/>
              </a:rPr>
              <a:t>&gt; </a:t>
            </a:r>
            <a:r>
              <a:rPr lang="en-US" sz="1200" b="1" dirty="0" smtClean="0">
                <a:solidFill>
                  <a:schemeClr val="tx1"/>
                </a:solidFill>
                <a:latin typeface="Calibri" panose="020F0502020204030204" pitchFamily="34" charset="0"/>
                <a:ea typeface="Allerta"/>
                <a:cs typeface="Allerta"/>
                <a:sym typeface="Allerta"/>
              </a:rPr>
              <a:t>&lt;5 minutes&gt;</a:t>
            </a:r>
            <a:endParaRPr lang="en-US" sz="1200" b="0" dirty="0" smtClean="0">
              <a:solidFill>
                <a:schemeClr val="tx1"/>
              </a:solidFill>
              <a:latin typeface="Calibri" panose="020F0502020204030204" pitchFamily="34" charset="0"/>
              <a:ea typeface="Allerta"/>
              <a:cs typeface="Allerta"/>
              <a:sym typeface="Allerta"/>
            </a:endParaRP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Allerta"/>
              </a:rPr>
              <a:t>In the text box, the materials are explicitly noting that the mathematical content needs to be accessible to all students.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Allerta"/>
              </a:rPr>
              <a:t>The materials suggest the research-based strategy of previewing academic vocabulary and encouraging students to connect vocabulary.</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Allerta"/>
              </a:rPr>
              <a:t>Based on the small size of this excerpt, there could be other arguments made for ways to provide more supports to special populations.  For example, teachers may need more guidance about how to introduce the vocabulary to students.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baseline="0" dirty="0" smtClean="0">
                <a:solidFill>
                  <a:schemeClr val="tx1"/>
                </a:solidFill>
                <a:latin typeface="Calibri" panose="020F0502020204030204" pitchFamily="34" charset="0"/>
              </a:rPr>
              <a:t>Note:  Just like with all of our examples, one small excerpt like this in materials doesn’t mean that these materials would not meet the metric.  Reviewers need to look across the materials to gather evidence that will allow them to make a holistic decision about the materials for each metric. </a:t>
            </a:r>
            <a:endParaRPr lang="en-US" dirty="0" smtClean="0">
              <a:solidFill>
                <a:schemeClr val="tx1"/>
              </a:solidFill>
              <a:latin typeface="Calibri" panose="020F0502020204030204" pitchFamily="34" charset="0"/>
            </a:endParaRPr>
          </a:p>
          <a:p>
            <a:pPr>
              <a:spcBef>
                <a:spcPts val="0"/>
              </a:spcBef>
              <a:buNone/>
            </a:pPr>
            <a:endParaRPr lang="en-US"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661" name="Shape 661"/>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29</a:t>
            </a:fld>
            <a:endParaRPr lang="en-US"/>
          </a:p>
        </p:txBody>
      </p:sp>
    </p:spTree>
    <p:extLst>
      <p:ext uri="{BB962C8B-B14F-4D97-AF65-F5344CB8AC3E}">
        <p14:creationId xmlns:p14="http://schemas.microsoft.com/office/powerpoint/2010/main" val="23438499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Shape 66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69" name="Shape 669"/>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Big Idea: Give participants</a:t>
            </a:r>
            <a:r>
              <a:rPr lang="en-US" sz="1200" baseline="0" dirty="0" smtClean="0">
                <a:solidFill>
                  <a:schemeClr val="tx1"/>
                </a:solidFill>
                <a:latin typeface="Calibri" panose="020F0502020204030204" pitchFamily="34" charset="0"/>
                <a:ea typeface="Calibri"/>
                <a:cs typeface="Calibri"/>
                <a:sym typeface="Calibri"/>
              </a:rPr>
              <a:t> an opportunity to discuss what kind of supports will allow all students to meet the same standards.</a:t>
            </a:r>
          </a:p>
          <a:p>
            <a:pPr lvl="0" rtl="0">
              <a:spcBef>
                <a:spcPts val="0"/>
              </a:spcBef>
              <a:buClr>
                <a:schemeClr val="dk1"/>
              </a:buClr>
              <a:buFont typeface="Arial"/>
              <a:buNone/>
            </a:pP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Calibri"/>
              </a:rPr>
              <a:t>Here’s another brief example from a grade 4 book.</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Calibri"/>
              </a:rPr>
              <a:t>&lt;Give participants an opportunity to read the lesson excerpt and discuss whether it provides gradual removal of supports.</a:t>
            </a:r>
            <a:r>
              <a:rPr lang="en-US" sz="1200" dirty="0" smtClean="0">
                <a:solidFill>
                  <a:schemeClr val="tx1"/>
                </a:solidFill>
                <a:latin typeface="Calibri" panose="020F0502020204030204" pitchFamily="34" charset="0"/>
                <a:ea typeface="Allerta"/>
                <a:cs typeface="Allerta"/>
                <a:sym typeface="Allerta"/>
              </a:rPr>
              <a:t>&gt; </a:t>
            </a:r>
            <a:r>
              <a:rPr lang="en-US" sz="1200" b="1" dirty="0" smtClean="0">
                <a:solidFill>
                  <a:schemeClr val="tx1"/>
                </a:solidFill>
                <a:latin typeface="Calibri" panose="020F0502020204030204" pitchFamily="34" charset="0"/>
                <a:ea typeface="Allerta"/>
                <a:cs typeface="Allerta"/>
                <a:sym typeface="Allerta"/>
              </a:rPr>
              <a:t>&lt;4 minutes&gt;</a:t>
            </a:r>
            <a:endParaRPr lang="en-US" sz="1200" b="0" dirty="0" smtClean="0">
              <a:solidFill>
                <a:schemeClr val="tx1"/>
              </a:solidFill>
              <a:latin typeface="Calibri" panose="020F0502020204030204" pitchFamily="34" charset="0"/>
              <a:ea typeface="Allerta"/>
              <a:cs typeface="Allerta"/>
              <a:sym typeface="Allerta"/>
            </a:endParaRP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Allerta"/>
              </a:rPr>
              <a:t>The choice to only give supports on certain questions emphasizes the idea that students should not get blanket supports, but supports that will move them toward greater independence.</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baseline="0" dirty="0" smtClean="0">
                <a:solidFill>
                  <a:schemeClr val="tx1"/>
                </a:solidFill>
                <a:latin typeface="Calibri" panose="020F0502020204030204" pitchFamily="34" charset="0"/>
              </a:rPr>
              <a:t>Note:  Just like with all of our examples, one small excerpt like this in materials doesn’t mean that these materials would meet the metric.  Reviewers need to look across the materials to gather evidence that will allow them to make a holistic decision about the materials for each metric. </a:t>
            </a:r>
            <a:endParaRPr lang="en-US" dirty="0" smtClean="0">
              <a:solidFill>
                <a:schemeClr val="tx1"/>
              </a:solidFill>
              <a:latin typeface="Calibri" panose="020F0502020204030204" pitchFamily="34" charset="0"/>
            </a:endParaRPr>
          </a:p>
          <a:p>
            <a:pPr>
              <a:spcBef>
                <a:spcPts val="0"/>
              </a:spcBef>
              <a:buNone/>
            </a:pPr>
            <a:endParaRPr lang="en-US" dirty="0" smtClean="0">
              <a:solidFill>
                <a:schemeClr val="tx1"/>
              </a:solidFill>
              <a:latin typeface="Calibri" panose="020F0502020204030204" pitchFamily="34" charset="0"/>
            </a:endParaRPr>
          </a:p>
          <a:p>
            <a:pPr>
              <a:spcBef>
                <a:spcPts val="0"/>
              </a:spcBef>
              <a:buNone/>
            </a:pPr>
            <a:endParaRPr lang="en-US" dirty="0" smtClean="0">
              <a:solidFill>
                <a:schemeClr val="tx1"/>
              </a:solidFill>
              <a:latin typeface="Calibri" panose="020F0502020204030204" pitchFamily="34" charset="0"/>
            </a:endParaRPr>
          </a:p>
          <a:p>
            <a:pPr>
              <a:spcBef>
                <a:spcPts val="0"/>
              </a:spcBef>
              <a:buNone/>
            </a:pPr>
            <a:endParaRPr dirty="0">
              <a:solidFill>
                <a:schemeClr val="tx1"/>
              </a:solidFill>
              <a:latin typeface="Calibri" panose="020F0502020204030204" pitchFamily="34" charset="0"/>
            </a:endParaRPr>
          </a:p>
        </p:txBody>
      </p:sp>
      <p:sp>
        <p:nvSpPr>
          <p:cNvPr id="670" name="Shape 670"/>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30</a:t>
            </a:fld>
            <a:endParaRPr lang="en-US"/>
          </a:p>
        </p:txBody>
      </p:sp>
    </p:spTree>
    <p:extLst>
      <p:ext uri="{BB962C8B-B14F-4D97-AF65-F5344CB8AC3E}">
        <p14:creationId xmlns:p14="http://schemas.microsoft.com/office/powerpoint/2010/main" val="1257913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Shape 67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78" name="Shape 678"/>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Big Idea: Give participants</a:t>
            </a:r>
            <a:r>
              <a:rPr lang="en-US" sz="1200" baseline="0" dirty="0" smtClean="0">
                <a:solidFill>
                  <a:schemeClr val="tx1"/>
                </a:solidFill>
                <a:latin typeface="Calibri" panose="020F0502020204030204" pitchFamily="34" charset="0"/>
                <a:ea typeface="Calibri"/>
                <a:cs typeface="Calibri"/>
                <a:sym typeface="Calibri"/>
              </a:rPr>
              <a:t> an opportunity to discuss what a mix of instructional approaches can look like.</a:t>
            </a:r>
          </a:p>
          <a:p>
            <a:pPr lvl="0" rtl="0">
              <a:spcBef>
                <a:spcPts val="0"/>
              </a:spcBef>
              <a:buClr>
                <a:schemeClr val="dk1"/>
              </a:buClr>
              <a:buFont typeface="Arial"/>
              <a:buNone/>
            </a:pPr>
            <a:endParaRPr lang="en-US" sz="1200" dirty="0" smtClean="0">
              <a:solidFill>
                <a:schemeClr val="tx1"/>
              </a:solidFill>
              <a:latin typeface="Calibri" panose="020F0502020204030204" pitchFamily="34" charset="0"/>
              <a:ea typeface="Calibri"/>
              <a:cs typeface="Calibri"/>
              <a:sym typeface="Calibri"/>
            </a:endParaRPr>
          </a:p>
          <a:p>
            <a:pPr lvl="0" rtl="0">
              <a:spcBef>
                <a:spcPts val="0"/>
              </a:spcBef>
              <a:buClr>
                <a:schemeClr val="dk1"/>
              </a:buClr>
              <a:buSzPct val="25000"/>
              <a:buFont typeface="Calibri"/>
              <a:buNone/>
            </a:pPr>
            <a:r>
              <a:rPr lang="en-US" sz="1200" dirty="0" smtClean="0">
                <a:solidFill>
                  <a:schemeClr val="tx1"/>
                </a:solidFill>
                <a:latin typeface="Calibri" panose="020F0502020204030204" pitchFamily="34" charset="0"/>
                <a:ea typeface="Calibri"/>
                <a:cs typeface="Calibri"/>
                <a:sym typeface="Calibri"/>
              </a:rPr>
              <a:t>Talking Points: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Calibri"/>
              </a:rPr>
              <a:t>For the last metric, we need to consider the variety of instructional approaches provided in instructional materials.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Calibri"/>
              </a:rPr>
              <a:t>To get a sense of this, you are going to look at some excerpts from the front matter of a series to read about how they describe their approach.</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Calibri"/>
              </a:rPr>
              <a:t>&lt;Give participants an opportunity to read through the excerpt of the front matter and discuss whether it provides a mix of instructional strategies and how they may or may not be helpful to a range of learners.</a:t>
            </a:r>
            <a:r>
              <a:rPr lang="en-US" sz="1200" dirty="0" smtClean="0">
                <a:solidFill>
                  <a:schemeClr val="tx1"/>
                </a:solidFill>
                <a:latin typeface="Calibri" panose="020F0502020204030204" pitchFamily="34" charset="0"/>
                <a:ea typeface="Allerta"/>
                <a:cs typeface="Allerta"/>
                <a:sym typeface="Allerta"/>
              </a:rPr>
              <a:t>&gt; </a:t>
            </a:r>
            <a:r>
              <a:rPr lang="en-US" sz="1200" b="1" dirty="0" smtClean="0">
                <a:solidFill>
                  <a:schemeClr val="tx1"/>
                </a:solidFill>
                <a:latin typeface="Calibri" panose="020F0502020204030204" pitchFamily="34" charset="0"/>
                <a:ea typeface="Allerta"/>
                <a:cs typeface="Allerta"/>
                <a:sym typeface="Allerta"/>
              </a:rPr>
              <a:t>&lt;5 minutes&gt;</a:t>
            </a:r>
            <a:endParaRPr lang="en-US" sz="1200" b="0" dirty="0" smtClean="0">
              <a:solidFill>
                <a:schemeClr val="tx1"/>
              </a:solidFill>
              <a:latin typeface="Calibri" panose="020F0502020204030204" pitchFamily="34" charset="0"/>
              <a:ea typeface="Allerta"/>
              <a:cs typeface="Allerta"/>
              <a:sym typeface="Allerta"/>
            </a:endParaRP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Allerta"/>
              </a:rPr>
              <a:t>As defined by the publisher, the materials seem to provide guidance on a variety of instructional strategies that would meet the needs of varied learners.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sz="1200" baseline="0" dirty="0" smtClean="0">
                <a:solidFill>
                  <a:schemeClr val="tx1"/>
                </a:solidFill>
                <a:latin typeface="Calibri" panose="020F0502020204030204" pitchFamily="34" charset="0"/>
                <a:ea typeface="Calibri"/>
                <a:cs typeface="Calibri"/>
                <a:sym typeface="Allerta"/>
              </a:rPr>
              <a:t>To further investigate these materials, reviewers may want to check to make sure there are more specifically teacher-led strategies to provide additional supports to all learners.</a:t>
            </a:r>
          </a:p>
          <a:p>
            <a:pPr marL="171450" marR="0" lvl="0" indent="-171450" algn="l" defTabSz="914400" rtl="0" eaLnBrk="1" fontAlgn="auto" latinLnBrk="0" hangingPunct="1">
              <a:lnSpc>
                <a:spcPct val="100000"/>
              </a:lnSpc>
              <a:spcBef>
                <a:spcPts val="0"/>
              </a:spcBef>
              <a:spcAft>
                <a:spcPts val="0"/>
              </a:spcAft>
              <a:buClr>
                <a:schemeClr val="dk1"/>
              </a:buClr>
              <a:buSzPct val="25000"/>
              <a:buFont typeface="Calibri" panose="020F0502020204030204" pitchFamily="34" charset="0"/>
              <a:buChar char="-"/>
              <a:tabLst/>
              <a:defRPr/>
            </a:pPr>
            <a:r>
              <a:rPr lang="en-US" baseline="0" dirty="0" smtClean="0">
                <a:solidFill>
                  <a:schemeClr val="tx1"/>
                </a:solidFill>
                <a:latin typeface="Calibri" panose="020F0502020204030204" pitchFamily="34" charset="0"/>
              </a:rPr>
              <a:t>Note:  Just like with all of our examples, just seeing this in the front matter doesn’t mean that these materials would meet the metric.  Reviewers need to look across the materials to gather evidence that will allow them to make a holistic decision about the materials for each metric. </a:t>
            </a:r>
            <a:endParaRPr lang="en-US" dirty="0" smtClean="0">
              <a:solidFill>
                <a:schemeClr val="tx1"/>
              </a:solidFill>
              <a:latin typeface="Calibri" panose="020F0502020204030204" pitchFamily="34" charset="0"/>
            </a:endParaRPr>
          </a:p>
          <a:p>
            <a:pPr>
              <a:spcBef>
                <a:spcPts val="0"/>
              </a:spcBef>
              <a:buNone/>
            </a:pPr>
            <a:endParaRPr lang="en-US" dirty="0">
              <a:solidFill>
                <a:schemeClr val="tx1"/>
              </a:solidFill>
              <a:latin typeface="Calibri" panose="020F0502020204030204" pitchFamily="34" charset="0"/>
            </a:endParaRPr>
          </a:p>
        </p:txBody>
      </p:sp>
      <p:sp>
        <p:nvSpPr>
          <p:cNvPr id="679" name="Shape 679"/>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31</a:t>
            </a:fld>
            <a:endParaRPr lang="en-US"/>
          </a:p>
        </p:txBody>
      </p:sp>
    </p:spTree>
    <p:extLst>
      <p:ext uri="{BB962C8B-B14F-4D97-AF65-F5344CB8AC3E}">
        <p14:creationId xmlns:p14="http://schemas.microsoft.com/office/powerpoint/2010/main" val="17110696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Shape 63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1" name="Shape 631"/>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latin typeface="Calibri" panose="020F0502020204030204" pitchFamily="34" charset="0"/>
              </a:rPr>
              <a:t>Big Idea</a:t>
            </a:r>
            <a:r>
              <a:rPr lang="en-US" baseline="0" dirty="0" smtClean="0">
                <a:latin typeface="Calibri" panose="020F0502020204030204" pitchFamily="34" charset="0"/>
              </a:rPr>
              <a:t>:  Give participants an opportunity to review a full lesson against all 3 metrics of AC 3.</a:t>
            </a:r>
          </a:p>
          <a:p>
            <a:pPr>
              <a:spcBef>
                <a:spcPts val="0"/>
              </a:spcBef>
              <a:buNone/>
            </a:pPr>
            <a:endParaRPr lang="en-US" baseline="0" dirty="0" smtClean="0">
              <a:latin typeface="Calibri" panose="020F0502020204030204" pitchFamily="34" charset="0"/>
            </a:endParaRPr>
          </a:p>
          <a:p>
            <a:pPr>
              <a:spcBef>
                <a:spcPts val="0"/>
              </a:spcBef>
              <a:buNone/>
            </a:pPr>
            <a:r>
              <a:rPr lang="en-US" baseline="0" dirty="0" smtClean="0">
                <a:latin typeface="Calibri" panose="020F0502020204030204" pitchFamily="34" charset="0"/>
              </a:rPr>
              <a:t>Talking points: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As we’ve talked about, it’s impossible to rate materials based on a single problem, lesson, or even unit.  That being said, we want to give you an opportunity to look more holistically at materials against the rubric.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You are going to review a lesson and gather as much evidence as you can against the metrics, using the questions under each metric.</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Although you won’t be able to give a rating, give a gut check about whether you think this series would receive 5 out of 6 points for this criterion, assuming that this lesson was typical of their approach to supports for learners.  </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Also note what else you would need to look at to determine your ratings or specific questions you have about these materials.</a:t>
            </a:r>
          </a:p>
          <a:p>
            <a:pPr marL="171450" lvl="0" indent="-171450" rtl="0">
              <a:spcBef>
                <a:spcPts val="0"/>
              </a:spcBef>
              <a:buClr>
                <a:schemeClr val="dk1"/>
              </a:buClr>
              <a:buSzPct val="25000"/>
              <a:buFont typeface="Calibri" panose="020F0502020204030204" pitchFamily="34" charset="0"/>
              <a:buChar char="-"/>
            </a:pPr>
            <a:r>
              <a:rPr lang="en-US" sz="1200" baseline="0" dirty="0" smtClean="0">
                <a:solidFill>
                  <a:schemeClr val="dk1"/>
                </a:solidFill>
                <a:latin typeface="Calibri" panose="020F0502020204030204" pitchFamily="34" charset="0"/>
                <a:ea typeface="Calibri"/>
                <a:cs typeface="Calibri"/>
                <a:sym typeface="Calibri"/>
              </a:rPr>
              <a:t>&lt;Give participants time to review the lesson and discuss their gut check ratings and the evidence they found.&gt;</a:t>
            </a:r>
            <a:r>
              <a:rPr lang="en-US" sz="1200" b="1" baseline="0" dirty="0" smtClean="0">
                <a:solidFill>
                  <a:schemeClr val="dk1"/>
                </a:solidFill>
                <a:latin typeface="Calibri" panose="020F0502020204030204" pitchFamily="34" charset="0"/>
                <a:ea typeface="Calibri"/>
                <a:cs typeface="Calibri"/>
                <a:sym typeface="Calibri"/>
              </a:rPr>
              <a:t>&lt;15 minutes&gt;</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There are places in the lesson that point out misconceptions that students may have, and provide supports for teachers.  One example of this is in the discussion of “Different Fraction Divisions on the Number Line” at the top of page X.  The materials point out a common confusion about labeling fractions on a number line and suggests instructional moves that will support all students with accessing the grade-level content.</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The specific supports provided for ELLs next to this discussion may be helpful to that part of the lesson.  However, in a full review of these materials, reviewers may look for more robust supports for special populations and ELLs.</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The resources provided on pg. x for differentiated instruction ask students to engage in a similar activity to compare fractions with different sizes of numbers for the different levels of instruction.   This shows an opportunity for all students to engage with the grade-level content.  However, in a full review, reviewers would need to make sure that students who are below grade level are not always limited to working with fractions less than 1.</a:t>
            </a:r>
          </a:p>
          <a:p>
            <a:pPr marL="171450" lvl="0" indent="-171450" rtl="0">
              <a:spcBef>
                <a:spcPts val="0"/>
              </a:spcBef>
              <a:buClr>
                <a:schemeClr val="dk1"/>
              </a:buClr>
              <a:buSzPct val="25000"/>
              <a:buFont typeface="Calibri" panose="020F0502020204030204" pitchFamily="34" charset="0"/>
              <a:buChar char="-"/>
            </a:pPr>
            <a:r>
              <a:rPr lang="en-US" sz="1200" b="0" baseline="0" dirty="0" smtClean="0">
                <a:solidFill>
                  <a:schemeClr val="dk1"/>
                </a:solidFill>
                <a:latin typeface="Calibri" panose="020F0502020204030204" pitchFamily="34" charset="0"/>
                <a:ea typeface="Calibri"/>
                <a:cs typeface="Calibri"/>
                <a:sym typeface="Calibri"/>
              </a:rPr>
              <a:t>Based on the limited evidence provided in one lesson, it is reasonable for participants to give a gut check or either “meets” or “not meets.”  Encourage participants to talk about what else they would be looking for if they were doing a full review of these materials.</a:t>
            </a:r>
            <a:endParaRPr lang="en-US" sz="1200" b="0" dirty="0" smtClean="0">
              <a:solidFill>
                <a:schemeClr val="dk1"/>
              </a:solidFill>
              <a:latin typeface="Calibri" panose="020F0502020204030204" pitchFamily="34" charset="0"/>
              <a:ea typeface="Calibri"/>
              <a:cs typeface="Calibri"/>
              <a:sym typeface="Calibri"/>
            </a:endParaRPr>
          </a:p>
          <a:p>
            <a:pPr marL="171450" lvl="0" indent="-171450" rtl="0">
              <a:spcBef>
                <a:spcPts val="0"/>
              </a:spcBef>
              <a:buClr>
                <a:schemeClr val="dk1"/>
              </a:buClr>
              <a:buSzPct val="25000"/>
              <a:buFontTx/>
              <a:buChar char="-"/>
            </a:pPr>
            <a:endParaRPr lang="en-US" sz="1200" dirty="0" smtClean="0">
              <a:solidFill>
                <a:schemeClr val="dk1"/>
              </a:solidFill>
              <a:latin typeface="Calibri" panose="020F0502020204030204" pitchFamily="34" charset="0"/>
              <a:ea typeface="Calibri"/>
              <a:cs typeface="Calibri"/>
              <a:sym typeface="Calibri"/>
            </a:endParaRPr>
          </a:p>
          <a:p>
            <a:pPr>
              <a:spcBef>
                <a:spcPts val="0"/>
              </a:spcBef>
              <a:buNone/>
            </a:pPr>
            <a:endParaRPr lang="en-US" baseline="0" dirty="0" smtClean="0">
              <a:latin typeface="Calibri" panose="020F0502020204030204" pitchFamily="34" charset="0"/>
            </a:endParaRPr>
          </a:p>
          <a:p>
            <a:pPr>
              <a:spcBef>
                <a:spcPts val="0"/>
              </a:spcBef>
              <a:buNone/>
            </a:pPr>
            <a:endParaRPr dirty="0">
              <a:latin typeface="Calibri" panose="020F0502020204030204" pitchFamily="34" charset="0"/>
            </a:endParaRPr>
          </a:p>
        </p:txBody>
      </p:sp>
      <p:sp>
        <p:nvSpPr>
          <p:cNvPr id="632" name="Shape 632"/>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a:spcBef>
                <a:spcPts val="0"/>
              </a:spcBef>
              <a:buClr>
                <a:srgbClr val="000000"/>
              </a:buClr>
              <a:buSzPct val="25000"/>
              <a:buFont typeface="Arial"/>
              <a:buNone/>
            </a:pPr>
            <a:fld id="{00000000-1234-1234-1234-123412341234}" type="slidenum">
              <a:rPr lang="en-US"/>
              <a:t>32</a:t>
            </a:fld>
            <a:endParaRPr lang="en-US"/>
          </a:p>
        </p:txBody>
      </p:sp>
    </p:spTree>
    <p:extLst>
      <p:ext uri="{BB962C8B-B14F-4D97-AF65-F5344CB8AC3E}">
        <p14:creationId xmlns:p14="http://schemas.microsoft.com/office/powerpoint/2010/main" val="4079196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Big Idea</a:t>
            </a:r>
            <a:r>
              <a:rPr lang="en-US" baseline="0" dirty="0" smtClean="0"/>
              <a:t>:  Show summary page for AC 3.</a:t>
            </a:r>
          </a:p>
          <a:p>
            <a:endParaRPr lang="en-US" baseline="0" dirty="0" smtClean="0"/>
          </a:p>
          <a:p>
            <a:r>
              <a:rPr lang="en-US" baseline="0" dirty="0" smtClean="0"/>
              <a:t>Talking Points:</a:t>
            </a:r>
          </a:p>
          <a:p>
            <a:pPr marL="171450" indent="-171450">
              <a:buFont typeface="Calibri" panose="020F0502020204030204" pitchFamily="34" charset="0"/>
              <a:buChar char="-"/>
            </a:pPr>
            <a:r>
              <a:rPr lang="en-US" baseline="0" dirty="0" smtClean="0"/>
              <a:t>After completing your review of the metrics for AC 3, you will complete a summary page where you total the number of points earned for each metric.  Because this is an Alignment Criterion, materials need to receive 5 of 6 points to be considered aligned.  There is also space to note strengths and weaknesses of the materials as they relate to AC 3.</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33</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797281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Shape 69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94" name="Shape 694"/>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endParaRPr/>
          </a:p>
        </p:txBody>
      </p:sp>
      <p:sp>
        <p:nvSpPr>
          <p:cNvPr id="695" name="Shape 695"/>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rtl="0">
              <a:spcBef>
                <a:spcPts val="0"/>
              </a:spcBef>
              <a:buClr>
                <a:srgbClr val="000000"/>
              </a:buClr>
              <a:buSzPct val="25000"/>
              <a:buFont typeface="Arial"/>
              <a:buNone/>
            </a:pPr>
            <a:fld id="{00000000-1234-1234-1234-123412341234}" type="slidenum">
              <a:rPr lang="en-US"/>
              <a:t>34</a:t>
            </a:fld>
            <a:endParaRPr lang="en-US"/>
          </a:p>
        </p:txBody>
      </p:sp>
    </p:spTree>
    <p:extLst>
      <p:ext uri="{BB962C8B-B14F-4D97-AF65-F5344CB8AC3E}">
        <p14:creationId xmlns:p14="http://schemas.microsoft.com/office/powerpoint/2010/main" val="9617053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Shape 70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01" name="Shape 701"/>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a:spcBef>
                <a:spcPts val="0"/>
              </a:spcBef>
              <a:buNone/>
            </a:pPr>
            <a:r>
              <a:rPr lang="en-US" dirty="0" smtClean="0">
                <a:latin typeface="Calibri" panose="020F0502020204030204" pitchFamily="34" charset="0"/>
              </a:rPr>
              <a:t>Big Idea:  Give participants</a:t>
            </a:r>
            <a:r>
              <a:rPr lang="en-US" baseline="0" dirty="0" smtClean="0">
                <a:latin typeface="Calibri" panose="020F0502020204030204" pitchFamily="34" charset="0"/>
              </a:rPr>
              <a:t> a big picture view of the metrics covered in this module.</a:t>
            </a:r>
          </a:p>
          <a:p>
            <a:pPr>
              <a:spcBef>
                <a:spcPts val="0"/>
              </a:spcBef>
              <a:buNone/>
            </a:pPr>
            <a:endParaRPr lang="en-US" baseline="0" dirty="0" smtClean="0">
              <a:latin typeface="Calibri" panose="020F0502020204030204" pitchFamily="34" charset="0"/>
            </a:endParaRPr>
          </a:p>
          <a:p>
            <a:pPr>
              <a:spcBef>
                <a:spcPts val="0"/>
              </a:spcBef>
              <a:buNone/>
            </a:pPr>
            <a:r>
              <a:rPr lang="en-US" baseline="0" dirty="0" smtClean="0">
                <a:latin typeface="Calibri" panose="020F0502020204030204" pitchFamily="34" charset="0"/>
              </a:rPr>
              <a:t>Talking Points:</a:t>
            </a:r>
          </a:p>
          <a:p>
            <a:pPr marL="171450" indent="-171450">
              <a:spcBef>
                <a:spcPts val="0"/>
              </a:spcBef>
              <a:buFont typeface="Calibri" panose="020F0502020204030204" pitchFamily="34" charset="0"/>
              <a:buChar char="-"/>
            </a:pPr>
            <a:r>
              <a:rPr lang="en-US" baseline="0" dirty="0" smtClean="0">
                <a:latin typeface="Calibri" panose="020F0502020204030204" pitchFamily="34" charset="0"/>
              </a:rPr>
              <a:t>These are all the metrics you learned about today!</a:t>
            </a:r>
          </a:p>
          <a:p>
            <a:pPr marL="171450" indent="-171450">
              <a:spcBef>
                <a:spcPts val="0"/>
              </a:spcBef>
              <a:buFont typeface="Calibri" panose="020F0502020204030204" pitchFamily="34" charset="0"/>
              <a:buChar char="-"/>
            </a:pPr>
            <a:r>
              <a:rPr lang="en-US" baseline="0" dirty="0" smtClean="0">
                <a:latin typeface="Calibri" panose="020F0502020204030204" pitchFamily="34" charset="0"/>
              </a:rPr>
              <a:t>There is a short-hand name to describe each metric.  Many reviewers feel that it is helpful to have this on hand as they begin the review process to help them remember the metrics and think about where evidence they are finding in books fit in.</a:t>
            </a:r>
            <a:endParaRPr lang="en-US" dirty="0" smtClean="0">
              <a:latin typeface="Calibri" panose="020F0502020204030204" pitchFamily="34" charset="0"/>
            </a:endParaRPr>
          </a:p>
          <a:p>
            <a:pPr>
              <a:spcBef>
                <a:spcPts val="0"/>
              </a:spcBef>
              <a:buNone/>
            </a:pPr>
            <a:endParaRPr lang="en-US" dirty="0" smtClean="0">
              <a:latin typeface="Calibri" panose="020F0502020204030204" pitchFamily="34" charset="0"/>
            </a:endParaRPr>
          </a:p>
          <a:p>
            <a:pPr>
              <a:spcBef>
                <a:spcPts val="0"/>
              </a:spcBef>
              <a:buNone/>
            </a:pPr>
            <a:endParaRPr dirty="0">
              <a:latin typeface="Calibri" panose="020F0502020204030204" pitchFamily="34" charset="0"/>
            </a:endParaRPr>
          </a:p>
        </p:txBody>
      </p:sp>
      <p:sp>
        <p:nvSpPr>
          <p:cNvPr id="702" name="Shape 702"/>
          <p:cNvSpPr txBox="1">
            <a:spLocks noGrp="1"/>
          </p:cNvSpPr>
          <p:nvPr>
            <p:ph type="sldNum" idx="12"/>
          </p:nvPr>
        </p:nvSpPr>
        <p:spPr>
          <a:xfrm>
            <a:off x="3970939" y="8829965"/>
            <a:ext cx="3037799" cy="464699"/>
          </a:xfrm>
          <a:prstGeom prst="rect">
            <a:avLst/>
          </a:prstGeom>
        </p:spPr>
        <p:txBody>
          <a:bodyPr lIns="93175" tIns="46575" rIns="93175" bIns="46575" anchor="b" anchorCtr="0">
            <a:noAutofit/>
          </a:bodyPr>
          <a:lstStyle/>
          <a:p>
            <a:pPr lvl="0" rtl="0">
              <a:spcBef>
                <a:spcPts val="0"/>
              </a:spcBef>
              <a:buClr>
                <a:srgbClr val="000000"/>
              </a:buClr>
              <a:buSzPct val="25000"/>
              <a:buFont typeface="Arial"/>
              <a:buNone/>
            </a:pPr>
            <a:fld id="{00000000-1234-1234-1234-123412341234}" type="slidenum">
              <a:rPr lang="en-US"/>
              <a:t>35</a:t>
            </a:fld>
            <a:endParaRPr lang="en-US"/>
          </a:p>
        </p:txBody>
      </p:sp>
    </p:spTree>
    <p:extLst>
      <p:ext uri="{BB962C8B-B14F-4D97-AF65-F5344CB8AC3E}">
        <p14:creationId xmlns:p14="http://schemas.microsoft.com/office/powerpoint/2010/main" val="240074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Shape 693"/>
          <p:cNvSpPr txBox="1">
            <a:spLocks noGrp="1"/>
          </p:cNvSpPr>
          <p:nvPr>
            <p:ph type="body" idx="1"/>
          </p:nvPr>
        </p:nvSpPr>
        <p:spPr>
          <a:xfrm>
            <a:off x="701041" y="4415791"/>
            <a:ext cx="5608200" cy="4183500"/>
          </a:xfrm>
          <a:prstGeom prst="rect">
            <a:avLst/>
          </a:prstGeom>
        </p:spPr>
        <p:txBody>
          <a:bodyPr lIns="91425" tIns="91425" rIns="91425" bIns="91425" anchor="t" anchorCtr="0">
            <a:noAutofit/>
          </a:bodyPr>
          <a:lstStyle/>
          <a:p>
            <a:pPr lvl="0" rtl="0">
              <a:spcBef>
                <a:spcPts val="0"/>
              </a:spcBef>
              <a:buNone/>
            </a:pPr>
            <a:r>
              <a:rPr lang="en-US" sz="1200" dirty="0" smtClean="0">
                <a:solidFill>
                  <a:schemeClr val="dk1"/>
                </a:solidFill>
                <a:latin typeface="Calibri" panose="020F0502020204030204" pitchFamily="34" charset="0"/>
                <a:ea typeface="Calibri"/>
                <a:cs typeface="Calibri"/>
                <a:sym typeface="Calibri"/>
              </a:rPr>
              <a:t>Big Idea:  Give participants an</a:t>
            </a:r>
            <a:r>
              <a:rPr lang="en-US" sz="1200" baseline="0" dirty="0" smtClean="0">
                <a:solidFill>
                  <a:schemeClr val="dk1"/>
                </a:solidFill>
                <a:latin typeface="Calibri" panose="020F0502020204030204" pitchFamily="34" charset="0"/>
                <a:ea typeface="Calibri"/>
                <a:cs typeface="Calibri"/>
                <a:sym typeface="Calibri"/>
              </a:rPr>
              <a:t> opportunity to reflect on the essential questions for the session.</a:t>
            </a: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None/>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None/>
            </a:pPr>
            <a:r>
              <a:rPr lang="en-US" sz="1200" dirty="0" smtClean="0">
                <a:solidFill>
                  <a:schemeClr val="dk1"/>
                </a:solidFill>
                <a:latin typeface="Calibri" panose="020F0502020204030204" pitchFamily="34" charset="0"/>
                <a:ea typeface="Calibri"/>
                <a:cs typeface="Calibri"/>
                <a:sym typeface="Calibri"/>
              </a:rPr>
              <a:t>Talking</a:t>
            </a:r>
            <a:r>
              <a:rPr lang="en-US" sz="1200" baseline="0" dirty="0" smtClean="0">
                <a:solidFill>
                  <a:schemeClr val="dk1"/>
                </a:solidFill>
                <a:latin typeface="Calibri" panose="020F0502020204030204" pitchFamily="34" charset="0"/>
                <a:ea typeface="Calibri"/>
                <a:cs typeface="Calibri"/>
                <a:sym typeface="Calibri"/>
              </a:rPr>
              <a:t> Points</a:t>
            </a:r>
            <a:r>
              <a:rPr lang="en-US" sz="1200" dirty="0" smtClean="0">
                <a:solidFill>
                  <a:schemeClr val="dk1"/>
                </a:solidFill>
                <a:latin typeface="Calibri" panose="020F0502020204030204" pitchFamily="34" charset="0"/>
                <a:ea typeface="Calibri"/>
                <a:cs typeface="Calibri"/>
                <a:sym typeface="Calibri"/>
              </a:rPr>
              <a:t>:</a:t>
            </a:r>
          </a:p>
          <a:p>
            <a:pPr marL="171450" lvl="0" indent="-171450" rtl="0">
              <a:spcBef>
                <a:spcPts val="0"/>
              </a:spcBef>
              <a:buFont typeface="Calibri" panose="020F0502020204030204" pitchFamily="34" charset="0"/>
              <a:buChar char="-"/>
            </a:pPr>
            <a:r>
              <a:rPr lang="en-US" sz="1200" dirty="0" smtClean="0">
                <a:solidFill>
                  <a:schemeClr val="dk1"/>
                </a:solidFill>
                <a:latin typeface="Calibri" panose="020F0502020204030204" pitchFamily="34" charset="0"/>
                <a:ea typeface="Calibri"/>
                <a:cs typeface="Calibri"/>
                <a:sym typeface="Calibri"/>
              </a:rPr>
              <a:t>Either in pairs or in writing, have participants describe what they’ve learned in this session as it relates</a:t>
            </a:r>
            <a:r>
              <a:rPr lang="en-US" sz="1200" baseline="0" dirty="0" smtClean="0">
                <a:solidFill>
                  <a:schemeClr val="dk1"/>
                </a:solidFill>
                <a:latin typeface="Calibri" panose="020F0502020204030204" pitchFamily="34" charset="0"/>
                <a:ea typeface="Calibri"/>
                <a:cs typeface="Calibri"/>
                <a:sym typeface="Calibri"/>
              </a:rPr>
              <a:t> to the essential questions.</a:t>
            </a:r>
          </a:p>
          <a:p>
            <a:pPr marL="171450" lvl="0" indent="-171450" rtl="0">
              <a:spcBef>
                <a:spcPts val="0"/>
              </a:spcBef>
              <a:buFontTx/>
              <a:buChar char="-"/>
            </a:pPr>
            <a:endParaRPr lang="en-US" sz="1200" dirty="0" smtClean="0">
              <a:solidFill>
                <a:schemeClr val="dk1"/>
              </a:solidFill>
              <a:latin typeface="Calibri" panose="020F0502020204030204" pitchFamily="34" charset="0"/>
              <a:ea typeface="Calibri"/>
              <a:cs typeface="Calibri"/>
              <a:sym typeface="Calibri"/>
            </a:endParaRPr>
          </a:p>
          <a:p>
            <a:pPr lvl="0" rtl="0">
              <a:spcBef>
                <a:spcPts val="0"/>
              </a:spcBef>
              <a:buNone/>
            </a:pPr>
            <a:endParaRPr lang="en-US" dirty="0" smtClean="0">
              <a:solidFill>
                <a:schemeClr val="dk1"/>
              </a:solidFill>
              <a:latin typeface="Calibri" panose="020F0502020204030204" pitchFamily="34" charset="0"/>
            </a:endParaRPr>
          </a:p>
          <a:p>
            <a:pPr lvl="0" rtl="0">
              <a:spcBef>
                <a:spcPts val="0"/>
              </a:spcBef>
              <a:buNone/>
            </a:pPr>
            <a:endParaRPr lang="en-US" dirty="0">
              <a:latin typeface="Calibri" panose="020F0502020204030204" pitchFamily="34" charset="0"/>
            </a:endParaRPr>
          </a:p>
        </p:txBody>
      </p:sp>
      <p:sp>
        <p:nvSpPr>
          <p:cNvPr id="694" name="Shape 69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0312093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1.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SAP and ATC">
    <p:spTree>
      <p:nvGrpSpPr>
        <p:cNvPr id="1" name="Shape 11"/>
        <p:cNvGrpSpPr/>
        <p:nvPr/>
      </p:nvGrpSpPr>
      <p:grpSpPr>
        <a:xfrm>
          <a:off x="0" y="0"/>
          <a:ext cx="0" cy="0"/>
          <a:chOff x="0" y="0"/>
          <a:chExt cx="0" cy="0"/>
        </a:xfrm>
      </p:grpSpPr>
      <p:pic>
        <p:nvPicPr>
          <p:cNvPr id="12" name="Shape 12"/>
          <p:cNvPicPr preferRelativeResize="0"/>
          <p:nvPr/>
        </p:nvPicPr>
        <p:blipFill rotWithShape="1">
          <a:blip r:embed="rId2">
            <a:alphaModFix/>
          </a:blip>
          <a:srcRect/>
          <a:stretch/>
        </p:blipFill>
        <p:spPr>
          <a:xfrm>
            <a:off x="219319" y="225995"/>
            <a:ext cx="1640437" cy="808049"/>
          </a:xfrm>
          <a:prstGeom prst="rect">
            <a:avLst/>
          </a:prstGeom>
          <a:noFill/>
          <a:ln>
            <a:noFill/>
          </a:ln>
        </p:spPr>
      </p:pic>
      <p:pic>
        <p:nvPicPr>
          <p:cNvPr id="13" name="Shape 13"/>
          <p:cNvPicPr preferRelativeResize="0"/>
          <p:nvPr/>
        </p:nvPicPr>
        <p:blipFill rotWithShape="1">
          <a:blip r:embed="rId3">
            <a:alphaModFix/>
          </a:blip>
          <a:srcRect t="26956" b="26852"/>
          <a:stretch/>
        </p:blipFill>
        <p:spPr>
          <a:xfrm>
            <a:off x="0" y="1848736"/>
            <a:ext cx="9144000" cy="3167763"/>
          </a:xfrm>
          <a:prstGeom prst="rect">
            <a:avLst/>
          </a:prstGeom>
          <a:noFill/>
          <a:ln>
            <a:noFill/>
          </a:ln>
        </p:spPr>
      </p:pic>
      <p:sp>
        <p:nvSpPr>
          <p:cNvPr id="14" name="Shape 14"/>
          <p:cNvSpPr txBox="1">
            <a:spLocks noGrp="1"/>
          </p:cNvSpPr>
          <p:nvPr>
            <p:ph type="ctrTitle"/>
          </p:nvPr>
        </p:nvSpPr>
        <p:spPr>
          <a:xfrm>
            <a:off x="219319" y="2362433"/>
            <a:ext cx="8785850" cy="1470024"/>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5" name="Shape 15"/>
          <p:cNvSpPr txBox="1">
            <a:spLocks noGrp="1"/>
          </p:cNvSpPr>
          <p:nvPr>
            <p:ph type="subTitle" idx="1"/>
          </p:nvPr>
        </p:nvSpPr>
        <p:spPr>
          <a:xfrm>
            <a:off x="219316" y="3835562"/>
            <a:ext cx="8785851" cy="792405"/>
          </a:xfrm>
          <a:prstGeom prst="rect">
            <a:avLst/>
          </a:prstGeom>
          <a:noFill/>
          <a:ln>
            <a:noFill/>
          </a:ln>
        </p:spPr>
        <p:txBody>
          <a:bodyPr lIns="91425" tIns="91425" rIns="91425" bIns="91425" anchor="t" anchorCtr="0"/>
          <a:lstStyle>
            <a:lvl1pPr marL="0" marR="0" indent="0" algn="l" rtl="0">
              <a:spcBef>
                <a:spcPts val="480"/>
              </a:spcBef>
              <a:buClr>
                <a:srgbClr val="24593B"/>
              </a:buClr>
              <a:buFont typeface="Arial"/>
              <a:buNone/>
              <a:defRPr/>
            </a:lvl1pPr>
            <a:lvl2pPr marL="457200" marR="0" indent="0" algn="ctr" rtl="0">
              <a:spcBef>
                <a:spcPts val="400"/>
              </a:spcBef>
              <a:buClr>
                <a:srgbClr val="888888"/>
              </a:buClr>
              <a:buFont typeface="Arial"/>
              <a:buNone/>
              <a:defRPr/>
            </a:lvl2pPr>
            <a:lvl3pPr marL="914400" marR="0" indent="0" algn="ctr" rtl="0">
              <a:spcBef>
                <a:spcPts val="360"/>
              </a:spcBef>
              <a:buClr>
                <a:srgbClr val="888888"/>
              </a:buClr>
              <a:buFont typeface="Arial"/>
              <a:buNone/>
              <a:defRPr/>
            </a:lvl3pPr>
            <a:lvl4pPr marL="1371600" marR="0" indent="0" algn="ctr" rtl="0">
              <a:spcBef>
                <a:spcPts val="320"/>
              </a:spcBef>
              <a:buClr>
                <a:srgbClr val="888888"/>
              </a:buClr>
              <a:buFont typeface="Arial"/>
              <a:buNone/>
              <a:defRPr/>
            </a:lvl4pPr>
            <a:lvl5pPr marL="1828800" marR="0" indent="0" algn="ctr" rtl="0">
              <a:spcBef>
                <a:spcPts val="32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sp>
        <p:nvSpPr>
          <p:cNvPr id="16" name="Shape 16"/>
          <p:cNvSpPr/>
          <p:nvPr/>
        </p:nvSpPr>
        <p:spPr>
          <a:xfrm>
            <a:off x="0" y="1737611"/>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pic>
        <p:nvPicPr>
          <p:cNvPr id="17" name="Shape 17"/>
          <p:cNvPicPr preferRelativeResize="0"/>
          <p:nvPr/>
        </p:nvPicPr>
        <p:blipFill rotWithShape="1">
          <a:blip r:embed="rId4">
            <a:alphaModFix/>
          </a:blip>
          <a:srcRect/>
          <a:stretch/>
        </p:blipFill>
        <p:spPr>
          <a:xfrm>
            <a:off x="5353921" y="283558"/>
            <a:ext cx="3651248" cy="75048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 name="Shape 20"/>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 name="Shape 21"/>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22" name="Shape 22"/>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23" name="Shape 23"/>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24" name="Shape 24"/>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7" name="Shape 27"/>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8" name="Shape 28"/>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9" name="Shape 29"/>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30" name="Shape 30"/>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31" name="Shape 31"/>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32" name="Shape 32"/>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Slide SAP and ATC 2">
    <p:spTree>
      <p:nvGrpSpPr>
        <p:cNvPr id="1" name="Shape 33"/>
        <p:cNvGrpSpPr/>
        <p:nvPr/>
      </p:nvGrpSpPr>
      <p:grpSpPr>
        <a:xfrm>
          <a:off x="0" y="0"/>
          <a:ext cx="0" cy="0"/>
          <a:chOff x="0" y="0"/>
          <a:chExt cx="0" cy="0"/>
        </a:xfrm>
      </p:grpSpPr>
      <p:pic>
        <p:nvPicPr>
          <p:cNvPr id="34" name="Shape 34"/>
          <p:cNvPicPr preferRelativeResize="0"/>
          <p:nvPr/>
        </p:nvPicPr>
        <p:blipFill rotWithShape="1">
          <a:blip r:embed="rId2">
            <a:alphaModFix/>
          </a:blip>
          <a:srcRect t="26956" b="26852"/>
          <a:stretch/>
        </p:blipFill>
        <p:spPr>
          <a:xfrm>
            <a:off x="0" y="1848736"/>
            <a:ext cx="9144000" cy="3167763"/>
          </a:xfrm>
          <a:prstGeom prst="rect">
            <a:avLst/>
          </a:prstGeom>
          <a:noFill/>
          <a:ln>
            <a:noFill/>
          </a:ln>
        </p:spPr>
      </p:pic>
      <p:sp>
        <p:nvSpPr>
          <p:cNvPr id="35" name="Shape 35"/>
          <p:cNvSpPr txBox="1">
            <a:spLocks noGrp="1"/>
          </p:cNvSpPr>
          <p:nvPr>
            <p:ph type="ctrTitle"/>
          </p:nvPr>
        </p:nvSpPr>
        <p:spPr>
          <a:xfrm>
            <a:off x="3507950" y="2362433"/>
            <a:ext cx="5497218" cy="1470024"/>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6" name="Shape 36"/>
          <p:cNvSpPr txBox="1">
            <a:spLocks noGrp="1"/>
          </p:cNvSpPr>
          <p:nvPr>
            <p:ph type="subTitle" idx="1"/>
          </p:nvPr>
        </p:nvSpPr>
        <p:spPr>
          <a:xfrm>
            <a:off x="3507948" y="3835562"/>
            <a:ext cx="5497219" cy="792405"/>
          </a:xfrm>
          <a:prstGeom prst="rect">
            <a:avLst/>
          </a:prstGeom>
          <a:noFill/>
          <a:ln>
            <a:noFill/>
          </a:ln>
        </p:spPr>
        <p:txBody>
          <a:bodyPr lIns="91425" tIns="91425" rIns="91425" bIns="91425" anchor="t" anchorCtr="0"/>
          <a:lstStyle>
            <a:lvl1pPr marL="0" marR="0" indent="0" algn="l" rtl="0">
              <a:spcBef>
                <a:spcPts val="480"/>
              </a:spcBef>
              <a:buClr>
                <a:srgbClr val="24593B"/>
              </a:buClr>
              <a:buFont typeface="Arial"/>
              <a:buNone/>
              <a:defRPr/>
            </a:lvl1pPr>
            <a:lvl2pPr marL="457200" marR="0" indent="0" algn="ctr" rtl="0">
              <a:spcBef>
                <a:spcPts val="400"/>
              </a:spcBef>
              <a:buClr>
                <a:srgbClr val="888888"/>
              </a:buClr>
              <a:buFont typeface="Arial"/>
              <a:buNone/>
              <a:defRPr/>
            </a:lvl2pPr>
            <a:lvl3pPr marL="914400" marR="0" indent="0" algn="ctr" rtl="0">
              <a:spcBef>
                <a:spcPts val="360"/>
              </a:spcBef>
              <a:buClr>
                <a:srgbClr val="888888"/>
              </a:buClr>
              <a:buFont typeface="Arial"/>
              <a:buNone/>
              <a:defRPr/>
            </a:lvl3pPr>
            <a:lvl4pPr marL="1371600" marR="0" indent="0" algn="ctr" rtl="0">
              <a:spcBef>
                <a:spcPts val="320"/>
              </a:spcBef>
              <a:buClr>
                <a:srgbClr val="888888"/>
              </a:buClr>
              <a:buFont typeface="Arial"/>
              <a:buNone/>
              <a:defRPr/>
            </a:lvl4pPr>
            <a:lvl5pPr marL="1828800" marR="0" indent="0" algn="ctr" rtl="0">
              <a:spcBef>
                <a:spcPts val="32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sp>
        <p:nvSpPr>
          <p:cNvPr id="37" name="Shape 37"/>
          <p:cNvSpPr/>
          <p:nvPr/>
        </p:nvSpPr>
        <p:spPr>
          <a:xfrm>
            <a:off x="0" y="1746249"/>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38" name="Shape 38"/>
          <p:cNvSpPr>
            <a:spLocks noGrp="1"/>
          </p:cNvSpPr>
          <p:nvPr>
            <p:ph type="pic" idx="2"/>
          </p:nvPr>
        </p:nvSpPr>
        <p:spPr>
          <a:xfrm>
            <a:off x="0" y="1857374"/>
            <a:ext cx="3349624" cy="3159126"/>
          </a:xfrm>
          <a:prstGeom prst="rect">
            <a:avLst/>
          </a:prstGeom>
          <a:noFill/>
          <a:ln>
            <a:noFill/>
          </a:ln>
        </p:spPr>
      </p:sp>
      <p:pic>
        <p:nvPicPr>
          <p:cNvPr id="39" name="Shape 39"/>
          <p:cNvPicPr preferRelativeResize="0"/>
          <p:nvPr/>
        </p:nvPicPr>
        <p:blipFill rotWithShape="1">
          <a:blip r:embed="rId3">
            <a:alphaModFix/>
          </a:blip>
          <a:srcRect/>
          <a:stretch/>
        </p:blipFill>
        <p:spPr>
          <a:xfrm>
            <a:off x="219319" y="225995"/>
            <a:ext cx="1640437" cy="808049"/>
          </a:xfrm>
          <a:prstGeom prst="rect">
            <a:avLst/>
          </a:prstGeom>
          <a:noFill/>
          <a:ln>
            <a:noFill/>
          </a:ln>
        </p:spPr>
      </p:pic>
      <p:pic>
        <p:nvPicPr>
          <p:cNvPr id="40" name="Shape 40"/>
          <p:cNvPicPr preferRelativeResize="0"/>
          <p:nvPr/>
        </p:nvPicPr>
        <p:blipFill rotWithShape="1">
          <a:blip r:embed="rId4">
            <a:alphaModFix/>
          </a:blip>
          <a:srcRect/>
          <a:stretch/>
        </p:blipFill>
        <p:spPr>
          <a:xfrm>
            <a:off x="5353921" y="283558"/>
            <a:ext cx="3651248" cy="75048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Slide SAP only">
    <p:spTree>
      <p:nvGrpSpPr>
        <p:cNvPr id="1" name="Shape 41"/>
        <p:cNvGrpSpPr/>
        <p:nvPr/>
      </p:nvGrpSpPr>
      <p:grpSpPr>
        <a:xfrm>
          <a:off x="0" y="0"/>
          <a:ext cx="0" cy="0"/>
          <a:chOff x="0" y="0"/>
          <a:chExt cx="0" cy="0"/>
        </a:xfrm>
      </p:grpSpPr>
      <p:pic>
        <p:nvPicPr>
          <p:cNvPr id="42" name="Shape 42"/>
          <p:cNvPicPr preferRelativeResize="0"/>
          <p:nvPr/>
        </p:nvPicPr>
        <p:blipFill rotWithShape="1">
          <a:blip r:embed="rId2">
            <a:alphaModFix/>
          </a:blip>
          <a:srcRect/>
          <a:stretch/>
        </p:blipFill>
        <p:spPr>
          <a:xfrm>
            <a:off x="219319" y="225995"/>
            <a:ext cx="1640437" cy="808049"/>
          </a:xfrm>
          <a:prstGeom prst="rect">
            <a:avLst/>
          </a:prstGeom>
          <a:noFill/>
          <a:ln>
            <a:noFill/>
          </a:ln>
        </p:spPr>
      </p:pic>
      <p:pic>
        <p:nvPicPr>
          <p:cNvPr id="43" name="Shape 43"/>
          <p:cNvPicPr preferRelativeResize="0"/>
          <p:nvPr/>
        </p:nvPicPr>
        <p:blipFill rotWithShape="1">
          <a:blip r:embed="rId3">
            <a:alphaModFix/>
          </a:blip>
          <a:srcRect t="26956" b="26852"/>
          <a:stretch/>
        </p:blipFill>
        <p:spPr>
          <a:xfrm>
            <a:off x="0" y="1848736"/>
            <a:ext cx="9144000" cy="3167763"/>
          </a:xfrm>
          <a:prstGeom prst="rect">
            <a:avLst/>
          </a:prstGeom>
          <a:noFill/>
          <a:ln>
            <a:noFill/>
          </a:ln>
        </p:spPr>
      </p:pic>
      <p:sp>
        <p:nvSpPr>
          <p:cNvPr id="44" name="Shape 44"/>
          <p:cNvSpPr txBox="1">
            <a:spLocks noGrp="1"/>
          </p:cNvSpPr>
          <p:nvPr>
            <p:ph type="ctrTitle"/>
          </p:nvPr>
        </p:nvSpPr>
        <p:spPr>
          <a:xfrm>
            <a:off x="219319" y="2362433"/>
            <a:ext cx="8785850" cy="1470024"/>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45" name="Shape 45"/>
          <p:cNvSpPr txBox="1">
            <a:spLocks noGrp="1"/>
          </p:cNvSpPr>
          <p:nvPr>
            <p:ph type="subTitle" idx="1"/>
          </p:nvPr>
        </p:nvSpPr>
        <p:spPr>
          <a:xfrm>
            <a:off x="219316" y="3835562"/>
            <a:ext cx="8785851" cy="792405"/>
          </a:xfrm>
          <a:prstGeom prst="rect">
            <a:avLst/>
          </a:prstGeom>
          <a:noFill/>
          <a:ln>
            <a:noFill/>
          </a:ln>
        </p:spPr>
        <p:txBody>
          <a:bodyPr lIns="91425" tIns="91425" rIns="91425" bIns="91425" anchor="t" anchorCtr="0"/>
          <a:lstStyle>
            <a:lvl1pPr marL="0" marR="0" indent="0" algn="l" rtl="0">
              <a:spcBef>
                <a:spcPts val="480"/>
              </a:spcBef>
              <a:buClr>
                <a:srgbClr val="24593B"/>
              </a:buClr>
              <a:buFont typeface="Arial"/>
              <a:buNone/>
              <a:defRPr/>
            </a:lvl1pPr>
            <a:lvl2pPr marL="457200" marR="0" indent="0" algn="ctr" rtl="0">
              <a:spcBef>
                <a:spcPts val="400"/>
              </a:spcBef>
              <a:buClr>
                <a:srgbClr val="888888"/>
              </a:buClr>
              <a:buFont typeface="Arial"/>
              <a:buNone/>
              <a:defRPr/>
            </a:lvl2pPr>
            <a:lvl3pPr marL="914400" marR="0" indent="0" algn="ctr" rtl="0">
              <a:spcBef>
                <a:spcPts val="360"/>
              </a:spcBef>
              <a:buClr>
                <a:srgbClr val="888888"/>
              </a:buClr>
              <a:buFont typeface="Arial"/>
              <a:buNone/>
              <a:defRPr/>
            </a:lvl3pPr>
            <a:lvl4pPr marL="1371600" marR="0" indent="0" algn="ctr" rtl="0">
              <a:spcBef>
                <a:spcPts val="320"/>
              </a:spcBef>
              <a:buClr>
                <a:srgbClr val="888888"/>
              </a:buClr>
              <a:buFont typeface="Arial"/>
              <a:buNone/>
              <a:defRPr/>
            </a:lvl4pPr>
            <a:lvl5pPr marL="1828800" marR="0" indent="0" algn="ctr" rtl="0">
              <a:spcBef>
                <a:spcPts val="32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pic>
        <p:nvPicPr>
          <p:cNvPr id="46" name="Shape 46"/>
          <p:cNvPicPr preferRelativeResize="0"/>
          <p:nvPr/>
        </p:nvPicPr>
        <p:blipFill rotWithShape="1">
          <a:blip r:embed="rId4">
            <a:alphaModFix/>
          </a:blip>
          <a:srcRect/>
          <a:stretch/>
        </p:blipFill>
        <p:spPr>
          <a:xfrm>
            <a:off x="172083" y="6518032"/>
            <a:ext cx="1862714" cy="150564"/>
          </a:xfrm>
          <a:prstGeom prst="rect">
            <a:avLst/>
          </a:prstGeom>
          <a:noFill/>
          <a:ln>
            <a:noFill/>
          </a:ln>
        </p:spPr>
      </p:pic>
      <p:sp>
        <p:nvSpPr>
          <p:cNvPr id="47" name="Shape 47"/>
          <p:cNvSpPr/>
          <p:nvPr/>
        </p:nvSpPr>
        <p:spPr>
          <a:xfrm>
            <a:off x="0" y="1737611"/>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48"/>
        <p:cNvGrpSpPr/>
        <p:nvPr/>
      </p:nvGrpSpPr>
      <p:grpSpPr>
        <a:xfrm>
          <a:off x="0" y="0"/>
          <a:ext cx="0" cy="0"/>
          <a:chOff x="0" y="0"/>
          <a:chExt cx="0" cy="0"/>
        </a:xfrm>
      </p:grpSpPr>
      <p:pic>
        <p:nvPicPr>
          <p:cNvPr id="49" name="Shape 49"/>
          <p:cNvPicPr preferRelativeResize="0"/>
          <p:nvPr/>
        </p:nvPicPr>
        <p:blipFill rotWithShape="1">
          <a:blip r:embed="rId2">
            <a:alphaModFix/>
          </a:blip>
          <a:srcRect/>
          <a:stretch/>
        </p:blipFill>
        <p:spPr>
          <a:xfrm>
            <a:off x="219319" y="225995"/>
            <a:ext cx="1640437" cy="808049"/>
          </a:xfrm>
          <a:prstGeom prst="rect">
            <a:avLst/>
          </a:prstGeom>
          <a:noFill/>
          <a:ln>
            <a:noFill/>
          </a:ln>
        </p:spPr>
      </p:pic>
      <p:pic>
        <p:nvPicPr>
          <p:cNvPr id="50" name="Shape 50"/>
          <p:cNvPicPr preferRelativeResize="0"/>
          <p:nvPr/>
        </p:nvPicPr>
        <p:blipFill rotWithShape="1">
          <a:blip r:embed="rId3">
            <a:alphaModFix/>
          </a:blip>
          <a:srcRect t="26956" b="26852"/>
          <a:stretch/>
        </p:blipFill>
        <p:spPr>
          <a:xfrm>
            <a:off x="0" y="1848736"/>
            <a:ext cx="9144000" cy="3167763"/>
          </a:xfrm>
          <a:prstGeom prst="rect">
            <a:avLst/>
          </a:prstGeom>
          <a:noFill/>
          <a:ln>
            <a:noFill/>
          </a:ln>
        </p:spPr>
      </p:pic>
      <p:sp>
        <p:nvSpPr>
          <p:cNvPr id="51" name="Shape 51"/>
          <p:cNvSpPr txBox="1">
            <a:spLocks noGrp="1"/>
          </p:cNvSpPr>
          <p:nvPr>
            <p:ph type="ctrTitle"/>
          </p:nvPr>
        </p:nvSpPr>
        <p:spPr>
          <a:xfrm>
            <a:off x="219319" y="2362433"/>
            <a:ext cx="8785850" cy="1470024"/>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52" name="Shape 52"/>
          <p:cNvSpPr txBox="1">
            <a:spLocks noGrp="1"/>
          </p:cNvSpPr>
          <p:nvPr>
            <p:ph type="subTitle" idx="1"/>
          </p:nvPr>
        </p:nvSpPr>
        <p:spPr>
          <a:xfrm>
            <a:off x="219316" y="3835562"/>
            <a:ext cx="8785851" cy="792405"/>
          </a:xfrm>
          <a:prstGeom prst="rect">
            <a:avLst/>
          </a:prstGeom>
          <a:noFill/>
          <a:ln>
            <a:noFill/>
          </a:ln>
        </p:spPr>
        <p:txBody>
          <a:bodyPr lIns="91425" tIns="91425" rIns="91425" bIns="91425" anchor="t" anchorCtr="0"/>
          <a:lstStyle>
            <a:lvl1pPr marL="0" marR="0" indent="0" algn="l" rtl="0">
              <a:spcBef>
                <a:spcPts val="480"/>
              </a:spcBef>
              <a:buClr>
                <a:srgbClr val="24593B"/>
              </a:buClr>
              <a:buFont typeface="Arial"/>
              <a:buNone/>
              <a:defRPr/>
            </a:lvl1pPr>
            <a:lvl2pPr marL="457200" marR="0" indent="0" algn="ctr" rtl="0">
              <a:spcBef>
                <a:spcPts val="400"/>
              </a:spcBef>
              <a:buClr>
                <a:srgbClr val="888888"/>
              </a:buClr>
              <a:buFont typeface="Arial"/>
              <a:buNone/>
              <a:defRPr/>
            </a:lvl2pPr>
            <a:lvl3pPr marL="914400" marR="0" indent="0" algn="ctr" rtl="0">
              <a:spcBef>
                <a:spcPts val="360"/>
              </a:spcBef>
              <a:buClr>
                <a:srgbClr val="888888"/>
              </a:buClr>
              <a:buFont typeface="Arial"/>
              <a:buNone/>
              <a:defRPr/>
            </a:lvl3pPr>
            <a:lvl4pPr marL="1371600" marR="0" indent="0" algn="ctr" rtl="0">
              <a:spcBef>
                <a:spcPts val="320"/>
              </a:spcBef>
              <a:buClr>
                <a:srgbClr val="888888"/>
              </a:buClr>
              <a:buFont typeface="Arial"/>
              <a:buNone/>
              <a:defRPr/>
            </a:lvl4pPr>
            <a:lvl5pPr marL="1828800" marR="0" indent="0" algn="ctr" rtl="0">
              <a:spcBef>
                <a:spcPts val="32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pic>
        <p:nvPicPr>
          <p:cNvPr id="53" name="Shape 53"/>
          <p:cNvPicPr preferRelativeResize="0"/>
          <p:nvPr/>
        </p:nvPicPr>
        <p:blipFill rotWithShape="1">
          <a:blip r:embed="rId4">
            <a:alphaModFix/>
          </a:blip>
          <a:srcRect/>
          <a:stretch/>
        </p:blipFill>
        <p:spPr>
          <a:xfrm>
            <a:off x="172083" y="6518032"/>
            <a:ext cx="1862714" cy="150564"/>
          </a:xfrm>
          <a:prstGeom prst="rect">
            <a:avLst/>
          </a:prstGeom>
          <a:noFill/>
          <a:ln>
            <a:noFill/>
          </a:ln>
        </p:spPr>
      </p:pic>
      <p:sp>
        <p:nvSpPr>
          <p:cNvPr id="54" name="Shape 54"/>
          <p:cNvSpPr/>
          <p:nvPr/>
        </p:nvSpPr>
        <p:spPr>
          <a:xfrm>
            <a:off x="0" y="1737611"/>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55" name="Shape 55"/>
          <p:cNvSpPr>
            <a:spLocks noGrp="1"/>
          </p:cNvSpPr>
          <p:nvPr>
            <p:ph type="pic" idx="2"/>
          </p:nvPr>
        </p:nvSpPr>
        <p:spPr>
          <a:xfrm>
            <a:off x="7117557" y="225425"/>
            <a:ext cx="1650999" cy="808037"/>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Slide ATC only">
    <p:spTree>
      <p:nvGrpSpPr>
        <p:cNvPr id="1" name="Shape 56"/>
        <p:cNvGrpSpPr/>
        <p:nvPr/>
      </p:nvGrpSpPr>
      <p:grpSpPr>
        <a:xfrm>
          <a:off x="0" y="0"/>
          <a:ext cx="0" cy="0"/>
          <a:chOff x="0" y="0"/>
          <a:chExt cx="0" cy="0"/>
        </a:xfrm>
      </p:grpSpPr>
      <p:pic>
        <p:nvPicPr>
          <p:cNvPr id="57" name="Shape 57"/>
          <p:cNvPicPr preferRelativeResize="0"/>
          <p:nvPr/>
        </p:nvPicPr>
        <p:blipFill rotWithShape="1">
          <a:blip r:embed="rId2">
            <a:alphaModFix/>
          </a:blip>
          <a:srcRect l="246" t="24998" r="10834"/>
          <a:stretch/>
        </p:blipFill>
        <p:spPr>
          <a:xfrm>
            <a:off x="0" y="0"/>
            <a:ext cx="9147093" cy="5143646"/>
          </a:xfrm>
          <a:prstGeom prst="rect">
            <a:avLst/>
          </a:prstGeom>
          <a:noFill/>
          <a:ln>
            <a:noFill/>
          </a:ln>
        </p:spPr>
      </p:pic>
      <p:pic>
        <p:nvPicPr>
          <p:cNvPr id="58" name="Shape 58"/>
          <p:cNvPicPr preferRelativeResize="0"/>
          <p:nvPr/>
        </p:nvPicPr>
        <p:blipFill rotWithShape="1">
          <a:blip r:embed="rId3">
            <a:alphaModFix/>
          </a:blip>
          <a:srcRect t="43890" b="26997"/>
          <a:stretch/>
        </p:blipFill>
        <p:spPr>
          <a:xfrm>
            <a:off x="0" y="4861542"/>
            <a:ext cx="9143998" cy="1996457"/>
          </a:xfrm>
          <a:prstGeom prst="rect">
            <a:avLst/>
          </a:prstGeom>
          <a:noFill/>
          <a:ln>
            <a:noFill/>
          </a:ln>
        </p:spPr>
      </p:pic>
      <p:sp>
        <p:nvSpPr>
          <p:cNvPr id="59" name="Shape 59"/>
          <p:cNvSpPr txBox="1">
            <a:spLocks noGrp="1"/>
          </p:cNvSpPr>
          <p:nvPr>
            <p:ph type="ctrTitle"/>
          </p:nvPr>
        </p:nvSpPr>
        <p:spPr>
          <a:xfrm>
            <a:off x="237697" y="4861542"/>
            <a:ext cx="8684052" cy="942501"/>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60" name="Shape 60"/>
          <p:cNvSpPr txBox="1">
            <a:spLocks noGrp="1"/>
          </p:cNvSpPr>
          <p:nvPr>
            <p:ph type="subTitle" idx="1"/>
          </p:nvPr>
        </p:nvSpPr>
        <p:spPr>
          <a:xfrm>
            <a:off x="237697" y="5804044"/>
            <a:ext cx="5497219" cy="792405"/>
          </a:xfrm>
          <a:prstGeom prst="rect">
            <a:avLst/>
          </a:prstGeom>
          <a:noFill/>
          <a:ln>
            <a:noFill/>
          </a:ln>
        </p:spPr>
        <p:txBody>
          <a:bodyPr lIns="91425" tIns="91425" rIns="91425" bIns="91425" anchor="t" anchorCtr="0"/>
          <a:lstStyle>
            <a:lvl1pPr marL="0" marR="0" indent="0" algn="l" rtl="0">
              <a:spcBef>
                <a:spcPts val="480"/>
              </a:spcBef>
              <a:buClr>
                <a:schemeClr val="lt1"/>
              </a:buClr>
              <a:buFont typeface="Arial"/>
              <a:buNone/>
              <a:defRPr/>
            </a:lvl1pPr>
            <a:lvl2pPr marL="457200" marR="0" indent="0" algn="ctr" rtl="0">
              <a:spcBef>
                <a:spcPts val="400"/>
              </a:spcBef>
              <a:buClr>
                <a:srgbClr val="888888"/>
              </a:buClr>
              <a:buFont typeface="Arial"/>
              <a:buNone/>
              <a:defRPr/>
            </a:lvl2pPr>
            <a:lvl3pPr marL="914400" marR="0" indent="0" algn="ctr" rtl="0">
              <a:spcBef>
                <a:spcPts val="360"/>
              </a:spcBef>
              <a:buClr>
                <a:srgbClr val="888888"/>
              </a:buClr>
              <a:buFont typeface="Arial"/>
              <a:buNone/>
              <a:defRPr/>
            </a:lvl3pPr>
            <a:lvl4pPr marL="1371600" marR="0" indent="0" algn="ctr" rtl="0">
              <a:spcBef>
                <a:spcPts val="320"/>
              </a:spcBef>
              <a:buClr>
                <a:srgbClr val="888888"/>
              </a:buClr>
              <a:buFont typeface="Arial"/>
              <a:buNone/>
              <a:defRPr/>
            </a:lvl4pPr>
            <a:lvl5pPr marL="1828800" marR="0" indent="0" algn="ctr" rtl="0">
              <a:spcBef>
                <a:spcPts val="32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pic>
        <p:nvPicPr>
          <p:cNvPr id="61" name="Shape 61"/>
          <p:cNvPicPr preferRelativeResize="0"/>
          <p:nvPr/>
        </p:nvPicPr>
        <p:blipFill rotWithShape="1">
          <a:blip r:embed="rId4">
            <a:alphaModFix/>
          </a:blip>
          <a:srcRect/>
          <a:stretch/>
        </p:blipFill>
        <p:spPr>
          <a:xfrm>
            <a:off x="0" y="329608"/>
            <a:ext cx="3651248" cy="75048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62"/>
        <p:cNvGrpSpPr/>
        <p:nvPr/>
      </p:nvGrpSpPr>
      <p:grpSpPr>
        <a:xfrm>
          <a:off x="0" y="0"/>
          <a:ext cx="0" cy="0"/>
          <a:chOff x="0" y="0"/>
          <a:chExt cx="0" cy="0"/>
        </a:xfrm>
      </p:grpSpPr>
      <p:sp>
        <p:nvSpPr>
          <p:cNvPr id="63" name="Shape 63"/>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64" name="Shape 64"/>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sp>
        <p:nvSpPr>
          <p:cNvPr id="65" name="Shape 65"/>
          <p:cNvSpPr txBox="1">
            <a:spLocks noGrp="1"/>
          </p:cNvSpPr>
          <p:nvPr>
            <p:ph type="title"/>
          </p:nvPr>
        </p:nvSpPr>
        <p:spPr>
          <a:xfrm>
            <a:off x="214313" y="2914650"/>
            <a:ext cx="3675061"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6" name="Shape 66"/>
          <p:cNvSpPr txBox="1">
            <a:spLocks noGrp="1"/>
          </p:cNvSpPr>
          <p:nvPr>
            <p:ph type="body" idx="1"/>
          </p:nvPr>
        </p:nvSpPr>
        <p:spPr>
          <a:xfrm>
            <a:off x="4624612" y="1858449"/>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7" name="Shape 67"/>
          <p:cNvSpPr txBox="1">
            <a:spLocks noGrp="1"/>
          </p:cNvSpPr>
          <p:nvPr>
            <p:ph type="body" idx="2"/>
          </p:nvPr>
        </p:nvSpPr>
        <p:spPr>
          <a:xfrm>
            <a:off x="7209514" y="1858449"/>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8" name="Shape 68"/>
          <p:cNvSpPr txBox="1">
            <a:spLocks noGrp="1"/>
          </p:cNvSpPr>
          <p:nvPr>
            <p:ph type="body" idx="3"/>
          </p:nvPr>
        </p:nvSpPr>
        <p:spPr>
          <a:xfrm>
            <a:off x="4624612" y="2400627"/>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9" name="Shape 69"/>
          <p:cNvSpPr txBox="1">
            <a:spLocks noGrp="1"/>
          </p:cNvSpPr>
          <p:nvPr>
            <p:ph type="body" idx="4"/>
          </p:nvPr>
        </p:nvSpPr>
        <p:spPr>
          <a:xfrm>
            <a:off x="7209514" y="2400627"/>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0" name="Shape 70"/>
          <p:cNvSpPr txBox="1">
            <a:spLocks noGrp="1"/>
          </p:cNvSpPr>
          <p:nvPr>
            <p:ph type="body" idx="5"/>
          </p:nvPr>
        </p:nvSpPr>
        <p:spPr>
          <a:xfrm>
            <a:off x="4624612" y="2955017"/>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1" name="Shape 71"/>
          <p:cNvSpPr txBox="1">
            <a:spLocks noGrp="1"/>
          </p:cNvSpPr>
          <p:nvPr>
            <p:ph type="body" idx="6"/>
          </p:nvPr>
        </p:nvSpPr>
        <p:spPr>
          <a:xfrm>
            <a:off x="7209514" y="2955017"/>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2" name="Shape 72"/>
          <p:cNvSpPr txBox="1">
            <a:spLocks noGrp="1"/>
          </p:cNvSpPr>
          <p:nvPr>
            <p:ph type="body" idx="7"/>
          </p:nvPr>
        </p:nvSpPr>
        <p:spPr>
          <a:xfrm>
            <a:off x="4624612" y="3509407"/>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3" name="Shape 73"/>
          <p:cNvSpPr txBox="1">
            <a:spLocks noGrp="1"/>
          </p:cNvSpPr>
          <p:nvPr>
            <p:ph type="body" idx="8"/>
          </p:nvPr>
        </p:nvSpPr>
        <p:spPr>
          <a:xfrm>
            <a:off x="7209514" y="3509407"/>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4" name="Shape 74"/>
          <p:cNvSpPr txBox="1">
            <a:spLocks noGrp="1"/>
          </p:cNvSpPr>
          <p:nvPr>
            <p:ph type="body" idx="9"/>
          </p:nvPr>
        </p:nvSpPr>
        <p:spPr>
          <a:xfrm>
            <a:off x="4624612" y="4063798"/>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5" name="Shape 75"/>
          <p:cNvSpPr txBox="1">
            <a:spLocks noGrp="1"/>
          </p:cNvSpPr>
          <p:nvPr>
            <p:ph type="body" idx="13"/>
          </p:nvPr>
        </p:nvSpPr>
        <p:spPr>
          <a:xfrm>
            <a:off x="7209514" y="4063798"/>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6" name="Shape 76"/>
          <p:cNvSpPr txBox="1">
            <a:spLocks noGrp="1"/>
          </p:cNvSpPr>
          <p:nvPr>
            <p:ph type="body" idx="14"/>
          </p:nvPr>
        </p:nvSpPr>
        <p:spPr>
          <a:xfrm>
            <a:off x="4624612" y="4618185"/>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7" name="Shape 77"/>
          <p:cNvSpPr txBox="1">
            <a:spLocks noGrp="1"/>
          </p:cNvSpPr>
          <p:nvPr>
            <p:ph type="body" idx="15"/>
          </p:nvPr>
        </p:nvSpPr>
        <p:spPr>
          <a:xfrm>
            <a:off x="7209514" y="4618185"/>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78" name="Shape 78"/>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79" name="Shape 79"/>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ontents Page 2">
    <p:spTree>
      <p:nvGrpSpPr>
        <p:cNvPr id="1" name="Shape 80"/>
        <p:cNvGrpSpPr/>
        <p:nvPr/>
      </p:nvGrpSpPr>
      <p:grpSpPr>
        <a:xfrm>
          <a:off x="0" y="0"/>
          <a:ext cx="0" cy="0"/>
          <a:chOff x="0" y="0"/>
          <a:chExt cx="0" cy="0"/>
        </a:xfrm>
      </p:grpSpPr>
      <p:pic>
        <p:nvPicPr>
          <p:cNvPr id="81" name="Shape 81"/>
          <p:cNvPicPr preferRelativeResize="0"/>
          <p:nvPr/>
        </p:nvPicPr>
        <p:blipFill rotWithShape="1">
          <a:blip r:embed="rId2">
            <a:alphaModFix/>
          </a:blip>
          <a:srcRect l="15875" t="20272" r="13477"/>
          <a:stretch/>
        </p:blipFill>
        <p:spPr>
          <a:xfrm>
            <a:off x="-1" y="0"/>
            <a:ext cx="9144001" cy="6893054"/>
          </a:xfrm>
          <a:prstGeom prst="rect">
            <a:avLst/>
          </a:prstGeom>
          <a:noFill/>
          <a:ln>
            <a:noFill/>
          </a:ln>
        </p:spPr>
      </p:pic>
      <p:sp>
        <p:nvSpPr>
          <p:cNvPr id="82" name="Shape 82"/>
          <p:cNvSpPr/>
          <p:nvPr/>
        </p:nvSpPr>
        <p:spPr>
          <a:xfrm>
            <a:off x="-1" y="2120455"/>
            <a:ext cx="9144001" cy="3983054"/>
          </a:xfrm>
          <a:prstGeom prst="rect">
            <a:avLst/>
          </a:prstGeom>
          <a:solidFill>
            <a:schemeClr val="lt1">
              <a:alpha val="80000"/>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Allerta"/>
              <a:ea typeface="Allerta"/>
              <a:cs typeface="Allerta"/>
              <a:sym typeface="Allerta"/>
            </a:endParaRPr>
          </a:p>
        </p:txBody>
      </p:sp>
      <p:sp>
        <p:nvSpPr>
          <p:cNvPr id="83" name="Shape 83"/>
          <p:cNvSpPr txBox="1">
            <a:spLocks noGrp="1"/>
          </p:cNvSpPr>
          <p:nvPr>
            <p:ph type="title"/>
          </p:nvPr>
        </p:nvSpPr>
        <p:spPr>
          <a:xfrm>
            <a:off x="214313" y="3629025"/>
            <a:ext cx="3675061"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4" name="Shape 84"/>
          <p:cNvSpPr txBox="1">
            <a:spLocks noGrp="1"/>
          </p:cNvSpPr>
          <p:nvPr>
            <p:ph type="body" idx="1"/>
          </p:nvPr>
        </p:nvSpPr>
        <p:spPr>
          <a:xfrm>
            <a:off x="4624612" y="2456788"/>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5" name="Shape 85"/>
          <p:cNvSpPr txBox="1">
            <a:spLocks noGrp="1"/>
          </p:cNvSpPr>
          <p:nvPr>
            <p:ph type="body" idx="2"/>
          </p:nvPr>
        </p:nvSpPr>
        <p:spPr>
          <a:xfrm>
            <a:off x="7209514" y="2456788"/>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6" name="Shape 86"/>
          <p:cNvSpPr txBox="1">
            <a:spLocks noGrp="1"/>
          </p:cNvSpPr>
          <p:nvPr>
            <p:ph type="body" idx="3"/>
          </p:nvPr>
        </p:nvSpPr>
        <p:spPr>
          <a:xfrm>
            <a:off x="4624612" y="2998966"/>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7" name="Shape 87"/>
          <p:cNvSpPr txBox="1">
            <a:spLocks noGrp="1"/>
          </p:cNvSpPr>
          <p:nvPr>
            <p:ph type="body" idx="4"/>
          </p:nvPr>
        </p:nvSpPr>
        <p:spPr>
          <a:xfrm>
            <a:off x="7209514" y="2998966"/>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8" name="Shape 88"/>
          <p:cNvSpPr txBox="1">
            <a:spLocks noGrp="1"/>
          </p:cNvSpPr>
          <p:nvPr>
            <p:ph type="body" idx="5"/>
          </p:nvPr>
        </p:nvSpPr>
        <p:spPr>
          <a:xfrm>
            <a:off x="4624612" y="3553357"/>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9" name="Shape 89"/>
          <p:cNvSpPr txBox="1">
            <a:spLocks noGrp="1"/>
          </p:cNvSpPr>
          <p:nvPr>
            <p:ph type="body" idx="6"/>
          </p:nvPr>
        </p:nvSpPr>
        <p:spPr>
          <a:xfrm>
            <a:off x="7209514" y="3553357"/>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0" name="Shape 90"/>
          <p:cNvSpPr txBox="1">
            <a:spLocks noGrp="1"/>
          </p:cNvSpPr>
          <p:nvPr>
            <p:ph type="body" idx="7"/>
          </p:nvPr>
        </p:nvSpPr>
        <p:spPr>
          <a:xfrm>
            <a:off x="4624612" y="4107746"/>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1" name="Shape 91"/>
          <p:cNvSpPr txBox="1">
            <a:spLocks noGrp="1"/>
          </p:cNvSpPr>
          <p:nvPr>
            <p:ph type="body" idx="8"/>
          </p:nvPr>
        </p:nvSpPr>
        <p:spPr>
          <a:xfrm>
            <a:off x="7209514" y="4107746"/>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2" name="Shape 92"/>
          <p:cNvSpPr txBox="1">
            <a:spLocks noGrp="1"/>
          </p:cNvSpPr>
          <p:nvPr>
            <p:ph type="body" idx="9"/>
          </p:nvPr>
        </p:nvSpPr>
        <p:spPr>
          <a:xfrm>
            <a:off x="4624612" y="4662137"/>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3" name="Shape 93"/>
          <p:cNvSpPr txBox="1">
            <a:spLocks noGrp="1"/>
          </p:cNvSpPr>
          <p:nvPr>
            <p:ph type="body" idx="13"/>
          </p:nvPr>
        </p:nvSpPr>
        <p:spPr>
          <a:xfrm>
            <a:off x="7209514" y="4662137"/>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4" name="Shape 94"/>
          <p:cNvSpPr txBox="1">
            <a:spLocks noGrp="1"/>
          </p:cNvSpPr>
          <p:nvPr>
            <p:ph type="body" idx="14"/>
          </p:nvPr>
        </p:nvSpPr>
        <p:spPr>
          <a:xfrm>
            <a:off x="4624612" y="5216525"/>
            <a:ext cx="2444750" cy="539749"/>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5" name="Shape 95"/>
          <p:cNvSpPr txBox="1">
            <a:spLocks noGrp="1"/>
          </p:cNvSpPr>
          <p:nvPr>
            <p:ph type="body" idx="15"/>
          </p:nvPr>
        </p:nvSpPr>
        <p:spPr>
          <a:xfrm>
            <a:off x="7209514" y="5216525"/>
            <a:ext cx="1447347" cy="539749"/>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Section Header 1">
    <p:spTree>
      <p:nvGrpSpPr>
        <p:cNvPr id="1" name="Shape 96"/>
        <p:cNvGrpSpPr/>
        <p:nvPr/>
      </p:nvGrpSpPr>
      <p:grpSpPr>
        <a:xfrm>
          <a:off x="0" y="0"/>
          <a:ext cx="0" cy="0"/>
          <a:chOff x="0" y="0"/>
          <a:chExt cx="0" cy="0"/>
        </a:xfrm>
      </p:grpSpPr>
      <p:sp>
        <p:nvSpPr>
          <p:cNvPr id="97" name="Shape 97"/>
          <p:cNvSpPr/>
          <p:nvPr/>
        </p:nvSpPr>
        <p:spPr>
          <a:xfrm>
            <a:off x="0" y="0"/>
            <a:ext cx="9144000" cy="6858000"/>
          </a:xfrm>
          <a:prstGeom prst="rect">
            <a:avLst/>
          </a:prstGeom>
          <a:solidFill>
            <a:srgbClr val="24593B"/>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98" name="Shape 98"/>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99" name="Shape 99"/>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00" name="Shape 100"/>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01" name="Shape 101"/>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02" name="Shape 102"/>
          <p:cNvSpPr txBox="1">
            <a:spLocks noGrp="1"/>
          </p:cNvSpPr>
          <p:nvPr>
            <p:ph type="title"/>
          </p:nvPr>
        </p:nvSpPr>
        <p:spPr>
          <a:xfrm>
            <a:off x="216567" y="2829677"/>
            <a:ext cx="8620551" cy="868362"/>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103"/>
        <p:cNvGrpSpPr/>
        <p:nvPr/>
      </p:nvGrpSpPr>
      <p:grpSpPr>
        <a:xfrm>
          <a:off x="0" y="0"/>
          <a:ext cx="0" cy="0"/>
          <a:chOff x="0" y="0"/>
          <a:chExt cx="0" cy="0"/>
        </a:xfrm>
      </p:grpSpPr>
      <p:sp>
        <p:nvSpPr>
          <p:cNvPr id="104" name="Shape 104"/>
          <p:cNvSpPr/>
          <p:nvPr/>
        </p:nvSpPr>
        <p:spPr>
          <a:xfrm>
            <a:off x="0" y="0"/>
            <a:ext cx="9144000" cy="6858000"/>
          </a:xfrm>
          <a:prstGeom prst="rect">
            <a:avLst/>
          </a:prstGeom>
          <a:solidFill>
            <a:srgbClr val="464646"/>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05" name="Shape 105"/>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06" name="Shape 106"/>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07" name="Shape 107"/>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08" name="Shape 108"/>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09" name="Shape 109"/>
          <p:cNvSpPr txBox="1">
            <a:spLocks noGrp="1"/>
          </p:cNvSpPr>
          <p:nvPr>
            <p:ph type="title"/>
          </p:nvPr>
        </p:nvSpPr>
        <p:spPr>
          <a:xfrm>
            <a:off x="216567" y="2829677"/>
            <a:ext cx="8620551" cy="868362"/>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110"/>
        <p:cNvGrpSpPr/>
        <p:nvPr/>
      </p:nvGrpSpPr>
      <p:grpSpPr>
        <a:xfrm>
          <a:off x="0" y="0"/>
          <a:ext cx="0" cy="0"/>
          <a:chOff x="0" y="0"/>
          <a:chExt cx="0" cy="0"/>
        </a:xfrm>
      </p:grpSpPr>
      <p:sp>
        <p:nvSpPr>
          <p:cNvPr id="111" name="Shape 111"/>
          <p:cNvSpPr/>
          <p:nvPr/>
        </p:nvSpPr>
        <p:spPr>
          <a:xfrm>
            <a:off x="0" y="0"/>
            <a:ext cx="9144000" cy="6858000"/>
          </a:xfrm>
          <a:prstGeom prst="rect">
            <a:avLst/>
          </a:prstGeom>
          <a:solidFill>
            <a:srgbClr val="A9B0AC"/>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12" name="Shape 112"/>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13" name="Shape 113"/>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14" name="Shape 114"/>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15" name="Shape 115"/>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16" name="Shape 116"/>
          <p:cNvSpPr txBox="1">
            <a:spLocks noGrp="1"/>
          </p:cNvSpPr>
          <p:nvPr>
            <p:ph type="title"/>
          </p:nvPr>
        </p:nvSpPr>
        <p:spPr>
          <a:xfrm>
            <a:off x="216567" y="2829677"/>
            <a:ext cx="8620551" cy="868362"/>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117"/>
        <p:cNvGrpSpPr/>
        <p:nvPr/>
      </p:nvGrpSpPr>
      <p:grpSpPr>
        <a:xfrm>
          <a:off x="0" y="0"/>
          <a:ext cx="0" cy="0"/>
          <a:chOff x="0" y="0"/>
          <a:chExt cx="0" cy="0"/>
        </a:xfrm>
      </p:grpSpPr>
      <p:sp>
        <p:nvSpPr>
          <p:cNvPr id="118" name="Shape 118"/>
          <p:cNvSpPr/>
          <p:nvPr/>
        </p:nvSpPr>
        <p:spPr>
          <a:xfrm>
            <a:off x="0" y="0"/>
            <a:ext cx="9144000" cy="6858000"/>
          </a:xfrm>
          <a:prstGeom prst="rect">
            <a:avLst/>
          </a:prstGeom>
          <a:solidFill>
            <a:srgbClr val="2B9650"/>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19" name="Shape 119"/>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20" name="Shape 120"/>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21" name="Shape 121"/>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22" name="Shape 122"/>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23" name="Shape 123"/>
          <p:cNvSpPr txBox="1">
            <a:spLocks noGrp="1"/>
          </p:cNvSpPr>
          <p:nvPr>
            <p:ph type="title"/>
          </p:nvPr>
        </p:nvSpPr>
        <p:spPr>
          <a:xfrm>
            <a:off x="216567" y="2829677"/>
            <a:ext cx="8620551" cy="868362"/>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able Page">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26" name="Shape 126"/>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27" name="Shape 12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128" name="Shape 128"/>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29" name="Shape 129"/>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hart Page">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32" name="Shape 132"/>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33" name="Shape 133"/>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134" name="Shape 134"/>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35" name="Shape 135"/>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136"/>
        <p:cNvGrpSpPr/>
        <p:nvPr/>
      </p:nvGrpSpPr>
      <p:grpSpPr>
        <a:xfrm>
          <a:off x="0" y="0"/>
          <a:ext cx="0" cy="0"/>
          <a:chOff x="0" y="0"/>
          <a:chExt cx="0" cy="0"/>
        </a:xfrm>
      </p:grpSpPr>
      <p:sp>
        <p:nvSpPr>
          <p:cNvPr id="137" name="Shape 137"/>
          <p:cNvSpPr>
            <a:spLocks noGrp="1"/>
          </p:cNvSpPr>
          <p:nvPr>
            <p:ph type="pic" idx="2"/>
          </p:nvPr>
        </p:nvSpPr>
        <p:spPr>
          <a:xfrm>
            <a:off x="0" y="0"/>
            <a:ext cx="3000000" cy="3000000"/>
          </a:xfrm>
          <a:prstGeom prst="rect">
            <a:avLst/>
          </a:prstGeom>
          <a:noFill/>
          <a:ln>
            <a:noFill/>
          </a:ln>
        </p:spPr>
      </p:sp>
      <p:sp>
        <p:nvSpPr>
          <p:cNvPr id="138" name="Shape 13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39" name="Shape 139"/>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40" name="Shape 140"/>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141" name="Shape 141"/>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42" name="Shape 142"/>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143"/>
        <p:cNvGrpSpPr/>
        <p:nvPr/>
      </p:nvGrpSpPr>
      <p:grpSpPr>
        <a:xfrm>
          <a:off x="0" y="0"/>
          <a:ext cx="0" cy="0"/>
          <a:chOff x="0" y="0"/>
          <a:chExt cx="0" cy="0"/>
        </a:xfrm>
      </p:grpSpPr>
      <p:sp>
        <p:nvSpPr>
          <p:cNvPr id="144" name="Shape 144"/>
          <p:cNvSpPr>
            <a:spLocks noGrp="1"/>
          </p:cNvSpPr>
          <p:nvPr>
            <p:ph type="pic" idx="2"/>
          </p:nvPr>
        </p:nvSpPr>
        <p:spPr>
          <a:xfrm>
            <a:off x="0" y="0"/>
            <a:ext cx="9144000" cy="6858000"/>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47" name="Shape 147"/>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48" name="Shape 148"/>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149" name="Shape 149"/>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50" name="Shape 150"/>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51"/>
        <p:cNvGrpSpPr/>
        <p:nvPr/>
      </p:nvGrpSpPr>
      <p:grpSpPr>
        <a:xfrm>
          <a:off x="0" y="0"/>
          <a:ext cx="0" cy="0"/>
          <a:chOff x="0" y="0"/>
          <a:chExt cx="0" cy="0"/>
        </a:xfrm>
      </p:grpSpPr>
      <p:sp>
        <p:nvSpPr>
          <p:cNvPr id="152" name="Shape 152"/>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53" name="Shape 153"/>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154" name="Shape 154"/>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55" name="Shape 155"/>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Body Copy (Url Only)">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58" name="Shape 158"/>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59" name="Shape 159"/>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SzPct val="25000"/>
              <a:buNone/>
            </a:pPr>
            <a:r>
              <a:rPr lang="en-US" sz="1800" b="0" i="0" u="none" strike="noStrike" cap="none" baseline="0">
                <a:solidFill>
                  <a:schemeClr val="lt1"/>
                </a:solidFill>
                <a:latin typeface="Calibri"/>
                <a:ea typeface="Calibri"/>
                <a:cs typeface="Calibri"/>
                <a:sym typeface="Calibri"/>
              </a:rPr>
              <a:t> </a:t>
            </a:r>
          </a:p>
        </p:txBody>
      </p:sp>
      <p:pic>
        <p:nvPicPr>
          <p:cNvPr id="160" name="Shape 160"/>
          <p:cNvPicPr preferRelativeResize="0"/>
          <p:nvPr/>
        </p:nvPicPr>
        <p:blipFill rotWithShape="1">
          <a:blip r:embed="rId2">
            <a:alphaModFix/>
          </a:blip>
          <a:srcRect/>
          <a:stretch/>
        </p:blipFill>
        <p:spPr>
          <a:xfrm>
            <a:off x="140803" y="6519775"/>
            <a:ext cx="1974669" cy="159614"/>
          </a:xfrm>
          <a:prstGeom prst="rect">
            <a:avLst/>
          </a:prstGeom>
          <a:noFill/>
          <a:ln>
            <a:noFill/>
          </a:ln>
        </p:spPr>
      </p:pic>
      <p:sp>
        <p:nvSpPr>
          <p:cNvPr id="161" name="Shape 161"/>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sp>
        <p:nvSpPr>
          <p:cNvPr id="162" name="Shape 162"/>
          <p:cNvSpPr/>
          <p:nvPr/>
        </p:nvSpPr>
        <p:spPr>
          <a:xfrm>
            <a:off x="195229" y="6519775"/>
            <a:ext cx="1920244" cy="159614"/>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End Slide">
    <p:spTree>
      <p:nvGrpSpPr>
        <p:cNvPr id="1" name="Shape 163"/>
        <p:cNvGrpSpPr/>
        <p:nvPr/>
      </p:nvGrpSpPr>
      <p:grpSpPr>
        <a:xfrm>
          <a:off x="0" y="0"/>
          <a:ext cx="0" cy="0"/>
          <a:chOff x="0" y="0"/>
          <a:chExt cx="0" cy="0"/>
        </a:xfrm>
      </p:grpSpPr>
      <p:pic>
        <p:nvPicPr>
          <p:cNvPr id="164" name="Shape 16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65" name="Shape 165"/>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66" name="Shape 166"/>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167" name="Shape 167"/>
          <p:cNvSpPr txBox="1"/>
          <p:nvPr/>
        </p:nvSpPr>
        <p:spPr>
          <a:xfrm>
            <a:off x="216567" y="2852946"/>
            <a:ext cx="8620551" cy="876843"/>
          </a:xfrm>
          <a:prstGeom prst="rect">
            <a:avLst/>
          </a:prstGeom>
          <a:solidFill>
            <a:srgbClr val="FFFFFF">
              <a:alpha val="80000"/>
            </a:srgbClr>
          </a:solid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b="0" i="0" u="none" strike="noStrike" cap="none" baseline="0">
              <a:solidFill>
                <a:srgbClr val="23593E"/>
              </a:solidFill>
              <a:latin typeface="Allerta"/>
              <a:ea typeface="Allerta"/>
              <a:cs typeface="Allerta"/>
              <a:sym typeface="Allerta"/>
            </a:endParaRPr>
          </a:p>
        </p:txBody>
      </p:sp>
      <p:pic>
        <p:nvPicPr>
          <p:cNvPr id="168" name="Shape 168"/>
          <p:cNvPicPr preferRelativeResize="0"/>
          <p:nvPr/>
        </p:nvPicPr>
        <p:blipFill rotWithShape="1">
          <a:blip r:embed="rId3">
            <a:alphaModFix/>
          </a:blip>
          <a:srcRect/>
          <a:stretch/>
        </p:blipFill>
        <p:spPr>
          <a:xfrm>
            <a:off x="219319" y="225995"/>
            <a:ext cx="1640437" cy="808049"/>
          </a:xfrm>
          <a:prstGeom prst="rect">
            <a:avLst/>
          </a:prstGeom>
          <a:noFill/>
          <a:ln>
            <a:noFill/>
          </a:ln>
        </p:spPr>
      </p:pic>
      <p:sp>
        <p:nvSpPr>
          <p:cNvPr id="169" name="Shape 169"/>
          <p:cNvSpPr txBox="1">
            <a:spLocks noGrp="1"/>
          </p:cNvSpPr>
          <p:nvPr>
            <p:ph type="title"/>
          </p:nvPr>
        </p:nvSpPr>
        <p:spPr>
          <a:xfrm>
            <a:off x="219319" y="2852946"/>
            <a:ext cx="8617800" cy="876843"/>
          </a:xfrm>
          <a:prstGeom prst="rect">
            <a:avLst/>
          </a:prstGeom>
          <a:noFill/>
          <a:ln>
            <a:noFill/>
          </a:ln>
        </p:spPr>
        <p:txBody>
          <a:bodyPr lIns="91425" tIns="91425" rIns="91425" bIns="91425" anchor="ctr" anchorCtr="0"/>
          <a:lstStyle>
            <a:lvl1pPr algn="l" rtl="0">
              <a:spcBef>
                <a:spcPts val="0"/>
              </a:spcBef>
              <a:buClr>
                <a:schemeClr val="dk1"/>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72" name="Shape 172"/>
          <p:cNvSpPr txBox="1">
            <a:spLocks noGrp="1"/>
          </p:cNvSpPr>
          <p:nvPr>
            <p:ph type="body" idx="1"/>
          </p:nvPr>
        </p:nvSpPr>
        <p:spPr>
          <a:xfrm>
            <a:off x="457200" y="1550987"/>
            <a:ext cx="4040187" cy="639762"/>
          </a:xfrm>
          <a:prstGeom prst="rect">
            <a:avLst/>
          </a:prstGeom>
          <a:noFill/>
          <a:ln>
            <a:noFill/>
          </a:ln>
        </p:spPr>
        <p:txBody>
          <a:bodyPr lIns="91425" tIns="91425" rIns="91425" bIns="91425" anchor="b" anchorCtr="0"/>
          <a:lstStyle>
            <a:lvl1pPr marL="0" indent="0" rtl="0">
              <a:spcBef>
                <a:spcPts val="0"/>
              </a:spcBef>
              <a:buClr>
                <a:srgbClr val="3F3F39"/>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173" name="Shape 173"/>
          <p:cNvSpPr txBox="1">
            <a:spLocks noGrp="1"/>
          </p:cNvSpPr>
          <p:nvPr>
            <p:ph type="body" idx="2"/>
          </p:nvPr>
        </p:nvSpPr>
        <p:spPr>
          <a:xfrm>
            <a:off x="457200" y="2190750"/>
            <a:ext cx="4040187"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74" name="Shape 174"/>
          <p:cNvSpPr txBox="1">
            <a:spLocks noGrp="1"/>
          </p:cNvSpPr>
          <p:nvPr>
            <p:ph type="body" idx="3"/>
          </p:nvPr>
        </p:nvSpPr>
        <p:spPr>
          <a:xfrm>
            <a:off x="4645025" y="1550987"/>
            <a:ext cx="4041774" cy="639762"/>
          </a:xfrm>
          <a:prstGeom prst="rect">
            <a:avLst/>
          </a:prstGeom>
          <a:noFill/>
          <a:ln>
            <a:noFill/>
          </a:ln>
        </p:spPr>
        <p:txBody>
          <a:bodyPr lIns="91425" tIns="91425" rIns="91425" bIns="91425" anchor="b" anchorCtr="0"/>
          <a:lstStyle>
            <a:lvl1pPr marL="0" indent="0" rtl="0">
              <a:spcBef>
                <a:spcPts val="0"/>
              </a:spcBef>
              <a:buClr>
                <a:srgbClr val="3F3F39"/>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175" name="Shape 175"/>
          <p:cNvSpPr txBox="1">
            <a:spLocks noGrp="1"/>
          </p:cNvSpPr>
          <p:nvPr>
            <p:ph type="body" idx="4"/>
          </p:nvPr>
        </p:nvSpPr>
        <p:spPr>
          <a:xfrm>
            <a:off x="4645025" y="2190750"/>
            <a:ext cx="4041774"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76" name="Shape 176"/>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77" name="Shape 17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178" name="Shape 178"/>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79" name="Shape 179"/>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180"/>
        <p:cNvGrpSpPr/>
        <p:nvPr/>
      </p:nvGrpSpPr>
      <p:grpSpPr>
        <a:xfrm>
          <a:off x="0" y="0"/>
          <a:ext cx="0" cy="0"/>
          <a:chOff x="0" y="0"/>
          <a:chExt cx="0" cy="0"/>
        </a:xfrm>
      </p:grpSpPr>
      <p:sp>
        <p:nvSpPr>
          <p:cNvPr id="181" name="Shape 181"/>
          <p:cNvSpPr>
            <a:spLocks noGrp="1"/>
          </p:cNvSpPr>
          <p:nvPr>
            <p:ph type="pic" idx="2"/>
          </p:nvPr>
        </p:nvSpPr>
        <p:spPr>
          <a:xfrm>
            <a:off x="4578350" y="1600200"/>
            <a:ext cx="4108450" cy="4525961"/>
          </a:xfrm>
          <a:prstGeom prst="rect">
            <a:avLst/>
          </a:prstGeom>
          <a:noFill/>
          <a:ln>
            <a:noFill/>
          </a:ln>
        </p:spPr>
      </p:sp>
      <p:sp>
        <p:nvSpPr>
          <p:cNvPr id="182" name="Shape 18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3" name="Shape 183"/>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4" name="Shape 184"/>
          <p:cNvSpPr txBox="1">
            <a:spLocks noGrp="1"/>
          </p:cNvSpPr>
          <p:nvPr>
            <p:ph type="body" idx="3"/>
          </p:nvPr>
        </p:nvSpPr>
        <p:spPr>
          <a:xfrm>
            <a:off x="4578350" y="5646676"/>
            <a:ext cx="41084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5" name="Shape 185"/>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86" name="Shape 186"/>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187" name="Shape 187"/>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88" name="Shape 188"/>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189"/>
        <p:cNvGrpSpPr/>
        <p:nvPr/>
      </p:nvGrpSpPr>
      <p:grpSpPr>
        <a:xfrm>
          <a:off x="0" y="0"/>
          <a:ext cx="0" cy="0"/>
          <a:chOff x="0" y="0"/>
          <a:chExt cx="0" cy="0"/>
        </a:xfrm>
      </p:grpSpPr>
      <p:sp>
        <p:nvSpPr>
          <p:cNvPr id="190" name="Shape 190"/>
          <p:cNvSpPr>
            <a:spLocks noGrp="1"/>
          </p:cNvSpPr>
          <p:nvPr>
            <p:ph type="pic" idx="2"/>
          </p:nvPr>
        </p:nvSpPr>
        <p:spPr>
          <a:xfrm>
            <a:off x="4578350" y="3892046"/>
            <a:ext cx="4108450" cy="2234115"/>
          </a:xfrm>
          <a:prstGeom prst="rect">
            <a:avLst/>
          </a:prstGeom>
          <a:noFill/>
          <a:ln>
            <a:noFill/>
          </a:ln>
        </p:spPr>
      </p:sp>
      <p:sp>
        <p:nvSpPr>
          <p:cNvPr id="191" name="Shape 191"/>
          <p:cNvSpPr>
            <a:spLocks noGrp="1"/>
          </p:cNvSpPr>
          <p:nvPr>
            <p:ph type="pic" idx="3"/>
          </p:nvPr>
        </p:nvSpPr>
        <p:spPr>
          <a:xfrm>
            <a:off x="4578350" y="1600200"/>
            <a:ext cx="4108450" cy="2234115"/>
          </a:xfrm>
          <a:prstGeom prst="rect">
            <a:avLst/>
          </a:prstGeom>
          <a:noFill/>
          <a:ln>
            <a:noFill/>
          </a:ln>
        </p:spPr>
      </p:sp>
      <p:sp>
        <p:nvSpPr>
          <p:cNvPr id="192" name="Shape 19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3" name="Shape 193"/>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4" name="Shape 194"/>
          <p:cNvSpPr txBox="1">
            <a:spLocks noGrp="1"/>
          </p:cNvSpPr>
          <p:nvPr>
            <p:ph type="body" idx="4"/>
          </p:nvPr>
        </p:nvSpPr>
        <p:spPr>
          <a:xfrm>
            <a:off x="4578350" y="5646676"/>
            <a:ext cx="41084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5" name="Shape 195"/>
          <p:cNvSpPr txBox="1">
            <a:spLocks noGrp="1"/>
          </p:cNvSpPr>
          <p:nvPr>
            <p:ph type="body" idx="5"/>
          </p:nvPr>
        </p:nvSpPr>
        <p:spPr>
          <a:xfrm>
            <a:off x="4578350" y="3354830"/>
            <a:ext cx="41084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6" name="Shape 196"/>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97" name="Shape 19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198" name="Shape 198"/>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99" name="Shape 199"/>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wo Images">
    <p:spTree>
      <p:nvGrpSpPr>
        <p:cNvPr id="1" name="Shape 200"/>
        <p:cNvGrpSpPr/>
        <p:nvPr/>
      </p:nvGrpSpPr>
      <p:grpSpPr>
        <a:xfrm>
          <a:off x="0" y="0"/>
          <a:ext cx="0" cy="0"/>
          <a:chOff x="0" y="0"/>
          <a:chExt cx="0" cy="0"/>
        </a:xfrm>
      </p:grpSpPr>
      <p:sp>
        <p:nvSpPr>
          <p:cNvPr id="201" name="Shape 201"/>
          <p:cNvSpPr>
            <a:spLocks noGrp="1"/>
          </p:cNvSpPr>
          <p:nvPr>
            <p:ph type="pic" idx="2"/>
          </p:nvPr>
        </p:nvSpPr>
        <p:spPr>
          <a:xfrm>
            <a:off x="4616450" y="1600200"/>
            <a:ext cx="4070350" cy="4525963"/>
          </a:xfrm>
          <a:prstGeom prst="rect">
            <a:avLst/>
          </a:prstGeom>
          <a:noFill/>
          <a:ln>
            <a:noFill/>
          </a:ln>
        </p:spPr>
      </p:sp>
      <p:sp>
        <p:nvSpPr>
          <p:cNvPr id="202" name="Shape 20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3" name="Shape 203"/>
          <p:cNvSpPr txBox="1">
            <a:spLocks noGrp="1"/>
          </p:cNvSpPr>
          <p:nvPr>
            <p:ph type="body" idx="1"/>
          </p:nvPr>
        </p:nvSpPr>
        <p:spPr>
          <a:xfrm>
            <a:off x="4616450" y="5646676"/>
            <a:ext cx="40703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4" name="Shape 204"/>
          <p:cNvSpPr>
            <a:spLocks noGrp="1"/>
          </p:cNvSpPr>
          <p:nvPr>
            <p:ph type="pic" idx="3"/>
          </p:nvPr>
        </p:nvSpPr>
        <p:spPr>
          <a:xfrm>
            <a:off x="457199" y="1600200"/>
            <a:ext cx="4073524" cy="4525963"/>
          </a:xfrm>
          <a:prstGeom prst="rect">
            <a:avLst/>
          </a:prstGeom>
          <a:noFill/>
          <a:ln>
            <a:noFill/>
          </a:ln>
        </p:spPr>
      </p:sp>
      <p:sp>
        <p:nvSpPr>
          <p:cNvPr id="205" name="Shape 205"/>
          <p:cNvSpPr txBox="1">
            <a:spLocks noGrp="1"/>
          </p:cNvSpPr>
          <p:nvPr>
            <p:ph type="body" idx="4"/>
          </p:nvPr>
        </p:nvSpPr>
        <p:spPr>
          <a:xfrm>
            <a:off x="457197" y="5646676"/>
            <a:ext cx="4073524"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6" name="Shape 206"/>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207" name="Shape 20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208" name="Shape 208"/>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209" name="Shape 209"/>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Four Images">
    <p:spTree>
      <p:nvGrpSpPr>
        <p:cNvPr id="1" name="Shape 210"/>
        <p:cNvGrpSpPr/>
        <p:nvPr/>
      </p:nvGrpSpPr>
      <p:grpSpPr>
        <a:xfrm>
          <a:off x="0" y="0"/>
          <a:ext cx="0" cy="0"/>
          <a:chOff x="0" y="0"/>
          <a:chExt cx="0" cy="0"/>
        </a:xfrm>
      </p:grpSpPr>
      <p:sp>
        <p:nvSpPr>
          <p:cNvPr id="211" name="Shape 211"/>
          <p:cNvSpPr>
            <a:spLocks noGrp="1"/>
          </p:cNvSpPr>
          <p:nvPr>
            <p:ph type="pic" idx="2"/>
          </p:nvPr>
        </p:nvSpPr>
        <p:spPr>
          <a:xfrm>
            <a:off x="4616450" y="3892046"/>
            <a:ext cx="4070350" cy="2234117"/>
          </a:xfrm>
          <a:prstGeom prst="rect">
            <a:avLst/>
          </a:prstGeom>
          <a:noFill/>
          <a:ln>
            <a:noFill/>
          </a:ln>
        </p:spPr>
      </p:sp>
      <p:sp>
        <p:nvSpPr>
          <p:cNvPr id="212" name="Shape 212"/>
          <p:cNvSpPr>
            <a:spLocks noGrp="1"/>
          </p:cNvSpPr>
          <p:nvPr>
            <p:ph type="pic" idx="3"/>
          </p:nvPr>
        </p:nvSpPr>
        <p:spPr>
          <a:xfrm>
            <a:off x="4616450" y="1600200"/>
            <a:ext cx="4070350" cy="2234117"/>
          </a:xfrm>
          <a:prstGeom prst="rect">
            <a:avLst/>
          </a:prstGeom>
          <a:noFill/>
          <a:ln>
            <a:noFill/>
          </a:ln>
        </p:spPr>
      </p:sp>
      <p:sp>
        <p:nvSpPr>
          <p:cNvPr id="213" name="Shape 213"/>
          <p:cNvSpPr>
            <a:spLocks noGrp="1"/>
          </p:cNvSpPr>
          <p:nvPr>
            <p:ph type="pic" idx="4"/>
          </p:nvPr>
        </p:nvSpPr>
        <p:spPr>
          <a:xfrm>
            <a:off x="457197" y="1600200"/>
            <a:ext cx="4070350" cy="2234117"/>
          </a:xfrm>
          <a:prstGeom prst="rect">
            <a:avLst/>
          </a:prstGeom>
          <a:noFill/>
          <a:ln>
            <a:noFill/>
          </a:ln>
        </p:spPr>
      </p:sp>
      <p:sp>
        <p:nvSpPr>
          <p:cNvPr id="214" name="Shape 214"/>
          <p:cNvSpPr>
            <a:spLocks noGrp="1"/>
          </p:cNvSpPr>
          <p:nvPr>
            <p:ph type="pic" idx="5"/>
          </p:nvPr>
        </p:nvSpPr>
        <p:spPr>
          <a:xfrm>
            <a:off x="460372" y="3892046"/>
            <a:ext cx="4070350" cy="2234117"/>
          </a:xfrm>
          <a:prstGeom prst="rect">
            <a:avLst/>
          </a:prstGeom>
          <a:noFill/>
          <a:ln>
            <a:noFill/>
          </a:ln>
        </p:spPr>
      </p:sp>
      <p:sp>
        <p:nvSpPr>
          <p:cNvPr id="215" name="Shape 21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6" name="Shape 216"/>
          <p:cNvSpPr txBox="1">
            <a:spLocks noGrp="1"/>
          </p:cNvSpPr>
          <p:nvPr>
            <p:ph type="body" idx="1"/>
          </p:nvPr>
        </p:nvSpPr>
        <p:spPr>
          <a:xfrm>
            <a:off x="4616450" y="5646676"/>
            <a:ext cx="40703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7" name="Shape 217"/>
          <p:cNvSpPr txBox="1">
            <a:spLocks noGrp="1"/>
          </p:cNvSpPr>
          <p:nvPr>
            <p:ph type="body" idx="6"/>
          </p:nvPr>
        </p:nvSpPr>
        <p:spPr>
          <a:xfrm>
            <a:off x="457197" y="5646676"/>
            <a:ext cx="4073524"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8" name="Shape 218"/>
          <p:cNvSpPr txBox="1">
            <a:spLocks noGrp="1"/>
          </p:cNvSpPr>
          <p:nvPr>
            <p:ph type="body" idx="7"/>
          </p:nvPr>
        </p:nvSpPr>
        <p:spPr>
          <a:xfrm>
            <a:off x="4616450" y="3354830"/>
            <a:ext cx="4070350"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9" name="Shape 219"/>
          <p:cNvSpPr txBox="1">
            <a:spLocks noGrp="1"/>
          </p:cNvSpPr>
          <p:nvPr>
            <p:ph type="body" idx="8"/>
          </p:nvPr>
        </p:nvSpPr>
        <p:spPr>
          <a:xfrm>
            <a:off x="454022" y="3354830"/>
            <a:ext cx="4073524" cy="479485"/>
          </a:xfrm>
          <a:prstGeom prst="rect">
            <a:avLst/>
          </a:prstGeom>
          <a:solidFill>
            <a:srgbClr val="FFFFFF">
              <a:alpha val="48627"/>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20" name="Shape 220"/>
          <p:cNvSpPr/>
          <p:nvPr/>
        </p:nvSpPr>
        <p:spPr>
          <a:xfrm>
            <a:off x="0" y="6330471"/>
            <a:ext cx="9153069" cy="540226"/>
          </a:xfrm>
          <a:prstGeom prst="rect">
            <a:avLst/>
          </a:prstGeom>
          <a:solidFill>
            <a:srgbClr val="23593E"/>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221" name="Shape 221"/>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222" name="Shape 222"/>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223" name="Shape 223"/>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 Slide SAP and ATC">
    <p:spTree>
      <p:nvGrpSpPr>
        <p:cNvPr id="1" name="Shape 257"/>
        <p:cNvGrpSpPr/>
        <p:nvPr/>
      </p:nvGrpSpPr>
      <p:grpSpPr>
        <a:xfrm>
          <a:off x="0" y="0"/>
          <a:ext cx="0" cy="0"/>
          <a:chOff x="0" y="0"/>
          <a:chExt cx="0" cy="0"/>
        </a:xfrm>
      </p:grpSpPr>
      <p:pic>
        <p:nvPicPr>
          <p:cNvPr id="258" name="Shape 258"/>
          <p:cNvPicPr preferRelativeResize="0"/>
          <p:nvPr/>
        </p:nvPicPr>
        <p:blipFill rotWithShape="1">
          <a:blip r:embed="rId2">
            <a:alphaModFix/>
          </a:blip>
          <a:srcRect/>
          <a:stretch/>
        </p:blipFill>
        <p:spPr>
          <a:xfrm>
            <a:off x="219317" y="225993"/>
            <a:ext cx="1640400" cy="807900"/>
          </a:xfrm>
          <a:prstGeom prst="rect">
            <a:avLst/>
          </a:prstGeom>
          <a:noFill/>
          <a:ln>
            <a:noFill/>
          </a:ln>
        </p:spPr>
      </p:pic>
      <p:pic>
        <p:nvPicPr>
          <p:cNvPr id="259" name="Shape 259"/>
          <p:cNvPicPr preferRelativeResize="0"/>
          <p:nvPr/>
        </p:nvPicPr>
        <p:blipFill rotWithShape="1">
          <a:blip r:embed="rId3">
            <a:alphaModFix/>
          </a:blip>
          <a:srcRect/>
          <a:stretch/>
        </p:blipFill>
        <p:spPr>
          <a:xfrm>
            <a:off x="0" y="1848734"/>
            <a:ext cx="9144000" cy="3167699"/>
          </a:xfrm>
          <a:prstGeom prst="rect">
            <a:avLst/>
          </a:prstGeom>
          <a:noFill/>
          <a:ln>
            <a:noFill/>
          </a:ln>
        </p:spPr>
      </p:pic>
      <p:sp>
        <p:nvSpPr>
          <p:cNvPr id="260" name="Shape 260"/>
          <p:cNvSpPr txBox="1">
            <a:spLocks noGrp="1"/>
          </p:cNvSpPr>
          <p:nvPr>
            <p:ph type="ctrTitle"/>
          </p:nvPr>
        </p:nvSpPr>
        <p:spPr>
          <a:xfrm>
            <a:off x="219317" y="2362433"/>
            <a:ext cx="8785800" cy="14700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FFFFFF"/>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61" name="Shape 261"/>
          <p:cNvSpPr txBox="1">
            <a:spLocks noGrp="1"/>
          </p:cNvSpPr>
          <p:nvPr>
            <p:ph type="subTitle" idx="1"/>
          </p:nvPr>
        </p:nvSpPr>
        <p:spPr>
          <a:xfrm>
            <a:off x="219314" y="3835562"/>
            <a:ext cx="8785800" cy="792299"/>
          </a:xfrm>
          <a:prstGeom prst="rect">
            <a:avLst/>
          </a:prstGeom>
          <a:noFill/>
          <a:ln>
            <a:noFill/>
          </a:ln>
        </p:spPr>
        <p:txBody>
          <a:bodyPr lIns="91425" tIns="91425" rIns="91425" bIns="91425" anchor="t" anchorCtr="0"/>
          <a:lstStyle>
            <a:lvl1pPr marL="0" marR="0" indent="0" algn="l" rtl="0">
              <a:lnSpc>
                <a:spcPct val="100000"/>
              </a:lnSpc>
              <a:spcBef>
                <a:spcPts val="480"/>
              </a:spcBef>
              <a:spcAft>
                <a:spcPts val="0"/>
              </a:spcAft>
              <a:buClr>
                <a:srgbClr val="24593B"/>
              </a:buClr>
              <a:buFont typeface="Arial"/>
              <a:buNone/>
              <a:defRPr/>
            </a:lvl1pPr>
            <a:lvl2pPr marL="457200" marR="0" indent="0" algn="ctr" rtl="0">
              <a:lnSpc>
                <a:spcPct val="100000"/>
              </a:lnSpc>
              <a:spcBef>
                <a:spcPts val="400"/>
              </a:spcBef>
              <a:spcAft>
                <a:spcPts val="0"/>
              </a:spcAft>
              <a:buClr>
                <a:srgbClr val="888888"/>
              </a:buClr>
              <a:buFont typeface="Arial"/>
              <a:buNone/>
              <a:defRPr/>
            </a:lvl2pPr>
            <a:lvl3pPr marL="914400" marR="0" indent="0" algn="ctr" rtl="0">
              <a:lnSpc>
                <a:spcPct val="100000"/>
              </a:lnSpc>
              <a:spcBef>
                <a:spcPts val="360"/>
              </a:spcBef>
              <a:spcAft>
                <a:spcPts val="0"/>
              </a:spcAft>
              <a:buClr>
                <a:srgbClr val="888888"/>
              </a:buClr>
              <a:buFont typeface="Arial"/>
              <a:buNone/>
              <a:defRPr/>
            </a:lvl3pPr>
            <a:lvl4pPr marL="1371600" marR="0" indent="0" algn="ctr" rtl="0">
              <a:lnSpc>
                <a:spcPct val="100000"/>
              </a:lnSpc>
              <a:spcBef>
                <a:spcPts val="320"/>
              </a:spcBef>
              <a:spcAft>
                <a:spcPts val="0"/>
              </a:spcAft>
              <a:buClr>
                <a:srgbClr val="888888"/>
              </a:buClr>
              <a:buFont typeface="Arial"/>
              <a:buNone/>
              <a:defRPr/>
            </a:lvl4pPr>
            <a:lvl5pPr marL="1828800" marR="0" indent="0" algn="ctr" rtl="0">
              <a:lnSpc>
                <a:spcPct val="100000"/>
              </a:lnSpc>
              <a:spcBef>
                <a:spcPts val="32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sp>
        <p:nvSpPr>
          <p:cNvPr id="262" name="Shape 262"/>
          <p:cNvSpPr/>
          <p:nvPr/>
        </p:nvSpPr>
        <p:spPr>
          <a:xfrm>
            <a:off x="0" y="173760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pic>
        <p:nvPicPr>
          <p:cNvPr id="263" name="Shape 263"/>
          <p:cNvPicPr preferRelativeResize="0"/>
          <p:nvPr/>
        </p:nvPicPr>
        <p:blipFill rotWithShape="1">
          <a:blip r:embed="rId4">
            <a:alphaModFix/>
          </a:blip>
          <a:srcRect/>
          <a:stretch/>
        </p:blipFill>
        <p:spPr>
          <a:xfrm>
            <a:off x="5353921" y="283558"/>
            <a:ext cx="3651300" cy="7506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264"/>
        <p:cNvGrpSpPr/>
        <p:nvPr/>
      </p:nvGrpSpPr>
      <p:grpSpPr>
        <a:xfrm>
          <a:off x="0" y="0"/>
          <a:ext cx="0" cy="0"/>
          <a:chOff x="0" y="0"/>
          <a:chExt cx="0" cy="0"/>
        </a:xfrm>
      </p:grpSpPr>
      <p:sp>
        <p:nvSpPr>
          <p:cNvPr id="265" name="Shape 26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66" name="Shape 266"/>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67" name="Shape 267"/>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268" name="Shape 268"/>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269" name="Shape 269"/>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270" name="Shape 270"/>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73" name="Shape 273"/>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274" name="Shape 274"/>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275" name="Shape 275"/>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276" name="Shape 276"/>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Large Object">
    <p:spTree>
      <p:nvGrpSpPr>
        <p:cNvPr id="1" name="Shape 277"/>
        <p:cNvGrpSpPr/>
        <p:nvPr/>
      </p:nvGrpSpPr>
      <p:grpSpPr>
        <a:xfrm>
          <a:off x="0" y="0"/>
          <a:ext cx="0" cy="0"/>
          <a:chOff x="0" y="0"/>
          <a:chExt cx="0" cy="0"/>
        </a:xfrm>
      </p:grpSpPr>
      <p:sp>
        <p:nvSpPr>
          <p:cNvPr id="278" name="Shape 278"/>
          <p:cNvSpPr txBox="1">
            <a:spLocks noGrp="1"/>
          </p:cNvSpPr>
          <p:nvPr>
            <p:ph type="body" idx="1"/>
          </p:nvPr>
        </p:nvSpPr>
        <p:spPr>
          <a:xfrm>
            <a:off x="434339" y="1231391"/>
            <a:ext cx="8275199" cy="5093100"/>
          </a:xfrm>
          <a:prstGeom prst="rect">
            <a:avLst/>
          </a:prstGeom>
          <a:noFill/>
          <a:ln>
            <a:noFill/>
          </a:ln>
        </p:spPr>
        <p:txBody>
          <a:bodyPr lIns="91425" tIns="91425" rIns="91425" bIns="91425" anchor="t" anchorCtr="0"/>
          <a:lstStyle>
            <a:lvl1pPr marL="342900" indent="-12700" algn="l" rtl="0">
              <a:spcBef>
                <a:spcPts val="480"/>
              </a:spcBef>
              <a:buClr>
                <a:schemeClr val="dk1"/>
              </a:buClr>
              <a:buFont typeface="Arial"/>
              <a:buChar char="•"/>
              <a:defRPr/>
            </a:lvl1pPr>
            <a:lvl2pPr marL="742950" indent="19050" algn="l" rtl="0">
              <a:spcBef>
                <a:spcPts val="400"/>
              </a:spcBef>
              <a:buClr>
                <a:schemeClr val="dk1"/>
              </a:buClr>
              <a:buFont typeface="Arial"/>
              <a:buChar char="–"/>
              <a:defRPr/>
            </a:lvl2pPr>
            <a:lvl3pPr marL="1143000" indent="63500" algn="l" rtl="0">
              <a:spcBef>
                <a:spcPts val="360"/>
              </a:spcBef>
              <a:buClr>
                <a:schemeClr val="dk1"/>
              </a:buClr>
              <a:buFont typeface="Arial"/>
              <a:buChar char="•"/>
              <a:defRPr/>
            </a:lvl3pPr>
            <a:lvl4pPr marL="1600200" indent="50800" algn="l" rtl="0">
              <a:spcBef>
                <a:spcPts val="320"/>
              </a:spcBef>
              <a:buClr>
                <a:schemeClr val="dk1"/>
              </a:buClr>
              <a:buFont typeface="Arial"/>
              <a:buChar char="–"/>
              <a:defRPr/>
            </a:lvl4pPr>
            <a:lvl5pPr marL="2057400" indent="50800" algn="l" rtl="0">
              <a:spcBef>
                <a:spcPts val="320"/>
              </a:spcBef>
              <a:buClr>
                <a:schemeClr val="dk1"/>
              </a:buClr>
              <a:buFont typeface="Arial"/>
              <a:buChar char="»"/>
              <a:defRPr/>
            </a:lvl5pPr>
            <a:lvl6pPr marL="2514600" indent="76200" algn="l" rtl="0">
              <a:spcBef>
                <a:spcPts val="400"/>
              </a:spcBef>
              <a:buClr>
                <a:schemeClr val="dk1"/>
              </a:buClr>
              <a:buFont typeface="Arial"/>
              <a:buChar char="•"/>
              <a:defRPr/>
            </a:lvl6pPr>
            <a:lvl7pPr marL="2971800" indent="76200" algn="l" rtl="0">
              <a:spcBef>
                <a:spcPts val="400"/>
              </a:spcBef>
              <a:buClr>
                <a:schemeClr val="dk1"/>
              </a:buClr>
              <a:buFont typeface="Arial"/>
              <a:buChar char="•"/>
              <a:defRPr/>
            </a:lvl7pPr>
            <a:lvl8pPr marL="3429000" indent="76200" algn="l" rtl="0">
              <a:spcBef>
                <a:spcPts val="400"/>
              </a:spcBef>
              <a:buClr>
                <a:schemeClr val="dk1"/>
              </a:buClr>
              <a:buFont typeface="Arial"/>
              <a:buChar char="•"/>
              <a:defRPr/>
            </a:lvl8pPr>
            <a:lvl9pPr marL="3886200" indent="76200" algn="l" rtl="0">
              <a:spcBef>
                <a:spcPts val="400"/>
              </a:spcBef>
              <a:buClr>
                <a:schemeClr val="dk1"/>
              </a:buClr>
              <a:buFont typeface="Arial"/>
              <a:buChar char="•"/>
              <a:defRPr/>
            </a:lvl9pPr>
          </a:lstStyle>
          <a:p>
            <a:endParaRPr/>
          </a:p>
        </p:txBody>
      </p:sp>
      <p:sp>
        <p:nvSpPr>
          <p:cNvPr id="279" name="Shape 279"/>
          <p:cNvSpPr txBox="1">
            <a:spLocks noGrp="1"/>
          </p:cNvSpPr>
          <p:nvPr>
            <p:ph type="title"/>
          </p:nvPr>
        </p:nvSpPr>
        <p:spPr>
          <a:xfrm>
            <a:off x="312715" y="228600"/>
            <a:ext cx="8518499" cy="838199"/>
          </a:xfrm>
          <a:prstGeom prst="rect">
            <a:avLst/>
          </a:prstGeom>
          <a:noFill/>
          <a:ln>
            <a:noFill/>
          </a:ln>
        </p:spPr>
        <p:txBody>
          <a:bodyPr lIns="91425" tIns="91425" rIns="91425" bIns="91425" anchor="t" anchorCtr="0"/>
          <a:lstStyle>
            <a:lvl1pPr algn="l" rtl="0">
              <a:spcBef>
                <a:spcPts val="0"/>
              </a:spcBef>
              <a:buClr>
                <a:schemeClr val="dk1"/>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80" name="Shape 280"/>
          <p:cNvSpPr txBox="1">
            <a:spLocks noGrp="1"/>
          </p:cNvSpPr>
          <p:nvPr>
            <p:ph type="body" idx="2"/>
          </p:nvPr>
        </p:nvSpPr>
        <p:spPr>
          <a:xfrm>
            <a:off x="312715" y="6432514"/>
            <a:ext cx="6934199" cy="304799"/>
          </a:xfrm>
          <a:prstGeom prst="rect">
            <a:avLst/>
          </a:prstGeom>
          <a:noFill/>
          <a:ln>
            <a:noFill/>
          </a:ln>
        </p:spPr>
        <p:txBody>
          <a:bodyPr lIns="91425" tIns="91425" rIns="91425" bIns="91425" anchor="b" anchorCtr="0"/>
          <a:lstStyle>
            <a:lvl1pPr marL="0" indent="0" rtl="0">
              <a:spcBef>
                <a:spcPts val="0"/>
              </a:spcBef>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Section Header 1">
    <p:spTree>
      <p:nvGrpSpPr>
        <p:cNvPr id="1" name="Shape 281"/>
        <p:cNvGrpSpPr/>
        <p:nvPr/>
      </p:nvGrpSpPr>
      <p:grpSpPr>
        <a:xfrm>
          <a:off x="0" y="0"/>
          <a:ext cx="0" cy="0"/>
          <a:chOff x="0" y="0"/>
          <a:chExt cx="0" cy="0"/>
        </a:xfrm>
      </p:grpSpPr>
      <p:sp>
        <p:nvSpPr>
          <p:cNvPr id="282" name="Shape 282"/>
          <p:cNvSpPr/>
          <p:nvPr/>
        </p:nvSpPr>
        <p:spPr>
          <a:xfrm>
            <a:off x="0" y="0"/>
            <a:ext cx="9144000" cy="6858000"/>
          </a:xfrm>
          <a:prstGeom prst="rect">
            <a:avLst/>
          </a:prstGeom>
          <a:solidFill>
            <a:srgbClr val="24593B"/>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283" name="Shape 283"/>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284" name="Shape 284"/>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285" name="Shape 285"/>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286" name="Shape 286"/>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287" name="Shape 287"/>
          <p:cNvSpPr txBox="1">
            <a:spLocks noGrp="1"/>
          </p:cNvSpPr>
          <p:nvPr>
            <p:ph type="title"/>
          </p:nvPr>
        </p:nvSpPr>
        <p:spPr>
          <a:xfrm>
            <a:off x="216565" y="2829675"/>
            <a:ext cx="8620500" cy="868499"/>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88"/>
        <p:cNvGrpSpPr/>
        <p:nvPr/>
      </p:nvGrpSpPr>
      <p:grpSpPr>
        <a:xfrm>
          <a:off x="0" y="0"/>
          <a:ext cx="0" cy="0"/>
          <a:chOff x="0" y="0"/>
          <a:chExt cx="0" cy="0"/>
        </a:xfrm>
      </p:grpSpPr>
      <p:sp>
        <p:nvSpPr>
          <p:cNvPr id="289" name="Shape 289"/>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290" name="Shape 290"/>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291" name="Shape 291"/>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292" name="Shape 292"/>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Title Slide SAP and ATC 2">
    <p:spTree>
      <p:nvGrpSpPr>
        <p:cNvPr id="1" name="Shape 293"/>
        <p:cNvGrpSpPr/>
        <p:nvPr/>
      </p:nvGrpSpPr>
      <p:grpSpPr>
        <a:xfrm>
          <a:off x="0" y="0"/>
          <a:ext cx="0" cy="0"/>
          <a:chOff x="0" y="0"/>
          <a:chExt cx="0" cy="0"/>
        </a:xfrm>
      </p:grpSpPr>
      <p:pic>
        <p:nvPicPr>
          <p:cNvPr id="294" name="Shape 294"/>
          <p:cNvPicPr preferRelativeResize="0"/>
          <p:nvPr/>
        </p:nvPicPr>
        <p:blipFill rotWithShape="1">
          <a:blip r:embed="rId2">
            <a:alphaModFix/>
          </a:blip>
          <a:srcRect/>
          <a:stretch/>
        </p:blipFill>
        <p:spPr>
          <a:xfrm>
            <a:off x="0" y="1874134"/>
            <a:ext cx="9144000" cy="3131399"/>
          </a:xfrm>
          <a:prstGeom prst="rect">
            <a:avLst/>
          </a:prstGeom>
          <a:noFill/>
          <a:ln>
            <a:noFill/>
          </a:ln>
        </p:spPr>
      </p:pic>
      <p:sp>
        <p:nvSpPr>
          <p:cNvPr id="295" name="Shape 295"/>
          <p:cNvSpPr txBox="1">
            <a:spLocks noGrp="1"/>
          </p:cNvSpPr>
          <p:nvPr>
            <p:ph type="ctrTitle"/>
          </p:nvPr>
        </p:nvSpPr>
        <p:spPr>
          <a:xfrm>
            <a:off x="3507950" y="2362433"/>
            <a:ext cx="5497199" cy="14700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FFFFFF"/>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96" name="Shape 296"/>
          <p:cNvSpPr txBox="1">
            <a:spLocks noGrp="1"/>
          </p:cNvSpPr>
          <p:nvPr>
            <p:ph type="subTitle" idx="1"/>
          </p:nvPr>
        </p:nvSpPr>
        <p:spPr>
          <a:xfrm>
            <a:off x="3507948" y="3835562"/>
            <a:ext cx="5497199" cy="792299"/>
          </a:xfrm>
          <a:prstGeom prst="rect">
            <a:avLst/>
          </a:prstGeom>
          <a:noFill/>
          <a:ln>
            <a:noFill/>
          </a:ln>
        </p:spPr>
        <p:txBody>
          <a:bodyPr lIns="91425" tIns="91425" rIns="91425" bIns="91425" anchor="t" anchorCtr="0"/>
          <a:lstStyle>
            <a:lvl1pPr marL="0" marR="0" indent="0" algn="l" rtl="0">
              <a:lnSpc>
                <a:spcPct val="100000"/>
              </a:lnSpc>
              <a:spcBef>
                <a:spcPts val="480"/>
              </a:spcBef>
              <a:spcAft>
                <a:spcPts val="0"/>
              </a:spcAft>
              <a:buClr>
                <a:srgbClr val="24593B"/>
              </a:buClr>
              <a:buFont typeface="Arial"/>
              <a:buNone/>
              <a:defRPr/>
            </a:lvl1pPr>
            <a:lvl2pPr marL="457200" marR="0" indent="0" algn="ctr" rtl="0">
              <a:lnSpc>
                <a:spcPct val="100000"/>
              </a:lnSpc>
              <a:spcBef>
                <a:spcPts val="400"/>
              </a:spcBef>
              <a:spcAft>
                <a:spcPts val="0"/>
              </a:spcAft>
              <a:buClr>
                <a:srgbClr val="888888"/>
              </a:buClr>
              <a:buFont typeface="Arial"/>
              <a:buNone/>
              <a:defRPr/>
            </a:lvl2pPr>
            <a:lvl3pPr marL="914400" marR="0" indent="0" algn="ctr" rtl="0">
              <a:lnSpc>
                <a:spcPct val="100000"/>
              </a:lnSpc>
              <a:spcBef>
                <a:spcPts val="360"/>
              </a:spcBef>
              <a:spcAft>
                <a:spcPts val="0"/>
              </a:spcAft>
              <a:buClr>
                <a:srgbClr val="888888"/>
              </a:buClr>
              <a:buFont typeface="Arial"/>
              <a:buNone/>
              <a:defRPr/>
            </a:lvl3pPr>
            <a:lvl4pPr marL="1371600" marR="0" indent="0" algn="ctr" rtl="0">
              <a:lnSpc>
                <a:spcPct val="100000"/>
              </a:lnSpc>
              <a:spcBef>
                <a:spcPts val="320"/>
              </a:spcBef>
              <a:spcAft>
                <a:spcPts val="0"/>
              </a:spcAft>
              <a:buClr>
                <a:srgbClr val="888888"/>
              </a:buClr>
              <a:buFont typeface="Arial"/>
              <a:buNone/>
              <a:defRPr/>
            </a:lvl4pPr>
            <a:lvl5pPr marL="1828800" marR="0" indent="0" algn="ctr" rtl="0">
              <a:lnSpc>
                <a:spcPct val="100000"/>
              </a:lnSpc>
              <a:spcBef>
                <a:spcPts val="32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sp>
        <p:nvSpPr>
          <p:cNvPr id="297" name="Shape 297"/>
          <p:cNvSpPr/>
          <p:nvPr/>
        </p:nvSpPr>
        <p:spPr>
          <a:xfrm>
            <a:off x="0" y="174624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298" name="Shape 298"/>
          <p:cNvSpPr>
            <a:spLocks noGrp="1"/>
          </p:cNvSpPr>
          <p:nvPr>
            <p:ph type="pic" idx="2"/>
          </p:nvPr>
        </p:nvSpPr>
        <p:spPr>
          <a:xfrm>
            <a:off x="0" y="1857374"/>
            <a:ext cx="3349500" cy="3158999"/>
          </a:xfrm>
          <a:prstGeom prst="rect">
            <a:avLst/>
          </a:prstGeom>
          <a:noFill/>
          <a:ln>
            <a:noFill/>
          </a:ln>
        </p:spPr>
      </p:sp>
      <p:pic>
        <p:nvPicPr>
          <p:cNvPr id="299" name="Shape 299"/>
          <p:cNvPicPr preferRelativeResize="0"/>
          <p:nvPr/>
        </p:nvPicPr>
        <p:blipFill rotWithShape="1">
          <a:blip r:embed="rId3">
            <a:alphaModFix/>
          </a:blip>
          <a:srcRect/>
          <a:stretch/>
        </p:blipFill>
        <p:spPr>
          <a:xfrm>
            <a:off x="219317" y="225993"/>
            <a:ext cx="1640400" cy="807900"/>
          </a:xfrm>
          <a:prstGeom prst="rect">
            <a:avLst/>
          </a:prstGeom>
          <a:noFill/>
          <a:ln>
            <a:noFill/>
          </a:ln>
        </p:spPr>
      </p:pic>
      <p:pic>
        <p:nvPicPr>
          <p:cNvPr id="300" name="Shape 300"/>
          <p:cNvPicPr preferRelativeResize="0"/>
          <p:nvPr/>
        </p:nvPicPr>
        <p:blipFill rotWithShape="1">
          <a:blip r:embed="rId4">
            <a:alphaModFix/>
          </a:blip>
          <a:srcRect/>
          <a:stretch/>
        </p:blipFill>
        <p:spPr>
          <a:xfrm>
            <a:off x="5353921" y="283558"/>
            <a:ext cx="3651300" cy="7506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Title Slide SAP only">
    <p:spTree>
      <p:nvGrpSpPr>
        <p:cNvPr id="1" name="Shape 301"/>
        <p:cNvGrpSpPr/>
        <p:nvPr/>
      </p:nvGrpSpPr>
      <p:grpSpPr>
        <a:xfrm>
          <a:off x="0" y="0"/>
          <a:ext cx="0" cy="0"/>
          <a:chOff x="0" y="0"/>
          <a:chExt cx="0" cy="0"/>
        </a:xfrm>
      </p:grpSpPr>
      <p:pic>
        <p:nvPicPr>
          <p:cNvPr id="302" name="Shape 302"/>
          <p:cNvPicPr preferRelativeResize="0"/>
          <p:nvPr/>
        </p:nvPicPr>
        <p:blipFill rotWithShape="1">
          <a:blip r:embed="rId2">
            <a:alphaModFix/>
          </a:blip>
          <a:srcRect/>
          <a:stretch/>
        </p:blipFill>
        <p:spPr>
          <a:xfrm>
            <a:off x="0" y="1874134"/>
            <a:ext cx="9144000" cy="3131399"/>
          </a:xfrm>
          <a:prstGeom prst="rect">
            <a:avLst/>
          </a:prstGeom>
          <a:noFill/>
          <a:ln>
            <a:noFill/>
          </a:ln>
        </p:spPr>
      </p:pic>
      <p:pic>
        <p:nvPicPr>
          <p:cNvPr id="303" name="Shape 303"/>
          <p:cNvPicPr preferRelativeResize="0"/>
          <p:nvPr/>
        </p:nvPicPr>
        <p:blipFill rotWithShape="1">
          <a:blip r:embed="rId3">
            <a:alphaModFix/>
          </a:blip>
          <a:srcRect/>
          <a:stretch/>
        </p:blipFill>
        <p:spPr>
          <a:xfrm>
            <a:off x="219317" y="225993"/>
            <a:ext cx="1640400" cy="807900"/>
          </a:xfrm>
          <a:prstGeom prst="rect">
            <a:avLst/>
          </a:prstGeom>
          <a:noFill/>
          <a:ln>
            <a:noFill/>
          </a:ln>
        </p:spPr>
      </p:pic>
      <p:sp>
        <p:nvSpPr>
          <p:cNvPr id="304" name="Shape 304"/>
          <p:cNvSpPr txBox="1">
            <a:spLocks noGrp="1"/>
          </p:cNvSpPr>
          <p:nvPr>
            <p:ph type="ctrTitle"/>
          </p:nvPr>
        </p:nvSpPr>
        <p:spPr>
          <a:xfrm>
            <a:off x="219317" y="2362433"/>
            <a:ext cx="8785800" cy="14700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FFFFFF"/>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05" name="Shape 305"/>
          <p:cNvSpPr txBox="1">
            <a:spLocks noGrp="1"/>
          </p:cNvSpPr>
          <p:nvPr>
            <p:ph type="subTitle" idx="1"/>
          </p:nvPr>
        </p:nvSpPr>
        <p:spPr>
          <a:xfrm>
            <a:off x="219314" y="3835562"/>
            <a:ext cx="8785800" cy="792299"/>
          </a:xfrm>
          <a:prstGeom prst="rect">
            <a:avLst/>
          </a:prstGeom>
          <a:noFill/>
          <a:ln>
            <a:noFill/>
          </a:ln>
        </p:spPr>
        <p:txBody>
          <a:bodyPr lIns="91425" tIns="91425" rIns="91425" bIns="91425" anchor="t" anchorCtr="0"/>
          <a:lstStyle>
            <a:lvl1pPr marL="0" marR="0" indent="0" algn="l" rtl="0">
              <a:lnSpc>
                <a:spcPct val="100000"/>
              </a:lnSpc>
              <a:spcBef>
                <a:spcPts val="480"/>
              </a:spcBef>
              <a:spcAft>
                <a:spcPts val="0"/>
              </a:spcAft>
              <a:buClr>
                <a:srgbClr val="24593B"/>
              </a:buClr>
              <a:buFont typeface="Arial"/>
              <a:buNone/>
              <a:defRPr/>
            </a:lvl1pPr>
            <a:lvl2pPr marL="457200" marR="0" indent="0" algn="ctr" rtl="0">
              <a:lnSpc>
                <a:spcPct val="100000"/>
              </a:lnSpc>
              <a:spcBef>
                <a:spcPts val="400"/>
              </a:spcBef>
              <a:spcAft>
                <a:spcPts val="0"/>
              </a:spcAft>
              <a:buClr>
                <a:srgbClr val="888888"/>
              </a:buClr>
              <a:buFont typeface="Arial"/>
              <a:buNone/>
              <a:defRPr/>
            </a:lvl2pPr>
            <a:lvl3pPr marL="914400" marR="0" indent="0" algn="ctr" rtl="0">
              <a:lnSpc>
                <a:spcPct val="100000"/>
              </a:lnSpc>
              <a:spcBef>
                <a:spcPts val="360"/>
              </a:spcBef>
              <a:spcAft>
                <a:spcPts val="0"/>
              </a:spcAft>
              <a:buClr>
                <a:srgbClr val="888888"/>
              </a:buClr>
              <a:buFont typeface="Arial"/>
              <a:buNone/>
              <a:defRPr/>
            </a:lvl3pPr>
            <a:lvl4pPr marL="1371600" marR="0" indent="0" algn="ctr" rtl="0">
              <a:lnSpc>
                <a:spcPct val="100000"/>
              </a:lnSpc>
              <a:spcBef>
                <a:spcPts val="320"/>
              </a:spcBef>
              <a:spcAft>
                <a:spcPts val="0"/>
              </a:spcAft>
              <a:buClr>
                <a:srgbClr val="888888"/>
              </a:buClr>
              <a:buFont typeface="Arial"/>
              <a:buNone/>
              <a:defRPr/>
            </a:lvl4pPr>
            <a:lvl5pPr marL="1828800" marR="0" indent="0" algn="ctr" rtl="0">
              <a:lnSpc>
                <a:spcPct val="100000"/>
              </a:lnSpc>
              <a:spcBef>
                <a:spcPts val="32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pic>
        <p:nvPicPr>
          <p:cNvPr id="306" name="Shape 306"/>
          <p:cNvPicPr preferRelativeResize="0"/>
          <p:nvPr/>
        </p:nvPicPr>
        <p:blipFill rotWithShape="1">
          <a:blip r:embed="rId4">
            <a:alphaModFix/>
          </a:blip>
          <a:srcRect/>
          <a:stretch/>
        </p:blipFill>
        <p:spPr>
          <a:xfrm>
            <a:off x="172081" y="6518032"/>
            <a:ext cx="1862699" cy="150600"/>
          </a:xfrm>
          <a:prstGeom prst="rect">
            <a:avLst/>
          </a:prstGeom>
          <a:noFill/>
          <a:ln>
            <a:noFill/>
          </a:ln>
        </p:spPr>
      </p:pic>
      <p:sp>
        <p:nvSpPr>
          <p:cNvPr id="307" name="Shape 307"/>
          <p:cNvSpPr/>
          <p:nvPr/>
        </p:nvSpPr>
        <p:spPr>
          <a:xfrm>
            <a:off x="0" y="173760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308"/>
        <p:cNvGrpSpPr/>
        <p:nvPr/>
      </p:nvGrpSpPr>
      <p:grpSpPr>
        <a:xfrm>
          <a:off x="0" y="0"/>
          <a:ext cx="0" cy="0"/>
          <a:chOff x="0" y="0"/>
          <a:chExt cx="0" cy="0"/>
        </a:xfrm>
      </p:grpSpPr>
      <p:pic>
        <p:nvPicPr>
          <p:cNvPr id="309" name="Shape 309"/>
          <p:cNvPicPr preferRelativeResize="0"/>
          <p:nvPr/>
        </p:nvPicPr>
        <p:blipFill rotWithShape="1">
          <a:blip r:embed="rId2">
            <a:alphaModFix/>
          </a:blip>
          <a:srcRect/>
          <a:stretch/>
        </p:blipFill>
        <p:spPr>
          <a:xfrm>
            <a:off x="0" y="1874134"/>
            <a:ext cx="9144000" cy="3131399"/>
          </a:xfrm>
          <a:prstGeom prst="rect">
            <a:avLst/>
          </a:prstGeom>
          <a:noFill/>
          <a:ln>
            <a:noFill/>
          </a:ln>
        </p:spPr>
      </p:pic>
      <p:pic>
        <p:nvPicPr>
          <p:cNvPr id="310" name="Shape 310"/>
          <p:cNvPicPr preferRelativeResize="0"/>
          <p:nvPr/>
        </p:nvPicPr>
        <p:blipFill rotWithShape="1">
          <a:blip r:embed="rId3">
            <a:alphaModFix/>
          </a:blip>
          <a:srcRect/>
          <a:stretch/>
        </p:blipFill>
        <p:spPr>
          <a:xfrm>
            <a:off x="219317" y="225993"/>
            <a:ext cx="1640400" cy="807900"/>
          </a:xfrm>
          <a:prstGeom prst="rect">
            <a:avLst/>
          </a:prstGeom>
          <a:noFill/>
          <a:ln>
            <a:noFill/>
          </a:ln>
        </p:spPr>
      </p:pic>
      <p:sp>
        <p:nvSpPr>
          <p:cNvPr id="311" name="Shape 311"/>
          <p:cNvSpPr txBox="1">
            <a:spLocks noGrp="1"/>
          </p:cNvSpPr>
          <p:nvPr>
            <p:ph type="ctrTitle"/>
          </p:nvPr>
        </p:nvSpPr>
        <p:spPr>
          <a:xfrm>
            <a:off x="219317" y="2362433"/>
            <a:ext cx="8785800" cy="14700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FFFFFF"/>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12" name="Shape 312"/>
          <p:cNvSpPr txBox="1">
            <a:spLocks noGrp="1"/>
          </p:cNvSpPr>
          <p:nvPr>
            <p:ph type="subTitle" idx="1"/>
          </p:nvPr>
        </p:nvSpPr>
        <p:spPr>
          <a:xfrm>
            <a:off x="219314" y="3835562"/>
            <a:ext cx="8785800" cy="792299"/>
          </a:xfrm>
          <a:prstGeom prst="rect">
            <a:avLst/>
          </a:prstGeom>
          <a:noFill/>
          <a:ln>
            <a:noFill/>
          </a:ln>
        </p:spPr>
        <p:txBody>
          <a:bodyPr lIns="91425" tIns="91425" rIns="91425" bIns="91425" anchor="t" anchorCtr="0"/>
          <a:lstStyle>
            <a:lvl1pPr marL="0" marR="0" indent="0" algn="l" rtl="0">
              <a:lnSpc>
                <a:spcPct val="100000"/>
              </a:lnSpc>
              <a:spcBef>
                <a:spcPts val="480"/>
              </a:spcBef>
              <a:spcAft>
                <a:spcPts val="0"/>
              </a:spcAft>
              <a:buClr>
                <a:srgbClr val="24593B"/>
              </a:buClr>
              <a:buFont typeface="Arial"/>
              <a:buNone/>
              <a:defRPr/>
            </a:lvl1pPr>
            <a:lvl2pPr marL="457200" marR="0" indent="0" algn="ctr" rtl="0">
              <a:lnSpc>
                <a:spcPct val="100000"/>
              </a:lnSpc>
              <a:spcBef>
                <a:spcPts val="400"/>
              </a:spcBef>
              <a:spcAft>
                <a:spcPts val="0"/>
              </a:spcAft>
              <a:buClr>
                <a:srgbClr val="888888"/>
              </a:buClr>
              <a:buFont typeface="Arial"/>
              <a:buNone/>
              <a:defRPr/>
            </a:lvl2pPr>
            <a:lvl3pPr marL="914400" marR="0" indent="0" algn="ctr" rtl="0">
              <a:lnSpc>
                <a:spcPct val="100000"/>
              </a:lnSpc>
              <a:spcBef>
                <a:spcPts val="360"/>
              </a:spcBef>
              <a:spcAft>
                <a:spcPts val="0"/>
              </a:spcAft>
              <a:buClr>
                <a:srgbClr val="888888"/>
              </a:buClr>
              <a:buFont typeface="Arial"/>
              <a:buNone/>
              <a:defRPr/>
            </a:lvl3pPr>
            <a:lvl4pPr marL="1371600" marR="0" indent="0" algn="ctr" rtl="0">
              <a:lnSpc>
                <a:spcPct val="100000"/>
              </a:lnSpc>
              <a:spcBef>
                <a:spcPts val="320"/>
              </a:spcBef>
              <a:spcAft>
                <a:spcPts val="0"/>
              </a:spcAft>
              <a:buClr>
                <a:srgbClr val="888888"/>
              </a:buClr>
              <a:buFont typeface="Arial"/>
              <a:buNone/>
              <a:defRPr/>
            </a:lvl4pPr>
            <a:lvl5pPr marL="1828800" marR="0" indent="0" algn="ctr" rtl="0">
              <a:lnSpc>
                <a:spcPct val="100000"/>
              </a:lnSpc>
              <a:spcBef>
                <a:spcPts val="32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pic>
        <p:nvPicPr>
          <p:cNvPr id="313" name="Shape 313"/>
          <p:cNvPicPr preferRelativeResize="0"/>
          <p:nvPr/>
        </p:nvPicPr>
        <p:blipFill rotWithShape="1">
          <a:blip r:embed="rId4">
            <a:alphaModFix/>
          </a:blip>
          <a:srcRect/>
          <a:stretch/>
        </p:blipFill>
        <p:spPr>
          <a:xfrm>
            <a:off x="172081" y="6518032"/>
            <a:ext cx="1862699" cy="150600"/>
          </a:xfrm>
          <a:prstGeom prst="rect">
            <a:avLst/>
          </a:prstGeom>
          <a:noFill/>
          <a:ln>
            <a:noFill/>
          </a:ln>
        </p:spPr>
      </p:pic>
      <p:sp>
        <p:nvSpPr>
          <p:cNvPr id="314" name="Shape 314"/>
          <p:cNvSpPr/>
          <p:nvPr/>
        </p:nvSpPr>
        <p:spPr>
          <a:xfrm>
            <a:off x="0" y="173760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315" name="Shape 315"/>
          <p:cNvSpPr>
            <a:spLocks noGrp="1"/>
          </p:cNvSpPr>
          <p:nvPr>
            <p:ph type="pic" idx="2"/>
          </p:nvPr>
        </p:nvSpPr>
        <p:spPr>
          <a:xfrm>
            <a:off x="7117557" y="225425"/>
            <a:ext cx="1650900" cy="807900"/>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Slide ATC only">
    <p:spTree>
      <p:nvGrpSpPr>
        <p:cNvPr id="1" name="Shape 316"/>
        <p:cNvGrpSpPr/>
        <p:nvPr/>
      </p:nvGrpSpPr>
      <p:grpSpPr>
        <a:xfrm>
          <a:off x="0" y="0"/>
          <a:ext cx="0" cy="0"/>
          <a:chOff x="0" y="0"/>
          <a:chExt cx="0" cy="0"/>
        </a:xfrm>
      </p:grpSpPr>
      <p:pic>
        <p:nvPicPr>
          <p:cNvPr id="317" name="Shape 317"/>
          <p:cNvPicPr preferRelativeResize="0"/>
          <p:nvPr/>
        </p:nvPicPr>
        <p:blipFill rotWithShape="1">
          <a:blip r:embed="rId2">
            <a:alphaModFix/>
          </a:blip>
          <a:srcRect/>
          <a:stretch/>
        </p:blipFill>
        <p:spPr>
          <a:xfrm>
            <a:off x="0" y="0"/>
            <a:ext cx="9144000" cy="4923000"/>
          </a:xfrm>
          <a:prstGeom prst="rect">
            <a:avLst/>
          </a:prstGeom>
          <a:noFill/>
          <a:ln>
            <a:noFill/>
          </a:ln>
        </p:spPr>
      </p:pic>
      <p:pic>
        <p:nvPicPr>
          <p:cNvPr id="318" name="Shape 318"/>
          <p:cNvPicPr preferRelativeResize="0"/>
          <p:nvPr/>
        </p:nvPicPr>
        <p:blipFill rotWithShape="1">
          <a:blip r:embed="rId3">
            <a:alphaModFix/>
          </a:blip>
          <a:srcRect/>
          <a:stretch/>
        </p:blipFill>
        <p:spPr>
          <a:xfrm>
            <a:off x="0" y="4861542"/>
            <a:ext cx="9144000" cy="1996499"/>
          </a:xfrm>
          <a:prstGeom prst="rect">
            <a:avLst/>
          </a:prstGeom>
          <a:noFill/>
          <a:ln>
            <a:noFill/>
          </a:ln>
        </p:spPr>
      </p:pic>
      <p:sp>
        <p:nvSpPr>
          <p:cNvPr id="319" name="Shape 319"/>
          <p:cNvSpPr txBox="1">
            <a:spLocks noGrp="1"/>
          </p:cNvSpPr>
          <p:nvPr>
            <p:ph type="ctrTitle"/>
          </p:nvPr>
        </p:nvSpPr>
        <p:spPr>
          <a:xfrm>
            <a:off x="237695" y="4861542"/>
            <a:ext cx="8684100" cy="9426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FFFFFF"/>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20" name="Shape 320"/>
          <p:cNvSpPr txBox="1">
            <a:spLocks noGrp="1"/>
          </p:cNvSpPr>
          <p:nvPr>
            <p:ph type="subTitle" idx="1"/>
          </p:nvPr>
        </p:nvSpPr>
        <p:spPr>
          <a:xfrm>
            <a:off x="237695" y="5804044"/>
            <a:ext cx="5497199" cy="792299"/>
          </a:xfrm>
          <a:prstGeom prst="rect">
            <a:avLst/>
          </a:prstGeom>
          <a:noFill/>
          <a:ln>
            <a:noFill/>
          </a:ln>
        </p:spPr>
        <p:txBody>
          <a:bodyPr lIns="91425" tIns="91425" rIns="91425" bIns="91425" anchor="t" anchorCtr="0"/>
          <a:lstStyle>
            <a:lvl1pPr marL="0" marR="0" indent="0" algn="l" rtl="0">
              <a:lnSpc>
                <a:spcPct val="100000"/>
              </a:lnSpc>
              <a:spcBef>
                <a:spcPts val="480"/>
              </a:spcBef>
              <a:spcAft>
                <a:spcPts val="0"/>
              </a:spcAft>
              <a:buClr>
                <a:schemeClr val="lt1"/>
              </a:buClr>
              <a:buFont typeface="Arial"/>
              <a:buNone/>
              <a:defRPr/>
            </a:lvl1pPr>
            <a:lvl2pPr marL="457200" marR="0" indent="0" algn="ctr" rtl="0">
              <a:lnSpc>
                <a:spcPct val="100000"/>
              </a:lnSpc>
              <a:spcBef>
                <a:spcPts val="400"/>
              </a:spcBef>
              <a:spcAft>
                <a:spcPts val="0"/>
              </a:spcAft>
              <a:buClr>
                <a:srgbClr val="888888"/>
              </a:buClr>
              <a:buFont typeface="Arial"/>
              <a:buNone/>
              <a:defRPr/>
            </a:lvl2pPr>
            <a:lvl3pPr marL="914400" marR="0" indent="0" algn="ctr" rtl="0">
              <a:lnSpc>
                <a:spcPct val="100000"/>
              </a:lnSpc>
              <a:spcBef>
                <a:spcPts val="360"/>
              </a:spcBef>
              <a:spcAft>
                <a:spcPts val="0"/>
              </a:spcAft>
              <a:buClr>
                <a:srgbClr val="888888"/>
              </a:buClr>
              <a:buFont typeface="Arial"/>
              <a:buNone/>
              <a:defRPr/>
            </a:lvl3pPr>
            <a:lvl4pPr marL="1371600" marR="0" indent="0" algn="ctr" rtl="0">
              <a:lnSpc>
                <a:spcPct val="100000"/>
              </a:lnSpc>
              <a:spcBef>
                <a:spcPts val="320"/>
              </a:spcBef>
              <a:spcAft>
                <a:spcPts val="0"/>
              </a:spcAft>
              <a:buClr>
                <a:srgbClr val="888888"/>
              </a:buClr>
              <a:buFont typeface="Arial"/>
              <a:buNone/>
              <a:defRPr/>
            </a:lvl4pPr>
            <a:lvl5pPr marL="1828800" marR="0" indent="0" algn="ctr" rtl="0">
              <a:lnSpc>
                <a:spcPct val="100000"/>
              </a:lnSpc>
              <a:spcBef>
                <a:spcPts val="32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pic>
        <p:nvPicPr>
          <p:cNvPr id="321" name="Shape 321"/>
          <p:cNvPicPr preferRelativeResize="0"/>
          <p:nvPr/>
        </p:nvPicPr>
        <p:blipFill rotWithShape="1">
          <a:blip r:embed="rId4">
            <a:alphaModFix/>
          </a:blip>
          <a:srcRect/>
          <a:stretch/>
        </p:blipFill>
        <p:spPr>
          <a:xfrm>
            <a:off x="0" y="329608"/>
            <a:ext cx="3651300" cy="7506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322"/>
        <p:cNvGrpSpPr/>
        <p:nvPr/>
      </p:nvGrpSpPr>
      <p:grpSpPr>
        <a:xfrm>
          <a:off x="0" y="0"/>
          <a:ext cx="0" cy="0"/>
          <a:chOff x="0" y="0"/>
          <a:chExt cx="0" cy="0"/>
        </a:xfrm>
      </p:grpSpPr>
      <p:sp>
        <p:nvSpPr>
          <p:cNvPr id="323" name="Shape 323"/>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324" name="Shape 324"/>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sp>
        <p:nvSpPr>
          <p:cNvPr id="325" name="Shape 325"/>
          <p:cNvSpPr txBox="1">
            <a:spLocks noGrp="1"/>
          </p:cNvSpPr>
          <p:nvPr>
            <p:ph type="title"/>
          </p:nvPr>
        </p:nvSpPr>
        <p:spPr>
          <a:xfrm>
            <a:off x="214312" y="2914650"/>
            <a:ext cx="36750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6" name="Shape 326"/>
          <p:cNvSpPr txBox="1">
            <a:spLocks noGrp="1"/>
          </p:cNvSpPr>
          <p:nvPr>
            <p:ph type="body" idx="1"/>
          </p:nvPr>
        </p:nvSpPr>
        <p:spPr>
          <a:xfrm>
            <a:off x="4624612" y="1858449"/>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7" name="Shape 327"/>
          <p:cNvSpPr txBox="1">
            <a:spLocks noGrp="1"/>
          </p:cNvSpPr>
          <p:nvPr>
            <p:ph type="body" idx="2"/>
          </p:nvPr>
        </p:nvSpPr>
        <p:spPr>
          <a:xfrm>
            <a:off x="7209514" y="1858449"/>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8" name="Shape 328"/>
          <p:cNvSpPr txBox="1">
            <a:spLocks noGrp="1"/>
          </p:cNvSpPr>
          <p:nvPr>
            <p:ph type="body" idx="3"/>
          </p:nvPr>
        </p:nvSpPr>
        <p:spPr>
          <a:xfrm>
            <a:off x="4624612" y="2400625"/>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9" name="Shape 329"/>
          <p:cNvSpPr txBox="1">
            <a:spLocks noGrp="1"/>
          </p:cNvSpPr>
          <p:nvPr>
            <p:ph type="body" idx="4"/>
          </p:nvPr>
        </p:nvSpPr>
        <p:spPr>
          <a:xfrm>
            <a:off x="7209514" y="2400625"/>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0" name="Shape 330"/>
          <p:cNvSpPr txBox="1">
            <a:spLocks noGrp="1"/>
          </p:cNvSpPr>
          <p:nvPr>
            <p:ph type="body" idx="5"/>
          </p:nvPr>
        </p:nvSpPr>
        <p:spPr>
          <a:xfrm>
            <a:off x="4624612" y="2955016"/>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1" name="Shape 331"/>
          <p:cNvSpPr txBox="1">
            <a:spLocks noGrp="1"/>
          </p:cNvSpPr>
          <p:nvPr>
            <p:ph type="body" idx="6"/>
          </p:nvPr>
        </p:nvSpPr>
        <p:spPr>
          <a:xfrm>
            <a:off x="7209514" y="2955016"/>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2" name="Shape 332"/>
          <p:cNvSpPr txBox="1">
            <a:spLocks noGrp="1"/>
          </p:cNvSpPr>
          <p:nvPr>
            <p:ph type="body" idx="7"/>
          </p:nvPr>
        </p:nvSpPr>
        <p:spPr>
          <a:xfrm>
            <a:off x="4624612" y="3509407"/>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3" name="Shape 333"/>
          <p:cNvSpPr txBox="1">
            <a:spLocks noGrp="1"/>
          </p:cNvSpPr>
          <p:nvPr>
            <p:ph type="body" idx="8"/>
          </p:nvPr>
        </p:nvSpPr>
        <p:spPr>
          <a:xfrm>
            <a:off x="7209514" y="3509407"/>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4" name="Shape 334"/>
          <p:cNvSpPr txBox="1">
            <a:spLocks noGrp="1"/>
          </p:cNvSpPr>
          <p:nvPr>
            <p:ph type="body" idx="9"/>
          </p:nvPr>
        </p:nvSpPr>
        <p:spPr>
          <a:xfrm>
            <a:off x="4624612" y="4063798"/>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5" name="Shape 335"/>
          <p:cNvSpPr txBox="1">
            <a:spLocks noGrp="1"/>
          </p:cNvSpPr>
          <p:nvPr>
            <p:ph type="body" idx="13"/>
          </p:nvPr>
        </p:nvSpPr>
        <p:spPr>
          <a:xfrm>
            <a:off x="7209514" y="4063798"/>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6" name="Shape 336"/>
          <p:cNvSpPr txBox="1">
            <a:spLocks noGrp="1"/>
          </p:cNvSpPr>
          <p:nvPr>
            <p:ph type="body" idx="14"/>
          </p:nvPr>
        </p:nvSpPr>
        <p:spPr>
          <a:xfrm>
            <a:off x="4624612" y="4618185"/>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7" name="Shape 337"/>
          <p:cNvSpPr txBox="1">
            <a:spLocks noGrp="1"/>
          </p:cNvSpPr>
          <p:nvPr>
            <p:ph type="body" idx="15"/>
          </p:nvPr>
        </p:nvSpPr>
        <p:spPr>
          <a:xfrm>
            <a:off x="7209514" y="4618185"/>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338" name="Shape 338"/>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339" name="Shape 339"/>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Contents Page 2">
    <p:spTree>
      <p:nvGrpSpPr>
        <p:cNvPr id="1" name="Shape 340"/>
        <p:cNvGrpSpPr/>
        <p:nvPr/>
      </p:nvGrpSpPr>
      <p:grpSpPr>
        <a:xfrm>
          <a:off x="0" y="0"/>
          <a:ext cx="0" cy="0"/>
          <a:chOff x="0" y="0"/>
          <a:chExt cx="0" cy="0"/>
        </a:xfrm>
      </p:grpSpPr>
      <p:pic>
        <p:nvPicPr>
          <p:cNvPr id="341" name="Shape 341"/>
          <p:cNvPicPr preferRelativeResize="0"/>
          <p:nvPr/>
        </p:nvPicPr>
        <p:blipFill rotWithShape="1">
          <a:blip r:embed="rId2">
            <a:alphaModFix/>
          </a:blip>
          <a:srcRect/>
          <a:stretch/>
        </p:blipFill>
        <p:spPr>
          <a:xfrm>
            <a:off x="-8800" y="0"/>
            <a:ext cx="9152699" cy="6858000"/>
          </a:xfrm>
          <a:prstGeom prst="rect">
            <a:avLst/>
          </a:prstGeom>
          <a:noFill/>
          <a:ln>
            <a:noFill/>
          </a:ln>
        </p:spPr>
      </p:pic>
      <p:sp>
        <p:nvSpPr>
          <p:cNvPr id="342" name="Shape 342"/>
          <p:cNvSpPr/>
          <p:nvPr/>
        </p:nvSpPr>
        <p:spPr>
          <a:xfrm>
            <a:off x="0" y="2120455"/>
            <a:ext cx="9144000" cy="3983100"/>
          </a:xfrm>
          <a:prstGeom prst="rect">
            <a:avLst/>
          </a:prstGeom>
          <a:solidFill>
            <a:schemeClr val="lt1">
              <a:alpha val="80000"/>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Allerta"/>
              <a:ea typeface="Allerta"/>
              <a:cs typeface="Allerta"/>
              <a:sym typeface="Allerta"/>
            </a:endParaRPr>
          </a:p>
        </p:txBody>
      </p:sp>
      <p:sp>
        <p:nvSpPr>
          <p:cNvPr id="343" name="Shape 343"/>
          <p:cNvSpPr txBox="1">
            <a:spLocks noGrp="1"/>
          </p:cNvSpPr>
          <p:nvPr>
            <p:ph type="title"/>
          </p:nvPr>
        </p:nvSpPr>
        <p:spPr>
          <a:xfrm>
            <a:off x="214312" y="3629025"/>
            <a:ext cx="36750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4" name="Shape 344"/>
          <p:cNvSpPr txBox="1">
            <a:spLocks noGrp="1"/>
          </p:cNvSpPr>
          <p:nvPr>
            <p:ph type="body" idx="1"/>
          </p:nvPr>
        </p:nvSpPr>
        <p:spPr>
          <a:xfrm>
            <a:off x="4624612" y="2456788"/>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5" name="Shape 345"/>
          <p:cNvSpPr txBox="1">
            <a:spLocks noGrp="1"/>
          </p:cNvSpPr>
          <p:nvPr>
            <p:ph type="body" idx="2"/>
          </p:nvPr>
        </p:nvSpPr>
        <p:spPr>
          <a:xfrm>
            <a:off x="7209514" y="2456788"/>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6" name="Shape 346"/>
          <p:cNvSpPr txBox="1">
            <a:spLocks noGrp="1"/>
          </p:cNvSpPr>
          <p:nvPr>
            <p:ph type="body" idx="3"/>
          </p:nvPr>
        </p:nvSpPr>
        <p:spPr>
          <a:xfrm>
            <a:off x="4624612" y="2998966"/>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7" name="Shape 347"/>
          <p:cNvSpPr txBox="1">
            <a:spLocks noGrp="1"/>
          </p:cNvSpPr>
          <p:nvPr>
            <p:ph type="body" idx="4"/>
          </p:nvPr>
        </p:nvSpPr>
        <p:spPr>
          <a:xfrm>
            <a:off x="7209514" y="2998966"/>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8" name="Shape 348"/>
          <p:cNvSpPr txBox="1">
            <a:spLocks noGrp="1"/>
          </p:cNvSpPr>
          <p:nvPr>
            <p:ph type="body" idx="5"/>
          </p:nvPr>
        </p:nvSpPr>
        <p:spPr>
          <a:xfrm>
            <a:off x="4624612" y="3553357"/>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9" name="Shape 349"/>
          <p:cNvSpPr txBox="1">
            <a:spLocks noGrp="1"/>
          </p:cNvSpPr>
          <p:nvPr>
            <p:ph type="body" idx="6"/>
          </p:nvPr>
        </p:nvSpPr>
        <p:spPr>
          <a:xfrm>
            <a:off x="7209514" y="3553357"/>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0" name="Shape 350"/>
          <p:cNvSpPr txBox="1">
            <a:spLocks noGrp="1"/>
          </p:cNvSpPr>
          <p:nvPr>
            <p:ph type="body" idx="7"/>
          </p:nvPr>
        </p:nvSpPr>
        <p:spPr>
          <a:xfrm>
            <a:off x="4624612" y="4107746"/>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1" name="Shape 351"/>
          <p:cNvSpPr txBox="1">
            <a:spLocks noGrp="1"/>
          </p:cNvSpPr>
          <p:nvPr>
            <p:ph type="body" idx="8"/>
          </p:nvPr>
        </p:nvSpPr>
        <p:spPr>
          <a:xfrm>
            <a:off x="7209514" y="4107746"/>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2" name="Shape 352"/>
          <p:cNvSpPr txBox="1">
            <a:spLocks noGrp="1"/>
          </p:cNvSpPr>
          <p:nvPr>
            <p:ph type="body" idx="9"/>
          </p:nvPr>
        </p:nvSpPr>
        <p:spPr>
          <a:xfrm>
            <a:off x="4624612" y="4662137"/>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3" name="Shape 353"/>
          <p:cNvSpPr txBox="1">
            <a:spLocks noGrp="1"/>
          </p:cNvSpPr>
          <p:nvPr>
            <p:ph type="body" idx="13"/>
          </p:nvPr>
        </p:nvSpPr>
        <p:spPr>
          <a:xfrm>
            <a:off x="7209514" y="4662137"/>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4" name="Shape 354"/>
          <p:cNvSpPr txBox="1">
            <a:spLocks noGrp="1"/>
          </p:cNvSpPr>
          <p:nvPr>
            <p:ph type="body" idx="14"/>
          </p:nvPr>
        </p:nvSpPr>
        <p:spPr>
          <a:xfrm>
            <a:off x="4624612" y="5216525"/>
            <a:ext cx="2444699" cy="539700"/>
          </a:xfrm>
          <a:prstGeom prst="rect">
            <a:avLst/>
          </a:prstGeom>
          <a:noFill/>
          <a:ln>
            <a:noFill/>
          </a:ln>
        </p:spPr>
        <p:txBody>
          <a:bodyPr lIns="91425" tIns="91425" rIns="91425" bIns="91425" anchor="t" anchorCtr="0"/>
          <a:lstStyle>
            <a:lvl1pPr marL="0" indent="0" algn="r"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5" name="Shape 355"/>
          <p:cNvSpPr txBox="1">
            <a:spLocks noGrp="1"/>
          </p:cNvSpPr>
          <p:nvPr>
            <p:ph type="body" idx="15"/>
          </p:nvPr>
        </p:nvSpPr>
        <p:spPr>
          <a:xfrm>
            <a:off x="7209514" y="5216525"/>
            <a:ext cx="1447200" cy="539700"/>
          </a:xfrm>
          <a:prstGeom prst="rect">
            <a:avLst/>
          </a:prstGeom>
          <a:noFill/>
          <a:ln>
            <a:noFill/>
          </a:ln>
        </p:spPr>
        <p:txBody>
          <a:bodyPr lIns="91425" tIns="91425" rIns="91425" bIns="91425" anchor="t" anchorCtr="0"/>
          <a:lstStyle>
            <a:lvl1pPr marL="0" indent="0" rtl="0">
              <a:spcBef>
                <a:spcPts val="0"/>
              </a:spcBef>
              <a:buClr>
                <a:srgbClr val="23593E"/>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356"/>
        <p:cNvGrpSpPr/>
        <p:nvPr/>
      </p:nvGrpSpPr>
      <p:grpSpPr>
        <a:xfrm>
          <a:off x="0" y="0"/>
          <a:ext cx="0" cy="0"/>
          <a:chOff x="0" y="0"/>
          <a:chExt cx="0" cy="0"/>
        </a:xfrm>
      </p:grpSpPr>
      <p:sp>
        <p:nvSpPr>
          <p:cNvPr id="357" name="Shape 357"/>
          <p:cNvSpPr/>
          <p:nvPr/>
        </p:nvSpPr>
        <p:spPr>
          <a:xfrm>
            <a:off x="0" y="0"/>
            <a:ext cx="9144000" cy="6858000"/>
          </a:xfrm>
          <a:prstGeom prst="rect">
            <a:avLst/>
          </a:prstGeom>
          <a:solidFill>
            <a:srgbClr val="464646"/>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358" name="Shape 358"/>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59" name="Shape 359"/>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60" name="Shape 360"/>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61" name="Shape 361"/>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62" name="Shape 362"/>
          <p:cNvSpPr txBox="1">
            <a:spLocks noGrp="1"/>
          </p:cNvSpPr>
          <p:nvPr>
            <p:ph type="title"/>
          </p:nvPr>
        </p:nvSpPr>
        <p:spPr>
          <a:xfrm>
            <a:off x="216565" y="2829675"/>
            <a:ext cx="8620500" cy="868499"/>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363"/>
        <p:cNvGrpSpPr/>
        <p:nvPr/>
      </p:nvGrpSpPr>
      <p:grpSpPr>
        <a:xfrm>
          <a:off x="0" y="0"/>
          <a:ext cx="0" cy="0"/>
          <a:chOff x="0" y="0"/>
          <a:chExt cx="0" cy="0"/>
        </a:xfrm>
      </p:grpSpPr>
      <p:sp>
        <p:nvSpPr>
          <p:cNvPr id="364" name="Shape 364"/>
          <p:cNvSpPr/>
          <p:nvPr/>
        </p:nvSpPr>
        <p:spPr>
          <a:xfrm>
            <a:off x="0" y="0"/>
            <a:ext cx="9144000" cy="6858000"/>
          </a:xfrm>
          <a:prstGeom prst="rect">
            <a:avLst/>
          </a:prstGeom>
          <a:solidFill>
            <a:srgbClr val="A9B0AC"/>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365" name="Shape 365"/>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66" name="Shape 366"/>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67" name="Shape 367"/>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68" name="Shape 368"/>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69" name="Shape 369"/>
          <p:cNvSpPr txBox="1">
            <a:spLocks noGrp="1"/>
          </p:cNvSpPr>
          <p:nvPr>
            <p:ph type="title"/>
          </p:nvPr>
        </p:nvSpPr>
        <p:spPr>
          <a:xfrm>
            <a:off x="216565" y="2829675"/>
            <a:ext cx="8620500" cy="868499"/>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370"/>
        <p:cNvGrpSpPr/>
        <p:nvPr/>
      </p:nvGrpSpPr>
      <p:grpSpPr>
        <a:xfrm>
          <a:off x="0" y="0"/>
          <a:ext cx="0" cy="0"/>
          <a:chOff x="0" y="0"/>
          <a:chExt cx="0" cy="0"/>
        </a:xfrm>
      </p:grpSpPr>
      <p:sp>
        <p:nvSpPr>
          <p:cNvPr id="371" name="Shape 371"/>
          <p:cNvSpPr/>
          <p:nvPr/>
        </p:nvSpPr>
        <p:spPr>
          <a:xfrm>
            <a:off x="0" y="0"/>
            <a:ext cx="9144000" cy="6858000"/>
          </a:xfrm>
          <a:prstGeom prst="rect">
            <a:avLst/>
          </a:prstGeom>
          <a:solidFill>
            <a:srgbClr val="2B9650"/>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372" name="Shape 372"/>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73" name="Shape 373"/>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74" name="Shape 374"/>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75" name="Shape 375"/>
          <p:cNvSpPr txBox="1"/>
          <p:nvPr/>
        </p:nvSpPr>
        <p:spPr>
          <a:xfrm>
            <a:off x="115457" y="2952691"/>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376" name="Shape 376"/>
          <p:cNvSpPr txBox="1">
            <a:spLocks noGrp="1"/>
          </p:cNvSpPr>
          <p:nvPr>
            <p:ph type="title"/>
          </p:nvPr>
        </p:nvSpPr>
        <p:spPr>
          <a:xfrm>
            <a:off x="216565" y="2829675"/>
            <a:ext cx="8620500" cy="868499"/>
          </a:xfrm>
          <a:prstGeom prst="rect">
            <a:avLst/>
          </a:prstGeom>
          <a:solidFill>
            <a:schemeClr val="lt1">
              <a:alpha val="80000"/>
            </a:schemeClr>
          </a:solid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Table Page">
    <p:spTree>
      <p:nvGrpSpPr>
        <p:cNvPr id="1" name="Shape 377"/>
        <p:cNvGrpSpPr/>
        <p:nvPr/>
      </p:nvGrpSpPr>
      <p:grpSpPr>
        <a:xfrm>
          <a:off x="0" y="0"/>
          <a:ext cx="0" cy="0"/>
          <a:chOff x="0" y="0"/>
          <a:chExt cx="0" cy="0"/>
        </a:xfrm>
      </p:grpSpPr>
      <p:sp>
        <p:nvSpPr>
          <p:cNvPr id="378" name="Shape 37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79" name="Shape 379"/>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380" name="Shape 380"/>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381" name="Shape 381"/>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382" name="Shape 382"/>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Chart Page">
    <p:spTree>
      <p:nvGrpSpPr>
        <p:cNvPr id="1" name="Shape 383"/>
        <p:cNvGrpSpPr/>
        <p:nvPr/>
      </p:nvGrpSpPr>
      <p:grpSpPr>
        <a:xfrm>
          <a:off x="0" y="0"/>
          <a:ext cx="0" cy="0"/>
          <a:chOff x="0" y="0"/>
          <a:chExt cx="0" cy="0"/>
        </a:xfrm>
      </p:grpSpPr>
      <p:sp>
        <p:nvSpPr>
          <p:cNvPr id="384" name="Shape 38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85" name="Shape 385"/>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386" name="Shape 386"/>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387" name="Shape 387"/>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388" name="Shape 388"/>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389"/>
        <p:cNvGrpSpPr/>
        <p:nvPr/>
      </p:nvGrpSpPr>
      <p:grpSpPr>
        <a:xfrm>
          <a:off x="0" y="0"/>
          <a:ext cx="0" cy="0"/>
          <a:chOff x="0" y="0"/>
          <a:chExt cx="0" cy="0"/>
        </a:xfrm>
      </p:grpSpPr>
      <p:sp>
        <p:nvSpPr>
          <p:cNvPr id="390" name="Shape 390"/>
          <p:cNvSpPr>
            <a:spLocks noGrp="1"/>
          </p:cNvSpPr>
          <p:nvPr>
            <p:ph type="pic" idx="2"/>
          </p:nvPr>
        </p:nvSpPr>
        <p:spPr>
          <a:xfrm>
            <a:off x="0" y="0"/>
            <a:ext cx="3000000" cy="3000000"/>
          </a:xfrm>
          <a:prstGeom prst="rect">
            <a:avLst/>
          </a:prstGeom>
          <a:noFill/>
          <a:ln>
            <a:noFill/>
          </a:ln>
        </p:spPr>
      </p:sp>
      <p:sp>
        <p:nvSpPr>
          <p:cNvPr id="391" name="Shape 39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92" name="Shape 392"/>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393" name="Shape 393"/>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394" name="Shape 394"/>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395" name="Shape 395"/>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396"/>
        <p:cNvGrpSpPr/>
        <p:nvPr/>
      </p:nvGrpSpPr>
      <p:grpSpPr>
        <a:xfrm>
          <a:off x="0" y="0"/>
          <a:ext cx="0" cy="0"/>
          <a:chOff x="0" y="0"/>
          <a:chExt cx="0" cy="0"/>
        </a:xfrm>
      </p:grpSpPr>
      <p:sp>
        <p:nvSpPr>
          <p:cNvPr id="397" name="Shape 397"/>
          <p:cNvSpPr>
            <a:spLocks noGrp="1"/>
          </p:cNvSpPr>
          <p:nvPr>
            <p:ph type="pic" idx="2"/>
          </p:nvPr>
        </p:nvSpPr>
        <p:spPr>
          <a:xfrm>
            <a:off x="0" y="0"/>
            <a:ext cx="9144000" cy="6858000"/>
          </a:xfrm>
          <a:prstGeom prst="rect">
            <a:avLst/>
          </a:prstGeom>
          <a:no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Body Copy (Url Only)">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00" name="Shape 400"/>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01" name="Shape 401"/>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0" i="0" u="none" strike="noStrike" cap="none" baseline="0">
                <a:solidFill>
                  <a:schemeClr val="lt1"/>
                </a:solidFill>
                <a:latin typeface="Calibri"/>
                <a:ea typeface="Calibri"/>
                <a:cs typeface="Calibri"/>
                <a:sym typeface="Calibri"/>
              </a:rPr>
              <a:t> </a:t>
            </a:r>
          </a:p>
        </p:txBody>
      </p:sp>
      <p:pic>
        <p:nvPicPr>
          <p:cNvPr id="402" name="Shape 402"/>
          <p:cNvPicPr preferRelativeResize="0"/>
          <p:nvPr/>
        </p:nvPicPr>
        <p:blipFill rotWithShape="1">
          <a:blip r:embed="rId2">
            <a:alphaModFix/>
          </a:blip>
          <a:srcRect/>
          <a:stretch/>
        </p:blipFill>
        <p:spPr>
          <a:xfrm>
            <a:off x="140803" y="6519775"/>
            <a:ext cx="1974600" cy="159599"/>
          </a:xfrm>
          <a:prstGeom prst="rect">
            <a:avLst/>
          </a:prstGeom>
          <a:noFill/>
          <a:ln>
            <a:noFill/>
          </a:ln>
        </p:spPr>
      </p:pic>
      <p:sp>
        <p:nvSpPr>
          <p:cNvPr id="403" name="Shape 403"/>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sp>
        <p:nvSpPr>
          <p:cNvPr id="404" name="Shape 404"/>
          <p:cNvSpPr/>
          <p:nvPr/>
        </p:nvSpPr>
        <p:spPr>
          <a:xfrm>
            <a:off x="195229" y="6519775"/>
            <a:ext cx="1920300" cy="1595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End Slide">
    <p:spTree>
      <p:nvGrpSpPr>
        <p:cNvPr id="1" name="Shape 405"/>
        <p:cNvGrpSpPr/>
        <p:nvPr/>
      </p:nvGrpSpPr>
      <p:grpSpPr>
        <a:xfrm>
          <a:off x="0" y="0"/>
          <a:ext cx="0" cy="0"/>
          <a:chOff x="0" y="0"/>
          <a:chExt cx="0" cy="0"/>
        </a:xfrm>
      </p:grpSpPr>
      <p:pic>
        <p:nvPicPr>
          <p:cNvPr id="406" name="Shape 40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07" name="Shape 407"/>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408" name="Shape 408"/>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chemeClr val="dk1"/>
              </a:solidFill>
              <a:latin typeface="Allerta"/>
              <a:ea typeface="Allerta"/>
              <a:cs typeface="Allerta"/>
              <a:sym typeface="Allerta"/>
            </a:endParaRPr>
          </a:p>
        </p:txBody>
      </p:sp>
      <p:sp>
        <p:nvSpPr>
          <p:cNvPr id="409" name="Shape 409"/>
          <p:cNvSpPr txBox="1"/>
          <p:nvPr/>
        </p:nvSpPr>
        <p:spPr>
          <a:xfrm>
            <a:off x="216565" y="2852946"/>
            <a:ext cx="8620500" cy="876899"/>
          </a:xfrm>
          <a:prstGeom prst="rect">
            <a:avLst/>
          </a:prstGeom>
          <a:solidFill>
            <a:srgbClr val="FFFFFF">
              <a:alpha val="80000"/>
            </a:srgb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baseline="0">
              <a:solidFill>
                <a:srgbClr val="23593E"/>
              </a:solidFill>
              <a:latin typeface="Allerta"/>
              <a:ea typeface="Allerta"/>
              <a:cs typeface="Allerta"/>
              <a:sym typeface="Allerta"/>
            </a:endParaRPr>
          </a:p>
        </p:txBody>
      </p:sp>
      <p:pic>
        <p:nvPicPr>
          <p:cNvPr id="410" name="Shape 410"/>
          <p:cNvPicPr preferRelativeResize="0"/>
          <p:nvPr/>
        </p:nvPicPr>
        <p:blipFill rotWithShape="1">
          <a:blip r:embed="rId3">
            <a:alphaModFix/>
          </a:blip>
          <a:srcRect/>
          <a:stretch/>
        </p:blipFill>
        <p:spPr>
          <a:xfrm>
            <a:off x="219317" y="225993"/>
            <a:ext cx="1640400" cy="807900"/>
          </a:xfrm>
          <a:prstGeom prst="rect">
            <a:avLst/>
          </a:prstGeom>
          <a:noFill/>
          <a:ln>
            <a:noFill/>
          </a:ln>
        </p:spPr>
      </p:pic>
      <p:sp>
        <p:nvSpPr>
          <p:cNvPr id="411" name="Shape 411"/>
          <p:cNvSpPr txBox="1">
            <a:spLocks noGrp="1"/>
          </p:cNvSpPr>
          <p:nvPr>
            <p:ph type="title"/>
          </p:nvPr>
        </p:nvSpPr>
        <p:spPr>
          <a:xfrm>
            <a:off x="219317" y="2852946"/>
            <a:ext cx="8617800" cy="876899"/>
          </a:xfrm>
          <a:prstGeom prst="rect">
            <a:avLst/>
          </a:prstGeom>
          <a:noFill/>
          <a:ln>
            <a:noFill/>
          </a:ln>
        </p:spPr>
        <p:txBody>
          <a:bodyPr lIns="91425" tIns="91425" rIns="91425" bIns="91425" anchor="ctr" anchorCtr="0"/>
          <a:lstStyle>
            <a:lvl1pPr algn="l" rtl="0">
              <a:spcBef>
                <a:spcPts val="0"/>
              </a:spcBef>
              <a:buClr>
                <a:schemeClr val="dk1"/>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12"/>
        <p:cNvGrpSpPr/>
        <p:nvPr/>
      </p:nvGrpSpPr>
      <p:grpSpPr>
        <a:xfrm>
          <a:off x="0" y="0"/>
          <a:ext cx="0" cy="0"/>
          <a:chOff x="0" y="0"/>
          <a:chExt cx="0" cy="0"/>
        </a:xfrm>
      </p:grpSpPr>
      <p:sp>
        <p:nvSpPr>
          <p:cNvPr id="413" name="Shape 41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14" name="Shape 414"/>
          <p:cNvSpPr txBox="1">
            <a:spLocks noGrp="1"/>
          </p:cNvSpPr>
          <p:nvPr>
            <p:ph type="body" idx="1"/>
          </p:nvPr>
        </p:nvSpPr>
        <p:spPr>
          <a:xfrm>
            <a:off x="457200" y="1600200"/>
            <a:ext cx="4038599"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15" name="Shape 415"/>
          <p:cNvSpPr txBox="1">
            <a:spLocks noGrp="1"/>
          </p:cNvSpPr>
          <p:nvPr>
            <p:ph type="body" idx="2"/>
          </p:nvPr>
        </p:nvSpPr>
        <p:spPr>
          <a:xfrm>
            <a:off x="4648200" y="1600200"/>
            <a:ext cx="4038599"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16" name="Shape 416"/>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417" name="Shape 417"/>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418" name="Shape 418"/>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19" name="Shape 419"/>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20"/>
        <p:cNvGrpSpPr/>
        <p:nvPr/>
      </p:nvGrpSpPr>
      <p:grpSpPr>
        <a:xfrm>
          <a:off x="0" y="0"/>
          <a:ext cx="0" cy="0"/>
          <a:chOff x="0" y="0"/>
          <a:chExt cx="0" cy="0"/>
        </a:xfrm>
      </p:grpSpPr>
      <p:sp>
        <p:nvSpPr>
          <p:cNvPr id="421" name="Shape 42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2" name="Shape 422"/>
          <p:cNvSpPr txBox="1">
            <a:spLocks noGrp="1"/>
          </p:cNvSpPr>
          <p:nvPr>
            <p:ph type="body" idx="1"/>
          </p:nvPr>
        </p:nvSpPr>
        <p:spPr>
          <a:xfrm>
            <a:off x="457200" y="1550987"/>
            <a:ext cx="4040099" cy="639900"/>
          </a:xfrm>
          <a:prstGeom prst="rect">
            <a:avLst/>
          </a:prstGeom>
          <a:noFill/>
          <a:ln>
            <a:noFill/>
          </a:ln>
        </p:spPr>
        <p:txBody>
          <a:bodyPr lIns="91425" tIns="91425" rIns="91425" bIns="91425" anchor="b" anchorCtr="0"/>
          <a:lstStyle>
            <a:lvl1pPr marL="0" indent="0" rtl="0">
              <a:spcBef>
                <a:spcPts val="0"/>
              </a:spcBef>
              <a:buClr>
                <a:srgbClr val="3F3F39"/>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423" name="Shape 423"/>
          <p:cNvSpPr txBox="1">
            <a:spLocks noGrp="1"/>
          </p:cNvSpPr>
          <p:nvPr>
            <p:ph type="body" idx="2"/>
          </p:nvPr>
        </p:nvSpPr>
        <p:spPr>
          <a:xfrm>
            <a:off x="457200" y="2190750"/>
            <a:ext cx="4040099" cy="39513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4" name="Shape 424"/>
          <p:cNvSpPr txBox="1">
            <a:spLocks noGrp="1"/>
          </p:cNvSpPr>
          <p:nvPr>
            <p:ph type="body" idx="3"/>
          </p:nvPr>
        </p:nvSpPr>
        <p:spPr>
          <a:xfrm>
            <a:off x="4645025" y="1550987"/>
            <a:ext cx="4041900" cy="639900"/>
          </a:xfrm>
          <a:prstGeom prst="rect">
            <a:avLst/>
          </a:prstGeom>
          <a:noFill/>
          <a:ln>
            <a:noFill/>
          </a:ln>
        </p:spPr>
        <p:txBody>
          <a:bodyPr lIns="91425" tIns="91425" rIns="91425" bIns="91425" anchor="b" anchorCtr="0"/>
          <a:lstStyle>
            <a:lvl1pPr marL="0" indent="0" rtl="0">
              <a:spcBef>
                <a:spcPts val="0"/>
              </a:spcBef>
              <a:buClr>
                <a:srgbClr val="3F3F39"/>
              </a:buClr>
              <a:buFont typeface="Allerta"/>
              <a:buNone/>
              <a:defRPr/>
            </a:lvl1pPr>
            <a:lvl2pPr marL="457200" indent="0" rtl="0">
              <a:spcBef>
                <a:spcPts val="0"/>
              </a:spcBef>
              <a:buFont typeface="Allerta"/>
              <a:buNone/>
              <a:defRPr/>
            </a:lvl2pPr>
            <a:lvl3pPr marL="914400" indent="0" rtl="0">
              <a:spcBef>
                <a:spcPts val="0"/>
              </a:spcBef>
              <a:buFont typeface="Allerta"/>
              <a:buNone/>
              <a:defRPr/>
            </a:lvl3pPr>
            <a:lvl4pPr marL="1371600" indent="0" rtl="0">
              <a:spcBef>
                <a:spcPts val="0"/>
              </a:spcBef>
              <a:buFont typeface="Allerta"/>
              <a:buNone/>
              <a:defRPr/>
            </a:lvl4pPr>
            <a:lvl5pPr marL="1828800" indent="0" rtl="0">
              <a:spcBef>
                <a:spcPts val="0"/>
              </a:spcBef>
              <a:buFont typeface="Allerta"/>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425" name="Shape 425"/>
          <p:cNvSpPr txBox="1">
            <a:spLocks noGrp="1"/>
          </p:cNvSpPr>
          <p:nvPr>
            <p:ph type="body" idx="4"/>
          </p:nvPr>
        </p:nvSpPr>
        <p:spPr>
          <a:xfrm>
            <a:off x="4645025" y="2190750"/>
            <a:ext cx="4041900" cy="39513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6" name="Shape 426"/>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427" name="Shape 427"/>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428" name="Shape 428"/>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29" name="Shape 429"/>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430"/>
        <p:cNvGrpSpPr/>
        <p:nvPr/>
      </p:nvGrpSpPr>
      <p:grpSpPr>
        <a:xfrm>
          <a:off x="0" y="0"/>
          <a:ext cx="0" cy="0"/>
          <a:chOff x="0" y="0"/>
          <a:chExt cx="0" cy="0"/>
        </a:xfrm>
      </p:grpSpPr>
      <p:sp>
        <p:nvSpPr>
          <p:cNvPr id="431" name="Shape 431"/>
          <p:cNvSpPr>
            <a:spLocks noGrp="1"/>
          </p:cNvSpPr>
          <p:nvPr>
            <p:ph type="pic" idx="2"/>
          </p:nvPr>
        </p:nvSpPr>
        <p:spPr>
          <a:xfrm>
            <a:off x="4578350" y="1600200"/>
            <a:ext cx="4108500" cy="4526100"/>
          </a:xfrm>
          <a:prstGeom prst="rect">
            <a:avLst/>
          </a:prstGeom>
          <a:noFill/>
          <a:ln>
            <a:noFill/>
          </a:ln>
        </p:spPr>
      </p:sp>
      <p:sp>
        <p:nvSpPr>
          <p:cNvPr id="432" name="Shape 43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3" name="Shape 433"/>
          <p:cNvSpPr txBox="1">
            <a:spLocks noGrp="1"/>
          </p:cNvSpPr>
          <p:nvPr>
            <p:ph type="body" idx="1"/>
          </p:nvPr>
        </p:nvSpPr>
        <p:spPr>
          <a:xfrm>
            <a:off x="457200" y="1600200"/>
            <a:ext cx="4038599"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4" name="Shape 434"/>
          <p:cNvSpPr txBox="1">
            <a:spLocks noGrp="1"/>
          </p:cNvSpPr>
          <p:nvPr>
            <p:ph type="body" idx="3"/>
          </p:nvPr>
        </p:nvSpPr>
        <p:spPr>
          <a:xfrm>
            <a:off x="4578350" y="5646676"/>
            <a:ext cx="41085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5" name="Shape 435"/>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436" name="Shape 436"/>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437" name="Shape 437"/>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38" name="Shape 438"/>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439"/>
        <p:cNvGrpSpPr/>
        <p:nvPr/>
      </p:nvGrpSpPr>
      <p:grpSpPr>
        <a:xfrm>
          <a:off x="0" y="0"/>
          <a:ext cx="0" cy="0"/>
          <a:chOff x="0" y="0"/>
          <a:chExt cx="0" cy="0"/>
        </a:xfrm>
      </p:grpSpPr>
      <p:sp>
        <p:nvSpPr>
          <p:cNvPr id="440" name="Shape 440"/>
          <p:cNvSpPr>
            <a:spLocks noGrp="1"/>
          </p:cNvSpPr>
          <p:nvPr>
            <p:ph type="pic" idx="2"/>
          </p:nvPr>
        </p:nvSpPr>
        <p:spPr>
          <a:xfrm>
            <a:off x="4578350" y="3892046"/>
            <a:ext cx="4108500" cy="2234100"/>
          </a:xfrm>
          <a:prstGeom prst="rect">
            <a:avLst/>
          </a:prstGeom>
          <a:noFill/>
          <a:ln>
            <a:noFill/>
          </a:ln>
        </p:spPr>
      </p:sp>
      <p:sp>
        <p:nvSpPr>
          <p:cNvPr id="441" name="Shape 441"/>
          <p:cNvSpPr>
            <a:spLocks noGrp="1"/>
          </p:cNvSpPr>
          <p:nvPr>
            <p:ph type="pic" idx="3"/>
          </p:nvPr>
        </p:nvSpPr>
        <p:spPr>
          <a:xfrm>
            <a:off x="4578350" y="1600200"/>
            <a:ext cx="4108500" cy="2234100"/>
          </a:xfrm>
          <a:prstGeom prst="rect">
            <a:avLst/>
          </a:prstGeom>
          <a:noFill/>
          <a:ln>
            <a:noFill/>
          </a:ln>
        </p:spPr>
      </p:sp>
      <p:sp>
        <p:nvSpPr>
          <p:cNvPr id="442" name="Shape 44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3" name="Shape 443"/>
          <p:cNvSpPr txBox="1">
            <a:spLocks noGrp="1"/>
          </p:cNvSpPr>
          <p:nvPr>
            <p:ph type="body" idx="1"/>
          </p:nvPr>
        </p:nvSpPr>
        <p:spPr>
          <a:xfrm>
            <a:off x="457200" y="1600200"/>
            <a:ext cx="4038599" cy="4526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4" name="Shape 444"/>
          <p:cNvSpPr txBox="1">
            <a:spLocks noGrp="1"/>
          </p:cNvSpPr>
          <p:nvPr>
            <p:ph type="body" idx="4"/>
          </p:nvPr>
        </p:nvSpPr>
        <p:spPr>
          <a:xfrm>
            <a:off x="4578350" y="5646676"/>
            <a:ext cx="41085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5" name="Shape 445"/>
          <p:cNvSpPr txBox="1">
            <a:spLocks noGrp="1"/>
          </p:cNvSpPr>
          <p:nvPr>
            <p:ph type="body" idx="5"/>
          </p:nvPr>
        </p:nvSpPr>
        <p:spPr>
          <a:xfrm>
            <a:off x="4578350" y="3354830"/>
            <a:ext cx="41085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6" name="Shape 446"/>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447" name="Shape 447"/>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448" name="Shape 448"/>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49" name="Shape 449"/>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Two Images">
    <p:spTree>
      <p:nvGrpSpPr>
        <p:cNvPr id="1" name="Shape 450"/>
        <p:cNvGrpSpPr/>
        <p:nvPr/>
      </p:nvGrpSpPr>
      <p:grpSpPr>
        <a:xfrm>
          <a:off x="0" y="0"/>
          <a:ext cx="0" cy="0"/>
          <a:chOff x="0" y="0"/>
          <a:chExt cx="0" cy="0"/>
        </a:xfrm>
      </p:grpSpPr>
      <p:sp>
        <p:nvSpPr>
          <p:cNvPr id="451" name="Shape 451"/>
          <p:cNvSpPr>
            <a:spLocks noGrp="1"/>
          </p:cNvSpPr>
          <p:nvPr>
            <p:ph type="pic" idx="2"/>
          </p:nvPr>
        </p:nvSpPr>
        <p:spPr>
          <a:xfrm>
            <a:off x="4616450" y="1600200"/>
            <a:ext cx="4070399" cy="4526100"/>
          </a:xfrm>
          <a:prstGeom prst="rect">
            <a:avLst/>
          </a:prstGeom>
          <a:noFill/>
          <a:ln>
            <a:noFill/>
          </a:ln>
        </p:spPr>
      </p:sp>
      <p:sp>
        <p:nvSpPr>
          <p:cNvPr id="452" name="Shape 45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3" name="Shape 453"/>
          <p:cNvSpPr txBox="1">
            <a:spLocks noGrp="1"/>
          </p:cNvSpPr>
          <p:nvPr>
            <p:ph type="body" idx="1"/>
          </p:nvPr>
        </p:nvSpPr>
        <p:spPr>
          <a:xfrm>
            <a:off x="4616450" y="5646676"/>
            <a:ext cx="4070399"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4" name="Shape 454"/>
          <p:cNvSpPr>
            <a:spLocks noGrp="1"/>
          </p:cNvSpPr>
          <p:nvPr>
            <p:ph type="pic" idx="3"/>
          </p:nvPr>
        </p:nvSpPr>
        <p:spPr>
          <a:xfrm>
            <a:off x="457199" y="1600200"/>
            <a:ext cx="4073400" cy="4526100"/>
          </a:xfrm>
          <a:prstGeom prst="rect">
            <a:avLst/>
          </a:prstGeom>
          <a:noFill/>
          <a:ln>
            <a:noFill/>
          </a:ln>
        </p:spPr>
      </p:sp>
      <p:sp>
        <p:nvSpPr>
          <p:cNvPr id="455" name="Shape 455"/>
          <p:cNvSpPr txBox="1">
            <a:spLocks noGrp="1"/>
          </p:cNvSpPr>
          <p:nvPr>
            <p:ph type="body" idx="4"/>
          </p:nvPr>
        </p:nvSpPr>
        <p:spPr>
          <a:xfrm>
            <a:off x="457197" y="5646676"/>
            <a:ext cx="40734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6" name="Shape 456"/>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457" name="Shape 457"/>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458" name="Shape 458"/>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59" name="Shape 459"/>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Four Images">
    <p:spTree>
      <p:nvGrpSpPr>
        <p:cNvPr id="1" name="Shape 460"/>
        <p:cNvGrpSpPr/>
        <p:nvPr/>
      </p:nvGrpSpPr>
      <p:grpSpPr>
        <a:xfrm>
          <a:off x="0" y="0"/>
          <a:ext cx="0" cy="0"/>
          <a:chOff x="0" y="0"/>
          <a:chExt cx="0" cy="0"/>
        </a:xfrm>
      </p:grpSpPr>
      <p:sp>
        <p:nvSpPr>
          <p:cNvPr id="461" name="Shape 461"/>
          <p:cNvSpPr>
            <a:spLocks noGrp="1"/>
          </p:cNvSpPr>
          <p:nvPr>
            <p:ph type="pic" idx="2"/>
          </p:nvPr>
        </p:nvSpPr>
        <p:spPr>
          <a:xfrm>
            <a:off x="4616450" y="3892046"/>
            <a:ext cx="4070399" cy="2234100"/>
          </a:xfrm>
          <a:prstGeom prst="rect">
            <a:avLst/>
          </a:prstGeom>
          <a:noFill/>
          <a:ln>
            <a:noFill/>
          </a:ln>
        </p:spPr>
      </p:sp>
      <p:sp>
        <p:nvSpPr>
          <p:cNvPr id="462" name="Shape 462"/>
          <p:cNvSpPr>
            <a:spLocks noGrp="1"/>
          </p:cNvSpPr>
          <p:nvPr>
            <p:ph type="pic" idx="3"/>
          </p:nvPr>
        </p:nvSpPr>
        <p:spPr>
          <a:xfrm>
            <a:off x="4616450" y="1600200"/>
            <a:ext cx="4070399" cy="2234100"/>
          </a:xfrm>
          <a:prstGeom prst="rect">
            <a:avLst/>
          </a:prstGeom>
          <a:noFill/>
          <a:ln>
            <a:noFill/>
          </a:ln>
        </p:spPr>
      </p:sp>
      <p:sp>
        <p:nvSpPr>
          <p:cNvPr id="463" name="Shape 463"/>
          <p:cNvSpPr>
            <a:spLocks noGrp="1"/>
          </p:cNvSpPr>
          <p:nvPr>
            <p:ph type="pic" idx="4"/>
          </p:nvPr>
        </p:nvSpPr>
        <p:spPr>
          <a:xfrm>
            <a:off x="457197" y="1600200"/>
            <a:ext cx="4070399" cy="2234100"/>
          </a:xfrm>
          <a:prstGeom prst="rect">
            <a:avLst/>
          </a:prstGeom>
          <a:noFill/>
          <a:ln>
            <a:noFill/>
          </a:ln>
        </p:spPr>
      </p:sp>
      <p:sp>
        <p:nvSpPr>
          <p:cNvPr id="464" name="Shape 464"/>
          <p:cNvSpPr>
            <a:spLocks noGrp="1"/>
          </p:cNvSpPr>
          <p:nvPr>
            <p:ph type="pic" idx="5"/>
          </p:nvPr>
        </p:nvSpPr>
        <p:spPr>
          <a:xfrm>
            <a:off x="460372" y="3892046"/>
            <a:ext cx="4070399" cy="2234100"/>
          </a:xfrm>
          <a:prstGeom prst="rect">
            <a:avLst/>
          </a:prstGeom>
          <a:noFill/>
          <a:ln>
            <a:noFill/>
          </a:ln>
        </p:spPr>
      </p:sp>
      <p:sp>
        <p:nvSpPr>
          <p:cNvPr id="465" name="Shape 46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6" name="Shape 466"/>
          <p:cNvSpPr txBox="1">
            <a:spLocks noGrp="1"/>
          </p:cNvSpPr>
          <p:nvPr>
            <p:ph type="body" idx="1"/>
          </p:nvPr>
        </p:nvSpPr>
        <p:spPr>
          <a:xfrm>
            <a:off x="4616450" y="5646676"/>
            <a:ext cx="4070399"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7" name="Shape 467"/>
          <p:cNvSpPr txBox="1">
            <a:spLocks noGrp="1"/>
          </p:cNvSpPr>
          <p:nvPr>
            <p:ph type="body" idx="6"/>
          </p:nvPr>
        </p:nvSpPr>
        <p:spPr>
          <a:xfrm>
            <a:off x="457197" y="5646676"/>
            <a:ext cx="40734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8" name="Shape 468"/>
          <p:cNvSpPr txBox="1">
            <a:spLocks noGrp="1"/>
          </p:cNvSpPr>
          <p:nvPr>
            <p:ph type="body" idx="7"/>
          </p:nvPr>
        </p:nvSpPr>
        <p:spPr>
          <a:xfrm>
            <a:off x="4616450" y="3354830"/>
            <a:ext cx="4070399"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9" name="Shape 469"/>
          <p:cNvSpPr txBox="1">
            <a:spLocks noGrp="1"/>
          </p:cNvSpPr>
          <p:nvPr>
            <p:ph type="body" idx="8"/>
          </p:nvPr>
        </p:nvSpPr>
        <p:spPr>
          <a:xfrm>
            <a:off x="454022" y="3354830"/>
            <a:ext cx="4073400" cy="479399"/>
          </a:xfrm>
          <a:prstGeom prst="rect">
            <a:avLst/>
          </a:prstGeom>
          <a:solidFill>
            <a:srgbClr val="FFFFFF">
              <a:alpha val="47840"/>
            </a:srgbClr>
          </a:solidFill>
          <a:ln>
            <a:noFill/>
          </a:ln>
        </p:spPr>
        <p:txBody>
          <a:bodyPr lIns="91425" tIns="91425" rIns="91425" bIns="91425" anchor="ctr" anchorCtr="0"/>
          <a:lstStyle>
            <a:lvl1pPr marL="0" indent="0" algn="ctr" rtl="0">
              <a:spcBef>
                <a:spcPts val="0"/>
              </a:spcBef>
              <a:buClr>
                <a:srgbClr val="3F3F39"/>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70" name="Shape 470"/>
          <p:cNvSpPr/>
          <p:nvPr/>
        </p:nvSpPr>
        <p:spPr>
          <a:xfrm>
            <a:off x="0" y="6330471"/>
            <a:ext cx="9153000" cy="540299"/>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471" name="Shape 471"/>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baseline="0">
                <a:solidFill>
                  <a:srgbClr val="FFFFFF"/>
                </a:solidFill>
                <a:latin typeface="Allerta"/>
                <a:ea typeface="Allerta"/>
                <a:cs typeface="Allerta"/>
                <a:sym typeface="Allerta"/>
              </a:rPr>
              <a:t>PAGE </a:t>
            </a:r>
            <a:fld id="{00000000-1234-1234-1234-123412341234}" type="slidenum">
              <a:rPr lang="en-US" sz="1000" b="0" i="0" u="none" strike="noStrike" cap="none" baseline="0">
                <a:solidFill>
                  <a:srgbClr val="FFFFFF"/>
                </a:solidFill>
                <a:latin typeface="Allerta"/>
                <a:ea typeface="Allerta"/>
                <a:cs typeface="Allerta"/>
                <a:sym typeface="Allerta"/>
              </a:rPr>
              <a:t>‹#›</a:t>
            </a:fld>
            <a:r>
              <a:rPr lang="en-US" sz="1000" b="0" i="0" u="none" strike="noStrike" cap="none" baseline="0">
                <a:solidFill>
                  <a:srgbClr val="FFFFFF"/>
                </a:solidFill>
                <a:latin typeface="Allerta"/>
                <a:ea typeface="Allerta"/>
                <a:cs typeface="Allerta"/>
                <a:sym typeface="Allerta"/>
              </a:rPr>
              <a:t> </a:t>
            </a:r>
          </a:p>
        </p:txBody>
      </p:sp>
      <p:pic>
        <p:nvPicPr>
          <p:cNvPr id="472" name="Shape 472"/>
          <p:cNvPicPr preferRelativeResize="0"/>
          <p:nvPr/>
        </p:nvPicPr>
        <p:blipFill rotWithShape="1">
          <a:blip r:embed="rId2">
            <a:alphaModFix/>
          </a:blip>
          <a:srcRect/>
          <a:stretch/>
        </p:blipFill>
        <p:spPr>
          <a:xfrm>
            <a:off x="75409" y="6436275"/>
            <a:ext cx="5476199" cy="338100"/>
          </a:xfrm>
          <a:prstGeom prst="rect">
            <a:avLst/>
          </a:prstGeom>
          <a:noFill/>
          <a:ln>
            <a:noFill/>
          </a:ln>
        </p:spPr>
      </p:pic>
      <p:sp>
        <p:nvSpPr>
          <p:cNvPr id="473" name="Shape 473"/>
          <p:cNvSpPr/>
          <p:nvPr/>
        </p:nvSpPr>
        <p:spPr>
          <a:xfrm>
            <a:off x="3542585" y="6519775"/>
            <a:ext cx="1906799" cy="175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Large Text Box">
    <p:spTree>
      <p:nvGrpSpPr>
        <p:cNvPr id="1" name="Shape 474"/>
        <p:cNvGrpSpPr/>
        <p:nvPr/>
      </p:nvGrpSpPr>
      <p:grpSpPr>
        <a:xfrm>
          <a:off x="0" y="0"/>
          <a:ext cx="0" cy="0"/>
          <a:chOff x="0" y="0"/>
          <a:chExt cx="0" cy="0"/>
        </a:xfrm>
      </p:grpSpPr>
      <p:sp>
        <p:nvSpPr>
          <p:cNvPr id="475" name="Shape 475"/>
          <p:cNvSpPr txBox="1">
            <a:spLocks noGrp="1"/>
          </p:cNvSpPr>
          <p:nvPr>
            <p:ph type="body" idx="1"/>
          </p:nvPr>
        </p:nvSpPr>
        <p:spPr>
          <a:xfrm>
            <a:off x="434339" y="1219200"/>
            <a:ext cx="8275199" cy="50931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76" name="Shape 476"/>
          <p:cNvSpPr txBox="1">
            <a:spLocks noGrp="1"/>
          </p:cNvSpPr>
          <p:nvPr>
            <p:ph type="title"/>
          </p:nvPr>
        </p:nvSpPr>
        <p:spPr>
          <a:xfrm>
            <a:off x="312715" y="228600"/>
            <a:ext cx="8518499" cy="83819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77" name="Shape 477"/>
          <p:cNvSpPr txBox="1">
            <a:spLocks noGrp="1"/>
          </p:cNvSpPr>
          <p:nvPr>
            <p:ph type="body" idx="2"/>
          </p:nvPr>
        </p:nvSpPr>
        <p:spPr>
          <a:xfrm>
            <a:off x="312715" y="6432514"/>
            <a:ext cx="6934199" cy="304799"/>
          </a:xfrm>
          <a:prstGeom prst="rect">
            <a:avLst/>
          </a:prstGeom>
          <a:noFill/>
          <a:ln>
            <a:noFill/>
          </a:ln>
        </p:spPr>
        <p:txBody>
          <a:bodyPr lIns="91425" tIns="91425" rIns="91425" bIns="91425" anchor="b" anchorCtr="0"/>
          <a:lstStyle>
            <a:lvl1pPr marL="0" indent="0" rtl="0">
              <a:spcBef>
                <a:spcPts val="0"/>
              </a:spcBef>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theme" Target="../theme/theme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l" rtl="0">
              <a:spcBef>
                <a:spcPts val="0"/>
              </a:spcBef>
              <a:buClr>
                <a:schemeClr val="dk1"/>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0" name="Shape 10"/>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190500" algn="l" rtl="0">
              <a:spcBef>
                <a:spcPts val="480"/>
              </a:spcBef>
              <a:buClr>
                <a:schemeClr val="dk1"/>
              </a:buClr>
              <a:buFont typeface="Arial"/>
              <a:buChar char="•"/>
              <a:defRPr/>
            </a:lvl1pPr>
            <a:lvl2pPr marL="742950" marR="0" indent="-158750" algn="l" rtl="0">
              <a:spcBef>
                <a:spcPts val="400"/>
              </a:spcBef>
              <a:buClr>
                <a:schemeClr val="dk1"/>
              </a:buClr>
              <a:buFont typeface="Arial"/>
              <a:buChar char="–"/>
              <a:defRPr/>
            </a:lvl2pPr>
            <a:lvl3pPr marL="1143000" marR="0" indent="-114300" algn="l" rtl="0">
              <a:spcBef>
                <a:spcPts val="360"/>
              </a:spcBef>
              <a:buClr>
                <a:schemeClr val="dk1"/>
              </a:buClr>
              <a:buFont typeface="Arial"/>
              <a:buChar char="•"/>
              <a:defRPr/>
            </a:lvl3pPr>
            <a:lvl4pPr marL="1600200" marR="0" indent="-127000" algn="l" rtl="0">
              <a:spcBef>
                <a:spcPts val="320"/>
              </a:spcBef>
              <a:buClr>
                <a:schemeClr val="dk1"/>
              </a:buClr>
              <a:buFont typeface="Arial"/>
              <a:buChar char="–"/>
              <a:defRPr/>
            </a:lvl4pPr>
            <a:lvl5pPr marL="2057400" marR="0" indent="-127000" algn="l" rtl="0">
              <a:spcBef>
                <a:spcPts val="320"/>
              </a:spcBef>
              <a:buClr>
                <a:schemeClr val="dk1"/>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4"/>
        <p:cNvGrpSpPr/>
        <p:nvPr/>
      </p:nvGrpSpPr>
      <p:grpSpPr>
        <a:xfrm>
          <a:off x="0" y="0"/>
          <a:ext cx="0" cy="0"/>
          <a:chOff x="0" y="0"/>
          <a:chExt cx="0" cy="0"/>
        </a:xfrm>
      </p:grpSpPr>
      <p:sp>
        <p:nvSpPr>
          <p:cNvPr id="255" name="Shape 25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chemeClr val="dk1"/>
              </a:buClr>
              <a:buFont typeface="Allert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56" name="Shape 256"/>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indent="-12700" algn="l" rtl="0">
              <a:lnSpc>
                <a:spcPct val="100000"/>
              </a:lnSpc>
              <a:spcBef>
                <a:spcPts val="480"/>
              </a:spcBef>
              <a:spcAft>
                <a:spcPts val="0"/>
              </a:spcAft>
              <a:buClr>
                <a:schemeClr val="dk1"/>
              </a:buClr>
              <a:buFont typeface="Arial"/>
              <a:buChar char="•"/>
              <a:defRPr/>
            </a:lvl1pPr>
            <a:lvl2pPr marL="742950" marR="0" indent="19050" algn="l" rtl="0">
              <a:lnSpc>
                <a:spcPct val="100000"/>
              </a:lnSpc>
              <a:spcBef>
                <a:spcPts val="400"/>
              </a:spcBef>
              <a:spcAft>
                <a:spcPts val="0"/>
              </a:spcAft>
              <a:buClr>
                <a:schemeClr val="dk1"/>
              </a:buClr>
              <a:buFont typeface="Arial"/>
              <a:buChar char="–"/>
              <a:defRPr/>
            </a:lvl2pPr>
            <a:lvl3pPr marL="1143000" marR="0" indent="63500" algn="l" rtl="0">
              <a:lnSpc>
                <a:spcPct val="100000"/>
              </a:lnSpc>
              <a:spcBef>
                <a:spcPts val="360"/>
              </a:spcBef>
              <a:spcAft>
                <a:spcPts val="0"/>
              </a:spcAft>
              <a:buClr>
                <a:schemeClr val="dk1"/>
              </a:buClr>
              <a:buFont typeface="Arial"/>
              <a:buChar char="•"/>
              <a:defRPr/>
            </a:lvl3pPr>
            <a:lvl4pPr marL="1600200" marR="0" indent="50800" algn="l" rtl="0">
              <a:lnSpc>
                <a:spcPct val="100000"/>
              </a:lnSpc>
              <a:spcBef>
                <a:spcPts val="320"/>
              </a:spcBef>
              <a:spcAft>
                <a:spcPts val="0"/>
              </a:spcAft>
              <a:buClr>
                <a:schemeClr val="dk1"/>
              </a:buClr>
              <a:buFont typeface="Arial"/>
              <a:buChar char="–"/>
              <a:defRPr/>
            </a:lvl4pPr>
            <a:lvl5pPr marL="2057400" marR="0" indent="50800" algn="l" rtl="0">
              <a:lnSpc>
                <a:spcPct val="100000"/>
              </a:lnSpc>
              <a:spcBef>
                <a:spcPts val="320"/>
              </a:spcBef>
              <a:spcAft>
                <a:spcPts val="0"/>
              </a:spcAft>
              <a:buClr>
                <a:schemeClr val="dk1"/>
              </a:buClr>
              <a:buFont typeface="Arial"/>
              <a:buChar char="»"/>
              <a:defRPr/>
            </a:lvl5pPr>
            <a:lvl6pPr marL="2514600" marR="0" indent="76200" algn="l" rtl="0">
              <a:lnSpc>
                <a:spcPct val="100000"/>
              </a:lnSpc>
              <a:spcBef>
                <a:spcPts val="400"/>
              </a:spcBef>
              <a:spcAft>
                <a:spcPts val="0"/>
              </a:spcAft>
              <a:buClr>
                <a:schemeClr val="dk1"/>
              </a:buClr>
              <a:buFont typeface="Arial"/>
              <a:buChar char="•"/>
              <a:defRPr/>
            </a:lvl6pPr>
            <a:lvl7pPr marL="2971800" marR="0" indent="76200" algn="l" rtl="0">
              <a:lnSpc>
                <a:spcPct val="100000"/>
              </a:lnSpc>
              <a:spcBef>
                <a:spcPts val="400"/>
              </a:spcBef>
              <a:spcAft>
                <a:spcPts val="0"/>
              </a:spcAft>
              <a:buClr>
                <a:schemeClr val="dk1"/>
              </a:buClr>
              <a:buFont typeface="Arial"/>
              <a:buChar char="•"/>
              <a:defRPr/>
            </a:lvl7pPr>
            <a:lvl8pPr marL="3429000" marR="0" indent="76200" algn="l" rtl="0">
              <a:lnSpc>
                <a:spcPct val="100000"/>
              </a:lnSpc>
              <a:spcBef>
                <a:spcPts val="400"/>
              </a:spcBef>
              <a:spcAft>
                <a:spcPts val="0"/>
              </a:spcAft>
              <a:buClr>
                <a:schemeClr val="dk1"/>
              </a:buClr>
              <a:buFont typeface="Arial"/>
              <a:buChar char="•"/>
              <a:defRPr/>
            </a:lvl8pPr>
            <a:lvl9pPr marL="3886200" marR="0" indent="76200" algn="l" rtl="0">
              <a:lnSpc>
                <a:spcPct val="100000"/>
              </a:lnSpc>
              <a:spcBef>
                <a:spcPts val="400"/>
              </a:spcBef>
              <a:spcAft>
                <a:spcPts val="0"/>
              </a:spcAft>
              <a:buClr>
                <a:schemeClr val="dk1"/>
              </a:buClr>
              <a:buFont typeface="Arial"/>
              <a:buChar char="•"/>
              <a:defRPr/>
            </a:lvl9pPr>
          </a:lstStyle>
          <a:p>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 id="2147483701" r:id="rId28"/>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8.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8.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txBox="1">
            <a:spLocks noGrp="1"/>
          </p:cNvSpPr>
          <p:nvPr>
            <p:ph type="ctrTitle"/>
          </p:nvPr>
        </p:nvSpPr>
        <p:spPr>
          <a:xfrm>
            <a:off x="219319" y="2362433"/>
            <a:ext cx="8785850" cy="1470024"/>
          </a:xfrm>
          <a:prstGeom prst="rect">
            <a:avLst/>
          </a:prstGeom>
          <a:noFill/>
          <a:ln>
            <a:noFill/>
          </a:ln>
        </p:spPr>
        <p:txBody>
          <a:bodyPr lIns="91425" tIns="45700" rIns="91425" bIns="45700" anchor="ctr" anchorCtr="0">
            <a:noAutofit/>
          </a:bodyPr>
          <a:lstStyle/>
          <a:p>
            <a:pPr marL="0" marR="0" lvl="0" indent="0" algn="l" rtl="0">
              <a:spcBef>
                <a:spcPts val="0"/>
              </a:spcBef>
              <a:buClr>
                <a:srgbClr val="FFFFFF"/>
              </a:buClr>
              <a:buSzPct val="25000"/>
              <a:buFont typeface="Allerta"/>
              <a:buNone/>
            </a:pPr>
            <a:r>
              <a:rPr lang="en-US" sz="3200" dirty="0">
                <a:solidFill>
                  <a:schemeClr val="lt1"/>
                </a:solidFill>
                <a:latin typeface="Lucida Sans" panose="020B0602030504020204" pitchFamily="34" charset="0"/>
                <a:ea typeface="Allerta"/>
                <a:cs typeface="Allerta"/>
                <a:sym typeface="Allerta"/>
              </a:rPr>
              <a:t>Reviewing </a:t>
            </a:r>
            <a:r>
              <a:rPr lang="en-US" sz="3200" dirty="0" smtClean="0">
                <a:solidFill>
                  <a:schemeClr val="lt1"/>
                </a:solidFill>
                <a:latin typeface="Lucida Sans" panose="020B0602030504020204" pitchFamily="34" charset="0"/>
                <a:ea typeface="Allerta"/>
                <a:cs typeface="Allerta"/>
                <a:sym typeface="Allerta"/>
              </a:rPr>
              <a:t>Using </a:t>
            </a:r>
            <a:r>
              <a:rPr lang="en-US" sz="3200" dirty="0">
                <a:solidFill>
                  <a:schemeClr val="lt1"/>
                </a:solidFill>
                <a:latin typeface="Lucida Sans" panose="020B0602030504020204" pitchFamily="34" charset="0"/>
                <a:ea typeface="Allerta"/>
                <a:cs typeface="Allerta"/>
                <a:sym typeface="Allerta"/>
              </a:rPr>
              <a:t>the Instructional Materials Evaluation Tool:  Mathematics</a:t>
            </a:r>
          </a:p>
        </p:txBody>
      </p:sp>
      <p:sp>
        <p:nvSpPr>
          <p:cNvPr id="226" name="Shape 226"/>
          <p:cNvSpPr txBox="1">
            <a:spLocks noGrp="1"/>
          </p:cNvSpPr>
          <p:nvPr>
            <p:ph type="subTitle" idx="1"/>
          </p:nvPr>
        </p:nvSpPr>
        <p:spPr>
          <a:xfrm>
            <a:off x="219316" y="3835562"/>
            <a:ext cx="8785851" cy="792405"/>
          </a:xfrm>
          <a:prstGeom prst="rect">
            <a:avLst/>
          </a:prstGeom>
          <a:noFill/>
          <a:ln>
            <a:noFill/>
          </a:ln>
        </p:spPr>
        <p:txBody>
          <a:bodyPr lIns="91425" tIns="45700" rIns="91425" bIns="45700" anchor="t" anchorCtr="0">
            <a:noAutofit/>
          </a:bodyPr>
          <a:lstStyle/>
          <a:p>
            <a:pPr marL="0" marR="0" lvl="0" indent="0" algn="l" rtl="0">
              <a:spcBef>
                <a:spcPts val="0"/>
              </a:spcBef>
              <a:buClr>
                <a:srgbClr val="24593B"/>
              </a:buClr>
              <a:buSzPct val="25000"/>
              <a:buFont typeface="Arial"/>
              <a:buNone/>
            </a:pPr>
            <a:r>
              <a:rPr lang="en-US" sz="2400" dirty="0">
                <a:solidFill>
                  <a:srgbClr val="24593B"/>
                </a:solidFill>
                <a:latin typeface="Lucida Sans" panose="020B0602030504020204" pitchFamily="34" charset="0"/>
                <a:ea typeface="Allerta"/>
                <a:cs typeface="Allerta"/>
                <a:sym typeface="Allerta"/>
              </a:rPr>
              <a:t>Module 103: Standards for Mathematical Practice and Access for All Students (AC 2 and 3)</a:t>
            </a:r>
          </a:p>
        </p:txBody>
      </p:sp>
      <p:sp>
        <p:nvSpPr>
          <p:cNvPr id="4" name="TextBox 3"/>
          <p:cNvSpPr txBox="1"/>
          <p:nvPr/>
        </p:nvSpPr>
        <p:spPr>
          <a:xfrm>
            <a:off x="5648632" y="4626071"/>
            <a:ext cx="3495368" cy="400110"/>
          </a:xfrm>
          <a:prstGeom prst="rect">
            <a:avLst/>
          </a:prstGeom>
          <a:noFill/>
        </p:spPr>
        <p:txBody>
          <a:bodyPr wrap="square" rtlCol="0">
            <a:spAutoFit/>
          </a:bodyPr>
          <a:lstStyle/>
          <a:p>
            <a:r>
              <a:rPr lang="en-US" sz="2000" b="1" dirty="0" smtClean="0">
                <a:solidFill>
                  <a:srgbClr val="3F3F39"/>
                </a:solidFill>
                <a:latin typeface="Lucida Sans" panose="020B0602030504020204" pitchFamily="34" charset="0"/>
              </a:rPr>
              <a:t>www.achievethecore.org</a:t>
            </a:r>
            <a:endParaRPr lang="en-US" sz="2000" b="1" dirty="0">
              <a:solidFill>
                <a:srgbClr val="3F3F39"/>
              </a:solidFill>
              <a:latin typeface="Lucida Sans" panose="020B0602030504020204" pitchFamily="34" charset="0"/>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Shape 46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b="0" i="0" u="none" strike="noStrike" cap="none" baseline="0" dirty="0">
                <a:solidFill>
                  <a:srgbClr val="3F3F39"/>
                </a:solidFill>
                <a:latin typeface="Lucida Sans" panose="020B0602030504020204" pitchFamily="34" charset="0"/>
                <a:ea typeface="Allerta"/>
                <a:cs typeface="Allerta"/>
                <a:sym typeface="Allerta"/>
              </a:rPr>
              <a:t>Essential Questions</a:t>
            </a:r>
          </a:p>
        </p:txBody>
      </p:sp>
      <p:sp>
        <p:nvSpPr>
          <p:cNvPr id="462" name="Shape 462"/>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lvl="0"/>
            <a:r>
              <a:rPr lang="en-US" sz="2400" dirty="0">
                <a:latin typeface="Lucida Sans" panose="020B0602030504020204" pitchFamily="34" charset="0"/>
              </a:rPr>
              <a:t>How does the </a:t>
            </a:r>
            <a:r>
              <a:rPr lang="en-US" sz="2400" b="1" dirty="0">
                <a:latin typeface="Lucida Sans" panose="020B0602030504020204" pitchFamily="34" charset="0"/>
              </a:rPr>
              <a:t>Instructional Materials Evaluation Tool (IMET)</a:t>
            </a:r>
            <a:r>
              <a:rPr lang="en-US" sz="2400" dirty="0">
                <a:latin typeface="Lucida Sans" panose="020B0602030504020204" pitchFamily="34" charset="0"/>
              </a:rPr>
              <a:t> reflect the major features of the Standards and the Shifts?</a:t>
            </a:r>
          </a:p>
          <a:p>
            <a:pPr marL="152400" lvl="0" indent="0">
              <a:buNone/>
            </a:pPr>
            <a:endParaRPr lang="en-US" sz="2400" dirty="0">
              <a:latin typeface="Lucida Sans" panose="020B0602030504020204" pitchFamily="34" charset="0"/>
            </a:endParaRPr>
          </a:p>
          <a:p>
            <a:pPr lvl="0"/>
            <a:r>
              <a:rPr lang="en-US" sz="2400" dirty="0">
                <a:latin typeface="Lucida Sans" panose="020B0602030504020204" pitchFamily="34" charset="0"/>
              </a:rPr>
              <a:t>What understandings support high-quality, accurate application of the IMET metrics?</a:t>
            </a:r>
          </a:p>
          <a:p>
            <a:pPr lvl="0">
              <a:spcBef>
                <a:spcPts val="1680"/>
              </a:spcBef>
              <a:buClr>
                <a:srgbClr val="3F3F39"/>
              </a:buClr>
              <a:buNone/>
            </a:pPr>
            <a:endParaRPr lang="en-US" sz="2400" dirty="0">
              <a:solidFill>
                <a:srgbClr val="3F3F39"/>
              </a:solidFill>
              <a:latin typeface="Lucida Sans" panose="020B0602030504020204" pitchFamily="34" charset="0"/>
              <a:ea typeface="Allerta"/>
              <a:cs typeface="Allerta"/>
              <a:sym typeface="Allerta"/>
            </a:endParaRPr>
          </a:p>
          <a:p>
            <a:pPr lvl="0">
              <a:spcBef>
                <a:spcPts val="480"/>
              </a:spcBef>
              <a:buClr>
                <a:srgbClr val="3F3F39"/>
              </a:buClr>
              <a:buNone/>
            </a:pPr>
            <a:endParaRPr lang="en-US" sz="2400" dirty="0">
              <a:solidFill>
                <a:srgbClr val="3F3F39"/>
              </a:solidFill>
              <a:latin typeface="Lucida Sans" panose="020B0602030504020204" pitchFamily="34" charset="0"/>
              <a:ea typeface="Allerta"/>
              <a:cs typeface="Allerta"/>
              <a:sym typeface="Allerta"/>
            </a:endParaRPr>
          </a:p>
        </p:txBody>
      </p:sp>
    </p:spTree>
    <p:extLst>
      <p:ext uri="{BB962C8B-B14F-4D97-AF65-F5344CB8AC3E}">
        <p14:creationId xmlns:p14="http://schemas.microsoft.com/office/powerpoint/2010/main" val="1149221489"/>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Shape 467"/>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dirty="0">
                <a:solidFill>
                  <a:srgbClr val="3F3F39"/>
                </a:solidFill>
                <a:latin typeface="Lucida Sans" panose="020B0602030504020204" pitchFamily="34" charset="0"/>
                <a:ea typeface="Allerta"/>
                <a:cs typeface="Allerta"/>
                <a:sym typeface="Allerta"/>
              </a:rPr>
              <a:t>Goals</a:t>
            </a:r>
          </a:p>
        </p:txBody>
      </p:sp>
      <p:sp>
        <p:nvSpPr>
          <p:cNvPr id="468" name="Shape 468"/>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lvl="0"/>
            <a:r>
              <a:rPr lang="en-US" sz="2400" dirty="0">
                <a:latin typeface="Lucida Sans" panose="020B0602030504020204" pitchFamily="34" charset="0"/>
              </a:rPr>
              <a:t>Understand how aligned materials embody the shifts inherent in the Common Core State </a:t>
            </a:r>
            <a:r>
              <a:rPr lang="en-US" sz="2400" dirty="0" smtClean="0">
                <a:latin typeface="Lucida Sans" panose="020B0602030504020204" pitchFamily="34" charset="0"/>
              </a:rPr>
              <a:t>Standards</a:t>
            </a:r>
          </a:p>
          <a:p>
            <a:pPr marL="152400" lvl="0" indent="0">
              <a:buNone/>
            </a:pPr>
            <a:endParaRPr lang="en-US" sz="2400" dirty="0">
              <a:latin typeface="Lucida Sans" panose="020B0602030504020204" pitchFamily="34" charset="0"/>
            </a:endParaRPr>
          </a:p>
          <a:p>
            <a:pPr lvl="0"/>
            <a:r>
              <a:rPr lang="en-US" sz="2400" dirty="0">
                <a:latin typeface="Lucida Sans" panose="020B0602030504020204" pitchFamily="34" charset="0"/>
              </a:rPr>
              <a:t>Understand the precise meaning of each metric of the </a:t>
            </a:r>
            <a:r>
              <a:rPr lang="en-US" sz="2400" dirty="0" smtClean="0">
                <a:latin typeface="Lucida Sans" panose="020B0602030504020204" pitchFamily="34" charset="0"/>
              </a:rPr>
              <a:t>IMET</a:t>
            </a:r>
          </a:p>
          <a:p>
            <a:pPr marL="152400" lvl="0" indent="0">
              <a:buNone/>
            </a:pPr>
            <a:endParaRPr lang="en-US" sz="2400" dirty="0">
              <a:latin typeface="Lucida Sans" panose="020B0602030504020204" pitchFamily="34" charset="0"/>
            </a:endParaRPr>
          </a:p>
          <a:p>
            <a:pPr lvl="0"/>
            <a:r>
              <a:rPr lang="en-US" sz="2400" dirty="0">
                <a:latin typeface="Lucida Sans" panose="020B0602030504020204" pitchFamily="34" charset="0"/>
              </a:rPr>
              <a:t>Recognize examples and non-examples related to each </a:t>
            </a:r>
            <a:r>
              <a:rPr lang="en-US" sz="2400" dirty="0" smtClean="0">
                <a:latin typeface="Lucida Sans" panose="020B0602030504020204" pitchFamily="34" charset="0"/>
              </a:rPr>
              <a:t>metric </a:t>
            </a:r>
            <a:r>
              <a:rPr lang="en-US" sz="2400" dirty="0">
                <a:latin typeface="Lucida Sans" panose="020B0602030504020204" pitchFamily="34" charset="0"/>
              </a:rPr>
              <a:t>of </a:t>
            </a:r>
            <a:r>
              <a:rPr lang="en-US" sz="2400" dirty="0" smtClean="0">
                <a:latin typeface="Lucida Sans" panose="020B0602030504020204" pitchFamily="34" charset="0"/>
              </a:rPr>
              <a:t>Alignment Criteria 2 and 3</a:t>
            </a:r>
            <a:endParaRPr lang="en-US" sz="2400" dirty="0">
              <a:latin typeface="Lucida Sans" panose="020B0602030504020204" pitchFamily="34" charset="0"/>
            </a:endParaRPr>
          </a:p>
          <a:p>
            <a:pPr lvl="0">
              <a:buClr>
                <a:srgbClr val="3F3F39"/>
              </a:buClr>
              <a:buSzPct val="100000"/>
            </a:pPr>
            <a:endParaRPr sz="2400" dirty="0">
              <a:solidFill>
                <a:srgbClr val="3F3F39"/>
              </a:solidFill>
              <a:latin typeface="Lucida Sans" panose="020B0602030504020204" pitchFamily="34" charset="0"/>
              <a:ea typeface="Allerta"/>
              <a:cs typeface="Allerta"/>
              <a:sym typeface="Allerta"/>
            </a:endParaRPr>
          </a:p>
          <a:p>
            <a:pPr marL="342900" marR="0" lvl="0" indent="-190500" algn="l" rtl="0">
              <a:spcBef>
                <a:spcPts val="1680"/>
              </a:spcBef>
              <a:buClr>
                <a:srgbClr val="3F3F39"/>
              </a:buClr>
              <a:buFont typeface="Arial"/>
              <a:buNone/>
            </a:pPr>
            <a:endParaRPr dirty="0">
              <a:solidFill>
                <a:srgbClr val="3F3F39"/>
              </a:solidFill>
              <a:latin typeface="Lucida Sans" panose="020B0602030504020204" pitchFamily="34" charset="0"/>
              <a:ea typeface="Allerta"/>
              <a:cs typeface="Allerta"/>
              <a:sym typeface="Allerta"/>
            </a:endParaRPr>
          </a:p>
          <a:p>
            <a:pPr marL="342900" marR="0" lvl="0" indent="-190500" algn="l" rtl="0">
              <a:spcBef>
                <a:spcPts val="480"/>
              </a:spcBef>
              <a:buClr>
                <a:srgbClr val="3F3F39"/>
              </a:buClr>
              <a:buFont typeface="Arial"/>
              <a:buNone/>
            </a:pPr>
            <a:endParaRPr b="0" i="0" u="none" strike="noStrike" cap="none" baseline="0" dirty="0">
              <a:solidFill>
                <a:srgbClr val="3F3F39"/>
              </a:solidFill>
              <a:latin typeface="Lucida Sans" panose="020B0602030504020204" pitchFamily="34" charset="0"/>
              <a:ea typeface="Allerta"/>
              <a:cs typeface="Allerta"/>
              <a:sym typeface="Allerta"/>
            </a:endParaRPr>
          </a:p>
        </p:txBody>
      </p:sp>
    </p:spTree>
    <p:extLst>
      <p:ext uri="{BB962C8B-B14F-4D97-AF65-F5344CB8AC3E}">
        <p14:creationId xmlns:p14="http://schemas.microsoft.com/office/powerpoint/2010/main" val="3951674370"/>
      </p:ext>
    </p:extLst>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txBox="1">
            <a:spLocks noGrp="1"/>
          </p:cNvSpPr>
          <p:nvPr>
            <p:ph type="title"/>
          </p:nvPr>
        </p:nvSpPr>
        <p:spPr>
          <a:xfrm>
            <a:off x="216567" y="2829677"/>
            <a:ext cx="8620500" cy="868499"/>
          </a:xfrm>
          <a:prstGeom prst="rect">
            <a:avLst/>
          </a:prstGeom>
        </p:spPr>
        <p:txBody>
          <a:bodyPr lIns="91425" tIns="91425" rIns="91425" bIns="91425" anchor="ctr" anchorCtr="0">
            <a:noAutofit/>
          </a:bodyPr>
          <a:lstStyle/>
          <a:p>
            <a:pPr>
              <a:spcBef>
                <a:spcPts val="0"/>
              </a:spcBef>
              <a:buNone/>
            </a:pPr>
            <a:r>
              <a:rPr lang="en-US" sz="2800" dirty="0">
                <a:solidFill>
                  <a:srgbClr val="3F3F39"/>
                </a:solidFill>
                <a:latin typeface="Lucida Sans" panose="020B0602030504020204" pitchFamily="34" charset="0"/>
              </a:rPr>
              <a:t>Alignment </a:t>
            </a:r>
            <a:r>
              <a:rPr lang="en-US" sz="2800" dirty="0" smtClean="0">
                <a:solidFill>
                  <a:srgbClr val="3F3F39"/>
                </a:solidFill>
                <a:latin typeface="Lucida Sans" panose="020B0602030504020204" pitchFamily="34" charset="0"/>
              </a:rPr>
              <a:t>Criterion </a:t>
            </a:r>
            <a:r>
              <a:rPr lang="en-US" sz="2800" dirty="0">
                <a:solidFill>
                  <a:srgbClr val="3F3F39"/>
                </a:solidFill>
                <a:latin typeface="Lucida Sans" panose="020B0602030504020204" pitchFamily="34" charset="0"/>
              </a:rPr>
              <a:t>2: </a:t>
            </a:r>
            <a:r>
              <a:rPr lang="en-US" sz="2800" dirty="0" smtClean="0">
                <a:solidFill>
                  <a:srgbClr val="3F3F39"/>
                </a:solidFill>
                <a:latin typeface="Lucida Sans" panose="020B0602030504020204" pitchFamily="34" charset="0"/>
              </a:rPr>
              <a:t/>
            </a:r>
            <a:br>
              <a:rPr lang="en-US" sz="2800" dirty="0" smtClean="0">
                <a:solidFill>
                  <a:srgbClr val="3F3F39"/>
                </a:solidFill>
                <a:latin typeface="Lucida Sans" panose="020B0602030504020204" pitchFamily="34" charset="0"/>
              </a:rPr>
            </a:br>
            <a:r>
              <a:rPr lang="en-US" sz="2800" dirty="0" smtClean="0">
                <a:solidFill>
                  <a:srgbClr val="3F3F39"/>
                </a:solidFill>
                <a:latin typeface="Lucida Sans" panose="020B0602030504020204" pitchFamily="34" charset="0"/>
              </a:rPr>
              <a:t>Standards </a:t>
            </a:r>
            <a:r>
              <a:rPr lang="en-US" sz="2800" dirty="0">
                <a:solidFill>
                  <a:srgbClr val="3F3F39"/>
                </a:solidFill>
                <a:latin typeface="Lucida Sans" panose="020B0602030504020204" pitchFamily="34" charset="0"/>
              </a:rPr>
              <a:t>for Mathematical Practice</a:t>
            </a: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Shape 479"/>
          <p:cNvSpPr txBox="1">
            <a:spLocks noGrp="1"/>
          </p:cNvSpPr>
          <p:nvPr>
            <p:ph type="body" idx="1"/>
          </p:nvPr>
        </p:nvSpPr>
        <p:spPr>
          <a:xfrm>
            <a:off x="384463" y="1975705"/>
            <a:ext cx="8229600" cy="4165600"/>
          </a:xfrm>
          <a:prstGeom prst="rect">
            <a:avLst/>
          </a:prstGeom>
          <a:solidFill>
            <a:schemeClr val="lt1"/>
          </a:solidFill>
          <a:ln w="25400" cap="flat" cmpd="sng">
            <a:no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45833"/>
              <a:buFont typeface="Arial"/>
              <a:buNone/>
            </a:pPr>
            <a:r>
              <a:rPr lang="en-US" sz="2400" b="1" dirty="0">
                <a:solidFill>
                  <a:srgbClr val="00B050"/>
                </a:solidFill>
                <a:latin typeface="Lucida Sans" panose="020B0602030504020204" pitchFamily="34" charset="0"/>
                <a:ea typeface="Allerta"/>
                <a:cs typeface="Allerta"/>
                <a:sym typeface="Allerta"/>
              </a:rPr>
              <a:t>Alignment </a:t>
            </a:r>
            <a:r>
              <a:rPr lang="en-US" sz="2400" b="1" dirty="0" smtClean="0">
                <a:solidFill>
                  <a:srgbClr val="00B050"/>
                </a:solidFill>
                <a:latin typeface="Lucida Sans" panose="020B0602030504020204" pitchFamily="34" charset="0"/>
                <a:ea typeface="Allerta"/>
                <a:cs typeface="Allerta"/>
                <a:sym typeface="Allerta"/>
              </a:rPr>
              <a:t>Criterion 2</a:t>
            </a:r>
            <a:r>
              <a:rPr lang="en-US" sz="2400" b="1" i="0" u="none" strike="noStrike" cap="none" baseline="0" dirty="0">
                <a:solidFill>
                  <a:srgbClr val="00B050"/>
                </a:solidFill>
                <a:latin typeface="Lucida Sans" panose="020B0602030504020204" pitchFamily="34" charset="0"/>
                <a:ea typeface="Allerta"/>
                <a:cs typeface="Allerta"/>
                <a:sym typeface="Allerta"/>
              </a:rPr>
              <a:t>: </a:t>
            </a:r>
            <a:r>
              <a:rPr lang="en-US" sz="2400" dirty="0">
                <a:solidFill>
                  <a:srgbClr val="3F3F39"/>
                </a:solidFill>
                <a:latin typeface="Lucida Sans" panose="020B0602030504020204" pitchFamily="34" charset="0"/>
                <a:ea typeface="Allerta"/>
                <a:cs typeface="Allerta"/>
                <a:sym typeface="Allerta"/>
              </a:rPr>
              <a:t>Materials must demonstrate authentic connections between content s</a:t>
            </a:r>
            <a:r>
              <a:rPr lang="en-US" sz="2400" dirty="0" smtClean="0">
                <a:solidFill>
                  <a:srgbClr val="3F3F39"/>
                </a:solidFill>
                <a:latin typeface="Lucida Sans" panose="020B0602030504020204" pitchFamily="34" charset="0"/>
                <a:ea typeface="Allerta"/>
                <a:cs typeface="Allerta"/>
                <a:sym typeface="Allerta"/>
              </a:rPr>
              <a:t>tandards and </a:t>
            </a:r>
            <a:r>
              <a:rPr lang="en-US" sz="2400" dirty="0">
                <a:solidFill>
                  <a:srgbClr val="3F3F39"/>
                </a:solidFill>
                <a:latin typeface="Lucida Sans" panose="020B0602030504020204" pitchFamily="34" charset="0"/>
                <a:ea typeface="Allerta"/>
                <a:cs typeface="Allerta"/>
                <a:sym typeface="Allerta"/>
              </a:rPr>
              <a:t>practice </a:t>
            </a:r>
            <a:r>
              <a:rPr lang="en-US" sz="2400" dirty="0" smtClean="0">
                <a:solidFill>
                  <a:srgbClr val="3F3F39"/>
                </a:solidFill>
                <a:latin typeface="Lucida Sans" panose="020B0602030504020204" pitchFamily="34" charset="0"/>
                <a:ea typeface="Allerta"/>
                <a:cs typeface="Allerta"/>
                <a:sym typeface="Allerta"/>
              </a:rPr>
              <a:t>standards</a:t>
            </a:r>
            <a:r>
              <a:rPr lang="en-US" sz="2400" dirty="0">
                <a:solidFill>
                  <a:srgbClr val="3F3F39"/>
                </a:solidFill>
                <a:latin typeface="Lucida Sans" panose="020B0602030504020204" pitchFamily="34" charset="0"/>
                <a:ea typeface="Allerta"/>
                <a:cs typeface="Allerta"/>
                <a:sym typeface="Allerta"/>
              </a:rPr>
              <a:t>.</a:t>
            </a:r>
          </a:p>
          <a:p>
            <a:pPr marL="0" marR="0" lvl="0" indent="0" algn="l" rtl="0">
              <a:lnSpc>
                <a:spcPct val="100000"/>
              </a:lnSpc>
              <a:spcBef>
                <a:spcPts val="0"/>
              </a:spcBef>
              <a:spcAft>
                <a:spcPts val="0"/>
              </a:spcAft>
              <a:buClr>
                <a:schemeClr val="accent4"/>
              </a:buClr>
              <a:buFont typeface="Arial"/>
              <a:buNone/>
            </a:pPr>
            <a:endParaRPr sz="2400" dirty="0">
              <a:solidFill>
                <a:srgbClr val="3F3F39"/>
              </a:solidFill>
              <a:latin typeface="Lucida Sans" panose="020B0602030504020204" pitchFamily="34" charset="0"/>
              <a:ea typeface="Allerta"/>
              <a:cs typeface="Allerta"/>
              <a:sym typeface="Allerta"/>
            </a:endParaRPr>
          </a:p>
          <a:p>
            <a:pPr marL="457200" marR="0" lvl="0" indent="0" algn="l" rtl="0">
              <a:lnSpc>
                <a:spcPct val="100000"/>
              </a:lnSpc>
              <a:spcBef>
                <a:spcPts val="0"/>
              </a:spcBef>
              <a:spcAft>
                <a:spcPts val="0"/>
              </a:spcAft>
              <a:buNone/>
            </a:pPr>
            <a:endParaRPr sz="1800" dirty="0">
              <a:solidFill>
                <a:schemeClr val="dk1"/>
              </a:solidFill>
              <a:latin typeface="Lucida Sans" panose="020B0602030504020204" pitchFamily="34" charset="0"/>
              <a:ea typeface="Allerta"/>
              <a:cs typeface="Allerta"/>
              <a:sym typeface="Allerta"/>
            </a:endParaRPr>
          </a:p>
        </p:txBody>
      </p:sp>
      <p:sp>
        <p:nvSpPr>
          <p:cNvPr id="480" name="Shape 480"/>
          <p:cNvSpPr>
            <a:spLocks noGrp="1"/>
          </p:cNvSpPr>
          <p:nvPr>
            <p:ph type="title"/>
          </p:nvPr>
        </p:nvSpPr>
        <p:spPr>
          <a:xfrm>
            <a:off x="2037575" y="528625"/>
            <a:ext cx="5280300" cy="1143000"/>
          </a:xfrm>
          <a:prstGeom prst="roundRect">
            <a:avLst>
              <a:gd name="adj" fmla="val 16667"/>
            </a:avLst>
          </a:prstGeom>
          <a:solidFill>
            <a:schemeClr val="accent1"/>
          </a:solidFill>
          <a:ln w="25400" cap="flat" cmpd="sng">
            <a:solidFill>
              <a:srgbClr val="1E754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3600" dirty="0">
                <a:solidFill>
                  <a:schemeClr val="lt1"/>
                </a:solidFill>
                <a:latin typeface="Lucida Sans" panose="020B0602030504020204" pitchFamily="34" charset="0"/>
              </a:rPr>
              <a:t>Standards for Mathematical Practice</a:t>
            </a:r>
          </a:p>
        </p:txBody>
      </p:sp>
      <p:sp>
        <p:nvSpPr>
          <p:cNvPr id="5" name="TextBox 4"/>
          <p:cNvSpPr txBox="1"/>
          <p:nvPr/>
        </p:nvSpPr>
        <p:spPr>
          <a:xfrm>
            <a:off x="8084127" y="5987417"/>
            <a:ext cx="1059873" cy="307777"/>
          </a:xfrm>
          <a:prstGeom prst="rect">
            <a:avLst/>
          </a:prstGeom>
          <a:solidFill>
            <a:schemeClr val="accent2"/>
          </a:solidFill>
        </p:spPr>
        <p:txBody>
          <a:bodyPr wrap="square" rtlCol="0">
            <a:spAutoFit/>
          </a:bodyPr>
          <a:lstStyle/>
          <a:p>
            <a:r>
              <a:rPr lang="en-US" dirty="0" smtClean="0"/>
              <a:t>IMET p. 25 </a:t>
            </a:r>
            <a:endParaRPr lang="en-US" dirty="0"/>
          </a:p>
        </p:txBody>
      </p:sp>
      <p:pic>
        <p:nvPicPr>
          <p:cNvPr id="2" name="Picture 1"/>
          <p:cNvPicPr>
            <a:picLocks noChangeAspect="1"/>
          </p:cNvPicPr>
          <p:nvPr/>
        </p:nvPicPr>
        <p:blipFill rotWithShape="1">
          <a:blip r:embed="rId3"/>
          <a:srcRect l="14489" t="21591" r="56298" b="15341"/>
          <a:stretch/>
        </p:blipFill>
        <p:spPr>
          <a:xfrm>
            <a:off x="2221698" y="3203634"/>
            <a:ext cx="4355568" cy="3021676"/>
          </a:xfrm>
          <a:prstGeom prst="rect">
            <a:avLst/>
          </a:prstGeom>
          <a:ln>
            <a:solidFill>
              <a:srgbClr val="00B050"/>
            </a:solidFill>
          </a:ln>
        </p:spPr>
      </p:pic>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4" name="Shape 754"/>
          <p:cNvSpPr txBox="1">
            <a:spLocks noGrp="1"/>
          </p:cNvSpPr>
          <p:nvPr>
            <p:ph type="body" idx="1"/>
          </p:nvPr>
        </p:nvSpPr>
        <p:spPr>
          <a:xfrm>
            <a:off x="6005015" y="664200"/>
            <a:ext cx="2862285" cy="5309699"/>
          </a:xfrm>
          <a:prstGeom prst="rect">
            <a:avLst/>
          </a:prstGeom>
        </p:spPr>
        <p:txBody>
          <a:bodyPr lIns="91425" tIns="91425" rIns="91425" bIns="91425" anchor="t" anchorCtr="0">
            <a:noAutofit/>
          </a:bodyPr>
          <a:lstStyle/>
          <a:p>
            <a:pPr lvl="0" indent="50800" rtl="0">
              <a:spcBef>
                <a:spcPts val="640"/>
              </a:spcBef>
              <a:buClr>
                <a:schemeClr val="dk1"/>
              </a:buClr>
              <a:buSzPct val="100000"/>
              <a:buFont typeface="Arial"/>
              <a:buChar char="•"/>
            </a:pPr>
            <a:r>
              <a:rPr lang="en-US" sz="2400" dirty="0" smtClean="0">
                <a:solidFill>
                  <a:srgbClr val="3F3F39"/>
                </a:solidFill>
                <a:latin typeface="Lucida Sans" panose="020B0602030504020204" pitchFamily="34" charset="0"/>
                <a:ea typeface="Calibri"/>
                <a:cs typeface="Calibri"/>
                <a:sym typeface="Calibri"/>
              </a:rPr>
              <a:t>Not </a:t>
            </a:r>
            <a:r>
              <a:rPr lang="en-US" sz="2400" dirty="0">
                <a:solidFill>
                  <a:srgbClr val="3F3F39"/>
                </a:solidFill>
                <a:latin typeface="Lucida Sans" panose="020B0602030504020204" pitchFamily="34" charset="0"/>
                <a:ea typeface="Calibri"/>
                <a:cs typeface="Calibri"/>
                <a:sym typeface="Calibri"/>
              </a:rPr>
              <a:t>uniformly applied over all the work that students </a:t>
            </a:r>
            <a:r>
              <a:rPr lang="en-US" sz="2400" dirty="0" smtClean="0">
                <a:solidFill>
                  <a:srgbClr val="3F3F39"/>
                </a:solidFill>
                <a:latin typeface="Lucida Sans" panose="020B0602030504020204" pitchFamily="34" charset="0"/>
                <a:ea typeface="Calibri"/>
                <a:cs typeface="Calibri"/>
                <a:sym typeface="Calibri"/>
              </a:rPr>
              <a:t>do</a:t>
            </a:r>
          </a:p>
          <a:p>
            <a:pPr lvl="0" indent="0" rtl="0">
              <a:spcBef>
                <a:spcPts val="640"/>
              </a:spcBef>
              <a:buClr>
                <a:schemeClr val="dk1"/>
              </a:buClr>
              <a:buSzPct val="100000"/>
              <a:buNone/>
            </a:pPr>
            <a:endParaRPr lang="en-US" sz="2400" dirty="0" smtClean="0">
              <a:solidFill>
                <a:srgbClr val="3F3F39"/>
              </a:solidFill>
              <a:latin typeface="Lucida Sans" panose="020B0602030504020204" pitchFamily="34" charset="0"/>
              <a:ea typeface="Calibri"/>
              <a:cs typeface="Calibri"/>
              <a:sym typeface="Calibri"/>
            </a:endParaRPr>
          </a:p>
          <a:p>
            <a:pPr indent="50800">
              <a:spcBef>
                <a:spcPts val="640"/>
              </a:spcBef>
              <a:buSzPct val="100000"/>
            </a:pPr>
            <a:r>
              <a:rPr lang="en-US" sz="2400" dirty="0" smtClean="0">
                <a:solidFill>
                  <a:srgbClr val="3F3F39"/>
                </a:solidFill>
                <a:latin typeface="Lucida Sans" panose="020B0602030504020204" pitchFamily="34" charset="0"/>
                <a:ea typeface="Calibri"/>
                <a:cs typeface="Calibri"/>
                <a:sym typeface="Calibri"/>
              </a:rPr>
              <a:t>Not </a:t>
            </a:r>
            <a:r>
              <a:rPr lang="en-US" sz="2400" dirty="0">
                <a:solidFill>
                  <a:srgbClr val="3F3F39"/>
                </a:solidFill>
                <a:latin typeface="Lucida Sans" panose="020B0602030504020204" pitchFamily="34" charset="0"/>
                <a:ea typeface="Calibri"/>
                <a:cs typeface="Calibri"/>
                <a:sym typeface="Calibri"/>
              </a:rPr>
              <a:t>intended as free-floating </a:t>
            </a:r>
            <a:r>
              <a:rPr lang="en-US" sz="2400" dirty="0" smtClean="0">
                <a:solidFill>
                  <a:srgbClr val="3F3F39"/>
                </a:solidFill>
                <a:latin typeface="Lucida Sans" panose="020B0602030504020204" pitchFamily="34" charset="0"/>
                <a:ea typeface="Calibri"/>
                <a:cs typeface="Calibri"/>
                <a:sym typeface="Calibri"/>
              </a:rPr>
              <a:t>proficiencies</a:t>
            </a:r>
            <a:endParaRPr lang="en-US" sz="2400" dirty="0">
              <a:solidFill>
                <a:srgbClr val="3F3F39"/>
              </a:solidFill>
              <a:latin typeface="Lucida Sans" panose="020B0602030504020204" pitchFamily="34" charset="0"/>
              <a:ea typeface="Calibri"/>
              <a:cs typeface="Calibri"/>
              <a:sym typeface="Calibri"/>
            </a:endParaRPr>
          </a:p>
          <a:p>
            <a:pPr lvl="0" indent="203200" rtl="0">
              <a:spcBef>
                <a:spcPts val="640"/>
              </a:spcBef>
              <a:buClr>
                <a:schemeClr val="dk1"/>
              </a:buClr>
              <a:buFont typeface="Arial"/>
              <a:buNone/>
            </a:pPr>
            <a:endParaRPr sz="2400" dirty="0">
              <a:solidFill>
                <a:schemeClr val="dk1"/>
              </a:solidFill>
              <a:latin typeface="Lucida Sans" panose="020B0602030504020204" pitchFamily="34" charset="0"/>
              <a:ea typeface="Calibri"/>
              <a:cs typeface="Calibri"/>
              <a:sym typeface="Calibri"/>
            </a:endParaRPr>
          </a:p>
          <a:p>
            <a:pPr marL="0" lvl="0" indent="0" rtl="0">
              <a:spcBef>
                <a:spcPts val="0"/>
              </a:spcBef>
              <a:buClr>
                <a:schemeClr val="dk1"/>
              </a:buClr>
              <a:buFont typeface="Arial"/>
              <a:buNone/>
            </a:pPr>
            <a:endParaRPr sz="2400" dirty="0" smtClean="0">
              <a:solidFill>
                <a:schemeClr val="dk1"/>
              </a:solidFill>
              <a:latin typeface="Lucida Sans" panose="020B0602030504020204" pitchFamily="34" charset="0"/>
            </a:endParaRPr>
          </a:p>
          <a:p>
            <a:pPr>
              <a:spcBef>
                <a:spcPts val="0"/>
              </a:spcBef>
              <a:buNone/>
            </a:pPr>
            <a:endParaRPr sz="2400" dirty="0">
              <a:latin typeface="Lucida Sans" panose="020B0602030504020204" pitchFamily="34" charset="0"/>
            </a:endParaRPr>
          </a:p>
        </p:txBody>
      </p:sp>
      <p:pic>
        <p:nvPicPr>
          <p:cNvPr id="755" name="Shape 755"/>
          <p:cNvPicPr preferRelativeResize="0"/>
          <p:nvPr/>
        </p:nvPicPr>
        <p:blipFill rotWithShape="1">
          <a:blip r:embed="rId3">
            <a:alphaModFix/>
          </a:blip>
          <a:srcRect/>
          <a:stretch/>
        </p:blipFill>
        <p:spPr>
          <a:xfrm>
            <a:off x="341425" y="664200"/>
            <a:ext cx="5759999" cy="5048100"/>
          </a:xfrm>
          <a:prstGeom prst="rect">
            <a:avLst/>
          </a:prstGeom>
          <a:noFill/>
          <a:ln>
            <a:noFill/>
          </a:ln>
        </p:spPr>
      </p:pic>
      <p:sp>
        <p:nvSpPr>
          <p:cNvPr id="4" name="TextBox 3"/>
          <p:cNvSpPr txBox="1"/>
          <p:nvPr/>
        </p:nvSpPr>
        <p:spPr>
          <a:xfrm>
            <a:off x="7913077" y="5984950"/>
            <a:ext cx="1230923" cy="307777"/>
          </a:xfrm>
          <a:prstGeom prst="rect">
            <a:avLst/>
          </a:prstGeom>
          <a:solidFill>
            <a:schemeClr val="accent2"/>
          </a:solidFill>
        </p:spPr>
        <p:txBody>
          <a:bodyPr wrap="square" rtlCol="0">
            <a:spAutoFit/>
          </a:bodyPr>
          <a:lstStyle/>
          <a:p>
            <a:r>
              <a:rPr lang="en-US" dirty="0" smtClean="0"/>
              <a:t>Handout p. 2 </a:t>
            </a:r>
          </a:p>
        </p:txBody>
      </p:sp>
    </p:spTree>
    <p:extLst>
      <p:ext uri="{BB962C8B-B14F-4D97-AF65-F5344CB8AC3E}">
        <p14:creationId xmlns:p14="http://schemas.microsoft.com/office/powerpoint/2010/main" val="89719730"/>
      </p:ext>
    </p:extLst>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Shape 486"/>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b="0" i="0" u="none" strike="noStrike" cap="none" baseline="0" dirty="0">
                <a:solidFill>
                  <a:srgbClr val="3F3F39"/>
                </a:solidFill>
                <a:latin typeface="Lucida Sans" panose="020B0602030504020204" pitchFamily="34" charset="0"/>
                <a:ea typeface="Allerta"/>
                <a:cs typeface="Allerta"/>
                <a:sym typeface="Allerta"/>
              </a:rPr>
              <a:t>Standards for Mathematical Practice</a:t>
            </a:r>
          </a:p>
        </p:txBody>
      </p:sp>
      <p:sp>
        <p:nvSpPr>
          <p:cNvPr id="487" name="Shape 487"/>
          <p:cNvSpPr txBox="1">
            <a:spLocks noGrp="1"/>
          </p:cNvSpPr>
          <p:nvPr>
            <p:ph type="body" idx="1"/>
          </p:nvPr>
        </p:nvSpPr>
        <p:spPr>
          <a:xfrm>
            <a:off x="177800" y="1417637"/>
            <a:ext cx="8229600" cy="4526100"/>
          </a:xfrm>
          <a:prstGeom prst="rect">
            <a:avLst/>
          </a:prstGeom>
          <a:noFill/>
          <a:ln>
            <a:noFill/>
          </a:ln>
        </p:spPr>
        <p:txBody>
          <a:bodyPr lIns="91425" tIns="45700" rIns="91425" bIns="45700" anchor="t" anchorCtr="0">
            <a:noAutofit/>
          </a:bodyPr>
          <a:lstStyle/>
          <a:p>
            <a:pPr marL="800100" lvl="1" indent="-342900">
              <a:buClr>
                <a:srgbClr val="3F3F39"/>
              </a:buClr>
              <a:buSzPct val="100000"/>
              <a:buFont typeface="Arial" panose="020B0604020202020204" pitchFamily="34" charset="0"/>
              <a:buChar char="•"/>
            </a:pPr>
            <a:r>
              <a:rPr lang="en-US" sz="2400" b="0" i="0" u="none" strike="noStrike" cap="none" baseline="0" dirty="0">
                <a:solidFill>
                  <a:srgbClr val="3F3F39"/>
                </a:solidFill>
                <a:latin typeface="Lucida Sans" panose="020B0602030504020204" pitchFamily="34" charset="0"/>
                <a:ea typeface="Allerta"/>
                <a:cs typeface="Allerta"/>
                <a:sym typeface="Allerta"/>
              </a:rPr>
              <a:t>In K-8, practice standards are embedded within the content standards, in addition to being a separate list of expectations </a:t>
            </a:r>
          </a:p>
          <a:p>
            <a:pPr lvl="2">
              <a:buClr>
                <a:srgbClr val="3F3F39"/>
              </a:buClr>
              <a:buSzPct val="100000"/>
              <a:buFont typeface="Arial" panose="020B0604020202020204" pitchFamily="34" charset="0"/>
              <a:buChar char="•"/>
            </a:pPr>
            <a:r>
              <a:rPr lang="en-US" sz="2000" dirty="0">
                <a:solidFill>
                  <a:srgbClr val="3F3F39"/>
                </a:solidFill>
                <a:latin typeface="Lucida Sans" panose="020B0602030504020204" pitchFamily="34" charset="0"/>
                <a:ea typeface="Allerta"/>
                <a:cs typeface="Allerta"/>
                <a:sym typeface="Allerta"/>
              </a:rPr>
              <a:t>4.NBT.A.1  Recognize that in a multi-digit whole number, a digit in one place represents ten times what it represents in the place to its right. </a:t>
            </a:r>
            <a:r>
              <a:rPr lang="en-US" sz="2000" i="1" dirty="0">
                <a:solidFill>
                  <a:srgbClr val="3F3F39"/>
                </a:solidFill>
                <a:latin typeface="Lucida Sans" panose="020B0602030504020204" pitchFamily="34" charset="0"/>
                <a:ea typeface="Allerta"/>
                <a:cs typeface="Allerta"/>
                <a:sym typeface="Allerta"/>
              </a:rPr>
              <a:t>For example, recognize that 700 ÷ 70 = 10 by applying concepts of place value and division.</a:t>
            </a:r>
          </a:p>
          <a:p>
            <a:pPr marL="800100" lvl="1" indent="-342900">
              <a:spcBef>
                <a:spcPts val="480"/>
              </a:spcBef>
              <a:buClr>
                <a:srgbClr val="3F3F39"/>
              </a:buClr>
              <a:buSzPct val="100000"/>
              <a:buFont typeface="Arial" panose="020B0604020202020204" pitchFamily="34" charset="0"/>
              <a:buChar char="•"/>
            </a:pPr>
            <a:r>
              <a:rPr lang="en-US" sz="2400" dirty="0">
                <a:solidFill>
                  <a:srgbClr val="3F3F39"/>
                </a:solidFill>
                <a:latin typeface="Lucida Sans" panose="020B0602030504020204" pitchFamily="34" charset="0"/>
                <a:ea typeface="Allerta"/>
                <a:cs typeface="Allerta"/>
                <a:sym typeface="Allerta"/>
              </a:rPr>
              <a:t>Intentional connections between practice and content standards</a:t>
            </a:r>
          </a:p>
          <a:p>
            <a:pPr marL="800100" lvl="1" indent="-342900">
              <a:spcBef>
                <a:spcPts val="480"/>
              </a:spcBef>
              <a:buClr>
                <a:srgbClr val="3F3F39"/>
              </a:buClr>
              <a:buSzPct val="100000"/>
              <a:buFont typeface="Arial" panose="020B0604020202020204" pitchFamily="34" charset="0"/>
              <a:buChar char="•"/>
            </a:pPr>
            <a:r>
              <a:rPr lang="en-US" sz="2400" b="0" i="0" u="none" strike="noStrike" cap="none" baseline="0" dirty="0">
                <a:solidFill>
                  <a:srgbClr val="3F3F39"/>
                </a:solidFill>
                <a:latin typeface="Lucida Sans" panose="020B0602030504020204" pitchFamily="34" charset="0"/>
                <a:ea typeface="Allerta"/>
                <a:cs typeface="Allerta"/>
                <a:sym typeface="Allerta"/>
              </a:rPr>
              <a:t>Content standards increase in complexity over the course of the grades, so </a:t>
            </a:r>
            <a:r>
              <a:rPr lang="en-US" sz="2400" b="0" i="0" u="none" strike="noStrike" cap="none" baseline="0" dirty="0" smtClean="0">
                <a:solidFill>
                  <a:srgbClr val="3F3F39"/>
                </a:solidFill>
                <a:latin typeface="Lucida Sans" panose="020B0602030504020204" pitchFamily="34" charset="0"/>
                <a:ea typeface="Allerta"/>
                <a:cs typeface="Allerta"/>
                <a:sym typeface="Allerta"/>
              </a:rPr>
              <a:t>should</a:t>
            </a:r>
            <a:r>
              <a:rPr lang="en-US" sz="2400" b="0" i="0" u="none" strike="noStrike" cap="none" dirty="0" smtClean="0">
                <a:solidFill>
                  <a:srgbClr val="3F3F39"/>
                </a:solidFill>
                <a:latin typeface="Lucida Sans" panose="020B0602030504020204" pitchFamily="34" charset="0"/>
                <a:ea typeface="Allerta"/>
                <a:cs typeface="Allerta"/>
                <a:sym typeface="Allerta"/>
              </a:rPr>
              <a:t> </a:t>
            </a:r>
            <a:r>
              <a:rPr lang="en-US" sz="2400" b="0" i="0" u="none" strike="noStrike" cap="none" baseline="0" dirty="0" smtClean="0">
                <a:solidFill>
                  <a:srgbClr val="3F3F39"/>
                </a:solidFill>
                <a:latin typeface="Lucida Sans" panose="020B0602030504020204" pitchFamily="34" charset="0"/>
                <a:ea typeface="Allerta"/>
                <a:cs typeface="Allerta"/>
                <a:sym typeface="Allerta"/>
              </a:rPr>
              <a:t>the </a:t>
            </a:r>
            <a:r>
              <a:rPr lang="en-US" sz="2400" b="0" i="0" u="none" strike="noStrike" cap="none" baseline="0" dirty="0">
                <a:solidFill>
                  <a:srgbClr val="3F3F39"/>
                </a:solidFill>
                <a:latin typeface="Lucida Sans" panose="020B0602030504020204" pitchFamily="34" charset="0"/>
                <a:ea typeface="Allerta"/>
                <a:cs typeface="Allerta"/>
                <a:sym typeface="Allerta"/>
              </a:rPr>
              <a:t>MPs</a:t>
            </a:r>
          </a:p>
          <a:p>
            <a:pPr marL="457200" marR="0" lvl="0" indent="0" algn="l" rtl="0">
              <a:spcBef>
                <a:spcPts val="480"/>
              </a:spcBef>
              <a:buNone/>
            </a:pPr>
            <a:endParaRPr sz="2400" b="0" i="0" u="none" strike="noStrike" cap="none" baseline="0" dirty="0">
              <a:solidFill>
                <a:srgbClr val="3F3F39"/>
              </a:solidFill>
              <a:latin typeface="Allerta"/>
              <a:ea typeface="Allerta"/>
              <a:cs typeface="Allerta"/>
              <a:sym typeface="Allerta"/>
            </a:endParaRP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body" idx="1"/>
          </p:nvPr>
        </p:nvSpPr>
        <p:spPr>
          <a:xfrm>
            <a:off x="562925" y="1785924"/>
            <a:ext cx="8229600" cy="4454675"/>
          </a:xfrm>
          <a:prstGeom prst="rect">
            <a:avLst/>
          </a:prstGeom>
          <a:solidFill>
            <a:schemeClr val="lt1"/>
          </a:solidFill>
          <a:ln w="25400" cap="flat" cmpd="sng">
            <a:no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45833"/>
              <a:buFont typeface="Arial"/>
              <a:buNone/>
            </a:pPr>
            <a:r>
              <a:rPr lang="en-US" sz="2400" b="1" dirty="0" smtClean="0">
                <a:solidFill>
                  <a:srgbClr val="00B050"/>
                </a:solidFill>
                <a:latin typeface="Lucida Sans" panose="020B0602030504020204" pitchFamily="34" charset="0"/>
                <a:ea typeface="Allerta"/>
                <a:cs typeface="Allerta"/>
                <a:sym typeface="Allerta"/>
              </a:rPr>
              <a:t>AC Metric 2B</a:t>
            </a:r>
            <a:r>
              <a:rPr lang="en-US" sz="2400" b="1" dirty="0">
                <a:solidFill>
                  <a:srgbClr val="00B050"/>
                </a:solidFill>
                <a:latin typeface="Lucida Sans" panose="020B0602030504020204" pitchFamily="34" charset="0"/>
                <a:ea typeface="Allerta"/>
                <a:cs typeface="Allerta"/>
                <a:sym typeface="Allerta"/>
              </a:rPr>
              <a:t>: </a:t>
            </a:r>
            <a:r>
              <a:rPr lang="en-US" sz="2400" dirty="0">
                <a:solidFill>
                  <a:srgbClr val="3F3F39"/>
                </a:solidFill>
                <a:latin typeface="Lucida Sans" panose="020B0602030504020204" pitchFamily="34" charset="0"/>
                <a:ea typeface="Allerta"/>
                <a:cs typeface="Allerta"/>
                <a:sym typeface="Allerta"/>
              </a:rPr>
              <a:t>Materials attend to the full meaning of each practice </a:t>
            </a:r>
            <a:r>
              <a:rPr lang="en-US" sz="2400" dirty="0" smtClean="0">
                <a:solidFill>
                  <a:srgbClr val="3F3F39"/>
                </a:solidFill>
                <a:latin typeface="Lucida Sans" panose="020B0602030504020204" pitchFamily="34" charset="0"/>
                <a:ea typeface="Allerta"/>
                <a:cs typeface="Allerta"/>
                <a:sym typeface="Allerta"/>
              </a:rPr>
              <a:t>standard.</a:t>
            </a:r>
          </a:p>
          <a:p>
            <a:pPr marL="0" marR="0" lvl="0" indent="0" algn="l" rtl="0">
              <a:lnSpc>
                <a:spcPct val="100000"/>
              </a:lnSpc>
              <a:spcBef>
                <a:spcPts val="0"/>
              </a:spcBef>
              <a:spcAft>
                <a:spcPts val="0"/>
              </a:spcAft>
              <a:buClr>
                <a:schemeClr val="dk1"/>
              </a:buClr>
              <a:buSzPct val="45833"/>
              <a:buFont typeface="Arial"/>
              <a:buNone/>
            </a:pPr>
            <a:endParaRPr sz="800" dirty="0">
              <a:solidFill>
                <a:srgbClr val="3F3F39"/>
              </a:solidFill>
              <a:latin typeface="Lucida Sans" panose="020B0602030504020204" pitchFamily="34" charset="0"/>
              <a:ea typeface="Allerta"/>
              <a:cs typeface="Allerta"/>
              <a:sym typeface="Allerta"/>
            </a:endParaRPr>
          </a:p>
          <a:p>
            <a:pPr marL="457200" marR="0" lvl="0" indent="0" algn="l" rtl="0">
              <a:lnSpc>
                <a:spcPct val="100000"/>
              </a:lnSpc>
              <a:spcBef>
                <a:spcPts val="0"/>
              </a:spcBef>
              <a:spcAft>
                <a:spcPts val="0"/>
              </a:spcAft>
              <a:buNone/>
            </a:pPr>
            <a:endParaRPr sz="1800" dirty="0">
              <a:solidFill>
                <a:schemeClr val="dk1"/>
              </a:solidFill>
              <a:latin typeface="Lucida Sans" panose="020B0602030504020204" pitchFamily="34" charset="0"/>
              <a:ea typeface="Allerta"/>
              <a:cs typeface="Allerta"/>
              <a:sym typeface="Allerta"/>
            </a:endParaRPr>
          </a:p>
        </p:txBody>
      </p:sp>
      <p:sp>
        <p:nvSpPr>
          <p:cNvPr id="5" name="Shape 480"/>
          <p:cNvSpPr txBox="1">
            <a:spLocks/>
          </p:cNvSpPr>
          <p:nvPr/>
        </p:nvSpPr>
        <p:spPr>
          <a:xfrm>
            <a:off x="2037575" y="528625"/>
            <a:ext cx="5280300" cy="1143000"/>
          </a:xfrm>
          <a:prstGeom prst="roundRect">
            <a:avLst>
              <a:gd name="adj" fmla="val 16667"/>
            </a:avLst>
          </a:prstGeom>
          <a:solidFill>
            <a:schemeClr val="accent1"/>
          </a:solidFill>
          <a:ln w="25400" cap="flat" cmpd="sng">
            <a:solidFill>
              <a:srgbClr val="1E7541"/>
            </a:solidFill>
            <a:prstDash val="solid"/>
            <a:round/>
            <a:headEnd type="none" w="med" len="med"/>
            <a:tailEnd type="none" w="med" len="med"/>
          </a:ln>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Allerta"/>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algn="ctr">
              <a:buClr>
                <a:schemeClr val="lt1"/>
              </a:buClr>
              <a:buSzPct val="25000"/>
              <a:buFont typeface="Arial"/>
              <a:buNone/>
            </a:pPr>
            <a:r>
              <a:rPr lang="en-US" sz="3600" dirty="0" smtClean="0">
                <a:solidFill>
                  <a:schemeClr val="lt1"/>
                </a:solidFill>
                <a:latin typeface="Lucida Sans" panose="020B0602030504020204" pitchFamily="34" charset="0"/>
              </a:rPr>
              <a:t>Standards for Mathematical Practice</a:t>
            </a:r>
            <a:endParaRPr lang="en-US" sz="3600" dirty="0">
              <a:solidFill>
                <a:schemeClr val="lt1"/>
              </a:solidFill>
              <a:latin typeface="Lucida Sans" panose="020B0602030504020204" pitchFamily="34" charset="0"/>
            </a:endParaRPr>
          </a:p>
        </p:txBody>
      </p:sp>
      <p:sp>
        <p:nvSpPr>
          <p:cNvPr id="6" name="TextBox 5"/>
          <p:cNvSpPr txBox="1"/>
          <p:nvPr/>
        </p:nvSpPr>
        <p:spPr>
          <a:xfrm>
            <a:off x="8001000" y="5966634"/>
            <a:ext cx="1143000" cy="307777"/>
          </a:xfrm>
          <a:prstGeom prst="rect">
            <a:avLst/>
          </a:prstGeom>
          <a:solidFill>
            <a:schemeClr val="accent2"/>
          </a:solidFill>
        </p:spPr>
        <p:txBody>
          <a:bodyPr wrap="square" rtlCol="0">
            <a:spAutoFit/>
          </a:bodyPr>
          <a:lstStyle/>
          <a:p>
            <a:r>
              <a:rPr lang="en-US" dirty="0" smtClean="0"/>
              <a:t>IMET p. 27 </a:t>
            </a:r>
            <a:endParaRPr lang="en-US" dirty="0"/>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12379" t="18369" r="54115" b="9680"/>
          <a:stretch/>
        </p:blipFill>
        <p:spPr>
          <a:xfrm>
            <a:off x="746119" y="568204"/>
            <a:ext cx="7627435" cy="5263376"/>
          </a:xfrm>
          <a:prstGeom prst="rect">
            <a:avLst/>
          </a:prstGeom>
          <a:ln>
            <a:solidFill>
              <a:srgbClr val="00B050"/>
            </a:solidFill>
          </a:ln>
        </p:spPr>
      </p:pic>
      <p:sp>
        <p:nvSpPr>
          <p:cNvPr id="7" name="TextBox 6"/>
          <p:cNvSpPr txBox="1"/>
          <p:nvPr/>
        </p:nvSpPr>
        <p:spPr>
          <a:xfrm>
            <a:off x="8021782" y="5966634"/>
            <a:ext cx="1122218" cy="307777"/>
          </a:xfrm>
          <a:prstGeom prst="rect">
            <a:avLst/>
          </a:prstGeom>
          <a:solidFill>
            <a:schemeClr val="accent2"/>
          </a:solidFill>
        </p:spPr>
        <p:txBody>
          <a:bodyPr wrap="square" rtlCol="0">
            <a:spAutoFit/>
          </a:bodyPr>
          <a:lstStyle/>
          <a:p>
            <a:r>
              <a:rPr lang="en-US" dirty="0" smtClean="0"/>
              <a:t>IMET p. 28 </a:t>
            </a:r>
            <a:endParaRPr lang="en-US" dirty="0"/>
          </a:p>
        </p:txBody>
      </p:sp>
    </p:spTree>
    <p:extLst>
      <p:ext uri="{BB962C8B-B14F-4D97-AF65-F5344CB8AC3E}">
        <p14:creationId xmlns:p14="http://schemas.microsoft.com/office/powerpoint/2010/main" val="2554273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Shape 499"/>
          <p:cNvSpPr txBox="1">
            <a:spLocks noGrp="1"/>
          </p:cNvSpPr>
          <p:nvPr>
            <p:ph type="title"/>
          </p:nvPr>
        </p:nvSpPr>
        <p:spPr>
          <a:xfrm>
            <a:off x="546100" y="302705"/>
            <a:ext cx="8229600" cy="1143000"/>
          </a:xfrm>
          <a:prstGeom prst="rect">
            <a:avLst/>
          </a:prstGeom>
          <a:noFill/>
          <a:ln>
            <a:noFill/>
          </a:ln>
        </p:spPr>
        <p:txBody>
          <a:bodyPr lIns="91425" tIns="45700" rIns="91425" bIns="45700" anchor="ctr" anchorCtr="0">
            <a:noAutofit/>
          </a:bodyPr>
          <a:lstStyle/>
          <a:p>
            <a:pPr>
              <a:buClr>
                <a:srgbClr val="3F3F39"/>
              </a:buClr>
              <a:buSzPct val="25000"/>
            </a:pPr>
            <a:r>
              <a:rPr lang="en-US" sz="2800" i="0" u="none" strike="noStrike" cap="none" baseline="0" dirty="0">
                <a:solidFill>
                  <a:srgbClr val="3F3F39"/>
                </a:solidFill>
                <a:latin typeface="Lucida Sans" panose="020B0602030504020204" pitchFamily="34" charset="0"/>
                <a:ea typeface="Allerta"/>
                <a:cs typeface="Allerta"/>
                <a:sym typeface="Allerta"/>
              </a:rPr>
              <a:t>2B:  </a:t>
            </a:r>
            <a:r>
              <a:rPr lang="en-US" sz="2800" dirty="0">
                <a:solidFill>
                  <a:srgbClr val="3F3F39"/>
                </a:solidFill>
                <a:latin typeface="Lucida Sans" panose="020B0602030504020204" pitchFamily="34" charset="0"/>
                <a:ea typeface="Allerta"/>
                <a:cs typeface="Allerta"/>
                <a:sym typeface="Allerta"/>
              </a:rPr>
              <a:t>Materials attend to the </a:t>
            </a:r>
            <a:r>
              <a:rPr lang="en-US" sz="2800" dirty="0">
                <a:solidFill>
                  <a:schemeClr val="accent1"/>
                </a:solidFill>
                <a:latin typeface="Lucida Sans" panose="020B0602030504020204" pitchFamily="34" charset="0"/>
                <a:ea typeface="Allerta"/>
                <a:cs typeface="Allerta"/>
                <a:sym typeface="Allerta"/>
              </a:rPr>
              <a:t>full meaning </a:t>
            </a:r>
            <a:r>
              <a:rPr lang="en-US" sz="2800" dirty="0">
                <a:solidFill>
                  <a:srgbClr val="3F3F39"/>
                </a:solidFill>
                <a:latin typeface="Lucida Sans" panose="020B0602030504020204" pitchFamily="34" charset="0"/>
                <a:ea typeface="Allerta"/>
                <a:cs typeface="Allerta"/>
                <a:sym typeface="Allerta"/>
              </a:rPr>
              <a:t>of each practice Standard</a:t>
            </a:r>
            <a:r>
              <a:rPr lang="en-US" sz="2800" dirty="0" smtClean="0">
                <a:solidFill>
                  <a:schemeClr val="dk1"/>
                </a:solidFill>
                <a:latin typeface="Lucida Sans" panose="020B0602030504020204" pitchFamily="34" charset="0"/>
                <a:ea typeface="Allerta"/>
                <a:cs typeface="Allerta"/>
                <a:sym typeface="Allerta"/>
              </a:rPr>
              <a:t>.</a:t>
            </a:r>
            <a:endParaRPr lang="en-US" sz="2800" i="0" u="none" strike="noStrike" cap="none" baseline="0" dirty="0">
              <a:solidFill>
                <a:srgbClr val="3F3F39"/>
              </a:solidFill>
              <a:latin typeface="Lucida Sans" panose="020B0602030504020204" pitchFamily="34" charset="0"/>
              <a:ea typeface="Allerta"/>
              <a:cs typeface="Allerta"/>
              <a:sym typeface="Allerta"/>
            </a:endParaRPr>
          </a:p>
        </p:txBody>
      </p:sp>
      <p:sp>
        <p:nvSpPr>
          <p:cNvPr id="500" name="Shape 500"/>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marL="0" marR="0" lvl="0" indent="0" algn="l" rtl="0">
              <a:spcBef>
                <a:spcPts val="480"/>
              </a:spcBef>
              <a:buClr>
                <a:srgbClr val="3F3F39"/>
              </a:buClr>
              <a:buSzPct val="100000"/>
              <a:buNone/>
            </a:pPr>
            <a:r>
              <a:rPr lang="en-US" sz="2400" b="0" i="0" u="none" strike="noStrike" cap="none" baseline="0" dirty="0" smtClean="0">
                <a:solidFill>
                  <a:srgbClr val="3F3F39"/>
                </a:solidFill>
                <a:latin typeface="Lucida Sans" panose="020B0602030504020204" pitchFamily="34" charset="0"/>
                <a:ea typeface="Allerta"/>
                <a:cs typeface="Allerta"/>
                <a:sym typeface="Allerta"/>
              </a:rPr>
              <a:t>MP.1 </a:t>
            </a:r>
            <a:r>
              <a:rPr lang="en-US" sz="2400" b="0" i="0" u="none" strike="noStrike" cap="none" baseline="0" dirty="0">
                <a:solidFill>
                  <a:srgbClr val="3F3F39"/>
                </a:solidFill>
                <a:latin typeface="Lucida Sans" panose="020B0602030504020204" pitchFamily="34" charset="0"/>
                <a:ea typeface="Allerta"/>
                <a:cs typeface="Allerta"/>
                <a:sym typeface="Allerta"/>
              </a:rPr>
              <a:t>does not say, “Solve problems.” </a:t>
            </a:r>
            <a:endParaRPr lang="en-US" sz="2400" b="0" i="0" u="none" strike="noStrike" cap="none" baseline="0" dirty="0" smtClean="0">
              <a:solidFill>
                <a:srgbClr val="3F3F39"/>
              </a:solidFill>
              <a:latin typeface="Lucida Sans" panose="020B0602030504020204" pitchFamily="34" charset="0"/>
              <a:ea typeface="Allerta"/>
              <a:cs typeface="Allerta"/>
              <a:sym typeface="Allerta"/>
            </a:endParaRPr>
          </a:p>
          <a:p>
            <a:pPr marL="400050" lvl="1" indent="0">
              <a:spcBef>
                <a:spcPts val="480"/>
              </a:spcBef>
              <a:buClr>
                <a:srgbClr val="3F3F39"/>
              </a:buClr>
              <a:buSzPct val="100000"/>
              <a:buNone/>
            </a:pPr>
            <a:r>
              <a:rPr lang="en-US" sz="2400" dirty="0">
                <a:solidFill>
                  <a:srgbClr val="3F3F39"/>
                </a:solidFill>
                <a:latin typeface="Lucida Sans" panose="020B0602030504020204" pitchFamily="34" charset="0"/>
                <a:ea typeface="Allerta"/>
                <a:cs typeface="Allerta"/>
                <a:sym typeface="Allerta"/>
              </a:rPr>
              <a:t>o</a:t>
            </a:r>
            <a:r>
              <a:rPr lang="en-US" sz="2400" b="0" i="0" u="none" strike="noStrike" cap="none" baseline="0" dirty="0" smtClean="0">
                <a:solidFill>
                  <a:srgbClr val="3F3F39"/>
                </a:solidFill>
                <a:latin typeface="Lucida Sans" panose="020B0602030504020204" pitchFamily="34" charset="0"/>
                <a:ea typeface="Allerta"/>
                <a:cs typeface="Allerta"/>
                <a:sym typeface="Allerta"/>
              </a:rPr>
              <a:t>r </a:t>
            </a:r>
            <a:r>
              <a:rPr lang="en-US" sz="2400" b="0" i="0" u="none" strike="noStrike" cap="none" baseline="0" dirty="0">
                <a:solidFill>
                  <a:srgbClr val="3F3F39"/>
                </a:solidFill>
                <a:latin typeface="Lucida Sans" panose="020B0602030504020204" pitchFamily="34" charset="0"/>
                <a:ea typeface="Allerta"/>
                <a:cs typeface="Allerta"/>
                <a:sym typeface="Allerta"/>
              </a:rPr>
              <a:t>“Make sense of problems.” </a:t>
            </a:r>
            <a:endParaRPr lang="en-US" sz="2400" b="0" i="0" u="none" strike="noStrike" cap="none" baseline="0" dirty="0" smtClean="0">
              <a:solidFill>
                <a:srgbClr val="3F3F39"/>
              </a:solidFill>
              <a:latin typeface="Lucida Sans" panose="020B0602030504020204" pitchFamily="34" charset="0"/>
              <a:ea typeface="Allerta"/>
              <a:cs typeface="Allerta"/>
              <a:sym typeface="Allerta"/>
            </a:endParaRPr>
          </a:p>
          <a:p>
            <a:pPr marL="400050" lvl="1" indent="0">
              <a:spcBef>
                <a:spcPts val="480"/>
              </a:spcBef>
              <a:buClr>
                <a:srgbClr val="3F3F39"/>
              </a:buClr>
              <a:buSzPct val="100000"/>
              <a:buNone/>
            </a:pPr>
            <a:r>
              <a:rPr lang="en-US" sz="2400" dirty="0">
                <a:solidFill>
                  <a:srgbClr val="3F3F39"/>
                </a:solidFill>
                <a:latin typeface="Lucida Sans" panose="020B0602030504020204" pitchFamily="34" charset="0"/>
                <a:ea typeface="Allerta"/>
                <a:cs typeface="Allerta"/>
                <a:sym typeface="Allerta"/>
              </a:rPr>
              <a:t>o</a:t>
            </a:r>
            <a:r>
              <a:rPr lang="en-US" sz="2400" b="0" i="0" u="none" strike="noStrike" cap="none" baseline="0" dirty="0" smtClean="0">
                <a:solidFill>
                  <a:srgbClr val="3F3F39"/>
                </a:solidFill>
                <a:latin typeface="Lucida Sans" panose="020B0602030504020204" pitchFamily="34" charset="0"/>
                <a:ea typeface="Allerta"/>
                <a:cs typeface="Allerta"/>
                <a:sym typeface="Allerta"/>
              </a:rPr>
              <a:t>r </a:t>
            </a:r>
            <a:r>
              <a:rPr lang="en-US" sz="2400" b="0" i="0" u="none" strike="noStrike" cap="none" baseline="0" dirty="0">
                <a:solidFill>
                  <a:srgbClr val="3F3F39"/>
                </a:solidFill>
                <a:latin typeface="Lucida Sans" panose="020B0602030504020204" pitchFamily="34" charset="0"/>
                <a:ea typeface="Allerta"/>
                <a:cs typeface="Allerta"/>
                <a:sym typeface="Allerta"/>
              </a:rPr>
              <a:t>“Make sense of problems and solve them.” </a:t>
            </a:r>
            <a:endParaRPr lang="en-US" sz="2400" b="0" i="0" u="none" strike="noStrike" cap="none" baseline="0" dirty="0" smtClean="0">
              <a:solidFill>
                <a:srgbClr val="3F3F39"/>
              </a:solidFill>
              <a:latin typeface="Lucida Sans" panose="020B0602030504020204" pitchFamily="34" charset="0"/>
              <a:ea typeface="Allerta"/>
              <a:cs typeface="Allerta"/>
              <a:sym typeface="Allerta"/>
            </a:endParaRPr>
          </a:p>
          <a:p>
            <a:pPr marL="0" indent="0">
              <a:spcBef>
                <a:spcPts val="480"/>
              </a:spcBef>
              <a:buClr>
                <a:srgbClr val="3F3F39"/>
              </a:buClr>
              <a:buSzPct val="100000"/>
              <a:buNone/>
            </a:pPr>
            <a:endParaRPr lang="en-US" sz="2400" b="0" i="0" u="none" strike="noStrike" cap="none" baseline="0" dirty="0" smtClean="0">
              <a:solidFill>
                <a:srgbClr val="3F3F39"/>
              </a:solidFill>
              <a:latin typeface="Lucida Sans" panose="020B0602030504020204" pitchFamily="34" charset="0"/>
              <a:ea typeface="Allerta"/>
              <a:cs typeface="Allerta"/>
              <a:sym typeface="Allerta"/>
            </a:endParaRPr>
          </a:p>
          <a:p>
            <a:pPr marL="0" indent="0">
              <a:spcBef>
                <a:spcPts val="480"/>
              </a:spcBef>
              <a:buClr>
                <a:srgbClr val="3F3F39"/>
              </a:buClr>
              <a:buSzPct val="100000"/>
              <a:buNone/>
            </a:pPr>
            <a:endParaRPr lang="en-US" sz="2400" dirty="0">
              <a:solidFill>
                <a:srgbClr val="3F3F39"/>
              </a:solidFill>
              <a:latin typeface="Lucida Sans" panose="020B0602030504020204" pitchFamily="34" charset="0"/>
              <a:ea typeface="Allerta"/>
              <a:cs typeface="Allerta"/>
              <a:sym typeface="Allerta"/>
            </a:endParaRPr>
          </a:p>
          <a:p>
            <a:pPr marL="0" indent="0">
              <a:spcBef>
                <a:spcPts val="480"/>
              </a:spcBef>
              <a:buClr>
                <a:srgbClr val="3F3F39"/>
              </a:buClr>
              <a:buSzPct val="100000"/>
              <a:buNone/>
            </a:pPr>
            <a:r>
              <a:rPr lang="en-US" sz="2400" b="0" i="0" u="none" strike="noStrike" cap="none" baseline="0" dirty="0" smtClean="0">
                <a:solidFill>
                  <a:srgbClr val="3F3F39"/>
                </a:solidFill>
                <a:latin typeface="Lucida Sans" panose="020B0602030504020204" pitchFamily="34" charset="0"/>
                <a:ea typeface="Allerta"/>
                <a:cs typeface="Allerta"/>
                <a:sym typeface="Allerta"/>
              </a:rPr>
              <a:t>It </a:t>
            </a:r>
            <a:r>
              <a:rPr lang="en-US" sz="2400" b="0" i="0" u="none" strike="noStrike" cap="none" baseline="0" dirty="0">
                <a:solidFill>
                  <a:srgbClr val="3F3F39"/>
                </a:solidFill>
                <a:latin typeface="Lucida Sans" panose="020B0602030504020204" pitchFamily="34" charset="0"/>
                <a:ea typeface="Allerta"/>
                <a:cs typeface="Allerta"/>
                <a:sym typeface="Allerta"/>
              </a:rPr>
              <a:t>says “</a:t>
            </a:r>
            <a:r>
              <a:rPr lang="en-US" sz="2400" b="1" i="0" u="none" strike="noStrike" cap="none" baseline="0" dirty="0">
                <a:solidFill>
                  <a:srgbClr val="3F3F39"/>
                </a:solidFill>
                <a:latin typeface="Lucida Sans" panose="020B0602030504020204" pitchFamily="34" charset="0"/>
                <a:ea typeface="Allerta"/>
                <a:cs typeface="Allerta"/>
                <a:sym typeface="Allerta"/>
              </a:rPr>
              <a:t>Make sense of problems and persevere in solving them</a:t>
            </a:r>
            <a:r>
              <a:rPr lang="en-US" sz="2400" b="0" i="0" u="none" strike="noStrike" cap="none" baseline="0" dirty="0">
                <a:solidFill>
                  <a:srgbClr val="3F3F39"/>
                </a:solidFill>
                <a:latin typeface="Lucida Sans" panose="020B0602030504020204" pitchFamily="34" charset="0"/>
                <a:ea typeface="Allerta"/>
                <a:cs typeface="Allerta"/>
                <a:sym typeface="Allerta"/>
              </a:rPr>
              <a:t>.” </a:t>
            </a:r>
            <a:endParaRPr lang="en-US" sz="2400" b="0" i="0" u="none" strike="noStrike" cap="none" baseline="0" dirty="0" smtClean="0">
              <a:solidFill>
                <a:srgbClr val="3F3F39"/>
              </a:solidFill>
              <a:latin typeface="Lucida Sans" panose="020B0602030504020204" pitchFamily="34" charset="0"/>
              <a:ea typeface="Allerta"/>
              <a:cs typeface="Allerta"/>
              <a:sym typeface="Allerta"/>
            </a:endParaRPr>
          </a:p>
          <a:p>
            <a:pPr marL="0" indent="0">
              <a:spcBef>
                <a:spcPts val="480"/>
              </a:spcBef>
              <a:buClr>
                <a:srgbClr val="3F3F39"/>
              </a:buClr>
              <a:buSzPct val="100000"/>
              <a:buNone/>
            </a:pPr>
            <a:endParaRPr lang="en-US" sz="2400" b="0" i="0" u="none" strike="noStrike" cap="none" baseline="0" dirty="0">
              <a:solidFill>
                <a:srgbClr val="3F3F39"/>
              </a:solidFill>
              <a:latin typeface="Lucida Sans" panose="020B0602030504020204" pitchFamily="34" charset="0"/>
              <a:ea typeface="Allerta"/>
              <a:cs typeface="Allerta"/>
              <a:sym typeface="Allerta"/>
            </a:endParaRPr>
          </a:p>
        </p:txBody>
      </p:sp>
      <p:sp>
        <p:nvSpPr>
          <p:cNvPr id="501" name="Shape 501"/>
          <p:cNvSpPr txBox="1">
            <a:spLocks noGrp="1"/>
          </p:cNvSpPr>
          <p:nvPr>
            <p:ph type="sldNum" idx="12"/>
          </p:nvPr>
        </p:nvSpPr>
        <p:spPr>
          <a:xfrm>
            <a:off x="6553200" y="6435291"/>
            <a:ext cx="2133599" cy="3650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Calibri"/>
                <a:ea typeface="Calibri"/>
                <a:cs typeface="Calibri"/>
                <a:sym typeface="Calibri"/>
              </a:rPr>
              <a:t>   </a:t>
            </a:r>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Shape 50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2800" dirty="0">
                <a:solidFill>
                  <a:srgbClr val="3F3F39"/>
                </a:solidFill>
                <a:latin typeface="Lucida Sans" panose="020B0602030504020204" pitchFamily="34" charset="0"/>
              </a:rPr>
              <a:t>What </a:t>
            </a:r>
            <a:r>
              <a:rPr lang="en-US" sz="2800" dirty="0" smtClean="0">
                <a:solidFill>
                  <a:srgbClr val="3F3F39"/>
                </a:solidFill>
                <a:latin typeface="Lucida Sans" panose="020B0602030504020204" pitchFamily="34" charset="0"/>
              </a:rPr>
              <a:t>Is </a:t>
            </a:r>
            <a:r>
              <a:rPr lang="en-US" sz="2800" dirty="0">
                <a:solidFill>
                  <a:srgbClr val="3F3F39"/>
                </a:solidFill>
                <a:latin typeface="Lucida Sans" panose="020B0602030504020204" pitchFamily="34" charset="0"/>
              </a:rPr>
              <a:t>the </a:t>
            </a:r>
            <a:r>
              <a:rPr lang="en-US" sz="2800" dirty="0">
                <a:solidFill>
                  <a:schemeClr val="accent1"/>
                </a:solidFill>
                <a:latin typeface="Lucida Sans" panose="020B0602030504020204" pitchFamily="34" charset="0"/>
              </a:rPr>
              <a:t>F</a:t>
            </a:r>
            <a:r>
              <a:rPr lang="en-US" sz="2800" dirty="0" smtClean="0">
                <a:solidFill>
                  <a:schemeClr val="accent1"/>
                </a:solidFill>
                <a:latin typeface="Lucida Sans" panose="020B0602030504020204" pitchFamily="34" charset="0"/>
              </a:rPr>
              <a:t>ull </a:t>
            </a:r>
            <a:r>
              <a:rPr lang="en-US" sz="2800" dirty="0">
                <a:solidFill>
                  <a:schemeClr val="accent1"/>
                </a:solidFill>
                <a:latin typeface="Lucida Sans" panose="020B0602030504020204" pitchFamily="34" charset="0"/>
              </a:rPr>
              <a:t>M</a:t>
            </a:r>
            <a:r>
              <a:rPr lang="en-US" sz="2800" dirty="0" smtClean="0">
                <a:solidFill>
                  <a:schemeClr val="accent1"/>
                </a:solidFill>
                <a:latin typeface="Lucida Sans" panose="020B0602030504020204" pitchFamily="34" charset="0"/>
              </a:rPr>
              <a:t>eaning </a:t>
            </a:r>
            <a:r>
              <a:rPr lang="en-US" sz="2800" dirty="0">
                <a:solidFill>
                  <a:srgbClr val="3F3F39"/>
                </a:solidFill>
                <a:latin typeface="Lucida Sans" panose="020B0602030504020204" pitchFamily="34" charset="0"/>
              </a:rPr>
              <a:t>of </a:t>
            </a:r>
            <a:r>
              <a:rPr lang="en-US" sz="2800" dirty="0" smtClean="0">
                <a:solidFill>
                  <a:srgbClr val="3F3F39"/>
                </a:solidFill>
                <a:latin typeface="Lucida Sans" panose="020B0602030504020204" pitchFamily="34" charset="0"/>
              </a:rPr>
              <a:t>Each </a:t>
            </a:r>
            <a:r>
              <a:rPr lang="en-US" sz="2800" dirty="0">
                <a:solidFill>
                  <a:srgbClr val="3F3F39"/>
                </a:solidFill>
                <a:latin typeface="Lucida Sans" panose="020B0602030504020204" pitchFamily="34" charset="0"/>
              </a:rPr>
              <a:t>P</a:t>
            </a:r>
            <a:r>
              <a:rPr lang="en-US" sz="2800" dirty="0" smtClean="0">
                <a:solidFill>
                  <a:srgbClr val="3F3F39"/>
                </a:solidFill>
                <a:latin typeface="Lucida Sans" panose="020B0602030504020204" pitchFamily="34" charset="0"/>
              </a:rPr>
              <a:t>ractice </a:t>
            </a:r>
            <a:r>
              <a:rPr lang="en-US" sz="2800" dirty="0">
                <a:solidFill>
                  <a:srgbClr val="3F3F39"/>
                </a:solidFill>
                <a:latin typeface="Lucida Sans" panose="020B0602030504020204" pitchFamily="34" charset="0"/>
              </a:rPr>
              <a:t>S</a:t>
            </a:r>
            <a:r>
              <a:rPr lang="en-US" sz="2800" dirty="0" smtClean="0">
                <a:solidFill>
                  <a:srgbClr val="3F3F39"/>
                </a:solidFill>
                <a:latin typeface="Lucida Sans" panose="020B0602030504020204" pitchFamily="34" charset="0"/>
              </a:rPr>
              <a:t>tandard</a:t>
            </a:r>
            <a:r>
              <a:rPr lang="en-US" sz="2800" dirty="0">
                <a:solidFill>
                  <a:srgbClr val="3F3F39"/>
                </a:solidFill>
                <a:latin typeface="Lucida Sans" panose="020B0602030504020204" pitchFamily="34" charset="0"/>
              </a:rPr>
              <a:t>?</a:t>
            </a:r>
          </a:p>
        </p:txBody>
      </p:sp>
      <p:sp>
        <p:nvSpPr>
          <p:cNvPr id="508" name="Shape 508"/>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rtl="0">
              <a:spcBef>
                <a:spcPts val="0"/>
              </a:spcBef>
              <a:buClr>
                <a:srgbClr val="3F3F39"/>
              </a:buClr>
              <a:buNone/>
            </a:pPr>
            <a:r>
              <a:rPr lang="en-US" sz="2400" dirty="0">
                <a:solidFill>
                  <a:srgbClr val="3F3F39"/>
                </a:solidFill>
                <a:latin typeface="Lucida Sans" panose="020B0602030504020204" pitchFamily="34" charset="0"/>
              </a:rPr>
              <a:t>Jigsaw:  Elaborations for Standards for Mathematical Practice</a:t>
            </a:r>
          </a:p>
          <a:p>
            <a:pPr rtl="0">
              <a:spcBef>
                <a:spcPts val="0"/>
              </a:spcBef>
              <a:buClr>
                <a:srgbClr val="3F3F39"/>
              </a:buClr>
              <a:buNone/>
            </a:pPr>
            <a:endParaRPr sz="2400" dirty="0">
              <a:solidFill>
                <a:srgbClr val="3F3F39"/>
              </a:solidFill>
              <a:latin typeface="Lucida Sans" panose="020B0602030504020204" pitchFamily="34" charset="0"/>
            </a:endParaRPr>
          </a:p>
          <a:p>
            <a:pPr marL="457200" lvl="0" indent="-228600" rtl="0">
              <a:spcBef>
                <a:spcPts val="0"/>
              </a:spcBef>
              <a:buClr>
                <a:srgbClr val="3F3F39"/>
              </a:buClr>
            </a:pPr>
            <a:r>
              <a:rPr lang="en-US" sz="2400" dirty="0">
                <a:solidFill>
                  <a:srgbClr val="3F3F39"/>
                </a:solidFill>
                <a:latin typeface="Lucida Sans" panose="020B0602030504020204" pitchFamily="34" charset="0"/>
              </a:rPr>
              <a:t>Do a close reading of </a:t>
            </a:r>
            <a:r>
              <a:rPr lang="en-US" sz="2400" dirty="0" smtClean="0">
                <a:solidFill>
                  <a:srgbClr val="3F3F39"/>
                </a:solidFill>
                <a:latin typeface="Lucida Sans" panose="020B0602030504020204" pitchFamily="34" charset="0"/>
              </a:rPr>
              <a:t>your pair of MPs. </a:t>
            </a: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Underline </a:t>
            </a:r>
            <a:r>
              <a:rPr lang="en-US" sz="2400" dirty="0">
                <a:solidFill>
                  <a:srgbClr val="3F3F39"/>
                </a:solidFill>
                <a:latin typeface="Lucida Sans" panose="020B0602030504020204" pitchFamily="34" charset="0"/>
              </a:rPr>
              <a:t>important words in the text.</a:t>
            </a:r>
          </a:p>
          <a:p>
            <a:pPr marL="457200" lvl="0" indent="-228600" rtl="0">
              <a:spcBef>
                <a:spcPts val="0"/>
              </a:spcBef>
              <a:buClr>
                <a:srgbClr val="3F3F39"/>
              </a:buClr>
            </a:pPr>
            <a:r>
              <a:rPr lang="en-US" sz="2400" dirty="0" smtClean="0">
                <a:solidFill>
                  <a:srgbClr val="3F3F39"/>
                </a:solidFill>
                <a:latin typeface="Lucida Sans" panose="020B0602030504020204" pitchFamily="34" charset="0"/>
              </a:rPr>
              <a:t>At your table, discuss the big ideas of the pair of MPs.</a:t>
            </a:r>
            <a:endParaRPr lang="en-US" sz="2400" dirty="0">
              <a:solidFill>
                <a:srgbClr val="3F3F39"/>
              </a:solidFill>
              <a:latin typeface="Lucida Sans" panose="020B0602030504020204" pitchFamily="34" charset="0"/>
            </a:endParaRPr>
          </a:p>
          <a:p>
            <a:pPr marL="457200" lvl="0" indent="-228600" rtl="0">
              <a:spcBef>
                <a:spcPts val="0"/>
              </a:spcBef>
              <a:buClr>
                <a:srgbClr val="3F3F39"/>
              </a:buClr>
            </a:pPr>
            <a:r>
              <a:rPr lang="en-US" sz="2400" dirty="0" smtClean="0">
                <a:solidFill>
                  <a:srgbClr val="3F3F39"/>
                </a:solidFill>
                <a:latin typeface="Lucida Sans" panose="020B0602030504020204" pitchFamily="34" charset="0"/>
              </a:rPr>
              <a:t>Create a group with one person from each table and share the important ideas of each MP.</a:t>
            </a:r>
            <a:endParaRPr lang="en-US" sz="2400" dirty="0">
              <a:solidFill>
                <a:srgbClr val="3F3F39"/>
              </a:solidFill>
              <a:latin typeface="Lucida Sans" panose="020B0602030504020204" pitchFamily="34" charset="0"/>
            </a:endParaRPr>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Shape 514"/>
          <p:cNvSpPr txBox="1">
            <a:spLocks noGrp="1"/>
          </p:cNvSpPr>
          <p:nvPr>
            <p:ph type="title"/>
          </p:nvPr>
        </p:nvSpPr>
        <p:spPr>
          <a:xfrm>
            <a:off x="577516" y="703764"/>
            <a:ext cx="8229600" cy="1143000"/>
          </a:xfrm>
          <a:prstGeom prst="rect">
            <a:avLst/>
          </a:prstGeom>
        </p:spPr>
        <p:txBody>
          <a:bodyPr lIns="91425" tIns="91425" rIns="91425" bIns="91425" anchor="ctr" anchorCtr="0">
            <a:noAutofit/>
          </a:bodyPr>
          <a:lstStyle/>
          <a:p>
            <a:pPr lvl="1">
              <a:buClr>
                <a:schemeClr val="dk1"/>
              </a:buClr>
            </a:pPr>
            <a:r>
              <a:rPr lang="en-US" sz="2400" dirty="0" smtClean="0">
                <a:solidFill>
                  <a:srgbClr val="3F3F39"/>
                </a:solidFill>
                <a:latin typeface="Lucida Sans" panose="020B0602030504020204" pitchFamily="34" charset="0"/>
                <a:ea typeface="Allerta"/>
                <a:cs typeface="Allerta"/>
                <a:sym typeface="Allerta"/>
              </a:rPr>
              <a:t>AC 2B</a:t>
            </a:r>
            <a:r>
              <a:rPr lang="en-US" sz="2400" dirty="0">
                <a:solidFill>
                  <a:srgbClr val="3F3F39"/>
                </a:solidFill>
                <a:latin typeface="Lucida Sans" panose="020B0602030504020204" pitchFamily="34" charset="0"/>
                <a:ea typeface="Allerta"/>
                <a:cs typeface="Allerta"/>
                <a:sym typeface="Allerta"/>
              </a:rPr>
              <a:t>: </a:t>
            </a:r>
            <a:r>
              <a:rPr lang="en-US" sz="2400" dirty="0" smtClean="0">
                <a:solidFill>
                  <a:srgbClr val="3F3F39"/>
                </a:solidFill>
                <a:latin typeface="Lucida Sans" panose="020B0602030504020204" pitchFamily="34" charset="0"/>
                <a:ea typeface="Allerta"/>
                <a:cs typeface="Allerta"/>
                <a:sym typeface="Allerta"/>
              </a:rPr>
              <a:t>Over </a:t>
            </a:r>
            <a:r>
              <a:rPr lang="en-US" sz="2400" dirty="0">
                <a:solidFill>
                  <a:srgbClr val="3F3F39"/>
                </a:solidFill>
                <a:latin typeface="Lucida Sans" panose="020B0602030504020204" pitchFamily="34" charset="0"/>
                <a:ea typeface="Allerta"/>
                <a:cs typeface="Allerta"/>
                <a:sym typeface="Allerta"/>
              </a:rPr>
              <a:t>the course of any given year of instruction, is each mathematical practice </a:t>
            </a:r>
            <a:r>
              <a:rPr lang="en-US" sz="2400" dirty="0" smtClean="0">
                <a:solidFill>
                  <a:srgbClr val="3F3F39"/>
                </a:solidFill>
                <a:latin typeface="Lucida Sans" panose="020B0602030504020204" pitchFamily="34" charset="0"/>
                <a:ea typeface="Allerta"/>
                <a:cs typeface="Allerta"/>
                <a:sym typeface="Allerta"/>
              </a:rPr>
              <a:t>standard </a:t>
            </a:r>
            <a:r>
              <a:rPr lang="en-US" sz="2400" dirty="0">
                <a:solidFill>
                  <a:srgbClr val="3F3F39"/>
                </a:solidFill>
                <a:latin typeface="Lucida Sans" panose="020B0602030504020204" pitchFamily="34" charset="0"/>
                <a:ea typeface="Allerta"/>
                <a:cs typeface="Allerta"/>
                <a:sym typeface="Allerta"/>
              </a:rPr>
              <a:t>meaningfully present in the form of assignments, activities, or </a:t>
            </a:r>
            <a:r>
              <a:rPr lang="en-US" sz="2400" b="1" dirty="0">
                <a:solidFill>
                  <a:srgbClr val="00B050"/>
                </a:solidFill>
                <a:latin typeface="Lucida Sans" panose="020B0602030504020204" pitchFamily="34" charset="0"/>
                <a:ea typeface="Allerta"/>
                <a:cs typeface="Allerta"/>
                <a:sym typeface="Allerta"/>
              </a:rPr>
              <a:t>problems that stimulate students to develop the habits of mind described in the practice </a:t>
            </a:r>
            <a:r>
              <a:rPr lang="en-US" sz="2400" b="1" dirty="0" smtClean="0">
                <a:solidFill>
                  <a:srgbClr val="00B050"/>
                </a:solidFill>
                <a:latin typeface="Lucida Sans" panose="020B0602030504020204" pitchFamily="34" charset="0"/>
                <a:ea typeface="Allerta"/>
                <a:cs typeface="Allerta"/>
                <a:sym typeface="Allerta"/>
              </a:rPr>
              <a:t>standard</a:t>
            </a:r>
            <a:r>
              <a:rPr lang="en-US" sz="2400" dirty="0">
                <a:solidFill>
                  <a:srgbClr val="3F3F39"/>
                </a:solidFill>
                <a:latin typeface="Lucida Sans" panose="020B0602030504020204" pitchFamily="34" charset="0"/>
                <a:ea typeface="Allerta"/>
                <a:cs typeface="Allerta"/>
                <a:sym typeface="Allerta"/>
              </a:rPr>
              <a:t>?</a:t>
            </a:r>
            <a:r>
              <a:rPr lang="en-US" sz="1950" dirty="0">
                <a:solidFill>
                  <a:srgbClr val="3F3F39"/>
                </a:solidFill>
                <a:latin typeface="Lucida Sans" panose="020B0602030504020204" pitchFamily="34" charset="0"/>
                <a:ea typeface="Allerta"/>
                <a:cs typeface="Allerta"/>
                <a:sym typeface="Allerta"/>
              </a:rPr>
              <a:t/>
            </a:r>
            <a:br>
              <a:rPr lang="en-US" sz="1950" dirty="0">
                <a:solidFill>
                  <a:srgbClr val="3F3F39"/>
                </a:solidFill>
                <a:latin typeface="Lucida Sans" panose="020B0602030504020204" pitchFamily="34" charset="0"/>
                <a:ea typeface="Allerta"/>
                <a:cs typeface="Allerta"/>
                <a:sym typeface="Allerta"/>
              </a:rPr>
            </a:br>
            <a:endParaRPr lang="en-US" dirty="0">
              <a:latin typeface="Lucida Sans" panose="020B0602030504020204" pitchFamily="34" charset="0"/>
            </a:endParaRPr>
          </a:p>
        </p:txBody>
      </p:sp>
      <p:pic>
        <p:nvPicPr>
          <p:cNvPr id="516" name="Shape 516"/>
          <p:cNvPicPr preferRelativeResize="0"/>
          <p:nvPr/>
        </p:nvPicPr>
        <p:blipFill>
          <a:blip r:embed="rId3">
            <a:alphaModFix/>
          </a:blip>
          <a:stretch>
            <a:fillRect/>
          </a:stretch>
        </p:blipFill>
        <p:spPr>
          <a:xfrm>
            <a:off x="577516" y="2197768"/>
            <a:ext cx="6072664" cy="3928532"/>
          </a:xfrm>
          <a:prstGeom prst="rect">
            <a:avLst/>
          </a:prstGeom>
          <a:noFill/>
          <a:ln>
            <a:noFill/>
          </a:ln>
        </p:spPr>
      </p:pic>
      <p:pic>
        <p:nvPicPr>
          <p:cNvPr id="4" name="Picture 3"/>
          <p:cNvPicPr>
            <a:picLocks noChangeAspect="1"/>
          </p:cNvPicPr>
          <p:nvPr/>
        </p:nvPicPr>
        <p:blipFill>
          <a:blip r:embed="rId4"/>
          <a:stretch>
            <a:fillRect/>
          </a:stretch>
        </p:blipFill>
        <p:spPr>
          <a:xfrm>
            <a:off x="1283367" y="4102389"/>
            <a:ext cx="7274015" cy="2190338"/>
          </a:xfrm>
          <a:prstGeom prst="rect">
            <a:avLst/>
          </a:prstGeom>
        </p:spPr>
      </p:pic>
      <p:sp>
        <p:nvSpPr>
          <p:cNvPr id="5" name="TextBox 4"/>
          <p:cNvSpPr txBox="1"/>
          <p:nvPr/>
        </p:nvSpPr>
        <p:spPr>
          <a:xfrm>
            <a:off x="7913077" y="5984950"/>
            <a:ext cx="1230923" cy="307777"/>
          </a:xfrm>
          <a:prstGeom prst="rect">
            <a:avLst/>
          </a:prstGeom>
          <a:solidFill>
            <a:schemeClr val="accent2"/>
          </a:solidFill>
        </p:spPr>
        <p:txBody>
          <a:bodyPr wrap="square" rtlCol="0">
            <a:spAutoFit/>
          </a:bodyPr>
          <a:lstStyle/>
          <a:p>
            <a:r>
              <a:rPr lang="en-US" dirty="0" smtClean="0"/>
              <a:t>Handout p. 3 </a:t>
            </a:r>
          </a:p>
        </p:txBody>
      </p:sp>
      <p:sp>
        <p:nvSpPr>
          <p:cNvPr id="6" name="TextBox 5"/>
          <p:cNvSpPr txBox="1"/>
          <p:nvPr/>
        </p:nvSpPr>
        <p:spPr>
          <a:xfrm>
            <a:off x="8039202" y="5634121"/>
            <a:ext cx="1104798" cy="307777"/>
          </a:xfrm>
          <a:prstGeom prst="rect">
            <a:avLst/>
          </a:prstGeom>
          <a:solidFill>
            <a:schemeClr val="accent2"/>
          </a:solidFill>
        </p:spPr>
        <p:txBody>
          <a:bodyPr wrap="square" rtlCol="0">
            <a:spAutoFit/>
          </a:bodyPr>
          <a:lstStyle/>
          <a:p>
            <a:r>
              <a:rPr lang="en-US" dirty="0" smtClean="0"/>
              <a:t>IMET p. 28 </a:t>
            </a:r>
            <a:endParaRPr lang="en-US" dirty="0"/>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Shape 530"/>
          <p:cNvSpPr txBox="1">
            <a:spLocks noGrp="1"/>
          </p:cNvSpPr>
          <p:nvPr>
            <p:ph type="title"/>
          </p:nvPr>
        </p:nvSpPr>
        <p:spPr>
          <a:xfrm>
            <a:off x="457200" y="317500"/>
            <a:ext cx="8229600" cy="2090737"/>
          </a:xfrm>
          <a:prstGeom prst="rect">
            <a:avLst/>
          </a:prstGeom>
        </p:spPr>
        <p:txBody>
          <a:bodyPr lIns="91425" tIns="91425" rIns="91425" bIns="91425" anchor="ctr" anchorCtr="0">
            <a:noAutofit/>
          </a:bodyPr>
          <a:lstStyle/>
          <a:p>
            <a:pPr lvl="1">
              <a:buClr>
                <a:schemeClr val="dk1"/>
              </a:buClr>
            </a:pPr>
            <a:r>
              <a:rPr lang="en-US" sz="2400" dirty="0" smtClean="0">
                <a:solidFill>
                  <a:srgbClr val="3F3F39"/>
                </a:solidFill>
                <a:latin typeface="Lucida Sans" panose="020B0602030504020204" pitchFamily="34" charset="0"/>
              </a:rPr>
              <a:t>AC 2B:  </a:t>
            </a:r>
            <a:r>
              <a:rPr lang="en-US" sz="2400" dirty="0">
                <a:solidFill>
                  <a:srgbClr val="3F3F39"/>
                </a:solidFill>
                <a:latin typeface="Lucida Sans" panose="020B0602030504020204" pitchFamily="34" charset="0"/>
                <a:ea typeface="Allerta"/>
                <a:cs typeface="Allerta"/>
                <a:sym typeface="Allerta"/>
              </a:rPr>
              <a:t>Are </a:t>
            </a:r>
            <a:r>
              <a:rPr lang="en-US" sz="2400" dirty="0">
                <a:solidFill>
                  <a:srgbClr val="00B050"/>
                </a:solidFill>
                <a:latin typeface="Lucida Sans" panose="020B0602030504020204" pitchFamily="34" charset="0"/>
                <a:ea typeface="Allerta"/>
                <a:cs typeface="Allerta"/>
                <a:sym typeface="Allerta"/>
              </a:rPr>
              <a:t>there teacher directed materials that explain the role of the practice </a:t>
            </a:r>
            <a:r>
              <a:rPr lang="en-US" sz="2400" dirty="0" smtClean="0">
                <a:solidFill>
                  <a:srgbClr val="00B050"/>
                </a:solidFill>
                <a:latin typeface="Lucida Sans" panose="020B0602030504020204" pitchFamily="34" charset="0"/>
                <a:ea typeface="Allerta"/>
                <a:cs typeface="Allerta"/>
                <a:sym typeface="Allerta"/>
              </a:rPr>
              <a:t>standards </a:t>
            </a:r>
            <a:r>
              <a:rPr lang="en-US" sz="2400" dirty="0">
                <a:solidFill>
                  <a:srgbClr val="00B050"/>
                </a:solidFill>
                <a:latin typeface="Lucida Sans" panose="020B0602030504020204" pitchFamily="34" charset="0"/>
                <a:ea typeface="Allerta"/>
                <a:cs typeface="Allerta"/>
                <a:sym typeface="Allerta"/>
              </a:rPr>
              <a:t>in the classroom </a:t>
            </a:r>
            <a:r>
              <a:rPr lang="en-US" sz="2400" dirty="0">
                <a:solidFill>
                  <a:srgbClr val="3F3F39"/>
                </a:solidFill>
                <a:latin typeface="Lucida Sans" panose="020B0602030504020204" pitchFamily="34" charset="0"/>
                <a:ea typeface="Allerta"/>
                <a:cs typeface="Allerta"/>
                <a:sym typeface="Allerta"/>
              </a:rPr>
              <a:t>and in students’ mathematical development? Are alignments to practice </a:t>
            </a:r>
            <a:r>
              <a:rPr lang="en-US" sz="2400" dirty="0" smtClean="0">
                <a:solidFill>
                  <a:srgbClr val="3F3F39"/>
                </a:solidFill>
                <a:latin typeface="Lucida Sans" panose="020B0602030504020204" pitchFamily="34" charset="0"/>
                <a:ea typeface="Allerta"/>
                <a:cs typeface="Allerta"/>
                <a:sym typeface="Allerta"/>
              </a:rPr>
              <a:t>standards </a:t>
            </a:r>
            <a:r>
              <a:rPr lang="en-US" sz="2400" dirty="0">
                <a:solidFill>
                  <a:srgbClr val="3F3F39"/>
                </a:solidFill>
                <a:latin typeface="Lucida Sans" panose="020B0602030504020204" pitchFamily="34" charset="0"/>
                <a:ea typeface="Allerta"/>
                <a:cs typeface="Allerta"/>
                <a:sym typeface="Allerta"/>
              </a:rPr>
              <a:t>accurate? </a:t>
            </a:r>
            <a:endParaRPr lang="en-US" sz="2400" dirty="0">
              <a:latin typeface="Lucida Sans" panose="020B0602030504020204" pitchFamily="34" charset="0"/>
            </a:endParaRPr>
          </a:p>
        </p:txBody>
      </p:sp>
      <p:pic>
        <p:nvPicPr>
          <p:cNvPr id="532" name="Shape 532"/>
          <p:cNvPicPr preferRelativeResize="0"/>
          <p:nvPr/>
        </p:nvPicPr>
        <p:blipFill>
          <a:blip r:embed="rId3">
            <a:alphaModFix/>
          </a:blip>
          <a:stretch>
            <a:fillRect/>
          </a:stretch>
        </p:blipFill>
        <p:spPr>
          <a:xfrm>
            <a:off x="312900" y="2573341"/>
            <a:ext cx="8373900" cy="3408217"/>
          </a:xfrm>
          <a:prstGeom prst="rect">
            <a:avLst/>
          </a:prstGeom>
          <a:noFill/>
          <a:ln>
            <a:noFill/>
          </a:ln>
        </p:spPr>
      </p:pic>
      <p:sp>
        <p:nvSpPr>
          <p:cNvPr id="4" name="TextBox 3"/>
          <p:cNvSpPr txBox="1"/>
          <p:nvPr/>
        </p:nvSpPr>
        <p:spPr>
          <a:xfrm>
            <a:off x="7913077" y="5984950"/>
            <a:ext cx="1230923" cy="307777"/>
          </a:xfrm>
          <a:prstGeom prst="rect">
            <a:avLst/>
          </a:prstGeom>
          <a:solidFill>
            <a:schemeClr val="accent2"/>
          </a:solidFill>
        </p:spPr>
        <p:txBody>
          <a:bodyPr wrap="square" rtlCol="0">
            <a:spAutoFit/>
          </a:bodyPr>
          <a:lstStyle/>
          <a:p>
            <a:r>
              <a:rPr lang="en-US" dirty="0" smtClean="0"/>
              <a:t>Handout p. 4 </a:t>
            </a:r>
          </a:p>
        </p:txBody>
      </p:sp>
      <p:sp>
        <p:nvSpPr>
          <p:cNvPr id="5" name="TextBox 4"/>
          <p:cNvSpPr txBox="1"/>
          <p:nvPr/>
        </p:nvSpPr>
        <p:spPr>
          <a:xfrm>
            <a:off x="8071945" y="5648187"/>
            <a:ext cx="1072055" cy="307777"/>
          </a:xfrm>
          <a:prstGeom prst="rect">
            <a:avLst/>
          </a:prstGeom>
          <a:solidFill>
            <a:schemeClr val="accent2"/>
          </a:solidFill>
        </p:spPr>
        <p:txBody>
          <a:bodyPr wrap="square" rtlCol="0">
            <a:spAutoFit/>
          </a:bodyPr>
          <a:lstStyle/>
          <a:p>
            <a:pPr algn="r"/>
            <a:r>
              <a:rPr lang="en-US" dirty="0" smtClean="0"/>
              <a:t>IMET p. 28 </a:t>
            </a:r>
            <a:endParaRPr lang="en-US" dirty="0"/>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Shape 538"/>
          <p:cNvSpPr txBox="1">
            <a:spLocks noGrp="1"/>
          </p:cNvSpPr>
          <p:nvPr>
            <p:ph type="title"/>
          </p:nvPr>
        </p:nvSpPr>
        <p:spPr>
          <a:xfrm>
            <a:off x="495299" y="444500"/>
            <a:ext cx="8229600" cy="1595437"/>
          </a:xfrm>
          <a:prstGeom prst="rect">
            <a:avLst/>
          </a:prstGeom>
        </p:spPr>
        <p:txBody>
          <a:bodyPr lIns="91425" tIns="91425" rIns="91425" bIns="91425" anchor="ctr" anchorCtr="0">
            <a:noAutofit/>
          </a:bodyPr>
          <a:lstStyle/>
          <a:p>
            <a:pPr lvl="0"/>
            <a:r>
              <a:rPr lang="en-US" sz="2400" dirty="0">
                <a:solidFill>
                  <a:srgbClr val="3F3F39"/>
                </a:solidFill>
                <a:latin typeface="Lucida Sans" panose="020B0602030504020204" pitchFamily="34" charset="0"/>
              </a:rPr>
              <a:t>AC 2B:  </a:t>
            </a:r>
            <a:r>
              <a:rPr lang="en-US" sz="2400" dirty="0">
                <a:solidFill>
                  <a:srgbClr val="3F3F39"/>
                </a:solidFill>
                <a:latin typeface="Lucida Sans" panose="020B0602030504020204" pitchFamily="34" charset="0"/>
                <a:ea typeface="Allerta"/>
                <a:cs typeface="Allerta"/>
                <a:sym typeface="Allerta"/>
              </a:rPr>
              <a:t>Are there teacher directed materials that explain the role of the practice </a:t>
            </a:r>
            <a:r>
              <a:rPr lang="en-US" sz="2400" dirty="0" smtClean="0">
                <a:solidFill>
                  <a:srgbClr val="3F3F39"/>
                </a:solidFill>
                <a:latin typeface="Lucida Sans" panose="020B0602030504020204" pitchFamily="34" charset="0"/>
                <a:ea typeface="Allerta"/>
                <a:cs typeface="Allerta"/>
                <a:sym typeface="Allerta"/>
              </a:rPr>
              <a:t>standards </a:t>
            </a:r>
            <a:r>
              <a:rPr lang="en-US" sz="2400" dirty="0">
                <a:solidFill>
                  <a:srgbClr val="3F3F39"/>
                </a:solidFill>
                <a:latin typeface="Lucida Sans" panose="020B0602030504020204" pitchFamily="34" charset="0"/>
                <a:ea typeface="Allerta"/>
                <a:cs typeface="Allerta"/>
                <a:sym typeface="Allerta"/>
              </a:rPr>
              <a:t>in the classroom and in students’ mathematical development? </a:t>
            </a:r>
            <a:r>
              <a:rPr lang="en-US" sz="2400" dirty="0">
                <a:solidFill>
                  <a:srgbClr val="00B050"/>
                </a:solidFill>
                <a:latin typeface="Lucida Sans" panose="020B0602030504020204" pitchFamily="34" charset="0"/>
                <a:ea typeface="Allerta"/>
                <a:cs typeface="Allerta"/>
                <a:sym typeface="Allerta"/>
              </a:rPr>
              <a:t>Are alignments to practice </a:t>
            </a:r>
            <a:r>
              <a:rPr lang="en-US" sz="2400" dirty="0" smtClean="0">
                <a:solidFill>
                  <a:srgbClr val="00B050"/>
                </a:solidFill>
                <a:latin typeface="Lucida Sans" panose="020B0602030504020204" pitchFamily="34" charset="0"/>
                <a:ea typeface="Allerta"/>
                <a:cs typeface="Allerta"/>
                <a:sym typeface="Allerta"/>
              </a:rPr>
              <a:t>standards </a:t>
            </a:r>
            <a:r>
              <a:rPr lang="en-US" sz="2400" dirty="0">
                <a:solidFill>
                  <a:srgbClr val="00B050"/>
                </a:solidFill>
                <a:latin typeface="Lucida Sans" panose="020B0602030504020204" pitchFamily="34" charset="0"/>
                <a:ea typeface="Allerta"/>
                <a:cs typeface="Allerta"/>
                <a:sym typeface="Allerta"/>
              </a:rPr>
              <a:t>accurate?</a:t>
            </a:r>
            <a:endParaRPr lang="en-US" sz="2400" dirty="0">
              <a:solidFill>
                <a:srgbClr val="00B050"/>
              </a:solidFill>
              <a:latin typeface="Lucida Sans" panose="020B0602030504020204" pitchFamily="34" charset="0"/>
            </a:endParaRPr>
          </a:p>
        </p:txBody>
      </p:sp>
      <p:grpSp>
        <p:nvGrpSpPr>
          <p:cNvPr id="2" name="Group 1"/>
          <p:cNvGrpSpPr/>
          <p:nvPr/>
        </p:nvGrpSpPr>
        <p:grpSpPr>
          <a:xfrm>
            <a:off x="311726" y="2418772"/>
            <a:ext cx="6172201" cy="3690321"/>
            <a:chOff x="1600199" y="2501900"/>
            <a:chExt cx="6172201" cy="3690321"/>
          </a:xfrm>
        </p:grpSpPr>
        <p:pic>
          <p:nvPicPr>
            <p:cNvPr id="540" name="Shape 540"/>
            <p:cNvPicPr preferRelativeResize="0"/>
            <p:nvPr/>
          </p:nvPicPr>
          <p:blipFill>
            <a:blip r:embed="rId3">
              <a:alphaModFix/>
            </a:blip>
            <a:stretch>
              <a:fillRect/>
            </a:stretch>
          </p:blipFill>
          <p:spPr>
            <a:xfrm>
              <a:off x="1600199" y="2501900"/>
              <a:ext cx="6172201" cy="3690321"/>
            </a:xfrm>
            <a:prstGeom prst="rect">
              <a:avLst/>
            </a:prstGeom>
            <a:noFill/>
            <a:ln>
              <a:noFill/>
            </a:ln>
          </p:spPr>
        </p:pic>
        <p:sp>
          <p:nvSpPr>
            <p:cNvPr id="541" name="Shape 541"/>
            <p:cNvSpPr/>
            <p:nvPr/>
          </p:nvSpPr>
          <p:spPr>
            <a:xfrm>
              <a:off x="1600199" y="4817600"/>
              <a:ext cx="2686050" cy="224300"/>
            </a:xfrm>
            <a:prstGeom prst="rect">
              <a:avLst/>
            </a:prstGeom>
            <a:solidFill>
              <a:schemeClr val="lt2"/>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 name="Shape 541"/>
            <p:cNvSpPr/>
            <p:nvPr/>
          </p:nvSpPr>
          <p:spPr>
            <a:xfrm>
              <a:off x="4610098" y="2891818"/>
              <a:ext cx="3162301" cy="3072564"/>
            </a:xfrm>
            <a:prstGeom prst="rect">
              <a:avLst/>
            </a:prstGeom>
            <a:solidFill>
              <a:schemeClr val="lt2"/>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grpSp>
        <p:nvGrpSpPr>
          <p:cNvPr id="7" name="Group 6"/>
          <p:cNvGrpSpPr/>
          <p:nvPr/>
        </p:nvGrpSpPr>
        <p:grpSpPr>
          <a:xfrm>
            <a:off x="2665345" y="2994572"/>
            <a:ext cx="6059554" cy="2886682"/>
            <a:chOff x="608026" y="2666999"/>
            <a:chExt cx="8078774" cy="3479799"/>
          </a:xfrm>
        </p:grpSpPr>
        <p:pic>
          <p:nvPicPr>
            <p:cNvPr id="8" name="Shape 549"/>
            <p:cNvPicPr preferRelativeResize="0"/>
            <p:nvPr/>
          </p:nvPicPr>
          <p:blipFill>
            <a:blip r:embed="rId4">
              <a:alphaModFix/>
            </a:blip>
            <a:stretch>
              <a:fillRect/>
            </a:stretch>
          </p:blipFill>
          <p:spPr>
            <a:xfrm>
              <a:off x="608026" y="2666999"/>
              <a:ext cx="8078774" cy="3479799"/>
            </a:xfrm>
            <a:prstGeom prst="rect">
              <a:avLst/>
            </a:prstGeom>
            <a:noFill/>
            <a:ln>
              <a:noFill/>
            </a:ln>
          </p:spPr>
        </p:pic>
        <p:sp>
          <p:nvSpPr>
            <p:cNvPr id="9" name="Shape 541"/>
            <p:cNvSpPr/>
            <p:nvPr/>
          </p:nvSpPr>
          <p:spPr>
            <a:xfrm>
              <a:off x="1193799" y="3293600"/>
              <a:ext cx="2686050" cy="224300"/>
            </a:xfrm>
            <a:prstGeom prst="rect">
              <a:avLst/>
            </a:prstGeom>
            <a:solidFill>
              <a:schemeClr val="lt2"/>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 name="Shape 541"/>
            <p:cNvSpPr/>
            <p:nvPr/>
          </p:nvSpPr>
          <p:spPr>
            <a:xfrm>
              <a:off x="850899" y="3588026"/>
              <a:ext cx="868571" cy="234674"/>
            </a:xfrm>
            <a:prstGeom prst="rect">
              <a:avLst/>
            </a:prstGeom>
            <a:solidFill>
              <a:schemeClr val="lt2"/>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 name="Shape 541"/>
            <p:cNvSpPr/>
            <p:nvPr/>
          </p:nvSpPr>
          <p:spPr>
            <a:xfrm>
              <a:off x="4647412" y="3195002"/>
              <a:ext cx="4039387" cy="2951795"/>
            </a:xfrm>
            <a:prstGeom prst="rect">
              <a:avLst/>
            </a:prstGeom>
            <a:solidFill>
              <a:schemeClr val="lt2"/>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2" name="TextBox 11"/>
          <p:cNvSpPr txBox="1"/>
          <p:nvPr/>
        </p:nvSpPr>
        <p:spPr>
          <a:xfrm>
            <a:off x="7913077" y="5984950"/>
            <a:ext cx="1230923" cy="307777"/>
          </a:xfrm>
          <a:prstGeom prst="rect">
            <a:avLst/>
          </a:prstGeom>
          <a:solidFill>
            <a:schemeClr val="accent2"/>
          </a:solidFill>
        </p:spPr>
        <p:txBody>
          <a:bodyPr wrap="square" rtlCol="0">
            <a:spAutoFit/>
          </a:bodyPr>
          <a:lstStyle/>
          <a:p>
            <a:r>
              <a:rPr lang="en-US" dirty="0" smtClean="0"/>
              <a:t>Handout p. 5 </a:t>
            </a:r>
          </a:p>
        </p:txBody>
      </p:sp>
      <p:sp>
        <p:nvSpPr>
          <p:cNvPr id="13" name="TextBox 12"/>
          <p:cNvSpPr txBox="1"/>
          <p:nvPr/>
        </p:nvSpPr>
        <p:spPr>
          <a:xfrm>
            <a:off x="8054967" y="5634122"/>
            <a:ext cx="1089033" cy="307777"/>
          </a:xfrm>
          <a:prstGeom prst="rect">
            <a:avLst/>
          </a:prstGeom>
          <a:solidFill>
            <a:schemeClr val="accent2"/>
          </a:solidFill>
        </p:spPr>
        <p:txBody>
          <a:bodyPr wrap="square" rtlCol="0">
            <a:spAutoFit/>
          </a:bodyPr>
          <a:lstStyle/>
          <a:p>
            <a:r>
              <a:rPr lang="en-US" dirty="0" smtClean="0"/>
              <a:t>IMET p. 28 </a:t>
            </a:r>
            <a:endParaRPr lang="en-US" dirty="0"/>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242" y="635208"/>
            <a:ext cx="8229600" cy="1316037"/>
          </a:xfrm>
        </p:spPr>
        <p:txBody>
          <a:bodyPr/>
          <a:lstStyle/>
          <a:p>
            <a:pPr lvl="1">
              <a:buClr>
                <a:schemeClr val="dk1"/>
              </a:buClr>
            </a:pPr>
            <a:r>
              <a:rPr lang="en-US" sz="2400" dirty="0" smtClean="0">
                <a:solidFill>
                  <a:srgbClr val="3F3F39"/>
                </a:solidFill>
                <a:latin typeface="Lucida Sans" panose="020B0602030504020204" pitchFamily="34" charset="0"/>
                <a:ea typeface="Allerta"/>
                <a:cs typeface="Allerta"/>
                <a:sym typeface="Allerta"/>
              </a:rPr>
              <a:t>AC 2B: Do </a:t>
            </a:r>
            <a:r>
              <a:rPr lang="en-US" sz="2400" dirty="0">
                <a:solidFill>
                  <a:srgbClr val="3F3F39"/>
                </a:solidFill>
                <a:latin typeface="Lucida Sans" panose="020B0602030504020204" pitchFamily="34" charset="0"/>
                <a:ea typeface="Allerta"/>
                <a:cs typeface="Allerta"/>
                <a:sym typeface="Allerta"/>
              </a:rPr>
              <a:t>the materials treat practice </a:t>
            </a:r>
            <a:r>
              <a:rPr lang="en-US" sz="2400" dirty="0" smtClean="0">
                <a:solidFill>
                  <a:srgbClr val="3F3F39"/>
                </a:solidFill>
                <a:latin typeface="Lucida Sans" panose="020B0602030504020204" pitchFamily="34" charset="0"/>
                <a:ea typeface="Allerta"/>
                <a:cs typeface="Allerta"/>
                <a:sym typeface="Allerta"/>
              </a:rPr>
              <a:t>standards </a:t>
            </a:r>
            <a:r>
              <a:rPr lang="en-US" sz="2400" dirty="0">
                <a:solidFill>
                  <a:srgbClr val="3F3F39"/>
                </a:solidFill>
                <a:latin typeface="Lucida Sans" panose="020B0602030504020204" pitchFamily="34" charset="0"/>
                <a:ea typeface="Allerta"/>
                <a:cs typeface="Allerta"/>
                <a:sym typeface="Allerta"/>
              </a:rPr>
              <a:t>as </a:t>
            </a:r>
            <a:r>
              <a:rPr lang="en-US" sz="2400" dirty="0">
                <a:solidFill>
                  <a:srgbClr val="00B050"/>
                </a:solidFill>
                <a:latin typeface="Lucida Sans" panose="020B0602030504020204" pitchFamily="34" charset="0"/>
                <a:ea typeface="Allerta"/>
                <a:cs typeface="Allerta"/>
                <a:sym typeface="Allerta"/>
              </a:rPr>
              <a:t>developing across grades or grade </a:t>
            </a:r>
            <a:r>
              <a:rPr lang="en-US" sz="2400" dirty="0" smtClean="0">
                <a:solidFill>
                  <a:srgbClr val="00B050"/>
                </a:solidFill>
                <a:latin typeface="Lucida Sans" panose="020B0602030504020204" pitchFamily="34" charset="0"/>
                <a:ea typeface="Allerta"/>
                <a:cs typeface="Allerta"/>
                <a:sym typeface="Allerta"/>
              </a:rPr>
              <a:t>bands</a:t>
            </a:r>
            <a:r>
              <a:rPr lang="en-US" sz="2400" dirty="0" smtClean="0">
                <a:solidFill>
                  <a:srgbClr val="3F3F39"/>
                </a:solidFill>
                <a:latin typeface="Lucida Sans" panose="020B0602030504020204" pitchFamily="34" charset="0"/>
                <a:ea typeface="Allerta"/>
                <a:cs typeface="Allerta"/>
                <a:sym typeface="Allerta"/>
              </a:rPr>
              <a:t>? Are the practice standards in early grades appropriately simple? Do they display an arc of growing sophistication across the grades? </a:t>
            </a:r>
            <a:r>
              <a:rPr lang="en-US" sz="2400" dirty="0">
                <a:solidFill>
                  <a:srgbClr val="3F3F39"/>
                </a:solidFill>
                <a:latin typeface="Lucida Sans" panose="020B0602030504020204" pitchFamily="34" charset="0"/>
                <a:ea typeface="Allerta"/>
                <a:cs typeface="Allerta"/>
                <a:sym typeface="Allerta"/>
              </a:rPr>
              <a:t/>
            </a:r>
            <a:br>
              <a:rPr lang="en-US" sz="2400" dirty="0">
                <a:solidFill>
                  <a:srgbClr val="3F3F39"/>
                </a:solidFill>
                <a:latin typeface="Lucida Sans" panose="020B0602030504020204" pitchFamily="34" charset="0"/>
                <a:ea typeface="Allerta"/>
                <a:cs typeface="Allerta"/>
                <a:sym typeface="Allerta"/>
              </a:rPr>
            </a:br>
            <a:endParaRPr lang="en-US" sz="2400" dirty="0">
              <a:latin typeface="Lucida Sans" panose="020B0602030504020204" pitchFamily="34" charset="0"/>
            </a:endParaRPr>
          </a:p>
        </p:txBody>
      </p:sp>
      <p:sp>
        <p:nvSpPr>
          <p:cNvPr id="5" name="Shape 508"/>
          <p:cNvSpPr txBox="1">
            <a:spLocks noGrp="1"/>
          </p:cNvSpPr>
          <p:nvPr>
            <p:ph type="body" idx="1"/>
          </p:nvPr>
        </p:nvSpPr>
        <p:spPr>
          <a:xfrm>
            <a:off x="374073" y="2372142"/>
            <a:ext cx="7855527" cy="4525963"/>
          </a:xfrm>
          <a:prstGeom prst="rect">
            <a:avLst/>
          </a:prstGeom>
        </p:spPr>
        <p:txBody>
          <a:bodyPr lIns="91425" tIns="91425" rIns="91425" bIns="91425" anchor="t" anchorCtr="0">
            <a:noAutofit/>
          </a:bodyPr>
          <a:lstStyle/>
          <a:p>
            <a:pPr>
              <a:spcAft>
                <a:spcPts val="1200"/>
              </a:spcAft>
              <a:buClr>
                <a:srgbClr val="3F3F39"/>
              </a:buClr>
            </a:pPr>
            <a:r>
              <a:rPr lang="en-US" sz="2400" dirty="0" smtClean="0">
                <a:solidFill>
                  <a:srgbClr val="3F3F39"/>
                </a:solidFill>
                <a:latin typeface="Lucida Sans" panose="020B0602030504020204" pitchFamily="34" charset="0"/>
              </a:rPr>
              <a:t>Read and solve the 4 problems provided.</a:t>
            </a:r>
          </a:p>
          <a:p>
            <a:pPr>
              <a:spcAft>
                <a:spcPts val="1200"/>
              </a:spcAft>
              <a:buClr>
                <a:srgbClr val="3F3F39"/>
              </a:buClr>
            </a:pPr>
            <a:r>
              <a:rPr lang="en-US" sz="2400" dirty="0" smtClean="0">
                <a:solidFill>
                  <a:srgbClr val="3F3F39"/>
                </a:solidFill>
                <a:latin typeface="Lucida Sans" panose="020B0602030504020204" pitchFamily="34" charset="0"/>
              </a:rPr>
              <a:t>Match each problem to one of the standards listed at the top of the page.  </a:t>
            </a:r>
          </a:p>
          <a:p>
            <a:pPr>
              <a:spcAft>
                <a:spcPts val="1200"/>
              </a:spcAft>
              <a:buClr>
                <a:srgbClr val="3F3F39"/>
              </a:buClr>
            </a:pPr>
            <a:r>
              <a:rPr lang="en-US" sz="2400" dirty="0" smtClean="0">
                <a:solidFill>
                  <a:srgbClr val="3F3F39"/>
                </a:solidFill>
                <a:latin typeface="Lucida Sans" panose="020B0602030504020204" pitchFamily="34" charset="0"/>
              </a:rPr>
              <a:t>Discuss with your group:</a:t>
            </a:r>
          </a:p>
          <a:p>
            <a:pPr lvl="1">
              <a:spcAft>
                <a:spcPts val="1200"/>
              </a:spcAft>
              <a:buClr>
                <a:srgbClr val="3F3F39"/>
              </a:buClr>
            </a:pPr>
            <a:r>
              <a:rPr lang="en-US" sz="2200" dirty="0">
                <a:solidFill>
                  <a:srgbClr val="3F3F39"/>
                </a:solidFill>
                <a:latin typeface="Lucida Sans" panose="020B0602030504020204" pitchFamily="34" charset="0"/>
              </a:rPr>
              <a:t> </a:t>
            </a:r>
            <a:r>
              <a:rPr lang="en-US" sz="2200" dirty="0" smtClean="0">
                <a:solidFill>
                  <a:srgbClr val="3F3F39"/>
                </a:solidFill>
                <a:latin typeface="Lucida Sans" panose="020B0602030504020204" pitchFamily="34" charset="0"/>
              </a:rPr>
              <a:t>What kind of modeling is required for each problem?</a:t>
            </a:r>
          </a:p>
          <a:p>
            <a:pPr lvl="1">
              <a:spcAft>
                <a:spcPts val="1200"/>
              </a:spcAft>
              <a:buClr>
                <a:srgbClr val="3F3F39"/>
              </a:buClr>
            </a:pPr>
            <a:r>
              <a:rPr lang="en-US" sz="2200" dirty="0" smtClean="0">
                <a:solidFill>
                  <a:srgbClr val="3F3F39"/>
                </a:solidFill>
                <a:latin typeface="Lucida Sans" panose="020B0602030504020204" pitchFamily="34" charset="0"/>
              </a:rPr>
              <a:t> How does modeling grow in sophistication from K-4?</a:t>
            </a:r>
            <a:endParaRPr lang="en-US" sz="2200" dirty="0">
              <a:solidFill>
                <a:srgbClr val="3F3F39"/>
              </a:solidFill>
              <a:latin typeface="Lucida Sans" panose="020B0602030504020204" pitchFamily="34" charset="0"/>
            </a:endParaRPr>
          </a:p>
        </p:txBody>
      </p:sp>
      <p:sp>
        <p:nvSpPr>
          <p:cNvPr id="4" name="TextBox 3"/>
          <p:cNvSpPr txBox="1"/>
          <p:nvPr/>
        </p:nvSpPr>
        <p:spPr>
          <a:xfrm>
            <a:off x="7913077" y="5984950"/>
            <a:ext cx="1230923" cy="307777"/>
          </a:xfrm>
          <a:prstGeom prst="rect">
            <a:avLst/>
          </a:prstGeom>
          <a:solidFill>
            <a:schemeClr val="accent2"/>
          </a:solidFill>
        </p:spPr>
        <p:txBody>
          <a:bodyPr wrap="square" rtlCol="0">
            <a:spAutoFit/>
          </a:bodyPr>
          <a:lstStyle/>
          <a:p>
            <a:r>
              <a:rPr lang="en-US" dirty="0" smtClean="0"/>
              <a:t>Handout p. </a:t>
            </a:r>
            <a:r>
              <a:rPr lang="en-US" dirty="0"/>
              <a:t>6</a:t>
            </a:r>
            <a:endParaRPr lang="en-US" dirty="0" smtClean="0"/>
          </a:p>
        </p:txBody>
      </p:sp>
    </p:spTree>
    <p:extLst>
      <p:ext uri="{BB962C8B-B14F-4D97-AF65-F5344CB8AC3E}">
        <p14:creationId xmlns:p14="http://schemas.microsoft.com/office/powerpoint/2010/main" val="10667008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Shape 564"/>
          <p:cNvSpPr txBox="1">
            <a:spLocks noGrp="1"/>
          </p:cNvSpPr>
          <p:nvPr>
            <p:ph type="body" idx="1"/>
          </p:nvPr>
        </p:nvSpPr>
        <p:spPr>
          <a:xfrm>
            <a:off x="457200" y="1955799"/>
            <a:ext cx="8229600" cy="2533073"/>
          </a:xfrm>
          <a:prstGeom prst="rect">
            <a:avLst/>
          </a:prstGeom>
          <a:solidFill>
            <a:schemeClr val="lt1"/>
          </a:solidFill>
          <a:ln w="25400" cap="flat" cmpd="sng">
            <a:no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45833"/>
              <a:buFont typeface="Arial"/>
              <a:buNone/>
            </a:pPr>
            <a:r>
              <a:rPr lang="en-US" sz="2400" b="1" dirty="0" smtClean="0">
                <a:solidFill>
                  <a:srgbClr val="00B050"/>
                </a:solidFill>
                <a:latin typeface="Lucida Sans" panose="020B0602030504020204" pitchFamily="34" charset="0"/>
                <a:ea typeface="Allerta"/>
                <a:cs typeface="Allerta"/>
                <a:sym typeface="Allerta"/>
              </a:rPr>
              <a:t>AC </a:t>
            </a:r>
            <a:r>
              <a:rPr lang="en-US" sz="2400" b="1" i="0" u="none" strike="noStrike" cap="none" baseline="0" dirty="0" smtClean="0">
                <a:solidFill>
                  <a:srgbClr val="00B050"/>
                </a:solidFill>
                <a:latin typeface="Lucida Sans" panose="020B0602030504020204" pitchFamily="34" charset="0"/>
                <a:ea typeface="Allerta"/>
                <a:cs typeface="Allerta"/>
                <a:sym typeface="Allerta"/>
              </a:rPr>
              <a:t>Metric </a:t>
            </a:r>
            <a:r>
              <a:rPr lang="en-US" sz="2400" b="1" dirty="0">
                <a:solidFill>
                  <a:srgbClr val="00B050"/>
                </a:solidFill>
                <a:latin typeface="Lucida Sans" panose="020B0602030504020204" pitchFamily="34" charset="0"/>
                <a:ea typeface="Allerta"/>
                <a:cs typeface="Allerta"/>
                <a:sym typeface="Allerta"/>
              </a:rPr>
              <a:t>2</a:t>
            </a:r>
            <a:r>
              <a:rPr lang="en-US" sz="2400" b="1" i="0" u="none" strike="noStrike" cap="none" baseline="0" dirty="0">
                <a:solidFill>
                  <a:srgbClr val="00B050"/>
                </a:solidFill>
                <a:latin typeface="Lucida Sans" panose="020B0602030504020204" pitchFamily="34" charset="0"/>
                <a:ea typeface="Allerta"/>
                <a:cs typeface="Allerta"/>
                <a:sym typeface="Allerta"/>
              </a:rPr>
              <a:t>A: </a:t>
            </a:r>
            <a:r>
              <a:rPr lang="en-US" sz="2400" dirty="0">
                <a:solidFill>
                  <a:srgbClr val="3F3F39"/>
                </a:solidFill>
                <a:latin typeface="Lucida Sans" panose="020B0602030504020204" pitchFamily="34" charset="0"/>
                <a:ea typeface="Allerta"/>
                <a:cs typeface="Allerta"/>
                <a:sym typeface="Allerta"/>
              </a:rPr>
              <a:t>Materials address the practice </a:t>
            </a:r>
            <a:r>
              <a:rPr lang="en-US" sz="2400" dirty="0" smtClean="0">
                <a:solidFill>
                  <a:srgbClr val="3F3F39"/>
                </a:solidFill>
                <a:latin typeface="Lucida Sans" panose="020B0602030504020204" pitchFamily="34" charset="0"/>
                <a:ea typeface="Allerta"/>
                <a:cs typeface="Allerta"/>
                <a:sym typeface="Allerta"/>
              </a:rPr>
              <a:t>standards </a:t>
            </a:r>
            <a:r>
              <a:rPr lang="en-US" sz="2400" dirty="0">
                <a:solidFill>
                  <a:srgbClr val="3F3F39"/>
                </a:solidFill>
                <a:latin typeface="Lucida Sans" panose="020B0602030504020204" pitchFamily="34" charset="0"/>
                <a:ea typeface="Allerta"/>
                <a:cs typeface="Allerta"/>
                <a:sym typeface="Allerta"/>
              </a:rPr>
              <a:t>in such a way as to enrich the Major Work of the grade; </a:t>
            </a:r>
            <a:r>
              <a:rPr lang="en-US" sz="2400" dirty="0" smtClean="0">
                <a:solidFill>
                  <a:srgbClr val="3F3F39"/>
                </a:solidFill>
                <a:latin typeface="Lucida Sans" panose="020B0602030504020204" pitchFamily="34" charset="0"/>
                <a:ea typeface="Allerta"/>
                <a:cs typeface="Allerta"/>
                <a:sym typeface="Allerta"/>
              </a:rPr>
              <a:t>practice standards </a:t>
            </a:r>
            <a:r>
              <a:rPr lang="en-US" sz="2400" dirty="0">
                <a:solidFill>
                  <a:srgbClr val="3F3F39"/>
                </a:solidFill>
                <a:latin typeface="Lucida Sans" panose="020B0602030504020204" pitchFamily="34" charset="0"/>
                <a:ea typeface="Allerta"/>
                <a:cs typeface="Allerta"/>
                <a:sym typeface="Allerta"/>
              </a:rPr>
              <a:t>strengthen the focus on Major Work instead of detracting from it, in both teacher and student materials</a:t>
            </a:r>
          </a:p>
          <a:p>
            <a:pPr marL="0" marR="0" lvl="0" indent="0" algn="l" rtl="0">
              <a:lnSpc>
                <a:spcPct val="100000"/>
              </a:lnSpc>
              <a:spcBef>
                <a:spcPts val="0"/>
              </a:spcBef>
              <a:spcAft>
                <a:spcPts val="0"/>
              </a:spcAft>
              <a:buClr>
                <a:schemeClr val="accent4"/>
              </a:buClr>
              <a:buFont typeface="Arial"/>
              <a:buNone/>
            </a:pPr>
            <a:endParaRPr sz="2400" dirty="0">
              <a:solidFill>
                <a:schemeClr val="dk1"/>
              </a:solidFill>
              <a:latin typeface="Lucida Sans" panose="020B0602030504020204" pitchFamily="34" charset="0"/>
              <a:ea typeface="Allerta"/>
              <a:cs typeface="Allerta"/>
              <a:sym typeface="Allerta"/>
            </a:endParaRPr>
          </a:p>
          <a:p>
            <a:pPr marL="457200" marR="0" lvl="0" indent="0" algn="l" rtl="0">
              <a:lnSpc>
                <a:spcPct val="100000"/>
              </a:lnSpc>
              <a:spcBef>
                <a:spcPts val="0"/>
              </a:spcBef>
              <a:spcAft>
                <a:spcPts val="0"/>
              </a:spcAft>
              <a:buNone/>
            </a:pPr>
            <a:endParaRPr sz="1800" dirty="0">
              <a:solidFill>
                <a:schemeClr val="dk1"/>
              </a:solidFill>
              <a:latin typeface="Lucida Sans" panose="020B0602030504020204" pitchFamily="34" charset="0"/>
              <a:ea typeface="Allerta"/>
              <a:cs typeface="Allerta"/>
              <a:sym typeface="Allerta"/>
            </a:endParaRPr>
          </a:p>
          <a:p>
            <a:pPr marL="457200" marR="0" lvl="0" indent="0" algn="l" rtl="0">
              <a:lnSpc>
                <a:spcPct val="100000"/>
              </a:lnSpc>
              <a:spcBef>
                <a:spcPts val="0"/>
              </a:spcBef>
              <a:spcAft>
                <a:spcPts val="0"/>
              </a:spcAft>
              <a:buNone/>
            </a:pPr>
            <a:endParaRPr sz="1800" dirty="0">
              <a:solidFill>
                <a:schemeClr val="dk1"/>
              </a:solidFill>
              <a:latin typeface="Lucida Sans" panose="020B0602030504020204" pitchFamily="34" charset="0"/>
              <a:ea typeface="Allerta"/>
              <a:cs typeface="Allerta"/>
              <a:sym typeface="Allerta"/>
            </a:endParaRPr>
          </a:p>
        </p:txBody>
      </p:sp>
      <p:sp>
        <p:nvSpPr>
          <p:cNvPr id="6" name="Shape 480"/>
          <p:cNvSpPr txBox="1">
            <a:spLocks/>
          </p:cNvSpPr>
          <p:nvPr/>
        </p:nvSpPr>
        <p:spPr>
          <a:xfrm>
            <a:off x="2037575" y="528625"/>
            <a:ext cx="5280300" cy="1143000"/>
          </a:xfrm>
          <a:prstGeom prst="roundRect">
            <a:avLst>
              <a:gd name="adj" fmla="val 16667"/>
            </a:avLst>
          </a:prstGeom>
          <a:solidFill>
            <a:schemeClr val="accent1"/>
          </a:solidFill>
          <a:ln w="25400" cap="flat" cmpd="sng">
            <a:solidFill>
              <a:srgbClr val="1E7541"/>
            </a:solidFill>
            <a:prstDash val="solid"/>
            <a:round/>
            <a:headEnd type="none" w="med" len="med"/>
            <a:tailEnd type="none" w="med" len="med"/>
          </a:ln>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Allerta"/>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algn="ctr">
              <a:buClr>
                <a:schemeClr val="lt1"/>
              </a:buClr>
              <a:buSzPct val="25000"/>
              <a:buFont typeface="Arial"/>
              <a:buNone/>
            </a:pPr>
            <a:r>
              <a:rPr lang="en-US" sz="3600" dirty="0" smtClean="0">
                <a:solidFill>
                  <a:schemeClr val="lt1"/>
                </a:solidFill>
                <a:latin typeface="Lucida Sans" panose="020B0602030504020204" pitchFamily="34" charset="0"/>
              </a:rPr>
              <a:t>Standards for Mathematical Practice</a:t>
            </a:r>
            <a:endParaRPr lang="en-US" sz="3600" dirty="0">
              <a:solidFill>
                <a:schemeClr val="lt1"/>
              </a:solidFill>
              <a:latin typeface="Lucida Sans" panose="020B0602030504020204" pitchFamily="34" charset="0"/>
            </a:endParaRPr>
          </a:p>
        </p:txBody>
      </p:sp>
      <p:sp>
        <p:nvSpPr>
          <p:cNvPr id="5" name="TextBox 4"/>
          <p:cNvSpPr txBox="1"/>
          <p:nvPr/>
        </p:nvSpPr>
        <p:spPr>
          <a:xfrm>
            <a:off x="8021782" y="5987415"/>
            <a:ext cx="1122218" cy="307777"/>
          </a:xfrm>
          <a:prstGeom prst="rect">
            <a:avLst/>
          </a:prstGeom>
          <a:solidFill>
            <a:schemeClr val="accent2"/>
          </a:solidFill>
        </p:spPr>
        <p:txBody>
          <a:bodyPr wrap="square" rtlCol="0">
            <a:spAutoFit/>
          </a:bodyPr>
          <a:lstStyle/>
          <a:p>
            <a:r>
              <a:rPr lang="en-US" dirty="0" smtClean="0"/>
              <a:t>IMET p. 26 </a:t>
            </a:r>
            <a:endParaRPr lang="en-US" dirty="0"/>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12674" t="17759" r="54114" b="11814"/>
          <a:stretch/>
        </p:blipFill>
        <p:spPr>
          <a:xfrm>
            <a:off x="825188" y="691375"/>
            <a:ext cx="7560527" cy="5151863"/>
          </a:xfrm>
          <a:prstGeom prst="rect">
            <a:avLst/>
          </a:prstGeom>
          <a:ln>
            <a:solidFill>
              <a:srgbClr val="00B050"/>
            </a:solidFill>
          </a:ln>
        </p:spPr>
      </p:pic>
      <p:sp>
        <p:nvSpPr>
          <p:cNvPr id="5" name="TextBox 4"/>
          <p:cNvSpPr txBox="1"/>
          <p:nvPr/>
        </p:nvSpPr>
        <p:spPr>
          <a:xfrm>
            <a:off x="8021782" y="5987415"/>
            <a:ext cx="1122218" cy="307777"/>
          </a:xfrm>
          <a:prstGeom prst="rect">
            <a:avLst/>
          </a:prstGeom>
          <a:solidFill>
            <a:schemeClr val="accent2"/>
          </a:solidFill>
        </p:spPr>
        <p:txBody>
          <a:bodyPr wrap="square" rtlCol="0">
            <a:spAutoFit/>
          </a:bodyPr>
          <a:lstStyle/>
          <a:p>
            <a:r>
              <a:rPr lang="en-US" dirty="0" smtClean="0"/>
              <a:t>IMET p. 26 </a:t>
            </a:r>
            <a:endParaRPr lang="en-US" dirty="0"/>
          </a:p>
        </p:txBody>
      </p:sp>
    </p:spTree>
    <p:extLst>
      <p:ext uri="{BB962C8B-B14F-4D97-AF65-F5344CB8AC3E}">
        <p14:creationId xmlns:p14="http://schemas.microsoft.com/office/powerpoint/2010/main" val="1046501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Shape 57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b="0" i="0" u="none" strike="noStrike" cap="none" baseline="0" dirty="0">
                <a:solidFill>
                  <a:srgbClr val="3F3F39"/>
                </a:solidFill>
                <a:latin typeface="Lucida Sans" panose="020B0602030504020204" pitchFamily="34" charset="0"/>
                <a:ea typeface="Allerta"/>
                <a:cs typeface="Allerta"/>
                <a:sym typeface="Allerta"/>
              </a:rPr>
              <a:t>2A:  Connecting </a:t>
            </a:r>
            <a:r>
              <a:rPr lang="en-US" sz="2800" b="0" i="0" u="none" strike="noStrike" cap="none" baseline="0" dirty="0" smtClean="0">
                <a:solidFill>
                  <a:srgbClr val="3F3F39"/>
                </a:solidFill>
                <a:latin typeface="Lucida Sans" panose="020B0602030504020204" pitchFamily="34" charset="0"/>
                <a:ea typeface="Allerta"/>
                <a:cs typeface="Allerta"/>
                <a:sym typeface="Allerta"/>
              </a:rPr>
              <a:t>Content </a:t>
            </a:r>
            <a:r>
              <a:rPr lang="en-US" sz="2800" b="0" i="0" u="none" strike="noStrike" cap="none" baseline="0" dirty="0">
                <a:solidFill>
                  <a:srgbClr val="3F3F39"/>
                </a:solidFill>
                <a:latin typeface="Lucida Sans" panose="020B0602030504020204" pitchFamily="34" charset="0"/>
                <a:ea typeface="Allerta"/>
                <a:cs typeface="Allerta"/>
                <a:sym typeface="Allerta"/>
              </a:rPr>
              <a:t>and </a:t>
            </a:r>
            <a:r>
              <a:rPr lang="en-US" sz="2800" b="0" i="0" u="none" strike="noStrike" cap="none" baseline="0" dirty="0" smtClean="0">
                <a:solidFill>
                  <a:srgbClr val="3F3F39"/>
                </a:solidFill>
                <a:latin typeface="Lucida Sans" panose="020B0602030504020204" pitchFamily="34" charset="0"/>
                <a:ea typeface="Allerta"/>
                <a:cs typeface="Allerta"/>
                <a:sym typeface="Allerta"/>
              </a:rPr>
              <a:t>Practice</a:t>
            </a:r>
            <a:endParaRPr lang="en-US" sz="2800" b="0" i="0" u="none" strike="noStrike" cap="none" baseline="0" dirty="0">
              <a:solidFill>
                <a:srgbClr val="3F3F39"/>
              </a:solidFill>
              <a:latin typeface="Lucida Sans" panose="020B0602030504020204" pitchFamily="34" charset="0"/>
              <a:ea typeface="Allerta"/>
              <a:cs typeface="Allerta"/>
              <a:sym typeface="Allerta"/>
            </a:endParaRPr>
          </a:p>
        </p:txBody>
      </p:sp>
      <p:sp>
        <p:nvSpPr>
          <p:cNvPr id="572" name="Shape 572"/>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marL="457200" marR="0" lvl="1" indent="0" algn="l" rtl="0">
              <a:spcBef>
                <a:spcPts val="0"/>
              </a:spcBef>
              <a:buClr>
                <a:srgbClr val="3F3F39"/>
              </a:buClr>
              <a:buSzPct val="25000"/>
              <a:buFont typeface="Arial"/>
              <a:buNone/>
            </a:pPr>
            <a:r>
              <a:rPr lang="en-US" sz="2400" b="0" i="0" u="none" strike="noStrike" cap="none" baseline="0" dirty="0">
                <a:solidFill>
                  <a:srgbClr val="3F3F39"/>
                </a:solidFill>
                <a:latin typeface="Lucida Sans" panose="020B0602030504020204" pitchFamily="34" charset="0"/>
                <a:ea typeface="Allerta"/>
                <a:cs typeface="Allerta"/>
                <a:sym typeface="Allerta"/>
              </a:rPr>
              <a:t>“Designers of curricula, assessments, and professional development should all attend to the need to </a:t>
            </a:r>
            <a:r>
              <a:rPr lang="en-US" sz="2400" b="0" i="0" u="none" strike="noStrike" cap="none" baseline="0" dirty="0">
                <a:solidFill>
                  <a:srgbClr val="FF0000"/>
                </a:solidFill>
                <a:latin typeface="Lucida Sans" panose="020B0602030504020204" pitchFamily="34" charset="0"/>
                <a:ea typeface="Allerta"/>
                <a:cs typeface="Allerta"/>
                <a:sym typeface="Allerta"/>
              </a:rPr>
              <a:t>connect</a:t>
            </a:r>
            <a:r>
              <a:rPr lang="en-US" sz="2400" b="0" i="0" u="none" strike="noStrike" cap="none" baseline="0" dirty="0">
                <a:solidFill>
                  <a:srgbClr val="3F3F39"/>
                </a:solidFill>
                <a:latin typeface="Lucida Sans" panose="020B0602030504020204" pitchFamily="34" charset="0"/>
                <a:ea typeface="Allerta"/>
                <a:cs typeface="Allerta"/>
                <a:sym typeface="Allerta"/>
              </a:rPr>
              <a:t> the mathematical practices to mathematical content in mathematics instruction.” (CCSSM, p. </a:t>
            </a:r>
            <a:r>
              <a:rPr lang="en-US" sz="2400" b="0" i="0" u="none" strike="noStrike" cap="none" baseline="0" dirty="0" smtClean="0">
                <a:solidFill>
                  <a:srgbClr val="3F3F39"/>
                </a:solidFill>
                <a:latin typeface="Lucida Sans" panose="020B0602030504020204" pitchFamily="34" charset="0"/>
                <a:ea typeface="Allerta"/>
                <a:cs typeface="Allerta"/>
                <a:sym typeface="Allerta"/>
              </a:rPr>
              <a:t>8)</a:t>
            </a:r>
            <a:endParaRPr lang="en-US" sz="2400" b="0" i="0" u="none" strike="noStrike" cap="none" baseline="0" dirty="0">
              <a:solidFill>
                <a:srgbClr val="3F3F39"/>
              </a:solidFill>
              <a:latin typeface="Lucida Sans" panose="020B0602030504020204" pitchFamily="34" charset="0"/>
              <a:ea typeface="Allerta"/>
              <a:cs typeface="Allerta"/>
              <a:sym typeface="Allerta"/>
            </a:endParaRPr>
          </a:p>
          <a:p>
            <a:pPr marL="457200" marR="0" lvl="1" indent="0" algn="l" rtl="0">
              <a:spcBef>
                <a:spcPts val="520"/>
              </a:spcBef>
              <a:buClr>
                <a:srgbClr val="3F3F39"/>
              </a:buClr>
              <a:buFont typeface="Arial"/>
              <a:buNone/>
            </a:pPr>
            <a:endParaRPr sz="2400" b="0" i="0" u="none" strike="noStrike" cap="none" baseline="0" dirty="0">
              <a:solidFill>
                <a:srgbClr val="3F3F39"/>
              </a:solidFill>
              <a:latin typeface="Lucida Sans" panose="020B0602030504020204" pitchFamily="34" charset="0"/>
              <a:ea typeface="Allerta"/>
              <a:cs typeface="Allerta"/>
              <a:sym typeface="Allerta"/>
            </a:endParaRPr>
          </a:p>
          <a:p>
            <a:pPr marL="342900" marR="0" lvl="0" indent="-190500" algn="l" rtl="0">
              <a:spcBef>
                <a:spcPts val="480"/>
              </a:spcBef>
              <a:buClr>
                <a:srgbClr val="3F3F39"/>
              </a:buClr>
              <a:buFont typeface="Arial"/>
              <a:buNone/>
            </a:pPr>
            <a:endParaRPr sz="2400" b="0" i="0" u="none" strike="noStrike" cap="none" baseline="0" dirty="0">
              <a:solidFill>
                <a:srgbClr val="3F3F39"/>
              </a:solidFill>
              <a:latin typeface="Lucida Sans" panose="020B0602030504020204" pitchFamily="34" charset="0"/>
              <a:ea typeface="Allerta"/>
              <a:cs typeface="Allerta"/>
              <a:sym typeface="Allerta"/>
            </a:endParaRPr>
          </a:p>
        </p:txBody>
      </p:sp>
      <p:sp>
        <p:nvSpPr>
          <p:cNvPr id="573" name="Shape 573"/>
          <p:cNvSpPr txBox="1">
            <a:spLocks noGrp="1"/>
          </p:cNvSpPr>
          <p:nvPr>
            <p:ph type="sldNum" idx="12"/>
          </p:nvPr>
        </p:nvSpPr>
        <p:spPr>
          <a:xfrm>
            <a:off x="6553200" y="6435291"/>
            <a:ext cx="2133599" cy="3650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Calibri"/>
                <a:ea typeface="Calibri"/>
                <a:cs typeface="Calibri"/>
                <a:sym typeface="Calibri"/>
              </a:rPr>
              <a:t>   </a:t>
            </a:r>
          </a:p>
        </p:txBody>
      </p:sp>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Shape 579"/>
          <p:cNvSpPr txBox="1">
            <a:spLocks noGrp="1"/>
          </p:cNvSpPr>
          <p:nvPr>
            <p:ph type="title"/>
          </p:nvPr>
        </p:nvSpPr>
        <p:spPr>
          <a:xfrm>
            <a:off x="700198" y="431800"/>
            <a:ext cx="8229600" cy="1697037"/>
          </a:xfrm>
          <a:prstGeom prst="rect">
            <a:avLst/>
          </a:prstGeom>
        </p:spPr>
        <p:txBody>
          <a:bodyPr lIns="91425" tIns="91425" rIns="91425" bIns="91425" anchor="ctr" anchorCtr="0">
            <a:noAutofit/>
          </a:bodyPr>
          <a:lstStyle/>
          <a:p>
            <a:pPr lvl="0"/>
            <a:r>
              <a:rPr lang="en-US" sz="2400" dirty="0" smtClean="0">
                <a:solidFill>
                  <a:srgbClr val="3F3F39"/>
                </a:solidFill>
                <a:latin typeface="Lucida Sans" panose="020B0602030504020204" pitchFamily="34" charset="0"/>
                <a:ea typeface="Allerta"/>
                <a:cs typeface="Allerta"/>
                <a:sym typeface="Allerta"/>
              </a:rPr>
              <a:t>AC 2A: Materials </a:t>
            </a:r>
            <a:r>
              <a:rPr lang="en-US" sz="2400" dirty="0">
                <a:solidFill>
                  <a:srgbClr val="3F3F39"/>
                </a:solidFill>
                <a:latin typeface="Lucida Sans" panose="020B0602030504020204" pitchFamily="34" charset="0"/>
                <a:ea typeface="Allerta"/>
                <a:cs typeface="Allerta"/>
                <a:sym typeface="Allerta"/>
              </a:rPr>
              <a:t>address the practice </a:t>
            </a:r>
            <a:r>
              <a:rPr lang="en-US" sz="2400" dirty="0" smtClean="0">
                <a:solidFill>
                  <a:srgbClr val="3F3F39"/>
                </a:solidFill>
                <a:latin typeface="Lucida Sans" panose="020B0602030504020204" pitchFamily="34" charset="0"/>
                <a:ea typeface="Allerta"/>
                <a:cs typeface="Allerta"/>
                <a:sym typeface="Allerta"/>
              </a:rPr>
              <a:t>standards </a:t>
            </a:r>
            <a:r>
              <a:rPr lang="en-US" sz="2400" dirty="0">
                <a:solidFill>
                  <a:srgbClr val="3F3F39"/>
                </a:solidFill>
                <a:latin typeface="Lucida Sans" panose="020B0602030504020204" pitchFamily="34" charset="0"/>
                <a:ea typeface="Allerta"/>
                <a:cs typeface="Allerta"/>
                <a:sym typeface="Allerta"/>
              </a:rPr>
              <a:t>in such a way as to enrich the Major Work of the grade; </a:t>
            </a:r>
            <a:r>
              <a:rPr lang="en-US" sz="2400" dirty="0" smtClean="0">
                <a:solidFill>
                  <a:srgbClr val="00B050"/>
                </a:solidFill>
                <a:latin typeface="Lucida Sans" panose="020B0602030504020204" pitchFamily="34" charset="0"/>
                <a:ea typeface="Allerta"/>
                <a:cs typeface="Allerta"/>
                <a:sym typeface="Allerta"/>
              </a:rPr>
              <a:t>practice standards </a:t>
            </a:r>
            <a:r>
              <a:rPr lang="en-US" sz="2400" dirty="0">
                <a:solidFill>
                  <a:srgbClr val="00B050"/>
                </a:solidFill>
                <a:latin typeface="Lucida Sans" panose="020B0602030504020204" pitchFamily="34" charset="0"/>
                <a:ea typeface="Allerta"/>
                <a:cs typeface="Allerta"/>
                <a:sym typeface="Allerta"/>
              </a:rPr>
              <a:t>strengthen the focus on Major Work</a:t>
            </a:r>
            <a:r>
              <a:rPr lang="en-US" sz="2400" dirty="0">
                <a:solidFill>
                  <a:schemeClr val="accent1"/>
                </a:solidFill>
                <a:latin typeface="Lucida Sans" panose="020B0602030504020204" pitchFamily="34" charset="0"/>
                <a:ea typeface="Allerta"/>
                <a:cs typeface="Allerta"/>
                <a:sym typeface="Allerta"/>
              </a:rPr>
              <a:t> </a:t>
            </a:r>
            <a:r>
              <a:rPr lang="en-US" sz="2400" dirty="0">
                <a:solidFill>
                  <a:srgbClr val="3F3F39"/>
                </a:solidFill>
                <a:latin typeface="Lucida Sans" panose="020B0602030504020204" pitchFamily="34" charset="0"/>
                <a:ea typeface="Allerta"/>
                <a:cs typeface="Allerta"/>
                <a:sym typeface="Allerta"/>
              </a:rPr>
              <a:t>instead of detracting from it, in both teacher and student materials</a:t>
            </a:r>
            <a:r>
              <a:rPr lang="en-US" sz="2200" dirty="0">
                <a:solidFill>
                  <a:schemeClr val="dk1"/>
                </a:solidFill>
                <a:latin typeface="Lucida Sans" panose="020B0602030504020204" pitchFamily="34" charset="0"/>
                <a:ea typeface="Allerta"/>
                <a:cs typeface="Allerta"/>
                <a:sym typeface="Allerta"/>
              </a:rPr>
              <a:t/>
            </a:r>
            <a:br>
              <a:rPr lang="en-US" sz="2200" dirty="0">
                <a:solidFill>
                  <a:schemeClr val="dk1"/>
                </a:solidFill>
                <a:latin typeface="Lucida Sans" panose="020B0602030504020204" pitchFamily="34" charset="0"/>
                <a:ea typeface="Allerta"/>
                <a:cs typeface="Allerta"/>
                <a:sym typeface="Allerta"/>
              </a:rPr>
            </a:br>
            <a:endParaRPr sz="2200" dirty="0">
              <a:latin typeface="Lucida Sans" panose="020B0602030504020204" pitchFamily="34" charset="0"/>
            </a:endParaRPr>
          </a:p>
        </p:txBody>
      </p:sp>
      <p:pic>
        <p:nvPicPr>
          <p:cNvPr id="2" name="Picture 1"/>
          <p:cNvPicPr>
            <a:picLocks noChangeAspect="1"/>
          </p:cNvPicPr>
          <p:nvPr/>
        </p:nvPicPr>
        <p:blipFill>
          <a:blip r:embed="rId3"/>
          <a:stretch>
            <a:fillRect/>
          </a:stretch>
        </p:blipFill>
        <p:spPr>
          <a:xfrm>
            <a:off x="951464" y="2128837"/>
            <a:ext cx="7153445" cy="3451023"/>
          </a:xfrm>
          <a:prstGeom prst="rect">
            <a:avLst/>
          </a:prstGeom>
        </p:spPr>
      </p:pic>
      <p:sp>
        <p:nvSpPr>
          <p:cNvPr id="4" name="TextBox 3"/>
          <p:cNvSpPr txBox="1"/>
          <p:nvPr/>
        </p:nvSpPr>
        <p:spPr>
          <a:xfrm>
            <a:off x="7913077" y="5984950"/>
            <a:ext cx="1230923" cy="307777"/>
          </a:xfrm>
          <a:prstGeom prst="rect">
            <a:avLst/>
          </a:prstGeom>
          <a:solidFill>
            <a:schemeClr val="accent2"/>
          </a:solidFill>
        </p:spPr>
        <p:txBody>
          <a:bodyPr wrap="square" rtlCol="0">
            <a:spAutoFit/>
          </a:bodyPr>
          <a:lstStyle/>
          <a:p>
            <a:r>
              <a:rPr lang="en-US" dirty="0" smtClean="0"/>
              <a:t>Handout p. 7</a:t>
            </a:r>
          </a:p>
        </p:txBody>
      </p:sp>
      <p:sp>
        <p:nvSpPr>
          <p:cNvPr id="5" name="TextBox 4"/>
          <p:cNvSpPr txBox="1"/>
          <p:nvPr/>
        </p:nvSpPr>
        <p:spPr>
          <a:xfrm>
            <a:off x="8070732" y="5625456"/>
            <a:ext cx="1073268" cy="307777"/>
          </a:xfrm>
          <a:prstGeom prst="rect">
            <a:avLst/>
          </a:prstGeom>
          <a:solidFill>
            <a:schemeClr val="accent2"/>
          </a:solidFill>
        </p:spPr>
        <p:txBody>
          <a:bodyPr wrap="square" rtlCol="0">
            <a:spAutoFit/>
          </a:bodyPr>
          <a:lstStyle/>
          <a:p>
            <a:r>
              <a:rPr lang="en-US" dirty="0" smtClean="0"/>
              <a:t>IMET p. 26 </a:t>
            </a:r>
            <a:endParaRPr lang="en-US" dirty="0"/>
          </a:p>
        </p:txBody>
      </p:sp>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Shape 589"/>
          <p:cNvSpPr txBox="1">
            <a:spLocks noGrp="1"/>
          </p:cNvSpPr>
          <p:nvPr>
            <p:ph type="title"/>
          </p:nvPr>
        </p:nvSpPr>
        <p:spPr>
          <a:xfrm>
            <a:off x="469900" y="566737"/>
            <a:ext cx="8229600" cy="1143000"/>
          </a:xfrm>
          <a:prstGeom prst="rect">
            <a:avLst/>
          </a:prstGeom>
        </p:spPr>
        <p:txBody>
          <a:bodyPr lIns="91425" tIns="91425" rIns="91425" bIns="91425" anchor="ctr" anchorCtr="0">
            <a:noAutofit/>
          </a:bodyPr>
          <a:lstStyle/>
          <a:p>
            <a:r>
              <a:rPr lang="en-US" sz="2400" dirty="0">
                <a:solidFill>
                  <a:srgbClr val="3F3F39"/>
                </a:solidFill>
                <a:latin typeface="Lucida Sans" panose="020B0602030504020204" pitchFamily="34" charset="0"/>
                <a:ea typeface="Allerta"/>
                <a:cs typeface="Allerta"/>
                <a:sym typeface="Allerta"/>
              </a:rPr>
              <a:t>AC 2A: Materials address the practice </a:t>
            </a:r>
            <a:r>
              <a:rPr lang="en-US" sz="2400" dirty="0" smtClean="0">
                <a:solidFill>
                  <a:srgbClr val="3F3F39"/>
                </a:solidFill>
                <a:latin typeface="Lucida Sans" panose="020B0602030504020204" pitchFamily="34" charset="0"/>
                <a:ea typeface="Allerta"/>
                <a:cs typeface="Allerta"/>
                <a:sym typeface="Allerta"/>
              </a:rPr>
              <a:t>standards </a:t>
            </a:r>
            <a:r>
              <a:rPr lang="en-US" sz="2400" dirty="0">
                <a:solidFill>
                  <a:srgbClr val="3F3F39"/>
                </a:solidFill>
                <a:latin typeface="Lucida Sans" panose="020B0602030504020204" pitchFamily="34" charset="0"/>
                <a:ea typeface="Allerta"/>
                <a:cs typeface="Allerta"/>
                <a:sym typeface="Allerta"/>
              </a:rPr>
              <a:t>in such a way as to enrich the Major Work of the grade; </a:t>
            </a:r>
            <a:r>
              <a:rPr lang="en-US" sz="2400" dirty="0" smtClean="0">
                <a:solidFill>
                  <a:srgbClr val="00B050"/>
                </a:solidFill>
                <a:latin typeface="Lucida Sans" panose="020B0602030504020204" pitchFamily="34" charset="0"/>
                <a:ea typeface="Allerta"/>
                <a:cs typeface="Allerta"/>
                <a:sym typeface="Allerta"/>
              </a:rPr>
              <a:t>practice standards strengthen </a:t>
            </a:r>
            <a:r>
              <a:rPr lang="en-US" sz="2400" dirty="0">
                <a:solidFill>
                  <a:srgbClr val="00B050"/>
                </a:solidFill>
                <a:latin typeface="Lucida Sans" panose="020B0602030504020204" pitchFamily="34" charset="0"/>
                <a:ea typeface="Allerta"/>
                <a:cs typeface="Allerta"/>
                <a:sym typeface="Allerta"/>
              </a:rPr>
              <a:t>the focus on Major Work </a:t>
            </a:r>
            <a:r>
              <a:rPr lang="en-US" sz="2400" dirty="0">
                <a:solidFill>
                  <a:srgbClr val="3F3F39"/>
                </a:solidFill>
                <a:latin typeface="Lucida Sans" panose="020B0602030504020204" pitchFamily="34" charset="0"/>
                <a:ea typeface="Allerta"/>
                <a:cs typeface="Allerta"/>
                <a:sym typeface="Allerta"/>
              </a:rPr>
              <a:t>instead of detracting from it, in both teacher and student materials</a:t>
            </a:r>
            <a:endParaRPr sz="2400" dirty="0">
              <a:solidFill>
                <a:srgbClr val="3F3F39"/>
              </a:solidFill>
              <a:latin typeface="Lucida Sans" panose="020B0602030504020204" pitchFamily="34" charset="0"/>
            </a:endParaRPr>
          </a:p>
        </p:txBody>
      </p:sp>
      <p:pic>
        <p:nvPicPr>
          <p:cNvPr id="591" name="Shape 591"/>
          <p:cNvPicPr preferRelativeResize="0"/>
          <p:nvPr/>
        </p:nvPicPr>
        <p:blipFill>
          <a:blip r:embed="rId3">
            <a:alphaModFix/>
          </a:blip>
          <a:stretch>
            <a:fillRect/>
          </a:stretch>
        </p:blipFill>
        <p:spPr>
          <a:xfrm>
            <a:off x="967205" y="2298700"/>
            <a:ext cx="7213600" cy="3835400"/>
          </a:xfrm>
          <a:prstGeom prst="rect">
            <a:avLst/>
          </a:prstGeom>
          <a:noFill/>
          <a:ln>
            <a:noFill/>
          </a:ln>
        </p:spPr>
      </p:pic>
      <p:sp>
        <p:nvSpPr>
          <p:cNvPr id="4" name="TextBox 3"/>
          <p:cNvSpPr txBox="1"/>
          <p:nvPr/>
        </p:nvSpPr>
        <p:spPr>
          <a:xfrm>
            <a:off x="7913077" y="5984950"/>
            <a:ext cx="1230923" cy="307777"/>
          </a:xfrm>
          <a:prstGeom prst="rect">
            <a:avLst/>
          </a:prstGeom>
          <a:solidFill>
            <a:schemeClr val="accent2"/>
          </a:solidFill>
        </p:spPr>
        <p:txBody>
          <a:bodyPr wrap="square" rtlCol="0">
            <a:spAutoFit/>
          </a:bodyPr>
          <a:lstStyle/>
          <a:p>
            <a:r>
              <a:rPr lang="en-US" dirty="0" smtClean="0"/>
              <a:t>Handout p. 8 </a:t>
            </a:r>
          </a:p>
        </p:txBody>
      </p:sp>
      <p:sp>
        <p:nvSpPr>
          <p:cNvPr id="5" name="TextBox 4"/>
          <p:cNvSpPr txBox="1"/>
          <p:nvPr/>
        </p:nvSpPr>
        <p:spPr>
          <a:xfrm>
            <a:off x="8054967" y="5634122"/>
            <a:ext cx="1089033" cy="307777"/>
          </a:xfrm>
          <a:prstGeom prst="rect">
            <a:avLst/>
          </a:prstGeom>
          <a:solidFill>
            <a:schemeClr val="accent2"/>
          </a:solidFill>
        </p:spPr>
        <p:txBody>
          <a:bodyPr wrap="square" rtlCol="0">
            <a:spAutoFit/>
          </a:bodyPr>
          <a:lstStyle/>
          <a:p>
            <a:r>
              <a:rPr lang="en-US" dirty="0" smtClean="0"/>
              <a:t>IMET p. 26</a:t>
            </a:r>
            <a:endParaRPr lang="en-US" dirty="0"/>
          </a:p>
        </p:txBody>
      </p:sp>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Shape 597"/>
          <p:cNvSpPr txBox="1">
            <a:spLocks noGrp="1"/>
          </p:cNvSpPr>
          <p:nvPr>
            <p:ph type="body" idx="1"/>
          </p:nvPr>
        </p:nvSpPr>
        <p:spPr>
          <a:xfrm>
            <a:off x="457200" y="1600200"/>
            <a:ext cx="8229600" cy="4526100"/>
          </a:xfrm>
          <a:prstGeom prst="rect">
            <a:avLst/>
          </a:prstGeom>
          <a:solidFill>
            <a:schemeClr val="lt1"/>
          </a:solidFill>
          <a:ln w="25400" cap="flat" cmpd="sng">
            <a:no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45833"/>
              <a:buFont typeface="Arial"/>
              <a:buNone/>
            </a:pPr>
            <a:r>
              <a:rPr lang="en-US" sz="2400" b="1" dirty="0" smtClean="0">
                <a:solidFill>
                  <a:srgbClr val="00B050"/>
                </a:solidFill>
                <a:latin typeface="Lucida Sans" panose="020B0602030504020204" pitchFamily="34" charset="0"/>
                <a:ea typeface="Allerta"/>
                <a:cs typeface="Allerta"/>
                <a:sym typeface="Allerta"/>
              </a:rPr>
              <a:t>AC </a:t>
            </a:r>
            <a:r>
              <a:rPr lang="en-US" sz="2400" b="1" i="0" u="none" strike="noStrike" cap="none" baseline="0" dirty="0" smtClean="0">
                <a:solidFill>
                  <a:srgbClr val="00B050"/>
                </a:solidFill>
                <a:latin typeface="Lucida Sans" panose="020B0602030504020204" pitchFamily="34" charset="0"/>
                <a:ea typeface="Allerta"/>
                <a:cs typeface="Allerta"/>
                <a:sym typeface="Allerta"/>
              </a:rPr>
              <a:t>Metric </a:t>
            </a:r>
            <a:r>
              <a:rPr lang="en-US" sz="2400" b="1" dirty="0">
                <a:solidFill>
                  <a:srgbClr val="00B050"/>
                </a:solidFill>
                <a:latin typeface="Lucida Sans" panose="020B0602030504020204" pitchFamily="34" charset="0"/>
                <a:ea typeface="Allerta"/>
                <a:cs typeface="Allerta"/>
                <a:sym typeface="Allerta"/>
              </a:rPr>
              <a:t>2C</a:t>
            </a:r>
            <a:r>
              <a:rPr lang="en-US" sz="2400" b="1" i="0" u="none" strike="noStrike" cap="none" baseline="0" dirty="0">
                <a:solidFill>
                  <a:srgbClr val="00B050"/>
                </a:solidFill>
                <a:latin typeface="Lucida Sans" panose="020B0602030504020204" pitchFamily="34" charset="0"/>
                <a:ea typeface="Allerta"/>
                <a:cs typeface="Allerta"/>
                <a:sym typeface="Allerta"/>
              </a:rPr>
              <a:t>: </a:t>
            </a:r>
            <a:r>
              <a:rPr lang="en-US" sz="2400" dirty="0">
                <a:solidFill>
                  <a:srgbClr val="3F3F39"/>
                </a:solidFill>
                <a:latin typeface="Lucida Sans" panose="020B0602030504020204" pitchFamily="34" charset="0"/>
                <a:ea typeface="Allerta"/>
                <a:cs typeface="Allerta"/>
                <a:sym typeface="Allerta"/>
              </a:rPr>
              <a:t>Materials support the Standards’ emphasis on mathematical reasoning.</a:t>
            </a:r>
          </a:p>
          <a:p>
            <a:pPr marL="0" marR="0" lvl="0" indent="0" algn="l" rtl="0">
              <a:lnSpc>
                <a:spcPct val="100000"/>
              </a:lnSpc>
              <a:spcBef>
                <a:spcPts val="0"/>
              </a:spcBef>
              <a:spcAft>
                <a:spcPts val="0"/>
              </a:spcAft>
              <a:buClr>
                <a:schemeClr val="accent4"/>
              </a:buClr>
              <a:buFont typeface="Arial"/>
              <a:buNone/>
            </a:pPr>
            <a:endParaRPr sz="2400" dirty="0">
              <a:solidFill>
                <a:schemeClr val="dk1"/>
              </a:solidFill>
              <a:latin typeface="Lucida Sans" panose="020B0602030504020204" pitchFamily="34" charset="0"/>
              <a:ea typeface="Allerta"/>
              <a:cs typeface="Allerta"/>
              <a:sym typeface="Allerta"/>
            </a:endParaRPr>
          </a:p>
          <a:p>
            <a:pPr marL="457200" marR="0" lvl="0" indent="0" algn="l" rtl="0">
              <a:lnSpc>
                <a:spcPct val="100000"/>
              </a:lnSpc>
              <a:spcBef>
                <a:spcPts val="0"/>
              </a:spcBef>
              <a:spcAft>
                <a:spcPts val="0"/>
              </a:spcAft>
              <a:buNone/>
            </a:pPr>
            <a:endParaRPr sz="1800" dirty="0">
              <a:solidFill>
                <a:schemeClr val="dk1"/>
              </a:solidFill>
              <a:latin typeface="Lucida Sans" panose="020B0602030504020204" pitchFamily="34" charset="0"/>
              <a:ea typeface="Allerta"/>
              <a:cs typeface="Allerta"/>
              <a:sym typeface="Allerta"/>
            </a:endParaRPr>
          </a:p>
        </p:txBody>
      </p:sp>
      <p:sp>
        <p:nvSpPr>
          <p:cNvPr id="5" name="Shape 480"/>
          <p:cNvSpPr txBox="1">
            <a:spLocks/>
          </p:cNvSpPr>
          <p:nvPr/>
        </p:nvSpPr>
        <p:spPr>
          <a:xfrm>
            <a:off x="1834375" y="325425"/>
            <a:ext cx="5280300" cy="1143000"/>
          </a:xfrm>
          <a:prstGeom prst="roundRect">
            <a:avLst>
              <a:gd name="adj" fmla="val 16667"/>
            </a:avLst>
          </a:prstGeom>
          <a:solidFill>
            <a:schemeClr val="accent1"/>
          </a:solidFill>
          <a:ln w="25400" cap="flat" cmpd="sng">
            <a:solidFill>
              <a:srgbClr val="1E7541"/>
            </a:solidFill>
            <a:prstDash val="solid"/>
            <a:round/>
            <a:headEnd type="none" w="med" len="med"/>
            <a:tailEnd type="none" w="med" len="med"/>
          </a:ln>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Allerta"/>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algn="ctr">
              <a:buClr>
                <a:schemeClr val="lt1"/>
              </a:buClr>
              <a:buSzPct val="25000"/>
              <a:buFont typeface="Arial"/>
              <a:buNone/>
            </a:pPr>
            <a:r>
              <a:rPr lang="en-US" sz="3600" dirty="0" smtClean="0">
                <a:solidFill>
                  <a:schemeClr val="lt1"/>
                </a:solidFill>
                <a:latin typeface="Lucida Sans" panose="020B0602030504020204" pitchFamily="34" charset="0"/>
              </a:rPr>
              <a:t>Standards for Mathematical Practice</a:t>
            </a:r>
            <a:endParaRPr lang="en-US" sz="3600" dirty="0">
              <a:solidFill>
                <a:schemeClr val="lt1"/>
              </a:solidFill>
              <a:latin typeface="Lucida Sans" panose="020B0602030504020204" pitchFamily="34" charset="0"/>
            </a:endParaRPr>
          </a:p>
        </p:txBody>
      </p:sp>
      <p:sp>
        <p:nvSpPr>
          <p:cNvPr id="6" name="TextBox 5"/>
          <p:cNvSpPr txBox="1"/>
          <p:nvPr/>
        </p:nvSpPr>
        <p:spPr>
          <a:xfrm>
            <a:off x="8051180" y="5987416"/>
            <a:ext cx="1092820" cy="307777"/>
          </a:xfrm>
          <a:prstGeom prst="rect">
            <a:avLst/>
          </a:prstGeom>
          <a:solidFill>
            <a:schemeClr val="accent2"/>
          </a:solidFill>
        </p:spPr>
        <p:txBody>
          <a:bodyPr wrap="square" rtlCol="0">
            <a:spAutoFit/>
          </a:bodyPr>
          <a:lstStyle/>
          <a:p>
            <a:r>
              <a:rPr lang="en-US" dirty="0" smtClean="0"/>
              <a:t>IMET p. 29 </a:t>
            </a:r>
            <a:endParaRPr lang="en-US" dirty="0"/>
          </a:p>
        </p:txBody>
      </p:sp>
    </p:spTree>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12379" t="17454" r="54115" b="11205"/>
          <a:stretch/>
        </p:blipFill>
        <p:spPr>
          <a:xfrm>
            <a:off x="758280" y="602169"/>
            <a:ext cx="7627435" cy="5218770"/>
          </a:xfrm>
          <a:prstGeom prst="rect">
            <a:avLst/>
          </a:prstGeom>
          <a:ln>
            <a:solidFill>
              <a:srgbClr val="00B050"/>
            </a:solidFill>
          </a:ln>
        </p:spPr>
      </p:pic>
      <p:sp>
        <p:nvSpPr>
          <p:cNvPr id="5" name="TextBox 4"/>
          <p:cNvSpPr txBox="1"/>
          <p:nvPr/>
        </p:nvSpPr>
        <p:spPr>
          <a:xfrm>
            <a:off x="8051180" y="5987416"/>
            <a:ext cx="1092820" cy="307777"/>
          </a:xfrm>
          <a:prstGeom prst="rect">
            <a:avLst/>
          </a:prstGeom>
          <a:solidFill>
            <a:schemeClr val="accent2"/>
          </a:solidFill>
        </p:spPr>
        <p:txBody>
          <a:bodyPr wrap="square" rtlCol="0">
            <a:spAutoFit/>
          </a:bodyPr>
          <a:lstStyle/>
          <a:p>
            <a:r>
              <a:rPr lang="en-US" dirty="0" smtClean="0"/>
              <a:t>IMET p. 30 </a:t>
            </a:r>
            <a:endParaRPr lang="en-US" dirty="0"/>
          </a:p>
        </p:txBody>
      </p:sp>
    </p:spTree>
    <p:extLst>
      <p:ext uri="{BB962C8B-B14F-4D97-AF65-F5344CB8AC3E}">
        <p14:creationId xmlns:p14="http://schemas.microsoft.com/office/powerpoint/2010/main" val="417921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Shape 619"/>
          <p:cNvSpPr txBox="1">
            <a:spLocks noGrp="1"/>
          </p:cNvSpPr>
          <p:nvPr>
            <p:ph type="title"/>
          </p:nvPr>
        </p:nvSpPr>
        <p:spPr>
          <a:xfrm>
            <a:off x="457200" y="467142"/>
            <a:ext cx="8229600" cy="1143000"/>
          </a:xfrm>
          <a:prstGeom prst="rect">
            <a:avLst/>
          </a:prstGeom>
        </p:spPr>
        <p:txBody>
          <a:bodyPr lIns="91425" tIns="91425" rIns="91425" bIns="91425" anchor="ctr" anchorCtr="0">
            <a:noAutofit/>
          </a:bodyPr>
          <a:lstStyle/>
          <a:p>
            <a:r>
              <a:rPr lang="en-US" sz="2400" dirty="0">
                <a:solidFill>
                  <a:srgbClr val="3F3F39"/>
                </a:solidFill>
                <a:latin typeface="Lucida Sans" panose="020B0602030504020204" pitchFamily="34" charset="0"/>
                <a:ea typeface="Allerta"/>
                <a:cs typeface="Allerta"/>
                <a:sym typeface="Allerta"/>
              </a:rPr>
              <a:t>AC 2C: Do the materials support students in constructing viable arguments and critiquing the arguments of others concerning grade-level mathematics that is detailed in the content </a:t>
            </a:r>
            <a:r>
              <a:rPr lang="en-US" sz="2400" dirty="0" smtClean="0">
                <a:solidFill>
                  <a:srgbClr val="3F3F39"/>
                </a:solidFill>
                <a:latin typeface="Lucida Sans" panose="020B0602030504020204" pitchFamily="34" charset="0"/>
                <a:ea typeface="Allerta"/>
                <a:cs typeface="Allerta"/>
                <a:sym typeface="Allerta"/>
              </a:rPr>
              <a:t>standards</a:t>
            </a:r>
            <a:r>
              <a:rPr lang="en-US" sz="2400" dirty="0">
                <a:solidFill>
                  <a:srgbClr val="3F3F39"/>
                </a:solidFill>
                <a:latin typeface="Lucida Sans" panose="020B0602030504020204" pitchFamily="34" charset="0"/>
                <a:ea typeface="Allerta"/>
                <a:cs typeface="Allerta"/>
                <a:sym typeface="Allerta"/>
              </a:rPr>
              <a:t>? </a:t>
            </a:r>
            <a:endParaRPr lang="en-US" sz="2400" dirty="0">
              <a:solidFill>
                <a:srgbClr val="3F3F39"/>
              </a:solidFill>
              <a:latin typeface="Lucida Sans" panose="020B0602030504020204" pitchFamily="34" charset="0"/>
            </a:endParaRPr>
          </a:p>
        </p:txBody>
      </p:sp>
      <p:pic>
        <p:nvPicPr>
          <p:cNvPr id="2" name="Picture 1"/>
          <p:cNvPicPr>
            <a:picLocks noChangeAspect="1"/>
          </p:cNvPicPr>
          <p:nvPr/>
        </p:nvPicPr>
        <p:blipFill rotWithShape="1">
          <a:blip r:embed="rId3"/>
          <a:srcRect l="2343" r="3640"/>
          <a:stretch/>
        </p:blipFill>
        <p:spPr>
          <a:xfrm>
            <a:off x="1524000" y="2065369"/>
            <a:ext cx="5678905" cy="4227358"/>
          </a:xfrm>
          <a:prstGeom prst="rect">
            <a:avLst/>
          </a:prstGeom>
          <a:ln>
            <a:solidFill>
              <a:srgbClr val="00B050"/>
            </a:solidFill>
          </a:ln>
        </p:spPr>
      </p:pic>
      <p:sp>
        <p:nvSpPr>
          <p:cNvPr id="5" name="TextBox 4"/>
          <p:cNvSpPr txBox="1"/>
          <p:nvPr/>
        </p:nvSpPr>
        <p:spPr>
          <a:xfrm>
            <a:off x="7754815" y="5984950"/>
            <a:ext cx="1389185" cy="307777"/>
          </a:xfrm>
          <a:prstGeom prst="rect">
            <a:avLst/>
          </a:prstGeom>
          <a:solidFill>
            <a:schemeClr val="accent2"/>
          </a:solidFill>
        </p:spPr>
        <p:txBody>
          <a:bodyPr wrap="square" rtlCol="0">
            <a:spAutoFit/>
          </a:bodyPr>
          <a:lstStyle/>
          <a:p>
            <a:r>
              <a:rPr lang="en-US" dirty="0" smtClean="0"/>
              <a:t>  Handout p. 9 </a:t>
            </a:r>
          </a:p>
        </p:txBody>
      </p:sp>
      <p:sp>
        <p:nvSpPr>
          <p:cNvPr id="6" name="TextBox 5"/>
          <p:cNvSpPr txBox="1"/>
          <p:nvPr/>
        </p:nvSpPr>
        <p:spPr>
          <a:xfrm>
            <a:off x="7912470" y="5604656"/>
            <a:ext cx="1231530" cy="307777"/>
          </a:xfrm>
          <a:prstGeom prst="rect">
            <a:avLst/>
          </a:prstGeom>
          <a:solidFill>
            <a:schemeClr val="accent2"/>
          </a:solidFill>
        </p:spPr>
        <p:txBody>
          <a:bodyPr wrap="square" rtlCol="0">
            <a:spAutoFit/>
          </a:bodyPr>
          <a:lstStyle/>
          <a:p>
            <a:r>
              <a:rPr lang="en-US" dirty="0" smtClean="0"/>
              <a:t>IMET p. 30 </a:t>
            </a:r>
            <a:endParaRPr lang="en-US" dirty="0"/>
          </a:p>
        </p:txBody>
      </p:sp>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Shape 62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2800" dirty="0" smtClean="0">
                <a:solidFill>
                  <a:srgbClr val="3F3F39"/>
                </a:solidFill>
                <a:latin typeface="Lucida Sans" panose="020B0602030504020204" pitchFamily="34" charset="0"/>
              </a:rPr>
              <a:t>Alignment Criterion 2: Optional Activity</a:t>
            </a:r>
            <a:endParaRPr lang="en-US" sz="2800" dirty="0">
              <a:solidFill>
                <a:srgbClr val="3F3F39"/>
              </a:solidFill>
              <a:latin typeface="Lucida Sans" panose="020B0602030504020204" pitchFamily="34" charset="0"/>
            </a:endParaRPr>
          </a:p>
        </p:txBody>
      </p:sp>
      <p:sp>
        <p:nvSpPr>
          <p:cNvPr id="628" name="Shape 628"/>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a:buFont typeface="Arial" panose="020B0604020202020204" pitchFamily="34" charset="0"/>
              <a:buChar char="•"/>
            </a:pPr>
            <a:r>
              <a:rPr lang="en-US" sz="2400" dirty="0" smtClean="0">
                <a:solidFill>
                  <a:srgbClr val="3F3F39"/>
                </a:solidFill>
                <a:latin typeface="Lucida Sans" panose="020B0602030504020204" pitchFamily="34" charset="0"/>
              </a:rPr>
              <a:t>Review </a:t>
            </a:r>
            <a:r>
              <a:rPr lang="en-US" sz="2400" dirty="0">
                <a:solidFill>
                  <a:srgbClr val="3F3F39"/>
                </a:solidFill>
                <a:latin typeface="Lucida Sans" panose="020B0602030504020204" pitchFamily="34" charset="0"/>
              </a:rPr>
              <a:t>the grade 4 lesson on </a:t>
            </a:r>
            <a:r>
              <a:rPr lang="en-US" sz="2400" dirty="0" smtClean="0">
                <a:solidFill>
                  <a:srgbClr val="3F3F39"/>
                </a:solidFill>
                <a:latin typeface="Lucida Sans" panose="020B0602030504020204" pitchFamily="34" charset="0"/>
              </a:rPr>
              <a:t>pp. 10-14 </a:t>
            </a:r>
            <a:r>
              <a:rPr lang="en-US" sz="2400" dirty="0">
                <a:solidFill>
                  <a:srgbClr val="3F3F39"/>
                </a:solidFill>
                <a:latin typeface="Lucida Sans" panose="020B0602030504020204" pitchFamily="34" charset="0"/>
              </a:rPr>
              <a:t>of your handout.</a:t>
            </a:r>
          </a:p>
          <a:p>
            <a:pPr>
              <a:buFont typeface="Arial" panose="020B0604020202020204" pitchFamily="34" charset="0"/>
              <a:buChar char="•"/>
            </a:pPr>
            <a:r>
              <a:rPr lang="en-US" sz="2400" dirty="0">
                <a:solidFill>
                  <a:srgbClr val="3F3F39"/>
                </a:solidFill>
                <a:latin typeface="Lucida Sans" panose="020B0602030504020204" pitchFamily="34" charset="0"/>
              </a:rPr>
              <a:t>Note evidence for each question associated with </a:t>
            </a:r>
            <a:r>
              <a:rPr lang="en-US" sz="2400" dirty="0" smtClean="0">
                <a:solidFill>
                  <a:srgbClr val="3F3F39"/>
                </a:solidFill>
                <a:latin typeface="Lucida Sans" panose="020B0602030504020204" pitchFamily="34" charset="0"/>
              </a:rPr>
              <a:t>Alignment Criteria 2 on pp. 26, 28, &amp; 30 </a:t>
            </a:r>
            <a:r>
              <a:rPr lang="en-US" sz="2400" dirty="0">
                <a:solidFill>
                  <a:srgbClr val="3F3F39"/>
                </a:solidFill>
                <a:latin typeface="Lucida Sans" panose="020B0602030504020204" pitchFamily="34" charset="0"/>
              </a:rPr>
              <a:t>of your IMET.  </a:t>
            </a:r>
          </a:p>
          <a:p>
            <a:pPr marL="152400" indent="0">
              <a:spcBef>
                <a:spcPts val="0"/>
              </a:spcBef>
              <a:buNone/>
            </a:pPr>
            <a:endParaRPr lang="en-US" sz="2400" dirty="0" smtClean="0">
              <a:solidFill>
                <a:schemeClr val="accent1"/>
              </a:solidFill>
              <a:latin typeface="Lucida Sans" panose="020B0602030504020204" pitchFamily="34" charset="0"/>
            </a:endParaRPr>
          </a:p>
          <a:p>
            <a:pPr>
              <a:spcBef>
                <a:spcPts val="0"/>
              </a:spcBef>
              <a:buFont typeface="Arial" panose="020B0604020202020204" pitchFamily="34" charset="0"/>
              <a:buChar char="•"/>
            </a:pPr>
            <a:r>
              <a:rPr lang="en-US" sz="2400" dirty="0" smtClean="0">
                <a:solidFill>
                  <a:srgbClr val="3F3F39"/>
                </a:solidFill>
                <a:latin typeface="Lucida Sans" panose="020B0602030504020204" pitchFamily="34" charset="0"/>
              </a:rPr>
              <a:t>Discuss:</a:t>
            </a:r>
          </a:p>
          <a:p>
            <a:pPr lvl="1">
              <a:buFont typeface="Calibri" panose="020F0502020204030204" pitchFamily="34" charset="0"/>
              <a:buChar char="-"/>
            </a:pPr>
            <a:r>
              <a:rPr lang="en-US" sz="2400" dirty="0">
                <a:solidFill>
                  <a:srgbClr val="3F3F39"/>
                </a:solidFill>
                <a:latin typeface="Lucida Sans" panose="020B0602030504020204" pitchFamily="34" charset="0"/>
              </a:rPr>
              <a:t>Gut check:  Would these materials meet, partially </a:t>
            </a:r>
            <a:r>
              <a:rPr lang="en-US" sz="2400" dirty="0" smtClean="0">
                <a:solidFill>
                  <a:srgbClr val="3F3F39"/>
                </a:solidFill>
                <a:latin typeface="Lucida Sans" panose="020B0602030504020204" pitchFamily="34" charset="0"/>
              </a:rPr>
              <a:t>meet, </a:t>
            </a:r>
            <a:r>
              <a:rPr lang="en-US" sz="2400" dirty="0">
                <a:solidFill>
                  <a:srgbClr val="3F3F39"/>
                </a:solidFill>
                <a:latin typeface="Lucida Sans" panose="020B0602030504020204" pitchFamily="34" charset="0"/>
              </a:rPr>
              <a:t>or not meet AC 2</a:t>
            </a:r>
            <a:r>
              <a:rPr lang="en-US" sz="2400" dirty="0" smtClean="0">
                <a:solidFill>
                  <a:srgbClr val="3F3F39"/>
                </a:solidFill>
                <a:latin typeface="Lucida Sans" panose="020B0602030504020204" pitchFamily="34" charset="0"/>
              </a:rPr>
              <a:t>?  </a:t>
            </a:r>
            <a:r>
              <a:rPr lang="en-US" sz="2400" dirty="0">
                <a:solidFill>
                  <a:srgbClr val="3F3F39"/>
                </a:solidFill>
                <a:latin typeface="Lucida Sans" panose="020B0602030504020204" pitchFamily="34" charset="0"/>
              </a:rPr>
              <a:t>What is your </a:t>
            </a:r>
            <a:r>
              <a:rPr lang="en-US" sz="2400" dirty="0" smtClean="0">
                <a:solidFill>
                  <a:srgbClr val="3F3F39"/>
                </a:solidFill>
                <a:latin typeface="Lucida Sans" panose="020B0602030504020204" pitchFamily="34" charset="0"/>
              </a:rPr>
              <a:t>evidence?</a:t>
            </a:r>
          </a:p>
          <a:p>
            <a:pPr lvl="1">
              <a:buFont typeface="Calibri" panose="020F0502020204030204" pitchFamily="34" charset="0"/>
              <a:buChar char="-"/>
            </a:pPr>
            <a:r>
              <a:rPr lang="en-US" sz="2400" dirty="0" smtClean="0">
                <a:solidFill>
                  <a:srgbClr val="3F3F39"/>
                </a:solidFill>
                <a:latin typeface="Lucida Sans" panose="020B0602030504020204" pitchFamily="34" charset="0"/>
              </a:rPr>
              <a:t>What </a:t>
            </a:r>
            <a:r>
              <a:rPr lang="en-US" sz="2400" dirty="0">
                <a:solidFill>
                  <a:srgbClr val="3F3F39"/>
                </a:solidFill>
                <a:latin typeface="Lucida Sans" panose="020B0602030504020204" pitchFamily="34" charset="0"/>
              </a:rPr>
              <a:t>other </a:t>
            </a:r>
            <a:r>
              <a:rPr lang="en-US" sz="2400" dirty="0" smtClean="0">
                <a:solidFill>
                  <a:srgbClr val="3F3F39"/>
                </a:solidFill>
                <a:latin typeface="Lucida Sans" panose="020B0602030504020204" pitchFamily="34" charset="0"/>
              </a:rPr>
              <a:t>things </a:t>
            </a:r>
            <a:r>
              <a:rPr lang="en-US" sz="2400" dirty="0">
                <a:solidFill>
                  <a:srgbClr val="3F3F39"/>
                </a:solidFill>
                <a:latin typeface="Lucida Sans" panose="020B0602030504020204" pitchFamily="34" charset="0"/>
              </a:rPr>
              <a:t>would you want to look at in these materials to determine your rating?</a:t>
            </a:r>
          </a:p>
          <a:p>
            <a:pPr marL="152400" indent="0">
              <a:spcBef>
                <a:spcPts val="0"/>
              </a:spcBef>
              <a:buNone/>
            </a:pPr>
            <a:endParaRPr lang="en-US" sz="2000" dirty="0" smtClean="0">
              <a:solidFill>
                <a:schemeClr val="accent1"/>
              </a:solidFill>
              <a:latin typeface="Lucida Sans" panose="020B0602030504020204" pitchFamily="34" charset="0"/>
            </a:endParaRPr>
          </a:p>
        </p:txBody>
      </p:sp>
    </p:spTree>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12298" t="18750" r="54199" b="34659"/>
          <a:stretch/>
        </p:blipFill>
        <p:spPr>
          <a:xfrm>
            <a:off x="758536" y="1105911"/>
            <a:ext cx="7626927" cy="3408218"/>
          </a:xfrm>
          <a:prstGeom prst="rect">
            <a:avLst/>
          </a:prstGeom>
          <a:ln>
            <a:solidFill>
              <a:srgbClr val="00B050"/>
            </a:solidFill>
          </a:ln>
        </p:spPr>
      </p:pic>
      <p:sp>
        <p:nvSpPr>
          <p:cNvPr id="5" name="TextBox 4"/>
          <p:cNvSpPr txBox="1"/>
          <p:nvPr/>
        </p:nvSpPr>
        <p:spPr>
          <a:xfrm>
            <a:off x="7977352" y="5987411"/>
            <a:ext cx="1166647" cy="307777"/>
          </a:xfrm>
          <a:prstGeom prst="rect">
            <a:avLst/>
          </a:prstGeom>
          <a:solidFill>
            <a:schemeClr val="accent2"/>
          </a:solidFill>
        </p:spPr>
        <p:txBody>
          <a:bodyPr wrap="square" rtlCol="0">
            <a:spAutoFit/>
          </a:bodyPr>
          <a:lstStyle/>
          <a:p>
            <a:r>
              <a:rPr lang="en-US" dirty="0" smtClean="0"/>
              <a:t>IMET p. 31 </a:t>
            </a:r>
            <a:endParaRPr lang="en-US" dirty="0"/>
          </a:p>
        </p:txBody>
      </p:sp>
    </p:spTree>
    <p:extLst>
      <p:ext uri="{BB962C8B-B14F-4D97-AF65-F5344CB8AC3E}">
        <p14:creationId xmlns:p14="http://schemas.microsoft.com/office/powerpoint/2010/main" val="2296826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Shape 634"/>
          <p:cNvSpPr txBox="1">
            <a:spLocks noGrp="1"/>
          </p:cNvSpPr>
          <p:nvPr>
            <p:ph type="title"/>
          </p:nvPr>
        </p:nvSpPr>
        <p:spPr>
          <a:xfrm>
            <a:off x="216567" y="2829677"/>
            <a:ext cx="8620500" cy="868499"/>
          </a:xfrm>
          <a:prstGeom prst="rect">
            <a:avLst/>
          </a:prstGeom>
        </p:spPr>
        <p:txBody>
          <a:bodyPr lIns="91425" tIns="91425" rIns="91425" bIns="91425" anchor="ctr" anchorCtr="0">
            <a:noAutofit/>
          </a:bodyPr>
          <a:lstStyle/>
          <a:p>
            <a:pPr lvl="0" rtl="0">
              <a:spcBef>
                <a:spcPts val="0"/>
              </a:spcBef>
              <a:buNone/>
            </a:pPr>
            <a:r>
              <a:rPr lang="en-US" sz="2800" dirty="0">
                <a:solidFill>
                  <a:srgbClr val="3F3F39"/>
                </a:solidFill>
                <a:latin typeface="Lucida Sans" panose="020B0602030504020204" pitchFamily="34" charset="0"/>
              </a:rPr>
              <a:t>Alignment </a:t>
            </a:r>
            <a:r>
              <a:rPr lang="en-US" sz="2800" dirty="0" smtClean="0">
                <a:solidFill>
                  <a:srgbClr val="3F3F39"/>
                </a:solidFill>
                <a:latin typeface="Lucida Sans" panose="020B0602030504020204" pitchFamily="34" charset="0"/>
              </a:rPr>
              <a:t>Criterion </a:t>
            </a:r>
            <a:r>
              <a:rPr lang="en-US" sz="2800" dirty="0">
                <a:solidFill>
                  <a:srgbClr val="3F3F39"/>
                </a:solidFill>
                <a:latin typeface="Lucida Sans" panose="020B0602030504020204" pitchFamily="34" charset="0"/>
              </a:rPr>
              <a:t>3: </a:t>
            </a:r>
            <a:r>
              <a:rPr lang="en-US" sz="2800" dirty="0" smtClean="0">
                <a:solidFill>
                  <a:srgbClr val="3F3F39"/>
                </a:solidFill>
                <a:latin typeface="Lucida Sans" panose="020B0602030504020204" pitchFamily="34" charset="0"/>
              </a:rPr>
              <a:t/>
            </a:r>
            <a:br>
              <a:rPr lang="en-US" sz="2800" dirty="0" smtClean="0">
                <a:solidFill>
                  <a:srgbClr val="3F3F39"/>
                </a:solidFill>
                <a:latin typeface="Lucida Sans" panose="020B0602030504020204" pitchFamily="34" charset="0"/>
              </a:rPr>
            </a:br>
            <a:r>
              <a:rPr lang="en-US" sz="2800" dirty="0" smtClean="0">
                <a:solidFill>
                  <a:srgbClr val="3F3F39"/>
                </a:solidFill>
                <a:latin typeface="Lucida Sans" panose="020B0602030504020204" pitchFamily="34" charset="0"/>
              </a:rPr>
              <a:t>Access to the Standards </a:t>
            </a:r>
            <a:r>
              <a:rPr lang="en-US" sz="2800" dirty="0">
                <a:solidFill>
                  <a:srgbClr val="3F3F39"/>
                </a:solidFill>
                <a:latin typeface="Lucida Sans" panose="020B0602030504020204" pitchFamily="34" charset="0"/>
              </a:rPr>
              <a:t>for All Students</a:t>
            </a:r>
          </a:p>
        </p:txBody>
      </p:sp>
    </p:spTree>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Shape 640"/>
          <p:cNvSpPr txBox="1">
            <a:spLocks noGrp="1"/>
          </p:cNvSpPr>
          <p:nvPr>
            <p:ph type="body" idx="1"/>
          </p:nvPr>
        </p:nvSpPr>
        <p:spPr>
          <a:xfrm>
            <a:off x="457200" y="1600200"/>
            <a:ext cx="8229600" cy="4526100"/>
          </a:xfrm>
          <a:prstGeom prst="rect">
            <a:avLst/>
          </a:prstGeom>
          <a:solidFill>
            <a:schemeClr val="lt1"/>
          </a:solidFill>
          <a:ln w="25400" cap="flat" cmpd="sng">
            <a:no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45833"/>
              <a:buFont typeface="Arial"/>
              <a:buNone/>
            </a:pPr>
            <a:r>
              <a:rPr lang="en-US" sz="2400" b="1" dirty="0">
                <a:solidFill>
                  <a:schemeClr val="accent1"/>
                </a:solidFill>
                <a:latin typeface="Lucida Sans" panose="020B0602030504020204" pitchFamily="34" charset="0"/>
                <a:ea typeface="Allerta"/>
                <a:cs typeface="Allerta"/>
                <a:sym typeface="Allerta"/>
              </a:rPr>
              <a:t>Alignment </a:t>
            </a:r>
            <a:r>
              <a:rPr lang="en-US" sz="2400" b="1" dirty="0" smtClean="0">
                <a:solidFill>
                  <a:schemeClr val="accent1"/>
                </a:solidFill>
                <a:latin typeface="Lucida Sans" panose="020B0602030504020204" pitchFamily="34" charset="0"/>
                <a:ea typeface="Allerta"/>
                <a:cs typeface="Allerta"/>
                <a:sym typeface="Allerta"/>
              </a:rPr>
              <a:t>Criterion 3</a:t>
            </a:r>
            <a:r>
              <a:rPr lang="en-US" sz="2400" b="1" i="0" u="none" strike="noStrike" cap="none" baseline="0" dirty="0">
                <a:solidFill>
                  <a:schemeClr val="accent1"/>
                </a:solidFill>
                <a:latin typeface="Lucida Sans" panose="020B0602030504020204" pitchFamily="34" charset="0"/>
                <a:ea typeface="Allerta"/>
                <a:cs typeface="Allerta"/>
                <a:sym typeface="Allerta"/>
              </a:rPr>
              <a:t>:</a:t>
            </a:r>
            <a:r>
              <a:rPr lang="en-US" sz="2400" b="1" i="0" u="none" strike="noStrike" cap="none" baseline="0" dirty="0">
                <a:solidFill>
                  <a:schemeClr val="accent4"/>
                </a:solidFill>
                <a:latin typeface="Lucida Sans" panose="020B0602030504020204" pitchFamily="34" charset="0"/>
                <a:ea typeface="Allerta"/>
                <a:cs typeface="Allerta"/>
                <a:sym typeface="Allerta"/>
              </a:rPr>
              <a:t> </a:t>
            </a:r>
            <a:r>
              <a:rPr lang="en-US" sz="2400" dirty="0">
                <a:solidFill>
                  <a:srgbClr val="3F3F39"/>
                </a:solidFill>
                <a:latin typeface="Lucida Sans" panose="020B0602030504020204" pitchFamily="34" charset="0"/>
                <a:ea typeface="Allerta"/>
                <a:cs typeface="Allerta"/>
                <a:sym typeface="Allerta"/>
              </a:rPr>
              <a:t>Materials must provide supports for English Language Learners and other special populations.</a:t>
            </a:r>
          </a:p>
          <a:p>
            <a:pPr marL="0" marR="0" lvl="0" indent="0" algn="l" rtl="0">
              <a:lnSpc>
                <a:spcPct val="100000"/>
              </a:lnSpc>
              <a:spcBef>
                <a:spcPts val="0"/>
              </a:spcBef>
              <a:spcAft>
                <a:spcPts val="0"/>
              </a:spcAft>
              <a:buClr>
                <a:schemeClr val="accent4"/>
              </a:buClr>
              <a:buFont typeface="Arial"/>
              <a:buNone/>
            </a:pPr>
            <a:endParaRPr sz="800" dirty="0">
              <a:solidFill>
                <a:srgbClr val="3F3F39"/>
              </a:solidFill>
              <a:latin typeface="Lucida Sans" panose="020B0602030504020204" pitchFamily="34" charset="0"/>
              <a:ea typeface="Allerta"/>
              <a:cs typeface="Allerta"/>
              <a:sym typeface="Allerta"/>
            </a:endParaRPr>
          </a:p>
          <a:p>
            <a:pPr marL="457200" marR="0" lvl="0" indent="0" algn="l" rtl="0">
              <a:lnSpc>
                <a:spcPct val="100000"/>
              </a:lnSpc>
              <a:spcBef>
                <a:spcPts val="0"/>
              </a:spcBef>
              <a:spcAft>
                <a:spcPts val="0"/>
              </a:spcAft>
              <a:buNone/>
            </a:pPr>
            <a:endParaRPr sz="1800" dirty="0">
              <a:solidFill>
                <a:schemeClr val="dk1"/>
              </a:solidFill>
              <a:latin typeface="Lucida Sans" panose="020B0602030504020204" pitchFamily="34" charset="0"/>
              <a:ea typeface="Allerta"/>
              <a:cs typeface="Allerta"/>
              <a:sym typeface="Allerta"/>
            </a:endParaRPr>
          </a:p>
          <a:p>
            <a:pPr marL="457200" marR="0" lvl="0" indent="0" algn="l" rtl="0">
              <a:lnSpc>
                <a:spcPct val="100000"/>
              </a:lnSpc>
              <a:spcBef>
                <a:spcPts val="0"/>
              </a:spcBef>
              <a:spcAft>
                <a:spcPts val="0"/>
              </a:spcAft>
              <a:buNone/>
            </a:pPr>
            <a:endParaRPr sz="1800" dirty="0">
              <a:solidFill>
                <a:schemeClr val="dk1"/>
              </a:solidFill>
              <a:latin typeface="Lucida Sans" panose="020B0602030504020204" pitchFamily="34" charset="0"/>
              <a:ea typeface="Allerta"/>
              <a:cs typeface="Allerta"/>
              <a:sym typeface="Allerta"/>
            </a:endParaRPr>
          </a:p>
        </p:txBody>
      </p:sp>
      <p:sp>
        <p:nvSpPr>
          <p:cNvPr id="5" name="Shape 480"/>
          <p:cNvSpPr txBox="1">
            <a:spLocks/>
          </p:cNvSpPr>
          <p:nvPr/>
        </p:nvSpPr>
        <p:spPr>
          <a:xfrm>
            <a:off x="1834375" y="325425"/>
            <a:ext cx="5280300" cy="1143000"/>
          </a:xfrm>
          <a:prstGeom prst="roundRect">
            <a:avLst>
              <a:gd name="adj" fmla="val 16667"/>
            </a:avLst>
          </a:prstGeom>
          <a:solidFill>
            <a:schemeClr val="accent1"/>
          </a:solidFill>
          <a:ln w="25400" cap="flat" cmpd="sng">
            <a:solidFill>
              <a:srgbClr val="1E7541"/>
            </a:solidFill>
            <a:prstDash val="solid"/>
            <a:round/>
            <a:headEnd type="none" w="med" len="med"/>
            <a:tailEnd type="none" w="med" len="med"/>
          </a:ln>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Allerta"/>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algn="ctr">
              <a:buClr>
                <a:schemeClr val="lt1"/>
              </a:buClr>
              <a:buSzPct val="25000"/>
              <a:buFont typeface="Arial"/>
              <a:buNone/>
            </a:pPr>
            <a:r>
              <a:rPr lang="en-US" sz="3600" dirty="0" smtClean="0">
                <a:solidFill>
                  <a:schemeClr val="lt1"/>
                </a:solidFill>
                <a:latin typeface="Lucida Sans" panose="020B0602030504020204" pitchFamily="34" charset="0"/>
              </a:rPr>
              <a:t>Access for All Students</a:t>
            </a:r>
            <a:endParaRPr lang="en-US" sz="3600" dirty="0">
              <a:solidFill>
                <a:schemeClr val="lt1"/>
              </a:solidFill>
              <a:latin typeface="Lucida Sans" panose="020B0602030504020204" pitchFamily="34" charset="0"/>
            </a:endParaRPr>
          </a:p>
        </p:txBody>
      </p:sp>
      <p:sp>
        <p:nvSpPr>
          <p:cNvPr id="6" name="TextBox 5"/>
          <p:cNvSpPr txBox="1"/>
          <p:nvPr/>
        </p:nvSpPr>
        <p:spPr>
          <a:xfrm>
            <a:off x="8038595" y="5987415"/>
            <a:ext cx="1105405" cy="307777"/>
          </a:xfrm>
          <a:prstGeom prst="rect">
            <a:avLst/>
          </a:prstGeom>
          <a:solidFill>
            <a:schemeClr val="accent2"/>
          </a:solidFill>
        </p:spPr>
        <p:txBody>
          <a:bodyPr wrap="square" rtlCol="0">
            <a:spAutoFit/>
          </a:bodyPr>
          <a:lstStyle/>
          <a:p>
            <a:r>
              <a:rPr lang="en-US" dirty="0" smtClean="0"/>
              <a:t>IMET p. 32</a:t>
            </a:r>
            <a:endParaRPr lang="en-US" dirty="0"/>
          </a:p>
        </p:txBody>
      </p:sp>
      <p:pic>
        <p:nvPicPr>
          <p:cNvPr id="2" name="Picture 1"/>
          <p:cNvPicPr>
            <a:picLocks noChangeAspect="1"/>
          </p:cNvPicPr>
          <p:nvPr/>
        </p:nvPicPr>
        <p:blipFill rotWithShape="1">
          <a:blip r:embed="rId3"/>
          <a:srcRect l="14580" t="20738" r="56299" b="12216"/>
          <a:stretch/>
        </p:blipFill>
        <p:spPr>
          <a:xfrm>
            <a:off x="2164505" y="2817709"/>
            <a:ext cx="4622232" cy="3419583"/>
          </a:xfrm>
          <a:prstGeom prst="rect">
            <a:avLst/>
          </a:prstGeom>
          <a:ln>
            <a:solidFill>
              <a:srgbClr val="00B050"/>
            </a:solidFill>
          </a:ln>
        </p:spPr>
      </p:pic>
    </p:spTree>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Shape 647"/>
          <p:cNvSpPr txBox="1">
            <a:spLocks noGrp="1"/>
          </p:cNvSpPr>
          <p:nvPr>
            <p:ph type="title"/>
          </p:nvPr>
        </p:nvSpPr>
        <p:spPr>
          <a:xfrm>
            <a:off x="457200" y="165455"/>
            <a:ext cx="8229600" cy="1143000"/>
          </a:xfrm>
          <a:prstGeom prst="rect">
            <a:avLst/>
          </a:prstGeom>
        </p:spPr>
        <p:txBody>
          <a:bodyPr lIns="91425" tIns="91425" rIns="91425" bIns="91425" anchor="ctr" anchorCtr="0">
            <a:noAutofit/>
          </a:bodyPr>
          <a:lstStyle/>
          <a:p>
            <a:pPr>
              <a:spcBef>
                <a:spcPts val="0"/>
              </a:spcBef>
              <a:buNone/>
            </a:pPr>
            <a:r>
              <a:rPr lang="en-US" sz="2800" dirty="0" smtClean="0">
                <a:solidFill>
                  <a:srgbClr val="3F3F39"/>
                </a:solidFill>
                <a:latin typeface="Lucida Sans" panose="020B0602030504020204" pitchFamily="34" charset="0"/>
              </a:rPr>
              <a:t>Guidance for Supporting </a:t>
            </a:r>
            <a:r>
              <a:rPr lang="en-US" sz="2800" dirty="0">
                <a:solidFill>
                  <a:srgbClr val="3F3F39"/>
                </a:solidFill>
                <a:latin typeface="Lucida Sans" panose="020B0602030504020204" pitchFamily="34" charset="0"/>
              </a:rPr>
              <a:t>S</a:t>
            </a:r>
            <a:r>
              <a:rPr lang="en-US" sz="2800" dirty="0" smtClean="0">
                <a:solidFill>
                  <a:srgbClr val="3F3F39"/>
                </a:solidFill>
                <a:latin typeface="Lucida Sans" panose="020B0602030504020204" pitchFamily="34" charset="0"/>
              </a:rPr>
              <a:t>pecial </a:t>
            </a:r>
            <a:r>
              <a:rPr lang="en-US" sz="2800" dirty="0">
                <a:solidFill>
                  <a:srgbClr val="3F3F39"/>
                </a:solidFill>
                <a:latin typeface="Lucida Sans" panose="020B0602030504020204" pitchFamily="34" charset="0"/>
              </a:rPr>
              <a:t>P</a:t>
            </a:r>
            <a:r>
              <a:rPr lang="en-US" sz="2800" dirty="0" smtClean="0">
                <a:solidFill>
                  <a:srgbClr val="3F3F39"/>
                </a:solidFill>
                <a:latin typeface="Lucida Sans" panose="020B0602030504020204" pitchFamily="34" charset="0"/>
              </a:rPr>
              <a:t>opulations</a:t>
            </a:r>
            <a:endParaRPr sz="2800" dirty="0">
              <a:solidFill>
                <a:srgbClr val="3F3F39"/>
              </a:solidFill>
              <a:latin typeface="Lucida Sans" panose="020B0602030504020204" pitchFamily="34" charset="0"/>
            </a:endParaRPr>
          </a:p>
        </p:txBody>
      </p:sp>
      <p:pic>
        <p:nvPicPr>
          <p:cNvPr id="2" name="Picture 1"/>
          <p:cNvPicPr>
            <a:picLocks noChangeAspect="1"/>
          </p:cNvPicPr>
          <p:nvPr/>
        </p:nvPicPr>
        <p:blipFill rotWithShape="1">
          <a:blip r:embed="rId3"/>
          <a:srcRect l="8188" t="8391" r="52284" b="26136"/>
          <a:stretch/>
        </p:blipFill>
        <p:spPr>
          <a:xfrm>
            <a:off x="3239552" y="2472636"/>
            <a:ext cx="3805484" cy="2025458"/>
          </a:xfrm>
          <a:prstGeom prst="rect">
            <a:avLst/>
          </a:prstGeom>
        </p:spPr>
      </p:pic>
      <p:sp>
        <p:nvSpPr>
          <p:cNvPr id="3" name="Text Placeholder 2"/>
          <p:cNvSpPr>
            <a:spLocks noGrp="1"/>
          </p:cNvSpPr>
          <p:nvPr>
            <p:ph type="body" idx="1"/>
          </p:nvPr>
        </p:nvSpPr>
        <p:spPr/>
        <p:txBody>
          <a:bodyPr/>
          <a:lstStyle/>
          <a:p>
            <a:pPr marL="330200" indent="0">
              <a:buNone/>
            </a:pPr>
            <a:endParaRPr lang="en-US" dirty="0" smtClean="0"/>
          </a:p>
          <a:p>
            <a:pPr marL="330200" indent="0">
              <a:buNone/>
            </a:pPr>
            <a:endParaRPr lang="en-US" dirty="0"/>
          </a:p>
          <a:p>
            <a:pPr marL="330200" indent="0">
              <a:buNone/>
            </a:pPr>
            <a:endParaRPr lang="en-US" dirty="0" smtClean="0"/>
          </a:p>
          <a:p>
            <a:pPr marL="330200" indent="0">
              <a:buNone/>
            </a:pPr>
            <a:endParaRPr lang="en-US" dirty="0"/>
          </a:p>
          <a:p>
            <a:pPr marL="330200" indent="0">
              <a:buNone/>
            </a:pPr>
            <a:endParaRPr lang="en-US" dirty="0" smtClean="0"/>
          </a:p>
          <a:p>
            <a:pPr marL="330200" indent="0">
              <a:buNone/>
            </a:pPr>
            <a:endParaRPr lang="en-US" dirty="0"/>
          </a:p>
          <a:p>
            <a:pPr marL="330200" indent="0">
              <a:buNone/>
            </a:pPr>
            <a:endParaRPr lang="en-US" dirty="0" smtClean="0"/>
          </a:p>
          <a:p>
            <a:pPr marL="330200" indent="0">
              <a:buNone/>
            </a:pPr>
            <a:endParaRPr lang="en-US" dirty="0"/>
          </a:p>
          <a:p>
            <a:pPr marL="330200" indent="0">
              <a:buNone/>
            </a:pPr>
            <a:endParaRPr lang="en-US" dirty="0" smtClean="0"/>
          </a:p>
          <a:p>
            <a:pPr marL="330200" indent="0">
              <a:buNone/>
            </a:pPr>
            <a:endParaRPr lang="en-US" dirty="0"/>
          </a:p>
          <a:p>
            <a:pPr marL="330200" indent="0">
              <a:buNone/>
            </a:pPr>
            <a:endParaRPr lang="en-US" dirty="0" smtClean="0"/>
          </a:p>
          <a:p>
            <a:pPr marL="330200" indent="0">
              <a:buNone/>
            </a:pPr>
            <a:endParaRPr lang="en-US" dirty="0"/>
          </a:p>
          <a:p>
            <a:pPr marL="330200" indent="0">
              <a:buNone/>
            </a:pPr>
            <a:endParaRPr lang="en-US" dirty="0" smtClean="0"/>
          </a:p>
          <a:p>
            <a:pPr marL="330200" indent="0">
              <a:buNone/>
            </a:pPr>
            <a:endParaRPr lang="en-US" dirty="0"/>
          </a:p>
          <a:p>
            <a:pPr marL="330200" indent="0">
              <a:buNone/>
            </a:pPr>
            <a:endParaRPr lang="en-US" dirty="0" smtClean="0"/>
          </a:p>
          <a:p>
            <a:pPr marL="330200" indent="0">
              <a:buNone/>
            </a:pPr>
            <a:endParaRPr lang="en-US" dirty="0"/>
          </a:p>
          <a:p>
            <a:pPr marL="330200" indent="0">
              <a:buNone/>
            </a:pPr>
            <a:endParaRPr lang="en-US" dirty="0" smtClean="0"/>
          </a:p>
          <a:p>
            <a:pPr marL="330200" indent="0">
              <a:buNone/>
            </a:pPr>
            <a:endParaRPr lang="en-US" dirty="0"/>
          </a:p>
          <a:p>
            <a:pPr marL="330200" indent="0">
              <a:buNone/>
            </a:pPr>
            <a:r>
              <a:rPr lang="en-US" sz="1800" dirty="0">
                <a:latin typeface="Lucida Sans" panose="020B0602030504020204" pitchFamily="34" charset="0"/>
              </a:rPr>
              <a:t>http://ell.stanford.edu/</a:t>
            </a:r>
          </a:p>
        </p:txBody>
      </p:sp>
      <p:pic>
        <p:nvPicPr>
          <p:cNvPr id="4" name="Picture 3"/>
          <p:cNvPicPr>
            <a:picLocks noChangeAspect="1"/>
          </p:cNvPicPr>
          <p:nvPr/>
        </p:nvPicPr>
        <p:blipFill>
          <a:blip r:embed="rId4"/>
          <a:stretch>
            <a:fillRect/>
          </a:stretch>
        </p:blipFill>
        <p:spPr>
          <a:xfrm>
            <a:off x="1350918" y="1600200"/>
            <a:ext cx="6442164" cy="3210791"/>
          </a:xfrm>
          <a:prstGeom prst="rect">
            <a:avLst/>
          </a:prstGeom>
        </p:spPr>
      </p:pic>
      <p:sp>
        <p:nvSpPr>
          <p:cNvPr id="7" name="TextBox 6"/>
          <p:cNvSpPr txBox="1"/>
          <p:nvPr/>
        </p:nvSpPr>
        <p:spPr>
          <a:xfrm>
            <a:off x="7793083" y="5984950"/>
            <a:ext cx="1350918" cy="307777"/>
          </a:xfrm>
          <a:prstGeom prst="rect">
            <a:avLst/>
          </a:prstGeom>
          <a:solidFill>
            <a:schemeClr val="accent2"/>
          </a:solidFill>
        </p:spPr>
        <p:txBody>
          <a:bodyPr wrap="square" rtlCol="0">
            <a:spAutoFit/>
          </a:bodyPr>
          <a:lstStyle/>
          <a:p>
            <a:r>
              <a:rPr lang="en-US" dirty="0" smtClean="0"/>
              <a:t>Handout p. 15 </a:t>
            </a:r>
          </a:p>
        </p:txBody>
      </p:sp>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Shape 655"/>
          <p:cNvSpPr txBox="1">
            <a:spLocks noGrp="1"/>
          </p:cNvSpPr>
          <p:nvPr>
            <p:ph type="title"/>
          </p:nvPr>
        </p:nvSpPr>
        <p:spPr>
          <a:xfrm>
            <a:off x="384463" y="638099"/>
            <a:ext cx="8229600" cy="1143000"/>
          </a:xfrm>
          <a:prstGeom prst="rect">
            <a:avLst/>
          </a:prstGeom>
        </p:spPr>
        <p:txBody>
          <a:bodyPr lIns="91425" tIns="91425" rIns="91425" bIns="91425" anchor="ctr" anchorCtr="0">
            <a:noAutofit/>
          </a:bodyPr>
          <a:lstStyle/>
          <a:p>
            <a:pPr lvl="1">
              <a:buClr>
                <a:schemeClr val="dk1"/>
              </a:buClr>
            </a:pPr>
            <a:r>
              <a:rPr lang="en-US" sz="2400" dirty="0" smtClean="0">
                <a:solidFill>
                  <a:srgbClr val="3F3F39"/>
                </a:solidFill>
                <a:latin typeface="Lucida Sans" panose="020B0602030504020204" pitchFamily="34" charset="0"/>
              </a:rPr>
              <a:t>AC 3A:  </a:t>
            </a:r>
            <a:r>
              <a:rPr lang="en-US" sz="2400" dirty="0">
                <a:solidFill>
                  <a:srgbClr val="3F3F39"/>
                </a:solidFill>
                <a:latin typeface="Lucida Sans" panose="020B0602030504020204" pitchFamily="34" charset="0"/>
                <a:ea typeface="Allerta"/>
                <a:cs typeface="Allerta"/>
                <a:sym typeface="Allerta"/>
              </a:rPr>
              <a:t>Support for English Language Learners and other special populations is thoughtful </a:t>
            </a:r>
            <a:r>
              <a:rPr lang="en-US" sz="2400" dirty="0">
                <a:solidFill>
                  <a:srgbClr val="00B050"/>
                </a:solidFill>
                <a:latin typeface="Lucida Sans" panose="020B0602030504020204" pitchFamily="34" charset="0"/>
                <a:ea typeface="Allerta"/>
                <a:cs typeface="Allerta"/>
                <a:sym typeface="Allerta"/>
              </a:rPr>
              <a:t>and helps those students meet the same </a:t>
            </a:r>
            <a:r>
              <a:rPr lang="en-US" sz="2400" dirty="0" smtClean="0">
                <a:solidFill>
                  <a:srgbClr val="00B050"/>
                </a:solidFill>
                <a:latin typeface="Lucida Sans" panose="020B0602030504020204" pitchFamily="34" charset="0"/>
                <a:ea typeface="Allerta"/>
                <a:cs typeface="Allerta"/>
                <a:sym typeface="Allerta"/>
              </a:rPr>
              <a:t>Standards </a:t>
            </a:r>
            <a:r>
              <a:rPr lang="en-US" sz="2400" dirty="0">
                <a:solidFill>
                  <a:srgbClr val="00B050"/>
                </a:solidFill>
                <a:latin typeface="Lucida Sans" panose="020B0602030504020204" pitchFamily="34" charset="0"/>
                <a:ea typeface="Allerta"/>
                <a:cs typeface="Allerta"/>
                <a:sym typeface="Allerta"/>
              </a:rPr>
              <a:t>as all other students. </a:t>
            </a:r>
            <a:r>
              <a:rPr lang="en-US" sz="2400" dirty="0">
                <a:solidFill>
                  <a:srgbClr val="3F3F39"/>
                </a:solidFill>
                <a:latin typeface="Lucida Sans" panose="020B0602030504020204" pitchFamily="34" charset="0"/>
                <a:ea typeface="Allerta"/>
                <a:cs typeface="Allerta"/>
                <a:sym typeface="Allerta"/>
              </a:rPr>
              <a:t>The language in which problems are posed is carefully considered.</a:t>
            </a:r>
            <a:r>
              <a:rPr lang="en-US" sz="2000" dirty="0">
                <a:solidFill>
                  <a:schemeClr val="dk1"/>
                </a:solidFill>
                <a:latin typeface="Lucida Sans" panose="020B0602030504020204" pitchFamily="34" charset="0"/>
                <a:ea typeface="Allerta"/>
                <a:cs typeface="Allerta"/>
                <a:sym typeface="Allerta"/>
              </a:rPr>
              <a:t/>
            </a:r>
            <a:br>
              <a:rPr lang="en-US" sz="2000" dirty="0">
                <a:solidFill>
                  <a:schemeClr val="dk1"/>
                </a:solidFill>
                <a:latin typeface="Lucida Sans" panose="020B0602030504020204" pitchFamily="34" charset="0"/>
                <a:ea typeface="Allerta"/>
                <a:cs typeface="Allerta"/>
                <a:sym typeface="Allerta"/>
              </a:rPr>
            </a:br>
            <a:endParaRPr lang="en-US" sz="2000" dirty="0">
              <a:latin typeface="Lucida Sans" panose="020B0602030504020204" pitchFamily="34" charset="0"/>
            </a:endParaRPr>
          </a:p>
        </p:txBody>
      </p:sp>
      <p:pic>
        <p:nvPicPr>
          <p:cNvPr id="4" name="Shape 657"/>
          <p:cNvPicPr preferRelativeResize="0"/>
          <p:nvPr/>
        </p:nvPicPr>
        <p:blipFill rotWithShape="1">
          <a:blip r:embed="rId3">
            <a:alphaModFix/>
          </a:blip>
          <a:srcRect t="29479" r="41212" b="7963"/>
          <a:stretch/>
        </p:blipFill>
        <p:spPr>
          <a:xfrm>
            <a:off x="228601" y="2257926"/>
            <a:ext cx="5805055" cy="3054928"/>
          </a:xfrm>
          <a:prstGeom prst="rect">
            <a:avLst/>
          </a:prstGeom>
          <a:noFill/>
          <a:ln>
            <a:noFill/>
          </a:ln>
        </p:spPr>
      </p:pic>
      <p:pic>
        <p:nvPicPr>
          <p:cNvPr id="5" name="Shape 657"/>
          <p:cNvPicPr preferRelativeResize="0"/>
          <p:nvPr/>
        </p:nvPicPr>
        <p:blipFill rotWithShape="1">
          <a:blip r:embed="rId3">
            <a:alphaModFix/>
          </a:blip>
          <a:srcRect l="65985" t="22651"/>
          <a:stretch/>
        </p:blipFill>
        <p:spPr>
          <a:xfrm>
            <a:off x="6033656" y="2428267"/>
            <a:ext cx="3110344" cy="3237627"/>
          </a:xfrm>
          <a:prstGeom prst="rect">
            <a:avLst/>
          </a:prstGeom>
          <a:noFill/>
          <a:ln>
            <a:noFill/>
          </a:ln>
        </p:spPr>
      </p:pic>
      <p:sp>
        <p:nvSpPr>
          <p:cNvPr id="7" name="TextBox 6"/>
          <p:cNvSpPr txBox="1"/>
          <p:nvPr/>
        </p:nvSpPr>
        <p:spPr>
          <a:xfrm>
            <a:off x="7714952" y="5991481"/>
            <a:ext cx="1429048" cy="307777"/>
          </a:xfrm>
          <a:prstGeom prst="rect">
            <a:avLst/>
          </a:prstGeom>
          <a:solidFill>
            <a:schemeClr val="accent2"/>
          </a:solidFill>
        </p:spPr>
        <p:txBody>
          <a:bodyPr wrap="square" rtlCol="0">
            <a:spAutoFit/>
          </a:bodyPr>
          <a:lstStyle/>
          <a:p>
            <a:r>
              <a:rPr lang="en-US" dirty="0" smtClean="0"/>
              <a:t>  Handout p. 16 </a:t>
            </a:r>
          </a:p>
        </p:txBody>
      </p:sp>
      <p:sp>
        <p:nvSpPr>
          <p:cNvPr id="8" name="TextBox 7"/>
          <p:cNvSpPr txBox="1"/>
          <p:nvPr/>
        </p:nvSpPr>
        <p:spPr>
          <a:xfrm>
            <a:off x="8084127" y="5634122"/>
            <a:ext cx="1059873" cy="307777"/>
          </a:xfrm>
          <a:prstGeom prst="rect">
            <a:avLst/>
          </a:prstGeom>
          <a:solidFill>
            <a:schemeClr val="accent2"/>
          </a:solidFill>
        </p:spPr>
        <p:txBody>
          <a:bodyPr wrap="square" rtlCol="0">
            <a:spAutoFit/>
          </a:bodyPr>
          <a:lstStyle/>
          <a:p>
            <a:r>
              <a:rPr lang="en-US" dirty="0" smtClean="0"/>
              <a:t>IMET p. 33 </a:t>
            </a:r>
            <a:endParaRPr lang="en-US" dirty="0"/>
          </a:p>
        </p:txBody>
      </p:sp>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Shape 663"/>
          <p:cNvSpPr txBox="1">
            <a:spLocks noGrp="1"/>
          </p:cNvSpPr>
          <p:nvPr>
            <p:ph type="title"/>
          </p:nvPr>
        </p:nvSpPr>
        <p:spPr>
          <a:xfrm>
            <a:off x="420498" y="500471"/>
            <a:ext cx="8229600" cy="1143000"/>
          </a:xfrm>
          <a:prstGeom prst="rect">
            <a:avLst/>
          </a:prstGeom>
        </p:spPr>
        <p:txBody>
          <a:bodyPr lIns="91425" tIns="91425" rIns="91425" bIns="91425" anchor="ctr" anchorCtr="0">
            <a:noAutofit/>
          </a:bodyPr>
          <a:lstStyle/>
          <a:p>
            <a:pPr lvl="1">
              <a:buClr>
                <a:schemeClr val="dk1"/>
              </a:buClr>
            </a:pPr>
            <a:r>
              <a:rPr lang="en-US" sz="2200" dirty="0" smtClean="0">
                <a:solidFill>
                  <a:srgbClr val="3F3F39"/>
                </a:solidFill>
                <a:latin typeface="Lucida Sans" panose="020B0602030504020204" pitchFamily="34" charset="0"/>
              </a:rPr>
              <a:t>AC 3B:  </a:t>
            </a:r>
            <a:r>
              <a:rPr lang="en-US" sz="2200" dirty="0">
                <a:solidFill>
                  <a:srgbClr val="3F3F39"/>
                </a:solidFill>
                <a:latin typeface="Lucida Sans" panose="020B0602030504020204" pitchFamily="34" charset="0"/>
                <a:ea typeface="Allerta"/>
                <a:cs typeface="Allerta"/>
                <a:sym typeface="Allerta"/>
              </a:rPr>
              <a:t>Materials provide appropriate level and type of scaffolding, differentiation, intervention, and support for a broad range of learners with gradual removal of supports, when needed, to allow students to demonstrate their mathematical understanding independently</a:t>
            </a:r>
            <a:r>
              <a:rPr lang="en-US" dirty="0">
                <a:solidFill>
                  <a:srgbClr val="3F3F39"/>
                </a:solidFill>
                <a:latin typeface="Lucida Sans" panose="020B0602030504020204" pitchFamily="34" charset="0"/>
                <a:ea typeface="Allerta"/>
                <a:cs typeface="Allerta"/>
                <a:sym typeface="Allerta"/>
              </a:rPr>
              <a:t>.</a:t>
            </a:r>
            <a:br>
              <a:rPr lang="en-US" dirty="0">
                <a:solidFill>
                  <a:srgbClr val="3F3F39"/>
                </a:solidFill>
                <a:latin typeface="Lucida Sans" panose="020B0602030504020204" pitchFamily="34" charset="0"/>
                <a:ea typeface="Allerta"/>
                <a:cs typeface="Allerta"/>
                <a:sym typeface="Allerta"/>
              </a:rPr>
            </a:br>
            <a:endParaRPr lang="en-US" dirty="0">
              <a:solidFill>
                <a:srgbClr val="3F3F39"/>
              </a:solidFill>
              <a:latin typeface="Lucida Sans" panose="020B0602030504020204" pitchFamily="34" charset="0"/>
            </a:endParaRPr>
          </a:p>
        </p:txBody>
      </p:sp>
      <p:pic>
        <p:nvPicPr>
          <p:cNvPr id="6" name="Shape 665"/>
          <p:cNvPicPr preferRelativeResize="0"/>
          <p:nvPr/>
        </p:nvPicPr>
        <p:blipFill>
          <a:blip r:embed="rId3">
            <a:alphaModFix/>
          </a:blip>
          <a:stretch>
            <a:fillRect/>
          </a:stretch>
        </p:blipFill>
        <p:spPr>
          <a:xfrm>
            <a:off x="805508" y="1989220"/>
            <a:ext cx="7023039" cy="3992083"/>
          </a:xfrm>
          <a:prstGeom prst="rect">
            <a:avLst/>
          </a:prstGeom>
          <a:noFill/>
          <a:ln>
            <a:noFill/>
          </a:ln>
        </p:spPr>
      </p:pic>
      <p:pic>
        <p:nvPicPr>
          <p:cNvPr id="7" name="Shape 666"/>
          <p:cNvPicPr preferRelativeResize="0"/>
          <p:nvPr/>
        </p:nvPicPr>
        <p:blipFill>
          <a:blip r:embed="rId4">
            <a:alphaModFix/>
          </a:blip>
          <a:stretch>
            <a:fillRect/>
          </a:stretch>
        </p:blipFill>
        <p:spPr>
          <a:xfrm>
            <a:off x="1058779" y="2566737"/>
            <a:ext cx="3258248" cy="3725990"/>
          </a:xfrm>
          <a:prstGeom prst="rect">
            <a:avLst/>
          </a:prstGeom>
          <a:noFill/>
          <a:ln>
            <a:noFill/>
          </a:ln>
        </p:spPr>
      </p:pic>
      <p:sp>
        <p:nvSpPr>
          <p:cNvPr id="5" name="TextBox 4"/>
          <p:cNvSpPr txBox="1"/>
          <p:nvPr/>
        </p:nvSpPr>
        <p:spPr>
          <a:xfrm>
            <a:off x="7828547" y="5984950"/>
            <a:ext cx="1315453" cy="307777"/>
          </a:xfrm>
          <a:prstGeom prst="rect">
            <a:avLst/>
          </a:prstGeom>
          <a:solidFill>
            <a:schemeClr val="accent2"/>
          </a:solidFill>
        </p:spPr>
        <p:txBody>
          <a:bodyPr wrap="square" rtlCol="0">
            <a:spAutoFit/>
          </a:bodyPr>
          <a:lstStyle/>
          <a:p>
            <a:r>
              <a:rPr lang="en-US" dirty="0" smtClean="0"/>
              <a:t>Handout p. 17 </a:t>
            </a:r>
          </a:p>
        </p:txBody>
      </p:sp>
      <p:sp>
        <p:nvSpPr>
          <p:cNvPr id="8" name="TextBox 7"/>
          <p:cNvSpPr txBox="1"/>
          <p:nvPr/>
        </p:nvSpPr>
        <p:spPr>
          <a:xfrm>
            <a:off x="8084127" y="5634122"/>
            <a:ext cx="1059873" cy="307777"/>
          </a:xfrm>
          <a:prstGeom prst="rect">
            <a:avLst/>
          </a:prstGeom>
          <a:solidFill>
            <a:schemeClr val="accent2"/>
          </a:solidFill>
        </p:spPr>
        <p:txBody>
          <a:bodyPr wrap="square" rtlCol="0">
            <a:spAutoFit/>
          </a:bodyPr>
          <a:lstStyle/>
          <a:p>
            <a:r>
              <a:rPr lang="en-US" dirty="0" smtClean="0"/>
              <a:t>IMET p. 34 </a:t>
            </a:r>
            <a:endParaRPr lang="en-US" dirty="0"/>
          </a:p>
        </p:txBody>
      </p:sp>
    </p:spTree>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Shape 672"/>
          <p:cNvSpPr txBox="1">
            <a:spLocks noGrp="1"/>
          </p:cNvSpPr>
          <p:nvPr>
            <p:ph type="title"/>
          </p:nvPr>
        </p:nvSpPr>
        <p:spPr>
          <a:xfrm>
            <a:off x="457199" y="1079855"/>
            <a:ext cx="8229600" cy="1143000"/>
          </a:xfrm>
          <a:prstGeom prst="rect">
            <a:avLst/>
          </a:prstGeom>
        </p:spPr>
        <p:txBody>
          <a:bodyPr lIns="91425" tIns="91425" rIns="91425" bIns="91425" anchor="ctr" anchorCtr="0">
            <a:noAutofit/>
          </a:bodyPr>
          <a:lstStyle/>
          <a:p>
            <a:pPr lvl="1">
              <a:buClr>
                <a:schemeClr val="dk1"/>
              </a:buClr>
            </a:pPr>
            <a:r>
              <a:rPr lang="en-US" sz="2400" dirty="0" smtClean="0">
                <a:solidFill>
                  <a:srgbClr val="3F3F39"/>
                </a:solidFill>
                <a:latin typeface="Lucida Sans" panose="020B0602030504020204" pitchFamily="34" charset="0"/>
              </a:rPr>
              <a:t>AC 3C:  </a:t>
            </a:r>
            <a:r>
              <a:rPr lang="en-US" sz="2400" dirty="0">
                <a:solidFill>
                  <a:srgbClr val="3F3F39"/>
                </a:solidFill>
                <a:latin typeface="Lucida Sans" panose="020B0602030504020204" pitchFamily="34" charset="0"/>
                <a:ea typeface="Allerta"/>
                <a:cs typeface="Allerta"/>
                <a:sym typeface="Allerta"/>
              </a:rPr>
              <a:t>Design of lessons recommends and facilitates a mix of instructional approaches for a variety of learners (e.g., using multiple representations, asking a range of questions, checking for understanding, flexible grouping, pair-share, deconstructing</a:t>
            </a:r>
            <a:r>
              <a:rPr lang="en-US" sz="2400" dirty="0" smtClean="0">
                <a:solidFill>
                  <a:srgbClr val="3F3F39"/>
                </a:solidFill>
                <a:latin typeface="Lucida Sans" panose="020B0602030504020204" pitchFamily="34" charset="0"/>
                <a:ea typeface="Allerta"/>
                <a:cs typeface="Allerta"/>
                <a:sym typeface="Allerta"/>
              </a:rPr>
              <a:t>/ reconstructing </a:t>
            </a:r>
            <a:r>
              <a:rPr lang="en-US" sz="2400" dirty="0">
                <a:solidFill>
                  <a:srgbClr val="3F3F39"/>
                </a:solidFill>
                <a:latin typeface="Lucida Sans" panose="020B0602030504020204" pitchFamily="34" charset="0"/>
                <a:ea typeface="Allerta"/>
                <a:cs typeface="Allerta"/>
                <a:sym typeface="Allerta"/>
              </a:rPr>
              <a:t>the language of problems).</a:t>
            </a:r>
            <a:r>
              <a:rPr lang="en-US" sz="2000" dirty="0">
                <a:solidFill>
                  <a:srgbClr val="3F3F39"/>
                </a:solidFill>
                <a:latin typeface="Lucida Sans" panose="020B0602030504020204" pitchFamily="34" charset="0"/>
                <a:ea typeface="Allerta"/>
                <a:cs typeface="Allerta"/>
                <a:sym typeface="Allerta"/>
              </a:rPr>
              <a:t/>
            </a:r>
            <a:br>
              <a:rPr lang="en-US" sz="2000" dirty="0">
                <a:solidFill>
                  <a:srgbClr val="3F3F39"/>
                </a:solidFill>
                <a:latin typeface="Lucida Sans" panose="020B0602030504020204" pitchFamily="34" charset="0"/>
                <a:ea typeface="Allerta"/>
                <a:cs typeface="Allerta"/>
                <a:sym typeface="Allerta"/>
              </a:rPr>
            </a:br>
            <a:endParaRPr lang="en-US" sz="2000" dirty="0">
              <a:solidFill>
                <a:srgbClr val="3F3F39"/>
              </a:solidFill>
              <a:latin typeface="Lucida Sans" panose="020B0602030504020204" pitchFamily="34" charset="0"/>
            </a:endParaRPr>
          </a:p>
        </p:txBody>
      </p:sp>
      <p:pic>
        <p:nvPicPr>
          <p:cNvPr id="2" name="Picture 1"/>
          <p:cNvPicPr>
            <a:picLocks noChangeAspect="1"/>
          </p:cNvPicPr>
          <p:nvPr/>
        </p:nvPicPr>
        <p:blipFill>
          <a:blip r:embed="rId3"/>
          <a:stretch>
            <a:fillRect/>
          </a:stretch>
        </p:blipFill>
        <p:spPr>
          <a:xfrm>
            <a:off x="252412" y="2853867"/>
            <a:ext cx="8639174" cy="2741015"/>
          </a:xfrm>
          <a:prstGeom prst="rect">
            <a:avLst/>
          </a:prstGeom>
        </p:spPr>
      </p:pic>
      <p:sp>
        <p:nvSpPr>
          <p:cNvPr id="3" name="Rectangle 2"/>
          <p:cNvSpPr/>
          <p:nvPr/>
        </p:nvSpPr>
        <p:spPr>
          <a:xfrm>
            <a:off x="6214820" y="4045058"/>
            <a:ext cx="2588217" cy="1704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394028" y="5984950"/>
            <a:ext cx="1749971" cy="307777"/>
          </a:xfrm>
          <a:prstGeom prst="rect">
            <a:avLst/>
          </a:prstGeom>
          <a:solidFill>
            <a:schemeClr val="accent2"/>
          </a:solidFill>
        </p:spPr>
        <p:txBody>
          <a:bodyPr wrap="square" rtlCol="0">
            <a:spAutoFit/>
          </a:bodyPr>
          <a:lstStyle/>
          <a:p>
            <a:r>
              <a:rPr lang="en-US" dirty="0" smtClean="0"/>
              <a:t>Handout pp. 18-19</a:t>
            </a:r>
          </a:p>
        </p:txBody>
      </p:sp>
      <p:sp>
        <p:nvSpPr>
          <p:cNvPr id="6" name="TextBox 5"/>
          <p:cNvSpPr txBox="1"/>
          <p:nvPr/>
        </p:nvSpPr>
        <p:spPr>
          <a:xfrm>
            <a:off x="7913077" y="5634122"/>
            <a:ext cx="1230923" cy="307777"/>
          </a:xfrm>
          <a:prstGeom prst="rect">
            <a:avLst/>
          </a:prstGeom>
          <a:solidFill>
            <a:schemeClr val="accent2"/>
          </a:solidFill>
        </p:spPr>
        <p:txBody>
          <a:bodyPr wrap="square" rtlCol="0">
            <a:spAutoFit/>
          </a:bodyPr>
          <a:lstStyle/>
          <a:p>
            <a:r>
              <a:rPr lang="en-US" dirty="0" smtClean="0"/>
              <a:t>IMET p. 35</a:t>
            </a:r>
            <a:endParaRPr lang="en-US" dirty="0"/>
          </a:p>
        </p:txBody>
      </p:sp>
    </p:spTree>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Shape 62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2800" dirty="0" smtClean="0">
                <a:solidFill>
                  <a:srgbClr val="3F3F39"/>
                </a:solidFill>
                <a:latin typeface="Lucida Sans" panose="020B0602030504020204" pitchFamily="34" charset="0"/>
              </a:rPr>
              <a:t>Alignment Criterion 3: Optional Activity</a:t>
            </a:r>
            <a:endParaRPr lang="en-US" sz="2800" dirty="0">
              <a:solidFill>
                <a:srgbClr val="3F3F39"/>
              </a:solidFill>
              <a:latin typeface="Lucida Sans" panose="020B0602030504020204" pitchFamily="34" charset="0"/>
            </a:endParaRPr>
          </a:p>
        </p:txBody>
      </p:sp>
      <p:sp>
        <p:nvSpPr>
          <p:cNvPr id="628" name="Shape 628"/>
          <p:cNvSpPr txBox="1">
            <a:spLocks noGrp="1"/>
          </p:cNvSpPr>
          <p:nvPr>
            <p:ph type="body" idx="1"/>
          </p:nvPr>
        </p:nvSpPr>
        <p:spPr>
          <a:xfrm>
            <a:off x="457200" y="1471864"/>
            <a:ext cx="8229600" cy="4526100"/>
          </a:xfrm>
          <a:prstGeom prst="rect">
            <a:avLst/>
          </a:prstGeom>
        </p:spPr>
        <p:txBody>
          <a:bodyPr lIns="91425" tIns="91425" rIns="91425" bIns="91425" anchor="t" anchorCtr="0">
            <a:noAutofit/>
          </a:bodyPr>
          <a:lstStyle/>
          <a:p>
            <a:pPr>
              <a:buFont typeface="Arial" panose="020B0604020202020204" pitchFamily="34" charset="0"/>
              <a:buChar char="•"/>
            </a:pPr>
            <a:r>
              <a:rPr lang="en-US" sz="2400" dirty="0" smtClean="0">
                <a:solidFill>
                  <a:srgbClr val="3F3F39"/>
                </a:solidFill>
                <a:latin typeface="Lucida Sans" panose="020B0602030504020204" pitchFamily="34" charset="0"/>
              </a:rPr>
              <a:t> Review </a:t>
            </a:r>
            <a:r>
              <a:rPr lang="en-US" sz="2400" dirty="0">
                <a:solidFill>
                  <a:srgbClr val="3F3F39"/>
                </a:solidFill>
                <a:latin typeface="Lucida Sans" panose="020B0602030504020204" pitchFamily="34" charset="0"/>
              </a:rPr>
              <a:t>the grade 4 lesson on </a:t>
            </a:r>
            <a:r>
              <a:rPr lang="en-US" sz="2400" dirty="0" smtClean="0">
                <a:solidFill>
                  <a:srgbClr val="3F3F39"/>
                </a:solidFill>
                <a:latin typeface="Lucida Sans" panose="020B0602030504020204" pitchFamily="34" charset="0"/>
              </a:rPr>
              <a:t>pp. 20-24 </a:t>
            </a:r>
            <a:r>
              <a:rPr lang="en-US" sz="2400" dirty="0">
                <a:solidFill>
                  <a:srgbClr val="3F3F39"/>
                </a:solidFill>
                <a:latin typeface="Lucida Sans" panose="020B0602030504020204" pitchFamily="34" charset="0"/>
              </a:rPr>
              <a:t>of your </a:t>
            </a:r>
            <a:endParaRPr lang="en-US" sz="2400" dirty="0" smtClean="0">
              <a:solidFill>
                <a:srgbClr val="3F3F39"/>
              </a:solidFill>
              <a:latin typeface="Lucida Sans" panose="020B0602030504020204" pitchFamily="34" charset="0"/>
            </a:endParaRPr>
          </a:p>
          <a:p>
            <a:pPr marL="330200" indent="0">
              <a:buNone/>
            </a:pP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 handout.</a:t>
            </a:r>
          </a:p>
          <a:p>
            <a:pPr>
              <a:buFont typeface="Arial" panose="020B0604020202020204" pitchFamily="34" charset="0"/>
              <a:buChar char="•"/>
            </a:pP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Note </a:t>
            </a:r>
            <a:r>
              <a:rPr lang="en-US" sz="2400" dirty="0">
                <a:solidFill>
                  <a:srgbClr val="3F3F39"/>
                </a:solidFill>
                <a:latin typeface="Lucida Sans" panose="020B0602030504020204" pitchFamily="34" charset="0"/>
              </a:rPr>
              <a:t>evidence for each question associated with </a:t>
            </a:r>
            <a:r>
              <a:rPr lang="en-US" sz="2400" dirty="0" smtClean="0">
                <a:solidFill>
                  <a:srgbClr val="3F3F39"/>
                </a:solidFill>
                <a:latin typeface="Lucida Sans" panose="020B0602030504020204" pitchFamily="34" charset="0"/>
              </a:rPr>
              <a:t>  </a:t>
            </a:r>
          </a:p>
          <a:p>
            <a:pPr marL="330200" indent="0">
              <a:buNone/>
            </a:pP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 Alignment Criteria 3 on pp. 33-35 </a:t>
            </a:r>
            <a:r>
              <a:rPr lang="en-US" sz="2400" dirty="0">
                <a:solidFill>
                  <a:srgbClr val="3F3F39"/>
                </a:solidFill>
                <a:latin typeface="Lucida Sans" panose="020B0602030504020204" pitchFamily="34" charset="0"/>
              </a:rPr>
              <a:t>of </a:t>
            </a:r>
            <a:r>
              <a:rPr lang="en-US" sz="2400" dirty="0" smtClean="0">
                <a:solidFill>
                  <a:srgbClr val="3F3F39"/>
                </a:solidFill>
                <a:latin typeface="Lucida Sans" panose="020B0602030504020204" pitchFamily="34" charset="0"/>
              </a:rPr>
              <a:t>your</a:t>
            </a:r>
          </a:p>
          <a:p>
            <a:pPr marL="330200" indent="0">
              <a:buNone/>
            </a:pP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 IMET</a:t>
            </a:r>
            <a:r>
              <a:rPr lang="en-US" sz="2400" dirty="0">
                <a:solidFill>
                  <a:srgbClr val="3F3F39"/>
                </a:solidFill>
                <a:latin typeface="Lucida Sans" panose="020B0602030504020204" pitchFamily="34" charset="0"/>
              </a:rPr>
              <a:t>.  </a:t>
            </a:r>
          </a:p>
          <a:p>
            <a:pPr marL="330200" indent="0">
              <a:buNone/>
            </a:pPr>
            <a:endParaRPr lang="en-US" sz="2200" dirty="0">
              <a:solidFill>
                <a:srgbClr val="3F3F39"/>
              </a:solidFill>
              <a:latin typeface="Lucida Sans" panose="020B0602030504020204" pitchFamily="34" charset="0"/>
            </a:endParaRPr>
          </a:p>
          <a:p>
            <a:pPr marL="495300" indent="-342900">
              <a:buFont typeface="Arial" panose="020B0604020202020204" pitchFamily="34" charset="0"/>
              <a:buChar char="•"/>
            </a:pPr>
            <a:r>
              <a:rPr lang="en-US" sz="2400" dirty="0">
                <a:solidFill>
                  <a:srgbClr val="3F3F39"/>
                </a:solidFill>
                <a:latin typeface="Lucida Sans" panose="020B0602030504020204" pitchFamily="34" charset="0"/>
              </a:rPr>
              <a:t>Discuss:</a:t>
            </a:r>
          </a:p>
          <a:p>
            <a:pPr lvl="1">
              <a:buFont typeface="Calibri" panose="020F0502020204030204" pitchFamily="34" charset="0"/>
              <a:buChar char="-"/>
            </a:pP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Gut </a:t>
            </a:r>
            <a:r>
              <a:rPr lang="en-US" sz="2400" dirty="0">
                <a:solidFill>
                  <a:srgbClr val="3F3F39"/>
                </a:solidFill>
                <a:latin typeface="Lucida Sans" panose="020B0602030504020204" pitchFamily="34" charset="0"/>
              </a:rPr>
              <a:t>check</a:t>
            </a:r>
            <a:r>
              <a:rPr lang="en-US" sz="2400" dirty="0" smtClean="0">
                <a:solidFill>
                  <a:srgbClr val="3F3F39"/>
                </a:solidFill>
                <a:latin typeface="Lucida Sans" panose="020B0602030504020204" pitchFamily="34" charset="0"/>
              </a:rPr>
              <a:t>: </a:t>
            </a:r>
            <a:r>
              <a:rPr lang="en-US" sz="2400" dirty="0">
                <a:solidFill>
                  <a:srgbClr val="3F3F39"/>
                </a:solidFill>
                <a:latin typeface="Lucida Sans" panose="020B0602030504020204" pitchFamily="34" charset="0"/>
              </a:rPr>
              <a:t>Would these materials </a:t>
            </a:r>
            <a:r>
              <a:rPr lang="en-US" sz="2400" dirty="0" smtClean="0">
                <a:solidFill>
                  <a:srgbClr val="3F3F39"/>
                </a:solidFill>
                <a:latin typeface="Lucida Sans" panose="020B0602030504020204" pitchFamily="34" charset="0"/>
              </a:rPr>
              <a:t>meet,  </a:t>
            </a:r>
          </a:p>
          <a:p>
            <a:pPr lvl="1" indent="0">
              <a:buNone/>
            </a:pP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 partially meet </a:t>
            </a:r>
            <a:r>
              <a:rPr lang="en-US" sz="2400" dirty="0">
                <a:solidFill>
                  <a:srgbClr val="3F3F39"/>
                </a:solidFill>
                <a:latin typeface="Lucida Sans" panose="020B0602030504020204" pitchFamily="34" charset="0"/>
              </a:rPr>
              <a:t>or not meet </a:t>
            </a:r>
            <a:r>
              <a:rPr lang="en-US" sz="2400" dirty="0" smtClean="0">
                <a:solidFill>
                  <a:srgbClr val="3F3F39"/>
                </a:solidFill>
                <a:latin typeface="Lucida Sans" panose="020B0602030504020204" pitchFamily="34" charset="0"/>
              </a:rPr>
              <a:t>AC 3?  </a:t>
            </a:r>
            <a:r>
              <a:rPr lang="en-US" sz="2400" dirty="0">
                <a:solidFill>
                  <a:srgbClr val="3F3F39"/>
                </a:solidFill>
                <a:latin typeface="Lucida Sans" panose="020B0602030504020204" pitchFamily="34" charset="0"/>
              </a:rPr>
              <a:t>What is your </a:t>
            </a:r>
          </a:p>
          <a:p>
            <a:pPr lvl="1" indent="0">
              <a:buNone/>
            </a:pP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 evidence?</a:t>
            </a:r>
          </a:p>
          <a:p>
            <a:pPr lvl="1">
              <a:buFont typeface="Calibri" panose="020F0502020204030204" pitchFamily="34" charset="0"/>
              <a:buChar char="-"/>
            </a:pP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What </a:t>
            </a:r>
            <a:r>
              <a:rPr lang="en-US" sz="2400" dirty="0">
                <a:solidFill>
                  <a:srgbClr val="3F3F39"/>
                </a:solidFill>
                <a:latin typeface="Lucida Sans" panose="020B0602030504020204" pitchFamily="34" charset="0"/>
              </a:rPr>
              <a:t>other </a:t>
            </a:r>
            <a:r>
              <a:rPr lang="en-US" sz="2400" dirty="0" smtClean="0">
                <a:solidFill>
                  <a:srgbClr val="3F3F39"/>
                </a:solidFill>
                <a:latin typeface="Lucida Sans" panose="020B0602030504020204" pitchFamily="34" charset="0"/>
              </a:rPr>
              <a:t>things </a:t>
            </a:r>
            <a:r>
              <a:rPr lang="en-US" sz="2400" dirty="0">
                <a:solidFill>
                  <a:srgbClr val="3F3F39"/>
                </a:solidFill>
                <a:latin typeface="Lucida Sans" panose="020B0602030504020204" pitchFamily="34" charset="0"/>
              </a:rPr>
              <a:t>would you want to look at in </a:t>
            </a:r>
            <a:endParaRPr lang="en-US" sz="2400" dirty="0" smtClean="0">
              <a:solidFill>
                <a:srgbClr val="3F3F39"/>
              </a:solidFill>
              <a:latin typeface="Lucida Sans" panose="020B0602030504020204" pitchFamily="34" charset="0"/>
            </a:endParaRPr>
          </a:p>
          <a:p>
            <a:pPr lvl="1" indent="0">
              <a:buNone/>
            </a:pPr>
            <a:r>
              <a:rPr lang="en-US" sz="2400" dirty="0">
                <a:solidFill>
                  <a:srgbClr val="3F3F39"/>
                </a:solidFill>
                <a:latin typeface="Lucida Sans" panose="020B0602030504020204" pitchFamily="34" charset="0"/>
              </a:rPr>
              <a:t> </a:t>
            </a:r>
            <a:r>
              <a:rPr lang="en-US" sz="2400" dirty="0" smtClean="0">
                <a:solidFill>
                  <a:srgbClr val="3F3F39"/>
                </a:solidFill>
                <a:latin typeface="Lucida Sans" panose="020B0602030504020204" pitchFamily="34" charset="0"/>
              </a:rPr>
              <a:t> these </a:t>
            </a:r>
            <a:r>
              <a:rPr lang="en-US" sz="2400" dirty="0">
                <a:solidFill>
                  <a:srgbClr val="3F3F39"/>
                </a:solidFill>
                <a:latin typeface="Lucida Sans" panose="020B0602030504020204" pitchFamily="34" charset="0"/>
              </a:rPr>
              <a:t>materials to determine your rating?</a:t>
            </a:r>
          </a:p>
          <a:p>
            <a:pPr marL="152400" indent="0">
              <a:spcBef>
                <a:spcPts val="0"/>
              </a:spcBef>
              <a:buNone/>
            </a:pPr>
            <a:endParaRPr lang="en-US" sz="2200" b="1" dirty="0" smtClean="0">
              <a:solidFill>
                <a:srgbClr val="3F3F39"/>
              </a:solidFill>
              <a:latin typeface="Lucida Sans" panose="020B0602030504020204" pitchFamily="34" charset="0"/>
            </a:endParaRPr>
          </a:p>
        </p:txBody>
      </p:sp>
    </p:spTree>
    <p:extLst>
      <p:ext uri="{BB962C8B-B14F-4D97-AF65-F5344CB8AC3E}">
        <p14:creationId xmlns:p14="http://schemas.microsoft.com/office/powerpoint/2010/main" val="575819448"/>
      </p:ext>
    </p:extLst>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12480" t="19399" r="54108" b="35511"/>
          <a:stretch/>
        </p:blipFill>
        <p:spPr>
          <a:xfrm>
            <a:off x="768927" y="1554258"/>
            <a:ext cx="7606145" cy="3298392"/>
          </a:xfrm>
          <a:prstGeom prst="rect">
            <a:avLst/>
          </a:prstGeom>
          <a:ln>
            <a:solidFill>
              <a:srgbClr val="00B050"/>
            </a:solidFill>
          </a:ln>
        </p:spPr>
      </p:pic>
      <p:sp>
        <p:nvSpPr>
          <p:cNvPr id="5" name="TextBox 4"/>
          <p:cNvSpPr txBox="1"/>
          <p:nvPr/>
        </p:nvSpPr>
        <p:spPr>
          <a:xfrm>
            <a:off x="8056179" y="5987415"/>
            <a:ext cx="1087821" cy="307777"/>
          </a:xfrm>
          <a:prstGeom prst="rect">
            <a:avLst/>
          </a:prstGeom>
          <a:solidFill>
            <a:schemeClr val="accent2"/>
          </a:solidFill>
        </p:spPr>
        <p:txBody>
          <a:bodyPr wrap="square" rtlCol="0">
            <a:spAutoFit/>
          </a:bodyPr>
          <a:lstStyle/>
          <a:p>
            <a:r>
              <a:rPr lang="en-US" dirty="0" smtClean="0"/>
              <a:t>IMET p. 36</a:t>
            </a:r>
            <a:endParaRPr lang="en-US" dirty="0"/>
          </a:p>
        </p:txBody>
      </p:sp>
    </p:spTree>
    <p:extLst>
      <p:ext uri="{BB962C8B-B14F-4D97-AF65-F5344CB8AC3E}">
        <p14:creationId xmlns:p14="http://schemas.microsoft.com/office/powerpoint/2010/main" val="24223191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Shape 691"/>
          <p:cNvSpPr txBox="1">
            <a:spLocks noGrp="1"/>
          </p:cNvSpPr>
          <p:nvPr>
            <p:ph type="title"/>
          </p:nvPr>
        </p:nvSpPr>
        <p:spPr>
          <a:xfrm>
            <a:off x="216567" y="2829677"/>
            <a:ext cx="8620500" cy="868499"/>
          </a:xfrm>
          <a:prstGeom prst="rect">
            <a:avLst/>
          </a:prstGeom>
        </p:spPr>
        <p:txBody>
          <a:bodyPr lIns="91425" tIns="91425" rIns="91425" bIns="91425" anchor="ctr" anchorCtr="0">
            <a:noAutofit/>
          </a:bodyPr>
          <a:lstStyle/>
          <a:p>
            <a:pPr lvl="0" rtl="0">
              <a:spcBef>
                <a:spcPts val="0"/>
              </a:spcBef>
              <a:buNone/>
            </a:pPr>
            <a:r>
              <a:rPr lang="en-US" sz="2800" dirty="0">
                <a:solidFill>
                  <a:srgbClr val="3F3F39"/>
                </a:solidFill>
                <a:latin typeface="Lucida Sans" panose="020B0602030504020204" pitchFamily="34" charset="0"/>
              </a:rPr>
              <a:t>Wrapping </a:t>
            </a:r>
            <a:r>
              <a:rPr lang="en-US" sz="2800" dirty="0" smtClean="0">
                <a:solidFill>
                  <a:srgbClr val="3F3F39"/>
                </a:solidFill>
                <a:latin typeface="Lucida Sans" panose="020B0602030504020204" pitchFamily="34" charset="0"/>
              </a:rPr>
              <a:t>Up</a:t>
            </a:r>
            <a:endParaRPr lang="en-US" sz="2800" dirty="0">
              <a:solidFill>
                <a:srgbClr val="3F3F39"/>
              </a:solidFill>
              <a:latin typeface="Lucida Sans" panose="020B0602030504020204" pitchFamily="34" charset="0"/>
            </a:endParaRPr>
          </a:p>
        </p:txBody>
      </p:sp>
    </p:spTree>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Shape 69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US" sz="2800" dirty="0">
                <a:solidFill>
                  <a:srgbClr val="3F3F39"/>
                </a:solidFill>
                <a:latin typeface="Lucida Sans" panose="020B0602030504020204" pitchFamily="34" charset="0"/>
              </a:rPr>
              <a:t>Alignment Criteria and Metrics</a:t>
            </a:r>
          </a:p>
        </p:txBody>
      </p:sp>
      <p:sp>
        <p:nvSpPr>
          <p:cNvPr id="698" name="Shape 698"/>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rtl="0">
              <a:spcBef>
                <a:spcPts val="0"/>
              </a:spcBef>
              <a:buNone/>
            </a:pPr>
            <a:r>
              <a:rPr lang="en-US" sz="2400" dirty="0">
                <a:solidFill>
                  <a:srgbClr val="3F3F39"/>
                </a:solidFill>
                <a:latin typeface="Lucida Sans" panose="020B0602030504020204" pitchFamily="34" charset="0"/>
              </a:rPr>
              <a:t>AC #2:  Standards for Mathematical Practice</a:t>
            </a:r>
          </a:p>
          <a:p>
            <a:pPr marL="457200" lvl="0" indent="-228600" rtl="0">
              <a:spcBef>
                <a:spcPts val="0"/>
              </a:spcBef>
              <a:buClr>
                <a:srgbClr val="3F3F39"/>
              </a:buClr>
            </a:pPr>
            <a:r>
              <a:rPr lang="en-US" sz="2400" dirty="0">
                <a:solidFill>
                  <a:srgbClr val="3F3F39"/>
                </a:solidFill>
                <a:latin typeface="Lucida Sans" panose="020B0602030504020204" pitchFamily="34" charset="0"/>
              </a:rPr>
              <a:t>2A:  Connecting </a:t>
            </a:r>
            <a:r>
              <a:rPr lang="en-US" sz="2400" dirty="0" smtClean="0">
                <a:solidFill>
                  <a:srgbClr val="3F3F39"/>
                </a:solidFill>
                <a:latin typeface="Lucida Sans" panose="020B0602030504020204" pitchFamily="34" charset="0"/>
              </a:rPr>
              <a:t>SMPs to </a:t>
            </a:r>
            <a:r>
              <a:rPr lang="en-US" sz="2400" dirty="0">
                <a:solidFill>
                  <a:srgbClr val="3F3F39"/>
                </a:solidFill>
                <a:latin typeface="Lucida Sans" panose="020B0602030504020204" pitchFamily="34" charset="0"/>
              </a:rPr>
              <a:t>content</a:t>
            </a:r>
          </a:p>
          <a:p>
            <a:pPr marL="457200" lvl="0" indent="-228600" rtl="0">
              <a:spcBef>
                <a:spcPts val="0"/>
              </a:spcBef>
              <a:buClr>
                <a:srgbClr val="3F3F39"/>
              </a:buClr>
            </a:pPr>
            <a:r>
              <a:rPr lang="en-US" sz="2400" dirty="0">
                <a:solidFill>
                  <a:srgbClr val="3F3F39"/>
                </a:solidFill>
                <a:latin typeface="Lucida Sans" panose="020B0602030504020204" pitchFamily="34" charset="0"/>
              </a:rPr>
              <a:t>2B:  Full meaning of each practice</a:t>
            </a:r>
          </a:p>
          <a:p>
            <a:pPr marL="457200" lvl="0" indent="-228600" rtl="0">
              <a:spcBef>
                <a:spcPts val="0"/>
              </a:spcBef>
              <a:buClr>
                <a:srgbClr val="3F3F39"/>
              </a:buClr>
            </a:pPr>
            <a:r>
              <a:rPr lang="en-US" sz="2400" dirty="0">
                <a:solidFill>
                  <a:srgbClr val="3F3F39"/>
                </a:solidFill>
                <a:latin typeface="Lucida Sans" panose="020B0602030504020204" pitchFamily="34" charset="0"/>
              </a:rPr>
              <a:t>2C:  Emphasizing mathematical reasoning</a:t>
            </a:r>
          </a:p>
          <a:p>
            <a:pPr marL="0" lvl="0" indent="0" rtl="0">
              <a:spcBef>
                <a:spcPts val="0"/>
              </a:spcBef>
              <a:buClr>
                <a:srgbClr val="3F3F39"/>
              </a:buClr>
              <a:buNone/>
            </a:pPr>
            <a:endParaRPr sz="2400" dirty="0">
              <a:solidFill>
                <a:srgbClr val="3F3F39"/>
              </a:solidFill>
              <a:latin typeface="Lucida Sans" panose="020B0602030504020204" pitchFamily="34" charset="0"/>
            </a:endParaRPr>
          </a:p>
          <a:p>
            <a:pPr marL="0" lvl="0" indent="0" rtl="0">
              <a:spcBef>
                <a:spcPts val="0"/>
              </a:spcBef>
              <a:buClr>
                <a:srgbClr val="3F3F39"/>
              </a:buClr>
              <a:buNone/>
            </a:pPr>
            <a:r>
              <a:rPr lang="en-US" sz="2400" dirty="0">
                <a:solidFill>
                  <a:srgbClr val="3F3F39"/>
                </a:solidFill>
                <a:latin typeface="Lucida Sans" panose="020B0602030504020204" pitchFamily="34" charset="0"/>
              </a:rPr>
              <a:t>AC #3: Access for All Students</a:t>
            </a:r>
          </a:p>
          <a:p>
            <a:pPr marL="457200" lvl="0" indent="-228600" rtl="0">
              <a:spcBef>
                <a:spcPts val="0"/>
              </a:spcBef>
              <a:buClr>
                <a:srgbClr val="3F3F39"/>
              </a:buClr>
            </a:pPr>
            <a:r>
              <a:rPr lang="en-US" sz="2400" dirty="0">
                <a:solidFill>
                  <a:srgbClr val="3F3F39"/>
                </a:solidFill>
                <a:latin typeface="Lucida Sans" panose="020B0602030504020204" pitchFamily="34" charset="0"/>
              </a:rPr>
              <a:t>3A: Access for all students to grade-level content</a:t>
            </a:r>
          </a:p>
          <a:p>
            <a:pPr marL="457200" lvl="0" indent="-228600" rtl="0">
              <a:spcBef>
                <a:spcPts val="0"/>
              </a:spcBef>
              <a:buClr>
                <a:srgbClr val="3F3F39"/>
              </a:buClr>
            </a:pPr>
            <a:r>
              <a:rPr lang="en-US" sz="2400" dirty="0">
                <a:solidFill>
                  <a:srgbClr val="3F3F39"/>
                </a:solidFill>
                <a:latin typeface="Lucida Sans" panose="020B0602030504020204" pitchFamily="34" charset="0"/>
              </a:rPr>
              <a:t>3B: Supporting the range of learners</a:t>
            </a:r>
          </a:p>
          <a:p>
            <a:pPr marL="457200" lvl="0" indent="-228600" rtl="0">
              <a:spcBef>
                <a:spcPts val="0"/>
              </a:spcBef>
              <a:buClr>
                <a:srgbClr val="3F3F39"/>
              </a:buClr>
            </a:pPr>
            <a:r>
              <a:rPr lang="en-US" sz="2400" dirty="0">
                <a:solidFill>
                  <a:srgbClr val="3F3F39"/>
                </a:solidFill>
                <a:latin typeface="Lucida Sans" panose="020B0602030504020204" pitchFamily="34" charset="0"/>
              </a:rPr>
              <a:t>3C: Variety of instructional approaches</a:t>
            </a:r>
          </a:p>
          <a:p>
            <a:pPr marL="0" lvl="0" indent="0" rtl="0">
              <a:spcBef>
                <a:spcPts val="0"/>
              </a:spcBef>
              <a:buNone/>
            </a:pPr>
            <a:endParaRPr sz="2400" dirty="0">
              <a:solidFill>
                <a:srgbClr val="3F3F39"/>
              </a:solidFill>
              <a:latin typeface="Lucida Sans" panose="020B0602030504020204" pitchFamily="34" charset="0"/>
            </a:endParaRPr>
          </a:p>
        </p:txBody>
      </p:sp>
    </p:spTree>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Shape 690"/>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3F3F39"/>
              </a:buClr>
              <a:buSzPct val="25000"/>
              <a:buFont typeface="Allerta"/>
              <a:buNone/>
            </a:pPr>
            <a:r>
              <a:rPr lang="en-US" sz="2800" b="0" i="0" u="none" strike="noStrike" cap="none" baseline="0" dirty="0">
                <a:solidFill>
                  <a:srgbClr val="3F3F39"/>
                </a:solidFill>
                <a:latin typeface="Lucida Sans" panose="020B0602030504020204" pitchFamily="34" charset="0"/>
                <a:ea typeface="Allerta"/>
                <a:cs typeface="Allerta"/>
                <a:sym typeface="Allerta"/>
              </a:rPr>
              <a:t>Essential Questions -- Discuss </a:t>
            </a:r>
          </a:p>
        </p:txBody>
      </p:sp>
      <p:sp>
        <p:nvSpPr>
          <p:cNvPr id="691" name="Shape 691"/>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lvl="0"/>
            <a:r>
              <a:rPr lang="en-US" sz="2400" dirty="0">
                <a:latin typeface="Lucida Sans" panose="020B0602030504020204" pitchFamily="34" charset="0"/>
              </a:rPr>
              <a:t>How does the </a:t>
            </a:r>
            <a:r>
              <a:rPr lang="en-US" sz="2400" b="1" dirty="0">
                <a:latin typeface="Lucida Sans" panose="020B0602030504020204" pitchFamily="34" charset="0"/>
              </a:rPr>
              <a:t>Instructional Materials Evaluation Tool (IMET) </a:t>
            </a:r>
            <a:r>
              <a:rPr lang="en-US" sz="2400" dirty="0">
                <a:latin typeface="Lucida Sans" panose="020B0602030504020204" pitchFamily="34" charset="0"/>
              </a:rPr>
              <a:t>reflect the major features of the Standards and the Shifts</a:t>
            </a:r>
            <a:r>
              <a:rPr lang="en-US" sz="2400" dirty="0" smtClean="0">
                <a:latin typeface="Lucida Sans" panose="020B0602030504020204" pitchFamily="34" charset="0"/>
              </a:rPr>
              <a:t>?</a:t>
            </a:r>
          </a:p>
          <a:p>
            <a:pPr marL="152400" lvl="0" indent="0">
              <a:buNone/>
            </a:pPr>
            <a:endParaRPr lang="en-US" sz="2400" dirty="0">
              <a:latin typeface="Lucida Sans" panose="020B0602030504020204" pitchFamily="34" charset="0"/>
            </a:endParaRPr>
          </a:p>
          <a:p>
            <a:pPr lvl="0"/>
            <a:r>
              <a:rPr lang="en-US" sz="2400" dirty="0">
                <a:latin typeface="Lucida Sans" panose="020B0602030504020204" pitchFamily="34" charset="0"/>
              </a:rPr>
              <a:t>What understandings support high-quality, accurate application of the IMET metrics?</a:t>
            </a:r>
          </a:p>
          <a:p>
            <a:pPr marL="0" marR="0" lvl="0" indent="0" algn="l" rtl="0">
              <a:spcBef>
                <a:spcPts val="1680"/>
              </a:spcBef>
              <a:spcAft>
                <a:spcPts val="0"/>
              </a:spcAft>
              <a:buNone/>
            </a:pPr>
            <a:endParaRPr sz="2400" dirty="0">
              <a:solidFill>
                <a:srgbClr val="3F3F39"/>
              </a:solidFill>
              <a:latin typeface="Lucida Sans" panose="020B0602030504020204" pitchFamily="34" charset="0"/>
              <a:ea typeface="Allerta"/>
              <a:cs typeface="Allerta"/>
              <a:sym typeface="Allerta"/>
            </a:endParaRPr>
          </a:p>
          <a:p>
            <a:pPr marL="342900" marR="0" lvl="0" indent="-190500" algn="l" rtl="0">
              <a:spcBef>
                <a:spcPts val="1680"/>
              </a:spcBef>
              <a:buClr>
                <a:srgbClr val="3F3F39"/>
              </a:buClr>
              <a:buFont typeface="Arial"/>
              <a:buNone/>
            </a:pPr>
            <a:endParaRPr sz="2400" b="0" i="0" u="none" strike="noStrike" cap="none" baseline="0" dirty="0">
              <a:solidFill>
                <a:srgbClr val="3F3F39"/>
              </a:solidFill>
              <a:latin typeface="Lucida Sans" panose="020B0602030504020204" pitchFamily="34" charset="0"/>
              <a:ea typeface="Allerta"/>
              <a:cs typeface="Allerta"/>
              <a:sym typeface="Allerta"/>
            </a:endParaRPr>
          </a:p>
          <a:p>
            <a:pPr marL="342900" marR="0" lvl="0" indent="-190500" algn="l" rtl="0">
              <a:spcBef>
                <a:spcPts val="480"/>
              </a:spcBef>
              <a:buClr>
                <a:srgbClr val="3F3F39"/>
              </a:buClr>
              <a:buFont typeface="Arial"/>
              <a:buNone/>
            </a:pPr>
            <a:endParaRPr sz="2400" b="0" i="0" u="none" strike="noStrike" cap="none" baseline="0" dirty="0">
              <a:solidFill>
                <a:srgbClr val="3F3F39"/>
              </a:solidFill>
              <a:latin typeface="Lucida Sans" panose="020B0602030504020204" pitchFamily="34" charset="0"/>
              <a:ea typeface="Allerta"/>
              <a:cs typeface="Allerta"/>
              <a:sym typeface="Allerta"/>
            </a:endParaRPr>
          </a:p>
        </p:txBody>
      </p:sp>
    </p:spTree>
    <p:extLst>
      <p:ext uri="{BB962C8B-B14F-4D97-AF65-F5344CB8AC3E}">
        <p14:creationId xmlns:p14="http://schemas.microsoft.com/office/powerpoint/2010/main" val="1593961324"/>
      </p:ext>
    </p:extLst>
  </p:cSld>
  <p:clrMapOvr>
    <a:masterClrMapping/>
  </p:clrMapOvr>
  <p:transition spd="slow">
    <p:cut/>
  </p:transition>
</p:sld>
</file>

<file path=ppt/theme/theme1.xml><?xml version="1.0" encoding="utf-8"?>
<a:theme xmlns:a="http://schemas.openxmlformats.org/drawingml/2006/main" name="SAP-ATC-PPT-Template-0w5m">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AP-ATC-PPT-Template-khkl (3)">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2929</TotalTime>
  <Words>7302</Words>
  <Application>Microsoft Office PowerPoint</Application>
  <PresentationFormat>On-screen Show (4:3)</PresentationFormat>
  <Paragraphs>442</Paragraphs>
  <Slides>36</Slides>
  <Notes>36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36</vt:i4>
      </vt:variant>
    </vt:vector>
  </HeadingPairs>
  <TitlesOfParts>
    <vt:vector size="42" baseType="lpstr">
      <vt:lpstr>Allerta</vt:lpstr>
      <vt:lpstr>Arial</vt:lpstr>
      <vt:lpstr>Calibri</vt:lpstr>
      <vt:lpstr>Lucida Sans</vt:lpstr>
      <vt:lpstr>SAP-ATC-PPT-Template-0w5m</vt:lpstr>
      <vt:lpstr>SAP-ATC-PPT-Template-khkl (3)</vt:lpstr>
      <vt:lpstr>Reviewing Using the Instructional Materials Evaluation Tool:  Mathematics</vt:lpstr>
      <vt:lpstr>Essential Questions</vt:lpstr>
      <vt:lpstr>Goals</vt:lpstr>
      <vt:lpstr>Alignment Criterion 2:  Standards for Mathematical Practice</vt:lpstr>
      <vt:lpstr>Standards for Mathematical Practice</vt:lpstr>
      <vt:lpstr>PowerPoint Presentation</vt:lpstr>
      <vt:lpstr>Standards for Mathematical Practice</vt:lpstr>
      <vt:lpstr>PowerPoint Presentation</vt:lpstr>
      <vt:lpstr>PowerPoint Presentation</vt:lpstr>
      <vt:lpstr>2B:  Materials attend to the full meaning of each practice Standard.</vt:lpstr>
      <vt:lpstr>What Is the Full Meaning of Each Practice Standard?</vt:lpstr>
      <vt:lpstr>AC 2B: Over the course of any given year of instruction, is each mathematical practice standard meaningfully present in the form of assignments, activities, or problems that stimulate students to develop the habits of mind described in the practice standard? </vt:lpstr>
      <vt:lpstr>AC 2B:  Are there teacher directed materials that explain the role of the practice standards in the classroom and in students’ mathematical development? Are alignments to practice standards accurate? </vt:lpstr>
      <vt:lpstr>AC 2B:  Are there teacher directed materials that explain the role of the practice standards in the classroom and in students’ mathematical development? Are alignments to practice standards accurate?</vt:lpstr>
      <vt:lpstr>AC 2B: Do the materials treat practice standards as developing across grades or grade bands? Are the practice standards in early grades appropriately simple? Do they display an arc of growing sophistication across the grades?  </vt:lpstr>
      <vt:lpstr>PowerPoint Presentation</vt:lpstr>
      <vt:lpstr>PowerPoint Presentation</vt:lpstr>
      <vt:lpstr>2A:  Connecting Content and Practice</vt:lpstr>
      <vt:lpstr>AC 2A: Materials address the practice standards in such a way as to enrich the Major Work of the grade; practice standards strengthen the focus on Major Work instead of detracting from it, in both teacher and student materials </vt:lpstr>
      <vt:lpstr>AC 2A: Materials address the practice standards in such a way as to enrich the Major Work of the grade; practice standards strengthen the focus on Major Work instead of detracting from it, in both teacher and student materials</vt:lpstr>
      <vt:lpstr>PowerPoint Presentation</vt:lpstr>
      <vt:lpstr>PowerPoint Presentation</vt:lpstr>
      <vt:lpstr>AC 2C: Do the materials support students in constructing viable arguments and critiquing the arguments of others concerning grade-level mathematics that is detailed in the content standards? </vt:lpstr>
      <vt:lpstr>Alignment Criterion 2: Optional Activity</vt:lpstr>
      <vt:lpstr>PowerPoint Presentation</vt:lpstr>
      <vt:lpstr>Alignment Criterion 3:  Access to the Standards for All Students</vt:lpstr>
      <vt:lpstr>PowerPoint Presentation</vt:lpstr>
      <vt:lpstr>Guidance for Supporting Special Populations</vt:lpstr>
      <vt:lpstr>AC 3A:  Support for English Language Learners and other special populations is thoughtful and helps those students meet the same Standards as all other students. The language in which problems are posed is carefully considered. </vt:lpstr>
      <vt:lpstr>AC 3B:  Materials provide appropriate level and type of scaffolding, differentiation, intervention, and support for a broad range of learners with gradual removal of supports, when needed, to allow students to demonstrate their mathematical understanding independently. </vt:lpstr>
      <vt:lpstr>AC 3C:  Design of lessons recommends and facilitates a mix of instructional approaches for a variety of learners (e.g., using multiple representations, asking a range of questions, checking for understanding, flexible grouping, pair-share, deconstructing/ reconstructing the language of problems). </vt:lpstr>
      <vt:lpstr>Alignment Criterion 3: Optional Activity</vt:lpstr>
      <vt:lpstr>PowerPoint Presentation</vt:lpstr>
      <vt:lpstr>Wrapping Up</vt:lpstr>
      <vt:lpstr>Alignment Criteria and Metrics</vt:lpstr>
      <vt:lpstr>Essential Questions -- Discuss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Reviewing using the Instructional Materials Evaluation Tool:  Mathematics</dc:title>
  <dc:creator>Marni</dc:creator>
  <cp:lastModifiedBy>Lisa Goldschmidt</cp:lastModifiedBy>
  <cp:revision>191</cp:revision>
  <cp:lastPrinted>2015-10-20T16:36:01Z</cp:lastPrinted>
  <dcterms:modified xsi:type="dcterms:W3CDTF">2015-12-08T20:17:38Z</dcterms:modified>
</cp:coreProperties>
</file>