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7" r:id="rId4"/>
    <p:sldId id="263" r:id="rId5"/>
    <p:sldId id="258" r:id="rId6"/>
    <p:sldId id="259" r:id="rId7"/>
    <p:sldId id="264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17F29-650C-E942-9EDB-DDCF26914CD3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4ECF4-BD31-0049-83BE-CC2A5D8EE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96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54ECF4-BD31-0049-83BE-CC2A5D8EEA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79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0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3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0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6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2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18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4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8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86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45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9200B-C5AF-2948-BB47-55EC93D6652B}" type="datetimeFigureOut">
              <a:rPr lang="en-US" smtClean="0"/>
              <a:t>12/4/2013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D6E94-0AF9-3545-9573-335AD6520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78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9537" y="347646"/>
            <a:ext cx="59426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Marker Felt"/>
                <a:cs typeface="Marker Felt"/>
              </a:rPr>
              <a:t> WORD PROBLEMS</a:t>
            </a:r>
          </a:p>
          <a:p>
            <a:pPr algn="ctr"/>
            <a:r>
              <a:rPr lang="en-US" sz="4000" dirty="0" smtClean="0">
                <a:latin typeface="Marker Felt"/>
                <a:cs typeface="Marker Felt"/>
              </a:rPr>
              <a:t>What do we need to do? </a:t>
            </a:r>
            <a:endParaRPr lang="en-US" sz="4000" dirty="0">
              <a:latin typeface="Marker Felt"/>
              <a:cs typeface="Marker Fe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599" y="3556543"/>
            <a:ext cx="7831319" cy="1200328"/>
          </a:xfrm>
          <a:prstGeom prst="rect">
            <a:avLst/>
          </a:prstGeom>
          <a:ln w="762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Marker Felt"/>
                <a:cs typeface="Marker Felt"/>
              </a:rPr>
              <a:t>1.  Mary has 4 boxes of chocolates.  Each box has 6 chocolates.  How many chocolates does Mary have in all?</a:t>
            </a:r>
            <a:endParaRPr lang="en-US" sz="2400" dirty="0">
              <a:latin typeface="Marker Felt"/>
              <a:cs typeface="Marker Fe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51198" y="254015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4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1570" y="2622394"/>
            <a:ext cx="7831319" cy="1200328"/>
          </a:xfrm>
          <a:prstGeom prst="rect">
            <a:avLst/>
          </a:prstGeom>
          <a:ln w="762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Marker Felt"/>
                <a:cs typeface="Marker Felt"/>
              </a:rPr>
              <a:t>2</a:t>
            </a:r>
            <a:r>
              <a:rPr lang="en-US" sz="2400" dirty="0" smtClean="0">
                <a:latin typeface="Marker Felt"/>
                <a:cs typeface="Marker Felt"/>
              </a:rPr>
              <a:t>.   Mr. </a:t>
            </a:r>
            <a:r>
              <a:rPr lang="en-US" sz="2400" dirty="0" err="1" smtClean="0">
                <a:latin typeface="Marker Felt"/>
                <a:cs typeface="Marker Felt"/>
              </a:rPr>
              <a:t>Bednar</a:t>
            </a:r>
            <a:r>
              <a:rPr lang="en-US" sz="2400" dirty="0" smtClean="0">
                <a:latin typeface="Marker Felt"/>
                <a:cs typeface="Marker Felt"/>
              </a:rPr>
              <a:t> went the store he bought 64 pieces of bubble gum.  He shared 15 pieces with his kids.  How many pieces of gum does he have left?</a:t>
            </a:r>
            <a:endParaRPr lang="en-US" sz="2400" dirty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239648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9893" y="2531861"/>
            <a:ext cx="7912725" cy="1200328"/>
          </a:xfrm>
          <a:prstGeom prst="rect">
            <a:avLst/>
          </a:prstGeom>
          <a:ln w="762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Marker Felt"/>
                <a:cs typeface="Marker Felt"/>
              </a:rPr>
              <a:t>3</a:t>
            </a:r>
            <a:r>
              <a:rPr lang="en-US" sz="2400" dirty="0" smtClean="0"/>
              <a:t>.  </a:t>
            </a:r>
            <a:r>
              <a:rPr lang="en-US" sz="2400" b="1" dirty="0" smtClean="0"/>
              <a:t> </a:t>
            </a:r>
            <a:r>
              <a:rPr lang="en-US" sz="2400" dirty="0" smtClean="0">
                <a:latin typeface="Marker Felt"/>
                <a:cs typeface="Marker Felt"/>
              </a:rPr>
              <a:t>Ms. Dolan had 36 books.  She shared her books equally with 6 of her wonderful 3D students.  How many books per 3D student?</a:t>
            </a:r>
            <a:endParaRPr lang="en-US" sz="2400" dirty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260440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9265" y="2386205"/>
            <a:ext cx="7912725" cy="1569660"/>
          </a:xfrm>
          <a:prstGeom prst="rect">
            <a:avLst/>
          </a:prstGeom>
          <a:ln w="762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Marker Felt"/>
                <a:cs typeface="Marker Felt"/>
              </a:rPr>
              <a:t>4.   Mrs. </a:t>
            </a:r>
            <a:r>
              <a:rPr lang="en-US" sz="2400" dirty="0" err="1" smtClean="0">
                <a:latin typeface="Marker Felt"/>
                <a:cs typeface="Marker Felt"/>
              </a:rPr>
              <a:t>Koen</a:t>
            </a:r>
            <a:r>
              <a:rPr lang="en-US" sz="2400" dirty="0" smtClean="0">
                <a:latin typeface="Marker Felt"/>
                <a:cs typeface="Marker Felt"/>
              </a:rPr>
              <a:t> went to the store for some school supplies.  She spent 24 dollars on stickers and 31 dollars on notebooks.  How much money did Mrs. </a:t>
            </a:r>
            <a:r>
              <a:rPr lang="en-US" sz="2400" dirty="0" err="1" smtClean="0">
                <a:latin typeface="Marker Felt"/>
                <a:cs typeface="Marker Felt"/>
              </a:rPr>
              <a:t>Koen</a:t>
            </a:r>
            <a:r>
              <a:rPr lang="en-US" sz="2400" dirty="0" smtClean="0">
                <a:latin typeface="Marker Felt"/>
                <a:cs typeface="Marker Felt"/>
              </a:rPr>
              <a:t> spend at the store? </a:t>
            </a:r>
            <a:endParaRPr lang="en-US" sz="2400" dirty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196049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9135" y="318267"/>
            <a:ext cx="5226306" cy="830997"/>
          </a:xfrm>
          <a:prstGeom prst="rect">
            <a:avLst/>
          </a:prstGeom>
          <a:ln w="76200" cmpd="sng"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Marker Felt"/>
                <a:cs typeface="Marker Felt"/>
              </a:rPr>
              <a:t>More Word Problems!</a:t>
            </a:r>
          </a:p>
          <a:p>
            <a:pPr algn="ctr"/>
            <a:r>
              <a:rPr lang="en-US" sz="2400" b="1" dirty="0" smtClean="0">
                <a:latin typeface="Marker Felt"/>
                <a:cs typeface="Marker Felt"/>
              </a:rPr>
              <a:t>What do we need to do?  </a:t>
            </a:r>
            <a:endParaRPr lang="en-US" sz="2400" b="1" dirty="0">
              <a:latin typeface="Marker Felt"/>
              <a:cs typeface="Marker Fe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4115" y="4315617"/>
            <a:ext cx="7196346" cy="1569660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Marker Felt"/>
                <a:cs typeface="Marker Felt"/>
              </a:rPr>
              <a:t>Nathan saved $12.00 to buy baseball cards. His uncle gives him $3.00 more. Each card cost $5.00 each.  Explain the steps needed to find how many cards Nathan can buy? </a:t>
            </a:r>
            <a:endParaRPr lang="en-US" sz="2400" dirty="0">
              <a:solidFill>
                <a:srgbClr val="FF0000"/>
              </a:solidFill>
              <a:latin typeface="Marker Felt"/>
              <a:cs typeface="Marker Fe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268219"/>
            <a:ext cx="74588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Marker Felt"/>
                <a:cs typeface="Marker Felt"/>
              </a:rPr>
              <a:t>READ THE PROBLEM!       READ THE PROBLEM! </a:t>
            </a:r>
          </a:p>
          <a:p>
            <a:endParaRPr lang="en-US" b="1" dirty="0" smtClean="0">
              <a:latin typeface="Marker Felt"/>
              <a:cs typeface="Marker Felt"/>
            </a:endParaRPr>
          </a:p>
          <a:p>
            <a:endParaRPr lang="en-US" b="1" dirty="0">
              <a:latin typeface="Marker Felt"/>
              <a:cs typeface="Marker Felt"/>
            </a:endParaRPr>
          </a:p>
          <a:p>
            <a:r>
              <a:rPr lang="en-US" sz="2400" b="1" u="sng" dirty="0" smtClean="0">
                <a:latin typeface="Marker Felt"/>
                <a:cs typeface="Marker Felt"/>
              </a:rPr>
              <a:t>REREAD FOR…</a:t>
            </a:r>
          </a:p>
          <a:p>
            <a:endParaRPr lang="en-US" b="1" dirty="0">
              <a:latin typeface="Marker Felt"/>
              <a:cs typeface="Marker Felt"/>
            </a:endParaRPr>
          </a:p>
          <a:p>
            <a:r>
              <a:rPr lang="en-US" b="1" dirty="0" smtClean="0">
                <a:latin typeface="Marker Felt"/>
                <a:cs typeface="Marker Felt"/>
              </a:rPr>
              <a:t>Information I need to use?</a:t>
            </a:r>
          </a:p>
          <a:p>
            <a:r>
              <a:rPr lang="en-US" b="1" dirty="0" smtClean="0">
                <a:latin typeface="Marker Felt"/>
                <a:cs typeface="Marker Felt"/>
              </a:rPr>
              <a:t>What information is important?</a:t>
            </a:r>
          </a:p>
          <a:p>
            <a:r>
              <a:rPr lang="en-US" b="1" dirty="0" smtClean="0">
                <a:latin typeface="Marker Felt"/>
                <a:cs typeface="Marker Felt"/>
              </a:rPr>
              <a:t>What do they want to KNOW?  </a:t>
            </a:r>
            <a:endParaRPr lang="en-US" b="1" dirty="0">
              <a:latin typeface="Marker Felt"/>
              <a:cs typeface="Marker Fe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0897" y="2844139"/>
            <a:ext cx="31347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Marker Felt"/>
                <a:cs typeface="Marker Felt"/>
              </a:rPr>
              <a:t>How many steps?</a:t>
            </a:r>
            <a:endParaRPr lang="en-US" sz="2000" b="1" dirty="0">
              <a:latin typeface="Marker Felt"/>
              <a:cs typeface="Marker Fe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0897" y="3074972"/>
            <a:ext cx="2585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×   ÷  −  +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1007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524" y="477315"/>
            <a:ext cx="7920065" cy="923330"/>
          </a:xfrm>
          <a:prstGeom prst="rect">
            <a:avLst/>
          </a:prstGeom>
          <a:solidFill>
            <a:schemeClr val="tx1"/>
          </a:solidFill>
          <a:ln w="57150" cmpd="sng"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GROUP PROBLEMS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0367" y="2650949"/>
            <a:ext cx="7302377" cy="2123658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Marker Felt"/>
                <a:cs typeface="Marker Felt"/>
              </a:rPr>
              <a:t>PROBLEM 1 –</a:t>
            </a:r>
          </a:p>
          <a:p>
            <a:r>
              <a:rPr lang="en-US" sz="2400" dirty="0" smtClean="0">
                <a:latin typeface="Marker Felt"/>
                <a:cs typeface="Marker Felt"/>
              </a:rPr>
              <a:t>Ms. Dolan went running 4 days this past week.</a:t>
            </a:r>
          </a:p>
          <a:p>
            <a:r>
              <a:rPr lang="en-US" sz="2400" dirty="0" smtClean="0">
                <a:latin typeface="Marker Felt"/>
                <a:cs typeface="Marker Felt"/>
              </a:rPr>
              <a:t>She ran 9 miles on each day.  In the same week </a:t>
            </a:r>
          </a:p>
          <a:p>
            <a:r>
              <a:rPr lang="en-US" sz="2400" dirty="0" smtClean="0">
                <a:latin typeface="Marker Felt"/>
                <a:cs typeface="Marker Felt"/>
              </a:rPr>
              <a:t>Mrs. D. ran 12 miles less than Ms. Dolan. How many</a:t>
            </a:r>
          </a:p>
          <a:p>
            <a:r>
              <a:rPr lang="en-US" sz="2400" dirty="0">
                <a:latin typeface="Marker Felt"/>
                <a:cs typeface="Marker Felt"/>
              </a:rPr>
              <a:t>m</a:t>
            </a:r>
            <a:r>
              <a:rPr lang="en-US" sz="2400" dirty="0" smtClean="0">
                <a:latin typeface="Marker Felt"/>
                <a:cs typeface="Marker Felt"/>
              </a:rPr>
              <a:t>iles did Mrs. D. run that week?</a:t>
            </a:r>
            <a:endParaRPr lang="en-US" sz="2400" dirty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346782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9996" y="1821510"/>
            <a:ext cx="7302377" cy="2123658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u="sng" dirty="0" smtClean="0">
                <a:latin typeface="Marker Felt"/>
                <a:cs typeface="Marker Felt"/>
              </a:rPr>
              <a:t>PROBLEM 2 –</a:t>
            </a:r>
            <a:endParaRPr lang="en-US" sz="2400" dirty="0">
              <a:latin typeface="Marker Felt"/>
              <a:cs typeface="Marker Felt"/>
            </a:endParaRPr>
          </a:p>
          <a:p>
            <a:r>
              <a:rPr lang="en-US" sz="2400" dirty="0" err="1" smtClean="0">
                <a:latin typeface="Marker Felt"/>
                <a:cs typeface="Marker Felt"/>
              </a:rPr>
              <a:t>Kamyrn</a:t>
            </a:r>
            <a:r>
              <a:rPr lang="en-US" sz="2400" dirty="0" smtClean="0">
                <a:latin typeface="Marker Felt"/>
                <a:cs typeface="Marker Felt"/>
              </a:rPr>
              <a:t> earned 10 tickets last week! The next week she was such a good thinker that she earned 4 tickets a day for a full week of school.  How many tickets did </a:t>
            </a:r>
            <a:r>
              <a:rPr lang="en-US" sz="2400" dirty="0" err="1" smtClean="0">
                <a:latin typeface="Marker Felt"/>
                <a:cs typeface="Marker Felt"/>
              </a:rPr>
              <a:t>Kamyrn</a:t>
            </a:r>
            <a:r>
              <a:rPr lang="en-US" sz="2400" dirty="0" smtClean="0">
                <a:latin typeface="Marker Felt"/>
                <a:cs typeface="Marker Felt"/>
              </a:rPr>
              <a:t> earn in all?</a:t>
            </a:r>
            <a:endParaRPr lang="en-US" sz="3600" dirty="0" smtClean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50599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5578" y="1788135"/>
            <a:ext cx="7769684" cy="3108543"/>
          </a:xfrm>
          <a:prstGeom prst="rect">
            <a:avLst/>
          </a:prstGeom>
          <a:ln w="76200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 smtClean="0">
                <a:latin typeface="Marker Felt"/>
                <a:cs typeface="Marker Felt"/>
              </a:rPr>
              <a:t>Create your own 2 – Step Word Problem 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Marker Felt"/>
              <a:cs typeface="Marker Fe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 smtClean="0">
                <a:latin typeface="Marker Felt"/>
                <a:cs typeface="Marker Felt"/>
              </a:rPr>
              <a:t>Use information from problem 1 or 2 and make up a new 2 step problem with your group.</a:t>
            </a:r>
          </a:p>
          <a:p>
            <a:pPr marL="457200" indent="-457200">
              <a:buFont typeface="Arial"/>
              <a:buChar char="•"/>
            </a:pPr>
            <a:endParaRPr lang="en-US" sz="2800" dirty="0">
              <a:latin typeface="Marker Felt"/>
              <a:cs typeface="Marker Fe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u="sng" dirty="0" smtClean="0">
                <a:latin typeface="Marker Felt"/>
                <a:cs typeface="Marker Felt"/>
              </a:rPr>
              <a:t>Informatio</a:t>
            </a:r>
            <a:r>
              <a:rPr lang="en-US" sz="2800" dirty="0" smtClean="0">
                <a:latin typeface="Marker Felt"/>
                <a:cs typeface="Marker Felt"/>
              </a:rPr>
              <a:t>n miles per week or </a:t>
            </a:r>
            <a:r>
              <a:rPr lang="en-US" sz="2800" dirty="0" smtClean="0">
                <a:latin typeface="Marker Felt"/>
                <a:cs typeface="Marker Felt"/>
              </a:rPr>
              <a:t>tickets</a:t>
            </a:r>
            <a:r>
              <a:rPr lang="en-US" sz="2800" dirty="0" smtClean="0">
                <a:latin typeface="Marker Felt"/>
                <a:cs typeface="Marker Felt"/>
              </a:rPr>
              <a:t> </a:t>
            </a:r>
            <a:endParaRPr lang="en-US" sz="2800" dirty="0">
              <a:latin typeface="Marker Felt"/>
              <a:cs typeface="Marker Fe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62004" y="293488"/>
            <a:ext cx="5819998" cy="923330"/>
          </a:xfrm>
          <a:prstGeom prst="rect">
            <a:avLst/>
          </a:prstGeom>
          <a:solidFill>
            <a:srgbClr val="000000"/>
          </a:solidFill>
          <a:ln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EXTRA CHALLENGE!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441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3869" y="209930"/>
            <a:ext cx="7637540" cy="1754326"/>
          </a:xfrm>
          <a:prstGeom prst="rect">
            <a:avLst/>
          </a:prstGeom>
          <a:solidFill>
            <a:schemeClr val="tx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HOMEWORK 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 – STEP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WORD</a:t>
            </a:r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PROBLEM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916" y="2041884"/>
            <a:ext cx="5313462" cy="4924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charset="2"/>
              <a:buChar char="ü"/>
            </a:pPr>
            <a:r>
              <a:rPr lang="en-US" sz="2000" dirty="0" smtClean="0">
                <a:latin typeface="Marker Felt"/>
                <a:cs typeface="Marker Felt"/>
              </a:rPr>
              <a:t>Write a 2 step word problem.</a:t>
            </a:r>
          </a:p>
          <a:p>
            <a:pPr marL="342900" indent="-342900">
              <a:buFont typeface="Wingdings" charset="2"/>
              <a:buChar char="ü"/>
            </a:pPr>
            <a:endParaRPr lang="en-US" sz="2000" dirty="0" smtClean="0">
              <a:latin typeface="Marker Felt"/>
              <a:cs typeface="Marker Felt"/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000" dirty="0" smtClean="0">
                <a:latin typeface="Marker Felt"/>
                <a:cs typeface="Marker Felt"/>
              </a:rPr>
              <a:t>Use the information listed on the HW sheet and create your problem. </a:t>
            </a:r>
          </a:p>
          <a:p>
            <a:pPr marL="342900" indent="-342900">
              <a:buFont typeface="Wingdings" charset="2"/>
              <a:buChar char="ü"/>
            </a:pPr>
            <a:endParaRPr lang="en-US" sz="2000" dirty="0">
              <a:latin typeface="Marker Felt"/>
              <a:cs typeface="Marker Felt"/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000" dirty="0" smtClean="0">
                <a:latin typeface="Marker Felt"/>
                <a:cs typeface="Marker Felt"/>
              </a:rPr>
              <a:t>Solve/Show your work for your problem.</a:t>
            </a:r>
          </a:p>
          <a:p>
            <a:pPr marL="342900" indent="-342900">
              <a:buFont typeface="Wingdings" charset="2"/>
              <a:buChar char="ü"/>
            </a:pPr>
            <a:endParaRPr lang="en-US" dirty="0">
              <a:latin typeface="Marker Felt"/>
              <a:cs typeface="Marker Felt"/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000" dirty="0" smtClean="0">
                <a:latin typeface="Marker Felt"/>
                <a:cs typeface="Marker Felt"/>
              </a:rPr>
              <a:t>Tomorrow you will share your problem and a partner will try and solve it! </a:t>
            </a:r>
          </a:p>
          <a:p>
            <a:pPr marL="342900" indent="-342900">
              <a:buFont typeface="Wingdings" charset="2"/>
              <a:buChar char="ü"/>
            </a:pPr>
            <a:endParaRPr lang="en-US" sz="2000" dirty="0" smtClean="0">
              <a:latin typeface="Marker Felt"/>
              <a:cs typeface="Marker Felt"/>
            </a:endParaRPr>
          </a:p>
          <a:p>
            <a:pPr marL="342900" indent="-342900">
              <a:buFont typeface="Wingdings" charset="2"/>
              <a:buChar char="ü"/>
            </a:pPr>
            <a:r>
              <a:rPr lang="en-US" sz="2000" dirty="0" smtClean="0">
                <a:latin typeface="Marker Felt"/>
                <a:cs typeface="Marker Felt"/>
              </a:rPr>
              <a:t>Do your BEST! </a:t>
            </a:r>
          </a:p>
          <a:p>
            <a:pPr marL="342900" indent="-342900">
              <a:buFont typeface="Wingdings" charset="2"/>
              <a:buChar char="ü"/>
            </a:pPr>
            <a:endParaRPr lang="en-US" sz="2400" dirty="0">
              <a:latin typeface="Marker Felt"/>
              <a:cs typeface="Marker Felt"/>
            </a:endParaRPr>
          </a:p>
          <a:p>
            <a:pPr algn="ctr"/>
            <a:r>
              <a:rPr lang="en-US" sz="2400" dirty="0" smtClean="0">
                <a:latin typeface="Marker Felt"/>
                <a:cs typeface="Marker Felt"/>
              </a:rPr>
              <a:t>SHOW YOUR THINKING! Good LUCK! </a:t>
            </a:r>
            <a:r>
              <a:rPr lang="en-US" sz="2400" dirty="0" smtClean="0">
                <a:latin typeface="Marker Felt"/>
                <a:cs typeface="Marker Felt"/>
                <a:sym typeface="Wingdings"/>
              </a:rPr>
              <a:t> </a:t>
            </a:r>
            <a:endParaRPr lang="en-US" sz="2400" dirty="0" smtClean="0">
              <a:latin typeface="Marker Felt"/>
              <a:cs typeface="Marker Felt"/>
            </a:endParaRPr>
          </a:p>
          <a:p>
            <a:pPr marL="342900" indent="-342900">
              <a:buFont typeface="Wingdings" charset="2"/>
              <a:buChar char="ü"/>
            </a:pPr>
            <a:endParaRPr lang="en-US" sz="2400" dirty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135822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412</Words>
  <Application>Microsoft Office PowerPoint</Application>
  <PresentationFormat>On-screen Show (4:3)</PresentationFormat>
  <Paragraphs>47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Dolan</dc:creator>
  <cp:lastModifiedBy>Tech Services</cp:lastModifiedBy>
  <cp:revision>19</cp:revision>
  <cp:lastPrinted>2013-12-04T20:28:04Z</cp:lastPrinted>
  <dcterms:created xsi:type="dcterms:W3CDTF">2013-11-26T02:24:44Z</dcterms:created>
  <dcterms:modified xsi:type="dcterms:W3CDTF">2013-12-04T20:33:47Z</dcterms:modified>
</cp:coreProperties>
</file>