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311" r:id="rId2"/>
    <p:sldId id="386" r:id="rId3"/>
    <p:sldId id="324" r:id="rId4"/>
    <p:sldId id="316" r:id="rId5"/>
    <p:sldId id="320" r:id="rId6"/>
    <p:sldId id="319" r:id="rId7"/>
    <p:sldId id="321" r:id="rId8"/>
    <p:sldId id="326" r:id="rId9"/>
    <p:sldId id="325" r:id="rId10"/>
    <p:sldId id="384" r:id="rId11"/>
    <p:sldId id="348" r:id="rId12"/>
    <p:sldId id="337" r:id="rId13"/>
    <p:sldId id="373" r:id="rId14"/>
    <p:sldId id="387" r:id="rId15"/>
    <p:sldId id="372" r:id="rId16"/>
    <p:sldId id="380" r:id="rId17"/>
    <p:sldId id="374" r:id="rId18"/>
    <p:sldId id="341" r:id="rId19"/>
    <p:sldId id="340" r:id="rId20"/>
    <p:sldId id="327" r:id="rId21"/>
    <p:sldId id="346" r:id="rId22"/>
    <p:sldId id="391" r:id="rId23"/>
    <p:sldId id="393" r:id="rId24"/>
    <p:sldId id="375" r:id="rId25"/>
    <p:sldId id="345" r:id="rId26"/>
    <p:sldId id="370" r:id="rId27"/>
    <p:sldId id="379" r:id="rId28"/>
    <p:sldId id="369" r:id="rId29"/>
    <p:sldId id="328" r:id="rId30"/>
    <p:sldId id="350" r:id="rId31"/>
    <p:sldId id="385" r:id="rId32"/>
    <p:sldId id="351" r:id="rId33"/>
    <p:sldId id="352" r:id="rId34"/>
    <p:sldId id="360" r:id="rId35"/>
    <p:sldId id="362" r:id="rId36"/>
    <p:sldId id="364" r:id="rId37"/>
    <p:sldId id="365" r:id="rId38"/>
    <p:sldId id="366" r:id="rId39"/>
    <p:sldId id="333" r:id="rId40"/>
    <p:sldId id="388" r:id="rId41"/>
    <p:sldId id="389" r:id="rId42"/>
    <p:sldId id="390" r:id="rId43"/>
    <p:sldId id="332" r:id="rId44"/>
    <p:sldId id="263" r:id="rId45"/>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197">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initials="A" lastIdx="129" clrIdx="0"/>
  <p:cmAuthor id="1" name="Travis" initials="TJ" lastIdx="33" clrIdx="1"/>
  <p:cmAuthor id="2" name="Michael Briscoe" initials="MB" lastIdx="43" clrIdx="2"/>
  <p:cmAuthor id="3" name="Beth Cocuzza" initials="BC" lastIdx="35" clrIdx="3"/>
  <p:cmAuthor id="4" name="Penguin 07" initials="P0" lastIdx="17"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469"/>
    <a:srgbClr val="2A7251"/>
    <a:srgbClr val="2B9650"/>
    <a:srgbClr val="EC6302"/>
    <a:srgbClr val="3F3F39"/>
    <a:srgbClr val="23593E"/>
    <a:srgbClr val="416795"/>
    <a:srgbClr val="23A3AD"/>
    <a:srgbClr val="CC9123"/>
    <a:srgbClr val="3B58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7691" autoAdjust="0"/>
  </p:normalViewPr>
  <p:slideViewPr>
    <p:cSldViewPr snapToGrid="0" snapToObjects="1">
      <p:cViewPr varScale="1">
        <p:scale>
          <a:sx n="68" d="100"/>
          <a:sy n="68" d="100"/>
        </p:scale>
        <p:origin x="1446" y="60"/>
      </p:cViewPr>
      <p:guideLst>
        <p:guide orient="horz" pos="3969"/>
        <p:guide orient="horz" pos="3006"/>
        <p:guide orient="horz" pos="3486"/>
        <p:guide pos="197"/>
      </p:guideLst>
    </p:cSldViewPr>
  </p:slideViewPr>
  <p:notesTextViewPr>
    <p:cViewPr>
      <p:scale>
        <a:sx n="100" d="100"/>
        <a:sy n="100" d="100"/>
      </p:scale>
      <p:origin x="0" y="-24"/>
    </p:cViewPr>
  </p:notesTextViewPr>
  <p:sorterViewPr>
    <p:cViewPr>
      <p:scale>
        <a:sx n="100" d="100"/>
        <a:sy n="100" d="100"/>
      </p:scale>
      <p:origin x="0" y="0"/>
    </p:cViewPr>
  </p:sorterViewPr>
  <p:notesViewPr>
    <p:cSldViewPr snapToGrid="0" snapToObjects="1">
      <p:cViewPr varScale="1">
        <p:scale>
          <a:sx n="55" d="100"/>
          <a:sy n="55" d="100"/>
        </p:scale>
        <p:origin x="-2844"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6B6F892B-6627-994E-B68D-E99C83311AB5}" type="datetimeFigureOut">
              <a:rPr lang="en-US" smtClean="0"/>
              <a:t>1/23/2020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57FEF523-DFFF-3849-AB64-4EC8F28D8BCC}" type="slidenum">
              <a:rPr lang="en-US" smtClean="0"/>
              <a:t>‹#›</a:t>
            </a:fld>
            <a:endParaRPr lang="en-US"/>
          </a:p>
        </p:txBody>
      </p:sp>
    </p:spTree>
    <p:extLst>
      <p:ext uri="{BB962C8B-B14F-4D97-AF65-F5344CB8AC3E}">
        <p14:creationId xmlns:p14="http://schemas.microsoft.com/office/powerpoint/2010/main" val="17931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90A977CC-CF59-4186-A039-51F667AD6CE6}" type="datetimeFigureOut">
              <a:rPr lang="en-US" smtClean="0"/>
              <a:t>1/23/2020</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95FA5B0E-8558-45BD-B1C6-E80503665E4C}" type="slidenum">
              <a:rPr lang="en-US" smtClean="0"/>
              <a:t>‹#›</a:t>
            </a:fld>
            <a:endParaRPr lang="en-US"/>
          </a:p>
        </p:txBody>
      </p:sp>
    </p:spTree>
    <p:extLst>
      <p:ext uri="{BB962C8B-B14F-4D97-AF65-F5344CB8AC3E}">
        <p14:creationId xmlns:p14="http://schemas.microsoft.com/office/powerpoint/2010/main" val="141101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chievethecore.org/shifts-mathematic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module was last updated on January 2017.</a:t>
            </a:r>
            <a:endParaRPr lang="en-US" dirty="0"/>
          </a:p>
          <a:p>
            <a:endParaRPr lang="en-US" dirty="0"/>
          </a:p>
          <a:p>
            <a:r>
              <a:rPr lang="en-US" dirty="0"/>
              <a:t>This</a:t>
            </a:r>
            <a:r>
              <a:rPr lang="en-US" baseline="0" dirty="0"/>
              <a:t> presentation is intended for self-learning. As you move through the slides, the notes section provides important information and explanation about the topics addressed on each slide. Please study the slide and then read through the notes. The notes and the slides work together, so please read both!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Throughout this PowerPoint, when we refer to assessments, we generally mean course-level or grade-level summative assessments and formative assessment systems that cover an entire year’s worth of material. </a:t>
            </a:r>
            <a:r>
              <a:rPr lang="en-US" sz="1200" kern="1200" baseline="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ssessment systems will apply to focus and rigor, while individual assessment items could be written to exemplify coherence in ways such as tying supporting cluster standards to the major work of the grade.</a:t>
            </a:r>
          </a:p>
          <a:p>
            <a:endParaRPr lang="en-US" sz="1200" kern="1200" baseline="0" dirty="0">
              <a:solidFill>
                <a:schemeClr val="tx1"/>
              </a:solidFill>
              <a:effectLst/>
              <a:latin typeface="+mn-lt"/>
              <a:ea typeface="+mn-ea"/>
              <a:cs typeface="+mn-cs"/>
            </a:endParaRPr>
          </a:p>
          <a:p>
            <a:r>
              <a:rPr lang="en-US" baseline="0" dirty="0"/>
              <a:t>On the next slide, you’ll find the outline for this presentation.  </a:t>
            </a:r>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1</a:t>
            </a:fld>
            <a:endParaRPr lang="en-US"/>
          </a:p>
        </p:txBody>
      </p:sp>
    </p:spTree>
    <p:extLst>
      <p:ext uri="{BB962C8B-B14F-4D97-AF65-F5344CB8AC3E}">
        <p14:creationId xmlns:p14="http://schemas.microsoft.com/office/powerpoint/2010/main" val="2315575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video</a:t>
            </a:r>
            <a:r>
              <a:rPr lang="en-US" baseline="0" dirty="0"/>
              <a:t> above clearly and succinctly details the idea of focus. Please n</a:t>
            </a:r>
            <a:r>
              <a:rPr lang="en-US" dirty="0"/>
              <a:t>ote that focus</a:t>
            </a:r>
            <a:r>
              <a:rPr lang="en-US" baseline="0" dirty="0"/>
              <a:t> in</a:t>
            </a:r>
            <a:r>
              <a:rPr lang="en-US" dirty="0"/>
              <a:t> K–8</a:t>
            </a:r>
            <a:r>
              <a:rPr lang="en-US" baseline="0" dirty="0"/>
              <a:t> and in HS are addressed separately in this presentation. </a:t>
            </a:r>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10</a:t>
            </a:fld>
            <a:endParaRPr lang="en-US"/>
          </a:p>
        </p:txBody>
      </p:sp>
    </p:spTree>
    <p:extLst>
      <p:ext uri="{BB962C8B-B14F-4D97-AF65-F5344CB8AC3E}">
        <p14:creationId xmlns:p14="http://schemas.microsoft.com/office/powerpoint/2010/main" val="2376524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a:headEnd/>
            <a:tailEnd/>
          </a:ln>
        </p:spPr>
      </p:sp>
      <p:sp>
        <p:nvSpPr>
          <p:cNvPr id="7782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t>In the CCSSM,</a:t>
            </a:r>
            <a:r>
              <a:rPr lang="en-US" baseline="0" dirty="0"/>
              <a:t> the clusters of standards for K–8 are broken up into major, supporting, and additional clusters. </a:t>
            </a:r>
          </a:p>
          <a:p>
            <a:endParaRPr lang="en-US" baseline="0" dirty="0"/>
          </a:p>
          <a:p>
            <a:r>
              <a:rPr lang="en-US" baseline="0" dirty="0"/>
              <a:t>On the </a:t>
            </a:r>
            <a:r>
              <a:rPr lang="en-US" b="1" baseline="0" dirty="0"/>
              <a:t>left</a:t>
            </a:r>
            <a:r>
              <a:rPr lang="en-US" baseline="0" dirty="0"/>
              <a:t> is the Grade 6 Overview chart that is found in the Standards document. It is important to note that these are NOT the standards, but simply an overview of the domains and cluster headings for each grade. The pages that follow this overview will have the actual standards and will tell us what really is going on in each of these areas, but it can be useful to look at a grade level from the overview, where we only see the domain and cluster headings. We can see that there are 5 domains in grade 6. They are not the same 5 domains in all other grades. In grade 6, the domains are ratios and proportional relationships, the number system, expressions and equations, geometry, and statistics and probability. The clusters give us a general idea of what is happening within each domain.</a:t>
            </a:r>
          </a:p>
          <a:p>
            <a:endParaRPr lang="en-US" baseline="0" dirty="0"/>
          </a:p>
          <a:p>
            <a:r>
              <a:rPr lang="en-US" baseline="0" dirty="0"/>
              <a:t>On the </a:t>
            </a:r>
            <a:r>
              <a:rPr lang="en-US" b="1" baseline="0" dirty="0"/>
              <a:t>right</a:t>
            </a:r>
            <a:r>
              <a:rPr lang="en-US" baseline="0" dirty="0"/>
              <a:t> is the list of clusters with the emphasis of each cluster for grade 6. Looking at this, you can see the main emphases for the grade. The items marked with green squares are the major clusters. These are the things that are the clear focus of the grade. The other content listed here, the supporting clusters (blue squares), and the additional clusters (yellow circles), are also things that are important for grade 6. </a:t>
            </a:r>
          </a:p>
          <a:p>
            <a:endParaRPr lang="en-US" baseline="0" dirty="0"/>
          </a:p>
          <a:p>
            <a:r>
              <a:rPr lang="en-US" baseline="0" dirty="0"/>
              <a:t>The large majority of points in each grade K–8 should be devoted to the major work of the grade (the green clusters and standards within those clusters).</a:t>
            </a:r>
          </a:p>
          <a:p>
            <a:endParaRPr lang="en-US" baseline="0" dirty="0"/>
          </a:p>
          <a:p>
            <a:endParaRPr lang="en-US" dirty="0"/>
          </a:p>
        </p:txBody>
      </p:sp>
      <p:sp>
        <p:nvSpPr>
          <p:cNvPr id="4" name="Slide Number Placeholder 3"/>
          <p:cNvSpPr>
            <a:spLocks noGrp="1"/>
          </p:cNvSpPr>
          <p:nvPr>
            <p:ph type="sldNum" sz="quarter" idx="5"/>
          </p:nvPr>
        </p:nvSpPr>
        <p:spPr>
          <a:xfrm>
            <a:off x="3936768" y="8772668"/>
            <a:ext cx="3011699" cy="461804"/>
          </a:xfrm>
        </p:spPr>
        <p:txBody>
          <a:bodyPr/>
          <a:lstStyle/>
          <a:p>
            <a:fld id="{95FA5B0E-8558-45BD-B1C6-E80503665E4C}"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CCSS-aligned</a:t>
            </a:r>
            <a:r>
              <a:rPr lang="en-US" baseline="0" dirty="0"/>
              <a:t> example of score point distribution shows 78% of the test points (or the large majority) assessing major work of the grade. For assessments to be aligned to the Shifts and major features of the CCSS , 65% or more of the total score points in the assessment(s) for each grade 6, 7, and 8 align exclusively to the Major Work of the grade.</a:t>
            </a:r>
          </a:p>
          <a:p>
            <a:endParaRPr lang="en-US" baseline="0" dirty="0"/>
          </a:p>
          <a:p>
            <a:r>
              <a:rPr lang="en-US" baseline="0" dirty="0"/>
              <a:t>The traditional summative assessment only has 53% of points on the Major Work (20% from RP, ~13% from NS, and 20% from EE).</a:t>
            </a:r>
          </a:p>
          <a:p>
            <a:endParaRPr lang="en-US" baseline="0" dirty="0"/>
          </a:p>
          <a:p>
            <a:r>
              <a:rPr lang="en-US" baseline="0" dirty="0"/>
              <a:t>Notice that the CCSS-aligned version focuses on major and supporting/additional clusters within the domains, not the domains themselves. Prior to CCSS, score points were distributed by topic making it difficult to know if the most important content within each topic was being assessed. It’s important to note that within each topic listed on the left, there might be content that falls within the major work of the grade (as seen in the CCSS-aligned example on the right). The score point distribution with CCSS is simply a different way to categorize content and ensure that the most important content is being assessed. </a:t>
            </a:r>
          </a:p>
          <a:p>
            <a:endParaRPr lang="en-US" baseline="0" dirty="0"/>
          </a:p>
          <a:p>
            <a:r>
              <a:rPr lang="en-US" sz="1200" kern="1200" dirty="0">
                <a:solidFill>
                  <a:schemeClr val="tx1"/>
                </a:solidFill>
                <a:effectLst/>
                <a:latin typeface="+mn-lt"/>
                <a:ea typeface="+mn-ea"/>
                <a:cs typeface="+mn-cs"/>
              </a:rPr>
              <a:t>Ensuring that assessments are focused requires a finer analysis of blueprints and specifications to ensure the vast majority of score points focus on the most important content. For example, most college</a:t>
            </a:r>
            <a:r>
              <a:rPr lang="en-US" sz="1200" kern="1200" baseline="0" dirty="0">
                <a:solidFill>
                  <a:schemeClr val="tx1"/>
                </a:solidFill>
                <a:effectLst/>
                <a:latin typeface="+mn-lt"/>
                <a:ea typeface="+mn-ea"/>
                <a:cs typeface="+mn-cs"/>
              </a:rPr>
              <a:t>- and career-ready (CCR)</a:t>
            </a:r>
            <a:r>
              <a:rPr lang="en-US" sz="1200" kern="1200" dirty="0">
                <a:solidFill>
                  <a:schemeClr val="tx1"/>
                </a:solidFill>
                <a:effectLst/>
                <a:latin typeface="+mn-lt"/>
                <a:ea typeface="+mn-ea"/>
                <a:cs typeface="+mn-cs"/>
              </a:rPr>
              <a:t> standards introduce multiplication and area in the same grade because area models and applications help build understanding of multiplication. Many CCR standards also introduce perimeter with area. Perimeter would support building skills in addition and would be considered important content in early grades. However, when multiplication is the focus of the grade, area is most important and items assessing perimeter would not contribute to the vast majority of score points focusing on the content that is most important. So it is best to look at the mathematical topics, rather than the domains, when determining if assessments are focused. </a:t>
            </a:r>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12</a:t>
            </a:fld>
            <a:endParaRPr lang="en-US" dirty="0"/>
          </a:p>
        </p:txBody>
      </p:sp>
    </p:spTree>
    <p:extLst>
      <p:ext uri="{BB962C8B-B14F-4D97-AF65-F5344CB8AC3E}">
        <p14:creationId xmlns:p14="http://schemas.microsoft.com/office/powerpoint/2010/main" val="91579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item on the left is a topic that has long been covered in early grades; however, symmetry does not appear in the Standards until grade 4. As a result, it </a:t>
            </a:r>
            <a:r>
              <a:rPr lang="en-US" i="1" baseline="0" dirty="0"/>
              <a:t>cannot</a:t>
            </a:r>
            <a:r>
              <a:rPr lang="en-US" i="0" baseline="0" dirty="0"/>
              <a:t> be assessed before grade 4.</a:t>
            </a:r>
          </a:p>
          <a:p>
            <a:endParaRPr lang="en-US" i="0" baseline="0" dirty="0"/>
          </a:p>
          <a:p>
            <a:r>
              <a:rPr lang="en-US" i="0" baseline="0" dirty="0"/>
              <a:t>The item on the right assesses standard 2.G.A.3 </a:t>
            </a:r>
            <a:r>
              <a:rPr lang="en-US" sz="1200" b="0" i="0" kern="1200" dirty="0">
                <a:solidFill>
                  <a:schemeClr val="tx1"/>
                </a:solidFill>
                <a:effectLst/>
                <a:latin typeface="+mn-lt"/>
                <a:ea typeface="+mn-ea"/>
                <a:cs typeface="+mn-cs"/>
              </a:rPr>
              <a:t>appropriately </a:t>
            </a:r>
            <a:r>
              <a:rPr lang="en-US" i="0" baseline="0" dirty="0"/>
              <a:t>(</a:t>
            </a:r>
            <a:r>
              <a:rPr lang="en-US" sz="1200" b="0" i="0" kern="1200" dirty="0">
                <a:solidFill>
                  <a:schemeClr val="tx1"/>
                </a:solidFill>
                <a:effectLst/>
                <a:latin typeface="+mn-lt"/>
                <a:ea typeface="+mn-ea"/>
                <a:cs typeface="+mn-cs"/>
              </a:rPr>
              <a:t>Partition circles and rectangles into two, three, or four equal shares, describe the shares using the words </a:t>
            </a:r>
            <a:r>
              <a:rPr lang="en-US" sz="1200" b="0" i="1" kern="1200" dirty="0">
                <a:solidFill>
                  <a:schemeClr val="tx1"/>
                </a:solidFill>
                <a:effectLst/>
                <a:latin typeface="+mn-lt"/>
                <a:ea typeface="+mn-ea"/>
                <a:cs typeface="+mn-cs"/>
              </a:rPr>
              <a:t>halves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thirds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half of</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 third of</a:t>
            </a:r>
            <a:r>
              <a:rPr lang="en-US" sz="1200" b="0" i="0" kern="1200" dirty="0">
                <a:solidFill>
                  <a:schemeClr val="tx1"/>
                </a:solidFill>
                <a:effectLst/>
                <a:latin typeface="+mn-lt"/>
                <a:ea typeface="+mn-ea"/>
                <a:cs typeface="+mn-cs"/>
              </a:rPr>
              <a:t>, etc., and describe the whole as two halves, three thirds, four fourths. Recognize that equal shares of identical wholes need not have the same shape.).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Notice that </a:t>
            </a:r>
            <a:r>
              <a:rPr lang="en-US" sz="1200" b="1" i="0" kern="1200" dirty="0">
                <a:solidFill>
                  <a:schemeClr val="tx1"/>
                </a:solidFill>
                <a:effectLst/>
                <a:latin typeface="+mn-lt"/>
                <a:ea typeface="+mn-ea"/>
                <a:cs typeface="+mn-cs"/>
              </a:rPr>
              <a:t>partitioning</a:t>
            </a:r>
            <a:r>
              <a:rPr lang="en-US" sz="1200" b="0" i="0" kern="1200" dirty="0">
                <a:solidFill>
                  <a:schemeClr val="tx1"/>
                </a:solidFill>
                <a:effectLst/>
                <a:latin typeface="+mn-lt"/>
                <a:ea typeface="+mn-ea"/>
                <a:cs typeface="+mn-cs"/>
              </a:rPr>
              <a:t> is the key component of the item, not symmetry.</a:t>
            </a:r>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13</a:t>
            </a:fld>
            <a:endParaRPr lang="en-US"/>
          </a:p>
        </p:txBody>
      </p:sp>
    </p:spTree>
    <p:extLst>
      <p:ext uri="{BB962C8B-B14F-4D97-AF65-F5344CB8AC3E}">
        <p14:creationId xmlns:p14="http://schemas.microsoft.com/office/powerpoint/2010/main" val="3694391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measures of center would have been assessed as early as grade 2 or 3 with an item like</a:t>
            </a:r>
            <a:r>
              <a:rPr lang="en-US" baseline="0" dirty="0"/>
              <a:t> the one on the left.</a:t>
            </a:r>
            <a:r>
              <a:rPr lang="en-US" dirty="0"/>
              <a:t> Now, measures of center is assessed starting in grade 6, with an item like the</a:t>
            </a:r>
            <a:r>
              <a:rPr lang="en-US" baseline="0" dirty="0"/>
              <a:t> one on the right</a:t>
            </a:r>
            <a:r>
              <a:rPr lang="en-US" dirty="0"/>
              <a:t>. The item on</a:t>
            </a:r>
            <a:r>
              <a:rPr lang="en-US" baseline="0" dirty="0"/>
              <a:t> the left</a:t>
            </a:r>
            <a:r>
              <a:rPr lang="en-US" dirty="0"/>
              <a:t> is a low-level "fake data" item and the item on</a:t>
            </a:r>
            <a:r>
              <a:rPr lang="en-US" baseline="0" dirty="0"/>
              <a:t> the right</a:t>
            </a:r>
            <a:r>
              <a:rPr lang="en-US" dirty="0"/>
              <a:t> is a richer more authentic item with full use of rational numbers (the mean is 5.35). The</a:t>
            </a:r>
            <a:r>
              <a:rPr lang="en-US" baseline="0" dirty="0"/>
              <a:t> CCSS-aligned item</a:t>
            </a:r>
            <a:r>
              <a:rPr lang="en-US" dirty="0"/>
              <a:t> shows the richness of the item when we wait for the appropriate grade for the content.</a:t>
            </a:r>
          </a:p>
        </p:txBody>
      </p:sp>
      <p:sp>
        <p:nvSpPr>
          <p:cNvPr id="4" name="Slide Number Placeholder 3"/>
          <p:cNvSpPr>
            <a:spLocks noGrp="1"/>
          </p:cNvSpPr>
          <p:nvPr>
            <p:ph type="sldNum" sz="quarter" idx="10"/>
          </p:nvPr>
        </p:nvSpPr>
        <p:spPr/>
        <p:txBody>
          <a:bodyPr/>
          <a:lstStyle/>
          <a:p>
            <a:fld id="{95FA5B0E-8558-45BD-B1C6-E80503665E4C}" type="slidenum">
              <a:rPr lang="en-US" smtClean="0"/>
              <a:t>14</a:t>
            </a:fld>
            <a:endParaRPr lang="en-US"/>
          </a:p>
        </p:txBody>
      </p:sp>
    </p:spTree>
    <p:extLst>
      <p:ext uri="{BB962C8B-B14F-4D97-AF65-F5344CB8AC3E}">
        <p14:creationId xmlns:p14="http://schemas.microsoft.com/office/powerpoint/2010/main" val="3341532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CCSS-aligned item on the right shows how s</a:t>
            </a:r>
            <a:r>
              <a:rPr lang="en-US" dirty="0"/>
              <a:t>upporting content enhances focus by engaging students in the major work of the grade.</a:t>
            </a:r>
            <a:r>
              <a:rPr lang="en-US" baseline="0" dirty="0"/>
              <a:t> </a:t>
            </a:r>
            <a:r>
              <a:rPr lang="en-US" dirty="0"/>
              <a:t>In grade 1, </a:t>
            </a:r>
            <a:r>
              <a:rPr lang="en-US" b="0" dirty="0"/>
              <a:t>1.MD.C.4</a:t>
            </a:r>
            <a:r>
              <a:rPr lang="en-US" dirty="0"/>
              <a:t> is a supporting cluster standard. That means it</a:t>
            </a:r>
            <a:r>
              <a:rPr lang="en-US" baseline="0" dirty="0"/>
              <a:t> should support and reinforce the major work of the grade. In grade 1, focus areas are around addition and subtraction.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Prior to CCSS, items like the one of the left just asked kids to read the information from the data display. As you can see, the questions on the left merely ask students to count. The item on the left does not require students to complete grade-level work and uses data displays as an end in themselves.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Now with CCSS, students are not only asked to </a:t>
            </a:r>
            <a:r>
              <a:rPr lang="en-US" sz="1200" baseline="0" dirty="0"/>
              <a:t>read data displays, but also to answer “how many more” and “how many less” questions, solving using addition and subtraction, part of the major work for grade 1. As you can see, t</a:t>
            </a:r>
            <a:r>
              <a:rPr lang="en-US" baseline="0" dirty="0"/>
              <a:t>he questions on the right have students interpret the data given and perform operations on the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that the connections among content are explicitly written into the standards. </a:t>
            </a:r>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15</a:t>
            </a:fld>
            <a:endParaRPr lang="en-US"/>
          </a:p>
        </p:txBody>
      </p:sp>
    </p:spTree>
    <p:extLst>
      <p:ext uri="{BB962C8B-B14F-4D97-AF65-F5344CB8AC3E}">
        <p14:creationId xmlns:p14="http://schemas.microsoft.com/office/powerpoint/2010/main" val="387772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Prior to CCSS, items like the one of the left just asked kids to calculate simple and compound probabilities. As is, this item does align to 7.SP.C.8; however, it misses a prime opportunity to connect this learning back to major work of the grade (proportional relationships).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Now with CCSS, work with probability links to major work of the grade (7.RP.A, Analyze proportional relationships and use them to solve real-world and mathematical problems). </a:t>
                </a:r>
                <a:r>
                  <a:rPr lang="en-US" dirty="0"/>
                  <a:t>To answer part C, the student may do the following:</a:t>
                </a:r>
              </a:p>
              <a:p>
                <a14:m>
                  <m:oMath xmlns:m="http://schemas.openxmlformats.org/officeDocument/2006/math">
                    <m:f>
                      <m:fPr>
                        <m:ctrlPr>
                          <a:rPr lang="en-US" i="1">
                            <a:latin typeface="Cambria Math" panose="02040503050406030204" pitchFamily="18" charset="0"/>
                          </a:rPr>
                        </m:ctrlPr>
                      </m:fPr>
                      <m:num>
                        <m:r>
                          <a:rPr lang="en-US" i="1">
                            <a:latin typeface="Cambria Math"/>
                          </a:rPr>
                          <m:t>2</m:t>
                        </m:r>
                      </m:num>
                      <m:den>
                        <m:r>
                          <a:rPr lang="en-US" i="1">
                            <a:latin typeface="Cambria Math"/>
                          </a:rPr>
                          <m:t>8</m:t>
                        </m:r>
                      </m:den>
                    </m:f>
                  </m:oMath>
                </a14:m>
                <a:r>
                  <a:rPr lang="en-US" dirty="0"/>
                  <a:t> outcomes are either 3 heads or 3 tails, so for 24 students, </a:t>
                </a:r>
                <a14:m>
                  <m:oMath xmlns:m="http://schemas.openxmlformats.org/officeDocument/2006/math">
                    <m:f>
                      <m:fPr>
                        <m:ctrlPr>
                          <a:rPr lang="en-US" i="1" smtClean="0">
                            <a:latin typeface="Cambria Math" panose="02040503050406030204" pitchFamily="18" charset="0"/>
                          </a:rPr>
                        </m:ctrlPr>
                      </m:fPr>
                      <m:num>
                        <m:r>
                          <a:rPr lang="en-US" i="1" smtClean="0">
                            <a:latin typeface="Cambria Math"/>
                          </a:rPr>
                          <m:t>2</m:t>
                        </m:r>
                      </m:num>
                      <m:den>
                        <m:r>
                          <a:rPr lang="en-US" i="1">
                            <a:latin typeface="Cambria Math"/>
                          </a:rPr>
                          <m:t>8</m:t>
                        </m:r>
                      </m:den>
                    </m:f>
                    <m:r>
                      <a:rPr lang="en-US" i="1">
                        <a:latin typeface="Cambria Math"/>
                      </a:rPr>
                      <m:t>=</m:t>
                    </m:r>
                    <m:f>
                      <m:fPr>
                        <m:ctrlPr>
                          <a:rPr lang="en-US" i="1">
                            <a:latin typeface="Cambria Math" panose="02040503050406030204" pitchFamily="18" charset="0"/>
                          </a:rPr>
                        </m:ctrlPr>
                      </m:fPr>
                      <m:num>
                        <m:r>
                          <a:rPr lang="en-US" i="1">
                            <a:latin typeface="Cambria Math"/>
                          </a:rPr>
                          <m:t>𝑥</m:t>
                        </m:r>
                      </m:num>
                      <m:den>
                        <m:r>
                          <a:rPr lang="en-US" i="1">
                            <a:latin typeface="Cambria Math"/>
                          </a:rPr>
                          <m:t>24</m:t>
                        </m:r>
                      </m:den>
                    </m:f>
                  </m:oMath>
                </a14:m>
                <a:endParaRPr lang="en-US" dirty="0"/>
              </a:p>
              <a:p>
                <a:r>
                  <a:rPr lang="en-US" i="1" dirty="0"/>
                  <a:t>x</a:t>
                </a:r>
                <a:r>
                  <a:rPr lang="en-US" dirty="0"/>
                  <a:t> = 6 students.</a:t>
                </a:r>
                <a:endParaRPr lang="en-US" b="1"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CCSS-aligned item on the right shows how s</a:t>
                </a:r>
                <a:r>
                  <a:rPr lang="en-US" dirty="0" smtClean="0"/>
                  <a:t>upporting content enhances focus and coherence simultaneously by engaging students in the major work of the grade.</a:t>
                </a:r>
                <a:r>
                  <a:rPr lang="en-US" baseline="0" dirty="0" smtClean="0"/>
                  <a:t> </a:t>
                </a:r>
                <a:r>
                  <a:rPr lang="en-US" dirty="0" smtClean="0"/>
                  <a:t>In grade 1, </a:t>
                </a:r>
                <a:r>
                  <a:rPr lang="en-US" b="0" dirty="0" smtClean="0"/>
                  <a:t>1.MD.C.4</a:t>
                </a:r>
                <a:r>
                  <a:rPr lang="en-US" dirty="0" smtClean="0"/>
                  <a:t> is a supporting cluster standard. That means it</a:t>
                </a:r>
                <a:r>
                  <a:rPr lang="en-US" baseline="0" dirty="0" smtClean="0"/>
                  <a:t> should support and reinforce the major work of the grade. In grade 1, focus areas are around addition and subtraction.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Prior to CCSS, items like the one of the left just asked kids to calculate simple and compound probabilities. As is, this item does align to 7.SP.C.8; however, it misses a prime opportunity to connect this learning back to major work of the grade (proportional relationships)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Now with CCSS, work with probability links to major work of the grade (7.RP.A, Analyze proportional relationships and use them to solve real-world and mathematical problems). </a:t>
                </a:r>
                <a:r>
                  <a:rPr lang="en-US" dirty="0" smtClean="0"/>
                  <a:t>To answer part C, the student may do the following:</a:t>
                </a:r>
                <a:endParaRPr lang="en-US" dirty="0"/>
              </a:p>
              <a:p>
                <a:r>
                  <a:rPr lang="en-US" i="0">
                    <a:latin typeface="Cambria Math"/>
                  </a:rPr>
                  <a:t>2/8</a:t>
                </a:r>
                <a:r>
                  <a:rPr lang="en-US" dirty="0"/>
                  <a:t> outcomes are either 3 heads or 3 tails, so for 24 students, </a:t>
                </a:r>
                <a:r>
                  <a:rPr lang="en-US" i="0" smtClean="0">
                    <a:latin typeface="Cambria Math"/>
                  </a:rPr>
                  <a:t>2/</a:t>
                </a:r>
                <a:r>
                  <a:rPr lang="en-US" i="0">
                    <a:latin typeface="Cambria Math"/>
                  </a:rPr>
                  <a:t>8=𝑥/24</a:t>
                </a:r>
                <a:endParaRPr lang="en-US" dirty="0"/>
              </a:p>
              <a:p>
                <a:r>
                  <a:rPr lang="en-US" i="1" dirty="0"/>
                  <a:t>x</a:t>
                </a:r>
                <a:r>
                  <a:rPr lang="en-US" dirty="0"/>
                  <a:t> = 6 students.</a:t>
                </a:r>
                <a:endParaRPr lang="en-US" b="1" dirty="0"/>
              </a:p>
            </p:txBody>
          </p:sp>
        </mc:Fallback>
      </mc:AlternateContent>
      <p:sp>
        <p:nvSpPr>
          <p:cNvPr id="4" name="Slide Number Placeholder 3"/>
          <p:cNvSpPr>
            <a:spLocks noGrp="1"/>
          </p:cNvSpPr>
          <p:nvPr>
            <p:ph type="sldNum" sz="quarter" idx="10"/>
          </p:nvPr>
        </p:nvSpPr>
        <p:spPr/>
        <p:txBody>
          <a:bodyPr/>
          <a:lstStyle/>
          <a:p>
            <a:fld id="{95FA5B0E-8558-45BD-B1C6-E80503665E4C}" type="slidenum">
              <a:rPr lang="en-US" smtClean="0"/>
              <a:t>16</a:t>
            </a:fld>
            <a:endParaRPr lang="en-US"/>
          </a:p>
        </p:txBody>
      </p:sp>
    </p:spTree>
    <p:extLst>
      <p:ext uri="{BB962C8B-B14F-4D97-AF65-F5344CB8AC3E}">
        <p14:creationId xmlns:p14="http://schemas.microsoft.com/office/powerpoint/2010/main" val="387772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You learned in the previous slides that the large majority of points in K–8 should be devoted to the major work of the grade. Similarly, the majority of points in each high school course should be devoted to widely applicable prerequisites (shown in the table on the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widely applicable prerequisites are the clusters and standards with relatively wide applicability across a range of postsecondary work. It is a subset of the material students must study to be college and career ready (CCSSM, pp. 57, 84). Assessments must give especially careful treatment to the domains, clusters, and standards in this table, including their interconnections and their applications—amounting to a majority of score points on assessments. The right-most column represents key takeaways from grades 6–8: “…some of the highest priority content for college and career readiness comes from Grades 6–8. This body of material includes powerfully useful proficiencies such as applying ratio reasoning in real-world and mathematical problems, computing fluently with positive and negative fractions and decimals, and solving real-world and mathematical problems involving angle measure, area, surface area, and volume.” (CCSSM, p. 84)</a:t>
            </a:r>
          </a:p>
        </p:txBody>
      </p:sp>
      <p:sp>
        <p:nvSpPr>
          <p:cNvPr id="4" name="Slide Number Placeholder 3"/>
          <p:cNvSpPr>
            <a:spLocks noGrp="1"/>
          </p:cNvSpPr>
          <p:nvPr>
            <p:ph type="sldNum" sz="quarter" idx="10"/>
          </p:nvPr>
        </p:nvSpPr>
        <p:spPr/>
        <p:txBody>
          <a:bodyPr/>
          <a:lstStyle/>
          <a:p>
            <a:fld id="{95FA5B0E-8558-45BD-B1C6-E80503665E4C}" type="slidenum">
              <a:rPr lang="en-US" smtClean="0"/>
              <a:t>17</a:t>
            </a:fld>
            <a:endParaRPr lang="en-US" dirty="0"/>
          </a:p>
        </p:txBody>
      </p:sp>
    </p:spTree>
    <p:extLst>
      <p:ext uri="{BB962C8B-B14F-4D97-AF65-F5344CB8AC3E}">
        <p14:creationId xmlns:p14="http://schemas.microsoft.com/office/powerpoint/2010/main" val="4180985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a:headEnd/>
            <a:tailEnd/>
          </a:ln>
        </p:spPr>
      </p:sp>
      <p:sp>
        <p:nvSpPr>
          <p:cNvPr id="7782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t>One</a:t>
            </a:r>
            <a:r>
              <a:rPr lang="en-US" baseline="0" dirty="0"/>
              <a:t> key change with the CCSSM is that geometry is always an opportunity to reinforce algebra concepts and skills. </a:t>
            </a:r>
            <a:endParaRPr lang="en-US" dirty="0"/>
          </a:p>
          <a:p>
            <a:endParaRPr lang="en-US" dirty="0"/>
          </a:p>
          <a:p>
            <a:r>
              <a:rPr lang="en-US" dirty="0"/>
              <a:t>In the traditional</a:t>
            </a:r>
            <a:r>
              <a:rPr lang="en-US" baseline="0" dirty="0"/>
              <a:t> item on the left, the student is investigating congruence through rigid motions. However, there is no connection back to algebra.</a:t>
            </a:r>
          </a:p>
          <a:p>
            <a:endParaRPr lang="en-US" baseline="0" dirty="0"/>
          </a:p>
          <a:p>
            <a:r>
              <a:rPr lang="en-US" baseline="0" dirty="0"/>
              <a:t>In the CCSS-aligned item on the right, the student may choose to interact with the area of a triangle formula (1/2 x base x height). However, to do so, she must either:</a:t>
            </a:r>
          </a:p>
          <a:p>
            <a:pPr marL="228600" indent="-228600">
              <a:buAutoNum type="alphaLcParenR"/>
            </a:pPr>
            <a:r>
              <a:rPr lang="en-US" baseline="0" dirty="0"/>
              <a:t>Use triangle congruence by finding the midpoint of one side and creating two, congruent right triangles. Then, the student can use the Pythagorean Theorem to find the height of the triangle, and ultimately find the area using the formula for the area of a triangle.</a:t>
            </a:r>
          </a:p>
          <a:p>
            <a:pPr marL="228600" indent="-228600">
              <a:buAutoNum type="alphaLcParenR"/>
            </a:pPr>
            <a:r>
              <a:rPr lang="en-US" dirty="0"/>
              <a:t>Use trigonometry</a:t>
            </a:r>
            <a:r>
              <a:rPr lang="en-US" baseline="0" dirty="0"/>
              <a:t> and angle relationships.</a:t>
            </a:r>
            <a:endParaRPr lang="en-US" dirty="0"/>
          </a:p>
        </p:txBody>
      </p:sp>
      <p:sp>
        <p:nvSpPr>
          <p:cNvPr id="4" name="Slide Number Placeholder 3"/>
          <p:cNvSpPr>
            <a:spLocks noGrp="1"/>
          </p:cNvSpPr>
          <p:nvPr>
            <p:ph type="sldNum" sz="quarter" idx="5"/>
          </p:nvPr>
        </p:nvSpPr>
        <p:spPr>
          <a:xfrm>
            <a:off x="3936768" y="8772668"/>
            <a:ext cx="3011699" cy="461804"/>
          </a:xfrm>
        </p:spPr>
        <p:txBody>
          <a:bodyPr/>
          <a:lstStyle/>
          <a:p>
            <a:fld id="{95FA5B0E-8558-45BD-B1C6-E80503665E4C}" type="slidenum">
              <a:rPr lang="en-US" smtClean="0"/>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a:headEnd/>
            <a:tailEnd/>
          </a:ln>
        </p:spPr>
      </p:sp>
      <p:sp>
        <p:nvSpPr>
          <p:cNvPr id="7782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the quote on the slide, Prof. McCallum begins to explain the connection between focus and coherence (the next topic!). </a:t>
            </a:r>
            <a:r>
              <a:rPr lang="en-US" sz="1200" kern="1200" dirty="0">
                <a:solidFill>
                  <a:schemeClr val="tx1"/>
                </a:solidFill>
                <a:effectLst/>
                <a:latin typeface="+mn-lt"/>
                <a:ea typeface="+mn-ea"/>
                <a:cs typeface="+mn-cs"/>
              </a:rPr>
              <a:t>For example, if students see that the distance formula and the trig identity sin^2(t) +cos^2(t) = 1 are both manifestations of the Pythagorean theorem, they have an understanding that helps them reconstruct these formulas rather than memorize them. The CCSS high school standards in the Algebra and Function categories are arranged under headings like “Seeing Structure in Expressions” and “Building Functions” in order to help teachers and curriculum developers see this coherence.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high school, the shifts of focus and coherence are very closely related. In the next</a:t>
            </a:r>
            <a:r>
              <a:rPr lang="en-US" sz="1200" kern="1200" baseline="0" dirty="0">
                <a:solidFill>
                  <a:schemeClr val="tx1"/>
                </a:solidFill>
                <a:effectLst/>
                <a:latin typeface="+mn-lt"/>
                <a:ea typeface="+mn-ea"/>
                <a:cs typeface="+mn-cs"/>
              </a:rPr>
              <a:t> section, you will dive deeper into the ways coherence shapes assessments.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a:xfrm>
            <a:off x="3936768" y="8772668"/>
            <a:ext cx="3011699" cy="461804"/>
          </a:xfrm>
        </p:spPr>
        <p:txBody>
          <a:bodyPr/>
          <a:lstStyle/>
          <a:p>
            <a:fld id="{95FA5B0E-8558-45BD-B1C6-E80503665E4C}" type="slidenum">
              <a:rPr lang="en-US" smtClean="0"/>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outlines the order that this presentation will follow. Please note that the amount of time spent on the presentation should be about 1 hour. Of course feel free to take more time on topics that are new for you or require it!</a:t>
            </a:r>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2</a:t>
            </a:fld>
            <a:endParaRPr lang="en-US"/>
          </a:p>
        </p:txBody>
      </p:sp>
    </p:spTree>
    <p:extLst>
      <p:ext uri="{BB962C8B-B14F-4D97-AF65-F5344CB8AC3E}">
        <p14:creationId xmlns:p14="http://schemas.microsoft.com/office/powerpoint/2010/main" val="21483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next few slides, you will learn more about how the coherence of assessments aligned to the Common Core State Standards differs from past assessments.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a:t>
            </a:r>
            <a:r>
              <a:rPr lang="en-US" baseline="0" dirty="0"/>
              <a:t> CCSS-aligned assessments, there is a balance of tasks assessing individual standards and related standards within the context of the grade and, as relevant, the progressions.</a:t>
            </a:r>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20</a:t>
            </a:fld>
            <a:endParaRPr lang="en-US"/>
          </a:p>
        </p:txBody>
      </p:sp>
    </p:spTree>
    <p:extLst>
      <p:ext uri="{BB962C8B-B14F-4D97-AF65-F5344CB8AC3E}">
        <p14:creationId xmlns:p14="http://schemas.microsoft.com/office/powerpoint/2010/main" val="731214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SzPct val="25000"/>
            </a:pPr>
            <a:r>
              <a:rPr lang="en-US" sz="1200" dirty="0"/>
              <a:t>The</a:t>
            </a:r>
            <a:r>
              <a:rPr lang="en-US" sz="1200" baseline="0" dirty="0"/>
              <a:t> progressions a</a:t>
            </a:r>
            <a:r>
              <a:rPr lang="en-US" sz="1200" dirty="0"/>
              <a:t>re narratives of how the standards play out over grades.</a:t>
            </a:r>
            <a:r>
              <a:rPr lang="en-US" sz="1200" baseline="0" dirty="0"/>
              <a:t> T</a:t>
            </a:r>
            <a:r>
              <a:rPr lang="en-US" sz="1200" dirty="0"/>
              <a:t>he initial conception of these progression documents was to render the standards in narrative form so that you can readily see what is going on across the grades. The documents sometimes have useful sample questions in the margins as well. The progressions provide</a:t>
            </a:r>
            <a:r>
              <a:rPr lang="en-US" sz="1200" baseline="0" dirty="0"/>
              <a:t> helpful information about alignment that can be used to ensure items are aligned to the expectations articulated in the Standards. </a:t>
            </a:r>
            <a:endParaRPr lang="en-US" sz="1200" dirty="0"/>
          </a:p>
          <a:p>
            <a:endParaRPr lang="en-US" sz="1200" dirty="0"/>
          </a:p>
          <a:p>
            <a:pPr>
              <a:buSzPct val="25000"/>
            </a:pPr>
            <a:r>
              <a:rPr lang="en-US" sz="1200" dirty="0"/>
              <a:t>It’s important to note that the distinction between “means” and “equals” is part of learning progressions. Do not think of the standards as assembled out of topics, but think of them as woven out of progressions, at least in the early grades.</a:t>
            </a:r>
          </a:p>
        </p:txBody>
      </p:sp>
      <p:sp>
        <p:nvSpPr>
          <p:cNvPr id="4" name="Slide Number Placeholder 3"/>
          <p:cNvSpPr>
            <a:spLocks noGrp="1"/>
          </p:cNvSpPr>
          <p:nvPr>
            <p:ph type="sldNum" sz="quarter" idx="10"/>
          </p:nvPr>
        </p:nvSpPr>
        <p:spPr/>
        <p:txBody>
          <a:bodyPr/>
          <a:lstStyle/>
          <a:p>
            <a:fld id="{E81067FF-2A60-40D9-9C21-B759B5ECFEB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traditional</a:t>
            </a:r>
            <a:r>
              <a:rPr lang="en-US" baseline="0" dirty="0"/>
              <a:t> progression illustrated by these items, notice how there is an infinitesimal advancement from year to year. However, there is no increase in the </a:t>
            </a:r>
            <a:r>
              <a:rPr lang="en-US" b="1" baseline="0" dirty="0"/>
              <a:t>magnitude</a:t>
            </a:r>
            <a:r>
              <a:rPr lang="en-US" baseline="0" dirty="0"/>
              <a:t> or </a:t>
            </a:r>
            <a:r>
              <a:rPr lang="en-US" b="1" baseline="0" dirty="0"/>
              <a:t>type</a:t>
            </a:r>
            <a:r>
              <a:rPr lang="en-US" baseline="0" dirty="0"/>
              <a:t> of numbers used: each example uses relatively small whole numbers. Even the grade 4 example, which shows halves via the corner sections, can be counted in pairs to represent a whole. There is also no progression in the type of questions asked.</a:t>
            </a:r>
          </a:p>
          <a:p>
            <a:endParaRPr lang="en-US" baseline="0" dirty="0"/>
          </a:p>
        </p:txBody>
      </p:sp>
      <p:sp>
        <p:nvSpPr>
          <p:cNvPr id="4" name="Slide Number Placeholder 3"/>
          <p:cNvSpPr>
            <a:spLocks noGrp="1"/>
          </p:cNvSpPr>
          <p:nvPr>
            <p:ph type="sldNum" sz="quarter" idx="10"/>
          </p:nvPr>
        </p:nvSpPr>
        <p:spPr/>
        <p:txBody>
          <a:bodyPr/>
          <a:lstStyle/>
          <a:p>
            <a:fld id="{95FA5B0E-8558-45BD-B1C6-E80503665E4C}" type="slidenum">
              <a:rPr lang="en-US" smtClean="0"/>
              <a:t>22</a:t>
            </a:fld>
            <a:endParaRPr lang="en-US"/>
          </a:p>
        </p:txBody>
      </p:sp>
    </p:spTree>
    <p:extLst>
      <p:ext uri="{BB962C8B-B14F-4D97-AF65-F5344CB8AC3E}">
        <p14:creationId xmlns:p14="http://schemas.microsoft.com/office/powerpoint/2010/main" val="1079871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387135"/>
            <a:ext cx="5560060" cy="4597207"/>
          </a:xfrm>
        </p:spPr>
        <p:txBody>
          <a:bodyPr/>
          <a:lstStyle/>
          <a:p>
            <a:r>
              <a:rPr lang="en-US" baseline="0" dirty="0"/>
              <a:t>In contrast to the traditional approach on the previous slide, the CCSS-aligned approach displays the following features as the items progress through the grades:</a:t>
            </a:r>
          </a:p>
          <a:p>
            <a:pPr marL="171450" indent="-171450" algn="l">
              <a:buFont typeface="Arial" panose="020B0604020202020204" pitchFamily="34" charset="0"/>
              <a:buChar char="•"/>
            </a:pPr>
            <a:r>
              <a:rPr lang="en-US" baseline="0" dirty="0"/>
              <a:t>The numbers increase in magnitude to reflect the grade-level expectations (from within 20, to within 1000, to fractions, to within 10,000)</a:t>
            </a:r>
          </a:p>
          <a:p>
            <a:pPr marL="171450" indent="-171450" algn="l">
              <a:buFont typeface="Arial" panose="020B0604020202020204" pitchFamily="34" charset="0"/>
              <a:buChar char="•"/>
            </a:pPr>
            <a:r>
              <a:rPr lang="en-US" baseline="0" dirty="0"/>
              <a:t>The types of numbers used changes to reflect the grade-level expectations (from whole numbers, to fractions, to general rational numbers)</a:t>
            </a:r>
          </a:p>
          <a:p>
            <a:pPr marL="171450" indent="-171450" algn="l">
              <a:buFont typeface="Arial" panose="020B0604020202020204" pitchFamily="34" charset="0"/>
              <a:buChar char="•"/>
            </a:pPr>
            <a:r>
              <a:rPr lang="en-US" baseline="0" dirty="0"/>
              <a:t>There is an increasing complexity in types of questions used to assess similar topics (e.g., the grade 4 item is a word problem that requires comparison AND broaches the commutative and associative properties).</a:t>
            </a:r>
          </a:p>
          <a:p>
            <a:pPr marL="0" indent="0" algn="l">
              <a:buFont typeface="Arial" panose="020B0604020202020204" pitchFamily="34" charset="0"/>
              <a:buNone/>
            </a:pPr>
            <a:endParaRPr lang="en-US" baseline="0" dirty="0"/>
          </a:p>
          <a:p>
            <a:pPr marL="0" indent="0" algn="l">
              <a:buFont typeface="Arial" panose="020B0604020202020204" pitchFamily="34" charset="0"/>
              <a:buNone/>
            </a:pPr>
            <a:r>
              <a:rPr lang="en-US" baseline="0" dirty="0"/>
              <a:t>For reference:</a:t>
            </a:r>
          </a:p>
          <a:p>
            <a:pPr marL="0" indent="0" algn="l">
              <a:buFont typeface="Arial" panose="020B0604020202020204" pitchFamily="34" charset="0"/>
              <a:buNone/>
            </a:pPr>
            <a:r>
              <a:rPr lang="en-US" b="1" baseline="0" dirty="0"/>
              <a:t>3.MD.C.6:</a:t>
            </a:r>
            <a:r>
              <a:rPr lang="en-US" baseline="0" dirty="0"/>
              <a:t> Measure areas by counting unit squares (square cm, square m, square in, square </a:t>
            </a:r>
            <a:r>
              <a:rPr lang="en-US" baseline="0" dirty="0" err="1"/>
              <a:t>ft</a:t>
            </a:r>
            <a:r>
              <a:rPr lang="en-US" baseline="0" dirty="0"/>
              <a:t>, and improvised units).</a:t>
            </a:r>
          </a:p>
          <a:p>
            <a:pPr marL="0" indent="0" algn="l">
              <a:buFont typeface="Arial" panose="020B0604020202020204" pitchFamily="34" charset="0"/>
              <a:buNone/>
            </a:pPr>
            <a:r>
              <a:rPr lang="en-US" b="1" baseline="0" dirty="0"/>
              <a:t>4.MD.A.3: </a:t>
            </a:r>
            <a:r>
              <a:rPr lang="en-US" baseline="0" dirty="0"/>
              <a:t>Apply the area and perimeter formulas for rectangles in real-world and mathematical problems. </a:t>
            </a:r>
            <a:r>
              <a:rPr lang="en-US" i="1" baseline="0" dirty="0"/>
              <a:t>For example, find the width of a rectangular room given the area of the flooring and the length, by viewing the area formula as a multiplication equation with an unknown factor.</a:t>
            </a:r>
          </a:p>
          <a:p>
            <a:pPr marL="0" indent="0" algn="l">
              <a:buFont typeface="Arial" panose="020B0604020202020204" pitchFamily="34" charset="0"/>
              <a:buNone/>
            </a:pPr>
            <a:r>
              <a:rPr lang="en-US" b="1" i="0" baseline="0" dirty="0"/>
              <a:t>5.NF.B.4b: </a:t>
            </a:r>
            <a:r>
              <a:rPr lang="en-US" i="0" baseline="0" dirty="0"/>
              <a:t>Find the area of a rectangle with fractional side lengths by tiling it with unit squares of the appropriate unit fraction side lengths, and show that the area is the same as would be found by multiplying the side lengths. Multiply fractional side lengths to find areas of rectangles, and represent fraction products as rectangular areas.</a:t>
            </a:r>
          </a:p>
          <a:p>
            <a:pPr marL="0" indent="0" algn="l">
              <a:buFont typeface="Arial" panose="020B0604020202020204" pitchFamily="34" charset="0"/>
              <a:buNone/>
            </a:pPr>
            <a:r>
              <a:rPr lang="en-US" b="1" i="0" baseline="0" dirty="0"/>
              <a:t>6.G.A: </a:t>
            </a:r>
            <a:r>
              <a:rPr lang="en-US" i="0" baseline="0" dirty="0"/>
              <a:t>Solve real-world and mathematical problems involving area, surface area, and volume.</a:t>
            </a:r>
          </a:p>
          <a:p>
            <a:pPr marL="0" indent="0" algn="l">
              <a:buFont typeface="Arial" panose="020B0604020202020204" pitchFamily="34" charset="0"/>
              <a:buNone/>
            </a:pPr>
            <a:r>
              <a:rPr lang="en-US" b="1" i="0" baseline="0" dirty="0"/>
              <a:t>6.RP.A.3: </a:t>
            </a:r>
            <a:r>
              <a:rPr lang="en-US" b="0" i="0" baseline="0" dirty="0"/>
              <a:t>Use ratio and rate reasoning to solve real-world and mathematical problems, e.g., by reasoning about tables of equivalent ratios, tape diagrams, double number line diagrams, or equations.</a:t>
            </a:r>
          </a:p>
          <a:p>
            <a:pPr marL="0" indent="0" algn="l">
              <a:buFont typeface="Arial" panose="020B0604020202020204" pitchFamily="34" charset="0"/>
              <a:buNone/>
            </a:pPr>
            <a:endParaRPr lang="en-US" i="0" baseline="0" dirty="0"/>
          </a:p>
          <a:p>
            <a:pPr marL="0" indent="0" algn="l">
              <a:buFont typeface="Arial" panose="020B0604020202020204" pitchFamily="34" charset="0"/>
              <a:buNone/>
            </a:pPr>
            <a:r>
              <a:rPr lang="en-US" i="0" baseline="0" dirty="0"/>
              <a:t>(Source for 5.NF.B.4b: adapted from http://www.learner.org/courses/learningmath/number/session9/part_a/try.html) </a:t>
            </a:r>
          </a:p>
          <a:p>
            <a:pPr marL="0" indent="0" algn="l">
              <a:buFont typeface="Arial" panose="020B0604020202020204" pitchFamily="34" charset="0"/>
              <a:buNone/>
            </a:pPr>
            <a:r>
              <a:rPr lang="en-US" i="0" baseline="0" dirty="0"/>
              <a:t>(Source for other CCSS-aligned examples – http://www.illustrativemathematics.org)</a:t>
            </a:r>
          </a:p>
        </p:txBody>
      </p:sp>
      <p:sp>
        <p:nvSpPr>
          <p:cNvPr id="4" name="Slide Number Placeholder 3"/>
          <p:cNvSpPr>
            <a:spLocks noGrp="1"/>
          </p:cNvSpPr>
          <p:nvPr>
            <p:ph type="sldNum" sz="quarter" idx="10"/>
          </p:nvPr>
        </p:nvSpPr>
        <p:spPr/>
        <p:txBody>
          <a:bodyPr/>
          <a:lstStyle/>
          <a:p>
            <a:fld id="{95FA5B0E-8558-45BD-B1C6-E80503665E4C}" type="slidenum">
              <a:rPr lang="en-US" smtClean="0"/>
              <a:t>23</a:t>
            </a:fld>
            <a:endParaRPr lang="en-US"/>
          </a:p>
        </p:txBody>
      </p:sp>
    </p:spTree>
    <p:extLst>
      <p:ext uri="{BB962C8B-B14F-4D97-AF65-F5344CB8AC3E}">
        <p14:creationId xmlns:p14="http://schemas.microsoft.com/office/powerpoint/2010/main" val="1079871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Before the CCSSM, assessments were often written</a:t>
            </a:r>
            <a:r>
              <a:rPr lang="en-US" baseline="0" dirty="0"/>
              <a:t> without attention to how models, visuals, and other representations were treated from year to year. So, a grade 4 assessment likely looked wildly different than a grade 3 assessment. Now, assessments need to reflect the coherence in the Standards – and this includes consistent representations (e.g., symbols, number lines).</a:t>
            </a:r>
            <a:endParaRPr lang="en-US" dirty="0"/>
          </a:p>
          <a:p>
            <a:endParaRPr lang="en-US" dirty="0"/>
          </a:p>
          <a:p>
            <a:r>
              <a:rPr lang="en-US" dirty="0"/>
              <a:t>These two items reflect a similar</a:t>
            </a:r>
            <a:r>
              <a:rPr lang="en-US" baseline="0" dirty="0"/>
              <a:t> structure although they are both well-aligned to different standards. These two items assess the CCSS. The first measures the grade 3 expectations about understanding of multiplication and division of whole numbers. By grade 6, students are working with the same concepts, but are using fractions (and variables). </a:t>
            </a:r>
          </a:p>
          <a:p>
            <a:endParaRPr lang="en-US" baseline="0" dirty="0"/>
          </a:p>
          <a:p>
            <a:r>
              <a:rPr lang="en-US" baseline="0" dirty="0"/>
              <a:t>NOTE: You may notice that there is an additional part of the prompt in the grade 6 item asking for an explanation; this reflects the growing influence of the practices in later grades.</a:t>
            </a:r>
            <a:endParaRPr lang="en-US" dirty="0"/>
          </a:p>
        </p:txBody>
      </p:sp>
      <p:sp>
        <p:nvSpPr>
          <p:cNvPr id="4" name="Slide Number Placeholder 3"/>
          <p:cNvSpPr>
            <a:spLocks noGrp="1"/>
          </p:cNvSpPr>
          <p:nvPr>
            <p:ph type="sldNum" sz="quarter" idx="10"/>
          </p:nvPr>
        </p:nvSpPr>
        <p:spPr/>
        <p:txBody>
          <a:bodyPr/>
          <a:lstStyle/>
          <a:p>
            <a:fld id="{E81067FF-2A60-40D9-9C21-B759B5ECFEB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Standards</a:t>
            </a:r>
            <a:r>
              <a:rPr lang="en-US" sz="1200" kern="1200" baseline="0" dirty="0">
                <a:solidFill>
                  <a:schemeClr val="tx1"/>
                </a:solidFill>
                <a:effectLst/>
                <a:latin typeface="+mn-lt"/>
                <a:ea typeface="+mn-ea"/>
                <a:cs typeface="+mn-cs"/>
              </a:rPr>
              <a:t> and tests have long been designed as a checklist of topics to address individually. Now, as you can see in the slide, assessments are written to recognize and emphasize the connections between content within a grade. Rather than only assessing at the standard-level, assessments also assess multiple standards and at the cluster-, domain-, and grade-levels to highlight the deep connections and assess broad understanding of concepts. Taking 5.NBT.A as an example, where appropriate, you can aim some of the problem development at the cluster level. So, good problems may address: “Understand the place value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With this freedom, there should be more creative problems and tasks assessing these connections between content.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background information, reference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#6b from the Publishers’ Criteria: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Including problems and activities that serve to connect two or more clusters in a domain, or two or more domains in a grade, in cases where these connections are natural and important</a:t>
            </a:r>
            <a:r>
              <a:rPr lang="en-US" sz="1200" kern="1200" dirty="0">
                <a:solidFill>
                  <a:schemeClr val="tx1"/>
                </a:solidFill>
                <a:effectLst/>
                <a:latin typeface="+mn-lt"/>
                <a:ea typeface="+mn-ea"/>
                <a:cs typeface="+mn-cs"/>
              </a:rPr>
              <a:t>. If instruction only operates at the individual standard level, or even at the individual cluster level, then some important connections will be missed. For example, </a:t>
            </a:r>
            <a:r>
              <a:rPr lang="en-US" sz="1200" b="1" kern="1200" dirty="0">
                <a:solidFill>
                  <a:schemeClr val="tx1"/>
                </a:solidFill>
                <a:effectLst/>
                <a:latin typeface="+mn-lt"/>
                <a:ea typeface="+mn-ea"/>
                <a:cs typeface="+mn-cs"/>
              </a:rPr>
              <a:t>robust work in 4.NBT should sometimes or often synthesize across the clusters listed in that domain</a:t>
            </a:r>
            <a:r>
              <a:rPr lang="en-US" sz="1200" kern="1200" dirty="0">
                <a:solidFill>
                  <a:schemeClr val="tx1"/>
                </a:solidFill>
                <a:effectLst/>
                <a:latin typeface="+mn-lt"/>
                <a:ea typeface="+mn-ea"/>
                <a:cs typeface="+mn-cs"/>
              </a:rPr>
              <a:t>; robust work in grade 4 should sometimes or often involve students applying their developing computation NBT skills in the context of solving word problems detailed in OA. Materials do not invent connections not explicit in the standards without first attending thoroughly to the connections that are required explicitly in the Standards (e.g.,</a:t>
            </a:r>
            <a:r>
              <a:rPr lang="en-US" sz="1200" b="1" kern="1200" dirty="0">
                <a:solidFill>
                  <a:schemeClr val="tx1"/>
                </a:solidFill>
                <a:effectLst/>
                <a:latin typeface="+mn-lt"/>
                <a:ea typeface="+mn-ea"/>
                <a:cs typeface="+mn-cs"/>
              </a:rPr>
              <a:t> 3.MD.C.7 connects area to multiplication, to addition, and to properties of operations; A-REI.D.11 connects functions to equations in a graphical context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Not everything in the standards is naturally well connected or needs to be connected</a:t>
            </a:r>
            <a:r>
              <a:rPr lang="en-US" sz="1200" kern="1200" dirty="0">
                <a:solidFill>
                  <a:schemeClr val="tx1"/>
                </a:solidFill>
                <a:effectLst/>
                <a:latin typeface="+mn-lt"/>
                <a:ea typeface="+mn-ea"/>
                <a:cs typeface="+mn-cs"/>
              </a:rPr>
              <a:t> (e.g., Order of Operations has essentially nothing to do with the properties of operations, and connecting these two things in a lesson or unit title is actively misleading). Instead, connections in materials are mathematically natural and important (e.g., base-ten computation in the context of word problems with the four operations), reflecting plausible direct implications of what is written in the Standards without creating additional requirements.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FA5B0E-8558-45BD-B1C6-E80503665E4C}" type="slidenum">
              <a:rPr lang="en-US" smtClean="0"/>
              <a:t>25</a:t>
            </a:fld>
            <a:endParaRPr lang="en-US"/>
          </a:p>
        </p:txBody>
      </p:sp>
    </p:spTree>
    <p:extLst>
      <p:ext uri="{BB962C8B-B14F-4D97-AF65-F5344CB8AC3E}">
        <p14:creationId xmlns:p14="http://schemas.microsoft.com/office/powerpoint/2010/main" val="387772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Prior</a:t>
            </a:r>
            <a:r>
              <a:rPr lang="en-US" sz="1200" baseline="0" dirty="0"/>
              <a:t> to CCSS</a:t>
            </a:r>
            <a:r>
              <a:rPr lang="en-US" sz="1200" dirty="0"/>
              <a:t>, most</a:t>
            </a:r>
            <a:r>
              <a:rPr lang="en-US" sz="1200" baseline="0" dirty="0"/>
              <a:t> assessment items assessed </a:t>
            </a:r>
            <a:r>
              <a:rPr lang="en-US" sz="1200" dirty="0"/>
              <a:t>at the</a:t>
            </a:r>
            <a:r>
              <a:rPr lang="en-US" sz="1200" baseline="0" dirty="0"/>
              <a:t> standard level. Now with CCSS, we’re assessing, where appropriate, at the cluster level. Instead of pinpointing items at the standard level, we’re now weaving the standards together to assess broader concepts and understanding. </a:t>
            </a:r>
            <a:endParaRPr lang="en-US" sz="1200" dirty="0"/>
          </a:p>
          <a:p>
            <a:endParaRPr lang="en-US" sz="1200" dirty="0"/>
          </a:p>
          <a:p>
            <a:r>
              <a:rPr lang="en-US" sz="1200" dirty="0"/>
              <a:t>This</a:t>
            </a:r>
            <a:r>
              <a:rPr lang="en-US" sz="1200" baseline="0" dirty="0"/>
              <a:t> slide shows an illustrative cluster-level item assessing 5.NBT.A, </a:t>
            </a:r>
            <a:r>
              <a:rPr lang="en-US" sz="1200" b="1" baseline="0" dirty="0"/>
              <a:t>“Understand the place value system.”</a:t>
            </a:r>
            <a:r>
              <a:rPr lang="en-US" sz="1200" b="0" baseline="0" dirty="0"/>
              <a:t> It's a cluster-level item because it's a single item that addresses the actual cluster statement itself, or multiple standards within a cluster. The purpose of this task is to help students develop the understanding that a single base-ten number can be represented in many different ways.</a:t>
            </a:r>
          </a:p>
          <a:p>
            <a:endParaRPr lang="en-US" sz="1200" b="0" baseline="0" dirty="0"/>
          </a:p>
          <a:p>
            <a:r>
              <a:rPr lang="en-US" sz="1200" b="0" baseline="0" dirty="0"/>
              <a:t>Parts of this task are straightforward; parts are not. </a:t>
            </a:r>
            <a:r>
              <a:rPr lang="en-US" sz="1200" b="0" i="0" kern="1200" dirty="0">
                <a:solidFill>
                  <a:schemeClr val="tx1"/>
                </a:solidFill>
                <a:effectLst/>
                <a:latin typeface="+mn-lt"/>
                <a:ea typeface="+mn-ea"/>
                <a:cs typeface="+mn-cs"/>
              </a:rPr>
              <a:t>Many students may be able to directly connect the numeric representation (9.52) with its word form ("nine and fifty two hundredths") as well as its expanded form (9 + 0.5 + 0.02). The more challenging part of the task will likely be questioning whether 9.52 has the same value as 952 tenths or 952 hundredths. Though these parts of the task do not directly address 5.NBT.A.3, they encompass the cluster-level understandings that embody deep understanding of our place value system.</a:t>
            </a:r>
          </a:p>
        </p:txBody>
      </p:sp>
      <p:sp>
        <p:nvSpPr>
          <p:cNvPr id="4" name="Slide Number Placeholder 3"/>
          <p:cNvSpPr>
            <a:spLocks noGrp="1"/>
          </p:cNvSpPr>
          <p:nvPr>
            <p:ph type="sldNum" sz="quarter" idx="10"/>
          </p:nvPr>
        </p:nvSpPr>
        <p:spPr/>
        <p:txBody>
          <a:bodyPr/>
          <a:lstStyle/>
          <a:p>
            <a:fld id="{95FA5B0E-8558-45BD-B1C6-E80503665E4C}" type="slidenum">
              <a:rPr lang="en-US" smtClean="0"/>
              <a:t>26</a:t>
            </a:fld>
            <a:endParaRPr lang="en-US"/>
          </a:p>
        </p:txBody>
      </p:sp>
    </p:spTree>
    <p:extLst>
      <p:ext uri="{BB962C8B-B14F-4D97-AF65-F5344CB8AC3E}">
        <p14:creationId xmlns:p14="http://schemas.microsoft.com/office/powerpoint/2010/main" val="387772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Throughout</a:t>
            </a:r>
            <a:r>
              <a:rPr lang="en-US" baseline="0" dirty="0"/>
              <a:t> the grades, the NBT domain’s first cluster is often about understanding place value and the second cluster is often about place value computation. In this example, the first two clusters are blended. </a:t>
            </a:r>
          </a:p>
          <a:p>
            <a:pPr>
              <a:buNone/>
            </a:pPr>
            <a:endParaRPr lang="en-US" baseline="0" dirty="0"/>
          </a:p>
          <a:p>
            <a:pPr>
              <a:buNone/>
            </a:pPr>
            <a:r>
              <a:rPr lang="en-US" baseline="0" dirty="0"/>
              <a:t>Part a of this task requires students to use place value understanding (5.NBT.A) to pinpoint a common multiplication error that occurs when using the standard algorithm. The student can use her understanding of estimation to quickly recognize that the product of 179 and 64 should be considerably larger than the product of 100 and 60, which is 6,000.</a:t>
            </a:r>
          </a:p>
          <a:p>
            <a:pPr>
              <a:buNone/>
            </a:pPr>
            <a:endParaRPr lang="en-US" baseline="0" dirty="0"/>
          </a:p>
          <a:p>
            <a:pPr>
              <a:buNone/>
            </a:pPr>
            <a:r>
              <a:rPr lang="en-US" baseline="0" dirty="0"/>
              <a:t>Part c of this task directly asks students to multiply multi-digit whole numbers using the standard algorithm (5.NBT.B.5).</a:t>
            </a:r>
          </a:p>
        </p:txBody>
      </p:sp>
      <p:sp>
        <p:nvSpPr>
          <p:cNvPr id="4" name="Slide Number Placeholder 3"/>
          <p:cNvSpPr>
            <a:spLocks noGrp="1"/>
          </p:cNvSpPr>
          <p:nvPr>
            <p:ph type="sldNum" sz="quarter" idx="10"/>
          </p:nvPr>
        </p:nvSpPr>
        <p:spPr/>
        <p:txBody>
          <a:bodyPr/>
          <a:lstStyle/>
          <a:p>
            <a:fld id="{95FA5B0E-8558-45BD-B1C6-E80503665E4C}" type="slidenum">
              <a:rPr lang="en-US" smtClean="0"/>
              <a:t>27</a:t>
            </a:fld>
            <a:endParaRPr lang="en-US"/>
          </a:p>
        </p:txBody>
      </p:sp>
    </p:spTree>
    <p:extLst>
      <p:ext uri="{BB962C8B-B14F-4D97-AF65-F5344CB8AC3E}">
        <p14:creationId xmlns:p14="http://schemas.microsoft.com/office/powerpoint/2010/main" val="387772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Here’s an illustrative grade-level item assessing grade 5 content, specifically 5.MD.A.1 and 5.NBT.B.6.</a:t>
            </a:r>
            <a:r>
              <a:rPr lang="en-US" sz="1200" baseline="0" dirty="0"/>
              <a:t> This grade-level item shows how a supporting cluster, 5.MD.A, reinforces the major work of dividing multi-digit numbers in the context of changing units.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Prior</a:t>
            </a:r>
            <a:r>
              <a:rPr lang="en-US" sz="1200" baseline="0" dirty="0"/>
              <a:t> to CCSS, items didn’t assess multiple standards. Most were pinpointed to one standard instead of using multiple standards to coherently assess broader understanding of content. Without CCSS, an item assessing geometry standards would assess them in isolation, rather than connecting to more important grade-level content like ratios and proportions. Now with CCSS, items are written to assesses standards across the domains with the grade to ensure a broad understanding and command of all grade-level content. </a:t>
            </a:r>
            <a:endParaRPr lang="en-US" sz="1200" dirty="0"/>
          </a:p>
        </p:txBody>
      </p:sp>
      <p:sp>
        <p:nvSpPr>
          <p:cNvPr id="4" name="Slide Number Placeholder 3"/>
          <p:cNvSpPr>
            <a:spLocks noGrp="1"/>
          </p:cNvSpPr>
          <p:nvPr>
            <p:ph type="sldNum" sz="quarter" idx="10"/>
          </p:nvPr>
        </p:nvSpPr>
        <p:spPr/>
        <p:txBody>
          <a:bodyPr/>
          <a:lstStyle/>
          <a:p>
            <a:fld id="{95FA5B0E-8558-45BD-B1C6-E80503665E4C}" type="slidenum">
              <a:rPr lang="en-US" smtClean="0"/>
              <a:t>28</a:t>
            </a:fld>
            <a:endParaRPr lang="en-US"/>
          </a:p>
        </p:txBody>
      </p:sp>
    </p:spTree>
    <p:extLst>
      <p:ext uri="{BB962C8B-B14F-4D97-AF65-F5344CB8AC3E}">
        <p14:creationId xmlns:p14="http://schemas.microsoft.com/office/powerpoint/2010/main" val="387772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next few slides, you will learn more about how the rigor of assessments aligned to the Common Core State Standards differs from past assessments.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a:t>
            </a:r>
            <a:r>
              <a:rPr lang="en-US" baseline="0" dirty="0"/>
              <a:t> CCSS-aligned assessments, there is a balance of tasks assessing conceptual understanding, procedural skill and fluency, and application of mathematics to solve problems.</a:t>
            </a:r>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29</a:t>
            </a:fld>
            <a:endParaRPr lang="en-US"/>
          </a:p>
        </p:txBody>
      </p:sp>
    </p:spTree>
    <p:extLst>
      <p:ext uri="{BB962C8B-B14F-4D97-AF65-F5344CB8AC3E}">
        <p14:creationId xmlns:p14="http://schemas.microsoft.com/office/powerpoint/2010/main" val="731214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next few slides, you will review</a:t>
            </a:r>
            <a:r>
              <a:rPr lang="en-US" baseline="0" dirty="0"/>
              <a:t> the Shifts in mathematics and see an overview of how each Shift applies to assessment</a:t>
            </a:r>
            <a:r>
              <a:rPr lang="en-US" dirty="0"/>
              <a:t>. </a:t>
            </a:r>
          </a:p>
          <a:p>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3</a:t>
            </a:fld>
            <a:endParaRPr lang="en-US"/>
          </a:p>
        </p:txBody>
      </p:sp>
    </p:spTree>
    <p:extLst>
      <p:ext uri="{BB962C8B-B14F-4D97-AF65-F5344CB8AC3E}">
        <p14:creationId xmlns:p14="http://schemas.microsoft.com/office/powerpoint/2010/main" val="1764088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5980" y="4387136"/>
            <a:ext cx="5705792" cy="4156234"/>
          </a:xfrm>
        </p:spPr>
        <p:txBody>
          <a:bodyPr/>
          <a:lstStyle/>
          <a:p>
            <a:r>
              <a:rPr lang="en-US" sz="1200" kern="1200" dirty="0">
                <a:solidFill>
                  <a:schemeClr val="tx1"/>
                </a:solidFill>
                <a:effectLst/>
                <a:latin typeface="+mn-lt"/>
                <a:ea typeface="+mn-ea"/>
                <a:cs typeface="+mn-cs"/>
              </a:rPr>
              <a:t>With</a:t>
            </a:r>
            <a:r>
              <a:rPr lang="en-US" sz="1200" kern="1200" baseline="0" dirty="0">
                <a:solidFill>
                  <a:schemeClr val="tx1"/>
                </a:solidFill>
                <a:effectLst/>
                <a:latin typeface="+mn-lt"/>
                <a:ea typeface="+mn-ea"/>
                <a:cs typeface="+mn-cs"/>
              </a:rPr>
              <a:t> the third Shift, rigor, m</a:t>
            </a:r>
            <a:r>
              <a:rPr lang="en-US" sz="1200" kern="1200" dirty="0">
                <a:solidFill>
                  <a:schemeClr val="tx1"/>
                </a:solidFill>
                <a:effectLst/>
                <a:latin typeface="+mn-lt"/>
                <a:ea typeface="+mn-ea"/>
                <a:cs typeface="+mn-cs"/>
              </a:rPr>
              <a:t>any educators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appreciate the visual of the three legged stool.  All three aspects of rigor (conceptual understanding, procedural skill and fluency and application) need to be addressed for students to be able to reach the depth of learning that is expected by the CCSS.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said, it is also noted in the Publishers’ Criteria that:</a:t>
            </a:r>
          </a:p>
          <a:p>
            <a:r>
              <a:rPr lang="en-US" sz="1200" b="1" kern="1200" dirty="0">
                <a:solidFill>
                  <a:schemeClr val="tx1"/>
                </a:solidFill>
                <a:effectLst/>
                <a:latin typeface="+mn-lt"/>
                <a:ea typeface="+mn-ea"/>
                <a:cs typeface="+mn-cs"/>
              </a:rPr>
              <a:t>1. The three aspects of rigor are not always separate in assessment questions. </a:t>
            </a:r>
            <a:r>
              <a:rPr lang="en-US" sz="1200" kern="1200" dirty="0">
                <a:solidFill>
                  <a:schemeClr val="tx1"/>
                </a:solidFill>
                <a:effectLst/>
                <a:latin typeface="+mn-lt"/>
                <a:ea typeface="+mn-ea"/>
                <a:cs typeface="+mn-cs"/>
              </a:rPr>
              <a:t>Conceptual understanding and fluency go hand in hand; fluency can indirectly be assessed through applications; and applications can elicit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information about students’ conceptual understanding</a:t>
            </a:r>
          </a:p>
          <a:p>
            <a:r>
              <a:rPr lang="en-US" sz="1200" b="1" kern="1200" dirty="0">
                <a:solidFill>
                  <a:schemeClr val="tx1"/>
                </a:solidFill>
                <a:effectLst/>
                <a:latin typeface="+mn-lt"/>
                <a:ea typeface="+mn-ea"/>
                <a:cs typeface="+mn-cs"/>
              </a:rPr>
              <a:t>2.</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Nor are the three aspects of rigor always together in assessment</a:t>
            </a:r>
            <a:r>
              <a:rPr lang="en-US" sz="1200" b="1" kern="1200" baseline="0" dirty="0">
                <a:solidFill>
                  <a:schemeClr val="tx1"/>
                </a:solidFill>
                <a:effectLst/>
                <a:latin typeface="+mn-lt"/>
                <a:ea typeface="+mn-ea"/>
                <a:cs typeface="+mn-cs"/>
              </a:rPr>
              <a:t> questions</a:t>
            </a:r>
            <a:r>
              <a:rPr lang="en-US" sz="1200" kern="1200" dirty="0">
                <a:solidFill>
                  <a:schemeClr val="tx1"/>
                </a:solidFill>
                <a:effectLst/>
                <a:latin typeface="+mn-lt"/>
                <a:ea typeface="+mn-ea"/>
                <a:cs typeface="+mn-cs"/>
              </a:rPr>
              <a:t>. Fluency requires dedicated assessment questions. Rich applications cannot always be forced into any</a:t>
            </a:r>
            <a:r>
              <a:rPr lang="en-US" sz="1200" kern="1200" baseline="0" dirty="0">
                <a:solidFill>
                  <a:schemeClr val="tx1"/>
                </a:solidFill>
                <a:effectLst/>
                <a:latin typeface="+mn-lt"/>
                <a:ea typeface="+mn-ea"/>
                <a:cs typeface="+mn-cs"/>
              </a:rPr>
              <a:t> assessment question</a:t>
            </a:r>
            <a:r>
              <a:rPr lang="en-US" sz="1200" kern="1200" dirty="0">
                <a:solidFill>
                  <a:schemeClr val="tx1"/>
                </a:solidFill>
                <a:effectLst/>
                <a:latin typeface="+mn-lt"/>
                <a:ea typeface="+mn-ea"/>
                <a:cs typeface="+mn-cs"/>
              </a:rPr>
              <a:t>. And conceptual</a:t>
            </a:r>
            <a:r>
              <a:rPr lang="en-US" sz="1200" kern="1200" baseline="0" dirty="0">
                <a:solidFill>
                  <a:schemeClr val="tx1"/>
                </a:solidFill>
                <a:effectLst/>
                <a:latin typeface="+mn-lt"/>
                <a:ea typeface="+mn-ea"/>
                <a:cs typeface="+mn-cs"/>
              </a:rPr>
              <a:t> understanding cannot be assumed, but must be explicitly assessed.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a:t>
            </a:r>
            <a:r>
              <a:rPr lang="en-US" sz="1200" kern="1200" baseline="0" dirty="0">
                <a:solidFill>
                  <a:schemeClr val="tx1"/>
                </a:solidFill>
                <a:effectLst/>
                <a:latin typeface="+mn-lt"/>
                <a:ea typeface="+mn-ea"/>
                <a:cs typeface="+mn-cs"/>
              </a:rPr>
              <a:t> to note that many educators have been attending to the various aspects of rigor for years. The difference that exists for all educators is the explicit attention to the balance of these three aspects of rigor to ensure the students have a firm grasp on the mathematics of their grade. </a:t>
            </a:r>
            <a:r>
              <a:rPr lang="en-US" dirty="0"/>
              <a:t>The</a:t>
            </a:r>
            <a:r>
              <a:rPr lang="en-US" baseline="0" dirty="0"/>
              <a:t> “Math Wars” of previous decades are over. We do not need understanding OR fluency for students to be college and career ready. College and career readiness requires flexible understanding as well as fast and efficient procedural skills. And, students must apply these mathematical skills in grade-appropriate applications. </a:t>
            </a:r>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30</a:t>
            </a:fld>
            <a:endParaRPr lang="en-US"/>
          </a:p>
        </p:txBody>
      </p:sp>
    </p:spTree>
    <p:extLst>
      <p:ext uri="{BB962C8B-B14F-4D97-AF65-F5344CB8AC3E}">
        <p14:creationId xmlns:p14="http://schemas.microsoft.com/office/powerpoint/2010/main" val="387772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you can see in the slide, the standards use certain key words (bolded in green text) to signal which aspect of rigor is targeted in that standard. </a:t>
            </a:r>
          </a:p>
          <a:p>
            <a:endParaRPr lang="en-US" baseline="0" dirty="0"/>
          </a:p>
          <a:p>
            <a:r>
              <a:rPr lang="en-US" dirty="0"/>
              <a:t>The examples</a:t>
            </a:r>
            <a:r>
              <a:rPr lang="en-US" baseline="0" dirty="0"/>
              <a:t> in the slide show one standard targeting one aspect of rigor. However, s</a:t>
            </a:r>
            <a:r>
              <a:rPr lang="en-US" dirty="0"/>
              <a:t>ometimes a single standard might call for</a:t>
            </a:r>
            <a:r>
              <a:rPr lang="en-US" baseline="0" dirty="0"/>
              <a:t> all three aspects of rigor. For example, 8.EE.C.8 reads:</a:t>
            </a:r>
          </a:p>
          <a:p>
            <a:endParaRPr lang="en-US" baseline="0" dirty="0"/>
          </a:p>
          <a:p>
            <a:r>
              <a:rPr lang="en-US" dirty="0"/>
              <a:t>Analyze and solve pairs of simultaneous linear equations.</a:t>
            </a:r>
          </a:p>
          <a:p>
            <a:pPr marL="228600" indent="-228600">
              <a:buNone/>
              <a:tabLst>
                <a:tab pos="228600" algn="l"/>
              </a:tabLst>
            </a:pPr>
            <a:r>
              <a:rPr lang="en-US" b="0" i="0" baseline="0" dirty="0"/>
              <a:t>a.	</a:t>
            </a:r>
            <a:r>
              <a:rPr lang="en-US" b="1" i="0" baseline="0" dirty="0"/>
              <a:t>Understand</a:t>
            </a:r>
            <a:r>
              <a:rPr lang="en-US" b="0" dirty="0"/>
              <a:t> that solutions to a system of two linear equations</a:t>
            </a:r>
            <a:r>
              <a:rPr lang="en-US" b="0" baseline="0" dirty="0"/>
              <a:t> </a:t>
            </a:r>
            <a:r>
              <a:rPr lang="en-US" b="0" dirty="0"/>
              <a:t>in two variables correspond to points of intersection of their</a:t>
            </a:r>
            <a:r>
              <a:rPr lang="en-US" b="0" baseline="0" dirty="0"/>
              <a:t> </a:t>
            </a:r>
            <a:r>
              <a:rPr lang="en-US" b="0" dirty="0"/>
              <a:t>graphs, because</a:t>
            </a:r>
            <a:r>
              <a:rPr lang="en-US" b="0" baseline="0" dirty="0"/>
              <a:t> </a:t>
            </a:r>
            <a:r>
              <a:rPr lang="en-US" b="0" dirty="0"/>
              <a:t>points of intersection satisfy both equations</a:t>
            </a:r>
            <a:r>
              <a:rPr lang="en-US" b="0" baseline="0" dirty="0"/>
              <a:t> </a:t>
            </a:r>
            <a:r>
              <a:rPr lang="en-US" b="0" dirty="0"/>
              <a:t>simultaneously.</a:t>
            </a:r>
          </a:p>
          <a:p>
            <a:pPr marL="228600" indent="-228600">
              <a:buNone/>
              <a:tabLst>
                <a:tab pos="228600" algn="l"/>
              </a:tabLst>
            </a:pPr>
            <a:r>
              <a:rPr lang="en-US" b="0" dirty="0"/>
              <a:t>b.	</a:t>
            </a:r>
            <a:r>
              <a:rPr lang="en-US" b="1" dirty="0"/>
              <a:t>Solve</a:t>
            </a:r>
            <a:r>
              <a:rPr lang="en-US" dirty="0"/>
              <a:t> systems of two linear equations in two variables</a:t>
            </a:r>
            <a:r>
              <a:rPr lang="en-US" baseline="0" dirty="0"/>
              <a:t> </a:t>
            </a:r>
            <a:r>
              <a:rPr lang="en-US" dirty="0"/>
              <a:t>algebraically, and estimate solutions by graphing the equations.</a:t>
            </a:r>
            <a:r>
              <a:rPr lang="en-US" baseline="0" dirty="0"/>
              <a:t> </a:t>
            </a:r>
            <a:r>
              <a:rPr lang="en-US" dirty="0"/>
              <a:t>Solve simple cases</a:t>
            </a:r>
            <a:r>
              <a:rPr lang="en-US" baseline="0" dirty="0"/>
              <a:t> </a:t>
            </a:r>
            <a:r>
              <a:rPr lang="en-US" dirty="0"/>
              <a:t>by inspection. For example, 3x + 2y = 5 and 3x + 2y = 6 have no solution because 3x + 2y cannot simultaneously be 5 and 6.</a:t>
            </a:r>
          </a:p>
          <a:p>
            <a:pPr marL="228600" indent="-228600">
              <a:buNone/>
              <a:tabLst>
                <a:tab pos="228600" algn="l"/>
              </a:tabLst>
            </a:pPr>
            <a:r>
              <a:rPr lang="en-US" b="0" dirty="0"/>
              <a:t>c.	Solve</a:t>
            </a:r>
            <a:r>
              <a:rPr lang="en-US" b="1" dirty="0"/>
              <a:t> real-world and mathematical problems</a:t>
            </a:r>
            <a:r>
              <a:rPr lang="en-US" dirty="0"/>
              <a:t> leading to two linear</a:t>
            </a:r>
            <a:r>
              <a:rPr lang="en-US" baseline="0" dirty="0"/>
              <a:t> </a:t>
            </a:r>
            <a:r>
              <a:rPr lang="en-US" dirty="0"/>
              <a:t>equations in two variables. For example, given coordinates for two</a:t>
            </a:r>
            <a:r>
              <a:rPr lang="en-US" baseline="0" dirty="0"/>
              <a:t> </a:t>
            </a:r>
            <a:r>
              <a:rPr lang="en-US" dirty="0"/>
              <a:t>pairs of points, determine whether the line through the first pair of points intersects the line through the second pair.</a:t>
            </a:r>
          </a:p>
        </p:txBody>
      </p:sp>
      <p:sp>
        <p:nvSpPr>
          <p:cNvPr id="4" name="Slide Number Placeholder 3"/>
          <p:cNvSpPr>
            <a:spLocks noGrp="1"/>
          </p:cNvSpPr>
          <p:nvPr>
            <p:ph type="sldNum" sz="quarter" idx="10"/>
          </p:nvPr>
        </p:nvSpPr>
        <p:spPr/>
        <p:txBody>
          <a:bodyPr/>
          <a:lstStyle/>
          <a:p>
            <a:fld id="{95FA5B0E-8558-45BD-B1C6-E80503665E4C}" type="slidenum">
              <a:rPr lang="en-US" smtClean="0"/>
              <a:t>31</a:t>
            </a:fld>
            <a:endParaRPr lang="en-US"/>
          </a:p>
        </p:txBody>
      </p:sp>
    </p:spTree>
    <p:extLst>
      <p:ext uri="{BB962C8B-B14F-4D97-AF65-F5344CB8AC3E}">
        <p14:creationId xmlns:p14="http://schemas.microsoft.com/office/powerpoint/2010/main" val="3649270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traditional grade 2</a:t>
            </a:r>
            <a:r>
              <a:rPr lang="en-US" baseline="0" dirty="0"/>
              <a:t> example o</a:t>
            </a:r>
            <a:r>
              <a:rPr lang="en-US" dirty="0"/>
              <a:t>n the left</a:t>
            </a:r>
            <a:r>
              <a:rPr lang="en-US" baseline="0" dirty="0"/>
              <a:t> </a:t>
            </a:r>
            <a:r>
              <a:rPr lang="en-US" dirty="0"/>
              <a:t>shows how</a:t>
            </a:r>
            <a:r>
              <a:rPr lang="en-US" baseline="0" dirty="0"/>
              <a:t> conceptual understanding can be undermined by weak item construction. </a:t>
            </a:r>
            <a:r>
              <a:rPr lang="en-US" altLang="ja-JP" sz="1200" dirty="0"/>
              <a:t>As you can see, it would not be possible to assess whether students have a conceptual understanding of place value by taking</a:t>
            </a:r>
            <a:r>
              <a:rPr lang="en-US" altLang="ja-JP" sz="1200" baseline="0" dirty="0"/>
              <a:t> this assessment</a:t>
            </a:r>
            <a:r>
              <a:rPr lang="en-US" altLang="ja-JP" sz="1200" dirty="0"/>
              <a:t>.</a:t>
            </a:r>
            <a:r>
              <a:rPr lang="en-US" altLang="ja-JP" sz="1200" baseline="0" dirty="0"/>
              <a:t> </a:t>
            </a:r>
            <a:r>
              <a:rPr lang="en-US" altLang="ja-JP" sz="1200" dirty="0"/>
              <a:t>It would be fairly obvious to a student who does not understand place value that the first number goes with “hundreds,” the second</a:t>
            </a:r>
            <a:r>
              <a:rPr lang="en-US" altLang="ja-JP" sz="1200" baseline="0" dirty="0"/>
              <a:t> </a:t>
            </a:r>
            <a:r>
              <a:rPr lang="en-US" altLang="ja-JP" sz="1200" dirty="0"/>
              <a:t>number with “tens,” and the</a:t>
            </a:r>
            <a:r>
              <a:rPr lang="en-US" altLang="ja-JP" sz="1200" baseline="0" dirty="0"/>
              <a:t> third number with the “ones</a:t>
            </a:r>
            <a:r>
              <a:rPr lang="en-US" altLang="ja-JP" sz="1200" dirty="0"/>
              <a:t>.” Essentially, traditionally</a:t>
            </a:r>
            <a:r>
              <a:rPr lang="en-US" altLang="ja-JP" sz="1200" baseline="0" dirty="0"/>
              <a:t> we assessed procedural skills at the expense of conceptual understanding, but now we are aiming to assess conceptual understanding directly.</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CCSS-aligned</a:t>
            </a:r>
            <a:r>
              <a:rPr lang="en-US" sz="1200" baseline="0" dirty="0">
                <a:latin typeface="+mn-lt"/>
              </a:rPr>
              <a:t> example o</a:t>
            </a:r>
            <a:r>
              <a:rPr lang="en-US" sz="1200" dirty="0">
                <a:latin typeface="+mn-lt"/>
              </a:rPr>
              <a:t>n the right shows</a:t>
            </a:r>
            <a:r>
              <a:rPr lang="en-US" sz="1200" baseline="0" dirty="0">
                <a:latin typeface="+mn-lt"/>
              </a:rPr>
              <a:t> </a:t>
            </a:r>
            <a:r>
              <a:rPr lang="en-US" sz="1200" dirty="0">
                <a:latin typeface="+mn-lt"/>
              </a:rPr>
              <a:t>a</a:t>
            </a:r>
            <a:r>
              <a:rPr lang="en-US" sz="1200" baseline="0" dirty="0">
                <a:latin typeface="+mn-lt"/>
              </a:rPr>
              <a:t> grade 2 </a:t>
            </a:r>
            <a:r>
              <a:rPr lang="en-US" sz="1200" dirty="0">
                <a:latin typeface="+mn-lt"/>
              </a:rPr>
              <a:t>assessment checking</a:t>
            </a:r>
            <a:r>
              <a:rPr lang="en-US" sz="1200" baseline="0" dirty="0">
                <a:latin typeface="+mn-lt"/>
              </a:rPr>
              <a:t> for </a:t>
            </a:r>
            <a:r>
              <a:rPr lang="en-US" sz="1200" dirty="0">
                <a:latin typeface="+mn-lt"/>
              </a:rPr>
              <a:t>place value understanding. Note</a:t>
            </a:r>
            <a:r>
              <a:rPr lang="en-US" sz="1200" baseline="0" dirty="0">
                <a:latin typeface="+mn-lt"/>
              </a:rPr>
              <a:t> </a:t>
            </a:r>
            <a:r>
              <a:rPr lang="en-US" sz="1200" dirty="0">
                <a:latin typeface="+mn-lt"/>
              </a:rPr>
              <a:t>tha</a:t>
            </a:r>
            <a:r>
              <a:rPr lang="en-US" sz="1200" baseline="0" dirty="0">
                <a:latin typeface="+mn-lt"/>
              </a:rPr>
              <a:t>t </a:t>
            </a:r>
            <a:r>
              <a:rPr lang="en-US" sz="1200" dirty="0">
                <a:latin typeface="+mn-lt"/>
              </a:rPr>
              <a:t>a teacher would be able to assess a student’</a:t>
            </a:r>
            <a:r>
              <a:rPr lang="en-US" altLang="ja-JP" sz="1200" dirty="0">
                <a:latin typeface="+mn-lt"/>
              </a:rPr>
              <a:t>s conceptual understanding of place value more clearly with the results of this worksheet. In problems 6–8, the base ten units in 106 are bundled in different ways. This is helpful when learning how to subtract in a problem like 106-37.  In problem</a:t>
            </a:r>
            <a:r>
              <a:rPr lang="en-US" altLang="ja-JP" sz="1200" baseline="0" dirty="0">
                <a:latin typeface="+mn-lt"/>
              </a:rPr>
              <a:t> 9</a:t>
            </a:r>
            <a:r>
              <a:rPr lang="en-US" altLang="ja-JP" sz="1200" dirty="0">
                <a:latin typeface="+mn-lt"/>
              </a:rPr>
              <a:t>, you</a:t>
            </a:r>
            <a:r>
              <a:rPr lang="en-US" altLang="ja-JP" sz="1200" baseline="0" dirty="0">
                <a:latin typeface="+mn-lt"/>
              </a:rPr>
              <a:t> can</a:t>
            </a:r>
            <a:r>
              <a:rPr lang="en-US" altLang="ja-JP" sz="1200" dirty="0">
                <a:latin typeface="+mn-lt"/>
              </a:rPr>
              <a:t> see that if the order is always given </a:t>
            </a:r>
            <a:r>
              <a:rPr lang="ja-JP" altLang="en-US" sz="1200" dirty="0">
                <a:latin typeface="+mn-lt"/>
              </a:rPr>
              <a:t>“</a:t>
            </a:r>
            <a:r>
              <a:rPr lang="en-US" altLang="ja-JP" sz="1200" dirty="0">
                <a:latin typeface="+mn-lt"/>
              </a:rPr>
              <a:t>correctly,</a:t>
            </a:r>
            <a:r>
              <a:rPr lang="ja-JP" altLang="en-US" sz="1200" dirty="0">
                <a:latin typeface="+mn-lt"/>
              </a:rPr>
              <a:t>”</a:t>
            </a:r>
            <a:r>
              <a:rPr lang="en-US" altLang="ja-JP" sz="1200" dirty="0">
                <a:latin typeface="+mn-lt"/>
              </a:rPr>
              <a:t> then all we do is teach students rote strategies without thinking about the size of the units or how to encode them in positional notation. A student with strong conceptual</a:t>
            </a:r>
            <a:r>
              <a:rPr lang="en-US" altLang="ja-JP" sz="1200" baseline="0" dirty="0">
                <a:latin typeface="+mn-lt"/>
              </a:rPr>
              <a:t> understanding of place value would not be thrown off by problem 9. </a:t>
            </a:r>
            <a:r>
              <a:rPr lang="en-US" sz="1200" baseline="0" dirty="0">
                <a:latin typeface="+mn-lt"/>
              </a:rPr>
              <a:t>A good conceptual problem is often really easy if you understand the concept, but really hard if you don’t. </a:t>
            </a:r>
            <a:endParaRPr 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32</a:t>
            </a:fld>
            <a:endParaRPr lang="en-US"/>
          </a:p>
        </p:txBody>
      </p:sp>
    </p:spTree>
    <p:extLst>
      <p:ext uri="{BB962C8B-B14F-4D97-AF65-F5344CB8AC3E}">
        <p14:creationId xmlns:p14="http://schemas.microsoft.com/office/powerpoint/2010/main" val="387772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examples on the slide show</a:t>
            </a:r>
            <a:r>
              <a:rPr lang="en-US" baseline="0" dirty="0"/>
              <a:t> the traditional approach to finding equivalent expressions compared to the CCSS-aligned approach requiring the students to demonstrate conceptual understanding. The cluster targeted on the right is 6.EE.A, “Apply and extend previous </a:t>
            </a:r>
            <a:r>
              <a:rPr lang="en-US" b="1" baseline="0" dirty="0"/>
              <a:t>understandings</a:t>
            </a:r>
            <a:r>
              <a:rPr lang="en-US" baseline="0" dirty="0"/>
              <a:t> of arithmetic to algebraic expressions.”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Traditionally, this concept has been assessed as procedural skill, but the CCSS calls for students to show understanding of the math behind the procedures. </a:t>
            </a:r>
            <a:r>
              <a:rPr lang="en-US" dirty="0"/>
              <a:t>It is not sufficient</a:t>
            </a:r>
            <a:r>
              <a:rPr lang="en-US" baseline="0" dirty="0"/>
              <a:t> to simply know the procedure for finding equivalent expressions as shown on the left (expanding and factoring); students also need to know what it means for expressions to be written in equivalent forms as shown on the right. </a:t>
            </a:r>
          </a:p>
        </p:txBody>
      </p:sp>
      <p:sp>
        <p:nvSpPr>
          <p:cNvPr id="4" name="Slide Number Placeholder 3"/>
          <p:cNvSpPr>
            <a:spLocks noGrp="1"/>
          </p:cNvSpPr>
          <p:nvPr>
            <p:ph type="sldNum" sz="quarter" idx="10"/>
          </p:nvPr>
        </p:nvSpPr>
        <p:spPr/>
        <p:txBody>
          <a:bodyPr/>
          <a:lstStyle/>
          <a:p>
            <a:fld id="{95FA5B0E-8558-45BD-B1C6-E80503665E4C}" type="slidenum">
              <a:rPr lang="en-US" smtClean="0"/>
              <a:t>33</a:t>
            </a:fld>
            <a:endParaRPr lang="en-US"/>
          </a:p>
        </p:txBody>
      </p:sp>
    </p:spTree>
    <p:extLst>
      <p:ext uri="{BB962C8B-B14F-4D97-AF65-F5344CB8AC3E}">
        <p14:creationId xmlns:p14="http://schemas.microsoft.com/office/powerpoint/2010/main" val="387772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a:t>
            </a:r>
            <a:r>
              <a:rPr lang="en-US" baseline="0" dirty="0"/>
              <a:t> the before and after are very similar! That’s because a lot of work around procedural skill and fluency is the same. However, there are differences if you look closely.</a:t>
            </a:r>
          </a:p>
          <a:p>
            <a:endParaRPr lang="en-US" baseline="0" dirty="0"/>
          </a:p>
          <a:p>
            <a:r>
              <a:rPr lang="en-US" baseline="0" dirty="0"/>
              <a:t>One key difference is that the structure of the CCSS-aligned items are more intentional: </a:t>
            </a:r>
            <a:r>
              <a:rPr lang="en-US" b="1" baseline="0" dirty="0"/>
              <a:t>unknowns are in all positions</a:t>
            </a:r>
            <a:r>
              <a:rPr lang="en-US" baseline="0" dirty="0"/>
              <a:t>, and </a:t>
            </a:r>
            <a:r>
              <a:rPr lang="en-US" b="1" baseline="0" dirty="0"/>
              <a:t>multiplication and division problems are mixed together</a:t>
            </a:r>
            <a:r>
              <a:rPr lang="en-US" baseline="0" dirty="0"/>
              <a:t>.</a:t>
            </a:r>
          </a:p>
          <a:p>
            <a:endParaRPr lang="en-US" baseline="0" dirty="0"/>
          </a:p>
          <a:p>
            <a:r>
              <a:rPr lang="en-US" baseline="0" dirty="0"/>
              <a:t>Another key difference is that the </a:t>
            </a:r>
            <a:r>
              <a:rPr lang="en-US" b="1" baseline="0" dirty="0"/>
              <a:t>problems are given horizontally</a:t>
            </a:r>
            <a:r>
              <a:rPr lang="en-US" baseline="0" dirty="0"/>
              <a:t>. Vertical orientation often implies that there is paper-and-pencil calculation to be done. Practicing to become fluent with standard 3.OA.C.7 requires students to “know from memory all products of two one-digit numbers.” The horizontal orientation is meant to encourage students to use their memory and resist the urge to write calculations.</a:t>
            </a:r>
            <a:endParaRPr lang="en-US" dirty="0"/>
          </a:p>
          <a:p>
            <a:endParaRPr lang="en-US" dirty="0"/>
          </a:p>
          <a:p>
            <a:r>
              <a:rPr lang="en-US" dirty="0"/>
              <a:t>Note</a:t>
            </a:r>
            <a:r>
              <a:rPr lang="en-US" baseline="0" dirty="0"/>
              <a:t> that fluency doesn’t mean timed questions; however, these problems would be daunting to a student relying on pictures and repeated addition to solve them. Developing fluency will help students access more complex mathematics so they’re not stuck on basic mathematics. </a:t>
            </a:r>
          </a:p>
        </p:txBody>
      </p:sp>
      <p:sp>
        <p:nvSpPr>
          <p:cNvPr id="4" name="Slide Number Placeholder 3"/>
          <p:cNvSpPr>
            <a:spLocks noGrp="1"/>
          </p:cNvSpPr>
          <p:nvPr>
            <p:ph type="sldNum" sz="quarter" idx="10"/>
          </p:nvPr>
        </p:nvSpPr>
        <p:spPr/>
        <p:txBody>
          <a:bodyPr/>
          <a:lstStyle/>
          <a:p>
            <a:fld id="{95FA5B0E-8558-45BD-B1C6-E80503665E4C}" type="slidenum">
              <a:rPr lang="en-US" smtClean="0"/>
              <a:t>34</a:t>
            </a:fld>
            <a:endParaRPr lang="en-US"/>
          </a:p>
        </p:txBody>
      </p:sp>
    </p:spTree>
    <p:extLst>
      <p:ext uri="{BB962C8B-B14F-4D97-AF65-F5344CB8AC3E}">
        <p14:creationId xmlns:p14="http://schemas.microsoft.com/office/powerpoint/2010/main" val="387772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traditional problems illustrate</a:t>
            </a:r>
            <a:r>
              <a:rPr lang="en-US" baseline="0" dirty="0"/>
              <a:t> how traditional procedural skill problems can be solved without conceptual understanding. The student factors in a similar fashion for all problems. The equations are all given in the same format, and the coefficient </a:t>
            </a:r>
            <a:r>
              <a:rPr lang="en-US" i="1" baseline="0" dirty="0"/>
              <a:t>a</a:t>
            </a:r>
            <a:r>
              <a:rPr lang="en-US" i="0" baseline="0" dirty="0"/>
              <a:t> is always 1</a:t>
            </a:r>
            <a:r>
              <a:rPr lang="en-US" baseline="0" dirty="0"/>
              <a:t>. </a:t>
            </a:r>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35</a:t>
            </a:fld>
            <a:endParaRPr lang="en-US"/>
          </a:p>
        </p:txBody>
      </p:sp>
    </p:spTree>
    <p:extLst>
      <p:ext uri="{BB962C8B-B14F-4D97-AF65-F5344CB8AC3E}">
        <p14:creationId xmlns:p14="http://schemas.microsoft.com/office/powerpoint/2010/main" val="387772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traditional approach to assessing multiplication on the left uses word problems that are all similar in structure</a:t>
            </a:r>
            <a:r>
              <a:rPr lang="en-US" baseline="0" dirty="0"/>
              <a:t> (they are all “add to, result unknown”), ignoring the fourteen other situation types for addition and subtraction. Further, these sample items only address addition, and do not mix the two operations of addition and subtraction together.</a:t>
            </a:r>
          </a:p>
          <a:p>
            <a:pPr lvl="0"/>
            <a:endParaRPr lang="en-US" baseline="0" dirty="0"/>
          </a:p>
          <a:p>
            <a:pPr lvl="0"/>
            <a:r>
              <a:rPr lang="en-US" baseline="0" dirty="0"/>
              <a:t>Notice in the CCSS-aligned examples on the right, the situations and placement of the unknown vary. The first example is a “put together, total unknown.” The second is a “take from, start unknown,” and the third is a “compare, difference unknown.” Further, in the first two examples, the student will need to answer a number, while–in the third–she will need to identify the correct equations that represent the situation. This shows a more complete alignment to the depth of standard 2.OA.A.1, which calls for “using drawings and equations with a symbol for the unknown number to represent the problem.”</a:t>
            </a:r>
          </a:p>
          <a:p>
            <a:pPr lvl="0"/>
            <a:endParaRPr lang="en-US" baseline="0" dirty="0"/>
          </a:p>
          <a:p>
            <a:pPr lvl="0"/>
            <a:r>
              <a:rPr lang="en-US" baseline="0" dirty="0"/>
              <a:t>Note that this item also aligns to MP.4, Model with mathematics. In early grades, modeling can be “as simple as writing an addition equation to describe a situation.” (CCSS, p.7)</a:t>
            </a:r>
          </a:p>
        </p:txBody>
      </p:sp>
      <p:sp>
        <p:nvSpPr>
          <p:cNvPr id="4" name="Slide Number Placeholder 3"/>
          <p:cNvSpPr>
            <a:spLocks noGrp="1"/>
          </p:cNvSpPr>
          <p:nvPr>
            <p:ph type="sldNum" sz="quarter" idx="10"/>
          </p:nvPr>
        </p:nvSpPr>
        <p:spPr/>
        <p:txBody>
          <a:bodyPr/>
          <a:lstStyle/>
          <a:p>
            <a:fld id="{95FA5B0E-8558-45BD-B1C6-E80503665E4C}" type="slidenum">
              <a:rPr lang="en-US" smtClean="0"/>
              <a:t>36</a:t>
            </a:fld>
            <a:endParaRPr lang="en-US"/>
          </a:p>
        </p:txBody>
      </p:sp>
    </p:spTree>
    <p:extLst>
      <p:ext uri="{BB962C8B-B14F-4D97-AF65-F5344CB8AC3E}">
        <p14:creationId xmlns:p14="http://schemas.microsoft.com/office/powerpoint/2010/main" val="387772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traditional exponential</a:t>
            </a:r>
            <a:r>
              <a:rPr lang="en-US" baseline="0" dirty="0"/>
              <a:t> growth item on the left is an application with a very thin context. The item really boils down to procedural skill, where the student would plug the values into the exponential growth formula. This could essentially be done void of understanding or having read the context.</a:t>
            </a:r>
            <a:endParaRPr lang="en-US" dirty="0"/>
          </a:p>
          <a:p>
            <a:pPr lvl="0"/>
            <a:endParaRPr lang="en-US" dirty="0"/>
          </a:p>
          <a:p>
            <a:pPr lvl="0"/>
            <a:r>
              <a:rPr lang="en-US" dirty="0"/>
              <a:t>Like most good</a:t>
            </a:r>
            <a:r>
              <a:rPr lang="en-US" baseline="0" dirty="0"/>
              <a:t> high school modeling tasks, the CCSS-aligned item on the right does not fit well on the screen. But the video shows a basketball bouncing, and some data is given in a table and graph. One of the follow-up questions is shown here where the student chooses what function models this situation. Then, students </a:t>
            </a:r>
            <a:r>
              <a:rPr lang="en-US" b="1" baseline="0" dirty="0"/>
              <a:t>give values for </a:t>
            </a:r>
            <a:r>
              <a:rPr lang="en-US" b="1" i="1" baseline="0" dirty="0"/>
              <a:t>a</a:t>
            </a:r>
            <a:r>
              <a:rPr lang="en-US" b="1" baseline="0" dirty="0"/>
              <a:t> and </a:t>
            </a:r>
            <a:r>
              <a:rPr lang="en-US" b="1" i="1" baseline="0" dirty="0"/>
              <a:t>b</a:t>
            </a:r>
            <a:r>
              <a:rPr lang="en-US" baseline="0" dirty="0"/>
              <a:t> to find the height of the basketball after </a:t>
            </a:r>
            <a:r>
              <a:rPr lang="en-US" i="1" baseline="0" dirty="0"/>
              <a:t>n</a:t>
            </a:r>
            <a:r>
              <a:rPr lang="en-US" baseline="0" dirty="0"/>
              <a:t> bounces. </a:t>
            </a:r>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37</a:t>
            </a:fld>
            <a:endParaRPr lang="en-US"/>
          </a:p>
        </p:txBody>
      </p:sp>
    </p:spTree>
    <p:extLst>
      <p:ext uri="{BB962C8B-B14F-4D97-AF65-F5344CB8AC3E}">
        <p14:creationId xmlns:p14="http://schemas.microsoft.com/office/powerpoint/2010/main" val="387772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a:t>
            </a:r>
            <a:r>
              <a:rPr lang="en-US" baseline="0" dirty="0"/>
              <a:t> traditional approach on the left has two items that assess writing quadratic functions from a purely </a:t>
            </a:r>
            <a:r>
              <a:rPr lang="en-US" baseline="0"/>
              <a:t>procedural standpoint.</a:t>
            </a: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 CCSS-aligned approach on the right has a rich context application problem that also addresses conceptual understanding.</a:t>
            </a:r>
            <a:endParaRPr lang="en-US" dirty="0"/>
          </a:p>
          <a:p>
            <a:r>
              <a:rPr lang="en-US"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38</a:t>
            </a:fld>
            <a:endParaRPr lang="en-US"/>
          </a:p>
        </p:txBody>
      </p:sp>
    </p:spTree>
    <p:extLst>
      <p:ext uri="{BB962C8B-B14F-4D97-AF65-F5344CB8AC3E}">
        <p14:creationId xmlns:p14="http://schemas.microsoft.com/office/powerpoint/2010/main" val="387772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three slides review the major changes to assessment for each Shift as shown through the examples we've just explored.</a:t>
            </a:r>
          </a:p>
        </p:txBody>
      </p:sp>
      <p:sp>
        <p:nvSpPr>
          <p:cNvPr id="4" name="Slide Number Placeholder 3"/>
          <p:cNvSpPr>
            <a:spLocks noGrp="1"/>
          </p:cNvSpPr>
          <p:nvPr>
            <p:ph type="sldNum" sz="quarter" idx="10"/>
          </p:nvPr>
        </p:nvSpPr>
        <p:spPr/>
        <p:txBody>
          <a:bodyPr/>
          <a:lstStyle/>
          <a:p>
            <a:fld id="{95FA5B0E-8558-45BD-B1C6-E80503665E4C}" type="slidenum">
              <a:rPr lang="en-US" smtClean="0"/>
              <a:t>39</a:t>
            </a:fld>
            <a:endParaRPr lang="en-US"/>
          </a:p>
        </p:txBody>
      </p:sp>
    </p:spTree>
    <p:extLst>
      <p:ext uri="{BB962C8B-B14F-4D97-AF65-F5344CB8AC3E}">
        <p14:creationId xmlns:p14="http://schemas.microsoft.com/office/powerpoint/2010/main" val="731214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916">
              <a:defRPr/>
            </a:pPr>
            <a:r>
              <a:rPr lang="en-US" dirty="0"/>
              <a:t>You’ll notice that these are the same Shifts that the Standards are asking for in classroom instruction; that’s a good thing. Assessments and instruction should work together. </a:t>
            </a:r>
            <a:endParaRPr lang="en-US" sz="1600" dirty="0"/>
          </a:p>
          <a:p>
            <a:pPr defTabSz="924916">
              <a:defRPr/>
            </a:pPr>
            <a:endParaRPr lang="en-US" dirty="0"/>
          </a:p>
          <a:p>
            <a:pPr defTabSz="924916">
              <a:defRPr/>
            </a:pPr>
            <a:r>
              <a:rPr lang="en-US" dirty="0"/>
              <a:t>For more information on the Shifts for Mathematics,</a:t>
            </a:r>
            <a:r>
              <a:rPr lang="en-US" baseline="0" dirty="0"/>
              <a:t> please follow this link: http://achievethecore.org/shifts-mathematics </a:t>
            </a:r>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4</a:t>
            </a:fld>
            <a:endParaRPr lang="en-US"/>
          </a:p>
        </p:txBody>
      </p:sp>
    </p:spTree>
    <p:extLst>
      <p:ext uri="{BB962C8B-B14F-4D97-AF65-F5344CB8AC3E}">
        <p14:creationId xmlns:p14="http://schemas.microsoft.com/office/powerpoint/2010/main" val="1722232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40</a:t>
            </a:fld>
            <a:endParaRPr lang="en-US"/>
          </a:p>
        </p:txBody>
      </p:sp>
    </p:spTree>
    <p:extLst>
      <p:ext uri="{BB962C8B-B14F-4D97-AF65-F5344CB8AC3E}">
        <p14:creationId xmlns:p14="http://schemas.microsoft.com/office/powerpoint/2010/main" val="3748848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41</a:t>
            </a:fld>
            <a:endParaRPr lang="en-US"/>
          </a:p>
        </p:txBody>
      </p:sp>
    </p:spTree>
    <p:extLst>
      <p:ext uri="{BB962C8B-B14F-4D97-AF65-F5344CB8AC3E}">
        <p14:creationId xmlns:p14="http://schemas.microsoft.com/office/powerpoint/2010/main" val="4909319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42</a:t>
            </a:fld>
            <a:endParaRPr lang="en-US"/>
          </a:p>
        </p:txBody>
      </p:sp>
    </p:spTree>
    <p:extLst>
      <p:ext uri="{BB962C8B-B14F-4D97-AF65-F5344CB8AC3E}">
        <p14:creationId xmlns:p14="http://schemas.microsoft.com/office/powerpoint/2010/main" val="1811879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FA5B0E-8558-45BD-B1C6-E80503665E4C}" type="slidenum">
              <a:rPr lang="en-US" smtClean="0"/>
              <a:t>43</a:t>
            </a:fld>
            <a:endParaRPr lang="en-US"/>
          </a:p>
        </p:txBody>
      </p:sp>
    </p:spTree>
    <p:extLst>
      <p:ext uri="{BB962C8B-B14F-4D97-AF65-F5344CB8AC3E}">
        <p14:creationId xmlns:p14="http://schemas.microsoft.com/office/powerpoint/2010/main" val="2681891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FA5B0E-8558-45BD-B1C6-E80503665E4C}" type="slidenum">
              <a:rPr lang="en-US" smtClean="0"/>
              <a:t>44</a:t>
            </a:fld>
            <a:endParaRPr lang="en-US"/>
          </a:p>
        </p:txBody>
      </p:sp>
    </p:spTree>
    <p:extLst>
      <p:ext uri="{BB962C8B-B14F-4D97-AF65-F5344CB8AC3E}">
        <p14:creationId xmlns:p14="http://schemas.microsoft.com/office/powerpoint/2010/main" val="2696850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a:t>
            </a:r>
            <a:r>
              <a:rPr lang="en-US" baseline="0" dirty="0"/>
              <a:t> Shift </a:t>
            </a:r>
            <a:r>
              <a:rPr lang="en-US" dirty="0"/>
              <a:t>calls for a greater </a:t>
            </a:r>
            <a:r>
              <a:rPr lang="en-US" b="1" dirty="0"/>
              <a:t>focus</a:t>
            </a:r>
            <a:r>
              <a:rPr lang="en-US" dirty="0"/>
              <a:t> in mathematics. Traditionally, U.S. standards were</a:t>
            </a:r>
            <a:r>
              <a:rPr lang="en-US" baseline="0" dirty="0"/>
              <a:t> arranged in a way that gave equal importance to four areas (Number and Operations, Measurement and Geometry, Algebra and Functions, and Statistics and Probability) like “shopping aisles.” Each grade would go up and down the aisles, tossing topics into the cart, losing focus.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Rather than racing to cover topics in a mile-wide, inch-deep curriculum, the Standards require us to significantly narrow and deepen the way time and energy is spent in the math classroom. Additionally, many </a:t>
            </a:r>
            <a:r>
              <a:rPr lang="en-US" dirty="0">
                <a:solidFill>
                  <a:schemeClr val="tx1"/>
                </a:solidFill>
                <a:cs typeface="Times New Roman" pitchFamily="18" charset="0"/>
              </a:rPr>
              <a:t>e</a:t>
            </a:r>
            <a:r>
              <a:rPr lang="en-US" dirty="0">
                <a:solidFill>
                  <a:schemeClr val="tx1"/>
                </a:solidFill>
                <a:ea typeface="Calibri" pitchFamily="34" charset="0"/>
                <a:cs typeface="Times New Roman" pitchFamily="18" charset="0"/>
              </a:rPr>
              <a:t>lementary students were dipping into advanced topics at the expense of mastering fundamentals.</a:t>
            </a:r>
            <a:r>
              <a:rPr lang="en-US" baseline="0" dirty="0">
                <a:solidFill>
                  <a:schemeClr val="tx1"/>
                </a:solidFill>
                <a:ea typeface="Calibri" pitchFamily="34" charset="0"/>
                <a:cs typeface="Times New Roman" pitchFamily="18" charset="0"/>
              </a:rPr>
              <a:t> </a:t>
            </a:r>
            <a:r>
              <a:rPr lang="en-US" dirty="0"/>
              <a:t>In</a:t>
            </a:r>
            <a:r>
              <a:rPr lang="en-US" baseline="0" dirty="0"/>
              <a:t> this narrowing process, some topics that were covered previously in the grade will continue to be emphasized in that grade. It’s not new mathematics; it’s a new way of emphasizing the most important content for the grade. </a:t>
            </a:r>
            <a:endParaRPr lang="en-US" dirty="0"/>
          </a:p>
          <a:p>
            <a:endParaRPr lang="en-US" dirty="0"/>
          </a:p>
          <a:p>
            <a:r>
              <a:rPr lang="en-US" dirty="0"/>
              <a:t>We focus deeply on the major work* of each grade so that</a:t>
            </a:r>
            <a:r>
              <a:rPr lang="en-US" baseline="0" dirty="0"/>
              <a:t> </a:t>
            </a:r>
            <a:r>
              <a:rPr lang="en-US" dirty="0"/>
              <a:t>students can gain strong foundations: solid conceptual understanding, a high degree of procedural skill and fluency, and the ability to apply the math they know to solve problems inside and outside the math classroom.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ucida Sans" panose="020B0602030504020204" pitchFamily="34" charset="0"/>
              </a:rPr>
              <a:t>*For a list of major, supporting, and additional clusters by grade, please refer to ‘Where to focus by grade level” at </a:t>
            </a:r>
            <a:r>
              <a:rPr lang="en-US" sz="1200" dirty="0">
                <a:latin typeface="Lucida Sans" panose="020B0602030504020204" pitchFamily="34" charset="0"/>
                <a:hlinkClick r:id="rId3"/>
              </a:rPr>
              <a:t>http://achievethecore.org/shifts-mathematics</a:t>
            </a:r>
            <a:r>
              <a:rPr lang="en-US" sz="1200" dirty="0">
                <a:latin typeface="Lucida Sans" panose="020B0602030504020204" pitchFamily="34" charset="0"/>
              </a:rPr>
              <a:t>. </a:t>
            </a:r>
          </a:p>
          <a:p>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5</a:t>
            </a:fld>
            <a:endParaRPr lang="en-US"/>
          </a:p>
        </p:txBody>
      </p:sp>
    </p:spTree>
    <p:extLst>
      <p:ext uri="{BB962C8B-B14F-4D97-AF65-F5344CB8AC3E}">
        <p14:creationId xmlns:p14="http://schemas.microsoft.com/office/powerpoint/2010/main" val="374884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a:t>
            </a:r>
            <a:r>
              <a:rPr lang="en-US" b="0" baseline="0" dirty="0"/>
              <a:t> second Shift, </a:t>
            </a:r>
            <a:r>
              <a:rPr lang="en-US" b="1" baseline="0" dirty="0"/>
              <a:t>coherence</a:t>
            </a:r>
            <a:r>
              <a:rPr lang="en-US" b="0" baseline="0" dirty="0"/>
              <a:t>, requires:</a:t>
            </a:r>
            <a:endParaRPr lang="en-US" b="0" dirty="0"/>
          </a:p>
          <a:p>
            <a:endParaRPr lang="en-US" b="0" dirty="0"/>
          </a:p>
          <a:p>
            <a:r>
              <a:rPr lang="en-US" b="1" dirty="0"/>
              <a:t>Thinking across grades: </a:t>
            </a:r>
            <a:r>
              <a:rPr lang="en-US" dirty="0"/>
              <a:t>The Standards are designed around coherent progressions from grade to grade. Learning is carefully connected across grades so that students can build new understanding onto foundations built in previous years. Each standard is not a new event, but an extension of previous learning.</a:t>
            </a:r>
          </a:p>
          <a:p>
            <a:endParaRPr lang="en-US" dirty="0"/>
          </a:p>
          <a:p>
            <a:r>
              <a:rPr lang="en-US" dirty="0"/>
              <a:t>In seeing math as a set of isolated topics, certain topics were taught year after year. Typically,</a:t>
            </a:r>
            <a:r>
              <a:rPr lang="en-US" baseline="0" dirty="0"/>
              <a:t> recent math curricula would spend as much as 25% of the instructional school year on reviewing and re-teaching previous grade level expectations – not as an extension – but rather as a re-teaching because many students have very little command of critical concepts.</a:t>
            </a:r>
            <a:r>
              <a:rPr lang="en-US" dirty="0"/>
              <a:t> If there's re-teaching, there's re-assessing</a:t>
            </a:r>
            <a:r>
              <a:rPr lang="en-US" baseline="0" dirty="0"/>
              <a:t> and, as a result, the s</a:t>
            </a:r>
            <a:r>
              <a:rPr lang="en-US" dirty="0"/>
              <a:t>ame topics were being assessed in every grade. Instead, the</a:t>
            </a:r>
            <a:r>
              <a:rPr lang="en-US" baseline="0" dirty="0"/>
              <a:t> Standards require us to </a:t>
            </a:r>
            <a:r>
              <a:rPr lang="en-US" dirty="0"/>
              <a:t>use the grade-level content and build on previous knowledge. </a:t>
            </a:r>
          </a:p>
          <a:p>
            <a:endParaRPr lang="en-US" dirty="0"/>
          </a:p>
          <a:p>
            <a:r>
              <a:rPr lang="en-US" b="1" dirty="0"/>
              <a:t>Linking to major topics within a grade: </a:t>
            </a:r>
            <a:r>
              <a:rPr lang="en-US" dirty="0"/>
              <a:t>Instead of allowing additional or supporting topics to detract from the focus of the grade, these concepts serve the grade level</a:t>
            </a:r>
            <a:r>
              <a:rPr lang="en-US" baseline="0" dirty="0"/>
              <a:t> </a:t>
            </a:r>
            <a:r>
              <a:rPr lang="en-US" dirty="0"/>
              <a:t>focus. For example, instead of data displays being an end in</a:t>
            </a:r>
            <a:r>
              <a:rPr lang="en-US" baseline="0" dirty="0"/>
              <a:t> </a:t>
            </a:r>
            <a:r>
              <a:rPr lang="en-US" dirty="0"/>
              <a:t>themselves, they are an opportunity to do grade-level word problems focused on operations.</a:t>
            </a:r>
          </a:p>
        </p:txBody>
      </p:sp>
      <p:sp>
        <p:nvSpPr>
          <p:cNvPr id="4" name="Slide Number Placeholder 3"/>
          <p:cNvSpPr>
            <a:spLocks noGrp="1"/>
          </p:cNvSpPr>
          <p:nvPr>
            <p:ph type="sldNum" sz="quarter" idx="10"/>
          </p:nvPr>
        </p:nvSpPr>
        <p:spPr/>
        <p:txBody>
          <a:bodyPr/>
          <a:lstStyle/>
          <a:p>
            <a:fld id="{95FA5B0E-8558-45BD-B1C6-E80503665E4C}" type="slidenum">
              <a:rPr lang="en-US" smtClean="0"/>
              <a:t>6</a:t>
            </a:fld>
            <a:endParaRPr lang="en-US"/>
          </a:p>
        </p:txBody>
      </p:sp>
    </p:spTree>
    <p:extLst>
      <p:ext uri="{BB962C8B-B14F-4D97-AF65-F5344CB8AC3E}">
        <p14:creationId xmlns:p14="http://schemas.microsoft.com/office/powerpoint/2010/main" val="49093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a:t>
            </a:r>
            <a:r>
              <a:rPr lang="en-US" b="0" baseline="0" dirty="0"/>
              <a:t> third Shift, </a:t>
            </a:r>
            <a:r>
              <a:rPr lang="en-US" b="1" baseline="0" dirty="0"/>
              <a:t>rigor</a:t>
            </a:r>
            <a:r>
              <a:rPr lang="en-US" b="0" baseline="0" dirty="0"/>
              <a:t>, requires: </a:t>
            </a:r>
            <a:endParaRPr lang="en-US" b="0" dirty="0"/>
          </a:p>
          <a:p>
            <a:endParaRPr lang="en-US" b="1" dirty="0"/>
          </a:p>
          <a:p>
            <a:r>
              <a:rPr lang="en-US" b="1" dirty="0"/>
              <a:t>Equal Intensity: </a:t>
            </a:r>
            <a:r>
              <a:rPr lang="en-US" dirty="0"/>
              <a:t>Balancing the three elements of rigor include</a:t>
            </a:r>
            <a:r>
              <a:rPr lang="en-US" baseline="0" dirty="0"/>
              <a:t>s many things that assessments have done well for years, but adds the additional element of balancing these three types of questions. We have all seen questions require students to demonstrate procedural skills and fluencies. Those items are still critical, and still exist in CCSS-aligned assessments. As we will see there are even some improved item formats that help ensure that students can demonstrate this knowledge quickly and accurately. In addition, real-world application questions that require students to use mathematics to solve problems are still critical. The CCSS does emphasize the growing importance of these types of questions.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Many educators</a:t>
            </a:r>
            <a:r>
              <a:rPr lang="en-US" sz="1200" baseline="0" dirty="0">
                <a:latin typeface="+mn-lt"/>
              </a:rPr>
              <a:t> appreciate the visual of the three legged stool.  All three aspects of rigor (conceptual understanding, procedural skill and fluency and application) need to be addressed for students to be able to reach the depth of learning that is expected by the CCSS.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chemeClr val="tx1"/>
              </a:solidFill>
              <a:effectLst/>
              <a:latin typeface="+mn-lt"/>
              <a:ea typeface="Calibri" pitchFamily="34" charset="0"/>
              <a:cs typeface="Arial" pitchFamily="34" charset="0"/>
            </a:endParaRPr>
          </a:p>
          <a:p>
            <a:pPr marL="171450" indent="-171450">
              <a:buFont typeface="Arial" pitchFamily="34" charset="0"/>
              <a:buChar char="•"/>
            </a:pPr>
            <a:r>
              <a:rPr kumimoji="0" lang="en-US" sz="1200" b="1" u="none" strike="noStrike" cap="none" normalizeH="0" baseline="0" dirty="0">
                <a:ln>
                  <a:noFill/>
                </a:ln>
                <a:solidFill>
                  <a:schemeClr val="tx2">
                    <a:lumMod val="75000"/>
                  </a:schemeClr>
                </a:solidFill>
                <a:effectLst/>
                <a:latin typeface="+mn-lt"/>
                <a:ea typeface="Calibri" pitchFamily="34" charset="0"/>
                <a:cs typeface="Arial" pitchFamily="34" charset="0"/>
              </a:rPr>
              <a:t>The three aspects of rigor are not always separate. </a:t>
            </a:r>
            <a:r>
              <a:rPr kumimoji="0" lang="en-US" sz="1200" b="0" i="0" u="none" strike="noStrike" cap="none" normalizeH="0" baseline="0" dirty="0">
                <a:ln>
                  <a:noFill/>
                </a:ln>
                <a:solidFill>
                  <a:schemeClr val="tx1"/>
                </a:solidFill>
                <a:effectLst/>
                <a:latin typeface="+mn-lt"/>
                <a:ea typeface="Calibri" pitchFamily="34" charset="0"/>
                <a:cs typeface="Arial" pitchFamily="34" charset="0"/>
              </a:rPr>
              <a:t>Conceptual understanding needs to underpin fluency work; fluency can be practiced in the context of applications; and applications can build conceptual understanding.</a:t>
            </a:r>
            <a:endParaRPr kumimoji="0" lang="en-US" sz="1200" b="0" i="0" u="none" strike="noStrike" cap="none" normalizeH="0" baseline="0" dirty="0">
              <a:ln>
                <a:noFill/>
              </a:ln>
              <a:solidFill>
                <a:schemeClr val="tx1"/>
              </a:solidFill>
              <a:effectLst/>
              <a:latin typeface="+mn-lt"/>
              <a:cs typeface="Arial" pitchFamily="34" charset="0"/>
            </a:endParaRPr>
          </a:p>
          <a:p>
            <a:pPr marL="457200" marR="0" lvl="0" indent="-457200" algn="l" defTabSz="914400" rtl="0" eaLnBrk="0" fontAlgn="base" latinLnBrk="0" hangingPunct="0">
              <a:lnSpc>
                <a:spcPct val="100000"/>
              </a:lnSpc>
              <a:spcBef>
                <a:spcPts val="1200"/>
              </a:spcBef>
              <a:spcAft>
                <a:spcPts val="1200"/>
              </a:spcAft>
              <a:buClrTx/>
              <a:buSzTx/>
              <a:buFont typeface="+mj-lt"/>
              <a:buAutoNum type="arabicParenR"/>
              <a:tabLst/>
            </a:pPr>
            <a:endParaRPr kumimoji="0" lang="en-US" sz="1200" b="1" u="none" strike="noStrike" cap="none" normalizeH="0" baseline="0" dirty="0">
              <a:ln>
                <a:noFill/>
              </a:ln>
              <a:solidFill>
                <a:schemeClr val="tx2">
                  <a:lumMod val="75000"/>
                </a:schemeClr>
              </a:solidFill>
              <a:effectLst/>
              <a:latin typeface="+mn-lt"/>
              <a:ea typeface="Calibri" pitchFamily="34" charset="0"/>
              <a:cs typeface="Arial" pitchFamily="34" charset="0"/>
            </a:endParaRPr>
          </a:p>
          <a:p>
            <a:pPr marL="171450" marR="0" lvl="0" indent="-171450" algn="l" defTabSz="914400" rtl="0" eaLnBrk="0" fontAlgn="base" latinLnBrk="0" hangingPunct="0">
              <a:lnSpc>
                <a:spcPct val="100000"/>
              </a:lnSpc>
              <a:spcBef>
                <a:spcPts val="1200"/>
              </a:spcBef>
              <a:spcAft>
                <a:spcPts val="1200"/>
              </a:spcAft>
              <a:buClrTx/>
              <a:buSzTx/>
              <a:buFont typeface="Arial" pitchFamily="34" charset="0"/>
              <a:buChar char="•"/>
              <a:tabLst/>
            </a:pPr>
            <a:r>
              <a:rPr kumimoji="0" lang="en-US" sz="1200" b="1" u="none" strike="noStrike" cap="none" normalizeH="0" baseline="0" dirty="0">
                <a:ln>
                  <a:noFill/>
                </a:ln>
                <a:solidFill>
                  <a:schemeClr val="tx2">
                    <a:lumMod val="75000"/>
                  </a:schemeClr>
                </a:solidFill>
                <a:effectLst/>
                <a:latin typeface="+mn-lt"/>
                <a:ea typeface="Calibri" pitchFamily="34" charset="0"/>
                <a:cs typeface="Arial" pitchFamily="34" charset="0"/>
              </a:rPr>
              <a:t>Nor are the three aspects of rigor always together</a:t>
            </a:r>
            <a:r>
              <a:rPr kumimoji="0" lang="en-US" sz="1200" b="0" u="none" strike="noStrike" cap="none" normalizeH="0" baseline="0" dirty="0">
                <a:ln>
                  <a:noFill/>
                </a:ln>
                <a:solidFill>
                  <a:schemeClr val="tx2">
                    <a:lumMod val="75000"/>
                  </a:schemeClr>
                </a:solidFill>
                <a:effectLst/>
                <a:latin typeface="+mn-lt"/>
                <a:ea typeface="Calibri" pitchFamily="34" charset="0"/>
                <a:cs typeface="Arial" pitchFamily="34" charset="0"/>
              </a:rPr>
              <a:t>. </a:t>
            </a:r>
            <a:r>
              <a:rPr kumimoji="0" lang="en-US" sz="1200" b="0" i="0" u="none" strike="noStrike" cap="none" normalizeH="0" baseline="0" dirty="0">
                <a:ln>
                  <a:noFill/>
                </a:ln>
                <a:solidFill>
                  <a:schemeClr val="tx1"/>
                </a:solidFill>
                <a:effectLst/>
                <a:latin typeface="+mn-lt"/>
                <a:ea typeface="Calibri" pitchFamily="34" charset="0"/>
                <a:cs typeface="Arial" pitchFamily="34" charset="0"/>
              </a:rPr>
              <a:t>Fluency requires dedicated practice to that end. Rich applications cannot always be shoehorned into the mathematical topic of the day. And conceptual understanding will not come along for free unless explicitly taught.</a:t>
            </a:r>
            <a:endParaRPr lang="en-US" sz="1200" b="1" dirty="0">
              <a:latin typeface="+mn-lt"/>
            </a:endParaRPr>
          </a:p>
          <a:p>
            <a:endParaRPr lang="en-US" sz="1200" b="1" dirty="0">
              <a:latin typeface="+mn-lt"/>
            </a:endParaRPr>
          </a:p>
          <a:p>
            <a:r>
              <a:rPr lang="en-US" sz="1200" b="1" dirty="0">
                <a:latin typeface="+mn-lt"/>
              </a:rPr>
              <a:t>Conceptual understanding: </a:t>
            </a:r>
            <a:r>
              <a:rPr lang="en-US" sz="1200" dirty="0">
                <a:latin typeface="+mn-lt"/>
              </a:rPr>
              <a:t>The Standards call for conceptual understanding of key concepts, such as place value and ratios. Rather than relying</a:t>
            </a:r>
            <a:r>
              <a:rPr lang="en-US" sz="1200" baseline="0" dirty="0">
                <a:latin typeface="+mn-lt"/>
              </a:rPr>
              <a:t> on mnemonic devices and tricks like “Please Excuse My Dear Aunt Sally” (for the order of operations) or “Ours is not to reason why, just invert and multiply,” students must show that they understand the meaning of the mathematics. There are many ways for students to show that they have conceptual understanding. In addition to explaining why a procedure works, students can demonstrate conceptual understanding by showing their work well or representing the work pictorially. </a:t>
            </a:r>
            <a:r>
              <a:rPr lang="en-US" sz="1200" dirty="0">
                <a:latin typeface="+mn-lt"/>
              </a:rPr>
              <a:t>Students must be able to</a:t>
            </a:r>
            <a:r>
              <a:rPr lang="en-US" sz="1200" baseline="0" dirty="0">
                <a:latin typeface="+mn-lt"/>
              </a:rPr>
              <a:t> </a:t>
            </a:r>
            <a:r>
              <a:rPr lang="en-US" sz="1200" dirty="0">
                <a:latin typeface="+mn-lt"/>
              </a:rPr>
              <a:t>access concepts from a number of perspectives so that they are able to see math as more than a set of mnemonics or discrete procedures. </a:t>
            </a:r>
          </a:p>
          <a:p>
            <a:endParaRPr lang="en-US" sz="1200" dirty="0">
              <a:latin typeface="+mn-lt"/>
            </a:endParaRPr>
          </a:p>
          <a:p>
            <a:r>
              <a:rPr lang="en-US" sz="1200" b="1" dirty="0">
                <a:latin typeface="+mn-lt"/>
              </a:rPr>
              <a:t>Procedural skill and fluency: </a:t>
            </a:r>
            <a:r>
              <a:rPr lang="en-US" sz="1200" dirty="0">
                <a:latin typeface="+mn-lt"/>
              </a:rPr>
              <a:t>The Standards call for speed and accuracy in calculation. Students are given opportunities to practice core functions such as single-digit multiplication so that they have access to more complex concepts and procedures. New ways of presenting fluency items include</a:t>
            </a:r>
            <a:r>
              <a:rPr lang="en-US" sz="1200" baseline="0" dirty="0">
                <a:latin typeface="+mn-lt"/>
              </a:rPr>
              <a:t> placing unknowns in all positions of an equation and showing linear quadratic equations in a variety of ways. </a:t>
            </a:r>
            <a:endParaRPr lang="en-US" sz="1200" dirty="0">
              <a:latin typeface="+mn-lt"/>
            </a:endParaRPr>
          </a:p>
          <a:p>
            <a:endParaRPr lang="en-US" sz="1200" dirty="0">
              <a:latin typeface="+mn-lt"/>
            </a:endParaRPr>
          </a:p>
          <a:p>
            <a:r>
              <a:rPr lang="en-US" sz="1200" b="1" dirty="0">
                <a:latin typeface="+mn-lt"/>
              </a:rPr>
              <a:t>Application: </a:t>
            </a:r>
            <a:r>
              <a:rPr lang="en-US" sz="1200" dirty="0">
                <a:latin typeface="+mn-lt"/>
              </a:rPr>
              <a:t>The Standards call for students to use math flexibly and authentically for applications in problem-solving contexts. The</a:t>
            </a:r>
            <a:r>
              <a:rPr lang="en-US" sz="1200" baseline="0" dirty="0">
                <a:latin typeface="+mn-lt"/>
              </a:rPr>
              <a:t> Standards also call for a variety in what students produce, leading to assessment items that ask for the answer, an explanation, or a different representation. </a:t>
            </a:r>
            <a:r>
              <a:rPr lang="en-US" sz="1200" dirty="0">
                <a:latin typeface="+mn-lt"/>
              </a:rPr>
              <a:t>Prior to the CCSS,</a:t>
            </a:r>
            <a:r>
              <a:rPr lang="en-US" sz="1200" baseline="0" dirty="0">
                <a:latin typeface="+mn-lt"/>
              </a:rPr>
              <a:t> most word problems were not on grade level, using numbers that fit easily into the problem. These “cooked” problems typically prompted students on which operations to use to get the answer and were often routine, following a similar format. </a:t>
            </a:r>
            <a:r>
              <a:rPr lang="en-US" sz="1200" dirty="0">
                <a:latin typeface="+mn-lt"/>
              </a:rPr>
              <a:t>In content areas outside of math, particularly science, students are given the opportunity to use math to make meaning of and access content.</a:t>
            </a:r>
          </a:p>
        </p:txBody>
      </p:sp>
      <p:sp>
        <p:nvSpPr>
          <p:cNvPr id="4" name="Slide Number Placeholder 3"/>
          <p:cNvSpPr>
            <a:spLocks noGrp="1"/>
          </p:cNvSpPr>
          <p:nvPr>
            <p:ph type="sldNum" sz="quarter" idx="10"/>
          </p:nvPr>
        </p:nvSpPr>
        <p:spPr/>
        <p:txBody>
          <a:bodyPr/>
          <a:lstStyle/>
          <a:p>
            <a:fld id="{95FA5B0E-8558-45BD-B1C6-E80503665E4C}" type="slidenum">
              <a:rPr lang="en-US" smtClean="0"/>
              <a:t>7</a:t>
            </a:fld>
            <a:endParaRPr lang="en-US"/>
          </a:p>
        </p:txBody>
      </p:sp>
    </p:spTree>
    <p:extLst>
      <p:ext uri="{BB962C8B-B14F-4D97-AF65-F5344CB8AC3E}">
        <p14:creationId xmlns:p14="http://schemas.microsoft.com/office/powerpoint/2010/main" val="1811879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Alternatively,</a:t>
            </a:r>
            <a:r>
              <a:rPr lang="en-US" baseline="0" dirty="0"/>
              <a:t> you may choose to engage with the key Shifts required by the CCSSM through the iTunes U Courses, created by teachers for teachers.</a:t>
            </a:r>
          </a:p>
          <a:p>
            <a:r>
              <a:rPr lang="en-US" baseline="0" dirty="0"/>
              <a:t>Available at: achievethecore.org/</a:t>
            </a:r>
            <a:r>
              <a:rPr lang="en-US" baseline="0" dirty="0" err="1"/>
              <a:t>itunes</a:t>
            </a:r>
            <a:r>
              <a:rPr lang="en-US" baseline="0" dirty="0"/>
              <a:t>-u.</a:t>
            </a:r>
          </a:p>
        </p:txBody>
      </p:sp>
      <p:sp>
        <p:nvSpPr>
          <p:cNvPr id="4" name="Slide Number Placeholder 3"/>
          <p:cNvSpPr>
            <a:spLocks noGrp="1"/>
          </p:cNvSpPr>
          <p:nvPr>
            <p:ph type="sldNum" sz="quarter" idx="10"/>
          </p:nvPr>
        </p:nvSpPr>
        <p:spPr/>
        <p:txBody>
          <a:bodyPr/>
          <a:lstStyle/>
          <a:p>
            <a:fld id="{95FA5B0E-8558-45BD-B1C6-E80503665E4C}" type="slidenum">
              <a:rPr lang="en-US" smtClean="0"/>
              <a:t>8</a:t>
            </a:fld>
            <a:endParaRPr lang="en-US"/>
          </a:p>
        </p:txBody>
      </p:sp>
    </p:spTree>
    <p:extLst>
      <p:ext uri="{BB962C8B-B14F-4D97-AF65-F5344CB8AC3E}">
        <p14:creationId xmlns:p14="http://schemas.microsoft.com/office/powerpoint/2010/main" val="195249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next few slides, you will learn more about how the focus of assessments aligned to the Common Core State Standards differs from past assessments.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a:t>
            </a:r>
            <a:r>
              <a:rPr lang="en-US" baseline="0" dirty="0"/>
              <a:t> CCSSM-aligned assessments, major content represents the majority of points and problems on assessments.</a:t>
            </a:r>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9</a:t>
            </a:fld>
            <a:endParaRPr lang="en-US"/>
          </a:p>
        </p:txBody>
      </p:sp>
    </p:spTree>
    <p:extLst>
      <p:ext uri="{BB962C8B-B14F-4D97-AF65-F5344CB8AC3E}">
        <p14:creationId xmlns:p14="http://schemas.microsoft.com/office/powerpoint/2010/main" val="731214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hyperlink" Target="http://www.achievetheco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hyperlink" Target="http://www.achievetheco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a:extLst>
              <a:ext uri="{28A0092B-C50C-407E-A947-70E740481C1C}">
                <a14:useLocalDpi xmlns:a14="http://schemas.microsoft.com/office/drawing/2010/main" val="0"/>
              </a:ext>
            </a:extLst>
          </a:blip>
          <a:srcRect t="26957" b="26852"/>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dirty="0"/>
              <a:t>Click to edit Master title style</a:t>
            </a:r>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TC_logo_grey_type_1line_RGB.pd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245190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58990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36678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11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39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16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26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169659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820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727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13" name="Picture 12" descr="ATC_o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803" y="6519775"/>
            <a:ext cx="1974670" cy="159615"/>
          </a:xfrm>
          <a:prstGeom prst="rect">
            <a:avLst/>
          </a:prstGeom>
        </p:spPr>
      </p:pic>
      <p:sp>
        <p:nvSpPr>
          <p:cNvPr id="14" name="TextBox 13"/>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15" name="Rectangle 14">
            <a:hlinkClick r:id="rId3"/>
          </p:cNvPr>
          <p:cNvSpPr/>
          <p:nvPr userDrawn="1"/>
        </p:nvSpPr>
        <p:spPr>
          <a:xfrm>
            <a:off x="195229" y="6519775"/>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9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6" name="Picture 5" descr="green_texture.jpg"/>
          <p:cNvPicPr>
            <a:picLocks noChangeAspect="1"/>
          </p:cNvPicPr>
          <p:nvPr userDrawn="1"/>
        </p:nvPicPr>
        <p:blipFill rotWithShape="1">
          <a:blip r:embed="rId2">
            <a:extLst>
              <a:ext uri="{28A0092B-C50C-407E-A947-70E740481C1C}">
                <a14:useLocalDpi xmlns:a14="http://schemas.microsoft.com/office/drawing/2010/main" val="0"/>
              </a:ext>
            </a:extLst>
          </a:blip>
          <a:srcRect t="26957" b="26852"/>
          <a:stretch/>
        </p:blipFill>
        <p:spPr>
          <a:xfrm>
            <a:off x="-1" y="1848737"/>
            <a:ext cx="9144000" cy="3167764"/>
          </a:xfrm>
          <a:prstGeom prst="rect">
            <a:avLst/>
          </a:prstGeom>
        </p:spPr>
      </p:pic>
      <p:sp>
        <p:nvSpPr>
          <p:cNvPr id="10" name="Title 1"/>
          <p:cNvSpPr>
            <a:spLocks noGrp="1"/>
          </p:cNvSpPr>
          <p:nvPr>
            <p:ph type="ctrTitle"/>
          </p:nvPr>
        </p:nvSpPr>
        <p:spPr>
          <a:xfrm>
            <a:off x="3507950" y="2362434"/>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p:nvPr>
        </p:nvSpPr>
        <p:spPr>
          <a:xfrm>
            <a:off x="0" y="1857374"/>
            <a:ext cx="3349625" cy="3159126"/>
          </a:xfrm>
        </p:spPr>
        <p:txBody>
          <a:bodyPr/>
          <a:lstStyle/>
          <a:p>
            <a:r>
              <a:rPr lang="en-US"/>
              <a:t>Click icon to add picture</a:t>
            </a:r>
            <a:endParaRPr lang="en-US" dirty="0"/>
          </a:p>
        </p:txBody>
      </p:sp>
      <p:pic>
        <p:nvPicPr>
          <p:cNvPr id="9" name="Picture 8" descr="SAP_logo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320" y="225996"/>
            <a:ext cx="1640438" cy="808050"/>
          </a:xfrm>
          <a:prstGeom prst="rect">
            <a:avLst/>
          </a:prstGeom>
        </p:spPr>
      </p:pic>
      <p:pic>
        <p:nvPicPr>
          <p:cNvPr id="15" name="Picture 14" descr="ATC_logo_grey_type_1line_RGB.pd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1560037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9" name="Picture 8" descr="green_textu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1"/>
          <p:cNvSpPr txBox="1">
            <a:spLocks/>
          </p:cNvSpPr>
          <p:nvPr userDrawn="1"/>
        </p:nvSpPr>
        <p:spPr>
          <a:xfrm>
            <a:off x="216568" y="2852946"/>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320" y="225996"/>
            <a:ext cx="1640438" cy="808050"/>
          </a:xfrm>
          <a:prstGeom prst="rect">
            <a:avLst/>
          </a:prstGeom>
        </p:spPr>
      </p:pic>
      <p:sp>
        <p:nvSpPr>
          <p:cNvPr id="4" name="Title 3"/>
          <p:cNvSpPr>
            <a:spLocks noGrp="1"/>
          </p:cNvSpPr>
          <p:nvPr>
            <p:ph type="title"/>
          </p:nvPr>
        </p:nvSpPr>
        <p:spPr>
          <a:xfrm>
            <a:off x="219320" y="2852946"/>
            <a:ext cx="8617800" cy="876843"/>
          </a:xfrm>
        </p:spPr>
        <p:txBody>
          <a:bodyPr/>
          <a:lstStyle/>
          <a:p>
            <a:r>
              <a:rPr lang="en-US"/>
              <a:t>Click to edit Master title style</a:t>
            </a:r>
          </a:p>
        </p:txBody>
      </p:sp>
    </p:spTree>
    <p:extLst>
      <p:ext uri="{BB962C8B-B14F-4D97-AF65-F5344CB8AC3E}">
        <p14:creationId xmlns:p14="http://schemas.microsoft.com/office/powerpoint/2010/main" val="309286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15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2" name="Picture 11"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13" name="Rectangle 12">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141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47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7" name="Picture 16"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18" name="Rectangle 17">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308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4" name="Picture 13"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15" name="Rectangle 14">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353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20" name="Picture 19"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21" name="Rectangle 2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94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a:extLst>
              <a:ext uri="{28A0092B-C50C-407E-A947-70E740481C1C}">
                <a14:useLocalDpi xmlns:a14="http://schemas.microsoft.com/office/drawing/2010/main" val="0"/>
              </a:ext>
            </a:extLst>
          </a:blip>
          <a:srcRect t="26957" b="26852"/>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82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a:extLst>
              <a:ext uri="{28A0092B-C50C-407E-A947-70E740481C1C}">
                <a14:useLocalDpi xmlns:a14="http://schemas.microsoft.com/office/drawing/2010/main" val="0"/>
              </a:ext>
            </a:extLst>
          </a:blip>
          <a:srcRect t="26957" b="26852"/>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1"/>
          </p:nvPr>
        </p:nvSpPr>
        <p:spPr>
          <a:xfrm>
            <a:off x="7117558" y="225425"/>
            <a:ext cx="1651000" cy="808038"/>
          </a:xfrm>
        </p:spPr>
        <p:txBody>
          <a:bodyPr>
            <a:normAutofit/>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25344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3" name="Picture 2" descr="GettyImages_175389704_72dpi.jpg"/>
          <p:cNvPicPr>
            <a:picLocks noChangeAspect="1"/>
          </p:cNvPicPr>
          <p:nvPr userDrawn="1"/>
        </p:nvPicPr>
        <p:blipFill rotWithShape="1">
          <a:blip r:embed="rId2">
            <a:alphaModFix/>
            <a:extLst>
              <a:ext uri="{28A0092B-C50C-407E-A947-70E740481C1C}">
                <a14:useLocalDpi xmlns:a14="http://schemas.microsoft.com/office/drawing/2010/main" val="0"/>
              </a:ext>
            </a:extLst>
          </a:blip>
          <a:srcRect l="247" t="24998" r="10834"/>
          <a:stretch/>
        </p:blipFill>
        <p:spPr>
          <a:xfrm>
            <a:off x="0" y="0"/>
            <a:ext cx="9147094" cy="5143646"/>
          </a:xfrm>
          <a:prstGeom prst="rect">
            <a:avLst/>
          </a:prstGeom>
        </p:spPr>
      </p:pic>
      <p:pic>
        <p:nvPicPr>
          <p:cNvPr id="5" name="Picture 4" descr="green_texture.jpg"/>
          <p:cNvPicPr>
            <a:picLocks noChangeAspect="1"/>
          </p:cNvPicPr>
          <p:nvPr userDrawn="1"/>
        </p:nvPicPr>
        <p:blipFill rotWithShape="1">
          <a:blip r:embed="rId3">
            <a:extLst>
              <a:ext uri="{28A0092B-C50C-407E-A947-70E740481C1C}">
                <a14:useLocalDpi xmlns:a14="http://schemas.microsoft.com/office/drawing/2010/main" val="0"/>
              </a:ext>
            </a:extLst>
          </a:blip>
          <a:srcRect t="43890" b="26998"/>
          <a:stretch/>
        </p:blipFill>
        <p:spPr>
          <a:xfrm>
            <a:off x="0" y="4861542"/>
            <a:ext cx="9143999"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8"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29608"/>
            <a:ext cx="3651249" cy="750488"/>
          </a:xfrm>
          <a:prstGeom prst="rect">
            <a:avLst/>
          </a:prstGeom>
        </p:spPr>
      </p:pic>
    </p:spTree>
    <p:extLst>
      <p:ext uri="{BB962C8B-B14F-4D97-AF65-F5344CB8AC3E}">
        <p14:creationId xmlns:p14="http://schemas.microsoft.com/office/powerpoint/2010/main" val="113483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36" name="Rectangle 35">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809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3" name="Picture 2" descr="171366080_5_blur_72dpi.jpg"/>
          <p:cNvPicPr>
            <a:picLocks noChangeAspect="1"/>
          </p:cNvPicPr>
          <p:nvPr userDrawn="1"/>
        </p:nvPicPr>
        <p:blipFill rotWithShape="1">
          <a:blip r:embed="rId2">
            <a:alphaModFix/>
            <a:extLst>
              <a:ext uri="{28A0092B-C50C-407E-A947-70E740481C1C}">
                <a14:useLocalDpi xmlns:a14="http://schemas.microsoft.com/office/drawing/2010/main" val="0"/>
              </a:ext>
            </a:extLst>
          </a:blip>
          <a:srcRect l="15875" t="20272" r="13477"/>
          <a:stretch/>
        </p:blipFill>
        <p:spPr>
          <a:xfrm>
            <a:off x="-2" y="0"/>
            <a:ext cx="9144002" cy="6893054"/>
          </a:xfrm>
          <a:prstGeom prst="rect">
            <a:avLst/>
          </a:prstGeom>
        </p:spPr>
      </p:pic>
      <p:sp>
        <p:nvSpPr>
          <p:cNvPr id="9" name="Rectangle 8"/>
          <p:cNvSpPr/>
          <p:nvPr userDrawn="1"/>
        </p:nvSpPr>
        <p:spPr>
          <a:xfrm>
            <a:off x="-2" y="2120455"/>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3"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213449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3"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407221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38973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76679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84" r:id="rId5"/>
    <p:sldLayoutId id="2147483677" r:id="rId6"/>
    <p:sldLayoutId id="2147483685" r:id="rId7"/>
    <p:sldLayoutId id="2147483663" r:id="rId8"/>
    <p:sldLayoutId id="2147483661" r:id="rId9"/>
    <p:sldLayoutId id="2147483675" r:id="rId10"/>
    <p:sldLayoutId id="2147483662" r:id="rId11"/>
    <p:sldLayoutId id="2147483650" r:id="rId12"/>
    <p:sldLayoutId id="2147483680" r:id="rId13"/>
    <p:sldLayoutId id="2147483681" r:id="rId14"/>
    <p:sldLayoutId id="2147483678" r:id="rId15"/>
    <p:sldLayoutId id="2147483679" r:id="rId16"/>
    <p:sldLayoutId id="2147483654" r:id="rId17"/>
    <p:sldLayoutId id="2147483655" r:id="rId18"/>
    <p:sldLayoutId id="2147483692" r:id="rId19"/>
    <p:sldLayoutId id="2147483660" r:id="rId20"/>
    <p:sldLayoutId id="2147483652" r:id="rId21"/>
    <p:sldLayoutId id="2147483653" r:id="rId22"/>
    <p:sldLayoutId id="2147483666" r:id="rId23"/>
    <p:sldLayoutId id="2147483668" r:id="rId24"/>
    <p:sldLayoutId id="2147483667" r:id="rId25"/>
    <p:sldLayoutId id="2147483669" r:id="rId26"/>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achievethecore.org/focus"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llustrativemathematics.org/illustrations/827"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www.illustrativemathematics.org/illustrations/877"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www.engageny.org/sites/default/files/resource/attachments/math-grade-7.pdf"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www.achievethecore.org/prerequisit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llustrativemathematics.org/illustrations/1322" TargetMode="External"/><Relationship Id="rId2" Type="http://schemas.openxmlformats.org/officeDocument/2006/relationships/notesSlide" Target="../notesSlides/notesSlide18.xml"/><Relationship Id="rId1" Type="http://schemas.openxmlformats.org/officeDocument/2006/relationships/slideLayout" Target="../slideLayouts/slideLayout2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commoncoretools.me/2012/02/16/the-structure-is-the-standards/#comments"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llustrativemathematics.org/illustrations/1813"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hyperlink" Target="https://www.illustrativemathematics.org/illustrations/1812"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hyperlink" Target="https://www.illustrativemathematics.org/illustrations/878"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achievethecore.org/page/253/thinking-about-place-value-in-grade-2"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hyperlink" Target="http://achievethecore.org/page/910/extending-previous-understandings-of-properties-mini-assessment-detail-pg"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80.png"/></Relationships>
</file>

<file path=ppt/slides/_rels/slide34.xml.rels><?xml version="1.0" encoding="UTF-8" standalone="yes"?>
<Relationships xmlns="http://schemas.openxmlformats.org/package/2006/relationships"><Relationship Id="rId3" Type="http://schemas.openxmlformats.org/officeDocument/2006/relationships/hyperlink" Target="http://achievethecore.org/page/861/multiplication-and-division-within-100"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achievethecore.org/page/258/representing-and-solving-addition-and-subtraction-problems-mini-assessment-detail-pg" TargetMode="External"/><Relationship Id="rId7"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hyperlink" Target="https://www.illustrativemathematics.org/illustrations/1306"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hyperlink" Target="http://achievethecore.org/page/976/quadratic-equations-mini-assessment"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hyperlink" Target="http://achievethecore.org/shifts-mathematics" TargetMode="Externa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openxmlformats.org/officeDocument/2006/relationships/hyperlink" Target="http://www.smarterbalanced.org/" TargetMode="External"/><Relationship Id="rId3" Type="http://schemas.openxmlformats.org/officeDocument/2006/relationships/hyperlink" Target="http://www.achievethecore.org/math/mini-assessments" TargetMode="External"/><Relationship Id="rId7" Type="http://schemas.openxmlformats.org/officeDocument/2006/relationships/hyperlink" Target="http://www.parcconline.org/"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hyperlink" Target="http://www.illustrativemath.org/" TargetMode="External"/><Relationship Id="rId5" Type="http://schemas.openxmlformats.org/officeDocument/2006/relationships/hyperlink" Target="http://achievethecore.org/shifts-mathematics" TargetMode="External"/><Relationship Id="rId4" Type="http://schemas.openxmlformats.org/officeDocument/2006/relationships/hyperlink" Target="http://www.achievethecore.org/math/tasks" TargetMode="External"/><Relationship Id="rId9" Type="http://schemas.openxmlformats.org/officeDocument/2006/relationships/hyperlink" Target="http://math.arizona.edu/~ime/progressions/#product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achievethecore.org/page/399/introduction-to-the-math-shifts"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achievethecore.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771" y="5036554"/>
            <a:ext cx="184666" cy="369332"/>
          </a:xfrm>
          <a:prstGeom prst="rect">
            <a:avLst/>
          </a:prstGeom>
          <a:noFill/>
        </p:spPr>
        <p:txBody>
          <a:bodyPr wrap="none" rtlCol="0">
            <a:spAutoFit/>
          </a:bodyPr>
          <a:lstStyle/>
          <a:p>
            <a:endParaRPr lang="en-US" dirty="0"/>
          </a:p>
        </p:txBody>
      </p:sp>
      <p:sp>
        <p:nvSpPr>
          <p:cNvPr id="14" name="Title 13"/>
          <p:cNvSpPr>
            <a:spLocks noGrp="1"/>
          </p:cNvSpPr>
          <p:nvPr>
            <p:ph type="ctrTitle"/>
          </p:nvPr>
        </p:nvSpPr>
        <p:spPr/>
        <p:txBody>
          <a:bodyPr>
            <a:normAutofit fontScale="90000"/>
          </a:bodyPr>
          <a:lstStyle/>
          <a:p>
            <a:r>
              <a:rPr lang="en-US" dirty="0"/>
              <a:t>Comparing Traditional Mathematics Assessment to CCSS Mathematics Assessment </a:t>
            </a:r>
          </a:p>
        </p:txBody>
      </p:sp>
      <p:sp>
        <p:nvSpPr>
          <p:cNvPr id="15" name="Subtitle 14"/>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186872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38" y="85452"/>
            <a:ext cx="8229600" cy="876245"/>
          </a:xfrm>
        </p:spPr>
        <p:txBody>
          <a:bodyPr/>
          <a:lstStyle/>
          <a:p>
            <a:r>
              <a:rPr lang="en-US" b="1" dirty="0"/>
              <a:t>Focus in K–8 </a:t>
            </a:r>
            <a:endParaRPr lang="en-US" sz="2600" i="1" dirty="0"/>
          </a:p>
        </p:txBody>
      </p:sp>
      <p:pic>
        <p:nvPicPr>
          <p:cNvPr id="4" name="What is focus.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0" y="1143000"/>
            <a:ext cx="6096000" cy="4572000"/>
          </a:xfrm>
          <a:prstGeom prst="rect">
            <a:avLst/>
          </a:prstGeom>
        </p:spPr>
      </p:pic>
    </p:spTree>
    <p:extLst>
      <p:ext uri="{BB962C8B-B14F-4D97-AF65-F5344CB8AC3E}">
        <p14:creationId xmlns:p14="http://schemas.microsoft.com/office/powerpoint/2010/main" val="31098931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2057400"/>
            <a:ext cx="914400" cy="914400"/>
          </a:xfrm>
          <a:prstGeom prst="rect">
            <a:avLst/>
          </a:prstGeom>
        </p:spPr>
        <p:txBody>
          <a:bodyPr vert="horz" wrap="none" lIns="91440" tIns="45720" rIns="91440" bIns="45720" rtlCol="0">
            <a:normAutofit/>
          </a:bodyPr>
          <a:lstStyle/>
          <a:p>
            <a:endParaRPr lang="en-US" sz="2800" dirty="0">
              <a:solidFill>
                <a:schemeClr val="tx1">
                  <a:lumMod val="50000"/>
                  <a:lumOff val="50000"/>
                </a:schemeClr>
              </a:solidFill>
            </a:endParaRPr>
          </a:p>
        </p:txBody>
      </p:sp>
      <p:sp>
        <p:nvSpPr>
          <p:cNvPr id="7" name="Title 1"/>
          <p:cNvSpPr>
            <a:spLocks noGrp="1"/>
          </p:cNvSpPr>
          <p:nvPr>
            <p:ph type="title"/>
          </p:nvPr>
        </p:nvSpPr>
        <p:spPr>
          <a:xfrm>
            <a:off x="312738" y="163598"/>
            <a:ext cx="8229600" cy="1143000"/>
          </a:xfrm>
        </p:spPr>
        <p:txBody>
          <a:bodyPr/>
          <a:lstStyle/>
          <a:p>
            <a:r>
              <a:rPr lang="en-US" b="1" dirty="0"/>
              <a:t>Focus in K–8 </a:t>
            </a:r>
            <a:br>
              <a:rPr lang="en-US" b="1" dirty="0"/>
            </a:br>
            <a:r>
              <a:rPr lang="en-US" sz="2600" i="1" dirty="0"/>
              <a:t>Major Work of the Grade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90" y="1377543"/>
            <a:ext cx="4202455" cy="47935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839" y="3378976"/>
            <a:ext cx="5445898" cy="28990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4954136" y="891252"/>
            <a:ext cx="3507475" cy="2492990"/>
          </a:xfrm>
          <a:prstGeom prst="rect">
            <a:avLst/>
          </a:prstGeom>
          <a:noFill/>
        </p:spPr>
        <p:txBody>
          <a:bodyPr wrap="square" rtlCol="0">
            <a:spAutoFit/>
          </a:bodyPr>
          <a:lstStyle/>
          <a:p>
            <a:r>
              <a:rPr lang="en-US" dirty="0">
                <a:latin typeface="Lucida Sans" panose="020B0602030504020204" pitchFamily="34" charset="0"/>
              </a:rPr>
              <a:t>The large majority of score points on any grade-level assessment system should be devoted to the </a:t>
            </a:r>
            <a:r>
              <a:rPr lang="en-US" b="1" dirty="0">
                <a:solidFill>
                  <a:srgbClr val="25A469"/>
                </a:solidFill>
                <a:latin typeface="Lucida Sans" panose="020B0602030504020204" pitchFamily="34" charset="0"/>
              </a:rPr>
              <a:t>major work </a:t>
            </a:r>
            <a:r>
              <a:rPr lang="en-US" dirty="0">
                <a:latin typeface="Lucida Sans" panose="020B0602030504020204" pitchFamily="34" charset="0"/>
              </a:rPr>
              <a:t>of the grade. </a:t>
            </a:r>
          </a:p>
          <a:p>
            <a:endParaRPr lang="en-US" sz="1200" dirty="0">
              <a:latin typeface="Lucida Sans" panose="020B0602030504020204" pitchFamily="34" charset="0"/>
            </a:endParaRPr>
          </a:p>
          <a:p>
            <a:r>
              <a:rPr lang="en-US" dirty="0">
                <a:latin typeface="Lucida Sans" panose="020B0602030504020204" pitchFamily="34" charset="0"/>
              </a:rPr>
              <a:t>See </a:t>
            </a:r>
            <a:r>
              <a:rPr lang="en-US" dirty="0">
                <a:latin typeface="Lucida Sans" panose="020B0602030504020204" pitchFamily="34" charset="0"/>
                <a:hlinkClick r:id="rId5"/>
              </a:rPr>
              <a:t>achievethecore.org/focus</a:t>
            </a:r>
            <a:r>
              <a:rPr lang="en-US" dirty="0">
                <a:latin typeface="Lucida Sans" panose="020B0602030504020204" pitchFamily="34" charset="0"/>
              </a:rPr>
              <a:t> for major work at other grade levels. </a:t>
            </a:r>
          </a:p>
        </p:txBody>
      </p:sp>
    </p:spTree>
    <p:extLst>
      <p:ext uri="{BB962C8B-B14F-4D97-AF65-F5344CB8AC3E}">
        <p14:creationId xmlns:p14="http://schemas.microsoft.com/office/powerpoint/2010/main" val="398435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2738" y="144700"/>
            <a:ext cx="8229600" cy="1143000"/>
          </a:xfrm>
        </p:spPr>
        <p:txBody>
          <a:bodyPr/>
          <a:lstStyle/>
          <a:p>
            <a:r>
              <a:rPr lang="en-US" b="1" dirty="0"/>
              <a:t>Focus in K–8</a:t>
            </a:r>
            <a:br>
              <a:rPr lang="en-US" b="1" dirty="0"/>
            </a:br>
            <a:r>
              <a:rPr lang="en-US" sz="2600" i="1" dirty="0"/>
              <a:t>Distribution of Score Points</a:t>
            </a:r>
            <a:r>
              <a:rPr lang="en-US" b="1" dirty="0"/>
              <a:t> </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81175769"/>
              </p:ext>
            </p:extLst>
          </p:nvPr>
        </p:nvGraphicFramePr>
        <p:xfrm>
          <a:off x="323850" y="1312607"/>
          <a:ext cx="8467725" cy="497114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352925">
                  <a:extLst>
                    <a:ext uri="{9D8B030D-6E8A-4147-A177-3AD203B41FA5}">
                      <a16:colId xmlns:a16="http://schemas.microsoft.com/office/drawing/2014/main" val="20001"/>
                    </a:ext>
                  </a:extLst>
                </a:gridCol>
              </a:tblGrid>
              <a:tr h="6341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Traditional Summative Assessment (Grade</a:t>
                      </a:r>
                      <a:r>
                        <a:rPr lang="en-US" sz="1800" b="1" baseline="0" dirty="0">
                          <a:effectLst/>
                          <a:latin typeface="Lucida Sans" panose="020B0602030504020204" pitchFamily="34" charset="0"/>
                          <a:ea typeface="Calibri"/>
                          <a:cs typeface="Tahoma"/>
                        </a:rPr>
                        <a:t> 6)</a:t>
                      </a:r>
                      <a:endParaRPr lang="en-US" sz="1800" dirty="0">
                        <a:effectLst/>
                        <a:latin typeface="Lucida Sans" panose="020B0602030504020204" pitchFamily="34" charset="0"/>
                        <a:ea typeface="Calibri"/>
                        <a:cs typeface="Times New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CCSS-Aligned Summative Assessment  (Grade 6)</a:t>
                      </a:r>
                      <a:endParaRPr lang="en-US" sz="1800" b="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0"/>
                  </a:ext>
                </a:extLst>
              </a:tr>
              <a:tr h="4048063">
                <a:tc>
                  <a:txBody>
                    <a:bodyPr/>
                    <a:lstStyle/>
                    <a:p>
                      <a:pPr marL="191770" marR="0" algn="r">
                        <a:lnSpc>
                          <a:spcPct val="100000"/>
                        </a:lnSpc>
                        <a:spcBef>
                          <a:spcPts val="0"/>
                        </a:spcBef>
                      </a:pPr>
                      <a:endParaRPr lang="en-US" sz="1900" b="1" dirty="0">
                        <a:effectLst/>
                        <a:latin typeface="Lucida Sans" panose="020B0602030504020204" pitchFamily="34" charset="0"/>
                        <a:ea typeface="Calibri"/>
                        <a:cs typeface="Times New Roman"/>
                      </a:endParaRPr>
                    </a:p>
                    <a:p>
                      <a:pPr marL="191770" marR="0" algn="r">
                        <a:lnSpc>
                          <a:spcPct val="100000"/>
                        </a:lnSpc>
                        <a:spcBef>
                          <a:spcPts val="0"/>
                        </a:spcBef>
                      </a:pPr>
                      <a:endParaRPr lang="en-US" sz="1900" b="1" dirty="0">
                        <a:effectLst/>
                        <a:latin typeface="Lucida Sans" panose="020B0602030504020204" pitchFamily="34" charset="0"/>
                        <a:ea typeface="Calibri"/>
                        <a:cs typeface="Times New Roman"/>
                      </a:endParaRPr>
                    </a:p>
                  </a:txBody>
                  <a:tcPr/>
                </a:tc>
                <a:tc>
                  <a:txBody>
                    <a:bodyPr/>
                    <a:lstStyle/>
                    <a:p>
                      <a:pPr marL="109538" marR="0" indent="0" algn="r">
                        <a:lnSpc>
                          <a:spcPct val="100000"/>
                        </a:lnSpc>
                        <a:spcBef>
                          <a:spcPts val="0"/>
                        </a:spcBef>
                      </a:pPr>
                      <a:endParaRPr lang="en-US" sz="1900" b="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r h="283002">
                <a:tc gridSpan="2">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lang="en-US" sz="1200" b="0" dirty="0">
                          <a:effectLst/>
                          <a:latin typeface="Lucida Sans" panose="020B0602030504020204" pitchFamily="34" charset="0"/>
                          <a:cs typeface="Times New Roman"/>
                        </a:rPr>
                        <a:t>Source:</a:t>
                      </a:r>
                      <a:r>
                        <a:rPr lang="en-US" sz="1200" b="0" baseline="0" dirty="0">
                          <a:effectLst/>
                          <a:latin typeface="Lucida Sans" panose="020B0602030504020204" pitchFamily="34" charset="0"/>
                          <a:cs typeface="Times New Roman"/>
                        </a:rPr>
                        <a:t> Student Achievement Partners. For illustrative purposes only.</a:t>
                      </a:r>
                      <a:endParaRPr lang="en-US" sz="1200" b="0" dirty="0">
                        <a:effectLst/>
                        <a:latin typeface="Lucida Sans" panose="020B0602030504020204" pitchFamily="34" charset="0"/>
                        <a:cs typeface="Times New Roman"/>
                      </a:endParaRPr>
                    </a:p>
                  </a:txBody>
                  <a:tcPr>
                    <a:solidFill>
                      <a:schemeClr val="bg2">
                        <a:lumMod val="60000"/>
                        <a:lumOff val="40000"/>
                      </a:schemeClr>
                    </a:solidFill>
                  </a:tcPr>
                </a:tc>
                <a:tc hMerge="1">
                  <a:txBody>
                    <a:bodyPr/>
                    <a:lstStyle/>
                    <a:p>
                      <a:pPr marL="109538" marR="0" indent="0">
                        <a:lnSpc>
                          <a:spcPct val="100000"/>
                        </a:lnSpc>
                        <a:spcBef>
                          <a:spcPts val="600"/>
                        </a:spcBef>
                      </a:pPr>
                      <a:endParaRPr lang="en-US" sz="1900" b="0" dirty="0">
                        <a:effectLst/>
                        <a:latin typeface="Lucida Sans" panose="020B0602030504020204" pitchFamily="34" charset="0"/>
                        <a:ea typeface="Calibri"/>
                        <a:cs typeface="Times New Roman"/>
                      </a:endParaRPr>
                    </a:p>
                  </a:txBody>
                  <a:tcPr>
                    <a:solidFill>
                      <a:schemeClr val="bg2">
                        <a:lumMod val="60000"/>
                        <a:lumOff val="40000"/>
                      </a:schemeClr>
                    </a:solidFill>
                  </a:tcPr>
                </a:tc>
                <a:extLst>
                  <a:ext uri="{0D108BD9-81ED-4DB2-BD59-A6C34878D82A}">
                    <a16:rowId xmlns:a16="http://schemas.microsoft.com/office/drawing/2014/main"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702322460"/>
              </p:ext>
            </p:extLst>
          </p:nvPr>
        </p:nvGraphicFramePr>
        <p:xfrm>
          <a:off x="811159" y="2108205"/>
          <a:ext cx="3436375" cy="3799840"/>
        </p:xfrm>
        <a:graphic>
          <a:graphicData uri="http://schemas.openxmlformats.org/drawingml/2006/table">
            <a:tbl>
              <a:tblPr firstRow="1" bandRow="1">
                <a:tableStyleId>{5C22544A-7EE6-4342-B048-85BDC9FD1C3A}</a:tableStyleId>
              </a:tblPr>
              <a:tblGrid>
                <a:gridCol w="2594193">
                  <a:extLst>
                    <a:ext uri="{9D8B030D-6E8A-4147-A177-3AD203B41FA5}">
                      <a16:colId xmlns:a16="http://schemas.microsoft.com/office/drawing/2014/main" val="20000"/>
                    </a:ext>
                  </a:extLst>
                </a:gridCol>
                <a:gridCol w="842182">
                  <a:extLst>
                    <a:ext uri="{9D8B030D-6E8A-4147-A177-3AD203B41FA5}">
                      <a16:colId xmlns:a16="http://schemas.microsoft.com/office/drawing/2014/main" val="20001"/>
                    </a:ext>
                  </a:extLst>
                </a:gridCol>
              </a:tblGrid>
              <a:tr h="0">
                <a:tc>
                  <a:txBody>
                    <a:bodyPr/>
                    <a:lstStyle/>
                    <a:p>
                      <a:pPr algn="r"/>
                      <a:endParaRPr lang="en-US" sz="1600" dirty="0">
                        <a:latin typeface="Lucida Sans" panose="020B0602030504020204" pitchFamily="34" charset="0"/>
                      </a:endParaRPr>
                    </a:p>
                    <a:p>
                      <a:pPr algn="r"/>
                      <a:r>
                        <a:rPr lang="en-US" sz="1600" dirty="0">
                          <a:latin typeface="Lucida Sans" panose="020B0602030504020204" pitchFamily="34" charset="0"/>
                        </a:rPr>
                        <a:t>Domain</a:t>
                      </a:r>
                    </a:p>
                  </a:txBody>
                  <a:tcPr/>
                </a:tc>
                <a:tc>
                  <a:txBody>
                    <a:bodyPr/>
                    <a:lstStyle/>
                    <a:p>
                      <a:r>
                        <a:rPr lang="en-US" sz="1600" dirty="0">
                          <a:latin typeface="Lucida Sans" panose="020B0602030504020204" pitchFamily="34" charset="0"/>
                        </a:rPr>
                        <a:t>% of Points</a:t>
                      </a:r>
                    </a:p>
                  </a:txBody>
                  <a:tcPr/>
                </a:tc>
                <a:extLst>
                  <a:ext uri="{0D108BD9-81ED-4DB2-BD59-A6C34878D82A}">
                    <a16:rowId xmlns:a16="http://schemas.microsoft.com/office/drawing/2014/main" val="10000"/>
                  </a:ext>
                </a:extLst>
              </a:tr>
              <a:tr h="370840">
                <a:tc>
                  <a:txBody>
                    <a:bodyPr/>
                    <a:lstStyle/>
                    <a:p>
                      <a:pPr algn="r"/>
                      <a:r>
                        <a:rPr lang="en-US" sz="1600" dirty="0">
                          <a:latin typeface="Lucida Sans" panose="020B0602030504020204" pitchFamily="34" charset="0"/>
                        </a:rPr>
                        <a:t>Ratios and Proportional Relationships</a:t>
                      </a:r>
                    </a:p>
                  </a:txBody>
                  <a:tcPr/>
                </a:tc>
                <a:tc>
                  <a:txBody>
                    <a:bodyPr/>
                    <a:lstStyle/>
                    <a:p>
                      <a:r>
                        <a:rPr lang="en-US" sz="1600" dirty="0">
                          <a:latin typeface="Lucida Sans" panose="020B0602030504020204" pitchFamily="34" charset="0"/>
                        </a:rPr>
                        <a:t>20</a:t>
                      </a:r>
                    </a:p>
                  </a:txBody>
                  <a:tcPr/>
                </a:tc>
                <a:extLst>
                  <a:ext uri="{0D108BD9-81ED-4DB2-BD59-A6C34878D82A}">
                    <a16:rowId xmlns:a16="http://schemas.microsoft.com/office/drawing/2014/main" val="10001"/>
                  </a:ext>
                </a:extLst>
              </a:tr>
              <a:tr h="370840">
                <a:tc>
                  <a:txBody>
                    <a:bodyPr/>
                    <a:lstStyle/>
                    <a:p>
                      <a:pPr algn="r"/>
                      <a:r>
                        <a:rPr lang="en-US" sz="1600" dirty="0">
                          <a:latin typeface="Lucida Sans" panose="020B0602030504020204" pitchFamily="34" charset="0"/>
                        </a:rPr>
                        <a:t>The Number System</a:t>
                      </a:r>
                    </a:p>
                  </a:txBody>
                  <a:tcPr/>
                </a:tc>
                <a:tc>
                  <a:txBody>
                    <a:bodyPr/>
                    <a:lstStyle/>
                    <a:p>
                      <a:r>
                        <a:rPr lang="en-US" sz="1600" dirty="0">
                          <a:latin typeface="Lucida Sans" panose="020B0602030504020204" pitchFamily="34" charset="0"/>
                        </a:rPr>
                        <a:t>20</a:t>
                      </a:r>
                    </a:p>
                  </a:txBody>
                  <a:tcPr/>
                </a:tc>
                <a:extLst>
                  <a:ext uri="{0D108BD9-81ED-4DB2-BD59-A6C34878D82A}">
                    <a16:rowId xmlns:a16="http://schemas.microsoft.com/office/drawing/2014/main" val="10002"/>
                  </a:ext>
                </a:extLst>
              </a:tr>
              <a:tr h="370840">
                <a:tc>
                  <a:txBody>
                    <a:bodyPr/>
                    <a:lstStyle/>
                    <a:p>
                      <a:pPr algn="r"/>
                      <a:r>
                        <a:rPr lang="en-US" sz="1600" dirty="0">
                          <a:latin typeface="Lucida Sans" panose="020B0602030504020204" pitchFamily="34" charset="0"/>
                        </a:rPr>
                        <a:t>Expressions and Equations</a:t>
                      </a:r>
                    </a:p>
                  </a:txBody>
                  <a:tcPr/>
                </a:tc>
                <a:tc>
                  <a:txBody>
                    <a:bodyPr/>
                    <a:lstStyle/>
                    <a:p>
                      <a:r>
                        <a:rPr lang="en-US" sz="1600" dirty="0">
                          <a:latin typeface="Lucida Sans" panose="020B0602030504020204" pitchFamily="34" charset="0"/>
                        </a:rPr>
                        <a:t>20</a:t>
                      </a:r>
                    </a:p>
                  </a:txBody>
                  <a:tcPr/>
                </a:tc>
                <a:extLst>
                  <a:ext uri="{0D108BD9-81ED-4DB2-BD59-A6C34878D82A}">
                    <a16:rowId xmlns:a16="http://schemas.microsoft.com/office/drawing/2014/main" val="10003"/>
                  </a:ext>
                </a:extLst>
              </a:tr>
              <a:tr h="370840">
                <a:tc>
                  <a:txBody>
                    <a:bodyPr/>
                    <a:lstStyle/>
                    <a:p>
                      <a:pPr algn="r"/>
                      <a:r>
                        <a:rPr lang="en-US" sz="1600" dirty="0">
                          <a:latin typeface="Lucida Sans" panose="020B0602030504020204" pitchFamily="34" charset="0"/>
                        </a:rPr>
                        <a:t>Geometry</a:t>
                      </a:r>
                    </a:p>
                  </a:txBody>
                  <a:tcPr/>
                </a:tc>
                <a:tc>
                  <a:txBody>
                    <a:bodyPr/>
                    <a:lstStyle/>
                    <a:p>
                      <a:r>
                        <a:rPr lang="en-US" sz="1600" dirty="0">
                          <a:latin typeface="Lucida Sans" panose="020B0602030504020204" pitchFamily="34" charset="0"/>
                        </a:rPr>
                        <a:t>20</a:t>
                      </a:r>
                    </a:p>
                  </a:txBody>
                  <a:tcPr/>
                </a:tc>
                <a:extLst>
                  <a:ext uri="{0D108BD9-81ED-4DB2-BD59-A6C34878D82A}">
                    <a16:rowId xmlns:a16="http://schemas.microsoft.com/office/drawing/2014/main" val="10004"/>
                  </a:ext>
                </a:extLst>
              </a:tr>
              <a:tr h="370840">
                <a:tc>
                  <a:txBody>
                    <a:bodyPr/>
                    <a:lstStyle/>
                    <a:p>
                      <a:pPr algn="r"/>
                      <a:r>
                        <a:rPr lang="en-US" sz="1600" dirty="0">
                          <a:latin typeface="Lucida Sans" panose="020B0602030504020204" pitchFamily="34" charset="0"/>
                        </a:rPr>
                        <a:t>Statistics</a:t>
                      </a:r>
                      <a:r>
                        <a:rPr lang="en-US" sz="1600" baseline="0" dirty="0">
                          <a:latin typeface="Lucida Sans" panose="020B0602030504020204" pitchFamily="34" charset="0"/>
                        </a:rPr>
                        <a:t> and Probability</a:t>
                      </a:r>
                      <a:endParaRPr lang="en-US" sz="1600" dirty="0">
                        <a:latin typeface="Lucida Sans" panose="020B0602030504020204" pitchFamily="34" charset="0"/>
                      </a:endParaRPr>
                    </a:p>
                  </a:txBody>
                  <a:tcPr/>
                </a:tc>
                <a:tc>
                  <a:txBody>
                    <a:bodyPr/>
                    <a:lstStyle/>
                    <a:p>
                      <a:r>
                        <a:rPr lang="en-US" sz="1600" dirty="0">
                          <a:latin typeface="Lucida Sans" panose="020B0602030504020204" pitchFamily="34" charset="0"/>
                        </a:rPr>
                        <a:t>20</a:t>
                      </a:r>
                    </a:p>
                  </a:txBody>
                  <a:tcPr/>
                </a:tc>
                <a:extLst>
                  <a:ext uri="{0D108BD9-81ED-4DB2-BD59-A6C34878D82A}">
                    <a16:rowId xmlns:a16="http://schemas.microsoft.com/office/drawing/2014/main" val="10005"/>
                  </a:ext>
                </a:extLst>
              </a:tr>
              <a:tr h="370840">
                <a:tc>
                  <a:txBody>
                    <a:bodyPr/>
                    <a:lstStyle/>
                    <a:p>
                      <a:pPr algn="r"/>
                      <a:r>
                        <a:rPr lang="en-US" sz="1600" b="1" dirty="0">
                          <a:latin typeface="Lucida Sans" panose="020B0602030504020204" pitchFamily="34" charset="0"/>
                        </a:rPr>
                        <a:t>Total</a:t>
                      </a:r>
                    </a:p>
                  </a:txBody>
                  <a:tcPr/>
                </a:tc>
                <a:tc>
                  <a:txBody>
                    <a:bodyPr/>
                    <a:lstStyle/>
                    <a:p>
                      <a:r>
                        <a:rPr lang="en-US" sz="1600" dirty="0">
                          <a:latin typeface="Lucida Sans" panose="020B0602030504020204" pitchFamily="34" charset="0"/>
                        </a:rPr>
                        <a:t>100</a:t>
                      </a:r>
                    </a:p>
                  </a:txBody>
                  <a:tcPr/>
                </a:tc>
                <a:extLst>
                  <a:ext uri="{0D108BD9-81ED-4DB2-BD59-A6C34878D82A}">
                    <a16:rowId xmlns:a16="http://schemas.microsoft.com/office/drawing/2014/main" val="10006"/>
                  </a:ext>
                </a:extLst>
              </a:tr>
              <a:tr h="370840">
                <a:tc>
                  <a:txBody>
                    <a:bodyPr/>
                    <a:lstStyle/>
                    <a:p>
                      <a:pPr algn="r"/>
                      <a:r>
                        <a:rPr lang="en-US" sz="1600" b="1" baseline="0" dirty="0">
                          <a:solidFill>
                            <a:schemeClr val="bg1"/>
                          </a:solidFill>
                          <a:latin typeface="Lucida Sans" panose="020B0602030504020204" pitchFamily="34" charset="0"/>
                        </a:rPr>
                        <a:t>% on Major Work</a:t>
                      </a:r>
                      <a:endParaRPr lang="en-US" sz="1600" b="1" dirty="0">
                        <a:solidFill>
                          <a:schemeClr val="bg1"/>
                        </a:solidFill>
                        <a:latin typeface="Lucida Sans" panose="020B0602030504020204" pitchFamily="34" charset="0"/>
                      </a:endParaRPr>
                    </a:p>
                  </a:txBody>
                  <a:tcPr>
                    <a:solidFill>
                      <a:srgbClr val="2A7251"/>
                    </a:solidFill>
                  </a:tcPr>
                </a:tc>
                <a:tc>
                  <a:txBody>
                    <a:bodyPr/>
                    <a:lstStyle/>
                    <a:p>
                      <a:r>
                        <a:rPr lang="en-US" sz="1600" b="1" dirty="0">
                          <a:solidFill>
                            <a:schemeClr val="bg1"/>
                          </a:solidFill>
                          <a:latin typeface="Lucida Sans" panose="020B0602030504020204" pitchFamily="34" charset="0"/>
                        </a:rPr>
                        <a:t>53</a:t>
                      </a:r>
                    </a:p>
                  </a:txBody>
                  <a:tcPr>
                    <a:solidFill>
                      <a:srgbClr val="2A7251"/>
                    </a:solidFill>
                  </a:tcPr>
                </a:tc>
                <a:extLst>
                  <a:ext uri="{0D108BD9-81ED-4DB2-BD59-A6C34878D82A}">
                    <a16:rowId xmlns:a16="http://schemas.microsoft.com/office/drawing/2014/main" val="100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91805987"/>
              </p:ext>
            </p:extLst>
          </p:nvPr>
        </p:nvGraphicFramePr>
        <p:xfrm>
          <a:off x="4600575" y="1960078"/>
          <a:ext cx="4086225" cy="4016829"/>
        </p:xfrm>
        <a:graphic>
          <a:graphicData uri="http://schemas.openxmlformats.org/drawingml/2006/table">
            <a:tbl>
              <a:tblPr firstRow="1" bandRow="1">
                <a:tableStyleId>{5C22544A-7EE6-4342-B048-85BDC9FD1C3A}</a:tableStyleId>
              </a:tblPr>
              <a:tblGrid>
                <a:gridCol w="3038475">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tblGrid>
              <a:tr h="316397">
                <a:tc>
                  <a:txBody>
                    <a:bodyPr/>
                    <a:lstStyle/>
                    <a:p>
                      <a:pPr algn="r"/>
                      <a:r>
                        <a:rPr lang="en-US" sz="1600" dirty="0">
                          <a:latin typeface="Lucida Sans" panose="020B0602030504020204" pitchFamily="34" charset="0"/>
                        </a:rPr>
                        <a:t>Domain (with Clusters)</a:t>
                      </a:r>
                    </a:p>
                  </a:txBody>
                  <a:tcPr/>
                </a:tc>
                <a:tc>
                  <a:txBody>
                    <a:bodyPr/>
                    <a:lstStyle/>
                    <a:p>
                      <a:r>
                        <a:rPr lang="en-US" sz="1600" dirty="0">
                          <a:latin typeface="Lucida Sans" panose="020B0602030504020204" pitchFamily="34" charset="0"/>
                        </a:rPr>
                        <a:t>% of Pts</a:t>
                      </a:r>
                    </a:p>
                  </a:txBody>
                  <a:tcPr/>
                </a:tc>
                <a:extLst>
                  <a:ext uri="{0D108BD9-81ED-4DB2-BD59-A6C34878D82A}">
                    <a16:rowId xmlns:a16="http://schemas.microsoft.com/office/drawing/2014/main" val="10000"/>
                  </a:ext>
                </a:extLst>
              </a:tr>
              <a:tr h="450453">
                <a:tc>
                  <a:txBody>
                    <a:bodyPr/>
                    <a:lstStyle/>
                    <a:p>
                      <a:pPr algn="r"/>
                      <a:r>
                        <a:rPr lang="en-US" sz="1200" baseline="0" dirty="0">
                          <a:latin typeface="Lucida Sans" panose="020B0602030504020204" pitchFamily="34" charset="0"/>
                        </a:rPr>
                        <a:t>Ratios and Proportional Relationships</a:t>
                      </a:r>
                    </a:p>
                    <a:p>
                      <a:pPr algn="r"/>
                      <a:r>
                        <a:rPr lang="en-US" sz="1200" baseline="0" dirty="0">
                          <a:latin typeface="Lucida Sans" panose="020B0602030504020204" pitchFamily="34" charset="0"/>
                        </a:rPr>
                        <a:t>(</a:t>
                      </a:r>
                      <a:r>
                        <a:rPr lang="en-US" sz="1200" b="1" dirty="0">
                          <a:solidFill>
                            <a:srgbClr val="2A7251"/>
                          </a:solidFill>
                          <a:latin typeface="Lucida Sans" panose="020B0602030504020204" pitchFamily="34" charset="0"/>
                        </a:rPr>
                        <a:t>6.RP.A: 18 pts</a:t>
                      </a:r>
                      <a:r>
                        <a:rPr lang="en-US" sz="1200" dirty="0">
                          <a:latin typeface="Lucida Sans" panose="020B0602030504020204" pitchFamily="34" charset="0"/>
                        </a:rPr>
                        <a:t>)</a:t>
                      </a:r>
                    </a:p>
                  </a:txBody>
                  <a:tcPr/>
                </a:tc>
                <a:tc>
                  <a:txBody>
                    <a:bodyPr/>
                    <a:lstStyle/>
                    <a:p>
                      <a:r>
                        <a:rPr lang="en-US" sz="1600" dirty="0">
                          <a:latin typeface="Lucida Sans" panose="020B0602030504020204" pitchFamily="34" charset="0"/>
                        </a:rPr>
                        <a:t>18</a:t>
                      </a:r>
                    </a:p>
                  </a:txBody>
                  <a:tcPr/>
                </a:tc>
                <a:extLst>
                  <a:ext uri="{0D108BD9-81ED-4DB2-BD59-A6C34878D82A}">
                    <a16:rowId xmlns:a16="http://schemas.microsoft.com/office/drawing/2014/main" val="10001"/>
                  </a:ext>
                </a:extLst>
              </a:tr>
              <a:tr h="660664">
                <a:tc>
                  <a:txBody>
                    <a:bodyPr/>
                    <a:lstStyle/>
                    <a:p>
                      <a:pPr algn="r"/>
                      <a:r>
                        <a:rPr lang="en-US" sz="1400" baseline="0" dirty="0">
                          <a:latin typeface="Lucida Sans" panose="020B0602030504020204" pitchFamily="34" charset="0"/>
                        </a:rPr>
                        <a:t>The Number System </a:t>
                      </a:r>
                    </a:p>
                    <a:p>
                      <a:pPr algn="r"/>
                      <a:r>
                        <a:rPr lang="en-US" sz="1200" baseline="0" dirty="0">
                          <a:latin typeface="Lucida Sans" panose="020B0602030504020204" pitchFamily="34" charset="0"/>
                        </a:rPr>
                        <a:t>(</a:t>
                      </a:r>
                      <a:r>
                        <a:rPr lang="en-US" sz="1200" b="1" baseline="0" dirty="0">
                          <a:solidFill>
                            <a:srgbClr val="2A7251"/>
                          </a:solidFill>
                          <a:latin typeface="Lucida Sans" panose="020B0602030504020204" pitchFamily="34" charset="0"/>
                        </a:rPr>
                        <a:t>6.NS.A: 12 pts</a:t>
                      </a:r>
                      <a:r>
                        <a:rPr lang="en-US" sz="1200" baseline="0" dirty="0">
                          <a:latin typeface="Lucida Sans" panose="020B0602030504020204" pitchFamily="34" charset="0"/>
                        </a:rPr>
                        <a:t>, 6.NS.B: 7 pts, </a:t>
                      </a:r>
                    </a:p>
                    <a:p>
                      <a:pPr algn="r"/>
                      <a:r>
                        <a:rPr lang="en-US" sz="1200" b="1" baseline="0" dirty="0">
                          <a:solidFill>
                            <a:srgbClr val="2A7251"/>
                          </a:solidFill>
                          <a:latin typeface="Lucida Sans" panose="020B0602030504020204" pitchFamily="34" charset="0"/>
                        </a:rPr>
                        <a:t>6.NS.C: 10 pts</a:t>
                      </a:r>
                      <a:r>
                        <a:rPr lang="en-US" sz="1200" baseline="0" dirty="0">
                          <a:latin typeface="Lucida Sans" panose="020B0602030504020204" pitchFamily="34" charset="0"/>
                        </a:rPr>
                        <a:t>)</a:t>
                      </a:r>
                      <a:endParaRPr lang="en-US" sz="1200" dirty="0">
                        <a:latin typeface="Lucida Sans" panose="020B0602030504020204" pitchFamily="34" charset="0"/>
                      </a:endParaRPr>
                    </a:p>
                  </a:txBody>
                  <a:tcPr/>
                </a:tc>
                <a:tc>
                  <a:txBody>
                    <a:bodyPr/>
                    <a:lstStyle/>
                    <a:p>
                      <a:r>
                        <a:rPr lang="en-US" sz="1600" dirty="0">
                          <a:latin typeface="Lucida Sans" panose="020B0602030504020204" pitchFamily="34" charset="0"/>
                        </a:rPr>
                        <a:t>27</a:t>
                      </a:r>
                    </a:p>
                  </a:txBody>
                  <a:tcPr/>
                </a:tc>
                <a:extLst>
                  <a:ext uri="{0D108BD9-81ED-4DB2-BD59-A6C34878D82A}">
                    <a16:rowId xmlns:a16="http://schemas.microsoft.com/office/drawing/2014/main" val="10002"/>
                  </a:ext>
                </a:extLst>
              </a:tr>
              <a:tr h="480483">
                <a:tc>
                  <a:txBody>
                    <a:bodyPr/>
                    <a:lstStyle/>
                    <a:p>
                      <a:pPr algn="r"/>
                      <a:r>
                        <a:rPr lang="en-US" sz="1400" dirty="0">
                          <a:latin typeface="Lucida Sans" panose="020B0602030504020204" pitchFamily="34" charset="0"/>
                        </a:rPr>
                        <a:t>Expressions</a:t>
                      </a:r>
                      <a:r>
                        <a:rPr lang="en-US" sz="1400" baseline="0" dirty="0">
                          <a:latin typeface="Lucida Sans" panose="020B0602030504020204" pitchFamily="34" charset="0"/>
                        </a:rPr>
                        <a:t> and Equations </a:t>
                      </a:r>
                      <a:r>
                        <a:rPr lang="en-US" sz="1200" baseline="0" dirty="0">
                          <a:latin typeface="Lucida Sans" panose="020B0602030504020204" pitchFamily="34" charset="0"/>
                        </a:rPr>
                        <a:t>(</a:t>
                      </a:r>
                      <a:r>
                        <a:rPr lang="en-US" sz="1200" b="1" baseline="0" dirty="0">
                          <a:solidFill>
                            <a:srgbClr val="2A7251"/>
                          </a:solidFill>
                          <a:latin typeface="Lucida Sans" panose="020B0602030504020204" pitchFamily="34" charset="0"/>
                        </a:rPr>
                        <a:t>6.EE.A: 13 pts</a:t>
                      </a:r>
                      <a:r>
                        <a:rPr lang="en-US" sz="1200" b="1" baseline="0" dirty="0">
                          <a:latin typeface="Lucida Sans" panose="020B0602030504020204" pitchFamily="34" charset="0"/>
                        </a:rPr>
                        <a:t>, </a:t>
                      </a:r>
                      <a:r>
                        <a:rPr lang="en-US" sz="1200" b="1" baseline="0" dirty="0">
                          <a:solidFill>
                            <a:srgbClr val="2A7251"/>
                          </a:solidFill>
                          <a:latin typeface="Lucida Sans" panose="020B0602030504020204" pitchFamily="34" charset="0"/>
                        </a:rPr>
                        <a:t>6.EE.B: 15 pts</a:t>
                      </a:r>
                      <a:r>
                        <a:rPr lang="en-US" sz="1200" b="1" baseline="0" dirty="0">
                          <a:latin typeface="Lucida Sans" panose="020B0602030504020204" pitchFamily="34" charset="0"/>
                        </a:rPr>
                        <a:t>, </a:t>
                      </a:r>
                      <a:r>
                        <a:rPr lang="en-US" sz="1200" b="1" baseline="0" dirty="0">
                          <a:solidFill>
                            <a:srgbClr val="2A7251"/>
                          </a:solidFill>
                          <a:latin typeface="Lucida Sans" panose="020B0602030504020204" pitchFamily="34" charset="0"/>
                        </a:rPr>
                        <a:t>6.EE.C: 10 pts</a:t>
                      </a:r>
                      <a:r>
                        <a:rPr lang="en-US" sz="1200" b="0" baseline="0" dirty="0">
                          <a:latin typeface="Lucida Sans" panose="020B0602030504020204" pitchFamily="34" charset="0"/>
                        </a:rPr>
                        <a:t>)</a:t>
                      </a:r>
                      <a:endParaRPr lang="en-US" sz="1200" b="0" dirty="0">
                        <a:latin typeface="Lucida Sans" panose="020B0602030504020204" pitchFamily="34" charset="0"/>
                      </a:endParaRPr>
                    </a:p>
                  </a:txBody>
                  <a:tcPr/>
                </a:tc>
                <a:tc>
                  <a:txBody>
                    <a:bodyPr/>
                    <a:lstStyle/>
                    <a:p>
                      <a:r>
                        <a:rPr lang="en-US" sz="1600" dirty="0">
                          <a:latin typeface="Lucida Sans" panose="020B0602030504020204" pitchFamily="34" charset="0"/>
                        </a:rPr>
                        <a:t>38</a:t>
                      </a:r>
                    </a:p>
                  </a:txBody>
                  <a:tcPr/>
                </a:tc>
                <a:extLst>
                  <a:ext uri="{0D108BD9-81ED-4DB2-BD59-A6C34878D82A}">
                    <a16:rowId xmlns:a16="http://schemas.microsoft.com/office/drawing/2014/main" val="10003"/>
                  </a:ext>
                </a:extLst>
              </a:tr>
              <a:tr h="510513">
                <a:tc>
                  <a:txBody>
                    <a:bodyPr/>
                    <a:lstStyle/>
                    <a:p>
                      <a:pPr algn="r"/>
                      <a:r>
                        <a:rPr lang="en-US" sz="1400" dirty="0">
                          <a:latin typeface="Lucida Sans" panose="020B0602030504020204" pitchFamily="34" charset="0"/>
                        </a:rPr>
                        <a:t>Geometry</a:t>
                      </a:r>
                      <a:r>
                        <a:rPr lang="en-US" sz="1600" dirty="0">
                          <a:latin typeface="Lucida Sans" panose="020B0602030504020204" pitchFamily="34" charset="0"/>
                        </a:rPr>
                        <a:t> </a:t>
                      </a:r>
                    </a:p>
                    <a:p>
                      <a:pPr algn="r"/>
                      <a:r>
                        <a:rPr lang="en-US" sz="1200" dirty="0">
                          <a:latin typeface="Lucida Sans" panose="020B0602030504020204" pitchFamily="34" charset="0"/>
                        </a:rPr>
                        <a:t>(6.G.A: 7 pts)</a:t>
                      </a:r>
                    </a:p>
                  </a:txBody>
                  <a:tcPr/>
                </a:tc>
                <a:tc>
                  <a:txBody>
                    <a:bodyPr/>
                    <a:lstStyle/>
                    <a:p>
                      <a:r>
                        <a:rPr lang="en-US" sz="1600" dirty="0">
                          <a:latin typeface="Lucida Sans" panose="020B0602030504020204" pitchFamily="34" charset="0"/>
                        </a:rPr>
                        <a:t>7</a:t>
                      </a:r>
                    </a:p>
                  </a:txBody>
                  <a:tcPr/>
                </a:tc>
                <a:extLst>
                  <a:ext uri="{0D108BD9-81ED-4DB2-BD59-A6C34878D82A}">
                    <a16:rowId xmlns:a16="http://schemas.microsoft.com/office/drawing/2014/main" val="10004"/>
                  </a:ext>
                </a:extLst>
              </a:tr>
              <a:tr h="480483">
                <a:tc>
                  <a:txBody>
                    <a:bodyPr/>
                    <a:lstStyle/>
                    <a:p>
                      <a:pPr algn="r"/>
                      <a:r>
                        <a:rPr lang="en-US" sz="1400" dirty="0">
                          <a:latin typeface="Lucida Sans" panose="020B0602030504020204" pitchFamily="34" charset="0"/>
                        </a:rPr>
                        <a:t>Statistics and Probability </a:t>
                      </a:r>
                    </a:p>
                    <a:p>
                      <a:pPr algn="r"/>
                      <a:r>
                        <a:rPr lang="en-US" sz="1200" dirty="0">
                          <a:latin typeface="Lucida Sans" panose="020B0602030504020204" pitchFamily="34" charset="0"/>
                        </a:rPr>
                        <a:t>(6.SP.A: 4 pts, 6.SP.B: 4 pts) </a:t>
                      </a:r>
                      <a:endParaRPr lang="en-US" sz="1600" dirty="0">
                        <a:latin typeface="Lucida Sans" panose="020B0602030504020204" pitchFamily="34" charset="0"/>
                      </a:endParaRPr>
                    </a:p>
                  </a:txBody>
                  <a:tcPr/>
                </a:tc>
                <a:tc>
                  <a:txBody>
                    <a:bodyPr/>
                    <a:lstStyle/>
                    <a:p>
                      <a:r>
                        <a:rPr lang="en-US" sz="1600" dirty="0">
                          <a:latin typeface="Lucida Sans" panose="020B0602030504020204" pitchFamily="34" charset="0"/>
                        </a:rPr>
                        <a:t>8</a:t>
                      </a:r>
                    </a:p>
                  </a:txBody>
                  <a:tcPr/>
                </a:tc>
                <a:extLst>
                  <a:ext uri="{0D108BD9-81ED-4DB2-BD59-A6C34878D82A}">
                    <a16:rowId xmlns:a16="http://schemas.microsoft.com/office/drawing/2014/main" val="10005"/>
                  </a:ext>
                </a:extLst>
              </a:tr>
              <a:tr h="480483">
                <a:tc>
                  <a:txBody>
                    <a:bodyPr/>
                    <a:lstStyle/>
                    <a:p>
                      <a:pPr algn="r"/>
                      <a:r>
                        <a:rPr lang="en-US" sz="1400" b="1" dirty="0">
                          <a:latin typeface="Lucida Sans" panose="020B0602030504020204" pitchFamily="34" charset="0"/>
                        </a:rPr>
                        <a:t>Tota</a:t>
                      </a:r>
                      <a:r>
                        <a:rPr lang="en-US" sz="1400" dirty="0">
                          <a:latin typeface="Lucida Sans" panose="020B0602030504020204" pitchFamily="34" charset="0"/>
                        </a:rPr>
                        <a:t>l</a:t>
                      </a:r>
                    </a:p>
                    <a:p>
                      <a:pPr algn="r"/>
                      <a:r>
                        <a:rPr lang="en-US" sz="1200" dirty="0">
                          <a:solidFill>
                            <a:srgbClr val="2A7251"/>
                          </a:solidFill>
                          <a:latin typeface="Lucida Sans" panose="020B0602030504020204" pitchFamily="34" charset="0"/>
                        </a:rPr>
                        <a:t>*Green</a:t>
                      </a:r>
                      <a:r>
                        <a:rPr lang="en-US" sz="1200" baseline="0" dirty="0">
                          <a:solidFill>
                            <a:srgbClr val="2A7251"/>
                          </a:solidFill>
                          <a:latin typeface="Lucida Sans" panose="020B0602030504020204" pitchFamily="34" charset="0"/>
                        </a:rPr>
                        <a:t> denotes Major Clusters</a:t>
                      </a:r>
                      <a:endParaRPr lang="en-US" sz="1200" dirty="0">
                        <a:solidFill>
                          <a:srgbClr val="2A7251"/>
                        </a:solidFill>
                        <a:latin typeface="Lucida Sans" panose="020B0602030504020204" pitchFamily="34" charset="0"/>
                      </a:endParaRPr>
                    </a:p>
                  </a:txBody>
                  <a:tcPr/>
                </a:tc>
                <a:tc>
                  <a:txBody>
                    <a:bodyPr/>
                    <a:lstStyle/>
                    <a:p>
                      <a:r>
                        <a:rPr lang="en-US" sz="1600" dirty="0">
                          <a:latin typeface="Lucida Sans" panose="020B0602030504020204" pitchFamily="34" charset="0"/>
                        </a:rPr>
                        <a:t>100</a:t>
                      </a:r>
                    </a:p>
                  </a:txBody>
                  <a:tcPr/>
                </a:tc>
                <a:extLst>
                  <a:ext uri="{0D108BD9-81ED-4DB2-BD59-A6C34878D82A}">
                    <a16:rowId xmlns:a16="http://schemas.microsoft.com/office/drawing/2014/main" val="10006"/>
                  </a:ext>
                </a:extLst>
              </a:tr>
              <a:tr h="389709">
                <a:tc>
                  <a:txBody>
                    <a:bodyPr/>
                    <a:lstStyle/>
                    <a:p>
                      <a:pPr algn="r"/>
                      <a:r>
                        <a:rPr lang="en-US" sz="1400" b="1" dirty="0">
                          <a:solidFill>
                            <a:schemeClr val="bg1"/>
                          </a:solidFill>
                          <a:latin typeface="Lucida Sans" panose="020B0602030504020204" pitchFamily="34" charset="0"/>
                        </a:rPr>
                        <a:t>%</a:t>
                      </a:r>
                      <a:r>
                        <a:rPr lang="en-US" sz="1400" b="1" baseline="0" dirty="0">
                          <a:solidFill>
                            <a:schemeClr val="bg1"/>
                          </a:solidFill>
                          <a:latin typeface="Lucida Sans" panose="020B0602030504020204" pitchFamily="34" charset="0"/>
                        </a:rPr>
                        <a:t> on Major Work</a:t>
                      </a:r>
                      <a:endParaRPr lang="en-US" sz="1400" b="1" dirty="0">
                        <a:solidFill>
                          <a:schemeClr val="bg1"/>
                        </a:solidFill>
                        <a:latin typeface="Lucida Sans" panose="020B0602030504020204" pitchFamily="34" charset="0"/>
                      </a:endParaRPr>
                    </a:p>
                  </a:txBody>
                  <a:tcPr>
                    <a:solidFill>
                      <a:srgbClr val="2A7251"/>
                    </a:solidFill>
                  </a:tcPr>
                </a:tc>
                <a:tc>
                  <a:txBody>
                    <a:bodyPr/>
                    <a:lstStyle/>
                    <a:p>
                      <a:r>
                        <a:rPr lang="en-US" sz="1600" b="1" dirty="0">
                          <a:solidFill>
                            <a:schemeClr val="bg1"/>
                          </a:solidFill>
                          <a:latin typeface="Lucida Sans" panose="020B0602030504020204" pitchFamily="34" charset="0"/>
                        </a:rPr>
                        <a:t>78</a:t>
                      </a:r>
                    </a:p>
                  </a:txBody>
                  <a:tcPr>
                    <a:solidFill>
                      <a:srgbClr val="2A725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39789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2738" y="132748"/>
            <a:ext cx="8229600" cy="1143000"/>
          </a:xfrm>
        </p:spPr>
        <p:txBody>
          <a:bodyPr/>
          <a:lstStyle/>
          <a:p>
            <a:r>
              <a:rPr lang="en-US" b="1" dirty="0"/>
              <a:t>Focus in K–8</a:t>
            </a:r>
            <a:br>
              <a:rPr lang="en-US" b="1" dirty="0"/>
            </a:br>
            <a:r>
              <a:rPr lang="en-US" sz="2600" i="1" dirty="0"/>
              <a:t>Grade 2 Geometry Example</a:t>
            </a:r>
            <a:endParaRPr lang="en-US" sz="2600" dirty="0"/>
          </a:p>
        </p:txBody>
      </p:sp>
      <p:graphicFrame>
        <p:nvGraphicFramePr>
          <p:cNvPr id="6" name="Content Placeholder 3"/>
          <p:cNvGraphicFramePr>
            <a:graphicFrameLocks/>
          </p:cNvGraphicFramePr>
          <p:nvPr>
            <p:extLst>
              <p:ext uri="{D42A27DB-BD31-4B8C-83A1-F6EECF244321}">
                <p14:modId xmlns:p14="http://schemas.microsoft.com/office/powerpoint/2010/main" val="1203143567"/>
              </p:ext>
            </p:extLst>
          </p:nvPr>
        </p:nvGraphicFramePr>
        <p:xfrm>
          <a:off x="285008" y="1240669"/>
          <a:ext cx="8609610" cy="4693920"/>
        </p:xfrm>
        <a:graphic>
          <a:graphicData uri="http://schemas.openxmlformats.org/drawingml/2006/table">
            <a:tbl>
              <a:tblPr firstRow="1" bandRow="1">
                <a:tableStyleId>{5C22544A-7EE6-4342-B048-85BDC9FD1C3A}</a:tableStyleId>
              </a:tblPr>
              <a:tblGrid>
                <a:gridCol w="4304805">
                  <a:extLst>
                    <a:ext uri="{9D8B030D-6E8A-4147-A177-3AD203B41FA5}">
                      <a16:colId xmlns:a16="http://schemas.microsoft.com/office/drawing/2014/main" val="20000"/>
                    </a:ext>
                  </a:extLst>
                </a:gridCol>
                <a:gridCol w="4304805">
                  <a:extLst>
                    <a:ext uri="{9D8B030D-6E8A-4147-A177-3AD203B41FA5}">
                      <a16:colId xmlns:a16="http://schemas.microsoft.com/office/drawing/2014/main" val="20001"/>
                    </a:ext>
                  </a:extLst>
                </a:gridCol>
              </a:tblGrid>
              <a:tr h="4416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Traditional Approach</a:t>
                      </a:r>
                      <a:r>
                        <a:rPr lang="en-US" sz="1800" b="1" baseline="0" dirty="0">
                          <a:effectLst/>
                          <a:latin typeface="Lucida Sans" panose="020B0602030504020204" pitchFamily="34" charset="0"/>
                          <a:ea typeface="Calibri"/>
                          <a:cs typeface="Tahoma"/>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ahoma"/>
                        </a:rPr>
                        <a:t>(Grade 2 Geometry)</a:t>
                      </a:r>
                      <a:endParaRPr lang="en-US" sz="1800" dirty="0">
                        <a:effectLst/>
                        <a:latin typeface="Lucida Sans" panose="020B0602030504020204" pitchFamily="34" charset="0"/>
                        <a:ea typeface="Calibri"/>
                        <a:cs typeface="Times New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CCSS-Aligned Approach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(2.G.A.3)</a:t>
                      </a:r>
                      <a:endParaRPr lang="en-US" sz="1800" b="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0"/>
                  </a:ext>
                </a:extLst>
              </a:tr>
              <a:tr h="3661750">
                <a:tc>
                  <a:txBody>
                    <a:bodyPr/>
                    <a:lstStyle/>
                    <a:p>
                      <a:pPr marL="191770" marR="0">
                        <a:lnSpc>
                          <a:spcPct val="100000"/>
                        </a:lnSpc>
                        <a:spcBef>
                          <a:spcPts val="600"/>
                        </a:spcBef>
                      </a:pPr>
                      <a:r>
                        <a:rPr lang="en-US" sz="1000" b="0" dirty="0">
                          <a:effectLst/>
                          <a:latin typeface="Lucida Sans" panose="020B0602030504020204" pitchFamily="34" charset="0"/>
                          <a:cs typeface="Times New Roman"/>
                        </a:rPr>
                        <a:t> </a:t>
                      </a:r>
                    </a:p>
                    <a:p>
                      <a:pPr lvl="0" rtl="0">
                        <a:buNone/>
                      </a:pPr>
                      <a:r>
                        <a:rPr lang="en-US" sz="1900" dirty="0">
                          <a:latin typeface="Lucida Sans" panose="020B0602030504020204" pitchFamily="34" charset="0"/>
                        </a:rPr>
                        <a:t>Shawn cut a rectangle along two lines of symmetry. How many equal shares will he have? </a:t>
                      </a:r>
                    </a:p>
                  </a:txBody>
                  <a:tcPr/>
                </a:tc>
                <a:tc>
                  <a:txBody>
                    <a:bodyPr/>
                    <a:lstStyle/>
                    <a:p>
                      <a:pPr marL="109538" marR="0" indent="0">
                        <a:lnSpc>
                          <a:spcPct val="100000"/>
                        </a:lnSpc>
                        <a:spcBef>
                          <a:spcPts val="600"/>
                        </a:spcBef>
                      </a:pPr>
                      <a:r>
                        <a:rPr lang="en-US" sz="1000" b="0" dirty="0">
                          <a:effectLst/>
                          <a:latin typeface="Lucida Sans" panose="020B0602030504020204" pitchFamily="34" charset="0"/>
                          <a:ea typeface="Calibri"/>
                          <a:cs typeface="Times New Roman"/>
                        </a:rPr>
                        <a:t> </a:t>
                      </a:r>
                    </a:p>
                    <a:p>
                      <a:pPr marL="109538" marR="0" indent="0">
                        <a:lnSpc>
                          <a:spcPct val="100000"/>
                        </a:lnSpc>
                        <a:spcBef>
                          <a:spcPts val="600"/>
                        </a:spcBef>
                      </a:pPr>
                      <a:r>
                        <a:rPr lang="en-US" sz="1800" b="0" dirty="0">
                          <a:effectLst/>
                          <a:latin typeface="Lucida Sans" panose="020B0602030504020204" pitchFamily="34" charset="0"/>
                          <a:ea typeface="Calibri"/>
                          <a:cs typeface="Times New Roman"/>
                        </a:rPr>
                        <a:t>Ms.</a:t>
                      </a:r>
                      <a:r>
                        <a:rPr lang="en-US" sz="1800" b="0" baseline="0" dirty="0">
                          <a:effectLst/>
                          <a:latin typeface="Lucida Sans" panose="020B0602030504020204" pitchFamily="34" charset="0"/>
                          <a:ea typeface="Calibri"/>
                          <a:cs typeface="Times New Roman"/>
                        </a:rPr>
                        <a:t> </a:t>
                      </a:r>
                      <a:r>
                        <a:rPr lang="en-US" sz="1800" b="0" baseline="0" dirty="0" err="1">
                          <a:effectLst/>
                          <a:latin typeface="Lucida Sans" panose="020B0602030504020204" pitchFamily="34" charset="0"/>
                          <a:ea typeface="Calibri"/>
                          <a:cs typeface="Times New Roman"/>
                        </a:rPr>
                        <a:t>Nim</a:t>
                      </a:r>
                      <a:r>
                        <a:rPr lang="en-US" sz="1800" b="0" baseline="0" dirty="0">
                          <a:effectLst/>
                          <a:latin typeface="Lucida Sans" panose="020B0602030504020204" pitchFamily="34" charset="0"/>
                          <a:ea typeface="Calibri"/>
                          <a:cs typeface="Times New Roman"/>
                        </a:rPr>
                        <a:t> gave her students a picture of a rectangle. Then she asked them to shade in one half of the rectangle. Here are three pictures:</a:t>
                      </a:r>
                    </a:p>
                    <a:p>
                      <a:pPr marL="109538" marR="0" indent="0">
                        <a:lnSpc>
                          <a:spcPct val="100000"/>
                        </a:lnSpc>
                        <a:spcBef>
                          <a:spcPts val="600"/>
                        </a:spcBef>
                      </a:pPr>
                      <a:endParaRPr lang="en-US" sz="1400" b="0" baseline="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800" b="0" baseline="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600" b="0" baseline="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800" b="0" baseline="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800" b="0" baseline="0" dirty="0">
                        <a:effectLst/>
                        <a:latin typeface="Lucida Sans" panose="020B0602030504020204" pitchFamily="34" charset="0"/>
                        <a:ea typeface="Calibri"/>
                        <a:cs typeface="Times New Roman"/>
                      </a:endParaRPr>
                    </a:p>
                    <a:p>
                      <a:pPr marL="109538" marR="0" indent="0">
                        <a:lnSpc>
                          <a:spcPct val="100000"/>
                        </a:lnSpc>
                        <a:spcBef>
                          <a:spcPts val="600"/>
                        </a:spcBef>
                      </a:pPr>
                      <a:r>
                        <a:rPr lang="en-US" sz="1800" b="0" baseline="0" dirty="0">
                          <a:effectLst/>
                          <a:latin typeface="Lucida Sans" panose="020B0602030504020204" pitchFamily="34" charset="0"/>
                          <a:ea typeface="Calibri"/>
                          <a:cs typeface="Times New Roman"/>
                        </a:rPr>
                        <a:t>Which ones show one half? Explain.</a:t>
                      </a:r>
                    </a:p>
                    <a:p>
                      <a:pPr marL="109538" marR="0" lvl="1" indent="0" algn="l" defTabSz="457200" rtl="0" eaLnBrk="1" fontAlgn="auto" latinLnBrk="0" hangingPunct="1">
                        <a:lnSpc>
                          <a:spcPct val="100000"/>
                        </a:lnSpc>
                        <a:spcBef>
                          <a:spcPts val="600"/>
                        </a:spcBef>
                        <a:spcAft>
                          <a:spcPts val="0"/>
                        </a:spcAft>
                        <a:buClrTx/>
                        <a:buSzTx/>
                        <a:buFontTx/>
                        <a:buNone/>
                        <a:tabLst/>
                        <a:defRPr/>
                      </a:pPr>
                      <a:r>
                        <a:rPr lang="en-US" altLang="en-US" sz="1200" dirty="0">
                          <a:solidFill>
                            <a:srgbClr val="222222"/>
                          </a:solidFill>
                          <a:latin typeface="Lucida Sans" panose="020B0602030504020204" pitchFamily="34" charset="0"/>
                        </a:rPr>
                        <a:t>Source: Illustrative Mathematics.</a:t>
                      </a:r>
                      <a:r>
                        <a:rPr lang="en-US" altLang="en-US" sz="1200" baseline="0" dirty="0">
                          <a:solidFill>
                            <a:srgbClr val="222222"/>
                          </a:solidFill>
                          <a:latin typeface="Lucida Sans" panose="020B0602030504020204" pitchFamily="34" charset="0"/>
                        </a:rPr>
                        <a:t> </a:t>
                      </a:r>
                      <a:r>
                        <a:rPr lang="en-US" altLang="en-US" sz="1200" dirty="0">
                          <a:solidFill>
                            <a:srgbClr val="222222"/>
                          </a:solidFill>
                          <a:latin typeface="Lucida Sans" panose="020B0602030504020204" pitchFamily="34" charset="0"/>
                          <a:hlinkClick r:id="rId3"/>
                        </a:rPr>
                        <a:t>https://www.illustrativemathematics.org/illustrations/827</a:t>
                      </a:r>
                      <a:r>
                        <a:rPr lang="en-US" altLang="en-US" sz="1200" dirty="0">
                          <a:solidFill>
                            <a:srgbClr val="222222"/>
                          </a:solidFill>
                          <a:latin typeface="Lucida Sans" panose="020B0602030504020204" pitchFamily="34" charset="0"/>
                        </a:rPr>
                        <a:t> </a:t>
                      </a:r>
                      <a:endParaRPr lang="en-US" sz="1200" b="0" dirty="0">
                        <a:effectLst/>
                        <a:latin typeface="Lucida Sans" panose="020B0602030504020204" pitchFamily="34" charset="0"/>
                        <a:cs typeface="Times New Roman"/>
                      </a:endParaRPr>
                    </a:p>
                  </a:txBody>
                  <a:tcPr/>
                </a:tc>
                <a:extLst>
                  <a:ext uri="{0D108BD9-81ED-4DB2-BD59-A6C34878D82A}">
                    <a16:rowId xmlns:a16="http://schemas.microsoft.com/office/drawing/2014/main" val="10001"/>
                  </a:ext>
                </a:extLst>
              </a:tr>
            </a:tbl>
          </a:graphicData>
        </a:graphic>
      </p:graphicFrame>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8669" y="3367981"/>
            <a:ext cx="2767772" cy="1580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081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2738" y="101217"/>
            <a:ext cx="8229600" cy="1143000"/>
          </a:xfrm>
        </p:spPr>
        <p:txBody>
          <a:bodyPr/>
          <a:lstStyle/>
          <a:p>
            <a:r>
              <a:rPr lang="en-US" b="1" dirty="0"/>
              <a:t>Focus in K–8</a:t>
            </a:r>
            <a:br>
              <a:rPr lang="en-US" b="1" dirty="0"/>
            </a:br>
            <a:r>
              <a:rPr lang="en-US" sz="2600" i="1" dirty="0"/>
              <a:t>Measures of Center Example</a:t>
            </a:r>
            <a:endParaRPr lang="en-US" sz="2600" dirty="0"/>
          </a:p>
        </p:txBody>
      </p:sp>
      <p:graphicFrame>
        <p:nvGraphicFramePr>
          <p:cNvPr id="6" name="Content Placeholder 3"/>
          <p:cNvGraphicFramePr>
            <a:graphicFrameLocks/>
          </p:cNvGraphicFramePr>
          <p:nvPr>
            <p:extLst>
              <p:ext uri="{D42A27DB-BD31-4B8C-83A1-F6EECF244321}">
                <p14:modId xmlns:p14="http://schemas.microsoft.com/office/powerpoint/2010/main" val="2851989942"/>
              </p:ext>
            </p:extLst>
          </p:nvPr>
        </p:nvGraphicFramePr>
        <p:xfrm>
          <a:off x="457200" y="1528953"/>
          <a:ext cx="8229600" cy="470474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9662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Traditional Approach</a:t>
                      </a:r>
                      <a:r>
                        <a:rPr lang="en-US" sz="1800" b="1" baseline="0" dirty="0">
                          <a:effectLst/>
                          <a:latin typeface="Lucida Sans" panose="020B0602030504020204" pitchFamily="34" charset="0"/>
                          <a:ea typeface="Calibri"/>
                          <a:cs typeface="Tahoma"/>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ahoma"/>
                        </a:rPr>
                        <a:t>(Grade 3 Mean and Median)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CCSS-Aligned Approach</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(6.SP.B.4, 5c))</a:t>
                      </a:r>
                      <a:endParaRPr lang="en-US" sz="1800" b="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0"/>
                  </a:ext>
                </a:extLst>
              </a:tr>
              <a:tr h="3985218">
                <a:tc>
                  <a:txBody>
                    <a:bodyPr/>
                    <a:lstStyle/>
                    <a:p>
                      <a:pPr marL="191770" marR="0">
                        <a:lnSpc>
                          <a:spcPct val="100000"/>
                        </a:lnSpc>
                        <a:spcBef>
                          <a:spcPts val="600"/>
                        </a:spcBef>
                      </a:pPr>
                      <a:endParaRPr lang="en-US" sz="1900" b="0" dirty="0">
                        <a:effectLst/>
                        <a:latin typeface="Lucida Sans" panose="020B0602030504020204" pitchFamily="34" charset="0"/>
                        <a:cs typeface="Times New Roman"/>
                      </a:endParaRPr>
                    </a:p>
                  </a:txBody>
                  <a:tcPr/>
                </a:tc>
                <a:tc>
                  <a:txBody>
                    <a:bodyPr/>
                    <a:lstStyle/>
                    <a:p>
                      <a:pPr lvl="0" rtl="0">
                        <a:buNone/>
                      </a:pPr>
                      <a:endParaRPr lang="en-US" sz="1900" dirty="0">
                        <a:latin typeface="Lucida Sans" panose="020B0602030504020204" pitchFamily="34" charset="0"/>
                      </a:endParaRPr>
                    </a:p>
                    <a:p>
                      <a:pPr lvl="0" rtl="0">
                        <a:buNone/>
                      </a:pPr>
                      <a:endParaRPr lang="en-US" sz="1900" dirty="0">
                        <a:latin typeface="Lucida Sans" panose="020B0602030504020204" pitchFamily="34" charset="0"/>
                      </a:endParaRPr>
                    </a:p>
                    <a:p>
                      <a:pPr lvl="0" rtl="0">
                        <a:buNone/>
                      </a:pPr>
                      <a:endParaRPr lang="en-US" sz="1900" dirty="0">
                        <a:latin typeface="Lucida Sans" panose="020B0602030504020204" pitchFamily="34" charset="0"/>
                      </a:endParaRPr>
                    </a:p>
                    <a:p>
                      <a:pPr lvl="0" rtl="0">
                        <a:buNone/>
                      </a:pPr>
                      <a:endParaRPr lang="en-US" sz="1900" dirty="0">
                        <a:latin typeface="Lucida Sans" panose="020B0602030504020204" pitchFamily="34" charset="0"/>
                      </a:endParaRPr>
                    </a:p>
                    <a:p>
                      <a:pPr lvl="0" rtl="0">
                        <a:buNone/>
                      </a:pPr>
                      <a:endParaRPr lang="en-US" sz="1900" dirty="0">
                        <a:latin typeface="Lucida Sans" panose="020B0602030504020204" pitchFamily="34" charset="0"/>
                      </a:endParaRPr>
                    </a:p>
                    <a:p>
                      <a:pPr lvl="0" rtl="0">
                        <a:buNone/>
                      </a:pPr>
                      <a:endParaRPr lang="en-US" sz="1900" dirty="0">
                        <a:latin typeface="Lucida Sans" panose="020B0602030504020204" pitchFamily="34" charset="0"/>
                      </a:endParaRPr>
                    </a:p>
                    <a:p>
                      <a:pPr lvl="0" rtl="0">
                        <a:buNone/>
                      </a:pPr>
                      <a:endParaRPr lang="en-US" sz="1900" dirty="0">
                        <a:latin typeface="Lucida Sans" panose="020B0602030504020204" pitchFamily="34" charset="0"/>
                      </a:endParaRPr>
                    </a:p>
                    <a:p>
                      <a:pPr lvl="0" rtl="0">
                        <a:buNone/>
                      </a:pPr>
                      <a:endParaRPr lang="en-US" sz="1900" dirty="0">
                        <a:latin typeface="Lucida Sans" panose="020B0602030504020204" pitchFamily="34" charset="0"/>
                      </a:endParaRPr>
                    </a:p>
                    <a:p>
                      <a:pPr lvl="0" rtl="0">
                        <a:buNone/>
                      </a:pPr>
                      <a:endParaRPr lang="en-US" sz="1900" dirty="0">
                        <a:latin typeface="Lucida Sans" panose="020B0602030504020204" pitchFamily="34" charset="0"/>
                      </a:endParaRPr>
                    </a:p>
                    <a:p>
                      <a:pPr lvl="0" rtl="0">
                        <a:buNone/>
                      </a:pPr>
                      <a:endParaRPr lang="en-US" sz="1900" dirty="0">
                        <a:latin typeface="Lucida Sans" panose="020B0602030504020204" pitchFamily="34" charset="0"/>
                      </a:endParaRPr>
                    </a:p>
                    <a:p>
                      <a:pPr lvl="0" rtl="0">
                        <a:buNone/>
                      </a:pPr>
                      <a:endParaRPr lang="en-US" sz="1900" dirty="0">
                        <a:latin typeface="Lucida Sans" panose="020B0602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effectLst/>
                        <a:latin typeface="Lucida Sans" panose="020B0602030504020204" pitchFamily="34" charset="0"/>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latin typeface="Lucida Sans" panose="020B0602030504020204" pitchFamily="34" charset="0"/>
                          <a:cs typeface="Times New Roman"/>
                        </a:rPr>
                        <a:t>Source:</a:t>
                      </a:r>
                      <a:r>
                        <a:rPr lang="en-US" sz="1200" b="0" baseline="0" dirty="0">
                          <a:effectLst/>
                          <a:latin typeface="Lucida Sans" panose="020B0602030504020204" pitchFamily="34" charset="0"/>
                          <a:cs typeface="Times New Roman"/>
                        </a:rPr>
                        <a:t> Illustrative Mathematics. </a:t>
                      </a:r>
                      <a:r>
                        <a:rPr lang="en-US" sz="1200" b="0" baseline="0" dirty="0">
                          <a:effectLst/>
                          <a:latin typeface="Lucida Sans" panose="020B0602030504020204" pitchFamily="34" charset="0"/>
                          <a:cs typeface="Times New Roman"/>
                          <a:hlinkClick r:id="rId3"/>
                        </a:rPr>
                        <a:t>https://www.illustrativemathematics.org/illustrations/877</a:t>
                      </a:r>
                      <a:r>
                        <a:rPr lang="en-US" sz="1200" b="0" baseline="0" dirty="0">
                          <a:effectLst/>
                          <a:latin typeface="Lucida Sans" panose="020B0602030504020204" pitchFamily="34" charset="0"/>
                          <a:cs typeface="Times New Roman"/>
                        </a:rPr>
                        <a:t> </a:t>
                      </a:r>
                      <a:endParaRPr lang="en-US" sz="1200" b="0" dirty="0">
                        <a:effectLst/>
                        <a:latin typeface="Lucida Sans" panose="020B0602030504020204" pitchFamily="34" charset="0"/>
                        <a:cs typeface="Times New Roman"/>
                      </a:endParaRPr>
                    </a:p>
                  </a:txBody>
                  <a:tcPr/>
                </a:tc>
                <a:extLst>
                  <a:ext uri="{0D108BD9-81ED-4DB2-BD59-A6C34878D82A}">
                    <a16:rowId xmlns:a16="http://schemas.microsoft.com/office/drawing/2014/main" val="10001"/>
                  </a:ext>
                </a:extLst>
              </a:tr>
            </a:tbl>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80" y="2270907"/>
            <a:ext cx="3288035" cy="389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951" y="2616085"/>
            <a:ext cx="4032708" cy="1146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4388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12738" y="132749"/>
            <a:ext cx="8229600" cy="1143000"/>
          </a:xfrm>
        </p:spPr>
        <p:txBody>
          <a:bodyPr>
            <a:normAutofit/>
          </a:bodyPr>
          <a:lstStyle/>
          <a:p>
            <a:pPr>
              <a:defRPr/>
            </a:pPr>
            <a:r>
              <a:rPr lang="en-US" b="1" dirty="0"/>
              <a:t>Focus in K–8 </a:t>
            </a:r>
            <a:br>
              <a:rPr lang="en-US" b="1" dirty="0"/>
            </a:br>
            <a:r>
              <a:rPr lang="en-US" sz="2600" i="1" dirty="0"/>
              <a:t>Supporting Work Reinforcing Major Work</a:t>
            </a:r>
            <a:endParaRPr sz="2600" i="1" dirty="0"/>
          </a:p>
        </p:txBody>
      </p:sp>
      <p:graphicFrame>
        <p:nvGraphicFramePr>
          <p:cNvPr id="6" name="Content Placeholder 3"/>
          <p:cNvGraphicFramePr>
            <a:graphicFrameLocks/>
          </p:cNvGraphicFramePr>
          <p:nvPr>
            <p:extLst>
              <p:ext uri="{D42A27DB-BD31-4B8C-83A1-F6EECF244321}">
                <p14:modId xmlns:p14="http://schemas.microsoft.com/office/powerpoint/2010/main" val="3316182013"/>
              </p:ext>
            </p:extLst>
          </p:nvPr>
        </p:nvGraphicFramePr>
        <p:xfrm>
          <a:off x="457200" y="1600200"/>
          <a:ext cx="8229600" cy="46786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Traditional Approach</a:t>
                      </a:r>
                      <a:r>
                        <a:rPr lang="en-US" sz="1800" b="1" baseline="0" dirty="0">
                          <a:effectLst/>
                          <a:latin typeface="Lucida Sans" panose="020B0602030504020204" pitchFamily="34" charset="0"/>
                          <a:ea typeface="Calibri"/>
                          <a:cs typeface="Tahoma"/>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ahoma"/>
                        </a:rPr>
                        <a:t>(Grade 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CCSS-Aligned Approach</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(1.MD.C.4)</a:t>
                      </a:r>
                      <a:endParaRPr lang="en-US" sz="1800" b="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0"/>
                  </a:ext>
                </a:extLst>
              </a:tr>
              <a:tr h="370840">
                <a:tc>
                  <a:txBody>
                    <a:bodyPr/>
                    <a:lstStyle/>
                    <a:p>
                      <a:pPr marL="191770" marR="0">
                        <a:lnSpc>
                          <a:spcPct val="100000"/>
                        </a:lnSpc>
                        <a:spcBef>
                          <a:spcPts val="600"/>
                        </a:spcBef>
                      </a:pPr>
                      <a:endParaRPr lang="en-US" sz="1900" b="0" dirty="0">
                        <a:effectLst/>
                        <a:latin typeface="Lucida Sans" panose="020B0602030504020204" pitchFamily="34" charset="0"/>
                        <a:ea typeface="Calibri"/>
                        <a:cs typeface="Times New Roman"/>
                      </a:endParaRPr>
                    </a:p>
                    <a:p>
                      <a:pPr marL="191770" marR="0">
                        <a:lnSpc>
                          <a:spcPct val="100000"/>
                        </a:lnSpc>
                        <a:spcBef>
                          <a:spcPts val="600"/>
                        </a:spcBef>
                      </a:pPr>
                      <a:endParaRPr lang="en-US" sz="1900" b="0" dirty="0">
                        <a:effectLst/>
                        <a:latin typeface="Lucida Sans" panose="020B0602030504020204" pitchFamily="34" charset="0"/>
                        <a:ea typeface="Calibri"/>
                        <a:cs typeface="Times New Roman"/>
                      </a:endParaRPr>
                    </a:p>
                    <a:p>
                      <a:pPr marL="191770" marR="0">
                        <a:lnSpc>
                          <a:spcPct val="100000"/>
                        </a:lnSpc>
                        <a:spcBef>
                          <a:spcPts val="600"/>
                        </a:spcBef>
                      </a:pPr>
                      <a:endParaRPr lang="en-US" sz="1900" b="0" dirty="0">
                        <a:effectLst/>
                        <a:latin typeface="Lucida Sans" panose="020B0602030504020204" pitchFamily="34" charset="0"/>
                        <a:ea typeface="Calibri"/>
                        <a:cs typeface="Times New Roman"/>
                      </a:endParaRPr>
                    </a:p>
                    <a:p>
                      <a:pPr marL="191770" marR="0">
                        <a:lnSpc>
                          <a:spcPct val="100000"/>
                        </a:lnSpc>
                        <a:spcBef>
                          <a:spcPts val="600"/>
                        </a:spcBef>
                      </a:pPr>
                      <a:endParaRPr lang="en-US" sz="1900" b="0" dirty="0">
                        <a:effectLst/>
                        <a:latin typeface="Lucida Sans" panose="020B0602030504020204" pitchFamily="34" charset="0"/>
                        <a:ea typeface="Calibri"/>
                        <a:cs typeface="Times New Roman"/>
                      </a:endParaRPr>
                    </a:p>
                    <a:p>
                      <a:pPr marL="191770" marR="0">
                        <a:lnSpc>
                          <a:spcPct val="100000"/>
                        </a:lnSpc>
                        <a:spcBef>
                          <a:spcPts val="600"/>
                        </a:spcBef>
                      </a:pPr>
                      <a:endParaRPr lang="en-US" sz="1900" b="0" dirty="0">
                        <a:effectLst/>
                        <a:latin typeface="Lucida Sans" panose="020B0602030504020204" pitchFamily="34" charset="0"/>
                        <a:ea typeface="Calibri"/>
                        <a:cs typeface="Times New Roman"/>
                      </a:endParaRPr>
                    </a:p>
                    <a:p>
                      <a:pPr marL="191770" marR="0">
                        <a:lnSpc>
                          <a:spcPct val="100000"/>
                        </a:lnSpc>
                        <a:spcBef>
                          <a:spcPts val="600"/>
                        </a:spcBef>
                      </a:pPr>
                      <a:endParaRPr lang="en-US" sz="1900" b="0" dirty="0">
                        <a:effectLst/>
                        <a:latin typeface="Lucida Sans" panose="020B0602030504020204" pitchFamily="34" charset="0"/>
                        <a:ea typeface="Calibri"/>
                        <a:cs typeface="Times New Roman"/>
                      </a:endParaRPr>
                    </a:p>
                    <a:p>
                      <a:pPr marL="191770" marR="0">
                        <a:lnSpc>
                          <a:spcPct val="100000"/>
                        </a:lnSpc>
                        <a:spcBef>
                          <a:spcPts val="600"/>
                        </a:spcBef>
                      </a:pPr>
                      <a:endParaRPr lang="en-US" sz="1900" b="0" dirty="0">
                        <a:effectLst/>
                        <a:latin typeface="Lucida Sans" panose="020B0602030504020204" pitchFamily="34" charset="0"/>
                        <a:ea typeface="Calibri"/>
                        <a:cs typeface="Times New Roman"/>
                      </a:endParaRPr>
                    </a:p>
                    <a:p>
                      <a:pPr marL="191770" marR="0">
                        <a:lnSpc>
                          <a:spcPct val="100000"/>
                        </a:lnSpc>
                        <a:spcBef>
                          <a:spcPts val="600"/>
                        </a:spcBef>
                      </a:pPr>
                      <a:endParaRPr lang="en-US" sz="1900" b="0" dirty="0">
                        <a:effectLst/>
                        <a:latin typeface="Lucida Sans" panose="020B0602030504020204" pitchFamily="34" charset="0"/>
                        <a:ea typeface="Calibri"/>
                        <a:cs typeface="Times New Roman"/>
                      </a:endParaRPr>
                    </a:p>
                    <a:p>
                      <a:pPr marL="191770" marR="0">
                        <a:lnSpc>
                          <a:spcPct val="100000"/>
                        </a:lnSpc>
                        <a:spcBef>
                          <a:spcPts val="600"/>
                        </a:spcBef>
                      </a:pPr>
                      <a:endParaRPr lang="en-US" sz="1900" b="0" dirty="0">
                        <a:effectLst/>
                        <a:latin typeface="Lucida Sans" panose="020B0602030504020204" pitchFamily="34" charset="0"/>
                        <a:ea typeface="Calibri"/>
                        <a:cs typeface="Times New Roman"/>
                      </a:endParaRPr>
                    </a:p>
                    <a:p>
                      <a:pPr marL="191770" marR="0">
                        <a:lnSpc>
                          <a:spcPct val="100000"/>
                        </a:lnSpc>
                        <a:spcBef>
                          <a:spcPts val="600"/>
                        </a:spcBef>
                      </a:pPr>
                      <a:endParaRPr lang="en-US" sz="1900" b="0" dirty="0">
                        <a:effectLst/>
                        <a:latin typeface="Lucida Sans" panose="020B0602030504020204" pitchFamily="34" charset="0"/>
                        <a:ea typeface="Calibri"/>
                        <a:cs typeface="Times New Roman"/>
                      </a:endParaRPr>
                    </a:p>
                    <a:p>
                      <a:pPr marL="191770" marR="0">
                        <a:lnSpc>
                          <a:spcPct val="100000"/>
                        </a:lnSpc>
                        <a:spcBef>
                          <a:spcPts val="600"/>
                        </a:spcBef>
                      </a:pPr>
                      <a:endParaRPr lang="en-US" sz="1900" b="0" dirty="0">
                        <a:effectLst/>
                        <a:latin typeface="Lucida Sans" panose="020B0602030504020204" pitchFamily="34" charset="0"/>
                        <a:ea typeface="Calibri"/>
                        <a:cs typeface="Times New Roman"/>
                      </a:endParaRPr>
                    </a:p>
                  </a:txBody>
                  <a:tcPr/>
                </a:tc>
                <a:tc>
                  <a:txBody>
                    <a:bodyPr/>
                    <a:lstStyle/>
                    <a:p>
                      <a:pPr marL="109538" marR="0" indent="0">
                        <a:lnSpc>
                          <a:spcPct val="100000"/>
                        </a:lnSpc>
                        <a:spcBef>
                          <a:spcPts val="600"/>
                        </a:spcBef>
                      </a:pPr>
                      <a:endParaRPr lang="en-US" sz="1900" b="0"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859" y="2250995"/>
            <a:ext cx="2863813" cy="4049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964" y="2229222"/>
            <a:ext cx="2905188" cy="4049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51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4248345768"/>
              </p:ext>
            </p:extLst>
          </p:nvPr>
        </p:nvGraphicFramePr>
        <p:xfrm>
          <a:off x="457200" y="1600200"/>
          <a:ext cx="8229600" cy="4572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effectLst/>
                          <a:latin typeface="Lucida Sans" panose="020B0602030504020204" pitchFamily="34" charset="0"/>
                          <a:ea typeface="Calibri"/>
                          <a:cs typeface="Times New Roman"/>
                        </a:rPr>
                        <a:t>Traditional Approach</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effectLst/>
                          <a:latin typeface="Lucida Sans" panose="020B0602030504020204" pitchFamily="34" charset="0"/>
                          <a:ea typeface="Calibri"/>
                          <a:cs typeface="Times New Roman"/>
                        </a:rPr>
                        <a:t>(Grade</a:t>
                      </a:r>
                      <a:r>
                        <a:rPr lang="en-US" sz="1800" baseline="0" dirty="0">
                          <a:effectLst/>
                          <a:latin typeface="Lucida Sans" panose="020B0602030504020204" pitchFamily="34" charset="0"/>
                          <a:ea typeface="Calibri"/>
                          <a:cs typeface="Times New Roman"/>
                        </a:rPr>
                        <a:t> 7)</a:t>
                      </a:r>
                      <a:endParaRPr lang="en-US" sz="1800" dirty="0">
                        <a:effectLst/>
                        <a:latin typeface="Lucida Sans" panose="020B0602030504020204" pitchFamily="34" charset="0"/>
                        <a:ea typeface="Calibri"/>
                        <a:cs typeface="Times New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imes New Roman"/>
                        </a:rPr>
                        <a:t>CCSS-Aligned Approach</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imes New Roman"/>
                        </a:rPr>
                        <a:t>(7.SP.C.8)</a:t>
                      </a:r>
                    </a:p>
                  </a:txBody>
                  <a:tcPr/>
                </a:tc>
                <a:extLst>
                  <a:ext uri="{0D108BD9-81ED-4DB2-BD59-A6C34878D82A}">
                    <a16:rowId xmlns:a16="http://schemas.microsoft.com/office/drawing/2014/main" val="10000"/>
                  </a:ext>
                </a:extLst>
              </a:tr>
              <a:tr h="370840">
                <a:tc>
                  <a:txBody>
                    <a:bodyPr/>
                    <a:lstStyle/>
                    <a:p>
                      <a:pPr marL="191770" marR="0">
                        <a:lnSpc>
                          <a:spcPct val="100000"/>
                        </a:lnSpc>
                        <a:spcBef>
                          <a:spcPts val="600"/>
                        </a:spcBef>
                      </a:pPr>
                      <a:endParaRPr lang="en-US" sz="1900" b="0" dirty="0">
                        <a:effectLst/>
                        <a:latin typeface="Lucida Sans" panose="020B0602030504020204" pitchFamily="34" charset="0"/>
                        <a:ea typeface="Calibri"/>
                        <a:cs typeface="Times New Roman"/>
                      </a:endParaRPr>
                    </a:p>
                    <a:p>
                      <a:pPr marL="191770" marR="0">
                        <a:lnSpc>
                          <a:spcPct val="100000"/>
                        </a:lnSpc>
                        <a:spcBef>
                          <a:spcPts val="600"/>
                        </a:spcBef>
                      </a:pPr>
                      <a:r>
                        <a:rPr lang="en-US" sz="1900" b="0" dirty="0">
                          <a:effectLst/>
                          <a:latin typeface="Lucida Sans" panose="020B0602030504020204" pitchFamily="34" charset="0"/>
                          <a:ea typeface="Calibri"/>
                          <a:cs typeface="Times New Roman"/>
                        </a:rPr>
                        <a:t>A</a:t>
                      </a:r>
                      <a:r>
                        <a:rPr lang="en-US" sz="1900" b="0" baseline="0" dirty="0">
                          <a:effectLst/>
                          <a:latin typeface="Lucida Sans" panose="020B0602030504020204" pitchFamily="34" charset="0"/>
                          <a:ea typeface="Calibri"/>
                          <a:cs typeface="Times New Roman"/>
                        </a:rPr>
                        <a:t> coin is flipped three times. </a:t>
                      </a:r>
                    </a:p>
                    <a:p>
                      <a:pPr marL="191770" marR="0">
                        <a:lnSpc>
                          <a:spcPct val="100000"/>
                        </a:lnSpc>
                        <a:spcBef>
                          <a:spcPts val="600"/>
                        </a:spcBef>
                      </a:pPr>
                      <a:endParaRPr lang="en-US" sz="1900" b="1" baseline="0" dirty="0">
                        <a:effectLst/>
                        <a:latin typeface="Lucida Sans" panose="020B0602030504020204" pitchFamily="34" charset="0"/>
                        <a:ea typeface="Calibri"/>
                        <a:cs typeface="Times New Roman"/>
                      </a:endParaRPr>
                    </a:p>
                    <a:p>
                      <a:pPr marL="191770" marR="0">
                        <a:lnSpc>
                          <a:spcPct val="100000"/>
                        </a:lnSpc>
                        <a:spcBef>
                          <a:spcPts val="600"/>
                        </a:spcBef>
                      </a:pPr>
                      <a:r>
                        <a:rPr lang="en-US" sz="1900" b="1" baseline="0" dirty="0">
                          <a:effectLst/>
                          <a:latin typeface="Lucida Sans" panose="020B0602030504020204" pitchFamily="34" charset="0"/>
                          <a:ea typeface="Calibri"/>
                          <a:cs typeface="Times New Roman"/>
                        </a:rPr>
                        <a:t>Part A: </a:t>
                      </a:r>
                      <a:r>
                        <a:rPr lang="en-US" sz="1900" b="0" baseline="0" dirty="0">
                          <a:effectLst/>
                          <a:latin typeface="Lucida Sans" panose="020B0602030504020204" pitchFamily="34" charset="0"/>
                          <a:ea typeface="Calibri"/>
                          <a:cs typeface="Times New Roman"/>
                        </a:rPr>
                        <a:t>Draw a tree diagram that shows all possible outcomes.</a:t>
                      </a:r>
                    </a:p>
                    <a:p>
                      <a:pPr marL="191770" marR="0">
                        <a:lnSpc>
                          <a:spcPct val="100000"/>
                        </a:lnSpc>
                        <a:spcBef>
                          <a:spcPts val="600"/>
                        </a:spcBef>
                      </a:pPr>
                      <a:endParaRPr lang="en-US" sz="1900" b="0" baseline="0" dirty="0">
                        <a:effectLst/>
                        <a:latin typeface="Lucida Sans" panose="020B0602030504020204" pitchFamily="34" charset="0"/>
                        <a:ea typeface="Calibri"/>
                        <a:cs typeface="Times New Roman"/>
                      </a:endParaRPr>
                    </a:p>
                    <a:p>
                      <a:pPr marL="191770" marR="0">
                        <a:lnSpc>
                          <a:spcPct val="100000"/>
                        </a:lnSpc>
                        <a:spcBef>
                          <a:spcPts val="600"/>
                        </a:spcBef>
                      </a:pPr>
                      <a:r>
                        <a:rPr lang="en-US" sz="1900" b="1" baseline="0" dirty="0">
                          <a:effectLst/>
                          <a:latin typeface="Lucida Sans" panose="020B0602030504020204" pitchFamily="34" charset="0"/>
                          <a:ea typeface="Calibri"/>
                          <a:cs typeface="Times New Roman"/>
                        </a:rPr>
                        <a:t>Part B</a:t>
                      </a:r>
                      <a:r>
                        <a:rPr lang="en-US" sz="1900" b="0" baseline="0" dirty="0">
                          <a:effectLst/>
                          <a:latin typeface="Lucida Sans" panose="020B0602030504020204" pitchFamily="34" charset="0"/>
                          <a:ea typeface="Calibri"/>
                          <a:cs typeface="Times New Roman"/>
                        </a:rPr>
                        <a:t>: </a:t>
                      </a:r>
                      <a:r>
                        <a:rPr lang="en-US" sz="1900" kern="1200" dirty="0">
                          <a:solidFill>
                            <a:schemeClr val="dk1"/>
                          </a:solidFill>
                          <a:effectLst/>
                          <a:latin typeface="Lucida Sans" panose="020B0602030504020204" pitchFamily="34" charset="0"/>
                          <a:ea typeface="+mn-ea"/>
                          <a:cs typeface="+mn-cs"/>
                        </a:rPr>
                        <a:t>Create an organized list that shows all possible outcomes.</a:t>
                      </a:r>
                      <a:endParaRPr lang="en-US" sz="1900" b="0" dirty="0">
                        <a:effectLst/>
                        <a:latin typeface="Lucida Sans" panose="020B0602030504020204" pitchFamily="34" charset="0"/>
                        <a:ea typeface="Calibri"/>
                        <a:cs typeface="Times New Roman"/>
                      </a:endParaRPr>
                    </a:p>
                  </a:txBody>
                  <a:tcPr/>
                </a:tc>
                <a:tc>
                  <a:txBody>
                    <a:bodyPr/>
                    <a:lstStyle/>
                    <a:p>
                      <a:pPr marL="109538" marR="0" indent="0">
                        <a:lnSpc>
                          <a:spcPct val="100000"/>
                        </a:lnSpc>
                        <a:spcBef>
                          <a:spcPts val="600"/>
                        </a:spcBef>
                      </a:pPr>
                      <a:endParaRPr lang="en-US" sz="1900" b="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900" b="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900" b="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900" b="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900" b="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900" b="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900" b="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900" b="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900" b="0" dirty="0">
                        <a:effectLst/>
                        <a:latin typeface="Lucida Sans" panose="020B0602030504020204" pitchFamily="34" charset="0"/>
                        <a:ea typeface="Calibri"/>
                        <a:cs typeface="Times New Roman"/>
                      </a:endParaRPr>
                    </a:p>
                    <a:p>
                      <a:pPr marL="109538" marR="0" indent="0" algn="l" defTabSz="457200" rtl="0" eaLnBrk="1" fontAlgn="auto" latinLnBrk="0" hangingPunct="1">
                        <a:lnSpc>
                          <a:spcPct val="100000"/>
                        </a:lnSpc>
                        <a:spcBef>
                          <a:spcPts val="600"/>
                        </a:spcBef>
                        <a:spcAft>
                          <a:spcPts val="0"/>
                        </a:spcAft>
                        <a:buClrTx/>
                        <a:buSzTx/>
                        <a:buFontTx/>
                        <a:buNone/>
                        <a:tabLst/>
                        <a:defRPr/>
                      </a:pPr>
                      <a:r>
                        <a:rPr lang="en-US" sz="1200" b="0" dirty="0">
                          <a:effectLst/>
                          <a:latin typeface="Lucida Sans" panose="020B0602030504020204" pitchFamily="34" charset="0"/>
                          <a:ea typeface="Calibri"/>
                          <a:cs typeface="Times New Roman"/>
                        </a:rPr>
                        <a:t>Source: </a:t>
                      </a:r>
                      <a:r>
                        <a:rPr lang="en-US" sz="1200" b="0" dirty="0" err="1">
                          <a:effectLst/>
                          <a:latin typeface="Lucida Sans" panose="020B0602030504020204" pitchFamily="34" charset="0"/>
                          <a:ea typeface="Calibri"/>
                          <a:cs typeface="Times New Roman"/>
                        </a:rPr>
                        <a:t>EngageNY</a:t>
                      </a:r>
                      <a:r>
                        <a:rPr lang="en-US" sz="1200" b="0" dirty="0">
                          <a:effectLst/>
                          <a:latin typeface="Lucida Sans" panose="020B0602030504020204" pitchFamily="34" charset="0"/>
                          <a:ea typeface="Calibri"/>
                          <a:cs typeface="Times New Roman"/>
                        </a:rPr>
                        <a:t>. </a:t>
                      </a:r>
                      <a:r>
                        <a:rPr lang="en-US" sz="1200" u="sng" kern="0" dirty="0">
                          <a:solidFill>
                            <a:srgbClr val="000000"/>
                          </a:solidFill>
                          <a:cs typeface="Arial"/>
                          <a:sym typeface="Arial"/>
                          <a:hlinkClick r:id="rId3"/>
                          <a:rtl val="0"/>
                        </a:rPr>
                        <a:t>http://www.engageny.org/sites/default/files/resource/attachments/math-grade-7.pdf</a:t>
                      </a:r>
                      <a:endParaRPr lang="en-US" sz="1200" kern="0" dirty="0">
                        <a:solidFill>
                          <a:srgbClr val="000000"/>
                        </a:solidFill>
                        <a:cs typeface="Arial"/>
                        <a:sym typeface="Arial"/>
                        <a:rtl val="0"/>
                      </a:endParaRPr>
                    </a:p>
                  </a:txBody>
                  <a:tcPr/>
                </a:tc>
                <a:extLst>
                  <a:ext uri="{0D108BD9-81ED-4DB2-BD59-A6C34878D82A}">
                    <a16:rowId xmlns:a16="http://schemas.microsoft.com/office/drawing/2014/main" val="10001"/>
                  </a:ext>
                </a:extLst>
              </a:tr>
            </a:tbl>
          </a:graphicData>
        </a:graphic>
      </p:graphicFrame>
      <p:sp>
        <p:nvSpPr>
          <p:cNvPr id="5" name="Title 1"/>
          <p:cNvSpPr>
            <a:spLocks noGrp="1"/>
          </p:cNvSpPr>
          <p:nvPr>
            <p:ph type="title"/>
          </p:nvPr>
        </p:nvSpPr>
        <p:spPr>
          <a:xfrm>
            <a:off x="312738" y="132749"/>
            <a:ext cx="8229600" cy="1143000"/>
          </a:xfrm>
        </p:spPr>
        <p:txBody>
          <a:bodyPr>
            <a:normAutofit/>
          </a:bodyPr>
          <a:lstStyle/>
          <a:p>
            <a:pPr>
              <a:defRPr/>
            </a:pPr>
            <a:r>
              <a:rPr lang="en-US" b="1" dirty="0"/>
              <a:t>Focus in K–8 </a:t>
            </a:r>
            <a:br>
              <a:rPr lang="en-US" b="1" dirty="0"/>
            </a:br>
            <a:r>
              <a:rPr lang="en-US" sz="2600" i="1" dirty="0"/>
              <a:t>Supporting Work Reinforcing Major Work</a:t>
            </a:r>
            <a:endParaRPr sz="2600" i="1" dirty="0"/>
          </a:p>
        </p:txBody>
      </p:sp>
      <p:grpSp>
        <p:nvGrpSpPr>
          <p:cNvPr id="3" name="Group 2"/>
          <p:cNvGrpSpPr/>
          <p:nvPr/>
        </p:nvGrpSpPr>
        <p:grpSpPr>
          <a:xfrm>
            <a:off x="4521533" y="2493817"/>
            <a:ext cx="4165267" cy="3041940"/>
            <a:chOff x="4521533" y="2493817"/>
            <a:chExt cx="4165267" cy="3041940"/>
          </a:xfrm>
        </p:grpSpPr>
        <p:pic>
          <p:nvPicPr>
            <p:cNvPr id="8" name="Picture 7"/>
            <p:cNvPicPr/>
            <p:nvPr/>
          </p:nvPicPr>
          <p:blipFill>
            <a:blip r:embed="rId4"/>
            <a:stretch>
              <a:fillRect/>
            </a:stretch>
          </p:blipFill>
          <p:spPr>
            <a:xfrm>
              <a:off x="4592783" y="2493817"/>
              <a:ext cx="4058392" cy="2457165"/>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6332522" y="4270318"/>
                  <a:ext cx="1119249" cy="5550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b="1" i="1" kern="0" smtClean="0">
                                <a:solidFill>
                                  <a:srgbClr val="FF0000"/>
                                </a:solidFill>
                                <a:latin typeface="Cambria Math" panose="02040503050406030204" pitchFamily="18" charset="0"/>
                                <a:sym typeface="Arial"/>
                                <a:rtl val="0"/>
                              </a:rPr>
                            </m:ctrlPr>
                          </m:fPr>
                          <m:num>
                            <m:r>
                              <a:rPr lang="en-US" sz="1600" b="1" i="1" kern="0" smtClean="0">
                                <a:solidFill>
                                  <a:srgbClr val="FF0000"/>
                                </a:solidFill>
                                <a:latin typeface="Cambria Math"/>
                                <a:sym typeface="Arial"/>
                                <a:rtl val="0"/>
                              </a:rPr>
                              <m:t>𝟐</m:t>
                            </m:r>
                          </m:num>
                          <m:den>
                            <m:r>
                              <a:rPr lang="en-US" sz="1600" b="1" i="1" kern="0" smtClean="0">
                                <a:solidFill>
                                  <a:srgbClr val="FF0000"/>
                                </a:solidFill>
                                <a:latin typeface="Cambria Math"/>
                                <a:sym typeface="Arial"/>
                                <a:rtl val="0"/>
                              </a:rPr>
                              <m:t>𝟖</m:t>
                            </m:r>
                          </m:den>
                        </m:f>
                        <m:r>
                          <a:rPr lang="en-US" sz="1600" b="1" i="1" kern="0" smtClean="0">
                            <a:solidFill>
                              <a:srgbClr val="FF0000"/>
                            </a:solidFill>
                            <a:latin typeface="Cambria Math"/>
                            <a:sym typeface="Arial"/>
                            <a:rtl val="0"/>
                          </a:rPr>
                          <m:t>=</m:t>
                        </m:r>
                        <m:f>
                          <m:fPr>
                            <m:ctrlPr>
                              <a:rPr lang="en-US" sz="1600" b="1" i="1" kern="0" smtClean="0">
                                <a:solidFill>
                                  <a:srgbClr val="FF0000"/>
                                </a:solidFill>
                                <a:latin typeface="Cambria Math" panose="02040503050406030204" pitchFamily="18" charset="0"/>
                                <a:sym typeface="Arial"/>
                                <a:rtl val="0"/>
                              </a:rPr>
                            </m:ctrlPr>
                          </m:fPr>
                          <m:num>
                            <m:r>
                              <a:rPr lang="en-US" sz="1600" b="1" i="1" kern="0" smtClean="0">
                                <a:solidFill>
                                  <a:srgbClr val="FF0000"/>
                                </a:solidFill>
                                <a:latin typeface="Cambria Math"/>
                                <a:sym typeface="Arial"/>
                                <a:rtl val="0"/>
                              </a:rPr>
                              <m:t>𝒙</m:t>
                            </m:r>
                          </m:num>
                          <m:den>
                            <m:r>
                              <a:rPr lang="en-US" sz="1600" b="1" i="1" kern="0" smtClean="0">
                                <a:solidFill>
                                  <a:srgbClr val="FF0000"/>
                                </a:solidFill>
                                <a:latin typeface="Cambria Math"/>
                                <a:sym typeface="Arial"/>
                                <a:rtl val="0"/>
                              </a:rPr>
                              <m:t>𝟐𝟒</m:t>
                            </m:r>
                          </m:den>
                        </m:f>
                      </m:oMath>
                    </m:oMathPara>
                  </a14:m>
                  <a:endParaRPr lang="en-US" sz="1600" b="1" kern="0" dirty="0">
                    <a:solidFill>
                      <a:srgbClr val="FF0000"/>
                    </a:solidFill>
                    <a:cs typeface="Arial"/>
                    <a:sym typeface="Arial"/>
                    <a:rtl val="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332522" y="4270318"/>
                  <a:ext cx="1119249" cy="55502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562600" y="4950982"/>
                  <a:ext cx="3124200" cy="584775"/>
                </a:xfrm>
                <a:prstGeom prst="rect">
                  <a:avLst/>
                </a:prstGeom>
                <a:noFill/>
              </p:spPr>
              <p:txBody>
                <a:bodyPr wrap="square" rtlCol="0">
                  <a:spAutoFit/>
                </a:bodyPr>
                <a:lstStyle/>
                <a:p>
                  <a14:m>
                    <m:oMath xmlns:m="http://schemas.openxmlformats.org/officeDocument/2006/math">
                      <m:r>
                        <a:rPr lang="en-US" sz="1600" b="1" i="1" kern="0" smtClean="0">
                          <a:solidFill>
                            <a:srgbClr val="FF0000"/>
                          </a:solidFill>
                          <a:latin typeface="Cambria Math"/>
                          <a:sym typeface="Arial"/>
                          <a:rtl val="0"/>
                        </a:rPr>
                        <m:t>𝒙</m:t>
                      </m:r>
                      <m:r>
                        <a:rPr lang="en-US" sz="1600" b="1" i="1" kern="0" smtClean="0">
                          <a:solidFill>
                            <a:srgbClr val="FF0000"/>
                          </a:solidFill>
                          <a:latin typeface="Cambria Math"/>
                          <a:sym typeface="Arial"/>
                          <a:rtl val="0"/>
                        </a:rPr>
                        <m:t>=</m:t>
                      </m:r>
                      <m:r>
                        <a:rPr lang="en-US" sz="1600" b="1" i="1" kern="0" smtClean="0">
                          <a:solidFill>
                            <a:srgbClr val="FF0000"/>
                          </a:solidFill>
                          <a:latin typeface="Cambria Math"/>
                          <a:sym typeface="Arial"/>
                          <a:rtl val="0"/>
                        </a:rPr>
                        <m:t>𝟔</m:t>
                      </m:r>
                    </m:oMath>
                  </a14:m>
                  <a:r>
                    <a:rPr lang="en-US" sz="1600" b="1" kern="0" dirty="0">
                      <a:solidFill>
                        <a:srgbClr val="FF0000"/>
                      </a:solidFill>
                      <a:cs typeface="Arial"/>
                      <a:sym typeface="Arial"/>
                      <a:rtl val="0"/>
                    </a:rPr>
                    <a:t> students expected to get 3 heads or 3 tails</a:t>
                  </a:r>
                </a:p>
              </p:txBody>
            </p:sp>
          </mc:Choice>
          <mc:Fallback xmlns="">
            <p:sp>
              <p:nvSpPr>
                <p:cNvPr id="10" name="TextBox 9"/>
                <p:cNvSpPr txBox="1">
                  <a:spLocks noRot="1" noChangeAspect="1" noMove="1" noResize="1" noEditPoints="1" noAdjustHandles="1" noChangeArrowheads="1" noChangeShapeType="1" noTextEdit="1"/>
                </p:cNvSpPr>
                <p:nvPr/>
              </p:nvSpPr>
              <p:spPr>
                <a:xfrm>
                  <a:off x="5562600" y="4950982"/>
                  <a:ext cx="3124200" cy="584775"/>
                </a:xfrm>
                <a:prstGeom prst="rect">
                  <a:avLst/>
                </a:prstGeom>
                <a:blipFill rotWithShape="1">
                  <a:blip r:embed="rId6"/>
                  <a:stretch>
                    <a:fillRect l="-1172" t="-3125" b="-12500"/>
                  </a:stretch>
                </a:blipFill>
              </p:spPr>
              <p:txBody>
                <a:bodyPr/>
                <a:lstStyle/>
                <a:p>
                  <a:r>
                    <a:rPr lang="en-US">
                      <a:noFill/>
                    </a:rPr>
                    <a:t> </a:t>
                  </a:r>
                </a:p>
              </p:txBody>
            </p:sp>
          </mc:Fallback>
        </mc:AlternateContent>
        <p:sp>
          <p:nvSpPr>
            <p:cNvPr id="11" name="TextBox 10"/>
            <p:cNvSpPr txBox="1"/>
            <p:nvPr/>
          </p:nvSpPr>
          <p:spPr>
            <a:xfrm>
              <a:off x="5782298" y="3686774"/>
              <a:ext cx="585849" cy="338554"/>
            </a:xfrm>
            <a:prstGeom prst="rect">
              <a:avLst/>
            </a:prstGeom>
            <a:noFill/>
          </p:spPr>
          <p:txBody>
            <a:bodyPr wrap="square" rtlCol="0">
              <a:spAutoFit/>
            </a:bodyPr>
            <a:lstStyle/>
            <a:p>
              <a:r>
                <a:rPr lang="en-US" sz="1600" b="1" kern="0" dirty="0">
                  <a:solidFill>
                    <a:srgbClr val="FF0000"/>
                  </a:solidFill>
                  <a:cs typeface="Arial"/>
                  <a:sym typeface="Arial"/>
                  <a:rtl val="0"/>
                </a:rPr>
                <a:t>2</a:t>
              </a:r>
            </a:p>
          </p:txBody>
        </p:sp>
        <p:sp>
          <p:nvSpPr>
            <p:cNvPr id="12" name="TextBox 11"/>
            <p:cNvSpPr txBox="1"/>
            <p:nvPr/>
          </p:nvSpPr>
          <p:spPr>
            <a:xfrm>
              <a:off x="4521533" y="2934901"/>
              <a:ext cx="750125" cy="2062103"/>
            </a:xfrm>
            <a:prstGeom prst="rect">
              <a:avLst/>
            </a:prstGeom>
            <a:noFill/>
          </p:spPr>
          <p:txBody>
            <a:bodyPr wrap="square" rtlCol="0">
              <a:spAutoFit/>
            </a:bodyPr>
            <a:lstStyle/>
            <a:p>
              <a:r>
                <a:rPr lang="en-US" sz="1600" b="1" kern="0" dirty="0">
                  <a:solidFill>
                    <a:srgbClr val="FF0000"/>
                  </a:solidFill>
                  <a:cs typeface="Arial"/>
                  <a:sym typeface="Arial"/>
                  <a:rtl val="0"/>
                </a:rPr>
                <a:t>HHH</a:t>
              </a:r>
            </a:p>
            <a:p>
              <a:r>
                <a:rPr lang="en-US" sz="1600" b="1" kern="0" dirty="0">
                  <a:solidFill>
                    <a:srgbClr val="FF0000"/>
                  </a:solidFill>
                  <a:cs typeface="Arial"/>
                  <a:sym typeface="Arial"/>
                  <a:rtl val="0"/>
                </a:rPr>
                <a:t>HHT</a:t>
              </a:r>
            </a:p>
            <a:p>
              <a:r>
                <a:rPr lang="en-US" sz="1600" b="1" kern="0" dirty="0">
                  <a:solidFill>
                    <a:srgbClr val="FF0000"/>
                  </a:solidFill>
                  <a:cs typeface="Arial"/>
                  <a:sym typeface="Arial"/>
                  <a:rtl val="0"/>
                </a:rPr>
                <a:t>HTH</a:t>
              </a:r>
            </a:p>
            <a:p>
              <a:r>
                <a:rPr lang="en-US" sz="1600" b="1" kern="0" dirty="0">
                  <a:solidFill>
                    <a:srgbClr val="FF0000"/>
                  </a:solidFill>
                  <a:cs typeface="Arial"/>
                  <a:sym typeface="Arial"/>
                  <a:rtl val="0"/>
                </a:rPr>
                <a:t>HTT</a:t>
              </a:r>
            </a:p>
            <a:p>
              <a:r>
                <a:rPr lang="en-US" sz="1600" b="1" kern="0" dirty="0">
                  <a:solidFill>
                    <a:srgbClr val="FF0000"/>
                  </a:solidFill>
                  <a:cs typeface="Arial"/>
                  <a:sym typeface="Arial"/>
                  <a:rtl val="0"/>
                </a:rPr>
                <a:t>THH</a:t>
              </a:r>
            </a:p>
            <a:p>
              <a:r>
                <a:rPr lang="en-US" sz="1600" b="1" kern="0" dirty="0">
                  <a:solidFill>
                    <a:srgbClr val="FF0000"/>
                  </a:solidFill>
                  <a:cs typeface="Arial"/>
                  <a:sym typeface="Arial"/>
                  <a:rtl val="0"/>
                </a:rPr>
                <a:t>THT</a:t>
              </a:r>
            </a:p>
            <a:p>
              <a:r>
                <a:rPr lang="en-US" sz="1600" b="1" kern="0" dirty="0">
                  <a:solidFill>
                    <a:srgbClr val="FF0000"/>
                  </a:solidFill>
                  <a:cs typeface="Arial"/>
                  <a:sym typeface="Arial"/>
                  <a:rtl val="0"/>
                </a:rPr>
                <a:t>TTH</a:t>
              </a:r>
            </a:p>
            <a:p>
              <a:r>
                <a:rPr lang="en-US" sz="1600" b="1" kern="0" dirty="0">
                  <a:solidFill>
                    <a:srgbClr val="FF0000"/>
                  </a:solidFill>
                  <a:cs typeface="Arial"/>
                  <a:sym typeface="Arial"/>
                  <a:rtl val="0"/>
                </a:rPr>
                <a:t>TTT</a:t>
              </a:r>
            </a:p>
          </p:txBody>
        </p:sp>
      </p:grpSp>
    </p:spTree>
    <p:extLst>
      <p:ext uri="{BB962C8B-B14F-4D97-AF65-F5344CB8AC3E}">
        <p14:creationId xmlns:p14="http://schemas.microsoft.com/office/powerpoint/2010/main" val="3130810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63" y="1727701"/>
            <a:ext cx="7728091" cy="4122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323742"/>
            <a:ext cx="8229600" cy="4525963"/>
          </a:xfrm>
        </p:spPr>
        <p:txBody>
          <a:bodyPr>
            <a:normAutofit/>
          </a:bodyPr>
          <a:lstStyle/>
          <a:p>
            <a:pPr marL="0" indent="0" algn="ctr">
              <a:buNone/>
            </a:pPr>
            <a:r>
              <a:rPr lang="en-US" sz="2000" b="1" dirty="0"/>
              <a:t>Widely Applicable Prerequisites for College and Careers</a:t>
            </a:r>
          </a:p>
        </p:txBody>
      </p:sp>
      <p:sp>
        <p:nvSpPr>
          <p:cNvPr id="7" name="Title 1"/>
          <p:cNvSpPr>
            <a:spLocks noGrp="1"/>
          </p:cNvSpPr>
          <p:nvPr>
            <p:ph type="title"/>
          </p:nvPr>
        </p:nvSpPr>
        <p:spPr>
          <a:xfrm>
            <a:off x="312738" y="180742"/>
            <a:ext cx="8229600" cy="1143000"/>
          </a:xfrm>
        </p:spPr>
        <p:txBody>
          <a:bodyPr>
            <a:normAutofit/>
          </a:bodyPr>
          <a:lstStyle/>
          <a:p>
            <a:r>
              <a:rPr lang="en-US" b="1" dirty="0"/>
              <a:t>Focus in High School</a:t>
            </a:r>
            <a:br>
              <a:rPr lang="en-US" b="1" dirty="0"/>
            </a:br>
            <a:r>
              <a:rPr lang="en-US" sz="2600" i="1" dirty="0"/>
              <a:t>Widely Applicable Prerequisites</a:t>
            </a:r>
            <a:endParaRPr lang="en-US" b="1" dirty="0"/>
          </a:p>
        </p:txBody>
      </p:sp>
      <p:sp>
        <p:nvSpPr>
          <p:cNvPr id="2" name="TextBox 1"/>
          <p:cNvSpPr txBox="1"/>
          <p:nvPr/>
        </p:nvSpPr>
        <p:spPr>
          <a:xfrm>
            <a:off x="851338" y="6006662"/>
            <a:ext cx="7409793" cy="523220"/>
          </a:xfrm>
          <a:prstGeom prst="rect">
            <a:avLst/>
          </a:prstGeom>
          <a:noFill/>
        </p:spPr>
        <p:txBody>
          <a:bodyPr wrap="square" rtlCol="0">
            <a:spAutoFit/>
          </a:bodyPr>
          <a:lstStyle/>
          <a:p>
            <a:r>
              <a:rPr lang="en-US" sz="1400" dirty="0">
                <a:latin typeface="Lucida Sans" panose="020B0602030504020204" pitchFamily="34" charset="0"/>
                <a:hlinkClick r:id="rId4"/>
              </a:rPr>
              <a:t>www.achievethecore.org/prerequisites</a:t>
            </a:r>
            <a:endParaRPr lang="en-US" sz="1400" dirty="0">
              <a:latin typeface="Lucida Sans" panose="020B0602030504020204" pitchFamily="34" charset="0"/>
            </a:endParaRPr>
          </a:p>
          <a:p>
            <a:endParaRPr lang="en-US" sz="1400" dirty="0">
              <a:latin typeface="Lucida Sans" panose="020B0602030504020204" pitchFamily="34" charset="0"/>
            </a:endParaRPr>
          </a:p>
        </p:txBody>
      </p:sp>
    </p:spTree>
    <p:extLst>
      <p:ext uri="{BB962C8B-B14F-4D97-AF65-F5344CB8AC3E}">
        <p14:creationId xmlns:p14="http://schemas.microsoft.com/office/powerpoint/2010/main" val="2846180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0399" y="148514"/>
            <a:ext cx="8229600" cy="1143000"/>
          </a:xfrm>
        </p:spPr>
        <p:txBody>
          <a:bodyPr>
            <a:normAutofit/>
          </a:bodyPr>
          <a:lstStyle/>
          <a:p>
            <a:pPr>
              <a:defRPr/>
            </a:pPr>
            <a:r>
              <a:rPr lang="en-US" b="1" dirty="0"/>
              <a:t>Focus in High School</a:t>
            </a:r>
            <a:br>
              <a:rPr lang="en-US" b="1" dirty="0"/>
            </a:br>
            <a:r>
              <a:rPr lang="en-US" i="1" dirty="0"/>
              <a:t>Widely Applicable Prerequisites</a:t>
            </a:r>
            <a:endParaRPr dirty="0"/>
          </a:p>
        </p:txBody>
      </p:sp>
      <p:sp>
        <p:nvSpPr>
          <p:cNvPr id="3" name="TextBox 2"/>
          <p:cNvSpPr txBox="1"/>
          <p:nvPr/>
        </p:nvSpPr>
        <p:spPr>
          <a:xfrm>
            <a:off x="2209800" y="2057400"/>
            <a:ext cx="914400" cy="914400"/>
          </a:xfrm>
          <a:prstGeom prst="rect">
            <a:avLst/>
          </a:prstGeom>
        </p:spPr>
        <p:txBody>
          <a:bodyPr vert="horz" wrap="none" lIns="91440" tIns="45720" rIns="91440" bIns="45720" rtlCol="0">
            <a:normAutofit/>
          </a:bodyPr>
          <a:lstStyle/>
          <a:p>
            <a:endParaRPr lang="en-US" sz="2800" dirty="0">
              <a:solidFill>
                <a:schemeClr val="tx1">
                  <a:lumMod val="50000"/>
                  <a:lumOff val="50000"/>
                </a:schemeClr>
              </a:solidFill>
            </a:endParaRPr>
          </a:p>
        </p:txBody>
      </p:sp>
      <p:graphicFrame>
        <p:nvGraphicFramePr>
          <p:cNvPr id="11" name="Content Placeholder 3"/>
          <p:cNvGraphicFramePr>
            <a:graphicFrameLocks noGrp="1"/>
          </p:cNvGraphicFramePr>
          <p:nvPr>
            <p:ph idx="1"/>
            <p:extLst>
              <p:ext uri="{D42A27DB-BD31-4B8C-83A1-F6EECF244321}">
                <p14:modId xmlns:p14="http://schemas.microsoft.com/office/powerpoint/2010/main" val="2005517359"/>
              </p:ext>
            </p:extLst>
          </p:nvPr>
        </p:nvGraphicFramePr>
        <p:xfrm>
          <a:off x="457200" y="1410204"/>
          <a:ext cx="8229600" cy="47244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416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Traditional Approach</a:t>
                      </a:r>
                      <a:r>
                        <a:rPr lang="en-US" sz="1800" b="1" baseline="0" dirty="0">
                          <a:effectLst/>
                          <a:latin typeface="Lucida Sans" panose="020B0602030504020204" pitchFamily="34" charset="0"/>
                          <a:ea typeface="Calibri"/>
                          <a:cs typeface="Tahoma"/>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ahoma"/>
                        </a:rPr>
                        <a:t>(Geometry)</a:t>
                      </a:r>
                      <a:endParaRPr lang="en-US" sz="1800" dirty="0">
                        <a:effectLst/>
                        <a:latin typeface="Lucida Sans" panose="020B0602030504020204" pitchFamily="34" charset="0"/>
                        <a:ea typeface="Calibri"/>
                        <a:cs typeface="Times New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CCSS-Aligned Approach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(G-CO.C.10, G-SRT.C)</a:t>
                      </a:r>
                    </a:p>
                  </a:txBody>
                  <a:tcPr/>
                </a:tc>
                <a:extLst>
                  <a:ext uri="{0D108BD9-81ED-4DB2-BD59-A6C34878D82A}">
                    <a16:rowId xmlns:a16="http://schemas.microsoft.com/office/drawing/2014/main" val="10000"/>
                  </a:ext>
                </a:extLst>
              </a:tr>
              <a:tr h="3661750">
                <a:tc>
                  <a:txBody>
                    <a:bodyPr/>
                    <a:lstStyle/>
                    <a:p>
                      <a:pPr marL="191770" marR="0">
                        <a:lnSpc>
                          <a:spcPct val="100000"/>
                        </a:lnSpc>
                        <a:spcBef>
                          <a:spcPts val="600"/>
                        </a:spcBef>
                      </a:pPr>
                      <a:r>
                        <a:rPr lang="en-US" sz="1900" b="0" dirty="0">
                          <a:effectLst/>
                          <a:latin typeface="Lucida Sans" panose="020B0602030504020204" pitchFamily="34" charset="0"/>
                          <a:ea typeface="Calibri"/>
                          <a:cs typeface="Times New Roman"/>
                        </a:rPr>
                        <a:t>In the diagram</a:t>
                      </a:r>
                      <a:r>
                        <a:rPr lang="en-US" sz="1900" b="0" baseline="0" dirty="0">
                          <a:effectLst/>
                          <a:latin typeface="Lucida Sans" panose="020B0602030504020204" pitchFamily="34" charset="0"/>
                          <a:ea typeface="Calibri"/>
                          <a:cs typeface="Times New Roman"/>
                        </a:rPr>
                        <a:t> below of rhombus </a:t>
                      </a:r>
                      <a:r>
                        <a:rPr lang="en-US" sz="1900" b="0" i="1" baseline="0" dirty="0">
                          <a:effectLst/>
                          <a:latin typeface="Lucida Sans" panose="020B0602030504020204" pitchFamily="34" charset="0"/>
                          <a:ea typeface="Calibri"/>
                          <a:cs typeface="Times New Roman"/>
                        </a:rPr>
                        <a:t>PQRS</a:t>
                      </a:r>
                      <a:r>
                        <a:rPr lang="en-US" sz="1900" b="0" baseline="0" dirty="0">
                          <a:effectLst/>
                          <a:latin typeface="Lucida Sans" panose="020B0602030504020204" pitchFamily="34" charset="0"/>
                          <a:ea typeface="Calibri"/>
                          <a:cs typeface="Times New Roman"/>
                        </a:rPr>
                        <a:t>, decide whether there is enough information to prove that the two triangles are congruent.</a:t>
                      </a:r>
                      <a:endParaRPr lang="en-US" sz="1900" b="0" dirty="0">
                        <a:effectLst/>
                        <a:latin typeface="Lucida Sans" panose="020B0602030504020204" pitchFamily="34" charset="0"/>
                        <a:ea typeface="Calibri"/>
                        <a:cs typeface="Times New Roman"/>
                      </a:endParaRPr>
                    </a:p>
                  </a:txBody>
                  <a:tcPr/>
                </a:tc>
                <a:tc>
                  <a:txBody>
                    <a:bodyPr/>
                    <a:lstStyle/>
                    <a:p>
                      <a:pPr marL="109538" marR="0" indent="0">
                        <a:lnSpc>
                          <a:spcPct val="100000"/>
                        </a:lnSpc>
                        <a:spcBef>
                          <a:spcPts val="600"/>
                        </a:spcBef>
                      </a:pPr>
                      <a:endParaRPr lang="en-US" sz="1900" b="0" dirty="0">
                        <a:effectLst/>
                        <a:latin typeface="Lucida Sans" panose="020B0602030504020204" pitchFamily="34" charset="0"/>
                        <a:cs typeface="Times New Roman"/>
                      </a:endParaRPr>
                    </a:p>
                    <a:p>
                      <a:pPr marL="109538" marR="0" indent="0">
                        <a:lnSpc>
                          <a:spcPct val="100000"/>
                        </a:lnSpc>
                        <a:spcBef>
                          <a:spcPts val="600"/>
                        </a:spcBef>
                      </a:pPr>
                      <a:endParaRPr lang="en-US" sz="1900" b="0" dirty="0">
                        <a:effectLst/>
                        <a:latin typeface="Lucida Sans" panose="020B0602030504020204" pitchFamily="34" charset="0"/>
                        <a:cs typeface="Times New Roman"/>
                      </a:endParaRPr>
                    </a:p>
                    <a:p>
                      <a:pPr marL="109538" marR="0" indent="0">
                        <a:lnSpc>
                          <a:spcPct val="100000"/>
                        </a:lnSpc>
                        <a:spcBef>
                          <a:spcPts val="600"/>
                        </a:spcBef>
                      </a:pPr>
                      <a:endParaRPr lang="en-US" sz="1900" b="0" dirty="0">
                        <a:effectLst/>
                        <a:latin typeface="Lucida Sans" panose="020B0602030504020204" pitchFamily="34" charset="0"/>
                        <a:cs typeface="Times New Roman"/>
                      </a:endParaRPr>
                    </a:p>
                    <a:p>
                      <a:pPr marL="109538" marR="0" indent="0">
                        <a:lnSpc>
                          <a:spcPct val="100000"/>
                        </a:lnSpc>
                        <a:spcBef>
                          <a:spcPts val="600"/>
                        </a:spcBef>
                      </a:pPr>
                      <a:endParaRPr lang="en-US" sz="1900" b="0" dirty="0">
                        <a:effectLst/>
                        <a:latin typeface="Lucida Sans" panose="020B0602030504020204" pitchFamily="34" charset="0"/>
                        <a:cs typeface="Times New Roman"/>
                      </a:endParaRPr>
                    </a:p>
                    <a:p>
                      <a:pPr marL="109538" marR="0" indent="0">
                        <a:lnSpc>
                          <a:spcPct val="100000"/>
                        </a:lnSpc>
                        <a:spcBef>
                          <a:spcPts val="600"/>
                        </a:spcBef>
                      </a:pPr>
                      <a:endParaRPr lang="en-US" sz="1900" b="0" dirty="0">
                        <a:effectLst/>
                        <a:latin typeface="Lucida Sans" panose="020B0602030504020204" pitchFamily="34" charset="0"/>
                        <a:cs typeface="Times New Roman"/>
                      </a:endParaRPr>
                    </a:p>
                    <a:p>
                      <a:pPr marL="109538" marR="0" indent="0">
                        <a:lnSpc>
                          <a:spcPct val="100000"/>
                        </a:lnSpc>
                        <a:spcBef>
                          <a:spcPts val="600"/>
                        </a:spcBef>
                      </a:pPr>
                      <a:endParaRPr lang="en-US" sz="1900" b="0" dirty="0">
                        <a:effectLst/>
                        <a:latin typeface="Lucida Sans" panose="020B0602030504020204" pitchFamily="34" charset="0"/>
                        <a:cs typeface="Times New Roman"/>
                      </a:endParaRPr>
                    </a:p>
                    <a:p>
                      <a:pPr marL="109538" marR="0" indent="0">
                        <a:lnSpc>
                          <a:spcPct val="100000"/>
                        </a:lnSpc>
                        <a:spcBef>
                          <a:spcPts val="600"/>
                        </a:spcBef>
                      </a:pPr>
                      <a:endParaRPr lang="en-US" sz="1900" b="0" dirty="0">
                        <a:effectLst/>
                        <a:latin typeface="Lucida Sans" panose="020B0602030504020204" pitchFamily="34" charset="0"/>
                        <a:cs typeface="Times New Roman"/>
                      </a:endParaRPr>
                    </a:p>
                    <a:p>
                      <a:pPr marL="109538" marR="0" indent="0">
                        <a:lnSpc>
                          <a:spcPct val="100000"/>
                        </a:lnSpc>
                        <a:spcBef>
                          <a:spcPts val="600"/>
                        </a:spcBef>
                      </a:pPr>
                      <a:endParaRPr lang="en-US" sz="1900" b="0" dirty="0">
                        <a:effectLst/>
                        <a:latin typeface="Lucida Sans" panose="020B0602030504020204" pitchFamily="34" charset="0"/>
                        <a:cs typeface="Times New Roman"/>
                      </a:endParaRPr>
                    </a:p>
                    <a:p>
                      <a:pPr marL="109538" marR="0" indent="0" algn="l" defTabSz="457200" rtl="0" eaLnBrk="1" fontAlgn="auto" latinLnBrk="0" hangingPunct="1">
                        <a:lnSpc>
                          <a:spcPct val="100000"/>
                        </a:lnSpc>
                        <a:spcBef>
                          <a:spcPts val="600"/>
                        </a:spcBef>
                        <a:spcAft>
                          <a:spcPts val="0"/>
                        </a:spcAft>
                        <a:buClrTx/>
                        <a:buSzTx/>
                        <a:buFontTx/>
                        <a:buNone/>
                        <a:tabLst/>
                        <a:defRPr/>
                      </a:pPr>
                      <a:endParaRPr lang="en-US" sz="1200" b="0" dirty="0">
                        <a:effectLst/>
                        <a:latin typeface="Lucida Sans" panose="020B0602030504020204" pitchFamily="34" charset="0"/>
                        <a:ea typeface="Calibri"/>
                        <a:cs typeface="Times New Roman"/>
                      </a:endParaRPr>
                    </a:p>
                    <a:p>
                      <a:pPr marL="109538" marR="0" indent="0" algn="l" defTabSz="457200" rtl="0" eaLnBrk="1" fontAlgn="auto" latinLnBrk="0" hangingPunct="1">
                        <a:lnSpc>
                          <a:spcPct val="100000"/>
                        </a:lnSpc>
                        <a:spcBef>
                          <a:spcPts val="600"/>
                        </a:spcBef>
                        <a:spcAft>
                          <a:spcPts val="0"/>
                        </a:spcAft>
                        <a:buClrTx/>
                        <a:buSzTx/>
                        <a:buFontTx/>
                        <a:buNone/>
                        <a:tabLst/>
                        <a:defRPr/>
                      </a:pPr>
                      <a:endParaRPr lang="en-US" sz="1200" b="0" dirty="0">
                        <a:effectLst/>
                        <a:latin typeface="Lucida Sans" panose="020B0602030504020204" pitchFamily="34" charset="0"/>
                        <a:ea typeface="Calibri"/>
                        <a:cs typeface="Times New Roman"/>
                      </a:endParaRPr>
                    </a:p>
                    <a:p>
                      <a:pPr marL="109538" marR="0" indent="0" algn="l" defTabSz="457200" rtl="0" eaLnBrk="1" fontAlgn="auto" latinLnBrk="0" hangingPunct="1">
                        <a:lnSpc>
                          <a:spcPct val="100000"/>
                        </a:lnSpc>
                        <a:spcBef>
                          <a:spcPts val="600"/>
                        </a:spcBef>
                        <a:spcAft>
                          <a:spcPts val="0"/>
                        </a:spcAft>
                        <a:buClrTx/>
                        <a:buSzTx/>
                        <a:buFontTx/>
                        <a:buNone/>
                        <a:tabLst/>
                        <a:defRPr/>
                      </a:pPr>
                      <a:r>
                        <a:rPr lang="en-US" sz="1200" b="0" dirty="0">
                          <a:effectLst/>
                          <a:latin typeface="Lucida Sans" panose="020B0602030504020204" pitchFamily="34" charset="0"/>
                          <a:ea typeface="Calibri"/>
                          <a:cs typeface="Times New Roman"/>
                        </a:rPr>
                        <a:t>Source:</a:t>
                      </a:r>
                      <a:r>
                        <a:rPr lang="en-US" sz="1200" b="0" baseline="0" dirty="0">
                          <a:effectLst/>
                          <a:latin typeface="Lucida Sans" panose="020B0602030504020204" pitchFamily="34" charset="0"/>
                          <a:ea typeface="Calibri"/>
                          <a:cs typeface="Times New Roman"/>
                        </a:rPr>
                        <a:t> Illustrative Mathematics. </a:t>
                      </a:r>
                      <a:r>
                        <a:rPr lang="en-US" sz="1200" b="0" baseline="0" dirty="0">
                          <a:effectLst/>
                          <a:latin typeface="Lucida Sans" panose="020B0602030504020204" pitchFamily="34" charset="0"/>
                          <a:ea typeface="Calibri"/>
                          <a:cs typeface="Times New Roman"/>
                          <a:hlinkClick r:id="rId3"/>
                        </a:rPr>
                        <a:t>https://www.illustrativemathematics.org/illustrations/1322</a:t>
                      </a:r>
                      <a:r>
                        <a:rPr lang="en-US" sz="1200" b="0" baseline="0" dirty="0">
                          <a:effectLst/>
                          <a:latin typeface="Lucida Sans" panose="020B0602030504020204" pitchFamily="34" charset="0"/>
                          <a:ea typeface="Calibri"/>
                          <a:cs typeface="Times New Roman"/>
                        </a:rPr>
                        <a:t> </a:t>
                      </a:r>
                      <a:endParaRPr lang="en-US" sz="1200" b="0"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bl>
          </a:graphicData>
        </a:graphic>
      </p:graphicFrame>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4649" y="2115877"/>
            <a:ext cx="3735350" cy="3385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 y="3737806"/>
            <a:ext cx="2705100" cy="1763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55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2738" y="38155"/>
            <a:ext cx="8229600" cy="939307"/>
          </a:xfrm>
        </p:spPr>
        <p:txBody>
          <a:bodyPr>
            <a:normAutofit/>
          </a:bodyPr>
          <a:lstStyle/>
          <a:p>
            <a:pPr>
              <a:defRPr/>
            </a:pPr>
            <a:r>
              <a:rPr lang="en-US" b="1" dirty="0"/>
              <a:t>Focus in High School</a:t>
            </a:r>
            <a:endParaRPr b="1" dirty="0"/>
          </a:p>
        </p:txBody>
      </p:sp>
      <p:sp>
        <p:nvSpPr>
          <p:cNvPr id="2" name="Content Placeholder 1"/>
          <p:cNvSpPr>
            <a:spLocks noGrp="1"/>
          </p:cNvSpPr>
          <p:nvPr>
            <p:ph idx="1"/>
          </p:nvPr>
        </p:nvSpPr>
        <p:spPr>
          <a:xfrm>
            <a:off x="457200" y="1426780"/>
            <a:ext cx="8229600" cy="4525963"/>
          </a:xfrm>
        </p:spPr>
        <p:txBody>
          <a:bodyPr>
            <a:normAutofit/>
          </a:bodyPr>
          <a:lstStyle/>
          <a:p>
            <a:pPr marL="0" indent="0">
              <a:buNone/>
            </a:pPr>
            <a:r>
              <a:rPr lang="en-US" dirty="0"/>
              <a:t>The mile-wide inch-deep problem looks different in high school. In earlier grades it’s a matter of having too many topics. In high school it’s a matter of having too many separately memorized techniques, with no overall understanding of the structure to tie them altogether. So narrowing and deepening the curriculum is not so much a matter of eliminating topics, as seeing the structure that ties them together. </a:t>
            </a:r>
          </a:p>
          <a:p>
            <a:pPr marL="0" indent="0" algn="r">
              <a:buNone/>
            </a:pPr>
            <a:r>
              <a:rPr lang="en-US" dirty="0"/>
              <a:t>–Prof. William McCallum</a:t>
            </a:r>
          </a:p>
          <a:p>
            <a:pPr marL="0" indent="0">
              <a:buNone/>
            </a:pPr>
            <a:endParaRPr lang="en-US" dirty="0"/>
          </a:p>
          <a:p>
            <a:pPr marL="0" indent="0">
              <a:buNone/>
            </a:pPr>
            <a:r>
              <a:rPr lang="en-US" sz="1400" dirty="0">
                <a:hlinkClick r:id="rId3"/>
              </a:rPr>
              <a:t>http://commoncoretools.me/2012/02/16/the-structure-is-the-standards/#comments</a:t>
            </a:r>
            <a:endParaRPr lang="en-US" sz="1400" dirty="0"/>
          </a:p>
          <a:p>
            <a:endParaRPr lang="en-US" dirty="0"/>
          </a:p>
          <a:p>
            <a:endParaRPr lang="en-US" dirty="0"/>
          </a:p>
        </p:txBody>
      </p:sp>
      <p:sp>
        <p:nvSpPr>
          <p:cNvPr id="3" name="TextBox 2"/>
          <p:cNvSpPr txBox="1"/>
          <p:nvPr/>
        </p:nvSpPr>
        <p:spPr>
          <a:xfrm>
            <a:off x="2209800" y="2057400"/>
            <a:ext cx="914400" cy="914400"/>
          </a:xfrm>
          <a:prstGeom prst="rect">
            <a:avLst/>
          </a:prstGeom>
        </p:spPr>
        <p:txBody>
          <a:bodyPr vert="horz" wrap="none" lIns="91440" tIns="45720" rIns="91440" bIns="45720" rtlCol="0">
            <a:normAutofit/>
          </a:bodyPr>
          <a:lstStyle/>
          <a:p>
            <a:endParaRPr lang="en-US" sz="2800" dirty="0">
              <a:solidFill>
                <a:schemeClr val="tx1">
                  <a:lumMod val="50000"/>
                  <a:lumOff val="50000"/>
                </a:schemeClr>
              </a:solidFill>
            </a:endParaRPr>
          </a:p>
        </p:txBody>
      </p:sp>
    </p:spTree>
    <p:extLst>
      <p:ext uri="{BB962C8B-B14F-4D97-AF65-F5344CB8AC3E}">
        <p14:creationId xmlns:p14="http://schemas.microsoft.com/office/powerpoint/2010/main" val="373927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52663"/>
            <a:ext cx="8229600" cy="956330"/>
          </a:xfrm>
        </p:spPr>
        <p:txBody>
          <a:bodyPr/>
          <a:lstStyle/>
          <a:p>
            <a:r>
              <a:rPr lang="en-US" b="1" dirty="0"/>
              <a:t>Outline of the Presentation</a:t>
            </a:r>
          </a:p>
        </p:txBody>
      </p:sp>
      <p:graphicFrame>
        <p:nvGraphicFramePr>
          <p:cNvPr id="6" name="Content Placeholder 3"/>
          <p:cNvGraphicFramePr>
            <a:graphicFrameLocks/>
          </p:cNvGraphicFramePr>
          <p:nvPr>
            <p:extLst>
              <p:ext uri="{D42A27DB-BD31-4B8C-83A1-F6EECF244321}">
                <p14:modId xmlns:p14="http://schemas.microsoft.com/office/powerpoint/2010/main" val="1739427857"/>
              </p:ext>
            </p:extLst>
          </p:nvPr>
        </p:nvGraphicFramePr>
        <p:xfrm>
          <a:off x="953659" y="1243846"/>
          <a:ext cx="7048006" cy="4793244"/>
        </p:xfrm>
        <a:graphic>
          <a:graphicData uri="http://schemas.openxmlformats.org/drawingml/2006/table">
            <a:tbl>
              <a:tblPr firstRow="1" bandRow="1">
                <a:tableStyleId>{5C22544A-7EE6-4342-B048-85BDC9FD1C3A}</a:tableStyleId>
              </a:tblPr>
              <a:tblGrid>
                <a:gridCol w="5044045">
                  <a:extLst>
                    <a:ext uri="{9D8B030D-6E8A-4147-A177-3AD203B41FA5}">
                      <a16:colId xmlns:a16="http://schemas.microsoft.com/office/drawing/2014/main" val="20000"/>
                    </a:ext>
                  </a:extLst>
                </a:gridCol>
                <a:gridCol w="2003961">
                  <a:extLst>
                    <a:ext uri="{9D8B030D-6E8A-4147-A177-3AD203B41FA5}">
                      <a16:colId xmlns:a16="http://schemas.microsoft.com/office/drawing/2014/main" val="20001"/>
                    </a:ext>
                  </a:extLst>
                </a:gridCol>
              </a:tblGrid>
              <a:tr h="583326">
                <a:tc>
                  <a:txBody>
                    <a:bodyPr/>
                    <a:lstStyle/>
                    <a:p>
                      <a:pPr algn="l"/>
                      <a:r>
                        <a:rPr lang="en-US" sz="2600" dirty="0">
                          <a:latin typeface="Lucida Sans" panose="020B0602030504020204" pitchFamily="34" charset="0"/>
                        </a:rPr>
                        <a:t>Topic</a:t>
                      </a:r>
                    </a:p>
                  </a:txBody>
                  <a:tcPr anchor="ctr"/>
                </a:tc>
                <a:tc>
                  <a:txBody>
                    <a:bodyPr/>
                    <a:lstStyle/>
                    <a:p>
                      <a:pPr algn="l"/>
                      <a:r>
                        <a:rPr lang="en-US" sz="2600" dirty="0">
                          <a:latin typeface="Lucida Sans" panose="020B0602030504020204" pitchFamily="34" charset="0"/>
                        </a:rPr>
                        <a:t>Slides</a:t>
                      </a:r>
                    </a:p>
                  </a:txBody>
                  <a:tcPr anchor="ctr"/>
                </a:tc>
                <a:extLst>
                  <a:ext uri="{0D108BD9-81ED-4DB2-BD59-A6C34878D82A}">
                    <a16:rowId xmlns:a16="http://schemas.microsoft.com/office/drawing/2014/main" val="10000"/>
                  </a:ext>
                </a:extLst>
              </a:tr>
              <a:tr h="701653">
                <a:tc>
                  <a:txBody>
                    <a:bodyPr/>
                    <a:lstStyle/>
                    <a:p>
                      <a:r>
                        <a:rPr lang="en-US" sz="2400" dirty="0">
                          <a:latin typeface="Lucida Sans" panose="020B0602030504020204" pitchFamily="34" charset="0"/>
                        </a:rPr>
                        <a:t>The Shifts: An Overview</a:t>
                      </a:r>
                    </a:p>
                  </a:txBody>
                  <a:tcPr anchor="ctr"/>
                </a:tc>
                <a:tc>
                  <a:txBody>
                    <a:bodyPr/>
                    <a:lstStyle/>
                    <a:p>
                      <a:r>
                        <a:rPr lang="en-US" sz="2400" dirty="0">
                          <a:latin typeface="Lucida Sans" panose="020B0602030504020204" pitchFamily="34" charset="0"/>
                        </a:rPr>
                        <a:t>3–8</a:t>
                      </a:r>
                    </a:p>
                  </a:txBody>
                  <a:tcPr anchor="ctr"/>
                </a:tc>
                <a:extLst>
                  <a:ext uri="{0D108BD9-81ED-4DB2-BD59-A6C34878D82A}">
                    <a16:rowId xmlns:a16="http://schemas.microsoft.com/office/drawing/2014/main" val="10001"/>
                  </a:ext>
                </a:extLst>
              </a:tr>
              <a:tr h="701653">
                <a:tc>
                  <a:txBody>
                    <a:bodyPr/>
                    <a:lstStyle/>
                    <a:p>
                      <a:r>
                        <a:rPr lang="en-US" sz="2400" dirty="0">
                          <a:latin typeface="Lucida Sans" panose="020B0602030504020204" pitchFamily="34" charset="0"/>
                        </a:rPr>
                        <a:t>Making</a:t>
                      </a:r>
                      <a:r>
                        <a:rPr lang="en-US" sz="2400" baseline="0" dirty="0">
                          <a:latin typeface="Lucida Sans" panose="020B0602030504020204" pitchFamily="34" charset="0"/>
                        </a:rPr>
                        <a:t> the Shifts in Assessment</a:t>
                      </a:r>
                      <a:endParaRPr lang="en-US" sz="2400" dirty="0">
                        <a:latin typeface="Lucida Sans" panose="020B0602030504020204" pitchFamily="34" charset="0"/>
                      </a:endParaRPr>
                    </a:p>
                  </a:txBody>
                  <a:tcPr anchor="ctr"/>
                </a:tc>
                <a:tc>
                  <a:txBody>
                    <a:bodyPr/>
                    <a:lstStyle/>
                    <a:p>
                      <a:endParaRPr lang="en-US" sz="2400" dirty="0">
                        <a:latin typeface="Lucida Sans" panose="020B0602030504020204" pitchFamily="34" charset="0"/>
                      </a:endParaRPr>
                    </a:p>
                  </a:txBody>
                  <a:tcPr anchor="ctr"/>
                </a:tc>
                <a:extLst>
                  <a:ext uri="{0D108BD9-81ED-4DB2-BD59-A6C34878D82A}">
                    <a16:rowId xmlns:a16="http://schemas.microsoft.com/office/drawing/2014/main" val="10002"/>
                  </a:ext>
                </a:extLst>
              </a:tr>
              <a:tr h="701653">
                <a:tc>
                  <a:txBody>
                    <a:bodyPr/>
                    <a:lstStyle/>
                    <a:p>
                      <a:pPr marL="342900" indent="-342900">
                        <a:buFont typeface="Arial" panose="020B0604020202020204" pitchFamily="34" charset="0"/>
                        <a:buChar char="•"/>
                      </a:pPr>
                      <a:r>
                        <a:rPr lang="en-US" sz="2400" dirty="0">
                          <a:latin typeface="Lucida Sans" panose="020B0602030504020204" pitchFamily="34" charset="0"/>
                        </a:rPr>
                        <a:t>Focus</a:t>
                      </a:r>
                    </a:p>
                  </a:txBody>
                  <a:tcPr anchor="ctr"/>
                </a:tc>
                <a:tc>
                  <a:txBody>
                    <a:bodyPr/>
                    <a:lstStyle/>
                    <a:p>
                      <a:r>
                        <a:rPr lang="en-US" sz="2400" dirty="0">
                          <a:latin typeface="Lucida Sans" panose="020B0602030504020204" pitchFamily="34" charset="0"/>
                        </a:rPr>
                        <a:t>9–19</a:t>
                      </a:r>
                    </a:p>
                  </a:txBody>
                  <a:tcPr anchor="ctr"/>
                </a:tc>
                <a:extLst>
                  <a:ext uri="{0D108BD9-81ED-4DB2-BD59-A6C34878D82A}">
                    <a16:rowId xmlns:a16="http://schemas.microsoft.com/office/drawing/2014/main" val="10003"/>
                  </a:ext>
                </a:extLst>
              </a:tr>
              <a:tr h="701653">
                <a:tc>
                  <a:txBody>
                    <a:bodyPr/>
                    <a:lstStyle/>
                    <a:p>
                      <a:pPr marL="342900" indent="-342900">
                        <a:buFont typeface="Arial" panose="020B0604020202020204" pitchFamily="34" charset="0"/>
                        <a:buChar char="•"/>
                      </a:pPr>
                      <a:r>
                        <a:rPr lang="en-US" sz="2400" baseline="0" dirty="0">
                          <a:latin typeface="Lucida Sans" panose="020B0602030504020204" pitchFamily="34" charset="0"/>
                        </a:rPr>
                        <a:t>Coherence</a:t>
                      </a:r>
                      <a:endParaRPr lang="en-US" sz="2400" dirty="0">
                        <a:latin typeface="Lucida Sans" panose="020B0602030504020204" pitchFamily="34" charset="0"/>
                      </a:endParaRPr>
                    </a:p>
                  </a:txBody>
                  <a:tcPr anchor="ctr"/>
                </a:tc>
                <a:tc>
                  <a:txBody>
                    <a:bodyPr/>
                    <a:lstStyle/>
                    <a:p>
                      <a:r>
                        <a:rPr lang="en-US" sz="2400" dirty="0">
                          <a:latin typeface="Lucida Sans" panose="020B0602030504020204" pitchFamily="34" charset="0"/>
                        </a:rPr>
                        <a:t>20–28</a:t>
                      </a:r>
                    </a:p>
                  </a:txBody>
                  <a:tcPr anchor="ctr"/>
                </a:tc>
                <a:extLst>
                  <a:ext uri="{0D108BD9-81ED-4DB2-BD59-A6C34878D82A}">
                    <a16:rowId xmlns:a16="http://schemas.microsoft.com/office/drawing/2014/main" val="10004"/>
                  </a:ext>
                </a:extLst>
              </a:tr>
              <a:tr h="701653">
                <a:tc>
                  <a:txBody>
                    <a:bodyPr/>
                    <a:lstStyle/>
                    <a:p>
                      <a:pPr marL="342900" indent="-342900">
                        <a:buFont typeface="Arial" panose="020B0604020202020204" pitchFamily="34" charset="0"/>
                        <a:buChar char="•"/>
                      </a:pPr>
                      <a:r>
                        <a:rPr lang="en-US" sz="2400" baseline="0" dirty="0">
                          <a:latin typeface="Lucida Sans" panose="020B0602030504020204" pitchFamily="34" charset="0"/>
                        </a:rPr>
                        <a:t>Rigor</a:t>
                      </a:r>
                      <a:endParaRPr lang="en-US" sz="2400" dirty="0">
                        <a:latin typeface="Lucida Sans" panose="020B0602030504020204" pitchFamily="34" charset="0"/>
                      </a:endParaRPr>
                    </a:p>
                  </a:txBody>
                  <a:tcPr anchor="ctr"/>
                </a:tc>
                <a:tc>
                  <a:txBody>
                    <a:bodyPr/>
                    <a:lstStyle/>
                    <a:p>
                      <a:r>
                        <a:rPr lang="en-US" sz="2400" dirty="0">
                          <a:latin typeface="Lucida Sans" panose="020B0602030504020204" pitchFamily="34" charset="0"/>
                        </a:rPr>
                        <a:t>29–38</a:t>
                      </a:r>
                    </a:p>
                  </a:txBody>
                  <a:tcPr anchor="ctr"/>
                </a:tc>
                <a:extLst>
                  <a:ext uri="{0D108BD9-81ED-4DB2-BD59-A6C34878D82A}">
                    <a16:rowId xmlns:a16="http://schemas.microsoft.com/office/drawing/2014/main" val="10005"/>
                  </a:ext>
                </a:extLst>
              </a:tr>
              <a:tr h="701653">
                <a:tc>
                  <a:txBody>
                    <a:bodyPr/>
                    <a:lstStyle/>
                    <a:p>
                      <a:r>
                        <a:rPr lang="en-US" sz="2400" dirty="0">
                          <a:latin typeface="Lucida Sans" panose="020B0602030504020204" pitchFamily="34" charset="0"/>
                        </a:rPr>
                        <a:t>Summary and Resources</a:t>
                      </a:r>
                    </a:p>
                  </a:txBody>
                  <a:tcPr anchor="ctr"/>
                </a:tc>
                <a:tc>
                  <a:txBody>
                    <a:bodyPr/>
                    <a:lstStyle/>
                    <a:p>
                      <a:r>
                        <a:rPr lang="en-US" sz="2400" dirty="0">
                          <a:latin typeface="Lucida Sans" panose="020B0602030504020204" pitchFamily="34" charset="0"/>
                        </a:rPr>
                        <a:t>39–44</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63652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2829677"/>
            <a:ext cx="8620552" cy="1237355"/>
          </a:xfrm>
        </p:spPr>
        <p:txBody>
          <a:bodyPr>
            <a:normAutofit fontScale="90000"/>
          </a:bodyPr>
          <a:lstStyle/>
          <a:p>
            <a:r>
              <a:rPr lang="en-US" dirty="0"/>
              <a:t>Making the Shifts in Assessment:</a:t>
            </a:r>
            <a:br>
              <a:rPr lang="en-US" dirty="0"/>
            </a:br>
            <a:r>
              <a:rPr lang="en-US" dirty="0"/>
              <a:t>Assessments honor the </a:t>
            </a:r>
            <a:r>
              <a:rPr lang="en-US" b="1" dirty="0"/>
              <a:t>coherence</a:t>
            </a:r>
            <a:r>
              <a:rPr lang="en-US" dirty="0"/>
              <a:t> of the standards</a:t>
            </a:r>
          </a:p>
        </p:txBody>
      </p:sp>
    </p:spTree>
    <p:extLst>
      <p:ext uri="{BB962C8B-B14F-4D97-AF65-F5344CB8AC3E}">
        <p14:creationId xmlns:p14="http://schemas.microsoft.com/office/powerpoint/2010/main" val="2897542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2738" y="164279"/>
            <a:ext cx="8229600" cy="1143000"/>
          </a:xfrm>
        </p:spPr>
        <p:txBody>
          <a:bodyPr>
            <a:normAutofit/>
          </a:bodyPr>
          <a:lstStyle/>
          <a:p>
            <a:pPr>
              <a:defRPr/>
            </a:pPr>
            <a:r>
              <a:rPr lang="en-US" b="1" dirty="0"/>
              <a:t>Coherence Across Grades</a:t>
            </a:r>
            <a:br>
              <a:rPr lang="en-US" b="1" dirty="0"/>
            </a:br>
            <a:r>
              <a:rPr lang="en-US" sz="2600" i="1" dirty="0"/>
              <a:t>Seeing the Structure</a:t>
            </a:r>
            <a:endParaRPr b="1" dirty="0"/>
          </a:p>
        </p:txBody>
      </p:sp>
      <p:sp>
        <p:nvSpPr>
          <p:cNvPr id="3" name="TextBox 2"/>
          <p:cNvSpPr txBox="1"/>
          <p:nvPr/>
        </p:nvSpPr>
        <p:spPr>
          <a:xfrm>
            <a:off x="457200" y="1454931"/>
            <a:ext cx="8403021" cy="4462760"/>
          </a:xfrm>
          <a:prstGeom prst="rect">
            <a:avLst/>
          </a:prstGeom>
          <a:noFill/>
        </p:spPr>
        <p:txBody>
          <a:bodyPr wrap="square" rtlCol="0">
            <a:spAutoFit/>
          </a:bodyPr>
          <a:lstStyle/>
          <a:p>
            <a:pPr>
              <a:defRPr/>
            </a:pPr>
            <a:r>
              <a:rPr lang="en-US" sz="2200" i="1" dirty="0">
                <a:latin typeface="Lucida Sans" panose="020B0602030504020204" pitchFamily="34" charset="0"/>
              </a:rPr>
              <a:t>“The Standards were not so much </a:t>
            </a:r>
            <a:r>
              <a:rPr lang="en-US" sz="2200" i="1" dirty="0">
                <a:solidFill>
                  <a:schemeClr val="dk1"/>
                </a:solidFill>
                <a:latin typeface="Lucida Sans" panose="020B0602030504020204" pitchFamily="34" charset="0"/>
              </a:rPr>
              <a:t>assembled out of topics as woven out of progressions.”</a:t>
            </a:r>
          </a:p>
          <a:p>
            <a:pPr marL="225425" indent="-225425">
              <a:defRPr/>
            </a:pPr>
            <a:endParaRPr lang="en-US" sz="2000" dirty="0">
              <a:solidFill>
                <a:schemeClr val="dk1"/>
              </a:solidFill>
              <a:latin typeface="Lucida Sans" panose="020B0602030504020204" pitchFamily="34" charset="0"/>
            </a:endParaRPr>
          </a:p>
          <a:p>
            <a:pPr marL="225425" indent="-225425">
              <a:defRPr/>
            </a:pPr>
            <a:r>
              <a:rPr lang="en-US" sz="2000" b="1" dirty="0">
                <a:solidFill>
                  <a:schemeClr val="dk1"/>
                </a:solidFill>
                <a:latin typeface="Lucida Sans" panose="020B0602030504020204" pitchFamily="34" charset="0"/>
              </a:rPr>
              <a:t>What It Means</a:t>
            </a:r>
          </a:p>
          <a:p>
            <a:pPr marL="225425" indent="-225425">
              <a:buFont typeface="Arial" panose="020B0604020202020204" pitchFamily="34" charset="0"/>
              <a:buChar char="•"/>
              <a:defRPr/>
            </a:pPr>
            <a:r>
              <a:rPr lang="en-US" sz="2000" dirty="0">
                <a:solidFill>
                  <a:schemeClr val="dk1"/>
                </a:solidFill>
                <a:latin typeface="Lucida Sans" panose="020B0602030504020204" pitchFamily="34" charset="0"/>
              </a:rPr>
              <a:t>Aligning items to grade-level expectations requires understanding of all the standards at that grade (e.g., NBT standards often give bounds for OA items) and understanding how the standard fits into a progression with previous and future grades</a:t>
            </a:r>
          </a:p>
          <a:p>
            <a:pPr marL="225425" indent="-225425">
              <a:buFont typeface="Arial" panose="020B0604020202020204" pitchFamily="34" charset="0"/>
              <a:buChar char="•"/>
              <a:defRPr/>
            </a:pPr>
            <a:endParaRPr lang="en-US" sz="2000" dirty="0">
              <a:solidFill>
                <a:schemeClr val="dk1"/>
              </a:solidFill>
              <a:latin typeface="Lucida Sans" panose="020B0602030504020204" pitchFamily="34" charset="0"/>
            </a:endParaRPr>
          </a:p>
          <a:p>
            <a:pPr marL="225425" indent="-225425">
              <a:defRPr/>
            </a:pPr>
            <a:r>
              <a:rPr lang="en-US" sz="2000" b="1" dirty="0">
                <a:solidFill>
                  <a:schemeClr val="dk1"/>
                </a:solidFill>
                <a:latin typeface="Lucida Sans" panose="020B0602030504020204" pitchFamily="34" charset="0"/>
              </a:rPr>
              <a:t>Why It Matters for Assessment</a:t>
            </a:r>
          </a:p>
          <a:p>
            <a:pPr marL="225425" indent="-225425">
              <a:buFont typeface="Arial" panose="020B0604020202020204" pitchFamily="34" charset="0"/>
              <a:buChar char="•"/>
            </a:pPr>
            <a:r>
              <a:rPr lang="en-US" sz="2000" dirty="0">
                <a:latin typeface="Lucida Sans" panose="020B0602030504020204" pitchFamily="34" charset="0"/>
              </a:rPr>
              <a:t>The Standards were woven out of connected topics (the progressions) and so assessments should also rely on the connections between topics (coherence across grades). </a:t>
            </a:r>
          </a:p>
        </p:txBody>
      </p:sp>
    </p:spTree>
    <p:extLst>
      <p:ext uri="{BB962C8B-B14F-4D97-AF65-F5344CB8AC3E}">
        <p14:creationId xmlns:p14="http://schemas.microsoft.com/office/powerpoint/2010/main" val="181850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p:cNvGraphicFramePr>
            <a:graphicFrameLocks noGrp="1"/>
          </p:cNvGraphicFramePr>
          <p:nvPr>
            <p:ph idx="1"/>
            <p:extLst>
              <p:ext uri="{D42A27DB-BD31-4B8C-83A1-F6EECF244321}">
                <p14:modId xmlns:p14="http://schemas.microsoft.com/office/powerpoint/2010/main" val="1879546470"/>
              </p:ext>
            </p:extLst>
          </p:nvPr>
        </p:nvGraphicFramePr>
        <p:xfrm>
          <a:off x="884903" y="1332252"/>
          <a:ext cx="7329949" cy="4831080"/>
        </p:xfrm>
        <a:graphic>
          <a:graphicData uri="http://schemas.openxmlformats.org/drawingml/2006/table">
            <a:tbl>
              <a:tblPr firstRow="1" bandRow="1">
                <a:tableStyleId>{5C22544A-7EE6-4342-B048-85BDC9FD1C3A}</a:tableStyleId>
              </a:tblPr>
              <a:tblGrid>
                <a:gridCol w="7329949">
                  <a:extLst>
                    <a:ext uri="{9D8B030D-6E8A-4147-A177-3AD203B41FA5}">
                      <a16:colId xmlns:a16="http://schemas.microsoft.com/office/drawing/2014/main" val="20000"/>
                    </a:ext>
                  </a:extLst>
                </a:gridCol>
              </a:tblGrid>
              <a:tr h="6400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effectLst/>
                          <a:latin typeface="Lucida Sans" panose="020B0602030504020204" pitchFamily="34" charset="0"/>
                          <a:ea typeface="Calibri"/>
                          <a:cs typeface="Times New Roman"/>
                        </a:rPr>
                        <a:t>Traditional Progressions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effectLst/>
                          <a:latin typeface="Lucida Sans" panose="020B0602030504020204" pitchFamily="34" charset="0"/>
                          <a:ea typeface="Calibri"/>
                          <a:cs typeface="Times New Roman"/>
                        </a:rPr>
                        <a:t>(Perimeter</a:t>
                      </a:r>
                      <a:r>
                        <a:rPr lang="en-US" sz="1800" baseline="0" dirty="0">
                          <a:effectLst/>
                          <a:latin typeface="Lucida Sans" panose="020B0602030504020204" pitchFamily="34" charset="0"/>
                          <a:ea typeface="Calibri"/>
                          <a:cs typeface="Times New Roman"/>
                        </a:rPr>
                        <a:t> and Area)</a:t>
                      </a:r>
                      <a:endParaRPr lang="en-US" sz="1800"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0"/>
                  </a:ext>
                </a:extLst>
              </a:tr>
              <a:tr h="88392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lang="en-US" sz="1800" b="1" dirty="0">
                          <a:effectLst/>
                          <a:latin typeface="Lucida Sans" panose="020B0602030504020204" pitchFamily="34" charset="0"/>
                          <a:cs typeface="Times New Roman"/>
                        </a:rPr>
                        <a:t>Grade 3:</a:t>
                      </a:r>
                    </a:p>
                    <a:p>
                      <a:pPr marL="0" marR="0" lvl="0" indent="0" algn="l" defTabSz="914400" rtl="0" eaLnBrk="1" fontAlgn="base" latinLnBrk="0" hangingPunct="1">
                        <a:lnSpc>
                          <a:spcPct val="100000"/>
                        </a:lnSpc>
                        <a:spcBef>
                          <a:spcPct val="0"/>
                        </a:spcBef>
                        <a:spcAft>
                          <a:spcPts val="600"/>
                        </a:spcAft>
                        <a:buClrTx/>
                        <a:buSzTx/>
                        <a:buFontTx/>
                        <a:buNone/>
                        <a:tabLst/>
                      </a:pPr>
                      <a:endParaRPr lang="en-US" sz="1200" b="0" dirty="0">
                        <a:effectLst/>
                        <a:latin typeface="Lucida Sans" panose="020B0602030504020204" pitchFamily="34" charset="0"/>
                        <a:cs typeface="Times New Roman"/>
                      </a:endParaRPr>
                    </a:p>
                    <a:p>
                      <a:pPr marL="0" marR="0" lvl="0" indent="0" algn="l" defTabSz="914400" rtl="0" eaLnBrk="1" fontAlgn="base" latinLnBrk="0" hangingPunct="1">
                        <a:lnSpc>
                          <a:spcPct val="100000"/>
                        </a:lnSpc>
                        <a:spcBef>
                          <a:spcPct val="0"/>
                        </a:spcBef>
                        <a:spcAft>
                          <a:spcPts val="600"/>
                        </a:spcAft>
                        <a:buClrTx/>
                        <a:buSzTx/>
                        <a:buFontTx/>
                        <a:buNone/>
                        <a:tabLst/>
                      </a:pPr>
                      <a:endParaRPr lang="en-US" sz="1200" b="0" dirty="0">
                        <a:effectLst/>
                        <a:latin typeface="Lucida Sans" panose="020B0602030504020204" pitchFamily="34" charset="0"/>
                        <a:cs typeface="Times New Roman"/>
                      </a:endParaRPr>
                    </a:p>
                  </a:txBody>
                  <a:tcPr/>
                </a:tc>
                <a:extLst>
                  <a:ext uri="{0D108BD9-81ED-4DB2-BD59-A6C34878D82A}">
                    <a16:rowId xmlns:a16="http://schemas.microsoft.com/office/drawing/2014/main" val="10001"/>
                  </a:ext>
                </a:extLst>
              </a:tr>
              <a:tr h="100584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lang="en-US" sz="1800" b="1" dirty="0">
                          <a:effectLst/>
                          <a:latin typeface="Lucida Sans" panose="020B0602030504020204" pitchFamily="34" charset="0"/>
                          <a:cs typeface="Times New Roman"/>
                        </a:rPr>
                        <a:t>Grade 4:</a:t>
                      </a:r>
                    </a:p>
                    <a:p>
                      <a:pPr marL="0" marR="0" lvl="0" indent="0" algn="l" defTabSz="914400" rtl="0" eaLnBrk="1" fontAlgn="base" latinLnBrk="0" hangingPunct="1">
                        <a:lnSpc>
                          <a:spcPct val="100000"/>
                        </a:lnSpc>
                        <a:spcBef>
                          <a:spcPct val="0"/>
                        </a:spcBef>
                        <a:spcAft>
                          <a:spcPts val="600"/>
                        </a:spcAft>
                        <a:buClrTx/>
                        <a:buSzTx/>
                        <a:buFontTx/>
                        <a:buNone/>
                        <a:tabLst/>
                      </a:pPr>
                      <a:endParaRPr lang="en-US" sz="1600" b="0" dirty="0">
                        <a:effectLst/>
                        <a:latin typeface="Lucida Sans" panose="020B0602030504020204" pitchFamily="34" charset="0"/>
                        <a:cs typeface="Times New Roman"/>
                      </a:endParaRPr>
                    </a:p>
                    <a:p>
                      <a:pPr marL="0" marR="0" lvl="0" indent="0" algn="l" defTabSz="914400" rtl="0" eaLnBrk="1" fontAlgn="base" latinLnBrk="0" hangingPunct="1">
                        <a:lnSpc>
                          <a:spcPct val="100000"/>
                        </a:lnSpc>
                        <a:spcBef>
                          <a:spcPct val="0"/>
                        </a:spcBef>
                        <a:spcAft>
                          <a:spcPts val="600"/>
                        </a:spcAft>
                        <a:buClrTx/>
                        <a:buSzTx/>
                        <a:buFontTx/>
                        <a:buNone/>
                        <a:tabLst/>
                      </a:pPr>
                      <a:endParaRPr lang="en-US" sz="1600" b="0" dirty="0">
                        <a:effectLst/>
                        <a:latin typeface="Lucida Sans" panose="020B0602030504020204" pitchFamily="34" charset="0"/>
                        <a:cs typeface="Times New Roman"/>
                      </a:endParaRPr>
                    </a:p>
                  </a:txBody>
                  <a:tcPr/>
                </a:tc>
                <a:extLst>
                  <a:ext uri="{0D108BD9-81ED-4DB2-BD59-A6C34878D82A}">
                    <a16:rowId xmlns:a16="http://schemas.microsoft.com/office/drawing/2014/main" val="10002"/>
                  </a:ext>
                </a:extLst>
              </a:tr>
              <a:tr h="123444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lang="en-US" sz="1800" b="1" dirty="0">
                          <a:effectLst/>
                          <a:latin typeface="Lucida Sans" panose="020B0602030504020204" pitchFamily="34" charset="0"/>
                          <a:cs typeface="Times New Roman"/>
                        </a:rPr>
                        <a:t>Grade 5:</a:t>
                      </a:r>
                    </a:p>
                    <a:p>
                      <a:pPr marL="0" marR="0" lvl="0" indent="0" algn="l" defTabSz="914400" rtl="0" eaLnBrk="1" fontAlgn="base" latinLnBrk="0" hangingPunct="1">
                        <a:lnSpc>
                          <a:spcPct val="100000"/>
                        </a:lnSpc>
                        <a:spcBef>
                          <a:spcPct val="0"/>
                        </a:spcBef>
                        <a:spcAft>
                          <a:spcPts val="600"/>
                        </a:spcAft>
                        <a:buClrTx/>
                        <a:buSzTx/>
                        <a:buFontTx/>
                        <a:buNone/>
                        <a:tabLst/>
                      </a:pPr>
                      <a:endParaRPr lang="en-US" sz="1200" b="0" dirty="0">
                        <a:effectLst/>
                        <a:latin typeface="Lucida Sans" panose="020B0602030504020204" pitchFamily="34" charset="0"/>
                        <a:cs typeface="Times New Roman"/>
                      </a:endParaRPr>
                    </a:p>
                    <a:p>
                      <a:pPr marL="0" marR="0" lvl="0" indent="0" algn="l" defTabSz="914400" rtl="0" eaLnBrk="1" fontAlgn="base" latinLnBrk="0" hangingPunct="1">
                        <a:lnSpc>
                          <a:spcPct val="100000"/>
                        </a:lnSpc>
                        <a:spcBef>
                          <a:spcPct val="0"/>
                        </a:spcBef>
                        <a:spcAft>
                          <a:spcPts val="600"/>
                        </a:spcAft>
                        <a:buClrTx/>
                        <a:buSzTx/>
                        <a:buFontTx/>
                        <a:buNone/>
                        <a:tabLst/>
                      </a:pPr>
                      <a:endParaRPr lang="en-US" sz="1200" b="0" dirty="0">
                        <a:effectLst/>
                        <a:latin typeface="Lucida Sans" panose="020B0602030504020204" pitchFamily="34" charset="0"/>
                        <a:cs typeface="Times New Roman"/>
                      </a:endParaRPr>
                    </a:p>
                    <a:p>
                      <a:pPr marL="0" marR="0" lvl="0" indent="0" algn="l" defTabSz="914400" rtl="0" eaLnBrk="1" fontAlgn="base" latinLnBrk="0" hangingPunct="1">
                        <a:lnSpc>
                          <a:spcPct val="100000"/>
                        </a:lnSpc>
                        <a:spcBef>
                          <a:spcPct val="0"/>
                        </a:spcBef>
                        <a:spcAft>
                          <a:spcPts val="600"/>
                        </a:spcAft>
                        <a:buClrTx/>
                        <a:buSzTx/>
                        <a:buFontTx/>
                        <a:buNone/>
                        <a:tabLst/>
                      </a:pPr>
                      <a:endParaRPr lang="en-US" sz="1800" b="0" dirty="0">
                        <a:effectLst/>
                        <a:latin typeface="Lucida Sans" panose="020B0602030504020204" pitchFamily="34" charset="0"/>
                        <a:cs typeface="Times New Roman"/>
                      </a:endParaRPr>
                    </a:p>
                  </a:txBody>
                  <a:tcPr/>
                </a:tc>
                <a:extLst>
                  <a:ext uri="{0D108BD9-81ED-4DB2-BD59-A6C34878D82A}">
                    <a16:rowId xmlns:a16="http://schemas.microsoft.com/office/drawing/2014/main" val="10003"/>
                  </a:ext>
                </a:extLst>
              </a:tr>
              <a:tr h="10668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lang="en-US" sz="1800" b="1" dirty="0">
                          <a:effectLst/>
                          <a:latin typeface="Lucida Sans" panose="020B0602030504020204" pitchFamily="34" charset="0"/>
                          <a:cs typeface="Times New Roman"/>
                        </a:rPr>
                        <a:t>Grade 6: </a:t>
                      </a:r>
                    </a:p>
                    <a:p>
                      <a:pPr marL="0" marR="0" lvl="0" indent="0" algn="l" defTabSz="914400" rtl="0" eaLnBrk="1" fontAlgn="base" latinLnBrk="0" hangingPunct="1">
                        <a:lnSpc>
                          <a:spcPct val="100000"/>
                        </a:lnSpc>
                        <a:spcBef>
                          <a:spcPct val="0"/>
                        </a:spcBef>
                        <a:spcAft>
                          <a:spcPts val="600"/>
                        </a:spcAft>
                        <a:buClrTx/>
                        <a:buSzTx/>
                        <a:buFontTx/>
                        <a:buNone/>
                        <a:tabLst/>
                      </a:pPr>
                      <a:endParaRPr lang="en-US" sz="2400" b="0" dirty="0">
                        <a:effectLst/>
                        <a:latin typeface="Lucida Sans" panose="020B0602030504020204" pitchFamily="34" charset="0"/>
                        <a:cs typeface="Times New Roman"/>
                      </a:endParaRPr>
                    </a:p>
                    <a:p>
                      <a:pPr marL="0" marR="0" lvl="0" indent="0" algn="l" defTabSz="914400" rtl="0" eaLnBrk="1" fontAlgn="base" latinLnBrk="0" hangingPunct="1">
                        <a:lnSpc>
                          <a:spcPct val="100000"/>
                        </a:lnSpc>
                        <a:spcBef>
                          <a:spcPct val="0"/>
                        </a:spcBef>
                        <a:spcAft>
                          <a:spcPts val="600"/>
                        </a:spcAft>
                        <a:buClrTx/>
                        <a:buSzTx/>
                        <a:buFontTx/>
                        <a:buNone/>
                        <a:tabLst/>
                      </a:pPr>
                      <a:endParaRPr lang="en-US" sz="1200" b="0" dirty="0">
                        <a:effectLst/>
                        <a:latin typeface="Lucida Sans" panose="020B0602030504020204" pitchFamily="34" charset="0"/>
                        <a:cs typeface="Times New Roman"/>
                      </a:endParaRPr>
                    </a:p>
                  </a:txBody>
                  <a:tcPr/>
                </a:tc>
                <a:extLst>
                  <a:ext uri="{0D108BD9-81ED-4DB2-BD59-A6C34878D82A}">
                    <a16:rowId xmlns:a16="http://schemas.microsoft.com/office/drawing/2014/main" val="10004"/>
                  </a:ext>
                </a:extLst>
              </a:tr>
            </a:tbl>
          </a:graphicData>
        </a:graphic>
      </p:graphicFrame>
      <p:sp>
        <p:nvSpPr>
          <p:cNvPr id="6" name="Title 1"/>
          <p:cNvSpPr>
            <a:spLocks noGrp="1"/>
          </p:cNvSpPr>
          <p:nvPr>
            <p:ph type="title"/>
          </p:nvPr>
        </p:nvSpPr>
        <p:spPr>
          <a:xfrm>
            <a:off x="283169" y="180111"/>
            <a:ext cx="8229600" cy="1143000"/>
          </a:xfrm>
        </p:spPr>
        <p:txBody>
          <a:bodyPr>
            <a:normAutofit/>
          </a:bodyPr>
          <a:lstStyle/>
          <a:p>
            <a:pPr>
              <a:defRPr/>
            </a:pPr>
            <a:r>
              <a:rPr lang="en-US" b="1" dirty="0"/>
              <a:t>Coherence Across Grades</a:t>
            </a:r>
            <a:br>
              <a:rPr lang="en-US" b="1" dirty="0"/>
            </a:br>
            <a:r>
              <a:rPr lang="en-US" sz="2600" i="1" dirty="0"/>
              <a:t>Consistent Progressions</a:t>
            </a:r>
            <a:endParaRPr b="1" dirty="0"/>
          </a:p>
        </p:txBody>
      </p:sp>
      <p:pic>
        <p:nvPicPr>
          <p:cNvPr id="410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990" y="1997685"/>
            <a:ext cx="1019858" cy="815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0990" y="2881633"/>
            <a:ext cx="929694" cy="94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7411" y="3285269"/>
            <a:ext cx="59055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6551" y="3908296"/>
            <a:ext cx="1044297" cy="113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516007" y="2100954"/>
            <a:ext cx="2568034" cy="646331"/>
          </a:xfrm>
          <a:prstGeom prst="rect">
            <a:avLst/>
          </a:prstGeom>
          <a:noFill/>
        </p:spPr>
        <p:txBody>
          <a:bodyPr wrap="square" rtlCol="0">
            <a:spAutoFit/>
          </a:bodyPr>
          <a:lstStyle/>
          <a:p>
            <a:r>
              <a:rPr lang="en-US" dirty="0">
                <a:latin typeface="Lucida Sans" panose="020B0602030504020204" pitchFamily="34" charset="0"/>
              </a:rPr>
              <a:t>Write the area of the shape.</a:t>
            </a:r>
          </a:p>
        </p:txBody>
      </p:sp>
      <p:sp>
        <p:nvSpPr>
          <p:cNvPr id="15" name="TextBox 14"/>
          <p:cNvSpPr txBox="1"/>
          <p:nvPr/>
        </p:nvSpPr>
        <p:spPr>
          <a:xfrm>
            <a:off x="2516007" y="2881633"/>
            <a:ext cx="2786462" cy="923330"/>
          </a:xfrm>
          <a:prstGeom prst="rect">
            <a:avLst/>
          </a:prstGeom>
          <a:noFill/>
        </p:spPr>
        <p:txBody>
          <a:bodyPr wrap="square" rtlCol="0">
            <a:spAutoFit/>
          </a:bodyPr>
          <a:lstStyle/>
          <a:p>
            <a:r>
              <a:rPr lang="en-US" dirty="0">
                <a:latin typeface="Lucida Sans" panose="020B0602030504020204" pitchFamily="34" charset="0"/>
              </a:rPr>
              <a:t>Determine the area of the shape in square units.</a:t>
            </a:r>
          </a:p>
        </p:txBody>
      </p:sp>
      <p:sp>
        <p:nvSpPr>
          <p:cNvPr id="16" name="TextBox 15"/>
          <p:cNvSpPr txBox="1"/>
          <p:nvPr/>
        </p:nvSpPr>
        <p:spPr>
          <a:xfrm>
            <a:off x="2516007" y="4151340"/>
            <a:ext cx="2568034" cy="646331"/>
          </a:xfrm>
          <a:prstGeom prst="rect">
            <a:avLst/>
          </a:prstGeom>
          <a:noFill/>
        </p:spPr>
        <p:txBody>
          <a:bodyPr wrap="square" rtlCol="0">
            <a:spAutoFit/>
          </a:bodyPr>
          <a:lstStyle/>
          <a:p>
            <a:r>
              <a:rPr lang="en-US" dirty="0">
                <a:latin typeface="Lucida Sans" panose="020B0602030504020204" pitchFamily="34" charset="0"/>
              </a:rPr>
              <a:t>Find the perimeter of the figure.</a:t>
            </a:r>
          </a:p>
        </p:txBody>
      </p:sp>
      <p:sp>
        <p:nvSpPr>
          <p:cNvPr id="17" name="TextBox 16"/>
          <p:cNvSpPr txBox="1"/>
          <p:nvPr/>
        </p:nvSpPr>
        <p:spPr>
          <a:xfrm>
            <a:off x="2400300" y="5135016"/>
            <a:ext cx="3295651" cy="923330"/>
          </a:xfrm>
          <a:prstGeom prst="rect">
            <a:avLst/>
          </a:prstGeom>
          <a:noFill/>
        </p:spPr>
        <p:txBody>
          <a:bodyPr wrap="square" rtlCol="0">
            <a:spAutoFit/>
          </a:bodyPr>
          <a:lstStyle/>
          <a:p>
            <a:r>
              <a:rPr lang="en-US" dirty="0">
                <a:latin typeface="Lucida Sans" panose="020B0602030504020204" pitchFamily="34" charset="0"/>
              </a:rPr>
              <a:t>Select the rectangle with an area of 24 square units and a perimeter of 20 units.</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5951" y="5196765"/>
            <a:ext cx="127635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5536" y="5115582"/>
            <a:ext cx="7048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091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p:cNvGraphicFramePr>
            <a:graphicFrameLocks noGrp="1"/>
          </p:cNvGraphicFramePr>
          <p:nvPr>
            <p:ph idx="1"/>
            <p:extLst>
              <p:ext uri="{D42A27DB-BD31-4B8C-83A1-F6EECF244321}">
                <p14:modId xmlns:p14="http://schemas.microsoft.com/office/powerpoint/2010/main" val="3869119638"/>
              </p:ext>
            </p:extLst>
          </p:nvPr>
        </p:nvGraphicFramePr>
        <p:xfrm>
          <a:off x="811160" y="1332252"/>
          <a:ext cx="7300453" cy="4843149"/>
        </p:xfrm>
        <a:graphic>
          <a:graphicData uri="http://schemas.openxmlformats.org/drawingml/2006/table">
            <a:tbl>
              <a:tblPr firstRow="1" bandRow="1">
                <a:tableStyleId>{5C22544A-7EE6-4342-B048-85BDC9FD1C3A}</a:tableStyleId>
              </a:tblPr>
              <a:tblGrid>
                <a:gridCol w="7300453">
                  <a:extLst>
                    <a:ext uri="{9D8B030D-6E8A-4147-A177-3AD203B41FA5}">
                      <a16:colId xmlns:a16="http://schemas.microsoft.com/office/drawing/2014/main" val="20000"/>
                    </a:ext>
                  </a:extLst>
                </a:gridCol>
              </a:tblGrid>
              <a:tr h="66799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effectLst/>
                          <a:latin typeface="Lucida Sans" panose="020B0602030504020204" pitchFamily="34" charset="0"/>
                          <a:ea typeface="Calibri"/>
                          <a:cs typeface="Times New Roman"/>
                        </a:rPr>
                        <a:t>CCSS-Aligned</a:t>
                      </a:r>
                      <a:r>
                        <a:rPr lang="en-US" sz="1800" baseline="0" dirty="0">
                          <a:effectLst/>
                          <a:latin typeface="Lucida Sans" panose="020B0602030504020204" pitchFamily="34" charset="0"/>
                          <a:ea typeface="Calibri"/>
                          <a:cs typeface="Times New Roman"/>
                        </a:rPr>
                        <a:t> Progressions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effectLst/>
                          <a:latin typeface="Lucida Sans" panose="020B0602030504020204" pitchFamily="34" charset="0"/>
                          <a:ea typeface="Calibri"/>
                          <a:cs typeface="Times New Roman"/>
                        </a:rPr>
                        <a:t>(Area and Surface Area)</a:t>
                      </a:r>
                    </a:p>
                  </a:txBody>
                  <a:tcPr/>
                </a:tc>
                <a:extLst>
                  <a:ext uri="{0D108BD9-81ED-4DB2-BD59-A6C34878D82A}">
                    <a16:rowId xmlns:a16="http://schemas.microsoft.com/office/drawing/2014/main" val="10000"/>
                  </a:ext>
                </a:extLst>
              </a:tr>
              <a:tr h="964997">
                <a:tc>
                  <a:txBody>
                    <a:bodyPr/>
                    <a:lstStyle/>
                    <a:p>
                      <a:pPr marL="0" lvl="1" indent="0" eaLnBrk="0" hangingPunct="0"/>
                      <a:r>
                        <a:rPr lang="en-US" sz="1800" b="1" dirty="0">
                          <a:effectLst/>
                          <a:latin typeface="Lucida Sans" panose="020B0602030504020204" pitchFamily="34" charset="0"/>
                          <a:cs typeface="Times New Roman"/>
                        </a:rPr>
                        <a:t>3.MD.C.6:</a:t>
                      </a:r>
                    </a:p>
                  </a:txBody>
                  <a:tcPr/>
                </a:tc>
                <a:extLst>
                  <a:ext uri="{0D108BD9-81ED-4DB2-BD59-A6C34878D82A}">
                    <a16:rowId xmlns:a16="http://schemas.microsoft.com/office/drawing/2014/main" val="10001"/>
                  </a:ext>
                </a:extLst>
              </a:tr>
              <a:tr h="964997">
                <a:tc>
                  <a:txBody>
                    <a:bodyPr/>
                    <a:lstStyle/>
                    <a:p>
                      <a:pPr marL="0" lvl="1" indent="0" eaLnBrk="0" hangingPunct="0"/>
                      <a:r>
                        <a:rPr lang="en-US" sz="1800" b="1" dirty="0">
                          <a:effectLst/>
                          <a:latin typeface="Lucida Sans" panose="020B0602030504020204" pitchFamily="34" charset="0"/>
                          <a:cs typeface="Times New Roman"/>
                        </a:rPr>
                        <a:t>4.MD.A.3:</a:t>
                      </a:r>
                    </a:p>
                  </a:txBody>
                  <a:tcPr/>
                </a:tc>
                <a:extLst>
                  <a:ext uri="{0D108BD9-81ED-4DB2-BD59-A6C34878D82A}">
                    <a16:rowId xmlns:a16="http://schemas.microsoft.com/office/drawing/2014/main" val="10002"/>
                  </a:ext>
                </a:extLst>
              </a:tr>
              <a:tr h="964997">
                <a:tc>
                  <a:txBody>
                    <a:bodyPr/>
                    <a:lstStyle/>
                    <a:p>
                      <a:pPr marL="0" lvl="1" indent="0" eaLnBrk="0" hangingPunct="0"/>
                      <a:r>
                        <a:rPr lang="en-US" sz="1800" b="1" dirty="0">
                          <a:effectLst/>
                          <a:latin typeface="Lucida Sans" panose="020B0602030504020204" pitchFamily="34" charset="0"/>
                          <a:cs typeface="Times New Roman"/>
                        </a:rPr>
                        <a:t>5.NF.B.4b:</a:t>
                      </a:r>
                    </a:p>
                  </a:txBody>
                  <a:tcPr/>
                </a:tc>
                <a:extLst>
                  <a:ext uri="{0D108BD9-81ED-4DB2-BD59-A6C34878D82A}">
                    <a16:rowId xmlns:a16="http://schemas.microsoft.com/office/drawing/2014/main" val="10003"/>
                  </a:ext>
                </a:extLst>
              </a:tr>
              <a:tr h="977240">
                <a:tc>
                  <a:txBody>
                    <a:bodyPr/>
                    <a:lstStyle/>
                    <a:p>
                      <a:pPr marL="0" lvl="1" indent="0" eaLnBrk="0" hangingPunct="0"/>
                      <a:r>
                        <a:rPr lang="en-US" sz="1800" b="1" dirty="0">
                          <a:effectLst/>
                          <a:latin typeface="Lucida Sans" panose="020B0602030504020204" pitchFamily="34" charset="0"/>
                          <a:cs typeface="Times New Roman"/>
                        </a:rPr>
                        <a:t>6.G.A, </a:t>
                      </a:r>
                    </a:p>
                    <a:p>
                      <a:pPr marL="0" lvl="1" indent="0" eaLnBrk="0" hangingPunct="0"/>
                      <a:r>
                        <a:rPr lang="en-US" sz="1800" b="1" dirty="0">
                          <a:effectLst/>
                          <a:latin typeface="Lucida Sans" panose="020B0602030504020204" pitchFamily="34" charset="0"/>
                          <a:cs typeface="Times New Roman"/>
                        </a:rPr>
                        <a:t>6.RP.A.3:</a:t>
                      </a:r>
                    </a:p>
                    <a:p>
                      <a:pPr marL="0" lvl="1" indent="0" eaLnBrk="0" hangingPunct="0"/>
                      <a:endParaRPr lang="en-US" sz="1800" b="1" dirty="0">
                        <a:effectLst/>
                        <a:latin typeface="Lucida Sans" panose="020B0602030504020204" pitchFamily="34" charset="0"/>
                        <a:cs typeface="Times New Roman"/>
                      </a:endParaRPr>
                    </a:p>
                    <a:p>
                      <a:pPr marL="0" lvl="1" indent="0" eaLnBrk="0" hangingPunct="0"/>
                      <a:endParaRPr lang="en-US" sz="2400" b="1" dirty="0">
                        <a:effectLst/>
                        <a:latin typeface="Lucida Sans" panose="020B0602030504020204" pitchFamily="34" charset="0"/>
                        <a:cs typeface="Times New Roman"/>
                      </a:endParaRPr>
                    </a:p>
                  </a:txBody>
                  <a:tcPr/>
                </a:tc>
                <a:extLst>
                  <a:ext uri="{0D108BD9-81ED-4DB2-BD59-A6C34878D82A}">
                    <a16:rowId xmlns:a16="http://schemas.microsoft.com/office/drawing/2014/main" val="10004"/>
                  </a:ext>
                </a:extLst>
              </a:tr>
            </a:tbl>
          </a:graphicData>
        </a:graphic>
      </p:graphicFrame>
      <p:sp>
        <p:nvSpPr>
          <p:cNvPr id="6" name="Title 1"/>
          <p:cNvSpPr>
            <a:spLocks noGrp="1"/>
          </p:cNvSpPr>
          <p:nvPr>
            <p:ph type="title"/>
          </p:nvPr>
        </p:nvSpPr>
        <p:spPr>
          <a:xfrm>
            <a:off x="288326" y="189252"/>
            <a:ext cx="8229600" cy="1143000"/>
          </a:xfrm>
        </p:spPr>
        <p:txBody>
          <a:bodyPr>
            <a:normAutofit/>
          </a:bodyPr>
          <a:lstStyle/>
          <a:p>
            <a:pPr>
              <a:defRPr/>
            </a:pPr>
            <a:r>
              <a:rPr lang="en-US" b="1" dirty="0"/>
              <a:t>Coherence Across Grades</a:t>
            </a:r>
            <a:br>
              <a:rPr lang="en-US" b="1" dirty="0"/>
            </a:br>
            <a:r>
              <a:rPr lang="en-US" sz="2600" i="1" dirty="0"/>
              <a:t>Consistent Progressions</a:t>
            </a:r>
            <a:endParaRPr b="1" dirty="0"/>
          </a:p>
        </p:txBody>
      </p:sp>
      <p:pic>
        <p:nvPicPr>
          <p:cNvPr id="411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822" y="2022037"/>
            <a:ext cx="1185331" cy="80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6"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619" y="2044871"/>
            <a:ext cx="1202275" cy="818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20805" y="2100954"/>
            <a:ext cx="2568034" cy="523220"/>
          </a:xfrm>
          <a:prstGeom prst="rect">
            <a:avLst/>
          </a:prstGeom>
          <a:noFill/>
        </p:spPr>
        <p:txBody>
          <a:bodyPr wrap="square" rtlCol="0">
            <a:spAutoFit/>
          </a:bodyPr>
          <a:lstStyle/>
          <a:p>
            <a:r>
              <a:rPr lang="en-US" sz="1400" dirty="0">
                <a:latin typeface="Lucida Sans" panose="020B0602030504020204" pitchFamily="34" charset="0"/>
              </a:rPr>
              <a:t>Find the area of each colored figure.</a:t>
            </a:r>
          </a:p>
        </p:txBody>
      </p:sp>
      <p:sp>
        <p:nvSpPr>
          <p:cNvPr id="20" name="TextBox 19"/>
          <p:cNvSpPr txBox="1"/>
          <p:nvPr/>
        </p:nvSpPr>
        <p:spPr>
          <a:xfrm>
            <a:off x="2292230" y="3137593"/>
            <a:ext cx="5718295" cy="738664"/>
          </a:xfrm>
          <a:prstGeom prst="rect">
            <a:avLst/>
          </a:prstGeom>
          <a:noFill/>
        </p:spPr>
        <p:txBody>
          <a:bodyPr wrap="square" rtlCol="0">
            <a:spAutoFit/>
          </a:bodyPr>
          <a:lstStyle/>
          <a:p>
            <a:r>
              <a:rPr lang="en-US" sz="1400" dirty="0">
                <a:latin typeface="Lucida Sans" panose="020B0602030504020204" pitchFamily="34" charset="0"/>
              </a:rPr>
              <a:t>Karl’s rectangular vegetable garden is 20 feet by 45 feet, and Makenna’s is 25 feet by 40 feet. Whose garden is larger in area? How much larger is that garden?</a:t>
            </a:r>
          </a:p>
        </p:txBody>
      </p:sp>
      <p:sp>
        <p:nvSpPr>
          <p:cNvPr id="21" name="TextBox 20"/>
          <p:cNvSpPr txBox="1"/>
          <p:nvPr/>
        </p:nvSpPr>
        <p:spPr>
          <a:xfrm>
            <a:off x="2312818" y="4032302"/>
            <a:ext cx="5870695" cy="738664"/>
          </a:xfrm>
          <a:prstGeom prst="rect">
            <a:avLst/>
          </a:prstGeom>
          <a:noFill/>
        </p:spPr>
        <p:txBody>
          <a:bodyPr wrap="square" rtlCol="0">
            <a:spAutoFit/>
          </a:bodyPr>
          <a:lstStyle/>
          <a:p>
            <a:r>
              <a:rPr lang="en-US" sz="1400" dirty="0">
                <a:latin typeface="Lucida Sans" panose="020B0602030504020204" pitchFamily="34" charset="0"/>
              </a:rPr>
              <a:t>An aerial photo of farmland shows the dimensions of a field in fractions of a mile. Create a model to show the area, in square miles, of a field that is 3/4 mile by 1/3 mile.</a:t>
            </a:r>
          </a:p>
        </p:txBody>
      </p:sp>
      <p:sp>
        <p:nvSpPr>
          <p:cNvPr id="23" name="TextBox 22"/>
          <p:cNvSpPr txBox="1"/>
          <p:nvPr/>
        </p:nvSpPr>
        <p:spPr>
          <a:xfrm>
            <a:off x="2320806" y="4968107"/>
            <a:ext cx="5790808" cy="1169551"/>
          </a:xfrm>
          <a:prstGeom prst="rect">
            <a:avLst/>
          </a:prstGeom>
          <a:noFill/>
        </p:spPr>
        <p:txBody>
          <a:bodyPr wrap="square" rtlCol="0">
            <a:spAutoFit/>
          </a:bodyPr>
          <a:lstStyle/>
          <a:p>
            <a:r>
              <a:rPr lang="en-US" sz="1400" dirty="0">
                <a:latin typeface="Lucida Sans" panose="020B0602030504020204" pitchFamily="34" charset="0"/>
              </a:rPr>
              <a:t>Alexis needs to paint the four exterior walls of a large rectangular barn. The length of the barn is 80 feet, the width is 50 feet, and the height is 30 feet. The paint costs $28 per gallon, and each gallon covers 420 square feet. How much will it cost Alexis to paint the barn? Explain your work.</a:t>
            </a:r>
          </a:p>
        </p:txBody>
      </p:sp>
    </p:spTree>
    <p:extLst>
      <p:ext uri="{BB962C8B-B14F-4D97-AF65-F5344CB8AC3E}">
        <p14:creationId xmlns:p14="http://schemas.microsoft.com/office/powerpoint/2010/main" val="2375316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2738" y="189186"/>
            <a:ext cx="8229600" cy="1143000"/>
          </a:xfrm>
        </p:spPr>
        <p:txBody>
          <a:bodyPr>
            <a:normAutofit/>
          </a:bodyPr>
          <a:lstStyle/>
          <a:p>
            <a:pPr>
              <a:defRPr/>
            </a:pPr>
            <a:r>
              <a:rPr lang="en-US" b="1" dirty="0"/>
              <a:t>Coherence Across Grades</a:t>
            </a:r>
            <a:br>
              <a:rPr lang="en-US" b="1" dirty="0"/>
            </a:br>
            <a:r>
              <a:rPr lang="en-US" sz="2600" i="1" dirty="0"/>
              <a:t>Consistent Representations</a:t>
            </a:r>
            <a:endParaRPr b="1" dirty="0"/>
          </a:p>
        </p:txBody>
      </p:sp>
      <mc:AlternateContent xmlns:mc="http://schemas.openxmlformats.org/markup-compatibility/2006" xmlns:a14="http://schemas.microsoft.com/office/drawing/2010/main">
        <mc:Choice Requires="a14">
          <p:graphicFrame>
            <p:nvGraphicFramePr>
              <p:cNvPr id="4" name="Content Placeholder 1"/>
              <p:cNvGraphicFramePr>
                <a:graphicFrameLocks noGrp="1"/>
              </p:cNvGraphicFramePr>
              <p:nvPr>
                <p:ph idx="1"/>
                <p:extLst>
                  <p:ext uri="{D42A27DB-BD31-4B8C-83A1-F6EECF244321}">
                    <p14:modId xmlns:p14="http://schemas.microsoft.com/office/powerpoint/2010/main" val="2535362431"/>
                  </p:ext>
                </p:extLst>
              </p:nvPr>
            </p:nvGraphicFramePr>
            <p:xfrm>
              <a:off x="457200" y="1515136"/>
              <a:ext cx="8229600" cy="462918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CCSS-Aligned Items</a:t>
                          </a:r>
                          <a:r>
                            <a:rPr lang="en-US" sz="1800" b="1" baseline="0" dirty="0">
                              <a:effectLst/>
                              <a:latin typeface="Lucida Sans" panose="020B0602030504020204" pitchFamily="34" charset="0"/>
                              <a:ea typeface="Calibri"/>
                              <a:cs typeface="Tahoma"/>
                            </a:rPr>
                            <a:t> Showing Coherent Representations</a:t>
                          </a:r>
                          <a:endParaRPr lang="en-US" sz="1800" dirty="0">
                            <a:effectLst/>
                            <a:latin typeface="Lucida Sans" panose="020B0602030504020204" pitchFamily="34" charset="0"/>
                            <a:ea typeface="Calibri"/>
                            <a:cs typeface="Times New Roman"/>
                          </a:endParaRPr>
                        </a:p>
                      </a:txBody>
                      <a:tcPr/>
                    </a:tc>
                    <a:tc hMerge="1">
                      <a:txBody>
                        <a:bodyPr/>
                        <a:lstStyle/>
                        <a:p>
                          <a:endParaRPr lang="en-US"/>
                        </a:p>
                      </a:txBody>
                      <a:tcPr/>
                    </a:tc>
                    <a:extLst>
                      <a:ext uri="{0D108BD9-81ED-4DB2-BD59-A6C34878D82A}">
                        <a16:rowId xmlns:a16="http://schemas.microsoft.com/office/drawing/2014/main" val="10000"/>
                      </a:ext>
                    </a:extLst>
                  </a:tr>
                  <a:tr h="388750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lang="en-US" sz="1600" b="0" dirty="0">
                              <a:effectLst/>
                              <a:latin typeface="Lucida Sans" panose="020B0602030504020204" pitchFamily="34" charset="0"/>
                              <a:cs typeface="Times New Roman"/>
                            </a:rPr>
                            <a:t>3.OA.B. Understand properties of multiplication and the relationship between multiplication</a:t>
                          </a:r>
                          <a:r>
                            <a:rPr lang="en-US" sz="1600" b="0" baseline="0" dirty="0">
                              <a:effectLst/>
                              <a:latin typeface="Lucida Sans" panose="020B0602030504020204" pitchFamily="34" charset="0"/>
                              <a:cs typeface="Times New Roman"/>
                            </a:rPr>
                            <a:t> and division.</a:t>
                          </a:r>
                        </a:p>
                        <a:p>
                          <a:pPr marL="690563" marR="0" lvl="0" indent="-457200" algn="l" defTabSz="914400" rtl="0" eaLnBrk="1" fontAlgn="base" latinLnBrk="0" hangingPunct="1">
                            <a:lnSpc>
                              <a:spcPct val="100000"/>
                            </a:lnSpc>
                            <a:spcBef>
                              <a:spcPct val="0"/>
                            </a:spcBef>
                            <a:spcAft>
                              <a:spcPts val="600"/>
                            </a:spcAft>
                            <a:buClrTx/>
                            <a:buSzTx/>
                            <a:buFont typeface="+mj-lt"/>
                            <a:buAutoNum type="arabicPeriod" startAt="5"/>
                            <a:tabLst/>
                          </a:pPr>
                          <a:r>
                            <a:rPr lang="en-US" sz="1600" b="0" baseline="0" dirty="0">
                              <a:effectLst/>
                              <a:latin typeface="Lucida Sans" panose="020B0602030504020204" pitchFamily="34" charset="0"/>
                              <a:cs typeface="Times New Roman"/>
                            </a:rPr>
                            <a:t>Apply properties of operations as strategies to multiply and divide.</a:t>
                          </a:r>
                        </a:p>
                        <a:p>
                          <a:pPr marL="690563" marR="0" lvl="0" indent="-457200" algn="l" defTabSz="914400" rtl="0" eaLnBrk="1" fontAlgn="base" latinLnBrk="0" hangingPunct="1">
                            <a:lnSpc>
                              <a:spcPct val="100000"/>
                            </a:lnSpc>
                            <a:spcBef>
                              <a:spcPct val="0"/>
                            </a:spcBef>
                            <a:spcAft>
                              <a:spcPts val="600"/>
                            </a:spcAft>
                            <a:buClrTx/>
                            <a:buSzTx/>
                            <a:buFont typeface="+mj-lt"/>
                            <a:buAutoNum type="arabicPeriod" startAt="5"/>
                            <a:tabLst/>
                          </a:pPr>
                          <a:r>
                            <a:rPr lang="en-US" sz="1600" b="0" baseline="0" dirty="0">
                              <a:effectLst/>
                              <a:latin typeface="Lucida Sans" panose="020B0602030504020204" pitchFamily="34" charset="0"/>
                              <a:cs typeface="Times New Roman"/>
                            </a:rPr>
                            <a:t>Understand division as an unknown-factor problem.</a:t>
                          </a:r>
                        </a:p>
                        <a:p>
                          <a:pPr marL="0" marR="0" lvl="0" indent="0" algn="l" defTabSz="914400" rtl="0" eaLnBrk="1" fontAlgn="base" latinLnBrk="0" hangingPunct="1">
                            <a:lnSpc>
                              <a:spcPct val="100000"/>
                            </a:lnSpc>
                            <a:spcBef>
                              <a:spcPct val="0"/>
                            </a:spcBef>
                            <a:spcAft>
                              <a:spcPts val="600"/>
                            </a:spcAft>
                            <a:buClrTx/>
                            <a:buSzTx/>
                            <a:buFont typeface="+mj-lt"/>
                            <a:buNone/>
                            <a:tabLst/>
                          </a:pPr>
                          <a:endParaRPr lang="en-US" sz="1900" b="0" baseline="0" dirty="0">
                            <a:effectLst/>
                            <a:latin typeface="Lucida Sans" panose="020B0602030504020204" pitchFamily="34" charset="0"/>
                            <a:cs typeface="Times New Roman"/>
                          </a:endParaRPr>
                        </a:p>
                        <a:p>
                          <a:pPr marL="0" marR="0" lvl="0" indent="0" algn="l" defTabSz="914400" rtl="0" eaLnBrk="1" fontAlgn="base" latinLnBrk="0" hangingPunct="1">
                            <a:lnSpc>
                              <a:spcPct val="100000"/>
                            </a:lnSpc>
                            <a:spcBef>
                              <a:spcPct val="0"/>
                            </a:spcBef>
                            <a:spcAft>
                              <a:spcPts val="600"/>
                            </a:spcAft>
                            <a:buClrTx/>
                            <a:buSzTx/>
                            <a:buFont typeface="+mj-lt"/>
                            <a:buNone/>
                            <a:tabLst/>
                          </a:pPr>
                          <a:endParaRPr lang="en-US" sz="1800" b="1" i="0" u="sng" baseline="0" dirty="0">
                            <a:effectLst/>
                            <a:latin typeface="Lucida Sans" panose="020B0602030504020204" pitchFamily="34" charset="0"/>
                            <a:cs typeface="Times New Roman"/>
                          </a:endParaRPr>
                        </a:p>
                        <a:p>
                          <a:pPr marL="0" marR="0" lvl="0" indent="0" algn="l" defTabSz="914400" rtl="0" eaLnBrk="1" fontAlgn="base" latinLnBrk="0" hangingPunct="1">
                            <a:lnSpc>
                              <a:spcPct val="100000"/>
                            </a:lnSpc>
                            <a:spcBef>
                              <a:spcPct val="0"/>
                            </a:spcBef>
                            <a:spcAft>
                              <a:spcPts val="600"/>
                            </a:spcAft>
                            <a:buClrTx/>
                            <a:buSzTx/>
                            <a:buFont typeface="+mj-lt"/>
                            <a:buNone/>
                            <a:tabLst/>
                          </a:pPr>
                          <a:r>
                            <a:rPr lang="en-US" sz="1800" b="1" i="0" u="sng" baseline="0" dirty="0">
                              <a:effectLst/>
                              <a:latin typeface="Lucida Sans" panose="020B0602030504020204" pitchFamily="34" charset="0"/>
                              <a:cs typeface="Times New Roman"/>
                            </a:rPr>
                            <a:t>Item:</a:t>
                          </a:r>
                        </a:p>
                        <a:p>
                          <a:pPr marL="0" marR="0" lvl="0" indent="0" algn="l" defTabSz="914400" rtl="0" eaLnBrk="1" fontAlgn="base" latinLnBrk="0" hangingPunct="1">
                            <a:lnSpc>
                              <a:spcPct val="100000"/>
                            </a:lnSpc>
                            <a:spcBef>
                              <a:spcPct val="0"/>
                            </a:spcBef>
                            <a:spcAft>
                              <a:spcPts val="600"/>
                            </a:spcAft>
                            <a:buClrTx/>
                            <a:buSzTx/>
                            <a:buFontTx/>
                            <a:buNone/>
                            <a:tabLst/>
                          </a:pPr>
                          <a:r>
                            <a:rPr lang="en-US" sz="1800" b="0" dirty="0">
                              <a:effectLst/>
                              <a:latin typeface="Lucida Sans" panose="020B0602030504020204" pitchFamily="34" charset="0"/>
                              <a:cs typeface="Times New Roman"/>
                            </a:rPr>
                            <a:t>Rewrite</a:t>
                          </a:r>
                          <a:r>
                            <a:rPr lang="en-US" sz="1800" b="0" baseline="0" dirty="0">
                              <a:effectLst/>
                              <a:latin typeface="Lucida Sans" panose="020B0602030504020204" pitchFamily="34" charset="0"/>
                              <a:cs typeface="Times New Roman"/>
                            </a:rPr>
                            <a:t> 48 ÷ 🔺 = 6 two ways.</a:t>
                          </a:r>
                          <a:endParaRPr lang="en-US" sz="1800" b="0" dirty="0">
                            <a:effectLst/>
                            <a:latin typeface="Lucida Sans" panose="020B0602030504020204" pitchFamily="34" charset="0"/>
                            <a:cs typeface="Times New Roman"/>
                          </a:endParaRPr>
                        </a:p>
                      </a:txBody>
                      <a:tcPr/>
                    </a:tc>
                    <a:tc>
                      <a:txBody>
                        <a:bodyPr/>
                        <a:lstStyle/>
                        <a:p>
                          <a:pPr marL="0" lvl="1" indent="0" eaLnBrk="0" hangingPunct="0"/>
                          <a:r>
                            <a:rPr lang="en-US" sz="1600" b="0" dirty="0">
                              <a:effectLst/>
                              <a:latin typeface="Lucida Sans" panose="020B0602030504020204" pitchFamily="34" charset="0"/>
                              <a:cs typeface="Times New Roman"/>
                            </a:rPr>
                            <a:t>6.NS.A.</a:t>
                          </a:r>
                          <a:r>
                            <a:rPr lang="en-US" sz="1600" b="0" baseline="0" dirty="0">
                              <a:effectLst/>
                              <a:latin typeface="Lucida Sans" panose="020B0602030504020204" pitchFamily="34" charset="0"/>
                              <a:cs typeface="Times New Roman"/>
                            </a:rPr>
                            <a:t> Apply and extend previous understandings of multiplication and division to divide fractions by fractions.</a:t>
                          </a:r>
                        </a:p>
                        <a:p>
                          <a:pPr marL="576263" lvl="1" indent="-342900" eaLnBrk="0" hangingPunct="0">
                            <a:buAutoNum type="arabicPeriod"/>
                          </a:pPr>
                          <a:r>
                            <a:rPr lang="en-US" sz="1600" b="0" baseline="0" dirty="0">
                              <a:effectLst/>
                              <a:latin typeface="Lucida Sans" panose="020B0602030504020204" pitchFamily="34" charset="0"/>
                              <a:cs typeface="Times New Roman"/>
                            </a:rPr>
                            <a:t>Interpret and compute quotients of fractions, and solve word problems involving division of fractions by fractions, e.g., by using visual fraction models and equations to represent the problem.</a:t>
                          </a:r>
                        </a:p>
                        <a:p>
                          <a:pPr marL="233363" lvl="1" indent="0" eaLnBrk="0" hangingPunct="0">
                            <a:buNone/>
                          </a:pPr>
                          <a:endParaRPr lang="en-US" sz="1600" b="0" baseline="0" dirty="0">
                            <a:effectLst/>
                            <a:latin typeface="Lucida Sans" panose="020B0602030504020204" pitchFamily="34" charset="0"/>
                            <a:cs typeface="Times New Roman"/>
                          </a:endParaRPr>
                        </a:p>
                        <a:p>
                          <a:pPr marL="0" lvl="1" indent="0" eaLnBrk="0" hangingPunct="0">
                            <a:buNone/>
                          </a:pPr>
                          <a:r>
                            <a:rPr lang="en-US" sz="1800" b="1" u="sng" baseline="0" dirty="0">
                              <a:effectLst/>
                              <a:latin typeface="Lucida Sans" panose="020B0602030504020204" pitchFamily="34" charset="0"/>
                              <a:cs typeface="Times New Roman"/>
                            </a:rPr>
                            <a:t>Item:</a:t>
                          </a:r>
                        </a:p>
                        <a:p>
                          <a:pPr marL="0" lvl="1" indent="0" eaLnBrk="0" hangingPunct="0">
                            <a:buNone/>
                          </a:pPr>
                          <a:r>
                            <a:rPr lang="en-US" sz="1800" b="0" dirty="0">
                              <a:effectLst/>
                              <a:latin typeface="Lucida Sans" panose="020B0602030504020204" pitchFamily="34" charset="0"/>
                              <a:cs typeface="Times New Roman"/>
                            </a:rPr>
                            <a:t>Rewrite </a:t>
                          </a:r>
                          <a14:m>
                            <m:oMath xmlns:m="http://schemas.openxmlformats.org/officeDocument/2006/math">
                              <m:f>
                                <m:fPr>
                                  <m:ctrlPr>
                                    <a:rPr lang="en-US" sz="1800" b="0" i="1" smtClean="0">
                                      <a:effectLst/>
                                      <a:latin typeface="Cambria Math" panose="02040503050406030204" pitchFamily="18" charset="0"/>
                                      <a:cs typeface="Times New Roman"/>
                                    </a:rPr>
                                  </m:ctrlPr>
                                </m:fPr>
                                <m:num>
                                  <m:r>
                                    <a:rPr lang="en-US" sz="1800" b="0" i="1" smtClean="0">
                                      <a:effectLst/>
                                      <a:latin typeface="Cambria Math"/>
                                      <a:cs typeface="Times New Roman"/>
                                    </a:rPr>
                                    <m:t>3</m:t>
                                  </m:r>
                                </m:num>
                                <m:den>
                                  <m:r>
                                    <a:rPr lang="en-US" sz="1800" b="0" i="1" smtClean="0">
                                      <a:effectLst/>
                                      <a:latin typeface="Cambria Math"/>
                                      <a:cs typeface="Times New Roman"/>
                                    </a:rPr>
                                    <m:t>8</m:t>
                                  </m:r>
                                </m:den>
                              </m:f>
                              <m:r>
                                <a:rPr lang="en-US" sz="1800" b="0" i="1" smtClean="0">
                                  <a:effectLst/>
                                  <a:latin typeface="Cambria Math"/>
                                  <a:ea typeface="Cambria Math"/>
                                  <a:cs typeface="Times New Roman"/>
                                </a:rPr>
                                <m:t>÷</m:t>
                              </m:r>
                              <m:f>
                                <m:fPr>
                                  <m:ctrlPr>
                                    <a:rPr lang="en-US" sz="1800" b="0" i="1" smtClean="0">
                                      <a:effectLst/>
                                      <a:latin typeface="Cambria Math" panose="02040503050406030204" pitchFamily="18" charset="0"/>
                                      <a:ea typeface="Cambria Math"/>
                                      <a:cs typeface="Times New Roman"/>
                                    </a:rPr>
                                  </m:ctrlPr>
                                </m:fPr>
                                <m:num>
                                  <m:r>
                                    <a:rPr lang="en-US" sz="1800" b="0" i="1" smtClean="0">
                                      <a:effectLst/>
                                      <a:latin typeface="Cambria Math"/>
                                      <a:ea typeface="Cambria Math"/>
                                      <a:cs typeface="Times New Roman"/>
                                    </a:rPr>
                                    <m:t>3</m:t>
                                  </m:r>
                                </m:num>
                                <m:den>
                                  <m:r>
                                    <a:rPr lang="en-US" sz="1800" b="0" i="1" smtClean="0">
                                      <a:effectLst/>
                                      <a:latin typeface="Cambria Math"/>
                                      <a:ea typeface="Cambria Math"/>
                                      <a:cs typeface="Times New Roman"/>
                                    </a:rPr>
                                    <m:t>4</m:t>
                                  </m:r>
                                </m:den>
                              </m:f>
                              <m:r>
                                <a:rPr lang="en-US" sz="1800" b="0" i="1" smtClean="0">
                                  <a:effectLst/>
                                  <a:latin typeface="Cambria Math"/>
                                  <a:ea typeface="Cambria Math"/>
                                  <a:cs typeface="Times New Roman"/>
                                </a:rPr>
                                <m:t>=</m:t>
                              </m:r>
                              <m:r>
                                <a:rPr lang="en-US" sz="1800" b="0" i="1" smtClean="0">
                                  <a:effectLst/>
                                  <a:latin typeface="Cambria Math"/>
                                  <a:ea typeface="Cambria Math"/>
                                  <a:cs typeface="Times New Roman"/>
                                </a:rPr>
                                <m:t>𝑥</m:t>
                              </m:r>
                            </m:oMath>
                          </a14:m>
                          <a:r>
                            <a:rPr lang="en-US" sz="1800" b="0" dirty="0">
                              <a:effectLst/>
                              <a:latin typeface="Lucida Sans" panose="020B0602030504020204" pitchFamily="34" charset="0"/>
                              <a:cs typeface="Times New Roman"/>
                            </a:rPr>
                            <a:t> two ways.</a:t>
                          </a:r>
                        </a:p>
                        <a:p>
                          <a:pPr marL="0" lvl="1" indent="0" eaLnBrk="0" hangingPunct="0">
                            <a:buNone/>
                          </a:pPr>
                          <a:r>
                            <a:rPr lang="en-US" sz="1800" b="0" dirty="0">
                              <a:effectLst/>
                              <a:latin typeface="Lucida Sans" panose="020B0602030504020204" pitchFamily="34" charset="0"/>
                              <a:cs typeface="Times New Roman"/>
                            </a:rPr>
                            <a:t>Explain what dividing by </a:t>
                          </a:r>
                          <a14:m>
                            <m:oMath xmlns:m="http://schemas.openxmlformats.org/officeDocument/2006/math">
                              <m:f>
                                <m:fPr>
                                  <m:ctrlPr>
                                    <a:rPr lang="en-US" sz="1800" b="0" i="1" smtClean="0">
                                      <a:effectLst/>
                                      <a:latin typeface="Cambria Math" panose="02040503050406030204" pitchFamily="18" charset="0"/>
                                      <a:cs typeface="Times New Roman"/>
                                    </a:rPr>
                                  </m:ctrlPr>
                                </m:fPr>
                                <m:num>
                                  <m:r>
                                    <a:rPr lang="en-US" sz="1800" b="0" i="1" smtClean="0">
                                      <a:effectLst/>
                                      <a:latin typeface="Cambria Math"/>
                                      <a:cs typeface="Times New Roman"/>
                                    </a:rPr>
                                    <m:t>3</m:t>
                                  </m:r>
                                </m:num>
                                <m:den>
                                  <m:r>
                                    <a:rPr lang="en-US" sz="1800" b="0" i="1" smtClean="0">
                                      <a:effectLst/>
                                      <a:latin typeface="Cambria Math"/>
                                      <a:cs typeface="Times New Roman"/>
                                    </a:rPr>
                                    <m:t>4</m:t>
                                  </m:r>
                                </m:den>
                              </m:f>
                            </m:oMath>
                          </a14:m>
                          <a:r>
                            <a:rPr lang="en-US" sz="1800" b="0" dirty="0">
                              <a:effectLst/>
                              <a:latin typeface="Lucida Sans" panose="020B0602030504020204" pitchFamily="34" charset="0"/>
                              <a:cs typeface="Times New Roman"/>
                            </a:rPr>
                            <a:t> means.</a:t>
                          </a:r>
                        </a:p>
                      </a:txBody>
                      <a:tcPr/>
                    </a:tc>
                    <a:extLst>
                      <a:ext uri="{0D108BD9-81ED-4DB2-BD59-A6C34878D82A}">
                        <a16:rowId xmlns:a16="http://schemas.microsoft.com/office/drawing/2014/main" val="10001"/>
                      </a:ext>
                    </a:extLst>
                  </a:tr>
                  <a:tr h="370840">
                    <a:tc gridSpan="2">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lang="en-US" sz="1200" b="0" dirty="0">
                              <a:effectLst/>
                              <a:latin typeface="Lucida Sans" panose="020B0602030504020204" pitchFamily="34" charset="0"/>
                              <a:cs typeface="Times New Roman"/>
                            </a:rPr>
                            <a:t>Source:</a:t>
                          </a:r>
                          <a:r>
                            <a:rPr lang="en-US" sz="1200" b="0" baseline="0" dirty="0">
                              <a:effectLst/>
                              <a:latin typeface="Lucida Sans" panose="020B0602030504020204" pitchFamily="34" charset="0"/>
                              <a:cs typeface="Times New Roman"/>
                            </a:rPr>
                            <a:t> Student Achievement Partners. For illustrative purposes only.</a:t>
                          </a:r>
                          <a:endParaRPr lang="en-US" sz="1200" b="0" dirty="0">
                            <a:effectLst/>
                            <a:latin typeface="Lucida Sans" panose="020B0602030504020204" pitchFamily="34" charset="0"/>
                            <a:cs typeface="Times New Roman"/>
                          </a:endParaRPr>
                        </a:p>
                      </a:txBody>
                      <a:tcPr>
                        <a:solidFill>
                          <a:schemeClr val="bg2">
                            <a:lumMod val="60000"/>
                            <a:lumOff val="40000"/>
                          </a:schemeClr>
                        </a:solidFill>
                      </a:tcPr>
                    </a:tc>
                    <a:tc hMerge="1">
                      <a:txBody>
                        <a:bodyPr/>
                        <a:lstStyle/>
                        <a:p>
                          <a:pPr lvl="1" eaLnBrk="0" hangingPunct="0"/>
                          <a:endParaRPr lang="en-US" sz="1900" b="0" dirty="0">
                            <a:effectLst/>
                            <a:latin typeface="Lucida Sans" panose="020B0602030504020204" pitchFamily="34" charset="0"/>
                            <a:cs typeface="Times New Roman"/>
                          </a:endParaRPr>
                        </a:p>
                      </a:txBody>
                      <a:tcPr/>
                    </a:tc>
                    <a:extLst>
                      <a:ext uri="{0D108BD9-81ED-4DB2-BD59-A6C34878D82A}">
                        <a16:rowId xmlns:a16="http://schemas.microsoft.com/office/drawing/2014/main" val="10002"/>
                      </a:ext>
                    </a:extLst>
                  </a:tr>
                </a:tbl>
              </a:graphicData>
            </a:graphic>
          </p:graphicFrame>
        </mc:Choice>
        <mc:Fallback xmlns="">
          <p:graphicFrame>
            <p:nvGraphicFramePr>
              <p:cNvPr id="4" name="Content Placeholder 1"/>
              <p:cNvGraphicFramePr>
                <a:graphicFrameLocks noGrp="1"/>
              </p:cNvGraphicFramePr>
              <p:nvPr>
                <p:ph idx="1"/>
                <p:extLst>
                  <p:ext uri="{D42A27DB-BD31-4B8C-83A1-F6EECF244321}">
                    <p14:modId xmlns:p14="http://schemas.microsoft.com/office/powerpoint/2010/main" val="2535362431"/>
                  </p:ext>
                </p:extLst>
              </p:nvPr>
            </p:nvGraphicFramePr>
            <p:xfrm>
              <a:off x="457200" y="1515136"/>
              <a:ext cx="8229600" cy="4629183"/>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effectLst/>
                              <a:latin typeface="Lucida Sans" panose="020B0602030504020204" pitchFamily="34" charset="0"/>
                              <a:ea typeface="Calibri"/>
                              <a:cs typeface="Tahoma"/>
                            </a:rPr>
                            <a:t>CCSS-Aligned Items</a:t>
                          </a:r>
                          <a:r>
                            <a:rPr lang="en-US" sz="1800" b="1" baseline="0" dirty="0" smtClean="0">
                              <a:effectLst/>
                              <a:latin typeface="Lucida Sans" panose="020B0602030504020204" pitchFamily="34" charset="0"/>
                              <a:ea typeface="Calibri"/>
                              <a:cs typeface="Tahoma"/>
                            </a:rPr>
                            <a:t> Showing </a:t>
                          </a:r>
                          <a:r>
                            <a:rPr lang="en-US" sz="1800" b="1" baseline="0" dirty="0" smtClean="0">
                              <a:effectLst/>
                              <a:latin typeface="Lucida Sans" panose="020B0602030504020204" pitchFamily="34" charset="0"/>
                              <a:ea typeface="Calibri"/>
                              <a:cs typeface="Tahoma"/>
                            </a:rPr>
                            <a:t>Coherent Representations</a:t>
                          </a:r>
                          <a:endParaRPr lang="en-US" sz="1800" dirty="0" smtClean="0">
                            <a:effectLst/>
                            <a:latin typeface="Lucida Sans" panose="020B0602030504020204" pitchFamily="34" charset="0"/>
                            <a:ea typeface="Calibri"/>
                            <a:cs typeface="Times New Roman"/>
                          </a:endParaRPr>
                        </a:p>
                      </a:txBody>
                      <a:tcPr/>
                    </a:tc>
                    <a:tc hMerge="1">
                      <a:txBody>
                        <a:bodyPr/>
                        <a:lstStyle/>
                        <a:p>
                          <a:endParaRPr lang="en-US"/>
                        </a:p>
                      </a:txBody>
                      <a:tcPr/>
                    </a:tc>
                  </a:tr>
                  <a:tr h="388750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lang="en-US" sz="1600" b="0" dirty="0" smtClean="0">
                              <a:effectLst/>
                              <a:latin typeface="Lucida Sans" panose="020B0602030504020204" pitchFamily="34" charset="0"/>
                              <a:cs typeface="Times New Roman"/>
                            </a:rPr>
                            <a:t>3.OA.B. Understand properties of multiplication and the relationship between multiplication</a:t>
                          </a:r>
                          <a:r>
                            <a:rPr lang="en-US" sz="1600" b="0" baseline="0" dirty="0" smtClean="0">
                              <a:effectLst/>
                              <a:latin typeface="Lucida Sans" panose="020B0602030504020204" pitchFamily="34" charset="0"/>
                              <a:cs typeface="Times New Roman"/>
                            </a:rPr>
                            <a:t> and division.</a:t>
                          </a:r>
                        </a:p>
                        <a:p>
                          <a:pPr marL="690563" marR="0" lvl="0" indent="-457200" algn="l" defTabSz="914400" rtl="0" eaLnBrk="1" fontAlgn="base" latinLnBrk="0" hangingPunct="1">
                            <a:lnSpc>
                              <a:spcPct val="100000"/>
                            </a:lnSpc>
                            <a:spcBef>
                              <a:spcPct val="0"/>
                            </a:spcBef>
                            <a:spcAft>
                              <a:spcPts val="600"/>
                            </a:spcAft>
                            <a:buClrTx/>
                            <a:buSzTx/>
                            <a:buFont typeface="+mj-lt"/>
                            <a:buAutoNum type="arabicPeriod" startAt="5"/>
                            <a:tabLst/>
                          </a:pPr>
                          <a:r>
                            <a:rPr lang="en-US" sz="1600" b="0" baseline="0" dirty="0" smtClean="0">
                              <a:effectLst/>
                              <a:latin typeface="Lucida Sans" panose="020B0602030504020204" pitchFamily="34" charset="0"/>
                              <a:cs typeface="Times New Roman"/>
                            </a:rPr>
                            <a:t>Apply properties of operations as strategies to multiply and divide.</a:t>
                          </a:r>
                        </a:p>
                        <a:p>
                          <a:pPr marL="690563" marR="0" lvl="0" indent="-457200" algn="l" defTabSz="914400" rtl="0" eaLnBrk="1" fontAlgn="base" latinLnBrk="0" hangingPunct="1">
                            <a:lnSpc>
                              <a:spcPct val="100000"/>
                            </a:lnSpc>
                            <a:spcBef>
                              <a:spcPct val="0"/>
                            </a:spcBef>
                            <a:spcAft>
                              <a:spcPts val="600"/>
                            </a:spcAft>
                            <a:buClrTx/>
                            <a:buSzTx/>
                            <a:buFont typeface="+mj-lt"/>
                            <a:buAutoNum type="arabicPeriod" startAt="5"/>
                            <a:tabLst/>
                          </a:pPr>
                          <a:r>
                            <a:rPr lang="en-US" sz="1600" b="0" baseline="0" dirty="0" smtClean="0">
                              <a:effectLst/>
                              <a:latin typeface="Lucida Sans" panose="020B0602030504020204" pitchFamily="34" charset="0"/>
                              <a:cs typeface="Times New Roman"/>
                            </a:rPr>
                            <a:t>Understand division as an unknown-factor problem.</a:t>
                          </a:r>
                        </a:p>
                        <a:p>
                          <a:pPr marL="0" marR="0" lvl="0" indent="0" algn="l" defTabSz="914400" rtl="0" eaLnBrk="1" fontAlgn="base" latinLnBrk="0" hangingPunct="1">
                            <a:lnSpc>
                              <a:spcPct val="100000"/>
                            </a:lnSpc>
                            <a:spcBef>
                              <a:spcPct val="0"/>
                            </a:spcBef>
                            <a:spcAft>
                              <a:spcPts val="600"/>
                            </a:spcAft>
                            <a:buClrTx/>
                            <a:buSzTx/>
                            <a:buFont typeface="+mj-lt"/>
                            <a:buNone/>
                            <a:tabLst/>
                          </a:pPr>
                          <a:endParaRPr lang="en-US" sz="1900" b="0" baseline="0" dirty="0" smtClean="0">
                            <a:effectLst/>
                            <a:latin typeface="Lucida Sans" panose="020B0602030504020204" pitchFamily="34" charset="0"/>
                            <a:cs typeface="Times New Roman"/>
                          </a:endParaRPr>
                        </a:p>
                        <a:p>
                          <a:pPr marL="0" marR="0" lvl="0" indent="0" algn="l" defTabSz="914400" rtl="0" eaLnBrk="1" fontAlgn="base" latinLnBrk="0" hangingPunct="1">
                            <a:lnSpc>
                              <a:spcPct val="100000"/>
                            </a:lnSpc>
                            <a:spcBef>
                              <a:spcPct val="0"/>
                            </a:spcBef>
                            <a:spcAft>
                              <a:spcPts val="600"/>
                            </a:spcAft>
                            <a:buClrTx/>
                            <a:buSzTx/>
                            <a:buFont typeface="+mj-lt"/>
                            <a:buNone/>
                            <a:tabLst/>
                          </a:pPr>
                          <a:endParaRPr lang="en-US" sz="1800" b="1" i="0" u="sng" baseline="0" dirty="0" smtClean="0">
                            <a:effectLst/>
                            <a:latin typeface="Lucida Sans" panose="020B0602030504020204" pitchFamily="34" charset="0"/>
                            <a:cs typeface="Times New Roman"/>
                          </a:endParaRPr>
                        </a:p>
                        <a:p>
                          <a:pPr marL="0" marR="0" lvl="0" indent="0" algn="l" defTabSz="914400" rtl="0" eaLnBrk="1" fontAlgn="base" latinLnBrk="0" hangingPunct="1">
                            <a:lnSpc>
                              <a:spcPct val="100000"/>
                            </a:lnSpc>
                            <a:spcBef>
                              <a:spcPct val="0"/>
                            </a:spcBef>
                            <a:spcAft>
                              <a:spcPts val="600"/>
                            </a:spcAft>
                            <a:buClrTx/>
                            <a:buSzTx/>
                            <a:buFont typeface="+mj-lt"/>
                            <a:buNone/>
                            <a:tabLst/>
                          </a:pPr>
                          <a:r>
                            <a:rPr lang="en-US" sz="1800" b="1" i="0" u="sng" baseline="0" dirty="0" smtClean="0">
                              <a:effectLst/>
                              <a:latin typeface="Lucida Sans" panose="020B0602030504020204" pitchFamily="34" charset="0"/>
                              <a:cs typeface="Times New Roman"/>
                            </a:rPr>
                            <a:t>Item:</a:t>
                          </a:r>
                        </a:p>
                        <a:p>
                          <a:pPr marL="0" marR="0" lvl="0" indent="0" algn="l" defTabSz="914400" rtl="0" eaLnBrk="1" fontAlgn="base" latinLnBrk="0" hangingPunct="1">
                            <a:lnSpc>
                              <a:spcPct val="100000"/>
                            </a:lnSpc>
                            <a:spcBef>
                              <a:spcPct val="0"/>
                            </a:spcBef>
                            <a:spcAft>
                              <a:spcPts val="600"/>
                            </a:spcAft>
                            <a:buClrTx/>
                            <a:buSzTx/>
                            <a:buFontTx/>
                            <a:buNone/>
                            <a:tabLst/>
                          </a:pPr>
                          <a:r>
                            <a:rPr lang="en-US" sz="1800" b="0" dirty="0" smtClean="0">
                              <a:effectLst/>
                              <a:latin typeface="Lucida Sans" panose="020B0602030504020204" pitchFamily="34" charset="0"/>
                              <a:cs typeface="Times New Roman"/>
                            </a:rPr>
                            <a:t>Rewrite</a:t>
                          </a:r>
                          <a:r>
                            <a:rPr lang="en-US" sz="1800" b="0" baseline="0" dirty="0" smtClean="0">
                              <a:effectLst/>
                              <a:latin typeface="Lucida Sans" panose="020B0602030504020204" pitchFamily="34" charset="0"/>
                              <a:cs typeface="Times New Roman"/>
                            </a:rPr>
                            <a:t> 48 ÷ 🔺 = 6 two ways.</a:t>
                          </a:r>
                          <a:endParaRPr lang="en-US" sz="1800" b="0" dirty="0" smtClean="0">
                            <a:effectLst/>
                            <a:latin typeface="Lucida Sans" panose="020B0602030504020204" pitchFamily="34" charset="0"/>
                            <a:cs typeface="Times New Roman"/>
                          </a:endParaRPr>
                        </a:p>
                      </a:txBody>
                      <a:tcPr/>
                    </a:tc>
                    <a:tc>
                      <a:txBody>
                        <a:bodyPr/>
                        <a:lstStyle/>
                        <a:p>
                          <a:endParaRPr lang="en-US"/>
                        </a:p>
                      </a:txBody>
                      <a:tcPr>
                        <a:blipFill rotWithShape="1">
                          <a:blip r:embed="rId3"/>
                          <a:stretch>
                            <a:fillRect l="-100000" t="-10204" b="-9576"/>
                          </a:stretch>
                        </a:blipFill>
                      </a:tcPr>
                    </a:tc>
                  </a:tr>
                  <a:tr h="370840">
                    <a:tc gridSpan="2">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lang="en-US" sz="1200" b="0" dirty="0" smtClean="0">
                              <a:effectLst/>
                              <a:latin typeface="Lucida Sans" panose="020B0602030504020204" pitchFamily="34" charset="0"/>
                              <a:cs typeface="Times New Roman"/>
                            </a:rPr>
                            <a:t>Source:</a:t>
                          </a:r>
                          <a:r>
                            <a:rPr lang="en-US" sz="1200" b="0" baseline="0" dirty="0" smtClean="0">
                              <a:effectLst/>
                              <a:latin typeface="Lucida Sans" panose="020B0602030504020204" pitchFamily="34" charset="0"/>
                              <a:cs typeface="Times New Roman"/>
                            </a:rPr>
                            <a:t> Student Achievement Partners. For illustrative purposes only.</a:t>
                          </a:r>
                          <a:endParaRPr lang="en-US" sz="1200" b="0" dirty="0" smtClean="0">
                            <a:effectLst/>
                            <a:latin typeface="Lucida Sans" panose="020B0602030504020204" pitchFamily="34" charset="0"/>
                            <a:cs typeface="Times New Roman"/>
                          </a:endParaRPr>
                        </a:p>
                      </a:txBody>
                      <a:tcPr>
                        <a:solidFill>
                          <a:schemeClr val="bg2">
                            <a:lumMod val="60000"/>
                            <a:lumOff val="40000"/>
                          </a:schemeClr>
                        </a:solidFill>
                      </a:tcPr>
                    </a:tc>
                    <a:tc hMerge="1">
                      <a:txBody>
                        <a:bodyPr/>
                        <a:lstStyle/>
                        <a:p>
                          <a:pPr lvl="1" eaLnBrk="0" hangingPunct="0"/>
                          <a:endParaRPr lang="en-US" sz="1900" b="0" dirty="0" smtClean="0">
                            <a:effectLst/>
                            <a:latin typeface="Lucida Sans" panose="020B0602030504020204" pitchFamily="34" charset="0"/>
                            <a:cs typeface="Times New Roman"/>
                          </a:endParaRPr>
                        </a:p>
                      </a:txBody>
                      <a:tcPr/>
                    </a:tc>
                  </a:tr>
                </a:tbl>
              </a:graphicData>
            </a:graphic>
          </p:graphicFrame>
        </mc:Fallback>
      </mc:AlternateContent>
    </p:spTree>
    <p:extLst>
      <p:ext uri="{BB962C8B-B14F-4D97-AF65-F5344CB8AC3E}">
        <p14:creationId xmlns:p14="http://schemas.microsoft.com/office/powerpoint/2010/main" val="917884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12738" y="148514"/>
            <a:ext cx="8229600" cy="1143000"/>
          </a:xfrm>
        </p:spPr>
        <p:txBody>
          <a:bodyPr>
            <a:normAutofit/>
          </a:bodyPr>
          <a:lstStyle/>
          <a:p>
            <a:pPr>
              <a:defRPr/>
            </a:pPr>
            <a:r>
              <a:rPr lang="en-US" b="1" dirty="0"/>
              <a:t>Coherence Within a Single Grade</a:t>
            </a:r>
            <a:br>
              <a:rPr lang="en-US" b="1" dirty="0"/>
            </a:br>
            <a:r>
              <a:rPr lang="en-US" sz="2600" i="1" dirty="0"/>
              <a:t>Assessing all levels of the content hierarchy</a:t>
            </a:r>
            <a:endParaRPr sz="2600" i="1" dirty="0"/>
          </a:p>
        </p:txBody>
      </p:sp>
      <p:sp>
        <p:nvSpPr>
          <p:cNvPr id="2" name="TextBox 1"/>
          <p:cNvSpPr txBox="1"/>
          <p:nvPr/>
        </p:nvSpPr>
        <p:spPr>
          <a:xfrm>
            <a:off x="518269" y="1470325"/>
            <a:ext cx="7301428" cy="5293757"/>
          </a:xfrm>
          <a:prstGeom prst="rect">
            <a:avLst/>
          </a:prstGeom>
          <a:noFill/>
        </p:spPr>
        <p:txBody>
          <a:bodyPr wrap="square" rtlCol="0">
            <a:spAutoFit/>
          </a:bodyPr>
          <a:lstStyle/>
          <a:p>
            <a:r>
              <a:rPr lang="en-US" sz="2000" dirty="0">
                <a:latin typeface="Lucida Sans" panose="020B0602030504020204" pitchFamily="34" charset="0"/>
              </a:rPr>
              <a:t>Where appropriate, CCSSM items will assess content at all levels of the </a:t>
            </a:r>
          </a:p>
          <a:p>
            <a:r>
              <a:rPr lang="en-US" sz="2000" dirty="0">
                <a:latin typeface="Lucida Sans" panose="020B0602030504020204" pitchFamily="34" charset="0"/>
              </a:rPr>
              <a:t>content hierarchy:</a:t>
            </a:r>
          </a:p>
          <a:p>
            <a:pPr marL="342900" indent="-342900">
              <a:buFont typeface="Arial" panose="020B0604020202020204" pitchFamily="34" charset="0"/>
              <a:buChar char="•"/>
            </a:pPr>
            <a:r>
              <a:rPr lang="en-US" sz="2000" dirty="0">
                <a:latin typeface="Lucida Sans" panose="020B0602030504020204" pitchFamily="34" charset="0"/>
              </a:rPr>
              <a:t>Part(s) of standards</a:t>
            </a:r>
          </a:p>
          <a:p>
            <a:pPr marL="342900" indent="-342900">
              <a:buFont typeface="Arial" panose="020B0604020202020204" pitchFamily="34" charset="0"/>
              <a:buChar char="•"/>
            </a:pPr>
            <a:r>
              <a:rPr lang="en-US" sz="2000" dirty="0">
                <a:latin typeface="Lucida Sans" panose="020B0602030504020204" pitchFamily="34" charset="0"/>
              </a:rPr>
              <a:t>Individual standards</a:t>
            </a:r>
          </a:p>
          <a:p>
            <a:pPr marL="342900" indent="-342900">
              <a:buFont typeface="Arial" panose="020B0604020202020204" pitchFamily="34" charset="0"/>
              <a:buChar char="•"/>
            </a:pPr>
            <a:r>
              <a:rPr lang="en-US" sz="2000" dirty="0">
                <a:latin typeface="Lucida Sans" panose="020B0602030504020204" pitchFamily="34" charset="0"/>
              </a:rPr>
              <a:t>Multiple standards</a:t>
            </a:r>
          </a:p>
          <a:p>
            <a:pPr marL="342900" indent="-342900">
              <a:buFont typeface="Arial" panose="020B0604020202020204" pitchFamily="34" charset="0"/>
              <a:buChar char="•"/>
            </a:pPr>
            <a:r>
              <a:rPr lang="en-US" sz="2000" dirty="0">
                <a:latin typeface="Lucida Sans" panose="020B0602030504020204" pitchFamily="34" charset="0"/>
              </a:rPr>
              <a:t>Clusters </a:t>
            </a:r>
          </a:p>
          <a:p>
            <a:pPr marL="342900" indent="-342900">
              <a:buFont typeface="Arial" panose="020B0604020202020204" pitchFamily="34" charset="0"/>
              <a:buChar char="•"/>
            </a:pPr>
            <a:r>
              <a:rPr lang="en-US" sz="2000" dirty="0">
                <a:latin typeface="Lucida Sans" panose="020B0602030504020204" pitchFamily="34" charset="0"/>
              </a:rPr>
              <a:t>Domains</a:t>
            </a:r>
          </a:p>
          <a:p>
            <a:pPr marL="342900" indent="-342900">
              <a:buFont typeface="Arial" panose="020B0604020202020204" pitchFamily="34" charset="0"/>
              <a:buChar char="•"/>
            </a:pPr>
            <a:r>
              <a:rPr lang="en-US" sz="2000" dirty="0">
                <a:latin typeface="Lucida Sans" panose="020B0602030504020204" pitchFamily="34" charset="0"/>
              </a:rPr>
              <a:t>Grade</a:t>
            </a:r>
          </a:p>
          <a:p>
            <a:endParaRPr lang="en-US" sz="2000" dirty="0">
              <a:latin typeface="Lucida Sans" panose="020B0602030504020204" pitchFamily="34" charset="0"/>
            </a:endParaRPr>
          </a:p>
          <a:p>
            <a:endParaRPr lang="en-US" sz="2000" dirty="0">
              <a:latin typeface="Lucida Sans" panose="020B0602030504020204" pitchFamily="34" charset="0"/>
            </a:endParaRPr>
          </a:p>
          <a:p>
            <a:r>
              <a:rPr lang="en-US" sz="2000" dirty="0">
                <a:latin typeface="Lucida Sans" panose="020B0602030504020204" pitchFamily="34" charset="0"/>
              </a:rPr>
              <a:t>This means that rather than an assessment being only a checklist of items for each individual standard, they address content in ways that connect ideas together meaningfully. </a:t>
            </a:r>
          </a:p>
          <a:p>
            <a:endParaRPr lang="en-US" sz="2000" dirty="0">
              <a:latin typeface="Lucida Sans" panose="020B0602030504020204" pitchFamily="34" charset="0"/>
            </a:endParaRPr>
          </a:p>
          <a:p>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725" y="1915932"/>
            <a:ext cx="4071075" cy="2730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4615725" y="1915932"/>
            <a:ext cx="4071076" cy="281477"/>
          </a:xfrm>
          <a:prstGeom prst="ellipse">
            <a:avLst/>
          </a:prstGeom>
          <a:noFill/>
          <a:ln>
            <a:solidFill>
              <a:srgbClr val="25A4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Lucida Sans"/>
              <a:cs typeface="Lucida Sans"/>
            </a:endParaRPr>
          </a:p>
        </p:txBody>
      </p:sp>
      <p:cxnSp>
        <p:nvCxnSpPr>
          <p:cNvPr id="5" name="Straight Arrow Connector 4"/>
          <p:cNvCxnSpPr>
            <a:endCxn id="3" idx="7"/>
          </p:cNvCxnSpPr>
          <p:nvPr/>
        </p:nvCxnSpPr>
        <p:spPr>
          <a:xfrm flipH="1">
            <a:off x="8090606" y="1658531"/>
            <a:ext cx="305249" cy="298622"/>
          </a:xfrm>
          <a:prstGeom prst="straightConnector1">
            <a:avLst/>
          </a:prstGeom>
          <a:ln>
            <a:solidFill>
              <a:srgbClr val="25A469"/>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981095" y="1422004"/>
            <a:ext cx="900770" cy="307777"/>
          </a:xfrm>
          <a:prstGeom prst="rect">
            <a:avLst/>
          </a:prstGeom>
          <a:noFill/>
        </p:spPr>
        <p:txBody>
          <a:bodyPr wrap="square" rtlCol="0">
            <a:spAutoFit/>
          </a:bodyPr>
          <a:lstStyle/>
          <a:p>
            <a:r>
              <a:rPr lang="en-US" sz="1400" dirty="0">
                <a:solidFill>
                  <a:srgbClr val="25A469"/>
                </a:solidFill>
              </a:rPr>
              <a:t>Domain</a:t>
            </a:r>
          </a:p>
        </p:txBody>
      </p:sp>
      <p:cxnSp>
        <p:nvCxnSpPr>
          <p:cNvPr id="12" name="Straight Arrow Connector 11"/>
          <p:cNvCxnSpPr/>
          <p:nvPr/>
        </p:nvCxnSpPr>
        <p:spPr>
          <a:xfrm flipV="1">
            <a:off x="4275117" y="2295324"/>
            <a:ext cx="340608" cy="204788"/>
          </a:xfrm>
          <a:prstGeom prst="straightConnector1">
            <a:avLst/>
          </a:prstGeom>
          <a:ln>
            <a:solidFill>
              <a:srgbClr val="25A469"/>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844703" y="2428862"/>
            <a:ext cx="900770" cy="523220"/>
          </a:xfrm>
          <a:prstGeom prst="rect">
            <a:avLst/>
          </a:prstGeom>
          <a:noFill/>
        </p:spPr>
        <p:txBody>
          <a:bodyPr wrap="square" rtlCol="0">
            <a:spAutoFit/>
          </a:bodyPr>
          <a:lstStyle/>
          <a:p>
            <a:r>
              <a:rPr lang="en-US" sz="1400" dirty="0">
                <a:solidFill>
                  <a:srgbClr val="25A469"/>
                </a:solidFill>
              </a:rPr>
              <a:t>Cluster (5.NBT.A)</a:t>
            </a:r>
          </a:p>
        </p:txBody>
      </p:sp>
      <p:sp>
        <p:nvSpPr>
          <p:cNvPr id="13" name="Left Brace 12"/>
          <p:cNvSpPr/>
          <p:nvPr/>
        </p:nvSpPr>
        <p:spPr>
          <a:xfrm>
            <a:off x="4615725" y="2397718"/>
            <a:ext cx="129748" cy="2248300"/>
          </a:xfrm>
          <a:prstGeom prst="leftBrace">
            <a:avLst/>
          </a:prstGeom>
          <a:ln>
            <a:solidFill>
              <a:srgbClr val="25A46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3740727" y="3355258"/>
            <a:ext cx="1029379" cy="307777"/>
          </a:xfrm>
          <a:prstGeom prst="rect">
            <a:avLst/>
          </a:prstGeom>
          <a:noFill/>
        </p:spPr>
        <p:txBody>
          <a:bodyPr wrap="square" rtlCol="0">
            <a:spAutoFit/>
          </a:bodyPr>
          <a:lstStyle/>
          <a:p>
            <a:r>
              <a:rPr lang="en-US" sz="1400" dirty="0">
                <a:solidFill>
                  <a:srgbClr val="25A469"/>
                </a:solidFill>
              </a:rPr>
              <a:t>Standards</a:t>
            </a:r>
          </a:p>
        </p:txBody>
      </p:sp>
    </p:spTree>
    <p:extLst>
      <p:ext uri="{BB962C8B-B14F-4D97-AF65-F5344CB8AC3E}">
        <p14:creationId xmlns:p14="http://schemas.microsoft.com/office/powerpoint/2010/main" val="1442587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12738" y="139373"/>
            <a:ext cx="8229600" cy="1143000"/>
          </a:xfrm>
        </p:spPr>
        <p:txBody>
          <a:bodyPr>
            <a:normAutofit/>
          </a:bodyPr>
          <a:lstStyle/>
          <a:p>
            <a:pPr>
              <a:defRPr/>
            </a:pPr>
            <a:r>
              <a:rPr lang="en-US" b="1" dirty="0"/>
              <a:t>Coherence Within a Single Grade</a:t>
            </a:r>
            <a:br>
              <a:rPr lang="en-US" b="1" dirty="0"/>
            </a:br>
            <a:r>
              <a:rPr lang="en-US" sz="2600" i="1" dirty="0"/>
              <a:t>Assessing at the Cluster Level</a:t>
            </a:r>
            <a:endParaRPr sz="2600" i="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05674608"/>
              </p:ext>
            </p:extLst>
          </p:nvPr>
        </p:nvGraphicFramePr>
        <p:xfrm>
          <a:off x="457200" y="1515136"/>
          <a:ext cx="8229600" cy="470916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CCSS-Aligned Item</a:t>
                      </a:r>
                      <a:r>
                        <a:rPr lang="en-US" sz="1800" b="1" baseline="0" dirty="0">
                          <a:effectLst/>
                          <a:latin typeface="Lucida Sans" panose="020B0602030504020204" pitchFamily="34" charset="0"/>
                          <a:ea typeface="Calibri"/>
                          <a:cs typeface="Tahoma"/>
                        </a:rPr>
                        <a:t> at the Cluster Level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ahoma"/>
                        </a:rPr>
                        <a:t>(5.NBT.A: Understand the place value system)</a:t>
                      </a:r>
                      <a:endParaRPr lang="en-US" sz="1800"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0"/>
                        </a:spcBef>
                        <a:spcAft>
                          <a:spcPts val="1200"/>
                        </a:spcAft>
                        <a:buClrTx/>
                        <a:buSzTx/>
                        <a:buFontTx/>
                        <a:buNone/>
                        <a:tabLst/>
                      </a:pPr>
                      <a:r>
                        <a:rPr lang="en-US" altLang="en-US" sz="1900" i="1" u="none" dirty="0">
                          <a:solidFill>
                            <a:srgbClr val="222222"/>
                          </a:solidFill>
                          <a:latin typeface="Lucida Sans" panose="020B0602030504020204" pitchFamily="34" charset="0"/>
                        </a:rPr>
                        <a:t>Are these equivalent to 9.52?</a:t>
                      </a:r>
                    </a:p>
                    <a:p>
                      <a:pPr marL="0" marR="0" lvl="0" indent="0" algn="l" defTabSz="914400" rtl="0" eaLnBrk="1" fontAlgn="base" latinLnBrk="0" hangingPunct="1">
                        <a:lnSpc>
                          <a:spcPct val="100000"/>
                        </a:lnSpc>
                        <a:spcBef>
                          <a:spcPct val="0"/>
                        </a:spcBef>
                        <a:spcAft>
                          <a:spcPts val="1200"/>
                        </a:spcAft>
                        <a:buClrTx/>
                        <a:buSzTx/>
                        <a:buFontTx/>
                        <a:buNone/>
                        <a:tabLst/>
                      </a:pPr>
                      <a:endParaRPr lang="en-US" altLang="en-US" sz="1200" dirty="0">
                        <a:solidFill>
                          <a:srgbClr val="222222"/>
                        </a:solidFill>
                        <a:latin typeface="Lucida Sans" panose="020B0602030504020204"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pPr>
                      <a:endParaRPr lang="en-US" altLang="en-US" sz="1200" dirty="0">
                        <a:solidFill>
                          <a:srgbClr val="222222"/>
                        </a:solidFill>
                        <a:latin typeface="Lucida Sans" panose="020B0602030504020204"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pPr>
                      <a:endParaRPr lang="en-US" altLang="en-US" sz="1200" dirty="0">
                        <a:solidFill>
                          <a:srgbClr val="222222"/>
                        </a:solidFill>
                        <a:latin typeface="Lucida Sans" panose="020B0602030504020204"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pPr>
                      <a:endParaRPr lang="en-US" altLang="en-US" sz="1200" dirty="0">
                        <a:solidFill>
                          <a:srgbClr val="222222"/>
                        </a:solidFill>
                        <a:latin typeface="Lucida Sans" panose="020B0602030504020204"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pPr>
                      <a:endParaRPr lang="en-US" altLang="en-US" sz="1200" dirty="0">
                        <a:solidFill>
                          <a:srgbClr val="222222"/>
                        </a:solidFill>
                        <a:latin typeface="Lucida Sans" panose="020B0602030504020204"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pPr>
                      <a:endParaRPr lang="en-US" altLang="en-US" sz="1200" dirty="0">
                        <a:solidFill>
                          <a:srgbClr val="222222"/>
                        </a:solidFill>
                        <a:latin typeface="Lucida Sans" panose="020B0602030504020204"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pPr>
                      <a:endParaRPr lang="en-US" altLang="en-US" sz="1200" dirty="0">
                        <a:solidFill>
                          <a:srgbClr val="222222"/>
                        </a:solidFill>
                        <a:latin typeface="Lucida Sans" panose="020B0602030504020204"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pPr>
                      <a:endParaRPr lang="en-US" altLang="en-US" sz="1200" dirty="0">
                        <a:solidFill>
                          <a:srgbClr val="222222"/>
                        </a:solidFill>
                        <a:latin typeface="Lucida Sans" panose="020B0602030504020204"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pPr>
                      <a:endParaRPr lang="en-US" altLang="en-US" sz="1200" dirty="0">
                        <a:solidFill>
                          <a:srgbClr val="222222"/>
                        </a:solidFill>
                        <a:latin typeface="Lucida Sans" panose="020B0602030504020204"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pPr>
                      <a:endParaRPr lang="en-US" altLang="en-US" sz="1200" dirty="0">
                        <a:solidFill>
                          <a:srgbClr val="222222"/>
                        </a:solidFill>
                        <a:latin typeface="Lucida Sans" panose="020B0602030504020204" pitchFamily="34" charset="0"/>
                      </a:endParaRPr>
                    </a:p>
                    <a:p>
                      <a:pPr marL="0" marR="0" lvl="0" indent="0" algn="l" defTabSz="914400" rtl="0" eaLnBrk="1" fontAlgn="base" latinLnBrk="0" hangingPunct="1">
                        <a:lnSpc>
                          <a:spcPct val="100000"/>
                        </a:lnSpc>
                        <a:spcBef>
                          <a:spcPct val="0"/>
                        </a:spcBef>
                        <a:spcAft>
                          <a:spcPts val="1200"/>
                        </a:spcAft>
                        <a:buClrTx/>
                        <a:buSzTx/>
                        <a:buFontTx/>
                        <a:buNone/>
                        <a:tabLst/>
                      </a:pPr>
                      <a:r>
                        <a:rPr lang="en-US" altLang="en-US" sz="1200" dirty="0">
                          <a:solidFill>
                            <a:srgbClr val="222222"/>
                          </a:solidFill>
                          <a:latin typeface="Lucida Sans" panose="020B0602030504020204" pitchFamily="34" charset="0"/>
                        </a:rPr>
                        <a:t>Source: Illustrative Mathematics. </a:t>
                      </a:r>
                      <a:r>
                        <a:rPr lang="en-US" altLang="en-US" sz="1200" dirty="0">
                          <a:solidFill>
                            <a:srgbClr val="222222"/>
                          </a:solidFill>
                          <a:latin typeface="Lucida Sans" panose="020B0602030504020204" pitchFamily="34" charset="0"/>
                          <a:hlinkClick r:id="rId3"/>
                        </a:rPr>
                        <a:t>https://www.illustrativemathematics.org/illustrations/1813</a:t>
                      </a:r>
                      <a:r>
                        <a:rPr lang="en-US" altLang="en-US" sz="1200" dirty="0">
                          <a:solidFill>
                            <a:srgbClr val="222222"/>
                          </a:solidFill>
                          <a:latin typeface="Lucida Sans" panose="020B0602030504020204" pitchFamily="34" charset="0"/>
                        </a:rPr>
                        <a:t> </a:t>
                      </a:r>
                      <a:endParaRPr lang="en-US" sz="1900" b="0" dirty="0">
                        <a:effectLst/>
                        <a:latin typeface="Lucida Sans" panose="020B0602030504020204" pitchFamily="34" charset="0"/>
                        <a:cs typeface="Times New Roman"/>
                      </a:endParaRPr>
                    </a:p>
                  </a:txBody>
                  <a:tcPr/>
                </a:tc>
                <a:extLst>
                  <a:ext uri="{0D108BD9-81ED-4DB2-BD59-A6C34878D82A}">
                    <a16:rowId xmlns:a16="http://schemas.microsoft.com/office/drawing/2014/main" val="10001"/>
                  </a:ext>
                </a:extLst>
              </a:tr>
            </a:tbl>
          </a:graphicData>
        </a:graphic>
      </p:graphicFrame>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78" y="2599616"/>
            <a:ext cx="8140444" cy="3100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866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12738" y="132749"/>
            <a:ext cx="8229600" cy="1143000"/>
          </a:xfrm>
        </p:spPr>
        <p:txBody>
          <a:bodyPr>
            <a:normAutofit/>
          </a:bodyPr>
          <a:lstStyle/>
          <a:p>
            <a:pPr>
              <a:defRPr/>
            </a:pPr>
            <a:r>
              <a:rPr lang="en-US" b="1" dirty="0"/>
              <a:t>Coherence Within a Single Grade</a:t>
            </a:r>
            <a:br>
              <a:rPr lang="en-US" b="1" dirty="0"/>
            </a:br>
            <a:r>
              <a:rPr lang="en-US" sz="2600" i="1" dirty="0"/>
              <a:t>Assessing at the Domain Level</a:t>
            </a:r>
            <a:endParaRPr sz="2600" i="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08292636"/>
              </p:ext>
            </p:extLst>
          </p:nvPr>
        </p:nvGraphicFramePr>
        <p:xfrm>
          <a:off x="457200" y="1515136"/>
          <a:ext cx="8229600" cy="44399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CCSS-Aligned Item</a:t>
                      </a:r>
                      <a:r>
                        <a:rPr lang="en-US" sz="1800" b="1" baseline="0" dirty="0">
                          <a:effectLst/>
                          <a:latin typeface="Lucida Sans" panose="020B0602030504020204" pitchFamily="34" charset="0"/>
                          <a:ea typeface="Calibri"/>
                          <a:cs typeface="Tahoma"/>
                        </a:rPr>
                        <a:t> at the Domain Level (5.NBT)</a:t>
                      </a:r>
                      <a:endParaRPr lang="en-US" sz="1800"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900" b="0" i="1" u="none" strike="noStrike" cap="none" normalizeH="0" baseline="0" dirty="0">
                          <a:ln>
                            <a:noFill/>
                          </a:ln>
                          <a:solidFill>
                            <a:srgbClr val="222222"/>
                          </a:solidFill>
                          <a:effectLst/>
                          <a:latin typeface="Lucida Sans" panose="020B0602030504020204" pitchFamily="34" charset="0"/>
                          <a:cs typeface="Arial" pitchFamily="34" charset="0"/>
                        </a:rPr>
                        <a:t>Elmer’s Multiplication Error</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altLang="en-US" sz="1900" b="0" i="0" u="none" strike="noStrike" cap="none" normalizeH="0" baseline="0" dirty="0">
                        <a:ln>
                          <a:noFill/>
                        </a:ln>
                        <a:solidFill>
                          <a:srgbClr val="222222"/>
                        </a:solidFill>
                        <a:effectLst/>
                        <a:latin typeface="Lucida Sans" panose="020B0602030504020204" pitchFamily="34" charset="0"/>
                        <a:cs typeface="Arial"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900" b="0" i="0" u="none" strike="noStrike" cap="none" normalizeH="0" baseline="0" dirty="0">
                          <a:ln>
                            <a:noFill/>
                          </a:ln>
                          <a:solidFill>
                            <a:srgbClr val="222222"/>
                          </a:solidFill>
                          <a:effectLst/>
                          <a:latin typeface="Lucida Sans" panose="020B0602030504020204" pitchFamily="34" charset="0"/>
                          <a:cs typeface="Arial" pitchFamily="34" charset="0"/>
                        </a:rPr>
                        <a:t>This is Elmer’s work on a multiplication </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900" b="0" i="0" u="none" strike="noStrike" cap="none" normalizeH="0" baseline="0" dirty="0">
                          <a:ln>
                            <a:noFill/>
                          </a:ln>
                          <a:solidFill>
                            <a:srgbClr val="222222"/>
                          </a:solidFill>
                          <a:effectLst/>
                          <a:latin typeface="Lucida Sans" panose="020B0602030504020204" pitchFamily="34" charset="0"/>
                          <a:cs typeface="Arial" pitchFamily="34" charset="0"/>
                        </a:rPr>
                        <a:t>problem:</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900" b="0" i="0" u="none" strike="noStrike" cap="none" normalizeH="0" baseline="0" dirty="0">
                        <a:ln>
                          <a:noFill/>
                        </a:ln>
                        <a:solidFill>
                          <a:srgbClr val="222222"/>
                        </a:solidFill>
                        <a:effectLst/>
                        <a:latin typeface="Lucida Sans" panose="020B0602030504020204" pitchFamily="34" charset="0"/>
                        <a:ea typeface="Calibri"/>
                        <a:cs typeface="Arial" pitchFamily="34" charset="0"/>
                        <a:sym typeface="Calibri"/>
                      </a:endParaRPr>
                    </a:p>
                    <a:p>
                      <a:pPr marL="457200" marR="0" lvl="0" indent="-457200" algn="l" defTabSz="914400" rtl="0" eaLnBrk="1" fontAlgn="base" latinLnBrk="0" hangingPunct="1">
                        <a:lnSpc>
                          <a:spcPct val="100000"/>
                        </a:lnSpc>
                        <a:spcBef>
                          <a:spcPct val="0"/>
                        </a:spcBef>
                        <a:spcAft>
                          <a:spcPts val="600"/>
                        </a:spcAft>
                        <a:buClrTx/>
                        <a:buSzTx/>
                        <a:buFontTx/>
                        <a:buAutoNum type="alphaLcPeriod"/>
                        <a:tabLst/>
                      </a:pPr>
                      <a:r>
                        <a:rPr kumimoji="0" lang="en-US" sz="1900" b="0" i="0" u="none" strike="noStrike" cap="none" normalizeH="0" baseline="0" dirty="0">
                          <a:ln>
                            <a:noFill/>
                          </a:ln>
                          <a:solidFill>
                            <a:srgbClr val="222222"/>
                          </a:solidFill>
                          <a:effectLst/>
                          <a:latin typeface="Lucida Sans" panose="020B0602030504020204" pitchFamily="34" charset="0"/>
                          <a:ea typeface="Calibri"/>
                          <a:cs typeface="Arial" pitchFamily="34" charset="0"/>
                          <a:sym typeface="Calibri"/>
                        </a:rPr>
                        <a:t>Use estimation to explain why Elmer’s </a:t>
                      </a:r>
                      <a:br>
                        <a:rPr kumimoji="0" lang="en-US" sz="1900" b="0" i="0" u="none" strike="noStrike" cap="none" normalizeH="0" baseline="0" dirty="0">
                          <a:ln>
                            <a:noFill/>
                          </a:ln>
                          <a:solidFill>
                            <a:srgbClr val="222222"/>
                          </a:solidFill>
                          <a:effectLst/>
                          <a:latin typeface="Lucida Sans" panose="020B0602030504020204" pitchFamily="34" charset="0"/>
                          <a:ea typeface="Calibri"/>
                          <a:cs typeface="Arial" pitchFamily="34" charset="0"/>
                          <a:sym typeface="Calibri"/>
                        </a:rPr>
                      </a:br>
                      <a:r>
                        <a:rPr kumimoji="0" lang="en-US" sz="1900" b="0" i="0" u="none" strike="noStrike" cap="none" normalizeH="0" baseline="0" dirty="0">
                          <a:ln>
                            <a:noFill/>
                          </a:ln>
                          <a:solidFill>
                            <a:srgbClr val="222222"/>
                          </a:solidFill>
                          <a:effectLst/>
                          <a:latin typeface="Lucida Sans" panose="020B0602030504020204" pitchFamily="34" charset="0"/>
                          <a:ea typeface="Calibri"/>
                          <a:cs typeface="Arial" pitchFamily="34" charset="0"/>
                          <a:sym typeface="Calibri"/>
                        </a:rPr>
                        <a:t>answer is not reasonable.</a:t>
                      </a:r>
                    </a:p>
                    <a:p>
                      <a:pPr marL="457200" marR="0" lvl="0" indent="-457200" algn="l" defTabSz="914400" rtl="0" eaLnBrk="1" fontAlgn="base" latinLnBrk="0" hangingPunct="1">
                        <a:lnSpc>
                          <a:spcPct val="100000"/>
                        </a:lnSpc>
                        <a:spcBef>
                          <a:spcPct val="0"/>
                        </a:spcBef>
                        <a:spcAft>
                          <a:spcPts val="600"/>
                        </a:spcAft>
                        <a:buClrTx/>
                        <a:buSzTx/>
                        <a:buFontTx/>
                        <a:buAutoNum type="alphaLcPeriod"/>
                        <a:tabLst/>
                      </a:pPr>
                      <a:r>
                        <a:rPr kumimoji="0" lang="en-US" sz="1900" b="0" i="0" u="none" strike="noStrike" cap="none" normalizeH="0" baseline="0" dirty="0">
                          <a:ln>
                            <a:noFill/>
                          </a:ln>
                          <a:solidFill>
                            <a:srgbClr val="222222"/>
                          </a:solidFill>
                          <a:effectLst/>
                          <a:latin typeface="Lucida Sans" panose="020B0602030504020204" pitchFamily="34" charset="0"/>
                          <a:ea typeface="Calibri"/>
                          <a:cs typeface="Arial" pitchFamily="34" charset="0"/>
                          <a:sym typeface="Calibri"/>
                        </a:rPr>
                        <a:t>What error do you think Elmer made? </a:t>
                      </a:r>
                    </a:p>
                    <a:p>
                      <a:pPr marL="457200" marR="0" lvl="0" indent="-457200" algn="l" defTabSz="914400" rtl="0" eaLnBrk="1" fontAlgn="base" latinLnBrk="0" hangingPunct="1">
                        <a:lnSpc>
                          <a:spcPct val="100000"/>
                        </a:lnSpc>
                        <a:spcBef>
                          <a:spcPct val="0"/>
                        </a:spcBef>
                        <a:spcAft>
                          <a:spcPts val="600"/>
                        </a:spcAft>
                        <a:buClrTx/>
                        <a:buSzTx/>
                        <a:buFontTx/>
                        <a:buAutoNum type="alphaLcPeriod"/>
                        <a:tabLst/>
                      </a:pPr>
                      <a:r>
                        <a:rPr kumimoji="0" lang="en-US" sz="1900" b="0" i="0" u="none" strike="noStrike" cap="none" normalizeH="0" baseline="0" dirty="0">
                          <a:ln>
                            <a:noFill/>
                          </a:ln>
                          <a:solidFill>
                            <a:srgbClr val="222222"/>
                          </a:solidFill>
                          <a:effectLst/>
                          <a:latin typeface="Lucida Sans" panose="020B0602030504020204" pitchFamily="34" charset="0"/>
                          <a:ea typeface="Calibri"/>
                          <a:cs typeface="Arial" pitchFamily="34" charset="0"/>
                          <a:sym typeface="Calibri"/>
                        </a:rPr>
                        <a:t>Find 179 × 64 using a correct version of Elmer’s method. Then show another way of doing it to help Elmer see why your answer is correct.</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b="0" i="0" u="none" strike="noStrike" cap="none" normalizeH="0" baseline="0" dirty="0">
                          <a:ln>
                            <a:noFill/>
                          </a:ln>
                          <a:solidFill>
                            <a:srgbClr val="222222"/>
                          </a:solidFill>
                          <a:effectLst/>
                          <a:latin typeface="Lucida Sans" panose="020B0602030504020204" pitchFamily="34" charset="0"/>
                          <a:ea typeface="Calibri"/>
                          <a:cs typeface="Arial" pitchFamily="34" charset="0"/>
                          <a:sym typeface="Calibri"/>
                        </a:rPr>
                        <a:t>Source: Adapted from Illustrative Mathematics. </a:t>
                      </a:r>
                      <a:r>
                        <a:rPr kumimoji="0" lang="en-US" sz="1200" b="0" i="0" u="none" strike="noStrike" cap="none" normalizeH="0" baseline="0" dirty="0">
                          <a:ln>
                            <a:noFill/>
                          </a:ln>
                          <a:solidFill>
                            <a:srgbClr val="222222"/>
                          </a:solidFill>
                          <a:effectLst/>
                          <a:latin typeface="Lucida Sans" panose="020B0602030504020204" pitchFamily="34" charset="0"/>
                          <a:ea typeface="Calibri"/>
                          <a:cs typeface="Arial" pitchFamily="34" charset="0"/>
                          <a:sym typeface="Calibri"/>
                          <a:hlinkClick r:id="rId3"/>
                        </a:rPr>
                        <a:t>https://www.illustrativemathematics.org/illustrations/1812</a:t>
                      </a:r>
                      <a:r>
                        <a:rPr kumimoji="0" lang="en-US" sz="1200" b="0" i="0" u="none" strike="noStrike" cap="none" normalizeH="0" baseline="0" dirty="0">
                          <a:ln>
                            <a:noFill/>
                          </a:ln>
                          <a:solidFill>
                            <a:srgbClr val="222222"/>
                          </a:solidFill>
                          <a:effectLst/>
                          <a:latin typeface="Lucida Sans" panose="020B0602030504020204" pitchFamily="34" charset="0"/>
                          <a:ea typeface="Calibri"/>
                          <a:cs typeface="Arial" pitchFamily="34" charset="0"/>
                          <a:sym typeface="Calibri"/>
                        </a:rPr>
                        <a:t> </a:t>
                      </a:r>
                      <a:endParaRPr lang="en-US" altLang="en-US" sz="1200" i="0" dirty="0">
                        <a:solidFill>
                          <a:srgbClr val="222222"/>
                        </a:solidFill>
                        <a:latin typeface="inherit"/>
                      </a:endParaRPr>
                    </a:p>
                  </a:txBody>
                  <a:tcPr/>
                </a:tc>
                <a:extLst>
                  <a:ext uri="{0D108BD9-81ED-4DB2-BD59-A6C34878D82A}">
                    <a16:rowId xmlns:a16="http://schemas.microsoft.com/office/drawing/2014/main" val="10001"/>
                  </a:ext>
                </a:extLst>
              </a:tr>
            </a:tbl>
          </a:graphicData>
        </a:graphic>
      </p:graphicFrame>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25" y="2057400"/>
            <a:ext cx="23812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775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12738" y="132748"/>
            <a:ext cx="8229600" cy="1143000"/>
          </a:xfrm>
        </p:spPr>
        <p:txBody>
          <a:bodyPr>
            <a:normAutofit/>
          </a:bodyPr>
          <a:lstStyle/>
          <a:p>
            <a:pPr>
              <a:defRPr/>
            </a:pPr>
            <a:r>
              <a:rPr lang="en-US" b="1" dirty="0"/>
              <a:t>Coherence Within a Single Grade</a:t>
            </a:r>
            <a:br>
              <a:rPr lang="en-US" b="1" dirty="0"/>
            </a:br>
            <a:r>
              <a:rPr lang="en-US" sz="2600" i="1" dirty="0"/>
              <a:t>Assessing at the Grade Level</a:t>
            </a:r>
            <a:endParaRPr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07429618"/>
              </p:ext>
            </p:extLst>
          </p:nvPr>
        </p:nvGraphicFramePr>
        <p:xfrm>
          <a:off x="457200" y="1515136"/>
          <a:ext cx="8229600" cy="457708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CCSS-Aligned Item</a:t>
                      </a:r>
                      <a:r>
                        <a:rPr lang="en-US" sz="1800" b="1" baseline="0" dirty="0">
                          <a:effectLst/>
                          <a:latin typeface="Lucida Sans" panose="020B0602030504020204" pitchFamily="34" charset="0"/>
                          <a:ea typeface="Calibri"/>
                          <a:cs typeface="Tahoma"/>
                        </a:rPr>
                        <a:t> at the Grade Level (Grade 5)</a:t>
                      </a:r>
                      <a:endParaRPr lang="en-US" sz="1800"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900" b="0" i="1" u="none" strike="noStrike" cap="none" normalizeH="0" baseline="0" dirty="0">
                          <a:ln>
                            <a:noFill/>
                          </a:ln>
                          <a:solidFill>
                            <a:srgbClr val="222222"/>
                          </a:solidFill>
                          <a:effectLst/>
                          <a:latin typeface="Lucida Sans" panose="020B0602030504020204" pitchFamily="34" charset="0"/>
                          <a:cs typeface="Arial" pitchFamily="34" charset="0"/>
                        </a:rPr>
                        <a:t>Minutes and Days</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altLang="en-US" sz="1900" b="0" i="0" u="none" strike="noStrike" cap="none" normalizeH="0" baseline="0" dirty="0">
                        <a:ln>
                          <a:noFill/>
                        </a:ln>
                        <a:solidFill>
                          <a:srgbClr val="222222"/>
                        </a:solidFill>
                        <a:effectLst/>
                        <a:latin typeface="Lucida Sans" panose="020B0602030504020204" pitchFamily="34" charset="0"/>
                        <a:cs typeface="Arial"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900" b="0" i="0" u="none" strike="noStrike" cap="none" normalizeH="0" baseline="0" dirty="0">
                          <a:ln>
                            <a:noFill/>
                          </a:ln>
                          <a:solidFill>
                            <a:srgbClr val="222222"/>
                          </a:solidFill>
                          <a:effectLst/>
                          <a:latin typeface="Lucida Sans" panose="020B0602030504020204" pitchFamily="34" charset="0"/>
                          <a:cs typeface="Arial" pitchFamily="34" charset="0"/>
                        </a:rPr>
                        <a:t>What time was it 2011 minutes after the beginning of January 1, 2011?</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altLang="en-US" sz="1900" b="0" i="0" u="none" strike="noStrike" cap="none" normalizeH="0" baseline="0" dirty="0">
                        <a:ln>
                          <a:noFill/>
                        </a:ln>
                        <a:solidFill>
                          <a:srgbClr val="222222"/>
                        </a:solidFill>
                        <a:effectLst/>
                        <a:latin typeface="Lucida Sans" panose="020B0602030504020204" pitchFamily="34" charset="0"/>
                        <a:cs typeface="Arial"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altLang="en-US" sz="1900" b="0" i="0" u="none" strike="noStrike" cap="none" normalizeH="0" baseline="0" dirty="0">
                        <a:ln>
                          <a:noFill/>
                        </a:ln>
                        <a:solidFill>
                          <a:srgbClr val="222222"/>
                        </a:solidFill>
                        <a:effectLst/>
                        <a:latin typeface="Lucida Sans" panose="020B0602030504020204" pitchFamily="34" charset="0"/>
                        <a:cs typeface="Arial"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endParaRPr lang="en-US" altLang="en-US" sz="1200" i="0" dirty="0">
                        <a:solidFill>
                          <a:srgbClr val="222222"/>
                        </a:solidFill>
                        <a:latin typeface="inherit"/>
                      </a:endParaRPr>
                    </a:p>
                    <a:p>
                      <a:pPr marL="0" marR="0" lvl="0" indent="0" algn="l" defTabSz="914400" rtl="0" eaLnBrk="1" fontAlgn="base" latinLnBrk="0" hangingPunct="1">
                        <a:lnSpc>
                          <a:spcPct val="100000"/>
                        </a:lnSpc>
                        <a:spcBef>
                          <a:spcPct val="0"/>
                        </a:spcBef>
                        <a:spcAft>
                          <a:spcPts val="600"/>
                        </a:spcAft>
                        <a:buClrTx/>
                        <a:buSzTx/>
                        <a:buFontTx/>
                        <a:buNone/>
                        <a:tabLst/>
                      </a:pPr>
                      <a:endParaRPr lang="en-US" altLang="en-US" sz="1200" i="0" dirty="0">
                        <a:solidFill>
                          <a:srgbClr val="222222"/>
                        </a:solidFill>
                        <a:latin typeface="inherit"/>
                      </a:endParaRPr>
                    </a:p>
                    <a:p>
                      <a:pPr marL="0" marR="0" lvl="0" indent="0" algn="l" defTabSz="914400" rtl="0" eaLnBrk="1" fontAlgn="base" latinLnBrk="0" hangingPunct="1">
                        <a:lnSpc>
                          <a:spcPct val="100000"/>
                        </a:lnSpc>
                        <a:spcBef>
                          <a:spcPct val="0"/>
                        </a:spcBef>
                        <a:spcAft>
                          <a:spcPts val="600"/>
                        </a:spcAft>
                        <a:buClrTx/>
                        <a:buSzTx/>
                        <a:buFontTx/>
                        <a:buNone/>
                        <a:tabLst/>
                      </a:pPr>
                      <a:endParaRPr lang="en-US" altLang="en-US" sz="1200" i="0" dirty="0">
                        <a:solidFill>
                          <a:srgbClr val="222222"/>
                        </a:solidFill>
                        <a:latin typeface="inherit"/>
                      </a:endParaRPr>
                    </a:p>
                    <a:p>
                      <a:pPr marL="0" marR="0" lvl="0" indent="0" algn="l" defTabSz="914400" rtl="0" eaLnBrk="1" fontAlgn="base" latinLnBrk="0" hangingPunct="1">
                        <a:lnSpc>
                          <a:spcPct val="100000"/>
                        </a:lnSpc>
                        <a:spcBef>
                          <a:spcPct val="0"/>
                        </a:spcBef>
                        <a:spcAft>
                          <a:spcPts val="600"/>
                        </a:spcAft>
                        <a:buClrTx/>
                        <a:buSzTx/>
                        <a:buFontTx/>
                        <a:buNone/>
                        <a:tabLst/>
                      </a:pPr>
                      <a:endParaRPr lang="en-US" altLang="en-US" sz="1200" i="0" dirty="0">
                        <a:solidFill>
                          <a:srgbClr val="222222"/>
                        </a:solidFill>
                        <a:latin typeface="inherit"/>
                      </a:endParaRPr>
                    </a:p>
                    <a:p>
                      <a:pPr marL="0" marR="0" lvl="0" indent="0" algn="l" defTabSz="914400" rtl="0" eaLnBrk="1" fontAlgn="base" latinLnBrk="0" hangingPunct="1">
                        <a:lnSpc>
                          <a:spcPct val="100000"/>
                        </a:lnSpc>
                        <a:spcBef>
                          <a:spcPct val="0"/>
                        </a:spcBef>
                        <a:spcAft>
                          <a:spcPts val="600"/>
                        </a:spcAft>
                        <a:buClrTx/>
                        <a:buSzTx/>
                        <a:buFontTx/>
                        <a:buNone/>
                        <a:tabLst/>
                      </a:pPr>
                      <a:endParaRPr lang="en-US" altLang="en-US" sz="1200" i="0" dirty="0">
                        <a:solidFill>
                          <a:srgbClr val="222222"/>
                        </a:solidFill>
                        <a:latin typeface="inherit"/>
                      </a:endParaRPr>
                    </a:p>
                    <a:p>
                      <a:pPr marL="0" marR="0" lvl="0" indent="0" algn="l" defTabSz="914400" rtl="0" eaLnBrk="1" fontAlgn="base" latinLnBrk="0" hangingPunct="1">
                        <a:lnSpc>
                          <a:spcPct val="100000"/>
                        </a:lnSpc>
                        <a:spcBef>
                          <a:spcPct val="0"/>
                        </a:spcBef>
                        <a:spcAft>
                          <a:spcPts val="600"/>
                        </a:spcAft>
                        <a:buClrTx/>
                        <a:buSzTx/>
                        <a:buFontTx/>
                        <a:buNone/>
                        <a:tabLst/>
                      </a:pPr>
                      <a:endParaRPr lang="en-US" altLang="en-US" sz="1200" i="0" dirty="0">
                        <a:solidFill>
                          <a:srgbClr val="222222"/>
                        </a:solidFill>
                        <a:latin typeface="inherit"/>
                      </a:endParaRPr>
                    </a:p>
                    <a:p>
                      <a:pPr marL="0" marR="0" lvl="0" indent="0" algn="l" defTabSz="914400" rtl="0" eaLnBrk="1" fontAlgn="base" latinLnBrk="0" hangingPunct="1">
                        <a:lnSpc>
                          <a:spcPct val="100000"/>
                        </a:lnSpc>
                        <a:spcBef>
                          <a:spcPct val="0"/>
                        </a:spcBef>
                        <a:spcAft>
                          <a:spcPts val="600"/>
                        </a:spcAft>
                        <a:buClrTx/>
                        <a:buSzTx/>
                        <a:buFontTx/>
                        <a:buNone/>
                        <a:tabLst/>
                      </a:pPr>
                      <a:endParaRPr lang="en-US" altLang="en-US" sz="1200" i="0" dirty="0">
                        <a:solidFill>
                          <a:srgbClr val="222222"/>
                        </a:solidFill>
                        <a:latin typeface="inherit"/>
                      </a:endParaRPr>
                    </a:p>
                    <a:p>
                      <a:pPr marL="4763" lvl="1" indent="0" eaLnBrk="0" hangingPunct="0"/>
                      <a:r>
                        <a:rPr lang="en-US" altLang="en-US" sz="1200" dirty="0">
                          <a:solidFill>
                            <a:srgbClr val="222222"/>
                          </a:solidFill>
                          <a:latin typeface="Lucida Sans" panose="020B0602030504020204" pitchFamily="34" charset="0"/>
                        </a:rPr>
                        <a:t>Source: Illustrative Mathematics. </a:t>
                      </a:r>
                      <a:r>
                        <a:rPr lang="en-US" altLang="en-US" sz="1200" dirty="0">
                          <a:solidFill>
                            <a:srgbClr val="222222"/>
                          </a:solidFill>
                          <a:latin typeface="Lucida Sans" panose="020B0602030504020204" pitchFamily="34" charset="0"/>
                          <a:hlinkClick r:id="rId3"/>
                        </a:rPr>
                        <a:t>https://www.illustrativemathematics.org/illustrations/878</a:t>
                      </a:r>
                      <a:r>
                        <a:rPr lang="en-US" altLang="en-US" sz="1200" dirty="0">
                          <a:solidFill>
                            <a:srgbClr val="222222"/>
                          </a:solidFill>
                          <a:latin typeface="Lucida Sans" panose="020B0602030504020204" pitchFamily="34" charset="0"/>
                        </a:rPr>
                        <a:t> </a:t>
                      </a:r>
                      <a:endParaRPr lang="en-US" sz="1900" b="0" dirty="0">
                        <a:effectLst/>
                        <a:latin typeface="Lucida Sans" panose="020B0602030504020204" pitchFamily="34" charset="0"/>
                        <a:cs typeface="Times New Roman"/>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07940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Making the Shifts in Assessment:</a:t>
            </a:r>
            <a:br>
              <a:rPr lang="en-US" dirty="0"/>
            </a:br>
            <a:r>
              <a:rPr lang="en-US" dirty="0"/>
              <a:t>Assessments reflect the </a:t>
            </a:r>
            <a:r>
              <a:rPr lang="en-US" b="1" dirty="0"/>
              <a:t>rigor</a:t>
            </a:r>
            <a:r>
              <a:rPr lang="en-US" dirty="0"/>
              <a:t> of the standards</a:t>
            </a:r>
          </a:p>
        </p:txBody>
      </p:sp>
    </p:spTree>
    <p:extLst>
      <p:ext uri="{BB962C8B-B14F-4D97-AF65-F5344CB8AC3E}">
        <p14:creationId xmlns:p14="http://schemas.microsoft.com/office/powerpoint/2010/main" val="137631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Shifts: An Overview</a:t>
            </a:r>
          </a:p>
        </p:txBody>
      </p:sp>
    </p:spTree>
    <p:extLst>
      <p:ext uri="{BB962C8B-B14F-4D97-AF65-F5344CB8AC3E}">
        <p14:creationId xmlns:p14="http://schemas.microsoft.com/office/powerpoint/2010/main" val="2484480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00200"/>
            <a:ext cx="8229600" cy="4457700"/>
          </a:xfrm>
        </p:spPr>
        <p:txBody>
          <a:bodyPr/>
          <a:lstStyle/>
          <a:p>
            <a:pPr marL="0" indent="0">
              <a:buNone/>
            </a:pPr>
            <a:r>
              <a:rPr lang="en-US" dirty="0"/>
              <a:t>CCSSM-aligned assessments and sets of assessments will be balanced by distributing score points across the three aspects of rigor: </a:t>
            </a:r>
          </a:p>
          <a:p>
            <a:pPr marL="0" indent="0">
              <a:buNone/>
            </a:pPr>
            <a:endParaRPr lang="en-US" dirty="0"/>
          </a:p>
        </p:txBody>
      </p:sp>
      <p:sp>
        <p:nvSpPr>
          <p:cNvPr id="9" name="Title 1"/>
          <p:cNvSpPr>
            <a:spLocks noGrp="1"/>
          </p:cNvSpPr>
          <p:nvPr>
            <p:ph type="title"/>
          </p:nvPr>
        </p:nvSpPr>
        <p:spPr>
          <a:xfrm>
            <a:off x="304436" y="123607"/>
            <a:ext cx="8229600" cy="1143000"/>
          </a:xfrm>
        </p:spPr>
        <p:txBody>
          <a:bodyPr>
            <a:normAutofit/>
          </a:bodyPr>
          <a:lstStyle/>
          <a:p>
            <a:pPr>
              <a:defRPr/>
            </a:pPr>
            <a:r>
              <a:rPr lang="en-US" b="1" dirty="0"/>
              <a:t>Rigor</a:t>
            </a:r>
            <a:br>
              <a:rPr lang="en-US" b="1" dirty="0"/>
            </a:br>
            <a:r>
              <a:rPr lang="en-US" sz="2600" i="1" dirty="0"/>
              <a:t>Balanced Assessments </a:t>
            </a:r>
            <a:endParaRPr sz="2600" i="1" dirty="0"/>
          </a:p>
        </p:txBody>
      </p:sp>
      <p:grpSp>
        <p:nvGrpSpPr>
          <p:cNvPr id="3" name="Group 2"/>
          <p:cNvGrpSpPr/>
          <p:nvPr/>
        </p:nvGrpSpPr>
        <p:grpSpPr>
          <a:xfrm>
            <a:off x="304436" y="2845008"/>
            <a:ext cx="8265357" cy="3212892"/>
            <a:chOff x="304436" y="2845008"/>
            <a:chExt cx="8265357" cy="3212892"/>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52" y="3009900"/>
              <a:ext cx="25241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699177" y="2845008"/>
              <a:ext cx="2870616" cy="830997"/>
            </a:xfrm>
            <a:prstGeom prst="rect">
              <a:avLst/>
            </a:prstGeom>
            <a:noFill/>
          </p:spPr>
          <p:txBody>
            <a:bodyPr wrap="square" rtlCol="0">
              <a:spAutoFit/>
            </a:bodyPr>
            <a:lstStyle/>
            <a:p>
              <a:r>
                <a:rPr lang="en-US" sz="2400" dirty="0">
                  <a:latin typeface="Lucida Sans" panose="020B0602030504020204" pitchFamily="34" charset="0"/>
                </a:rPr>
                <a:t>Procedural skill and fluency</a:t>
              </a:r>
            </a:p>
          </p:txBody>
        </p:sp>
        <p:sp>
          <p:nvSpPr>
            <p:cNvPr id="7" name="TextBox 6"/>
            <p:cNvSpPr txBox="1"/>
            <p:nvPr/>
          </p:nvSpPr>
          <p:spPr>
            <a:xfrm>
              <a:off x="5461833" y="5596235"/>
              <a:ext cx="2870616" cy="461665"/>
            </a:xfrm>
            <a:prstGeom prst="rect">
              <a:avLst/>
            </a:prstGeom>
            <a:noFill/>
          </p:spPr>
          <p:txBody>
            <a:bodyPr wrap="square" rtlCol="0">
              <a:spAutoFit/>
            </a:bodyPr>
            <a:lstStyle/>
            <a:p>
              <a:r>
                <a:rPr lang="en-US" sz="2400" dirty="0">
                  <a:latin typeface="Lucida Sans" panose="020B0602030504020204" pitchFamily="34" charset="0"/>
                </a:rPr>
                <a:t>Application</a:t>
              </a:r>
            </a:p>
          </p:txBody>
        </p:sp>
        <p:sp>
          <p:nvSpPr>
            <p:cNvPr id="10" name="TextBox 9"/>
            <p:cNvSpPr txBox="1"/>
            <p:nvPr/>
          </p:nvSpPr>
          <p:spPr>
            <a:xfrm>
              <a:off x="304436" y="3676005"/>
              <a:ext cx="2870616" cy="830997"/>
            </a:xfrm>
            <a:prstGeom prst="rect">
              <a:avLst/>
            </a:prstGeom>
            <a:noFill/>
          </p:spPr>
          <p:txBody>
            <a:bodyPr wrap="square" rtlCol="0">
              <a:spAutoFit/>
            </a:bodyPr>
            <a:lstStyle/>
            <a:p>
              <a:pPr algn="r"/>
              <a:r>
                <a:rPr lang="en-US" sz="2400" dirty="0">
                  <a:latin typeface="Lucida Sans" panose="020B0602030504020204" pitchFamily="34" charset="0"/>
                </a:rPr>
                <a:t>Conceptual understanding</a:t>
              </a:r>
            </a:p>
          </p:txBody>
        </p:sp>
      </p:grpSp>
    </p:spTree>
    <p:extLst>
      <p:ext uri="{BB962C8B-B14F-4D97-AF65-F5344CB8AC3E}">
        <p14:creationId xmlns:p14="http://schemas.microsoft.com/office/powerpoint/2010/main" val="612363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38" y="153015"/>
            <a:ext cx="8229600" cy="1143000"/>
          </a:xfrm>
        </p:spPr>
        <p:txBody>
          <a:bodyPr>
            <a:normAutofit/>
          </a:bodyPr>
          <a:lstStyle/>
          <a:p>
            <a:r>
              <a:rPr lang="en-US" b="1" dirty="0"/>
              <a:t>Rigor</a:t>
            </a:r>
            <a:br>
              <a:rPr lang="en-US" b="1" dirty="0"/>
            </a:br>
            <a:r>
              <a:rPr lang="en-US" sz="2600" i="1" dirty="0"/>
              <a:t>Balanced Assessments</a:t>
            </a:r>
          </a:p>
        </p:txBody>
      </p:sp>
      <p:sp>
        <p:nvSpPr>
          <p:cNvPr id="3" name="Content Placeholder 2"/>
          <p:cNvSpPr>
            <a:spLocks noGrp="1"/>
          </p:cNvSpPr>
          <p:nvPr>
            <p:ph idx="1"/>
          </p:nvPr>
        </p:nvSpPr>
        <p:spPr>
          <a:xfrm>
            <a:off x="457200" y="1474076"/>
            <a:ext cx="8229600" cy="4525963"/>
          </a:xfrm>
        </p:spPr>
        <p:txBody>
          <a:bodyPr>
            <a:noAutofit/>
          </a:bodyPr>
          <a:lstStyle/>
          <a:p>
            <a:pPr marL="0" indent="0">
              <a:buNone/>
            </a:pPr>
            <a:r>
              <a:rPr lang="en-US" sz="2000" dirty="0"/>
              <a:t>The language of the Standards indicates which aspect(s) of rigor is targeted. For example,</a:t>
            </a:r>
            <a:endParaRPr lang="en-US" sz="1800" dirty="0"/>
          </a:p>
          <a:p>
            <a:r>
              <a:rPr lang="en-US" sz="1800" b="1" dirty="0"/>
              <a:t>Conceptual understanding</a:t>
            </a:r>
          </a:p>
          <a:p>
            <a:pPr marL="457200" lvl="1" indent="0">
              <a:buNone/>
            </a:pPr>
            <a:r>
              <a:rPr lang="en-US" sz="1800" dirty="0"/>
              <a:t>8.F.A.1: </a:t>
            </a:r>
            <a:r>
              <a:rPr lang="en-US" sz="1800" b="1" dirty="0">
                <a:solidFill>
                  <a:srgbClr val="25A469"/>
                </a:solidFill>
              </a:rPr>
              <a:t>Understand</a:t>
            </a:r>
            <a:r>
              <a:rPr lang="en-US" sz="1800" dirty="0">
                <a:solidFill>
                  <a:srgbClr val="25A469"/>
                </a:solidFill>
              </a:rPr>
              <a:t> </a:t>
            </a:r>
            <a:r>
              <a:rPr lang="en-US" sz="1800" dirty="0"/>
              <a:t>that a function is a rule that assigns to each input exactly one output. The graph of a function is the set of ordered pairs consisting of an input and the corresponding output.</a:t>
            </a:r>
          </a:p>
          <a:p>
            <a:r>
              <a:rPr lang="en-US" sz="1800" b="1" dirty="0"/>
              <a:t>Procedural skill and fluency</a:t>
            </a:r>
          </a:p>
          <a:p>
            <a:pPr marL="457200" lvl="1" indent="0">
              <a:buNone/>
            </a:pPr>
            <a:r>
              <a:rPr lang="en-US" sz="1800" dirty="0"/>
              <a:t>5.NBT.B.5: </a:t>
            </a:r>
            <a:r>
              <a:rPr lang="en-US" sz="1800" b="1" dirty="0">
                <a:solidFill>
                  <a:srgbClr val="25A469"/>
                </a:solidFill>
              </a:rPr>
              <a:t>Fluently</a:t>
            </a:r>
            <a:r>
              <a:rPr lang="en-US" sz="1800" dirty="0">
                <a:solidFill>
                  <a:srgbClr val="25A469"/>
                </a:solidFill>
              </a:rPr>
              <a:t> </a:t>
            </a:r>
            <a:r>
              <a:rPr lang="en-US" sz="1800" dirty="0"/>
              <a:t>multiply multi-digit whole numbers using the standard algorithm.</a:t>
            </a:r>
          </a:p>
          <a:p>
            <a:r>
              <a:rPr lang="en-US" sz="1800" b="1" dirty="0"/>
              <a:t>Application</a:t>
            </a:r>
          </a:p>
          <a:p>
            <a:pPr marL="457200" lvl="1" indent="0">
              <a:buNone/>
            </a:pPr>
            <a:r>
              <a:rPr lang="en-US" sz="1800" dirty="0"/>
              <a:t>2.MD.B.5: Use addition and subtraction within 100 to </a:t>
            </a:r>
            <a:r>
              <a:rPr lang="en-US" sz="1800" b="1" dirty="0">
                <a:solidFill>
                  <a:srgbClr val="25A469"/>
                </a:solidFill>
              </a:rPr>
              <a:t>solve word problems </a:t>
            </a:r>
            <a:r>
              <a:rPr lang="en-US" sz="1800" dirty="0"/>
              <a:t>involving lengths that are given in the same units, e.g., by using drawings (such as drawings of rulers) and equations with a symbol for the unknown number to represent the problem.</a:t>
            </a:r>
          </a:p>
          <a:p>
            <a:pPr marL="0" indent="0">
              <a:buNone/>
            </a:pPr>
            <a:endParaRPr lang="en-US" sz="1800" dirty="0"/>
          </a:p>
        </p:txBody>
      </p:sp>
    </p:spTree>
    <p:extLst>
      <p:ext uri="{BB962C8B-B14F-4D97-AF65-F5344CB8AC3E}">
        <p14:creationId xmlns:p14="http://schemas.microsoft.com/office/powerpoint/2010/main" val="4110573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12738" y="132748"/>
            <a:ext cx="8229600" cy="1143000"/>
          </a:xfrm>
        </p:spPr>
        <p:txBody>
          <a:bodyPr>
            <a:normAutofit/>
          </a:bodyPr>
          <a:lstStyle/>
          <a:p>
            <a:pPr>
              <a:defRPr/>
            </a:pPr>
            <a:r>
              <a:rPr lang="en-US" b="1" dirty="0"/>
              <a:t>Rigor</a:t>
            </a:r>
            <a:br>
              <a:rPr lang="en-US" b="1" dirty="0"/>
            </a:br>
            <a:r>
              <a:rPr lang="en-US" sz="2600" i="1" dirty="0"/>
              <a:t>Assessing Conceptual Understanding</a:t>
            </a:r>
            <a:endParaRPr sz="26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7208573"/>
              </p:ext>
            </p:extLst>
          </p:nvPr>
        </p:nvGraphicFramePr>
        <p:xfrm>
          <a:off x="457200" y="1600205"/>
          <a:ext cx="8229600" cy="4664921"/>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8163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Traditional Approach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to </a:t>
                      </a:r>
                      <a:r>
                        <a:rPr lang="en-US" sz="1800" b="1" baseline="0" dirty="0">
                          <a:effectLst/>
                          <a:latin typeface="Lucida Sans" panose="020B0602030504020204" pitchFamily="34" charset="0"/>
                          <a:ea typeface="Calibri"/>
                          <a:cs typeface="Tahoma"/>
                        </a:rPr>
                        <a:t>Conceptual Understanding (Grade 2)</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CCSS-Aligned Approach</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to Conceptual Understanding (2.NBT.A)</a:t>
                      </a:r>
                      <a:endParaRPr lang="en-US" sz="1800" b="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0"/>
                  </a:ext>
                </a:extLst>
              </a:tr>
              <a:tr h="3387431">
                <a:tc>
                  <a:txBody>
                    <a:bodyPr/>
                    <a:lstStyle/>
                    <a:p>
                      <a:pPr marL="191770" marR="0" algn="l" defTabSz="457200" rtl="0" eaLnBrk="1" latinLnBrk="0" hangingPunct="1">
                        <a:lnSpc>
                          <a:spcPct val="100000"/>
                        </a:lnSpc>
                        <a:spcBef>
                          <a:spcPts val="600"/>
                        </a:spcBef>
                      </a:pPr>
                      <a:endParaRPr lang="en-US" sz="1900" b="0" kern="1200" dirty="0">
                        <a:solidFill>
                          <a:schemeClr val="dk1"/>
                        </a:solidFill>
                        <a:effectLst/>
                        <a:latin typeface="Lucida Sans" panose="020B0602030504020204" pitchFamily="34" charset="0"/>
                        <a:ea typeface="Calibri"/>
                        <a:cs typeface="Times New Roman"/>
                      </a:endParaRPr>
                    </a:p>
                  </a:txBody>
                  <a:tcPr>
                    <a:lnB w="12700" cmpd="sng">
                      <a:noFill/>
                    </a:lnB>
                  </a:tcPr>
                </a:tc>
                <a:tc>
                  <a:txBody>
                    <a:bodyPr/>
                    <a:lstStyle/>
                    <a:p>
                      <a:pPr marL="191770" marR="0" indent="0" algn="l" defTabSz="457200" rtl="0" eaLnBrk="1" latinLnBrk="0" hangingPunct="1">
                        <a:lnSpc>
                          <a:spcPct val="100000"/>
                        </a:lnSpc>
                        <a:spcBef>
                          <a:spcPts val="600"/>
                        </a:spcBef>
                      </a:pPr>
                      <a:endParaRPr lang="en-US" sz="1900" b="0" kern="1200" dirty="0">
                        <a:solidFill>
                          <a:schemeClr val="dk1"/>
                        </a:solidFill>
                        <a:effectLst/>
                        <a:latin typeface="Lucida Sans" panose="020B0602030504020204" pitchFamily="34" charset="0"/>
                        <a:ea typeface="Calibri"/>
                        <a:cs typeface="Times New Roman"/>
                      </a:endParaRPr>
                    </a:p>
                  </a:txBody>
                  <a:tcPr>
                    <a:lnB w="12700" cmpd="sng">
                      <a:noFill/>
                    </a:lnB>
                  </a:tcPr>
                </a:tc>
                <a:extLst>
                  <a:ext uri="{0D108BD9-81ED-4DB2-BD59-A6C34878D82A}">
                    <a16:rowId xmlns:a16="http://schemas.microsoft.com/office/drawing/2014/main" val="10001"/>
                  </a:ext>
                </a:extLst>
              </a:tr>
              <a:tr h="363090">
                <a:tc gridSpan="2">
                  <a:txBody>
                    <a:bodyPr/>
                    <a:lstStyle/>
                    <a:p>
                      <a:pPr marL="191770" marR="0" indent="0" algn="l" defTabSz="457200" rtl="0" eaLnBrk="1" fontAlgn="auto" latinLnBrk="0" hangingPunct="1">
                        <a:lnSpc>
                          <a:spcPct val="100000"/>
                        </a:lnSpc>
                        <a:spcBef>
                          <a:spcPts val="600"/>
                        </a:spcBef>
                        <a:spcAft>
                          <a:spcPts val="0"/>
                        </a:spcAft>
                        <a:buClrTx/>
                        <a:buSzTx/>
                        <a:buFontTx/>
                        <a:buNone/>
                        <a:tabLst/>
                        <a:defRPr/>
                      </a:pPr>
                      <a:r>
                        <a:rPr lang="en-US" sz="1200" b="0" kern="1200" dirty="0">
                          <a:solidFill>
                            <a:schemeClr val="dk1"/>
                          </a:solidFill>
                          <a:effectLst/>
                          <a:latin typeface="Lucida Sans" panose="020B0602030504020204" pitchFamily="34" charset="0"/>
                          <a:ea typeface="Calibri"/>
                          <a:cs typeface="Times New Roman"/>
                        </a:rPr>
                        <a:t>Source:</a:t>
                      </a:r>
                      <a:r>
                        <a:rPr lang="en-US" sz="1200" b="0" kern="1200" baseline="0" dirty="0">
                          <a:solidFill>
                            <a:schemeClr val="dk1"/>
                          </a:solidFill>
                          <a:effectLst/>
                          <a:latin typeface="Lucida Sans" panose="020B0602030504020204" pitchFamily="34" charset="0"/>
                          <a:ea typeface="Calibri"/>
                          <a:cs typeface="Times New Roman"/>
                        </a:rPr>
                        <a:t> </a:t>
                      </a:r>
                      <a:r>
                        <a:rPr lang="en-US" sz="1200" b="0" kern="1200" dirty="0">
                          <a:solidFill>
                            <a:schemeClr val="dk1"/>
                          </a:solidFill>
                          <a:effectLst/>
                          <a:latin typeface="Lucida Sans" panose="020B0602030504020204" pitchFamily="34" charset="0"/>
                          <a:ea typeface="Calibri"/>
                          <a:cs typeface="Times New Roman"/>
                        </a:rPr>
                        <a:t>Achieve the Core. </a:t>
                      </a:r>
                      <a:r>
                        <a:rPr lang="en-US" sz="1200" b="0" kern="1200" dirty="0">
                          <a:solidFill>
                            <a:schemeClr val="dk1"/>
                          </a:solidFill>
                          <a:effectLst/>
                          <a:latin typeface="Lucida Sans" panose="020B0602030504020204" pitchFamily="34" charset="0"/>
                          <a:ea typeface="Calibri"/>
                          <a:cs typeface="Times New Roman"/>
                          <a:hlinkClick r:id="rId3"/>
                        </a:rPr>
                        <a:t>http://achievethecore.org/page/253/thinking-about-place-value-in-grade-2</a:t>
                      </a:r>
                      <a:r>
                        <a:rPr lang="en-US" sz="1200" b="0" kern="1200" dirty="0">
                          <a:solidFill>
                            <a:schemeClr val="dk1"/>
                          </a:solidFill>
                          <a:effectLst/>
                          <a:latin typeface="Lucida Sans" panose="020B0602030504020204" pitchFamily="34" charset="0"/>
                          <a:ea typeface="Calibri"/>
                          <a:cs typeface="Times New Roman"/>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hMerge="1">
                  <a:txBody>
                    <a:bodyPr/>
                    <a:lstStyle/>
                    <a:p>
                      <a:pPr marL="191770" marR="0" indent="0" algn="l" defTabSz="457200" rtl="0" eaLnBrk="1" latinLnBrk="0" hangingPunct="1">
                        <a:lnSpc>
                          <a:spcPct val="100000"/>
                        </a:lnSpc>
                        <a:spcBef>
                          <a:spcPts val="600"/>
                        </a:spcBef>
                      </a:pPr>
                      <a:endParaRPr lang="en-US" sz="1900" b="0" kern="1200" dirty="0">
                        <a:solidFill>
                          <a:schemeClr val="dk1"/>
                        </a:solidFill>
                        <a:effectLst/>
                        <a:latin typeface="Lucida Sans" panose="020B0602030504020204" pitchFamily="34" charset="0"/>
                        <a:ea typeface="Calibri"/>
                        <a:cs typeface="Times New Roman"/>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0002"/>
                  </a:ext>
                </a:extLst>
              </a:tr>
            </a:tbl>
          </a:graphicData>
        </a:graphic>
      </p:graphicFrame>
      <p:sp>
        <p:nvSpPr>
          <p:cNvPr id="5" name="Shape 296"/>
          <p:cNvSpPr>
            <a:spLocks noChangeArrowheads="1"/>
          </p:cNvSpPr>
          <p:nvPr/>
        </p:nvSpPr>
        <p:spPr bwMode="auto">
          <a:xfrm>
            <a:off x="1132367" y="2543073"/>
            <a:ext cx="2844209" cy="3368630"/>
          </a:xfrm>
          <a:prstGeom prst="rect">
            <a:avLst/>
          </a:prstGeom>
          <a:blipFill dpi="0" rotWithShape="1">
            <a:blip r:embed="rId4"/>
            <a:srcRect/>
            <a:stretch>
              <a:fillRect/>
            </a:stretch>
          </a:blipFill>
          <a:ln w="9525">
            <a:solidFill>
              <a:srgbClr val="A6A6A6"/>
            </a:solidFill>
            <a:miter lim="800000"/>
            <a:headEnd/>
            <a:tailEnd/>
          </a:ln>
          <a:effectLst>
            <a:outerShdw blurRad="50800" dist="38100" dir="2700000" algn="tl" rotWithShape="0">
              <a:srgbClr val="000000">
                <a:alpha val="39999"/>
              </a:srgbClr>
            </a:outerShdw>
          </a:effectLst>
        </p:spPr>
        <p:txBody>
          <a:bodyPr/>
          <a:lstStyle/>
          <a:p>
            <a:pPr>
              <a:defRPr/>
            </a:pPr>
            <a:endParaRPr lang="en-US">
              <a:ea typeface="ＭＳ Ｐゴシック" charset="0"/>
              <a:cs typeface="Arial" charset="0"/>
            </a:endParaRPr>
          </a:p>
        </p:txBody>
      </p:sp>
      <p:sp>
        <p:nvSpPr>
          <p:cNvPr id="6" name="Shape 302"/>
          <p:cNvSpPr>
            <a:spLocks noChangeArrowheads="1"/>
          </p:cNvSpPr>
          <p:nvPr/>
        </p:nvSpPr>
        <p:spPr bwMode="auto">
          <a:xfrm>
            <a:off x="4700589" y="2543073"/>
            <a:ext cx="3795712" cy="3284538"/>
          </a:xfrm>
          <a:prstGeom prst="rect">
            <a:avLst/>
          </a:prstGeom>
          <a:blipFill dpi="0" rotWithShape="1">
            <a:blip r:embed="rId5"/>
            <a:srcRect/>
            <a:stretch>
              <a:fillRect/>
            </a:stretch>
          </a:blipFill>
          <a:ln w="9525">
            <a:solidFill>
              <a:srgbClr val="A6A6A6"/>
            </a:solidFill>
            <a:miter lim="800000"/>
            <a:headEnd/>
            <a:tailEnd/>
          </a:ln>
          <a:effectLst>
            <a:outerShdw blurRad="50800" dist="38100" dir="2700000" algn="tl" rotWithShape="0">
              <a:srgbClr val="000000">
                <a:alpha val="39999"/>
              </a:srgbClr>
            </a:outerShdw>
          </a:effectLst>
        </p:spPr>
        <p:txBody>
          <a:bodyPr/>
          <a:lstStyle/>
          <a:p>
            <a:pPr>
              <a:defRPr/>
            </a:pPr>
            <a:endParaRPr lang="en-US">
              <a:ea typeface="ＭＳ Ｐゴシック" charset="0"/>
              <a:cs typeface="Arial" charset="0"/>
            </a:endParaRPr>
          </a:p>
        </p:txBody>
      </p:sp>
    </p:spTree>
    <p:extLst>
      <p:ext uri="{BB962C8B-B14F-4D97-AF65-F5344CB8AC3E}">
        <p14:creationId xmlns:p14="http://schemas.microsoft.com/office/powerpoint/2010/main" val="612363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12738" y="164279"/>
            <a:ext cx="8229600" cy="1143000"/>
          </a:xfrm>
        </p:spPr>
        <p:txBody>
          <a:bodyPr>
            <a:normAutofit/>
          </a:bodyPr>
          <a:lstStyle/>
          <a:p>
            <a:pPr>
              <a:defRPr/>
            </a:pPr>
            <a:r>
              <a:rPr lang="en-US" b="1" dirty="0"/>
              <a:t>Rigor</a:t>
            </a:r>
            <a:br>
              <a:rPr lang="en-US" b="1" dirty="0"/>
            </a:br>
            <a:r>
              <a:rPr lang="en-US" sz="2600" i="1" dirty="0"/>
              <a:t>Assessing Conceptual Understanding</a:t>
            </a:r>
            <a:endParaRPr sz="2600" i="1" dirty="0"/>
          </a:p>
        </p:txBody>
      </p:sp>
      <p:sp>
        <p:nvSpPr>
          <p:cNvPr id="4" name="Content Placeholder 3"/>
          <p:cNvSpPr>
            <a:spLocks noGrp="1"/>
          </p:cNvSpPr>
          <p:nvPr>
            <p:ph idx="1"/>
          </p:nvPr>
        </p:nvSpPr>
        <p:spPr/>
        <p:txBody>
          <a:bodyPr/>
          <a:lstStyle/>
          <a:p>
            <a:endParaRPr lang="en-US"/>
          </a:p>
        </p:txBody>
      </p:sp>
      <mc:AlternateContent xmlns:mc="http://schemas.openxmlformats.org/markup-compatibility/2006" xmlns:a14="http://schemas.microsoft.com/office/drawing/2010/main">
        <mc:Choice Requires="a14">
          <p:graphicFrame>
            <p:nvGraphicFramePr>
              <p:cNvPr id="10" name="Content Placeholder 3"/>
              <p:cNvGraphicFramePr>
                <a:graphicFrameLocks/>
              </p:cNvGraphicFramePr>
              <p:nvPr>
                <p:extLst>
                  <p:ext uri="{D42A27DB-BD31-4B8C-83A1-F6EECF244321}">
                    <p14:modId xmlns:p14="http://schemas.microsoft.com/office/powerpoint/2010/main" val="420003057"/>
                  </p:ext>
                </p:extLst>
              </p:nvPr>
            </p:nvGraphicFramePr>
            <p:xfrm>
              <a:off x="457200" y="1600199"/>
              <a:ext cx="8229600" cy="4648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2449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Traditional Approach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to </a:t>
                          </a:r>
                          <a:r>
                            <a:rPr lang="en-US" sz="1800" b="1" baseline="0" dirty="0">
                              <a:effectLst/>
                              <a:latin typeface="Lucida Sans" panose="020B0602030504020204" pitchFamily="34" charset="0"/>
                              <a:ea typeface="Calibri"/>
                              <a:cs typeface="Tahoma"/>
                            </a:rPr>
                            <a:t>Conceptual Understanding (Grade 6)</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CCSS-Aligned Approach</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to Conceptual Understanding (6.EE.A)</a:t>
                          </a:r>
                          <a:endParaRPr lang="en-US" sz="1800" b="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0"/>
                      </a:ext>
                    </a:extLst>
                  </a:tr>
                  <a:tr h="3543833">
                    <a:tc>
                      <a:txBody>
                        <a:bodyPr/>
                        <a:lstStyle/>
                        <a:p>
                          <a:pPr marL="191770" marR="0" algn="l" defTabSz="457200" rtl="0" eaLnBrk="1" latinLnBrk="0" hangingPunct="1">
                            <a:lnSpc>
                              <a:spcPct val="100000"/>
                            </a:lnSpc>
                            <a:spcBef>
                              <a:spcPts val="600"/>
                            </a:spcBef>
                          </a:pPr>
                          <a:endParaRPr lang="en-US" sz="1900" b="0" kern="1200" dirty="0">
                            <a:solidFill>
                              <a:schemeClr val="dk1"/>
                            </a:solidFill>
                            <a:effectLst/>
                            <a:latin typeface="Lucida Sans" panose="020B0602030504020204" pitchFamily="34" charset="0"/>
                            <a:ea typeface="Calibri"/>
                            <a:cs typeface="Times New Roman"/>
                          </a:endParaRPr>
                        </a:p>
                        <a:p>
                          <a:pPr marL="191770" marR="0" algn="l" defTabSz="457200" rtl="0" eaLnBrk="1" latinLnBrk="0" hangingPunct="1">
                            <a:lnSpc>
                              <a:spcPct val="100000"/>
                            </a:lnSpc>
                            <a:spcBef>
                              <a:spcPts val="600"/>
                            </a:spcBef>
                          </a:pPr>
                          <a:r>
                            <a:rPr lang="en-US" sz="1900" b="0" kern="1200" dirty="0">
                              <a:solidFill>
                                <a:schemeClr val="dk1"/>
                              </a:solidFill>
                              <a:effectLst/>
                              <a:latin typeface="Lucida Sans" panose="020B0602030504020204" pitchFamily="34" charset="0"/>
                              <a:ea typeface="Calibri"/>
                              <a:cs typeface="Times New Roman"/>
                            </a:rPr>
                            <a:t>Factor:</a:t>
                          </a:r>
                        </a:p>
                        <a:p>
                          <a:pPr marL="191770" marR="0" algn="l" defTabSz="457200" rtl="0" eaLnBrk="1" latinLnBrk="0" hangingPunct="1">
                            <a:lnSpc>
                              <a:spcPct val="100000"/>
                            </a:lnSpc>
                            <a:spcBef>
                              <a:spcPts val="600"/>
                            </a:spcBef>
                          </a:pPr>
                          <a:endParaRPr lang="en-US" sz="1900" b="0" kern="1200" dirty="0">
                            <a:solidFill>
                              <a:schemeClr val="dk1"/>
                            </a:solidFill>
                            <a:effectLst/>
                            <a:latin typeface="Lucida Sans" panose="020B0602030504020204" pitchFamily="34" charset="0"/>
                            <a:ea typeface="Calibri"/>
                            <a:cs typeface="Times New Roman"/>
                          </a:endParaRPr>
                        </a:p>
                        <a:p>
                          <a:pPr marL="191770" marR="0" algn="l" defTabSz="457200" rtl="0" eaLnBrk="1" latinLnBrk="0" hangingPunct="1">
                            <a:lnSpc>
                              <a:spcPct val="100000"/>
                            </a:lnSpc>
                            <a:spcBef>
                              <a:spcPts val="600"/>
                            </a:spcBef>
                          </a:pPr>
                          <a14:m>
                            <m:oMathPara xmlns:m="http://schemas.openxmlformats.org/officeDocument/2006/math">
                              <m:oMathParaPr>
                                <m:jc m:val="centerGroup"/>
                              </m:oMathParaPr>
                              <m:oMath xmlns:m="http://schemas.openxmlformats.org/officeDocument/2006/math">
                                <m:r>
                                  <a:rPr lang="en-US" sz="1900" b="0" i="1" kern="1200" smtClean="0">
                                    <a:solidFill>
                                      <a:schemeClr val="dk1"/>
                                    </a:solidFill>
                                    <a:effectLst/>
                                    <a:latin typeface="Cambria Math"/>
                                    <a:ea typeface="Calibri"/>
                                    <a:cs typeface="Times New Roman"/>
                                  </a:rPr>
                                  <m:t>6</m:t>
                                </m:r>
                                <m:r>
                                  <a:rPr lang="en-US" sz="1900" b="0" i="1" kern="1200" smtClean="0">
                                    <a:solidFill>
                                      <a:schemeClr val="dk1"/>
                                    </a:solidFill>
                                    <a:effectLst/>
                                    <a:latin typeface="Cambria Math"/>
                                    <a:ea typeface="Calibri"/>
                                    <a:cs typeface="Times New Roman"/>
                                  </a:rPr>
                                  <m:t>𝑦</m:t>
                                </m:r>
                                <m:r>
                                  <a:rPr lang="en-US" sz="1900" b="0" i="1" kern="1200" smtClean="0">
                                    <a:solidFill>
                                      <a:schemeClr val="dk1"/>
                                    </a:solidFill>
                                    <a:effectLst/>
                                    <a:latin typeface="Cambria Math"/>
                                    <a:ea typeface="Calibri"/>
                                    <a:cs typeface="Times New Roman"/>
                                  </a:rPr>
                                  <m:t>+24</m:t>
                                </m:r>
                              </m:oMath>
                            </m:oMathPara>
                          </a14:m>
                          <a:endParaRPr lang="en-US" sz="1900" b="0" kern="1200" dirty="0">
                            <a:solidFill>
                              <a:schemeClr val="dk1"/>
                            </a:solidFill>
                            <a:effectLst/>
                            <a:latin typeface="Lucida Sans" panose="020B0602030504020204" pitchFamily="34" charset="0"/>
                            <a:ea typeface="Calibri"/>
                            <a:cs typeface="Times New Roman"/>
                          </a:endParaRPr>
                        </a:p>
                        <a:p>
                          <a:pPr marL="191770" marR="0" algn="l" defTabSz="457200" rtl="0" eaLnBrk="1" latinLnBrk="0" hangingPunct="1">
                            <a:lnSpc>
                              <a:spcPct val="100000"/>
                            </a:lnSpc>
                            <a:spcBef>
                              <a:spcPts val="600"/>
                            </a:spcBef>
                          </a:pPr>
                          <a:endParaRPr lang="en-US" sz="1900" b="0" kern="1200" dirty="0">
                            <a:solidFill>
                              <a:schemeClr val="dk1"/>
                            </a:solidFill>
                            <a:effectLst/>
                            <a:latin typeface="Lucida Sans" panose="020B0602030504020204" pitchFamily="34" charset="0"/>
                            <a:ea typeface="Calibri"/>
                            <a:cs typeface="Times New Roman"/>
                          </a:endParaRPr>
                        </a:p>
                        <a:p>
                          <a:pPr marL="191770" marR="0" algn="l" defTabSz="457200" rtl="0" eaLnBrk="1" latinLnBrk="0" hangingPunct="1">
                            <a:lnSpc>
                              <a:spcPct val="100000"/>
                            </a:lnSpc>
                            <a:spcBef>
                              <a:spcPts val="600"/>
                            </a:spcBef>
                          </a:pPr>
                          <a:r>
                            <a:rPr lang="en-US" sz="1900" b="0" kern="1200" dirty="0">
                              <a:solidFill>
                                <a:schemeClr val="dk1"/>
                              </a:solidFill>
                              <a:effectLst/>
                              <a:latin typeface="Lucida Sans" panose="020B0602030504020204" pitchFamily="34" charset="0"/>
                              <a:ea typeface="Calibri"/>
                              <a:cs typeface="Times New Roman"/>
                            </a:rPr>
                            <a:t>Expand:</a:t>
                          </a:r>
                        </a:p>
                        <a:p>
                          <a:pPr marL="191770" marR="0" algn="l" defTabSz="457200" rtl="0" eaLnBrk="1" latinLnBrk="0" hangingPunct="1">
                            <a:lnSpc>
                              <a:spcPct val="100000"/>
                            </a:lnSpc>
                            <a:spcBef>
                              <a:spcPts val="600"/>
                            </a:spcBef>
                          </a:pPr>
                          <a:endParaRPr lang="en-US" sz="1900" b="0" kern="1200" dirty="0">
                            <a:solidFill>
                              <a:schemeClr val="dk1"/>
                            </a:solidFill>
                            <a:effectLst/>
                            <a:latin typeface="Lucida Sans" panose="020B0602030504020204" pitchFamily="34" charset="0"/>
                            <a:ea typeface="Calibri"/>
                            <a:cs typeface="Times New Roman"/>
                          </a:endParaRPr>
                        </a:p>
                        <a:p>
                          <a:pPr marL="191770" marR="0" algn="l" defTabSz="457200" rtl="0" eaLnBrk="1" latinLnBrk="0" hangingPunct="1">
                            <a:lnSpc>
                              <a:spcPct val="100000"/>
                            </a:lnSpc>
                            <a:spcBef>
                              <a:spcPts val="600"/>
                            </a:spcBef>
                          </a:pPr>
                          <a14:m>
                            <m:oMathPara xmlns:m="http://schemas.openxmlformats.org/officeDocument/2006/math">
                              <m:oMathParaPr>
                                <m:jc m:val="centerGroup"/>
                              </m:oMathParaPr>
                              <m:oMath xmlns:m="http://schemas.openxmlformats.org/officeDocument/2006/math">
                                <m:r>
                                  <a:rPr lang="en-US" sz="1900" b="0" i="1" kern="1200" smtClean="0">
                                    <a:solidFill>
                                      <a:schemeClr val="dk1"/>
                                    </a:solidFill>
                                    <a:effectLst/>
                                    <a:latin typeface="Cambria Math"/>
                                    <a:ea typeface="Calibri"/>
                                    <a:cs typeface="Times New Roman"/>
                                  </a:rPr>
                                  <m:t>7(</m:t>
                                </m:r>
                                <m:r>
                                  <a:rPr lang="en-US" sz="1900" b="0" i="1" kern="1200" smtClean="0">
                                    <a:solidFill>
                                      <a:schemeClr val="dk1"/>
                                    </a:solidFill>
                                    <a:effectLst/>
                                    <a:latin typeface="Cambria Math"/>
                                    <a:ea typeface="Calibri"/>
                                    <a:cs typeface="Times New Roman"/>
                                  </a:rPr>
                                  <m:t>𝑏</m:t>
                                </m:r>
                                <m:r>
                                  <a:rPr lang="en-US" sz="1900" b="0" i="1" kern="1200" smtClean="0">
                                    <a:solidFill>
                                      <a:schemeClr val="dk1"/>
                                    </a:solidFill>
                                    <a:effectLst/>
                                    <a:latin typeface="Cambria Math"/>
                                    <a:ea typeface="Calibri"/>
                                    <a:cs typeface="Times New Roman"/>
                                  </a:rPr>
                                  <m:t>+5)</m:t>
                                </m:r>
                              </m:oMath>
                            </m:oMathPara>
                          </a14:m>
                          <a:endParaRPr lang="en-US" sz="1900" b="0" kern="1200" dirty="0">
                            <a:solidFill>
                              <a:schemeClr val="dk1"/>
                            </a:solidFill>
                            <a:effectLst/>
                            <a:latin typeface="Lucida Sans" panose="020B0602030504020204" pitchFamily="34" charset="0"/>
                            <a:ea typeface="Calibri"/>
                            <a:cs typeface="Times New Roman"/>
                          </a:endParaRPr>
                        </a:p>
                      </a:txBody>
                      <a:tcPr/>
                    </a:tc>
                    <a:tc>
                      <a:txBody>
                        <a:bodyPr/>
                        <a:lstStyle/>
                        <a:p>
                          <a:pPr marL="191770" marR="0" indent="0" algn="l" defTabSz="457200" rtl="0" eaLnBrk="1" latinLnBrk="0" hangingPunct="1">
                            <a:lnSpc>
                              <a:spcPct val="100000"/>
                            </a:lnSpc>
                            <a:spcBef>
                              <a:spcPts val="600"/>
                            </a:spcBef>
                          </a:pPr>
                          <a:r>
                            <a:rPr lang="en-US" sz="1900" b="0" kern="1200" dirty="0">
                              <a:solidFill>
                                <a:schemeClr val="dk1"/>
                              </a:solidFill>
                              <a:effectLst/>
                              <a:latin typeface="Lucida Sans" panose="020B0602030504020204" pitchFamily="34" charset="0"/>
                              <a:ea typeface="Calibri"/>
                              <a:cs typeface="Times New Roman"/>
                            </a:rPr>
                            <a:t>Circle</a:t>
                          </a:r>
                          <a:r>
                            <a:rPr lang="en-US" sz="1900" b="0" kern="1200" baseline="0" dirty="0">
                              <a:solidFill>
                                <a:schemeClr val="dk1"/>
                              </a:solidFill>
                              <a:effectLst/>
                              <a:latin typeface="Lucida Sans" panose="020B0602030504020204" pitchFamily="34" charset="0"/>
                              <a:ea typeface="Calibri"/>
                              <a:cs typeface="Times New Roman"/>
                            </a:rPr>
                            <a:t> all the expressions that are equivalent.</a:t>
                          </a:r>
                        </a:p>
                        <a:p>
                          <a:pPr marL="191770" marR="0" indent="0" algn="l" defTabSz="457200" rtl="0" eaLnBrk="1" latinLnBrk="0" hangingPunct="1">
                            <a:lnSpc>
                              <a:spcPct val="100000"/>
                            </a:lnSpc>
                            <a:spcBef>
                              <a:spcPts val="600"/>
                            </a:spcBef>
                            <a:spcAft>
                              <a:spcPts val="1200"/>
                            </a:spcAft>
                          </a:pPr>
                          <a14:m>
                            <m:oMath xmlns:m="http://schemas.openxmlformats.org/officeDocument/2006/math">
                              <m:r>
                                <a:rPr lang="en-US" sz="1900" b="0" i="1" kern="1200" smtClean="0">
                                  <a:solidFill>
                                    <a:schemeClr val="dk1"/>
                                  </a:solidFill>
                                  <a:effectLst/>
                                  <a:latin typeface="Cambria Math"/>
                                  <a:ea typeface="Calibri"/>
                                  <a:cs typeface="Times New Roman"/>
                                </a:rPr>
                                <m:t>7</m:t>
                              </m:r>
                              <m:r>
                                <a:rPr lang="en-US" sz="1900" b="0" i="1" kern="1200" smtClean="0">
                                  <a:solidFill>
                                    <a:schemeClr val="dk1"/>
                                  </a:solidFill>
                                  <a:effectLst/>
                                  <a:latin typeface="Cambria Math"/>
                                  <a:cs typeface="Times New Roman"/>
                                </a:rPr>
                                <m:t>(</m:t>
                              </m:r>
                              <m:r>
                                <a:rPr lang="en-US" sz="1900" b="0" i="1" kern="1200" smtClean="0">
                                  <a:solidFill>
                                    <a:schemeClr val="dk1"/>
                                  </a:solidFill>
                                  <a:effectLst/>
                                  <a:latin typeface="Cambria Math"/>
                                  <a:ea typeface="Calibri"/>
                                  <a:cs typeface="Times New Roman"/>
                                </a:rPr>
                                <m:t>𝑏</m:t>
                              </m:r>
                              <m:r>
                                <a:rPr lang="en-US" sz="1900" b="0" i="1" kern="1200" smtClean="0">
                                  <a:solidFill>
                                    <a:schemeClr val="dk1"/>
                                  </a:solidFill>
                                  <a:effectLst/>
                                  <a:latin typeface="Cambria Math"/>
                                  <a:ea typeface="Calibri"/>
                                  <a:cs typeface="Times New Roman"/>
                                </a:rPr>
                                <m:t>+5)+3</m:t>
                              </m:r>
                            </m:oMath>
                          </a14:m>
                          <a:r>
                            <a:rPr lang="en-US" sz="1900" b="0" kern="1200" dirty="0">
                              <a:solidFill>
                                <a:schemeClr val="dk1"/>
                              </a:solidFill>
                              <a:effectLst/>
                              <a:latin typeface="Lucida Sans" panose="020B0602030504020204" pitchFamily="34" charset="0"/>
                              <a:ea typeface="Calibri"/>
                              <a:cs typeface="Times New Roman"/>
                            </a:rPr>
                            <a:t>            </a:t>
                          </a:r>
                          <a14:m>
                            <m:oMath xmlns:m="http://schemas.openxmlformats.org/officeDocument/2006/math">
                              <m:r>
                                <a:rPr lang="en-US" sz="1900" b="0" i="1" kern="1200" dirty="0" smtClean="0">
                                  <a:solidFill>
                                    <a:schemeClr val="dk1"/>
                                  </a:solidFill>
                                  <a:effectLst/>
                                  <a:latin typeface="Cambria Math"/>
                                  <a:ea typeface="Calibri"/>
                                  <a:cs typeface="Times New Roman"/>
                                </a:rPr>
                                <m:t>𝑏</m:t>
                              </m:r>
                              <m:r>
                                <a:rPr lang="en-US" sz="1900" b="0" i="1" kern="1200" dirty="0" smtClean="0">
                                  <a:solidFill>
                                    <a:schemeClr val="dk1"/>
                                  </a:solidFill>
                                  <a:effectLst/>
                                  <a:latin typeface="Cambria Math"/>
                                  <a:ea typeface="Calibri"/>
                                  <a:cs typeface="Times New Roman"/>
                                </a:rPr>
                                <m:t>+38</m:t>
                              </m:r>
                            </m:oMath>
                          </a14:m>
                          <a:endParaRPr lang="en-US" sz="1900" b="0" kern="120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spcAft>
                              <a:spcPts val="1200"/>
                            </a:spcAft>
                          </a:pPr>
                          <a14:m>
                            <m:oMath xmlns:m="http://schemas.openxmlformats.org/officeDocument/2006/math">
                              <m:r>
                                <a:rPr lang="en-US" sz="1900" b="0" i="1" kern="1200" smtClean="0">
                                  <a:solidFill>
                                    <a:schemeClr val="dk1"/>
                                  </a:solidFill>
                                  <a:effectLst/>
                                  <a:latin typeface="Cambria Math"/>
                                  <a:ea typeface="Calibri"/>
                                  <a:cs typeface="Times New Roman"/>
                                </a:rPr>
                                <m:t>7</m:t>
                              </m:r>
                              <m:r>
                                <a:rPr lang="en-US" sz="1900" b="0" i="1" kern="1200" smtClean="0">
                                  <a:solidFill>
                                    <a:schemeClr val="dk1"/>
                                  </a:solidFill>
                                  <a:effectLst/>
                                  <a:latin typeface="Cambria Math"/>
                                  <a:ea typeface="Calibri"/>
                                  <a:cs typeface="Times New Roman"/>
                                </a:rPr>
                                <m:t>𝑏</m:t>
                              </m:r>
                              <m:r>
                                <a:rPr lang="en-US" sz="1900" b="0" i="1" kern="1200" smtClean="0">
                                  <a:solidFill>
                                    <a:schemeClr val="dk1"/>
                                  </a:solidFill>
                                  <a:effectLst/>
                                  <a:latin typeface="Cambria Math"/>
                                  <a:ea typeface="Calibri"/>
                                  <a:cs typeface="Times New Roman"/>
                                </a:rPr>
                                <m:t>+7×8</m:t>
                              </m:r>
                            </m:oMath>
                          </a14:m>
                          <a:r>
                            <a:rPr lang="en-US" sz="1900" b="0" kern="1200" dirty="0">
                              <a:solidFill>
                                <a:schemeClr val="dk1"/>
                              </a:solidFill>
                              <a:effectLst/>
                              <a:latin typeface="Lucida Sans" panose="020B0602030504020204" pitchFamily="34" charset="0"/>
                              <a:ea typeface="Calibri"/>
                              <a:cs typeface="Times New Roman"/>
                            </a:rPr>
                            <a:t>              </a:t>
                          </a:r>
                          <a14:m>
                            <m:oMath xmlns:m="http://schemas.openxmlformats.org/officeDocument/2006/math">
                              <m:r>
                                <a:rPr lang="en-US" sz="1900" b="0" i="1" kern="1200" dirty="0" smtClean="0">
                                  <a:solidFill>
                                    <a:schemeClr val="dk1"/>
                                  </a:solidFill>
                                  <a:effectLst/>
                                  <a:latin typeface="Cambria Math"/>
                                  <a:ea typeface="Calibri"/>
                                  <a:cs typeface="Times New Roman"/>
                                </a:rPr>
                                <m:t>7</m:t>
                              </m:r>
                              <m:r>
                                <a:rPr lang="en-US" sz="1900" b="0" i="1" kern="1200" dirty="0" smtClean="0">
                                  <a:solidFill>
                                    <a:schemeClr val="dk1"/>
                                  </a:solidFill>
                                  <a:effectLst/>
                                  <a:latin typeface="Cambria Math"/>
                                  <a:ea typeface="Calibri"/>
                                  <a:cs typeface="Times New Roman"/>
                                </a:rPr>
                                <m:t>𝑏</m:t>
                              </m:r>
                              <m:r>
                                <a:rPr lang="en-US" sz="1900" b="0" i="1" kern="1200" dirty="0" smtClean="0">
                                  <a:solidFill>
                                    <a:schemeClr val="dk1"/>
                                  </a:solidFill>
                                  <a:effectLst/>
                                  <a:latin typeface="Cambria Math"/>
                                  <a:ea typeface="Calibri"/>
                                  <a:cs typeface="Times New Roman"/>
                                </a:rPr>
                                <m:t>+38</m:t>
                              </m:r>
                            </m:oMath>
                          </a14:m>
                          <a:endParaRPr lang="en-US" sz="1900" b="0" kern="120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spcAft>
                              <a:spcPts val="1200"/>
                            </a:spcAft>
                          </a:pPr>
                          <a14:m>
                            <m:oMathPara xmlns:m="http://schemas.openxmlformats.org/officeDocument/2006/math">
                              <m:oMathParaPr>
                                <m:jc m:val="centerGroup"/>
                              </m:oMathParaPr>
                              <m:oMath xmlns:m="http://schemas.openxmlformats.org/officeDocument/2006/math">
                                <m:r>
                                  <a:rPr lang="en-US" sz="1900" b="0" i="1" kern="1200" smtClean="0">
                                    <a:solidFill>
                                      <a:schemeClr val="dk1"/>
                                    </a:solidFill>
                                    <a:effectLst/>
                                    <a:latin typeface="Cambria Math"/>
                                    <a:ea typeface="Calibri"/>
                                    <a:cs typeface="Times New Roman"/>
                                  </a:rPr>
                                  <m:t>7</m:t>
                                </m:r>
                                <m:r>
                                  <a:rPr lang="en-US" sz="1900" b="0" i="1" kern="1200" smtClean="0">
                                    <a:solidFill>
                                      <a:schemeClr val="dk1"/>
                                    </a:solidFill>
                                    <a:effectLst/>
                                    <a:latin typeface="Cambria Math"/>
                                    <a:ea typeface="Calibri"/>
                                    <a:cs typeface="Times New Roman"/>
                                  </a:rPr>
                                  <m:t>𝑏</m:t>
                                </m:r>
                                <m:r>
                                  <a:rPr lang="en-US" sz="1900" b="0" i="1" kern="1200" smtClean="0">
                                    <a:solidFill>
                                      <a:schemeClr val="dk1"/>
                                    </a:solidFill>
                                    <a:effectLst/>
                                    <a:latin typeface="Cambria Math"/>
                                    <a:ea typeface="Calibri"/>
                                    <a:cs typeface="Times New Roman"/>
                                  </a:rPr>
                                  <m:t>+</m:t>
                                </m:r>
                                <m:d>
                                  <m:dPr>
                                    <m:ctrlPr>
                                      <a:rPr lang="en-US" sz="1900" b="0" i="1" kern="1200" smtClean="0">
                                        <a:solidFill>
                                          <a:schemeClr val="dk1"/>
                                        </a:solidFill>
                                        <a:effectLst/>
                                        <a:latin typeface="Cambria Math" panose="02040503050406030204" pitchFamily="18" charset="0"/>
                                        <a:ea typeface="Calibri"/>
                                        <a:cs typeface="Times New Roman"/>
                                      </a:rPr>
                                    </m:ctrlPr>
                                  </m:dPr>
                                  <m:e>
                                    <m:r>
                                      <a:rPr lang="en-US" sz="1900" b="0" i="1" kern="1200" smtClean="0">
                                        <a:solidFill>
                                          <a:schemeClr val="dk1"/>
                                        </a:solidFill>
                                        <a:effectLst/>
                                        <a:latin typeface="Cambria Math"/>
                                        <a:ea typeface="Calibri"/>
                                        <a:cs typeface="Times New Roman"/>
                                      </a:rPr>
                                      <m:t>7</m:t>
                                    </m:r>
                                    <m:r>
                                      <a:rPr lang="en-US" sz="1900" b="0" i="1" kern="1200" smtClean="0">
                                        <a:solidFill>
                                          <a:schemeClr val="dk1"/>
                                        </a:solidFill>
                                        <a:effectLst/>
                                        <a:latin typeface="Cambria Math"/>
                                        <a:ea typeface="Cambria Math"/>
                                        <a:cs typeface="Times New Roman"/>
                                      </a:rPr>
                                      <m:t>×5</m:t>
                                    </m:r>
                                  </m:e>
                                </m:d>
                                <m:r>
                                  <a:rPr lang="en-US" sz="1900" b="0" i="1" kern="1200" smtClean="0">
                                    <a:solidFill>
                                      <a:schemeClr val="dk1"/>
                                    </a:solidFill>
                                    <a:effectLst/>
                                    <a:latin typeface="Cambria Math"/>
                                    <a:ea typeface="Cambria Math"/>
                                    <a:cs typeface="Times New Roman"/>
                                  </a:rPr>
                                  <m:t>+3</m:t>
                                </m:r>
                              </m:oMath>
                            </m:oMathPara>
                          </a14:m>
                          <a:endParaRPr lang="en-US" sz="1900" b="0" kern="120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r>
                            <a:rPr lang="en-US" sz="1900" b="0" kern="1200" dirty="0">
                              <a:solidFill>
                                <a:schemeClr val="dk1"/>
                              </a:solidFill>
                              <a:effectLst/>
                              <a:latin typeface="Lucida Sans" panose="020B0602030504020204" pitchFamily="34" charset="0"/>
                              <a:ea typeface="Calibri"/>
                              <a:cs typeface="Times New Roman"/>
                            </a:rPr>
                            <a:t>Show that the expressions</a:t>
                          </a:r>
                          <a:r>
                            <a:rPr lang="en-US" sz="1900" b="0" kern="1200" baseline="0" dirty="0">
                              <a:solidFill>
                                <a:schemeClr val="dk1"/>
                              </a:solidFill>
                              <a:effectLst/>
                              <a:latin typeface="Lucida Sans" panose="020B0602030504020204" pitchFamily="34" charset="0"/>
                              <a:ea typeface="Calibri"/>
                              <a:cs typeface="Times New Roman"/>
                            </a:rPr>
                            <a:t> you circled above are equivalent.</a:t>
                          </a:r>
                        </a:p>
                        <a:p>
                          <a:pPr marL="191770" marR="0" indent="0" algn="l" defTabSz="457200" rtl="0" eaLnBrk="1" fontAlgn="auto" latinLnBrk="0" hangingPunct="1">
                            <a:lnSpc>
                              <a:spcPct val="100000"/>
                            </a:lnSpc>
                            <a:spcBef>
                              <a:spcPts val="600"/>
                            </a:spcBef>
                            <a:spcAft>
                              <a:spcPts val="0"/>
                            </a:spcAft>
                            <a:buClrTx/>
                            <a:buSzTx/>
                            <a:buFontTx/>
                            <a:buNone/>
                            <a:tabLst/>
                            <a:defRPr/>
                          </a:pPr>
                          <a:r>
                            <a:rPr lang="en-US" altLang="en-US" sz="1200" dirty="0">
                              <a:solidFill>
                                <a:srgbClr val="222222"/>
                              </a:solidFill>
                              <a:latin typeface="Lucida Sans" panose="020B0602030504020204" pitchFamily="34" charset="0"/>
                            </a:rPr>
                            <a:t>Source: Achieve</a:t>
                          </a:r>
                          <a:r>
                            <a:rPr lang="en-US" altLang="en-US" sz="1200" baseline="0" dirty="0">
                              <a:solidFill>
                                <a:srgbClr val="222222"/>
                              </a:solidFill>
                              <a:latin typeface="Lucida Sans" panose="020B0602030504020204" pitchFamily="34" charset="0"/>
                            </a:rPr>
                            <a:t> the Core. </a:t>
                          </a:r>
                          <a:r>
                            <a:rPr lang="en-US" altLang="en-US" sz="1200" dirty="0">
                              <a:solidFill>
                                <a:srgbClr val="222222"/>
                              </a:solidFill>
                              <a:latin typeface="Lucida Sans" panose="020B0602030504020204" pitchFamily="34" charset="0"/>
                              <a:hlinkClick r:id="rId3"/>
                            </a:rPr>
                            <a:t>http://achievethecore.org/page/910/extending-previous-understandings-of-properties-mini-assessment-detail-pg</a:t>
                          </a:r>
                          <a:r>
                            <a:rPr lang="en-US" altLang="en-US" sz="2000" dirty="0">
                              <a:solidFill>
                                <a:srgbClr val="222222"/>
                              </a:solidFill>
                              <a:latin typeface="Lucida Sans" panose="020B0602030504020204" pitchFamily="34" charset="0"/>
                            </a:rPr>
                            <a:t> </a:t>
                          </a:r>
                          <a:endParaRPr lang="en-US" sz="2000" b="0" kern="1200" dirty="0">
                            <a:solidFill>
                              <a:schemeClr val="dk1"/>
                            </a:solidFill>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bl>
              </a:graphicData>
            </a:graphic>
          </p:graphicFrame>
        </mc:Choice>
        <mc:Fallback xmlns="">
          <p:graphicFrame>
            <p:nvGraphicFramePr>
              <p:cNvPr id="10" name="Content Placeholder 3"/>
              <p:cNvGraphicFramePr>
                <a:graphicFrameLocks/>
              </p:cNvGraphicFramePr>
              <p:nvPr>
                <p:extLst>
                  <p:ext uri="{D42A27DB-BD31-4B8C-83A1-F6EECF244321}">
                    <p14:modId xmlns:p14="http://schemas.microsoft.com/office/powerpoint/2010/main" val="420003057"/>
                  </p:ext>
                </p:extLst>
              </p:nvPr>
            </p:nvGraphicFramePr>
            <p:xfrm>
              <a:off x="457200" y="1600199"/>
              <a:ext cx="8229600" cy="4648200"/>
            </p:xfrm>
            <a:graphic>
              <a:graphicData uri="http://schemas.openxmlformats.org/drawingml/2006/table">
                <a:tbl>
                  <a:tblPr firstRow="1" bandRow="1">
                    <a:tableStyleId>{5C22544A-7EE6-4342-B048-85BDC9FD1C3A}</a:tableStyleId>
                  </a:tblPr>
                  <a:tblGrid>
                    <a:gridCol w="4114800"/>
                    <a:gridCol w="4114800"/>
                  </a:tblGrid>
                  <a:tr h="9144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effectLst/>
                              <a:latin typeface="Lucida Sans" panose="020B0602030504020204" pitchFamily="34" charset="0"/>
                              <a:ea typeface="Calibri"/>
                              <a:cs typeface="Tahoma"/>
                            </a:rPr>
                            <a:t>Traditional Approach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effectLst/>
                              <a:latin typeface="Lucida Sans" panose="020B0602030504020204" pitchFamily="34" charset="0"/>
                              <a:ea typeface="Calibri"/>
                              <a:cs typeface="Tahoma"/>
                            </a:rPr>
                            <a:t>to </a:t>
                          </a:r>
                          <a:r>
                            <a:rPr lang="en-US" sz="1800" b="1" baseline="0" dirty="0" smtClean="0">
                              <a:effectLst/>
                              <a:latin typeface="Lucida Sans" panose="020B0602030504020204" pitchFamily="34" charset="0"/>
                              <a:ea typeface="Calibri"/>
                              <a:cs typeface="Tahoma"/>
                            </a:rPr>
                            <a:t>Conceptual </a:t>
                          </a:r>
                          <a:r>
                            <a:rPr lang="en-US" sz="1800" b="1" baseline="0" dirty="0" smtClean="0">
                              <a:effectLst/>
                              <a:latin typeface="Lucida Sans" panose="020B0602030504020204" pitchFamily="34" charset="0"/>
                              <a:ea typeface="Calibri"/>
                              <a:cs typeface="Tahoma"/>
                            </a:rPr>
                            <a:t>Understanding (Grade 6)</a:t>
                          </a:r>
                          <a:endParaRPr lang="en-US" sz="1800" b="1" baseline="0" dirty="0" smtClean="0">
                            <a:effectLst/>
                            <a:latin typeface="Lucida Sans" panose="020B0602030504020204" pitchFamily="34" charset="0"/>
                            <a:ea typeface="Calibri"/>
                            <a:cs typeface="Tahom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smtClean="0">
                              <a:effectLst/>
                              <a:latin typeface="Lucida Sans" panose="020B0602030504020204" pitchFamily="34" charset="0"/>
                              <a:ea typeface="Calibri"/>
                              <a:cs typeface="Times New Roman"/>
                            </a:rPr>
                            <a:t>CCSS-Aligned Approach</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smtClean="0">
                              <a:effectLst/>
                              <a:latin typeface="Lucida Sans" panose="020B0602030504020204" pitchFamily="34" charset="0"/>
                              <a:ea typeface="Calibri"/>
                              <a:cs typeface="Times New Roman"/>
                            </a:rPr>
                            <a:t>to Conceptual Understanding (6.EE.A)</a:t>
                          </a:r>
                          <a:endParaRPr lang="en-US" sz="1800" b="1" dirty="0" smtClean="0">
                            <a:effectLst/>
                            <a:latin typeface="Lucida Sans" panose="020B0602030504020204" pitchFamily="34" charset="0"/>
                            <a:ea typeface="Calibri"/>
                            <a:cs typeface="Times New Roman"/>
                          </a:endParaRPr>
                        </a:p>
                      </a:txBody>
                      <a:tcPr/>
                    </a:tc>
                  </a:tr>
                  <a:tr h="3733800">
                    <a:tc>
                      <a:txBody>
                        <a:bodyPr/>
                        <a:lstStyle/>
                        <a:p>
                          <a:endParaRPr lang="en-US"/>
                        </a:p>
                      </a:txBody>
                      <a:tcPr>
                        <a:blipFill rotWithShape="1">
                          <a:blip r:embed="rId4"/>
                          <a:stretch>
                            <a:fillRect t="-24959" r="-100000" b="-489"/>
                          </a:stretch>
                        </a:blipFill>
                      </a:tcPr>
                    </a:tc>
                    <a:tc>
                      <a:txBody>
                        <a:bodyPr/>
                        <a:lstStyle/>
                        <a:p>
                          <a:endParaRPr lang="en-US"/>
                        </a:p>
                      </a:txBody>
                      <a:tcPr>
                        <a:blipFill rotWithShape="1">
                          <a:blip r:embed="rId4"/>
                          <a:stretch>
                            <a:fillRect l="-100000" t="-24959" b="-489"/>
                          </a:stretch>
                        </a:blipFill>
                      </a:tcPr>
                    </a:tc>
                  </a:tr>
                </a:tbl>
              </a:graphicData>
            </a:graphic>
          </p:graphicFrame>
        </mc:Fallback>
      </mc:AlternateContent>
    </p:spTree>
    <p:extLst>
      <p:ext uri="{BB962C8B-B14F-4D97-AF65-F5344CB8AC3E}">
        <p14:creationId xmlns:p14="http://schemas.microsoft.com/office/powerpoint/2010/main" val="612363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12738" y="148514"/>
            <a:ext cx="8229600" cy="1143000"/>
          </a:xfrm>
        </p:spPr>
        <p:txBody>
          <a:bodyPr>
            <a:normAutofit/>
          </a:bodyPr>
          <a:lstStyle/>
          <a:p>
            <a:pPr>
              <a:defRPr/>
            </a:pPr>
            <a:r>
              <a:rPr lang="en-US" b="1" dirty="0"/>
              <a:t>Rigor</a:t>
            </a:r>
            <a:br>
              <a:rPr lang="en-US" b="1" dirty="0"/>
            </a:br>
            <a:r>
              <a:rPr lang="en-US" sz="2600" i="1" dirty="0"/>
              <a:t>Assessing Procedural Skill and Fluency</a:t>
            </a:r>
            <a:endParaRPr sz="2600" i="1" dirty="0"/>
          </a:p>
        </p:txBody>
      </p:sp>
      <p:graphicFrame>
        <p:nvGraphicFramePr>
          <p:cNvPr id="8" name="Content Placeholder 3"/>
          <p:cNvGraphicFramePr>
            <a:graphicFrameLocks/>
          </p:cNvGraphicFramePr>
          <p:nvPr>
            <p:extLst>
              <p:ext uri="{D42A27DB-BD31-4B8C-83A1-F6EECF244321}">
                <p14:modId xmlns:p14="http://schemas.microsoft.com/office/powerpoint/2010/main" val="3554209942"/>
              </p:ext>
            </p:extLst>
          </p:nvPr>
        </p:nvGraphicFramePr>
        <p:xfrm>
          <a:off x="457200" y="1600199"/>
          <a:ext cx="8229600" cy="46786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2449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Traditional Approach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to </a:t>
                      </a:r>
                      <a:r>
                        <a:rPr lang="en-US" sz="1800" b="1" baseline="0" dirty="0">
                          <a:effectLst/>
                          <a:latin typeface="Lucida Sans" panose="020B0602030504020204" pitchFamily="34" charset="0"/>
                          <a:ea typeface="Calibri"/>
                          <a:cs typeface="Tahoma"/>
                        </a:rPr>
                        <a:t>Procedural Skill and Fluency (Grade 3)</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CCSS-Aligned Approach</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to </a:t>
                      </a:r>
                      <a:r>
                        <a:rPr lang="en-US" sz="1800" b="1" baseline="0" dirty="0">
                          <a:effectLst/>
                          <a:latin typeface="Lucida Sans" panose="020B0602030504020204" pitchFamily="34" charset="0"/>
                          <a:ea typeface="Calibri"/>
                          <a:cs typeface="Tahoma"/>
                        </a:rPr>
                        <a:t>Procedural Skill and Fluency (3.OA.C.7)</a:t>
                      </a:r>
                    </a:p>
                  </a:txBody>
                  <a:tcPr/>
                </a:tc>
                <a:extLst>
                  <a:ext uri="{0D108BD9-81ED-4DB2-BD59-A6C34878D82A}">
                    <a16:rowId xmlns:a16="http://schemas.microsoft.com/office/drawing/2014/main" val="10000"/>
                  </a:ext>
                </a:extLst>
              </a:tr>
              <a:tr h="3543833">
                <a:tc>
                  <a:txBody>
                    <a:bodyPr/>
                    <a:lstStyle/>
                    <a:p>
                      <a:pPr marL="191770" marR="0" algn="l" defTabSz="457200" rtl="0" eaLnBrk="1" latinLnBrk="0" hangingPunct="1">
                        <a:lnSpc>
                          <a:spcPct val="100000"/>
                        </a:lnSpc>
                        <a:spcBef>
                          <a:spcPts val="600"/>
                        </a:spcBef>
                      </a:pPr>
                      <a:endParaRPr lang="en-US" sz="1900" b="0" kern="1200" dirty="0">
                        <a:solidFill>
                          <a:schemeClr val="dk1"/>
                        </a:solidFill>
                        <a:effectLst/>
                        <a:latin typeface="Lucida Sans" panose="020B0602030504020204" pitchFamily="34" charset="0"/>
                        <a:ea typeface="Calibri"/>
                        <a:cs typeface="Times New Roman"/>
                      </a:endParaRPr>
                    </a:p>
                  </a:txBody>
                  <a:tcPr/>
                </a:tc>
                <a:tc>
                  <a:txBody>
                    <a:bodyPr/>
                    <a:lstStyle/>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1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fontAlgn="auto" latinLnBrk="0" hangingPunct="1">
                        <a:lnSpc>
                          <a:spcPct val="100000"/>
                        </a:lnSpc>
                        <a:spcBef>
                          <a:spcPts val="600"/>
                        </a:spcBef>
                        <a:spcAft>
                          <a:spcPts val="0"/>
                        </a:spcAft>
                        <a:buClrTx/>
                        <a:buSzTx/>
                        <a:buFontTx/>
                        <a:buNone/>
                        <a:tabLst/>
                        <a:defRPr/>
                      </a:pPr>
                      <a:r>
                        <a:rPr lang="en-US" altLang="en-US" sz="1200" dirty="0">
                          <a:solidFill>
                            <a:srgbClr val="222222"/>
                          </a:solidFill>
                          <a:latin typeface="Lucida Sans" panose="020B0602030504020204" pitchFamily="34" charset="0"/>
                        </a:rPr>
                        <a:t>Source Achieve</a:t>
                      </a:r>
                      <a:r>
                        <a:rPr lang="en-US" altLang="en-US" sz="1200" baseline="0" dirty="0">
                          <a:solidFill>
                            <a:srgbClr val="222222"/>
                          </a:solidFill>
                          <a:latin typeface="Lucida Sans" panose="020B0602030504020204" pitchFamily="34" charset="0"/>
                        </a:rPr>
                        <a:t> the Core</a:t>
                      </a:r>
                      <a:r>
                        <a:rPr lang="en-US" altLang="en-US" sz="1200" dirty="0">
                          <a:solidFill>
                            <a:srgbClr val="222222"/>
                          </a:solidFill>
                          <a:latin typeface="Lucida Sans" panose="020B0602030504020204" pitchFamily="34" charset="0"/>
                        </a:rPr>
                        <a:t>: </a:t>
                      </a:r>
                      <a:r>
                        <a:rPr lang="en-US" altLang="en-US" sz="1200" dirty="0">
                          <a:solidFill>
                            <a:srgbClr val="222222"/>
                          </a:solidFill>
                          <a:latin typeface="Lucida Sans" panose="020B0602030504020204" pitchFamily="34" charset="0"/>
                          <a:hlinkClick r:id="rId3"/>
                        </a:rPr>
                        <a:t>http://achievethecore.org/page/861/multiplication-and-division-within-100</a:t>
                      </a:r>
                      <a:r>
                        <a:rPr lang="en-US" altLang="en-US" sz="1200" dirty="0">
                          <a:solidFill>
                            <a:srgbClr val="222222"/>
                          </a:solidFill>
                          <a:latin typeface="Lucida Sans" panose="020B0602030504020204" pitchFamily="34" charset="0"/>
                        </a:rPr>
                        <a:t> </a:t>
                      </a:r>
                      <a:endParaRPr lang="en-US" sz="2000" b="0" kern="1200" dirty="0">
                        <a:solidFill>
                          <a:schemeClr val="dk1"/>
                        </a:solidFill>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bl>
          </a:graphicData>
        </a:graphic>
      </p:graphicFrame>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762" y="2624437"/>
            <a:ext cx="3909152" cy="2568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245" y="2533205"/>
            <a:ext cx="3045508" cy="3745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265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12738" y="164279"/>
            <a:ext cx="8229600" cy="1143000"/>
          </a:xfrm>
        </p:spPr>
        <p:txBody>
          <a:bodyPr>
            <a:normAutofit/>
          </a:bodyPr>
          <a:lstStyle/>
          <a:p>
            <a:pPr>
              <a:defRPr/>
            </a:pPr>
            <a:r>
              <a:rPr lang="en-US" b="1" dirty="0"/>
              <a:t>Rigor</a:t>
            </a:r>
            <a:br>
              <a:rPr lang="en-US" b="1" dirty="0"/>
            </a:br>
            <a:r>
              <a:rPr lang="en-US" sz="2600" i="1" dirty="0"/>
              <a:t>Assessing Procedural Skill and Fluency</a:t>
            </a:r>
            <a:endParaRPr sz="2600" i="1" dirty="0"/>
          </a:p>
        </p:txBody>
      </p:sp>
      <mc:AlternateContent xmlns:mc="http://schemas.openxmlformats.org/markup-compatibility/2006" xmlns:a14="http://schemas.microsoft.com/office/drawing/2010/main">
        <mc:Choice Requires="a14">
          <p:graphicFrame>
            <p:nvGraphicFramePr>
              <p:cNvPr id="5" name="Content Placeholder 3"/>
              <p:cNvGraphicFramePr>
                <a:graphicFrameLocks/>
              </p:cNvGraphicFramePr>
              <p:nvPr>
                <p:extLst>
                  <p:ext uri="{D42A27DB-BD31-4B8C-83A1-F6EECF244321}">
                    <p14:modId xmlns:p14="http://schemas.microsoft.com/office/powerpoint/2010/main" val="2168276832"/>
                  </p:ext>
                </p:extLst>
              </p:nvPr>
            </p:nvGraphicFramePr>
            <p:xfrm>
              <a:off x="457200" y="1600199"/>
              <a:ext cx="8229600" cy="458774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2449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Traditional Approach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to </a:t>
                          </a:r>
                          <a:r>
                            <a:rPr lang="en-US" sz="1800" b="1" baseline="0" dirty="0">
                              <a:effectLst/>
                              <a:latin typeface="Lucida Sans" panose="020B0602030504020204" pitchFamily="34" charset="0"/>
                              <a:ea typeface="Calibri"/>
                              <a:cs typeface="Tahoma"/>
                            </a:rPr>
                            <a:t>Procedural Skill and Fluency (Algebra I or II)</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CCSS-Aligned Approach</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to </a:t>
                          </a:r>
                          <a:r>
                            <a:rPr lang="en-US" sz="1800" b="1" baseline="0" dirty="0">
                              <a:effectLst/>
                              <a:latin typeface="Lucida Sans" panose="020B0602030504020204" pitchFamily="34" charset="0"/>
                              <a:ea typeface="Calibri"/>
                              <a:cs typeface="Tahoma"/>
                            </a:rPr>
                            <a:t>Procedural Skill and Fluency</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ahoma"/>
                            </a:rPr>
                            <a:t>(A-REI.B.4)</a:t>
                          </a:r>
                        </a:p>
                      </a:txBody>
                      <a:tcPr/>
                    </a:tc>
                    <a:extLst>
                      <a:ext uri="{0D108BD9-81ED-4DB2-BD59-A6C34878D82A}">
                        <a16:rowId xmlns:a16="http://schemas.microsoft.com/office/drawing/2014/main" val="10000"/>
                      </a:ext>
                    </a:extLst>
                  </a:tr>
                  <a:tr h="3543833">
                    <a:tc>
                      <a:txBody>
                        <a:bodyPr/>
                        <a:lstStyle/>
                        <a:p>
                          <a:pPr marL="191770" marR="0" algn="l" defTabSz="457200" rtl="0" eaLnBrk="1" latinLnBrk="0" hangingPunct="1">
                            <a:lnSpc>
                              <a:spcPct val="100000"/>
                            </a:lnSpc>
                            <a:spcBef>
                              <a:spcPts val="600"/>
                            </a:spcBef>
                          </a:pPr>
                          <a:endParaRPr lang="en-US" sz="1900" b="0" kern="1200" dirty="0">
                            <a:solidFill>
                              <a:schemeClr val="dk1"/>
                            </a:solidFill>
                            <a:effectLst/>
                            <a:latin typeface="Lucida Sans" panose="020B0602030504020204" pitchFamily="34" charset="0"/>
                            <a:ea typeface="Calibri"/>
                            <a:cs typeface="Times New Roman"/>
                          </a:endParaRPr>
                        </a:p>
                      </a:txBody>
                      <a:tcPr/>
                    </a:tc>
                    <a:tc>
                      <a:txBody>
                        <a:bodyPr/>
                        <a:lstStyle/>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0" marR="0" lvl="0" indent="0" rtl="0">
                            <a:lnSpc>
                              <a:spcPct val="100000"/>
                            </a:lnSpc>
                            <a:spcBef>
                              <a:spcPts val="560"/>
                            </a:spcBef>
                            <a:spcAft>
                              <a:spcPts val="0"/>
                            </a:spcAft>
                            <a:buClr>
                              <a:srgbClr val="262626"/>
                            </a:buClr>
                            <a:buSzPct val="25000"/>
                            <a:buFont typeface="Calibri"/>
                            <a:buNone/>
                          </a:pPr>
                          <a:r>
                            <a:rPr lang="en-US" sz="1600" b="1" i="0" u="none" strike="noStrike" cap="none" baseline="0" dirty="0">
                              <a:solidFill>
                                <a:srgbClr val="262626"/>
                              </a:solidFill>
                              <a:latin typeface="Lucida Sans" panose="020B0602030504020204" pitchFamily="34" charset="0"/>
                              <a:sym typeface="Calibri"/>
                              <a:rtl val="0"/>
                            </a:rPr>
                            <a:t>Solve.</a:t>
                          </a:r>
                          <a:r>
                            <a:rPr lang="en-US" sz="1600" b="1" i="0" u="none" strike="noStrike" cap="none" dirty="0">
                              <a:solidFill>
                                <a:srgbClr val="262626"/>
                              </a:solidFill>
                              <a:latin typeface="Lucida Sans" panose="020B0602030504020204" pitchFamily="34" charset="0"/>
                              <a:sym typeface="Calibri"/>
                              <a:rtl val="0"/>
                            </a:rPr>
                            <a:t>        </a:t>
                          </a:r>
                          <a14:m>
                            <m:oMath xmlns:m="http://schemas.openxmlformats.org/officeDocument/2006/math">
                              <m:f>
                                <m:fPr>
                                  <m:ctrlPr>
                                    <a:rPr lang="en-US" sz="1600" b="1" i="1" u="none" strike="noStrike" cap="none" smtClean="0">
                                      <a:solidFill>
                                        <a:srgbClr val="262626"/>
                                      </a:solidFill>
                                      <a:latin typeface="Cambria Math" panose="02040503050406030204" pitchFamily="18" charset="0"/>
                                      <a:sym typeface="Calibri"/>
                                      <a:rtl val="0"/>
                                    </a:rPr>
                                  </m:ctrlPr>
                                </m:fPr>
                                <m:num>
                                  <m:r>
                                    <a:rPr lang="en-US" sz="1600" b="1" i="1" u="none" strike="noStrike" cap="none" smtClean="0">
                                      <a:solidFill>
                                        <a:srgbClr val="262626"/>
                                      </a:solidFill>
                                      <a:latin typeface="Cambria Math"/>
                                      <a:sym typeface="Calibri"/>
                                      <a:rtl val="0"/>
                                    </a:rPr>
                                    <m:t>𝟑</m:t>
                                  </m:r>
                                </m:num>
                                <m:den>
                                  <m:r>
                                    <a:rPr lang="en-US" sz="1600" b="1" i="1" u="none" strike="noStrike" cap="none" smtClean="0">
                                      <a:solidFill>
                                        <a:srgbClr val="262626"/>
                                      </a:solidFill>
                                      <a:latin typeface="Cambria Math"/>
                                      <a:sym typeface="Calibri"/>
                                      <a:rtl val="0"/>
                                    </a:rPr>
                                    <m:t>𝟒</m:t>
                                  </m:r>
                                </m:den>
                              </m:f>
                              <m:r>
                                <a:rPr lang="en-US" sz="1600" b="1" i="1" u="none" strike="noStrike" cap="none" smtClean="0">
                                  <a:solidFill>
                                    <a:srgbClr val="262626"/>
                                  </a:solidFill>
                                  <a:latin typeface="Cambria Math"/>
                                  <a:sym typeface="Calibri"/>
                                  <a:rtl val="0"/>
                                </a:rPr>
                                <m:t>𝒄</m:t>
                              </m:r>
                              <m:d>
                                <m:dPr>
                                  <m:ctrlPr>
                                    <a:rPr lang="en-US" sz="1600" b="1" i="1" u="none" strike="noStrike" cap="none" smtClean="0">
                                      <a:solidFill>
                                        <a:srgbClr val="262626"/>
                                      </a:solidFill>
                                      <a:latin typeface="Cambria Math" panose="02040503050406030204" pitchFamily="18" charset="0"/>
                                      <a:sym typeface="Calibri"/>
                                      <a:rtl val="0"/>
                                    </a:rPr>
                                  </m:ctrlPr>
                                </m:dPr>
                                <m:e>
                                  <m:r>
                                    <a:rPr lang="en-US" sz="1600" b="1" i="1" u="none" strike="noStrike" cap="none" smtClean="0">
                                      <a:solidFill>
                                        <a:srgbClr val="262626"/>
                                      </a:solidFill>
                                      <a:latin typeface="Cambria Math"/>
                                      <a:sym typeface="Calibri"/>
                                      <a:rtl val="0"/>
                                    </a:rPr>
                                    <m:t>𝒄</m:t>
                                  </m:r>
                                  <m:r>
                                    <a:rPr lang="en-US" sz="1600" b="1" i="1" u="none" strike="noStrike" cap="none" smtClean="0">
                                      <a:solidFill>
                                        <a:srgbClr val="262626"/>
                                      </a:solidFill>
                                      <a:latin typeface="Cambria Math"/>
                                      <a:sym typeface="Calibri"/>
                                      <a:rtl val="0"/>
                                    </a:rPr>
                                    <m:t>−</m:t>
                                  </m:r>
                                  <m:r>
                                    <a:rPr lang="en-US" sz="1600" b="1" i="1" u="none" strike="noStrike" cap="none" smtClean="0">
                                      <a:solidFill>
                                        <a:srgbClr val="262626"/>
                                      </a:solidFill>
                                      <a:latin typeface="Cambria Math"/>
                                      <a:sym typeface="Calibri"/>
                                      <a:rtl val="0"/>
                                    </a:rPr>
                                    <m:t>𝟏</m:t>
                                  </m:r>
                                </m:e>
                              </m:d>
                              <m:r>
                                <a:rPr lang="en-US" sz="1600" b="1" i="1" u="none" strike="noStrike" cap="none" smtClean="0">
                                  <a:solidFill>
                                    <a:srgbClr val="262626"/>
                                  </a:solidFill>
                                  <a:latin typeface="Cambria Math"/>
                                  <a:sym typeface="Calibri"/>
                                  <a:rtl val="0"/>
                                </a:rPr>
                                <m:t>=</m:t>
                              </m:r>
                              <m:r>
                                <a:rPr lang="en-US" sz="1600" b="1" i="1" u="none" strike="noStrike" cap="none" smtClean="0">
                                  <a:solidFill>
                                    <a:srgbClr val="262626"/>
                                  </a:solidFill>
                                  <a:latin typeface="Cambria Math"/>
                                  <a:sym typeface="Calibri"/>
                                  <a:rtl val="0"/>
                                </a:rPr>
                                <m:t>𝒄</m:t>
                              </m:r>
                            </m:oMath>
                          </a14:m>
                          <a:r>
                            <a:rPr lang="en-US" sz="1600" b="1" i="0" u="none" strike="noStrike" cap="none" dirty="0">
                              <a:solidFill>
                                <a:srgbClr val="262626"/>
                              </a:solidFill>
                              <a:latin typeface="Lucida Sans" panose="020B0602030504020204" pitchFamily="34" charset="0"/>
                              <a:sym typeface="Calibri"/>
                              <a:rtl val="0"/>
                            </a:rPr>
                            <a:t>            </a:t>
                          </a:r>
                        </a:p>
                        <a:p>
                          <a:pPr marL="0" marR="0" lvl="0" indent="0" rtl="0">
                            <a:lnSpc>
                              <a:spcPct val="100000"/>
                            </a:lnSpc>
                            <a:spcBef>
                              <a:spcPts val="560"/>
                            </a:spcBef>
                            <a:spcAft>
                              <a:spcPts val="0"/>
                            </a:spcAft>
                            <a:buClr>
                              <a:srgbClr val="262626"/>
                            </a:buClr>
                            <a:buSzPct val="25000"/>
                            <a:buFont typeface="Calibri"/>
                            <a:buNone/>
                          </a:pPr>
                          <a:endParaRPr lang="en-US" sz="1600" b="1" baseline="0" dirty="0">
                            <a:latin typeface="Lucida Sans" panose="020B0602030504020204" pitchFamily="34" charset="0"/>
                          </a:endParaRPr>
                        </a:p>
                        <a:p>
                          <a:pPr marL="0" marR="0" lvl="0" indent="0" rtl="0">
                            <a:lnSpc>
                              <a:spcPct val="100000"/>
                            </a:lnSpc>
                            <a:spcBef>
                              <a:spcPts val="560"/>
                            </a:spcBef>
                            <a:spcAft>
                              <a:spcPts val="0"/>
                            </a:spcAft>
                            <a:buClr>
                              <a:srgbClr val="262626"/>
                            </a:buClr>
                            <a:buSzPct val="25000"/>
                            <a:buFont typeface="Calibri"/>
                            <a:buNone/>
                          </a:pPr>
                          <a:endParaRPr lang="en-US" sz="1600" b="1" i="0" u="none" strike="noStrike" cap="none" dirty="0">
                            <a:solidFill>
                              <a:srgbClr val="262626"/>
                            </a:solidFill>
                            <a:latin typeface="Lucida Sans" panose="020B0602030504020204" pitchFamily="34" charset="0"/>
                            <a:sym typeface="Calibri"/>
                            <a:rtl val="0"/>
                          </a:endParaRPr>
                        </a:p>
                        <a:p>
                          <a:pPr marL="0" marR="0" lvl="0" indent="0" rtl="0">
                            <a:lnSpc>
                              <a:spcPct val="100000"/>
                            </a:lnSpc>
                            <a:spcBef>
                              <a:spcPts val="560"/>
                            </a:spcBef>
                            <a:spcAft>
                              <a:spcPts val="0"/>
                            </a:spcAft>
                            <a:buClr>
                              <a:srgbClr val="262626"/>
                            </a:buClr>
                            <a:buSzPct val="25000"/>
                            <a:buFont typeface="Calibri"/>
                            <a:buNone/>
                          </a:pPr>
                          <a:endParaRPr lang="en-US" sz="1600" b="1" baseline="0" dirty="0">
                            <a:latin typeface="Lucida Sans" panose="020B0602030504020204" pitchFamily="34" charset="0"/>
                          </a:endParaRPr>
                        </a:p>
                        <a:p>
                          <a:pPr marL="0" marR="0" lvl="0" indent="0" rtl="0">
                            <a:lnSpc>
                              <a:spcPct val="100000"/>
                            </a:lnSpc>
                            <a:spcBef>
                              <a:spcPts val="560"/>
                            </a:spcBef>
                            <a:spcAft>
                              <a:spcPts val="0"/>
                            </a:spcAft>
                            <a:buClr>
                              <a:srgbClr val="262626"/>
                            </a:buClr>
                            <a:buSzPct val="25000"/>
                            <a:buFont typeface="Calibri"/>
                            <a:buNone/>
                          </a:pPr>
                          <a:r>
                            <a:rPr lang="en-US" sz="1600" b="1" dirty="0">
                              <a:latin typeface="Lucida Sans" panose="020B0602030504020204" pitchFamily="34" charset="0"/>
                            </a:rPr>
                            <a:t>Solve.        </a:t>
                          </a:r>
                          <a14:m>
                            <m:oMath xmlns:m="http://schemas.openxmlformats.org/officeDocument/2006/math">
                              <m:d>
                                <m:dPr>
                                  <m:ctrlPr>
                                    <a:rPr lang="en-US" sz="1600" b="1" i="1" smtClean="0">
                                      <a:latin typeface="Cambria Math" panose="02040503050406030204" pitchFamily="18" charset="0"/>
                                    </a:rPr>
                                  </m:ctrlPr>
                                </m:dPr>
                                <m:e>
                                  <m:r>
                                    <a:rPr lang="en-US" sz="1600" b="1" i="1" smtClean="0">
                                      <a:latin typeface="Cambria Math"/>
                                    </a:rPr>
                                    <m:t>𝒙</m:t>
                                  </m:r>
                                  <m:r>
                                    <a:rPr lang="en-US" sz="1600" b="1" i="1" smtClean="0">
                                      <a:latin typeface="Cambria Math"/>
                                    </a:rPr>
                                    <m:t>+</m:t>
                                  </m:r>
                                  <m:r>
                                    <a:rPr lang="en-US" sz="1600" b="1" i="1" smtClean="0">
                                      <a:latin typeface="Cambria Math"/>
                                    </a:rPr>
                                    <m:t>𝟐</m:t>
                                  </m:r>
                                </m:e>
                              </m:d>
                              <m:d>
                                <m:dPr>
                                  <m:ctrlPr>
                                    <a:rPr lang="en-US" sz="1600" b="1" i="1" smtClean="0">
                                      <a:latin typeface="Cambria Math" panose="02040503050406030204" pitchFamily="18" charset="0"/>
                                    </a:rPr>
                                  </m:ctrlPr>
                                </m:dPr>
                                <m:e>
                                  <m:r>
                                    <a:rPr lang="en-US" sz="1600" b="1" i="1" smtClean="0">
                                      <a:latin typeface="Cambria Math"/>
                                    </a:rPr>
                                    <m:t>𝟒</m:t>
                                  </m:r>
                                  <m:r>
                                    <a:rPr lang="en-US" sz="1600" b="1" i="1" smtClean="0">
                                      <a:latin typeface="Cambria Math"/>
                                    </a:rPr>
                                    <m:t>𝒙</m:t>
                                  </m:r>
                                  <m:r>
                                    <a:rPr lang="en-US" sz="1600" b="1" i="1" smtClean="0">
                                      <a:latin typeface="Cambria Math"/>
                                    </a:rPr>
                                    <m:t>−</m:t>
                                  </m:r>
                                  <m:r>
                                    <a:rPr lang="en-US" sz="1600" b="1" i="1" smtClean="0">
                                      <a:latin typeface="Cambria Math"/>
                                    </a:rPr>
                                    <m:t>𝟏</m:t>
                                  </m:r>
                                </m:e>
                              </m:d>
                              <m:r>
                                <a:rPr lang="en-US" sz="1600" b="1" i="1" smtClean="0">
                                  <a:latin typeface="Cambria Math"/>
                                </a:rPr>
                                <m:t>=</m:t>
                              </m:r>
                              <m:r>
                                <a:rPr lang="en-US" sz="1600" b="1" i="1" smtClean="0">
                                  <a:latin typeface="Cambria Math"/>
                                </a:rPr>
                                <m:t>𝟐</m:t>
                              </m:r>
                              <m:r>
                                <a:rPr lang="en-US" sz="1600" b="1" i="1" smtClean="0">
                                  <a:latin typeface="Cambria Math"/>
                                </a:rPr>
                                <m:t>𝒙</m:t>
                              </m:r>
                              <m:d>
                                <m:dPr>
                                  <m:ctrlPr>
                                    <a:rPr lang="en-US" sz="1600" b="1" i="1" smtClean="0">
                                      <a:latin typeface="Cambria Math" panose="02040503050406030204" pitchFamily="18" charset="0"/>
                                    </a:rPr>
                                  </m:ctrlPr>
                                </m:dPr>
                                <m:e>
                                  <m:r>
                                    <a:rPr lang="en-US" sz="1600" b="1" i="1" smtClean="0">
                                      <a:latin typeface="Cambria Math"/>
                                    </a:rPr>
                                    <m:t>𝟓</m:t>
                                  </m:r>
                                  <m:r>
                                    <a:rPr lang="en-US" sz="1600" b="1" i="1" smtClean="0">
                                      <a:latin typeface="Cambria Math"/>
                                    </a:rPr>
                                    <m:t>𝒙</m:t>
                                  </m:r>
                                  <m:r>
                                    <a:rPr lang="en-US" sz="1600" b="1" i="1" smtClean="0">
                                      <a:latin typeface="Cambria Math"/>
                                    </a:rPr>
                                    <m:t>−</m:t>
                                  </m:r>
                                  <m:r>
                                    <a:rPr lang="en-US" sz="1600" b="1" i="1" smtClean="0">
                                      <a:latin typeface="Cambria Math"/>
                                    </a:rPr>
                                    <m:t>𝟐</m:t>
                                  </m:r>
                                </m:e>
                              </m:d>
                              <m:r>
                                <a:rPr lang="en-US" sz="1600" b="1" i="1" smtClean="0">
                                  <a:latin typeface="Cambria Math"/>
                                </a:rPr>
                                <m:t>−</m:t>
                              </m:r>
                              <m:r>
                                <a:rPr lang="en-US" sz="1600" b="1" i="1" smtClean="0">
                                  <a:latin typeface="Cambria Math"/>
                                </a:rPr>
                                <m:t>𝟏𝟐</m:t>
                              </m:r>
                            </m:oMath>
                          </a14:m>
                          <a:endParaRPr lang="en-US" sz="1600" b="1" i="0" u="none" strike="noStrike" cap="none" dirty="0">
                            <a:solidFill>
                              <a:srgbClr val="262626"/>
                            </a:solidFill>
                            <a:latin typeface="Lucida Sans" panose="020B0602030504020204" pitchFamily="34" charset="0"/>
                            <a:sym typeface="Calibri"/>
                            <a:rtl val="0"/>
                          </a:endParaRPr>
                        </a:p>
                        <a:p>
                          <a:pPr marL="191770" marR="0" indent="0" algn="l" defTabSz="457200" rtl="0" eaLnBrk="1" latinLnBrk="0" hangingPunct="1">
                            <a:lnSpc>
                              <a:spcPct val="100000"/>
                            </a:lnSpc>
                            <a:spcBef>
                              <a:spcPts val="600"/>
                            </a:spcBef>
                          </a:pPr>
                          <a:endParaRPr lang="en-US" sz="11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1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fontAlgn="auto" latinLnBrk="0" hangingPunct="1">
                            <a:lnSpc>
                              <a:spcPct val="100000"/>
                            </a:lnSpc>
                            <a:spcBef>
                              <a:spcPts val="600"/>
                            </a:spcBef>
                            <a:spcAft>
                              <a:spcPts val="0"/>
                            </a:spcAft>
                            <a:buClrTx/>
                            <a:buSzTx/>
                            <a:buFontTx/>
                            <a:buNone/>
                            <a:tabLst/>
                            <a:defRPr/>
                          </a:pPr>
                          <a:r>
                            <a:rPr lang="en-US" altLang="en-US" sz="1200" dirty="0">
                              <a:solidFill>
                                <a:srgbClr val="222222"/>
                              </a:solidFill>
                              <a:latin typeface="Lucida Sans" panose="020B0602030504020204" pitchFamily="34" charset="0"/>
                            </a:rPr>
                            <a:t>Source:</a:t>
                          </a:r>
                          <a:r>
                            <a:rPr lang="en-US" altLang="en-US" sz="1200" baseline="0" dirty="0">
                              <a:solidFill>
                                <a:srgbClr val="222222"/>
                              </a:solidFill>
                              <a:latin typeface="Lucida Sans" panose="020B0602030504020204" pitchFamily="34" charset="0"/>
                            </a:rPr>
                            <a:t> Student Achievement Partners.</a:t>
                          </a:r>
                          <a:endParaRPr lang="en-US" sz="2000" b="0" kern="1200" dirty="0">
                            <a:solidFill>
                              <a:schemeClr val="dk1"/>
                            </a:solidFill>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bl>
              </a:graphicData>
            </a:graphic>
          </p:graphicFrame>
        </mc:Choice>
        <mc:Fallback xmlns="">
          <p:graphicFrame>
            <p:nvGraphicFramePr>
              <p:cNvPr id="5" name="Content Placeholder 3"/>
              <p:cNvGraphicFramePr>
                <a:graphicFrameLocks/>
              </p:cNvGraphicFramePr>
              <p:nvPr>
                <p:extLst>
                  <p:ext uri="{D42A27DB-BD31-4B8C-83A1-F6EECF244321}">
                    <p14:modId xmlns:p14="http://schemas.microsoft.com/office/powerpoint/2010/main" val="2168276832"/>
                  </p:ext>
                </p:extLst>
              </p:nvPr>
            </p:nvGraphicFramePr>
            <p:xfrm>
              <a:off x="457200" y="1600199"/>
              <a:ext cx="8229600" cy="4587748"/>
            </p:xfrm>
            <a:graphic>
              <a:graphicData uri="http://schemas.openxmlformats.org/drawingml/2006/table">
                <a:tbl>
                  <a:tblPr firstRow="1" bandRow="1">
                    <a:tableStyleId>{5C22544A-7EE6-4342-B048-85BDC9FD1C3A}</a:tableStyleId>
                  </a:tblPr>
                  <a:tblGrid>
                    <a:gridCol w="4114800"/>
                    <a:gridCol w="4114800"/>
                  </a:tblGrid>
                  <a:tr h="9144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effectLst/>
                              <a:latin typeface="Lucida Sans" panose="020B0602030504020204" pitchFamily="34" charset="0"/>
                              <a:ea typeface="Calibri"/>
                              <a:cs typeface="Tahoma"/>
                            </a:rPr>
                            <a:t>Traditional Approach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effectLst/>
                              <a:latin typeface="Lucida Sans" panose="020B0602030504020204" pitchFamily="34" charset="0"/>
                              <a:ea typeface="Calibri"/>
                              <a:cs typeface="Tahoma"/>
                            </a:rPr>
                            <a:t>to </a:t>
                          </a:r>
                          <a:r>
                            <a:rPr lang="en-US" sz="1800" b="1" baseline="0" dirty="0" smtClean="0">
                              <a:effectLst/>
                              <a:latin typeface="Lucida Sans" panose="020B0602030504020204" pitchFamily="34" charset="0"/>
                              <a:ea typeface="Calibri"/>
                              <a:cs typeface="Tahoma"/>
                            </a:rPr>
                            <a:t>Procedural Skill and </a:t>
                          </a:r>
                          <a:r>
                            <a:rPr lang="en-US" sz="1800" b="1" baseline="0" dirty="0" smtClean="0">
                              <a:effectLst/>
                              <a:latin typeface="Lucida Sans" panose="020B0602030504020204" pitchFamily="34" charset="0"/>
                              <a:ea typeface="Calibri"/>
                              <a:cs typeface="Tahoma"/>
                            </a:rPr>
                            <a:t>Fluency (Algebra I or II)</a:t>
                          </a:r>
                          <a:endParaRPr lang="en-US" sz="1800" b="1" baseline="0" dirty="0" smtClean="0">
                            <a:effectLst/>
                            <a:latin typeface="Lucida Sans" panose="020B0602030504020204" pitchFamily="34" charset="0"/>
                            <a:ea typeface="Calibri"/>
                            <a:cs typeface="Tahom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smtClean="0">
                              <a:effectLst/>
                              <a:latin typeface="Lucida Sans" panose="020B0602030504020204" pitchFamily="34" charset="0"/>
                              <a:ea typeface="Calibri"/>
                              <a:cs typeface="Times New Roman"/>
                            </a:rPr>
                            <a:t>CCSS-Aligned Approach</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effectLst/>
                              <a:latin typeface="Lucida Sans" panose="020B0602030504020204" pitchFamily="34" charset="0"/>
                              <a:ea typeface="Calibri"/>
                              <a:cs typeface="Tahoma"/>
                            </a:rPr>
                            <a:t>to </a:t>
                          </a:r>
                          <a:r>
                            <a:rPr lang="en-US" sz="1800" b="1" baseline="0" dirty="0" smtClean="0">
                              <a:effectLst/>
                              <a:latin typeface="Lucida Sans" panose="020B0602030504020204" pitchFamily="34" charset="0"/>
                              <a:ea typeface="Calibri"/>
                              <a:cs typeface="Tahoma"/>
                            </a:rPr>
                            <a:t>Procedural Skill and Fluency</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smtClean="0">
                              <a:effectLst/>
                              <a:latin typeface="Lucida Sans" panose="020B0602030504020204" pitchFamily="34" charset="0"/>
                              <a:ea typeface="Calibri"/>
                              <a:cs typeface="Tahoma"/>
                            </a:rPr>
                            <a:t>(A-REI.B.4)</a:t>
                          </a:r>
                        </a:p>
                      </a:txBody>
                      <a:tcPr/>
                    </a:tc>
                  </a:tr>
                  <a:tr h="3673348">
                    <a:tc>
                      <a:txBody>
                        <a:bodyPr/>
                        <a:lstStyle/>
                        <a:p>
                          <a:pPr marL="191770" marR="0" algn="l" defTabSz="457200" rtl="0" eaLnBrk="1" latinLnBrk="0" hangingPunct="1">
                            <a:lnSpc>
                              <a:spcPct val="100000"/>
                            </a:lnSpc>
                            <a:spcBef>
                              <a:spcPts val="600"/>
                            </a:spcBef>
                          </a:pPr>
                          <a:endParaRPr lang="en-US" sz="1900" b="0" kern="1200" dirty="0">
                            <a:solidFill>
                              <a:schemeClr val="dk1"/>
                            </a:solidFill>
                            <a:effectLst/>
                            <a:latin typeface="Lucida Sans" panose="020B0602030504020204" pitchFamily="34" charset="0"/>
                            <a:ea typeface="Calibri"/>
                            <a:cs typeface="Times New Roman"/>
                          </a:endParaRPr>
                        </a:p>
                      </a:txBody>
                      <a:tcPr/>
                    </a:tc>
                    <a:tc>
                      <a:txBody>
                        <a:bodyPr/>
                        <a:lstStyle/>
                        <a:p>
                          <a:endParaRPr lang="en-US"/>
                        </a:p>
                      </a:txBody>
                      <a:tcPr>
                        <a:blipFill rotWithShape="1">
                          <a:blip r:embed="rId3"/>
                          <a:stretch>
                            <a:fillRect l="-100000" t="-25373" b="-1161"/>
                          </a:stretch>
                        </a:blipFill>
                      </a:tcPr>
                    </a:tc>
                  </a:tr>
                </a:tbl>
              </a:graphicData>
            </a:graphic>
          </p:graphicFrame>
        </mc:Fallback>
      </mc:AlternateContent>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325" y="2620551"/>
            <a:ext cx="382905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265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12738" y="99958"/>
            <a:ext cx="8229600" cy="1143000"/>
          </a:xfrm>
        </p:spPr>
        <p:txBody>
          <a:bodyPr>
            <a:normAutofit/>
          </a:bodyPr>
          <a:lstStyle/>
          <a:p>
            <a:pPr>
              <a:defRPr/>
            </a:pPr>
            <a:r>
              <a:rPr lang="en-US" b="1" dirty="0"/>
              <a:t>Rigor</a:t>
            </a:r>
            <a:br>
              <a:rPr lang="en-US" b="1" dirty="0"/>
            </a:br>
            <a:r>
              <a:rPr lang="en-US" sz="2600" i="1" dirty="0"/>
              <a:t>Assessing Application</a:t>
            </a:r>
            <a:endParaRPr sz="2600" i="1" dirty="0"/>
          </a:p>
        </p:txBody>
      </p:sp>
      <p:graphicFrame>
        <p:nvGraphicFramePr>
          <p:cNvPr id="5" name="Content Placeholder 3"/>
          <p:cNvGraphicFramePr>
            <a:graphicFrameLocks/>
          </p:cNvGraphicFramePr>
          <p:nvPr>
            <p:extLst>
              <p:ext uri="{D42A27DB-BD31-4B8C-83A1-F6EECF244321}">
                <p14:modId xmlns:p14="http://schemas.microsoft.com/office/powerpoint/2010/main" val="2381489369"/>
              </p:ext>
            </p:extLst>
          </p:nvPr>
        </p:nvGraphicFramePr>
        <p:xfrm>
          <a:off x="457200" y="1600199"/>
          <a:ext cx="8229600" cy="43586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2449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Traditional Approach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to </a:t>
                      </a:r>
                      <a:r>
                        <a:rPr lang="en-US" sz="1800" b="1" baseline="0" dirty="0">
                          <a:effectLst/>
                          <a:latin typeface="Lucida Sans" panose="020B0602030504020204" pitchFamily="34" charset="0"/>
                          <a:ea typeface="Calibri"/>
                          <a:cs typeface="Tahoma"/>
                        </a:rPr>
                        <a:t>Application (Grade 2)</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CCSS-Aligned Approach</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to </a:t>
                      </a:r>
                      <a:r>
                        <a:rPr lang="en-US" sz="1800" b="1" baseline="0" dirty="0">
                          <a:effectLst/>
                          <a:latin typeface="Lucida Sans" panose="020B0602030504020204" pitchFamily="34" charset="0"/>
                          <a:ea typeface="Calibri"/>
                          <a:cs typeface="Tahoma"/>
                        </a:rPr>
                        <a:t>Application (2.OA.A.1)</a:t>
                      </a:r>
                    </a:p>
                  </a:txBody>
                  <a:tcPr/>
                </a:tc>
                <a:extLst>
                  <a:ext uri="{0D108BD9-81ED-4DB2-BD59-A6C34878D82A}">
                    <a16:rowId xmlns:a16="http://schemas.microsoft.com/office/drawing/2014/main" val="10000"/>
                  </a:ext>
                </a:extLst>
              </a:tr>
              <a:tr h="3543833">
                <a:tc>
                  <a:txBody>
                    <a:bodyPr/>
                    <a:lstStyle/>
                    <a:p>
                      <a:pPr marL="191770" marR="0" algn="l" defTabSz="457200" rtl="0" eaLnBrk="1" latinLnBrk="0" hangingPunct="1">
                        <a:lnSpc>
                          <a:spcPct val="100000"/>
                        </a:lnSpc>
                        <a:spcBef>
                          <a:spcPts val="600"/>
                        </a:spcBef>
                      </a:pPr>
                      <a:endParaRPr lang="en-US" sz="1900" b="0" kern="1200" dirty="0">
                        <a:solidFill>
                          <a:schemeClr val="dk1"/>
                        </a:solidFill>
                        <a:effectLst/>
                        <a:latin typeface="Lucida Sans" panose="020B0602030504020204" pitchFamily="34" charset="0"/>
                        <a:ea typeface="Calibri"/>
                        <a:cs typeface="Times New Roman"/>
                      </a:endParaRPr>
                    </a:p>
                  </a:txBody>
                  <a:tcPr/>
                </a:tc>
                <a:tc>
                  <a:txBody>
                    <a:bodyPr/>
                    <a:lstStyle/>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1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fontAlgn="auto" latinLnBrk="0" hangingPunct="1">
                        <a:lnSpc>
                          <a:spcPct val="100000"/>
                        </a:lnSpc>
                        <a:spcBef>
                          <a:spcPts val="600"/>
                        </a:spcBef>
                        <a:spcAft>
                          <a:spcPts val="0"/>
                        </a:spcAft>
                        <a:buClrTx/>
                        <a:buSzTx/>
                        <a:buFontTx/>
                        <a:buNone/>
                        <a:tabLst/>
                        <a:defRPr/>
                      </a:pPr>
                      <a:r>
                        <a:rPr lang="en-US" sz="1100" dirty="0"/>
                        <a:t>Source: Achieve</a:t>
                      </a:r>
                      <a:r>
                        <a:rPr lang="en-US" sz="1100" baseline="0" dirty="0"/>
                        <a:t> the Core. </a:t>
                      </a:r>
                      <a:r>
                        <a:rPr lang="en-US" sz="1100" dirty="0">
                          <a:hlinkClick r:id="rId3"/>
                        </a:rPr>
                        <a:t>http://achievethecore.org/page/258/representing-and-solving-addition-and-subtraction-problems-mini-assessment-detail-pg</a:t>
                      </a:r>
                      <a:r>
                        <a:rPr lang="en-US" sz="1100" dirty="0"/>
                        <a:t> </a:t>
                      </a:r>
                    </a:p>
                  </a:txBody>
                  <a:tcPr/>
                </a:tc>
                <a:extLst>
                  <a:ext uri="{0D108BD9-81ED-4DB2-BD59-A6C34878D82A}">
                    <a16:rowId xmlns:a16="http://schemas.microsoft.com/office/drawing/2014/main" val="10001"/>
                  </a:ext>
                </a:extLst>
              </a:tr>
            </a:tbl>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9295" y="2286871"/>
            <a:ext cx="2766967" cy="683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295" y="3017746"/>
            <a:ext cx="4046561" cy="744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1863" y="3821444"/>
            <a:ext cx="4033993" cy="159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142" y="2286871"/>
            <a:ext cx="35718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285" y="3922932"/>
            <a:ext cx="340042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7142" y="3106597"/>
            <a:ext cx="352425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276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12738" y="274638"/>
            <a:ext cx="8229600" cy="986603"/>
          </a:xfrm>
        </p:spPr>
        <p:txBody>
          <a:bodyPr>
            <a:normAutofit/>
          </a:bodyPr>
          <a:lstStyle/>
          <a:p>
            <a:pPr>
              <a:defRPr/>
            </a:pPr>
            <a:r>
              <a:rPr lang="en-US" b="1" dirty="0"/>
              <a:t>Rigor</a:t>
            </a:r>
            <a:br>
              <a:rPr lang="en-US" b="1" dirty="0"/>
            </a:br>
            <a:r>
              <a:rPr lang="en-US" sz="2600" i="1" dirty="0"/>
              <a:t>Assessing</a:t>
            </a:r>
            <a:r>
              <a:rPr lang="en-US" b="1" dirty="0"/>
              <a:t> </a:t>
            </a:r>
            <a:r>
              <a:rPr lang="en-US" sz="2600" i="1" dirty="0"/>
              <a:t>Application</a:t>
            </a:r>
            <a:endParaRPr sz="2600" i="1" dirty="0"/>
          </a:p>
        </p:txBody>
      </p:sp>
      <p:graphicFrame>
        <p:nvGraphicFramePr>
          <p:cNvPr id="5" name="Content Placeholder 3"/>
          <p:cNvGraphicFramePr>
            <a:graphicFrameLocks/>
          </p:cNvGraphicFramePr>
          <p:nvPr>
            <p:extLst>
              <p:ext uri="{D42A27DB-BD31-4B8C-83A1-F6EECF244321}">
                <p14:modId xmlns:p14="http://schemas.microsoft.com/office/powerpoint/2010/main" val="2044920540"/>
              </p:ext>
            </p:extLst>
          </p:nvPr>
        </p:nvGraphicFramePr>
        <p:xfrm>
          <a:off x="237503" y="1600199"/>
          <a:ext cx="8728366" cy="4404360"/>
        </p:xfrm>
        <a:graphic>
          <a:graphicData uri="http://schemas.openxmlformats.org/drawingml/2006/table">
            <a:tbl>
              <a:tblPr firstRow="1" bandRow="1">
                <a:tableStyleId>{5C22544A-7EE6-4342-B048-85BDC9FD1C3A}</a:tableStyleId>
              </a:tblPr>
              <a:tblGrid>
                <a:gridCol w="4364183">
                  <a:extLst>
                    <a:ext uri="{9D8B030D-6E8A-4147-A177-3AD203B41FA5}">
                      <a16:colId xmlns:a16="http://schemas.microsoft.com/office/drawing/2014/main" val="20000"/>
                    </a:ext>
                  </a:extLst>
                </a:gridCol>
                <a:gridCol w="4364183">
                  <a:extLst>
                    <a:ext uri="{9D8B030D-6E8A-4147-A177-3AD203B41FA5}">
                      <a16:colId xmlns:a16="http://schemas.microsoft.com/office/drawing/2014/main" val="20001"/>
                    </a:ext>
                  </a:extLst>
                </a:gridCol>
              </a:tblGrid>
              <a:tr h="42449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Traditional Approach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to </a:t>
                      </a:r>
                      <a:r>
                        <a:rPr lang="en-US" sz="1800" b="1" baseline="0" dirty="0">
                          <a:effectLst/>
                          <a:latin typeface="Lucida Sans" panose="020B0602030504020204" pitchFamily="34" charset="0"/>
                          <a:ea typeface="Calibri"/>
                          <a:cs typeface="Tahoma"/>
                        </a:rPr>
                        <a:t>Application (Algebra I or II)</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CCSS-Aligned Approach</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to </a:t>
                      </a:r>
                      <a:r>
                        <a:rPr lang="en-US" sz="1800" b="1" baseline="0" dirty="0">
                          <a:effectLst/>
                          <a:latin typeface="Lucida Sans" panose="020B0602030504020204" pitchFamily="34" charset="0"/>
                          <a:ea typeface="Calibri"/>
                          <a:cs typeface="Tahoma"/>
                        </a:rPr>
                        <a:t>Application (F-LE.A.1, 2)</a:t>
                      </a:r>
                    </a:p>
                  </a:txBody>
                  <a:tcPr/>
                </a:tc>
                <a:extLst>
                  <a:ext uri="{0D108BD9-81ED-4DB2-BD59-A6C34878D82A}">
                    <a16:rowId xmlns:a16="http://schemas.microsoft.com/office/drawing/2014/main" val="10000"/>
                  </a:ext>
                </a:extLst>
              </a:tr>
              <a:tr h="3543833">
                <a:tc>
                  <a:txBody>
                    <a:bodyPr/>
                    <a:lstStyle/>
                    <a:p>
                      <a:pPr marL="191770" marR="0" algn="l" defTabSz="457200" rtl="0" eaLnBrk="1" latinLnBrk="0" hangingPunct="1">
                        <a:lnSpc>
                          <a:spcPct val="100000"/>
                        </a:lnSpc>
                        <a:spcBef>
                          <a:spcPts val="600"/>
                        </a:spcBef>
                      </a:pPr>
                      <a:r>
                        <a:rPr lang="en-US" sz="1900" b="0" i="0" kern="1200" dirty="0">
                          <a:solidFill>
                            <a:schemeClr val="dk1"/>
                          </a:solidFill>
                          <a:effectLst/>
                          <a:latin typeface="Lucida Sans" panose="020B0602030504020204" pitchFamily="34" charset="0"/>
                          <a:ea typeface="+mn-ea"/>
                          <a:cs typeface="+mn-cs"/>
                        </a:rPr>
                        <a:t>Use the general exponential decay</a:t>
                      </a:r>
                      <a:r>
                        <a:rPr lang="en-US" sz="1900" b="0" i="0" kern="1200" baseline="0" dirty="0">
                          <a:solidFill>
                            <a:schemeClr val="dk1"/>
                          </a:solidFill>
                          <a:effectLst/>
                          <a:latin typeface="Lucida Sans" panose="020B0602030504020204" pitchFamily="34" charset="0"/>
                          <a:ea typeface="+mn-ea"/>
                          <a:cs typeface="+mn-cs"/>
                        </a:rPr>
                        <a:t> formula:</a:t>
                      </a:r>
                    </a:p>
                    <a:p>
                      <a:pPr marL="191770" marR="0" algn="l" defTabSz="457200" rtl="0" eaLnBrk="1" latinLnBrk="0" hangingPunct="1">
                        <a:lnSpc>
                          <a:spcPct val="100000"/>
                        </a:lnSpc>
                        <a:spcBef>
                          <a:spcPts val="600"/>
                        </a:spcBef>
                      </a:pPr>
                      <a:r>
                        <a:rPr lang="en-US" sz="1900" b="0" i="1" kern="1200" baseline="0" dirty="0">
                          <a:solidFill>
                            <a:schemeClr val="dk1"/>
                          </a:solidFill>
                          <a:effectLst/>
                          <a:latin typeface="Lucida Sans" panose="020B0602030504020204" pitchFamily="34" charset="0"/>
                          <a:ea typeface="+mn-ea"/>
                          <a:cs typeface="+mn-cs"/>
                        </a:rPr>
                        <a:t>A</a:t>
                      </a:r>
                      <a:r>
                        <a:rPr lang="en-US" sz="1900" b="0" i="0" kern="1200" baseline="0" dirty="0">
                          <a:solidFill>
                            <a:schemeClr val="dk1"/>
                          </a:solidFill>
                          <a:effectLst/>
                          <a:latin typeface="Lucida Sans" panose="020B0602030504020204" pitchFamily="34" charset="0"/>
                          <a:ea typeface="+mn-ea"/>
                          <a:cs typeface="+mn-cs"/>
                        </a:rPr>
                        <a:t>(</a:t>
                      </a:r>
                      <a:r>
                        <a:rPr lang="en-US" sz="1900" b="0" i="1" kern="1200" baseline="0" dirty="0">
                          <a:solidFill>
                            <a:schemeClr val="dk1"/>
                          </a:solidFill>
                          <a:effectLst/>
                          <a:latin typeface="Lucida Sans" panose="020B0602030504020204" pitchFamily="34" charset="0"/>
                          <a:ea typeface="+mn-ea"/>
                          <a:cs typeface="+mn-cs"/>
                        </a:rPr>
                        <a:t>t</a:t>
                      </a:r>
                      <a:r>
                        <a:rPr lang="en-US" sz="1900" b="0" i="0" kern="1200" baseline="0" dirty="0">
                          <a:solidFill>
                            <a:schemeClr val="dk1"/>
                          </a:solidFill>
                          <a:effectLst/>
                          <a:latin typeface="Lucida Sans" panose="020B0602030504020204" pitchFamily="34" charset="0"/>
                          <a:ea typeface="+mn-ea"/>
                          <a:cs typeface="+mn-cs"/>
                        </a:rPr>
                        <a:t>)=</a:t>
                      </a:r>
                      <a:r>
                        <a:rPr lang="en-US" sz="1900" b="0" i="1" kern="1200" baseline="0" dirty="0">
                          <a:solidFill>
                            <a:schemeClr val="dk1"/>
                          </a:solidFill>
                          <a:effectLst/>
                          <a:latin typeface="Lucida Sans" panose="020B0602030504020204" pitchFamily="34" charset="0"/>
                          <a:ea typeface="+mn-ea"/>
                          <a:cs typeface="+mn-cs"/>
                        </a:rPr>
                        <a:t>A</a:t>
                      </a:r>
                      <a:r>
                        <a:rPr lang="en-US" sz="1900" b="0" i="0" kern="1200" baseline="-25000" dirty="0">
                          <a:solidFill>
                            <a:schemeClr val="dk1"/>
                          </a:solidFill>
                          <a:effectLst/>
                          <a:latin typeface="Lucida Sans" panose="020B0602030504020204" pitchFamily="34" charset="0"/>
                          <a:ea typeface="+mn-ea"/>
                          <a:cs typeface="+mn-cs"/>
                        </a:rPr>
                        <a:t>0</a:t>
                      </a:r>
                      <a:r>
                        <a:rPr lang="en-US" sz="1900" b="0" i="0" kern="1200" baseline="0" dirty="0">
                          <a:solidFill>
                            <a:schemeClr val="dk1"/>
                          </a:solidFill>
                          <a:effectLst/>
                          <a:latin typeface="Lucida Sans" panose="020B0602030504020204" pitchFamily="34" charset="0"/>
                          <a:ea typeface="+mn-ea"/>
                          <a:cs typeface="+mn-cs"/>
                        </a:rPr>
                        <a:t>(1–</a:t>
                      </a:r>
                      <a:r>
                        <a:rPr lang="en-US" sz="1900" b="0" i="1" kern="1200" baseline="0" dirty="0">
                          <a:solidFill>
                            <a:schemeClr val="dk1"/>
                          </a:solidFill>
                          <a:effectLst/>
                          <a:latin typeface="Lucida Sans" panose="020B0602030504020204" pitchFamily="34" charset="0"/>
                          <a:ea typeface="+mn-ea"/>
                          <a:cs typeface="+mn-cs"/>
                        </a:rPr>
                        <a:t>r</a:t>
                      </a:r>
                      <a:r>
                        <a:rPr lang="en-US" sz="1900" b="0" i="0" kern="1200" baseline="0" dirty="0">
                          <a:solidFill>
                            <a:schemeClr val="dk1"/>
                          </a:solidFill>
                          <a:effectLst/>
                          <a:latin typeface="Lucida Sans" panose="020B0602030504020204" pitchFamily="34" charset="0"/>
                          <a:ea typeface="+mn-ea"/>
                          <a:cs typeface="+mn-cs"/>
                        </a:rPr>
                        <a:t>)</a:t>
                      </a:r>
                      <a:r>
                        <a:rPr lang="en-US" sz="1900" b="0" i="1" kern="1200" baseline="30000" dirty="0">
                          <a:solidFill>
                            <a:schemeClr val="dk1"/>
                          </a:solidFill>
                          <a:effectLst/>
                          <a:latin typeface="Lucida Sans" panose="020B0602030504020204" pitchFamily="34" charset="0"/>
                          <a:ea typeface="+mn-ea"/>
                          <a:cs typeface="+mn-cs"/>
                        </a:rPr>
                        <a:t>t</a:t>
                      </a:r>
                      <a:r>
                        <a:rPr lang="en-US" sz="1900" b="0" i="0" kern="1200" baseline="0" dirty="0">
                          <a:solidFill>
                            <a:schemeClr val="dk1"/>
                          </a:solidFill>
                          <a:effectLst/>
                          <a:latin typeface="Lucida Sans" panose="020B0602030504020204" pitchFamily="34" charset="0"/>
                          <a:ea typeface="+mn-ea"/>
                          <a:cs typeface="+mn-cs"/>
                        </a:rPr>
                        <a:t> </a:t>
                      </a:r>
                    </a:p>
                    <a:p>
                      <a:pPr marL="191770" marR="0" algn="l" defTabSz="457200" rtl="0" eaLnBrk="1" latinLnBrk="0" hangingPunct="1">
                        <a:lnSpc>
                          <a:spcPct val="100000"/>
                        </a:lnSpc>
                        <a:spcBef>
                          <a:spcPts val="600"/>
                        </a:spcBef>
                      </a:pPr>
                      <a:r>
                        <a:rPr lang="en-US" sz="1900" b="0" i="0" kern="1200" baseline="0" dirty="0">
                          <a:solidFill>
                            <a:schemeClr val="dk1"/>
                          </a:solidFill>
                          <a:effectLst/>
                          <a:latin typeface="Lucida Sans" panose="020B0602030504020204" pitchFamily="34" charset="0"/>
                          <a:ea typeface="+mn-ea"/>
                          <a:cs typeface="+mn-cs"/>
                        </a:rPr>
                        <a:t>to find the value of $50 after 5 years with a 25% rate of decrease per year.</a:t>
                      </a:r>
                      <a:endParaRPr lang="en-US" sz="1900" b="0" kern="1200" dirty="0">
                        <a:solidFill>
                          <a:schemeClr val="dk1"/>
                        </a:solidFill>
                        <a:effectLst/>
                        <a:latin typeface="Lucida Sans" panose="020B0602030504020204" pitchFamily="34" charset="0"/>
                        <a:ea typeface="Calibri"/>
                        <a:cs typeface="Times New Roman"/>
                      </a:endParaRPr>
                    </a:p>
                  </a:txBody>
                  <a:tcPr/>
                </a:tc>
                <a:tc>
                  <a:txBody>
                    <a:bodyPr/>
                    <a:lstStyle/>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1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191770" marR="0" indent="0" algn="l" defTabSz="457200" rtl="0" eaLnBrk="1" latinLnBrk="0" hangingPunct="1">
                        <a:lnSpc>
                          <a:spcPct val="100000"/>
                        </a:lnSpc>
                        <a:spcBef>
                          <a:spcPts val="600"/>
                        </a:spcBef>
                      </a:pPr>
                      <a:endParaRPr lang="en-US" sz="1600" b="0" kern="1200" baseline="0" dirty="0">
                        <a:solidFill>
                          <a:schemeClr val="dk1"/>
                        </a:solidFill>
                        <a:effectLst/>
                        <a:latin typeface="Lucida Sans" panose="020B0602030504020204" pitchFamily="34" charset="0"/>
                        <a:ea typeface="Calibri"/>
                        <a:cs typeface="Times New Roman"/>
                      </a:endParaRPr>
                    </a:p>
                    <a:p>
                      <a:pPr marL="0" marR="0" indent="0" algn="l" defTabSz="457200" rtl="0" eaLnBrk="1" latinLnBrk="0" hangingPunct="1">
                        <a:lnSpc>
                          <a:spcPct val="100000"/>
                        </a:lnSpc>
                        <a:spcBef>
                          <a:spcPts val="600"/>
                        </a:spcBef>
                      </a:pPr>
                      <a:r>
                        <a:rPr lang="en-US" sz="1200" b="0" kern="1200" baseline="0" dirty="0">
                          <a:solidFill>
                            <a:schemeClr val="dk1"/>
                          </a:solidFill>
                          <a:effectLst/>
                          <a:latin typeface="Lucida Sans" panose="020B0602030504020204" pitchFamily="34" charset="0"/>
                          <a:ea typeface="Calibri"/>
                          <a:cs typeface="Times New Roman"/>
                        </a:rPr>
                        <a:t>Source: Illustrative Mathematics. </a:t>
                      </a:r>
                      <a:r>
                        <a:rPr lang="en-US" sz="1200" b="0" kern="1200" baseline="0" dirty="0">
                          <a:solidFill>
                            <a:schemeClr val="dk1"/>
                          </a:solidFill>
                          <a:effectLst/>
                          <a:latin typeface="Lucida Sans" panose="020B0602030504020204" pitchFamily="34" charset="0"/>
                          <a:ea typeface="Calibri"/>
                          <a:cs typeface="Times New Roman"/>
                          <a:hlinkClick r:id="rId3"/>
                        </a:rPr>
                        <a:t>https://www.illustrativemathematics.org/illustrations/1306</a:t>
                      </a:r>
                      <a:r>
                        <a:rPr lang="en-US" sz="1200" b="0" kern="1200" baseline="0" dirty="0">
                          <a:solidFill>
                            <a:schemeClr val="dk1"/>
                          </a:solidFill>
                          <a:effectLst/>
                          <a:latin typeface="Lucida Sans" panose="020B0602030504020204" pitchFamily="34" charset="0"/>
                          <a:ea typeface="Calibri"/>
                          <a:cs typeface="Times New Roman"/>
                        </a:rPr>
                        <a:t> </a:t>
                      </a:r>
                    </a:p>
                  </a:txBody>
                  <a:tcPr/>
                </a:tc>
                <a:extLst>
                  <a:ext uri="{0D108BD9-81ED-4DB2-BD59-A6C34878D82A}">
                    <a16:rowId xmlns:a16="http://schemas.microsoft.com/office/drawing/2014/main" val="10001"/>
                  </a:ext>
                </a:extLst>
              </a:tr>
            </a:tbl>
          </a:graphicData>
        </a:graphic>
      </p:graphicFrame>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8168" t="26076" r="15182" b="26725"/>
          <a:stretch/>
        </p:blipFill>
        <p:spPr bwMode="auto">
          <a:xfrm>
            <a:off x="4610907" y="2263425"/>
            <a:ext cx="2354934" cy="133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7684" t="15599" r="20876" b="56384"/>
          <a:stretch/>
        </p:blipFill>
        <p:spPr bwMode="auto">
          <a:xfrm>
            <a:off x="6210795" y="2889979"/>
            <a:ext cx="2755074" cy="121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7641" t="46228" r="15877" b="37358"/>
          <a:stretch/>
        </p:blipFill>
        <p:spPr bwMode="auto">
          <a:xfrm>
            <a:off x="4667626" y="4160354"/>
            <a:ext cx="4286368" cy="851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276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12738" y="148514"/>
            <a:ext cx="8229600" cy="1143000"/>
          </a:xfrm>
        </p:spPr>
        <p:txBody>
          <a:bodyPr>
            <a:normAutofit/>
          </a:bodyPr>
          <a:lstStyle/>
          <a:p>
            <a:pPr>
              <a:defRPr/>
            </a:pPr>
            <a:r>
              <a:rPr lang="en-US" b="1" dirty="0"/>
              <a:t>Rigor </a:t>
            </a:r>
            <a:br>
              <a:rPr lang="en-US" b="1" dirty="0"/>
            </a:br>
            <a:r>
              <a:rPr lang="en-US" sz="2600" i="1" dirty="0"/>
              <a:t>Not Always Together, Not Always Separate</a:t>
            </a:r>
            <a:endParaRPr sz="26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830763"/>
              </p:ext>
            </p:extLst>
          </p:nvPr>
        </p:nvGraphicFramePr>
        <p:xfrm>
          <a:off x="261256" y="1600200"/>
          <a:ext cx="8657114" cy="4660640"/>
        </p:xfrm>
        <a:graphic>
          <a:graphicData uri="http://schemas.openxmlformats.org/drawingml/2006/table">
            <a:tbl>
              <a:tblPr firstRow="1" bandRow="1">
                <a:tableStyleId>{5C22544A-7EE6-4342-B048-85BDC9FD1C3A}</a:tableStyleId>
              </a:tblPr>
              <a:tblGrid>
                <a:gridCol w="4328557">
                  <a:extLst>
                    <a:ext uri="{9D8B030D-6E8A-4147-A177-3AD203B41FA5}">
                      <a16:colId xmlns:a16="http://schemas.microsoft.com/office/drawing/2014/main" val="20000"/>
                    </a:ext>
                  </a:extLst>
                </a:gridCol>
                <a:gridCol w="4328557">
                  <a:extLst>
                    <a:ext uri="{9D8B030D-6E8A-4147-A177-3AD203B41FA5}">
                      <a16:colId xmlns:a16="http://schemas.microsoft.com/office/drawing/2014/main" val="20001"/>
                    </a:ext>
                  </a:extLst>
                </a:gridCol>
              </a:tblGrid>
              <a:tr h="88810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Traditional Approach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ahoma"/>
                        </a:rPr>
                        <a:t>Ignoring Combined Rigor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ahoma"/>
                        </a:rPr>
                        <a:t>(Algebra I)</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CCSS-Aligned Approach</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to Combining Aspects of Rigor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(A-REI.B.4, A.CED.A.1)</a:t>
                      </a:r>
                      <a:endParaRPr lang="en-US" sz="1800" b="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0"/>
                  </a:ext>
                </a:extLst>
              </a:tr>
              <a:tr h="3746240">
                <a:tc>
                  <a:txBody>
                    <a:bodyPr/>
                    <a:lstStyle/>
                    <a:p>
                      <a:pPr marL="191770" marR="0">
                        <a:lnSpc>
                          <a:spcPct val="100000"/>
                        </a:lnSpc>
                        <a:spcBef>
                          <a:spcPts val="600"/>
                        </a:spcBef>
                      </a:pPr>
                      <a:endParaRPr lang="en-US" sz="1900" b="0" dirty="0">
                        <a:effectLst/>
                        <a:latin typeface="Lucida Sans" panose="020B0602030504020204" pitchFamily="34" charset="0"/>
                        <a:ea typeface="Calibri"/>
                        <a:cs typeface="Times New Roman"/>
                      </a:endParaRPr>
                    </a:p>
                  </a:txBody>
                  <a:tcPr/>
                </a:tc>
                <a:tc>
                  <a:txBody>
                    <a:bodyPr/>
                    <a:lstStyle/>
                    <a:p>
                      <a:pPr marL="109538" marR="0" indent="0">
                        <a:lnSpc>
                          <a:spcPct val="100000"/>
                        </a:lnSpc>
                        <a:spcBef>
                          <a:spcPts val="600"/>
                        </a:spcBef>
                      </a:pPr>
                      <a:endParaRPr lang="en-US" sz="1900" b="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900" b="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900" b="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900" b="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900" b="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900" b="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900" b="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100" b="0" dirty="0">
                        <a:effectLst/>
                        <a:latin typeface="Lucida Sans" panose="020B0602030504020204" pitchFamily="34" charset="0"/>
                        <a:ea typeface="Calibri"/>
                        <a:cs typeface="Times New Roman"/>
                      </a:endParaRPr>
                    </a:p>
                    <a:p>
                      <a:pPr marL="109538" marR="0" indent="0">
                        <a:lnSpc>
                          <a:spcPct val="100000"/>
                        </a:lnSpc>
                        <a:spcBef>
                          <a:spcPts val="600"/>
                        </a:spcBef>
                      </a:pPr>
                      <a:endParaRPr lang="en-US" sz="1200" b="0" dirty="0">
                        <a:effectLst/>
                        <a:latin typeface="Lucida Sans" panose="020B0602030504020204" pitchFamily="34" charset="0"/>
                        <a:ea typeface="Calibri"/>
                        <a:cs typeface="Times New Roman"/>
                      </a:endParaRPr>
                    </a:p>
                    <a:p>
                      <a:pPr marL="109538" marR="0" indent="0">
                        <a:lnSpc>
                          <a:spcPct val="100000"/>
                        </a:lnSpc>
                        <a:spcBef>
                          <a:spcPts val="600"/>
                        </a:spcBef>
                      </a:pPr>
                      <a:r>
                        <a:rPr lang="en-US" sz="1200" b="0" dirty="0">
                          <a:effectLst/>
                          <a:latin typeface="Lucida Sans" panose="020B0602030504020204" pitchFamily="34" charset="0"/>
                          <a:ea typeface="Calibri"/>
                          <a:cs typeface="Times New Roman"/>
                        </a:rPr>
                        <a:t>Source:</a:t>
                      </a:r>
                      <a:r>
                        <a:rPr lang="en-US" sz="1200" b="0" baseline="0" dirty="0">
                          <a:effectLst/>
                          <a:latin typeface="Lucida Sans" panose="020B0602030504020204" pitchFamily="34" charset="0"/>
                          <a:ea typeface="Calibri"/>
                          <a:cs typeface="Times New Roman"/>
                        </a:rPr>
                        <a:t> Achievethecore.org. </a:t>
                      </a:r>
                      <a:r>
                        <a:rPr lang="en-US" sz="1200" b="0" baseline="0" dirty="0">
                          <a:effectLst/>
                          <a:latin typeface="Lucida Sans" panose="020B0602030504020204" pitchFamily="34" charset="0"/>
                          <a:ea typeface="Calibri"/>
                          <a:cs typeface="Times New Roman"/>
                          <a:hlinkClick r:id="rId3"/>
                        </a:rPr>
                        <a:t>http://achievethecore.org/page/976/quadratic-equations-mini-assessment</a:t>
                      </a:r>
                      <a:r>
                        <a:rPr lang="en-US" sz="1200" b="0" baseline="0" dirty="0">
                          <a:effectLst/>
                          <a:latin typeface="Lucida Sans" panose="020B0602030504020204" pitchFamily="34" charset="0"/>
                          <a:ea typeface="Calibri"/>
                          <a:cs typeface="Times New Roman"/>
                        </a:rPr>
                        <a:t> </a:t>
                      </a:r>
                      <a:endParaRPr lang="en-US" sz="1200" b="0"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bl>
          </a:graphicData>
        </a:graphic>
      </p:graphicFrame>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995" y="2648213"/>
            <a:ext cx="4088959" cy="282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258" y="2677385"/>
            <a:ext cx="4216235" cy="2470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4324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Resources </a:t>
            </a:r>
          </a:p>
        </p:txBody>
      </p:sp>
    </p:spTree>
    <p:extLst>
      <p:ext uri="{BB962C8B-B14F-4D97-AF65-F5344CB8AC3E}">
        <p14:creationId xmlns:p14="http://schemas.microsoft.com/office/powerpoint/2010/main" val="113331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33733"/>
            <a:ext cx="523876" cy="587375"/>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457199" y="2254295"/>
            <a:ext cx="504825" cy="579438"/>
          </a:xfrm>
          <a:prstGeom prst="rect">
            <a:avLst/>
          </a:prstGeom>
          <a:noFill/>
          <a:ln>
            <a:noFill/>
          </a:ln>
        </p:spPr>
      </p:pic>
      <p:sp>
        <p:nvSpPr>
          <p:cNvPr id="2" name="Title 1"/>
          <p:cNvSpPr>
            <a:spLocks noGrp="1"/>
          </p:cNvSpPr>
          <p:nvPr>
            <p:ph type="title"/>
          </p:nvPr>
        </p:nvSpPr>
        <p:spPr>
          <a:xfrm>
            <a:off x="293427" y="132749"/>
            <a:ext cx="8229600" cy="1143000"/>
          </a:xfrm>
        </p:spPr>
        <p:txBody>
          <a:bodyPr/>
          <a:lstStyle/>
          <a:p>
            <a:r>
              <a:rPr lang="en-US" b="1" dirty="0"/>
              <a:t>How Are The Standards Different?</a:t>
            </a:r>
            <a:br>
              <a:rPr lang="en-US" dirty="0"/>
            </a:br>
            <a:r>
              <a:rPr lang="en-US" sz="2600" i="1" dirty="0"/>
              <a:t>An Overview of the Shifts</a:t>
            </a:r>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pPr marL="0" indent="0">
              <a:buNone/>
            </a:pPr>
            <a:r>
              <a:rPr lang="en-US" sz="2600" dirty="0">
                <a:latin typeface="Lucida Sans" panose="020B0602030504020204" pitchFamily="34" charset="0"/>
                <a:ea typeface="Arial" pitchFamily="31" charset="0"/>
                <a:cs typeface="Big Caslon"/>
              </a:rPr>
              <a:t>The CCSS bring three key shifts to mathematics instruction and assessment.</a:t>
            </a:r>
            <a:br>
              <a:rPr lang="en-US" b="1" dirty="0">
                <a:latin typeface="Lucida Sans" panose="020B0602030504020204" pitchFamily="34" charset="0"/>
                <a:ea typeface="Arial" pitchFamily="31" charset="0"/>
                <a:cs typeface="Big Caslon"/>
              </a:rPr>
            </a:br>
            <a:endParaRPr lang="en-US" b="1" dirty="0">
              <a:latin typeface="Lucida Sans" panose="020B0602030504020204" pitchFamily="34" charset="0"/>
              <a:ea typeface="Arial" pitchFamily="31" charset="0"/>
              <a:cs typeface="Big Caslon"/>
            </a:endParaRPr>
          </a:p>
          <a:p>
            <a:pPr marL="914400" indent="-457200">
              <a:buAutoNum type="arabicPeriod"/>
            </a:pPr>
            <a:r>
              <a:rPr lang="en-US" sz="2600" b="1" dirty="0">
                <a:latin typeface="Lucida Sans" panose="020B0602030504020204" pitchFamily="34" charset="0"/>
                <a:ea typeface="Arial" pitchFamily="31" charset="0"/>
                <a:cs typeface="Big Caslon"/>
              </a:rPr>
              <a:t>Focus </a:t>
            </a:r>
            <a:r>
              <a:rPr lang="en-US" sz="2600" dirty="0">
                <a:latin typeface="Lucida Sans" panose="020B0602030504020204" pitchFamily="34" charset="0"/>
                <a:ea typeface="Arial" pitchFamily="31" charset="0"/>
                <a:cs typeface="Big Caslon"/>
              </a:rPr>
              <a:t>strongly where the standards focus*</a:t>
            </a:r>
            <a:br>
              <a:rPr lang="en-US" dirty="0">
                <a:latin typeface="Lucida Sans" panose="020B0602030504020204" pitchFamily="34" charset="0"/>
                <a:ea typeface="Arial" pitchFamily="31" charset="0"/>
                <a:cs typeface="Big Caslon"/>
              </a:rPr>
            </a:br>
            <a:endParaRPr lang="en-US" sz="2200" b="1" dirty="0">
              <a:latin typeface="Lucida Sans" panose="020B0602030504020204" pitchFamily="34" charset="0"/>
              <a:ea typeface="Arial" pitchFamily="31" charset="0"/>
              <a:cs typeface="Big Caslon"/>
            </a:endParaRPr>
          </a:p>
          <a:p>
            <a:pPr marL="914400" indent="-457200">
              <a:buAutoNum type="arabicPeriod"/>
            </a:pPr>
            <a:r>
              <a:rPr lang="en-US" sz="2600" b="1" dirty="0">
                <a:latin typeface="Lucida Sans" panose="020B0602030504020204" pitchFamily="34" charset="0"/>
                <a:ea typeface="Arial" pitchFamily="31" charset="0"/>
                <a:cs typeface="Big Caslon"/>
              </a:rPr>
              <a:t>Coherence: </a:t>
            </a:r>
            <a:r>
              <a:rPr lang="en-US" sz="2600" dirty="0">
                <a:latin typeface="Lucida Sans" panose="020B0602030504020204" pitchFamily="34" charset="0"/>
                <a:ea typeface="Arial" pitchFamily="31" charset="0"/>
                <a:cs typeface="Big Caslon"/>
              </a:rPr>
              <a:t>think across grades, and link to major topics within grades </a:t>
            </a:r>
            <a:br>
              <a:rPr lang="en-US" dirty="0">
                <a:latin typeface="Lucida Sans" panose="020B0602030504020204" pitchFamily="34" charset="0"/>
                <a:ea typeface="Arial" pitchFamily="31" charset="0"/>
                <a:cs typeface="Big Caslon"/>
              </a:rPr>
            </a:br>
            <a:endParaRPr lang="en-US" sz="2200" b="1" dirty="0">
              <a:latin typeface="Lucida Sans" panose="020B0602030504020204" pitchFamily="34" charset="0"/>
              <a:ea typeface="Arial" pitchFamily="31" charset="0"/>
              <a:cs typeface="Big Caslon"/>
            </a:endParaRPr>
          </a:p>
          <a:p>
            <a:pPr marL="914400" indent="-457200">
              <a:buAutoNum type="arabicPeriod"/>
            </a:pPr>
            <a:r>
              <a:rPr lang="en-US" sz="2600" b="1" dirty="0">
                <a:latin typeface="Lucida Sans" panose="020B0602030504020204" pitchFamily="34" charset="0"/>
                <a:ea typeface="Arial" pitchFamily="31" charset="0"/>
                <a:cs typeface="Big Caslon"/>
              </a:rPr>
              <a:t>Rigor: </a:t>
            </a:r>
            <a:r>
              <a:rPr lang="en-US" sz="2600" dirty="0">
                <a:latin typeface="Lucida Sans" panose="020B0602030504020204" pitchFamily="34" charset="0"/>
                <a:ea typeface="Arial" pitchFamily="31" charset="0"/>
                <a:cs typeface="Big Caslon"/>
              </a:rPr>
              <a:t>in major topics* pursue: </a:t>
            </a:r>
          </a:p>
          <a:p>
            <a:pPr marL="0" indent="0">
              <a:buNone/>
            </a:pPr>
            <a:r>
              <a:rPr lang="en-US" sz="2600" dirty="0">
                <a:latin typeface="Lucida Sans" panose="020B0602030504020204" pitchFamily="34" charset="0"/>
                <a:ea typeface="Arial" pitchFamily="31" charset="0"/>
                <a:cs typeface="Big Caslon"/>
              </a:rPr>
              <a:t>			• conceptual understanding,</a:t>
            </a:r>
          </a:p>
          <a:p>
            <a:pPr marL="0" indent="0">
              <a:buNone/>
            </a:pPr>
            <a:r>
              <a:rPr lang="en-US" sz="2600" dirty="0">
                <a:latin typeface="Lucida Sans" panose="020B0602030504020204" pitchFamily="34" charset="0"/>
                <a:ea typeface="Arial" pitchFamily="31" charset="0"/>
                <a:cs typeface="Big Caslon"/>
              </a:rPr>
              <a:t>			• procedural skill and fluency, and </a:t>
            </a:r>
          </a:p>
          <a:p>
            <a:pPr marL="0" indent="0">
              <a:buNone/>
            </a:pPr>
            <a:r>
              <a:rPr lang="en-US" sz="2600" dirty="0">
                <a:latin typeface="Lucida Sans" panose="020B0602030504020204" pitchFamily="34" charset="0"/>
                <a:ea typeface="Arial" pitchFamily="31" charset="0"/>
                <a:cs typeface="Big Caslon"/>
              </a:rPr>
              <a:t>			• application with equal intensity.</a:t>
            </a:r>
          </a:p>
          <a:p>
            <a:pPr marL="0" indent="0">
              <a:buNone/>
            </a:pPr>
            <a:endParaRPr lang="en-US" sz="1900" dirty="0">
              <a:latin typeface="Lucida Sans" panose="020B0602030504020204" pitchFamily="34" charset="0"/>
              <a:ea typeface="Arial" pitchFamily="31" charset="0"/>
              <a:cs typeface="Big Caslon"/>
            </a:endParaRPr>
          </a:p>
          <a:p>
            <a:pPr marL="0" indent="0">
              <a:buNone/>
            </a:pPr>
            <a:r>
              <a:rPr lang="en-US" sz="1400" dirty="0"/>
              <a:t>*For a list of major, supporting, and additional clusters by grade, please refer to ‘Where to focus by grade level” at </a:t>
            </a:r>
            <a:r>
              <a:rPr lang="en-US" sz="1400" dirty="0">
                <a:hlinkClick r:id="rId5"/>
              </a:rPr>
              <a:t>http://achievethecore.org/shifts-mathematics</a:t>
            </a:r>
            <a:r>
              <a:rPr lang="en-US" sz="1400" dirty="0"/>
              <a:t> </a:t>
            </a:r>
          </a:p>
        </p:txBody>
      </p:sp>
      <p:pic>
        <p:nvPicPr>
          <p:cNvPr id="6" name="Picture 5"/>
          <p:cNvPicPr/>
          <p:nvPr/>
        </p:nvPicPr>
        <p:blipFill>
          <a:blip r:embed="rId6">
            <a:extLst>
              <a:ext uri="{28A0092B-C50C-407E-A947-70E740481C1C}">
                <a14:useLocalDpi xmlns:a14="http://schemas.microsoft.com/office/drawing/2010/main" val="0"/>
              </a:ext>
            </a:extLst>
          </a:blip>
          <a:srcRect/>
          <a:stretch>
            <a:fillRect/>
          </a:stretch>
        </p:blipFill>
        <p:spPr bwMode="auto">
          <a:xfrm>
            <a:off x="442910" y="3776684"/>
            <a:ext cx="533401" cy="514350"/>
          </a:xfrm>
          <a:prstGeom prst="rect">
            <a:avLst/>
          </a:prstGeom>
          <a:noFill/>
          <a:ln>
            <a:noFill/>
          </a:ln>
        </p:spPr>
      </p:pic>
    </p:spTree>
    <p:extLst>
      <p:ext uri="{BB962C8B-B14F-4D97-AF65-F5344CB8AC3E}">
        <p14:creationId xmlns:p14="http://schemas.microsoft.com/office/powerpoint/2010/main" val="1657467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38" y="148514"/>
            <a:ext cx="8229600" cy="1143000"/>
          </a:xfrm>
        </p:spPr>
        <p:txBody>
          <a:bodyPr/>
          <a:lstStyle/>
          <a:p>
            <a:r>
              <a:rPr lang="en-US" b="1" dirty="0"/>
              <a:t>How Are CCSS Assessments Different?</a:t>
            </a:r>
            <a:br>
              <a:rPr lang="en-US" dirty="0"/>
            </a:br>
            <a:r>
              <a:rPr lang="en-US" sz="2600" i="1" dirty="0"/>
              <a:t>An Overview</a:t>
            </a:r>
          </a:p>
        </p:txBody>
      </p:sp>
      <p:sp>
        <p:nvSpPr>
          <p:cNvPr id="3" name="Content Placeholder 2"/>
          <p:cNvSpPr>
            <a:spLocks noGrp="1"/>
          </p:cNvSpPr>
          <p:nvPr>
            <p:ph idx="1"/>
          </p:nvPr>
        </p:nvSpPr>
        <p:spPr/>
        <p:txBody>
          <a:bodyPr/>
          <a:lstStyle/>
          <a:p>
            <a:pPr marL="0" indent="0">
              <a:buNone/>
            </a:pPr>
            <a:r>
              <a:rPr lang="en-US" b="1" dirty="0">
                <a:latin typeface="Lucida Sans" panose="020B0602030504020204" pitchFamily="34" charset="0"/>
                <a:ea typeface="Arial" pitchFamily="31" charset="0"/>
                <a:cs typeface="Big Caslon"/>
              </a:rPr>
              <a:t>Shift 1: </a:t>
            </a:r>
            <a:r>
              <a:rPr lang="en-US" b="1" dirty="0">
                <a:solidFill>
                  <a:schemeClr val="accent2"/>
                </a:solidFill>
                <a:latin typeface="Lucida Sans" panose="020B0602030504020204" pitchFamily="34" charset="0"/>
                <a:ea typeface="Arial" pitchFamily="31" charset="0"/>
                <a:cs typeface="Big Caslon"/>
              </a:rPr>
              <a:t>Focus</a:t>
            </a:r>
            <a:r>
              <a:rPr lang="en-US" b="1" dirty="0">
                <a:latin typeface="Lucida Sans" panose="020B0602030504020204" pitchFamily="34" charset="0"/>
                <a:ea typeface="Arial" pitchFamily="31" charset="0"/>
                <a:cs typeface="Big Caslon"/>
              </a:rPr>
              <a:t> </a:t>
            </a:r>
            <a:r>
              <a:rPr lang="en-US" dirty="0">
                <a:latin typeface="Lucida Sans" panose="020B0602030504020204" pitchFamily="34" charset="0"/>
                <a:ea typeface="Arial" pitchFamily="31" charset="0"/>
                <a:cs typeface="Big Caslon"/>
              </a:rPr>
              <a:t>strongly where the Standards focus</a:t>
            </a:r>
            <a:endParaRPr lang="en-US" b="1" dirty="0">
              <a:latin typeface="Lucida Sans" panose="020B0602030504020204" pitchFamily="34" charset="0"/>
              <a:ea typeface="Arial" pitchFamily="31" charset="0"/>
              <a:cs typeface="Big Caslon"/>
            </a:endParaRPr>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71537356"/>
              </p:ext>
            </p:extLst>
          </p:nvPr>
        </p:nvGraphicFramePr>
        <p:xfrm>
          <a:off x="749201" y="2521961"/>
          <a:ext cx="7533564" cy="2569670"/>
        </p:xfrm>
        <a:graphic>
          <a:graphicData uri="http://schemas.openxmlformats.org/drawingml/2006/table">
            <a:tbl>
              <a:tblPr firstRow="1" bandRow="1">
                <a:tableStyleId>{5C22544A-7EE6-4342-B048-85BDC9FD1C3A}</a:tableStyleId>
              </a:tblPr>
              <a:tblGrid>
                <a:gridCol w="3766782">
                  <a:extLst>
                    <a:ext uri="{9D8B030D-6E8A-4147-A177-3AD203B41FA5}">
                      <a16:colId xmlns:a16="http://schemas.microsoft.com/office/drawing/2014/main" val="20000"/>
                    </a:ext>
                  </a:extLst>
                </a:gridCol>
                <a:gridCol w="3766782">
                  <a:extLst>
                    <a:ext uri="{9D8B030D-6E8A-4147-A177-3AD203B41FA5}">
                      <a16:colId xmlns:a16="http://schemas.microsoft.com/office/drawing/2014/main" val="20001"/>
                    </a:ext>
                  </a:extLst>
                </a:gridCol>
              </a:tblGrid>
              <a:tr h="394557">
                <a:tc>
                  <a:txBody>
                    <a:bodyPr/>
                    <a:lstStyle/>
                    <a:p>
                      <a:r>
                        <a:rPr lang="en-US" dirty="0">
                          <a:latin typeface="Lucida Sans" panose="020B0602030504020204" pitchFamily="34" charset="0"/>
                        </a:rPr>
                        <a:t>From </a:t>
                      </a:r>
                    </a:p>
                  </a:txBody>
                  <a:tcPr/>
                </a:tc>
                <a:tc>
                  <a:txBody>
                    <a:bodyPr/>
                    <a:lstStyle/>
                    <a:p>
                      <a:r>
                        <a:rPr lang="en-US" dirty="0">
                          <a:latin typeface="Lucida Sans" panose="020B0602030504020204" pitchFamily="34" charset="0"/>
                        </a:rPr>
                        <a:t>To</a:t>
                      </a:r>
                    </a:p>
                  </a:txBody>
                  <a:tcPr/>
                </a:tc>
                <a:extLst>
                  <a:ext uri="{0D108BD9-81ED-4DB2-BD59-A6C34878D82A}">
                    <a16:rowId xmlns:a16="http://schemas.microsoft.com/office/drawing/2014/main" val="10000"/>
                  </a:ext>
                </a:extLst>
              </a:tr>
              <a:tr h="986393">
                <a:tc>
                  <a:txBody>
                    <a:bodyPr/>
                    <a:lstStyle/>
                    <a:p>
                      <a:r>
                        <a:rPr lang="en-US" dirty="0">
                          <a:latin typeface="Lucida Sans" panose="020B0602030504020204" pitchFamily="34" charset="0"/>
                        </a:rPr>
                        <a:t>Cover</a:t>
                      </a:r>
                      <a:r>
                        <a:rPr lang="en-US" baseline="0" dirty="0">
                          <a:latin typeface="Lucida Sans" panose="020B0602030504020204" pitchFamily="34" charset="0"/>
                        </a:rPr>
                        <a:t> content that is a “m</a:t>
                      </a:r>
                      <a:r>
                        <a:rPr lang="en-US" dirty="0">
                          <a:latin typeface="Lucida Sans" panose="020B0602030504020204" pitchFamily="34" charset="0"/>
                        </a:rPr>
                        <a:t>ile-wide and</a:t>
                      </a:r>
                      <a:r>
                        <a:rPr lang="en-US" baseline="0" dirty="0">
                          <a:latin typeface="Lucida Sans" panose="020B0602030504020204" pitchFamily="34" charset="0"/>
                        </a:rPr>
                        <a:t> an</a:t>
                      </a:r>
                      <a:r>
                        <a:rPr lang="en-US" dirty="0">
                          <a:latin typeface="Lucida Sans" panose="020B0602030504020204" pitchFamily="34" charset="0"/>
                        </a:rPr>
                        <a:t> inch-deep”</a:t>
                      </a:r>
                    </a:p>
                  </a:txBody>
                  <a:tcPr/>
                </a:tc>
                <a:tc>
                  <a:txBody>
                    <a:bodyPr/>
                    <a:lstStyle/>
                    <a:p>
                      <a:r>
                        <a:rPr lang="en-US" dirty="0">
                          <a:latin typeface="Lucida Sans" panose="020B0602030504020204" pitchFamily="34" charset="0"/>
                        </a:rPr>
                        <a:t>Assess fewer topics </a:t>
                      </a:r>
                      <a:r>
                        <a:rPr lang="en-US" baseline="0" dirty="0">
                          <a:latin typeface="Lucida Sans" panose="020B0602030504020204" pitchFamily="34" charset="0"/>
                        </a:rPr>
                        <a:t>at each grade </a:t>
                      </a:r>
                      <a:r>
                        <a:rPr lang="en-US" dirty="0">
                          <a:latin typeface="Lucida Sans" panose="020B0602030504020204" pitchFamily="34" charset="0"/>
                        </a:rPr>
                        <a:t>(as required by the Standards)</a:t>
                      </a:r>
                      <a:r>
                        <a:rPr lang="en-US" baseline="0" dirty="0">
                          <a:latin typeface="Lucida Sans" panose="020B0602030504020204" pitchFamily="34" charset="0"/>
                        </a:rPr>
                        <a:t> </a:t>
                      </a:r>
                      <a:endParaRPr lang="en-US" dirty="0">
                        <a:latin typeface="Lucida Sans" panose="020B0602030504020204" pitchFamily="34" charset="0"/>
                      </a:endParaRPr>
                    </a:p>
                  </a:txBody>
                  <a:tcPr/>
                </a:tc>
                <a:extLst>
                  <a:ext uri="{0D108BD9-81ED-4DB2-BD59-A6C34878D82A}">
                    <a16:rowId xmlns:a16="http://schemas.microsoft.com/office/drawing/2014/main" val="10001"/>
                  </a:ext>
                </a:extLst>
              </a:tr>
              <a:tr h="11049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Lucida Sans" panose="020B0602030504020204" pitchFamily="34" charset="0"/>
                        </a:rPr>
                        <a:t>Give</a:t>
                      </a:r>
                      <a:r>
                        <a:rPr lang="en-US" baseline="0" dirty="0">
                          <a:latin typeface="Lucida Sans" panose="020B0602030504020204" pitchFamily="34" charset="0"/>
                        </a:rPr>
                        <a:t> equal importance to all content</a:t>
                      </a:r>
                      <a:endParaRPr lang="en-US" dirty="0">
                        <a:latin typeface="Lucida Sans" panose="020B0602030504020204" pitchFamily="34" charset="0"/>
                      </a:endParaRPr>
                    </a:p>
                    <a:p>
                      <a:endParaRPr lang="en-US" dirty="0">
                        <a:latin typeface="Lucida Sans" panose="020B0602030504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Lucida Sans" panose="020B0602030504020204" pitchFamily="34" charset="0"/>
                        </a:rPr>
                        <a:t>Dedicate l</a:t>
                      </a:r>
                      <a:r>
                        <a:rPr lang="en-US" dirty="0">
                          <a:latin typeface="Lucida Sans" panose="020B0602030504020204" pitchFamily="34" charset="0"/>
                        </a:rPr>
                        <a:t>arge</a:t>
                      </a:r>
                      <a:r>
                        <a:rPr lang="en-US" baseline="0" dirty="0">
                          <a:latin typeface="Lucida Sans" panose="020B0602030504020204" pitchFamily="34" charset="0"/>
                        </a:rPr>
                        <a:t> majority of score points to the major work of the grade</a:t>
                      </a:r>
                      <a:endParaRPr lang="en-US" dirty="0">
                        <a:latin typeface="Lucida Sans" panose="020B0602030504020204" pitchFamily="34" charset="0"/>
                      </a:endParaRPr>
                    </a:p>
                    <a:p>
                      <a:endParaRPr lang="en-US" dirty="0">
                        <a:latin typeface="Lucida Sans" panose="020B0602030504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81045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738" y="164279"/>
            <a:ext cx="8229600" cy="1143000"/>
          </a:xfrm>
        </p:spPr>
        <p:txBody>
          <a:bodyPr/>
          <a:lstStyle/>
          <a:p>
            <a:r>
              <a:rPr lang="en-US" b="1" dirty="0"/>
              <a:t>How Are CCSS Assessments Different?</a:t>
            </a:r>
            <a:br>
              <a:rPr lang="en-US" dirty="0"/>
            </a:br>
            <a:r>
              <a:rPr lang="en-US" sz="2600" i="1" dirty="0"/>
              <a:t>An Overview</a:t>
            </a:r>
          </a:p>
        </p:txBody>
      </p:sp>
      <p:sp>
        <p:nvSpPr>
          <p:cNvPr id="4" name="Content Placeholder 3"/>
          <p:cNvSpPr>
            <a:spLocks noGrp="1"/>
          </p:cNvSpPr>
          <p:nvPr>
            <p:ph idx="1"/>
          </p:nvPr>
        </p:nvSpPr>
        <p:spPr/>
        <p:txBody>
          <a:bodyPr/>
          <a:lstStyle/>
          <a:p>
            <a:pPr marL="0" indent="0">
              <a:buNone/>
            </a:pPr>
            <a:r>
              <a:rPr lang="en-US" b="1" dirty="0"/>
              <a:t>Shift 2: </a:t>
            </a:r>
            <a:r>
              <a:rPr lang="en-US" b="1" dirty="0">
                <a:solidFill>
                  <a:schemeClr val="accent2"/>
                </a:solidFill>
              </a:rPr>
              <a:t>Coherence</a:t>
            </a:r>
            <a:r>
              <a:rPr lang="en-US" b="1" dirty="0"/>
              <a:t>: </a:t>
            </a:r>
            <a:r>
              <a:rPr lang="en-US" dirty="0">
                <a:latin typeface="Lucida Sans" panose="020B0602030504020204" pitchFamily="34" charset="0"/>
                <a:ea typeface="Arial" pitchFamily="31" charset="0"/>
                <a:cs typeface="Big Caslon"/>
              </a:rPr>
              <a:t>think across grades, and link to major topics within grades </a:t>
            </a:r>
          </a:p>
          <a:p>
            <a:pPr marL="0" indent="0">
              <a:buNone/>
            </a:pPr>
            <a:endParaRPr lang="en-US" b="1" dirty="0">
              <a:latin typeface="Lucida Sans" panose="020B0602030504020204" pitchFamily="34" charset="0"/>
              <a:ea typeface="Arial" pitchFamily="31" charset="0"/>
              <a:cs typeface="Big Caslon"/>
            </a:endParaRPr>
          </a:p>
          <a:p>
            <a:pPr marL="0" indent="0">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40729951"/>
              </p:ext>
            </p:extLst>
          </p:nvPr>
        </p:nvGraphicFramePr>
        <p:xfrm>
          <a:off x="750625" y="2627270"/>
          <a:ext cx="7553402" cy="3382522"/>
        </p:xfrm>
        <a:graphic>
          <a:graphicData uri="http://schemas.openxmlformats.org/drawingml/2006/table">
            <a:tbl>
              <a:tblPr firstRow="1" bandRow="1">
                <a:tableStyleId>{5C22544A-7EE6-4342-B048-85BDC9FD1C3A}</a:tableStyleId>
              </a:tblPr>
              <a:tblGrid>
                <a:gridCol w="3715048">
                  <a:extLst>
                    <a:ext uri="{9D8B030D-6E8A-4147-A177-3AD203B41FA5}">
                      <a16:colId xmlns:a16="http://schemas.microsoft.com/office/drawing/2014/main" val="20000"/>
                    </a:ext>
                  </a:extLst>
                </a:gridCol>
                <a:gridCol w="3838354">
                  <a:extLst>
                    <a:ext uri="{9D8B030D-6E8A-4147-A177-3AD203B41FA5}">
                      <a16:colId xmlns:a16="http://schemas.microsoft.com/office/drawing/2014/main" val="20001"/>
                    </a:ext>
                  </a:extLst>
                </a:gridCol>
              </a:tblGrid>
              <a:tr h="456442">
                <a:tc>
                  <a:txBody>
                    <a:bodyPr/>
                    <a:lstStyle/>
                    <a:p>
                      <a:r>
                        <a:rPr lang="en-US" dirty="0">
                          <a:latin typeface="Lucida Sans" panose="020B0602030504020204" pitchFamily="34" charset="0"/>
                        </a:rPr>
                        <a:t>From</a:t>
                      </a:r>
                    </a:p>
                  </a:txBody>
                  <a:tcPr/>
                </a:tc>
                <a:tc>
                  <a:txBody>
                    <a:bodyPr/>
                    <a:lstStyle/>
                    <a:p>
                      <a:r>
                        <a:rPr lang="en-US" dirty="0">
                          <a:latin typeface="Lucida Sans" panose="020B0602030504020204" pitchFamily="34" charset="0"/>
                        </a:rPr>
                        <a:t>To</a:t>
                      </a:r>
                    </a:p>
                  </a:txBody>
                  <a:tcPr/>
                </a:tc>
                <a:extLst>
                  <a:ext uri="{0D108BD9-81ED-4DB2-BD59-A6C34878D82A}">
                    <a16:rowId xmlns:a16="http://schemas.microsoft.com/office/drawing/2014/main" val="10000"/>
                  </a:ext>
                </a:extLst>
              </a:tr>
              <a:tr h="1005132">
                <a:tc>
                  <a:txBody>
                    <a:bodyPr/>
                    <a:lstStyle/>
                    <a:p>
                      <a:r>
                        <a:rPr lang="en-US" dirty="0">
                          <a:latin typeface="Lucida Sans" panose="020B0602030504020204" pitchFamily="34" charset="0"/>
                        </a:rPr>
                        <a:t>Assessment as a checklist of individual standards</a:t>
                      </a:r>
                    </a:p>
                  </a:txBody>
                  <a:tcPr/>
                </a:tc>
                <a:tc>
                  <a:txBody>
                    <a:bodyPr/>
                    <a:lstStyle/>
                    <a:p>
                      <a:r>
                        <a:rPr lang="en-US" dirty="0">
                          <a:latin typeface="Lucida Sans" panose="020B0602030504020204" pitchFamily="34" charset="0"/>
                        </a:rPr>
                        <a:t>Items that connect standards, clusters,</a:t>
                      </a:r>
                      <a:r>
                        <a:rPr lang="en-US" baseline="0" dirty="0">
                          <a:latin typeface="Lucida Sans" panose="020B0602030504020204" pitchFamily="34" charset="0"/>
                        </a:rPr>
                        <a:t> and domains (as is natural in mathematics) as well as items that assess individual standards</a:t>
                      </a:r>
                      <a:endParaRPr lang="en-US" dirty="0">
                        <a:latin typeface="Lucida Sans" panose="020B0602030504020204" pitchFamily="34" charset="0"/>
                      </a:endParaRPr>
                    </a:p>
                  </a:txBody>
                  <a:tcPr/>
                </a:tc>
                <a:extLst>
                  <a:ext uri="{0D108BD9-81ED-4DB2-BD59-A6C34878D82A}">
                    <a16:rowId xmlns:a16="http://schemas.microsoft.com/office/drawing/2014/main" val="10001"/>
                  </a:ext>
                </a:extLst>
              </a:tr>
              <a:tr h="1262289">
                <a:tc>
                  <a:txBody>
                    <a:bodyPr/>
                    <a:lstStyle/>
                    <a:p>
                      <a:r>
                        <a:rPr lang="en-US" dirty="0">
                          <a:latin typeface="Lucida Sans" panose="020B0602030504020204" pitchFamily="34" charset="0"/>
                        </a:rPr>
                        <a:t>Each topic in each year is treated as</a:t>
                      </a:r>
                      <a:r>
                        <a:rPr lang="en-US" baseline="0" dirty="0">
                          <a:latin typeface="Lucida Sans" panose="020B0602030504020204" pitchFamily="34" charset="0"/>
                        </a:rPr>
                        <a:t> an independent event</a:t>
                      </a:r>
                      <a:endParaRPr lang="en-US" dirty="0">
                        <a:latin typeface="Lucida Sans" panose="020B0602030504020204" pitchFamily="34" charset="0"/>
                      </a:endParaRPr>
                    </a:p>
                  </a:txBody>
                  <a:tcPr/>
                </a:tc>
                <a:tc>
                  <a:txBody>
                    <a:bodyPr/>
                    <a:lstStyle/>
                    <a:p>
                      <a:r>
                        <a:rPr lang="en-US" baseline="0" dirty="0">
                          <a:latin typeface="Lucida Sans" panose="020B0602030504020204" pitchFamily="34" charset="0"/>
                        </a:rPr>
                        <a:t>Consistent representations are used for mathematics across the grades, and </a:t>
                      </a:r>
                    </a:p>
                    <a:p>
                      <a:r>
                        <a:rPr lang="en-US" baseline="0" dirty="0">
                          <a:latin typeface="Lucida Sans" panose="020B0602030504020204" pitchFamily="34" charset="0"/>
                        </a:rPr>
                        <a:t>Content connects to and builds on previous knowledge</a:t>
                      </a:r>
                      <a:endParaRPr lang="en-US" dirty="0">
                        <a:latin typeface="Lucida Sans" panose="020B0602030504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06942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38" y="160162"/>
            <a:ext cx="8229600" cy="1143000"/>
          </a:xfrm>
        </p:spPr>
        <p:txBody>
          <a:bodyPr/>
          <a:lstStyle/>
          <a:p>
            <a:r>
              <a:rPr lang="en-US" b="1" dirty="0"/>
              <a:t>How Are CCSS Assessments Different?</a:t>
            </a:r>
            <a:br>
              <a:rPr lang="en-US" dirty="0"/>
            </a:br>
            <a:r>
              <a:rPr lang="en-US" sz="2600" i="1" dirty="0"/>
              <a:t>An Overview</a:t>
            </a:r>
          </a:p>
        </p:txBody>
      </p:sp>
      <p:sp>
        <p:nvSpPr>
          <p:cNvPr id="3" name="Content Placeholder 2"/>
          <p:cNvSpPr>
            <a:spLocks noGrp="1"/>
          </p:cNvSpPr>
          <p:nvPr>
            <p:ph idx="1"/>
          </p:nvPr>
        </p:nvSpPr>
        <p:spPr>
          <a:xfrm>
            <a:off x="457200" y="1296538"/>
            <a:ext cx="8229600" cy="4829626"/>
          </a:xfrm>
        </p:spPr>
        <p:txBody>
          <a:bodyPr/>
          <a:lstStyle/>
          <a:p>
            <a:pPr marL="0" indent="0">
              <a:buNone/>
            </a:pPr>
            <a:r>
              <a:rPr lang="en-US" b="1" dirty="0"/>
              <a:t>Shift 3: </a:t>
            </a:r>
            <a:r>
              <a:rPr lang="en-US" b="1" dirty="0">
                <a:solidFill>
                  <a:schemeClr val="accent2"/>
                </a:solidFill>
              </a:rPr>
              <a:t>Rigor</a:t>
            </a:r>
            <a:r>
              <a:rPr lang="en-US" b="1" dirty="0"/>
              <a:t>: </a:t>
            </a:r>
            <a:r>
              <a:rPr lang="en-US" dirty="0">
                <a:latin typeface="Lucida Sans" panose="020B0602030504020204" pitchFamily="34" charset="0"/>
                <a:ea typeface="Arial" pitchFamily="31" charset="0"/>
                <a:cs typeface="Big Caslon"/>
              </a:rPr>
              <a:t>in major topics pursue conceptual understanding, procedural skill and fluency, and</a:t>
            </a:r>
          </a:p>
          <a:p>
            <a:pPr marL="0" indent="0">
              <a:buNone/>
            </a:pPr>
            <a:r>
              <a:rPr lang="en-US" dirty="0">
                <a:latin typeface="Lucida Sans" panose="020B0602030504020204" pitchFamily="34" charset="0"/>
                <a:ea typeface="Arial" pitchFamily="31" charset="0"/>
                <a:cs typeface="Big Caslon"/>
              </a:rPr>
              <a:t>application with </a:t>
            </a:r>
            <a:r>
              <a:rPr lang="en-US" b="1" dirty="0">
                <a:solidFill>
                  <a:schemeClr val="accent2"/>
                </a:solidFill>
                <a:latin typeface="Lucida Sans" panose="020B0602030504020204" pitchFamily="34" charset="0"/>
                <a:ea typeface="Arial" pitchFamily="31" charset="0"/>
                <a:cs typeface="Big Caslon"/>
              </a:rPr>
              <a:t>equal intensity</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64917925"/>
              </p:ext>
            </p:extLst>
          </p:nvPr>
        </p:nvGraphicFramePr>
        <p:xfrm>
          <a:off x="360218" y="2544728"/>
          <a:ext cx="8520546" cy="3607464"/>
        </p:xfrm>
        <a:graphic>
          <a:graphicData uri="http://schemas.openxmlformats.org/drawingml/2006/table">
            <a:tbl>
              <a:tblPr firstRow="1" bandRow="1">
                <a:tableStyleId>{5C22544A-7EE6-4342-B048-85BDC9FD1C3A}</a:tableStyleId>
              </a:tblPr>
              <a:tblGrid>
                <a:gridCol w="4068801">
                  <a:extLst>
                    <a:ext uri="{9D8B030D-6E8A-4147-A177-3AD203B41FA5}">
                      <a16:colId xmlns:a16="http://schemas.microsoft.com/office/drawing/2014/main" val="20000"/>
                    </a:ext>
                  </a:extLst>
                </a:gridCol>
                <a:gridCol w="4451745">
                  <a:extLst>
                    <a:ext uri="{9D8B030D-6E8A-4147-A177-3AD203B41FA5}">
                      <a16:colId xmlns:a16="http://schemas.microsoft.com/office/drawing/2014/main" val="20001"/>
                    </a:ext>
                  </a:extLst>
                </a:gridCol>
              </a:tblGrid>
              <a:tr h="387455">
                <a:tc>
                  <a:txBody>
                    <a:bodyPr/>
                    <a:lstStyle/>
                    <a:p>
                      <a:r>
                        <a:rPr lang="en-US" sz="1800" dirty="0">
                          <a:latin typeface="Lucida Sans" panose="020B0602030504020204" pitchFamily="34" charset="0"/>
                        </a:rPr>
                        <a:t>From</a:t>
                      </a:r>
                    </a:p>
                  </a:txBody>
                  <a:tcPr/>
                </a:tc>
                <a:tc>
                  <a:txBody>
                    <a:bodyPr/>
                    <a:lstStyle/>
                    <a:p>
                      <a:r>
                        <a:rPr lang="en-US" sz="1800" dirty="0">
                          <a:latin typeface="Lucida Sans" panose="020B0602030504020204" pitchFamily="34" charset="0"/>
                        </a:rPr>
                        <a:t>To</a:t>
                      </a:r>
                    </a:p>
                  </a:txBody>
                  <a:tcPr/>
                </a:tc>
                <a:extLst>
                  <a:ext uri="{0D108BD9-81ED-4DB2-BD59-A6C34878D82A}">
                    <a16:rowId xmlns:a16="http://schemas.microsoft.com/office/drawing/2014/main" val="10000"/>
                  </a:ext>
                </a:extLst>
              </a:tr>
              <a:tr h="6185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latin typeface="Lucida Sans" panose="020B0602030504020204" pitchFamily="34" charset="0"/>
                        </a:rPr>
                        <a:t>Unbalanced</a:t>
                      </a:r>
                      <a:r>
                        <a:rPr lang="en-US" sz="1600" baseline="0" dirty="0">
                          <a:latin typeface="Lucida Sans" panose="020B0602030504020204" pitchFamily="34" charset="0"/>
                        </a:rPr>
                        <a:t> emphasis on procedure or application</a:t>
                      </a:r>
                      <a:endParaRPr lang="en-US" sz="1600" dirty="0">
                        <a:latin typeface="Lucida Sans" panose="020B0602030504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a:latin typeface="Lucida Sans" panose="020B0602030504020204" pitchFamily="34" charset="0"/>
                        </a:rPr>
                        <a:t>Assessment of all three aspects of rigor in balance</a:t>
                      </a:r>
                      <a:endParaRPr lang="en-US" sz="1600" dirty="0">
                        <a:latin typeface="Lucida Sans" panose="020B0602030504020204" pitchFamily="34" charset="0"/>
                      </a:endParaRPr>
                    </a:p>
                  </a:txBody>
                  <a:tcPr/>
                </a:tc>
                <a:extLst>
                  <a:ext uri="{0D108BD9-81ED-4DB2-BD59-A6C34878D82A}">
                    <a16:rowId xmlns:a16="http://schemas.microsoft.com/office/drawing/2014/main" val="10001"/>
                  </a:ext>
                </a:extLst>
              </a:tr>
              <a:tr h="737138">
                <a:tc>
                  <a:txBody>
                    <a:bodyPr/>
                    <a:lstStyle/>
                    <a:p>
                      <a:r>
                        <a:rPr lang="en-US" sz="1600" dirty="0">
                          <a:latin typeface="Lucida Sans" panose="020B0602030504020204" pitchFamily="34" charset="0"/>
                        </a:rPr>
                        <a:t>A</a:t>
                      </a:r>
                      <a:r>
                        <a:rPr lang="en-US" sz="1600" baseline="0" dirty="0">
                          <a:latin typeface="Lucida Sans" panose="020B0602030504020204" pitchFamily="34" charset="0"/>
                        </a:rPr>
                        <a:t> lack of items that require conceptual understanding</a:t>
                      </a:r>
                      <a:endParaRPr lang="en-US" sz="1600" dirty="0">
                        <a:latin typeface="Lucida Sans" panose="020B0602030504020204" pitchFamily="34" charset="0"/>
                      </a:endParaRPr>
                    </a:p>
                  </a:txBody>
                  <a:tcPr/>
                </a:tc>
                <a:tc>
                  <a:txBody>
                    <a:bodyPr/>
                    <a:lstStyle/>
                    <a:p>
                      <a:r>
                        <a:rPr lang="en-US" sz="1600" b="0" dirty="0">
                          <a:latin typeface="Lucida Sans" panose="020B0602030504020204" pitchFamily="34" charset="0"/>
                        </a:rPr>
                        <a:t>Items that require students to demonstrate </a:t>
                      </a:r>
                      <a:r>
                        <a:rPr lang="en-US" sz="1600" b="1" dirty="0">
                          <a:latin typeface="Lucida Sans" panose="020B0602030504020204" pitchFamily="34" charset="0"/>
                        </a:rPr>
                        <a:t>conceptual understanding</a:t>
                      </a:r>
                      <a:r>
                        <a:rPr lang="en-US" sz="1600" b="0" dirty="0">
                          <a:latin typeface="Lucida Sans" panose="020B0602030504020204" pitchFamily="34" charset="0"/>
                        </a:rPr>
                        <a:t> of the mathematics,</a:t>
                      </a:r>
                      <a:r>
                        <a:rPr lang="en-US" sz="1600" b="0" baseline="0" dirty="0">
                          <a:latin typeface="Lucida Sans" panose="020B0602030504020204" pitchFamily="34" charset="0"/>
                        </a:rPr>
                        <a:t> not just the procedures</a:t>
                      </a:r>
                      <a:endParaRPr lang="en-US" sz="1600" dirty="0">
                        <a:latin typeface="Lucida Sans" panose="020B0602030504020204" pitchFamily="34" charset="0"/>
                      </a:endParaRPr>
                    </a:p>
                  </a:txBody>
                  <a:tcPr/>
                </a:tc>
                <a:extLst>
                  <a:ext uri="{0D108BD9-81ED-4DB2-BD59-A6C34878D82A}">
                    <a16:rowId xmlns:a16="http://schemas.microsoft.com/office/drawing/2014/main" val="10002"/>
                  </a:ext>
                </a:extLst>
              </a:tr>
              <a:tr h="955549">
                <a:tc>
                  <a:txBody>
                    <a:bodyPr/>
                    <a:lstStyle/>
                    <a:p>
                      <a:r>
                        <a:rPr lang="en-US" sz="1600" baseline="0" dirty="0">
                          <a:latin typeface="Lucida Sans" panose="020B0602030504020204" pitchFamily="34" charset="0"/>
                        </a:rPr>
                        <a:t>Fluency items that are only routine and ordinary</a:t>
                      </a:r>
                      <a:endParaRPr lang="en-US" sz="1600" dirty="0">
                        <a:latin typeface="Lucida Sans" panose="020B0602030504020204" pitchFamily="34" charset="0"/>
                      </a:endParaRPr>
                    </a:p>
                  </a:txBody>
                  <a:tcPr/>
                </a:tc>
                <a:tc>
                  <a:txBody>
                    <a:bodyPr/>
                    <a:lstStyle/>
                    <a:p>
                      <a:r>
                        <a:rPr lang="en-US" sz="1600" b="1" dirty="0">
                          <a:latin typeface="Lucida Sans" panose="020B0602030504020204" pitchFamily="34" charset="0"/>
                        </a:rPr>
                        <a:t>Fluency</a:t>
                      </a:r>
                      <a:r>
                        <a:rPr lang="en-US" sz="1600" baseline="0" dirty="0">
                          <a:latin typeface="Lucida Sans" panose="020B0602030504020204" pitchFamily="34" charset="0"/>
                        </a:rPr>
                        <a:t> items that are presented in new ways, as well as some that are routine and ordinary</a:t>
                      </a:r>
                      <a:endParaRPr lang="en-US" sz="1600" dirty="0">
                        <a:latin typeface="Lucida Sans" panose="020B0602030504020204" pitchFamily="34" charset="0"/>
                      </a:endParaRPr>
                    </a:p>
                  </a:txBody>
                  <a:tcPr/>
                </a:tc>
                <a:extLst>
                  <a:ext uri="{0D108BD9-81ED-4DB2-BD59-A6C34878D82A}">
                    <a16:rowId xmlns:a16="http://schemas.microsoft.com/office/drawing/2014/main" val="10003"/>
                  </a:ext>
                </a:extLst>
              </a:tr>
              <a:tr h="7371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latin typeface="Lucida Sans" panose="020B0602030504020204" pitchFamily="34" charset="0"/>
                        </a:rPr>
                        <a:t>Application</a:t>
                      </a:r>
                      <a:r>
                        <a:rPr lang="en-US" sz="1600" baseline="0" dirty="0">
                          <a:latin typeface="Lucida Sans" panose="020B0602030504020204" pitchFamily="34" charset="0"/>
                        </a:rPr>
                        <a:t> of </a:t>
                      </a:r>
                      <a:r>
                        <a:rPr lang="en-US" sz="1600" dirty="0">
                          <a:latin typeface="Lucida Sans" panose="020B0602030504020204" pitchFamily="34" charset="0"/>
                        </a:rPr>
                        <a:t>mathematics to routine and contrived word </a:t>
                      </a:r>
                      <a:r>
                        <a:rPr lang="en-US" sz="1600" baseline="0" dirty="0">
                          <a:latin typeface="Lucida Sans" panose="020B0602030504020204" pitchFamily="34" charset="0"/>
                        </a:rPr>
                        <a:t>problems</a:t>
                      </a:r>
                      <a:endParaRPr lang="en-US" sz="1600" dirty="0">
                        <a:latin typeface="Lucida Sans" panose="020B0602030504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a:latin typeface="Lucida Sans" panose="020B0602030504020204" pitchFamily="34" charset="0"/>
                        </a:rPr>
                        <a:t>Application</a:t>
                      </a:r>
                      <a:r>
                        <a:rPr lang="en-US" sz="1600" b="0" i="0" baseline="0" dirty="0">
                          <a:latin typeface="Lucida Sans" panose="020B0602030504020204" pitchFamily="34" charset="0"/>
                        </a:rPr>
                        <a:t> of</a:t>
                      </a:r>
                      <a:r>
                        <a:rPr lang="en-US" sz="1600" b="0" i="0" dirty="0">
                          <a:latin typeface="Lucida Sans" panose="020B0602030504020204" pitchFamily="34" charset="0"/>
                        </a:rPr>
                        <a:t> </a:t>
                      </a:r>
                      <a:r>
                        <a:rPr lang="en-US" sz="1600" dirty="0">
                          <a:latin typeface="Lucida Sans" panose="020B0602030504020204" pitchFamily="34" charset="0"/>
                        </a:rPr>
                        <a:t>mathematics to authentic non-routine</a:t>
                      </a:r>
                      <a:r>
                        <a:rPr lang="en-US" sz="1600" baseline="0" dirty="0">
                          <a:latin typeface="Lucida Sans" panose="020B0602030504020204" pitchFamily="34" charset="0"/>
                        </a:rPr>
                        <a:t> problems and </a:t>
                      </a:r>
                      <a:r>
                        <a:rPr lang="en-US" sz="1600" dirty="0">
                          <a:latin typeface="Lucida Sans" panose="020B0602030504020204" pitchFamily="34" charset="0"/>
                        </a:rPr>
                        <a:t>real-world</a:t>
                      </a:r>
                      <a:r>
                        <a:rPr lang="en-US" sz="1600" baseline="0" dirty="0">
                          <a:latin typeface="Lucida Sans" panose="020B0602030504020204" pitchFamily="34" charset="0"/>
                        </a:rPr>
                        <a:t> situations</a:t>
                      </a:r>
                      <a:endParaRPr lang="en-US" sz="1600" dirty="0">
                        <a:latin typeface="Lucida Sans" panose="020B0602030504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59982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38" y="116983"/>
            <a:ext cx="8229600" cy="765886"/>
          </a:xfrm>
        </p:spPr>
        <p:txBody>
          <a:bodyPr/>
          <a:lstStyle/>
          <a:p>
            <a:r>
              <a:rPr lang="en-US" dirty="0"/>
              <a:t>Additional Resources:</a:t>
            </a:r>
          </a:p>
        </p:txBody>
      </p:sp>
      <p:sp>
        <p:nvSpPr>
          <p:cNvPr id="3" name="Content Placeholder 2"/>
          <p:cNvSpPr>
            <a:spLocks noGrp="1"/>
          </p:cNvSpPr>
          <p:nvPr>
            <p:ph idx="1"/>
          </p:nvPr>
        </p:nvSpPr>
        <p:spPr>
          <a:xfrm>
            <a:off x="457200" y="1173600"/>
            <a:ext cx="8229600" cy="4525963"/>
          </a:xfrm>
        </p:spPr>
        <p:txBody>
          <a:bodyPr>
            <a:normAutofit fontScale="70000" lnSpcReduction="20000"/>
          </a:bodyPr>
          <a:lstStyle/>
          <a:p>
            <a:pPr marL="457200" indent="-457200">
              <a:buFont typeface="Arial"/>
              <a:buAutoNum type="arabicPeriod"/>
            </a:pPr>
            <a:r>
              <a:rPr lang="en-US" dirty="0"/>
              <a:t>For a growing bank of mini-assessments that can be used in the classroom, go to </a:t>
            </a:r>
            <a:r>
              <a:rPr lang="en-US" dirty="0">
                <a:hlinkClick r:id="rId3"/>
              </a:rPr>
              <a:t>www.achievethecore.org/math/mini-assessments</a:t>
            </a:r>
            <a:r>
              <a:rPr lang="en-US" dirty="0"/>
              <a:t>.</a:t>
            </a:r>
            <a:br>
              <a:rPr lang="en-US" dirty="0"/>
            </a:br>
            <a:endParaRPr lang="en-US" dirty="0"/>
          </a:p>
          <a:p>
            <a:pPr marL="457200" indent="-457200">
              <a:buFont typeface="Arial"/>
              <a:buAutoNum type="arabicPeriod"/>
            </a:pPr>
            <a:r>
              <a:rPr lang="en-US" dirty="0"/>
              <a:t>For a growing bank of tasks that can  be used for instructional or assessment purposes, go to </a:t>
            </a:r>
            <a:r>
              <a:rPr lang="en-US" dirty="0">
                <a:hlinkClick r:id="rId4"/>
              </a:rPr>
              <a:t>www.achievethecore.org/math/tasks</a:t>
            </a:r>
            <a:r>
              <a:rPr lang="en-US" dirty="0"/>
              <a:t>.</a:t>
            </a:r>
            <a:br>
              <a:rPr lang="en-US" dirty="0"/>
            </a:br>
            <a:endParaRPr lang="en-US" dirty="0"/>
          </a:p>
          <a:p>
            <a:pPr marL="457200" indent="-457200">
              <a:buFont typeface="Arial"/>
              <a:buAutoNum type="arabicPeriod"/>
            </a:pPr>
            <a:r>
              <a:rPr lang="en-US" dirty="0"/>
              <a:t>For more information about the Shifts, go to </a:t>
            </a:r>
            <a:r>
              <a:rPr lang="en-US" dirty="0">
                <a:hlinkClick r:id="rId5"/>
              </a:rPr>
              <a:t>http://achievethecore.org/shifts-mathematics</a:t>
            </a:r>
            <a:r>
              <a:rPr lang="en-US" dirty="0"/>
              <a:t> </a:t>
            </a:r>
            <a:br>
              <a:rPr lang="en-US" dirty="0"/>
            </a:br>
            <a:endParaRPr lang="en-US" dirty="0"/>
          </a:p>
          <a:p>
            <a:pPr marL="457200" indent="-457200">
              <a:buFont typeface="Arial"/>
              <a:buAutoNum type="arabicPeriod"/>
            </a:pPr>
            <a:r>
              <a:rPr lang="en-US" dirty="0"/>
              <a:t>For Illustrative Math tasks, go to </a:t>
            </a:r>
            <a:r>
              <a:rPr lang="en-US" dirty="0">
                <a:hlinkClick r:id="rId6"/>
              </a:rPr>
              <a:t>www.illustrativemath.org</a:t>
            </a:r>
            <a:r>
              <a:rPr lang="en-US" dirty="0"/>
              <a:t>.</a:t>
            </a:r>
            <a:br>
              <a:rPr lang="en-US" dirty="0"/>
            </a:br>
            <a:endParaRPr lang="en-US" dirty="0"/>
          </a:p>
          <a:p>
            <a:pPr marL="457200" indent="-457200">
              <a:buAutoNum type="arabicPeriod"/>
            </a:pPr>
            <a:r>
              <a:rPr lang="en-US" dirty="0"/>
              <a:t>For PARCC sample items and practice tests, grades 3–11, go to </a:t>
            </a:r>
            <a:r>
              <a:rPr lang="en-US" dirty="0">
                <a:hlinkClick r:id="rId7"/>
              </a:rPr>
              <a:t>www.parcconline.org</a:t>
            </a:r>
            <a:r>
              <a:rPr lang="en-US" dirty="0"/>
              <a:t>.</a:t>
            </a:r>
            <a:br>
              <a:rPr lang="en-US" dirty="0"/>
            </a:br>
            <a:endParaRPr lang="en-US" dirty="0"/>
          </a:p>
          <a:p>
            <a:pPr marL="457200" indent="-457200">
              <a:buAutoNum type="arabicPeriod"/>
            </a:pPr>
            <a:r>
              <a:rPr lang="en-US" dirty="0"/>
              <a:t>For SBAC practice tests, grades 3–high school, go to </a:t>
            </a:r>
            <a:r>
              <a:rPr lang="en-US" dirty="0">
                <a:hlinkClick r:id="rId8"/>
              </a:rPr>
              <a:t>www.smarterbalanced.org</a:t>
            </a:r>
            <a:r>
              <a:rPr lang="en-US" dirty="0"/>
              <a:t>.</a:t>
            </a:r>
            <a:br>
              <a:rPr lang="en-US" dirty="0"/>
            </a:br>
            <a:endParaRPr lang="en-US" dirty="0"/>
          </a:p>
          <a:p>
            <a:pPr marL="457200" indent="-457200">
              <a:buFont typeface="Arial"/>
              <a:buAutoNum type="arabicPeriod"/>
            </a:pPr>
            <a:r>
              <a:rPr lang="en-US" dirty="0"/>
              <a:t>For more about the progressions documents, go to </a:t>
            </a:r>
            <a:r>
              <a:rPr lang="en-US" dirty="0">
                <a:latin typeface="Lucida Sans" panose="020B0602030504020204" pitchFamily="34" charset="0"/>
                <a:hlinkClick r:id="rId9"/>
              </a:rPr>
              <a:t>http://math.arizona.edu/~ime/progressions/#products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07115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7"/>
          <p:cNvSpPr txBox="1">
            <a:spLocks/>
          </p:cNvSpPr>
          <p:nvPr/>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4" name="Title 7"/>
          <p:cNvSpPr txBox="1">
            <a:spLocks/>
          </p:cNvSpPr>
          <p:nvPr/>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 name="Title 1"/>
          <p:cNvSpPr>
            <a:spLocks noGrp="1"/>
          </p:cNvSpPr>
          <p:nvPr>
            <p:ph type="title"/>
          </p:nvPr>
        </p:nvSpPr>
        <p:spPr/>
        <p:txBody>
          <a:bodyPr>
            <a:normAutofit fontScale="90000"/>
          </a:bodyPr>
          <a:lstStyle/>
          <a:p>
            <a:r>
              <a:rPr lang="en-US" dirty="0"/>
              <a:t>Thank you for taking the time to learn more about CCSS-aligned assessments!</a:t>
            </a:r>
          </a:p>
        </p:txBody>
      </p:sp>
    </p:spTree>
    <p:extLst>
      <p:ext uri="{BB962C8B-B14F-4D97-AF65-F5344CB8AC3E}">
        <p14:creationId xmlns:p14="http://schemas.microsoft.com/office/powerpoint/2010/main" val="86574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38" y="147255"/>
            <a:ext cx="8229600" cy="1143000"/>
          </a:xfrm>
        </p:spPr>
        <p:txBody>
          <a:bodyPr/>
          <a:lstStyle/>
          <a:p>
            <a:r>
              <a:rPr lang="en-US" b="1" dirty="0"/>
              <a:t>How Are CCSS Assessments Different?</a:t>
            </a:r>
            <a:br>
              <a:rPr lang="en-US" dirty="0"/>
            </a:br>
            <a:r>
              <a:rPr lang="en-US" sz="2600" i="1" dirty="0"/>
              <a:t>An Overview</a:t>
            </a:r>
          </a:p>
        </p:txBody>
      </p:sp>
      <p:sp>
        <p:nvSpPr>
          <p:cNvPr id="3" name="Content Placeholder 2"/>
          <p:cNvSpPr>
            <a:spLocks noGrp="1"/>
          </p:cNvSpPr>
          <p:nvPr>
            <p:ph idx="1"/>
          </p:nvPr>
        </p:nvSpPr>
        <p:spPr/>
        <p:txBody>
          <a:bodyPr/>
          <a:lstStyle/>
          <a:p>
            <a:pPr marL="0" indent="0">
              <a:buNone/>
            </a:pPr>
            <a:r>
              <a:rPr lang="en-US" b="1" dirty="0">
                <a:latin typeface="Lucida Sans" panose="020B0602030504020204" pitchFamily="34" charset="0"/>
                <a:ea typeface="Arial" pitchFamily="31" charset="0"/>
                <a:cs typeface="Big Caslon"/>
              </a:rPr>
              <a:t>Shift 1: </a:t>
            </a:r>
            <a:r>
              <a:rPr lang="en-US" b="1" dirty="0">
                <a:solidFill>
                  <a:schemeClr val="accent2"/>
                </a:solidFill>
                <a:latin typeface="Lucida Sans" panose="020B0602030504020204" pitchFamily="34" charset="0"/>
                <a:ea typeface="Arial" pitchFamily="31" charset="0"/>
                <a:cs typeface="Big Caslon"/>
              </a:rPr>
              <a:t>Focus</a:t>
            </a:r>
            <a:r>
              <a:rPr lang="en-US" b="1" dirty="0">
                <a:latin typeface="Lucida Sans" panose="020B0602030504020204" pitchFamily="34" charset="0"/>
                <a:ea typeface="Arial" pitchFamily="31" charset="0"/>
                <a:cs typeface="Big Caslon"/>
              </a:rPr>
              <a:t> </a:t>
            </a:r>
            <a:r>
              <a:rPr lang="en-US" dirty="0">
                <a:latin typeface="Lucida Sans" panose="020B0602030504020204" pitchFamily="34" charset="0"/>
                <a:ea typeface="Arial" pitchFamily="31" charset="0"/>
                <a:cs typeface="Big Caslon"/>
              </a:rPr>
              <a:t>strongly where the Standards focus</a:t>
            </a:r>
            <a:endParaRPr lang="en-US" b="1" dirty="0">
              <a:latin typeface="Lucida Sans" panose="020B0602030504020204" pitchFamily="34" charset="0"/>
              <a:ea typeface="Arial" pitchFamily="31" charset="0"/>
              <a:cs typeface="Big Caslon"/>
            </a:endParaRPr>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51219091"/>
              </p:ext>
            </p:extLst>
          </p:nvPr>
        </p:nvGraphicFramePr>
        <p:xfrm>
          <a:off x="749201" y="2521961"/>
          <a:ext cx="7533564" cy="2569670"/>
        </p:xfrm>
        <a:graphic>
          <a:graphicData uri="http://schemas.openxmlformats.org/drawingml/2006/table">
            <a:tbl>
              <a:tblPr firstRow="1" bandRow="1">
                <a:tableStyleId>{5C22544A-7EE6-4342-B048-85BDC9FD1C3A}</a:tableStyleId>
              </a:tblPr>
              <a:tblGrid>
                <a:gridCol w="3766782">
                  <a:extLst>
                    <a:ext uri="{9D8B030D-6E8A-4147-A177-3AD203B41FA5}">
                      <a16:colId xmlns:a16="http://schemas.microsoft.com/office/drawing/2014/main" val="20000"/>
                    </a:ext>
                  </a:extLst>
                </a:gridCol>
                <a:gridCol w="3766782">
                  <a:extLst>
                    <a:ext uri="{9D8B030D-6E8A-4147-A177-3AD203B41FA5}">
                      <a16:colId xmlns:a16="http://schemas.microsoft.com/office/drawing/2014/main" val="20001"/>
                    </a:ext>
                  </a:extLst>
                </a:gridCol>
              </a:tblGrid>
              <a:tr h="394557">
                <a:tc>
                  <a:txBody>
                    <a:bodyPr/>
                    <a:lstStyle/>
                    <a:p>
                      <a:r>
                        <a:rPr lang="en-US" dirty="0">
                          <a:latin typeface="Lucida Sans" panose="020B0602030504020204" pitchFamily="34" charset="0"/>
                        </a:rPr>
                        <a:t>From </a:t>
                      </a:r>
                    </a:p>
                  </a:txBody>
                  <a:tcPr/>
                </a:tc>
                <a:tc>
                  <a:txBody>
                    <a:bodyPr/>
                    <a:lstStyle/>
                    <a:p>
                      <a:r>
                        <a:rPr lang="en-US" dirty="0">
                          <a:latin typeface="Lucida Sans" panose="020B0602030504020204" pitchFamily="34" charset="0"/>
                        </a:rPr>
                        <a:t>To</a:t>
                      </a:r>
                    </a:p>
                  </a:txBody>
                  <a:tcPr/>
                </a:tc>
                <a:extLst>
                  <a:ext uri="{0D108BD9-81ED-4DB2-BD59-A6C34878D82A}">
                    <a16:rowId xmlns:a16="http://schemas.microsoft.com/office/drawing/2014/main" val="10000"/>
                  </a:ext>
                </a:extLst>
              </a:tr>
              <a:tr h="986393">
                <a:tc>
                  <a:txBody>
                    <a:bodyPr/>
                    <a:lstStyle/>
                    <a:p>
                      <a:r>
                        <a:rPr lang="en-US" dirty="0">
                          <a:latin typeface="Lucida Sans" panose="020B0602030504020204" pitchFamily="34" charset="0"/>
                        </a:rPr>
                        <a:t>Cover</a:t>
                      </a:r>
                      <a:r>
                        <a:rPr lang="en-US" baseline="0" dirty="0">
                          <a:latin typeface="Lucida Sans" panose="020B0602030504020204" pitchFamily="34" charset="0"/>
                        </a:rPr>
                        <a:t> content that is a “m</a:t>
                      </a:r>
                      <a:r>
                        <a:rPr lang="en-US" dirty="0">
                          <a:latin typeface="Lucida Sans" panose="020B0602030504020204" pitchFamily="34" charset="0"/>
                        </a:rPr>
                        <a:t>ile-wide and</a:t>
                      </a:r>
                      <a:r>
                        <a:rPr lang="en-US" baseline="0" dirty="0">
                          <a:latin typeface="Lucida Sans" panose="020B0602030504020204" pitchFamily="34" charset="0"/>
                        </a:rPr>
                        <a:t> an</a:t>
                      </a:r>
                      <a:r>
                        <a:rPr lang="en-US" dirty="0">
                          <a:latin typeface="Lucida Sans" panose="020B0602030504020204" pitchFamily="34" charset="0"/>
                        </a:rPr>
                        <a:t> inch-deep”</a:t>
                      </a:r>
                    </a:p>
                  </a:txBody>
                  <a:tcPr/>
                </a:tc>
                <a:tc>
                  <a:txBody>
                    <a:bodyPr/>
                    <a:lstStyle/>
                    <a:p>
                      <a:r>
                        <a:rPr lang="en-US" dirty="0">
                          <a:latin typeface="Lucida Sans" panose="020B0602030504020204" pitchFamily="34" charset="0"/>
                        </a:rPr>
                        <a:t>Assess fewer topics </a:t>
                      </a:r>
                      <a:r>
                        <a:rPr lang="en-US" baseline="0" dirty="0">
                          <a:latin typeface="Lucida Sans" panose="020B0602030504020204" pitchFamily="34" charset="0"/>
                        </a:rPr>
                        <a:t>at each grade </a:t>
                      </a:r>
                      <a:r>
                        <a:rPr lang="en-US" dirty="0">
                          <a:latin typeface="Lucida Sans" panose="020B0602030504020204" pitchFamily="34" charset="0"/>
                        </a:rPr>
                        <a:t>(as required by the Standards)</a:t>
                      </a:r>
                      <a:r>
                        <a:rPr lang="en-US" baseline="0" dirty="0">
                          <a:latin typeface="Lucida Sans" panose="020B0602030504020204" pitchFamily="34" charset="0"/>
                        </a:rPr>
                        <a:t> </a:t>
                      </a:r>
                      <a:endParaRPr lang="en-US" dirty="0">
                        <a:latin typeface="Lucida Sans" panose="020B0602030504020204" pitchFamily="34" charset="0"/>
                      </a:endParaRPr>
                    </a:p>
                  </a:txBody>
                  <a:tcPr/>
                </a:tc>
                <a:extLst>
                  <a:ext uri="{0D108BD9-81ED-4DB2-BD59-A6C34878D82A}">
                    <a16:rowId xmlns:a16="http://schemas.microsoft.com/office/drawing/2014/main" val="10001"/>
                  </a:ext>
                </a:extLst>
              </a:tr>
              <a:tr h="11049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Lucida Sans" panose="020B0602030504020204" pitchFamily="34" charset="0"/>
                        </a:rPr>
                        <a:t>Give</a:t>
                      </a:r>
                      <a:r>
                        <a:rPr lang="en-US" baseline="0" dirty="0">
                          <a:latin typeface="Lucida Sans" panose="020B0602030504020204" pitchFamily="34" charset="0"/>
                        </a:rPr>
                        <a:t> equal importance to all content</a:t>
                      </a:r>
                      <a:endParaRPr lang="en-US" dirty="0">
                        <a:latin typeface="Lucida Sans" panose="020B0602030504020204" pitchFamily="34" charset="0"/>
                      </a:endParaRPr>
                    </a:p>
                    <a:p>
                      <a:endParaRPr lang="en-US" dirty="0">
                        <a:latin typeface="Lucida Sans" panose="020B0602030504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Lucida Sans" panose="020B0602030504020204" pitchFamily="34" charset="0"/>
                        </a:rPr>
                        <a:t>Dedicate l</a:t>
                      </a:r>
                      <a:r>
                        <a:rPr lang="en-US" dirty="0">
                          <a:latin typeface="Lucida Sans" panose="020B0602030504020204" pitchFamily="34" charset="0"/>
                        </a:rPr>
                        <a:t>arge</a:t>
                      </a:r>
                      <a:r>
                        <a:rPr lang="en-US" baseline="0" dirty="0">
                          <a:latin typeface="Lucida Sans" panose="020B0602030504020204" pitchFamily="34" charset="0"/>
                        </a:rPr>
                        <a:t> majority of score points to the major work* of the grade</a:t>
                      </a:r>
                      <a:endParaRPr lang="en-US" dirty="0">
                        <a:latin typeface="Lucida Sans" panose="020B0602030504020204" pitchFamily="34" charset="0"/>
                      </a:endParaRPr>
                    </a:p>
                    <a:p>
                      <a:endParaRPr lang="en-US" dirty="0">
                        <a:latin typeface="Lucida Sans" panose="020B0602030504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73288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738" y="164279"/>
            <a:ext cx="8229600" cy="1143000"/>
          </a:xfrm>
        </p:spPr>
        <p:txBody>
          <a:bodyPr/>
          <a:lstStyle/>
          <a:p>
            <a:r>
              <a:rPr lang="en-US" b="1" dirty="0"/>
              <a:t>How Are CCSS Assessments Different?</a:t>
            </a:r>
            <a:br>
              <a:rPr lang="en-US" dirty="0"/>
            </a:br>
            <a:r>
              <a:rPr lang="en-US" sz="2600" i="1" dirty="0"/>
              <a:t>An Overview</a:t>
            </a:r>
          </a:p>
        </p:txBody>
      </p:sp>
      <p:sp>
        <p:nvSpPr>
          <p:cNvPr id="4" name="Content Placeholder 3"/>
          <p:cNvSpPr>
            <a:spLocks noGrp="1"/>
          </p:cNvSpPr>
          <p:nvPr>
            <p:ph idx="1"/>
          </p:nvPr>
        </p:nvSpPr>
        <p:spPr/>
        <p:txBody>
          <a:bodyPr/>
          <a:lstStyle/>
          <a:p>
            <a:pPr marL="0" indent="0">
              <a:buNone/>
            </a:pPr>
            <a:r>
              <a:rPr lang="en-US" b="1" dirty="0"/>
              <a:t>Shift 2: </a:t>
            </a:r>
            <a:r>
              <a:rPr lang="en-US" b="1" dirty="0">
                <a:solidFill>
                  <a:schemeClr val="accent2"/>
                </a:solidFill>
              </a:rPr>
              <a:t>Coherence</a:t>
            </a:r>
            <a:r>
              <a:rPr lang="en-US" b="1" dirty="0"/>
              <a:t>: </a:t>
            </a:r>
            <a:r>
              <a:rPr lang="en-US" dirty="0">
                <a:latin typeface="Lucida Sans" panose="020B0602030504020204" pitchFamily="34" charset="0"/>
                <a:ea typeface="Arial" pitchFamily="31" charset="0"/>
                <a:cs typeface="Big Caslon"/>
              </a:rPr>
              <a:t>think across grades, and link to major topics within grades </a:t>
            </a:r>
          </a:p>
          <a:p>
            <a:pPr marL="0" indent="0">
              <a:buNone/>
            </a:pPr>
            <a:endParaRPr lang="en-US" b="1" dirty="0">
              <a:latin typeface="Lucida Sans" panose="020B0602030504020204" pitchFamily="34" charset="0"/>
              <a:ea typeface="Arial" pitchFamily="31" charset="0"/>
              <a:cs typeface="Big Caslon"/>
            </a:endParaRPr>
          </a:p>
          <a:p>
            <a:pPr marL="0" indent="0">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31537199"/>
              </p:ext>
            </p:extLst>
          </p:nvPr>
        </p:nvGraphicFramePr>
        <p:xfrm>
          <a:off x="750625" y="2627270"/>
          <a:ext cx="7553402" cy="3382522"/>
        </p:xfrm>
        <a:graphic>
          <a:graphicData uri="http://schemas.openxmlformats.org/drawingml/2006/table">
            <a:tbl>
              <a:tblPr firstRow="1" bandRow="1">
                <a:tableStyleId>{5C22544A-7EE6-4342-B048-85BDC9FD1C3A}</a:tableStyleId>
              </a:tblPr>
              <a:tblGrid>
                <a:gridCol w="3715048">
                  <a:extLst>
                    <a:ext uri="{9D8B030D-6E8A-4147-A177-3AD203B41FA5}">
                      <a16:colId xmlns:a16="http://schemas.microsoft.com/office/drawing/2014/main" val="20000"/>
                    </a:ext>
                  </a:extLst>
                </a:gridCol>
                <a:gridCol w="3838354">
                  <a:extLst>
                    <a:ext uri="{9D8B030D-6E8A-4147-A177-3AD203B41FA5}">
                      <a16:colId xmlns:a16="http://schemas.microsoft.com/office/drawing/2014/main" val="20001"/>
                    </a:ext>
                  </a:extLst>
                </a:gridCol>
              </a:tblGrid>
              <a:tr h="456442">
                <a:tc>
                  <a:txBody>
                    <a:bodyPr/>
                    <a:lstStyle/>
                    <a:p>
                      <a:r>
                        <a:rPr lang="en-US" dirty="0">
                          <a:latin typeface="Lucida Sans" panose="020B0602030504020204" pitchFamily="34" charset="0"/>
                        </a:rPr>
                        <a:t>From</a:t>
                      </a:r>
                    </a:p>
                  </a:txBody>
                  <a:tcPr/>
                </a:tc>
                <a:tc>
                  <a:txBody>
                    <a:bodyPr/>
                    <a:lstStyle/>
                    <a:p>
                      <a:r>
                        <a:rPr lang="en-US" dirty="0">
                          <a:latin typeface="Lucida Sans" panose="020B0602030504020204" pitchFamily="34" charset="0"/>
                        </a:rPr>
                        <a:t>To</a:t>
                      </a:r>
                    </a:p>
                  </a:txBody>
                  <a:tcPr/>
                </a:tc>
                <a:extLst>
                  <a:ext uri="{0D108BD9-81ED-4DB2-BD59-A6C34878D82A}">
                    <a16:rowId xmlns:a16="http://schemas.microsoft.com/office/drawing/2014/main" val="10000"/>
                  </a:ext>
                </a:extLst>
              </a:tr>
              <a:tr h="1005132">
                <a:tc>
                  <a:txBody>
                    <a:bodyPr/>
                    <a:lstStyle/>
                    <a:p>
                      <a:r>
                        <a:rPr lang="en-US" dirty="0">
                          <a:latin typeface="Lucida Sans" panose="020B0602030504020204" pitchFamily="34" charset="0"/>
                        </a:rPr>
                        <a:t>Assessment as a checklist of individual standards</a:t>
                      </a:r>
                    </a:p>
                  </a:txBody>
                  <a:tcPr/>
                </a:tc>
                <a:tc>
                  <a:txBody>
                    <a:bodyPr/>
                    <a:lstStyle/>
                    <a:p>
                      <a:r>
                        <a:rPr lang="en-US" dirty="0">
                          <a:latin typeface="Lucida Sans" panose="020B0602030504020204" pitchFamily="34" charset="0"/>
                        </a:rPr>
                        <a:t>Items that connect standards, clusters,</a:t>
                      </a:r>
                      <a:r>
                        <a:rPr lang="en-US" baseline="0" dirty="0">
                          <a:latin typeface="Lucida Sans" panose="020B0602030504020204" pitchFamily="34" charset="0"/>
                        </a:rPr>
                        <a:t> and domains (as is natural in mathematics) as well as items that assess individual standards</a:t>
                      </a:r>
                      <a:endParaRPr lang="en-US" dirty="0">
                        <a:latin typeface="Lucida Sans" panose="020B0602030504020204" pitchFamily="34" charset="0"/>
                      </a:endParaRPr>
                    </a:p>
                  </a:txBody>
                  <a:tcPr/>
                </a:tc>
                <a:extLst>
                  <a:ext uri="{0D108BD9-81ED-4DB2-BD59-A6C34878D82A}">
                    <a16:rowId xmlns:a16="http://schemas.microsoft.com/office/drawing/2014/main" val="10001"/>
                  </a:ext>
                </a:extLst>
              </a:tr>
              <a:tr h="1262289">
                <a:tc>
                  <a:txBody>
                    <a:bodyPr/>
                    <a:lstStyle/>
                    <a:p>
                      <a:r>
                        <a:rPr lang="en-US" dirty="0">
                          <a:latin typeface="Lucida Sans" panose="020B0602030504020204" pitchFamily="34" charset="0"/>
                        </a:rPr>
                        <a:t>Each topic in each year is treated as</a:t>
                      </a:r>
                      <a:r>
                        <a:rPr lang="en-US" baseline="0" dirty="0">
                          <a:latin typeface="Lucida Sans" panose="020B0602030504020204" pitchFamily="34" charset="0"/>
                        </a:rPr>
                        <a:t> an independent event</a:t>
                      </a:r>
                      <a:endParaRPr lang="en-US" dirty="0">
                        <a:latin typeface="Lucida Sans" panose="020B0602030504020204" pitchFamily="34" charset="0"/>
                      </a:endParaRPr>
                    </a:p>
                  </a:txBody>
                  <a:tcPr/>
                </a:tc>
                <a:tc>
                  <a:txBody>
                    <a:bodyPr/>
                    <a:lstStyle/>
                    <a:p>
                      <a:r>
                        <a:rPr lang="en-US" baseline="0" dirty="0">
                          <a:latin typeface="Lucida Sans" panose="020B0602030504020204" pitchFamily="34" charset="0"/>
                        </a:rPr>
                        <a:t>Consistent representations are used for mathematics across the grades, and </a:t>
                      </a:r>
                    </a:p>
                    <a:p>
                      <a:r>
                        <a:rPr lang="en-US" baseline="0" dirty="0">
                          <a:latin typeface="Lucida Sans" panose="020B0602030504020204" pitchFamily="34" charset="0"/>
                        </a:rPr>
                        <a:t>Content connects to and builds on previous knowledge</a:t>
                      </a:r>
                      <a:endParaRPr lang="en-US" dirty="0">
                        <a:latin typeface="Lucida Sans" panose="020B0602030504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04507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38" y="153538"/>
            <a:ext cx="8229600" cy="1143000"/>
          </a:xfrm>
        </p:spPr>
        <p:txBody>
          <a:bodyPr/>
          <a:lstStyle/>
          <a:p>
            <a:r>
              <a:rPr lang="en-US" b="1" dirty="0"/>
              <a:t>How Are CCSS Assessments Different?</a:t>
            </a:r>
            <a:br>
              <a:rPr lang="en-US" dirty="0"/>
            </a:br>
            <a:r>
              <a:rPr lang="en-US" sz="2600" i="1" dirty="0"/>
              <a:t>An Overview</a:t>
            </a:r>
          </a:p>
        </p:txBody>
      </p:sp>
      <p:sp>
        <p:nvSpPr>
          <p:cNvPr id="3" name="Content Placeholder 2"/>
          <p:cNvSpPr>
            <a:spLocks noGrp="1"/>
          </p:cNvSpPr>
          <p:nvPr>
            <p:ph idx="1"/>
          </p:nvPr>
        </p:nvSpPr>
        <p:spPr>
          <a:xfrm>
            <a:off x="457200" y="1296538"/>
            <a:ext cx="8229600" cy="4829626"/>
          </a:xfrm>
        </p:spPr>
        <p:txBody>
          <a:bodyPr/>
          <a:lstStyle/>
          <a:p>
            <a:pPr marL="0" indent="0">
              <a:buNone/>
            </a:pPr>
            <a:r>
              <a:rPr lang="en-US" b="1" dirty="0"/>
              <a:t>Shift 3: </a:t>
            </a:r>
            <a:r>
              <a:rPr lang="en-US" b="1" dirty="0">
                <a:solidFill>
                  <a:schemeClr val="accent2"/>
                </a:solidFill>
              </a:rPr>
              <a:t>Rigor</a:t>
            </a:r>
            <a:r>
              <a:rPr lang="en-US" b="1" dirty="0"/>
              <a:t>: </a:t>
            </a:r>
            <a:r>
              <a:rPr lang="en-US" dirty="0">
                <a:latin typeface="Lucida Sans" panose="020B0602030504020204" pitchFamily="34" charset="0"/>
                <a:ea typeface="Arial" pitchFamily="31" charset="0"/>
                <a:cs typeface="Big Caslon"/>
              </a:rPr>
              <a:t>in major topics pursue conceptual understanding, procedural skill and fluency, and</a:t>
            </a:r>
          </a:p>
          <a:p>
            <a:pPr marL="0" indent="0">
              <a:buNone/>
            </a:pPr>
            <a:r>
              <a:rPr lang="en-US" dirty="0">
                <a:latin typeface="Lucida Sans" panose="020B0602030504020204" pitchFamily="34" charset="0"/>
                <a:ea typeface="Arial" pitchFamily="31" charset="0"/>
                <a:cs typeface="Big Caslon"/>
              </a:rPr>
              <a:t>application with </a:t>
            </a:r>
            <a:r>
              <a:rPr lang="en-US" b="1" dirty="0">
                <a:solidFill>
                  <a:schemeClr val="accent2"/>
                </a:solidFill>
                <a:latin typeface="Lucida Sans" panose="020B0602030504020204" pitchFamily="34" charset="0"/>
                <a:ea typeface="Arial" pitchFamily="31" charset="0"/>
                <a:cs typeface="Big Caslon"/>
              </a:rPr>
              <a:t>equal intensity</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79350961"/>
              </p:ext>
            </p:extLst>
          </p:nvPr>
        </p:nvGraphicFramePr>
        <p:xfrm>
          <a:off x="360218" y="2544728"/>
          <a:ext cx="8520546" cy="3607464"/>
        </p:xfrm>
        <a:graphic>
          <a:graphicData uri="http://schemas.openxmlformats.org/drawingml/2006/table">
            <a:tbl>
              <a:tblPr firstRow="1" bandRow="1">
                <a:tableStyleId>{5C22544A-7EE6-4342-B048-85BDC9FD1C3A}</a:tableStyleId>
              </a:tblPr>
              <a:tblGrid>
                <a:gridCol w="4068801">
                  <a:extLst>
                    <a:ext uri="{9D8B030D-6E8A-4147-A177-3AD203B41FA5}">
                      <a16:colId xmlns:a16="http://schemas.microsoft.com/office/drawing/2014/main" val="20000"/>
                    </a:ext>
                  </a:extLst>
                </a:gridCol>
                <a:gridCol w="4451745">
                  <a:extLst>
                    <a:ext uri="{9D8B030D-6E8A-4147-A177-3AD203B41FA5}">
                      <a16:colId xmlns:a16="http://schemas.microsoft.com/office/drawing/2014/main" val="20001"/>
                    </a:ext>
                  </a:extLst>
                </a:gridCol>
              </a:tblGrid>
              <a:tr h="387455">
                <a:tc>
                  <a:txBody>
                    <a:bodyPr/>
                    <a:lstStyle/>
                    <a:p>
                      <a:r>
                        <a:rPr lang="en-US" sz="1800" dirty="0">
                          <a:latin typeface="Lucida Sans" panose="020B0602030504020204" pitchFamily="34" charset="0"/>
                        </a:rPr>
                        <a:t>From</a:t>
                      </a:r>
                    </a:p>
                  </a:txBody>
                  <a:tcPr/>
                </a:tc>
                <a:tc>
                  <a:txBody>
                    <a:bodyPr/>
                    <a:lstStyle/>
                    <a:p>
                      <a:r>
                        <a:rPr lang="en-US" sz="1800" dirty="0">
                          <a:latin typeface="Lucida Sans" panose="020B0602030504020204" pitchFamily="34" charset="0"/>
                        </a:rPr>
                        <a:t>To</a:t>
                      </a:r>
                    </a:p>
                  </a:txBody>
                  <a:tcPr/>
                </a:tc>
                <a:extLst>
                  <a:ext uri="{0D108BD9-81ED-4DB2-BD59-A6C34878D82A}">
                    <a16:rowId xmlns:a16="http://schemas.microsoft.com/office/drawing/2014/main" val="10000"/>
                  </a:ext>
                </a:extLst>
              </a:tr>
              <a:tr h="6185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latin typeface="Lucida Sans" panose="020B0602030504020204" pitchFamily="34" charset="0"/>
                        </a:rPr>
                        <a:t>Unbalanced</a:t>
                      </a:r>
                      <a:r>
                        <a:rPr lang="en-US" sz="1600" baseline="0" dirty="0">
                          <a:latin typeface="Lucida Sans" panose="020B0602030504020204" pitchFamily="34" charset="0"/>
                        </a:rPr>
                        <a:t> emphasis on procedure or application</a:t>
                      </a:r>
                      <a:endParaRPr lang="en-US" sz="1600" dirty="0">
                        <a:latin typeface="Lucida Sans" panose="020B0602030504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a:latin typeface="Lucida Sans" panose="020B0602030504020204" pitchFamily="34" charset="0"/>
                        </a:rPr>
                        <a:t>Assessment of all three aspects of rigor in balance</a:t>
                      </a:r>
                      <a:endParaRPr lang="en-US" sz="1600" dirty="0">
                        <a:latin typeface="Lucida Sans" panose="020B0602030504020204" pitchFamily="34" charset="0"/>
                      </a:endParaRPr>
                    </a:p>
                  </a:txBody>
                  <a:tcPr/>
                </a:tc>
                <a:extLst>
                  <a:ext uri="{0D108BD9-81ED-4DB2-BD59-A6C34878D82A}">
                    <a16:rowId xmlns:a16="http://schemas.microsoft.com/office/drawing/2014/main" val="10001"/>
                  </a:ext>
                </a:extLst>
              </a:tr>
              <a:tr h="737138">
                <a:tc>
                  <a:txBody>
                    <a:bodyPr/>
                    <a:lstStyle/>
                    <a:p>
                      <a:r>
                        <a:rPr lang="en-US" sz="1600" dirty="0">
                          <a:latin typeface="Lucida Sans" panose="020B0602030504020204" pitchFamily="34" charset="0"/>
                        </a:rPr>
                        <a:t>A</a:t>
                      </a:r>
                      <a:r>
                        <a:rPr lang="en-US" sz="1600" baseline="0" dirty="0">
                          <a:latin typeface="Lucida Sans" panose="020B0602030504020204" pitchFamily="34" charset="0"/>
                        </a:rPr>
                        <a:t> lack of items that require conceptual understanding</a:t>
                      </a:r>
                      <a:endParaRPr lang="en-US" sz="1600" dirty="0">
                        <a:latin typeface="Lucida Sans" panose="020B0602030504020204" pitchFamily="34" charset="0"/>
                      </a:endParaRPr>
                    </a:p>
                  </a:txBody>
                  <a:tcPr/>
                </a:tc>
                <a:tc>
                  <a:txBody>
                    <a:bodyPr/>
                    <a:lstStyle/>
                    <a:p>
                      <a:r>
                        <a:rPr lang="en-US" sz="1600" b="0" dirty="0">
                          <a:latin typeface="Lucida Sans" panose="020B0602030504020204" pitchFamily="34" charset="0"/>
                        </a:rPr>
                        <a:t>Items that require students to demonstrate </a:t>
                      </a:r>
                      <a:r>
                        <a:rPr lang="en-US" sz="1600" b="1" dirty="0">
                          <a:latin typeface="Lucida Sans" panose="020B0602030504020204" pitchFamily="34" charset="0"/>
                        </a:rPr>
                        <a:t>conceptual understanding</a:t>
                      </a:r>
                      <a:r>
                        <a:rPr lang="en-US" sz="1600" b="0" dirty="0">
                          <a:latin typeface="Lucida Sans" panose="020B0602030504020204" pitchFamily="34" charset="0"/>
                        </a:rPr>
                        <a:t> of the mathematics,</a:t>
                      </a:r>
                      <a:r>
                        <a:rPr lang="en-US" sz="1600" b="0" baseline="0" dirty="0">
                          <a:latin typeface="Lucida Sans" panose="020B0602030504020204" pitchFamily="34" charset="0"/>
                        </a:rPr>
                        <a:t> not just the procedures</a:t>
                      </a:r>
                      <a:endParaRPr lang="en-US" sz="1600" dirty="0">
                        <a:latin typeface="Lucida Sans" panose="020B0602030504020204" pitchFamily="34" charset="0"/>
                      </a:endParaRPr>
                    </a:p>
                  </a:txBody>
                  <a:tcPr/>
                </a:tc>
                <a:extLst>
                  <a:ext uri="{0D108BD9-81ED-4DB2-BD59-A6C34878D82A}">
                    <a16:rowId xmlns:a16="http://schemas.microsoft.com/office/drawing/2014/main" val="10002"/>
                  </a:ext>
                </a:extLst>
              </a:tr>
              <a:tr h="955549">
                <a:tc>
                  <a:txBody>
                    <a:bodyPr/>
                    <a:lstStyle/>
                    <a:p>
                      <a:r>
                        <a:rPr lang="en-US" sz="1600" baseline="0" dirty="0">
                          <a:latin typeface="Lucida Sans" panose="020B0602030504020204" pitchFamily="34" charset="0"/>
                        </a:rPr>
                        <a:t>Fluency items that are only routine and ordinary</a:t>
                      </a:r>
                      <a:endParaRPr lang="en-US" sz="1600" dirty="0">
                        <a:latin typeface="Lucida Sans" panose="020B0602030504020204" pitchFamily="34" charset="0"/>
                      </a:endParaRPr>
                    </a:p>
                  </a:txBody>
                  <a:tcPr/>
                </a:tc>
                <a:tc>
                  <a:txBody>
                    <a:bodyPr/>
                    <a:lstStyle/>
                    <a:p>
                      <a:r>
                        <a:rPr lang="en-US" sz="1600" b="1" dirty="0">
                          <a:latin typeface="Lucida Sans" panose="020B0602030504020204" pitchFamily="34" charset="0"/>
                        </a:rPr>
                        <a:t>Fluency</a:t>
                      </a:r>
                      <a:r>
                        <a:rPr lang="en-US" sz="1600" baseline="0" dirty="0">
                          <a:latin typeface="Lucida Sans" panose="020B0602030504020204" pitchFamily="34" charset="0"/>
                        </a:rPr>
                        <a:t> items that are presented in new ways, as well as some that are routine and ordinary</a:t>
                      </a:r>
                      <a:endParaRPr lang="en-US" sz="1600" dirty="0">
                        <a:latin typeface="Lucida Sans" panose="020B0602030504020204" pitchFamily="34" charset="0"/>
                      </a:endParaRPr>
                    </a:p>
                  </a:txBody>
                  <a:tcPr/>
                </a:tc>
                <a:extLst>
                  <a:ext uri="{0D108BD9-81ED-4DB2-BD59-A6C34878D82A}">
                    <a16:rowId xmlns:a16="http://schemas.microsoft.com/office/drawing/2014/main" val="10003"/>
                  </a:ext>
                </a:extLst>
              </a:tr>
              <a:tr h="7371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latin typeface="Lucida Sans" panose="020B0602030504020204" pitchFamily="34" charset="0"/>
                        </a:rPr>
                        <a:t>Application</a:t>
                      </a:r>
                      <a:r>
                        <a:rPr lang="en-US" sz="1600" baseline="0" dirty="0">
                          <a:latin typeface="Lucida Sans" panose="020B0602030504020204" pitchFamily="34" charset="0"/>
                        </a:rPr>
                        <a:t> of </a:t>
                      </a:r>
                      <a:r>
                        <a:rPr lang="en-US" sz="1600" dirty="0">
                          <a:latin typeface="Lucida Sans" panose="020B0602030504020204" pitchFamily="34" charset="0"/>
                        </a:rPr>
                        <a:t>mathematics to routine and contrived word </a:t>
                      </a:r>
                      <a:r>
                        <a:rPr lang="en-US" sz="1600" baseline="0" dirty="0">
                          <a:latin typeface="Lucida Sans" panose="020B0602030504020204" pitchFamily="34" charset="0"/>
                        </a:rPr>
                        <a:t>problems</a:t>
                      </a:r>
                      <a:endParaRPr lang="en-US" sz="1600" dirty="0">
                        <a:latin typeface="Lucida Sans" panose="020B0602030504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a:latin typeface="Lucida Sans" panose="020B0602030504020204" pitchFamily="34" charset="0"/>
                        </a:rPr>
                        <a:t>Application</a:t>
                      </a:r>
                      <a:r>
                        <a:rPr lang="en-US" sz="1600" b="0" i="0" baseline="0" dirty="0">
                          <a:latin typeface="Lucida Sans" panose="020B0602030504020204" pitchFamily="34" charset="0"/>
                        </a:rPr>
                        <a:t> of</a:t>
                      </a:r>
                      <a:r>
                        <a:rPr lang="en-US" sz="1600" b="0" i="0" dirty="0">
                          <a:latin typeface="Lucida Sans" panose="020B0602030504020204" pitchFamily="34" charset="0"/>
                        </a:rPr>
                        <a:t> </a:t>
                      </a:r>
                      <a:r>
                        <a:rPr lang="en-US" sz="1600" dirty="0">
                          <a:latin typeface="Lucida Sans" panose="020B0602030504020204" pitchFamily="34" charset="0"/>
                        </a:rPr>
                        <a:t>mathematics to authentic non-routine</a:t>
                      </a:r>
                      <a:r>
                        <a:rPr lang="en-US" sz="1600" baseline="0" dirty="0">
                          <a:latin typeface="Lucida Sans" panose="020B0602030504020204" pitchFamily="34" charset="0"/>
                        </a:rPr>
                        <a:t> problems and </a:t>
                      </a:r>
                      <a:r>
                        <a:rPr lang="en-US" sz="1600" dirty="0">
                          <a:latin typeface="Lucida Sans" panose="020B0602030504020204" pitchFamily="34" charset="0"/>
                        </a:rPr>
                        <a:t>real-world</a:t>
                      </a:r>
                      <a:r>
                        <a:rPr lang="en-US" sz="1600" baseline="0" dirty="0">
                          <a:latin typeface="Lucida Sans" panose="020B0602030504020204" pitchFamily="34" charset="0"/>
                        </a:rPr>
                        <a:t> situations</a:t>
                      </a:r>
                      <a:endParaRPr lang="en-US" sz="1600" dirty="0">
                        <a:latin typeface="Lucida Sans" panose="020B0602030504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5955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38" y="6624"/>
            <a:ext cx="8229600" cy="1018135"/>
          </a:xfrm>
        </p:spPr>
        <p:txBody>
          <a:bodyPr/>
          <a:lstStyle/>
          <a:p>
            <a:r>
              <a:rPr lang="en-US" b="1" dirty="0"/>
              <a:t>For More Information on the Shifts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For more information on the Shifts, please see the </a:t>
            </a:r>
            <a:r>
              <a:rPr lang="en-US" b="1" dirty="0"/>
              <a:t>newly updated </a:t>
            </a:r>
            <a:r>
              <a:rPr lang="en-US" dirty="0">
                <a:solidFill>
                  <a:srgbClr val="25A469"/>
                </a:solidFill>
                <a:hlinkClick r:id="rId3"/>
              </a:rPr>
              <a:t>Introduction to the Math Shifts Professional Development Module </a:t>
            </a:r>
            <a:r>
              <a:rPr lang="en-US" dirty="0"/>
              <a:t>on </a:t>
            </a:r>
            <a:r>
              <a:rPr lang="en-US" u="sng" dirty="0">
                <a:solidFill>
                  <a:srgbClr val="25A469"/>
                </a:solidFill>
                <a:hlinkClick r:id="rId4" action="ppaction://hlinkfile"/>
              </a:rPr>
              <a:t>achievethecore.org</a:t>
            </a:r>
            <a:r>
              <a:rPr lang="en-US" dirty="0"/>
              <a:t>.</a:t>
            </a:r>
          </a:p>
        </p:txBody>
      </p:sp>
    </p:spTree>
    <p:extLst>
      <p:ext uri="{BB962C8B-B14F-4D97-AF65-F5344CB8AC3E}">
        <p14:creationId xmlns:p14="http://schemas.microsoft.com/office/powerpoint/2010/main" val="1621750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Making the Shifts in Assessment:</a:t>
            </a:r>
            <a:br>
              <a:rPr lang="en-US" dirty="0"/>
            </a:br>
            <a:r>
              <a:rPr lang="en-US" dirty="0"/>
              <a:t>Assessments </a:t>
            </a:r>
            <a:r>
              <a:rPr lang="en-US" b="1" dirty="0"/>
              <a:t>focus</a:t>
            </a:r>
            <a:r>
              <a:rPr lang="en-US" dirty="0"/>
              <a:t> where the standards focus</a:t>
            </a:r>
          </a:p>
        </p:txBody>
      </p:sp>
    </p:spTree>
    <p:extLst>
      <p:ext uri="{BB962C8B-B14F-4D97-AF65-F5344CB8AC3E}">
        <p14:creationId xmlns:p14="http://schemas.microsoft.com/office/powerpoint/2010/main" val="4164439947"/>
      </p:ext>
    </p:extLst>
  </p:cSld>
  <p:clrMapOvr>
    <a:masterClrMapping/>
  </p:clrMapOvr>
</p:sld>
</file>

<file path=ppt/theme/theme1.xml><?xml version="1.0" encoding="utf-8"?>
<a:theme xmlns:a="http://schemas.openxmlformats.org/drawingml/2006/main" name="SAP-ATC-PPT-Template-0w5m">
  <a:themeElements>
    <a:clrScheme name="Custom 1">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25A469"/>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SAP-ATC-PPT-Template-0w5m</Template>
  <TotalTime>28467</TotalTime>
  <Words>9581</Words>
  <Application>Microsoft Office PowerPoint</Application>
  <PresentationFormat>On-screen Show (4:3)</PresentationFormat>
  <Paragraphs>706</Paragraphs>
  <Slides>44</Slides>
  <Notes>44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Cambria Math</vt:lpstr>
      <vt:lpstr>inherit</vt:lpstr>
      <vt:lpstr>Lucida Sans</vt:lpstr>
      <vt:lpstr>SAP-ATC-PPT-Template-0w5m</vt:lpstr>
      <vt:lpstr>Comparing Traditional Mathematics Assessment to CCSS Mathematics Assessment </vt:lpstr>
      <vt:lpstr>Outline of the Presentation</vt:lpstr>
      <vt:lpstr>The Shifts: An Overview</vt:lpstr>
      <vt:lpstr>How Are The Standards Different? An Overview of the Shifts</vt:lpstr>
      <vt:lpstr>How Are CCSS Assessments Different? An Overview</vt:lpstr>
      <vt:lpstr>How Are CCSS Assessments Different? An Overview</vt:lpstr>
      <vt:lpstr>How Are CCSS Assessments Different? An Overview</vt:lpstr>
      <vt:lpstr>For More Information on the Shifts</vt:lpstr>
      <vt:lpstr>Making the Shifts in Assessment: Assessments focus where the standards focus</vt:lpstr>
      <vt:lpstr>Focus in K–8 </vt:lpstr>
      <vt:lpstr>Focus in K–8  Major Work of the Grade</vt:lpstr>
      <vt:lpstr>Focus in K–8 Distribution of Score Points </vt:lpstr>
      <vt:lpstr>Focus in K–8 Grade 2 Geometry Example</vt:lpstr>
      <vt:lpstr>Focus in K–8 Measures of Center Example</vt:lpstr>
      <vt:lpstr>Focus in K–8  Supporting Work Reinforcing Major Work</vt:lpstr>
      <vt:lpstr>Focus in K–8  Supporting Work Reinforcing Major Work</vt:lpstr>
      <vt:lpstr>Focus in High School Widely Applicable Prerequisites</vt:lpstr>
      <vt:lpstr>Focus in High School Widely Applicable Prerequisites</vt:lpstr>
      <vt:lpstr>Focus in High School</vt:lpstr>
      <vt:lpstr>Making the Shifts in Assessment: Assessments honor the coherence of the standards</vt:lpstr>
      <vt:lpstr>Coherence Across Grades Seeing the Structure</vt:lpstr>
      <vt:lpstr>Coherence Across Grades Consistent Progressions</vt:lpstr>
      <vt:lpstr>Coherence Across Grades Consistent Progressions</vt:lpstr>
      <vt:lpstr>Coherence Across Grades Consistent Representations</vt:lpstr>
      <vt:lpstr>Coherence Within a Single Grade Assessing all levels of the content hierarchy</vt:lpstr>
      <vt:lpstr>Coherence Within a Single Grade Assessing at the Cluster Level</vt:lpstr>
      <vt:lpstr>Coherence Within a Single Grade Assessing at the Domain Level</vt:lpstr>
      <vt:lpstr>Coherence Within a Single Grade Assessing at the Grade Level</vt:lpstr>
      <vt:lpstr>Making the Shifts in Assessment: Assessments reflect the rigor of the standards</vt:lpstr>
      <vt:lpstr>Rigor Balanced Assessments </vt:lpstr>
      <vt:lpstr>Rigor Balanced Assessments</vt:lpstr>
      <vt:lpstr>Rigor Assessing Conceptual Understanding</vt:lpstr>
      <vt:lpstr>Rigor Assessing Conceptual Understanding</vt:lpstr>
      <vt:lpstr>Rigor Assessing Procedural Skill and Fluency</vt:lpstr>
      <vt:lpstr>Rigor Assessing Procedural Skill and Fluency</vt:lpstr>
      <vt:lpstr>Rigor Assessing Application</vt:lpstr>
      <vt:lpstr>Rigor Assessing Application</vt:lpstr>
      <vt:lpstr>Rigor  Not Always Together, Not Always Separate</vt:lpstr>
      <vt:lpstr>Summary and Resources </vt:lpstr>
      <vt:lpstr>How Are CCSS Assessments Different? An Overview</vt:lpstr>
      <vt:lpstr>How Are CCSS Assessments Different? An Overview</vt:lpstr>
      <vt:lpstr>How Are CCSS Assessments Different? An Overview</vt:lpstr>
      <vt:lpstr>Additional Resources:</vt:lpstr>
      <vt:lpstr>Thank you for taking the time to learn more about CCSS-aligned assessments!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dc:creator>
  <cp:lastModifiedBy>Pascale Joseph</cp:lastModifiedBy>
  <cp:revision>972</cp:revision>
  <cp:lastPrinted>2014-07-07T17:25:50Z</cp:lastPrinted>
  <dcterms:created xsi:type="dcterms:W3CDTF">2014-03-06T17:16:31Z</dcterms:created>
  <dcterms:modified xsi:type="dcterms:W3CDTF">2020-01-23T20:06:04Z</dcterms:modified>
</cp:coreProperties>
</file>