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8"/>
  </p:handoutMasterIdLst>
  <p:sldIdLst>
    <p:sldId id="311" r:id="rId2"/>
    <p:sldId id="316" r:id="rId3"/>
    <p:sldId id="318" r:id="rId4"/>
    <p:sldId id="317" r:id="rId5"/>
    <p:sldId id="319" r:id="rId6"/>
    <p:sldId id="320" r:id="rId7"/>
    <p:sldId id="321" r:id="rId8"/>
    <p:sldId id="322" r:id="rId9"/>
    <p:sldId id="323" r:id="rId10"/>
    <p:sldId id="326" r:id="rId11"/>
    <p:sldId id="325" r:id="rId12"/>
    <p:sldId id="327" r:id="rId13"/>
    <p:sldId id="328" r:id="rId14"/>
    <p:sldId id="329" r:id="rId15"/>
    <p:sldId id="330" r:id="rId16"/>
    <p:sldId id="33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93E"/>
    <a:srgbClr val="EC6302"/>
    <a:srgbClr val="3F3F39"/>
    <a:srgbClr val="2B9650"/>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0345" autoAdjust="0"/>
  </p:normalViewPr>
  <p:slideViewPr>
    <p:cSldViewPr snapToGrid="0" snapToObjects="1">
      <p:cViewPr varScale="1">
        <p:scale>
          <a:sx n="80" d="100"/>
          <a:sy n="80" d="100"/>
        </p:scale>
        <p:origin x="-1498" y="-67"/>
      </p:cViewPr>
      <p:guideLst>
        <p:guide orient="horz" pos="3969"/>
        <p:guide orient="horz" pos="3006"/>
        <p:guide orient="horz" pos="3486"/>
        <p:guide pos="13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hyperlink" Target="http://www.achievethecore.or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green_textur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ATC_logo_green_1line_CMYK.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19" y="226805"/>
            <a:ext cx="2020500" cy="368670"/>
          </a:xfrm>
          <a:prstGeom prst="rect">
            <a:avLst/>
          </a:prstGeom>
        </p:spPr>
      </p:pic>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1857374"/>
            <a:ext cx="3349625" cy="3159126"/>
          </a:xfrm>
        </p:spPr>
        <p:txBody>
          <a:bodyPr/>
          <a:lstStyle/>
          <a:p>
            <a:r>
              <a:rPr lang="en-US" smtClean="0"/>
              <a:t>Click icon to add picture</a:t>
            </a:r>
            <a:endParaRPr lang="en-US" dirty="0"/>
          </a:p>
        </p:txBody>
      </p:sp>
    </p:spTree>
    <p:extLst>
      <p:ext uri="{BB962C8B-B14F-4D97-AF65-F5344CB8AC3E}">
        <p14:creationId xmlns:p14="http://schemas.microsoft.com/office/powerpoint/2010/main" val="152919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a:xfrm>
            <a:off x="457200" y="66419"/>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6435725"/>
            <a:ext cx="547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57200" y="948015"/>
            <a:ext cx="8229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81162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smtClean="0"/>
              <a:t>Click icon to add table</a:t>
            </a:r>
            <a:endParaRPr lang="en-US"/>
          </a:p>
        </p:txBody>
      </p:sp>
      <p:sp>
        <p:nvSpPr>
          <p:cNvPr id="2" name="Title 1"/>
          <p:cNvSpPr>
            <a:spLocks noGrp="1"/>
          </p:cNvSpPr>
          <p:nvPr>
            <p:ph type="title"/>
          </p:nvPr>
        </p:nvSpPr>
        <p:spPr>
          <a:xfrm>
            <a:off x="457200" y="120737"/>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5" name="Rectangle 4"/>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pic>
        <p:nvPicPr>
          <p:cNvPr id="9" name="Picture 8"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6435725"/>
            <a:ext cx="547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457200" y="948015"/>
            <a:ext cx="8229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03924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smtClean="0"/>
              <a:t>Click icon to add chart</a:t>
            </a:r>
            <a:endParaRPr lang="en-US"/>
          </a:p>
        </p:txBody>
      </p:sp>
      <p:sp>
        <p:nvSpPr>
          <p:cNvPr id="2" name="Title 1"/>
          <p:cNvSpPr>
            <a:spLocks noGrp="1"/>
          </p:cNvSpPr>
          <p:nvPr>
            <p:ph type="title"/>
          </p:nvPr>
        </p:nvSpPr>
        <p:spPr>
          <a:xfrm>
            <a:off x="457200" y="102631"/>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5" name="Rectangle 4"/>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6435725"/>
            <a:ext cx="547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57200" y="948015"/>
            <a:ext cx="8229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21614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smtClean="0"/>
              <a:t>Click icon to add picture</a:t>
            </a:r>
            <a:endParaRPr lang="en-US"/>
          </a:p>
        </p:txBody>
      </p:sp>
      <p:sp>
        <p:nvSpPr>
          <p:cNvPr id="2" name="Title 1"/>
          <p:cNvSpPr>
            <a:spLocks noGrp="1"/>
          </p:cNvSpPr>
          <p:nvPr>
            <p:ph type="title"/>
          </p:nvPr>
        </p:nvSpPr>
        <p:spPr>
          <a:xfrm>
            <a:off x="457200" y="111684"/>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5" name="Rectangle 4"/>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pic>
        <p:nvPicPr>
          <p:cNvPr id="9" name="Picture 8"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6444778"/>
            <a:ext cx="547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457200" y="948015"/>
            <a:ext cx="8229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12632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smtClean="0"/>
              <a:t>Click icon to add picture</a:t>
            </a:r>
            <a:endParaRPr lang="en-US"/>
          </a:p>
        </p:txBody>
      </p:sp>
    </p:spTree>
    <p:extLst>
      <p:ext uri="{BB962C8B-B14F-4D97-AF65-F5344CB8AC3E}">
        <p14:creationId xmlns:p14="http://schemas.microsoft.com/office/powerpoint/2010/main" val="1696591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smtClean="0"/>
              <a:t>Click to edit Master title style</a:t>
            </a:r>
            <a:endParaRPr lang="en-US" dirty="0"/>
          </a:p>
        </p:txBody>
      </p:sp>
      <p:sp>
        <p:nvSpPr>
          <p:cNvPr id="3" name="Rectangle 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pic>
        <p:nvPicPr>
          <p:cNvPr id="6" name="Picture 5"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6435725"/>
            <a:ext cx="547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8204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pic>
        <p:nvPicPr>
          <p:cNvPr id="6" name="Picture 5"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6435725"/>
            <a:ext cx="547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7271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descr="green_textur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4000" cy="6858000"/>
          </a:xfrm>
          <a:prstGeom prst="rect">
            <a:avLst/>
          </a:prstGeom>
        </p:spPr>
      </p:pic>
      <p:pic>
        <p:nvPicPr>
          <p:cNvPr id="8" name="Picture 7" descr="ATC_org_white.pdf">
            <a:hlinkClick r:id="rId3"/>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3737" y="6518032"/>
            <a:ext cx="1862700" cy="150565"/>
          </a:xfrm>
          <a:prstGeom prst="rect">
            <a:avLst/>
          </a:prstGeom>
        </p:spPr>
      </p:pic>
      <p:pic>
        <p:nvPicPr>
          <p:cNvPr id="10" name="Picture 9" descr="ATC_logo_green_1line_CMYK.pdf"/>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9319" y="226805"/>
            <a:ext cx="2020500" cy="36867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23593E"/>
                </a:solidFill>
                <a:latin typeface="Lucida Sans"/>
                <a:cs typeface="Lucida Sans"/>
              </a:rPr>
              <a:t>Thank</a:t>
            </a:r>
            <a:r>
              <a:rPr lang="en-US" sz="3200" baseline="0" dirty="0" smtClean="0">
                <a:solidFill>
                  <a:srgbClr val="23593E"/>
                </a:solidFill>
                <a:latin typeface="Lucida Sans"/>
                <a:cs typeface="Lucida Sans"/>
              </a:rPr>
              <a:t> You!</a:t>
            </a:r>
            <a:endParaRPr lang="en-US" sz="3200" dirty="0">
              <a:solidFill>
                <a:srgbClr val="23593E"/>
              </a:solidFill>
              <a:latin typeface="Lucida Sans"/>
              <a:cs typeface="Lucida Sans"/>
            </a:endParaRPr>
          </a:p>
        </p:txBody>
      </p:sp>
    </p:spTree>
    <p:extLst>
      <p:ext uri="{BB962C8B-B14F-4D97-AF65-F5344CB8AC3E}">
        <p14:creationId xmlns:p14="http://schemas.microsoft.com/office/powerpoint/2010/main" val="30928645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6435725"/>
            <a:ext cx="547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159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TC_org_white.pdf">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737" y="6518032"/>
            <a:ext cx="1862700" cy="150565"/>
          </a:xfrm>
          <a:prstGeom prst="rect">
            <a:avLst/>
          </a:prstGeom>
        </p:spPr>
      </p:pic>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spTree>
    <p:extLst>
      <p:ext uri="{BB962C8B-B14F-4D97-AF65-F5344CB8AC3E}">
        <p14:creationId xmlns:p14="http://schemas.microsoft.com/office/powerpoint/2010/main" val="42191410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spTree>
      <p:nvGrpSpPr>
        <p:cNvPr id="1" name=""/>
        <p:cNvGrpSpPr/>
        <p:nvPr/>
      </p:nvGrpSpPr>
      <p:grpSpPr>
        <a:xfrm>
          <a:off x="0" y="0"/>
          <a:ext cx="0" cy="0"/>
          <a:chOff x="0" y="0"/>
          <a:chExt cx="0" cy="0"/>
        </a:xfrm>
      </p:grpSpPr>
      <p:pic>
        <p:nvPicPr>
          <p:cNvPr id="11" name="Picture 10" descr="GettyImages_175389704.jpg"/>
          <p:cNvPicPr>
            <a:picLocks noChangeAspect="1"/>
          </p:cNvPicPr>
          <p:nvPr userDrawn="1"/>
        </p:nvPicPr>
        <p:blipFill rotWithShape="1">
          <a:blip r:embed="rId2" cstate="email">
            <a:extLst>
              <a:ext uri="{28A0092B-C50C-407E-A947-70E740481C1C}">
                <a14:useLocalDpi xmlns:a14="http://schemas.microsoft.com/office/drawing/2010/main"/>
              </a:ext>
            </a:extLst>
          </a:blip>
          <a:srcRect b="-34086"/>
          <a:stretch/>
        </p:blipFill>
        <p:spPr>
          <a:xfrm>
            <a:off x="0" y="0"/>
            <a:ext cx="9147094" cy="6920187"/>
          </a:xfrm>
          <a:prstGeom prst="rect">
            <a:avLst/>
          </a:prstGeom>
        </p:spPr>
      </p:pic>
      <p:pic>
        <p:nvPicPr>
          <p:cNvPr id="5" name="Picture 4"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861542"/>
            <a:ext cx="9143999"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ATC_logo_green_1line_CMYK.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9319" y="226805"/>
            <a:ext cx="2020500" cy="368670"/>
          </a:xfrm>
          <a:prstGeom prst="rect">
            <a:avLst/>
          </a:prstGeom>
        </p:spPr>
      </p:pic>
    </p:spTree>
    <p:extLst>
      <p:ext uri="{BB962C8B-B14F-4D97-AF65-F5344CB8AC3E}">
        <p14:creationId xmlns:p14="http://schemas.microsoft.com/office/powerpoint/2010/main" val="73873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smtClean="0"/>
              <a:t>Insert caption here</a:t>
            </a:r>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TC_org_white.pdf">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737" y="6518032"/>
            <a:ext cx="1862700" cy="150565"/>
          </a:xfrm>
          <a:prstGeom prst="rect">
            <a:avLst/>
          </a:prstGeom>
        </p:spPr>
      </p:pic>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spTree>
    <p:extLst>
      <p:ext uri="{BB962C8B-B14F-4D97-AF65-F5344CB8AC3E}">
        <p14:creationId xmlns:p14="http://schemas.microsoft.com/office/powerpoint/2010/main" val="2667475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TC_org_white.pdf">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737" y="6518032"/>
            <a:ext cx="1862700" cy="150565"/>
          </a:xfrm>
          <a:prstGeom prst="rect">
            <a:avLst/>
          </a:prstGeom>
        </p:spPr>
      </p:pic>
      <p:sp>
        <p:nvSpPr>
          <p:cNvPr id="15" name="TextBox 14"/>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spTree>
    <p:extLst>
      <p:ext uri="{BB962C8B-B14F-4D97-AF65-F5344CB8AC3E}">
        <p14:creationId xmlns:p14="http://schemas.microsoft.com/office/powerpoint/2010/main" val="304830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TC_org_white.pdf">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737" y="6518032"/>
            <a:ext cx="1862700" cy="150565"/>
          </a:xfrm>
          <a:prstGeom prst="rect">
            <a:avLst/>
          </a:prstGeom>
        </p:spPr>
      </p:pic>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spTree>
    <p:extLst>
      <p:ext uri="{BB962C8B-B14F-4D97-AF65-F5344CB8AC3E}">
        <p14:creationId xmlns:p14="http://schemas.microsoft.com/office/powerpoint/2010/main" val="408935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smtClean="0"/>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smtClean="0"/>
              <a:t>Insert caption here</a:t>
            </a:r>
          </a:p>
        </p:txBody>
      </p:sp>
      <p:sp>
        <p:nvSpPr>
          <p:cNvPr id="15" name="Rectangle 14"/>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ATC_org_white.pdf">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737" y="6518032"/>
            <a:ext cx="1862700" cy="150565"/>
          </a:xfrm>
          <a:prstGeom prst="rect">
            <a:avLst/>
          </a:prstGeom>
        </p:spPr>
      </p:pic>
      <p:sp>
        <p:nvSpPr>
          <p:cNvPr id="18" name="TextBox 17"/>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pic>
        <p:nvPicPr>
          <p:cNvPr id="8" name="Picture 7" descr="171366080_5_blur.jpg"/>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2" y="1"/>
            <a:ext cx="9144002" cy="68707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smtClean="0"/>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Tree>
    <p:extLst>
      <p:ext uri="{BB962C8B-B14F-4D97-AF65-F5344CB8AC3E}">
        <p14:creationId xmlns:p14="http://schemas.microsoft.com/office/powerpoint/2010/main" val="230809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Alternate">
    <p:spTree>
      <p:nvGrpSpPr>
        <p:cNvPr id="1" name=""/>
        <p:cNvGrpSpPr/>
        <p:nvPr/>
      </p:nvGrpSpPr>
      <p:grpSpPr>
        <a:xfrm>
          <a:off x="0" y="0"/>
          <a:ext cx="0" cy="0"/>
          <a:chOff x="0" y="0"/>
          <a:chExt cx="0" cy="0"/>
        </a:xfrm>
      </p:grpSpPr>
      <p:sp>
        <p:nvSpPr>
          <p:cNvPr id="5" name="Rectangle 4"/>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TC_org_white.pdf">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737" y="6518032"/>
            <a:ext cx="1862700" cy="150565"/>
          </a:xfrm>
          <a:prstGeom prst="rect">
            <a:avLst/>
          </a:prstGeom>
        </p:spPr>
      </p:pic>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smtClean="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smtClean="0">
                <a:solidFill>
                  <a:srgbClr val="FFFFFF"/>
                </a:solidFill>
                <a:latin typeface="Lucida Sans"/>
                <a:cs typeface="Lucida Sans"/>
              </a:rPr>
              <a:t> </a:t>
            </a:r>
            <a:endParaRPr lang="en-US" sz="1000" dirty="0">
              <a:solidFill>
                <a:srgbClr val="FFFFFF"/>
              </a:solidFill>
              <a:latin typeface="Lucida Sans"/>
              <a:cs typeface="Lucida Sans"/>
            </a:endParaRP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smtClean="0"/>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Tree>
    <p:extLst>
      <p:ext uri="{BB962C8B-B14F-4D97-AF65-F5344CB8AC3E}">
        <p14:creationId xmlns:p14="http://schemas.microsoft.com/office/powerpoint/2010/main" val="230809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alpha val="1000"/>
          </a:schemeClr>
        </a:solidFill>
        <a:effectLst/>
      </p:bgPr>
    </p:bg>
    <p:spTree>
      <p:nvGrpSpPr>
        <p:cNvPr id="1" name=""/>
        <p:cNvGrpSpPr/>
        <p:nvPr/>
      </p:nvGrpSpPr>
      <p:grpSpPr>
        <a:xfrm>
          <a:off x="0" y="0"/>
          <a:ext cx="0" cy="0"/>
          <a:chOff x="0" y="0"/>
          <a:chExt cx="0" cy="0"/>
        </a:xfrm>
      </p:grpSpPr>
      <p:pic>
        <p:nvPicPr>
          <p:cNvPr id="13" name="Picture 12" descr="green_textur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5"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descr="goldenrod_textur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3" name="Picture 12" descr="orange_textur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3" name="Picture 2" descr="periwinkle_textur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2" name="Picture 11" descr="lightblue_textur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6" r:id="rId3"/>
    <p:sldLayoutId id="2147483677" r:id="rId4"/>
    <p:sldLayoutId id="2147483664" r:id="rId5"/>
    <p:sldLayoutId id="2147483661" r:id="rId6"/>
    <p:sldLayoutId id="2147483675" r:id="rId7"/>
    <p:sldLayoutId id="2147483662" r:id="rId8"/>
    <p:sldLayoutId id="2147483663" r:id="rId9"/>
    <p:sldLayoutId id="2147483650" r:id="rId10"/>
    <p:sldLayoutId id="2147483680" r:id="rId11"/>
    <p:sldLayoutId id="2147483681" r:id="rId12"/>
    <p:sldLayoutId id="2147483678" r:id="rId13"/>
    <p:sldLayoutId id="2147483679" r:id="rId14"/>
    <p:sldLayoutId id="2147483654" r:id="rId15"/>
    <p:sldLayoutId id="2147483655" r:id="rId16"/>
    <p:sldLayoutId id="2147483660" r:id="rId17"/>
    <p:sldLayoutId id="2147483652" r:id="rId18"/>
    <p:sldLayoutId id="2147483653" r:id="rId19"/>
    <p:sldLayoutId id="2147483666" r:id="rId20"/>
    <p:sldLayoutId id="2147483668" r:id="rId21"/>
    <p:sldLayoutId id="2147483667" r:id="rId22"/>
    <p:sldLayoutId id="2147483669" r:id="rId23"/>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hyperlink" Target="mailto:salberti@studentsachieve.net" TargetMode="External"/><Relationship Id="rId1" Type="http://schemas.openxmlformats.org/officeDocument/2006/relationships/slideLayout" Target="../slideLayouts/slideLayout3.xml"/><Relationship Id="rId4" Type="http://schemas.openxmlformats.org/officeDocument/2006/relationships/hyperlink" Target="http://www.achievethecore.org/salbert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7" name="Title 6"/>
          <p:cNvSpPr>
            <a:spLocks noGrp="1"/>
          </p:cNvSpPr>
          <p:nvPr>
            <p:ph type="ctrTitle"/>
          </p:nvPr>
        </p:nvSpPr>
        <p:spPr/>
        <p:txBody>
          <a:bodyPr>
            <a:normAutofit/>
          </a:bodyPr>
          <a:lstStyle/>
          <a:p>
            <a:r>
              <a:rPr lang="en-US" dirty="0" smtClean="0"/>
              <a:t>Empowering Practitioners to Lead the Core</a:t>
            </a:r>
            <a:endParaRPr lang="en-US" dirty="0"/>
          </a:p>
        </p:txBody>
      </p:sp>
      <p:sp>
        <p:nvSpPr>
          <p:cNvPr id="8" name="Subtitle 7"/>
          <p:cNvSpPr>
            <a:spLocks noGrp="1"/>
          </p:cNvSpPr>
          <p:nvPr>
            <p:ph type="subTitle" idx="1"/>
          </p:nvPr>
        </p:nvSpPr>
        <p:spPr>
          <a:xfrm>
            <a:off x="3507949" y="3835561"/>
            <a:ext cx="5497220" cy="1107913"/>
          </a:xfrm>
        </p:spPr>
        <p:txBody>
          <a:bodyPr>
            <a:normAutofit/>
          </a:bodyPr>
          <a:lstStyle/>
          <a:p>
            <a:r>
              <a:rPr lang="en-US" dirty="0" smtClean="0"/>
              <a:t>Sandra Alberti</a:t>
            </a:r>
          </a:p>
        </p:txBody>
      </p:sp>
      <p:pic>
        <p:nvPicPr>
          <p:cNvPr id="10" name="Picture Placeholder 9" descr="171366080_5.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1857375"/>
            <a:ext cx="3349625" cy="3159125"/>
          </a:xfrm>
        </p:spPr>
      </p:pic>
      <p:pic>
        <p:nvPicPr>
          <p:cNvPr id="6" name="Shape 2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81937" y="5457982"/>
            <a:ext cx="928688" cy="603752"/>
          </a:xfrm>
          <a:prstGeom prst="rect">
            <a:avLst/>
          </a:prstGeom>
          <a:noFill/>
          <a:ln>
            <a:noFill/>
          </a:ln>
        </p:spPr>
      </p:pic>
      <p:sp>
        <p:nvSpPr>
          <p:cNvPr id="3" name="TextBox 2"/>
          <p:cNvSpPr txBox="1"/>
          <p:nvPr/>
        </p:nvSpPr>
        <p:spPr>
          <a:xfrm>
            <a:off x="4695825" y="5138405"/>
            <a:ext cx="3305175" cy="1846659"/>
          </a:xfrm>
          <a:prstGeom prst="rect">
            <a:avLst/>
          </a:prstGeom>
          <a:noFill/>
        </p:spPr>
        <p:txBody>
          <a:bodyPr wrap="square" rtlCol="0">
            <a:spAutoFit/>
          </a:bodyPr>
          <a:lstStyle/>
          <a:p>
            <a:r>
              <a:rPr lang="en-US" sz="3200" dirty="0"/>
              <a:t>@</a:t>
            </a:r>
            <a:r>
              <a:rPr lang="en-US" sz="3200" dirty="0" err="1" smtClean="0"/>
              <a:t>salberti</a:t>
            </a:r>
            <a:endParaRPr lang="en-US" sz="3200" dirty="0" smtClean="0"/>
          </a:p>
          <a:p>
            <a:r>
              <a:rPr lang="en-US" sz="3200" dirty="0" smtClean="0"/>
              <a:t>@</a:t>
            </a:r>
            <a:r>
              <a:rPr lang="en-US" sz="3200" dirty="0" err="1" smtClean="0"/>
              <a:t>achievethecore</a:t>
            </a:r>
            <a:endParaRPr lang="en-US" sz="3200" dirty="0"/>
          </a:p>
          <a:p>
            <a:r>
              <a:rPr lang="en-US" sz="3200" dirty="0"/>
              <a:t>#CCSS</a:t>
            </a:r>
          </a:p>
          <a:p>
            <a:endParaRPr lang="en-US" dirty="0"/>
          </a:p>
        </p:txBody>
      </p:sp>
    </p:spTree>
    <p:extLst>
      <p:ext uri="{BB962C8B-B14F-4D97-AF65-F5344CB8AC3E}">
        <p14:creationId xmlns:p14="http://schemas.microsoft.com/office/powerpoint/2010/main" val="1868720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70368" y="1067626"/>
            <a:ext cx="4157702" cy="5047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6225" y="1513842"/>
            <a:ext cx="4400550" cy="4154984"/>
          </a:xfrm>
          <a:prstGeom prst="rect">
            <a:avLst/>
          </a:prstGeom>
          <a:noFill/>
          <a:ln>
            <a:solidFill>
              <a:srgbClr val="23593E"/>
            </a:solidFill>
          </a:ln>
        </p:spPr>
        <p:txBody>
          <a:bodyPr wrap="square" rtlCol="0">
            <a:spAutoFit/>
          </a:bodyPr>
          <a:lstStyle/>
          <a:p>
            <a:r>
              <a:rPr lang="en-US" sz="2400" dirty="0" smtClean="0"/>
              <a:t>Standards by themselves cannot raise achievement.  Standards don’t stay up late at night working on lesson plans, or stay after school making sure every student learns – it’s teachers who do that.  And standards don’t implement themselves.  Education leaders from the state board to the building principal must make the Standards a reality in schools.  </a:t>
            </a:r>
            <a:endParaRPr lang="en-US" sz="2400" dirty="0"/>
          </a:p>
        </p:txBody>
      </p:sp>
    </p:spTree>
    <p:extLst>
      <p:ext uri="{BB962C8B-B14F-4D97-AF65-F5344CB8AC3E}">
        <p14:creationId xmlns:p14="http://schemas.microsoft.com/office/powerpoint/2010/main" val="28441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Teachers Must Own the Work</a:t>
            </a:r>
            <a:endParaRPr lang="en-US" dirty="0"/>
          </a:p>
        </p:txBody>
      </p:sp>
      <p:sp>
        <p:nvSpPr>
          <p:cNvPr id="7" name="Content Placeholder 2"/>
          <p:cNvSpPr>
            <a:spLocks noGrp="1"/>
          </p:cNvSpPr>
          <p:nvPr>
            <p:ph idx="1"/>
          </p:nvPr>
        </p:nvSpPr>
        <p:spPr>
          <a:xfrm>
            <a:off x="457200" y="1085850"/>
            <a:ext cx="8229600" cy="4735513"/>
          </a:xfrm>
        </p:spPr>
        <p:txBody>
          <a:bodyPr>
            <a:noAutofit/>
          </a:bodyPr>
          <a:lstStyle/>
          <a:p>
            <a:pPr marL="0" indent="0">
              <a:buNone/>
            </a:pPr>
            <a:r>
              <a:rPr lang="en-US" i="1" dirty="0" smtClean="0"/>
              <a:t>Unless </a:t>
            </a:r>
            <a:r>
              <a:rPr lang="en-US" i="1" dirty="0"/>
              <a:t>teachers are the owners, these new standards will fail like all those before. But to make them owners, we must do more than invite a few token teachers to the next standards workshop. Teachers themselves must become the leaders when implementing the standards.  Those who have mastered the ideas and the content must mentor their peers. Those who are challenged must work with their colleagues; those who are indifferent must become engaged; those who are cynical must be won over. Teachers must shape both the standards and assessments as educational tools rather than data-gathering </a:t>
            </a:r>
            <a:r>
              <a:rPr lang="en-US" i="1" dirty="0" smtClean="0"/>
              <a:t>instruments</a:t>
            </a:r>
            <a:endParaRPr lang="en-US" dirty="0" smtClean="0"/>
          </a:p>
          <a:p>
            <a:pPr marL="0" indent="0" algn="r">
              <a:buNone/>
            </a:pPr>
            <a:r>
              <a:rPr lang="en-US" dirty="0"/>
              <a:t> – </a:t>
            </a:r>
            <a:r>
              <a:rPr lang="en-US" sz="2000" dirty="0"/>
              <a:t>John Ewing, “Give the Standards Back to Teachers”</a:t>
            </a:r>
          </a:p>
        </p:txBody>
      </p:sp>
    </p:spTree>
    <p:extLst>
      <p:ext uri="{BB962C8B-B14F-4D97-AF65-F5344CB8AC3E}">
        <p14:creationId xmlns:p14="http://schemas.microsoft.com/office/powerpoint/2010/main" val="62367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Must Own the Work</a:t>
            </a:r>
            <a:endParaRPr lang="en-US" dirty="0"/>
          </a:p>
        </p:txBody>
      </p:sp>
      <p:sp>
        <p:nvSpPr>
          <p:cNvPr id="3" name="Content Placeholder 2"/>
          <p:cNvSpPr>
            <a:spLocks noGrp="1"/>
          </p:cNvSpPr>
          <p:nvPr>
            <p:ph idx="1"/>
          </p:nvPr>
        </p:nvSpPr>
        <p:spPr/>
        <p:txBody>
          <a:bodyPr/>
          <a:lstStyle/>
          <a:p>
            <a:r>
              <a:rPr lang="en-US" dirty="0" smtClean="0"/>
              <a:t>Core Advocates</a:t>
            </a:r>
          </a:p>
          <a:p>
            <a:pPr lvl="1"/>
            <a:r>
              <a:rPr lang="en-US" dirty="0" smtClean="0"/>
              <a:t>Strong grounding in understanding the work</a:t>
            </a:r>
            <a:br>
              <a:rPr lang="en-US" dirty="0" smtClean="0"/>
            </a:br>
            <a:endParaRPr lang="en-US" dirty="0" smtClean="0"/>
          </a:p>
          <a:p>
            <a:r>
              <a:rPr lang="en-US" dirty="0" smtClean="0"/>
              <a:t>Enrolled, not Told</a:t>
            </a:r>
            <a:br>
              <a:rPr lang="en-US" dirty="0" smtClean="0"/>
            </a:br>
            <a:endParaRPr lang="en-US" dirty="0" smtClean="0"/>
          </a:p>
          <a:p>
            <a:r>
              <a:rPr lang="en-US" dirty="0" smtClean="0"/>
              <a:t>Teacher Voice – Closest to the work</a:t>
            </a:r>
          </a:p>
          <a:p>
            <a:pPr lvl="1"/>
            <a:r>
              <a:rPr lang="en-US" dirty="0" smtClean="0"/>
              <a:t>Opportunities</a:t>
            </a:r>
          </a:p>
          <a:p>
            <a:pPr lvl="1"/>
            <a:r>
              <a:rPr lang="en-US" dirty="0" smtClean="0"/>
              <a:t>Permission</a:t>
            </a:r>
            <a:endParaRPr lang="en-US" dirty="0"/>
          </a:p>
        </p:txBody>
      </p:sp>
    </p:spTree>
    <p:extLst>
      <p:ext uri="{BB962C8B-B14F-4D97-AF65-F5344CB8AC3E}">
        <p14:creationId xmlns:p14="http://schemas.microsoft.com/office/powerpoint/2010/main" val="302809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Tools:  Achieve The Core</a:t>
            </a:r>
            <a:endParaRPr lang="en-US" dirty="0"/>
          </a:p>
        </p:txBody>
      </p:sp>
      <p:sp>
        <p:nvSpPr>
          <p:cNvPr id="3" name="Content Placeholder 2"/>
          <p:cNvSpPr>
            <a:spLocks noGrp="1"/>
          </p:cNvSpPr>
          <p:nvPr>
            <p:ph idx="1"/>
          </p:nvPr>
        </p:nvSpPr>
        <p:spPr/>
        <p:txBody>
          <a:bodyPr/>
          <a:lstStyle/>
          <a:p>
            <a:pPr marL="0" indent="0">
              <a:buNone/>
            </a:pPr>
            <a:r>
              <a:rPr lang="en-US" dirty="0" smtClean="0"/>
              <a:t>What does it look like?</a:t>
            </a:r>
            <a:br>
              <a:rPr lang="en-US" dirty="0" smtClean="0"/>
            </a:br>
            <a:endParaRPr lang="en-US" dirty="0" smtClean="0"/>
          </a:p>
          <a:p>
            <a:r>
              <a:rPr lang="en-US" dirty="0" smtClean="0"/>
              <a:t>Instructional Practice Guide</a:t>
            </a:r>
          </a:p>
          <a:p>
            <a:r>
              <a:rPr lang="en-US" dirty="0" smtClean="0"/>
              <a:t>Lesson Planning Tool</a:t>
            </a:r>
          </a:p>
          <a:p>
            <a:r>
              <a:rPr lang="en-US" dirty="0" smtClean="0"/>
              <a:t>TeachingtheCore.org</a:t>
            </a:r>
          </a:p>
          <a:p>
            <a:endParaRPr lang="en-US" dirty="0"/>
          </a:p>
          <a:p>
            <a:endParaRPr lang="en-US" dirty="0" smtClean="0"/>
          </a:p>
          <a:p>
            <a:endParaRPr lang="en-US" dirty="0"/>
          </a:p>
          <a:p>
            <a:endParaRPr lang="en-US"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62575" y="1600200"/>
            <a:ext cx="2897109" cy="3757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909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Tools:  Achieve the Core</a:t>
            </a:r>
            <a:endParaRPr lang="en-US" dirty="0"/>
          </a:p>
        </p:txBody>
      </p:sp>
      <p:sp>
        <p:nvSpPr>
          <p:cNvPr id="3" name="Content Placeholder 2"/>
          <p:cNvSpPr>
            <a:spLocks noGrp="1"/>
          </p:cNvSpPr>
          <p:nvPr>
            <p:ph idx="1"/>
          </p:nvPr>
        </p:nvSpPr>
        <p:spPr/>
        <p:txBody>
          <a:bodyPr/>
          <a:lstStyle/>
          <a:p>
            <a:r>
              <a:rPr lang="en-US" dirty="0" smtClean="0"/>
              <a:t>Materials Alignment</a:t>
            </a:r>
          </a:p>
          <a:p>
            <a:r>
              <a:rPr lang="en-US" dirty="0" smtClean="0"/>
              <a:t>Instructional Materials </a:t>
            </a:r>
            <a:br>
              <a:rPr lang="en-US" dirty="0" smtClean="0"/>
            </a:br>
            <a:r>
              <a:rPr lang="en-US" dirty="0" smtClean="0"/>
              <a:t>Taskforce</a:t>
            </a:r>
          </a:p>
          <a:p>
            <a:r>
              <a:rPr lang="en-US" dirty="0" smtClean="0"/>
              <a:t>Assessment </a:t>
            </a:r>
            <a:br>
              <a:rPr lang="en-US" dirty="0" smtClean="0"/>
            </a:br>
            <a:r>
              <a:rPr lang="en-US" dirty="0" smtClean="0"/>
              <a:t>Evaluation</a:t>
            </a:r>
            <a:endParaRPr lang="en-US"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91564" y="2657153"/>
            <a:ext cx="4333286" cy="3350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552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Tools:  Achieve the Core	</a:t>
            </a:r>
            <a:endParaRPr lang="en-US" dirty="0"/>
          </a:p>
        </p:txBody>
      </p:sp>
      <p:sp>
        <p:nvSpPr>
          <p:cNvPr id="3" name="Content Placeholder 2"/>
          <p:cNvSpPr>
            <a:spLocks noGrp="1"/>
          </p:cNvSpPr>
          <p:nvPr>
            <p:ph idx="1"/>
          </p:nvPr>
        </p:nvSpPr>
        <p:spPr/>
        <p:txBody>
          <a:bodyPr/>
          <a:lstStyle/>
          <a:p>
            <a:r>
              <a:rPr lang="en-US" dirty="0" smtClean="0"/>
              <a:t>Academic Word Finder</a:t>
            </a:r>
          </a:p>
          <a:p>
            <a:endParaRPr lang="en-US" dirty="0"/>
          </a:p>
          <a:p>
            <a:r>
              <a:rPr lang="en-US" dirty="0" smtClean="0"/>
              <a:t>Student Achievement Partners “Survey”</a:t>
            </a:r>
          </a:p>
          <a:p>
            <a:pPr lvl="1"/>
            <a:endParaRPr lang="en-US" dirty="0" smtClean="0"/>
          </a:p>
          <a:p>
            <a:pPr lvl="1"/>
            <a:r>
              <a:rPr lang="en-US" dirty="0" smtClean="0"/>
              <a:t>Self Assessment of Knowledge </a:t>
            </a:r>
            <a:r>
              <a:rPr lang="en-US" smtClean="0"/>
              <a:t>and Practice</a:t>
            </a:r>
          </a:p>
          <a:p>
            <a:pPr lvl="1"/>
            <a:r>
              <a:rPr lang="en-US" smtClean="0"/>
              <a:t>Responsive </a:t>
            </a:r>
            <a:r>
              <a:rPr lang="en-US" dirty="0" smtClean="0"/>
              <a:t>professional learning plans</a:t>
            </a:r>
            <a:endParaRPr lang="en-US" dirty="0"/>
          </a:p>
        </p:txBody>
      </p:sp>
    </p:spTree>
    <p:extLst>
      <p:ext uri="{BB962C8B-B14F-4D97-AF65-F5344CB8AC3E}">
        <p14:creationId xmlns:p14="http://schemas.microsoft.com/office/powerpoint/2010/main" val="109068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5000" y="2264025"/>
            <a:ext cx="7912100" cy="3816429"/>
          </a:xfrm>
          <a:prstGeom prst="rect">
            <a:avLst/>
          </a:prstGeom>
          <a:noFill/>
        </p:spPr>
        <p:txBody>
          <a:bodyPr wrap="square" rtlCol="0">
            <a:spAutoFit/>
          </a:bodyPr>
          <a:lstStyle/>
          <a:p>
            <a:pPr algn="ctr"/>
            <a:r>
              <a:rPr lang="en-US" sz="3200" dirty="0" smtClean="0"/>
              <a:t>Thank You!</a:t>
            </a:r>
          </a:p>
          <a:p>
            <a:pPr algn="ctr"/>
            <a:endParaRPr lang="en-US" sz="1600" dirty="0"/>
          </a:p>
          <a:p>
            <a:pPr algn="ctr"/>
            <a:r>
              <a:rPr lang="en-US" sz="3200" dirty="0" smtClean="0"/>
              <a:t>Sandra Alberti</a:t>
            </a:r>
          </a:p>
          <a:p>
            <a:pPr algn="ctr"/>
            <a:r>
              <a:rPr lang="en-US" sz="3200" dirty="0" smtClean="0">
                <a:hlinkClick r:id="rId2"/>
              </a:rPr>
              <a:t>salberti@studentsachieve.net</a:t>
            </a:r>
            <a:r>
              <a:rPr lang="en-US" sz="3200" dirty="0" smtClean="0"/>
              <a:t/>
            </a:r>
            <a:br>
              <a:rPr lang="en-US" sz="3200" dirty="0" smtClean="0"/>
            </a:br>
            <a:endParaRPr lang="en-US" sz="1600" dirty="0" smtClean="0"/>
          </a:p>
          <a:p>
            <a:pPr algn="ctr"/>
            <a:r>
              <a:rPr lang="en-US" sz="3200" dirty="0" smtClean="0">
                <a:hlinkClick r:id="rId3"/>
              </a:rPr>
              <a:t>www.achievethecore.org</a:t>
            </a:r>
            <a:endParaRPr lang="en-US" sz="3200" dirty="0" smtClean="0"/>
          </a:p>
          <a:p>
            <a:pPr algn="ctr"/>
            <a:r>
              <a:rPr lang="en-US" sz="3200" smtClean="0">
                <a:hlinkClick r:id="rId4"/>
              </a:rPr>
              <a:t>www.achievethecore.org/salberti</a:t>
            </a:r>
            <a:r>
              <a:rPr lang="en-US" sz="3200" smtClean="0"/>
              <a:t> </a:t>
            </a:r>
            <a:endParaRPr lang="en-US" sz="3200" dirty="0" smtClean="0"/>
          </a:p>
          <a:p>
            <a:pPr algn="ctr"/>
            <a:endParaRPr lang="en-US" dirty="0" smtClean="0"/>
          </a:p>
          <a:p>
            <a:pPr algn="ctr"/>
            <a:r>
              <a:rPr lang="en-US" sz="3200" dirty="0" smtClean="0"/>
              <a:t>Twitter:  @</a:t>
            </a:r>
            <a:r>
              <a:rPr lang="en-US" sz="3200" dirty="0" err="1" smtClean="0"/>
              <a:t>salberti</a:t>
            </a:r>
            <a:r>
              <a:rPr lang="en-US" sz="3200" dirty="0"/>
              <a:t> </a:t>
            </a:r>
            <a:r>
              <a:rPr lang="en-US" sz="3200" dirty="0" smtClean="0"/>
              <a:t>   @</a:t>
            </a:r>
            <a:r>
              <a:rPr lang="en-US" sz="3200" dirty="0" err="1" smtClean="0"/>
              <a:t>achievethecore</a:t>
            </a:r>
            <a:endParaRPr lang="en-US" sz="3200" dirty="0"/>
          </a:p>
        </p:txBody>
      </p:sp>
    </p:spTree>
    <p:extLst>
      <p:ext uri="{BB962C8B-B14F-4D97-AF65-F5344CB8AC3E}">
        <p14:creationId xmlns:p14="http://schemas.microsoft.com/office/powerpoint/2010/main" val="1118729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34"/>
            <a:ext cx="8229600" cy="1143000"/>
          </a:xfrm>
        </p:spPr>
        <p:txBody>
          <a:bodyPr/>
          <a:lstStyle/>
          <a:p>
            <a:r>
              <a:rPr lang="en-US" dirty="0" smtClean="0"/>
              <a:t>Reframing the Work</a:t>
            </a:r>
            <a:endParaRPr lang="en-US" dirty="0"/>
          </a:p>
        </p:txBody>
      </p:sp>
      <p:sp>
        <p:nvSpPr>
          <p:cNvPr id="3" name="Content Placeholder 2"/>
          <p:cNvSpPr>
            <a:spLocks noGrp="1"/>
          </p:cNvSpPr>
          <p:nvPr>
            <p:ph idx="1"/>
          </p:nvPr>
        </p:nvSpPr>
        <p:spPr>
          <a:xfrm>
            <a:off x="457200" y="1404994"/>
            <a:ext cx="8229600" cy="4525963"/>
          </a:xfrm>
        </p:spPr>
        <p:txBody>
          <a:bodyPr/>
          <a:lstStyle/>
          <a:p>
            <a:r>
              <a:rPr lang="en-US" dirty="0" smtClean="0"/>
              <a:t>Historical Perspective</a:t>
            </a:r>
          </a:p>
          <a:p>
            <a:pPr lvl="1"/>
            <a:r>
              <a:rPr lang="en-US" dirty="0" smtClean="0"/>
              <a:t>Where are we now?</a:t>
            </a:r>
            <a:br>
              <a:rPr lang="en-US" dirty="0" smtClean="0"/>
            </a:br>
            <a:endParaRPr lang="en-US" dirty="0" smtClean="0"/>
          </a:p>
          <a:p>
            <a:pPr lvl="1"/>
            <a:r>
              <a:rPr lang="en-US" dirty="0" smtClean="0"/>
              <a:t>Why did we do this to begin with?</a:t>
            </a:r>
            <a:br>
              <a:rPr lang="en-US" dirty="0" smtClean="0"/>
            </a:br>
            <a:endParaRPr lang="en-US" dirty="0" smtClean="0"/>
          </a:p>
          <a:p>
            <a:r>
              <a:rPr lang="en-US" dirty="0" smtClean="0"/>
              <a:t>Rebranding of the Standards</a:t>
            </a:r>
          </a:p>
          <a:p>
            <a:pPr lvl="1"/>
            <a:r>
              <a:rPr lang="en-US" dirty="0" smtClean="0"/>
              <a:t>Purpose </a:t>
            </a:r>
          </a:p>
          <a:p>
            <a:pPr lvl="1"/>
            <a:r>
              <a:rPr lang="en-US" dirty="0" smtClean="0"/>
              <a:t>Opportunity</a:t>
            </a:r>
          </a:p>
          <a:p>
            <a:pPr lvl="1"/>
            <a:r>
              <a:rPr lang="en-US" dirty="0" smtClean="0"/>
              <a:t>A bell that can’t be </a:t>
            </a:r>
            <a:r>
              <a:rPr lang="en-US" dirty="0" err="1" smtClean="0"/>
              <a:t>unrung</a:t>
            </a:r>
            <a:endParaRPr lang="en-US" dirty="0" smtClean="0"/>
          </a:p>
          <a:p>
            <a:pPr lvl="1"/>
            <a:endParaRPr lang="en-US" dirty="0"/>
          </a:p>
        </p:txBody>
      </p:sp>
      <p:cxnSp>
        <p:nvCxnSpPr>
          <p:cNvPr id="4" name="Straight Connector 3"/>
          <p:cNvCxnSpPr/>
          <p:nvPr/>
        </p:nvCxnSpPr>
        <p:spPr>
          <a:xfrm>
            <a:off x="457200" y="948015"/>
            <a:ext cx="8229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746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Sans" panose="020B0602030504020204" pitchFamily="34" charset="0"/>
              </a:rPr>
              <a:t>Standards-Based Instruction</a:t>
            </a:r>
            <a:endParaRPr lang="en-US" dirty="0">
              <a:latin typeface="Lucida Sans" panose="020B0602030504020204" pitchFamily="34" charset="0"/>
            </a:endParaRPr>
          </a:p>
        </p:txBody>
      </p:sp>
      <p:sp>
        <p:nvSpPr>
          <p:cNvPr id="3" name="Content Placeholder 2"/>
          <p:cNvSpPr>
            <a:spLocks noGrp="1"/>
          </p:cNvSpPr>
          <p:nvPr>
            <p:ph idx="1"/>
          </p:nvPr>
        </p:nvSpPr>
        <p:spPr/>
        <p:txBody>
          <a:bodyPr/>
          <a:lstStyle/>
          <a:p>
            <a:pPr marL="1085850" lvl="1" indent="-342900"/>
            <a:r>
              <a:rPr lang="en-US" sz="2800" dirty="0" smtClean="0">
                <a:latin typeface="Lucida Sans" panose="020B0602030504020204" pitchFamily="34" charset="0"/>
              </a:rPr>
              <a:t>Clear</a:t>
            </a:r>
            <a:r>
              <a:rPr lang="en-US" dirty="0" smtClean="0">
                <a:latin typeface="Lucida Sans" panose="020B0602030504020204" pitchFamily="34" charset="0"/>
              </a:rPr>
              <a:t> </a:t>
            </a:r>
            <a:r>
              <a:rPr lang="en-US" sz="2800" dirty="0" smtClean="0">
                <a:latin typeface="Lucida Sans" panose="020B0602030504020204" pitchFamily="34" charset="0"/>
              </a:rPr>
              <a:t>expectations</a:t>
            </a:r>
            <a:br>
              <a:rPr lang="en-US" sz="2800" dirty="0" smtClean="0">
                <a:latin typeface="Lucida Sans" panose="020B0602030504020204" pitchFamily="34" charset="0"/>
              </a:rPr>
            </a:br>
            <a:endParaRPr lang="en-US" sz="2800" dirty="0" smtClean="0">
              <a:latin typeface="Lucida Sans" panose="020B0602030504020204" pitchFamily="34" charset="0"/>
            </a:endParaRPr>
          </a:p>
          <a:p>
            <a:pPr marL="1085850" lvl="1" indent="-342900"/>
            <a:r>
              <a:rPr lang="en-US" sz="2800" dirty="0" smtClean="0">
                <a:latin typeface="Lucida Sans" panose="020B0602030504020204" pitchFamily="34" charset="0"/>
              </a:rPr>
              <a:t>Clear connection of classroom activities to expectations</a:t>
            </a:r>
            <a:br>
              <a:rPr lang="en-US" sz="2800" dirty="0" smtClean="0">
                <a:latin typeface="Lucida Sans" panose="020B0602030504020204" pitchFamily="34" charset="0"/>
              </a:rPr>
            </a:br>
            <a:endParaRPr lang="en-US" sz="2800" dirty="0" smtClean="0">
              <a:latin typeface="Lucida Sans" panose="020B0602030504020204" pitchFamily="34" charset="0"/>
            </a:endParaRPr>
          </a:p>
          <a:p>
            <a:pPr marL="1085850" lvl="1" indent="-342900"/>
            <a:r>
              <a:rPr lang="en-US" sz="2800" dirty="0" smtClean="0">
                <a:latin typeface="Lucida Sans" panose="020B0602030504020204" pitchFamily="34" charset="0"/>
              </a:rPr>
              <a:t>Clear </a:t>
            </a:r>
            <a:r>
              <a:rPr lang="en-US" sz="2800" dirty="0">
                <a:latin typeface="Lucida Sans" panose="020B0602030504020204" pitchFamily="34" charset="0"/>
              </a:rPr>
              <a:t>information on student progress toward meeting </a:t>
            </a:r>
            <a:r>
              <a:rPr lang="en-US" sz="2800" dirty="0" smtClean="0">
                <a:latin typeface="Lucida Sans" panose="020B0602030504020204" pitchFamily="34" charset="0"/>
              </a:rPr>
              <a:t>expectations.</a:t>
            </a:r>
          </a:p>
          <a:p>
            <a:pPr lvl="1" indent="0" algn="ctr">
              <a:spcBef>
                <a:spcPts val="1800"/>
              </a:spcBef>
              <a:buNone/>
            </a:pPr>
            <a:r>
              <a:rPr lang="en-US" sz="2800" b="1" i="1" dirty="0" smtClean="0">
                <a:latin typeface="Lucida Sans" panose="020B0602030504020204" pitchFamily="34" charset="0"/>
              </a:rPr>
              <a:t>AKA assessment</a:t>
            </a:r>
            <a:endParaRPr lang="en-US" sz="2800" b="1" dirty="0" smtClean="0">
              <a:latin typeface="Lucida Sans" panose="020B0602030504020204" pitchFamily="34" charset="0"/>
            </a:endParaRPr>
          </a:p>
          <a:p>
            <a:pPr marL="1085850" lvl="1" indent="-342900"/>
            <a:endParaRPr lang="en-US" sz="2800" dirty="0" smtClean="0">
              <a:latin typeface="Lucida Sans" panose="020B0602030504020204" pitchFamily="34" charset="0"/>
            </a:endParaRPr>
          </a:p>
        </p:txBody>
      </p:sp>
      <p:sp>
        <p:nvSpPr>
          <p:cNvPr id="15" name="Curved Right Arrow 14"/>
          <p:cNvSpPr/>
          <p:nvPr/>
        </p:nvSpPr>
        <p:spPr>
          <a:xfrm>
            <a:off x="609600" y="1800226"/>
            <a:ext cx="533400" cy="11429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a:off x="609600" y="3057526"/>
            <a:ext cx="533400"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74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Recognize the Politics</a:t>
            </a:r>
            <a:endParaRPr lang="en-US" dirty="0"/>
          </a:p>
        </p:txBody>
      </p:sp>
      <p:sp>
        <p:nvSpPr>
          <p:cNvPr id="3" name="Content Placeholder 2"/>
          <p:cNvSpPr>
            <a:spLocks noGrp="1"/>
          </p:cNvSpPr>
          <p:nvPr>
            <p:ph idx="1"/>
          </p:nvPr>
        </p:nvSpPr>
        <p:spPr/>
        <p:txBody>
          <a:bodyPr/>
          <a:lstStyle/>
          <a:p>
            <a:r>
              <a:rPr lang="en-US" dirty="0" smtClean="0"/>
              <a:t>Not easy work</a:t>
            </a:r>
          </a:p>
          <a:p>
            <a:pPr lvl="1"/>
            <a:r>
              <a:rPr lang="en-US" dirty="0" smtClean="0"/>
              <a:t>Support, not sympathy is necessary</a:t>
            </a:r>
          </a:p>
          <a:p>
            <a:pPr lvl="1"/>
            <a:r>
              <a:rPr lang="en-US" dirty="0" smtClean="0"/>
              <a:t>Focus, not simplify</a:t>
            </a:r>
            <a:br>
              <a:rPr lang="en-US" dirty="0" smtClean="0"/>
            </a:br>
            <a:endParaRPr lang="en-US" dirty="0" smtClean="0"/>
          </a:p>
          <a:p>
            <a:r>
              <a:rPr lang="en-US" dirty="0" smtClean="0"/>
              <a:t>Standards ≠ Standardization</a:t>
            </a:r>
            <a:endParaRPr lang="en-US" dirty="0"/>
          </a:p>
        </p:txBody>
      </p:sp>
    </p:spTree>
    <p:extLst>
      <p:ext uri="{BB962C8B-B14F-4D97-AF65-F5344CB8AC3E}">
        <p14:creationId xmlns:p14="http://schemas.microsoft.com/office/powerpoint/2010/main" val="2183499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Doing this Well</a:t>
            </a:r>
            <a:endParaRPr lang="en-US" dirty="0"/>
          </a:p>
        </p:txBody>
      </p:sp>
      <p:sp>
        <p:nvSpPr>
          <p:cNvPr id="3" name="Content Placeholder 2"/>
          <p:cNvSpPr>
            <a:spLocks noGrp="1"/>
          </p:cNvSpPr>
          <p:nvPr>
            <p:ph idx="1"/>
          </p:nvPr>
        </p:nvSpPr>
        <p:spPr/>
        <p:txBody>
          <a:bodyPr/>
          <a:lstStyle/>
          <a:p>
            <a:r>
              <a:rPr lang="en-US" sz="2800" dirty="0" smtClean="0"/>
              <a:t>Learning Organization</a:t>
            </a:r>
          </a:p>
          <a:p>
            <a:pPr lvl="1"/>
            <a:r>
              <a:rPr lang="en-US" sz="2400" dirty="0" smtClean="0"/>
              <a:t>What does this mean?</a:t>
            </a:r>
          </a:p>
          <a:p>
            <a:pPr lvl="1"/>
            <a:endParaRPr lang="en-US" dirty="0"/>
          </a:p>
          <a:p>
            <a:pPr lvl="1"/>
            <a:endParaRPr lang="en-US" dirty="0" smtClean="0"/>
          </a:p>
          <a:p>
            <a:pPr lvl="1"/>
            <a:endParaRPr lang="en-US" dirty="0"/>
          </a:p>
          <a:p>
            <a:pPr lvl="1"/>
            <a:endParaRPr lang="en-US" dirty="0" smtClean="0"/>
          </a:p>
          <a:p>
            <a:pPr lvl="1"/>
            <a:r>
              <a:rPr lang="en-US" sz="2400" dirty="0" smtClean="0"/>
              <a:t>Not just about time</a:t>
            </a:r>
          </a:p>
          <a:p>
            <a:pPr lvl="1"/>
            <a:r>
              <a:rPr lang="en-US" sz="2400" dirty="0" smtClean="0"/>
              <a:t>Who is responsible for culture?</a:t>
            </a:r>
          </a:p>
          <a:p>
            <a:pPr lvl="1"/>
            <a:r>
              <a:rPr lang="en-US" sz="2400" dirty="0" smtClean="0"/>
              <a:t>Learning is not the same as training</a:t>
            </a:r>
          </a:p>
        </p:txBody>
      </p:sp>
      <p:sp>
        <p:nvSpPr>
          <p:cNvPr id="4" name="Left-Right Arrow 3"/>
          <p:cNvSpPr/>
          <p:nvPr/>
        </p:nvSpPr>
        <p:spPr>
          <a:xfrm>
            <a:off x="3619500" y="2881312"/>
            <a:ext cx="1133475" cy="466725"/>
          </a:xfrm>
          <a:prstGeom prst="lef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95501" y="2839104"/>
            <a:ext cx="1314450" cy="523220"/>
          </a:xfrm>
          <a:prstGeom prst="rect">
            <a:avLst/>
          </a:prstGeom>
          <a:noFill/>
        </p:spPr>
        <p:txBody>
          <a:bodyPr wrap="square" rtlCol="0">
            <a:spAutoFit/>
          </a:bodyPr>
          <a:lstStyle/>
          <a:p>
            <a:pPr algn="r"/>
            <a:r>
              <a:rPr lang="en-US" sz="2800" b="1" dirty="0" smtClean="0">
                <a:solidFill>
                  <a:srgbClr val="23593E"/>
                </a:solidFill>
              </a:rPr>
              <a:t>Culture</a:t>
            </a:r>
            <a:endParaRPr lang="en-US" sz="2800" b="1" dirty="0">
              <a:solidFill>
                <a:srgbClr val="23593E"/>
              </a:solidFill>
            </a:endParaRPr>
          </a:p>
        </p:txBody>
      </p:sp>
      <p:sp>
        <p:nvSpPr>
          <p:cNvPr id="6" name="TextBox 5"/>
          <p:cNvSpPr txBox="1"/>
          <p:nvPr/>
        </p:nvSpPr>
        <p:spPr>
          <a:xfrm>
            <a:off x="4895850" y="2839104"/>
            <a:ext cx="1714499" cy="523220"/>
          </a:xfrm>
          <a:prstGeom prst="rect">
            <a:avLst/>
          </a:prstGeom>
          <a:noFill/>
        </p:spPr>
        <p:txBody>
          <a:bodyPr wrap="square" rtlCol="0">
            <a:spAutoFit/>
          </a:bodyPr>
          <a:lstStyle/>
          <a:p>
            <a:r>
              <a:rPr lang="en-US" sz="2800" b="1" dirty="0" smtClean="0">
                <a:solidFill>
                  <a:srgbClr val="23593E"/>
                </a:solidFill>
              </a:rPr>
              <a:t>Structure</a:t>
            </a:r>
            <a:endParaRPr lang="en-US" sz="2800" b="1" dirty="0">
              <a:solidFill>
                <a:srgbClr val="23593E"/>
              </a:solidFill>
            </a:endParaRPr>
          </a:p>
        </p:txBody>
      </p:sp>
    </p:spTree>
    <p:extLst>
      <p:ext uri="{BB962C8B-B14F-4D97-AF65-F5344CB8AC3E}">
        <p14:creationId xmlns:p14="http://schemas.microsoft.com/office/powerpoint/2010/main" val="220008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Doing this Well</a:t>
            </a:r>
            <a:endParaRPr lang="en-US" dirty="0"/>
          </a:p>
        </p:txBody>
      </p:sp>
      <p:sp>
        <p:nvSpPr>
          <p:cNvPr id="3" name="Content Placeholder 2"/>
          <p:cNvSpPr>
            <a:spLocks noGrp="1"/>
          </p:cNvSpPr>
          <p:nvPr>
            <p:ph idx="1"/>
          </p:nvPr>
        </p:nvSpPr>
        <p:spPr/>
        <p:txBody>
          <a:bodyPr>
            <a:normAutofit/>
          </a:bodyPr>
          <a:lstStyle/>
          <a:p>
            <a:r>
              <a:rPr lang="en-US" sz="2800" dirty="0" smtClean="0"/>
              <a:t>Systems Approach</a:t>
            </a:r>
          </a:p>
          <a:p>
            <a:pPr lvl="1"/>
            <a:r>
              <a:rPr lang="en-US" sz="2400" dirty="0" smtClean="0"/>
              <a:t>Make sense</a:t>
            </a:r>
          </a:p>
          <a:p>
            <a:pPr lvl="1"/>
            <a:r>
              <a:rPr lang="en-US" sz="2400" dirty="0" smtClean="0"/>
              <a:t>Connect the dots</a:t>
            </a:r>
          </a:p>
          <a:p>
            <a:pPr lvl="1"/>
            <a:r>
              <a:rPr lang="en-US" sz="2400" dirty="0" smtClean="0"/>
              <a:t>Don’t leave that to chance</a:t>
            </a:r>
          </a:p>
          <a:p>
            <a:pPr lvl="2"/>
            <a:r>
              <a:rPr lang="en-US" sz="2200" dirty="0" smtClean="0"/>
              <a:t>PD</a:t>
            </a:r>
          </a:p>
          <a:p>
            <a:pPr lvl="2"/>
            <a:r>
              <a:rPr lang="en-US" sz="2200" dirty="0" smtClean="0"/>
              <a:t>Observation/Evaluation</a:t>
            </a:r>
          </a:p>
          <a:p>
            <a:pPr lvl="2"/>
            <a:r>
              <a:rPr lang="en-US" sz="2200" dirty="0" smtClean="0"/>
              <a:t>Assessment</a:t>
            </a:r>
          </a:p>
          <a:p>
            <a:pPr lvl="2"/>
            <a:r>
              <a:rPr lang="en-US" sz="2200" dirty="0" smtClean="0"/>
              <a:t>Curriculum</a:t>
            </a:r>
          </a:p>
          <a:p>
            <a:pPr lvl="2"/>
            <a:r>
              <a:rPr lang="en-US" sz="2200" dirty="0" smtClean="0"/>
              <a:t>PLCs</a:t>
            </a:r>
            <a:endParaRPr lang="en-US" sz="2200" dirty="0"/>
          </a:p>
        </p:txBody>
      </p:sp>
    </p:spTree>
    <p:extLst>
      <p:ext uri="{BB962C8B-B14F-4D97-AF65-F5344CB8AC3E}">
        <p14:creationId xmlns:p14="http://schemas.microsoft.com/office/powerpoint/2010/main" val="3162772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Doing this Well</a:t>
            </a:r>
            <a:endParaRPr lang="en-US" dirty="0"/>
          </a:p>
        </p:txBody>
      </p:sp>
      <p:sp>
        <p:nvSpPr>
          <p:cNvPr id="3" name="Content Placeholder 2"/>
          <p:cNvSpPr>
            <a:spLocks noGrp="1"/>
          </p:cNvSpPr>
          <p:nvPr>
            <p:ph idx="1"/>
          </p:nvPr>
        </p:nvSpPr>
        <p:spPr/>
        <p:txBody>
          <a:bodyPr>
            <a:normAutofit/>
          </a:bodyPr>
          <a:lstStyle/>
          <a:p>
            <a:r>
              <a:rPr lang="en-US" sz="2800" dirty="0" smtClean="0"/>
              <a:t>Know the Work</a:t>
            </a:r>
            <a:endParaRPr lang="en-US" sz="2800" dirty="0"/>
          </a:p>
        </p:txBody>
      </p:sp>
    </p:spTree>
    <p:extLst>
      <p:ext uri="{BB962C8B-B14F-4D97-AF65-F5344CB8AC3E}">
        <p14:creationId xmlns:p14="http://schemas.microsoft.com/office/powerpoint/2010/main" val="44052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Doing this Well</a:t>
            </a:r>
            <a:endParaRPr lang="en-US" dirty="0"/>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1629849048"/>
              </p:ext>
            </p:extLst>
          </p:nvPr>
        </p:nvGraphicFramePr>
        <p:xfrm>
          <a:off x="365125" y="1117600"/>
          <a:ext cx="4038600" cy="5118312"/>
        </p:xfrm>
        <a:graphic>
          <a:graphicData uri="http://schemas.openxmlformats.org/drawingml/2006/table">
            <a:tbl>
              <a:tblPr firstRow="1" bandRow="1">
                <a:tableStyleId>{5C22544A-7EE6-4342-B048-85BDC9FD1C3A}</a:tableStyleId>
              </a:tblPr>
              <a:tblGrid>
                <a:gridCol w="4038600"/>
              </a:tblGrid>
              <a:tr h="464808">
                <a:tc>
                  <a:txBody>
                    <a:bodyPr/>
                    <a:lstStyle/>
                    <a:p>
                      <a:r>
                        <a:rPr lang="en-US" sz="2400" dirty="0" smtClean="0"/>
                        <a:t>ELA/Literacy</a:t>
                      </a:r>
                      <a:endParaRPr lang="en-US" sz="2400" dirty="0"/>
                    </a:p>
                  </a:txBody>
                  <a:tcPr marT="45711" marB="45711"/>
                </a:tc>
              </a:tr>
              <a:tr h="1188490">
                <a:tc>
                  <a:txBody>
                    <a:bodyPr/>
                    <a:lstStyle/>
                    <a:p>
                      <a:pPr marL="342900" indent="-342900">
                        <a:buFont typeface="+mj-lt"/>
                        <a:buAutoNum type="arabicPeriod"/>
                      </a:pPr>
                      <a:r>
                        <a:rPr lang="en-US" sz="2400" dirty="0" smtClean="0"/>
                        <a:t>Regular</a:t>
                      </a:r>
                      <a:r>
                        <a:rPr lang="en-US" sz="2400" baseline="0" dirty="0" smtClean="0"/>
                        <a:t> practice with </a:t>
                      </a:r>
                      <a:r>
                        <a:rPr lang="en-US" sz="2400" b="1" baseline="0" dirty="0" smtClean="0"/>
                        <a:t>complex text </a:t>
                      </a:r>
                      <a:r>
                        <a:rPr lang="en-US" sz="2400" baseline="0" dirty="0" smtClean="0"/>
                        <a:t>and its </a:t>
                      </a:r>
                      <a:r>
                        <a:rPr lang="en-US" sz="2400" b="1" baseline="0" dirty="0" smtClean="0"/>
                        <a:t>academic language</a:t>
                      </a:r>
                      <a:endParaRPr lang="en-US" sz="2400" b="1" dirty="0"/>
                    </a:p>
                  </a:txBody>
                  <a:tcPr marT="45711" marB="45711"/>
                </a:tc>
              </a:tr>
              <a:tr h="1605540">
                <a:tc>
                  <a:txBody>
                    <a:bodyPr/>
                    <a:lstStyle/>
                    <a:p>
                      <a:pPr marL="342900" indent="-342900">
                        <a:buFont typeface="+mj-lt"/>
                        <a:buAutoNum type="arabicPeriod" startAt="2"/>
                      </a:pPr>
                      <a:r>
                        <a:rPr lang="en-US" sz="2400" dirty="0" smtClean="0"/>
                        <a:t>Reading, writing and speaking</a:t>
                      </a:r>
                      <a:r>
                        <a:rPr lang="en-US" sz="2400" baseline="0" dirty="0" smtClean="0"/>
                        <a:t> grounded in </a:t>
                      </a:r>
                      <a:r>
                        <a:rPr lang="en-US" sz="2400" b="1" baseline="0" dirty="0" smtClean="0"/>
                        <a:t>evidence</a:t>
                      </a:r>
                      <a:r>
                        <a:rPr lang="en-US" sz="2400" baseline="0" dirty="0" smtClean="0"/>
                        <a:t> from text, both literary and informational</a:t>
                      </a:r>
                      <a:endParaRPr lang="en-US" sz="2400" dirty="0"/>
                    </a:p>
                  </a:txBody>
                  <a:tcPr marT="45711" marB="45711"/>
                </a:tc>
              </a:tr>
              <a:tr h="1859262">
                <a:tc>
                  <a:txBody>
                    <a:bodyPr/>
                    <a:lstStyle/>
                    <a:p>
                      <a:pPr marL="342900" indent="-342900">
                        <a:buFont typeface="+mj-lt"/>
                        <a:buAutoNum type="arabicPeriod" startAt="3"/>
                      </a:pPr>
                      <a:r>
                        <a:rPr lang="en-US" sz="2400" dirty="0" smtClean="0"/>
                        <a:t>Building </a:t>
                      </a:r>
                      <a:r>
                        <a:rPr lang="en-US" sz="2400" b="1" dirty="0" smtClean="0"/>
                        <a:t>knowledge</a:t>
                      </a:r>
                      <a:r>
                        <a:rPr lang="en-US" sz="2400" dirty="0" smtClean="0"/>
                        <a:t> through content-rich</a:t>
                      </a:r>
                      <a:r>
                        <a:rPr lang="en-US" sz="2400" baseline="0" dirty="0" smtClean="0"/>
                        <a:t> </a:t>
                      </a:r>
                      <a:r>
                        <a:rPr lang="en-US" sz="2400" b="1" baseline="0" dirty="0" smtClean="0"/>
                        <a:t>nonfiction</a:t>
                      </a:r>
                      <a:endParaRPr lang="en-US" sz="2400" b="1" dirty="0"/>
                    </a:p>
                  </a:txBody>
                  <a:tcPr marT="45711" marB="45711"/>
                </a:tc>
              </a:tr>
            </a:tbl>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4128038454"/>
              </p:ext>
            </p:extLst>
          </p:nvPr>
        </p:nvGraphicFramePr>
        <p:xfrm>
          <a:off x="4730750" y="1117600"/>
          <a:ext cx="4038600" cy="5138738"/>
        </p:xfrm>
        <a:graphic>
          <a:graphicData uri="http://schemas.openxmlformats.org/drawingml/2006/table">
            <a:tbl>
              <a:tblPr firstRow="1" bandRow="1">
                <a:tableStyleId>{5C22544A-7EE6-4342-B048-85BDC9FD1C3A}</a:tableStyleId>
              </a:tblPr>
              <a:tblGrid>
                <a:gridCol w="4038600"/>
              </a:tblGrid>
              <a:tr h="457211">
                <a:tc>
                  <a:txBody>
                    <a:bodyPr/>
                    <a:lstStyle/>
                    <a:p>
                      <a:r>
                        <a:rPr lang="en-US" sz="2400" dirty="0" smtClean="0"/>
                        <a:t>Mathematics</a:t>
                      </a:r>
                      <a:endParaRPr lang="en-US" sz="2400" dirty="0"/>
                    </a:p>
                  </a:txBody>
                  <a:tcPr marT="45721" marB="45721"/>
                </a:tc>
              </a:tr>
              <a:tr h="1189258">
                <a:tc>
                  <a:txBody>
                    <a:bodyPr/>
                    <a:lstStyle/>
                    <a:p>
                      <a:pPr marL="342900" indent="-342900">
                        <a:buFont typeface="+mj-lt"/>
                        <a:buAutoNum type="arabicPeriod"/>
                      </a:pPr>
                      <a:r>
                        <a:rPr lang="en-US" sz="2400" b="1" dirty="0" smtClean="0"/>
                        <a:t>Focus</a:t>
                      </a:r>
                      <a:r>
                        <a:rPr lang="en-US" sz="2400" dirty="0" smtClean="0"/>
                        <a:t> strongly where the Standards focus</a:t>
                      </a:r>
                      <a:endParaRPr lang="en-US" sz="2400" b="0" dirty="0"/>
                    </a:p>
                  </a:txBody>
                  <a:tcPr marT="45721" marB="45721"/>
                </a:tc>
              </a:tr>
              <a:tr h="1571982">
                <a:tc>
                  <a:txBody>
                    <a:bodyPr/>
                    <a:lstStyle/>
                    <a:p>
                      <a:pPr marL="342900" indent="-342900">
                        <a:buFont typeface="+mj-lt"/>
                        <a:buAutoNum type="arabicPeriod" startAt="2"/>
                      </a:pPr>
                      <a:r>
                        <a:rPr lang="en-US" sz="2400" b="1" dirty="0" smtClean="0"/>
                        <a:t>Coherence</a:t>
                      </a:r>
                      <a:r>
                        <a:rPr lang="en-US" sz="2400" dirty="0" smtClean="0"/>
                        <a:t>:</a:t>
                      </a:r>
                      <a:r>
                        <a:rPr lang="en-US" sz="2400" baseline="0" dirty="0" smtClean="0"/>
                        <a:t>  Think across grades, and link to </a:t>
                      </a:r>
                      <a:br>
                        <a:rPr lang="en-US" sz="2400" baseline="0" dirty="0" smtClean="0"/>
                      </a:br>
                      <a:r>
                        <a:rPr lang="en-US" sz="2400" baseline="0" dirty="0" smtClean="0"/>
                        <a:t>major topics within grades</a:t>
                      </a:r>
                      <a:endParaRPr lang="en-US" sz="2400" b="0" dirty="0"/>
                    </a:p>
                  </a:txBody>
                  <a:tcPr marT="45721" marB="45721"/>
                </a:tc>
              </a:tr>
              <a:tr h="1920287">
                <a:tc>
                  <a:txBody>
                    <a:bodyPr/>
                    <a:lstStyle/>
                    <a:p>
                      <a:pPr marL="342900" indent="-342900">
                        <a:buFont typeface="+mj-lt"/>
                        <a:buAutoNum type="arabicPeriod" startAt="3"/>
                      </a:pPr>
                      <a:r>
                        <a:rPr lang="en-US" sz="2400" b="1" dirty="0" smtClean="0"/>
                        <a:t>Rigor</a:t>
                      </a:r>
                      <a:r>
                        <a:rPr lang="en-US" sz="2400" dirty="0" smtClean="0"/>
                        <a:t>:  In major topics, pursue with equal intensity:  conceptual </a:t>
                      </a:r>
                      <a:r>
                        <a:rPr lang="en-US" sz="2400" u="sng" dirty="0" smtClean="0"/>
                        <a:t>understanding</a:t>
                      </a:r>
                      <a:r>
                        <a:rPr lang="en-US" sz="2400" dirty="0" smtClean="0"/>
                        <a:t>, procedural</a:t>
                      </a:r>
                      <a:r>
                        <a:rPr lang="en-US" sz="2400" baseline="0" dirty="0" smtClean="0"/>
                        <a:t> skill and </a:t>
                      </a:r>
                      <a:r>
                        <a:rPr lang="en-US" sz="2400" u="sng" baseline="0" dirty="0" smtClean="0"/>
                        <a:t>fluency</a:t>
                      </a:r>
                      <a:r>
                        <a:rPr lang="en-US" sz="2400" baseline="0" dirty="0" smtClean="0"/>
                        <a:t>, and </a:t>
                      </a:r>
                      <a:r>
                        <a:rPr lang="en-US" sz="2400" u="sng" baseline="0" dirty="0" smtClean="0"/>
                        <a:t>application</a:t>
                      </a:r>
                      <a:endParaRPr lang="en-US" sz="2400" u="sng" dirty="0"/>
                    </a:p>
                  </a:txBody>
                  <a:tcPr marT="45721" marB="45721"/>
                </a:tc>
              </a:tr>
            </a:tbl>
          </a:graphicData>
        </a:graphic>
      </p:graphicFrame>
    </p:spTree>
    <p:extLst>
      <p:ext uri="{BB962C8B-B14F-4D97-AF65-F5344CB8AC3E}">
        <p14:creationId xmlns:p14="http://schemas.microsoft.com/office/powerpoint/2010/main" val="250817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Doing this Well</a:t>
            </a:r>
            <a:endParaRPr lang="en-US" dirty="0"/>
          </a:p>
        </p:txBody>
      </p:sp>
      <p:sp>
        <p:nvSpPr>
          <p:cNvPr id="3" name="Content Placeholder 2"/>
          <p:cNvSpPr>
            <a:spLocks noGrp="1"/>
          </p:cNvSpPr>
          <p:nvPr>
            <p:ph idx="1"/>
          </p:nvPr>
        </p:nvSpPr>
        <p:spPr/>
        <p:txBody>
          <a:bodyPr/>
          <a:lstStyle/>
          <a:p>
            <a:r>
              <a:rPr lang="en-US" sz="2800" dirty="0" smtClean="0"/>
              <a:t>Know the Work</a:t>
            </a:r>
          </a:p>
          <a:p>
            <a:pPr lvl="1"/>
            <a:r>
              <a:rPr lang="en-US" sz="2400" dirty="0" smtClean="0"/>
              <a:t>What does it look like?</a:t>
            </a:r>
          </a:p>
          <a:p>
            <a:pPr lvl="1"/>
            <a:r>
              <a:rPr lang="en-US" sz="2400" dirty="0" smtClean="0"/>
              <a:t>How will we know?</a:t>
            </a:r>
          </a:p>
          <a:p>
            <a:pPr lvl="1"/>
            <a:r>
              <a:rPr lang="en-US" sz="2400" dirty="0" smtClean="0"/>
              <a:t>Are our efforts getting us there</a:t>
            </a:r>
            <a:r>
              <a:rPr lang="en-US" sz="2400" dirty="0" smtClean="0"/>
              <a:t>?</a:t>
            </a:r>
            <a:br>
              <a:rPr lang="en-US" sz="2400" dirty="0" smtClean="0"/>
            </a:br>
            <a:endParaRPr lang="en-US" sz="2400" dirty="0" smtClean="0"/>
          </a:p>
          <a:p>
            <a:pPr lvl="1"/>
            <a:r>
              <a:rPr lang="en-US" sz="2400" i="1" dirty="0" smtClean="0"/>
              <a:t>Why are we doing this?</a:t>
            </a:r>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val="4105672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pdated Template">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Updated Template</Template>
  <TotalTime>1840</TotalTime>
  <Words>387</Words>
  <Application>Microsoft Office PowerPoint</Application>
  <PresentationFormat>On-screen Show (4:3)</PresentationFormat>
  <Paragraphs>100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Updated Template</vt:lpstr>
      <vt:lpstr>Empowering Practitioners to Lead the Core</vt:lpstr>
      <vt:lpstr>Reframing the Work</vt:lpstr>
      <vt:lpstr>Standards-Based Instruction</vt:lpstr>
      <vt:lpstr>Recognize the Politics</vt:lpstr>
      <vt:lpstr>Conditions for Doing this Well</vt:lpstr>
      <vt:lpstr>Conditions for Doing this Well</vt:lpstr>
      <vt:lpstr>Conditions for Doing this Well</vt:lpstr>
      <vt:lpstr>Conditions for Doing this Well</vt:lpstr>
      <vt:lpstr>Conditions for Doing this Well</vt:lpstr>
      <vt:lpstr>Implementation</vt:lpstr>
      <vt:lpstr>Teachers Must Own the Work</vt:lpstr>
      <vt:lpstr>Teachers Must Own the Work</vt:lpstr>
      <vt:lpstr>Update on Tools:  Achieve The Core</vt:lpstr>
      <vt:lpstr>Update on Tools:  Achieve the Core</vt:lpstr>
      <vt:lpstr>Update on Tools:  Achieve the Core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Practitioners to Lead the Core</dc:title>
  <dc:creator>Sandra</dc:creator>
  <cp:lastModifiedBy>Sandra</cp:lastModifiedBy>
  <cp:revision>14</cp:revision>
  <cp:lastPrinted>2013-12-05T18:14:54Z</cp:lastPrinted>
  <dcterms:created xsi:type="dcterms:W3CDTF">2014-11-05T15:19:24Z</dcterms:created>
  <dcterms:modified xsi:type="dcterms:W3CDTF">2015-01-09T15:44:05Z</dcterms:modified>
</cp:coreProperties>
</file>