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handoutMasterIdLst>
    <p:handoutMasterId r:id="rId25"/>
  </p:handoutMasterIdLst>
  <p:sldIdLst>
    <p:sldId id="256" r:id="rId2"/>
    <p:sldId id="257" r:id="rId3"/>
    <p:sldId id="258" r:id="rId4"/>
    <p:sldId id="297" r:id="rId5"/>
    <p:sldId id="284" r:id="rId6"/>
    <p:sldId id="262" r:id="rId7"/>
    <p:sldId id="296" r:id="rId8"/>
    <p:sldId id="277" r:id="rId9"/>
    <p:sldId id="260" r:id="rId10"/>
    <p:sldId id="261" r:id="rId11"/>
    <p:sldId id="263" r:id="rId12"/>
    <p:sldId id="278" r:id="rId13"/>
    <p:sldId id="279" r:id="rId14"/>
    <p:sldId id="267" r:id="rId15"/>
    <p:sldId id="264" r:id="rId16"/>
    <p:sldId id="265" r:id="rId17"/>
    <p:sldId id="266" r:id="rId18"/>
    <p:sldId id="281" r:id="rId19"/>
    <p:sldId id="270" r:id="rId20"/>
    <p:sldId id="271" r:id="rId21"/>
    <p:sldId id="282" r:id="rId22"/>
    <p:sldId id="272" r:id="rId2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744" autoAdjust="0"/>
  </p:normalViewPr>
  <p:slideViewPr>
    <p:cSldViewPr>
      <p:cViewPr varScale="1">
        <p:scale>
          <a:sx n="63" d="100"/>
          <a:sy n="63" d="100"/>
        </p:scale>
        <p:origin x="15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2886"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21452442-8E99-4385-A444-BD40BA180F66}" type="datetimeFigureOut">
              <a:rPr lang="en-US" smtClean="0"/>
              <a:pPr/>
              <a:t>1/23/2020</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8041B619-25BA-4F40-937E-B808DD42DEF5}" type="slidenum">
              <a:rPr lang="en-US" smtClean="0"/>
              <a:pPr/>
              <a:t>‹#›</a:t>
            </a:fld>
            <a:endParaRPr lang="en-US"/>
          </a:p>
        </p:txBody>
      </p:sp>
    </p:spTree>
    <p:extLst>
      <p:ext uri="{BB962C8B-B14F-4D97-AF65-F5344CB8AC3E}">
        <p14:creationId xmlns:p14="http://schemas.microsoft.com/office/powerpoint/2010/main" val="2991417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9D14D34-769D-4417-A6F3-BE5E319EF34E}" type="datetimeFigureOut">
              <a:rPr lang="en-US" smtClean="0"/>
              <a:pPr/>
              <a:t>1/23/2020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BEE2BB04-2A67-450E-95E6-C838D0748F4A}" type="slidenum">
              <a:rPr lang="en-US" smtClean="0"/>
              <a:pPr/>
              <a:t>‹#›</a:t>
            </a:fld>
            <a:endParaRPr lang="en-US"/>
          </a:p>
        </p:txBody>
      </p:sp>
    </p:spTree>
    <p:extLst>
      <p:ext uri="{BB962C8B-B14F-4D97-AF65-F5344CB8AC3E}">
        <p14:creationId xmlns:p14="http://schemas.microsoft.com/office/powerpoint/2010/main" val="2739199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module was last updated </a:t>
            </a:r>
            <a:r>
              <a:rPr lang="en-US" sz="1200" b="0" i="0" u="none" strike="noStrike" kern="1200">
                <a:solidFill>
                  <a:schemeClr val="tx1"/>
                </a:solidFill>
                <a:effectLst/>
                <a:latin typeface="+mn-lt"/>
                <a:ea typeface="+mn-ea"/>
                <a:cs typeface="+mn-cs"/>
              </a:rPr>
              <a:t>on February 2016. </a:t>
            </a:r>
          </a:p>
          <a:p>
            <a:endParaRPr lang="en-US" dirty="0"/>
          </a:p>
          <a:p>
            <a:r>
              <a:rPr lang="en-US" dirty="0"/>
              <a:t>QUESTIONS WELCOM</a:t>
            </a:r>
            <a:r>
              <a:rPr lang="en-US" baseline="0" dirty="0"/>
              <a:t>E THROUGHOUT</a:t>
            </a:r>
            <a:r>
              <a:rPr lang="en-US" dirty="0"/>
              <a:t>----NOT HERE TO BADMOUTH BASALS– THIS GENERATION</a:t>
            </a:r>
            <a:r>
              <a:rPr lang="en-US" baseline="0" dirty="0"/>
              <a:t>  WAS DESIGNED FOR DIFFERENT STANDARDS </a:t>
            </a:r>
          </a:p>
          <a:p>
            <a:r>
              <a:rPr lang="en-US" baseline="0" dirty="0"/>
              <a:t>SOME OF WHAT WE GO OVER HERE IS IN WRITTEN INTRODUCTION---VAST MAJORITY OF LEARNING  WILL COME FROM WORK IN GROUPS</a:t>
            </a:r>
          </a:p>
          <a:p>
            <a:r>
              <a:rPr lang="en-US" baseline="0" dirty="0"/>
              <a:t>GREAT LEVERAGE HERE CGCS/SAP/STATES/DISTRICTS!  COMMON EFFORT FOR ALL OUR STUDENTS. </a:t>
            </a:r>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a:t>
            </a:fld>
            <a:endParaRPr lang="en-US"/>
          </a:p>
        </p:txBody>
      </p:sp>
    </p:spTree>
    <p:extLst>
      <p:ext uri="{BB962C8B-B14F-4D97-AF65-F5344CB8AC3E}">
        <p14:creationId xmlns:p14="http://schemas.microsoft.com/office/powerpoint/2010/main" val="1863438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a:t>
            </a:r>
            <a:r>
              <a:rPr lang="en-US" baseline="0" dirty="0"/>
              <a:t> DIFFICULT SECTIONS OF TEXT HELPS WITH COMPLEXITY---NOT  A FORMULA– WILL NOT ALL BE THE SAME—HOW EXACTLY DOES QUESTION MATCH STANDARD KEEP IN MIND HERE THAT MATCHING UP MANY STANDARDS EACH WEEK—THOROUGH RESPONSE EXAMPLE OF JONATHAN IN EARTHQUAKE STORY WHY HE IS DRAGGING WORRIED ABOUT MOTHER/ISOLATED/CONCERNED ABOUT SISTER—HOW MANY QUESTIONS FOR EACH PASSAGE---QUESTIONS NO ONE CAN ANSWER</a:t>
            </a:r>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12</a:t>
            </a:fld>
            <a:endParaRPr lang="en-US"/>
          </a:p>
        </p:txBody>
      </p:sp>
    </p:spTree>
    <p:extLst>
      <p:ext uri="{BB962C8B-B14F-4D97-AF65-F5344CB8AC3E}">
        <p14:creationId xmlns:p14="http://schemas.microsoft.com/office/powerpoint/2010/main" val="2796253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a:t>
            </a:r>
            <a:r>
              <a:rPr lang="en-US" baseline="0" dirty="0"/>
              <a:t> DIFFICULT SECTIONS OF TEXT HELPS WITH COMPLEXITY---NOT  A FORMULA– WILL NOT ALL BE THE SAME—HOW EXACTLY DOES QUESTION MATCH STANDARD KEEP IN MIND HERE THAT MATCHING UP MANY STANDARDS EACH WEEK—THOROUGH RESPONSE EXAMPLE OF JONATHAN IN EARTHQUAKE STORY WHY HE IS DRAGGING WORRIED ABOUT MOTHER/ISOLATED/CONCERNED ABOUT SISTER—HOW MANY QUESTIONS FOR EACH PASSAGE---QUESTIONS NO ONE CAN ANSWER</a:t>
            </a:r>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13</a:t>
            </a:fld>
            <a:endParaRPr lang="en-US"/>
          </a:p>
        </p:txBody>
      </p:sp>
    </p:spTree>
    <p:extLst>
      <p:ext uri="{BB962C8B-B14F-4D97-AF65-F5344CB8AC3E}">
        <p14:creationId xmlns:p14="http://schemas.microsoft.com/office/powerpoint/2010/main" val="2796253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14</a:t>
            </a:fld>
            <a:endParaRPr lang="en-US"/>
          </a:p>
        </p:txBody>
      </p:sp>
    </p:spTree>
    <p:extLst>
      <p:ext uri="{BB962C8B-B14F-4D97-AF65-F5344CB8AC3E}">
        <p14:creationId xmlns:p14="http://schemas.microsoft.com/office/powerpoint/2010/main" val="897752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15</a:t>
            </a:fld>
            <a:endParaRPr lang="en-US"/>
          </a:p>
        </p:txBody>
      </p:sp>
    </p:spTree>
    <p:extLst>
      <p:ext uri="{BB962C8B-B14F-4D97-AF65-F5344CB8AC3E}">
        <p14:creationId xmlns:p14="http://schemas.microsoft.com/office/powerpoint/2010/main" val="3591341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CAN’T GET INTO THIS HERE. WE CONCENTRATE STUDENT ATTENTION ON IT AS MUCH AS POSSIBLE.</a:t>
            </a:r>
            <a:r>
              <a:rPr lang="en-US" baseline="0" dirty="0"/>
              <a:t> </a:t>
            </a:r>
          </a:p>
          <a:p>
            <a:r>
              <a:rPr lang="en-US" dirty="0"/>
              <a:t>DIFFICULT</a:t>
            </a:r>
            <a:r>
              <a:rPr lang="en-US" baseline="0" dirty="0"/>
              <a:t> TO PROVIDE ALL THE ACTIVITIES TO DO THIS--</a:t>
            </a:r>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16</a:t>
            </a:fld>
            <a:endParaRPr lang="en-US"/>
          </a:p>
        </p:txBody>
      </p:sp>
    </p:spTree>
    <p:extLst>
      <p:ext uri="{BB962C8B-B14F-4D97-AF65-F5344CB8AC3E}">
        <p14:creationId xmlns:p14="http://schemas.microsoft.com/office/powerpoint/2010/main" val="97385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17</a:t>
            </a:fld>
            <a:endParaRPr lang="en-US"/>
          </a:p>
        </p:txBody>
      </p:sp>
    </p:spTree>
    <p:extLst>
      <p:ext uri="{BB962C8B-B14F-4D97-AF65-F5344CB8AC3E}">
        <p14:creationId xmlns:p14="http://schemas.microsoft.com/office/powerpoint/2010/main" val="1994133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591341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DID NOT MODEL THIS AS MUCH AS WE WOULD HAVE LIKED</a:t>
            </a:r>
          </a:p>
        </p:txBody>
      </p:sp>
      <p:sp>
        <p:nvSpPr>
          <p:cNvPr id="4" name="Slide Number Placeholder 3"/>
          <p:cNvSpPr>
            <a:spLocks noGrp="1"/>
          </p:cNvSpPr>
          <p:nvPr>
            <p:ph type="sldNum" sz="quarter" idx="10"/>
          </p:nvPr>
        </p:nvSpPr>
        <p:spPr/>
        <p:txBody>
          <a:bodyPr/>
          <a:lstStyle/>
          <a:p>
            <a:fld id="{BEE2BB04-2A67-450E-95E6-C838D0748F4A}" type="slidenum">
              <a:rPr lang="en-US" smtClean="0"/>
              <a:pPr/>
              <a:t>19</a:t>
            </a:fld>
            <a:endParaRPr lang="en-US"/>
          </a:p>
        </p:txBody>
      </p:sp>
    </p:spTree>
    <p:extLst>
      <p:ext uri="{BB962C8B-B14F-4D97-AF65-F5344CB8AC3E}">
        <p14:creationId xmlns:p14="http://schemas.microsoft.com/office/powerpoint/2010/main" val="735691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20</a:t>
            </a:fld>
            <a:endParaRPr lang="en-US"/>
          </a:p>
        </p:txBody>
      </p:sp>
    </p:spTree>
    <p:extLst>
      <p:ext uri="{BB962C8B-B14F-4D97-AF65-F5344CB8AC3E}">
        <p14:creationId xmlns:p14="http://schemas.microsoft.com/office/powerpoint/2010/main" val="2487825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21</a:t>
            </a:fld>
            <a:endParaRPr lang="en-US"/>
          </a:p>
        </p:txBody>
      </p:sp>
    </p:spTree>
    <p:extLst>
      <p:ext uri="{BB962C8B-B14F-4D97-AF65-F5344CB8AC3E}">
        <p14:creationId xmlns:p14="http://schemas.microsoft.com/office/powerpoint/2010/main" val="92338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WHERE WE WILL PUT OUR WORK—LITTLE MATTERS IF THIS IS NOT CHANGED---WORD ON COMPREHENSION STRATEGIES. TEACHERS NEED ALIGNED MATERIAL IN THEIR HANDS, STUDENTS NEED ALIGNED MATERIAL TO WORK WITH.</a:t>
            </a:r>
            <a:endParaRPr lang="en-US" dirty="0"/>
          </a:p>
          <a:p>
            <a:endParaRPr lang="en-US" baseline="0"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2</a:t>
            </a:fld>
            <a:endParaRPr lang="en-US"/>
          </a:p>
        </p:txBody>
      </p:sp>
    </p:spTree>
    <p:extLst>
      <p:ext uri="{BB962C8B-B14F-4D97-AF65-F5344CB8AC3E}">
        <p14:creationId xmlns:p14="http://schemas.microsoft.com/office/powerpoint/2010/main" val="2133063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22</a:t>
            </a:fld>
            <a:endParaRPr lang="en-US"/>
          </a:p>
        </p:txBody>
      </p:sp>
    </p:spTree>
    <p:extLst>
      <p:ext uri="{BB962C8B-B14F-4D97-AF65-F5344CB8AC3E}">
        <p14:creationId xmlns:p14="http://schemas.microsoft.com/office/powerpoint/2010/main" val="9233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CANNOT ADDRESS THIS HERE, MAYBE ON A WEBINAR OR CHAT DURING THE WRITING PERIOD— READ ALOUDS IN BASALS– EMAIL US FOR OTHER IDEAS--WILL INSTEAD ADDRESS OTHER AREAS BEGINNING WITH TEXT DEPENDENT QUESTIONS---SPIKES OF COMPLEXITY</a:t>
            </a:r>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3</a:t>
            </a:fld>
            <a:endParaRPr lang="en-US"/>
          </a:p>
        </p:txBody>
      </p:sp>
    </p:spTree>
    <p:extLst>
      <p:ext uri="{BB962C8B-B14F-4D97-AF65-F5344CB8AC3E}">
        <p14:creationId xmlns:p14="http://schemas.microsoft.com/office/powerpoint/2010/main" val="2751638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say why in each case. Refer to overview intro that will accompany each set of revisions.</a:t>
            </a:r>
          </a:p>
        </p:txBody>
      </p:sp>
      <p:sp>
        <p:nvSpPr>
          <p:cNvPr id="4" name="Slide Number Placeholder 3"/>
          <p:cNvSpPr>
            <a:spLocks noGrp="1"/>
          </p:cNvSpPr>
          <p:nvPr>
            <p:ph type="sldNum" sz="quarter" idx="10"/>
          </p:nvPr>
        </p:nvSpPr>
        <p:spPr/>
        <p:txBody>
          <a:bodyPr/>
          <a:lstStyle/>
          <a:p>
            <a:fld id="{BEE2BB04-2A67-450E-95E6-C838D0748F4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690118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say why in each case. Refer to overview intro that will accompany each set of revisions.</a:t>
            </a:r>
          </a:p>
        </p:txBody>
      </p:sp>
      <p:sp>
        <p:nvSpPr>
          <p:cNvPr id="4" name="Slide Number Placeholder 3"/>
          <p:cNvSpPr>
            <a:spLocks noGrp="1"/>
          </p:cNvSpPr>
          <p:nvPr>
            <p:ph type="sldNum" sz="quarter" idx="10"/>
          </p:nvPr>
        </p:nvSpPr>
        <p:spPr/>
        <p:txBody>
          <a:bodyPr/>
          <a:lstStyle/>
          <a:p>
            <a:fld id="{BEE2BB04-2A67-450E-95E6-C838D0748F4A}"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69011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SHANAHAN BLOG</a:t>
            </a:r>
          </a:p>
        </p:txBody>
      </p:sp>
      <p:sp>
        <p:nvSpPr>
          <p:cNvPr id="4" name="Slide Number Placeholder 3"/>
          <p:cNvSpPr>
            <a:spLocks noGrp="1"/>
          </p:cNvSpPr>
          <p:nvPr>
            <p:ph type="sldNum" sz="quarter" idx="10"/>
          </p:nvPr>
        </p:nvSpPr>
        <p:spPr/>
        <p:txBody>
          <a:bodyPr/>
          <a:lstStyle/>
          <a:p>
            <a:fld id="{BEE2BB04-2A67-450E-95E6-C838D0748F4A}" type="slidenum">
              <a:rPr lang="en-US" smtClean="0"/>
              <a:pPr/>
              <a:t>6</a:t>
            </a:fld>
            <a:endParaRPr lang="en-US"/>
          </a:p>
        </p:txBody>
      </p:sp>
    </p:spTree>
    <p:extLst>
      <p:ext uri="{BB962C8B-B14F-4D97-AF65-F5344CB8AC3E}">
        <p14:creationId xmlns:p14="http://schemas.microsoft.com/office/powerpoint/2010/main" val="571629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 ABOUT THIS BY DOING IT AND THIS IS A REAL DOING TWO DAYS</a:t>
            </a:r>
          </a:p>
        </p:txBody>
      </p:sp>
      <p:sp>
        <p:nvSpPr>
          <p:cNvPr id="4" name="Slide Number Placeholder 3"/>
          <p:cNvSpPr>
            <a:spLocks noGrp="1"/>
          </p:cNvSpPr>
          <p:nvPr>
            <p:ph type="sldNum" sz="quarter" idx="10"/>
          </p:nvPr>
        </p:nvSpPr>
        <p:spPr/>
        <p:txBody>
          <a:bodyPr/>
          <a:lstStyle/>
          <a:p>
            <a:fld id="{BEE2BB04-2A67-450E-95E6-C838D0748F4A}" type="slidenum">
              <a:rPr lang="en-US" smtClean="0"/>
              <a:pPr/>
              <a:t>9</a:t>
            </a:fld>
            <a:endParaRPr lang="en-US"/>
          </a:p>
        </p:txBody>
      </p:sp>
    </p:spTree>
    <p:extLst>
      <p:ext uri="{BB962C8B-B14F-4D97-AF65-F5344CB8AC3E}">
        <p14:creationId xmlns:p14="http://schemas.microsoft.com/office/powerpoint/2010/main" val="1905009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E2BB04-2A67-450E-95E6-C838D0748F4A}" type="slidenum">
              <a:rPr lang="en-US" smtClean="0"/>
              <a:pPr/>
              <a:t>10</a:t>
            </a:fld>
            <a:endParaRPr lang="en-US"/>
          </a:p>
        </p:txBody>
      </p:sp>
    </p:spTree>
    <p:extLst>
      <p:ext uri="{BB962C8B-B14F-4D97-AF65-F5344CB8AC3E}">
        <p14:creationId xmlns:p14="http://schemas.microsoft.com/office/powerpoint/2010/main" val="3727174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E2BB04-2A67-450E-95E6-C838D0748F4A}" type="slidenum">
              <a:rPr lang="en-US" smtClean="0"/>
              <a:pPr/>
              <a:t>11</a:t>
            </a:fld>
            <a:endParaRPr lang="en-US"/>
          </a:p>
        </p:txBody>
      </p:sp>
    </p:spTree>
    <p:extLst>
      <p:ext uri="{BB962C8B-B14F-4D97-AF65-F5344CB8AC3E}">
        <p14:creationId xmlns:p14="http://schemas.microsoft.com/office/powerpoint/2010/main" val="279625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1/23/2020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1470025"/>
          </a:xfrm>
        </p:spPr>
        <p:txBody>
          <a:bodyPr/>
          <a:lstStyle/>
          <a:p>
            <a:pPr algn="ctr"/>
            <a:r>
              <a:rPr lang="en-US" dirty="0"/>
              <a:t>BASAL ALIGNMENT PROJECT</a:t>
            </a:r>
          </a:p>
        </p:txBody>
      </p:sp>
      <p:sp>
        <p:nvSpPr>
          <p:cNvPr id="3" name="Subtitle 2"/>
          <p:cNvSpPr>
            <a:spLocks noGrp="1"/>
          </p:cNvSpPr>
          <p:nvPr>
            <p:ph type="subTitle" idx="1"/>
          </p:nvPr>
        </p:nvSpPr>
        <p:spPr>
          <a:xfrm>
            <a:off x="1295400" y="3657600"/>
            <a:ext cx="6400800" cy="1752600"/>
          </a:xfrm>
        </p:spPr>
        <p:txBody>
          <a:bodyPr>
            <a:normAutofit/>
          </a:bodyPr>
          <a:lstStyle/>
          <a:p>
            <a:pPr algn="ctr"/>
            <a:r>
              <a:rPr lang="en-US" sz="3200" dirty="0"/>
              <a:t>Council of the Great City Schools</a:t>
            </a:r>
          </a:p>
          <a:p>
            <a:pPr algn="ctr"/>
            <a:r>
              <a:rPr lang="en-US" sz="3200" dirty="0"/>
              <a:t>and</a:t>
            </a:r>
          </a:p>
          <a:p>
            <a:pPr algn="ctr"/>
            <a:r>
              <a:rPr lang="en-US" sz="3200" dirty="0"/>
              <a:t>Student Achievement Partners</a:t>
            </a:r>
          </a:p>
          <a:p>
            <a:endParaRPr lang="en-US" dirty="0"/>
          </a:p>
        </p:txBody>
      </p:sp>
    </p:spTree>
    <p:extLst>
      <p:ext uri="{BB962C8B-B14F-4D97-AF65-F5344CB8AC3E}">
        <p14:creationId xmlns:p14="http://schemas.microsoft.com/office/powerpoint/2010/main" val="292150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4000"/>
          </a:xfrm>
        </p:spPr>
        <p:txBody>
          <a:bodyPr>
            <a:normAutofit/>
          </a:bodyPr>
          <a:lstStyle/>
          <a:p>
            <a:pPr algn="ctr"/>
            <a:r>
              <a:rPr lang="en-US" sz="3200" u="sng" dirty="0"/>
              <a:t>WHY </a:t>
            </a:r>
            <a:r>
              <a:rPr lang="en-US" sz="3200" dirty="0"/>
              <a:t>TEXT-DEPENDENT QUESTIONS? or, WHY </a:t>
            </a:r>
            <a:r>
              <a:rPr lang="en-US" sz="3200" u="sng" dirty="0"/>
              <a:t>NOT </a:t>
            </a:r>
            <a:r>
              <a:rPr lang="en-US" sz="3200" dirty="0"/>
              <a:t>GO OUTSIDE THE TEXT?</a:t>
            </a:r>
          </a:p>
        </p:txBody>
      </p:sp>
      <p:sp>
        <p:nvSpPr>
          <p:cNvPr id="3" name="Content Placeholder 2"/>
          <p:cNvSpPr>
            <a:spLocks noGrp="1"/>
          </p:cNvSpPr>
          <p:nvPr>
            <p:ph idx="1"/>
          </p:nvPr>
        </p:nvSpPr>
        <p:spPr>
          <a:xfrm>
            <a:off x="457200" y="1981200"/>
            <a:ext cx="8229600" cy="4495800"/>
          </a:xfrm>
        </p:spPr>
        <p:txBody>
          <a:bodyPr/>
          <a:lstStyle/>
          <a:p>
            <a:pPr>
              <a:buNone/>
            </a:pPr>
            <a:endParaRPr lang="en-US" dirty="0"/>
          </a:p>
          <a:p>
            <a:r>
              <a:rPr lang="en-US" dirty="0"/>
              <a:t>More time outside the text less inside</a:t>
            </a:r>
          </a:p>
          <a:p>
            <a:r>
              <a:rPr lang="en-US" dirty="0"/>
              <a:t>Going outside the text privileges those who have that experience</a:t>
            </a:r>
          </a:p>
          <a:p>
            <a:r>
              <a:rPr lang="en-US" dirty="0"/>
              <a:t>It is easier to talk about our experiences than to analyze the text</a:t>
            </a:r>
          </a:p>
          <a:p>
            <a:r>
              <a:rPr lang="en-US" dirty="0"/>
              <a:t>These are college and career standards</a:t>
            </a:r>
          </a:p>
          <a:p>
            <a:r>
              <a:rPr lang="en-US" dirty="0"/>
              <a:t>That being said….</a:t>
            </a:r>
          </a:p>
        </p:txBody>
      </p:sp>
    </p:spTree>
    <p:extLst>
      <p:ext uri="{BB962C8B-B14F-4D97-AF65-F5344CB8AC3E}">
        <p14:creationId xmlns:p14="http://schemas.microsoft.com/office/powerpoint/2010/main" val="94517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t>CREATING TEXT-DEPENDENT QUESTIONS:  Review, Critique, and Revise</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57969" y="1600200"/>
            <a:ext cx="7028061" cy="4876800"/>
          </a:xfrm>
        </p:spPr>
      </p:pic>
      <p:sp>
        <p:nvSpPr>
          <p:cNvPr id="6" name="TextBox 5"/>
          <p:cNvSpPr txBox="1"/>
          <p:nvPr/>
        </p:nvSpPr>
        <p:spPr>
          <a:xfrm>
            <a:off x="457200" y="6400800"/>
            <a:ext cx="8305800" cy="369332"/>
          </a:xfrm>
          <a:prstGeom prst="rect">
            <a:avLst/>
          </a:prstGeom>
          <a:noFill/>
        </p:spPr>
        <p:txBody>
          <a:bodyPr wrap="square" rtlCol="0">
            <a:spAutoFit/>
          </a:bodyPr>
          <a:lstStyle/>
          <a:p>
            <a:pPr algn="ctr"/>
            <a:r>
              <a:rPr lang="en-US" dirty="0"/>
              <a:t>Refer to Training Materials folder on </a:t>
            </a:r>
            <a:r>
              <a:rPr lang="en-US" dirty="0" err="1"/>
              <a:t>Edmodo</a:t>
            </a:r>
            <a:r>
              <a:rPr lang="en-US" dirty="0"/>
              <a:t> for a copy of this.</a:t>
            </a:r>
          </a:p>
        </p:txBody>
      </p:sp>
    </p:spTree>
    <p:extLst>
      <p:ext uri="{BB962C8B-B14F-4D97-AF65-F5344CB8AC3E}">
        <p14:creationId xmlns:p14="http://schemas.microsoft.com/office/powerpoint/2010/main" val="4180427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CREATING TEXT-DEPENDENT QUESTIONS</a:t>
            </a:r>
          </a:p>
        </p:txBody>
      </p:sp>
      <p:sp>
        <p:nvSpPr>
          <p:cNvPr id="3" name="Content Placeholder 2"/>
          <p:cNvSpPr>
            <a:spLocks noGrp="1"/>
          </p:cNvSpPr>
          <p:nvPr>
            <p:ph idx="1"/>
          </p:nvPr>
        </p:nvSpPr>
        <p:spPr/>
        <p:txBody>
          <a:bodyPr>
            <a:normAutofit fontScale="92500" lnSpcReduction="20000"/>
          </a:bodyPr>
          <a:lstStyle/>
          <a:p>
            <a:endParaRPr lang="en-US" dirty="0"/>
          </a:p>
          <a:p>
            <a:r>
              <a:rPr lang="en-US" dirty="0"/>
              <a:t>Use the guides and support structures. </a:t>
            </a:r>
          </a:p>
          <a:p>
            <a:endParaRPr lang="en-US" dirty="0"/>
          </a:p>
          <a:p>
            <a:r>
              <a:rPr lang="en-US" dirty="0"/>
              <a:t>Consistency is vital!</a:t>
            </a:r>
          </a:p>
          <a:p>
            <a:endParaRPr lang="en-US" dirty="0"/>
          </a:p>
          <a:p>
            <a:r>
              <a:rPr lang="en-US" dirty="0"/>
              <a:t>Big ideas and key understandings </a:t>
            </a:r>
          </a:p>
          <a:p>
            <a:endParaRPr lang="en-US" dirty="0"/>
          </a:p>
          <a:p>
            <a:r>
              <a:rPr lang="en-US" dirty="0"/>
              <a:t>Culminating activity or activities</a:t>
            </a:r>
          </a:p>
          <a:p>
            <a:endParaRPr lang="en-US" dirty="0"/>
          </a:p>
          <a:p>
            <a:r>
              <a:rPr lang="en-US" dirty="0"/>
              <a:t>Refer to the standards as last step</a:t>
            </a:r>
          </a:p>
          <a:p>
            <a:endParaRPr lang="en-US" dirty="0"/>
          </a:p>
          <a:p>
            <a:r>
              <a:rPr lang="en-US" dirty="0"/>
              <a:t>Finding difficult sections of text</a:t>
            </a:r>
          </a:p>
          <a:p>
            <a:endParaRPr lang="en-US" dirty="0"/>
          </a:p>
          <a:p>
            <a:r>
              <a:rPr lang="en-US" dirty="0"/>
              <a:t>Expect thorough response</a:t>
            </a:r>
          </a:p>
        </p:txBody>
      </p:sp>
    </p:spTree>
    <p:extLst>
      <p:ext uri="{BB962C8B-B14F-4D97-AF65-F5344CB8AC3E}">
        <p14:creationId xmlns:p14="http://schemas.microsoft.com/office/powerpoint/2010/main" val="99674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CREATING TEXT-DEPENDENT QUESTIONS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2312" y="1766570"/>
            <a:ext cx="4839376" cy="4544060"/>
          </a:xfrm>
        </p:spPr>
      </p:pic>
      <p:sp>
        <p:nvSpPr>
          <p:cNvPr id="6" name="TextBox 5"/>
          <p:cNvSpPr txBox="1"/>
          <p:nvPr/>
        </p:nvSpPr>
        <p:spPr>
          <a:xfrm>
            <a:off x="457200" y="6412468"/>
            <a:ext cx="8305800" cy="369332"/>
          </a:xfrm>
          <a:prstGeom prst="rect">
            <a:avLst/>
          </a:prstGeom>
          <a:noFill/>
        </p:spPr>
        <p:txBody>
          <a:bodyPr wrap="square" rtlCol="0">
            <a:spAutoFit/>
          </a:bodyPr>
          <a:lstStyle/>
          <a:p>
            <a:pPr algn="ctr"/>
            <a:r>
              <a:rPr lang="en-US" dirty="0"/>
              <a:t>Refer to Training Materials folder on </a:t>
            </a:r>
            <a:r>
              <a:rPr lang="en-US" dirty="0" err="1"/>
              <a:t>Edmodo</a:t>
            </a:r>
            <a:r>
              <a:rPr lang="en-US" dirty="0"/>
              <a:t> for a copy of this.</a:t>
            </a:r>
          </a:p>
        </p:txBody>
      </p:sp>
    </p:spTree>
    <p:extLst>
      <p:ext uri="{BB962C8B-B14F-4D97-AF65-F5344CB8AC3E}">
        <p14:creationId xmlns:p14="http://schemas.microsoft.com/office/powerpoint/2010/main" val="3946418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VOCABULARY IS ESSENTIAL</a:t>
            </a:r>
          </a:p>
        </p:txBody>
      </p:sp>
      <p:sp>
        <p:nvSpPr>
          <p:cNvPr id="3" name="Content Placeholder 2"/>
          <p:cNvSpPr>
            <a:spLocks noGrp="1"/>
          </p:cNvSpPr>
          <p:nvPr>
            <p:ph idx="1"/>
          </p:nvPr>
        </p:nvSpPr>
        <p:spPr/>
        <p:txBody>
          <a:bodyPr>
            <a:normAutofit/>
          </a:bodyPr>
          <a:lstStyle/>
          <a:p>
            <a:endParaRPr lang="en-US" dirty="0"/>
          </a:p>
          <a:p>
            <a:r>
              <a:rPr lang="en-US" dirty="0"/>
              <a:t>Role in complex text </a:t>
            </a:r>
          </a:p>
          <a:p>
            <a:r>
              <a:rPr lang="en-US" dirty="0"/>
              <a:t>One of two features of text most predictive of student difficulty (</a:t>
            </a:r>
            <a:r>
              <a:rPr lang="en-US" dirty="0" err="1"/>
              <a:t>Chall</a:t>
            </a:r>
            <a:r>
              <a:rPr lang="en-US" dirty="0"/>
              <a:t> 1996, </a:t>
            </a:r>
            <a:r>
              <a:rPr lang="en-US" dirty="0" err="1"/>
              <a:t>Stanovich</a:t>
            </a:r>
            <a:r>
              <a:rPr lang="en-US" dirty="0"/>
              <a:t> 1986, Nelson et al 2012)</a:t>
            </a:r>
          </a:p>
          <a:p>
            <a:r>
              <a:rPr lang="en-US" dirty="0"/>
              <a:t>Many of the basal stories have a great deal of powerful academic vocabulary</a:t>
            </a:r>
          </a:p>
          <a:p>
            <a:r>
              <a:rPr lang="en-US" dirty="0"/>
              <a:t>From, “Officer Buckle” third grade (department, attention, speech, applauded, frowned, onstage, swivel, frowned, afterward, announced, discovered, grinned, roared, enormous, bowed)</a:t>
            </a:r>
          </a:p>
          <a:p>
            <a:r>
              <a:rPr lang="en-US" dirty="0"/>
              <a:t>Vocabulary is difficult to catch up</a:t>
            </a:r>
          </a:p>
        </p:txBody>
      </p:sp>
    </p:spTree>
    <p:extLst>
      <p:ext uri="{BB962C8B-B14F-4D97-AF65-F5344CB8AC3E}">
        <p14:creationId xmlns:p14="http://schemas.microsoft.com/office/powerpoint/2010/main" val="1555617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VOCABULARY</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Which words should be taught?</a:t>
            </a:r>
          </a:p>
          <a:p>
            <a:pPr lvl="1"/>
            <a:r>
              <a:rPr lang="en-US" dirty="0"/>
              <a:t>Essential to text</a:t>
            </a:r>
          </a:p>
          <a:p>
            <a:pPr lvl="1"/>
            <a:r>
              <a:rPr lang="en-US" dirty="0"/>
              <a:t>Likely to appear in future text</a:t>
            </a:r>
          </a:p>
          <a:p>
            <a:pPr marL="68263" lvl="1" indent="0">
              <a:buNone/>
            </a:pPr>
            <a:endParaRPr lang="en-US" dirty="0"/>
          </a:p>
          <a:p>
            <a:pPr marL="68263" lvl="1" indent="0">
              <a:buNone/>
            </a:pPr>
            <a:r>
              <a:rPr lang="en-US" sz="2400" dirty="0"/>
              <a:t>Which words should get more time and attention?</a:t>
            </a:r>
          </a:p>
          <a:p>
            <a:pPr marL="411163" lvl="1" indent="-342900"/>
            <a:r>
              <a:rPr lang="en-US" dirty="0"/>
              <a:t>	More abstract words (persist vs. checkpoint noticed vs. 	accident)</a:t>
            </a:r>
          </a:p>
          <a:p>
            <a:pPr marL="959803" lvl="3" indent="-342900"/>
            <a:endParaRPr lang="en-US" dirty="0"/>
          </a:p>
          <a:p>
            <a:pPr marL="959803" lvl="3" indent="-342900"/>
            <a:r>
              <a:rPr lang="en-US" sz="2000" dirty="0"/>
              <a:t>Words which are part of semantic word family (secure, securely, security, secured)</a:t>
            </a:r>
          </a:p>
          <a:p>
            <a:pPr marL="457200" lvl="1" indent="0">
              <a:buNone/>
            </a:pP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4515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VOCABULARY 	</a:t>
            </a:r>
          </a:p>
        </p:txBody>
      </p:sp>
      <p:sp>
        <p:nvSpPr>
          <p:cNvPr id="3" name="Content Placeholder 2"/>
          <p:cNvSpPr>
            <a:spLocks noGrp="1"/>
          </p:cNvSpPr>
          <p:nvPr>
            <p:ph idx="1"/>
          </p:nvPr>
        </p:nvSpPr>
        <p:spPr/>
        <p:txBody>
          <a:bodyPr/>
          <a:lstStyle/>
          <a:p>
            <a:endParaRPr lang="en-US" dirty="0"/>
          </a:p>
          <a:p>
            <a:r>
              <a:rPr lang="en-US" dirty="0"/>
              <a:t>When should you provide the meaning; when should students determine from context?</a:t>
            </a:r>
          </a:p>
          <a:p>
            <a:pPr lvl="1"/>
            <a:r>
              <a:rPr lang="en-US" dirty="0"/>
              <a:t>Addressed in the vocabulary chart of every revision</a:t>
            </a:r>
          </a:p>
          <a:p>
            <a:pPr marL="0" indent="0">
              <a:buNone/>
            </a:pPr>
            <a:endParaRPr lang="en-US" dirty="0"/>
          </a:p>
          <a:p>
            <a:r>
              <a:rPr lang="en-US" dirty="0"/>
              <a:t>How should words be taught?</a:t>
            </a:r>
          </a:p>
          <a:p>
            <a:pPr lvl="1"/>
            <a:endParaRPr lang="en-US" dirty="0"/>
          </a:p>
          <a:p>
            <a:pPr lvl="1"/>
            <a:r>
              <a:rPr lang="en-US" dirty="0"/>
              <a:t>Distributed practice</a:t>
            </a:r>
          </a:p>
          <a:p>
            <a:pPr lvl="1"/>
            <a:r>
              <a:rPr lang="en-US" dirty="0"/>
              <a:t>Use the text </a:t>
            </a:r>
          </a:p>
          <a:p>
            <a:pPr lvl="1"/>
            <a:r>
              <a:rPr lang="en-US" dirty="0"/>
              <a:t>Note differences (applaud vs. clap; isolated vs. alone)</a:t>
            </a:r>
          </a:p>
          <a:p>
            <a:pPr lvl="1"/>
            <a:endParaRPr lang="en-US" dirty="0"/>
          </a:p>
          <a:p>
            <a:pPr lvl="1"/>
            <a:endParaRPr lang="en-US" dirty="0"/>
          </a:p>
        </p:txBody>
      </p:sp>
    </p:spTree>
    <p:extLst>
      <p:ext uri="{BB962C8B-B14F-4D97-AF65-F5344CB8AC3E}">
        <p14:creationId xmlns:p14="http://schemas.microsoft.com/office/powerpoint/2010/main" val="91347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INTEGRATING VOCABULARY INTO TEXT DEPENDENT QUESTIONS</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From “Hot and Cold Summer” </a:t>
            </a:r>
            <a:r>
              <a:rPr lang="en-US" i="1" dirty="0"/>
              <a:t>Trophies</a:t>
            </a:r>
            <a:r>
              <a:rPr lang="en-US" dirty="0"/>
              <a:t> 5</a:t>
            </a:r>
            <a:r>
              <a:rPr lang="en-US" baseline="30000" dirty="0"/>
              <a:t>th</a:t>
            </a:r>
            <a:r>
              <a:rPr lang="en-US" dirty="0"/>
              <a:t> grade</a:t>
            </a:r>
          </a:p>
          <a:p>
            <a:pPr marL="0" indent="0">
              <a:buNone/>
            </a:pPr>
            <a:r>
              <a:rPr lang="en-US" dirty="0"/>
              <a:t>“To </a:t>
            </a:r>
            <a:r>
              <a:rPr lang="en-US" i="1" dirty="0"/>
              <a:t>avoid</a:t>
            </a:r>
            <a:r>
              <a:rPr lang="en-US" dirty="0"/>
              <a:t> someone means to keep away from them so that you don’t have to see them and they don’t have to see you.  How did the boys avoid meeting Bolivia at first? (pg. 23)”</a:t>
            </a:r>
          </a:p>
          <a:p>
            <a:pPr marL="0" indent="0">
              <a:buNone/>
            </a:pPr>
            <a:endParaRPr lang="en-US" dirty="0"/>
          </a:p>
          <a:p>
            <a:pPr marL="0" indent="0">
              <a:buNone/>
            </a:pPr>
            <a:r>
              <a:rPr lang="en-US" dirty="0"/>
              <a:t>Re-read the last two paragraphs on page 39.  Rory had a “strong </a:t>
            </a:r>
            <a:r>
              <a:rPr lang="en-US" i="1" dirty="0"/>
              <a:t>suspicion</a:t>
            </a:r>
            <a:r>
              <a:rPr lang="en-US" dirty="0"/>
              <a:t>”.  What is a </a:t>
            </a:r>
            <a:r>
              <a:rPr lang="en-US" i="1" dirty="0"/>
              <a:t>suspicion</a:t>
            </a:r>
            <a:r>
              <a:rPr lang="en-US" dirty="0"/>
              <a:t>?  What details in the story made Rory suspicious of Bolivia?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00950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VOCABULARY</a:t>
            </a:r>
          </a:p>
        </p:txBody>
      </p:sp>
      <p:sp>
        <p:nvSpPr>
          <p:cNvPr id="6" name="TextBox 5"/>
          <p:cNvSpPr txBox="1"/>
          <p:nvPr/>
        </p:nvSpPr>
        <p:spPr>
          <a:xfrm>
            <a:off x="457200" y="6248400"/>
            <a:ext cx="8305800" cy="369332"/>
          </a:xfrm>
          <a:prstGeom prst="rect">
            <a:avLst/>
          </a:prstGeom>
          <a:noFill/>
        </p:spPr>
        <p:txBody>
          <a:bodyPr wrap="square" rtlCol="0">
            <a:spAutoFit/>
          </a:bodyPr>
          <a:lstStyle/>
          <a:p>
            <a:pPr algn="ctr"/>
            <a:r>
              <a:rPr lang="en-US" dirty="0"/>
              <a:t>Refer to Training Materials folder on </a:t>
            </a:r>
            <a:r>
              <a:rPr lang="en-US" dirty="0" err="1"/>
              <a:t>Edmodo</a:t>
            </a:r>
            <a:r>
              <a:rPr lang="en-US" dirty="0"/>
              <a:t> for a copy of this.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2600" y="1524000"/>
            <a:ext cx="5943600" cy="4434762"/>
          </a:xfrm>
        </p:spPr>
      </p:pic>
    </p:spTree>
    <p:extLst>
      <p:ext uri="{BB962C8B-B14F-4D97-AF65-F5344CB8AC3E}">
        <p14:creationId xmlns:p14="http://schemas.microsoft.com/office/powerpoint/2010/main" val="2219488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SYNTAX</a:t>
            </a:r>
          </a:p>
        </p:txBody>
      </p:sp>
      <p:sp>
        <p:nvSpPr>
          <p:cNvPr id="3" name="Content Placeholder 2"/>
          <p:cNvSpPr>
            <a:spLocks noGrp="1"/>
          </p:cNvSpPr>
          <p:nvPr>
            <p:ph idx="1"/>
          </p:nvPr>
        </p:nvSpPr>
        <p:spPr/>
        <p:txBody>
          <a:bodyPr/>
          <a:lstStyle/>
          <a:p>
            <a:endParaRPr lang="en-US" dirty="0"/>
          </a:p>
          <a:p>
            <a:endParaRPr lang="en-US" dirty="0"/>
          </a:p>
          <a:p>
            <a:r>
              <a:rPr lang="en-US" dirty="0"/>
              <a:t>Just as important as vocabulary in predicting student performance</a:t>
            </a:r>
          </a:p>
          <a:p>
            <a:endParaRPr lang="en-US" dirty="0"/>
          </a:p>
          <a:p>
            <a:r>
              <a:rPr lang="en-US" dirty="0"/>
              <a:t>Use text dependent questions to address difficult syntax</a:t>
            </a:r>
          </a:p>
        </p:txBody>
      </p:sp>
    </p:spTree>
    <p:extLst>
      <p:ext uri="{BB962C8B-B14F-4D97-AF65-F5344CB8AC3E}">
        <p14:creationId xmlns:p14="http://schemas.microsoft.com/office/powerpoint/2010/main" val="2233204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BASALS CURRENTLY NOT ALIGNED</a:t>
            </a:r>
          </a:p>
        </p:txBody>
      </p:sp>
      <p:sp>
        <p:nvSpPr>
          <p:cNvPr id="3" name="Content Placeholder 2"/>
          <p:cNvSpPr>
            <a:spLocks noGrp="1"/>
          </p:cNvSpPr>
          <p:nvPr>
            <p:ph idx="1"/>
          </p:nvPr>
        </p:nvSpPr>
        <p:spPr/>
        <p:txBody>
          <a:bodyPr>
            <a:normAutofit/>
          </a:bodyPr>
          <a:lstStyle/>
          <a:p>
            <a:pPr marL="0" indent="0">
              <a:buNone/>
            </a:pPr>
            <a:endParaRPr lang="en-US" dirty="0"/>
          </a:p>
          <a:p>
            <a:endParaRPr lang="en-US" dirty="0"/>
          </a:p>
          <a:p>
            <a:endParaRPr lang="en-US" dirty="0"/>
          </a:p>
          <a:p>
            <a:r>
              <a:rPr lang="en-US" dirty="0"/>
              <a:t>Many questions not text-dependent</a:t>
            </a:r>
          </a:p>
          <a:p>
            <a:r>
              <a:rPr lang="en-US" dirty="0"/>
              <a:t>Virtually all culminating assignments not text dependent</a:t>
            </a:r>
          </a:p>
          <a:p>
            <a:r>
              <a:rPr lang="en-US" dirty="0"/>
              <a:t>Focus on comprehension strategies</a:t>
            </a:r>
          </a:p>
          <a:p>
            <a:r>
              <a:rPr lang="en-US" dirty="0"/>
              <a:t>Do not focus as strongly on academic (tier two) vocabulary</a:t>
            </a:r>
          </a:p>
          <a:p>
            <a:pPr marL="0" indent="0">
              <a:buNone/>
            </a:pPr>
            <a:endParaRPr lang="en-US" dirty="0"/>
          </a:p>
          <a:p>
            <a:endParaRPr lang="en-US" dirty="0"/>
          </a:p>
        </p:txBody>
      </p:sp>
    </p:spTree>
    <p:extLst>
      <p:ext uri="{BB962C8B-B14F-4D97-AF65-F5344CB8AC3E}">
        <p14:creationId xmlns:p14="http://schemas.microsoft.com/office/powerpoint/2010/main" val="3733401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r>
              <a:rPr lang="en-US" dirty="0"/>
              <a:t>FLUENCY</a:t>
            </a:r>
            <a:br>
              <a:rPr lang="en-US" dirty="0"/>
            </a:br>
            <a:endParaRPr lang="en-US" dirty="0"/>
          </a:p>
        </p:txBody>
      </p:sp>
      <p:sp>
        <p:nvSpPr>
          <p:cNvPr id="3" name="Content Placeholder 2"/>
          <p:cNvSpPr>
            <a:spLocks noGrp="1"/>
          </p:cNvSpPr>
          <p:nvPr>
            <p:ph idx="1"/>
          </p:nvPr>
        </p:nvSpPr>
        <p:spPr/>
        <p:txBody>
          <a:bodyPr/>
          <a:lstStyle/>
          <a:p>
            <a:endParaRPr lang="en-US" dirty="0"/>
          </a:p>
          <a:p>
            <a:endParaRPr lang="en-US" dirty="0"/>
          </a:p>
          <a:p>
            <a:r>
              <a:rPr lang="en-US" dirty="0"/>
              <a:t>Some basals address it, some don’t. We must!</a:t>
            </a:r>
          </a:p>
          <a:p>
            <a:pPr>
              <a:buNone/>
            </a:pPr>
            <a:endParaRPr lang="en-US" dirty="0"/>
          </a:p>
          <a:p>
            <a:r>
              <a:rPr lang="en-US" dirty="0"/>
              <a:t>With the arrival of more complex text, more students will struggle to read fluently</a:t>
            </a:r>
          </a:p>
          <a:p>
            <a:pPr marL="0" indent="0">
              <a:buNone/>
            </a:pPr>
            <a:endParaRPr lang="en-US" dirty="0"/>
          </a:p>
          <a:p>
            <a:r>
              <a:rPr lang="en-US" dirty="0"/>
              <a:t>Some revisions include fluency activities under additional activities.</a:t>
            </a:r>
          </a:p>
        </p:txBody>
      </p:sp>
    </p:spTree>
    <p:extLst>
      <p:ext uri="{BB962C8B-B14F-4D97-AF65-F5344CB8AC3E}">
        <p14:creationId xmlns:p14="http://schemas.microsoft.com/office/powerpoint/2010/main" val="1414646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CULMINATING TASK</a:t>
            </a:r>
          </a:p>
        </p:txBody>
      </p:sp>
      <p:sp>
        <p:nvSpPr>
          <p:cNvPr id="3" name="Content Placeholder 2"/>
          <p:cNvSpPr>
            <a:spLocks noGrp="1"/>
          </p:cNvSpPr>
          <p:nvPr>
            <p:ph idx="1"/>
          </p:nvPr>
        </p:nvSpPr>
        <p:spPr/>
        <p:txBody>
          <a:bodyPr/>
          <a:lstStyle/>
          <a:p>
            <a:endParaRPr lang="en-US" dirty="0"/>
          </a:p>
          <a:p>
            <a:endParaRPr lang="en-US" dirty="0"/>
          </a:p>
          <a:p>
            <a:r>
              <a:rPr lang="en-US" dirty="0"/>
              <a:t>Should relate to big ideas and key understandings</a:t>
            </a:r>
          </a:p>
          <a:p>
            <a:endParaRPr lang="en-US" dirty="0"/>
          </a:p>
          <a:p>
            <a:r>
              <a:rPr lang="en-US" dirty="0"/>
              <a:t>These types of culminating assignments will be a significant shift for students and teachers—take more time</a:t>
            </a:r>
          </a:p>
          <a:p>
            <a:pPr>
              <a:buNone/>
            </a:pPr>
            <a:endParaRPr lang="en-US" dirty="0"/>
          </a:p>
        </p:txBody>
      </p:sp>
      <p:sp>
        <p:nvSpPr>
          <p:cNvPr id="5" name="TextBox 4"/>
          <p:cNvSpPr txBox="1"/>
          <p:nvPr/>
        </p:nvSpPr>
        <p:spPr>
          <a:xfrm>
            <a:off x="304800" y="5867400"/>
            <a:ext cx="8305800" cy="646331"/>
          </a:xfrm>
          <a:prstGeom prst="rect">
            <a:avLst/>
          </a:prstGeom>
          <a:noFill/>
        </p:spPr>
        <p:txBody>
          <a:bodyPr wrap="square" rtlCol="0">
            <a:spAutoFit/>
          </a:bodyPr>
          <a:lstStyle/>
          <a:p>
            <a:pPr algn="ctr"/>
            <a:r>
              <a:rPr lang="en-US" dirty="0"/>
              <a:t>Culminating task and sample student answer are included</a:t>
            </a:r>
          </a:p>
          <a:p>
            <a:pPr algn="ctr"/>
            <a:r>
              <a:rPr lang="en-US" dirty="0"/>
              <a:t> at the end of every revision</a:t>
            </a:r>
          </a:p>
        </p:txBody>
      </p:sp>
    </p:spTree>
    <p:extLst>
      <p:ext uri="{BB962C8B-B14F-4D97-AF65-F5344CB8AC3E}">
        <p14:creationId xmlns:p14="http://schemas.microsoft.com/office/powerpoint/2010/main" val="580845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Tasks and Teacher Notes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7800" y="1524000"/>
            <a:ext cx="6220694" cy="3905795"/>
          </a:xfrm>
        </p:spPr>
      </p:pic>
      <p:sp>
        <p:nvSpPr>
          <p:cNvPr id="6" name="TextBox 5"/>
          <p:cNvSpPr txBox="1"/>
          <p:nvPr/>
        </p:nvSpPr>
        <p:spPr>
          <a:xfrm>
            <a:off x="304800" y="5867400"/>
            <a:ext cx="8305800" cy="646331"/>
          </a:xfrm>
          <a:prstGeom prst="rect">
            <a:avLst/>
          </a:prstGeom>
          <a:noFill/>
        </p:spPr>
        <p:txBody>
          <a:bodyPr wrap="square" rtlCol="0">
            <a:spAutoFit/>
          </a:bodyPr>
          <a:lstStyle/>
          <a:p>
            <a:pPr algn="ctr"/>
            <a:r>
              <a:rPr lang="en-US" dirty="0"/>
              <a:t>Culminating task, additional activities, and notes to teacher </a:t>
            </a:r>
          </a:p>
          <a:p>
            <a:pPr algn="ctr"/>
            <a:r>
              <a:rPr lang="en-US" dirty="0"/>
              <a:t>found at the end of every revision</a:t>
            </a:r>
          </a:p>
        </p:txBody>
      </p:sp>
    </p:spTree>
    <p:extLst>
      <p:ext uri="{BB962C8B-B14F-4D97-AF65-F5344CB8AC3E}">
        <p14:creationId xmlns:p14="http://schemas.microsoft.com/office/powerpoint/2010/main" val="207293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BASALS CURRENTLY NOT ALIGNED</a:t>
            </a:r>
          </a:p>
        </p:txBody>
      </p:sp>
      <p:sp>
        <p:nvSpPr>
          <p:cNvPr id="3" name="Content Placeholder 2"/>
          <p:cNvSpPr>
            <a:spLocks noGrp="1"/>
          </p:cNvSpPr>
          <p:nvPr>
            <p:ph idx="1"/>
          </p:nvPr>
        </p:nvSpPr>
        <p:spPr/>
        <p:txBody>
          <a:bodyPr>
            <a:normAutofit/>
          </a:bodyPr>
          <a:lstStyle/>
          <a:p>
            <a:endParaRPr lang="en-US" dirty="0"/>
          </a:p>
          <a:p>
            <a:endParaRPr lang="en-US" dirty="0"/>
          </a:p>
          <a:p>
            <a:r>
              <a:rPr lang="en-US" dirty="0"/>
              <a:t>Do not, “within and across grade levels…systematically develop the knowledge base of students”</a:t>
            </a:r>
          </a:p>
          <a:p>
            <a:endParaRPr lang="en-US" dirty="0"/>
          </a:p>
          <a:p>
            <a:r>
              <a:rPr lang="en-US" dirty="0"/>
              <a:t>Some number of texts not aligned in terms of complexity</a:t>
            </a:r>
          </a:p>
          <a:p>
            <a:endParaRPr lang="en-US" dirty="0"/>
          </a:p>
          <a:p>
            <a:r>
              <a:rPr lang="en-US" dirty="0"/>
              <a:t>Narrative/Informational proportions at each grade level not aligned</a:t>
            </a:r>
          </a:p>
        </p:txBody>
      </p:sp>
    </p:spTree>
    <p:extLst>
      <p:ext uri="{BB962C8B-B14F-4D97-AF65-F5344CB8AC3E}">
        <p14:creationId xmlns:p14="http://schemas.microsoft.com/office/powerpoint/2010/main" val="83606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BAP </a:t>
            </a:r>
            <a:r>
              <a:rPr lang="en-US" i="1" dirty="0"/>
              <a:t>DOES</a:t>
            </a:r>
            <a:r>
              <a:rPr lang="en-US" dirty="0"/>
              <a:t> ADDRESS</a:t>
            </a:r>
          </a:p>
        </p:txBody>
      </p:sp>
      <p:sp>
        <p:nvSpPr>
          <p:cNvPr id="3" name="Content Placeholder 2"/>
          <p:cNvSpPr>
            <a:spLocks noGrp="1"/>
          </p:cNvSpPr>
          <p:nvPr>
            <p:ph idx="1"/>
          </p:nvPr>
        </p:nvSpPr>
        <p:spPr/>
        <p:txBody>
          <a:bodyPr/>
          <a:lstStyle/>
          <a:p>
            <a:endParaRPr lang="en-US" dirty="0"/>
          </a:p>
          <a:p>
            <a:endParaRPr lang="en-US" dirty="0"/>
          </a:p>
          <a:p>
            <a:r>
              <a:rPr lang="en-US" dirty="0"/>
              <a:t>Big Ideas/Key Understandings</a:t>
            </a:r>
          </a:p>
          <a:p>
            <a:r>
              <a:rPr lang="en-US" dirty="0"/>
              <a:t>Text-dependent questions</a:t>
            </a:r>
          </a:p>
          <a:p>
            <a:pPr lvl="1"/>
            <a:r>
              <a:rPr lang="en-US" dirty="0"/>
              <a:t>Importance of rereading and returning to the text</a:t>
            </a:r>
          </a:p>
          <a:p>
            <a:r>
              <a:rPr lang="en-US" dirty="0"/>
              <a:t>Academic (Tier Two) vocabulary</a:t>
            </a:r>
          </a:p>
          <a:p>
            <a:r>
              <a:rPr lang="en-US" dirty="0"/>
              <a:t>Culminating tasks</a:t>
            </a:r>
          </a:p>
          <a:p>
            <a:r>
              <a:rPr lang="en-US" dirty="0"/>
              <a:t>Additional activities</a:t>
            </a:r>
          </a:p>
          <a:p>
            <a:r>
              <a:rPr lang="en-US" dirty="0"/>
              <a:t>Notes to the Teacher</a:t>
            </a:r>
          </a:p>
          <a:p>
            <a:pPr marL="0" indent="0">
              <a:buNone/>
            </a:pPr>
            <a:endParaRPr lang="en-US" dirty="0"/>
          </a:p>
        </p:txBody>
      </p:sp>
    </p:spTree>
    <p:extLst>
      <p:ext uri="{BB962C8B-B14F-4D97-AF65-F5344CB8AC3E}">
        <p14:creationId xmlns:p14="http://schemas.microsoft.com/office/powerpoint/2010/main" val="200749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BAP DOES </a:t>
            </a:r>
            <a:r>
              <a:rPr lang="en-US" i="1" dirty="0"/>
              <a:t>NOT</a:t>
            </a:r>
            <a:r>
              <a:rPr lang="en-US" dirty="0"/>
              <a:t> ADDRESS</a:t>
            </a:r>
          </a:p>
        </p:txBody>
      </p:sp>
      <p:sp>
        <p:nvSpPr>
          <p:cNvPr id="3" name="Content Placeholder 2"/>
          <p:cNvSpPr>
            <a:spLocks noGrp="1"/>
          </p:cNvSpPr>
          <p:nvPr>
            <p:ph idx="1"/>
          </p:nvPr>
        </p:nvSpPr>
        <p:spPr/>
        <p:txBody>
          <a:bodyPr/>
          <a:lstStyle/>
          <a:p>
            <a:endParaRPr lang="en-US" dirty="0"/>
          </a:p>
          <a:p>
            <a:endParaRPr lang="en-US" dirty="0"/>
          </a:p>
          <a:p>
            <a:r>
              <a:rPr lang="en-US" dirty="0"/>
              <a:t>Will not alter sections on phonics, spelling, grammar, word study, science and social studies connections</a:t>
            </a:r>
          </a:p>
          <a:p>
            <a:endParaRPr lang="en-US" dirty="0"/>
          </a:p>
          <a:p>
            <a:r>
              <a:rPr lang="en-US" dirty="0"/>
              <a:t>Will not be supporting any supplemental texts such as leveled readers.</a:t>
            </a:r>
          </a:p>
          <a:p>
            <a:pPr marL="0" indent="0">
              <a:buNone/>
            </a:pPr>
            <a:endParaRPr lang="en-US" dirty="0"/>
          </a:p>
        </p:txBody>
      </p:sp>
    </p:spTree>
    <p:extLst>
      <p:ext uri="{BB962C8B-B14F-4D97-AF65-F5344CB8AC3E}">
        <p14:creationId xmlns:p14="http://schemas.microsoft.com/office/powerpoint/2010/main" val="2007491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 OF PRE-READING</a:t>
            </a:r>
          </a:p>
        </p:txBody>
      </p:sp>
      <p:sp>
        <p:nvSpPr>
          <p:cNvPr id="3" name="Content Placeholder 2"/>
          <p:cNvSpPr>
            <a:spLocks noGrp="1"/>
          </p:cNvSpPr>
          <p:nvPr>
            <p:ph idx="1"/>
          </p:nvPr>
        </p:nvSpPr>
        <p:spPr>
          <a:xfrm>
            <a:off x="457200" y="1600200"/>
            <a:ext cx="8229600" cy="4191000"/>
          </a:xfrm>
        </p:spPr>
        <p:txBody>
          <a:bodyPr>
            <a:normAutofit/>
          </a:bodyPr>
          <a:lstStyle/>
          <a:p>
            <a:pPr marL="0" indent="0">
              <a:buNone/>
            </a:pPr>
            <a:endParaRPr lang="en-US" dirty="0"/>
          </a:p>
          <a:p>
            <a:r>
              <a:rPr lang="en-US" dirty="0"/>
              <a:t>Multiple readings (required in BAP revisions) often make this unnecessary</a:t>
            </a:r>
          </a:p>
          <a:p>
            <a:r>
              <a:rPr lang="en-US" dirty="0"/>
              <a:t>Too often provides information students can glean from careful reading of the text–in many cases provide a complete summary</a:t>
            </a:r>
          </a:p>
          <a:p>
            <a:r>
              <a:rPr lang="en-US" dirty="0"/>
              <a:t>Almost impossible to wean students from this</a:t>
            </a:r>
          </a:p>
          <a:p>
            <a:r>
              <a:rPr lang="en-US" dirty="0"/>
              <a:t>Teachers feel helpful when they can “smooth the road” for their students–this is hurting them, not helping them</a:t>
            </a:r>
          </a:p>
          <a:p>
            <a:r>
              <a:rPr lang="en-US" dirty="0"/>
              <a:t>There is no research base for this </a:t>
            </a:r>
          </a:p>
          <a:p>
            <a:pPr marL="0" indent="0">
              <a:buNone/>
            </a:pPr>
            <a:endParaRPr lang="en-US" dirty="0"/>
          </a:p>
          <a:p>
            <a:pPr marL="0" indent="0">
              <a:buNone/>
            </a:pPr>
            <a:endParaRPr lang="en-US" sz="1400" b="1" dirty="0"/>
          </a:p>
          <a:p>
            <a:endParaRPr lang="en-US" dirty="0"/>
          </a:p>
        </p:txBody>
      </p:sp>
    </p:spTree>
    <p:extLst>
      <p:ext uri="{BB962C8B-B14F-4D97-AF65-F5344CB8AC3E}">
        <p14:creationId xmlns:p14="http://schemas.microsoft.com/office/powerpoint/2010/main" val="246769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Big Ideas, Key Understandings</a:t>
            </a:r>
          </a:p>
        </p:txBody>
      </p:sp>
      <p:sp>
        <p:nvSpPr>
          <p:cNvPr id="4" name="Shape 157"/>
          <p:cNvSpPr txBox="1">
            <a:spLocks/>
          </p:cNvSpPr>
          <p:nvPr/>
        </p:nvSpPr>
        <p:spPr>
          <a:xfrm>
            <a:off x="503238" y="2705100"/>
            <a:ext cx="7954962" cy="2505133"/>
          </a:xfrm>
          <a:prstGeom prst="rect">
            <a:avLst/>
          </a:prstGeom>
        </p:spPr>
        <p:txBody>
          <a:bodyPr vert="horz" lIns="91425" tIns="45700" rIns="91425" bIns="45700" rtlCol="0">
            <a:sp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2900" indent="-342900">
              <a:lnSpc>
                <a:spcPct val="114000"/>
              </a:lnSpc>
              <a:spcBef>
                <a:spcPts val="1200"/>
              </a:spcBef>
              <a:buClr>
                <a:srgbClr val="000000"/>
              </a:buClr>
              <a:buSzPct val="132000"/>
              <a:buFont typeface="Arial" charset="0"/>
              <a:buChar char="•"/>
            </a:pPr>
            <a:r>
              <a:rPr lang="en-US" dirty="0"/>
              <a:t>R</a:t>
            </a:r>
            <a:r>
              <a:rPr lang="en-US" dirty="0">
                <a:solidFill>
                  <a:srgbClr val="262626"/>
                </a:solidFill>
              </a:rPr>
              <a:t>everse-engineered or backwards-designed</a:t>
            </a:r>
          </a:p>
          <a:p>
            <a:pPr marL="342900" indent="-342900">
              <a:lnSpc>
                <a:spcPct val="114000"/>
              </a:lnSpc>
              <a:spcBef>
                <a:spcPts val="1200"/>
              </a:spcBef>
              <a:buClr>
                <a:srgbClr val="000000"/>
              </a:buClr>
              <a:buSzPct val="132000"/>
              <a:buFont typeface="Arial" charset="0"/>
              <a:buChar char="•"/>
            </a:pPr>
            <a:r>
              <a:rPr lang="en-US" dirty="0">
                <a:solidFill>
                  <a:srgbClr val="262626"/>
                </a:solidFill>
              </a:rPr>
              <a:t>C</a:t>
            </a:r>
            <a:r>
              <a:rPr lang="en-US" dirty="0">
                <a:solidFill>
                  <a:srgbClr val="262626"/>
                </a:solidFill>
                <a:sym typeface="Arial" charset="0"/>
              </a:rPr>
              <a:t>rucial for creating an overarching set of successful questions</a:t>
            </a:r>
          </a:p>
          <a:p>
            <a:pPr marL="342900" indent="-342900">
              <a:lnSpc>
                <a:spcPct val="114000"/>
              </a:lnSpc>
              <a:spcBef>
                <a:spcPts val="1200"/>
              </a:spcBef>
              <a:buClr>
                <a:srgbClr val="000000"/>
              </a:buClr>
              <a:buSzPct val="132000"/>
              <a:buFont typeface="Arial" charset="0"/>
              <a:buChar char="•"/>
            </a:pPr>
            <a:r>
              <a:rPr lang="en-US" dirty="0">
                <a:solidFill>
                  <a:srgbClr val="262626"/>
                </a:solidFill>
              </a:rPr>
              <a:t>C</a:t>
            </a:r>
            <a:r>
              <a:rPr lang="en-US" dirty="0">
                <a:solidFill>
                  <a:srgbClr val="262626"/>
                </a:solidFill>
                <a:sym typeface="Arial" charset="0"/>
              </a:rPr>
              <a:t>ritical for creating an appropriate culminating assignment</a:t>
            </a:r>
          </a:p>
        </p:txBody>
      </p:sp>
    </p:spTree>
    <p:extLst>
      <p:ext uri="{BB962C8B-B14F-4D97-AF65-F5344CB8AC3E}">
        <p14:creationId xmlns:p14="http://schemas.microsoft.com/office/powerpoint/2010/main" val="303014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Big Ideas, Key Understandings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3642" y="1674429"/>
            <a:ext cx="7538358" cy="4497772"/>
          </a:xfrm>
        </p:spPr>
      </p:pic>
      <p:sp>
        <p:nvSpPr>
          <p:cNvPr id="5" name="TextBox 4"/>
          <p:cNvSpPr txBox="1"/>
          <p:nvPr/>
        </p:nvSpPr>
        <p:spPr>
          <a:xfrm>
            <a:off x="457200" y="6260068"/>
            <a:ext cx="8305800" cy="369332"/>
          </a:xfrm>
          <a:prstGeom prst="rect">
            <a:avLst/>
          </a:prstGeom>
          <a:noFill/>
        </p:spPr>
        <p:txBody>
          <a:bodyPr wrap="square" rtlCol="0">
            <a:spAutoFit/>
          </a:bodyPr>
          <a:lstStyle/>
          <a:p>
            <a:pPr algn="ctr"/>
            <a:r>
              <a:rPr lang="en-US" dirty="0"/>
              <a:t>Found on the first page of every BAP revision.</a:t>
            </a:r>
          </a:p>
        </p:txBody>
      </p:sp>
    </p:spTree>
    <p:extLst>
      <p:ext uri="{BB962C8B-B14F-4D97-AF65-F5344CB8AC3E}">
        <p14:creationId xmlns:p14="http://schemas.microsoft.com/office/powerpoint/2010/main" val="1185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t>WHAT</a:t>
            </a:r>
            <a:r>
              <a:rPr lang="en-US" dirty="0"/>
              <a:t>  ARE TEXT-DEPENDENT QUESTIONS?</a:t>
            </a:r>
          </a:p>
        </p:txBody>
      </p:sp>
      <p:sp>
        <p:nvSpPr>
          <p:cNvPr id="3" name="Content Placeholder 2"/>
          <p:cNvSpPr>
            <a:spLocks noGrp="1"/>
          </p:cNvSpPr>
          <p:nvPr>
            <p:ph idx="1"/>
          </p:nvPr>
        </p:nvSpPr>
        <p:spPr/>
        <p:txBody>
          <a:bodyPr>
            <a:normAutofit/>
          </a:bodyPr>
          <a:lstStyle/>
          <a:p>
            <a:endParaRPr lang="en-US" dirty="0"/>
          </a:p>
          <a:p>
            <a:r>
              <a:rPr lang="en-US" dirty="0"/>
              <a:t>Questions that can </a:t>
            </a:r>
            <a:r>
              <a:rPr lang="en-US" i="1" dirty="0"/>
              <a:t>only </a:t>
            </a:r>
            <a:r>
              <a:rPr lang="en-US" dirty="0"/>
              <a:t>be answered with evidence from the text</a:t>
            </a:r>
          </a:p>
          <a:p>
            <a:r>
              <a:rPr lang="en-US" dirty="0"/>
              <a:t>Can be literal but can also involve analysis, synthesis, evaluation</a:t>
            </a:r>
          </a:p>
          <a:p>
            <a:r>
              <a:rPr lang="en-US" dirty="0"/>
              <a:t>Focus on word, sentence and paragraph as well as larger ideas, themes or events</a:t>
            </a:r>
          </a:p>
          <a:p>
            <a:r>
              <a:rPr lang="en-US" dirty="0"/>
              <a:t>Focus on difficult portions of text in order to enhance reading proficiency</a:t>
            </a:r>
          </a:p>
          <a:p>
            <a:r>
              <a:rPr lang="en-US" dirty="0"/>
              <a:t>Much more in your guides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93255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1484</TotalTime>
  <Words>1280</Words>
  <Application>Microsoft Office PowerPoint</Application>
  <PresentationFormat>On-screen Show (4:3)</PresentationFormat>
  <Paragraphs>190</Paragraphs>
  <Slides>22</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Clarity</vt:lpstr>
      <vt:lpstr>BASAL ALIGNMENT PROJECT</vt:lpstr>
      <vt:lpstr>BASALS CURRENTLY NOT ALIGNED</vt:lpstr>
      <vt:lpstr>BASALS CURRENTLY NOT ALIGNED</vt:lpstr>
      <vt:lpstr>WHAT BAP DOES ADDRESS</vt:lpstr>
      <vt:lpstr>WHAT BAP DOES NOT ADDRESS</vt:lpstr>
      <vt:lpstr>ROLE OF PRE-READING</vt:lpstr>
      <vt:lpstr>Big Ideas, Key Understandings</vt:lpstr>
      <vt:lpstr>Big Ideas, Key Understandings</vt:lpstr>
      <vt:lpstr>WHAT  ARE TEXT-DEPENDENT QUESTIONS?</vt:lpstr>
      <vt:lpstr>WHY TEXT-DEPENDENT QUESTIONS? or, WHY NOT GO OUTSIDE THE TEXT?</vt:lpstr>
      <vt:lpstr>CREATING TEXT-DEPENDENT QUESTIONS:  Review, Critique, and Revise</vt:lpstr>
      <vt:lpstr>CREATING TEXT-DEPENDENT QUESTIONS</vt:lpstr>
      <vt:lpstr>CREATING TEXT-DEPENDENT QUESTIONS</vt:lpstr>
      <vt:lpstr>VOCABULARY IS ESSENTIAL</vt:lpstr>
      <vt:lpstr>VOCABULARY</vt:lpstr>
      <vt:lpstr>VOCABULARY  </vt:lpstr>
      <vt:lpstr>INTEGRATING VOCABULARY INTO TEXT DEPENDENT QUESTIONS</vt:lpstr>
      <vt:lpstr>VOCABULARY</vt:lpstr>
      <vt:lpstr>SYNTAX</vt:lpstr>
      <vt:lpstr> FLUENCY </vt:lpstr>
      <vt:lpstr>CULMINATING TASK</vt:lpstr>
      <vt:lpstr>Tasks and Teacher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BASAL ALIGNMENT PROJECT</dc:title>
  <dc:creator>David Liben</dc:creator>
  <cp:lastModifiedBy>Pascale Joseph</cp:lastModifiedBy>
  <cp:revision>81</cp:revision>
  <cp:lastPrinted>2012-04-21T21:18:53Z</cp:lastPrinted>
  <dcterms:created xsi:type="dcterms:W3CDTF">2013-01-25T15:56:37Z</dcterms:created>
  <dcterms:modified xsi:type="dcterms:W3CDTF">2020-01-23T18:20:27Z</dcterms:modified>
</cp:coreProperties>
</file>