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 id="2147483756" r:id="rId3"/>
    <p:sldMasterId id="2147483816" r:id="rId4"/>
  </p:sldMasterIdLst>
  <p:notesMasterIdLst>
    <p:notesMasterId r:id="rId20"/>
  </p:notesMasterIdLst>
  <p:sldIdLst>
    <p:sldId id="320" r:id="rId5"/>
    <p:sldId id="272" r:id="rId6"/>
    <p:sldId id="291" r:id="rId7"/>
    <p:sldId id="282" r:id="rId8"/>
    <p:sldId id="342" r:id="rId9"/>
    <p:sldId id="326" r:id="rId10"/>
    <p:sldId id="347" r:id="rId11"/>
    <p:sldId id="292" r:id="rId12"/>
    <p:sldId id="335" r:id="rId13"/>
    <p:sldId id="296" r:id="rId14"/>
    <p:sldId id="297" r:id="rId15"/>
    <p:sldId id="349" r:id="rId16"/>
    <p:sldId id="352" r:id="rId17"/>
    <p:sldId id="351" r:id="rId18"/>
    <p:sldId id="32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66"/>
    <a:srgbClr val="33CC33"/>
    <a:srgbClr val="0099FF"/>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33" autoAdjust="0"/>
    <p:restoredTop sz="94660"/>
  </p:normalViewPr>
  <p:slideViewPr>
    <p:cSldViewPr>
      <p:cViewPr varScale="1">
        <p:scale>
          <a:sx n="36" d="100"/>
          <a:sy n="36" d="100"/>
        </p:scale>
        <p:origin x="98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3B47D-39A3-49AD-8E25-C0642742FD48}" type="datetimeFigureOut">
              <a:rPr lang="en-US" smtClean="0"/>
              <a:t>2/8/2016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652D7-7179-4E18-BED6-C3D54200EB08}" type="slidenum">
              <a:rPr lang="en-US" smtClean="0"/>
              <a:t>‹#›</a:t>
            </a:fld>
            <a:endParaRPr lang="en-US"/>
          </a:p>
        </p:txBody>
      </p:sp>
    </p:spTree>
    <p:extLst>
      <p:ext uri="{BB962C8B-B14F-4D97-AF65-F5344CB8AC3E}">
        <p14:creationId xmlns:p14="http://schemas.microsoft.com/office/powerpoint/2010/main" val="45024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help educators use In Common, the Vermont Writing Collaborative has developed several protocols that offer directions for preparing and using the student work in the collection  for professional learning.</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1</a:t>
            </a:fld>
            <a:endParaRPr lang="en-US"/>
          </a:p>
        </p:txBody>
      </p:sp>
    </p:spTree>
    <p:extLst>
      <p:ext uri="{BB962C8B-B14F-4D97-AF65-F5344CB8AC3E}">
        <p14:creationId xmlns:p14="http://schemas.microsoft.com/office/powerpoint/2010/main" val="2173518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can be modified to reflect your grade level focus.</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12</a:t>
            </a:fld>
            <a:endParaRPr lang="en-US"/>
          </a:p>
        </p:txBody>
      </p:sp>
    </p:spTree>
    <p:extLst>
      <p:ext uri="{BB962C8B-B14F-4D97-AF65-F5344CB8AC3E}">
        <p14:creationId xmlns:p14="http://schemas.microsoft.com/office/powerpoint/2010/main" val="1949256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reflection questions after the activity prompt synthesis and discussion.</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15</a:t>
            </a:fld>
            <a:endParaRPr lang="en-US"/>
          </a:p>
        </p:txBody>
      </p:sp>
    </p:spTree>
    <p:extLst>
      <p:ext uri="{BB962C8B-B14F-4D97-AF65-F5344CB8AC3E}">
        <p14:creationId xmlns:p14="http://schemas.microsoft.com/office/powerpoint/2010/main" val="110167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Vermont writing Collaborative has created 4</a:t>
            </a:r>
            <a:r>
              <a:rPr lang="en-US" baseline="0" dirty="0" smtClean="0"/>
              <a:t> different activities that can be used by teachers, administrators, and other literacy leaders to deepen understanding of what effective Common Core aligned writing might look like. Some of these activities can even be adapted to be used by students!</a:t>
            </a:r>
          </a:p>
          <a:p>
            <a:r>
              <a:rPr lang="en-US" baseline="0" dirty="0" smtClean="0"/>
              <a:t> All of the protocols can be used at any grade level to analyze work in any of the three CCSS writing types. The Common Ground Protocols can be used with the student samples collected in </a:t>
            </a:r>
            <a:r>
              <a:rPr lang="en-US" i="1" baseline="0" dirty="0" smtClean="0"/>
              <a:t>In Common </a:t>
            </a:r>
            <a:r>
              <a:rPr lang="en-US" baseline="0" dirty="0" smtClean="0"/>
              <a:t>or with writing generated by your own students.</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2</a:t>
            </a:fld>
            <a:endParaRPr lang="en-US"/>
          </a:p>
        </p:txBody>
      </p:sp>
    </p:spTree>
    <p:extLst>
      <p:ext uri="{BB962C8B-B14F-4D97-AF65-F5344CB8AC3E}">
        <p14:creationId xmlns:p14="http://schemas.microsoft.com/office/powerpoint/2010/main" val="2943618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Protocols, available for</a:t>
            </a:r>
            <a:r>
              <a:rPr lang="en-US" baseline="0" dirty="0" smtClean="0"/>
              <a:t> free on achievethecore.org, each contain</a:t>
            </a:r>
          </a:p>
          <a:p>
            <a:pPr marL="171450" indent="-171450">
              <a:buFont typeface="Arial" panose="020B0604020202020204" pitchFamily="34" charset="0"/>
              <a:buChar char="•"/>
            </a:pPr>
            <a:r>
              <a:rPr lang="en-US" baseline="0" dirty="0" smtClean="0"/>
              <a:t> a planning page, with instructions on preparing and leading the activity, </a:t>
            </a:r>
          </a:p>
          <a:p>
            <a:pPr marL="171450" indent="-171450">
              <a:buFont typeface="Arial" panose="020B0604020202020204" pitchFamily="34" charset="0"/>
              <a:buChar char="•"/>
            </a:pPr>
            <a:r>
              <a:rPr lang="en-US" baseline="0" dirty="0" smtClean="0"/>
              <a:t>the protocol itself , which clarifies the purpose of the activity and gives directions to participants </a:t>
            </a:r>
          </a:p>
          <a:p>
            <a:pPr marL="0" indent="0">
              <a:buFontTx/>
              <a:buNone/>
            </a:pPr>
            <a:r>
              <a:rPr lang="en-US" baseline="0" dirty="0" smtClean="0"/>
              <a:t>and </a:t>
            </a:r>
          </a:p>
          <a:p>
            <a:pPr marL="171450" indent="-171450">
              <a:buFont typeface="Arial" panose="020B0604020202020204" pitchFamily="34" charset="0"/>
              <a:buChar char="•"/>
            </a:pPr>
            <a:r>
              <a:rPr lang="en-US" baseline="0" dirty="0" smtClean="0"/>
              <a:t>some type of recording sheet for capturing learning and observations.</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3</a:t>
            </a:fld>
            <a:endParaRPr lang="en-US"/>
          </a:p>
        </p:txBody>
      </p:sp>
    </p:spTree>
    <p:extLst>
      <p:ext uri="{BB962C8B-B14F-4D97-AF65-F5344CB8AC3E}">
        <p14:creationId xmlns:p14="http://schemas.microsoft.com/office/powerpoint/2010/main" val="198038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four protocols available,  and each can be used flexibly.</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4</a:t>
            </a:fld>
            <a:endParaRPr lang="en-US"/>
          </a:p>
        </p:txBody>
      </p:sp>
    </p:spTree>
    <p:extLst>
      <p:ext uri="{BB962C8B-B14F-4D97-AF65-F5344CB8AC3E}">
        <p14:creationId xmlns:p14="http://schemas.microsoft.com/office/powerpoint/2010/main" val="106530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prototype is called Colorful Language. It is designed to help teachers or students refine</a:t>
            </a:r>
            <a:r>
              <a:rPr lang="en-US" baseline="0" dirty="0" smtClean="0"/>
              <a:t> their understanding of a specific writing type at a particular grade level.</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6</a:t>
            </a:fld>
            <a:endParaRPr lang="en-US"/>
          </a:p>
        </p:txBody>
      </p:sp>
    </p:spTree>
    <p:extLst>
      <p:ext uri="{BB962C8B-B14F-4D97-AF65-F5344CB8AC3E}">
        <p14:creationId xmlns:p14="http://schemas.microsoft.com/office/powerpoint/2010/main" val="331013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set of directions that includes an overview and purpose.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8</a:t>
            </a:fld>
            <a:endParaRPr lang="en-US"/>
          </a:p>
        </p:txBody>
      </p:sp>
    </p:spTree>
    <p:extLst>
      <p:ext uri="{BB962C8B-B14F-4D97-AF65-F5344CB8AC3E}">
        <p14:creationId xmlns:p14="http://schemas.microsoft.com/office/powerpoint/2010/main" val="19521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activity, participants use color to identify and reflect on specific descriptors in a Common Core standard.</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9</a:t>
            </a:fld>
            <a:endParaRPr lang="en-US"/>
          </a:p>
        </p:txBody>
      </p:sp>
    </p:spTree>
    <p:extLst>
      <p:ext uri="{BB962C8B-B14F-4D97-AF65-F5344CB8AC3E}">
        <p14:creationId xmlns:p14="http://schemas.microsoft.com/office/powerpoint/2010/main" val="1852737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to analyze an opinion piece, teachers might be asked to</a:t>
            </a:r>
            <a:r>
              <a:rPr lang="en-US" baseline="0" dirty="0" smtClean="0"/>
              <a:t> find the introduction and shade it red. To locate the stated opinion and color it green or to trace the reasoning in the piece using yellow and blue.</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10</a:t>
            </a:fld>
            <a:endParaRPr lang="en-US"/>
          </a:p>
        </p:txBody>
      </p:sp>
    </p:spTree>
    <p:extLst>
      <p:ext uri="{BB962C8B-B14F-4D97-AF65-F5344CB8AC3E}">
        <p14:creationId xmlns:p14="http://schemas.microsoft.com/office/powerpoint/2010/main" val="3579230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sometimes abstract language of the standard comes alive as teachers  connect</a:t>
            </a:r>
            <a:r>
              <a:rPr lang="en-US" baseline="0" dirty="0" smtClean="0"/>
              <a:t> the words in each descriptor with the written words of an actual student. If this activity is done with multiple pieces, participants can develop an understanding of the standard which is nuanced, yet concrete.</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11</a:t>
            </a:fld>
            <a:endParaRPr lang="en-US"/>
          </a:p>
        </p:txBody>
      </p:sp>
    </p:spTree>
    <p:extLst>
      <p:ext uri="{BB962C8B-B14F-4D97-AF65-F5344CB8AC3E}">
        <p14:creationId xmlns:p14="http://schemas.microsoft.com/office/powerpoint/2010/main" val="365439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DAE98F1-2C34-45B6-ACDB-0D21EA7E498A}" type="datetimeFigureOut">
              <a:rPr lang="en-US" smtClean="0"/>
              <a:t>2/8/2016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722D9DE-E26E-42CD-BB9C-7796FAB8676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D9DE-E26E-42CD-BB9C-7796FAB867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DAE98F1-2C34-45B6-ACDB-0D21EA7E498A}" type="datetimeFigureOut">
              <a:rPr lang="en-US" smtClean="0"/>
              <a:t>2/8/2016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722D9DE-E26E-42CD-BB9C-7796FAB867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A640EE-FCB7-4E98-8193-7D5680FFDA84}" type="datetimeFigureOut">
              <a:rPr lang="en-US" smtClean="0">
                <a:solidFill>
                  <a:prstClr val="black">
                    <a:tint val="75000"/>
                  </a:prstClr>
                </a:solidFill>
              </a:rPr>
              <a:pPr/>
              <a:t>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3400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640EE-FCB7-4E98-8193-7D5680FFDA84}" type="datetimeFigureOut">
              <a:rPr lang="en-US" smtClean="0">
                <a:solidFill>
                  <a:prstClr val="black">
                    <a:tint val="75000"/>
                  </a:prstClr>
                </a:solidFill>
              </a:rPr>
              <a:pPr/>
              <a:t>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9582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A640EE-FCB7-4E98-8193-7D5680FFDA84}" type="datetimeFigureOut">
              <a:rPr lang="en-US" smtClean="0">
                <a:solidFill>
                  <a:prstClr val="black">
                    <a:tint val="75000"/>
                  </a:prstClr>
                </a:solidFill>
              </a:rPr>
              <a:pPr/>
              <a:t>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3529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A640EE-FCB7-4E98-8193-7D5680FFDA84}" type="datetimeFigureOut">
              <a:rPr lang="en-US" smtClean="0">
                <a:solidFill>
                  <a:prstClr val="black">
                    <a:tint val="75000"/>
                  </a:prstClr>
                </a:solidFill>
              </a:rPr>
              <a:pPr/>
              <a:t>2/8/2016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7756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A640EE-FCB7-4E98-8193-7D5680FFDA84}" type="datetimeFigureOut">
              <a:rPr lang="en-US" smtClean="0">
                <a:solidFill>
                  <a:prstClr val="black">
                    <a:tint val="75000"/>
                  </a:prstClr>
                </a:solidFill>
              </a:rPr>
              <a:pPr/>
              <a:t>2/8/2016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5909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A640EE-FCB7-4E98-8193-7D5680FFDA84}" type="datetimeFigureOut">
              <a:rPr lang="en-US" smtClean="0">
                <a:solidFill>
                  <a:prstClr val="black">
                    <a:tint val="75000"/>
                  </a:prstClr>
                </a:solidFill>
              </a:rPr>
              <a:pPr/>
              <a:t>2/8/2016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4528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640EE-FCB7-4E98-8193-7D5680FFDA84}" type="datetimeFigureOut">
              <a:rPr lang="en-US" smtClean="0">
                <a:solidFill>
                  <a:prstClr val="black">
                    <a:tint val="75000"/>
                  </a:prstClr>
                </a:solidFill>
              </a:rPr>
              <a:pPr/>
              <a:t>2/8/2016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7244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640EE-FCB7-4E98-8193-7D5680FFDA84}" type="datetimeFigureOut">
              <a:rPr lang="en-US" smtClean="0">
                <a:solidFill>
                  <a:prstClr val="black">
                    <a:tint val="75000"/>
                  </a:prstClr>
                </a:solidFill>
              </a:rPr>
              <a:pPr/>
              <a:t>2/8/2016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867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722D9DE-E26E-42CD-BB9C-7796FAB86768}"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640EE-FCB7-4E98-8193-7D5680FFDA84}" type="datetimeFigureOut">
              <a:rPr lang="en-US" smtClean="0">
                <a:solidFill>
                  <a:prstClr val="black">
                    <a:tint val="75000"/>
                  </a:prstClr>
                </a:solidFill>
              </a:rPr>
              <a:pPr/>
              <a:t>2/8/2016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127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640EE-FCB7-4E98-8193-7D5680FFDA84}" type="datetimeFigureOut">
              <a:rPr lang="en-US" smtClean="0">
                <a:solidFill>
                  <a:prstClr val="black">
                    <a:tint val="75000"/>
                  </a:prstClr>
                </a:solidFill>
              </a:rPr>
              <a:pPr/>
              <a:t>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4408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640EE-FCB7-4E98-8193-7D5680FFDA84}" type="datetimeFigureOut">
              <a:rPr lang="en-US" smtClean="0">
                <a:solidFill>
                  <a:prstClr val="black">
                    <a:tint val="75000"/>
                  </a:prstClr>
                </a:solidFill>
              </a:rPr>
              <a:pPr/>
              <a:t>2/8/2016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7125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722D9DE-E26E-42CD-BB9C-7796FAB8676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33134158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07878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382842182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722D9DE-E26E-42CD-BB9C-7796FAB8676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68243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8722D9DE-E26E-42CD-BB9C-7796FAB8676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85409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2056334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118933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DAE98F1-2C34-45B6-ACDB-0D21EA7E498A}" type="datetimeFigureOut">
              <a:rPr lang="en-US" smtClean="0"/>
              <a:t>2/8/2016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722D9DE-E26E-42CD-BB9C-7796FAB8676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722D9DE-E26E-42CD-BB9C-7796FAB8676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77794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8722D9DE-E26E-42CD-BB9C-7796FAB8676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643469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1710886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3225976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722D9DE-E26E-42CD-BB9C-7796FAB8676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07104578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85198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264018999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722D9DE-E26E-42CD-BB9C-7796FAB8676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01245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8722D9DE-E26E-42CD-BB9C-7796FAB8676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77303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42378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DAE98F1-2C34-45B6-ACDB-0D21EA7E498A}" type="datetimeFigureOut">
              <a:rPr lang="en-US" smtClean="0"/>
              <a:t>2/8/2016</a:t>
            </a:fld>
            <a:endParaRPr lang="en-US"/>
          </a:p>
        </p:txBody>
      </p:sp>
      <p:sp>
        <p:nvSpPr>
          <p:cNvPr id="10" name="Slide Number Placeholder 9"/>
          <p:cNvSpPr>
            <a:spLocks noGrp="1"/>
          </p:cNvSpPr>
          <p:nvPr>
            <p:ph type="sldNum" sz="quarter" idx="16"/>
          </p:nvPr>
        </p:nvSpPr>
        <p:spPr/>
        <p:txBody>
          <a:bodyPr rtlCol="0"/>
          <a:lstStyle/>
          <a:p>
            <a:fld id="{8722D9DE-E26E-42CD-BB9C-7796FAB86768}"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33508163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722D9DE-E26E-42CD-BB9C-7796FAB8676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91708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8722D9DE-E26E-42CD-BB9C-7796FAB8676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38641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32384936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2/8/2016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843898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DAE98F1-2C34-45B6-ACDB-0D21EA7E498A}" type="datetimeFigureOut">
              <a:rPr lang="en-US" smtClean="0"/>
              <a:t>2/8/2016</a:t>
            </a:fld>
            <a:endParaRPr lang="en-US"/>
          </a:p>
        </p:txBody>
      </p:sp>
      <p:sp>
        <p:nvSpPr>
          <p:cNvPr id="12" name="Slide Number Placeholder 11"/>
          <p:cNvSpPr>
            <a:spLocks noGrp="1"/>
          </p:cNvSpPr>
          <p:nvPr>
            <p:ph type="sldNum" sz="quarter" idx="16"/>
          </p:nvPr>
        </p:nvSpPr>
        <p:spPr/>
        <p:txBody>
          <a:bodyPr rtlCol="0"/>
          <a:lstStyle/>
          <a:p>
            <a:fld id="{8722D9DE-E26E-42CD-BB9C-7796FAB86768}"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AE98F1-2C34-45B6-ACDB-0D21EA7E498A}" type="datetimeFigureOut">
              <a:rPr lang="en-US" smtClean="0"/>
              <a:t>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722D9DE-E26E-42CD-BB9C-7796FAB867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E98F1-2C34-45B6-ACDB-0D21EA7E498A}" type="datetimeFigureOut">
              <a:rPr lang="en-US" smtClean="0"/>
              <a:t>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722D9DE-E26E-42CD-BB9C-7796FAB867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DAE98F1-2C34-45B6-ACDB-0D21EA7E498A}"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722D9DE-E26E-42CD-BB9C-7796FAB8676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DAE98F1-2C34-45B6-ACDB-0D21EA7E498A}" type="datetimeFigureOut">
              <a:rPr lang="en-US" smtClean="0"/>
              <a:t>2/8/2016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722D9DE-E26E-42CD-BB9C-7796FAB86768}"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DAE98F1-2C34-45B6-ACDB-0D21EA7E498A}" type="datetimeFigureOut">
              <a:rPr lang="en-US" smtClean="0"/>
              <a:t>2/8/2016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722D9DE-E26E-42CD-BB9C-7796FAB867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640EE-FCB7-4E98-8193-7D5680FFDA84}" type="datetimeFigureOut">
              <a:rPr lang="en-US" smtClean="0">
                <a:solidFill>
                  <a:prstClr val="black">
                    <a:tint val="75000"/>
                  </a:prstClr>
                </a:solidFill>
              </a:rPr>
              <a:pPr/>
              <a:t>2/8/2016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3721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DAE98F1-2C34-45B6-ACDB-0D21EA7E498A}" type="datetimeFigureOut">
              <a:rPr lang="en-US" smtClean="0">
                <a:solidFill>
                  <a:srgbClr val="696464"/>
                </a:solidFill>
              </a:rPr>
              <a:pPr/>
              <a:t>2/8/2016</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722D9DE-E26E-42CD-BB9C-7796FAB86768}" type="slidenum">
              <a:rPr lang="en-US" smtClean="0"/>
              <a:pPr/>
              <a:t>‹#›</a:t>
            </a:fld>
            <a:endParaRPr lang="en-US"/>
          </a:p>
        </p:txBody>
      </p:sp>
    </p:spTree>
    <p:extLst>
      <p:ext uri="{BB962C8B-B14F-4D97-AF65-F5344CB8AC3E}">
        <p14:creationId xmlns:p14="http://schemas.microsoft.com/office/powerpoint/2010/main" val="37724711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DAE98F1-2C34-45B6-ACDB-0D21EA7E498A}" type="datetimeFigureOut">
              <a:rPr lang="en-US" smtClean="0">
                <a:solidFill>
                  <a:srgbClr val="696464"/>
                </a:solidFill>
              </a:rPr>
              <a:pPr/>
              <a:t>2/8/2016</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722D9DE-E26E-42CD-BB9C-7796FAB86768}" type="slidenum">
              <a:rPr lang="en-US" smtClean="0"/>
              <a:pPr/>
              <a:t>‹#›</a:t>
            </a:fld>
            <a:endParaRPr lang="en-US"/>
          </a:p>
        </p:txBody>
      </p:sp>
    </p:spTree>
    <p:extLst>
      <p:ext uri="{BB962C8B-B14F-4D97-AF65-F5344CB8AC3E}">
        <p14:creationId xmlns:p14="http://schemas.microsoft.com/office/powerpoint/2010/main" val="234717852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mt="50000"/>
          </a:blip>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612648" y="65088"/>
            <a:ext cx="7772400" cy="1470025"/>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6600" dirty="0" smtClean="0"/>
              <a:t>Common Ground</a:t>
            </a:r>
            <a:endParaRPr lang="en-US" sz="6600" dirty="0"/>
          </a:p>
        </p:txBody>
      </p:sp>
      <p:sp>
        <p:nvSpPr>
          <p:cNvPr id="6" name="Subtitle 2"/>
          <p:cNvSpPr txBox="1">
            <a:spLocks/>
          </p:cNvSpPr>
          <p:nvPr/>
        </p:nvSpPr>
        <p:spPr>
          <a:xfrm>
            <a:off x="1066800" y="3646486"/>
            <a:ext cx="7318248" cy="3211513"/>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600" dirty="0" smtClean="0"/>
              <a:t>Protocols for Working with the K-12 Writing Samples in </a:t>
            </a:r>
            <a:r>
              <a:rPr lang="en-US" sz="3600" i="1" dirty="0" smtClean="0"/>
              <a:t>In Common</a:t>
            </a:r>
          </a:p>
          <a:p>
            <a:pPr marL="0" indent="0">
              <a:buNone/>
            </a:pPr>
            <a:endParaRPr lang="en-US" i="1" dirty="0" smtClean="0"/>
          </a:p>
          <a:p>
            <a:pPr marL="0" indent="0">
              <a:buNone/>
            </a:pPr>
            <a:r>
              <a:rPr lang="en-US" i="1" dirty="0" smtClean="0"/>
              <a:t>Student writing samples that can be used with these protocols can be found at www.achievethecore.org</a:t>
            </a:r>
            <a:endParaRPr lang="en-US" i="1" dirty="0"/>
          </a:p>
        </p:txBody>
      </p:sp>
    </p:spTree>
    <p:extLst>
      <p:ext uri="{BB962C8B-B14F-4D97-AF65-F5344CB8AC3E}">
        <p14:creationId xmlns:p14="http://schemas.microsoft.com/office/powerpoint/2010/main" val="3304377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An </a:t>
            </a:r>
            <a:r>
              <a:rPr lang="en-US" sz="2200" err="1" smtClean="0"/>
              <a:t>Example</a:t>
            </a:r>
            <a:r>
              <a:rPr lang="en-US" sz="2200" smtClean="0"/>
              <a:t>:</a:t>
            </a:r>
            <a:br>
              <a:rPr lang="en-US" sz="2200" smtClean="0"/>
            </a:br>
            <a:r>
              <a:rPr lang="en-US" sz="3600" smtClean="0"/>
              <a:t>Color </a:t>
            </a:r>
            <a:r>
              <a:rPr lang="en-US" sz="3600" dirty="0" smtClean="0"/>
              <a:t>Code the pieces in your packet:</a:t>
            </a:r>
            <a:endParaRPr lang="en-US" sz="3600" dirty="0"/>
          </a:p>
        </p:txBody>
      </p:sp>
      <p:sp>
        <p:nvSpPr>
          <p:cNvPr id="4" name="Text Box 3"/>
          <p:cNvSpPr txBox="1">
            <a:spLocks noGrp="1"/>
          </p:cNvSpPr>
          <p:nvPr>
            <p:ph sz="quarter" idx="1"/>
          </p:nvPr>
        </p:nvSpPr>
        <p:spPr>
          <a:xfrm>
            <a:off x="803148" y="1752600"/>
            <a:ext cx="7772400" cy="475456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a:lnSpc>
                <a:spcPct val="107000"/>
              </a:lnSpc>
              <a:spcBef>
                <a:spcPts val="0"/>
              </a:spcBef>
              <a:spcAft>
                <a:spcPts val="800"/>
              </a:spcAft>
              <a:buNone/>
            </a:pPr>
            <a:r>
              <a:rPr lang="en-US" sz="2800" b="1" dirty="0">
                <a:solidFill>
                  <a:schemeClr val="accent1"/>
                </a:solidFill>
                <a:effectLst/>
                <a:latin typeface="Comic Sans MS" panose="030F0702030302020204" pitchFamily="66" charset="0"/>
                <a:ea typeface="Times New Roman" panose="02020603050405020304" pitchFamily="18" charset="0"/>
                <a:cs typeface="Times New Roman" panose="02020603050405020304" pitchFamily="18" charset="0"/>
              </a:rPr>
              <a:t>Find and color code examples to show each of the following: </a:t>
            </a:r>
            <a:endParaRPr lang="en-US" sz="2800" b="1" dirty="0">
              <a:solidFill>
                <a:schemeClr val="accent1"/>
              </a:solidFill>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28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Introduction: red    </a:t>
            </a:r>
            <a:endParaRPr lang="en-US" sz="2800" dirty="0">
              <a:solidFill>
                <a:srgbClr val="FF0000"/>
              </a:solidFill>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2800" dirty="0">
                <a:solidFill>
                  <a:srgbClr val="92D050"/>
                </a:solidFill>
                <a:effectLst/>
                <a:latin typeface="Comic Sans MS" panose="030F0702030302020204" pitchFamily="66" charset="0"/>
                <a:ea typeface="Times New Roman" panose="02020603050405020304" pitchFamily="18" charset="0"/>
                <a:cs typeface="Times New Roman" panose="02020603050405020304" pitchFamily="18" charset="0"/>
              </a:rPr>
              <a:t>Opinion Statement: light green </a:t>
            </a:r>
            <a:endParaRPr lang="en-US" sz="2800" dirty="0">
              <a:solidFill>
                <a:srgbClr val="92D050"/>
              </a:solidFill>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2800" dirty="0">
                <a:solidFill>
                  <a:srgbClr val="FFFF00"/>
                </a:solidFill>
                <a:effectLst/>
                <a:latin typeface="Comic Sans MS" panose="030F0702030302020204" pitchFamily="66" charset="0"/>
                <a:ea typeface="Times New Roman" panose="02020603050405020304" pitchFamily="18" charset="0"/>
                <a:cs typeface="Times New Roman" panose="02020603050405020304" pitchFamily="18" charset="0"/>
              </a:rPr>
              <a:t>Reason #1 and supporting facts and details: yellow   </a:t>
            </a:r>
            <a:endParaRPr lang="en-US" sz="2800" dirty="0">
              <a:solidFill>
                <a:srgbClr val="FFFF00"/>
              </a:solidFill>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2800" dirty="0">
                <a:solidFill>
                  <a:srgbClr val="00B0F0"/>
                </a:solidFill>
                <a:effectLst/>
                <a:latin typeface="Comic Sans MS" panose="030F0702030302020204" pitchFamily="66" charset="0"/>
                <a:ea typeface="Times New Roman" panose="02020603050405020304" pitchFamily="18" charset="0"/>
                <a:cs typeface="Times New Roman" panose="02020603050405020304" pitchFamily="18" charset="0"/>
              </a:rPr>
              <a:t>Reason #2 and supporting facts and details: blue</a:t>
            </a:r>
            <a:endParaRPr lang="en-US" sz="2800" dirty="0">
              <a:solidFill>
                <a:srgbClr val="00B0F0"/>
              </a:solidFill>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2800"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Concluding Section: darker green    </a:t>
            </a:r>
            <a:endParaRPr lang="en-US" sz="2800" dirty="0">
              <a:solidFill>
                <a:srgbClr val="00B050"/>
              </a:solidFill>
              <a:effectLst/>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7841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r>
              <a:rPr lang="en-US" b="1" dirty="0"/>
              <a:t> </a:t>
            </a:r>
            <a:endParaRPr lang="en-US" dirty="0"/>
          </a:p>
          <a:p>
            <a:pPr marL="0" indent="0">
              <a:buNone/>
            </a:pPr>
            <a:r>
              <a:rPr lang="en-US" dirty="0"/>
              <a:t/>
            </a:r>
            <a:br>
              <a:rPr lang="en-US" dirty="0"/>
            </a:br>
            <a:endParaRPr lang="en-US" dirty="0"/>
          </a:p>
        </p:txBody>
      </p:sp>
      <p:pic>
        <p:nvPicPr>
          <p:cNvPr id="4" name="Picture 3"/>
          <p:cNvPicPr>
            <a:picLocks noChangeAspect="1"/>
          </p:cNvPicPr>
          <p:nvPr/>
        </p:nvPicPr>
        <p:blipFill>
          <a:blip r:embed="rId3"/>
          <a:stretch>
            <a:fillRect/>
          </a:stretch>
        </p:blipFill>
        <p:spPr>
          <a:xfrm>
            <a:off x="1165284" y="2031516"/>
            <a:ext cx="7048127" cy="3633167"/>
          </a:xfrm>
          <a:prstGeom prst="rect">
            <a:avLst/>
          </a:prstGeom>
        </p:spPr>
      </p:pic>
      <p:sp>
        <p:nvSpPr>
          <p:cNvPr id="6" name="TextBox 5"/>
          <p:cNvSpPr txBox="1"/>
          <p:nvPr/>
        </p:nvSpPr>
        <p:spPr>
          <a:xfrm>
            <a:off x="0" y="5843588"/>
            <a:ext cx="3962400" cy="1015663"/>
          </a:xfrm>
          <a:prstGeom prst="rect">
            <a:avLst/>
          </a:prstGeom>
          <a:noFill/>
        </p:spPr>
        <p:txBody>
          <a:bodyPr wrap="square" rtlCol="0">
            <a:spAutoFit/>
          </a:bodyPr>
          <a:lstStyle/>
          <a:p>
            <a:r>
              <a:rPr lang="en-US" sz="1400" dirty="0"/>
              <a:t>Informational/Explanatory		</a:t>
            </a:r>
          </a:p>
          <a:p>
            <a:r>
              <a:rPr lang="en-US" sz="1400" dirty="0"/>
              <a:t>Grade 1</a:t>
            </a:r>
          </a:p>
          <a:p>
            <a:r>
              <a:rPr lang="en-US" sz="1400" dirty="0"/>
              <a:t>Range of  Writing</a:t>
            </a:r>
          </a:p>
          <a:p>
            <a:endParaRPr lang="en-US" dirty="0"/>
          </a:p>
        </p:txBody>
      </p:sp>
      <p:sp>
        <p:nvSpPr>
          <p:cNvPr id="8" name="Text Box 3"/>
          <p:cNvSpPr txBox="1">
            <a:spLocks/>
          </p:cNvSpPr>
          <p:nvPr/>
        </p:nvSpPr>
        <p:spPr>
          <a:xfrm>
            <a:off x="3200400" y="36334"/>
            <a:ext cx="5791200" cy="1782762"/>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dk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dk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dk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dk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dk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dk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dk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dk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dk1"/>
                </a:solidFill>
                <a:latin typeface="+mn-lt"/>
                <a:ea typeface="+mn-ea"/>
                <a:cs typeface="+mn-cs"/>
              </a:defRPr>
            </a:lvl9pPr>
          </a:lstStyle>
          <a:p>
            <a:pPr marL="228600">
              <a:lnSpc>
                <a:spcPct val="107000"/>
              </a:lnSpc>
              <a:spcBef>
                <a:spcPts val="0"/>
              </a:spcBef>
              <a:spcAft>
                <a:spcPts val="800"/>
              </a:spcAft>
            </a:pPr>
            <a:r>
              <a:rPr lang="en-US" sz="16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Introduction: red    </a:t>
            </a:r>
            <a:endParaRPr lang="en-US" sz="1600" dirty="0" smtClean="0">
              <a:solidFill>
                <a:srgbClr val="FF0000"/>
              </a:solidFill>
              <a:ea typeface="Calibri" panose="020F0502020204030204" pitchFamily="34" charset="0"/>
              <a:cs typeface="Times New Roman" panose="02020603050405020304" pitchFamily="18" charset="0"/>
            </a:endParaRPr>
          </a:p>
          <a:p>
            <a:pPr marL="228600">
              <a:lnSpc>
                <a:spcPct val="107000"/>
              </a:lnSpc>
              <a:spcBef>
                <a:spcPts val="0"/>
              </a:spcBef>
              <a:spcAft>
                <a:spcPts val="800"/>
              </a:spcAft>
            </a:pPr>
            <a:r>
              <a:rPr lang="en-US" sz="1600" dirty="0" smtClean="0">
                <a:solidFill>
                  <a:srgbClr val="92D050"/>
                </a:solidFill>
                <a:latin typeface="Comic Sans MS" panose="030F0702030302020204" pitchFamily="66" charset="0"/>
                <a:ea typeface="Times New Roman" panose="02020603050405020304" pitchFamily="18" charset="0"/>
                <a:cs typeface="Times New Roman" panose="02020603050405020304" pitchFamily="18" charset="0"/>
              </a:rPr>
              <a:t>Opinion Statement: light green </a:t>
            </a:r>
            <a:endParaRPr lang="en-US" sz="1600" dirty="0" smtClean="0">
              <a:solidFill>
                <a:srgbClr val="92D050"/>
              </a:solidFill>
              <a:ea typeface="Calibri" panose="020F0502020204030204" pitchFamily="34" charset="0"/>
              <a:cs typeface="Times New Roman" panose="02020603050405020304" pitchFamily="18" charset="0"/>
            </a:endParaRPr>
          </a:p>
          <a:p>
            <a:pPr marL="228600">
              <a:lnSpc>
                <a:spcPct val="107000"/>
              </a:lnSpc>
              <a:spcBef>
                <a:spcPts val="0"/>
              </a:spcBef>
              <a:spcAft>
                <a:spcPts val="800"/>
              </a:spcAft>
            </a:pPr>
            <a:r>
              <a:rPr lang="en-US" sz="1600" dirty="0" smtClean="0">
                <a:solidFill>
                  <a:srgbClr val="FFFF00"/>
                </a:solidFill>
                <a:latin typeface="Comic Sans MS" panose="030F0702030302020204" pitchFamily="66" charset="0"/>
                <a:ea typeface="Times New Roman" panose="02020603050405020304" pitchFamily="18" charset="0"/>
                <a:cs typeface="Times New Roman" panose="02020603050405020304" pitchFamily="18" charset="0"/>
              </a:rPr>
              <a:t>Reason #1 and supporting facts and details: yellow   </a:t>
            </a:r>
            <a:endParaRPr lang="en-US" sz="1600" dirty="0" smtClean="0">
              <a:solidFill>
                <a:srgbClr val="FFFF00"/>
              </a:solidFill>
              <a:ea typeface="Calibri" panose="020F0502020204030204" pitchFamily="34" charset="0"/>
              <a:cs typeface="Times New Roman" panose="02020603050405020304" pitchFamily="18" charset="0"/>
            </a:endParaRPr>
          </a:p>
          <a:p>
            <a:pPr marL="228600">
              <a:lnSpc>
                <a:spcPct val="107000"/>
              </a:lnSpc>
              <a:spcBef>
                <a:spcPts val="0"/>
              </a:spcBef>
              <a:spcAft>
                <a:spcPts val="800"/>
              </a:spcAft>
            </a:pPr>
            <a:r>
              <a:rPr lang="en-US" sz="1600" dirty="0" smtClean="0">
                <a:solidFill>
                  <a:srgbClr val="00B0F0"/>
                </a:solidFill>
                <a:latin typeface="Comic Sans MS" panose="030F0702030302020204" pitchFamily="66" charset="0"/>
                <a:ea typeface="Times New Roman" panose="02020603050405020304" pitchFamily="18" charset="0"/>
                <a:cs typeface="Times New Roman" panose="02020603050405020304" pitchFamily="18" charset="0"/>
              </a:rPr>
              <a:t>Reason #2 and supporting facts and details: blue</a:t>
            </a:r>
            <a:endParaRPr lang="en-US" sz="1600" dirty="0" smtClean="0">
              <a:solidFill>
                <a:srgbClr val="00B0F0"/>
              </a:solidFill>
              <a:ea typeface="Calibri" panose="020F0502020204030204" pitchFamily="34" charset="0"/>
              <a:cs typeface="Times New Roman" panose="02020603050405020304" pitchFamily="18" charset="0"/>
            </a:endParaRPr>
          </a:p>
          <a:p>
            <a:pPr marL="228600">
              <a:lnSpc>
                <a:spcPct val="107000"/>
              </a:lnSpc>
              <a:spcBef>
                <a:spcPts val="0"/>
              </a:spcBef>
              <a:spcAft>
                <a:spcPts val="800"/>
              </a:spcAft>
            </a:pPr>
            <a:r>
              <a:rPr lang="en-US" sz="1600" dirty="0" smtClean="0">
                <a:solidFill>
                  <a:srgbClr val="00B050"/>
                </a:solidFill>
                <a:latin typeface="Comic Sans MS" panose="030F0702030302020204" pitchFamily="66" charset="0"/>
                <a:ea typeface="Times New Roman" panose="02020603050405020304" pitchFamily="18" charset="0"/>
                <a:cs typeface="Times New Roman" panose="02020603050405020304" pitchFamily="18" charset="0"/>
              </a:rPr>
              <a:t>Concluding Section: darker green    </a:t>
            </a:r>
            <a:endParaRPr lang="en-US" sz="1600" dirty="0" smtClean="0">
              <a:solidFill>
                <a:srgbClr val="00B050"/>
              </a:solidFill>
              <a:ea typeface="Calibri" panose="020F0502020204030204" pitchFamily="34" charset="0"/>
              <a:cs typeface="Times New Roman" panose="02020603050405020304" pitchFamily="18" charset="0"/>
            </a:endParaRPr>
          </a:p>
          <a:p>
            <a:pPr marL="228600">
              <a:lnSpc>
                <a:spcPct val="107000"/>
              </a:lnSpc>
              <a:spcBef>
                <a:spcPts val="0"/>
              </a:spcBef>
              <a:spcAft>
                <a:spcPts val="800"/>
              </a:spcAft>
            </a:pPr>
            <a:r>
              <a:rPr lang="en-US" sz="1600"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a:t>
            </a:r>
            <a:endParaRPr lang="en-US" sz="1600" dirty="0">
              <a:ea typeface="Calibri" panose="020F0502020204030204" pitchFamily="34" charset="0"/>
              <a:cs typeface="Times New Roman" panose="02020603050405020304" pitchFamily="18" charset="0"/>
            </a:endParaRPr>
          </a:p>
        </p:txBody>
      </p:sp>
      <p:sp>
        <p:nvSpPr>
          <p:cNvPr id="9" name="TextBox 8"/>
          <p:cNvSpPr txBox="1"/>
          <p:nvPr/>
        </p:nvSpPr>
        <p:spPr>
          <a:xfrm>
            <a:off x="152938" y="606116"/>
            <a:ext cx="8153400" cy="461665"/>
          </a:xfrm>
          <a:prstGeom prst="rect">
            <a:avLst/>
          </a:prstGeom>
          <a:noFill/>
        </p:spPr>
        <p:txBody>
          <a:bodyPr wrap="square" rtlCol="0">
            <a:spAutoFit/>
          </a:bodyPr>
          <a:lstStyle/>
          <a:p>
            <a:r>
              <a:rPr lang="en-US" sz="2400" dirty="0" smtClean="0">
                <a:solidFill>
                  <a:schemeClr val="accent1">
                    <a:lumMod val="50000"/>
                  </a:schemeClr>
                </a:solidFill>
              </a:rPr>
              <a:t>C</a:t>
            </a:r>
            <a:r>
              <a:rPr lang="en-US" sz="2400" dirty="0" smtClean="0">
                <a:solidFill>
                  <a:srgbClr val="FF0066"/>
                </a:solidFill>
              </a:rPr>
              <a:t>o</a:t>
            </a:r>
            <a:r>
              <a:rPr lang="en-US" sz="2400" dirty="0" smtClean="0">
                <a:solidFill>
                  <a:srgbClr val="33CC33"/>
                </a:solidFill>
              </a:rPr>
              <a:t>l</a:t>
            </a:r>
            <a:r>
              <a:rPr lang="en-US" sz="2400" dirty="0" smtClean="0">
                <a:solidFill>
                  <a:srgbClr val="FFFF00"/>
                </a:solidFill>
              </a:rPr>
              <a:t>o</a:t>
            </a:r>
            <a:r>
              <a:rPr lang="en-US" sz="2400" dirty="0" smtClean="0">
                <a:solidFill>
                  <a:srgbClr val="FFC000"/>
                </a:solidFill>
              </a:rPr>
              <a:t>r</a:t>
            </a:r>
            <a:r>
              <a:rPr lang="en-US" sz="2400" dirty="0" smtClean="0">
                <a:solidFill>
                  <a:srgbClr val="0099FF"/>
                </a:solidFill>
              </a:rPr>
              <a:t>f</a:t>
            </a:r>
            <a:r>
              <a:rPr lang="en-US" sz="2400" dirty="0" smtClean="0">
                <a:solidFill>
                  <a:srgbClr val="FF0066"/>
                </a:solidFill>
              </a:rPr>
              <a:t>u</a:t>
            </a:r>
            <a:r>
              <a:rPr lang="en-US" sz="2400" dirty="0" smtClean="0">
                <a:solidFill>
                  <a:srgbClr val="33CC33"/>
                </a:solidFill>
              </a:rPr>
              <a:t>l</a:t>
            </a:r>
            <a:r>
              <a:rPr lang="en-US" sz="2400" dirty="0" smtClean="0"/>
              <a:t> Language</a:t>
            </a:r>
            <a:endParaRPr lang="en-US" sz="2400" dirty="0"/>
          </a:p>
        </p:txBody>
      </p:sp>
    </p:spTree>
    <p:extLst>
      <p:ext uri="{BB962C8B-B14F-4D97-AF65-F5344CB8AC3E}">
        <p14:creationId xmlns:p14="http://schemas.microsoft.com/office/powerpoint/2010/main" val="3755445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7336" y="0"/>
            <a:ext cx="4667250" cy="4572000"/>
          </a:xfrm>
          <a:prstGeom prst="rect">
            <a:avLst/>
          </a:prstGeom>
        </p:spPr>
      </p:pic>
      <p:pic>
        <p:nvPicPr>
          <p:cNvPr id="5" name="Picture 4"/>
          <p:cNvPicPr>
            <a:picLocks noChangeAspect="1"/>
          </p:cNvPicPr>
          <p:nvPr/>
        </p:nvPicPr>
        <p:blipFill>
          <a:blip r:embed="rId4"/>
          <a:stretch>
            <a:fillRect/>
          </a:stretch>
        </p:blipFill>
        <p:spPr>
          <a:xfrm>
            <a:off x="3886200" y="1600200"/>
            <a:ext cx="4714875" cy="4648200"/>
          </a:xfrm>
          <a:prstGeom prst="rect">
            <a:avLst/>
          </a:prstGeom>
        </p:spPr>
      </p:pic>
      <p:sp>
        <p:nvSpPr>
          <p:cNvPr id="6" name="TextBox 5"/>
          <p:cNvSpPr txBox="1"/>
          <p:nvPr/>
        </p:nvSpPr>
        <p:spPr>
          <a:xfrm>
            <a:off x="5244586" y="0"/>
            <a:ext cx="3556774" cy="1815882"/>
          </a:xfrm>
          <a:prstGeom prst="rect">
            <a:avLst/>
          </a:prstGeom>
          <a:noFill/>
        </p:spPr>
        <p:txBody>
          <a:bodyPr wrap="square" rtlCol="0">
            <a:spAutoFit/>
          </a:bodyPr>
          <a:lstStyle/>
          <a:p>
            <a:r>
              <a:rPr lang="en-US" sz="2800" b="1" dirty="0" smtClean="0">
                <a:solidFill>
                  <a:schemeClr val="accent2"/>
                </a:solidFill>
              </a:rPr>
              <a:t>Two different sets of directions for color coding</a:t>
            </a:r>
          </a:p>
          <a:p>
            <a:r>
              <a:rPr lang="en-US" sz="2800" b="1" dirty="0" smtClean="0">
                <a:solidFill>
                  <a:schemeClr val="accent2"/>
                </a:solidFill>
              </a:rPr>
              <a:t>K-5  OR  6-12</a:t>
            </a:r>
            <a:endParaRPr lang="en-US" sz="2800" b="1" dirty="0">
              <a:solidFill>
                <a:schemeClr val="accent2"/>
              </a:solidFill>
            </a:endParaRPr>
          </a:p>
        </p:txBody>
      </p:sp>
      <p:sp>
        <p:nvSpPr>
          <p:cNvPr id="7" name="TextBox 6"/>
          <p:cNvSpPr txBox="1"/>
          <p:nvPr/>
        </p:nvSpPr>
        <p:spPr>
          <a:xfrm>
            <a:off x="81298" y="5042609"/>
            <a:ext cx="4248624" cy="707886"/>
          </a:xfrm>
          <a:prstGeom prst="rect">
            <a:avLst/>
          </a:prstGeom>
          <a:noFill/>
        </p:spPr>
        <p:txBody>
          <a:bodyPr wrap="square" rtlCol="0">
            <a:spAutoFit/>
          </a:bodyPr>
          <a:lstStyle/>
          <a:p>
            <a:r>
              <a:rPr lang="en-US" sz="2000" b="1" dirty="0" smtClean="0">
                <a:solidFill>
                  <a:schemeClr val="accent2"/>
                </a:solidFill>
              </a:rPr>
              <a:t>Follow the directions in the box for the grade cluster chosen.</a:t>
            </a:r>
            <a:endParaRPr lang="en-US" sz="2000" b="1" dirty="0">
              <a:solidFill>
                <a:schemeClr val="accent2"/>
              </a:solidFill>
            </a:endParaRPr>
          </a:p>
        </p:txBody>
      </p:sp>
    </p:spTree>
    <p:extLst>
      <p:ext uri="{BB962C8B-B14F-4D97-AF65-F5344CB8AC3E}">
        <p14:creationId xmlns:p14="http://schemas.microsoft.com/office/powerpoint/2010/main" val="969812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21609"/>
            <a:ext cx="6629400" cy="6494106"/>
          </a:xfrm>
          <a:prstGeom prst="rect">
            <a:avLst/>
          </a:prstGeom>
        </p:spPr>
      </p:pic>
      <p:sp>
        <p:nvSpPr>
          <p:cNvPr id="3" name="TextBox 2"/>
          <p:cNvSpPr txBox="1"/>
          <p:nvPr/>
        </p:nvSpPr>
        <p:spPr>
          <a:xfrm>
            <a:off x="5181600" y="381000"/>
            <a:ext cx="4248624" cy="707886"/>
          </a:xfrm>
          <a:prstGeom prst="rect">
            <a:avLst/>
          </a:prstGeom>
          <a:noFill/>
        </p:spPr>
        <p:txBody>
          <a:bodyPr wrap="square" rtlCol="0">
            <a:spAutoFit/>
          </a:bodyPr>
          <a:lstStyle/>
          <a:p>
            <a:r>
              <a:rPr lang="en-US" sz="2000" b="1" dirty="0" smtClean="0">
                <a:solidFill>
                  <a:schemeClr val="accent2"/>
                </a:solidFill>
              </a:rPr>
              <a:t>Follow the directions in the box for the grade cluster chosen.</a:t>
            </a:r>
            <a:endParaRPr lang="en-US" sz="2000" b="1" dirty="0">
              <a:solidFill>
                <a:schemeClr val="accent2"/>
              </a:solidFill>
            </a:endParaRPr>
          </a:p>
        </p:txBody>
      </p:sp>
    </p:spTree>
    <p:extLst>
      <p:ext uri="{BB962C8B-B14F-4D97-AF65-F5344CB8AC3E}">
        <p14:creationId xmlns:p14="http://schemas.microsoft.com/office/powerpoint/2010/main" val="3808601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3679" y="-17060"/>
            <a:ext cx="7053072" cy="6953332"/>
          </a:xfrm>
          <a:prstGeom prst="rect">
            <a:avLst/>
          </a:prstGeom>
        </p:spPr>
      </p:pic>
      <p:sp>
        <p:nvSpPr>
          <p:cNvPr id="6" name="TextBox 5"/>
          <p:cNvSpPr txBox="1"/>
          <p:nvPr/>
        </p:nvSpPr>
        <p:spPr>
          <a:xfrm>
            <a:off x="4840512" y="924740"/>
            <a:ext cx="4248624" cy="707886"/>
          </a:xfrm>
          <a:prstGeom prst="rect">
            <a:avLst/>
          </a:prstGeom>
          <a:noFill/>
        </p:spPr>
        <p:txBody>
          <a:bodyPr wrap="square" rtlCol="0">
            <a:spAutoFit/>
          </a:bodyPr>
          <a:lstStyle/>
          <a:p>
            <a:r>
              <a:rPr lang="en-US" sz="2000" b="1" dirty="0" smtClean="0">
                <a:solidFill>
                  <a:schemeClr val="accent2"/>
                </a:solidFill>
              </a:rPr>
              <a:t>Follow the directions in the box for the grade cluster chosen.</a:t>
            </a:r>
            <a:endParaRPr lang="en-US" sz="2000" b="1" dirty="0">
              <a:solidFill>
                <a:schemeClr val="accent2"/>
              </a:solidFill>
            </a:endParaRPr>
          </a:p>
        </p:txBody>
      </p:sp>
    </p:spTree>
    <p:extLst>
      <p:ext uri="{BB962C8B-B14F-4D97-AF65-F5344CB8AC3E}">
        <p14:creationId xmlns:p14="http://schemas.microsoft.com/office/powerpoint/2010/main" val="285069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52400" y="0"/>
            <a:ext cx="9144000" cy="6858000"/>
          </a:xfrm>
          <a:prstGeom prst="rect">
            <a:avLst/>
          </a:prstGeom>
          <a:blipFill>
            <a:blip r:embed="rId3">
              <a:alphaModFix amt="28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48200" y="275434"/>
            <a:ext cx="4117848" cy="707886"/>
          </a:xfrm>
          <a:prstGeom prst="rect">
            <a:avLst/>
          </a:prstGeom>
          <a:noFill/>
        </p:spPr>
        <p:txBody>
          <a:bodyPr wrap="square" rtlCol="0">
            <a:spAutoFit/>
          </a:bodyPr>
          <a:lstStyle/>
          <a:p>
            <a:r>
              <a:rPr lang="en-US" sz="4000" dirty="0" smtClean="0"/>
              <a:t>Colorful Language</a:t>
            </a:r>
            <a:endParaRPr lang="en-US" sz="4000" dirty="0"/>
          </a:p>
        </p:txBody>
      </p:sp>
      <p:sp>
        <p:nvSpPr>
          <p:cNvPr id="7" name="Content Placeholder 2"/>
          <p:cNvSpPr txBox="1">
            <a:spLocks/>
          </p:cNvSpPr>
          <p:nvPr/>
        </p:nvSpPr>
        <p:spPr>
          <a:xfrm>
            <a:off x="612648" y="1745320"/>
            <a:ext cx="8153400"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b="1" dirty="0" smtClean="0"/>
              <a:t>When all pieces in your packet have been color coded, discuss the following with a colleague:</a:t>
            </a:r>
          </a:p>
          <a:p>
            <a:pPr marL="0" indent="0">
              <a:buNone/>
            </a:pPr>
            <a:r>
              <a:rPr lang="en-US" sz="3200" dirty="0" smtClean="0"/>
              <a:t>How might you use this activity</a:t>
            </a:r>
          </a:p>
          <a:p>
            <a:pPr>
              <a:buFont typeface="Wingdings" panose="05000000000000000000" pitchFamily="2" charset="2"/>
              <a:buChar char="Ø"/>
            </a:pPr>
            <a:r>
              <a:rPr lang="en-US" sz="3200" dirty="0" smtClean="0"/>
              <a:t> with colleagues? </a:t>
            </a:r>
          </a:p>
          <a:p>
            <a:pPr>
              <a:buFont typeface="Wingdings" panose="05000000000000000000" pitchFamily="2" charset="2"/>
              <a:buChar char="Ø"/>
            </a:pPr>
            <a:r>
              <a:rPr lang="en-US" sz="3200" dirty="0" smtClean="0"/>
              <a:t> with students ? </a:t>
            </a:r>
          </a:p>
          <a:p>
            <a:endParaRPr lang="en-US" sz="2800" dirty="0"/>
          </a:p>
        </p:txBody>
      </p:sp>
      <p:sp>
        <p:nvSpPr>
          <p:cNvPr id="8" name="Rectangle 7"/>
          <p:cNvSpPr/>
          <p:nvPr/>
        </p:nvSpPr>
        <p:spPr>
          <a:xfrm>
            <a:off x="175028" y="228600"/>
            <a:ext cx="3339377" cy="923330"/>
          </a:xfrm>
          <a:prstGeom prst="rect">
            <a:avLst/>
          </a:prstGeom>
          <a:noFill/>
        </p:spPr>
        <p:txBody>
          <a:bodyPr wrap="none" lIns="91440" tIns="45720" rIns="91440" bIns="45720">
            <a:spAutoFit/>
          </a:bodyPr>
          <a:lstStyle/>
          <a:p>
            <a:pPr algn="ctr"/>
            <a:r>
              <a:rPr lang="en-US" sz="5400" b="0" cap="none" spc="0" dirty="0" smtClean="0">
                <a:ln w="0"/>
                <a:solidFill>
                  <a:schemeClr val="accent1">
                    <a:lumMod val="50000"/>
                  </a:schemeClr>
                </a:solidFill>
                <a:effectLst>
                  <a:reflection blurRad="6350" stA="53000" endA="300" endPos="35500" dir="5400000" sy="-90000" algn="bl" rotWithShape="0"/>
                </a:effectLst>
              </a:rPr>
              <a:t>REFLECT</a:t>
            </a:r>
            <a:endParaRPr lang="en-US" sz="5400" b="0" cap="none" spc="0" dirty="0">
              <a:ln w="0"/>
              <a:solidFill>
                <a:schemeClr val="accent1">
                  <a:lumMod val="50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999275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53" y="132077"/>
            <a:ext cx="8229600" cy="1143000"/>
          </a:xfrm>
        </p:spPr>
        <p:txBody>
          <a:bodyPr/>
          <a:lstStyle/>
          <a:p>
            <a:r>
              <a:rPr lang="en-US" dirty="0" smtClean="0"/>
              <a:t>Common Ground Protocols</a:t>
            </a:r>
            <a:endParaRPr lang="en-US" dirty="0"/>
          </a:p>
        </p:txBody>
      </p:sp>
      <p:sp>
        <p:nvSpPr>
          <p:cNvPr id="3" name="Content Placeholder 2"/>
          <p:cNvSpPr>
            <a:spLocks noGrp="1"/>
          </p:cNvSpPr>
          <p:nvPr>
            <p:ph idx="1"/>
          </p:nvPr>
        </p:nvSpPr>
        <p:spPr>
          <a:xfrm>
            <a:off x="914400" y="1417638"/>
            <a:ext cx="7772400" cy="4906962"/>
          </a:xfrm>
        </p:spPr>
        <p:txBody>
          <a:bodyPr>
            <a:normAutofit fontScale="85000" lnSpcReduction="10000"/>
          </a:bodyPr>
          <a:lstStyle/>
          <a:p>
            <a:r>
              <a:rPr lang="en-US" sz="3600" dirty="0" smtClean="0"/>
              <a:t>A set of activities designed to help educators and students understand the elements of an effective piece of writing as described by the Common Core Writing Standards.</a:t>
            </a:r>
          </a:p>
          <a:p>
            <a:endParaRPr lang="en-US" sz="3600" dirty="0" smtClean="0"/>
          </a:p>
          <a:p>
            <a:r>
              <a:rPr lang="en-US" sz="3600" dirty="0" smtClean="0"/>
              <a:t>Activities can be adapted to any writing type, grade level or cluster of grade levels.</a:t>
            </a:r>
          </a:p>
          <a:p>
            <a:pPr marL="0" indent="0">
              <a:buNone/>
            </a:pPr>
            <a:endParaRPr lang="en-US" sz="3600" dirty="0" smtClean="0"/>
          </a:p>
          <a:p>
            <a:r>
              <a:rPr lang="en-US" sz="3600" dirty="0" smtClean="0"/>
              <a:t>Can be used with </a:t>
            </a:r>
            <a:r>
              <a:rPr lang="en-US" sz="3600" i="1" dirty="0" smtClean="0"/>
              <a:t>In Common </a:t>
            </a:r>
            <a:r>
              <a:rPr lang="en-US" sz="3600" dirty="0" smtClean="0"/>
              <a:t>or other sets of student samples .</a:t>
            </a:r>
          </a:p>
          <a:p>
            <a:pPr marL="0" indent="0">
              <a:buNone/>
            </a:pPr>
            <a:endParaRPr lang="en-US" dirty="0" smtClean="0"/>
          </a:p>
          <a:p>
            <a:pPr marL="0" indent="0">
              <a:buNone/>
            </a:pP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3106" y="35859"/>
            <a:ext cx="1524000" cy="1524000"/>
          </a:xfrm>
          <a:prstGeom prst="rect">
            <a:avLst/>
          </a:prstGeom>
        </p:spPr>
      </p:pic>
    </p:spTree>
    <p:extLst>
      <p:ext uri="{BB962C8B-B14F-4D97-AF65-F5344CB8AC3E}">
        <p14:creationId xmlns:p14="http://schemas.microsoft.com/office/powerpoint/2010/main" val="900280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2"/>
          <p:cNvSpPr txBox="1">
            <a:spLocks/>
          </p:cNvSpPr>
          <p:nvPr/>
        </p:nvSpPr>
        <p:spPr>
          <a:xfrm>
            <a:off x="301752" y="1524000"/>
            <a:ext cx="8385048" cy="5181600"/>
          </a:xfrm>
          <a:prstGeom prst="rect">
            <a:avLst/>
          </a:prstGeom>
          <a:blipFill dpi="0" rotWithShape="1">
            <a:blip r:embed="rId3">
              <a:alphaModFix amt="40000"/>
            </a:blip>
            <a:srcRect/>
            <a:stretch>
              <a:fillRect/>
            </a:stretch>
          </a:blipFill>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anose="05000000000000000000" pitchFamily="2" charset="2"/>
              <a:buChar char="q"/>
            </a:pPr>
            <a:endParaRPr lang="en-US" sz="4000" b="1" dirty="0" smtClean="0">
              <a:solidFill>
                <a:srgbClr val="C00000"/>
              </a:solidFill>
            </a:endParaRPr>
          </a:p>
          <a:p>
            <a:pPr>
              <a:buFont typeface="Wingdings" panose="05000000000000000000" pitchFamily="2" charset="2"/>
              <a:buChar char="q"/>
            </a:pPr>
            <a:r>
              <a:rPr lang="en-US" sz="4000" dirty="0" smtClean="0">
                <a:solidFill>
                  <a:schemeClr val="accent1">
                    <a:lumMod val="50000"/>
                  </a:schemeClr>
                </a:solidFill>
              </a:rPr>
              <a:t>A Professional Development </a:t>
            </a:r>
          </a:p>
          <a:p>
            <a:pPr marL="0" indent="0">
              <a:buNone/>
            </a:pPr>
            <a:r>
              <a:rPr lang="en-US" sz="4000" dirty="0" smtClean="0">
                <a:solidFill>
                  <a:schemeClr val="accent1">
                    <a:lumMod val="50000"/>
                  </a:schemeClr>
                </a:solidFill>
              </a:rPr>
              <a:t>	Planning Page</a:t>
            </a:r>
          </a:p>
          <a:p>
            <a:pPr>
              <a:buFont typeface="Wingdings" panose="05000000000000000000" pitchFamily="2" charset="2"/>
              <a:buChar char="q"/>
            </a:pPr>
            <a:endParaRPr lang="en-US" sz="4000" dirty="0" smtClean="0">
              <a:solidFill>
                <a:schemeClr val="accent1">
                  <a:lumMod val="50000"/>
                </a:schemeClr>
              </a:solidFill>
            </a:endParaRPr>
          </a:p>
          <a:p>
            <a:pPr>
              <a:buFont typeface="Wingdings" panose="05000000000000000000" pitchFamily="2" charset="2"/>
              <a:buChar char="q"/>
            </a:pPr>
            <a:r>
              <a:rPr lang="en-US" sz="4000" dirty="0" smtClean="0">
                <a:solidFill>
                  <a:schemeClr val="accent1">
                    <a:lumMod val="50000"/>
                  </a:schemeClr>
                </a:solidFill>
              </a:rPr>
              <a:t>A Protocol </a:t>
            </a:r>
          </a:p>
          <a:p>
            <a:pPr>
              <a:buFont typeface="Wingdings" panose="05000000000000000000" pitchFamily="2" charset="2"/>
              <a:buChar char="q"/>
            </a:pPr>
            <a:endParaRPr lang="en-US" sz="4000" dirty="0" smtClean="0">
              <a:solidFill>
                <a:schemeClr val="accent1">
                  <a:lumMod val="50000"/>
                </a:schemeClr>
              </a:solidFill>
            </a:endParaRPr>
          </a:p>
          <a:p>
            <a:pPr>
              <a:buFont typeface="Wingdings" panose="05000000000000000000" pitchFamily="2" charset="2"/>
              <a:buChar char="q"/>
            </a:pPr>
            <a:r>
              <a:rPr lang="en-US" sz="4000" dirty="0" smtClean="0">
                <a:solidFill>
                  <a:schemeClr val="accent1">
                    <a:lumMod val="50000"/>
                  </a:schemeClr>
                </a:solidFill>
              </a:rPr>
              <a:t>A Recording Sheet</a:t>
            </a:r>
          </a:p>
          <a:p>
            <a:endParaRPr lang="en-US" dirty="0"/>
          </a:p>
        </p:txBody>
      </p:sp>
      <p:sp>
        <p:nvSpPr>
          <p:cNvPr id="9" name="Title 1"/>
          <p:cNvSpPr txBox="1">
            <a:spLocks/>
          </p:cNvSpPr>
          <p:nvPr/>
        </p:nvSpPr>
        <p:spPr>
          <a:xfrm>
            <a:off x="914400" y="274638"/>
            <a:ext cx="7772400" cy="1143000"/>
          </a:xfrm>
          <a:prstGeom prst="rect">
            <a:avLst/>
          </a:prstGeom>
        </p:spPr>
        <p:txBody>
          <a:bodyPr vert="horz" anchor="ctr">
            <a:normAutofit fontScale="900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b="1" dirty="0" smtClean="0">
                <a:solidFill>
                  <a:schemeClr val="tx1"/>
                </a:solidFill>
              </a:rPr>
              <a:t>For each Common Ground Activity, you will find:</a:t>
            </a:r>
            <a:endParaRPr lang="en-US" b="1" dirty="0">
              <a:solidFill>
                <a:schemeClr val="tx1"/>
              </a:solidFill>
            </a:endParaRPr>
          </a:p>
        </p:txBody>
      </p:sp>
    </p:spTree>
    <p:extLst>
      <p:ext uri="{BB962C8B-B14F-4D97-AF65-F5344CB8AC3E}">
        <p14:creationId xmlns:p14="http://schemas.microsoft.com/office/powerpoint/2010/main" val="2653736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r>
              <a:rPr lang="en-US" dirty="0"/>
              <a:t>Four Protocols are available for guiding professional learning using </a:t>
            </a:r>
            <a:r>
              <a:rPr lang="en-US" i="1" dirty="0"/>
              <a:t>In </a:t>
            </a:r>
            <a:r>
              <a:rPr lang="en-US" i="1" dirty="0" smtClean="0"/>
              <a:t>Common:</a:t>
            </a:r>
            <a:endParaRPr lang="en-US" dirty="0"/>
          </a:p>
        </p:txBody>
      </p:sp>
      <p:sp>
        <p:nvSpPr>
          <p:cNvPr id="3" name="Content Placeholder 2"/>
          <p:cNvSpPr>
            <a:spLocks noGrp="1"/>
          </p:cNvSpPr>
          <p:nvPr>
            <p:ph idx="1"/>
          </p:nvPr>
        </p:nvSpPr>
        <p:spPr/>
        <p:txBody>
          <a:bodyPr>
            <a:normAutofit/>
          </a:bodyPr>
          <a:lstStyle/>
          <a:p>
            <a:r>
              <a:rPr lang="en-US" sz="4000" dirty="0" smtClean="0">
                <a:solidFill>
                  <a:schemeClr val="accent2"/>
                </a:solidFill>
              </a:rPr>
              <a:t>How Does Your Garden Grow?</a:t>
            </a:r>
          </a:p>
          <a:p>
            <a:r>
              <a:rPr lang="en-US" sz="4000" dirty="0" smtClean="0">
                <a:solidFill>
                  <a:schemeClr val="accent2"/>
                </a:solidFill>
              </a:rPr>
              <a:t>Learning by Example</a:t>
            </a:r>
          </a:p>
          <a:p>
            <a:r>
              <a:rPr lang="en-US" sz="4000" dirty="0" smtClean="0">
                <a:solidFill>
                  <a:schemeClr val="accent2"/>
                </a:solidFill>
              </a:rPr>
              <a:t>Colorful Language</a:t>
            </a:r>
          </a:p>
          <a:p>
            <a:r>
              <a:rPr lang="en-US" sz="4000" dirty="0" smtClean="0">
                <a:solidFill>
                  <a:schemeClr val="accent2"/>
                </a:solidFill>
              </a:rPr>
              <a:t>What Can My Students Learn by Writing?</a:t>
            </a:r>
          </a:p>
          <a:p>
            <a:endParaRPr lang="en-US" sz="4000" dirty="0">
              <a:solidFill>
                <a:schemeClr val="accent2"/>
              </a:solidFill>
            </a:endParaRPr>
          </a:p>
        </p:txBody>
      </p:sp>
      <p:sp>
        <p:nvSpPr>
          <p:cNvPr id="6" name="Rectangle 5"/>
          <p:cNvSpPr/>
          <p:nvPr/>
        </p:nvSpPr>
        <p:spPr>
          <a:xfrm>
            <a:off x="228118" y="5662394"/>
            <a:ext cx="8687764" cy="646331"/>
          </a:xfrm>
          <a:prstGeom prst="rect">
            <a:avLst/>
          </a:prstGeom>
          <a:noFill/>
        </p:spPr>
        <p:txBody>
          <a:bodyPr wrap="none" lIns="91440" tIns="45720" rIns="91440" bIns="45720">
            <a:spAutoFit/>
          </a:bodyPr>
          <a:lstStyle/>
          <a:p>
            <a:pPr algn="ctr"/>
            <a:r>
              <a:rPr lang="en-US" sz="3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Protocols are available on achievethecore.org</a:t>
            </a:r>
            <a:endParaRPr lang="en-US"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072146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sz="3600" dirty="0"/>
              <a:t>Today we will deepen our understanding one of the Common Core writing types a Common Ground Activity: </a:t>
            </a:r>
            <a:br>
              <a:rPr lang="en-US" sz="3600" dirty="0"/>
            </a:br>
            <a:endParaRPr lang="en-US" sz="2800" dirty="0" smtClean="0">
              <a:solidFill>
                <a:schemeClr val="accent2"/>
              </a:solidFill>
            </a:endParaRPr>
          </a:p>
          <a:p>
            <a:pPr marL="0" indent="0">
              <a:buNone/>
            </a:pPr>
            <a:r>
              <a:rPr lang="en-US" sz="3600" b="1" dirty="0" smtClean="0">
                <a:solidFill>
                  <a:schemeClr val="accent1"/>
                </a:solidFill>
              </a:rPr>
              <a:t>Opinion/Argument</a:t>
            </a:r>
            <a:endParaRPr lang="en-US" sz="3600" b="1" dirty="0">
              <a:solidFill>
                <a:schemeClr val="accent1"/>
              </a:solidFill>
            </a:endParaRPr>
          </a:p>
          <a:p>
            <a:pPr marL="0" indent="0">
              <a:buNone/>
            </a:pPr>
            <a:r>
              <a:rPr lang="en-US" sz="2800" dirty="0">
                <a:solidFill>
                  <a:schemeClr val="accent2"/>
                </a:solidFill>
              </a:rPr>
              <a:t>Colorful </a:t>
            </a:r>
            <a:r>
              <a:rPr lang="en-US" sz="2800" dirty="0" smtClean="0">
                <a:solidFill>
                  <a:schemeClr val="accent2"/>
                </a:solidFill>
              </a:rPr>
              <a:t>Language</a:t>
            </a:r>
            <a:endParaRPr lang="en-US" sz="2800" dirty="0">
              <a:solidFill>
                <a:schemeClr val="accent2"/>
              </a:solidFill>
            </a:endParaRPr>
          </a:p>
        </p:txBody>
      </p:sp>
      <p:sp>
        <p:nvSpPr>
          <p:cNvPr id="4" name="TextBox 3"/>
          <p:cNvSpPr txBox="1"/>
          <p:nvPr/>
        </p:nvSpPr>
        <p:spPr>
          <a:xfrm>
            <a:off x="533400" y="6019800"/>
            <a:ext cx="8153400" cy="461665"/>
          </a:xfrm>
          <a:prstGeom prst="rect">
            <a:avLst/>
          </a:prstGeom>
          <a:noFill/>
        </p:spPr>
        <p:txBody>
          <a:bodyPr wrap="square" rtlCol="0">
            <a:spAutoFit/>
          </a:bodyPr>
          <a:lstStyle/>
          <a:p>
            <a:r>
              <a:rPr lang="en-US" sz="2400" i="1" dirty="0" smtClean="0"/>
              <a:t>NOTE: This protocol </a:t>
            </a:r>
            <a:r>
              <a:rPr lang="en-US" sz="2400" i="1" dirty="0"/>
              <a:t>can be used with any writing type.</a:t>
            </a:r>
          </a:p>
        </p:txBody>
      </p:sp>
    </p:spTree>
    <p:extLst>
      <p:ext uri="{BB962C8B-B14F-4D97-AF65-F5344CB8AC3E}">
        <p14:creationId xmlns:p14="http://schemas.microsoft.com/office/powerpoint/2010/main" val="691460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3">
              <a:alphaModFix amt="28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90600" y="1215788"/>
            <a:ext cx="8153400" cy="1107996"/>
          </a:xfrm>
          <a:prstGeom prst="rect">
            <a:avLst/>
          </a:prstGeom>
          <a:noFill/>
        </p:spPr>
        <p:txBody>
          <a:bodyPr wrap="square" rtlCol="0">
            <a:spAutoFit/>
          </a:bodyPr>
          <a:lstStyle/>
          <a:p>
            <a:r>
              <a:rPr lang="en-US" sz="6600" dirty="0" smtClean="0">
                <a:solidFill>
                  <a:schemeClr val="accent1">
                    <a:lumMod val="50000"/>
                  </a:schemeClr>
                </a:solidFill>
              </a:rPr>
              <a:t>C</a:t>
            </a:r>
            <a:r>
              <a:rPr lang="en-US" sz="6600" dirty="0" smtClean="0">
                <a:solidFill>
                  <a:srgbClr val="FF0066"/>
                </a:solidFill>
              </a:rPr>
              <a:t>o</a:t>
            </a:r>
            <a:r>
              <a:rPr lang="en-US" sz="6600" dirty="0" smtClean="0">
                <a:solidFill>
                  <a:srgbClr val="33CC33"/>
                </a:solidFill>
              </a:rPr>
              <a:t>l</a:t>
            </a:r>
            <a:r>
              <a:rPr lang="en-US" sz="6600" dirty="0" smtClean="0">
                <a:solidFill>
                  <a:srgbClr val="FFFF00"/>
                </a:solidFill>
              </a:rPr>
              <a:t>o</a:t>
            </a:r>
            <a:r>
              <a:rPr lang="en-US" sz="6600" dirty="0" smtClean="0">
                <a:solidFill>
                  <a:srgbClr val="FFC000"/>
                </a:solidFill>
              </a:rPr>
              <a:t>r</a:t>
            </a:r>
            <a:r>
              <a:rPr lang="en-US" sz="6600" dirty="0" smtClean="0">
                <a:solidFill>
                  <a:srgbClr val="0099FF"/>
                </a:solidFill>
              </a:rPr>
              <a:t>f</a:t>
            </a:r>
            <a:r>
              <a:rPr lang="en-US" sz="6600" dirty="0" smtClean="0">
                <a:solidFill>
                  <a:srgbClr val="FF0066"/>
                </a:solidFill>
              </a:rPr>
              <a:t>u</a:t>
            </a:r>
            <a:r>
              <a:rPr lang="en-US" sz="6600" dirty="0" smtClean="0">
                <a:solidFill>
                  <a:srgbClr val="33CC33"/>
                </a:solidFill>
              </a:rPr>
              <a:t>l</a:t>
            </a:r>
            <a:r>
              <a:rPr lang="en-US" sz="6600" dirty="0" smtClean="0"/>
              <a:t> Language</a:t>
            </a:r>
            <a:endParaRPr lang="en-US" sz="6600" dirty="0"/>
          </a:p>
        </p:txBody>
      </p:sp>
      <p:sp>
        <p:nvSpPr>
          <p:cNvPr id="6" name="Rectangle 5"/>
          <p:cNvSpPr/>
          <p:nvPr/>
        </p:nvSpPr>
        <p:spPr>
          <a:xfrm>
            <a:off x="801624" y="2667000"/>
            <a:ext cx="7540752" cy="2800767"/>
          </a:xfrm>
          <a:prstGeom prst="rect">
            <a:avLst/>
          </a:prstGeom>
        </p:spPr>
        <p:txBody>
          <a:bodyPr wrap="square">
            <a:spAutoFit/>
          </a:bodyPr>
          <a:lstStyle/>
          <a:p>
            <a:pPr lvl="0"/>
            <a:r>
              <a:rPr lang="en-US" sz="4400" dirty="0" smtClean="0"/>
              <a:t>PURPOSE:</a:t>
            </a:r>
            <a:br>
              <a:rPr lang="en-US" sz="4400" dirty="0" smtClean="0"/>
            </a:br>
            <a:r>
              <a:rPr lang="en-US" sz="4400" dirty="0" smtClean="0"/>
              <a:t>To </a:t>
            </a:r>
            <a:r>
              <a:rPr lang="en-US" sz="4400" dirty="0"/>
              <a:t>refine and deepen understanding of </a:t>
            </a:r>
            <a:r>
              <a:rPr lang="en-US" sz="4400" dirty="0" smtClean="0"/>
              <a:t>particular aspects </a:t>
            </a:r>
            <a:r>
              <a:rPr lang="en-US" sz="4400" dirty="0"/>
              <a:t>of effective writing.</a:t>
            </a:r>
          </a:p>
        </p:txBody>
      </p:sp>
    </p:spTree>
    <p:extLst>
      <p:ext uri="{BB962C8B-B14F-4D97-AF65-F5344CB8AC3E}">
        <p14:creationId xmlns:p14="http://schemas.microsoft.com/office/powerpoint/2010/main" val="1841983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marL="0" indent="0">
              <a:buNone/>
            </a:pPr>
            <a:endParaRPr lang="en-US" sz="4000" b="1" dirty="0" smtClean="0"/>
          </a:p>
          <a:p>
            <a:pPr marL="0" indent="0">
              <a:buNone/>
            </a:pPr>
            <a:endParaRPr lang="en-US" sz="4000" b="1" dirty="0"/>
          </a:p>
          <a:p>
            <a:pPr marL="0" indent="0">
              <a:buNone/>
            </a:pPr>
            <a:r>
              <a:rPr lang="en-US" sz="4000" b="1" smtClean="0"/>
              <a:t>W.1 </a:t>
            </a:r>
            <a:r>
              <a:rPr lang="en-US" sz="4000" smtClean="0"/>
              <a:t>Write </a:t>
            </a:r>
            <a:r>
              <a:rPr lang="en-US" sz="4000" b="1" dirty="0"/>
              <a:t>arguments</a:t>
            </a:r>
            <a:r>
              <a:rPr lang="en-US" sz="4000" dirty="0"/>
              <a:t> to support claims in an analysis of substantive topics or texts, using valid reasoning and relevant and sufficient evidence.</a:t>
            </a:r>
          </a:p>
        </p:txBody>
      </p:sp>
      <p:sp>
        <p:nvSpPr>
          <p:cNvPr id="4" name="Rectangle 3"/>
          <p:cNvSpPr/>
          <p:nvPr/>
        </p:nvSpPr>
        <p:spPr>
          <a:xfrm>
            <a:off x="1524000" y="540475"/>
            <a:ext cx="6152646" cy="1754326"/>
          </a:xfrm>
          <a:prstGeom prst="rect">
            <a:avLst/>
          </a:prstGeom>
          <a:noFill/>
        </p:spPr>
        <p:txBody>
          <a:bodyPr wrap="none" lIns="91440" tIns="45720" rIns="91440" bIns="45720">
            <a:spAutoFit/>
          </a:bodyPr>
          <a:lstStyle/>
          <a:p>
            <a:pPr algn="ctr"/>
            <a:r>
              <a:rPr lang="en-US" sz="5400" b="1" dirty="0" smtClean="0">
                <a:ln w="12700">
                  <a:solidFill>
                    <a:srgbClr val="D34817"/>
                  </a:solidFill>
                  <a:prstDash val="solid"/>
                </a:ln>
                <a:pattFill prst="pct50">
                  <a:fgClr>
                    <a:srgbClr val="D34817"/>
                  </a:fgClr>
                  <a:bgClr>
                    <a:srgbClr val="D34817">
                      <a:lumMod val="20000"/>
                      <a:lumOff val="80000"/>
                    </a:srgbClr>
                  </a:bgClr>
                </a:pattFill>
                <a:effectLst>
                  <a:outerShdw dist="38100" dir="2640000" algn="bl" rotWithShape="0">
                    <a:srgbClr val="D34817"/>
                  </a:outerShdw>
                </a:effectLst>
              </a:rPr>
              <a:t>Opinion/Argument </a:t>
            </a:r>
          </a:p>
          <a:p>
            <a:pPr algn="ctr"/>
            <a:r>
              <a:rPr lang="en-US" sz="5400" b="1" dirty="0" smtClean="0">
                <a:ln w="12700">
                  <a:solidFill>
                    <a:srgbClr val="D34817"/>
                  </a:solidFill>
                  <a:prstDash val="solid"/>
                </a:ln>
                <a:pattFill prst="pct50">
                  <a:fgClr>
                    <a:srgbClr val="D34817"/>
                  </a:fgClr>
                  <a:bgClr>
                    <a:srgbClr val="D34817">
                      <a:lumMod val="20000"/>
                      <a:lumOff val="80000"/>
                    </a:srgbClr>
                  </a:bgClr>
                </a:pattFill>
                <a:effectLst>
                  <a:outerShdw dist="38100" dir="2640000" algn="bl" rotWithShape="0">
                    <a:srgbClr val="D34817"/>
                  </a:outerShdw>
                </a:effectLst>
              </a:rPr>
              <a:t>Writing</a:t>
            </a:r>
            <a:endParaRPr lang="en-US" sz="5400" b="1" dirty="0">
              <a:ln w="12700">
                <a:solidFill>
                  <a:srgbClr val="D34817"/>
                </a:solidFill>
                <a:prstDash val="solid"/>
              </a:ln>
              <a:pattFill prst="pct50">
                <a:fgClr>
                  <a:srgbClr val="D34817"/>
                </a:fgClr>
                <a:bgClr>
                  <a:srgbClr val="D34817">
                    <a:lumMod val="20000"/>
                    <a:lumOff val="80000"/>
                  </a:srgbClr>
                </a:bgClr>
              </a:pattFill>
              <a:effectLst>
                <a:outerShdw dist="38100" dir="2640000" algn="bl" rotWithShape="0">
                  <a:srgbClr val="D34817"/>
                </a:outerShdw>
              </a:effectLst>
            </a:endParaRPr>
          </a:p>
        </p:txBody>
      </p:sp>
    </p:spTree>
    <p:extLst>
      <p:ext uri="{BB962C8B-B14F-4D97-AF65-F5344CB8AC3E}">
        <p14:creationId xmlns:p14="http://schemas.microsoft.com/office/powerpoint/2010/main" val="2946654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38200" y="-156297"/>
            <a:ext cx="7467600" cy="7170593"/>
          </a:xfrm>
          <a:prstGeom prst="rect">
            <a:avLst/>
          </a:prstGeom>
        </p:spPr>
      </p:pic>
    </p:spTree>
    <p:extLst>
      <p:ext uri="{BB962C8B-B14F-4D97-AF65-F5344CB8AC3E}">
        <p14:creationId xmlns:p14="http://schemas.microsoft.com/office/powerpoint/2010/main" val="1878149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Student Samples Using Color</a:t>
            </a:r>
            <a:endParaRPr lang="en-US" dirty="0"/>
          </a:p>
        </p:txBody>
      </p:sp>
      <p:sp>
        <p:nvSpPr>
          <p:cNvPr id="4" name="Rectangle 3"/>
          <p:cNvSpPr/>
          <p:nvPr/>
        </p:nvSpPr>
        <p:spPr>
          <a:xfrm>
            <a:off x="914400" y="1219200"/>
            <a:ext cx="5181600" cy="58674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131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5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TotalTime>
  <Words>760</Words>
  <Application>Microsoft Office PowerPoint</Application>
  <PresentationFormat>On-screen Show (4:3)</PresentationFormat>
  <Paragraphs>95</Paragraphs>
  <Slides>15</Slides>
  <Notes>11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15</vt:i4>
      </vt:variant>
    </vt:vector>
  </HeadingPairs>
  <TitlesOfParts>
    <vt:vector size="28" baseType="lpstr">
      <vt:lpstr>Arial</vt:lpstr>
      <vt:lpstr>Calibri</vt:lpstr>
      <vt:lpstr>Comic Sans MS</vt:lpstr>
      <vt:lpstr>Franklin Gothic Book</vt:lpstr>
      <vt:lpstr>Perpetua</vt:lpstr>
      <vt:lpstr>Times New Roman</vt:lpstr>
      <vt:lpstr>Tw Cen MT</vt:lpstr>
      <vt:lpstr>Wingdings</vt:lpstr>
      <vt:lpstr>Wingdings 2</vt:lpstr>
      <vt:lpstr>Median</vt:lpstr>
      <vt:lpstr>3_Office Theme</vt:lpstr>
      <vt:lpstr>Equity</vt:lpstr>
      <vt:lpstr>5_Equity</vt:lpstr>
      <vt:lpstr>PowerPoint Presentation</vt:lpstr>
      <vt:lpstr>Common Ground Protocols</vt:lpstr>
      <vt:lpstr>PowerPoint Presentation</vt:lpstr>
      <vt:lpstr>Four Protocols are available for guiding professional learning using In Common:</vt:lpstr>
      <vt:lpstr>PowerPoint Presentation</vt:lpstr>
      <vt:lpstr>PowerPoint Presentation</vt:lpstr>
      <vt:lpstr>PowerPoint Presentation</vt:lpstr>
      <vt:lpstr>PowerPoint Presentation</vt:lpstr>
      <vt:lpstr>Analyzing Student Samples Using Color</vt:lpstr>
      <vt:lpstr>An Example: Color Code the pieces in your packet:</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DLeddy</dc:creator>
  <cp:lastModifiedBy>Diana Leddy</cp:lastModifiedBy>
  <cp:revision>334</cp:revision>
  <dcterms:created xsi:type="dcterms:W3CDTF">2013-10-20T08:06:08Z</dcterms:created>
  <dcterms:modified xsi:type="dcterms:W3CDTF">2016-02-08T13:23:05Z</dcterms:modified>
</cp:coreProperties>
</file>