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 id="2147483768" r:id="rId3"/>
    <p:sldMasterId id="2147483840" r:id="rId4"/>
  </p:sldMasterIdLst>
  <p:notesMasterIdLst>
    <p:notesMasterId r:id="rId18"/>
  </p:notesMasterIdLst>
  <p:sldIdLst>
    <p:sldId id="320" r:id="rId5"/>
    <p:sldId id="272" r:id="rId6"/>
    <p:sldId id="291" r:id="rId7"/>
    <p:sldId id="282" r:id="rId8"/>
    <p:sldId id="343" r:id="rId9"/>
    <p:sldId id="330" r:id="rId10"/>
    <p:sldId id="305" r:id="rId11"/>
    <p:sldId id="306" r:id="rId12"/>
    <p:sldId id="337" r:id="rId13"/>
    <p:sldId id="309" r:id="rId14"/>
    <p:sldId id="310" r:id="rId15"/>
    <p:sldId id="353" r:id="rId16"/>
    <p:sldId id="33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66"/>
    <a:srgbClr val="33CC33"/>
    <a:srgbClr val="0099FF"/>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3" autoAdjust="0"/>
    <p:restoredTop sz="94660"/>
  </p:normalViewPr>
  <p:slideViewPr>
    <p:cSldViewPr>
      <p:cViewPr varScale="1">
        <p:scale>
          <a:sx n="70" d="100"/>
          <a:sy n="70" d="100"/>
        </p:scale>
        <p:origin x="11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3B47D-39A3-49AD-8E25-C0642742FD48}" type="datetimeFigureOut">
              <a:rPr lang="en-US" smtClean="0"/>
              <a:t>2/5/2016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652D7-7179-4E18-BED6-C3D54200EB08}" type="slidenum">
              <a:rPr lang="en-US" smtClean="0"/>
              <a:t>‹#›</a:t>
            </a:fld>
            <a:endParaRPr lang="en-US"/>
          </a:p>
        </p:txBody>
      </p:sp>
    </p:spTree>
    <p:extLst>
      <p:ext uri="{BB962C8B-B14F-4D97-AF65-F5344CB8AC3E}">
        <p14:creationId xmlns:p14="http://schemas.microsoft.com/office/powerpoint/2010/main" val="45024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help educators use In Common, the Vermont Writing Collaborative has developed several protocols that offer directions for preparing and using the student work in the collection  for professional learning.</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1</a:t>
            </a:fld>
            <a:endParaRPr lang="en-US"/>
          </a:p>
        </p:txBody>
      </p:sp>
    </p:spTree>
    <p:extLst>
      <p:ext uri="{BB962C8B-B14F-4D97-AF65-F5344CB8AC3E}">
        <p14:creationId xmlns:p14="http://schemas.microsoft.com/office/powerpoint/2010/main" val="2173518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carefully at student</a:t>
            </a:r>
            <a:r>
              <a:rPr lang="en-US" baseline="0" dirty="0" smtClean="0"/>
              <a:t> writing that shows clear mastery of content or concepts can help teachers to begin to think about ways to use backward design in planning writing assignments that effectively integrate writing throughout the curriculum.</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11</a:t>
            </a:fld>
            <a:endParaRPr lang="en-US"/>
          </a:p>
        </p:txBody>
      </p:sp>
    </p:spTree>
    <p:extLst>
      <p:ext uri="{BB962C8B-B14F-4D97-AF65-F5344CB8AC3E}">
        <p14:creationId xmlns:p14="http://schemas.microsoft.com/office/powerpoint/2010/main" val="2102265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packet of pieces provided and the “What Can My students Learn by Writing?”  Recording Sheet to complete this activity with a partner.</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12</a:t>
            </a:fld>
            <a:endParaRPr lang="en-US"/>
          </a:p>
        </p:txBody>
      </p:sp>
    </p:spTree>
    <p:extLst>
      <p:ext uri="{BB962C8B-B14F-4D97-AF65-F5344CB8AC3E}">
        <p14:creationId xmlns:p14="http://schemas.microsoft.com/office/powerpoint/2010/main" val="402445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Reflecting as a team or a school on what it takes to support students in writing to show understanding of content or concepts learned in class can be particularly</a:t>
            </a:r>
            <a:r>
              <a:rPr lang="en-US" baseline="0" dirty="0" smtClean="0"/>
              <a:t>  powerful- sparking discussion about both why and how curriculum and instruction may need to change.</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13</a:t>
            </a:fld>
            <a:endParaRPr lang="en-US"/>
          </a:p>
        </p:txBody>
      </p:sp>
    </p:spTree>
    <p:extLst>
      <p:ext uri="{BB962C8B-B14F-4D97-AF65-F5344CB8AC3E}">
        <p14:creationId xmlns:p14="http://schemas.microsoft.com/office/powerpoint/2010/main" val="179922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Vermont writing Collaborative has created 4</a:t>
            </a:r>
            <a:r>
              <a:rPr lang="en-US" baseline="0" dirty="0" smtClean="0"/>
              <a:t> different activities that can be used by teachers, administrators, and other literacy leaders to deepen understanding of what effective Common Core aligned writing might look like. Some of these activities can even be adapted to be used by students!</a:t>
            </a:r>
          </a:p>
          <a:p>
            <a:r>
              <a:rPr lang="en-US" baseline="0" dirty="0" smtClean="0"/>
              <a:t> All of the protocols can be used at any grade level to analyze work in any of the three CCSS writing types. The Common Ground Protocols can be used with the student samples collected in </a:t>
            </a:r>
            <a:r>
              <a:rPr lang="en-US" i="1" baseline="0" dirty="0" smtClean="0"/>
              <a:t>In Common </a:t>
            </a:r>
            <a:r>
              <a:rPr lang="en-US" baseline="0" dirty="0" smtClean="0"/>
              <a:t>or with writing generated by your own students.</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2</a:t>
            </a:fld>
            <a:endParaRPr lang="en-US"/>
          </a:p>
        </p:txBody>
      </p:sp>
    </p:spTree>
    <p:extLst>
      <p:ext uri="{BB962C8B-B14F-4D97-AF65-F5344CB8AC3E}">
        <p14:creationId xmlns:p14="http://schemas.microsoft.com/office/powerpoint/2010/main" val="294361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Protocols, available for</a:t>
            </a:r>
            <a:r>
              <a:rPr lang="en-US" baseline="0" dirty="0" smtClean="0"/>
              <a:t> free on achievethecore.org, each contain</a:t>
            </a:r>
          </a:p>
          <a:p>
            <a:pPr marL="171450" indent="-171450">
              <a:buFont typeface="Arial" panose="020B0604020202020204" pitchFamily="34" charset="0"/>
              <a:buChar char="•"/>
            </a:pPr>
            <a:r>
              <a:rPr lang="en-US" baseline="0" dirty="0" smtClean="0"/>
              <a:t> a planning page, with instructions on preparing and leading the activity, </a:t>
            </a:r>
          </a:p>
          <a:p>
            <a:pPr marL="171450" indent="-171450">
              <a:buFont typeface="Arial" panose="020B0604020202020204" pitchFamily="34" charset="0"/>
              <a:buChar char="•"/>
            </a:pPr>
            <a:r>
              <a:rPr lang="en-US" baseline="0" dirty="0" smtClean="0"/>
              <a:t>the protocol itself , which clarifies the purpose of the activity and gives directions to participants </a:t>
            </a:r>
          </a:p>
          <a:p>
            <a:pPr marL="0" indent="0">
              <a:buFontTx/>
              <a:buNone/>
            </a:pPr>
            <a:r>
              <a:rPr lang="en-US" baseline="0" dirty="0" smtClean="0"/>
              <a:t>and </a:t>
            </a:r>
          </a:p>
          <a:p>
            <a:pPr marL="171450" indent="-171450">
              <a:buFont typeface="Arial" panose="020B0604020202020204" pitchFamily="34" charset="0"/>
              <a:buChar char="•"/>
            </a:pPr>
            <a:r>
              <a:rPr lang="en-US" baseline="0" dirty="0" smtClean="0"/>
              <a:t>some type of recording sheet for capturing learning and observations.</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3</a:t>
            </a:fld>
            <a:endParaRPr lang="en-US"/>
          </a:p>
        </p:txBody>
      </p:sp>
    </p:spTree>
    <p:extLst>
      <p:ext uri="{BB962C8B-B14F-4D97-AF65-F5344CB8AC3E}">
        <p14:creationId xmlns:p14="http://schemas.microsoft.com/office/powerpoint/2010/main" val="198038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four protocols available,  </a:t>
            </a:r>
            <a:r>
              <a:rPr lang="en-US" dirty="0" smtClean="0"/>
              <a:t>this slide show will focus on “What Can My Students Learn by Writing?”.</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4</a:t>
            </a:fld>
            <a:endParaRPr lang="en-US"/>
          </a:p>
        </p:txBody>
      </p:sp>
    </p:spTree>
    <p:extLst>
      <p:ext uri="{BB962C8B-B14F-4D97-AF65-F5344CB8AC3E}">
        <p14:creationId xmlns:p14="http://schemas.microsoft.com/office/powerpoint/2010/main" val="106530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smtClean="0"/>
              <a:t>activity is called, “What Can my Students Learn by Writing?”. In this </a:t>
            </a:r>
            <a:r>
              <a:rPr lang="en-US" dirty="0" smtClean="0"/>
              <a:t>protocol</a:t>
            </a:r>
            <a:r>
              <a:rPr lang="en-US" dirty="0" smtClean="0"/>
              <a:t>, teachers examine content based writing and “work backward” to speculate about the instruction that took place before the piece was written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6</a:t>
            </a:fld>
            <a:endParaRPr lang="en-US"/>
          </a:p>
        </p:txBody>
      </p:sp>
    </p:spTree>
    <p:extLst>
      <p:ext uri="{BB962C8B-B14F-4D97-AF65-F5344CB8AC3E}">
        <p14:creationId xmlns:p14="http://schemas.microsoft.com/office/powerpoint/2010/main" val="3146964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key difference in the CCSS is that the standards emphasize writing based on information from text and writing in all content areas.</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7</a:t>
            </a:fld>
            <a:endParaRPr lang="en-US"/>
          </a:p>
        </p:txBody>
      </p:sp>
    </p:spTree>
    <p:extLst>
      <p:ext uri="{BB962C8B-B14F-4D97-AF65-F5344CB8AC3E}">
        <p14:creationId xmlns:p14="http://schemas.microsoft.com/office/powerpoint/2010/main" val="3900387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protocol,</a:t>
            </a:r>
            <a:r>
              <a:rPr lang="en-US" baseline="0" dirty="0" smtClean="0"/>
              <a:t> which is designed to be used with pieces from the In Common that show a depth of understanding about science, social studies or literature.</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8</a:t>
            </a:fld>
            <a:endParaRPr lang="en-US"/>
          </a:p>
        </p:txBody>
      </p:sp>
    </p:spTree>
    <p:extLst>
      <p:ext uri="{BB962C8B-B14F-4D97-AF65-F5344CB8AC3E}">
        <p14:creationId xmlns:p14="http://schemas.microsoft.com/office/powerpoint/2010/main" val="2420937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reading a student piece, teachers focus on specific aspects of the student work and speculate about what might have gone on in the classroom before the piece was written.</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9</a:t>
            </a:fld>
            <a:endParaRPr lang="en-US"/>
          </a:p>
        </p:txBody>
      </p:sp>
    </p:spTree>
    <p:extLst>
      <p:ext uri="{BB962C8B-B14F-4D97-AF65-F5344CB8AC3E}">
        <p14:creationId xmlns:p14="http://schemas.microsoft.com/office/powerpoint/2010/main" val="2460775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Their analysis is guided by a question sheet that calls attention to evidence of solid backward design in what the student has written. For example, teachers look for a “Big Idea” in the writing and speculate on the question that focused the writing task. They look at the information</a:t>
            </a:r>
            <a:r>
              <a:rPr lang="en-US" baseline="0" dirty="0" smtClean="0"/>
              <a:t> used in the student piece and speculate on what texts may have been read before writing.</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10</a:t>
            </a:fld>
            <a:endParaRPr lang="en-US"/>
          </a:p>
        </p:txBody>
      </p:sp>
    </p:spTree>
    <p:extLst>
      <p:ext uri="{BB962C8B-B14F-4D97-AF65-F5344CB8AC3E}">
        <p14:creationId xmlns:p14="http://schemas.microsoft.com/office/powerpoint/2010/main" val="199231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DAE98F1-2C34-45B6-ACDB-0D21EA7E498A}" type="datetimeFigureOut">
              <a:rPr lang="en-US" smtClean="0"/>
              <a:t>2/5/2016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722D9DE-E26E-42CD-BB9C-7796FAB8676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D9DE-E26E-42CD-BB9C-7796FAB867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DAE98F1-2C34-45B6-ACDB-0D21EA7E498A}" type="datetimeFigureOut">
              <a:rPr lang="en-US" smtClean="0"/>
              <a:t>2/5/2016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722D9DE-E26E-42CD-BB9C-7796FAB867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3400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9582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3529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7756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5909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4528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7244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867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722D9DE-E26E-42CD-BB9C-7796FAB86768}"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127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4408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7125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722D9DE-E26E-42CD-BB9C-7796FAB8676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1310352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7263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100167813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722D9DE-E26E-42CD-BB9C-7796FAB8676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190046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8722D9DE-E26E-42CD-BB9C-7796FAB8676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96252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1145292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153107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DAE98F1-2C34-45B6-ACDB-0D21EA7E498A}" type="datetimeFigureOut">
              <a:rPr lang="en-US" smtClean="0"/>
              <a:t>2/5/2016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722D9DE-E26E-42CD-BB9C-7796FAB8676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722D9DE-E26E-42CD-BB9C-7796FAB8676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32813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8722D9DE-E26E-42CD-BB9C-7796FAB8676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219095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109801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39758240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722D9DE-E26E-42CD-BB9C-7796FAB8676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09801271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69999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69023866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722D9DE-E26E-42CD-BB9C-7796FAB8676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04753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8722D9DE-E26E-42CD-BB9C-7796FAB8676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31642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273794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DAE98F1-2C34-45B6-ACDB-0D21EA7E498A}" type="datetimeFigureOut">
              <a:rPr lang="en-US" smtClean="0"/>
              <a:t>2/5/2016</a:t>
            </a:fld>
            <a:endParaRPr lang="en-US"/>
          </a:p>
        </p:txBody>
      </p:sp>
      <p:sp>
        <p:nvSpPr>
          <p:cNvPr id="10" name="Slide Number Placeholder 9"/>
          <p:cNvSpPr>
            <a:spLocks noGrp="1"/>
          </p:cNvSpPr>
          <p:nvPr>
            <p:ph type="sldNum" sz="quarter" idx="16"/>
          </p:nvPr>
        </p:nvSpPr>
        <p:spPr/>
        <p:txBody>
          <a:bodyPr rtlCol="0"/>
          <a:lstStyle/>
          <a:p>
            <a:fld id="{8722D9DE-E26E-42CD-BB9C-7796FAB86768}"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2795825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722D9DE-E26E-42CD-BB9C-7796FAB8676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620306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8722D9DE-E26E-42CD-BB9C-7796FAB8676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456055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9845741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212304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DAE98F1-2C34-45B6-ACDB-0D21EA7E498A}" type="datetimeFigureOut">
              <a:rPr lang="en-US" smtClean="0"/>
              <a:t>2/5/2016</a:t>
            </a:fld>
            <a:endParaRPr lang="en-US"/>
          </a:p>
        </p:txBody>
      </p:sp>
      <p:sp>
        <p:nvSpPr>
          <p:cNvPr id="12" name="Slide Number Placeholder 11"/>
          <p:cNvSpPr>
            <a:spLocks noGrp="1"/>
          </p:cNvSpPr>
          <p:nvPr>
            <p:ph type="sldNum" sz="quarter" idx="16"/>
          </p:nvPr>
        </p:nvSpPr>
        <p:spPr/>
        <p:txBody>
          <a:bodyPr rtlCol="0"/>
          <a:lstStyle/>
          <a:p>
            <a:fld id="{8722D9DE-E26E-42CD-BB9C-7796FAB86768}"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AE98F1-2C34-45B6-ACDB-0D21EA7E498A}" type="datetimeFigureOut">
              <a:rPr lang="en-US" smtClean="0"/>
              <a:t>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722D9DE-E26E-42CD-BB9C-7796FAB867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E98F1-2C34-45B6-ACDB-0D21EA7E498A}" type="datetimeFigureOut">
              <a:rPr lang="en-US" smtClean="0"/>
              <a:t>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722D9DE-E26E-42CD-BB9C-7796FAB867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DAE98F1-2C34-45B6-ACDB-0D21EA7E498A}" type="datetimeFigureOut">
              <a:rPr lang="en-US" smtClean="0"/>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722D9DE-E26E-42CD-BB9C-7796FAB8676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DAE98F1-2C34-45B6-ACDB-0D21EA7E498A}" type="datetimeFigureOut">
              <a:rPr lang="en-US" smtClean="0"/>
              <a:t>2/5/2016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722D9DE-E26E-42CD-BB9C-7796FAB8676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DAE98F1-2C34-45B6-ACDB-0D21EA7E498A}" type="datetimeFigureOut">
              <a:rPr lang="en-US" smtClean="0"/>
              <a:t>2/5/2016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722D9DE-E26E-42CD-BB9C-7796FAB867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3721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DAE98F1-2C34-45B6-ACDB-0D21EA7E498A}" type="datetimeFigureOut">
              <a:rPr lang="en-US" smtClean="0">
                <a:solidFill>
                  <a:srgbClr val="696464"/>
                </a:solidFill>
              </a:rPr>
              <a:pPr/>
              <a:t>2/5/2016</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722D9DE-E26E-42CD-BB9C-7796FAB86768}" type="slidenum">
              <a:rPr lang="en-US" smtClean="0"/>
              <a:pPr/>
              <a:t>‹#›</a:t>
            </a:fld>
            <a:endParaRPr lang="en-US"/>
          </a:p>
        </p:txBody>
      </p:sp>
    </p:spTree>
    <p:extLst>
      <p:ext uri="{BB962C8B-B14F-4D97-AF65-F5344CB8AC3E}">
        <p14:creationId xmlns:p14="http://schemas.microsoft.com/office/powerpoint/2010/main" val="352519039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DAE98F1-2C34-45B6-ACDB-0D21EA7E498A}" type="datetimeFigureOut">
              <a:rPr lang="en-US" smtClean="0">
                <a:solidFill>
                  <a:srgbClr val="696464"/>
                </a:solidFill>
              </a:rPr>
              <a:pPr/>
              <a:t>2/5/2016</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722D9DE-E26E-42CD-BB9C-7796FAB86768}" type="slidenum">
              <a:rPr lang="en-US" smtClean="0"/>
              <a:pPr/>
              <a:t>‹#›</a:t>
            </a:fld>
            <a:endParaRPr lang="en-US"/>
          </a:p>
        </p:txBody>
      </p:sp>
    </p:spTree>
    <p:extLst>
      <p:ext uri="{BB962C8B-B14F-4D97-AF65-F5344CB8AC3E}">
        <p14:creationId xmlns:p14="http://schemas.microsoft.com/office/powerpoint/2010/main" val="103279067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mt="50000"/>
          </a:blip>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612648" y="65088"/>
            <a:ext cx="7772400" cy="1470025"/>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6600" dirty="0" smtClean="0"/>
              <a:t>Common Ground</a:t>
            </a:r>
            <a:endParaRPr lang="en-US" sz="6600" dirty="0"/>
          </a:p>
        </p:txBody>
      </p:sp>
      <p:sp>
        <p:nvSpPr>
          <p:cNvPr id="6" name="Subtitle 2"/>
          <p:cNvSpPr txBox="1">
            <a:spLocks/>
          </p:cNvSpPr>
          <p:nvPr/>
        </p:nvSpPr>
        <p:spPr>
          <a:xfrm>
            <a:off x="1066800" y="3646486"/>
            <a:ext cx="7318248" cy="3211513"/>
          </a:xfrm>
          <a:prstGeom prst="rect">
            <a:avLst/>
          </a:prstGeom>
        </p:spPr>
        <p:txBody>
          <a:bodyPr vert="horz">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600" dirty="0" smtClean="0"/>
              <a:t>Protocols for Working with </a:t>
            </a:r>
            <a:endParaRPr lang="en-US" sz="3600" dirty="0" smtClean="0"/>
          </a:p>
          <a:p>
            <a:pPr marL="0" indent="0">
              <a:buNone/>
            </a:pPr>
            <a:r>
              <a:rPr lang="en-US" sz="3600" dirty="0" smtClean="0"/>
              <a:t>the </a:t>
            </a:r>
            <a:r>
              <a:rPr lang="en-US" sz="3600" dirty="0" smtClean="0"/>
              <a:t>K-12 </a:t>
            </a:r>
            <a:endParaRPr lang="en-US" sz="3600" dirty="0" smtClean="0"/>
          </a:p>
          <a:p>
            <a:pPr marL="0" indent="0">
              <a:buNone/>
            </a:pPr>
            <a:r>
              <a:rPr lang="en-US" sz="3600" dirty="0" smtClean="0"/>
              <a:t>Writing </a:t>
            </a:r>
            <a:r>
              <a:rPr lang="en-US" sz="3600" dirty="0" smtClean="0"/>
              <a:t>Samples in </a:t>
            </a:r>
            <a:r>
              <a:rPr lang="en-US" sz="3600" i="1" dirty="0" smtClean="0"/>
              <a:t>In Common</a:t>
            </a:r>
          </a:p>
          <a:p>
            <a:pPr marL="0" indent="0">
              <a:buNone/>
            </a:pPr>
            <a:endParaRPr lang="en-US" i="1" dirty="0" smtClean="0"/>
          </a:p>
          <a:p>
            <a:pPr marL="0" indent="0">
              <a:buNone/>
            </a:pPr>
            <a:r>
              <a:rPr lang="en-US" i="1" dirty="0" smtClean="0"/>
              <a:t>Student writing samples that can be used with these protocols can be found at www.achievethecore.org</a:t>
            </a:r>
            <a:endParaRPr lang="en-US" i="1" dirty="0"/>
          </a:p>
        </p:txBody>
      </p:sp>
    </p:spTree>
    <p:extLst>
      <p:ext uri="{BB962C8B-B14F-4D97-AF65-F5344CB8AC3E}">
        <p14:creationId xmlns:p14="http://schemas.microsoft.com/office/powerpoint/2010/main" val="3304377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3" cstate="print"/>
          <a:srcRect/>
          <a:stretch>
            <a:fillRect/>
          </a:stretch>
        </p:blipFill>
        <p:spPr bwMode="auto">
          <a:xfrm>
            <a:off x="1219200" y="228599"/>
            <a:ext cx="7010400" cy="7593955"/>
          </a:xfrm>
          <a:prstGeom prst="rect">
            <a:avLst/>
          </a:prstGeom>
          <a:noFill/>
          <a:ln w="9525">
            <a:noFill/>
            <a:miter lim="800000"/>
            <a:headEnd/>
            <a:tailEnd/>
          </a:ln>
        </p:spPr>
      </p:pic>
    </p:spTree>
    <p:extLst>
      <p:ext uri="{BB962C8B-B14F-4D97-AF65-F5344CB8AC3E}">
        <p14:creationId xmlns:p14="http://schemas.microsoft.com/office/powerpoint/2010/main" val="1413698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8585" y="-89120"/>
            <a:ext cx="6477000" cy="3914918"/>
          </a:xfrm>
          <a:prstGeom prst="rect">
            <a:avLst/>
          </a:prstGeom>
        </p:spPr>
        <p:txBody>
          <a:bodyPr wrap="square">
            <a:spAutoFit/>
          </a:bodyPr>
          <a:lstStyle/>
          <a:p>
            <a:pPr marL="1828800" marR="0" indent="457200">
              <a:lnSpc>
                <a:spcPct val="115000"/>
              </a:lnSpc>
              <a:spcBef>
                <a:spcPts val="0"/>
              </a:spcBef>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0" marR="0">
              <a:lnSpc>
                <a:spcPct val="115000"/>
              </a:lnSpc>
              <a:spcBef>
                <a:spcPts val="0"/>
              </a:spcBef>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Australian Animal adaptations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0" marR="0">
              <a:lnSpc>
                <a:spcPct val="115000"/>
              </a:lnSpc>
              <a:spcBef>
                <a:spcPts val="0"/>
              </a:spcBef>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In the hot desert of Australia there are many animals big and small. Some of those animals are the kangaroo, the dingo, and the blue-tongued skink. All of animals in the Australian desert must be well adapted to their hot and dangerous environment. The emu and the thorny devil are well adapted to the Australian desert.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The emu in Australian has predators like many other animals. The emus have long legs and can run 50 to 60 mph to get away from predators like the dingo. This is a good adaptation </a:t>
            </a:r>
            <a:r>
              <a:rPr lang="en-US" dirty="0" smtClean="0">
                <a:latin typeface="Times New Roman" panose="02020603050405020304" pitchFamily="18" charset="0"/>
                <a:ea typeface="Calibri" panose="020F0502020204030204" pitchFamily="34" charset="0"/>
                <a:cs typeface="Times New Roman" panose="02020603050405020304" pitchFamily="18" charset="0"/>
              </a:rPr>
              <a:t>so</a:t>
            </a:r>
            <a:r>
              <a:rPr lang="en-US" dirty="0">
                <a:latin typeface="Times New Roman" panose="02020603050405020304" pitchFamily="18" charset="0"/>
                <a:ea typeface="Calibri" panose="020F0502020204030204" pitchFamily="34" charset="0"/>
              </a:rPr>
              <a:t/>
            </a:r>
            <a:br>
              <a:rPr lang="en-US" dirty="0">
                <a:latin typeface="Times New Roman" panose="02020603050405020304" pitchFamily="18" charset="0"/>
                <a:ea typeface="Calibri" panose="020F0502020204030204" pitchFamily="34" charset="0"/>
              </a:rPr>
            </a:br>
            <a:endParaRPr lang="en-US" dirty="0"/>
          </a:p>
        </p:txBody>
      </p:sp>
      <p:pic>
        <p:nvPicPr>
          <p:cNvPr id="5" name="Picture 4"/>
          <p:cNvPicPr>
            <a:picLocks noChangeAspect="1"/>
          </p:cNvPicPr>
          <p:nvPr/>
        </p:nvPicPr>
        <p:blipFill>
          <a:blip r:embed="rId3"/>
          <a:stretch>
            <a:fillRect/>
          </a:stretch>
        </p:blipFill>
        <p:spPr>
          <a:xfrm>
            <a:off x="2945576" y="3377088"/>
            <a:ext cx="5924550" cy="3305175"/>
          </a:xfrm>
          <a:prstGeom prst="rect">
            <a:avLst/>
          </a:prstGeom>
        </p:spPr>
      </p:pic>
    </p:spTree>
    <p:extLst>
      <p:ext uri="{BB962C8B-B14F-4D97-AF65-F5344CB8AC3E}">
        <p14:creationId xmlns:p14="http://schemas.microsoft.com/office/powerpoint/2010/main" val="1939156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a:t>
            </a:r>
            <a:endParaRPr lang="en-US" dirty="0"/>
          </a:p>
        </p:txBody>
      </p:sp>
      <p:sp>
        <p:nvSpPr>
          <p:cNvPr id="3" name="Content Placeholder 2"/>
          <p:cNvSpPr>
            <a:spLocks noGrp="1"/>
          </p:cNvSpPr>
          <p:nvPr>
            <p:ph sz="quarter" idx="1"/>
          </p:nvPr>
        </p:nvSpPr>
        <p:spPr/>
        <p:txBody>
          <a:bodyPr>
            <a:noAutofit/>
          </a:bodyPr>
          <a:lstStyle/>
          <a:p>
            <a:pPr lvl="0"/>
            <a:r>
              <a:rPr lang="en-US" sz="2400" dirty="0"/>
              <a:t>Begin by choosing a student piece that interests you. The pieces do not need to be read in order. </a:t>
            </a:r>
          </a:p>
          <a:p>
            <a:pPr lvl="0"/>
            <a:r>
              <a:rPr lang="en-US" sz="2400" dirty="0"/>
              <a:t>Read the piece, focusing on the content expressed as well as the way the piece was written. </a:t>
            </a:r>
          </a:p>
          <a:p>
            <a:pPr lvl="0"/>
            <a:r>
              <a:rPr lang="en-US" sz="2400" dirty="0"/>
              <a:t>With a partner, discuss each question on the </a:t>
            </a:r>
            <a:r>
              <a:rPr lang="en-US" sz="2400" i="1" dirty="0"/>
              <a:t>What Can My Students Learn by Writing?</a:t>
            </a:r>
            <a:r>
              <a:rPr lang="en-US" sz="2400" dirty="0"/>
              <a:t> Recording Sheet. Capture your thinking on the sheet as you work.</a:t>
            </a:r>
          </a:p>
          <a:p>
            <a:pPr lvl="0"/>
            <a:r>
              <a:rPr lang="en-US" sz="2400" dirty="0"/>
              <a:t>Jot any questions you have on the back of the sheet.</a:t>
            </a:r>
          </a:p>
          <a:p>
            <a:pPr lvl="0"/>
            <a:r>
              <a:rPr lang="en-US" sz="2400" dirty="0"/>
              <a:t>Repeat this process with another piece of your choice.</a:t>
            </a:r>
          </a:p>
          <a:p>
            <a:pPr lvl="0"/>
            <a:r>
              <a:rPr lang="en-US" sz="2400" dirty="0"/>
              <a:t>Be prepared to share your observations and questions with the larger group.</a:t>
            </a:r>
          </a:p>
        </p:txBody>
      </p:sp>
    </p:spTree>
    <p:extLst>
      <p:ext uri="{BB962C8B-B14F-4D97-AF65-F5344CB8AC3E}">
        <p14:creationId xmlns:p14="http://schemas.microsoft.com/office/powerpoint/2010/main" val="1368039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9210" y="113731"/>
            <a:ext cx="9233210" cy="6685156"/>
          </a:xfrm>
          <a:prstGeom prst="rect">
            <a:avLst/>
          </a:prstGeom>
          <a:blipFill dpi="0" rotWithShape="1">
            <a:blip r:embed="rId3">
              <a:alphaModFix amt="39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dirty="0" smtClean="0">
                <a:solidFill>
                  <a:schemeClr val="tx1"/>
                </a:solidFill>
              </a:rPr>
              <a:t>.</a:t>
            </a:r>
            <a:endParaRPr lang="en-US" sz="3600" dirty="0">
              <a:solidFill>
                <a:schemeClr val="tx1"/>
              </a:solidFill>
            </a:endParaRPr>
          </a:p>
        </p:txBody>
      </p:sp>
      <p:sp>
        <p:nvSpPr>
          <p:cNvPr id="5" name="TextBox 4"/>
          <p:cNvSpPr txBox="1"/>
          <p:nvPr/>
        </p:nvSpPr>
        <p:spPr>
          <a:xfrm>
            <a:off x="4302581" y="113731"/>
            <a:ext cx="8766048" cy="369332"/>
          </a:xfrm>
          <a:prstGeom prst="rect">
            <a:avLst/>
          </a:prstGeom>
          <a:noFill/>
        </p:spPr>
        <p:txBody>
          <a:bodyPr wrap="square" rtlCol="0">
            <a:spAutoFit/>
          </a:bodyPr>
          <a:lstStyle/>
          <a:p>
            <a:r>
              <a:rPr lang="en-US" b="1" dirty="0" smtClean="0">
                <a:latin typeface="Agency FB" panose="020B0503020202020204" pitchFamily="34" charset="0"/>
              </a:rPr>
              <a:t>What Can My Students Learn by Writing?</a:t>
            </a:r>
            <a:endParaRPr lang="en-US" b="1" dirty="0">
              <a:latin typeface="Agency FB" panose="020B0503020202020204" pitchFamily="34" charset="0"/>
            </a:endParaRPr>
          </a:p>
        </p:txBody>
      </p:sp>
      <p:sp>
        <p:nvSpPr>
          <p:cNvPr id="6" name="Content Placeholder 2"/>
          <p:cNvSpPr txBox="1">
            <a:spLocks/>
          </p:cNvSpPr>
          <p:nvPr/>
        </p:nvSpPr>
        <p:spPr>
          <a:xfrm>
            <a:off x="765048" y="1752600"/>
            <a:ext cx="8153400" cy="44958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3600" dirty="0" smtClean="0"/>
              <a:t>How is this this writing similar to, different from the writing students have been doing?</a:t>
            </a:r>
          </a:p>
          <a:p>
            <a:r>
              <a:rPr lang="en-US" sz="3600" dirty="0" smtClean="0"/>
              <a:t>What is needed, instructionally, for students to be able to write pieces like this?</a:t>
            </a:r>
          </a:p>
          <a:p>
            <a:r>
              <a:rPr lang="en-US" sz="3600" dirty="0" smtClean="0"/>
              <a:t>How can writing be used as a tool for learning in the classroom?</a:t>
            </a:r>
            <a:endParaRPr lang="en-US" sz="3600" dirty="0"/>
          </a:p>
        </p:txBody>
      </p:sp>
      <p:sp>
        <p:nvSpPr>
          <p:cNvPr id="7" name="Rectangle 6"/>
          <p:cNvSpPr/>
          <p:nvPr/>
        </p:nvSpPr>
        <p:spPr>
          <a:xfrm>
            <a:off x="-501" y="228600"/>
            <a:ext cx="3690434" cy="1015663"/>
          </a:xfrm>
          <a:prstGeom prst="rect">
            <a:avLst/>
          </a:prstGeom>
          <a:noFill/>
        </p:spPr>
        <p:txBody>
          <a:bodyPr wrap="none" lIns="91440" tIns="45720" rIns="91440" bIns="45720">
            <a:spAutoFit/>
          </a:bodyPr>
          <a:lstStyle/>
          <a:p>
            <a:pPr algn="ctr"/>
            <a:r>
              <a:rPr lang="en-US" sz="6000" b="0" cap="none" spc="0" dirty="0" smtClean="0">
                <a:ln w="0"/>
                <a:solidFill>
                  <a:schemeClr val="accent1">
                    <a:lumMod val="50000"/>
                  </a:schemeClr>
                </a:solidFill>
                <a:effectLst>
                  <a:reflection blurRad="6350" stA="53000" endA="300" endPos="35500" dir="5400000" sy="-90000" algn="bl" rotWithShape="0"/>
                </a:effectLst>
              </a:rPr>
              <a:t>REFLECT</a:t>
            </a:r>
            <a:endParaRPr lang="en-US" sz="6000" b="0" cap="none" spc="0" dirty="0">
              <a:ln w="0"/>
              <a:solidFill>
                <a:schemeClr val="accent1">
                  <a:lumMod val="50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027013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53" y="132077"/>
            <a:ext cx="8229600" cy="1143000"/>
          </a:xfrm>
        </p:spPr>
        <p:txBody>
          <a:bodyPr/>
          <a:lstStyle/>
          <a:p>
            <a:r>
              <a:rPr lang="en-US" dirty="0" smtClean="0"/>
              <a:t>Common Ground Protocols</a:t>
            </a:r>
            <a:endParaRPr lang="en-US" dirty="0"/>
          </a:p>
        </p:txBody>
      </p:sp>
      <p:sp>
        <p:nvSpPr>
          <p:cNvPr id="3" name="Content Placeholder 2"/>
          <p:cNvSpPr>
            <a:spLocks noGrp="1"/>
          </p:cNvSpPr>
          <p:nvPr>
            <p:ph idx="1"/>
          </p:nvPr>
        </p:nvSpPr>
        <p:spPr>
          <a:xfrm>
            <a:off x="914400" y="1417638"/>
            <a:ext cx="7772400" cy="4906962"/>
          </a:xfrm>
        </p:spPr>
        <p:txBody>
          <a:bodyPr>
            <a:normAutofit fontScale="85000" lnSpcReduction="10000"/>
          </a:bodyPr>
          <a:lstStyle/>
          <a:p>
            <a:r>
              <a:rPr lang="en-US" sz="3600" dirty="0" smtClean="0"/>
              <a:t>A set of activities designed to help educators and students understand the elements of an effective piece of writing as described by the Common Core Writing Standards.</a:t>
            </a:r>
          </a:p>
          <a:p>
            <a:endParaRPr lang="en-US" sz="3600" dirty="0" smtClean="0"/>
          </a:p>
          <a:p>
            <a:r>
              <a:rPr lang="en-US" sz="3600" dirty="0" smtClean="0"/>
              <a:t>Activities can be adapted to any writing type, grade level or cluster of grade levels.</a:t>
            </a:r>
          </a:p>
          <a:p>
            <a:pPr marL="0" indent="0">
              <a:buNone/>
            </a:pPr>
            <a:endParaRPr lang="en-US" sz="3600" dirty="0" smtClean="0"/>
          </a:p>
          <a:p>
            <a:r>
              <a:rPr lang="en-US" sz="3600" dirty="0" smtClean="0"/>
              <a:t>Can be used with </a:t>
            </a:r>
            <a:r>
              <a:rPr lang="en-US" sz="3600" i="1" dirty="0" smtClean="0"/>
              <a:t>In Common </a:t>
            </a:r>
            <a:r>
              <a:rPr lang="en-US" sz="3600" dirty="0" smtClean="0"/>
              <a:t>or other sets of student samples .</a:t>
            </a:r>
          </a:p>
          <a:p>
            <a:pPr marL="0" indent="0">
              <a:buNone/>
            </a:pPr>
            <a:endParaRPr lang="en-US" dirty="0" smtClean="0"/>
          </a:p>
          <a:p>
            <a:pPr marL="0" indent="0">
              <a:buNone/>
            </a:pP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3106" y="35859"/>
            <a:ext cx="1524000" cy="1524000"/>
          </a:xfrm>
          <a:prstGeom prst="rect">
            <a:avLst/>
          </a:prstGeom>
        </p:spPr>
      </p:pic>
    </p:spTree>
    <p:extLst>
      <p:ext uri="{BB962C8B-B14F-4D97-AF65-F5344CB8AC3E}">
        <p14:creationId xmlns:p14="http://schemas.microsoft.com/office/powerpoint/2010/main" val="900280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2"/>
          <p:cNvSpPr txBox="1">
            <a:spLocks/>
          </p:cNvSpPr>
          <p:nvPr/>
        </p:nvSpPr>
        <p:spPr>
          <a:xfrm>
            <a:off x="457200" y="1524000"/>
            <a:ext cx="8385048" cy="5181600"/>
          </a:xfrm>
          <a:prstGeom prst="rect">
            <a:avLst/>
          </a:prstGeom>
          <a:blipFill dpi="0" rotWithShape="1">
            <a:blip r:embed="rId3">
              <a:alphaModFix amt="40000"/>
            </a:blip>
            <a:srcRect/>
            <a:stretch>
              <a:fillRect/>
            </a:stretch>
          </a:blipFill>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anose="05000000000000000000" pitchFamily="2" charset="2"/>
              <a:buChar char="q"/>
            </a:pPr>
            <a:endParaRPr lang="en-US" sz="4000" b="1" dirty="0" smtClean="0">
              <a:solidFill>
                <a:srgbClr val="C00000"/>
              </a:solidFill>
            </a:endParaRPr>
          </a:p>
          <a:p>
            <a:pPr>
              <a:buFont typeface="Wingdings" panose="05000000000000000000" pitchFamily="2" charset="2"/>
              <a:buChar char="q"/>
            </a:pPr>
            <a:r>
              <a:rPr lang="en-US" sz="4000" dirty="0" smtClean="0">
                <a:solidFill>
                  <a:schemeClr val="accent1">
                    <a:lumMod val="50000"/>
                  </a:schemeClr>
                </a:solidFill>
              </a:rPr>
              <a:t>A Professional Development </a:t>
            </a:r>
          </a:p>
          <a:p>
            <a:pPr marL="0" indent="0">
              <a:buNone/>
            </a:pPr>
            <a:r>
              <a:rPr lang="en-US" sz="4000" dirty="0" smtClean="0">
                <a:solidFill>
                  <a:schemeClr val="accent1">
                    <a:lumMod val="50000"/>
                  </a:schemeClr>
                </a:solidFill>
              </a:rPr>
              <a:t>	Planning Page</a:t>
            </a:r>
          </a:p>
          <a:p>
            <a:pPr>
              <a:buFont typeface="Wingdings" panose="05000000000000000000" pitchFamily="2" charset="2"/>
              <a:buChar char="q"/>
            </a:pPr>
            <a:endParaRPr lang="en-US" sz="4000" dirty="0" smtClean="0">
              <a:solidFill>
                <a:schemeClr val="accent1">
                  <a:lumMod val="50000"/>
                </a:schemeClr>
              </a:solidFill>
            </a:endParaRPr>
          </a:p>
          <a:p>
            <a:pPr>
              <a:buFont typeface="Wingdings" panose="05000000000000000000" pitchFamily="2" charset="2"/>
              <a:buChar char="q"/>
            </a:pPr>
            <a:r>
              <a:rPr lang="en-US" sz="4000" dirty="0" smtClean="0">
                <a:solidFill>
                  <a:schemeClr val="accent1">
                    <a:lumMod val="50000"/>
                  </a:schemeClr>
                </a:solidFill>
              </a:rPr>
              <a:t>A Protocol </a:t>
            </a:r>
          </a:p>
          <a:p>
            <a:pPr>
              <a:buFont typeface="Wingdings" panose="05000000000000000000" pitchFamily="2" charset="2"/>
              <a:buChar char="q"/>
            </a:pPr>
            <a:endParaRPr lang="en-US" sz="4000" dirty="0" smtClean="0">
              <a:solidFill>
                <a:schemeClr val="accent1">
                  <a:lumMod val="50000"/>
                </a:schemeClr>
              </a:solidFill>
            </a:endParaRPr>
          </a:p>
          <a:p>
            <a:pPr>
              <a:buFont typeface="Wingdings" panose="05000000000000000000" pitchFamily="2" charset="2"/>
              <a:buChar char="q"/>
            </a:pPr>
            <a:r>
              <a:rPr lang="en-US" sz="4000" dirty="0" smtClean="0">
                <a:solidFill>
                  <a:schemeClr val="accent1">
                    <a:lumMod val="50000"/>
                  </a:schemeClr>
                </a:solidFill>
              </a:rPr>
              <a:t>A Recording Sheet</a:t>
            </a:r>
          </a:p>
          <a:p>
            <a:endParaRPr lang="en-US" dirty="0"/>
          </a:p>
        </p:txBody>
      </p:sp>
      <p:sp>
        <p:nvSpPr>
          <p:cNvPr id="9" name="Title 1"/>
          <p:cNvSpPr txBox="1">
            <a:spLocks/>
          </p:cNvSpPr>
          <p:nvPr/>
        </p:nvSpPr>
        <p:spPr>
          <a:xfrm>
            <a:off x="914400" y="274638"/>
            <a:ext cx="7772400" cy="1143000"/>
          </a:xfrm>
          <a:prstGeom prst="rect">
            <a:avLst/>
          </a:prstGeom>
        </p:spPr>
        <p:txBody>
          <a:bodyPr vert="horz" anchor="ctr">
            <a:normAutofit fontScale="900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b="1" dirty="0" smtClean="0">
                <a:solidFill>
                  <a:schemeClr val="tx1"/>
                </a:solidFill>
              </a:rPr>
              <a:t>For each Common Ground Activity, you will find:</a:t>
            </a:r>
            <a:endParaRPr lang="en-US" b="1" dirty="0">
              <a:solidFill>
                <a:schemeClr val="tx1"/>
              </a:solidFill>
            </a:endParaRPr>
          </a:p>
        </p:txBody>
      </p:sp>
    </p:spTree>
    <p:extLst>
      <p:ext uri="{BB962C8B-B14F-4D97-AF65-F5344CB8AC3E}">
        <p14:creationId xmlns:p14="http://schemas.microsoft.com/office/powerpoint/2010/main" val="2653736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r>
              <a:rPr lang="en-US" dirty="0"/>
              <a:t>Four Protocols are available for guiding professional learning using </a:t>
            </a:r>
            <a:r>
              <a:rPr lang="en-US" i="1" dirty="0"/>
              <a:t>In </a:t>
            </a:r>
            <a:r>
              <a:rPr lang="en-US" i="1" dirty="0" smtClean="0"/>
              <a:t>Common:</a:t>
            </a:r>
            <a:endParaRPr lang="en-US" dirty="0"/>
          </a:p>
        </p:txBody>
      </p:sp>
      <p:sp>
        <p:nvSpPr>
          <p:cNvPr id="3" name="Content Placeholder 2"/>
          <p:cNvSpPr>
            <a:spLocks noGrp="1"/>
          </p:cNvSpPr>
          <p:nvPr>
            <p:ph idx="1"/>
          </p:nvPr>
        </p:nvSpPr>
        <p:spPr/>
        <p:txBody>
          <a:bodyPr>
            <a:normAutofit/>
          </a:bodyPr>
          <a:lstStyle/>
          <a:p>
            <a:r>
              <a:rPr lang="en-US" sz="4000" dirty="0" smtClean="0">
                <a:solidFill>
                  <a:schemeClr val="accent2"/>
                </a:solidFill>
              </a:rPr>
              <a:t>How Does Your Garden Grow?</a:t>
            </a:r>
          </a:p>
          <a:p>
            <a:r>
              <a:rPr lang="en-US" sz="4000" dirty="0" smtClean="0">
                <a:solidFill>
                  <a:schemeClr val="accent2"/>
                </a:solidFill>
              </a:rPr>
              <a:t>Learning by Example</a:t>
            </a:r>
          </a:p>
          <a:p>
            <a:r>
              <a:rPr lang="en-US" sz="4000" dirty="0" smtClean="0">
                <a:solidFill>
                  <a:schemeClr val="accent2"/>
                </a:solidFill>
              </a:rPr>
              <a:t>Colorful Language</a:t>
            </a:r>
          </a:p>
          <a:p>
            <a:r>
              <a:rPr lang="en-US" sz="4000" dirty="0" smtClean="0">
                <a:solidFill>
                  <a:schemeClr val="accent2"/>
                </a:solidFill>
              </a:rPr>
              <a:t>What Can My Students Learn by Writing?</a:t>
            </a:r>
          </a:p>
          <a:p>
            <a:endParaRPr lang="en-US" sz="4000" dirty="0">
              <a:solidFill>
                <a:schemeClr val="accent2"/>
              </a:solidFill>
            </a:endParaRPr>
          </a:p>
        </p:txBody>
      </p:sp>
      <p:sp>
        <p:nvSpPr>
          <p:cNvPr id="6" name="Rectangle 5"/>
          <p:cNvSpPr/>
          <p:nvPr/>
        </p:nvSpPr>
        <p:spPr>
          <a:xfrm>
            <a:off x="228118" y="5662394"/>
            <a:ext cx="8687764" cy="646331"/>
          </a:xfrm>
          <a:prstGeom prst="rect">
            <a:avLst/>
          </a:prstGeom>
          <a:noFill/>
        </p:spPr>
        <p:txBody>
          <a:bodyPr wrap="none" lIns="91440" tIns="45720" rIns="91440" bIns="45720">
            <a:spAutoFit/>
          </a:bodyPr>
          <a:lstStyle/>
          <a:p>
            <a:pPr algn="ctr"/>
            <a:r>
              <a:rPr lang="en-US"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Protocols are available on achievethecore.org</a:t>
            </a:r>
            <a:endParaRPr lang="en-US"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072146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r>
              <a:rPr lang="en-US" sz="4000" dirty="0"/>
              <a:t>Today we will deepen our understanding of </a:t>
            </a:r>
            <a:r>
              <a:rPr lang="en-US" sz="4000" dirty="0">
                <a:solidFill>
                  <a:schemeClr val="accent1"/>
                </a:solidFill>
              </a:rPr>
              <a:t>content and text based writing </a:t>
            </a:r>
            <a:r>
              <a:rPr lang="en-US" sz="4000" dirty="0" smtClean="0"/>
              <a:t>using </a:t>
            </a:r>
            <a:r>
              <a:rPr lang="en-US" sz="4000" dirty="0"/>
              <a:t>a Common Ground Activity: </a:t>
            </a:r>
            <a:br>
              <a:rPr lang="en-US" sz="4000" dirty="0"/>
            </a:br>
            <a:endParaRPr lang="en-US" sz="2400" dirty="0">
              <a:solidFill>
                <a:schemeClr val="accent2"/>
              </a:solidFill>
            </a:endParaRPr>
          </a:p>
          <a:p>
            <a:pPr marL="0" indent="0" algn="ctr">
              <a:buNone/>
            </a:pPr>
            <a:r>
              <a:rPr lang="en-US" sz="3600" b="1" dirty="0" smtClean="0">
                <a:solidFill>
                  <a:schemeClr val="accent2"/>
                </a:solidFill>
              </a:rPr>
              <a:t>What </a:t>
            </a:r>
            <a:r>
              <a:rPr lang="en-US" sz="3600" b="1" dirty="0">
                <a:solidFill>
                  <a:schemeClr val="accent2"/>
                </a:solidFill>
              </a:rPr>
              <a:t>Can My Students Learn by Writing?</a:t>
            </a:r>
          </a:p>
        </p:txBody>
      </p:sp>
    </p:spTree>
    <p:extLst>
      <p:ext uri="{BB962C8B-B14F-4D97-AF65-F5344CB8AC3E}">
        <p14:creationId xmlns:p14="http://schemas.microsoft.com/office/powerpoint/2010/main" val="3974952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9210" y="-25021"/>
            <a:ext cx="9233210" cy="6685156"/>
          </a:xfrm>
          <a:prstGeom prst="rect">
            <a:avLst/>
          </a:prstGeom>
          <a:blipFill dpi="0" rotWithShape="1">
            <a:blip r:embed="rId3">
              <a:alphaModFix amt="39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3600" dirty="0" smtClean="0">
              <a:solidFill>
                <a:schemeClr val="tx1"/>
              </a:solidFill>
            </a:endParaRPr>
          </a:p>
          <a:p>
            <a:pPr lvl="0"/>
            <a:r>
              <a:rPr lang="en-US" sz="3600" dirty="0" smtClean="0">
                <a:solidFill>
                  <a:schemeClr val="tx1"/>
                </a:solidFill>
              </a:rPr>
              <a:t>PURPOSE:</a:t>
            </a:r>
          </a:p>
          <a:p>
            <a:pPr marL="571500" lvl="0" indent="-571500">
              <a:buFont typeface="Wingdings" panose="05000000000000000000" pitchFamily="2" charset="2"/>
              <a:buChar char="q"/>
            </a:pPr>
            <a:r>
              <a:rPr lang="en-US" sz="3600" dirty="0" smtClean="0">
                <a:solidFill>
                  <a:schemeClr val="tx1"/>
                </a:solidFill>
              </a:rPr>
              <a:t>To demonstrate some ways that reading </a:t>
            </a:r>
            <a:r>
              <a:rPr lang="en-US" sz="3600" dirty="0">
                <a:solidFill>
                  <a:schemeClr val="tx1"/>
                </a:solidFill>
              </a:rPr>
              <a:t>and writing can be used to build </a:t>
            </a:r>
            <a:r>
              <a:rPr lang="en-US" sz="3600" dirty="0" smtClean="0">
                <a:solidFill>
                  <a:schemeClr val="tx1"/>
                </a:solidFill>
              </a:rPr>
              <a:t>deep understanding in </a:t>
            </a:r>
            <a:r>
              <a:rPr lang="en-US" sz="3600" dirty="0">
                <a:solidFill>
                  <a:schemeClr val="tx1"/>
                </a:solidFill>
              </a:rPr>
              <a:t>science, social studies, literature and other areas</a:t>
            </a:r>
            <a:r>
              <a:rPr lang="en-US" sz="3600" dirty="0" smtClean="0">
                <a:solidFill>
                  <a:schemeClr val="tx1"/>
                </a:solidFill>
              </a:rPr>
              <a:t>.</a:t>
            </a:r>
          </a:p>
          <a:p>
            <a:pPr marL="571500" lvl="0" indent="-571500">
              <a:buFont typeface="Wingdings" panose="05000000000000000000" pitchFamily="2" charset="2"/>
              <a:buChar char="q"/>
            </a:pPr>
            <a:endParaRPr lang="en-US" sz="3600" dirty="0">
              <a:solidFill>
                <a:schemeClr val="tx1"/>
              </a:solidFill>
            </a:endParaRPr>
          </a:p>
          <a:p>
            <a:pPr marL="571500" lvl="0" indent="-571500">
              <a:buFont typeface="Wingdings" panose="05000000000000000000" pitchFamily="2" charset="2"/>
              <a:buChar char="q"/>
            </a:pPr>
            <a:r>
              <a:rPr lang="en-US" sz="3600" dirty="0" smtClean="0">
                <a:solidFill>
                  <a:schemeClr val="tx1"/>
                </a:solidFill>
              </a:rPr>
              <a:t>To explore the role of backward design in writing instruction.</a:t>
            </a:r>
            <a:endParaRPr lang="en-US" sz="3600" dirty="0">
              <a:solidFill>
                <a:schemeClr val="tx1"/>
              </a:solidFill>
            </a:endParaRPr>
          </a:p>
        </p:txBody>
      </p:sp>
      <p:sp>
        <p:nvSpPr>
          <p:cNvPr id="5" name="TextBox 4"/>
          <p:cNvSpPr txBox="1"/>
          <p:nvPr/>
        </p:nvSpPr>
        <p:spPr>
          <a:xfrm>
            <a:off x="0" y="0"/>
            <a:ext cx="8766048" cy="1323439"/>
          </a:xfrm>
          <a:prstGeom prst="rect">
            <a:avLst/>
          </a:prstGeom>
          <a:noFill/>
        </p:spPr>
        <p:txBody>
          <a:bodyPr wrap="square" rtlCol="0">
            <a:spAutoFit/>
          </a:bodyPr>
          <a:lstStyle/>
          <a:p>
            <a:r>
              <a:rPr lang="en-US" sz="4000" b="1" dirty="0" smtClean="0">
                <a:latin typeface="Agency FB" panose="020B0503020202020204" pitchFamily="34" charset="0"/>
              </a:rPr>
              <a:t>What Can My Students Learn by Writing?</a:t>
            </a:r>
            <a:endParaRPr lang="en-US" sz="4000" b="1" dirty="0">
              <a:latin typeface="Agency FB" panose="020B0503020202020204" pitchFamily="34" charset="0"/>
            </a:endParaRPr>
          </a:p>
        </p:txBody>
      </p:sp>
    </p:spTree>
    <p:extLst>
      <p:ext uri="{BB962C8B-B14F-4D97-AF65-F5344CB8AC3E}">
        <p14:creationId xmlns:p14="http://schemas.microsoft.com/office/powerpoint/2010/main" val="2470042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a:blipFill dpi="0" rotWithShape="1">
            <a:blip r:embed="rId3">
              <a:alphaModFix amt="43000"/>
            </a:blip>
            <a:srcRect/>
            <a:stretch>
              <a:fillRect/>
            </a:stretch>
          </a:blipFill>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en-US" sz="4000" b="1" dirty="0" smtClean="0">
                <a:ln/>
                <a:solidFill>
                  <a:schemeClr val="accent4"/>
                </a:solidFill>
              </a:rPr>
              <a:t>Common Core Writing Standards</a:t>
            </a:r>
          </a:p>
          <a:p>
            <a:pPr marL="0" indent="0">
              <a:buNone/>
            </a:pPr>
            <a:r>
              <a:rPr lang="en-US" sz="4000" b="1" dirty="0" smtClean="0">
                <a:ln/>
                <a:solidFill>
                  <a:schemeClr val="accent4"/>
                </a:solidFill>
              </a:rPr>
              <a:t>Some Key Differences</a:t>
            </a:r>
          </a:p>
          <a:p>
            <a:pPr>
              <a:buFont typeface="Wingdings" panose="05000000000000000000" pitchFamily="2" charset="2"/>
              <a:buChar char="q"/>
            </a:pPr>
            <a:endParaRPr lang="en-US" sz="4000" b="1" dirty="0" smtClean="0">
              <a:ln/>
              <a:solidFill>
                <a:schemeClr val="accent4"/>
              </a:solidFill>
            </a:endParaRPr>
          </a:p>
          <a:p>
            <a:pPr>
              <a:buFont typeface="Wingdings" panose="05000000000000000000" pitchFamily="2" charset="2"/>
              <a:buChar char="q"/>
            </a:pPr>
            <a:r>
              <a:rPr lang="en-US" sz="4000" b="1" dirty="0" smtClean="0">
                <a:ln/>
                <a:solidFill>
                  <a:schemeClr val="accent6">
                    <a:lumMod val="75000"/>
                  </a:schemeClr>
                </a:solidFill>
              </a:rPr>
              <a:t>Writing from text</a:t>
            </a:r>
          </a:p>
          <a:p>
            <a:pPr>
              <a:buFont typeface="Wingdings" panose="05000000000000000000" pitchFamily="2" charset="2"/>
              <a:buChar char="q"/>
            </a:pPr>
            <a:r>
              <a:rPr lang="en-US" sz="4000" b="1" dirty="0" smtClean="0">
                <a:ln/>
                <a:solidFill>
                  <a:schemeClr val="accent6">
                    <a:lumMod val="75000"/>
                  </a:schemeClr>
                </a:solidFill>
              </a:rPr>
              <a:t>Closely integrated with content</a:t>
            </a:r>
          </a:p>
          <a:p>
            <a:pPr>
              <a:buFont typeface="Wingdings" panose="05000000000000000000" pitchFamily="2" charset="2"/>
              <a:buChar char="q"/>
            </a:pPr>
            <a:endParaRPr lang="en-US" sz="4000" b="1" dirty="0">
              <a:ln/>
              <a:solidFill>
                <a:schemeClr val="accent4"/>
              </a:solidFill>
              <a:effectLst>
                <a:outerShdw dist="38100" dir="2700000" algn="tl" rotWithShape="0">
                  <a:schemeClr val="accent2"/>
                </a:outerShdw>
              </a:effectLst>
            </a:endParaRPr>
          </a:p>
          <a:p>
            <a:pPr marL="0" indent="0">
              <a:buNone/>
            </a:pPr>
            <a:r>
              <a:rPr lang="en-US" sz="4000" b="1" dirty="0" smtClean="0">
                <a:ln w="6600">
                  <a:solidFill>
                    <a:schemeClr val="accent2"/>
                  </a:solidFill>
                  <a:prstDash val="solid"/>
                </a:ln>
                <a:solidFill>
                  <a:schemeClr val="accent1"/>
                </a:solidFill>
                <a:effectLst>
                  <a:outerShdw dist="38100" dir="2700000" algn="tl" rotWithShape="0">
                    <a:schemeClr val="accent2"/>
                  </a:outerShdw>
                </a:effectLst>
              </a:rPr>
              <a:t>All content areas</a:t>
            </a:r>
          </a:p>
          <a:p>
            <a:pPr marL="0" indent="0">
              <a:buNone/>
            </a:pPr>
            <a:r>
              <a:rPr lang="en-US" sz="4000" b="1" dirty="0">
                <a:ln w="6600">
                  <a:solidFill>
                    <a:schemeClr val="accent2"/>
                  </a:solidFill>
                  <a:prstDash val="solid"/>
                </a:ln>
                <a:solidFill>
                  <a:schemeClr val="accent1"/>
                </a:solidFill>
                <a:effectLst>
                  <a:outerShdw dist="38100" dir="2700000" algn="tl" rotWithShape="0">
                    <a:schemeClr val="accent2"/>
                  </a:outerShdw>
                </a:effectLst>
              </a:rPr>
              <a:t>	</a:t>
            </a:r>
            <a:r>
              <a:rPr lang="en-US" sz="4000" b="1" dirty="0" smtClean="0">
                <a:ln w="6600">
                  <a:solidFill>
                    <a:schemeClr val="accent2"/>
                  </a:solidFill>
                  <a:prstDash val="solid"/>
                </a:ln>
                <a:solidFill>
                  <a:schemeClr val="accent1"/>
                </a:solidFill>
                <a:effectLst>
                  <a:outerShdw dist="38100" dir="2700000" algn="tl" rotWithShape="0">
                    <a:schemeClr val="accent2"/>
                  </a:outerShdw>
                </a:effectLst>
              </a:rPr>
              <a:t>	All writing types</a:t>
            </a:r>
            <a:endParaRPr lang="en-US" sz="4000" b="1" dirty="0">
              <a:ln w="6600">
                <a:solidFill>
                  <a:schemeClr val="accent2"/>
                </a:solidFill>
                <a:prstDash val="solid"/>
              </a:ln>
              <a:solidFill>
                <a:schemeClr val="accent1"/>
              </a:solidFill>
              <a:effectLst>
                <a:outerShdw dist="38100" dir="2700000" algn="tl" rotWithShape="0">
                  <a:schemeClr val="accent2"/>
                </a:outerShdw>
              </a:effectLst>
            </a:endParaRPr>
          </a:p>
        </p:txBody>
      </p:sp>
    </p:spTree>
    <p:extLst>
      <p:ext uri="{BB962C8B-B14F-4D97-AF65-F5344CB8AC3E}">
        <p14:creationId xmlns:p14="http://schemas.microsoft.com/office/powerpoint/2010/main" val="331908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04800" y="-165296"/>
            <a:ext cx="8229600" cy="6931855"/>
          </a:xfrm>
          <a:prstGeom prst="rect">
            <a:avLst/>
          </a:prstGeom>
        </p:spPr>
      </p:pic>
    </p:spTree>
    <p:extLst>
      <p:ext uri="{BB962C8B-B14F-4D97-AF65-F5344CB8AC3E}">
        <p14:creationId xmlns:p14="http://schemas.microsoft.com/office/powerpoint/2010/main" val="1838024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Backward Design</a:t>
            </a:r>
            <a:endParaRPr lang="en-US" dirty="0"/>
          </a:p>
        </p:txBody>
      </p:sp>
      <p:sp>
        <p:nvSpPr>
          <p:cNvPr id="3" name="Content Placeholder 2"/>
          <p:cNvSpPr>
            <a:spLocks noGrp="1"/>
          </p:cNvSpPr>
          <p:nvPr>
            <p:ph sz="quarter" idx="1"/>
          </p:nvPr>
        </p:nvSpPr>
        <p:spPr>
          <a:xfrm>
            <a:off x="1295400" y="1600200"/>
            <a:ext cx="6251448" cy="4495800"/>
          </a:xfrm>
          <a:blipFill>
            <a:blip r:embed="rId3"/>
            <a:stretch>
              <a:fillRect/>
            </a:stretch>
          </a:blipFill>
        </p:spPr>
        <p:txBody>
          <a:bodyPr/>
          <a:lstStyle/>
          <a:p>
            <a:endParaRPr lang="en-US" dirty="0"/>
          </a:p>
        </p:txBody>
      </p:sp>
    </p:spTree>
    <p:extLst>
      <p:ext uri="{BB962C8B-B14F-4D97-AF65-F5344CB8AC3E}">
        <p14:creationId xmlns:p14="http://schemas.microsoft.com/office/powerpoint/2010/main" val="9508067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7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TotalTime>
  <Words>915</Words>
  <Application>Microsoft Office PowerPoint</Application>
  <PresentationFormat>On-screen Show (4:3)</PresentationFormat>
  <Paragraphs>91</Paragraphs>
  <Slides>13</Slides>
  <Notes>12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13</vt:i4>
      </vt:variant>
    </vt:vector>
  </HeadingPairs>
  <TitlesOfParts>
    <vt:vector size="26" baseType="lpstr">
      <vt:lpstr>Agency FB</vt:lpstr>
      <vt:lpstr>Arial</vt:lpstr>
      <vt:lpstr>Calibri</vt:lpstr>
      <vt:lpstr>Franklin Gothic Book</vt:lpstr>
      <vt:lpstr>Perpetua</vt:lpstr>
      <vt:lpstr>Times New Roman</vt:lpstr>
      <vt:lpstr>Tw Cen MT</vt:lpstr>
      <vt:lpstr>Wingdings</vt:lpstr>
      <vt:lpstr>Wingdings 2</vt:lpstr>
      <vt:lpstr>Median</vt:lpstr>
      <vt:lpstr>3_Office Theme</vt:lpstr>
      <vt:lpstr>1_Equity</vt:lpstr>
      <vt:lpstr>7_Equity</vt:lpstr>
      <vt:lpstr>PowerPoint Presentation</vt:lpstr>
      <vt:lpstr>Common Ground Protocols</vt:lpstr>
      <vt:lpstr>PowerPoint Presentation</vt:lpstr>
      <vt:lpstr>Four Protocols are available for guiding professional learning using In Common:</vt:lpstr>
      <vt:lpstr>PowerPoint Presentation</vt:lpstr>
      <vt:lpstr>PowerPoint Presentation</vt:lpstr>
      <vt:lpstr>PowerPoint Presentation</vt:lpstr>
      <vt:lpstr>PowerPoint Presentation</vt:lpstr>
      <vt:lpstr>Exploring Backward Design</vt:lpstr>
      <vt:lpstr>PowerPoint Presentation</vt:lpstr>
      <vt:lpstr>PowerPoint Presentation</vt:lpstr>
      <vt:lpstr>Protocol:</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DLeddy</dc:creator>
  <cp:lastModifiedBy>Diana Leddy</cp:lastModifiedBy>
  <cp:revision>331</cp:revision>
  <dcterms:created xsi:type="dcterms:W3CDTF">2013-10-20T08:06:08Z</dcterms:created>
  <dcterms:modified xsi:type="dcterms:W3CDTF">2016-02-05T16:30:14Z</dcterms:modified>
</cp:coreProperties>
</file>