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2" r:id="rId1"/>
    <p:sldMasterId id="2147483703" r:id="rId2"/>
  </p:sldMasterIdLst>
  <p:notesMasterIdLst>
    <p:notesMasterId r:id="rId36"/>
  </p:notesMasterIdLst>
  <p:sldIdLst>
    <p:sldId id="256" r:id="rId3"/>
    <p:sldId id="297" r:id="rId4"/>
    <p:sldId id="298" r:id="rId5"/>
    <p:sldId id="260" r:id="rId6"/>
    <p:sldId id="261" r:id="rId7"/>
    <p:sldId id="294" r:id="rId8"/>
    <p:sldId id="262" r:id="rId9"/>
    <p:sldId id="265" r:id="rId10"/>
    <p:sldId id="272" r:id="rId11"/>
    <p:sldId id="303" r:id="rId12"/>
    <p:sldId id="273" r:id="rId13"/>
    <p:sldId id="274" r:id="rId14"/>
    <p:sldId id="275" r:id="rId15"/>
    <p:sldId id="263" r:id="rId16"/>
    <p:sldId id="302" r:id="rId17"/>
    <p:sldId id="264" r:id="rId18"/>
    <p:sldId id="305" r:id="rId19"/>
    <p:sldId id="276" r:id="rId20"/>
    <p:sldId id="304" r:id="rId21"/>
    <p:sldId id="279" r:id="rId22"/>
    <p:sldId id="280" r:id="rId23"/>
    <p:sldId id="300" r:id="rId24"/>
    <p:sldId id="281" r:id="rId25"/>
    <p:sldId id="282" r:id="rId26"/>
    <p:sldId id="283" r:id="rId27"/>
    <p:sldId id="284" r:id="rId28"/>
    <p:sldId id="285" r:id="rId29"/>
    <p:sldId id="286" r:id="rId30"/>
    <p:sldId id="296" r:id="rId31"/>
    <p:sldId id="301" r:id="rId32"/>
    <p:sldId id="288" r:id="rId33"/>
    <p:sldId id="289" r:id="rId34"/>
    <p:sldId id="299" r:id="rId35"/>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ni Greenstein" initials="" lastIdx="7" clrIdx="0"/>
  <p:cmAuthor id="1" name="Astrid Fossum" initials="" lastIdx="6" clrIdx="1"/>
  <p:cmAuthor id="2" name="Marni Greenstein" initials="MG" lastIdx="42" clrIdx="2"/>
  <p:cmAuthor id="3" name="Stacy Wetcher" initials="SW" lastIdx="4" clrIdx="3"/>
  <p:cmAuthor id="4" name="Sarah Galasso" initials="SG" lastIdx="12" clrIdx="4"/>
  <p:cmAuthor id="5" name="Sultana Salma" initials="SS" lastIdx="88" clrIdx="5"/>
  <p:cmAuthor id="6" name="emk" initials="e" lastIdx="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469"/>
    <a:srgbClr val="3F3F39"/>
    <a:srgbClr val="2A7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30" autoAdjust="0"/>
  </p:normalViewPr>
  <p:slideViewPr>
    <p:cSldViewPr snapToGrid="0">
      <p:cViewPr varScale="1">
        <p:scale>
          <a:sx n="63" d="100"/>
          <a:sy n="63" d="100"/>
        </p:scale>
        <p:origin x="162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939" y="0"/>
            <a:ext cx="3037839" cy="464819"/>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1"/>
            <a:ext cx="5608319" cy="418337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965"/>
            <a:ext cx="3037839" cy="464819"/>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939" y="8829965"/>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4192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Tx/>
              <a:buSzTx/>
              <a:buFontTx/>
              <a:buChar char="-"/>
              <a:tabLst/>
              <a:defRPr/>
            </a:pPr>
            <a:r>
              <a:rPr lang="en-US" sz="1200" kern="1200">
                <a:solidFill>
                  <a:schemeClr val="tx1"/>
                </a:solidFill>
                <a:effectLst/>
                <a:latin typeface="+mn-lt"/>
                <a:ea typeface="+mn-ea"/>
                <a:cs typeface="+mn-cs"/>
              </a:rPr>
              <a:t>This module was last updated on December 2016.</a:t>
            </a:r>
          </a:p>
          <a:p>
            <a:pPr marL="457200" lvl="0" indent="-228600">
              <a:spcBef>
                <a:spcPts val="0"/>
              </a:spcBef>
              <a:buChar char="-"/>
            </a:pPr>
            <a:endParaRPr lang="en-US" dirty="0"/>
          </a:p>
        </p:txBody>
      </p:sp>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6559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Show AC Metric 2A.</a:t>
            </a:r>
          </a:p>
          <a:p>
            <a:endParaRPr lang="en-US" baseline="0" dirty="0"/>
          </a:p>
          <a:p>
            <a:r>
              <a:rPr lang="en-US" baseline="0" dirty="0"/>
              <a:t>Talking Points: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018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6" name="Shape 576"/>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Reinforce the idea that the point of the SMPs is to enhance student understanding of the content – no</a:t>
            </a:r>
            <a:r>
              <a:rPr lang="en-US" sz="1200" baseline="0" dirty="0">
                <a:solidFill>
                  <a:schemeClr val="dk1"/>
                </a:solidFill>
                <a:latin typeface="Calibri" panose="020F0502020204030204" pitchFamily="34" charset="0"/>
                <a:ea typeface="Calibri"/>
                <a:cs typeface="Calibri"/>
                <a:sym typeface="Calibri"/>
              </a:rPr>
              <a:t> practices for practice’s sake!</a:t>
            </a: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Calibri"/>
                <a:cs typeface="Calibri"/>
                <a:sym typeface="Calibri"/>
              </a:rPr>
              <a:t>Although we have two distinct lists of standards (Standards for Mathematical Content and Standards for Mathematical Practice),  they can’t be addressed separately. The Standards issue a call to connect these two lists on page 8.</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Calibri"/>
                <a:cs typeface="Calibri"/>
                <a:sym typeface="Calibri"/>
              </a:rPr>
              <a:t>&lt;Ask participants why the word “connect” is in red in the quote.&gt;</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Calibri"/>
                <a:cs typeface="Calibri"/>
                <a:sym typeface="Calibri"/>
              </a:rPr>
              <a:t>Instructional materials should not have lessons on content and separate lessons on SMPs.  They need to be interwoven throughout the materials.</a:t>
            </a:r>
          </a:p>
          <a:p>
            <a:pPr marL="171450" marR="0" lvl="0" indent="-171450" algn="l" rtl="0">
              <a:spcBef>
                <a:spcPts val="0"/>
              </a:spcBef>
              <a:buFont typeface="Calibri" panose="020F0502020204030204" pitchFamily="34" charset="0"/>
              <a:buChar char="-"/>
            </a:pPr>
            <a:r>
              <a:rPr lang="en-US" sz="1200" b="0" i="0" u="none" strike="noStrike" cap="none" baseline="0" dirty="0">
                <a:solidFill>
                  <a:schemeClr val="dk1"/>
                </a:solidFill>
                <a:latin typeface="Calibri" panose="020F0502020204030204" pitchFamily="34" charset="0"/>
                <a:ea typeface="Calibri"/>
                <a:cs typeface="Calibri"/>
                <a:sym typeface="Calibri"/>
              </a:rPr>
              <a:t>A good example of this is MP.3: Construct viable arguments and critique the reasoning of others.   We would </a:t>
            </a:r>
            <a:r>
              <a:rPr lang="en-US" sz="1200" b="1" i="0" u="sng" strike="noStrike" cap="none" baseline="0" dirty="0">
                <a:solidFill>
                  <a:schemeClr val="dk1"/>
                </a:solidFill>
                <a:latin typeface="Calibri" panose="020F0502020204030204" pitchFamily="34" charset="0"/>
                <a:ea typeface="Calibri"/>
                <a:cs typeface="Calibri"/>
                <a:sym typeface="Calibri"/>
              </a:rPr>
              <a:t>not</a:t>
            </a:r>
            <a:r>
              <a:rPr lang="en-US" sz="1200" b="0" i="0" u="none" strike="noStrike" cap="none" baseline="0" dirty="0">
                <a:solidFill>
                  <a:schemeClr val="dk1"/>
                </a:solidFill>
                <a:latin typeface="Calibri" panose="020F0502020204030204" pitchFamily="34" charset="0"/>
                <a:ea typeface="Calibri"/>
                <a:cs typeface="Calibri"/>
                <a:sym typeface="Calibri"/>
              </a:rPr>
              <a:t> want to see a series of lessons that focuses on having students explain and justify repeating patterns in early elementary grades because this is content that is not part of the Standards.  </a:t>
            </a:r>
          </a:p>
          <a:p>
            <a:pPr marL="171450" marR="0" lvl="0" indent="-171450" algn="l" rtl="0">
              <a:spcBef>
                <a:spcPts val="0"/>
              </a:spcBef>
              <a:buFont typeface="Calibri" panose="020F0502020204030204" pitchFamily="34" charset="0"/>
              <a:buChar char="-"/>
            </a:pPr>
            <a:r>
              <a:rPr lang="en-US" sz="1200" b="0" i="0" kern="1200" dirty="0">
                <a:solidFill>
                  <a:schemeClr val="tx1"/>
                </a:solidFill>
                <a:effectLst/>
                <a:latin typeface="Calibri" panose="020F0502020204030204" pitchFamily="34" charset="0"/>
                <a:ea typeface="+mn-ea"/>
                <a:cs typeface="+mn-cs"/>
              </a:rPr>
              <a:t>Materials can't do what was traditionally done in the past and teach a bunch of procedures, then throw in a couple of problems at the end that require sense making and perseverance.   Content</a:t>
            </a:r>
            <a:r>
              <a:rPr lang="en-US" sz="1200" b="0" i="0" kern="1200" baseline="0" dirty="0">
                <a:solidFill>
                  <a:schemeClr val="tx1"/>
                </a:solidFill>
                <a:effectLst/>
                <a:latin typeface="Calibri" panose="020F0502020204030204" pitchFamily="34" charset="0"/>
                <a:ea typeface="+mn-ea"/>
                <a:cs typeface="+mn-cs"/>
              </a:rPr>
              <a:t> and practices must be interwoven.</a:t>
            </a:r>
            <a:br>
              <a:rPr lang="en-US" dirty="0">
                <a:latin typeface="Calibri" panose="020F0502020204030204" pitchFamily="34" charset="0"/>
              </a:rPr>
            </a:br>
            <a:endParaRPr sz="1200" b="0" i="0" u="none" strike="noStrike" cap="none" baseline="0" dirty="0">
              <a:solidFill>
                <a:schemeClr val="dk1"/>
              </a:solidFill>
              <a:latin typeface="Calibri" panose="020F0502020204030204" pitchFamily="34" charset="0"/>
              <a:ea typeface="Calibri"/>
              <a:cs typeface="Calibri"/>
              <a:sym typeface="Calibri"/>
            </a:endParaRPr>
          </a:p>
        </p:txBody>
      </p:sp>
      <p:sp>
        <p:nvSpPr>
          <p:cNvPr id="577" name="Shape 577"/>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089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6" name="Shape 586"/>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Show an example of materials</a:t>
            </a:r>
            <a:r>
              <a:rPr lang="en-US" sz="1200" baseline="0" dirty="0">
                <a:solidFill>
                  <a:schemeClr val="tx1"/>
                </a:solidFill>
                <a:latin typeface="Calibri" panose="020F0502020204030204" pitchFamily="34" charset="0"/>
                <a:ea typeface="Calibri"/>
                <a:cs typeface="Calibri"/>
                <a:sym typeface="Calibri"/>
              </a:rPr>
              <a:t> that use the MPs to strengthen the focus on Major Work of the grade.</a:t>
            </a:r>
          </a:p>
          <a:p>
            <a:pPr lvl="0" rtl="0">
              <a:spcBef>
                <a:spcPts val="0"/>
              </a:spcBef>
              <a:buClr>
                <a:schemeClr val="dk1"/>
              </a:buClr>
              <a:buSzPct val="25000"/>
              <a:buFont typeface="Calibri"/>
              <a:buNone/>
            </a:pPr>
            <a:r>
              <a:rPr lang="en-US" sz="1200" i="1" baseline="0" dirty="0">
                <a:solidFill>
                  <a:schemeClr val="tx1"/>
                </a:solidFill>
                <a:latin typeface="Calibri" panose="020F0502020204030204" pitchFamily="34" charset="0"/>
                <a:ea typeface="Calibri"/>
                <a:cs typeface="Calibri"/>
                <a:sym typeface="Calibri"/>
              </a:rPr>
              <a:t>This example should also illustrate that reviewers need to look closely to understand the intent of the book before making judgements.</a:t>
            </a:r>
            <a:endParaRPr lang="en-US" sz="1200" i="1"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Let’s take a look at an excerpt from a grade 4 book.</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&lt;Give participants an opportunity to read the problem on the slide and discuss whether it enhances the focus on Major Work of the grade.  </a:t>
            </a:r>
            <a:r>
              <a:rPr lang="en-US" sz="1200" i="1" baseline="0" dirty="0">
                <a:solidFill>
                  <a:schemeClr val="tx1"/>
                </a:solidFill>
                <a:latin typeface="Calibri" panose="020F0502020204030204" pitchFamily="34" charset="0"/>
                <a:ea typeface="Calibri"/>
                <a:cs typeface="Calibri"/>
                <a:sym typeface="Calibri"/>
              </a:rPr>
              <a:t>Participants will most likely answer that it does not because it is working with repeating patterns.  </a:t>
            </a:r>
            <a:r>
              <a:rPr lang="en-US" sz="1200" i="0" baseline="0" dirty="0">
                <a:solidFill>
                  <a:schemeClr val="tx1"/>
                </a:solidFill>
                <a:latin typeface="Calibri" panose="020F0502020204030204" pitchFamily="34" charset="0"/>
                <a:ea typeface="Calibri"/>
                <a:cs typeface="Calibri"/>
                <a:sym typeface="Calibri"/>
              </a:rPr>
              <a:t>Have participants read the full excerpt of this lesson in the participant packet, and have them discuss whether this changes their opinion about how this example meets metric AC  2A.</a:t>
            </a:r>
            <a:r>
              <a:rPr lang="en-US" sz="1200" dirty="0">
                <a:solidFill>
                  <a:schemeClr val="tx1"/>
                </a:solidFill>
                <a:latin typeface="Calibri" panose="020F0502020204030204" pitchFamily="34" charset="0"/>
                <a:ea typeface="Allerta"/>
                <a:cs typeface="Allerta"/>
                <a:sym typeface="Allerta"/>
              </a:rPr>
              <a:t>&gt;  </a:t>
            </a:r>
            <a:r>
              <a:rPr lang="en-US" sz="1200" b="1" dirty="0">
                <a:solidFill>
                  <a:schemeClr val="tx1"/>
                </a:solidFill>
                <a:latin typeface="Calibri" panose="020F0502020204030204" pitchFamily="34" charset="0"/>
                <a:ea typeface="Allerta"/>
                <a:cs typeface="Allerta"/>
                <a:sym typeface="Allerta"/>
              </a:rPr>
              <a:t>&lt;2</a:t>
            </a:r>
            <a:r>
              <a:rPr lang="en-US" sz="1200" b="1" baseline="0" dirty="0">
                <a:solidFill>
                  <a:schemeClr val="tx1"/>
                </a:solidFill>
                <a:latin typeface="Calibri" panose="020F0502020204030204" pitchFamily="34" charset="0"/>
                <a:ea typeface="Allerta"/>
                <a:cs typeface="Allerta"/>
                <a:sym typeface="Allerta"/>
              </a:rPr>
              <a:t> minutes to discuss the slide/5 minutes to look at full excerpt&gt;</a:t>
            </a:r>
            <a:endParaRPr lang="en-US" sz="1200" b="0" baseline="0" dirty="0">
              <a:solidFill>
                <a:schemeClr val="tx1"/>
              </a:solidFill>
              <a:latin typeface="Calibri" panose="020F0502020204030204" pitchFamily="34" charset="0"/>
              <a:ea typeface="Allerta"/>
              <a:cs typeface="Allerta"/>
              <a:sym typeface="Allerta"/>
            </a:endParaRP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At first glance, this work does not seem as though it is deepening students’ understanding of the Major Work of the grade.  However, in looking at the discussion questions provided for the teacher, you can see that students are engaging with interpreting remainders (4.OA.A.3)  and looking for and using structure (MP.7).</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Although this initially doesn’t seem to be meeting the metric, reading the teacher-facing materials closely allows us to see how MP.7 is being used to deepen students’ ability to interpret remainders.  We need to be sure to thoroughly investigate materials before simply dismissing them as being unaligned.</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baseline="0" dirty="0">
                <a:solidFill>
                  <a:schemeClr val="tx1"/>
                </a:solidFill>
                <a:latin typeface="Calibri" panose="020F0502020204030204" pitchFamily="34" charset="0"/>
              </a:rPr>
              <a:t>Note:  Just like with all of our examples, one part of a lesson like this in materials doesn’t mean that these materials would meet the metric.  Reviewers need to look across the teacher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marL="171450" lvl="0" indent="-171450" rtl="0">
              <a:spcBef>
                <a:spcPts val="0"/>
              </a:spcBef>
              <a:buClr>
                <a:schemeClr val="dk1"/>
              </a:buClr>
              <a:buSzPct val="25000"/>
              <a:buFontTx/>
              <a:buChar char="-"/>
            </a:pPr>
            <a:endParaRPr lang="en-US" sz="1200" baseline="0" dirty="0">
              <a:solidFill>
                <a:schemeClr val="tx1"/>
              </a:solidFill>
              <a:latin typeface="Calibri" panose="020F0502020204030204" pitchFamily="34" charset="0"/>
              <a:ea typeface="Calibri"/>
              <a:cs typeface="Calibri"/>
              <a:sym typeface="Calibri"/>
            </a:endParaRPr>
          </a:p>
          <a:p>
            <a:pPr>
              <a:spcBef>
                <a:spcPts val="0"/>
              </a:spcBef>
              <a:buNone/>
            </a:pPr>
            <a:endParaRPr lang="en-US"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587" name="Shape 587"/>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3956871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94" name="Shape 59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Show an example of materials</a:t>
            </a:r>
            <a:r>
              <a:rPr lang="en-US" sz="1200" baseline="0" dirty="0">
                <a:solidFill>
                  <a:schemeClr val="dk1"/>
                </a:solidFill>
                <a:latin typeface="Calibri" panose="020F0502020204030204" pitchFamily="34" charset="0"/>
                <a:ea typeface="Calibri"/>
                <a:cs typeface="Calibri"/>
                <a:sym typeface="Calibri"/>
              </a:rPr>
              <a:t> that do not use the MPs to strengthen the focus on </a:t>
            </a:r>
            <a:r>
              <a:rPr lang="en-US" sz="1200" baseline="0" dirty="0" err="1">
                <a:solidFill>
                  <a:schemeClr val="dk1"/>
                </a:solidFill>
                <a:latin typeface="Calibri" panose="020F0502020204030204" pitchFamily="34" charset="0"/>
                <a:ea typeface="Calibri"/>
                <a:cs typeface="Calibri"/>
                <a:sym typeface="Calibri"/>
              </a:rPr>
              <a:t>MajorWork</a:t>
            </a:r>
            <a:r>
              <a:rPr lang="en-US" sz="1200" baseline="0" dirty="0">
                <a:solidFill>
                  <a:schemeClr val="dk1"/>
                </a:solidFill>
                <a:latin typeface="Calibri" panose="020F0502020204030204" pitchFamily="34" charset="0"/>
                <a:ea typeface="Calibri"/>
                <a:cs typeface="Calibri"/>
                <a:sym typeface="Calibri"/>
              </a:rPr>
              <a:t> of the grade.</a:t>
            </a:r>
          </a:p>
          <a:p>
            <a:pPr lvl="0" rtl="0">
              <a:spcBef>
                <a:spcPts val="0"/>
              </a:spcBef>
              <a:buClr>
                <a:schemeClr val="dk1"/>
              </a:buClr>
              <a:buFont typeface="Arial"/>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dk1"/>
                </a:solidFill>
                <a:latin typeface="Calibri" panose="020F0502020204030204" pitchFamily="34" charset="0"/>
                <a:ea typeface="Calibri"/>
                <a:cs typeface="Calibri"/>
                <a:sym typeface="Calibri"/>
              </a:rPr>
              <a:t>Let’s take a look at a problem that is not using the MPs to deepen understanding of grade-level content.  </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dk1"/>
                </a:solidFill>
                <a:latin typeface="Calibri" panose="020F0502020204030204" pitchFamily="34" charset="0"/>
                <a:ea typeface="Calibri"/>
                <a:cs typeface="Calibri"/>
                <a:sym typeface="Calibri"/>
              </a:rPr>
              <a:t>&lt;Give participants an opportunity to read problem and discuss why it doesn’t meet the metric</a:t>
            </a:r>
            <a:r>
              <a:rPr lang="en-US" sz="1200" i="0" baseline="0" dirty="0">
                <a:solidFill>
                  <a:schemeClr val="dk1"/>
                </a:solidFill>
                <a:latin typeface="Calibri" panose="020F0502020204030204" pitchFamily="34" charset="0"/>
                <a:ea typeface="Calibri"/>
                <a:cs typeface="Calibri"/>
                <a:sym typeface="Calibri"/>
              </a:rPr>
              <a:t>.</a:t>
            </a:r>
            <a:r>
              <a:rPr lang="en-US" sz="1200" dirty="0">
                <a:solidFill>
                  <a:srgbClr val="3F3F39"/>
                </a:solidFill>
                <a:latin typeface="Calibri" panose="020F0502020204030204" pitchFamily="34" charset="0"/>
                <a:ea typeface="Allerta"/>
                <a:cs typeface="Allerta"/>
                <a:sym typeface="Allerta"/>
              </a:rPr>
              <a:t>&gt; </a:t>
            </a:r>
            <a:r>
              <a:rPr lang="en-US" sz="1200" b="1" dirty="0">
                <a:solidFill>
                  <a:srgbClr val="3F3F39"/>
                </a:solidFill>
                <a:latin typeface="Calibri" panose="020F0502020204030204" pitchFamily="34" charset="0"/>
                <a:ea typeface="Allerta"/>
                <a:cs typeface="Allerta"/>
                <a:sym typeface="Allerta"/>
              </a:rPr>
              <a:t>&lt;3</a:t>
            </a:r>
            <a:r>
              <a:rPr lang="en-US" sz="1200" b="1" baseline="0" dirty="0">
                <a:solidFill>
                  <a:srgbClr val="3F3F39"/>
                </a:solidFill>
                <a:latin typeface="Calibri" panose="020F0502020204030204" pitchFamily="34" charset="0"/>
                <a:ea typeface="Allerta"/>
                <a:cs typeface="Allerta"/>
                <a:sym typeface="Allerta"/>
              </a:rPr>
              <a:t> minutes&gt;</a:t>
            </a:r>
            <a:endParaRPr lang="en-US" sz="1200" b="0" baseline="0" dirty="0">
              <a:solidFill>
                <a:srgbClr val="3F3F39"/>
              </a:solidFill>
              <a:latin typeface="Calibri" panose="020F0502020204030204" pitchFamily="34" charset="0"/>
              <a:ea typeface="Allerta"/>
              <a:cs typeface="Allerta"/>
              <a:sym typeface="Allerta"/>
            </a:endParaRP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rgbClr val="3F3F39"/>
                </a:solidFill>
                <a:latin typeface="Calibri" panose="020F0502020204030204" pitchFamily="34" charset="0"/>
                <a:ea typeface="Calibri"/>
                <a:cs typeface="Calibri"/>
                <a:sym typeface="Allerta"/>
              </a:rPr>
              <a:t>This is a really interesting problem and would probably be fun for kids to solve.  Although it would require them to make sense and persevere through the problem, it is not related to the Major Work (or really any work) of grade 4. </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rgbClr val="3F3F39"/>
                </a:solidFill>
                <a:latin typeface="Calibri" panose="020F0502020204030204" pitchFamily="34" charset="0"/>
                <a:ea typeface="Calibri"/>
                <a:cs typeface="Calibri"/>
                <a:sym typeface="Allerta"/>
              </a:rPr>
              <a:t>If materials choose to include problems like this, they should be few and far between with the majority of work connecting MPs to content.</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baseline="0" dirty="0">
                <a:solidFill>
                  <a:schemeClr val="dk1"/>
                </a:solidFill>
                <a:latin typeface="Calibri" panose="020F0502020204030204" pitchFamily="34" charset="0"/>
              </a:rPr>
              <a:t>Note:  Just like with all of our examples, one problem like this in materials doesn’t mean that these materials would not meet the metric.  Reviewers need to look across the teacher materials to gather evidence that will allow them to make a holistic decision about the materials for each metric. </a:t>
            </a:r>
            <a:endParaRPr lang="en-US" dirty="0">
              <a:latin typeface="Calibri" panose="020F0502020204030204" pitchFamily="34" charset="0"/>
            </a:endParaRPr>
          </a:p>
          <a:p>
            <a:pPr>
              <a:spcBef>
                <a:spcPts val="0"/>
              </a:spcBef>
              <a:buNone/>
            </a:pPr>
            <a:endParaRPr dirty="0"/>
          </a:p>
        </p:txBody>
      </p:sp>
      <p:sp>
        <p:nvSpPr>
          <p:cNvPr id="595" name="Shape 595"/>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90400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6" name="Shape 496"/>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Introduce AC</a:t>
            </a:r>
            <a:r>
              <a:rPr lang="en-US" sz="1200" baseline="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Metric 2B.</a:t>
            </a:r>
          </a:p>
          <a:p>
            <a:pPr lvl="0" rtl="0">
              <a:spcBef>
                <a:spcPts val="0"/>
              </a:spcBef>
              <a:buClr>
                <a:schemeClr val="dk1"/>
              </a:buClr>
              <a:buSzPct val="25000"/>
              <a:buFont typeface="Calibri"/>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We are going to move on to the second metric in AC 2 which has reviewers looking at the work that students are doing and how they allow teachers to better understand students’ proficiency with the SMPs.</a:t>
            </a:r>
            <a:endParaRPr lang="en-US" sz="1200" baseline="0" dirty="0">
              <a:solidFill>
                <a:schemeClr val="dk1"/>
              </a:solidFill>
              <a:latin typeface="Calibri"/>
              <a:ea typeface="Calibri"/>
              <a:cs typeface="Calibri"/>
              <a:sym typeface="Calibri"/>
            </a:endParaRPr>
          </a:p>
        </p:txBody>
      </p:sp>
      <p:sp>
        <p:nvSpPr>
          <p:cNvPr id="497" name="Shape 497"/>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4577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Show AC Metric 2B</a:t>
            </a:r>
          </a:p>
          <a:p>
            <a:endParaRPr lang="en-US" baseline="0" dirty="0"/>
          </a:p>
          <a:p>
            <a:r>
              <a:rPr lang="en-US" baseline="0" dirty="0"/>
              <a:t>Talking Points:</a:t>
            </a:r>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788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Define what it means to attend to the </a:t>
            </a:r>
            <a:r>
              <a:rPr lang="en-US" sz="1200" b="1" dirty="0">
                <a:solidFill>
                  <a:schemeClr val="dk1"/>
                </a:solidFill>
                <a:latin typeface="Calibri"/>
                <a:ea typeface="Calibri"/>
                <a:cs typeface="Calibri"/>
                <a:sym typeface="Calibri"/>
              </a:rPr>
              <a:t>full meaning </a:t>
            </a:r>
            <a:r>
              <a:rPr lang="en-US" sz="1200" b="0" dirty="0">
                <a:solidFill>
                  <a:schemeClr val="dk1"/>
                </a:solidFill>
                <a:latin typeface="Calibri"/>
                <a:ea typeface="Calibri"/>
                <a:cs typeface="Calibri"/>
                <a:sym typeface="Calibri"/>
              </a:rPr>
              <a:t> of SMPs.</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The SMPs are important to developing the mathematical habits of mind that students need to be powerful mathematical thinkers.  To do this, materials need to make sure that students have the opportunity to demonstrate proficiency with the MPs, so that teachers can make adjustments to instruction based on what students are and aren’t able to do.</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Just as we give students opportunities to demonstrate proficiency with content standards, materials should also provide opportunities for students to demonstrate proficiency on the MPs.</a:t>
            </a:r>
          </a:p>
          <a:p>
            <a:pPr marL="171450" marR="0" lvl="0" indent="-171450" algn="l" rtl="0">
              <a:spcBef>
                <a:spcPts val="0"/>
              </a:spcBef>
              <a:buClr>
                <a:schemeClr val="dk1"/>
              </a:buClr>
              <a:buSzPct val="100000"/>
              <a:buFont typeface="Calibri" panose="020F0502020204030204" pitchFamily="34" charset="0"/>
              <a:buChar char="-"/>
            </a:pPr>
            <a:r>
              <a:rPr lang="en-US" sz="1200" b="0" i="0" u="none" strike="noStrike" cap="none" baseline="0" dirty="0">
                <a:solidFill>
                  <a:schemeClr val="dk1"/>
                </a:solidFill>
                <a:latin typeface="Calibri"/>
                <a:ea typeface="Calibri"/>
                <a:cs typeface="Calibri"/>
                <a:sym typeface="Calibri"/>
              </a:rPr>
              <a:t>This doesn’t mean that every task or assessment should be designed to elicit evidence of the MPs.  However, these questions must be intentionally included in tasks and assessments across the year.</a:t>
            </a: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505" name="Shape 505"/>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946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701041" y="4415791"/>
            <a:ext cx="5608200" cy="4183500"/>
          </a:xfrm>
          <a:prstGeom prst="rect">
            <a:avLst/>
          </a:prstGeom>
          <a:noFill/>
          <a:ln>
            <a:noFill/>
          </a:ln>
        </p:spPr>
        <p:txBody>
          <a:bodyPr lIns="93175" tIns="46575" rIns="93175" bIns="4657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Define what it means for tasks to provide</a:t>
            </a:r>
            <a:r>
              <a:rPr lang="en-US" sz="1200" baseline="0" dirty="0">
                <a:solidFill>
                  <a:schemeClr val="dk1"/>
                </a:solidFill>
                <a:latin typeface="Calibri"/>
                <a:ea typeface="Calibri"/>
                <a:cs typeface="Calibri"/>
                <a:sym typeface="Calibri"/>
              </a:rPr>
              <a:t> evidence of students meeting the Practices</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dk1"/>
                </a:solidFill>
                <a:latin typeface="Calibri" panose="020F0502020204030204" pitchFamily="34" charset="0"/>
                <a:ea typeface="Calibri"/>
                <a:cs typeface="Calibri"/>
                <a:sym typeface="Calibri"/>
              </a:rPr>
              <a:t>We are going to look at an example from a grade 4 book that shows a strong example of meeting this metric.</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dk1"/>
                </a:solidFill>
                <a:latin typeface="Calibri" panose="020F0502020204030204" pitchFamily="34" charset="0"/>
                <a:ea typeface="Calibri"/>
                <a:cs typeface="Calibri"/>
                <a:sym typeface="Calibri"/>
              </a:rPr>
              <a:t>&lt;Give participants a chance to read the problems and discuss why it is an example of </a:t>
            </a:r>
            <a:r>
              <a:rPr lang="en-US" sz="1200" dirty="0">
                <a:solidFill>
                  <a:srgbClr val="3F3F39"/>
                </a:solidFill>
                <a:latin typeface="Calibri" panose="020F0502020204030204" pitchFamily="34" charset="0"/>
                <a:ea typeface="Allerta"/>
                <a:cs typeface="Allerta"/>
                <a:sym typeface="Allerta"/>
              </a:rPr>
              <a:t>providing evidence of students’ proficiency with the SMPs</a:t>
            </a:r>
            <a:r>
              <a:rPr lang="en-US" sz="1200" baseline="0" dirty="0">
                <a:solidFill>
                  <a:schemeClr val="dk1"/>
                </a:solidFill>
                <a:latin typeface="Calibri" panose="020F0502020204030204" pitchFamily="34" charset="0"/>
                <a:ea typeface="Calibri"/>
                <a:cs typeface="Calibri"/>
                <a:sym typeface="Calibri"/>
              </a:rPr>
              <a:t>.&gt; </a:t>
            </a:r>
            <a:r>
              <a:rPr lang="en-US" sz="1200" b="1" baseline="0" dirty="0">
                <a:solidFill>
                  <a:schemeClr val="dk1"/>
                </a:solidFill>
                <a:latin typeface="Calibri" panose="020F0502020204030204" pitchFamily="34" charset="0"/>
                <a:ea typeface="Calibri"/>
                <a:cs typeface="Calibri"/>
                <a:sym typeface="Calibri"/>
              </a:rPr>
              <a:t>&lt;6 minutes&gt;</a:t>
            </a:r>
            <a:endParaRPr lang="en-US" sz="1200" b="0" baseline="0" dirty="0">
              <a:solidFill>
                <a:schemeClr val="dk1"/>
              </a:solidFill>
              <a:latin typeface="Calibri" panose="020F0502020204030204" pitchFamily="34" charset="0"/>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0" baseline="0" dirty="0">
                <a:solidFill>
                  <a:schemeClr val="dk1"/>
                </a:solidFill>
                <a:latin typeface="Calibri" panose="020F0502020204030204" pitchFamily="34" charset="0"/>
                <a:ea typeface="Calibri"/>
                <a:cs typeface="Calibri"/>
                <a:sym typeface="Calibri"/>
              </a:rPr>
              <a:t>Both questions have students critiquing the reasoning of others.  They need to analyze the statements made and provide justification for their response.  This provides an opportunity for students to demonstrate proficiency with MP.3, in the context of major work of the grade.</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baseline="0" dirty="0">
                <a:solidFill>
                  <a:schemeClr val="dk1"/>
                </a:solidFill>
                <a:latin typeface="Calibri" panose="020F0502020204030204" pitchFamily="34" charset="0"/>
              </a:rPr>
              <a:t>Note:  Just like with all of our examples, one problem like this in materials doesn’t mean that these materials would meet the metric.  Reviewers need to look across the materials to gather evidence that will allow them to make a holistic decision about the materials for each metric. </a:t>
            </a:r>
            <a:endParaRPr lang="en-US" dirty="0">
              <a:latin typeface="Calibri" panose="020F0502020204030204" pitchFamily="34" charset="0"/>
            </a:endParaRPr>
          </a:p>
          <a:p>
            <a:pPr marL="0" marR="0" lvl="0" indent="0" algn="l" rtl="0">
              <a:spcBef>
                <a:spcPts val="0"/>
              </a:spcBef>
              <a:buNone/>
            </a:pPr>
            <a:endParaRPr sz="1200" b="0" i="0" u="none" strike="noStrike" cap="none" baseline="0" dirty="0">
              <a:solidFill>
                <a:schemeClr val="dk1"/>
              </a:solidFill>
              <a:latin typeface="Calibri"/>
              <a:ea typeface="Calibri"/>
              <a:cs typeface="Calibri"/>
              <a:sym typeface="Calibri"/>
            </a:endParaRPr>
          </a:p>
        </p:txBody>
      </p:sp>
      <p:sp>
        <p:nvSpPr>
          <p:cNvPr id="505" name="Shape 505"/>
          <p:cNvSpPr txBox="1">
            <a:spLocks noGrp="1"/>
          </p:cNvSpPr>
          <p:nvPr>
            <p:ph type="sldNum" idx="12"/>
          </p:nvPr>
        </p:nvSpPr>
        <p:spPr>
          <a:xfrm>
            <a:off x="3970939" y="8829965"/>
            <a:ext cx="3037799" cy="46469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546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1" name="Shape 601"/>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Introduce AC Metric 2C.</a:t>
            </a:r>
          </a:p>
          <a:p>
            <a:pPr lvl="0" rtl="0">
              <a:spcBef>
                <a:spcPts val="0"/>
              </a:spcBef>
              <a:buClr>
                <a:schemeClr val="dk1"/>
              </a:buClr>
              <a:buSzPct val="25000"/>
              <a:buFont typeface="Calibri"/>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The last metric for</a:t>
            </a:r>
            <a:r>
              <a:rPr lang="en-US" sz="1200" baseline="0" dirty="0">
                <a:solidFill>
                  <a:schemeClr val="dk1"/>
                </a:solidFill>
                <a:latin typeface="Calibri"/>
                <a:ea typeface="Calibri"/>
                <a:cs typeface="Calibri"/>
                <a:sym typeface="Calibri"/>
              </a:rPr>
              <a:t> AC 2 deals with how reasoning is addressed in materials.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Just like the metrics in AC 1, this metric has three associated questions to help reviewers gather evidence that will lead to the overall rating of the metric.</a:t>
            </a:r>
          </a:p>
          <a:p>
            <a:pPr marL="0" marR="0" lvl="0" indent="0" algn="l" rtl="0">
              <a:spcBef>
                <a:spcPts val="0"/>
              </a:spcBef>
              <a:buClr>
                <a:schemeClr val="dk1"/>
              </a:buClr>
              <a:buFont typeface="Calibri"/>
              <a:buNone/>
            </a:pPr>
            <a:endParaRPr dirty="0"/>
          </a:p>
        </p:txBody>
      </p:sp>
      <p:sp>
        <p:nvSpPr>
          <p:cNvPr id="602" name="Shape 602"/>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18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9323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Show AC Metric 2C with the associated questions.</a:t>
            </a:r>
          </a:p>
          <a:p>
            <a:endParaRPr lang="en-US" baseline="0" dirty="0"/>
          </a:p>
          <a:p>
            <a:r>
              <a:rPr lang="en-US" baseline="0" dirty="0"/>
              <a:t>Talking Points:</a:t>
            </a:r>
          </a:p>
          <a:p>
            <a:pPr marL="171450" indent="-171450">
              <a:buFont typeface="Calibri" panose="020F0502020204030204" pitchFamily="34" charset="0"/>
              <a:buChar char="-"/>
            </a:pPr>
            <a:r>
              <a:rPr lang="en-US" baseline="0" dirty="0"/>
              <a:t>In the IMET, you have space to write evidence for each of the questions related to AC Metric 2C.  &lt;Read questions.&gt;</a:t>
            </a:r>
          </a:p>
          <a:p>
            <a:endParaRPr lang="en-US" dirty="0"/>
          </a:p>
          <a:p>
            <a:endParaRPr lang="en-US" dirty="0"/>
          </a:p>
          <a:p>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6426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701041" y="4415791"/>
            <a:ext cx="5608319" cy="4183379"/>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Share essential questions and frame</a:t>
            </a:r>
            <a:r>
              <a:rPr lang="en-US" sz="1200" baseline="0" dirty="0">
                <a:solidFill>
                  <a:schemeClr val="tx1"/>
                </a:solidFill>
                <a:latin typeface="Calibri" panose="020F0502020204030204" pitchFamily="34" charset="0"/>
                <a:ea typeface="Calibri"/>
                <a:cs typeface="Calibri"/>
                <a:sym typeface="Calibri"/>
              </a:rPr>
              <a:t> the session.  </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Arial"/>
              <a:buNone/>
            </a:pPr>
            <a:r>
              <a:rPr lang="en-US" sz="1200" i="1" dirty="0">
                <a:solidFill>
                  <a:schemeClr val="tx1"/>
                </a:solidFill>
                <a:latin typeface="Calibri" panose="020F0502020204030204" pitchFamily="34" charset="0"/>
                <a:ea typeface="Calibri"/>
                <a:cs typeface="Calibri"/>
                <a:sym typeface="Calibri"/>
              </a:rPr>
              <a:t>Depending on how the modules are delivered, this slide may be used to have participants</a:t>
            </a:r>
            <a:r>
              <a:rPr lang="en-US" sz="1200" i="1" baseline="0" dirty="0">
                <a:solidFill>
                  <a:schemeClr val="tx1"/>
                </a:solidFill>
                <a:latin typeface="Calibri" panose="020F0502020204030204" pitchFamily="34" charset="0"/>
                <a:ea typeface="Calibri"/>
                <a:cs typeface="Calibri"/>
                <a:sym typeface="Calibri"/>
              </a:rPr>
              <a:t> reflect on what they have learned so far, or just reviewed quickly to remind participants of the purpose of the work. </a:t>
            </a:r>
          </a:p>
          <a:p>
            <a:pPr lvl="0" rtl="0">
              <a:spcBef>
                <a:spcPts val="0"/>
              </a:spcBef>
              <a:buClr>
                <a:schemeClr val="dk1"/>
              </a:buClr>
              <a:buFont typeface="Arial"/>
              <a:buNone/>
            </a:pPr>
            <a:endParaRPr sz="1200" i="1"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These questions will be guiding our thinking as we work through all of the modules.  We will come back to reflect on them at the end of each module.</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In</a:t>
            </a:r>
            <a:r>
              <a:rPr lang="en-US" sz="1200" baseline="0" dirty="0">
                <a:solidFill>
                  <a:schemeClr val="tx1"/>
                </a:solidFill>
                <a:latin typeface="Calibri" panose="020F0502020204030204" pitchFamily="34" charset="0"/>
                <a:ea typeface="Calibri"/>
                <a:cs typeface="Calibri"/>
                <a:sym typeface="Calibri"/>
              </a:rPr>
              <a:t> the modules, we are digging into what the Standards and Shifts look like in instructional materials – the IMET is the tool to help us to do it.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To use the tool accurately, we need to bring our knowledge and understanding of CCSS, and think about how our own understandings get applied through a new lens.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It is important to set aside personal style or preference when teaching the materials. The goal of the IMET is not to find your perfect match in terms of your own teaching style; it is a fairly legalistic and bureaucratic task on whether or not the materials reflect these high level shifts. </a:t>
            </a:r>
            <a:endParaRPr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465" name="Shape 46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891624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4" name="Shape 62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Look at an example of a problem that ask students to construct and</a:t>
            </a:r>
            <a:r>
              <a:rPr lang="en-US" sz="1200" baseline="0" dirty="0">
                <a:solidFill>
                  <a:schemeClr val="dk1"/>
                </a:solidFill>
                <a:latin typeface="Calibri" panose="020F0502020204030204" pitchFamily="34" charset="0"/>
                <a:ea typeface="Calibri"/>
                <a:cs typeface="Calibri"/>
                <a:sym typeface="Calibri"/>
              </a:rPr>
              <a:t> critique arguments in a grade appropriate way.</a:t>
            </a:r>
          </a:p>
          <a:p>
            <a:pPr lvl="0" rtl="0">
              <a:spcBef>
                <a:spcPts val="0"/>
              </a:spcBef>
              <a:buClr>
                <a:schemeClr val="dk1"/>
              </a:buClr>
              <a:buSzPct val="25000"/>
              <a:buFont typeface="Calibri"/>
              <a:buNone/>
            </a:pPr>
            <a:endParaRPr lang="en-US" sz="1200" baseline="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dirty="0">
                <a:solidFill>
                  <a:schemeClr val="dk1"/>
                </a:solidFill>
                <a:latin typeface="Calibri" panose="020F0502020204030204" pitchFamily="34" charset="0"/>
                <a:ea typeface="Calibri"/>
                <a:cs typeface="Calibri"/>
                <a:sym typeface="Calibri"/>
              </a:rPr>
              <a:t>We are going to start looking at some examples through the lens of the questions associated with AC</a:t>
            </a:r>
            <a:r>
              <a:rPr lang="en-US" sz="1200" baseline="0" dirty="0">
                <a:solidFill>
                  <a:schemeClr val="dk1"/>
                </a:solidFill>
                <a:latin typeface="Calibri" panose="020F0502020204030204" pitchFamily="34" charset="0"/>
                <a:ea typeface="Calibri"/>
                <a:cs typeface="Calibri"/>
                <a:sym typeface="Calibri"/>
              </a:rPr>
              <a:t> Metric 2C.  The first question used to gather evidence is: “</a:t>
            </a:r>
            <a:r>
              <a:rPr lang="en-US" sz="1200" b="0" i="0" u="none" strike="noStrike" cap="none" baseline="0" dirty="0">
                <a:solidFill>
                  <a:srgbClr val="3F3F39"/>
                </a:solidFill>
                <a:latin typeface="Calibri" panose="020F0502020204030204" pitchFamily="34" charset="0"/>
                <a:ea typeface="Allerta"/>
                <a:cs typeface="Allerta"/>
                <a:sym typeface="Allerta"/>
              </a:rPr>
              <a:t>Do the materials </a:t>
            </a:r>
            <a:r>
              <a:rPr lang="en-US" sz="1200" b="0" i="0" u="none" strike="noStrike" cap="none" baseline="0" dirty="0">
                <a:solidFill>
                  <a:srgbClr val="00B050"/>
                </a:solidFill>
                <a:latin typeface="Calibri" panose="020F0502020204030204" pitchFamily="34" charset="0"/>
                <a:ea typeface="Allerta"/>
                <a:cs typeface="Allerta"/>
                <a:sym typeface="Allerta"/>
              </a:rPr>
              <a:t>support students in constructing viable arguments and critiquing the arguments of others concerning </a:t>
            </a:r>
            <a:r>
              <a:rPr lang="en-US" sz="1200" b="0" i="0" u="none" strike="noStrike" cap="none" baseline="0" dirty="0">
                <a:solidFill>
                  <a:srgbClr val="3F3F39"/>
                </a:solidFill>
                <a:latin typeface="Calibri" panose="020F0502020204030204" pitchFamily="34" charset="0"/>
                <a:ea typeface="Allerta"/>
                <a:cs typeface="Allerta"/>
                <a:sym typeface="Allerta"/>
              </a:rPr>
              <a:t>grade-level mathematics that is detailed in the content standards? </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dk1"/>
                </a:solidFill>
                <a:latin typeface="Calibri" panose="020F0502020204030204" pitchFamily="34" charset="0"/>
                <a:ea typeface="Calibri"/>
                <a:cs typeface="Calibri"/>
                <a:sym typeface="Calibri"/>
              </a:rPr>
              <a:t>We are going to look at an example from a grade 4 book that shows a strong example of meeting this question of the metric.</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dk1"/>
                </a:solidFill>
                <a:latin typeface="Calibri" panose="020F0502020204030204" pitchFamily="34" charset="0"/>
                <a:ea typeface="Calibri"/>
                <a:cs typeface="Calibri"/>
                <a:sym typeface="Calibri"/>
              </a:rPr>
              <a:t>&lt;Give participants a chance to read the question and discuss why it is an example of </a:t>
            </a:r>
            <a:r>
              <a:rPr lang="en-US" sz="1200" dirty="0">
                <a:solidFill>
                  <a:srgbClr val="3F3F39"/>
                </a:solidFill>
                <a:latin typeface="Calibri" panose="020F0502020204030204" pitchFamily="34" charset="0"/>
                <a:ea typeface="Allerta"/>
                <a:cs typeface="Allerta"/>
                <a:sym typeface="Allerta"/>
              </a:rPr>
              <a:t>supporting students in constructing viable arguments and critiquing the arguments of others concerning grade-level mathematics</a:t>
            </a:r>
            <a:r>
              <a:rPr lang="en-US" sz="1200" baseline="0" dirty="0">
                <a:solidFill>
                  <a:schemeClr val="dk1"/>
                </a:solidFill>
                <a:latin typeface="Calibri" panose="020F0502020204030204" pitchFamily="34" charset="0"/>
                <a:ea typeface="Calibri"/>
                <a:cs typeface="Calibri"/>
                <a:sym typeface="Calibri"/>
              </a:rPr>
              <a:t>.&gt; </a:t>
            </a:r>
            <a:r>
              <a:rPr lang="en-US" sz="1200" b="1" baseline="0" dirty="0">
                <a:solidFill>
                  <a:schemeClr val="dk1"/>
                </a:solidFill>
                <a:latin typeface="Calibri" panose="020F0502020204030204" pitchFamily="34" charset="0"/>
                <a:ea typeface="Calibri"/>
                <a:cs typeface="Calibri"/>
                <a:sym typeface="Calibri"/>
              </a:rPr>
              <a:t>&lt;6 minutes&gt;</a:t>
            </a:r>
            <a:endParaRPr lang="en-US" sz="1200" b="0" baseline="0" dirty="0">
              <a:solidFill>
                <a:schemeClr val="dk1"/>
              </a:solidFill>
              <a:latin typeface="Calibri" panose="020F0502020204030204" pitchFamily="34" charset="0"/>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0" baseline="0" dirty="0">
                <a:solidFill>
                  <a:schemeClr val="dk1"/>
                </a:solidFill>
                <a:latin typeface="Calibri" panose="020F0502020204030204" pitchFamily="34" charset="0"/>
                <a:ea typeface="Calibri"/>
                <a:cs typeface="Calibri"/>
                <a:sym typeface="Calibri"/>
              </a:rPr>
              <a:t>This problem gives students an opportunity to critique the reasoning of others, although the other is not a classmate.  Questions like these allow instructional materials to lay out specific arguments that students need to interpret and reason about.</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0" baseline="0" dirty="0">
                <a:solidFill>
                  <a:schemeClr val="dk1"/>
                </a:solidFill>
                <a:latin typeface="Calibri" panose="020F0502020204030204" pitchFamily="34" charset="0"/>
                <a:ea typeface="Calibri"/>
                <a:cs typeface="Calibri"/>
                <a:sym typeface="Calibri"/>
              </a:rPr>
              <a:t>Because it is easier for students to identify an error than to explain how to fix it, this level of critique is appropriate for grade 4.</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0" baseline="0" dirty="0">
                <a:solidFill>
                  <a:schemeClr val="dk1"/>
                </a:solidFill>
                <a:latin typeface="Calibri" panose="020F0502020204030204" pitchFamily="34" charset="0"/>
                <a:ea typeface="Calibri"/>
                <a:cs typeface="Calibri"/>
                <a:sym typeface="Calibri"/>
              </a:rPr>
              <a:t>This question aligns to grade-level math (4.OA.A.3)</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baseline="0" dirty="0">
                <a:solidFill>
                  <a:schemeClr val="dk1"/>
                </a:solidFill>
                <a:latin typeface="Calibri" panose="020F0502020204030204" pitchFamily="34" charset="0"/>
              </a:rPr>
              <a:t>Note:  Just like with all of our examples, one problem like this in materials doesn’t mean that these materials would meet the metric.  Reviewers need to look across the materials to gather evidence that will allow them to make a holistic decision about the materials for each metric. </a:t>
            </a:r>
            <a:endParaRPr lang="en-US" dirty="0">
              <a:latin typeface="Calibri" panose="020F0502020204030204" pitchFamily="34" charset="0"/>
            </a:endParaRPr>
          </a:p>
        </p:txBody>
      </p:sp>
      <p:sp>
        <p:nvSpPr>
          <p:cNvPr id="625" name="Shape 625"/>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extLst>
      <p:ext uri="{BB962C8B-B14F-4D97-AF65-F5344CB8AC3E}">
        <p14:creationId xmlns:p14="http://schemas.microsoft.com/office/powerpoint/2010/main" val="2266992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latin typeface="Calibri" panose="020F0502020204030204" pitchFamily="34" charset="0"/>
              </a:rPr>
              <a:t>Big Idea</a:t>
            </a:r>
            <a:r>
              <a:rPr lang="en-US" baseline="0" dirty="0">
                <a:latin typeface="Calibri" panose="020F0502020204030204" pitchFamily="34" charset="0"/>
              </a:rPr>
              <a:t>:  Give participants an opportunity to review a full lesson against all 3 metrics of AC 2.</a:t>
            </a:r>
          </a:p>
          <a:p>
            <a:pPr>
              <a:spcBef>
                <a:spcPts val="0"/>
              </a:spcBef>
              <a:buNone/>
            </a:pPr>
            <a:endParaRPr lang="en-US" baseline="0" dirty="0">
              <a:latin typeface="Calibri" panose="020F0502020204030204" pitchFamily="34" charset="0"/>
            </a:endParaRPr>
          </a:p>
          <a:p>
            <a:pPr>
              <a:spcBef>
                <a:spcPts val="0"/>
              </a:spcBef>
              <a:buNone/>
            </a:pPr>
            <a:r>
              <a:rPr lang="en-US" baseline="0" dirty="0">
                <a:latin typeface="Calibri" panose="020F0502020204030204" pitchFamily="34" charset="0"/>
              </a:rPr>
              <a:t>Taking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As we’ve talked about, it’s impossible to rate materials based on a single problem, lesson, or even unit.  That being said, we want to give you an opportunity to look more holistically at materials against the rubric.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You are going to review a lesson and gather as much evidence as you can against the metrics, using the questions under each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Although you won’t be able to give a rating, give a gut check about whether you think this series would receive 5 out of 6 points for this criterion, assuming that this lesson was typical of the materials’ approach to the SMPs.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Also note what else you would need to look at to determine your ratings or specific questions you have about these materials.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&lt;Give participants time to review the lesson and discuss their gut check ratings and the evidence they found.&gt;</a:t>
            </a:r>
            <a:r>
              <a:rPr lang="en-US" sz="1200" b="1" baseline="0" dirty="0">
                <a:solidFill>
                  <a:schemeClr val="dk1"/>
                </a:solidFill>
                <a:latin typeface="Calibri" panose="020F0502020204030204" pitchFamily="34" charset="0"/>
                <a:ea typeface="Calibri"/>
                <a:cs typeface="Calibri"/>
                <a:sym typeface="Calibri"/>
              </a:rPr>
              <a:t>&lt;15 minutes&gt;</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Although the lesson only briefly refers to the SMPs (and not even by their label), there are lots of examples throughout the lesson of how teachers will support students to develop the SMPs and how this engagement will deepen students’ understanding of content.</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The way the problems are structured, students will engage in looking for and using structure (MP.7) in order to understand the definition of prime and composite numbers.  </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In problem 1-65, students use an array to deepen their understanding of remainders, which is part of the Major Work of the grade (MP.5).  Since students are not choosing tools in this lesson, a reviewer would want to look into whether choosing tools happens in other lessons over the course of the year.</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Since the content of this lesson is not entirely focused on the Major Work of the grade, to determine a rating, a reviewer would need to look at lessons on Major Work to see whether SMPs were also being used to strengthen understanding of content in those lessons.</a:t>
            </a:r>
          </a:p>
          <a:p>
            <a:pPr marL="171450" lvl="0" indent="-171450" rtl="0">
              <a:spcBef>
                <a:spcPts val="0"/>
              </a:spcBef>
              <a:buClr>
                <a:schemeClr val="dk1"/>
              </a:buClr>
              <a:buSzPct val="25000"/>
              <a:buFontTx/>
              <a:buChar char="-"/>
            </a:pPr>
            <a:endParaRPr lang="en-US" sz="1200" dirty="0">
              <a:solidFill>
                <a:schemeClr val="dk1"/>
              </a:solidFill>
              <a:latin typeface="Calibri" panose="020F0502020204030204" pitchFamily="34" charset="0"/>
              <a:ea typeface="Calibri"/>
              <a:cs typeface="Calibri"/>
              <a:sym typeface="Calibri"/>
            </a:endParaRPr>
          </a:p>
          <a:p>
            <a:pPr>
              <a:spcBef>
                <a:spcPts val="0"/>
              </a:spcBef>
              <a:buNone/>
            </a:pPr>
            <a:endParaRPr lang="en-US" baseline="0" dirty="0">
              <a:latin typeface="Calibri" panose="020F0502020204030204" pitchFamily="34" charset="0"/>
            </a:endParaRPr>
          </a:p>
          <a:p>
            <a:pPr>
              <a:spcBef>
                <a:spcPts val="0"/>
              </a:spcBef>
              <a:buNone/>
            </a:pPr>
            <a:endParaRPr dirty="0">
              <a:latin typeface="Calibri" panose="020F0502020204030204" pitchFamily="34" charset="0"/>
            </a:endParaRPr>
          </a:p>
        </p:txBody>
      </p:sp>
      <p:sp>
        <p:nvSpPr>
          <p:cNvPr id="632" name="Shape 632"/>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extLst>
      <p:ext uri="{BB962C8B-B14F-4D97-AF65-F5344CB8AC3E}">
        <p14:creationId xmlns:p14="http://schemas.microsoft.com/office/powerpoint/2010/main" val="3784214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Show summary page for AC 2.</a:t>
            </a:r>
          </a:p>
          <a:p>
            <a:endParaRPr lang="en-US" baseline="0" dirty="0"/>
          </a:p>
          <a:p>
            <a:r>
              <a:rPr lang="en-US" baseline="0" dirty="0"/>
              <a:t>Talking Points:</a:t>
            </a:r>
          </a:p>
          <a:p>
            <a:pPr marL="171450" indent="-171450">
              <a:buFont typeface="Calibri" panose="020F0502020204030204" pitchFamily="34" charset="0"/>
              <a:buChar char="-"/>
            </a:pPr>
            <a:r>
              <a:rPr lang="en-US" baseline="0" dirty="0"/>
              <a:t>After completing your review of the metrics for AC 2, you will complete a summary page where you total the number of points earned for each metric.  Because this is an Alignment Criterion, materials need to receive 5 of 6 points to be considered aligned.  There is also space to note strengths and weaknesses of the materials as they relate to AC 2.</a:t>
            </a:r>
          </a:p>
          <a:p>
            <a:pPr marL="171450" indent="-171450">
              <a:buFontTx/>
              <a:buChar char="-"/>
            </a:pP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22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8510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7" name="Shape 637"/>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endParaRPr/>
          </a:p>
        </p:txBody>
      </p:sp>
      <p:sp>
        <p:nvSpPr>
          <p:cNvPr id="638" name="Shape 638"/>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23</a:t>
            </a:fld>
            <a:endParaRPr lang="en-US"/>
          </a:p>
        </p:txBody>
      </p:sp>
    </p:spTree>
    <p:extLst>
      <p:ext uri="{BB962C8B-B14F-4D97-AF65-F5344CB8AC3E}">
        <p14:creationId xmlns:p14="http://schemas.microsoft.com/office/powerpoint/2010/main" val="316656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4" name="Shape 644"/>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Introduce Alignment Criterion</a:t>
            </a:r>
            <a:r>
              <a:rPr lang="en-US" sz="1200" baseline="0" dirty="0">
                <a:solidFill>
                  <a:schemeClr val="tx1"/>
                </a:solidFill>
                <a:latin typeface="Calibri" panose="020F0502020204030204" pitchFamily="34" charset="0"/>
                <a:ea typeface="Calibri"/>
                <a:cs typeface="Calibri"/>
                <a:sym typeface="Calibri"/>
              </a:rPr>
              <a:t> 3 and the associated metrics.</a:t>
            </a: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We’ve reached the last of our criteria in the IMET-</a:t>
            </a:r>
            <a:r>
              <a:rPr lang="en-US" sz="1200" baseline="0" dirty="0">
                <a:solidFill>
                  <a:schemeClr val="tx1"/>
                </a:solidFill>
                <a:latin typeface="Calibri" panose="020F0502020204030204" pitchFamily="34" charset="0"/>
                <a:ea typeface="Calibri"/>
                <a:cs typeface="Calibri"/>
                <a:sym typeface="Calibri"/>
              </a:rPr>
              <a:t> Alignment Criterion 3 </a:t>
            </a:r>
            <a:r>
              <a:rPr lang="en-US" sz="1200" dirty="0">
                <a:solidFill>
                  <a:schemeClr val="tx1"/>
                </a:solidFill>
                <a:latin typeface="Calibri" panose="020F0502020204030204" pitchFamily="34" charset="0"/>
                <a:ea typeface="Calibri"/>
                <a:cs typeface="Calibri"/>
                <a:sym typeface="Calibri"/>
              </a:rPr>
              <a:t> is about access to the Standards for all students</a:t>
            </a:r>
            <a:r>
              <a:rPr lang="en-US" sz="1200" baseline="0" dirty="0">
                <a:solidFill>
                  <a:schemeClr val="tx1"/>
                </a:solidFill>
                <a:latin typeface="Calibri" panose="020F0502020204030204" pitchFamily="34" charset="0"/>
                <a:ea typeface="Calibri"/>
                <a:cs typeface="Calibri"/>
                <a:sym typeface="Calibri"/>
              </a:rPr>
              <a: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Because the promise of the Standards is about equity, it is essential to ensure that instructional materials meet the needs of a variety of learners.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There are 3 metrics in this criterion and, unlike the rest of the Alignment Criteria, there are no questions associated with the metrics.</a:t>
            </a:r>
          </a:p>
          <a:p>
            <a:pPr marL="0" marR="0" lvl="0" indent="0" algn="l" rtl="0">
              <a:spcBef>
                <a:spcPts val="0"/>
              </a:spcBef>
              <a:buClr>
                <a:schemeClr val="dk1"/>
              </a:buClr>
              <a:buFont typeface="Calibri"/>
              <a:buNone/>
            </a:pPr>
            <a:endParaRPr lang="en-US" sz="1200" dirty="0">
              <a:latin typeface="Calibri" panose="020F0502020204030204" pitchFamily="34" charset="0"/>
            </a:endParaRPr>
          </a:p>
        </p:txBody>
      </p:sp>
      <p:sp>
        <p:nvSpPr>
          <p:cNvPr id="645" name="Shape 645"/>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24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762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52" name="Shape 652"/>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solidFill>
                  <a:schemeClr val="tx1"/>
                </a:solidFill>
                <a:latin typeface="Calibri" panose="020F0502020204030204" pitchFamily="34" charset="0"/>
              </a:rPr>
              <a:t>Big Idea</a:t>
            </a:r>
            <a:r>
              <a:rPr lang="en-US" baseline="0" dirty="0">
                <a:solidFill>
                  <a:schemeClr val="tx1"/>
                </a:solidFill>
                <a:latin typeface="Calibri" panose="020F0502020204030204" pitchFamily="34" charset="0"/>
              </a:rPr>
              <a:t>:  Share best practices for supporting English Language Learners and see how many of these supports are embedded in the Standards, as written.</a:t>
            </a:r>
          </a:p>
          <a:p>
            <a:pPr>
              <a:spcBef>
                <a:spcPts val="0"/>
              </a:spcBef>
              <a:buNone/>
            </a:pPr>
            <a:endParaRPr lang="en-US" baseline="0" dirty="0">
              <a:solidFill>
                <a:schemeClr val="tx1"/>
              </a:solidFill>
              <a:latin typeface="Calibri" panose="020F0502020204030204" pitchFamily="34" charset="0"/>
            </a:endParaRPr>
          </a:p>
          <a:p>
            <a:pPr>
              <a:spcBef>
                <a:spcPts val="0"/>
              </a:spcBef>
              <a:buNone/>
            </a:pPr>
            <a:r>
              <a:rPr lang="en-US" baseline="0" dirty="0">
                <a:solidFill>
                  <a:schemeClr val="tx1"/>
                </a:solidFill>
                <a:latin typeface="Calibri" panose="020F0502020204030204" pitchFamily="34" charset="0"/>
              </a:rPr>
              <a:t>Talking Points:</a:t>
            </a:r>
          </a:p>
          <a:p>
            <a:pPr marL="171450" indent="-171450">
              <a:spcBef>
                <a:spcPts val="0"/>
              </a:spcBef>
              <a:buFontTx/>
              <a:buChar char="-"/>
            </a:pPr>
            <a:r>
              <a:rPr lang="en-US" baseline="0" dirty="0">
                <a:solidFill>
                  <a:schemeClr val="tx1"/>
                </a:solidFill>
                <a:latin typeface="Calibri" panose="020F0502020204030204" pitchFamily="34" charset="0"/>
              </a:rPr>
              <a:t>In order to fulfill the promise of the Standards for college and career readiness for all students, instructional materials need to provide specific supports for special populations of students.</a:t>
            </a:r>
          </a:p>
          <a:p>
            <a:pPr marL="171450" indent="-171450">
              <a:spcBef>
                <a:spcPts val="0"/>
              </a:spcBef>
              <a:buFontTx/>
              <a:buChar char="-"/>
            </a:pPr>
            <a:r>
              <a:rPr lang="en-US" baseline="0" dirty="0">
                <a:solidFill>
                  <a:schemeClr val="tx1"/>
                </a:solidFill>
                <a:latin typeface="Calibri" panose="020F0502020204030204" pitchFamily="34" charset="0"/>
              </a:rPr>
              <a:t>This is an excerpt from guidance from researchers at Stanford University about the kind of supports needed for students.</a:t>
            </a:r>
          </a:p>
          <a:p>
            <a:pPr marL="171450" indent="-171450">
              <a:spcBef>
                <a:spcPts val="0"/>
              </a:spcBef>
              <a:buFontTx/>
              <a:buChar char="-"/>
            </a:pPr>
            <a:r>
              <a:rPr lang="en-US" baseline="0" dirty="0">
                <a:solidFill>
                  <a:schemeClr val="tx1"/>
                </a:solidFill>
                <a:latin typeface="Calibri" panose="020F0502020204030204" pitchFamily="34" charset="0"/>
              </a:rPr>
              <a:t>&lt;Give participants time to read the excerpt, and discuss and summarize the recommendations provided.&gt; </a:t>
            </a:r>
            <a:r>
              <a:rPr lang="en-US" b="1" baseline="0" dirty="0">
                <a:solidFill>
                  <a:schemeClr val="tx1"/>
                </a:solidFill>
                <a:latin typeface="Calibri" panose="020F0502020204030204" pitchFamily="34" charset="0"/>
              </a:rPr>
              <a:t>&lt;5 minutes&gt;</a:t>
            </a:r>
            <a:endParaRPr lang="en-US" baseline="0" dirty="0">
              <a:solidFill>
                <a:schemeClr val="tx1"/>
              </a:solidFill>
              <a:latin typeface="Calibri" panose="020F0502020204030204" pitchFamily="34" charset="0"/>
            </a:endParaRPr>
          </a:p>
          <a:p>
            <a:pPr marL="171450" indent="-171450">
              <a:spcBef>
                <a:spcPts val="0"/>
              </a:spcBef>
              <a:buFontTx/>
              <a:buChar char="-"/>
            </a:pPr>
            <a:r>
              <a:rPr lang="en-US" baseline="0" dirty="0">
                <a:solidFill>
                  <a:schemeClr val="tx1"/>
                </a:solidFill>
                <a:latin typeface="Calibri" panose="020F0502020204030204" pitchFamily="34" charset="0"/>
              </a:rPr>
              <a:t>Many of the ideas presented in this excerpt are features of instructional materials that we’ve looked at in previous metrics on the IMET. &lt;Ask participants to name some of these&gt;</a:t>
            </a:r>
          </a:p>
          <a:p>
            <a:pPr marL="171450" indent="-171450">
              <a:spcBef>
                <a:spcPts val="0"/>
              </a:spcBef>
              <a:buFontTx/>
              <a:buChar char="-"/>
            </a:pPr>
            <a:r>
              <a:rPr lang="en-US" baseline="0" dirty="0">
                <a:solidFill>
                  <a:schemeClr val="tx1"/>
                </a:solidFill>
                <a:latin typeface="Calibri" panose="020F0502020204030204" pitchFamily="34" charset="0"/>
              </a:rPr>
              <a:t>Additional guidance reinforces the idea that students who are English Language Learners need to be encouraged to express mathematical ideas that they may not yet have the language to explain.</a:t>
            </a:r>
          </a:p>
          <a:p>
            <a:pPr marL="171450" indent="-171450">
              <a:spcBef>
                <a:spcPts val="0"/>
              </a:spcBef>
              <a:buFontTx/>
              <a:buChar char="-"/>
            </a:pPr>
            <a:r>
              <a:rPr lang="en-US" baseline="0" dirty="0">
                <a:solidFill>
                  <a:schemeClr val="tx1"/>
                </a:solidFill>
                <a:latin typeface="Calibri" panose="020F0502020204030204" pitchFamily="34" charset="0"/>
              </a:rPr>
              <a:t>A big theme in supports that we will see throughout this criterion is that materials need to have supports that allow all learners to reach the full depth of the Standards.</a:t>
            </a:r>
            <a:endParaRPr dirty="0">
              <a:solidFill>
                <a:schemeClr val="tx1"/>
              </a:solidFill>
              <a:latin typeface="Calibri" panose="020F0502020204030204" pitchFamily="34" charset="0"/>
            </a:endParaRPr>
          </a:p>
        </p:txBody>
      </p:sp>
      <p:sp>
        <p:nvSpPr>
          <p:cNvPr id="653" name="Shape 653"/>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1907526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0" name="Shape 660"/>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Give participants</a:t>
            </a:r>
            <a:r>
              <a:rPr lang="en-US" sz="1200" baseline="0" dirty="0">
                <a:solidFill>
                  <a:schemeClr val="tx1"/>
                </a:solidFill>
                <a:latin typeface="Calibri" panose="020F0502020204030204" pitchFamily="34" charset="0"/>
                <a:ea typeface="Calibri"/>
                <a:cs typeface="Calibri"/>
                <a:sym typeface="Calibri"/>
              </a:rPr>
              <a:t> an opportunity to discuss what kind of supports will allow all students to meet the same standards. </a:t>
            </a:r>
          </a:p>
          <a:p>
            <a:pPr lvl="0" rtl="0">
              <a:spcBef>
                <a:spcPts val="0"/>
              </a:spcBef>
              <a:buClr>
                <a:schemeClr val="dk1"/>
              </a:buClr>
              <a:buFont typeface="Arial"/>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We’re going to look at a few examples of supports that materials provide to ensure all learners meet the Standards.  Although the supports needed may vary based on the population of students that a district or school is serving, there are some standard supports that are necessary.</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&lt;Give participants an opportunity to read the lesson excerpt and discuss whether it provides supports that will help all students meet the standard</a:t>
            </a:r>
            <a:r>
              <a:rPr lang="en-US" sz="1200" i="0" baseline="0" dirty="0">
                <a:solidFill>
                  <a:schemeClr val="tx1"/>
                </a:solidFill>
                <a:latin typeface="Calibri" panose="020F0502020204030204" pitchFamily="34" charset="0"/>
                <a:ea typeface="Calibri"/>
                <a:cs typeface="Calibri"/>
                <a:sym typeface="Calibri"/>
              </a:rPr>
              <a:t>.</a:t>
            </a:r>
            <a:r>
              <a:rPr lang="en-US" sz="1200" dirty="0">
                <a:solidFill>
                  <a:schemeClr val="tx1"/>
                </a:solidFill>
                <a:latin typeface="Calibri" panose="020F0502020204030204" pitchFamily="34" charset="0"/>
                <a:ea typeface="Allerta"/>
                <a:cs typeface="Allerta"/>
                <a:sym typeface="Allerta"/>
              </a:rPr>
              <a:t>&gt; </a:t>
            </a:r>
            <a:r>
              <a:rPr lang="en-US" sz="1200" b="1" dirty="0">
                <a:solidFill>
                  <a:schemeClr val="tx1"/>
                </a:solidFill>
                <a:latin typeface="Calibri" panose="020F0502020204030204" pitchFamily="34" charset="0"/>
                <a:ea typeface="Allerta"/>
                <a:cs typeface="Allerta"/>
                <a:sym typeface="Allerta"/>
              </a:rPr>
              <a:t>&lt;5 minutes&gt;</a:t>
            </a:r>
            <a:endParaRPr lang="en-US" sz="1200" b="0" dirty="0">
              <a:solidFill>
                <a:schemeClr val="tx1"/>
              </a:solidFill>
              <a:latin typeface="Calibri" panose="020F0502020204030204" pitchFamily="34" charset="0"/>
              <a:ea typeface="Allerta"/>
              <a:cs typeface="Allerta"/>
              <a:sym typeface="Allerta"/>
            </a:endParaRP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In the text box, the materials are explicitly noting that the mathematical content needs to be accessible to all students.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The materials suggest the research-based strategy of previewing academic vocabulary and encouraging students to connect vocabulary.</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Based on the small size of this excerpt, there could be other arguments made for ways to provide more supports to special populations.  For example, teachers may need more guidance about how to introduce the vocabulary to students.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baseline="0" dirty="0">
                <a:solidFill>
                  <a:schemeClr val="tx1"/>
                </a:solidFill>
                <a:latin typeface="Calibri" panose="020F0502020204030204" pitchFamily="34" charset="0"/>
              </a:rPr>
              <a:t>Note:  Just like with all of our examples, one small excerpt like this in materials doesn’t mean that these materials would not meet the metric.  Reviewers need to look across the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a:spcBef>
                <a:spcPts val="0"/>
              </a:spcBef>
              <a:buNone/>
            </a:pPr>
            <a:endParaRPr lang="en-US"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61" name="Shape 661"/>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2343849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69" name="Shape 669"/>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Give participants</a:t>
            </a:r>
            <a:r>
              <a:rPr lang="en-US" sz="1200" baseline="0" dirty="0">
                <a:solidFill>
                  <a:schemeClr val="tx1"/>
                </a:solidFill>
                <a:latin typeface="Calibri" panose="020F0502020204030204" pitchFamily="34" charset="0"/>
                <a:ea typeface="Calibri"/>
                <a:cs typeface="Calibri"/>
                <a:sym typeface="Calibri"/>
              </a:rPr>
              <a:t> an opportunity to discuss what kind of supports will allow all students to meet the same standards.</a:t>
            </a:r>
          </a:p>
          <a:p>
            <a:pPr lvl="0" rtl="0">
              <a:spcBef>
                <a:spcPts val="0"/>
              </a:spcBef>
              <a:buClr>
                <a:schemeClr val="dk1"/>
              </a:buClr>
              <a:buFont typeface="Arial"/>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Here’s another brief example from a grade 4 book.</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&lt;Give participants an opportunity to read the lesson excerpt and discuss whether it provides gradual removal of supports.</a:t>
            </a:r>
            <a:r>
              <a:rPr lang="en-US" sz="1200" dirty="0">
                <a:solidFill>
                  <a:schemeClr val="tx1"/>
                </a:solidFill>
                <a:latin typeface="Calibri" panose="020F0502020204030204" pitchFamily="34" charset="0"/>
                <a:ea typeface="Allerta"/>
                <a:cs typeface="Allerta"/>
                <a:sym typeface="Allerta"/>
              </a:rPr>
              <a:t>&gt; </a:t>
            </a:r>
            <a:r>
              <a:rPr lang="en-US" sz="1200" b="1" dirty="0">
                <a:solidFill>
                  <a:schemeClr val="tx1"/>
                </a:solidFill>
                <a:latin typeface="Calibri" panose="020F0502020204030204" pitchFamily="34" charset="0"/>
                <a:ea typeface="Allerta"/>
                <a:cs typeface="Allerta"/>
                <a:sym typeface="Allerta"/>
              </a:rPr>
              <a:t>&lt;4 minutes&gt;</a:t>
            </a:r>
            <a:endParaRPr lang="en-US" sz="1200" b="0" dirty="0">
              <a:solidFill>
                <a:schemeClr val="tx1"/>
              </a:solidFill>
              <a:latin typeface="Calibri" panose="020F0502020204030204" pitchFamily="34" charset="0"/>
              <a:ea typeface="Allerta"/>
              <a:cs typeface="Allerta"/>
              <a:sym typeface="Allerta"/>
            </a:endParaRP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The choice to only give supports on certain questions emphasizes the idea that students should not get blanket supports, but supports that will move them toward greater independence.</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baseline="0" dirty="0">
                <a:solidFill>
                  <a:schemeClr val="tx1"/>
                </a:solidFill>
                <a:latin typeface="Calibri" panose="020F0502020204030204" pitchFamily="34" charset="0"/>
              </a:rPr>
              <a:t>Note:  Just like with all of our examples, one small excerpt like this in materials doesn’t mean that these materials would meet the metric.  Reviewers need to look across the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a:spcBef>
                <a:spcPts val="0"/>
              </a:spcBef>
              <a:buNone/>
            </a:pPr>
            <a:endParaRPr lang="en-US" dirty="0">
              <a:solidFill>
                <a:schemeClr val="tx1"/>
              </a:solidFill>
              <a:latin typeface="Calibri" panose="020F0502020204030204" pitchFamily="34" charset="0"/>
            </a:endParaRPr>
          </a:p>
          <a:p>
            <a:pPr>
              <a:spcBef>
                <a:spcPts val="0"/>
              </a:spcBef>
              <a:buNone/>
            </a:pPr>
            <a:endParaRPr lang="en-US" dirty="0">
              <a:solidFill>
                <a:schemeClr val="tx1"/>
              </a:solidFill>
              <a:latin typeface="Calibri" panose="020F0502020204030204" pitchFamily="34" charset="0"/>
            </a:endParaRPr>
          </a:p>
          <a:p>
            <a:pPr>
              <a:spcBef>
                <a:spcPts val="0"/>
              </a:spcBef>
              <a:buNone/>
            </a:pPr>
            <a:endParaRPr dirty="0">
              <a:solidFill>
                <a:schemeClr val="tx1"/>
              </a:solidFill>
              <a:latin typeface="Calibri" panose="020F0502020204030204" pitchFamily="34" charset="0"/>
            </a:endParaRPr>
          </a:p>
        </p:txBody>
      </p:sp>
      <p:sp>
        <p:nvSpPr>
          <p:cNvPr id="670" name="Shape 670"/>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1257913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8" name="Shape 678"/>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Give participants</a:t>
            </a:r>
            <a:r>
              <a:rPr lang="en-US" sz="1200" baseline="0" dirty="0">
                <a:solidFill>
                  <a:schemeClr val="tx1"/>
                </a:solidFill>
                <a:latin typeface="Calibri" panose="020F0502020204030204" pitchFamily="34" charset="0"/>
                <a:ea typeface="Calibri"/>
                <a:cs typeface="Calibri"/>
                <a:sym typeface="Calibri"/>
              </a:rPr>
              <a:t> an opportunity to discuss what a mix of instructional approaches can look like.</a:t>
            </a:r>
          </a:p>
          <a:p>
            <a:pPr lvl="0" rtl="0">
              <a:spcBef>
                <a:spcPts val="0"/>
              </a:spcBef>
              <a:buClr>
                <a:schemeClr val="dk1"/>
              </a:buClr>
              <a:buFont typeface="Arial"/>
              <a:buNone/>
            </a:pPr>
            <a:endParaRPr lang="en-US"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For the last metric, we need to consider the variety of instructional approaches provided in instructional materials.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To get a sense of this, you are going to look at some excerpts from the front matter of a series to read about how they describe their approach.</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Calibri"/>
              </a:rPr>
              <a:t>&lt;Give participants an opportunity to read through the excerpt of the front matter and discuss whether it provides a mix of instructional strategies and how they may or may not be helpful to a range of learners.</a:t>
            </a:r>
            <a:r>
              <a:rPr lang="en-US" sz="1200" dirty="0">
                <a:solidFill>
                  <a:schemeClr val="tx1"/>
                </a:solidFill>
                <a:latin typeface="Calibri" panose="020F0502020204030204" pitchFamily="34" charset="0"/>
                <a:ea typeface="Allerta"/>
                <a:cs typeface="Allerta"/>
                <a:sym typeface="Allerta"/>
              </a:rPr>
              <a:t>&gt; </a:t>
            </a:r>
            <a:r>
              <a:rPr lang="en-US" sz="1200" b="1" dirty="0">
                <a:solidFill>
                  <a:schemeClr val="tx1"/>
                </a:solidFill>
                <a:latin typeface="Calibri" panose="020F0502020204030204" pitchFamily="34" charset="0"/>
                <a:ea typeface="Allerta"/>
                <a:cs typeface="Allerta"/>
                <a:sym typeface="Allerta"/>
              </a:rPr>
              <a:t>&lt;5 minutes&gt;</a:t>
            </a:r>
            <a:endParaRPr lang="en-US" sz="1200" b="0" dirty="0">
              <a:solidFill>
                <a:schemeClr val="tx1"/>
              </a:solidFill>
              <a:latin typeface="Calibri" panose="020F0502020204030204" pitchFamily="34" charset="0"/>
              <a:ea typeface="Allerta"/>
              <a:cs typeface="Allerta"/>
              <a:sym typeface="Allerta"/>
            </a:endParaRP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As defined by the publisher, the materials seem to provide guidance on a variety of instructional strategies that would meet the needs of varied learners.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sz="1200" baseline="0" dirty="0">
                <a:solidFill>
                  <a:schemeClr val="tx1"/>
                </a:solidFill>
                <a:latin typeface="Calibri" panose="020F0502020204030204" pitchFamily="34" charset="0"/>
                <a:ea typeface="Calibri"/>
                <a:cs typeface="Calibri"/>
                <a:sym typeface="Allerta"/>
              </a:rPr>
              <a:t>To further investigate these materials, reviewers may want to check to make sure there are more specifically teacher-led strategies to provide additional supports to all learners.</a:t>
            </a:r>
          </a:p>
          <a:p>
            <a:pPr marL="171450" marR="0" lvl="0" indent="-171450" algn="l" defTabSz="914400" rtl="0" eaLnBrk="1" fontAlgn="auto" latinLnBrk="0" hangingPunct="1">
              <a:lnSpc>
                <a:spcPct val="100000"/>
              </a:lnSpc>
              <a:spcBef>
                <a:spcPts val="0"/>
              </a:spcBef>
              <a:spcAft>
                <a:spcPts val="0"/>
              </a:spcAft>
              <a:buClr>
                <a:schemeClr val="dk1"/>
              </a:buClr>
              <a:buSzPct val="25000"/>
              <a:buFont typeface="Calibri" panose="020F0502020204030204" pitchFamily="34" charset="0"/>
              <a:buChar char="-"/>
              <a:tabLst/>
              <a:defRPr/>
            </a:pPr>
            <a:r>
              <a:rPr lang="en-US" baseline="0" dirty="0">
                <a:solidFill>
                  <a:schemeClr val="tx1"/>
                </a:solidFill>
                <a:latin typeface="Calibri" panose="020F0502020204030204" pitchFamily="34" charset="0"/>
              </a:rPr>
              <a:t>Note:  Just like with all of our examples, just seeing this in the front matter doesn’t mean that these materials would meet the metric.  Reviewers need to look across the materials to gather evidence that will allow them to make a holistic decision about the materials for each metric. </a:t>
            </a:r>
            <a:endParaRPr lang="en-US" dirty="0">
              <a:solidFill>
                <a:schemeClr val="tx1"/>
              </a:solidFill>
              <a:latin typeface="Calibri" panose="020F0502020204030204" pitchFamily="34" charset="0"/>
            </a:endParaRPr>
          </a:p>
          <a:p>
            <a:pPr>
              <a:spcBef>
                <a:spcPts val="0"/>
              </a:spcBef>
              <a:buNone/>
            </a:pPr>
            <a:endParaRPr lang="en-US" dirty="0">
              <a:solidFill>
                <a:schemeClr val="tx1"/>
              </a:solidFill>
              <a:latin typeface="Calibri" panose="020F0502020204030204" pitchFamily="34" charset="0"/>
            </a:endParaRPr>
          </a:p>
        </p:txBody>
      </p:sp>
      <p:sp>
        <p:nvSpPr>
          <p:cNvPr id="679" name="Shape 679"/>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1711069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1" name="Shape 63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latin typeface="Calibri" panose="020F0502020204030204" pitchFamily="34" charset="0"/>
              </a:rPr>
              <a:t>Big Idea</a:t>
            </a:r>
            <a:r>
              <a:rPr lang="en-US" baseline="0" dirty="0">
                <a:latin typeface="Calibri" panose="020F0502020204030204" pitchFamily="34" charset="0"/>
              </a:rPr>
              <a:t>:  Give participants an opportunity to review a full lesson against all 3 metrics of AC 3.</a:t>
            </a:r>
          </a:p>
          <a:p>
            <a:pPr>
              <a:spcBef>
                <a:spcPts val="0"/>
              </a:spcBef>
              <a:buNone/>
            </a:pPr>
            <a:endParaRPr lang="en-US" baseline="0" dirty="0">
              <a:latin typeface="Calibri" panose="020F0502020204030204" pitchFamily="34" charset="0"/>
            </a:endParaRPr>
          </a:p>
          <a:p>
            <a:pPr>
              <a:spcBef>
                <a:spcPts val="0"/>
              </a:spcBef>
              <a:buNone/>
            </a:pPr>
            <a:r>
              <a:rPr lang="en-US" baseline="0" dirty="0">
                <a:latin typeface="Calibri" panose="020F0502020204030204" pitchFamily="34" charset="0"/>
              </a:rPr>
              <a:t>Talking points: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As we’ve talked about, it’s impossible to rate materials based on a single problem, lesson, or even unit.  That being said, we want to give you an opportunity to look more holistically at materials against the rubric.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You are going to review a lesson and gather as much evidence as you can against the metrics, using the questions under each metric.</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Although you won’t be able to give a rating, give a gut check about whether you think this series would receive 5 out of 6 points for this criterion, assuming that this lesson was typical of their approach to supports for learners.  </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Also note what else you would need to look at to determine your ratings or specific questions you have about these materials.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&lt;Give participants time to review the lesson and discuss their gut check ratings and the evidence they found.&gt;</a:t>
            </a:r>
            <a:r>
              <a:rPr lang="en-US" sz="1200" b="1" baseline="0" dirty="0">
                <a:solidFill>
                  <a:schemeClr val="dk1"/>
                </a:solidFill>
                <a:latin typeface="Calibri" panose="020F0502020204030204" pitchFamily="34" charset="0"/>
                <a:ea typeface="Calibri"/>
                <a:cs typeface="Calibri"/>
                <a:sym typeface="Calibri"/>
              </a:rPr>
              <a:t>&lt;15 minutes&gt;</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There are places in the lesson that point out misconceptions that students may have, and provide supports for teachers.  One example of this is in the discussion of “Different Fraction Divisions on the Number Line” at the top of page 20.  The materials point out a common confusion about labeling fractions on a number line and suggests instructional moves that will support all students with accessing the grade-level content.</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The specific supports provided for ELLs next to this discussion may be helpful to that part of the lesson.  However, in a full review of these materials, reviewers may look for more robust supports for special populations and ELLs.</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The resources provided on pg. x for differentiated instruction ask students to engage in a similar activity to compare fractions with different sizes of numbers for the different levels of instruction.   This shows an opportunity for all students to engage with the grade-level content.  However, in a full review, reviewers would need to make sure that students who are below grade level are not always limited to working with fractions less than 1.</a:t>
            </a:r>
          </a:p>
          <a:p>
            <a:pPr marL="171450" lvl="0" indent="-171450" rtl="0">
              <a:spcBef>
                <a:spcPts val="0"/>
              </a:spcBef>
              <a:buClr>
                <a:schemeClr val="dk1"/>
              </a:buClr>
              <a:buSzPct val="25000"/>
              <a:buFont typeface="Calibri" panose="020F0502020204030204" pitchFamily="34" charset="0"/>
              <a:buChar char="-"/>
            </a:pPr>
            <a:r>
              <a:rPr lang="en-US" sz="1200" b="0" baseline="0" dirty="0">
                <a:solidFill>
                  <a:schemeClr val="dk1"/>
                </a:solidFill>
                <a:latin typeface="Calibri" panose="020F0502020204030204" pitchFamily="34" charset="0"/>
                <a:ea typeface="Calibri"/>
                <a:cs typeface="Calibri"/>
                <a:sym typeface="Calibri"/>
              </a:rPr>
              <a:t>Based on the limited evidence provided in one lesson, it is reasonable for participants to give a gut check or either “meets” or “not meets.”  Encourage participants to talk about what else they would be looking for if they were doing a full review of these materials.</a:t>
            </a:r>
            <a:endParaRPr lang="en-US" sz="1200" b="0" dirty="0">
              <a:solidFill>
                <a:schemeClr val="dk1"/>
              </a:solidFill>
              <a:latin typeface="Calibri" panose="020F0502020204030204" pitchFamily="34" charset="0"/>
              <a:ea typeface="Calibri"/>
              <a:cs typeface="Calibri"/>
              <a:sym typeface="Calibri"/>
            </a:endParaRPr>
          </a:p>
          <a:p>
            <a:pPr marL="171450" lvl="0" indent="-171450" rtl="0">
              <a:spcBef>
                <a:spcPts val="0"/>
              </a:spcBef>
              <a:buClr>
                <a:schemeClr val="dk1"/>
              </a:buClr>
              <a:buSzPct val="25000"/>
              <a:buFontTx/>
              <a:buChar char="-"/>
            </a:pPr>
            <a:endParaRPr lang="en-US" sz="1200" dirty="0">
              <a:solidFill>
                <a:schemeClr val="dk1"/>
              </a:solidFill>
              <a:latin typeface="Calibri" panose="020F0502020204030204" pitchFamily="34" charset="0"/>
              <a:ea typeface="Calibri"/>
              <a:cs typeface="Calibri"/>
              <a:sym typeface="Calibri"/>
            </a:endParaRPr>
          </a:p>
          <a:p>
            <a:pPr>
              <a:spcBef>
                <a:spcPts val="0"/>
              </a:spcBef>
              <a:buNone/>
            </a:pPr>
            <a:endParaRPr lang="en-US" baseline="0" dirty="0">
              <a:latin typeface="Calibri" panose="020F0502020204030204" pitchFamily="34" charset="0"/>
            </a:endParaRPr>
          </a:p>
          <a:p>
            <a:pPr>
              <a:spcBef>
                <a:spcPts val="0"/>
              </a:spcBef>
              <a:buNone/>
            </a:pPr>
            <a:endParaRPr dirty="0">
              <a:latin typeface="Calibri" panose="020F0502020204030204" pitchFamily="34" charset="0"/>
            </a:endParaRPr>
          </a:p>
        </p:txBody>
      </p:sp>
      <p:sp>
        <p:nvSpPr>
          <p:cNvPr id="632" name="Shape 632"/>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407919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Big Idea:  Share goals of the session.</a:t>
            </a:r>
          </a:p>
          <a:p>
            <a:pPr lvl="0" rtl="0">
              <a:spcBef>
                <a:spcPts val="0"/>
              </a:spcBef>
              <a:buClr>
                <a:schemeClr val="dk1"/>
              </a:buClr>
              <a:buFont typeface="Arial"/>
              <a:buNone/>
            </a:pPr>
            <a:endParaRPr sz="1200" dirty="0">
              <a:solidFill>
                <a:schemeClr val="tx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tx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tx1"/>
                </a:solidFill>
                <a:latin typeface="Calibri" panose="020F0502020204030204" pitchFamily="34" charset="0"/>
                <a:ea typeface="Calibri"/>
                <a:cs typeface="Calibri"/>
                <a:sym typeface="Calibri"/>
              </a:rPr>
              <a:t>The goals</a:t>
            </a:r>
            <a:r>
              <a:rPr lang="en-US" sz="1200" baseline="0" dirty="0">
                <a:solidFill>
                  <a:schemeClr val="tx1"/>
                </a:solidFill>
                <a:latin typeface="Calibri" panose="020F0502020204030204" pitchFamily="34" charset="0"/>
                <a:ea typeface="Calibri"/>
                <a:cs typeface="Calibri"/>
                <a:sym typeface="Calibri"/>
              </a:rPr>
              <a:t> outline what participants will know and be able to do at the end of this module.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tx1"/>
                </a:solidFill>
                <a:latin typeface="Calibri" panose="020F0502020204030204" pitchFamily="34" charset="0"/>
                <a:ea typeface="Calibri"/>
                <a:cs typeface="Calibri"/>
                <a:sym typeface="Calibri"/>
              </a:rPr>
              <a:t>As the goals imply, engaging in this process is a constant cycle of learning.  What we know about the CCSS informs how we look at the IMET; what we learn about the IMET deepens our understanding of CCSS.</a:t>
            </a:r>
            <a:endParaRPr dirty="0">
              <a:solidFill>
                <a:schemeClr val="tx1"/>
              </a:solidFill>
              <a:latin typeface="Calibri" panose="020F0502020204030204" pitchFamily="34" charset="0"/>
            </a:endParaRPr>
          </a:p>
          <a:p>
            <a:pPr lvl="0" rtl="0">
              <a:spcBef>
                <a:spcPts val="0"/>
              </a:spcBef>
              <a:buNone/>
            </a:pPr>
            <a:endParaRPr dirty="0">
              <a:solidFill>
                <a:schemeClr val="tx1"/>
              </a:solidFill>
              <a:latin typeface="Calibri" panose="020F0502020204030204" pitchFamily="34" charset="0"/>
            </a:endParaRPr>
          </a:p>
        </p:txBody>
      </p:sp>
      <p:sp>
        <p:nvSpPr>
          <p:cNvPr id="471" name="Shape 4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93733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Big Idea</a:t>
            </a:r>
            <a:r>
              <a:rPr lang="en-US" baseline="0" dirty="0"/>
              <a:t>:  Show summary page for AC 3.</a:t>
            </a:r>
          </a:p>
          <a:p>
            <a:endParaRPr lang="en-US" baseline="0" dirty="0"/>
          </a:p>
          <a:p>
            <a:r>
              <a:rPr lang="en-US" baseline="0" dirty="0"/>
              <a:t>Talking Points:</a:t>
            </a:r>
          </a:p>
          <a:p>
            <a:pPr marL="171450" indent="-171450">
              <a:buFont typeface="Calibri" panose="020F0502020204030204" pitchFamily="34" charset="0"/>
              <a:buChar char="-"/>
            </a:pPr>
            <a:r>
              <a:rPr lang="en-US" baseline="0" dirty="0"/>
              <a:t>After completing your review of the metrics for AC 3, you will complete a summary page where you total the number of points earned for each metric.  Because this is an Alignment Criterion, materials need to receive 5 of 6 points to be considered aligned.  There is also space to note strengths and weaknesses of the materials as they relate to AC 3.</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30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9728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4" name="Shape 694"/>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endParaRPr/>
          </a:p>
        </p:txBody>
      </p:sp>
      <p:sp>
        <p:nvSpPr>
          <p:cNvPr id="695" name="Shape 695"/>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31</a:t>
            </a:fld>
            <a:endParaRPr lang="en-US"/>
          </a:p>
        </p:txBody>
      </p:sp>
    </p:spTree>
    <p:extLst>
      <p:ext uri="{BB962C8B-B14F-4D97-AF65-F5344CB8AC3E}">
        <p14:creationId xmlns:p14="http://schemas.microsoft.com/office/powerpoint/2010/main" val="961705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r>
              <a:rPr lang="en-US" dirty="0">
                <a:latin typeface="Calibri" panose="020F0502020204030204" pitchFamily="34" charset="0"/>
              </a:rPr>
              <a:t>Big Idea:  Give participants</a:t>
            </a:r>
            <a:r>
              <a:rPr lang="en-US" baseline="0" dirty="0">
                <a:latin typeface="Calibri" panose="020F0502020204030204" pitchFamily="34" charset="0"/>
              </a:rPr>
              <a:t> a big picture view of the metrics covered in this module.</a:t>
            </a:r>
          </a:p>
          <a:p>
            <a:pPr>
              <a:spcBef>
                <a:spcPts val="0"/>
              </a:spcBef>
              <a:buNone/>
            </a:pPr>
            <a:endParaRPr lang="en-US" baseline="0" dirty="0">
              <a:latin typeface="Calibri" panose="020F0502020204030204" pitchFamily="34" charset="0"/>
            </a:endParaRPr>
          </a:p>
          <a:p>
            <a:pPr>
              <a:spcBef>
                <a:spcPts val="0"/>
              </a:spcBef>
              <a:buNone/>
            </a:pPr>
            <a:r>
              <a:rPr lang="en-US" baseline="0" dirty="0">
                <a:latin typeface="Calibri" panose="020F0502020204030204" pitchFamily="34" charset="0"/>
              </a:rPr>
              <a:t>Talking Points:</a:t>
            </a:r>
          </a:p>
          <a:p>
            <a:pPr marL="171450" indent="-171450">
              <a:spcBef>
                <a:spcPts val="0"/>
              </a:spcBef>
              <a:buFont typeface="Calibri" panose="020F0502020204030204" pitchFamily="34" charset="0"/>
              <a:buChar char="-"/>
            </a:pPr>
            <a:r>
              <a:rPr lang="en-US" baseline="0" dirty="0">
                <a:latin typeface="Calibri" panose="020F0502020204030204" pitchFamily="34" charset="0"/>
              </a:rPr>
              <a:t>These are all the metrics you learned about today!</a:t>
            </a:r>
          </a:p>
          <a:p>
            <a:pPr marL="171450" indent="-171450">
              <a:spcBef>
                <a:spcPts val="0"/>
              </a:spcBef>
              <a:buFont typeface="Calibri" panose="020F0502020204030204" pitchFamily="34" charset="0"/>
              <a:buChar char="-"/>
            </a:pPr>
            <a:r>
              <a:rPr lang="en-US" baseline="0" dirty="0">
                <a:latin typeface="Calibri" panose="020F0502020204030204" pitchFamily="34" charset="0"/>
              </a:rPr>
              <a:t>There is a short-hand name to describe each metric.  Many reviewers feel that it is helpful to have this on hand as they begin the review process to help them remember the metrics and think about where evidence they are finding in books fit in.</a:t>
            </a:r>
            <a:endParaRPr lang="en-US" dirty="0">
              <a:latin typeface="Calibri" panose="020F0502020204030204" pitchFamily="34" charset="0"/>
            </a:endParaRPr>
          </a:p>
          <a:p>
            <a:pPr>
              <a:spcBef>
                <a:spcPts val="0"/>
              </a:spcBef>
              <a:buNone/>
            </a:pPr>
            <a:endParaRPr lang="en-US" dirty="0">
              <a:latin typeface="Calibri" panose="020F0502020204030204" pitchFamily="34" charset="0"/>
            </a:endParaRPr>
          </a:p>
          <a:p>
            <a:pPr>
              <a:spcBef>
                <a:spcPts val="0"/>
              </a:spcBef>
              <a:buNone/>
            </a:pPr>
            <a:endParaRPr dirty="0">
              <a:latin typeface="Calibri" panose="020F0502020204030204" pitchFamily="34" charset="0"/>
            </a:endParaRPr>
          </a:p>
        </p:txBody>
      </p:sp>
      <p:sp>
        <p:nvSpPr>
          <p:cNvPr id="702" name="Shape 702"/>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rtl="0">
              <a:spcBef>
                <a:spcPts val="0"/>
              </a:spcBef>
              <a:buClr>
                <a:srgbClr val="000000"/>
              </a:buClr>
              <a:buSzPct val="25000"/>
              <a:buFont typeface="Arial"/>
              <a:buNone/>
            </a:pPr>
            <a:fld id="{00000000-1234-1234-1234-123412341234}" type="slidenum">
              <a:rPr lang="en-US"/>
              <a:t>32</a:t>
            </a:fld>
            <a:endParaRPr lang="en-US"/>
          </a:p>
        </p:txBody>
      </p:sp>
    </p:spTree>
    <p:extLst>
      <p:ext uri="{BB962C8B-B14F-4D97-AF65-F5344CB8AC3E}">
        <p14:creationId xmlns:p14="http://schemas.microsoft.com/office/powerpoint/2010/main" val="240074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None/>
            </a:pPr>
            <a:r>
              <a:rPr lang="en-US" sz="1200" dirty="0">
                <a:solidFill>
                  <a:schemeClr val="dk1"/>
                </a:solidFill>
                <a:latin typeface="Calibri" panose="020F0502020204030204" pitchFamily="34" charset="0"/>
                <a:ea typeface="Calibri"/>
                <a:cs typeface="Calibri"/>
                <a:sym typeface="Calibri"/>
              </a:rPr>
              <a:t>Big Idea:  Give participants an</a:t>
            </a:r>
            <a:r>
              <a:rPr lang="en-US" sz="1200" baseline="0" dirty="0">
                <a:solidFill>
                  <a:schemeClr val="dk1"/>
                </a:solidFill>
                <a:latin typeface="Calibri" panose="020F0502020204030204" pitchFamily="34" charset="0"/>
                <a:ea typeface="Calibri"/>
                <a:cs typeface="Calibri"/>
                <a:sym typeface="Calibri"/>
              </a:rPr>
              <a:t> opportunity to reflect on the essential questions for the session.</a:t>
            </a:r>
            <a:endParaRPr lang="en-US" sz="1200" dirty="0">
              <a:solidFill>
                <a:schemeClr val="dk1"/>
              </a:solidFill>
              <a:latin typeface="Calibri" panose="020F0502020204030204" pitchFamily="34" charset="0"/>
              <a:ea typeface="Calibri"/>
              <a:cs typeface="Calibri"/>
              <a:sym typeface="Calibri"/>
            </a:endParaRPr>
          </a:p>
          <a:p>
            <a:pPr lvl="0" rtl="0">
              <a:spcBef>
                <a:spcPts val="0"/>
              </a:spcBef>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None/>
            </a:pPr>
            <a:r>
              <a:rPr lang="en-US" sz="1200" dirty="0">
                <a:solidFill>
                  <a:schemeClr val="dk1"/>
                </a:solidFill>
                <a:latin typeface="Calibri" panose="020F0502020204030204" pitchFamily="34" charset="0"/>
                <a:ea typeface="Calibri"/>
                <a:cs typeface="Calibri"/>
                <a:sym typeface="Calibri"/>
              </a:rPr>
              <a:t>Talking</a:t>
            </a:r>
            <a:r>
              <a:rPr lang="en-US" sz="1200" baseline="0" dirty="0">
                <a:solidFill>
                  <a:schemeClr val="dk1"/>
                </a:solidFill>
                <a:latin typeface="Calibri" panose="020F0502020204030204" pitchFamily="34" charset="0"/>
                <a:ea typeface="Calibri"/>
                <a:cs typeface="Calibri"/>
                <a:sym typeface="Calibri"/>
              </a:rPr>
              <a:t> Points</a:t>
            </a:r>
            <a:r>
              <a:rPr lang="en-US" sz="1200" dirty="0">
                <a:solidFill>
                  <a:schemeClr val="dk1"/>
                </a:solidFill>
                <a:latin typeface="Calibri" panose="020F0502020204030204" pitchFamily="34" charset="0"/>
                <a:ea typeface="Calibri"/>
                <a:cs typeface="Calibri"/>
                <a:sym typeface="Calibri"/>
              </a:rPr>
              <a:t>:</a:t>
            </a:r>
          </a:p>
          <a:p>
            <a:pPr marL="171450" lvl="0" indent="-171450" rtl="0">
              <a:spcBef>
                <a:spcPts val="0"/>
              </a:spcBef>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Either in pairs or in writing, have participants describe what they’ve learned in this session as it relates</a:t>
            </a:r>
            <a:r>
              <a:rPr lang="en-US" sz="1200" baseline="0" dirty="0">
                <a:solidFill>
                  <a:schemeClr val="dk1"/>
                </a:solidFill>
                <a:latin typeface="Calibri" panose="020F0502020204030204" pitchFamily="34" charset="0"/>
                <a:ea typeface="Calibri"/>
                <a:cs typeface="Calibri"/>
                <a:sym typeface="Calibri"/>
              </a:rPr>
              <a:t> to the essential questions.</a:t>
            </a:r>
          </a:p>
          <a:p>
            <a:pPr marL="171450" lvl="0" indent="-171450" rtl="0">
              <a:spcBef>
                <a:spcPts val="0"/>
              </a:spcBef>
              <a:buFontTx/>
              <a:buChar char="-"/>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None/>
            </a:pPr>
            <a:endParaRPr lang="en-US" dirty="0">
              <a:solidFill>
                <a:schemeClr val="dk1"/>
              </a:solidFill>
              <a:latin typeface="Calibri" panose="020F0502020204030204" pitchFamily="34" charset="0"/>
            </a:endParaRPr>
          </a:p>
          <a:p>
            <a:pPr lvl="0" rtl="0">
              <a:spcBef>
                <a:spcPts val="0"/>
              </a:spcBef>
              <a:buNone/>
            </a:pPr>
            <a:endParaRPr lang="en-US" dirty="0">
              <a:latin typeface="Calibri" panose="020F0502020204030204" pitchFamily="34" charset="0"/>
            </a:endParaRPr>
          </a:p>
        </p:txBody>
      </p:sp>
      <p:sp>
        <p:nvSpPr>
          <p:cNvPr id="694" name="Shape 69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31209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a:spcBef>
                <a:spcPts val="0"/>
              </a:spcBef>
              <a:buNone/>
            </a:pPr>
            <a:endParaRPr/>
          </a:p>
        </p:txBody>
      </p:sp>
      <p:sp>
        <p:nvSpPr>
          <p:cNvPr id="253" name="Shape 253"/>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04011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Introduce Alignment Criterion</a:t>
            </a:r>
            <a:r>
              <a:rPr lang="en-US" sz="1200" baseline="0" dirty="0">
                <a:solidFill>
                  <a:schemeClr val="dk1"/>
                </a:solidFill>
                <a:latin typeface="Calibri" panose="020F0502020204030204" pitchFamily="34" charset="0"/>
                <a:ea typeface="Calibri"/>
                <a:cs typeface="Calibri"/>
                <a:sym typeface="Calibri"/>
              </a:rPr>
              <a:t> 2 and the associated metrics.</a:t>
            </a: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We are starting</a:t>
            </a:r>
            <a:r>
              <a:rPr lang="en-US" sz="1200" baseline="0" dirty="0">
                <a:solidFill>
                  <a:schemeClr val="dk1"/>
                </a:solidFill>
                <a:latin typeface="Calibri" panose="020F0502020204030204" pitchFamily="34" charset="0"/>
                <a:ea typeface="Calibri"/>
                <a:cs typeface="Calibri"/>
                <a:sym typeface="Calibri"/>
              </a:rPr>
              <a:t> out by looking at the second Alignment Criterion – Standards for Mathematical Practice.</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This metric addresses a major feature of the Standards and it is an alignment criterion because the metrics have more room for interpretation by reviewers.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This criterion has three metrics, and some of the metrics have associated questions to help reviewers collect evidence and make a decision about the rating, just as in Alignment Criterion 1.</a:t>
            </a:r>
          </a:p>
          <a:p>
            <a:pPr marL="0" marR="0" lvl="0" indent="0" algn="l" rtl="0">
              <a:spcBef>
                <a:spcPts val="0"/>
              </a:spcBef>
              <a:buClr>
                <a:schemeClr val="dk1"/>
              </a:buClr>
              <a:buFont typeface="Calibri"/>
              <a:buNone/>
            </a:pPr>
            <a:endParaRPr lang="en-US" dirty="0">
              <a:latin typeface="Calibri" panose="020F0502020204030204" pitchFamily="34" charset="0"/>
            </a:endParaRPr>
          </a:p>
          <a:p>
            <a:pPr marL="0" marR="0" lvl="0" indent="0" algn="l" rtl="0">
              <a:spcBef>
                <a:spcPts val="0"/>
              </a:spcBef>
              <a:buClr>
                <a:schemeClr val="dk1"/>
              </a:buClr>
              <a:buFont typeface="Calibri"/>
              <a:buNone/>
            </a:pPr>
            <a:endParaRPr dirty="0">
              <a:latin typeface="Calibri" panose="020F0502020204030204" pitchFamily="34" charset="0"/>
            </a:endParaRPr>
          </a:p>
        </p:txBody>
      </p:sp>
      <p:sp>
        <p:nvSpPr>
          <p:cNvPr id="484" name="Shape 484"/>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212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58" name="Shape 758"/>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Review</a:t>
            </a:r>
            <a:r>
              <a:rPr lang="en-US" sz="1200" baseline="0" dirty="0">
                <a:solidFill>
                  <a:schemeClr val="dk1"/>
                </a:solidFill>
                <a:latin typeface="Calibri" panose="020F0502020204030204" pitchFamily="34" charset="0"/>
                <a:ea typeface="Calibri"/>
                <a:cs typeface="Calibri"/>
                <a:sym typeface="Calibri"/>
              </a:rPr>
              <a:t> t</a:t>
            </a:r>
            <a:r>
              <a:rPr lang="en-US" sz="1200" dirty="0">
                <a:solidFill>
                  <a:schemeClr val="dk1"/>
                </a:solidFill>
                <a:latin typeface="Calibri" panose="020F0502020204030204" pitchFamily="34" charset="0"/>
                <a:ea typeface="Calibri"/>
                <a:cs typeface="Calibri"/>
                <a:sym typeface="Calibri"/>
              </a:rPr>
              <a:t>he</a:t>
            </a:r>
            <a:r>
              <a:rPr lang="en-US" sz="1200" baseline="0" dirty="0">
                <a:solidFill>
                  <a:schemeClr val="dk1"/>
                </a:solidFill>
                <a:latin typeface="Calibri" panose="020F0502020204030204" pitchFamily="34" charset="0"/>
                <a:ea typeface="Calibri"/>
                <a:cs typeface="Calibri"/>
                <a:sym typeface="Calibri"/>
              </a:rPr>
              <a:t> Standards for Mathematical Practice and see how they can be grouped to better understand connections among them.</a:t>
            </a:r>
          </a:p>
          <a:p>
            <a:pPr lvl="0" rtl="0">
              <a:spcBef>
                <a:spcPts val="0"/>
              </a:spcBef>
              <a:buClr>
                <a:schemeClr val="dk1"/>
              </a:buClr>
              <a:buSzPct val="25000"/>
              <a:buFont typeface="Calibri"/>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indent="-17145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In</a:t>
            </a:r>
            <a:r>
              <a:rPr lang="en-US" sz="1200" baseline="0" dirty="0">
                <a:solidFill>
                  <a:schemeClr val="dk1"/>
                </a:solidFill>
                <a:latin typeface="Calibri" panose="020F0502020204030204" pitchFamily="34" charset="0"/>
                <a:ea typeface="Calibri"/>
                <a:cs typeface="Calibri"/>
                <a:sym typeface="Calibri"/>
              </a:rPr>
              <a:t> the Standards document, t</a:t>
            </a:r>
            <a:r>
              <a:rPr lang="en-US" sz="1200" dirty="0">
                <a:solidFill>
                  <a:schemeClr val="dk1"/>
                </a:solidFill>
                <a:latin typeface="Calibri" panose="020F0502020204030204" pitchFamily="34" charset="0"/>
                <a:ea typeface="Calibri"/>
                <a:cs typeface="Calibri"/>
                <a:sym typeface="Calibri"/>
              </a:rPr>
              <a:t>he Standards for Mathematical Practices (SMP) are defined as “</a:t>
            </a:r>
            <a:r>
              <a:rPr lang="en-US" sz="1200" b="0" i="0" u="none" strike="noStrike" kern="1200" baseline="0" dirty="0">
                <a:solidFill>
                  <a:schemeClr val="tx1"/>
                </a:solidFill>
                <a:latin typeface="Calibri" panose="020F0502020204030204" pitchFamily="34" charset="0"/>
                <a:ea typeface="+mn-ea"/>
                <a:cs typeface="+mn-cs"/>
              </a:rPr>
              <a:t>describe[</a:t>
            </a:r>
            <a:r>
              <a:rPr lang="en-US" sz="1200" b="0" i="0" u="none" strike="noStrike" kern="1200" baseline="0" dirty="0" err="1">
                <a:solidFill>
                  <a:schemeClr val="tx1"/>
                </a:solidFill>
                <a:latin typeface="Calibri" panose="020F0502020204030204" pitchFamily="34" charset="0"/>
                <a:ea typeface="+mn-ea"/>
                <a:cs typeface="+mn-cs"/>
              </a:rPr>
              <a:t>ing</a:t>
            </a:r>
            <a:r>
              <a:rPr lang="en-US" sz="1200" b="0" i="0" u="none" strike="noStrike" kern="1200" baseline="0" dirty="0">
                <a:solidFill>
                  <a:schemeClr val="tx1"/>
                </a:solidFill>
                <a:latin typeface="Calibri" panose="020F0502020204030204" pitchFamily="34" charset="0"/>
                <a:ea typeface="+mn-ea"/>
                <a:cs typeface="+mn-cs"/>
              </a:rPr>
              <a:t>] varieties of expertise that mathematics educators at all levels should seek to develop in their students.”  </a:t>
            </a:r>
            <a:endParaRPr lang="en-US" sz="1200" b="0" i="0" u="none" strike="noStrike" kern="1200" baseline="0" dirty="0">
              <a:solidFill>
                <a:schemeClr val="dk1"/>
              </a:solidFill>
              <a:latin typeface="Calibri" panose="020F0502020204030204" pitchFamily="34" charset="0"/>
              <a:ea typeface="+mn-ea"/>
              <a:cs typeface="+mn-cs"/>
              <a:sym typeface="Calibri"/>
            </a:endParaRPr>
          </a:p>
          <a:p>
            <a:pPr marL="171450" indent="-17145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One big misconception that teachers have about the SMPs is that students should be engaging in all of the SMPs</a:t>
            </a:r>
            <a:r>
              <a:rPr lang="en-US" sz="1200" baseline="0" dirty="0">
                <a:solidFill>
                  <a:schemeClr val="dk1"/>
                </a:solidFill>
                <a:latin typeface="Calibri" panose="020F0502020204030204" pitchFamily="34" charset="0"/>
                <a:ea typeface="Calibri"/>
                <a:cs typeface="Calibri"/>
                <a:sym typeface="Calibri"/>
              </a:rPr>
              <a:t> at all times in a math classroom.  Although there is not always one specific MP aligned to a specific problem or activity, materials should be utilizing the SMPs strategically in the design of lessons and problems. (It is a red flag if you see most MPs in every lesson or one lesson aligned to each MP is any given unit.)</a:t>
            </a:r>
          </a:p>
          <a:p>
            <a:pPr marL="171450" indent="-171450">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sym typeface="Calibri"/>
              </a:rPr>
              <a:t>A related caveat from Standards author Bill McCallum:  “</a:t>
            </a:r>
            <a:r>
              <a:rPr lang="en-US" sz="1200" b="0" i="0" kern="1200" dirty="0">
                <a:solidFill>
                  <a:schemeClr val="tx1"/>
                </a:solidFill>
                <a:effectLst/>
                <a:latin typeface="Calibri" panose="020F0502020204030204" pitchFamily="34" charset="0"/>
                <a:ea typeface="+mn-ea"/>
                <a:cs typeface="+mn-cs"/>
              </a:rPr>
              <a:t>If you think about it long enough you can associate just about any practice standard with any content standard, but this sort of matrix thinking can lead to a dilution of the force of the practice standards—if you try to do everything all the time, you end up doing nothing.”</a:t>
            </a:r>
          </a:p>
          <a:p>
            <a:pPr marL="171450" indent="-17145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This graphic, created by McCallum, provides a helpful way of thinking about how the SMPs pair together.  </a:t>
            </a:r>
          </a:p>
          <a:p>
            <a:pPr marL="171450" indent="-17145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Both MP.1</a:t>
            </a:r>
            <a:r>
              <a:rPr lang="en-US" sz="1200" baseline="0" dirty="0">
                <a:solidFill>
                  <a:schemeClr val="dk1"/>
                </a:solidFill>
                <a:latin typeface="Calibri" panose="020F0502020204030204" pitchFamily="34" charset="0"/>
                <a:ea typeface="Calibri"/>
                <a:cs typeface="Calibri"/>
                <a:sym typeface="Calibri"/>
              </a:rPr>
              <a:t> and 6 are overarching habits that need to be infused in many lessons throughout the year.</a:t>
            </a:r>
          </a:p>
          <a:p>
            <a:pPr marL="171450" indent="-17145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The other pairs show SMPs that support each other and will often make sense to connect with the same content.</a:t>
            </a:r>
          </a:p>
          <a:p>
            <a:pPr marL="171450" indent="-17145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None of the SMP are intended to be free-floating proficiencies; they should always be tied to content standards.</a:t>
            </a:r>
          </a:p>
          <a:p>
            <a:pPr marL="0" lvl="0" indent="0" rtl="0">
              <a:spcBef>
                <a:spcPts val="0"/>
              </a:spcBef>
              <a:buClr>
                <a:schemeClr val="dk1"/>
              </a:buClr>
              <a:buSzPct val="25000"/>
              <a:buFontTx/>
              <a:buNone/>
            </a:pPr>
            <a:endParaRPr lang="en-US" sz="1200" dirty="0">
              <a:solidFill>
                <a:schemeClr val="dk1"/>
              </a:solidFill>
              <a:latin typeface="Calibri" panose="020F0502020204030204" pitchFamily="34" charset="0"/>
              <a:ea typeface="Calibri"/>
              <a:cs typeface="Calibri"/>
              <a:sym typeface="Calibri"/>
            </a:endParaRPr>
          </a:p>
          <a:p>
            <a:pPr marL="0" lvl="0" indent="0" rtl="0">
              <a:spcBef>
                <a:spcPts val="0"/>
              </a:spcBef>
              <a:buClr>
                <a:schemeClr val="dk1"/>
              </a:buClr>
              <a:buSzPct val="25000"/>
              <a:buFontTx/>
              <a:buNone/>
            </a:pPr>
            <a:r>
              <a:rPr lang="en-US" sz="1200" dirty="0">
                <a:solidFill>
                  <a:schemeClr val="dk1"/>
                </a:solidFill>
                <a:latin typeface="Calibri" panose="020F0502020204030204" pitchFamily="34" charset="0"/>
                <a:ea typeface="Calibri"/>
                <a:cs typeface="Calibri"/>
                <a:sym typeface="Calibri"/>
              </a:rPr>
              <a:t>Graphic and commentary available here:  http://commoncoretools.me/2011/03/10/structuring-the-mathematical-practices/</a:t>
            </a:r>
          </a:p>
          <a:p>
            <a:pPr marL="0" lvl="0" indent="0" rtl="0">
              <a:spcBef>
                <a:spcPts val="0"/>
              </a:spcBef>
              <a:buClr>
                <a:schemeClr val="dk1"/>
              </a:buClr>
              <a:buSzPct val="25000"/>
              <a:buFontTx/>
              <a:buNone/>
            </a:pPr>
            <a:r>
              <a:rPr lang="en-US" sz="1200" dirty="0">
                <a:solidFill>
                  <a:schemeClr val="dk1"/>
                </a:solidFill>
                <a:latin typeface="Calibri" panose="020F0502020204030204" pitchFamily="34" charset="0"/>
                <a:ea typeface="Calibri"/>
                <a:cs typeface="Calibri"/>
                <a:sym typeface="Calibri"/>
              </a:rPr>
              <a:t>  </a:t>
            </a:r>
          </a:p>
          <a:p>
            <a:pPr>
              <a:spcBef>
                <a:spcPts val="0"/>
              </a:spcBef>
              <a:buNone/>
            </a:pPr>
            <a:endParaRPr dirty="0">
              <a:latin typeface="Calibri" panose="020F0502020204030204" pitchFamily="34" charset="0"/>
            </a:endParaRPr>
          </a:p>
        </p:txBody>
      </p:sp>
      <p:sp>
        <p:nvSpPr>
          <p:cNvPr id="759" name="Shape 759"/>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638331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The</a:t>
            </a:r>
            <a:r>
              <a:rPr lang="en-US" sz="1200" baseline="0" dirty="0">
                <a:solidFill>
                  <a:schemeClr val="dk1"/>
                </a:solidFill>
                <a:latin typeface="Calibri" panose="020F0502020204030204" pitchFamily="34" charset="0"/>
                <a:ea typeface="Calibri"/>
                <a:cs typeface="Calibri"/>
                <a:sym typeface="Calibri"/>
              </a:rPr>
              <a:t> Standards for Mathematical Practice are deeply connected with the Standards for practice.</a:t>
            </a: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Although the</a:t>
            </a:r>
            <a:r>
              <a:rPr lang="en-US" sz="1200" baseline="0" dirty="0">
                <a:solidFill>
                  <a:schemeClr val="dk1"/>
                </a:solidFill>
                <a:latin typeface="Calibri" panose="020F0502020204030204" pitchFamily="34" charset="0"/>
                <a:ea typeface="Calibri"/>
                <a:cs typeface="Calibri"/>
                <a:sym typeface="Calibri"/>
              </a:rPr>
              <a:t> Standards document includes the Standards for Mathematical Practice (SMPs) as a separate list, they are also baked into the content standards.  In any grade K-8, if instructional materials meet the full intent of all the content standards, students would have necessarily engaged and developed their proficiency with each of the SMPs.</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This does not mean that instructional materials should not explicitly attend to the SMPs; however, it does mean that the SMPs should always be present as designed within the Standards – as a way to deepen student understanding and engagement with the content.</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To see what this means, let’s look at an example of a grade 4 standard.</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panose="020F0502020204030204" pitchFamily="34" charset="0"/>
                <a:ea typeface="Calibri"/>
                <a:cs typeface="Calibri"/>
                <a:sym typeface="Calibri"/>
              </a:rPr>
              <a:t>&lt;Give participants time to read the standard and discuss which SMPs may be required to reach the full depth of this standard.&gt; </a:t>
            </a:r>
            <a:r>
              <a:rPr lang="en-US" sz="1200" b="1" baseline="0" dirty="0">
                <a:solidFill>
                  <a:schemeClr val="dk1"/>
                </a:solidFill>
                <a:latin typeface="Calibri" panose="020F0502020204030204" pitchFamily="34" charset="0"/>
                <a:ea typeface="Calibri"/>
                <a:cs typeface="Calibri"/>
                <a:sym typeface="Calibri"/>
              </a:rPr>
              <a:t>&lt;2 minutes&gt;</a:t>
            </a:r>
            <a:endParaRPr lang="en-US" sz="1200" b="0" baseline="0" dirty="0">
              <a:solidFill>
                <a:schemeClr val="dk1"/>
              </a:solidFill>
              <a:latin typeface="Calibri" panose="020F0502020204030204" pitchFamily="34" charset="0"/>
              <a:ea typeface="Calibri"/>
              <a:cs typeface="Calibri"/>
              <a:sym typeface="Calibri"/>
            </a:endParaRP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panose="020F0502020204030204" pitchFamily="34" charset="0"/>
                <a:ea typeface="Calibri"/>
                <a:cs typeface="Calibri"/>
                <a:sym typeface="Calibri"/>
              </a:rPr>
              <a:t>This content standard</a:t>
            </a:r>
            <a:r>
              <a:rPr lang="en-US" sz="1200" baseline="0" dirty="0">
                <a:solidFill>
                  <a:schemeClr val="dk1"/>
                </a:solidFill>
                <a:latin typeface="Calibri" panose="020F0502020204030204" pitchFamily="34" charset="0"/>
                <a:ea typeface="Calibri"/>
                <a:cs typeface="Calibri"/>
                <a:sym typeface="Calibri"/>
              </a:rPr>
              <a:t> has MP.7 -- </a:t>
            </a:r>
            <a:r>
              <a:rPr lang="en-US" sz="1200" b="0" i="0" u="none" strike="noStrike" kern="1200" baseline="0" dirty="0">
                <a:solidFill>
                  <a:schemeClr val="tx1"/>
                </a:solidFill>
                <a:latin typeface="Calibri" panose="020F0502020204030204" pitchFamily="34" charset="0"/>
                <a:ea typeface="+mn-ea"/>
                <a:cs typeface="+mn-cs"/>
              </a:rPr>
              <a:t>Look for and make use of structure – embedded within it. </a:t>
            </a:r>
          </a:p>
          <a:p>
            <a:pPr marL="171450" lvl="0" indent="-171450" rtl="0">
              <a:spcBef>
                <a:spcPts val="0"/>
              </a:spcBef>
              <a:buClr>
                <a:schemeClr val="dk1"/>
              </a:buClr>
              <a:buSzPct val="25000"/>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rPr>
              <a:t>4.NBT.A.1 requires students to think about the structure of the place value system and use that structure to do calculations with multiples of tens.</a:t>
            </a:r>
          </a:p>
          <a:p>
            <a:pPr marL="171450" lvl="0" indent="-171450" rtl="0">
              <a:spcBef>
                <a:spcPts val="0"/>
              </a:spcBef>
              <a:buClr>
                <a:schemeClr val="dk1"/>
              </a:buClr>
              <a:buSzPct val="25000"/>
              <a:buFont typeface="Calibri" panose="020F0502020204030204" pitchFamily="34" charset="0"/>
              <a:buChar char="-"/>
            </a:pPr>
            <a:r>
              <a:rPr lang="en-US" sz="1200" b="0" i="1" u="none" strike="noStrike" kern="1200" baseline="0" dirty="0">
                <a:solidFill>
                  <a:schemeClr val="tx1"/>
                </a:solidFill>
                <a:latin typeface="Calibri" panose="020F0502020204030204" pitchFamily="34" charset="0"/>
                <a:ea typeface="+mn-ea"/>
                <a:cs typeface="+mn-cs"/>
                <a:sym typeface="Calibri"/>
              </a:rPr>
              <a:t>Participants may come up with connections to other SMPs.  Be sure they are providing specific evidence to how those SMPs are required for students to understand the content required in this Standard.</a:t>
            </a:r>
          </a:p>
          <a:p>
            <a:pPr marL="171450" lvl="0" indent="-171450" rtl="0">
              <a:spcBef>
                <a:spcPts val="0"/>
              </a:spcBef>
              <a:buClr>
                <a:schemeClr val="dk1"/>
              </a:buClr>
              <a:buSzPct val="25000"/>
              <a:buFont typeface="Calibri" panose="020F0502020204030204" pitchFamily="34" charset="0"/>
              <a:buChar char="-"/>
            </a:pPr>
            <a:r>
              <a:rPr lang="en-US" sz="1200" b="0" i="0" u="none" strike="noStrike" kern="1200" baseline="0" dirty="0">
                <a:solidFill>
                  <a:schemeClr val="tx1"/>
                </a:solidFill>
                <a:latin typeface="Calibri" panose="020F0502020204030204" pitchFamily="34" charset="0"/>
                <a:ea typeface="+mn-ea"/>
                <a:cs typeface="+mn-cs"/>
                <a:sym typeface="Calibri"/>
              </a:rPr>
              <a:t>The SMPs are the same every year from K-12.  Because of that, each year of instruction provides an opportunity for teachers to help students further develop their ability to use the SMPs.  Just as the content standards grow in complexity, so do the SMPs, which means that we should see this reflected in instructional materials.  </a:t>
            </a:r>
            <a:br>
              <a:rPr lang="en-US" dirty="0">
                <a:latin typeface="Calibri" panose="020F0502020204030204" pitchFamily="34" charset="0"/>
              </a:rPr>
            </a:br>
            <a:endParaRPr dirty="0">
              <a:latin typeface="Calibri" panose="020F0502020204030204" pitchFamily="34" charset="0"/>
            </a:endParaRPr>
          </a:p>
        </p:txBody>
      </p:sp>
      <p:sp>
        <p:nvSpPr>
          <p:cNvPr id="490" name="Shape 49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425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701041" y="4415791"/>
            <a:ext cx="5608200" cy="4183500"/>
          </a:xfrm>
          <a:prstGeom prst="rect">
            <a:avLst/>
          </a:prstGeom>
        </p:spPr>
        <p:txBody>
          <a:bodyPr lIns="91425" tIns="91425" rIns="91425" bIns="91425" anchor="t" anchorCtr="0">
            <a:noAutofit/>
          </a:bodyPr>
          <a:lstStyle/>
          <a:p>
            <a:pPr lvl="0" rtl="0">
              <a:spcBef>
                <a:spcPts val="0"/>
              </a:spcBef>
              <a:buClr>
                <a:schemeClr val="dk1"/>
              </a:buClr>
              <a:buSzPct val="25000"/>
              <a:buFont typeface="Calibri"/>
              <a:buNone/>
            </a:pPr>
            <a:r>
              <a:rPr lang="en-US" sz="1200" i="1" dirty="0">
                <a:solidFill>
                  <a:schemeClr val="dk1"/>
                </a:solidFill>
                <a:latin typeface="Calibri" panose="020F0502020204030204" pitchFamily="34" charset="0"/>
                <a:ea typeface="Calibri"/>
                <a:cs typeface="Calibri"/>
                <a:sym typeface="Calibri"/>
              </a:rPr>
              <a:t>Optional:  If participants need a</a:t>
            </a:r>
            <a:r>
              <a:rPr lang="en-US" sz="1200" i="1" baseline="0" dirty="0">
                <a:solidFill>
                  <a:schemeClr val="dk1"/>
                </a:solidFill>
                <a:latin typeface="Calibri" panose="020F0502020204030204" pitchFamily="34" charset="0"/>
                <a:ea typeface="Calibri"/>
                <a:cs typeface="Calibri"/>
                <a:sym typeface="Calibri"/>
              </a:rPr>
              <a:t> refresher on the meaning of the SMPs, you may choose to use this activity.</a:t>
            </a:r>
          </a:p>
          <a:p>
            <a:pPr lvl="0" rtl="0">
              <a:spcBef>
                <a:spcPts val="0"/>
              </a:spcBef>
              <a:buClr>
                <a:schemeClr val="dk1"/>
              </a:buClr>
              <a:buSzPct val="25000"/>
              <a:buFont typeface="Calibri"/>
              <a:buNone/>
            </a:pPr>
            <a:endParaRPr lang="en-US" sz="1200" i="1" baseline="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Big Idea: Use the Illustrative Mathematics’ Elaborations to understand the full depth of the SMPs.</a:t>
            </a:r>
          </a:p>
          <a:p>
            <a:pPr lvl="0" rtl="0">
              <a:spcBef>
                <a:spcPts val="0"/>
              </a:spcBef>
              <a:buClr>
                <a:schemeClr val="dk1"/>
              </a:buClr>
              <a:buFont typeface="Arial"/>
              <a:buNone/>
            </a:pPr>
            <a:r>
              <a:rPr lang="en-US" i="1" baseline="0" dirty="0">
                <a:latin typeface="Calibri" panose="020F0502020204030204" pitchFamily="34" charset="0"/>
              </a:rPr>
              <a:t>See Facilitator’s Guide for more information on how to set up this activity.</a:t>
            </a:r>
          </a:p>
          <a:p>
            <a:pPr lvl="0" rtl="0">
              <a:spcBef>
                <a:spcPts val="0"/>
              </a:spcBef>
              <a:buClr>
                <a:schemeClr val="dk1"/>
              </a:buClr>
              <a:buFont typeface="Arial"/>
              <a:buNone/>
            </a:pPr>
            <a:endParaRPr lang="en-US" sz="1200" dirty="0">
              <a:solidFill>
                <a:schemeClr val="dk1"/>
              </a:solidFill>
              <a:latin typeface="Calibri" panose="020F0502020204030204" pitchFamily="34" charset="0"/>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panose="020F0502020204030204" pitchFamily="34" charset="0"/>
                <a:ea typeface="Calibri"/>
                <a:cs typeface="Calibri"/>
                <a:sym typeface="Calibri"/>
              </a:rPr>
              <a:t>Talking Points:</a:t>
            </a:r>
          </a:p>
          <a:p>
            <a:pPr marL="171450" indent="-171450">
              <a:spcBef>
                <a:spcPts val="0"/>
              </a:spcBef>
              <a:buFont typeface="Calibri" panose="020F0502020204030204" pitchFamily="34" charset="0"/>
              <a:buChar char="-"/>
            </a:pPr>
            <a:r>
              <a:rPr lang="en-US" baseline="0" dirty="0">
                <a:latin typeface="Calibri" panose="020F0502020204030204" pitchFamily="34" charset="0"/>
              </a:rPr>
              <a:t>Illustrative Math has published elaborations on the SMPs for each grade band K-5 and 6-8.  We are going to do a jigsaw to learn more about each of the SMPs which will help as you evaluate the metrics of Alignment Criteria 2.  Be sure to take notes on each SMP so that you can refer back to them as you are reviewing instructional materials.</a:t>
            </a:r>
          </a:p>
          <a:p>
            <a:pPr marL="171450" indent="-171450">
              <a:spcBef>
                <a:spcPts val="0"/>
              </a:spcBef>
              <a:buFont typeface="Calibri" panose="020F0502020204030204" pitchFamily="34" charset="0"/>
              <a:buChar char="-"/>
            </a:pPr>
            <a:r>
              <a:rPr lang="en-US" baseline="0" dirty="0">
                <a:latin typeface="Calibri" panose="020F0502020204030204" pitchFamily="34" charset="0"/>
              </a:rPr>
              <a:t>&lt;Have participants engage in a jigsaw activity that allows them to discuss a pair of SMPs in-depth and then share them with others.&gt; </a:t>
            </a:r>
            <a:r>
              <a:rPr lang="en-US" b="1" baseline="0" dirty="0">
                <a:latin typeface="Calibri" panose="020F0502020204030204" pitchFamily="34" charset="0"/>
              </a:rPr>
              <a:t>&lt;15 minutes&gt;</a:t>
            </a:r>
            <a:endParaRPr lang="en-US" i="1" baseline="0" dirty="0">
              <a:latin typeface="Calibri" panose="020F0502020204030204" pitchFamily="34" charset="0"/>
            </a:endParaRPr>
          </a:p>
          <a:p>
            <a:pPr marL="0" indent="0">
              <a:spcBef>
                <a:spcPts val="0"/>
              </a:spcBef>
              <a:buFontTx/>
              <a:buNone/>
            </a:pPr>
            <a:endParaRPr lang="en-US" i="1" baseline="0" dirty="0">
              <a:latin typeface="Calibri" panose="020F0502020204030204" pitchFamily="34" charset="0"/>
            </a:endParaRPr>
          </a:p>
          <a:p>
            <a:pPr marL="0" indent="0">
              <a:spcBef>
                <a:spcPts val="0"/>
              </a:spcBef>
              <a:buFontTx/>
              <a:buNone/>
            </a:pPr>
            <a:r>
              <a:rPr lang="en-US" i="0" baseline="0" dirty="0">
                <a:latin typeface="Calibri" panose="020F0502020204030204" pitchFamily="34" charset="0"/>
              </a:rPr>
              <a:t>K-5 Elaboration:  http://commoncoretools.me/wp-content/uploads/2014/02/Elaborations.pdf</a:t>
            </a:r>
          </a:p>
          <a:p>
            <a:pPr marL="0" indent="0">
              <a:spcBef>
                <a:spcPts val="0"/>
              </a:spcBef>
              <a:buFontTx/>
              <a:buNone/>
            </a:pPr>
            <a:r>
              <a:rPr lang="en-US" i="0" baseline="0" dirty="0">
                <a:latin typeface="Calibri" panose="020F0502020204030204" pitchFamily="34" charset="0"/>
              </a:rPr>
              <a:t>6-8 Elaboration: http://commoncoretools.me/wp-content/uploads/2014/05/2014-05-06-Elaborations-6-8.pdf</a:t>
            </a:r>
          </a:p>
          <a:p>
            <a:pPr>
              <a:spcBef>
                <a:spcPts val="0"/>
              </a:spcBef>
              <a:buNone/>
            </a:pPr>
            <a:endParaRPr lang="en-US" baseline="0" dirty="0">
              <a:latin typeface="Calibri" panose="020F0502020204030204" pitchFamily="34" charset="0"/>
            </a:endParaRPr>
          </a:p>
        </p:txBody>
      </p:sp>
      <p:sp>
        <p:nvSpPr>
          <p:cNvPr id="512" name="Shape 512"/>
          <p:cNvSpPr txBox="1">
            <a:spLocks noGrp="1"/>
          </p:cNvSpPr>
          <p:nvPr>
            <p:ph type="sldNum" idx="12"/>
          </p:nvPr>
        </p:nvSpPr>
        <p:spPr>
          <a:xfrm>
            <a:off x="3970939" y="8829965"/>
            <a:ext cx="3037799" cy="464699"/>
          </a:xfrm>
          <a:prstGeom prst="rect">
            <a:avLst/>
          </a:prstGeom>
        </p:spPr>
        <p:txBody>
          <a:bodyPr lIns="93175" tIns="46575" rIns="93175" bIns="46575"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76537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8" name="Shape 568"/>
          <p:cNvSpPr txBox="1">
            <a:spLocks noGrp="1"/>
          </p:cNvSpPr>
          <p:nvPr>
            <p:ph type="body" idx="1"/>
          </p:nvPr>
        </p:nvSpPr>
        <p:spPr>
          <a:xfrm>
            <a:off x="701039" y="4415789"/>
            <a:ext cx="5608200" cy="4183500"/>
          </a:xfrm>
          <a:prstGeom prst="rect">
            <a:avLst/>
          </a:prstGeom>
          <a:noFill/>
          <a:ln>
            <a:noFill/>
          </a:ln>
        </p:spPr>
        <p:txBody>
          <a:bodyPr lIns="93275" tIns="46625" rIns="93275" bIns="46625" anchor="t" anchorCtr="0">
            <a:noAutofit/>
          </a:bodyPr>
          <a:lstStyle/>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Big Idea: Introduce AC Metric 2A </a:t>
            </a:r>
            <a:r>
              <a:rPr lang="en-US" sz="1200" baseline="0" dirty="0">
                <a:solidFill>
                  <a:schemeClr val="dk1"/>
                </a:solidFill>
                <a:latin typeface="Calibri"/>
                <a:ea typeface="Calibri"/>
                <a:cs typeface="Calibri"/>
                <a:sym typeface="Calibri"/>
              </a:rPr>
              <a:t>and describe how SMPs connect to the shift of Focus.</a:t>
            </a:r>
            <a:endParaRPr lang="en-US" sz="1200" dirty="0">
              <a:solidFill>
                <a:schemeClr val="dk1"/>
              </a:solidFill>
              <a:latin typeface="Calibri"/>
              <a:ea typeface="Calibri"/>
              <a:cs typeface="Calibri"/>
              <a:sym typeface="Calibri"/>
            </a:endParaRPr>
          </a:p>
          <a:p>
            <a:pPr lvl="0" rtl="0">
              <a:spcBef>
                <a:spcPts val="0"/>
              </a:spcBef>
              <a:buClr>
                <a:schemeClr val="dk1"/>
              </a:buClr>
              <a:buFont typeface="Arial"/>
              <a:buNone/>
            </a:pPr>
            <a:endParaRPr lang="en-US" sz="1200" dirty="0">
              <a:solidFill>
                <a:schemeClr val="dk1"/>
              </a:solidFill>
              <a:latin typeface="Calibri"/>
              <a:ea typeface="Calibri"/>
              <a:cs typeface="Calibri"/>
              <a:sym typeface="Calibri"/>
            </a:endParaRPr>
          </a:p>
          <a:p>
            <a:pPr lvl="0" rtl="0">
              <a:spcBef>
                <a:spcPts val="0"/>
              </a:spcBef>
              <a:buClr>
                <a:schemeClr val="dk1"/>
              </a:buClr>
              <a:buSzPct val="25000"/>
              <a:buFont typeface="Calibri"/>
              <a:buNone/>
            </a:pPr>
            <a:r>
              <a:rPr lang="en-US" sz="1200" dirty="0">
                <a:solidFill>
                  <a:schemeClr val="dk1"/>
                </a:solidFill>
                <a:latin typeface="Calibri"/>
                <a:ea typeface="Calibri"/>
                <a:cs typeface="Calibri"/>
                <a:sym typeface="Calibri"/>
              </a:rPr>
              <a:t>Talking Points:</a:t>
            </a:r>
          </a:p>
          <a:p>
            <a:pPr marL="171450" lvl="0" indent="-171450" rtl="0">
              <a:spcBef>
                <a:spcPts val="0"/>
              </a:spcBef>
              <a:buClr>
                <a:schemeClr val="dk1"/>
              </a:buClr>
              <a:buSzPct val="25000"/>
              <a:buFont typeface="Calibri" panose="020F0502020204030204" pitchFamily="34" charset="0"/>
              <a:buChar char="-"/>
            </a:pPr>
            <a:r>
              <a:rPr lang="en-US" sz="1200" dirty="0">
                <a:solidFill>
                  <a:schemeClr val="dk1"/>
                </a:solidFill>
                <a:latin typeface="Calibri"/>
                <a:ea typeface="Calibri"/>
                <a:cs typeface="Calibri"/>
                <a:sym typeface="Calibri"/>
              </a:rPr>
              <a:t>We are going to start with the first metric </a:t>
            </a:r>
            <a:r>
              <a:rPr lang="en-US" sz="1200" baseline="0" dirty="0">
                <a:solidFill>
                  <a:schemeClr val="dk1"/>
                </a:solidFill>
                <a:latin typeface="Calibri"/>
                <a:ea typeface="Calibri"/>
                <a:cs typeface="Calibri"/>
                <a:sym typeface="Calibri"/>
              </a:rPr>
              <a:t>under Alignment Criterion 2.</a:t>
            </a:r>
          </a:p>
          <a:p>
            <a:pPr marL="171450" lvl="0" indent="-171450" rtl="0">
              <a:spcBef>
                <a:spcPts val="0"/>
              </a:spcBef>
              <a:buClr>
                <a:schemeClr val="dk1"/>
              </a:buClr>
              <a:buSzPct val="25000"/>
              <a:buFont typeface="Calibri" panose="020F0502020204030204" pitchFamily="34" charset="0"/>
              <a:buChar char="-"/>
            </a:pPr>
            <a:r>
              <a:rPr lang="en-US" sz="1200" baseline="0" dirty="0">
                <a:solidFill>
                  <a:schemeClr val="dk1"/>
                </a:solidFill>
                <a:latin typeface="Calibri"/>
                <a:ea typeface="Calibri"/>
                <a:cs typeface="Calibri"/>
                <a:sym typeface="Calibri"/>
              </a:rPr>
              <a:t>This metric ensures that instructional materials are not looking at Focus and the SMPs as completely separate ideas.  They work together.  By focusing on the Major Work of the grade, we are able to go deeper into the content and, as students are engaging deeply in the content of the grade level, they should also be engaging in the SMPs.</a:t>
            </a:r>
          </a:p>
          <a:p>
            <a:pPr marL="0" marR="0" lvl="0" indent="0" algn="l" rtl="0">
              <a:spcBef>
                <a:spcPts val="0"/>
              </a:spcBef>
              <a:buClr>
                <a:schemeClr val="dk1"/>
              </a:buClr>
              <a:buFont typeface="Calibri"/>
              <a:buNone/>
            </a:pPr>
            <a:endParaRPr sz="1200" dirty="0"/>
          </a:p>
        </p:txBody>
      </p:sp>
      <p:sp>
        <p:nvSpPr>
          <p:cNvPr id="569" name="Shape 569"/>
          <p:cNvSpPr txBox="1">
            <a:spLocks noGrp="1"/>
          </p:cNvSpPr>
          <p:nvPr>
            <p:ph type="sldNum" idx="12"/>
          </p:nvPr>
        </p:nvSpPr>
        <p:spPr>
          <a:xfrm>
            <a:off x="3970936" y="8829967"/>
            <a:ext cx="3037799" cy="464699"/>
          </a:xfrm>
          <a:prstGeom prst="rect">
            <a:avLst/>
          </a:prstGeom>
          <a:noFill/>
          <a:ln>
            <a:noFill/>
          </a:ln>
        </p:spPr>
        <p:txBody>
          <a:bodyPr lIns="93275" tIns="46625" rIns="93275" bIns="46625"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395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13" name="Shape 13"/>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14" name="Shape 1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5" name="Shape 15"/>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6" name="Shape 16"/>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pic>
        <p:nvPicPr>
          <p:cNvPr id="17" name="Shape 17"/>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96"/>
        <p:cNvGrpSpPr/>
        <p:nvPr/>
      </p:nvGrpSpPr>
      <p:grpSpPr>
        <a:xfrm>
          <a:off x="0" y="0"/>
          <a:ext cx="0" cy="0"/>
          <a:chOff x="0" y="0"/>
          <a:chExt cx="0" cy="0"/>
        </a:xfrm>
      </p:grpSpPr>
      <p:sp>
        <p:nvSpPr>
          <p:cNvPr id="97" name="Shape 97"/>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98" name="Shape 98"/>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99" name="Shape 99"/>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0" name="Shape 100"/>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1" name="Shape 101"/>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2" name="Shape 102"/>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103"/>
        <p:cNvGrpSpPr/>
        <p:nvPr/>
      </p:nvGrpSpPr>
      <p:grpSpPr>
        <a:xfrm>
          <a:off x="0" y="0"/>
          <a:ext cx="0" cy="0"/>
          <a:chOff x="0" y="0"/>
          <a:chExt cx="0" cy="0"/>
        </a:xfrm>
      </p:grpSpPr>
      <p:sp>
        <p:nvSpPr>
          <p:cNvPr id="104" name="Shape 104"/>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5" name="Shape 105"/>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6" name="Shape 106"/>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7" name="Shape 107"/>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8" name="Shape 108"/>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09" name="Shape 109"/>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110"/>
        <p:cNvGrpSpPr/>
        <p:nvPr/>
      </p:nvGrpSpPr>
      <p:grpSpPr>
        <a:xfrm>
          <a:off x="0" y="0"/>
          <a:ext cx="0" cy="0"/>
          <a:chOff x="0" y="0"/>
          <a:chExt cx="0" cy="0"/>
        </a:xfrm>
      </p:grpSpPr>
      <p:sp>
        <p:nvSpPr>
          <p:cNvPr id="111" name="Shape 111"/>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2" name="Shape 112"/>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3" name="Shape 113"/>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4" name="Shape 114"/>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5" name="Shape 115"/>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16" name="Shape 116"/>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117"/>
        <p:cNvGrpSpPr/>
        <p:nvPr/>
      </p:nvGrpSpPr>
      <p:grpSpPr>
        <a:xfrm>
          <a:off x="0" y="0"/>
          <a:ext cx="0" cy="0"/>
          <a:chOff x="0" y="0"/>
          <a:chExt cx="0" cy="0"/>
        </a:xfrm>
      </p:grpSpPr>
      <p:sp>
        <p:nvSpPr>
          <p:cNvPr id="118" name="Shape 118"/>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19" name="Shape 119"/>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0" name="Shape 120"/>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1" name="Shape 121"/>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2" name="Shape 122"/>
          <p:cNvSpPr txBox="1"/>
          <p:nvPr/>
        </p:nvSpPr>
        <p:spPr>
          <a:xfrm>
            <a:off x="115459" y="2952692"/>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23" name="Shape 123"/>
          <p:cNvSpPr txBox="1">
            <a:spLocks noGrp="1"/>
          </p:cNvSpPr>
          <p:nvPr>
            <p:ph type="title"/>
          </p:nvPr>
        </p:nvSpPr>
        <p:spPr>
          <a:xfrm>
            <a:off x="216567" y="2829677"/>
            <a:ext cx="8620551" cy="868362"/>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able Page">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7" name="Shape 12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28" name="Shape 12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29" name="Shape 12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hart Page">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2" name="Shape 13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3" name="Shape 13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34" name="Shape 13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35" name="Shape 13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0" y="0"/>
            <a:ext cx="3000000" cy="3000000"/>
          </a:xfrm>
          <a:prstGeom prst="rect">
            <a:avLst/>
          </a:prstGeom>
          <a:noFill/>
          <a:ln>
            <a:noFill/>
          </a:ln>
        </p:spPr>
      </p:sp>
      <p:sp>
        <p:nvSpPr>
          <p:cNvPr id="138" name="Shape 1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9" name="Shape 13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0" name="Shape 140"/>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41" name="Shape 14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42" name="Shape 14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47" name="Shape 147"/>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48" name="Shape 148"/>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49" name="Shape 149"/>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50" name="Shape 150"/>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1"/>
        <p:cNvGrpSpPr/>
        <p:nvPr/>
      </p:nvGrpSpPr>
      <p:grpSpPr>
        <a:xfrm>
          <a:off x="0" y="0"/>
          <a:ext cx="0" cy="0"/>
          <a:chOff x="0" y="0"/>
          <a:chExt cx="0" cy="0"/>
        </a:xfrm>
      </p:grpSpPr>
      <p:sp>
        <p:nvSpPr>
          <p:cNvPr id="152" name="Shape 152"/>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3" name="Shape 153"/>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54" name="Shape 154"/>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55" name="Shape 155"/>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 name="Shape 22"/>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3" name="Shape 23"/>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4" name="Shape 24"/>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8" name="Shape 15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9" name="Shape 15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 </a:t>
            </a:r>
          </a:p>
        </p:txBody>
      </p:sp>
      <p:pic>
        <p:nvPicPr>
          <p:cNvPr id="160" name="Shape 160"/>
          <p:cNvPicPr preferRelativeResize="0"/>
          <p:nvPr/>
        </p:nvPicPr>
        <p:blipFill rotWithShape="1">
          <a:blip r:embed="rId2">
            <a:alphaModFix/>
          </a:blip>
          <a:srcRect/>
          <a:stretch/>
        </p:blipFill>
        <p:spPr>
          <a:xfrm>
            <a:off x="140803" y="6519775"/>
            <a:ext cx="1974669" cy="159614"/>
          </a:xfrm>
          <a:prstGeom prst="rect">
            <a:avLst/>
          </a:prstGeom>
          <a:noFill/>
          <a:ln>
            <a:noFill/>
          </a:ln>
        </p:spPr>
      </p:pic>
      <p:sp>
        <p:nvSpPr>
          <p:cNvPr id="161" name="Shape 161"/>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162" name="Shape 162"/>
          <p:cNvSpPr/>
          <p:nvPr/>
        </p:nvSpPr>
        <p:spPr>
          <a:xfrm>
            <a:off x="195229" y="6519775"/>
            <a:ext cx="1920244" cy="159614"/>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End Slide">
    <p:spTree>
      <p:nvGrpSpPr>
        <p:cNvPr id="1" name="Shape 163"/>
        <p:cNvGrpSpPr/>
        <p:nvPr/>
      </p:nvGrpSpPr>
      <p:grpSpPr>
        <a:xfrm>
          <a:off x="0" y="0"/>
          <a:ext cx="0" cy="0"/>
          <a:chOff x="0" y="0"/>
          <a:chExt cx="0" cy="0"/>
        </a:xfrm>
      </p:grpSpPr>
      <p:pic>
        <p:nvPicPr>
          <p:cNvPr id="164" name="Shape 16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5" name="Shape 165"/>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66" name="Shape 166"/>
          <p:cNvSpPr txBox="1"/>
          <p:nvPr/>
        </p:nvSpPr>
        <p:spPr>
          <a:xfrm>
            <a:off x="115459" y="2306250"/>
            <a:ext cx="3793677" cy="1933091"/>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167" name="Shape 167"/>
          <p:cNvSpPr txBox="1"/>
          <p:nvPr/>
        </p:nvSpPr>
        <p:spPr>
          <a:xfrm>
            <a:off x="216567" y="2852946"/>
            <a:ext cx="8620551" cy="876843"/>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spcBef>
                <a:spcPts val="0"/>
              </a:spcBef>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168" name="Shape 168"/>
          <p:cNvPicPr preferRelativeResize="0"/>
          <p:nvPr/>
        </p:nvPicPr>
        <p:blipFill rotWithShape="1">
          <a:blip r:embed="rId3">
            <a:alphaModFix/>
          </a:blip>
          <a:srcRect/>
          <a:stretch/>
        </p:blipFill>
        <p:spPr>
          <a:xfrm>
            <a:off x="219319" y="225995"/>
            <a:ext cx="1640437" cy="808049"/>
          </a:xfrm>
          <a:prstGeom prst="rect">
            <a:avLst/>
          </a:prstGeom>
          <a:noFill/>
          <a:ln>
            <a:noFill/>
          </a:ln>
        </p:spPr>
      </p:pic>
      <p:sp>
        <p:nvSpPr>
          <p:cNvPr id="169" name="Shape 169"/>
          <p:cNvSpPr txBox="1">
            <a:spLocks noGrp="1"/>
          </p:cNvSpPr>
          <p:nvPr>
            <p:ph type="title"/>
          </p:nvPr>
        </p:nvSpPr>
        <p:spPr>
          <a:xfrm>
            <a:off x="219319" y="2852946"/>
            <a:ext cx="8617800" cy="876843"/>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2" name="Shape 172"/>
          <p:cNvSpPr txBox="1">
            <a:spLocks noGrp="1"/>
          </p:cNvSpPr>
          <p:nvPr>
            <p:ph type="body" idx="1"/>
          </p:nvPr>
        </p:nvSpPr>
        <p:spPr>
          <a:xfrm>
            <a:off x="457200" y="1550987"/>
            <a:ext cx="4040187"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3" name="Shape 173"/>
          <p:cNvSpPr txBox="1">
            <a:spLocks noGrp="1"/>
          </p:cNvSpPr>
          <p:nvPr>
            <p:ph type="body" idx="2"/>
          </p:nvPr>
        </p:nvSpPr>
        <p:spPr>
          <a:xfrm>
            <a:off x="457200" y="2190750"/>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4" name="Shape 174"/>
          <p:cNvSpPr txBox="1">
            <a:spLocks noGrp="1"/>
          </p:cNvSpPr>
          <p:nvPr>
            <p:ph type="body" idx="3"/>
          </p:nvPr>
        </p:nvSpPr>
        <p:spPr>
          <a:xfrm>
            <a:off x="4645025" y="1550987"/>
            <a:ext cx="4041774" cy="639762"/>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75" name="Shape 175"/>
          <p:cNvSpPr txBox="1">
            <a:spLocks noGrp="1"/>
          </p:cNvSpPr>
          <p:nvPr>
            <p:ph type="body" idx="4"/>
          </p:nvPr>
        </p:nvSpPr>
        <p:spPr>
          <a:xfrm>
            <a:off x="4645025" y="2190750"/>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6" name="Shape 17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77" name="Shape 17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78" name="Shape 17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79" name="Shape 17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180"/>
        <p:cNvGrpSpPr/>
        <p:nvPr/>
      </p:nvGrpSpPr>
      <p:grpSpPr>
        <a:xfrm>
          <a:off x="0" y="0"/>
          <a:ext cx="0" cy="0"/>
          <a:chOff x="0" y="0"/>
          <a:chExt cx="0" cy="0"/>
        </a:xfrm>
      </p:grpSpPr>
      <p:sp>
        <p:nvSpPr>
          <p:cNvPr id="181" name="Shape 181"/>
          <p:cNvSpPr>
            <a:spLocks noGrp="1"/>
          </p:cNvSpPr>
          <p:nvPr>
            <p:ph type="pic" idx="2"/>
          </p:nvPr>
        </p:nvSpPr>
        <p:spPr>
          <a:xfrm>
            <a:off x="4578350" y="1600200"/>
            <a:ext cx="4108450" cy="4525961"/>
          </a:xfrm>
          <a:prstGeom prst="rect">
            <a:avLst/>
          </a:prstGeom>
          <a:noFill/>
          <a:ln>
            <a:noFill/>
          </a:ln>
        </p:spPr>
      </p:sp>
      <p:sp>
        <p:nvSpPr>
          <p:cNvPr id="182" name="Shape 18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3" name="Shape 18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4" name="Shape 184"/>
          <p:cNvSpPr txBox="1">
            <a:spLocks noGrp="1"/>
          </p:cNvSpPr>
          <p:nvPr>
            <p:ph type="body" idx="3"/>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5" name="Shape 185"/>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86" name="Shape 186"/>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87" name="Shape 187"/>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88" name="Shape 188"/>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189"/>
        <p:cNvGrpSpPr/>
        <p:nvPr/>
      </p:nvGrpSpPr>
      <p:grpSpPr>
        <a:xfrm>
          <a:off x="0" y="0"/>
          <a:ext cx="0" cy="0"/>
          <a:chOff x="0" y="0"/>
          <a:chExt cx="0" cy="0"/>
        </a:xfrm>
      </p:grpSpPr>
      <p:sp>
        <p:nvSpPr>
          <p:cNvPr id="190" name="Shape 190"/>
          <p:cNvSpPr>
            <a:spLocks noGrp="1"/>
          </p:cNvSpPr>
          <p:nvPr>
            <p:ph type="pic" idx="2"/>
          </p:nvPr>
        </p:nvSpPr>
        <p:spPr>
          <a:xfrm>
            <a:off x="4578350" y="3892046"/>
            <a:ext cx="4108450" cy="2234115"/>
          </a:xfrm>
          <a:prstGeom prst="rect">
            <a:avLst/>
          </a:prstGeom>
          <a:noFill/>
          <a:ln>
            <a:noFill/>
          </a:ln>
        </p:spPr>
      </p:sp>
      <p:sp>
        <p:nvSpPr>
          <p:cNvPr id="191" name="Shape 191"/>
          <p:cNvSpPr>
            <a:spLocks noGrp="1"/>
          </p:cNvSpPr>
          <p:nvPr>
            <p:ph type="pic" idx="3"/>
          </p:nvPr>
        </p:nvSpPr>
        <p:spPr>
          <a:xfrm>
            <a:off x="4578350" y="1600200"/>
            <a:ext cx="4108450" cy="2234115"/>
          </a:xfrm>
          <a:prstGeom prst="rect">
            <a:avLst/>
          </a:prstGeom>
          <a:noFill/>
          <a:ln>
            <a:noFill/>
          </a:ln>
        </p:spPr>
      </p:sp>
      <p:sp>
        <p:nvSpPr>
          <p:cNvPr id="192" name="Shape 19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3" name="Shape 193"/>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4" name="Shape 194"/>
          <p:cNvSpPr txBox="1">
            <a:spLocks noGrp="1"/>
          </p:cNvSpPr>
          <p:nvPr>
            <p:ph type="body" idx="4"/>
          </p:nvPr>
        </p:nvSpPr>
        <p:spPr>
          <a:xfrm>
            <a:off x="4578350" y="5646676"/>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5" name="Shape 195"/>
          <p:cNvSpPr txBox="1">
            <a:spLocks noGrp="1"/>
          </p:cNvSpPr>
          <p:nvPr>
            <p:ph type="body" idx="5"/>
          </p:nvPr>
        </p:nvSpPr>
        <p:spPr>
          <a:xfrm>
            <a:off x="4578350" y="3354830"/>
            <a:ext cx="41084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6" name="Shape 19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7" name="Shape 19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198" name="Shape 19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199" name="Shape 19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wo Images">
    <p:spTree>
      <p:nvGrpSpPr>
        <p:cNvPr id="1" name="Shape 200"/>
        <p:cNvGrpSpPr/>
        <p:nvPr/>
      </p:nvGrpSpPr>
      <p:grpSpPr>
        <a:xfrm>
          <a:off x="0" y="0"/>
          <a:ext cx="0" cy="0"/>
          <a:chOff x="0" y="0"/>
          <a:chExt cx="0" cy="0"/>
        </a:xfrm>
      </p:grpSpPr>
      <p:sp>
        <p:nvSpPr>
          <p:cNvPr id="201" name="Shape 201"/>
          <p:cNvSpPr>
            <a:spLocks noGrp="1"/>
          </p:cNvSpPr>
          <p:nvPr>
            <p:ph type="pic" idx="2"/>
          </p:nvPr>
        </p:nvSpPr>
        <p:spPr>
          <a:xfrm>
            <a:off x="4616450" y="1600200"/>
            <a:ext cx="4070350" cy="4525963"/>
          </a:xfrm>
          <a:prstGeom prst="rect">
            <a:avLst/>
          </a:prstGeom>
          <a:noFill/>
          <a:ln>
            <a:noFill/>
          </a:ln>
        </p:spPr>
      </p:sp>
      <p:sp>
        <p:nvSpPr>
          <p:cNvPr id="202" name="Shape 20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3" name="Shape 203"/>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4" name="Shape 204"/>
          <p:cNvSpPr>
            <a:spLocks noGrp="1"/>
          </p:cNvSpPr>
          <p:nvPr>
            <p:ph type="pic" idx="3"/>
          </p:nvPr>
        </p:nvSpPr>
        <p:spPr>
          <a:xfrm>
            <a:off x="457199" y="1600200"/>
            <a:ext cx="4073524" cy="4525963"/>
          </a:xfrm>
          <a:prstGeom prst="rect">
            <a:avLst/>
          </a:prstGeom>
          <a:noFill/>
          <a:ln>
            <a:noFill/>
          </a:ln>
        </p:spPr>
      </p:sp>
      <p:sp>
        <p:nvSpPr>
          <p:cNvPr id="205" name="Shape 205"/>
          <p:cNvSpPr txBox="1">
            <a:spLocks noGrp="1"/>
          </p:cNvSpPr>
          <p:nvPr>
            <p:ph type="body" idx="4"/>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6" name="Shape 206"/>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7" name="Shape 207"/>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08" name="Shape 20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09" name="Shape 20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Four Images">
    <p:spTree>
      <p:nvGrpSpPr>
        <p:cNvPr id="1" name="Shape 210"/>
        <p:cNvGrpSpPr/>
        <p:nvPr/>
      </p:nvGrpSpPr>
      <p:grpSpPr>
        <a:xfrm>
          <a:off x="0" y="0"/>
          <a:ext cx="0" cy="0"/>
          <a:chOff x="0" y="0"/>
          <a:chExt cx="0" cy="0"/>
        </a:xfrm>
      </p:grpSpPr>
      <p:sp>
        <p:nvSpPr>
          <p:cNvPr id="211" name="Shape 211"/>
          <p:cNvSpPr>
            <a:spLocks noGrp="1"/>
          </p:cNvSpPr>
          <p:nvPr>
            <p:ph type="pic" idx="2"/>
          </p:nvPr>
        </p:nvSpPr>
        <p:spPr>
          <a:xfrm>
            <a:off x="4616450" y="3892046"/>
            <a:ext cx="4070350" cy="2234117"/>
          </a:xfrm>
          <a:prstGeom prst="rect">
            <a:avLst/>
          </a:prstGeom>
          <a:noFill/>
          <a:ln>
            <a:noFill/>
          </a:ln>
        </p:spPr>
      </p:sp>
      <p:sp>
        <p:nvSpPr>
          <p:cNvPr id="212" name="Shape 212"/>
          <p:cNvSpPr>
            <a:spLocks noGrp="1"/>
          </p:cNvSpPr>
          <p:nvPr>
            <p:ph type="pic" idx="3"/>
          </p:nvPr>
        </p:nvSpPr>
        <p:spPr>
          <a:xfrm>
            <a:off x="4616450" y="1600200"/>
            <a:ext cx="4070350" cy="2234117"/>
          </a:xfrm>
          <a:prstGeom prst="rect">
            <a:avLst/>
          </a:prstGeom>
          <a:noFill/>
          <a:ln>
            <a:noFill/>
          </a:ln>
        </p:spPr>
      </p:sp>
      <p:sp>
        <p:nvSpPr>
          <p:cNvPr id="213" name="Shape 213"/>
          <p:cNvSpPr>
            <a:spLocks noGrp="1"/>
          </p:cNvSpPr>
          <p:nvPr>
            <p:ph type="pic" idx="4"/>
          </p:nvPr>
        </p:nvSpPr>
        <p:spPr>
          <a:xfrm>
            <a:off x="457197" y="1600200"/>
            <a:ext cx="4070350" cy="2234117"/>
          </a:xfrm>
          <a:prstGeom prst="rect">
            <a:avLst/>
          </a:prstGeom>
          <a:noFill/>
          <a:ln>
            <a:noFill/>
          </a:ln>
        </p:spPr>
      </p:sp>
      <p:sp>
        <p:nvSpPr>
          <p:cNvPr id="214" name="Shape 214"/>
          <p:cNvSpPr>
            <a:spLocks noGrp="1"/>
          </p:cNvSpPr>
          <p:nvPr>
            <p:ph type="pic" idx="5"/>
          </p:nvPr>
        </p:nvSpPr>
        <p:spPr>
          <a:xfrm>
            <a:off x="460372" y="3892046"/>
            <a:ext cx="4070350" cy="2234117"/>
          </a:xfrm>
          <a:prstGeom prst="rect">
            <a:avLst/>
          </a:prstGeom>
          <a:noFill/>
          <a:ln>
            <a:noFill/>
          </a:ln>
        </p:spPr>
      </p:sp>
      <p:sp>
        <p:nvSpPr>
          <p:cNvPr id="215" name="Shape 2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6" name="Shape 216"/>
          <p:cNvSpPr txBox="1">
            <a:spLocks noGrp="1"/>
          </p:cNvSpPr>
          <p:nvPr>
            <p:ph type="body" idx="1"/>
          </p:nvPr>
        </p:nvSpPr>
        <p:spPr>
          <a:xfrm>
            <a:off x="4616450" y="5646676"/>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7" name="Shape 217"/>
          <p:cNvSpPr txBox="1">
            <a:spLocks noGrp="1"/>
          </p:cNvSpPr>
          <p:nvPr>
            <p:ph type="body" idx="6"/>
          </p:nvPr>
        </p:nvSpPr>
        <p:spPr>
          <a:xfrm>
            <a:off x="457197" y="5646676"/>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8" name="Shape 218"/>
          <p:cNvSpPr txBox="1">
            <a:spLocks noGrp="1"/>
          </p:cNvSpPr>
          <p:nvPr>
            <p:ph type="body" idx="7"/>
          </p:nvPr>
        </p:nvSpPr>
        <p:spPr>
          <a:xfrm>
            <a:off x="4616450" y="3354830"/>
            <a:ext cx="4070350"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9" name="Shape 219"/>
          <p:cNvSpPr txBox="1">
            <a:spLocks noGrp="1"/>
          </p:cNvSpPr>
          <p:nvPr>
            <p:ph type="body" idx="8"/>
          </p:nvPr>
        </p:nvSpPr>
        <p:spPr>
          <a:xfrm>
            <a:off x="454022" y="3354830"/>
            <a:ext cx="4073524" cy="479485"/>
          </a:xfrm>
          <a:prstGeom prst="rect">
            <a:avLst/>
          </a:prstGeom>
          <a:solidFill>
            <a:srgbClr val="FFFFFF">
              <a:alpha val="48627"/>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0" name="Shape 220"/>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1" name="Shape 221"/>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22" name="Shape 222"/>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223" name="Shape 223"/>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lide SAP and ATC">
    <p:spTree>
      <p:nvGrpSpPr>
        <p:cNvPr id="1" name="Shape 257"/>
        <p:cNvGrpSpPr/>
        <p:nvPr/>
      </p:nvGrpSpPr>
      <p:grpSpPr>
        <a:xfrm>
          <a:off x="0" y="0"/>
          <a:ext cx="0" cy="0"/>
          <a:chOff x="0" y="0"/>
          <a:chExt cx="0" cy="0"/>
        </a:xfrm>
      </p:grpSpPr>
      <p:pic>
        <p:nvPicPr>
          <p:cNvPr id="258" name="Shape 258"/>
          <p:cNvPicPr preferRelativeResize="0"/>
          <p:nvPr/>
        </p:nvPicPr>
        <p:blipFill rotWithShape="1">
          <a:blip r:embed="rId2">
            <a:alphaModFix/>
          </a:blip>
          <a:srcRect/>
          <a:stretch/>
        </p:blipFill>
        <p:spPr>
          <a:xfrm>
            <a:off x="219317" y="225993"/>
            <a:ext cx="1640400" cy="807900"/>
          </a:xfrm>
          <a:prstGeom prst="rect">
            <a:avLst/>
          </a:prstGeom>
          <a:noFill/>
          <a:ln>
            <a:noFill/>
          </a:ln>
        </p:spPr>
      </p:pic>
      <p:pic>
        <p:nvPicPr>
          <p:cNvPr id="259" name="Shape 259"/>
          <p:cNvPicPr preferRelativeResize="0"/>
          <p:nvPr/>
        </p:nvPicPr>
        <p:blipFill rotWithShape="1">
          <a:blip r:embed="rId3">
            <a:alphaModFix/>
          </a:blip>
          <a:srcRect/>
          <a:stretch/>
        </p:blipFill>
        <p:spPr>
          <a:xfrm>
            <a:off x="0" y="1848734"/>
            <a:ext cx="9144000" cy="3167699"/>
          </a:xfrm>
          <a:prstGeom prst="rect">
            <a:avLst/>
          </a:prstGeom>
          <a:noFill/>
          <a:ln>
            <a:noFill/>
          </a:ln>
        </p:spPr>
      </p:pic>
      <p:sp>
        <p:nvSpPr>
          <p:cNvPr id="260" name="Shape 260"/>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61" name="Shape 261"/>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262" name="Shape 262"/>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pic>
        <p:nvPicPr>
          <p:cNvPr id="263" name="Shape 263"/>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ody Copy">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6" name="Shape 26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7" name="Shape 267"/>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68" name="Shape 268"/>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69" name="Shape 269"/>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70" name="Shape 270"/>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3" name="Shape 27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74" name="Shape 27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75" name="Shape 275"/>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76" name="Shape 276"/>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0" name="Shape 30"/>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1" name="Shape 31"/>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32" name="Shape 32"/>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Large Object">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434339" y="1231391"/>
            <a:ext cx="8275199" cy="5093100"/>
          </a:xfrm>
          <a:prstGeom prst="rect">
            <a:avLst/>
          </a:prstGeom>
          <a:noFill/>
          <a:ln>
            <a:noFill/>
          </a:ln>
        </p:spPr>
        <p:txBody>
          <a:bodyPr lIns="91425" tIns="91425" rIns="91425" bIns="91425" anchor="t" anchorCtr="0"/>
          <a:lstStyle>
            <a:lvl1pPr marL="342900" indent="-12700" algn="l" rtl="0">
              <a:spcBef>
                <a:spcPts val="480"/>
              </a:spcBef>
              <a:buClr>
                <a:schemeClr val="dk1"/>
              </a:buClr>
              <a:buFont typeface="Arial"/>
              <a:buChar char="•"/>
              <a:defRPr/>
            </a:lvl1pPr>
            <a:lvl2pPr marL="742950" indent="19050" algn="l" rtl="0">
              <a:spcBef>
                <a:spcPts val="400"/>
              </a:spcBef>
              <a:buClr>
                <a:schemeClr val="dk1"/>
              </a:buClr>
              <a:buFont typeface="Arial"/>
              <a:buChar char="–"/>
              <a:defRPr/>
            </a:lvl2pPr>
            <a:lvl3pPr marL="1143000" indent="63500" algn="l" rtl="0">
              <a:spcBef>
                <a:spcPts val="360"/>
              </a:spcBef>
              <a:buClr>
                <a:schemeClr val="dk1"/>
              </a:buClr>
              <a:buFont typeface="Arial"/>
              <a:buChar char="•"/>
              <a:defRPr/>
            </a:lvl3pPr>
            <a:lvl4pPr marL="1600200" indent="50800" algn="l" rtl="0">
              <a:spcBef>
                <a:spcPts val="320"/>
              </a:spcBef>
              <a:buClr>
                <a:schemeClr val="dk1"/>
              </a:buClr>
              <a:buFont typeface="Arial"/>
              <a:buChar char="–"/>
              <a:defRPr/>
            </a:lvl4pPr>
            <a:lvl5pPr marL="2057400" indent="50800" algn="l" rtl="0">
              <a:spcBef>
                <a:spcPts val="320"/>
              </a:spcBef>
              <a:buClr>
                <a:schemeClr val="dk1"/>
              </a:buClr>
              <a:buFont typeface="Arial"/>
              <a:buChar char="»"/>
              <a:defRPr/>
            </a:lvl5pPr>
            <a:lvl6pPr marL="2514600" indent="76200" algn="l" rtl="0">
              <a:spcBef>
                <a:spcPts val="400"/>
              </a:spcBef>
              <a:buClr>
                <a:schemeClr val="dk1"/>
              </a:buClr>
              <a:buFont typeface="Arial"/>
              <a:buChar char="•"/>
              <a:defRPr/>
            </a:lvl6pPr>
            <a:lvl7pPr marL="2971800" indent="76200" algn="l" rtl="0">
              <a:spcBef>
                <a:spcPts val="400"/>
              </a:spcBef>
              <a:buClr>
                <a:schemeClr val="dk1"/>
              </a:buClr>
              <a:buFont typeface="Arial"/>
              <a:buChar char="•"/>
              <a:defRPr/>
            </a:lvl7pPr>
            <a:lvl8pPr marL="3429000" indent="76200" algn="l" rtl="0">
              <a:spcBef>
                <a:spcPts val="400"/>
              </a:spcBef>
              <a:buClr>
                <a:schemeClr val="dk1"/>
              </a:buClr>
              <a:buFont typeface="Arial"/>
              <a:buChar char="•"/>
              <a:defRPr/>
            </a:lvl8pPr>
            <a:lvl9pPr marL="3886200" indent="76200" algn="l" rtl="0">
              <a:spcBef>
                <a:spcPts val="400"/>
              </a:spcBef>
              <a:buClr>
                <a:schemeClr val="dk1"/>
              </a:buClr>
              <a:buFont typeface="Arial"/>
              <a:buChar char="•"/>
              <a:defRPr/>
            </a:lvl9pPr>
          </a:lstStyle>
          <a:p>
            <a:endParaRPr/>
          </a:p>
        </p:txBody>
      </p:sp>
      <p:sp>
        <p:nvSpPr>
          <p:cNvPr id="279" name="Shape 279"/>
          <p:cNvSpPr txBox="1">
            <a:spLocks noGrp="1"/>
          </p:cNvSpPr>
          <p:nvPr>
            <p:ph type="title"/>
          </p:nvPr>
        </p:nvSpPr>
        <p:spPr>
          <a:xfrm>
            <a:off x="312715" y="228600"/>
            <a:ext cx="8518499" cy="838199"/>
          </a:xfrm>
          <a:prstGeom prst="rect">
            <a:avLst/>
          </a:prstGeom>
          <a:noFill/>
          <a:ln>
            <a:noFill/>
          </a:ln>
        </p:spPr>
        <p:txBody>
          <a:bodyPr lIns="91425" tIns="91425" rIns="91425" bIns="91425" anchor="t"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0" name="Shape 280"/>
          <p:cNvSpPr txBox="1">
            <a:spLocks noGrp="1"/>
          </p:cNvSpPr>
          <p:nvPr>
            <p:ph type="body" idx="2"/>
          </p:nvPr>
        </p:nvSpPr>
        <p:spPr>
          <a:xfrm>
            <a:off x="312715"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ection Header 1">
    <p:spTree>
      <p:nvGrpSpPr>
        <p:cNvPr id="1" name="Shape 281"/>
        <p:cNvGrpSpPr/>
        <p:nvPr/>
      </p:nvGrpSpPr>
      <p:grpSpPr>
        <a:xfrm>
          <a:off x="0" y="0"/>
          <a:ext cx="0" cy="0"/>
          <a:chOff x="0" y="0"/>
          <a:chExt cx="0" cy="0"/>
        </a:xfrm>
      </p:grpSpPr>
      <p:sp>
        <p:nvSpPr>
          <p:cNvPr id="282" name="Shape 282"/>
          <p:cNvSpPr/>
          <p:nvPr/>
        </p:nvSpPr>
        <p:spPr>
          <a:xfrm>
            <a:off x="0" y="0"/>
            <a:ext cx="9144000" cy="6858000"/>
          </a:xfrm>
          <a:prstGeom prst="rect">
            <a:avLst/>
          </a:prstGeom>
          <a:solidFill>
            <a:srgbClr val="24593B"/>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83" name="Shape 283"/>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84" name="Shape 284"/>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85" name="Shape 28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86" name="Shape 286"/>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287" name="Shape 287"/>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8"/>
        <p:cNvGrpSpPr/>
        <p:nvPr/>
      </p:nvGrpSpPr>
      <p:grpSpPr>
        <a:xfrm>
          <a:off x="0" y="0"/>
          <a:ext cx="0" cy="0"/>
          <a:chOff x="0" y="0"/>
          <a:chExt cx="0" cy="0"/>
        </a:xfrm>
      </p:grpSpPr>
      <p:sp>
        <p:nvSpPr>
          <p:cNvPr id="289" name="Shape 28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90" name="Shape 29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291" name="Shape 291"/>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292" name="Shape 292"/>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293"/>
        <p:cNvGrpSpPr/>
        <p:nvPr/>
      </p:nvGrpSpPr>
      <p:grpSpPr>
        <a:xfrm>
          <a:off x="0" y="0"/>
          <a:ext cx="0" cy="0"/>
          <a:chOff x="0" y="0"/>
          <a:chExt cx="0" cy="0"/>
        </a:xfrm>
      </p:grpSpPr>
      <p:pic>
        <p:nvPicPr>
          <p:cNvPr id="294" name="Shape 294"/>
          <p:cNvPicPr preferRelativeResize="0"/>
          <p:nvPr/>
        </p:nvPicPr>
        <p:blipFill rotWithShape="1">
          <a:blip r:embed="rId2">
            <a:alphaModFix/>
          </a:blip>
          <a:srcRect/>
          <a:stretch/>
        </p:blipFill>
        <p:spPr>
          <a:xfrm>
            <a:off x="0" y="1874134"/>
            <a:ext cx="9144000" cy="3131399"/>
          </a:xfrm>
          <a:prstGeom prst="rect">
            <a:avLst/>
          </a:prstGeom>
          <a:noFill/>
          <a:ln>
            <a:noFill/>
          </a:ln>
        </p:spPr>
      </p:pic>
      <p:sp>
        <p:nvSpPr>
          <p:cNvPr id="295" name="Shape 295"/>
          <p:cNvSpPr txBox="1">
            <a:spLocks noGrp="1"/>
          </p:cNvSpPr>
          <p:nvPr>
            <p:ph type="ctrTitle"/>
          </p:nvPr>
        </p:nvSpPr>
        <p:spPr>
          <a:xfrm>
            <a:off x="3507950" y="2362433"/>
            <a:ext cx="5497199"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6" name="Shape 296"/>
          <p:cNvSpPr txBox="1">
            <a:spLocks noGrp="1"/>
          </p:cNvSpPr>
          <p:nvPr>
            <p:ph type="subTitle" idx="1"/>
          </p:nvPr>
        </p:nvSpPr>
        <p:spPr>
          <a:xfrm>
            <a:off x="3507948" y="3835562"/>
            <a:ext cx="5497199"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sp>
        <p:nvSpPr>
          <p:cNvPr id="297" name="Shape 297"/>
          <p:cNvSpPr/>
          <p:nvPr/>
        </p:nvSpPr>
        <p:spPr>
          <a:xfrm>
            <a:off x="0" y="174624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298" name="Shape 298"/>
          <p:cNvSpPr>
            <a:spLocks noGrp="1"/>
          </p:cNvSpPr>
          <p:nvPr>
            <p:ph type="pic" idx="2"/>
          </p:nvPr>
        </p:nvSpPr>
        <p:spPr>
          <a:xfrm>
            <a:off x="0" y="1857374"/>
            <a:ext cx="3349500" cy="3158999"/>
          </a:xfrm>
          <a:prstGeom prst="rect">
            <a:avLst/>
          </a:prstGeom>
          <a:noFill/>
          <a:ln>
            <a:noFill/>
          </a:ln>
        </p:spPr>
      </p:sp>
      <p:pic>
        <p:nvPicPr>
          <p:cNvPr id="299" name="Shape 299"/>
          <p:cNvPicPr preferRelativeResize="0"/>
          <p:nvPr/>
        </p:nvPicPr>
        <p:blipFill rotWithShape="1">
          <a:blip r:embed="rId3">
            <a:alphaModFix/>
          </a:blip>
          <a:srcRect/>
          <a:stretch/>
        </p:blipFill>
        <p:spPr>
          <a:xfrm>
            <a:off x="219317" y="225993"/>
            <a:ext cx="1640400" cy="807900"/>
          </a:xfrm>
          <a:prstGeom prst="rect">
            <a:avLst/>
          </a:prstGeom>
          <a:noFill/>
          <a:ln>
            <a:noFill/>
          </a:ln>
        </p:spPr>
      </p:pic>
      <p:pic>
        <p:nvPicPr>
          <p:cNvPr id="300" name="Shape 300"/>
          <p:cNvPicPr preferRelativeResize="0"/>
          <p:nvPr/>
        </p:nvPicPr>
        <p:blipFill rotWithShape="1">
          <a:blip r:embed="rId4">
            <a:alphaModFix/>
          </a:blip>
          <a:srcRect/>
          <a:stretch/>
        </p:blipFill>
        <p:spPr>
          <a:xfrm>
            <a:off x="5353921" y="283558"/>
            <a:ext cx="3651300" cy="750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2">
            <a:alphaModFix/>
          </a:blip>
          <a:srcRect/>
          <a:stretch/>
        </p:blipFill>
        <p:spPr>
          <a:xfrm>
            <a:off x="0" y="1874134"/>
            <a:ext cx="9144000" cy="3131399"/>
          </a:xfrm>
          <a:prstGeom prst="rect">
            <a:avLst/>
          </a:prstGeom>
          <a:noFill/>
          <a:ln>
            <a:noFill/>
          </a:ln>
        </p:spPr>
      </p:pic>
      <p:pic>
        <p:nvPicPr>
          <p:cNvPr id="303" name="Shape 303"/>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304" name="Shape 304"/>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5" name="Shape 305"/>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306" name="Shape 306"/>
          <p:cNvPicPr preferRelativeResize="0"/>
          <p:nvPr/>
        </p:nvPicPr>
        <p:blipFill rotWithShape="1">
          <a:blip r:embed="rId4">
            <a:alphaModFix/>
          </a:blip>
          <a:srcRect/>
          <a:stretch/>
        </p:blipFill>
        <p:spPr>
          <a:xfrm>
            <a:off x="172081" y="6518032"/>
            <a:ext cx="1862699" cy="150600"/>
          </a:xfrm>
          <a:prstGeom prst="rect">
            <a:avLst/>
          </a:prstGeom>
          <a:noFill/>
          <a:ln>
            <a:noFill/>
          </a:ln>
        </p:spPr>
      </p:pic>
      <p:sp>
        <p:nvSpPr>
          <p:cNvPr id="307" name="Shape 307"/>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308"/>
        <p:cNvGrpSpPr/>
        <p:nvPr/>
      </p:nvGrpSpPr>
      <p:grpSpPr>
        <a:xfrm>
          <a:off x="0" y="0"/>
          <a:ext cx="0" cy="0"/>
          <a:chOff x="0" y="0"/>
          <a:chExt cx="0" cy="0"/>
        </a:xfrm>
      </p:grpSpPr>
      <p:pic>
        <p:nvPicPr>
          <p:cNvPr id="309" name="Shape 309"/>
          <p:cNvPicPr preferRelativeResize="0"/>
          <p:nvPr/>
        </p:nvPicPr>
        <p:blipFill rotWithShape="1">
          <a:blip r:embed="rId2">
            <a:alphaModFix/>
          </a:blip>
          <a:srcRect/>
          <a:stretch/>
        </p:blipFill>
        <p:spPr>
          <a:xfrm>
            <a:off x="0" y="1874134"/>
            <a:ext cx="9144000" cy="3131399"/>
          </a:xfrm>
          <a:prstGeom prst="rect">
            <a:avLst/>
          </a:prstGeom>
          <a:noFill/>
          <a:ln>
            <a:noFill/>
          </a:ln>
        </p:spPr>
      </p:pic>
      <p:pic>
        <p:nvPicPr>
          <p:cNvPr id="310" name="Shape 310"/>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311" name="Shape 311"/>
          <p:cNvSpPr txBox="1">
            <a:spLocks noGrp="1"/>
          </p:cNvSpPr>
          <p:nvPr>
            <p:ph type="ctrTitle"/>
          </p:nvPr>
        </p:nvSpPr>
        <p:spPr>
          <a:xfrm>
            <a:off x="219317" y="2362433"/>
            <a:ext cx="8785800" cy="1470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12" name="Shape 312"/>
          <p:cNvSpPr txBox="1">
            <a:spLocks noGrp="1"/>
          </p:cNvSpPr>
          <p:nvPr>
            <p:ph type="subTitle" idx="1"/>
          </p:nvPr>
        </p:nvSpPr>
        <p:spPr>
          <a:xfrm>
            <a:off x="219314" y="3835562"/>
            <a:ext cx="8785800"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rgbClr val="24593B"/>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313" name="Shape 313"/>
          <p:cNvPicPr preferRelativeResize="0"/>
          <p:nvPr/>
        </p:nvPicPr>
        <p:blipFill rotWithShape="1">
          <a:blip r:embed="rId4">
            <a:alphaModFix/>
          </a:blip>
          <a:srcRect/>
          <a:stretch/>
        </p:blipFill>
        <p:spPr>
          <a:xfrm>
            <a:off x="172081" y="6518032"/>
            <a:ext cx="1862699" cy="150600"/>
          </a:xfrm>
          <a:prstGeom prst="rect">
            <a:avLst/>
          </a:prstGeom>
          <a:noFill/>
          <a:ln>
            <a:noFill/>
          </a:ln>
        </p:spPr>
      </p:pic>
      <p:sp>
        <p:nvSpPr>
          <p:cNvPr id="314" name="Shape 314"/>
          <p:cNvSpPr/>
          <p:nvPr/>
        </p:nvSpPr>
        <p:spPr>
          <a:xfrm>
            <a:off x="0" y="1737609"/>
            <a:ext cx="9144000" cy="111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15" name="Shape 315"/>
          <p:cNvSpPr>
            <a:spLocks noGrp="1"/>
          </p:cNvSpPr>
          <p:nvPr>
            <p:ph type="pic" idx="2"/>
          </p:nvPr>
        </p:nvSpPr>
        <p:spPr>
          <a:xfrm>
            <a:off x="7117557" y="225425"/>
            <a:ext cx="1650900" cy="8079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2">
            <a:alphaModFix/>
          </a:blip>
          <a:srcRect/>
          <a:stretch/>
        </p:blipFill>
        <p:spPr>
          <a:xfrm>
            <a:off x="0" y="0"/>
            <a:ext cx="9144000" cy="4923000"/>
          </a:xfrm>
          <a:prstGeom prst="rect">
            <a:avLst/>
          </a:prstGeom>
          <a:noFill/>
          <a:ln>
            <a:noFill/>
          </a:ln>
        </p:spPr>
      </p:pic>
      <p:pic>
        <p:nvPicPr>
          <p:cNvPr id="318" name="Shape 318"/>
          <p:cNvPicPr preferRelativeResize="0"/>
          <p:nvPr/>
        </p:nvPicPr>
        <p:blipFill rotWithShape="1">
          <a:blip r:embed="rId3">
            <a:alphaModFix/>
          </a:blip>
          <a:srcRect/>
          <a:stretch/>
        </p:blipFill>
        <p:spPr>
          <a:xfrm>
            <a:off x="0" y="4861542"/>
            <a:ext cx="9144000" cy="1996499"/>
          </a:xfrm>
          <a:prstGeom prst="rect">
            <a:avLst/>
          </a:prstGeom>
          <a:noFill/>
          <a:ln>
            <a:noFill/>
          </a:ln>
        </p:spPr>
      </p:pic>
      <p:sp>
        <p:nvSpPr>
          <p:cNvPr id="319" name="Shape 319"/>
          <p:cNvSpPr txBox="1">
            <a:spLocks noGrp="1"/>
          </p:cNvSpPr>
          <p:nvPr>
            <p:ph type="ctrTitle"/>
          </p:nvPr>
        </p:nvSpPr>
        <p:spPr>
          <a:xfrm>
            <a:off x="237695" y="4861542"/>
            <a:ext cx="8684100" cy="9426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FFFFFF"/>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20" name="Shape 320"/>
          <p:cNvSpPr txBox="1">
            <a:spLocks noGrp="1"/>
          </p:cNvSpPr>
          <p:nvPr>
            <p:ph type="subTitle" idx="1"/>
          </p:nvPr>
        </p:nvSpPr>
        <p:spPr>
          <a:xfrm>
            <a:off x="237695" y="5804044"/>
            <a:ext cx="5497199" cy="792299"/>
          </a:xfrm>
          <a:prstGeom prst="rect">
            <a:avLst/>
          </a:prstGeom>
          <a:noFill/>
          <a:ln>
            <a:noFill/>
          </a:ln>
        </p:spPr>
        <p:txBody>
          <a:bodyPr lIns="91425" tIns="91425" rIns="91425" bIns="91425" anchor="t" anchorCtr="0"/>
          <a:lstStyle>
            <a:lvl1pPr marL="0" marR="0" indent="0" algn="l" rtl="0">
              <a:lnSpc>
                <a:spcPct val="100000"/>
              </a:lnSpc>
              <a:spcBef>
                <a:spcPts val="480"/>
              </a:spcBef>
              <a:spcAft>
                <a:spcPts val="0"/>
              </a:spcAft>
              <a:buClr>
                <a:schemeClr val="lt1"/>
              </a:buClr>
              <a:buFont typeface="Arial"/>
              <a:buNone/>
              <a:defRPr/>
            </a:lvl1pPr>
            <a:lvl2pPr marL="457200" marR="0" indent="0" algn="ctr" rtl="0">
              <a:lnSpc>
                <a:spcPct val="100000"/>
              </a:lnSpc>
              <a:spcBef>
                <a:spcPts val="400"/>
              </a:spcBef>
              <a:spcAft>
                <a:spcPts val="0"/>
              </a:spcAft>
              <a:buClr>
                <a:srgbClr val="888888"/>
              </a:buClr>
              <a:buFont typeface="Arial"/>
              <a:buNone/>
              <a:defRPr/>
            </a:lvl2pPr>
            <a:lvl3pPr marL="914400" marR="0" indent="0" algn="ctr" rtl="0">
              <a:lnSpc>
                <a:spcPct val="100000"/>
              </a:lnSpc>
              <a:spcBef>
                <a:spcPts val="360"/>
              </a:spcBef>
              <a:spcAft>
                <a:spcPts val="0"/>
              </a:spcAft>
              <a:buClr>
                <a:srgbClr val="888888"/>
              </a:buClr>
              <a:buFont typeface="Arial"/>
              <a:buNone/>
              <a:defRPr/>
            </a:lvl3pPr>
            <a:lvl4pPr marL="1371600" marR="0" indent="0" algn="ctr" rtl="0">
              <a:lnSpc>
                <a:spcPct val="100000"/>
              </a:lnSpc>
              <a:spcBef>
                <a:spcPts val="320"/>
              </a:spcBef>
              <a:spcAft>
                <a:spcPts val="0"/>
              </a:spcAft>
              <a:buClr>
                <a:srgbClr val="888888"/>
              </a:buClr>
              <a:buFont typeface="Arial"/>
              <a:buNone/>
              <a:defRPr/>
            </a:lvl4pPr>
            <a:lvl5pPr marL="1828800" marR="0" indent="0" algn="ctr" rtl="0">
              <a:lnSpc>
                <a:spcPct val="100000"/>
              </a:lnSpc>
              <a:spcBef>
                <a:spcPts val="320"/>
              </a:spcBef>
              <a:spcAft>
                <a:spcPts val="0"/>
              </a:spcAft>
              <a:buClr>
                <a:srgbClr val="888888"/>
              </a:buClr>
              <a:buFont typeface="Arial"/>
              <a:buNone/>
              <a:defRPr/>
            </a:lvl5pPr>
            <a:lvl6pPr marL="2286000" marR="0" indent="0" algn="ctr" rtl="0">
              <a:lnSpc>
                <a:spcPct val="100000"/>
              </a:lnSpc>
              <a:spcBef>
                <a:spcPts val="400"/>
              </a:spcBef>
              <a:spcAft>
                <a:spcPts val="0"/>
              </a:spcAft>
              <a:buClr>
                <a:srgbClr val="888888"/>
              </a:buClr>
              <a:buFont typeface="Arial"/>
              <a:buNone/>
              <a:defRPr/>
            </a:lvl6pPr>
            <a:lvl7pPr marL="2743200" marR="0" indent="0" algn="ctr" rtl="0">
              <a:lnSpc>
                <a:spcPct val="100000"/>
              </a:lnSpc>
              <a:spcBef>
                <a:spcPts val="400"/>
              </a:spcBef>
              <a:spcAft>
                <a:spcPts val="0"/>
              </a:spcAft>
              <a:buClr>
                <a:srgbClr val="888888"/>
              </a:buClr>
              <a:buFont typeface="Arial"/>
              <a:buNone/>
              <a:defRPr/>
            </a:lvl7pPr>
            <a:lvl8pPr marL="3200400" marR="0" indent="0" algn="ctr" rtl="0">
              <a:lnSpc>
                <a:spcPct val="100000"/>
              </a:lnSpc>
              <a:spcBef>
                <a:spcPts val="400"/>
              </a:spcBef>
              <a:spcAft>
                <a:spcPts val="0"/>
              </a:spcAft>
              <a:buClr>
                <a:srgbClr val="888888"/>
              </a:buClr>
              <a:buFont typeface="Arial"/>
              <a:buNone/>
              <a:defRPr/>
            </a:lvl8pPr>
            <a:lvl9pPr marL="3657600" marR="0" indent="0" algn="ctr" rtl="0">
              <a:lnSpc>
                <a:spcPct val="100000"/>
              </a:lnSpc>
              <a:spcBef>
                <a:spcPts val="400"/>
              </a:spcBef>
              <a:spcAft>
                <a:spcPts val="0"/>
              </a:spcAft>
              <a:buClr>
                <a:srgbClr val="888888"/>
              </a:buClr>
              <a:buFont typeface="Arial"/>
              <a:buNone/>
              <a:defRPr/>
            </a:lvl9pPr>
          </a:lstStyle>
          <a:p>
            <a:endParaRPr/>
          </a:p>
        </p:txBody>
      </p:sp>
      <p:pic>
        <p:nvPicPr>
          <p:cNvPr id="321" name="Shape 321"/>
          <p:cNvPicPr preferRelativeResize="0"/>
          <p:nvPr/>
        </p:nvPicPr>
        <p:blipFill rotWithShape="1">
          <a:blip r:embed="rId4">
            <a:alphaModFix/>
          </a:blip>
          <a:srcRect/>
          <a:stretch/>
        </p:blipFill>
        <p:spPr>
          <a:xfrm>
            <a:off x="0" y="329608"/>
            <a:ext cx="3651300" cy="7506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322"/>
        <p:cNvGrpSpPr/>
        <p:nvPr/>
      </p:nvGrpSpPr>
      <p:grpSpPr>
        <a:xfrm>
          <a:off x="0" y="0"/>
          <a:ext cx="0" cy="0"/>
          <a:chOff x="0" y="0"/>
          <a:chExt cx="0" cy="0"/>
        </a:xfrm>
      </p:grpSpPr>
      <p:sp>
        <p:nvSpPr>
          <p:cNvPr id="323" name="Shape 323"/>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24" name="Shape 324"/>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325" name="Shape 325"/>
          <p:cNvSpPr txBox="1">
            <a:spLocks noGrp="1"/>
          </p:cNvSpPr>
          <p:nvPr>
            <p:ph type="title"/>
          </p:nvPr>
        </p:nvSpPr>
        <p:spPr>
          <a:xfrm>
            <a:off x="214312" y="2914650"/>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
          </p:nvPr>
        </p:nvSpPr>
        <p:spPr>
          <a:xfrm>
            <a:off x="4624612" y="1858449"/>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7" name="Shape 327"/>
          <p:cNvSpPr txBox="1">
            <a:spLocks noGrp="1"/>
          </p:cNvSpPr>
          <p:nvPr>
            <p:ph type="body" idx="2"/>
          </p:nvPr>
        </p:nvSpPr>
        <p:spPr>
          <a:xfrm>
            <a:off x="7209514" y="1858449"/>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3"/>
          </p:nvPr>
        </p:nvSpPr>
        <p:spPr>
          <a:xfrm>
            <a:off x="4624612" y="240062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9" name="Shape 329"/>
          <p:cNvSpPr txBox="1">
            <a:spLocks noGrp="1"/>
          </p:cNvSpPr>
          <p:nvPr>
            <p:ph type="body" idx="4"/>
          </p:nvPr>
        </p:nvSpPr>
        <p:spPr>
          <a:xfrm>
            <a:off x="7209514" y="240062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0" name="Shape 330"/>
          <p:cNvSpPr txBox="1">
            <a:spLocks noGrp="1"/>
          </p:cNvSpPr>
          <p:nvPr>
            <p:ph type="body" idx="5"/>
          </p:nvPr>
        </p:nvSpPr>
        <p:spPr>
          <a:xfrm>
            <a:off x="4624612" y="295501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1" name="Shape 331"/>
          <p:cNvSpPr txBox="1">
            <a:spLocks noGrp="1"/>
          </p:cNvSpPr>
          <p:nvPr>
            <p:ph type="body" idx="6"/>
          </p:nvPr>
        </p:nvSpPr>
        <p:spPr>
          <a:xfrm>
            <a:off x="7209514" y="295501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2" name="Shape 332"/>
          <p:cNvSpPr txBox="1">
            <a:spLocks noGrp="1"/>
          </p:cNvSpPr>
          <p:nvPr>
            <p:ph type="body" idx="7"/>
          </p:nvPr>
        </p:nvSpPr>
        <p:spPr>
          <a:xfrm>
            <a:off x="4624612" y="350940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8"/>
          </p:nvPr>
        </p:nvSpPr>
        <p:spPr>
          <a:xfrm>
            <a:off x="7209514" y="350940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4" name="Shape 334"/>
          <p:cNvSpPr txBox="1">
            <a:spLocks noGrp="1"/>
          </p:cNvSpPr>
          <p:nvPr>
            <p:ph type="body" idx="9"/>
          </p:nvPr>
        </p:nvSpPr>
        <p:spPr>
          <a:xfrm>
            <a:off x="4624612" y="406379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5" name="Shape 335"/>
          <p:cNvSpPr txBox="1">
            <a:spLocks noGrp="1"/>
          </p:cNvSpPr>
          <p:nvPr>
            <p:ph type="body" idx="13"/>
          </p:nvPr>
        </p:nvSpPr>
        <p:spPr>
          <a:xfrm>
            <a:off x="7209514" y="406379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4"/>
          </p:nvPr>
        </p:nvSpPr>
        <p:spPr>
          <a:xfrm>
            <a:off x="4624612" y="461818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7" name="Shape 337"/>
          <p:cNvSpPr txBox="1">
            <a:spLocks noGrp="1"/>
          </p:cNvSpPr>
          <p:nvPr>
            <p:ph type="body" idx="15"/>
          </p:nvPr>
        </p:nvSpPr>
        <p:spPr>
          <a:xfrm>
            <a:off x="7209514" y="461818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338" name="Shape 33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39" name="Shape 33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2">
            <a:alphaModFix/>
          </a:blip>
          <a:srcRect/>
          <a:stretch/>
        </p:blipFill>
        <p:spPr>
          <a:xfrm>
            <a:off x="-8800" y="0"/>
            <a:ext cx="9152699" cy="6858000"/>
          </a:xfrm>
          <a:prstGeom prst="rect">
            <a:avLst/>
          </a:prstGeom>
          <a:noFill/>
          <a:ln>
            <a:noFill/>
          </a:ln>
        </p:spPr>
      </p:pic>
      <p:sp>
        <p:nvSpPr>
          <p:cNvPr id="342" name="Shape 342"/>
          <p:cNvSpPr/>
          <p:nvPr/>
        </p:nvSpPr>
        <p:spPr>
          <a:xfrm>
            <a:off x="0" y="2120455"/>
            <a:ext cx="9144000" cy="3983100"/>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Allerta"/>
              <a:ea typeface="Allerta"/>
              <a:cs typeface="Allerta"/>
              <a:sym typeface="Allerta"/>
            </a:endParaRPr>
          </a:p>
        </p:txBody>
      </p:sp>
      <p:sp>
        <p:nvSpPr>
          <p:cNvPr id="343" name="Shape 343"/>
          <p:cNvSpPr txBox="1">
            <a:spLocks noGrp="1"/>
          </p:cNvSpPr>
          <p:nvPr>
            <p:ph type="title"/>
          </p:nvPr>
        </p:nvSpPr>
        <p:spPr>
          <a:xfrm>
            <a:off x="214312" y="3629025"/>
            <a:ext cx="36750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4" name="Shape 344"/>
          <p:cNvSpPr txBox="1">
            <a:spLocks noGrp="1"/>
          </p:cNvSpPr>
          <p:nvPr>
            <p:ph type="body" idx="1"/>
          </p:nvPr>
        </p:nvSpPr>
        <p:spPr>
          <a:xfrm>
            <a:off x="4624612" y="2456788"/>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5" name="Shape 345"/>
          <p:cNvSpPr txBox="1">
            <a:spLocks noGrp="1"/>
          </p:cNvSpPr>
          <p:nvPr>
            <p:ph type="body" idx="2"/>
          </p:nvPr>
        </p:nvSpPr>
        <p:spPr>
          <a:xfrm>
            <a:off x="7209514" y="2456788"/>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6" name="Shape 346"/>
          <p:cNvSpPr txBox="1">
            <a:spLocks noGrp="1"/>
          </p:cNvSpPr>
          <p:nvPr>
            <p:ph type="body" idx="3"/>
          </p:nvPr>
        </p:nvSpPr>
        <p:spPr>
          <a:xfrm>
            <a:off x="4624612" y="299896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7" name="Shape 347"/>
          <p:cNvSpPr txBox="1">
            <a:spLocks noGrp="1"/>
          </p:cNvSpPr>
          <p:nvPr>
            <p:ph type="body" idx="4"/>
          </p:nvPr>
        </p:nvSpPr>
        <p:spPr>
          <a:xfrm>
            <a:off x="7209514" y="299896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8" name="Shape 348"/>
          <p:cNvSpPr txBox="1">
            <a:spLocks noGrp="1"/>
          </p:cNvSpPr>
          <p:nvPr>
            <p:ph type="body" idx="5"/>
          </p:nvPr>
        </p:nvSpPr>
        <p:spPr>
          <a:xfrm>
            <a:off x="4624612" y="355335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9" name="Shape 349"/>
          <p:cNvSpPr txBox="1">
            <a:spLocks noGrp="1"/>
          </p:cNvSpPr>
          <p:nvPr>
            <p:ph type="body" idx="6"/>
          </p:nvPr>
        </p:nvSpPr>
        <p:spPr>
          <a:xfrm>
            <a:off x="7209514" y="355335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0" name="Shape 350"/>
          <p:cNvSpPr txBox="1">
            <a:spLocks noGrp="1"/>
          </p:cNvSpPr>
          <p:nvPr>
            <p:ph type="body" idx="7"/>
          </p:nvPr>
        </p:nvSpPr>
        <p:spPr>
          <a:xfrm>
            <a:off x="4624612" y="4107746"/>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1" name="Shape 351"/>
          <p:cNvSpPr txBox="1">
            <a:spLocks noGrp="1"/>
          </p:cNvSpPr>
          <p:nvPr>
            <p:ph type="body" idx="8"/>
          </p:nvPr>
        </p:nvSpPr>
        <p:spPr>
          <a:xfrm>
            <a:off x="7209514" y="4107746"/>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2" name="Shape 352"/>
          <p:cNvSpPr txBox="1">
            <a:spLocks noGrp="1"/>
          </p:cNvSpPr>
          <p:nvPr>
            <p:ph type="body" idx="9"/>
          </p:nvPr>
        </p:nvSpPr>
        <p:spPr>
          <a:xfrm>
            <a:off x="4624612" y="4662137"/>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3" name="Shape 353"/>
          <p:cNvSpPr txBox="1">
            <a:spLocks noGrp="1"/>
          </p:cNvSpPr>
          <p:nvPr>
            <p:ph type="body" idx="13"/>
          </p:nvPr>
        </p:nvSpPr>
        <p:spPr>
          <a:xfrm>
            <a:off x="7209514" y="4662137"/>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4" name="Shape 354"/>
          <p:cNvSpPr txBox="1">
            <a:spLocks noGrp="1"/>
          </p:cNvSpPr>
          <p:nvPr>
            <p:ph type="body" idx="14"/>
          </p:nvPr>
        </p:nvSpPr>
        <p:spPr>
          <a:xfrm>
            <a:off x="4624612" y="5216525"/>
            <a:ext cx="2444699" cy="539700"/>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5" name="Shape 355"/>
          <p:cNvSpPr txBox="1">
            <a:spLocks noGrp="1"/>
          </p:cNvSpPr>
          <p:nvPr>
            <p:ph type="body" idx="15"/>
          </p:nvPr>
        </p:nvSpPr>
        <p:spPr>
          <a:xfrm>
            <a:off x="7209514" y="5216525"/>
            <a:ext cx="1447200" cy="539700"/>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ection Header 2">
    <p:spTree>
      <p:nvGrpSpPr>
        <p:cNvPr id="1" name="Shape 356"/>
        <p:cNvGrpSpPr/>
        <p:nvPr/>
      </p:nvGrpSpPr>
      <p:grpSpPr>
        <a:xfrm>
          <a:off x="0" y="0"/>
          <a:ext cx="0" cy="0"/>
          <a:chOff x="0" y="0"/>
          <a:chExt cx="0" cy="0"/>
        </a:xfrm>
      </p:grpSpPr>
      <p:sp>
        <p:nvSpPr>
          <p:cNvPr id="357" name="Shape 357"/>
          <p:cNvSpPr/>
          <p:nvPr/>
        </p:nvSpPr>
        <p:spPr>
          <a:xfrm>
            <a:off x="0" y="0"/>
            <a:ext cx="9144000" cy="6858000"/>
          </a:xfrm>
          <a:prstGeom prst="rect">
            <a:avLst/>
          </a:prstGeom>
          <a:solidFill>
            <a:srgbClr val="464646"/>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58" name="Shape 35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59" name="Shape 359"/>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60" name="Shape 360"/>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61" name="Shape 361"/>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62" name="Shape 362"/>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SAP and ATC 2">
    <p:spTree>
      <p:nvGrpSpPr>
        <p:cNvPr id="1" name="Shape 33"/>
        <p:cNvGrpSpPr/>
        <p:nvPr/>
      </p:nvGrpSpPr>
      <p:grpSpPr>
        <a:xfrm>
          <a:off x="0" y="0"/>
          <a:ext cx="0" cy="0"/>
          <a:chOff x="0" y="0"/>
          <a:chExt cx="0" cy="0"/>
        </a:xfrm>
      </p:grpSpPr>
      <p:pic>
        <p:nvPicPr>
          <p:cNvPr id="34" name="Shape 34"/>
          <p:cNvPicPr preferRelativeResize="0"/>
          <p:nvPr/>
        </p:nvPicPr>
        <p:blipFill rotWithShape="1">
          <a:blip r:embed="rId2">
            <a:alphaModFix/>
          </a:blip>
          <a:srcRect t="26956" b="26852"/>
          <a:stretch/>
        </p:blipFill>
        <p:spPr>
          <a:xfrm>
            <a:off x="0" y="1848736"/>
            <a:ext cx="9144000" cy="3167763"/>
          </a:xfrm>
          <a:prstGeom prst="rect">
            <a:avLst/>
          </a:prstGeom>
          <a:noFill/>
          <a:ln>
            <a:noFill/>
          </a:ln>
        </p:spPr>
      </p:pic>
      <p:sp>
        <p:nvSpPr>
          <p:cNvPr id="35" name="Shape 35"/>
          <p:cNvSpPr txBox="1">
            <a:spLocks noGrp="1"/>
          </p:cNvSpPr>
          <p:nvPr>
            <p:ph type="ctrTitle"/>
          </p:nvPr>
        </p:nvSpPr>
        <p:spPr>
          <a:xfrm>
            <a:off x="3507950" y="2362433"/>
            <a:ext cx="5497218"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6" name="Shape 36"/>
          <p:cNvSpPr txBox="1">
            <a:spLocks noGrp="1"/>
          </p:cNvSpPr>
          <p:nvPr>
            <p:ph type="subTitle" idx="1"/>
          </p:nvPr>
        </p:nvSpPr>
        <p:spPr>
          <a:xfrm>
            <a:off x="3507948" y="3835562"/>
            <a:ext cx="5497219"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7" name="Shape 37"/>
          <p:cNvSpPr/>
          <p:nvPr/>
        </p:nvSpPr>
        <p:spPr>
          <a:xfrm>
            <a:off x="0" y="1746249"/>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8" name="Shape 38"/>
          <p:cNvSpPr>
            <a:spLocks noGrp="1"/>
          </p:cNvSpPr>
          <p:nvPr>
            <p:ph type="pic" idx="2"/>
          </p:nvPr>
        </p:nvSpPr>
        <p:spPr>
          <a:xfrm>
            <a:off x="0" y="1857374"/>
            <a:ext cx="3349624" cy="3159126"/>
          </a:xfrm>
          <a:prstGeom prst="rect">
            <a:avLst/>
          </a:prstGeom>
          <a:noFill/>
          <a:ln>
            <a:noFill/>
          </a:ln>
        </p:spPr>
      </p:sp>
      <p:pic>
        <p:nvPicPr>
          <p:cNvPr id="39" name="Shape 39"/>
          <p:cNvPicPr preferRelativeResize="0"/>
          <p:nvPr/>
        </p:nvPicPr>
        <p:blipFill rotWithShape="1">
          <a:blip r:embed="rId3">
            <a:alphaModFix/>
          </a:blip>
          <a:srcRect/>
          <a:stretch/>
        </p:blipFill>
        <p:spPr>
          <a:xfrm>
            <a:off x="219319" y="225995"/>
            <a:ext cx="1640437" cy="808049"/>
          </a:xfrm>
          <a:prstGeom prst="rect">
            <a:avLst/>
          </a:prstGeom>
          <a:noFill/>
          <a:ln>
            <a:noFill/>
          </a:ln>
        </p:spPr>
      </p:pic>
      <p:pic>
        <p:nvPicPr>
          <p:cNvPr id="40" name="Shape 40"/>
          <p:cNvPicPr preferRelativeResize="0"/>
          <p:nvPr/>
        </p:nvPicPr>
        <p:blipFill rotWithShape="1">
          <a:blip r:embed="rId4">
            <a:alphaModFix/>
          </a:blip>
          <a:srcRect/>
          <a:stretch/>
        </p:blipFill>
        <p:spPr>
          <a:xfrm>
            <a:off x="5353921" y="283558"/>
            <a:ext cx="3651248" cy="750487"/>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ection Header 3">
    <p:spTree>
      <p:nvGrpSpPr>
        <p:cNvPr id="1" name="Shape 363"/>
        <p:cNvGrpSpPr/>
        <p:nvPr/>
      </p:nvGrpSpPr>
      <p:grpSpPr>
        <a:xfrm>
          <a:off x="0" y="0"/>
          <a:ext cx="0" cy="0"/>
          <a:chOff x="0" y="0"/>
          <a:chExt cx="0" cy="0"/>
        </a:xfrm>
      </p:grpSpPr>
      <p:sp>
        <p:nvSpPr>
          <p:cNvPr id="364" name="Shape 364"/>
          <p:cNvSpPr/>
          <p:nvPr/>
        </p:nvSpPr>
        <p:spPr>
          <a:xfrm>
            <a:off x="0" y="0"/>
            <a:ext cx="9144000" cy="6858000"/>
          </a:xfrm>
          <a:prstGeom prst="rect">
            <a:avLst/>
          </a:prstGeom>
          <a:solidFill>
            <a:srgbClr val="A9B0AC"/>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65" name="Shape 365"/>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66" name="Shape 366"/>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67" name="Shape 367"/>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68" name="Shape 368"/>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69" name="Shape 369"/>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ection Header 4">
    <p:spTree>
      <p:nvGrpSpPr>
        <p:cNvPr id="1" name="Shape 370"/>
        <p:cNvGrpSpPr/>
        <p:nvPr/>
      </p:nvGrpSpPr>
      <p:grpSpPr>
        <a:xfrm>
          <a:off x="0" y="0"/>
          <a:ext cx="0" cy="0"/>
          <a:chOff x="0" y="0"/>
          <a:chExt cx="0" cy="0"/>
        </a:xfrm>
      </p:grpSpPr>
      <p:sp>
        <p:nvSpPr>
          <p:cNvPr id="371" name="Shape 371"/>
          <p:cNvSpPr/>
          <p:nvPr/>
        </p:nvSpPr>
        <p:spPr>
          <a:xfrm>
            <a:off x="0" y="0"/>
            <a:ext cx="9144000" cy="6858000"/>
          </a:xfrm>
          <a:prstGeom prst="rect">
            <a:avLst/>
          </a:prstGeom>
          <a:solidFill>
            <a:srgbClr val="2B965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72" name="Shape 372"/>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73" name="Shape 373"/>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74" name="Shape 374"/>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75" name="Shape 375"/>
          <p:cNvSpPr txBox="1"/>
          <p:nvPr/>
        </p:nvSpPr>
        <p:spPr>
          <a:xfrm>
            <a:off x="115457" y="2952691"/>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376" name="Shape 376"/>
          <p:cNvSpPr txBox="1">
            <a:spLocks noGrp="1"/>
          </p:cNvSpPr>
          <p:nvPr>
            <p:ph type="title"/>
          </p:nvPr>
        </p:nvSpPr>
        <p:spPr>
          <a:xfrm>
            <a:off x="216565" y="2829675"/>
            <a:ext cx="8620500" cy="868499"/>
          </a:xfrm>
          <a:prstGeom prst="rect">
            <a:avLst/>
          </a:prstGeom>
          <a:solidFill>
            <a:schemeClr val="lt1">
              <a:alpha val="80000"/>
            </a:schemeClr>
          </a:solid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able Page">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9" name="Shape 379"/>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80" name="Shape 380"/>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81" name="Shape 381"/>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82" name="Shape 382"/>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Chart Page">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5" name="Shape 38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86" name="Shape 38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87" name="Shape 387"/>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88" name="Shape 388"/>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Picture or graphic">
    <p:spTree>
      <p:nvGrpSpPr>
        <p:cNvPr id="1" name="Shape 389"/>
        <p:cNvGrpSpPr/>
        <p:nvPr/>
      </p:nvGrpSpPr>
      <p:grpSpPr>
        <a:xfrm>
          <a:off x="0" y="0"/>
          <a:ext cx="0" cy="0"/>
          <a:chOff x="0" y="0"/>
          <a:chExt cx="0" cy="0"/>
        </a:xfrm>
      </p:grpSpPr>
      <p:sp>
        <p:nvSpPr>
          <p:cNvPr id="390" name="Shape 390"/>
          <p:cNvSpPr>
            <a:spLocks noGrp="1"/>
          </p:cNvSpPr>
          <p:nvPr>
            <p:ph type="pic" idx="2"/>
          </p:nvPr>
        </p:nvSpPr>
        <p:spPr>
          <a:xfrm>
            <a:off x="0" y="0"/>
            <a:ext cx="3000000" cy="3000000"/>
          </a:xfrm>
          <a:prstGeom prst="rect">
            <a:avLst/>
          </a:prstGeom>
          <a:noFill/>
          <a:ln>
            <a:noFill/>
          </a:ln>
        </p:spPr>
      </p:sp>
      <p:sp>
        <p:nvSpPr>
          <p:cNvPr id="391" name="Shape 39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2" name="Shape 392"/>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393" name="Shape 39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394" name="Shape 394"/>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395" name="Shape 395"/>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Full Bleed Image">
    <p:spTree>
      <p:nvGrpSpPr>
        <p:cNvPr id="1" name="Shape 396"/>
        <p:cNvGrpSpPr/>
        <p:nvPr/>
      </p:nvGrpSpPr>
      <p:grpSpPr>
        <a:xfrm>
          <a:off x="0" y="0"/>
          <a:ext cx="0" cy="0"/>
          <a:chOff x="0" y="0"/>
          <a:chExt cx="0" cy="0"/>
        </a:xfrm>
      </p:grpSpPr>
      <p:sp>
        <p:nvSpPr>
          <p:cNvPr id="397" name="Shape 397"/>
          <p:cNvSpPr>
            <a:spLocks noGrp="1"/>
          </p:cNvSpPr>
          <p:nvPr>
            <p:ph type="pic" idx="2"/>
          </p:nvPr>
        </p:nvSpPr>
        <p:spPr>
          <a:xfrm>
            <a:off x="0" y="0"/>
            <a:ext cx="9144000" cy="68580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ody Copy (Url Only)">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0" name="Shape 400"/>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1" name="Shape 401"/>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1800" b="0" i="0" u="none" strike="noStrike" cap="none" baseline="0">
                <a:solidFill>
                  <a:schemeClr val="lt1"/>
                </a:solidFill>
                <a:latin typeface="Calibri"/>
                <a:ea typeface="Calibri"/>
                <a:cs typeface="Calibri"/>
                <a:sym typeface="Calibri"/>
              </a:rPr>
              <a:t> </a:t>
            </a:r>
          </a:p>
        </p:txBody>
      </p:sp>
      <p:pic>
        <p:nvPicPr>
          <p:cNvPr id="402" name="Shape 402"/>
          <p:cNvPicPr preferRelativeResize="0"/>
          <p:nvPr/>
        </p:nvPicPr>
        <p:blipFill rotWithShape="1">
          <a:blip r:embed="rId2">
            <a:alphaModFix/>
          </a:blip>
          <a:srcRect/>
          <a:stretch/>
        </p:blipFill>
        <p:spPr>
          <a:xfrm>
            <a:off x="140803" y="6519775"/>
            <a:ext cx="1974600" cy="159599"/>
          </a:xfrm>
          <a:prstGeom prst="rect">
            <a:avLst/>
          </a:prstGeom>
          <a:noFill/>
          <a:ln>
            <a:noFill/>
          </a:ln>
        </p:spPr>
      </p:pic>
      <p:sp>
        <p:nvSpPr>
          <p:cNvPr id="403" name="Shape 403"/>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404" name="Shape 404"/>
          <p:cNvSpPr/>
          <p:nvPr/>
        </p:nvSpPr>
        <p:spPr>
          <a:xfrm>
            <a:off x="195229" y="6519775"/>
            <a:ext cx="1920300" cy="159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End Slide">
    <p:spTree>
      <p:nvGrpSpPr>
        <p:cNvPr id="1" name="Shape 405"/>
        <p:cNvGrpSpPr/>
        <p:nvPr/>
      </p:nvGrpSpPr>
      <p:grpSpPr>
        <a:xfrm>
          <a:off x="0" y="0"/>
          <a:ext cx="0" cy="0"/>
          <a:chOff x="0" y="0"/>
          <a:chExt cx="0" cy="0"/>
        </a:xfrm>
      </p:grpSpPr>
      <p:pic>
        <p:nvPicPr>
          <p:cNvPr id="406" name="Shape 40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7" name="Shape 407"/>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08" name="Shape 408"/>
          <p:cNvSpPr txBox="1"/>
          <p:nvPr/>
        </p:nvSpPr>
        <p:spPr>
          <a:xfrm>
            <a:off x="115457" y="2306250"/>
            <a:ext cx="3793800" cy="1933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chemeClr val="dk1"/>
              </a:solidFill>
              <a:latin typeface="Allerta"/>
              <a:ea typeface="Allerta"/>
              <a:cs typeface="Allerta"/>
              <a:sym typeface="Allerta"/>
            </a:endParaRPr>
          </a:p>
        </p:txBody>
      </p:sp>
      <p:sp>
        <p:nvSpPr>
          <p:cNvPr id="409" name="Shape 409"/>
          <p:cNvSpPr txBox="1"/>
          <p:nvPr/>
        </p:nvSpPr>
        <p:spPr>
          <a:xfrm>
            <a:off x="216565" y="2852946"/>
            <a:ext cx="8620500" cy="876899"/>
          </a:xfrm>
          <a:prstGeom prst="rect">
            <a:avLst/>
          </a:prstGeom>
          <a:solidFill>
            <a:srgbClr val="FFFFFF">
              <a:alpha val="80000"/>
            </a:srgb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baseline="0">
              <a:solidFill>
                <a:srgbClr val="23593E"/>
              </a:solidFill>
              <a:latin typeface="Allerta"/>
              <a:ea typeface="Allerta"/>
              <a:cs typeface="Allerta"/>
              <a:sym typeface="Allerta"/>
            </a:endParaRPr>
          </a:p>
        </p:txBody>
      </p:sp>
      <p:pic>
        <p:nvPicPr>
          <p:cNvPr id="410" name="Shape 410"/>
          <p:cNvPicPr preferRelativeResize="0"/>
          <p:nvPr/>
        </p:nvPicPr>
        <p:blipFill rotWithShape="1">
          <a:blip r:embed="rId3">
            <a:alphaModFix/>
          </a:blip>
          <a:srcRect/>
          <a:stretch/>
        </p:blipFill>
        <p:spPr>
          <a:xfrm>
            <a:off x="219317" y="225993"/>
            <a:ext cx="1640400" cy="807900"/>
          </a:xfrm>
          <a:prstGeom prst="rect">
            <a:avLst/>
          </a:prstGeom>
          <a:noFill/>
          <a:ln>
            <a:noFill/>
          </a:ln>
        </p:spPr>
      </p:pic>
      <p:sp>
        <p:nvSpPr>
          <p:cNvPr id="411" name="Shape 411"/>
          <p:cNvSpPr txBox="1">
            <a:spLocks noGrp="1"/>
          </p:cNvSpPr>
          <p:nvPr>
            <p:ph type="title"/>
          </p:nvPr>
        </p:nvSpPr>
        <p:spPr>
          <a:xfrm>
            <a:off x="219317" y="2852946"/>
            <a:ext cx="8617800" cy="876899"/>
          </a:xfrm>
          <a:prstGeom prst="rect">
            <a:avLst/>
          </a:prstGeom>
          <a:noFill/>
          <a:ln>
            <a:noFill/>
          </a:ln>
        </p:spPr>
        <p:txBody>
          <a:bodyPr lIns="91425" tIns="91425" rIns="91425" bIns="91425" anchor="ctr" anchorCtr="0"/>
          <a:lstStyle>
            <a:lvl1pPr algn="l" rtl="0">
              <a:spcBef>
                <a:spcPts val="0"/>
              </a:spcBef>
              <a:buClr>
                <a:schemeClr val="dk1"/>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4" name="Shape 414"/>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5" name="Shape 415"/>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6" name="Shape 41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17" name="Shape 41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18" name="Shape 41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19" name="Shape 41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2" name="Shape 422"/>
          <p:cNvSpPr txBox="1">
            <a:spLocks noGrp="1"/>
          </p:cNvSpPr>
          <p:nvPr>
            <p:ph type="body" idx="1"/>
          </p:nvPr>
        </p:nvSpPr>
        <p:spPr>
          <a:xfrm>
            <a:off x="457200" y="1550987"/>
            <a:ext cx="4040099"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3" name="Shape 423"/>
          <p:cNvSpPr txBox="1">
            <a:spLocks noGrp="1"/>
          </p:cNvSpPr>
          <p:nvPr>
            <p:ph type="body" idx="2"/>
          </p:nvPr>
        </p:nvSpPr>
        <p:spPr>
          <a:xfrm>
            <a:off x="457200" y="2190750"/>
            <a:ext cx="4040099"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4" name="Shape 424"/>
          <p:cNvSpPr txBox="1">
            <a:spLocks noGrp="1"/>
          </p:cNvSpPr>
          <p:nvPr>
            <p:ph type="body" idx="3"/>
          </p:nvPr>
        </p:nvSpPr>
        <p:spPr>
          <a:xfrm>
            <a:off x="4645025" y="1550987"/>
            <a:ext cx="4041900" cy="639900"/>
          </a:xfrm>
          <a:prstGeom prst="rect">
            <a:avLst/>
          </a:prstGeom>
          <a:noFill/>
          <a:ln>
            <a:noFill/>
          </a:ln>
        </p:spPr>
        <p:txBody>
          <a:bodyPr lIns="91425" tIns="91425" rIns="91425" bIns="91425" anchor="b" anchorCtr="0"/>
          <a:lstStyle>
            <a:lvl1pPr marL="0" indent="0" rtl="0">
              <a:spcBef>
                <a:spcPts val="0"/>
              </a:spcBef>
              <a:buClr>
                <a:srgbClr val="3F3F39"/>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5" name="Shape 425"/>
          <p:cNvSpPr txBox="1">
            <a:spLocks noGrp="1"/>
          </p:cNvSpPr>
          <p:nvPr>
            <p:ph type="body" idx="4"/>
          </p:nvPr>
        </p:nvSpPr>
        <p:spPr>
          <a:xfrm>
            <a:off x="4645025" y="2190750"/>
            <a:ext cx="4041900" cy="39513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6" name="Shape 42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27" name="Shape 42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28" name="Shape 42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29" name="Shape 42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SAP only">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43" name="Shape 43"/>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44" name="Shape 44"/>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45" name="Shape 45"/>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46" name="Shape 46"/>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47" name="Shape 47"/>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Image and Text">
    <p:spTree>
      <p:nvGrpSpPr>
        <p:cNvPr id="1" name="Shape 430"/>
        <p:cNvGrpSpPr/>
        <p:nvPr/>
      </p:nvGrpSpPr>
      <p:grpSpPr>
        <a:xfrm>
          <a:off x="0" y="0"/>
          <a:ext cx="0" cy="0"/>
          <a:chOff x="0" y="0"/>
          <a:chExt cx="0" cy="0"/>
        </a:xfrm>
      </p:grpSpPr>
      <p:sp>
        <p:nvSpPr>
          <p:cNvPr id="431" name="Shape 431"/>
          <p:cNvSpPr>
            <a:spLocks noGrp="1"/>
          </p:cNvSpPr>
          <p:nvPr>
            <p:ph type="pic" idx="2"/>
          </p:nvPr>
        </p:nvSpPr>
        <p:spPr>
          <a:xfrm>
            <a:off x="4578350" y="1600200"/>
            <a:ext cx="4108500" cy="4526100"/>
          </a:xfrm>
          <a:prstGeom prst="rect">
            <a:avLst/>
          </a:prstGeom>
          <a:noFill/>
          <a:ln>
            <a:noFill/>
          </a:ln>
        </p:spPr>
      </p:sp>
      <p:sp>
        <p:nvSpPr>
          <p:cNvPr id="432" name="Shape 4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3" name="Shape 433"/>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4" name="Shape 434"/>
          <p:cNvSpPr txBox="1">
            <a:spLocks noGrp="1"/>
          </p:cNvSpPr>
          <p:nvPr>
            <p:ph type="body" idx="3"/>
          </p:nvPr>
        </p:nvSpPr>
        <p:spPr>
          <a:xfrm>
            <a:off x="4578350" y="5646676"/>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5" name="Shape 435"/>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36" name="Shape 436"/>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37" name="Shape 437"/>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38" name="Shape 438"/>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2 Images and Text">
    <p:spTree>
      <p:nvGrpSpPr>
        <p:cNvPr id="1" name="Shape 439"/>
        <p:cNvGrpSpPr/>
        <p:nvPr/>
      </p:nvGrpSpPr>
      <p:grpSpPr>
        <a:xfrm>
          <a:off x="0" y="0"/>
          <a:ext cx="0" cy="0"/>
          <a:chOff x="0" y="0"/>
          <a:chExt cx="0" cy="0"/>
        </a:xfrm>
      </p:grpSpPr>
      <p:sp>
        <p:nvSpPr>
          <p:cNvPr id="440" name="Shape 440"/>
          <p:cNvSpPr>
            <a:spLocks noGrp="1"/>
          </p:cNvSpPr>
          <p:nvPr>
            <p:ph type="pic" idx="2"/>
          </p:nvPr>
        </p:nvSpPr>
        <p:spPr>
          <a:xfrm>
            <a:off x="4578350" y="3892046"/>
            <a:ext cx="4108500" cy="2234100"/>
          </a:xfrm>
          <a:prstGeom prst="rect">
            <a:avLst/>
          </a:prstGeom>
          <a:noFill/>
          <a:ln>
            <a:noFill/>
          </a:ln>
        </p:spPr>
      </p:sp>
      <p:sp>
        <p:nvSpPr>
          <p:cNvPr id="441" name="Shape 441"/>
          <p:cNvSpPr>
            <a:spLocks noGrp="1"/>
          </p:cNvSpPr>
          <p:nvPr>
            <p:ph type="pic" idx="3"/>
          </p:nvPr>
        </p:nvSpPr>
        <p:spPr>
          <a:xfrm>
            <a:off x="4578350" y="1600200"/>
            <a:ext cx="4108500" cy="2234100"/>
          </a:xfrm>
          <a:prstGeom prst="rect">
            <a:avLst/>
          </a:prstGeom>
          <a:noFill/>
          <a:ln>
            <a:noFill/>
          </a:ln>
        </p:spPr>
      </p:sp>
      <p:sp>
        <p:nvSpPr>
          <p:cNvPr id="442" name="Shape 44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3" name="Shape 443"/>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4" name="Shape 444"/>
          <p:cNvSpPr txBox="1">
            <a:spLocks noGrp="1"/>
          </p:cNvSpPr>
          <p:nvPr>
            <p:ph type="body" idx="4"/>
          </p:nvPr>
        </p:nvSpPr>
        <p:spPr>
          <a:xfrm>
            <a:off x="4578350" y="5646676"/>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5" name="Shape 445"/>
          <p:cNvSpPr txBox="1">
            <a:spLocks noGrp="1"/>
          </p:cNvSpPr>
          <p:nvPr>
            <p:ph type="body" idx="5"/>
          </p:nvPr>
        </p:nvSpPr>
        <p:spPr>
          <a:xfrm>
            <a:off x="4578350" y="3354830"/>
            <a:ext cx="41085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6" name="Shape 44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47" name="Shape 44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48" name="Shape 44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49" name="Shape 44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wo Images">
    <p:spTree>
      <p:nvGrpSpPr>
        <p:cNvPr id="1" name="Shape 450"/>
        <p:cNvGrpSpPr/>
        <p:nvPr/>
      </p:nvGrpSpPr>
      <p:grpSpPr>
        <a:xfrm>
          <a:off x="0" y="0"/>
          <a:ext cx="0" cy="0"/>
          <a:chOff x="0" y="0"/>
          <a:chExt cx="0" cy="0"/>
        </a:xfrm>
      </p:grpSpPr>
      <p:sp>
        <p:nvSpPr>
          <p:cNvPr id="451" name="Shape 451"/>
          <p:cNvSpPr>
            <a:spLocks noGrp="1"/>
          </p:cNvSpPr>
          <p:nvPr>
            <p:ph type="pic" idx="2"/>
          </p:nvPr>
        </p:nvSpPr>
        <p:spPr>
          <a:xfrm>
            <a:off x="4616450" y="1600200"/>
            <a:ext cx="4070399" cy="4526100"/>
          </a:xfrm>
          <a:prstGeom prst="rect">
            <a:avLst/>
          </a:prstGeom>
          <a:noFill/>
          <a:ln>
            <a:noFill/>
          </a:ln>
        </p:spPr>
      </p:sp>
      <p:sp>
        <p:nvSpPr>
          <p:cNvPr id="452" name="Shape 45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3" name="Shape 453"/>
          <p:cNvSpPr txBox="1">
            <a:spLocks noGrp="1"/>
          </p:cNvSpPr>
          <p:nvPr>
            <p:ph type="body" idx="1"/>
          </p:nvPr>
        </p:nvSpPr>
        <p:spPr>
          <a:xfrm>
            <a:off x="4616450" y="5646676"/>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4" name="Shape 454"/>
          <p:cNvSpPr>
            <a:spLocks noGrp="1"/>
          </p:cNvSpPr>
          <p:nvPr>
            <p:ph type="pic" idx="3"/>
          </p:nvPr>
        </p:nvSpPr>
        <p:spPr>
          <a:xfrm>
            <a:off x="457199" y="1600200"/>
            <a:ext cx="4073400" cy="4526100"/>
          </a:xfrm>
          <a:prstGeom prst="rect">
            <a:avLst/>
          </a:prstGeom>
          <a:noFill/>
          <a:ln>
            <a:noFill/>
          </a:ln>
        </p:spPr>
      </p:sp>
      <p:sp>
        <p:nvSpPr>
          <p:cNvPr id="455" name="Shape 455"/>
          <p:cNvSpPr txBox="1">
            <a:spLocks noGrp="1"/>
          </p:cNvSpPr>
          <p:nvPr>
            <p:ph type="body" idx="4"/>
          </p:nvPr>
        </p:nvSpPr>
        <p:spPr>
          <a:xfrm>
            <a:off x="457197" y="5646676"/>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6" name="Shape 456"/>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57" name="Shape 457"/>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58" name="Shape 458"/>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59" name="Shape 459"/>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Four Images">
    <p:spTree>
      <p:nvGrpSpPr>
        <p:cNvPr id="1" name="Shape 460"/>
        <p:cNvGrpSpPr/>
        <p:nvPr/>
      </p:nvGrpSpPr>
      <p:grpSpPr>
        <a:xfrm>
          <a:off x="0" y="0"/>
          <a:ext cx="0" cy="0"/>
          <a:chOff x="0" y="0"/>
          <a:chExt cx="0" cy="0"/>
        </a:xfrm>
      </p:grpSpPr>
      <p:sp>
        <p:nvSpPr>
          <p:cNvPr id="461" name="Shape 461"/>
          <p:cNvSpPr>
            <a:spLocks noGrp="1"/>
          </p:cNvSpPr>
          <p:nvPr>
            <p:ph type="pic" idx="2"/>
          </p:nvPr>
        </p:nvSpPr>
        <p:spPr>
          <a:xfrm>
            <a:off x="4616450" y="3892046"/>
            <a:ext cx="4070399" cy="2234100"/>
          </a:xfrm>
          <a:prstGeom prst="rect">
            <a:avLst/>
          </a:prstGeom>
          <a:noFill/>
          <a:ln>
            <a:noFill/>
          </a:ln>
        </p:spPr>
      </p:sp>
      <p:sp>
        <p:nvSpPr>
          <p:cNvPr id="462" name="Shape 462"/>
          <p:cNvSpPr>
            <a:spLocks noGrp="1"/>
          </p:cNvSpPr>
          <p:nvPr>
            <p:ph type="pic" idx="3"/>
          </p:nvPr>
        </p:nvSpPr>
        <p:spPr>
          <a:xfrm>
            <a:off x="4616450" y="1600200"/>
            <a:ext cx="4070399" cy="2234100"/>
          </a:xfrm>
          <a:prstGeom prst="rect">
            <a:avLst/>
          </a:prstGeom>
          <a:noFill/>
          <a:ln>
            <a:noFill/>
          </a:ln>
        </p:spPr>
      </p:sp>
      <p:sp>
        <p:nvSpPr>
          <p:cNvPr id="463" name="Shape 463"/>
          <p:cNvSpPr>
            <a:spLocks noGrp="1"/>
          </p:cNvSpPr>
          <p:nvPr>
            <p:ph type="pic" idx="4"/>
          </p:nvPr>
        </p:nvSpPr>
        <p:spPr>
          <a:xfrm>
            <a:off x="457197" y="1600200"/>
            <a:ext cx="4070399" cy="2234100"/>
          </a:xfrm>
          <a:prstGeom prst="rect">
            <a:avLst/>
          </a:prstGeom>
          <a:noFill/>
          <a:ln>
            <a:noFill/>
          </a:ln>
        </p:spPr>
      </p:sp>
      <p:sp>
        <p:nvSpPr>
          <p:cNvPr id="464" name="Shape 464"/>
          <p:cNvSpPr>
            <a:spLocks noGrp="1"/>
          </p:cNvSpPr>
          <p:nvPr>
            <p:ph type="pic" idx="5"/>
          </p:nvPr>
        </p:nvSpPr>
        <p:spPr>
          <a:xfrm>
            <a:off x="460372" y="3892046"/>
            <a:ext cx="4070399" cy="2234100"/>
          </a:xfrm>
          <a:prstGeom prst="rect">
            <a:avLst/>
          </a:prstGeom>
          <a:noFill/>
          <a:ln>
            <a:noFill/>
          </a:ln>
        </p:spPr>
      </p:sp>
      <p:sp>
        <p:nvSpPr>
          <p:cNvPr id="465" name="Shape 46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6" name="Shape 466"/>
          <p:cNvSpPr txBox="1">
            <a:spLocks noGrp="1"/>
          </p:cNvSpPr>
          <p:nvPr>
            <p:ph type="body" idx="1"/>
          </p:nvPr>
        </p:nvSpPr>
        <p:spPr>
          <a:xfrm>
            <a:off x="4616450" y="5646676"/>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7" name="Shape 467"/>
          <p:cNvSpPr txBox="1">
            <a:spLocks noGrp="1"/>
          </p:cNvSpPr>
          <p:nvPr>
            <p:ph type="body" idx="6"/>
          </p:nvPr>
        </p:nvSpPr>
        <p:spPr>
          <a:xfrm>
            <a:off x="457197" y="5646676"/>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8" name="Shape 468"/>
          <p:cNvSpPr txBox="1">
            <a:spLocks noGrp="1"/>
          </p:cNvSpPr>
          <p:nvPr>
            <p:ph type="body" idx="7"/>
          </p:nvPr>
        </p:nvSpPr>
        <p:spPr>
          <a:xfrm>
            <a:off x="4616450" y="3354830"/>
            <a:ext cx="4070399"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9" name="Shape 469"/>
          <p:cNvSpPr txBox="1">
            <a:spLocks noGrp="1"/>
          </p:cNvSpPr>
          <p:nvPr>
            <p:ph type="body" idx="8"/>
          </p:nvPr>
        </p:nvSpPr>
        <p:spPr>
          <a:xfrm>
            <a:off x="454022" y="3354830"/>
            <a:ext cx="4073400" cy="479399"/>
          </a:xfrm>
          <a:prstGeom prst="rect">
            <a:avLst/>
          </a:prstGeom>
          <a:solidFill>
            <a:srgbClr val="FFFFFF">
              <a:alpha val="47840"/>
            </a:srgbClr>
          </a:solidFill>
          <a:ln>
            <a:noFill/>
          </a:ln>
        </p:spPr>
        <p:txBody>
          <a:bodyPr lIns="91425" tIns="91425" rIns="91425" bIns="91425" anchor="ctr" anchorCtr="0"/>
          <a:lstStyle>
            <a:lvl1pPr marL="0" indent="0" algn="ctr" rtl="0">
              <a:spcBef>
                <a:spcPts val="0"/>
              </a:spcBef>
              <a:buClr>
                <a:srgbClr val="3F3F39"/>
              </a:buClr>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0" name="Shape 470"/>
          <p:cNvSpPr/>
          <p:nvPr/>
        </p:nvSpPr>
        <p:spPr>
          <a:xfrm>
            <a:off x="0" y="6330471"/>
            <a:ext cx="9153000" cy="540299"/>
          </a:xfrm>
          <a:prstGeom prst="rect">
            <a:avLst/>
          </a:prstGeom>
          <a:solidFill>
            <a:srgbClr val="23593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
        <p:nvSpPr>
          <p:cNvPr id="471" name="Shape 471"/>
          <p:cNvSpPr txBox="1"/>
          <p:nvPr/>
        </p:nvSpPr>
        <p:spPr>
          <a:xfrm>
            <a:off x="7571684" y="6483773"/>
            <a:ext cx="1458299"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FFFFFF"/>
              </a:buClr>
              <a:buSzPct val="25000"/>
              <a:buFont typeface="Allerta"/>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pic>
        <p:nvPicPr>
          <p:cNvPr id="472" name="Shape 472"/>
          <p:cNvPicPr preferRelativeResize="0"/>
          <p:nvPr/>
        </p:nvPicPr>
        <p:blipFill rotWithShape="1">
          <a:blip r:embed="rId2">
            <a:alphaModFix/>
          </a:blip>
          <a:srcRect/>
          <a:stretch/>
        </p:blipFill>
        <p:spPr>
          <a:xfrm>
            <a:off x="75409" y="6436275"/>
            <a:ext cx="5476199" cy="338100"/>
          </a:xfrm>
          <a:prstGeom prst="rect">
            <a:avLst/>
          </a:prstGeom>
          <a:noFill/>
          <a:ln>
            <a:noFill/>
          </a:ln>
        </p:spPr>
      </p:pic>
      <p:sp>
        <p:nvSpPr>
          <p:cNvPr id="473" name="Shape 473"/>
          <p:cNvSpPr/>
          <p:nvPr/>
        </p:nvSpPr>
        <p:spPr>
          <a:xfrm>
            <a:off x="3542585" y="6519775"/>
            <a:ext cx="1906799" cy="1754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Large Text Box">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434339" y="1219200"/>
            <a:ext cx="8275199" cy="50931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6" name="Shape 476"/>
          <p:cNvSpPr txBox="1">
            <a:spLocks noGrp="1"/>
          </p:cNvSpPr>
          <p:nvPr>
            <p:ph type="title"/>
          </p:nvPr>
        </p:nvSpPr>
        <p:spPr>
          <a:xfrm>
            <a:off x="312715" y="228600"/>
            <a:ext cx="8518499" cy="838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7" name="Shape 477"/>
          <p:cNvSpPr txBox="1">
            <a:spLocks noGrp="1"/>
          </p:cNvSpPr>
          <p:nvPr>
            <p:ph type="body" idx="2"/>
          </p:nvPr>
        </p:nvSpPr>
        <p:spPr>
          <a:xfrm>
            <a:off x="312715" y="6432514"/>
            <a:ext cx="6934199" cy="304799"/>
          </a:xfrm>
          <a:prstGeom prst="rect">
            <a:avLst/>
          </a:prstGeom>
          <a:noFill/>
          <a:ln>
            <a:noFill/>
          </a:ln>
        </p:spPr>
        <p:txBody>
          <a:bodyPr lIns="91425" tIns="91425" rIns="91425" bIns="91425" anchor="b" anchorCtr="0"/>
          <a:lstStyle>
            <a:lvl1pPr marL="0" indent="0" rtl="0">
              <a:spcBef>
                <a:spcPts val="0"/>
              </a:spcBef>
              <a:buFont typeface="Allert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SAP Co-Branded">
    <p:spTree>
      <p:nvGrpSpPr>
        <p:cNvPr id="1" name="Shape 48"/>
        <p:cNvGrpSpPr/>
        <p:nvPr/>
      </p:nvGrpSpPr>
      <p:grpSpPr>
        <a:xfrm>
          <a:off x="0" y="0"/>
          <a:ext cx="0" cy="0"/>
          <a:chOff x="0" y="0"/>
          <a:chExt cx="0" cy="0"/>
        </a:xfrm>
      </p:grpSpPr>
      <p:pic>
        <p:nvPicPr>
          <p:cNvPr id="49" name="Shape 49"/>
          <p:cNvPicPr preferRelativeResize="0"/>
          <p:nvPr/>
        </p:nvPicPr>
        <p:blipFill rotWithShape="1">
          <a:blip r:embed="rId2">
            <a:alphaModFix/>
          </a:blip>
          <a:srcRect/>
          <a:stretch/>
        </p:blipFill>
        <p:spPr>
          <a:xfrm>
            <a:off x="219319" y="225995"/>
            <a:ext cx="1640437" cy="808049"/>
          </a:xfrm>
          <a:prstGeom prst="rect">
            <a:avLst/>
          </a:prstGeom>
          <a:noFill/>
          <a:ln>
            <a:noFill/>
          </a:ln>
        </p:spPr>
      </p:pic>
      <p:pic>
        <p:nvPicPr>
          <p:cNvPr id="50" name="Shape 50"/>
          <p:cNvPicPr preferRelativeResize="0"/>
          <p:nvPr/>
        </p:nvPicPr>
        <p:blipFill rotWithShape="1">
          <a:blip r:embed="rId3">
            <a:alphaModFix/>
          </a:blip>
          <a:srcRect t="26956" b="26852"/>
          <a:stretch/>
        </p:blipFill>
        <p:spPr>
          <a:xfrm>
            <a:off x="0" y="1848736"/>
            <a:ext cx="9144000" cy="3167763"/>
          </a:xfrm>
          <a:prstGeom prst="rect">
            <a:avLst/>
          </a:prstGeom>
          <a:noFill/>
          <a:ln>
            <a:noFill/>
          </a:ln>
        </p:spPr>
      </p:pic>
      <p:sp>
        <p:nvSpPr>
          <p:cNvPr id="51" name="Shape 51"/>
          <p:cNvSpPr txBox="1">
            <a:spLocks noGrp="1"/>
          </p:cNvSpPr>
          <p:nvPr>
            <p:ph type="ctrTitle"/>
          </p:nvPr>
        </p:nvSpPr>
        <p:spPr>
          <a:xfrm>
            <a:off x="219319" y="2362433"/>
            <a:ext cx="8785850" cy="1470024"/>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52" name="Shape 52"/>
          <p:cNvSpPr txBox="1">
            <a:spLocks noGrp="1"/>
          </p:cNvSpPr>
          <p:nvPr>
            <p:ph type="subTitle" idx="1"/>
          </p:nvPr>
        </p:nvSpPr>
        <p:spPr>
          <a:xfrm>
            <a:off x="219316" y="3835562"/>
            <a:ext cx="8785851" cy="792405"/>
          </a:xfrm>
          <a:prstGeom prst="rect">
            <a:avLst/>
          </a:prstGeom>
          <a:noFill/>
          <a:ln>
            <a:noFill/>
          </a:ln>
        </p:spPr>
        <p:txBody>
          <a:bodyPr lIns="91425" tIns="91425" rIns="91425" bIns="91425" anchor="t" anchorCtr="0"/>
          <a:lstStyle>
            <a:lvl1pPr marL="0" marR="0" indent="0" algn="l" rtl="0">
              <a:spcBef>
                <a:spcPts val="480"/>
              </a:spcBef>
              <a:buClr>
                <a:srgbClr val="24593B"/>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53" name="Shape 53"/>
          <p:cNvPicPr preferRelativeResize="0"/>
          <p:nvPr/>
        </p:nvPicPr>
        <p:blipFill rotWithShape="1">
          <a:blip r:embed="rId4">
            <a:alphaModFix/>
          </a:blip>
          <a:srcRect/>
          <a:stretch/>
        </p:blipFill>
        <p:spPr>
          <a:xfrm>
            <a:off x="172083" y="6518032"/>
            <a:ext cx="1862714" cy="150564"/>
          </a:xfrm>
          <a:prstGeom prst="rect">
            <a:avLst/>
          </a:prstGeom>
          <a:noFill/>
          <a:ln>
            <a:noFill/>
          </a:ln>
        </p:spPr>
      </p:pic>
      <p:sp>
        <p:nvSpPr>
          <p:cNvPr id="54" name="Shape 54"/>
          <p:cNvSpPr/>
          <p:nvPr/>
        </p:nvSpPr>
        <p:spPr>
          <a:xfrm>
            <a:off x="0" y="1737611"/>
            <a:ext cx="9144000" cy="111125"/>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55" name="Shape 55"/>
          <p:cNvSpPr>
            <a:spLocks noGrp="1"/>
          </p:cNvSpPr>
          <p:nvPr>
            <p:ph type="pic" idx="2"/>
          </p:nvPr>
        </p:nvSpPr>
        <p:spPr>
          <a:xfrm>
            <a:off x="7117557" y="225425"/>
            <a:ext cx="1650999" cy="808037"/>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ATC only">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l="246" t="24998" r="10834"/>
          <a:stretch/>
        </p:blipFill>
        <p:spPr>
          <a:xfrm>
            <a:off x="0" y="0"/>
            <a:ext cx="9147093" cy="5143646"/>
          </a:xfrm>
          <a:prstGeom prst="rect">
            <a:avLst/>
          </a:prstGeom>
          <a:noFill/>
          <a:ln>
            <a:noFill/>
          </a:ln>
        </p:spPr>
      </p:pic>
      <p:pic>
        <p:nvPicPr>
          <p:cNvPr id="58" name="Shape 58"/>
          <p:cNvPicPr preferRelativeResize="0"/>
          <p:nvPr/>
        </p:nvPicPr>
        <p:blipFill rotWithShape="1">
          <a:blip r:embed="rId3">
            <a:alphaModFix/>
          </a:blip>
          <a:srcRect t="43890" b="26997"/>
          <a:stretch/>
        </p:blipFill>
        <p:spPr>
          <a:xfrm>
            <a:off x="0" y="4861542"/>
            <a:ext cx="9143998" cy="1996457"/>
          </a:xfrm>
          <a:prstGeom prst="rect">
            <a:avLst/>
          </a:prstGeom>
          <a:noFill/>
          <a:ln>
            <a:noFill/>
          </a:ln>
        </p:spPr>
      </p:pic>
      <p:sp>
        <p:nvSpPr>
          <p:cNvPr id="59" name="Shape 59"/>
          <p:cNvSpPr txBox="1">
            <a:spLocks noGrp="1"/>
          </p:cNvSpPr>
          <p:nvPr>
            <p:ph type="ctrTitle"/>
          </p:nvPr>
        </p:nvSpPr>
        <p:spPr>
          <a:xfrm>
            <a:off x="237697" y="4861542"/>
            <a:ext cx="8684052" cy="942501"/>
          </a:xfrm>
          <a:prstGeom prst="rect">
            <a:avLst/>
          </a:prstGeom>
          <a:noFill/>
          <a:ln>
            <a:noFill/>
          </a:ln>
        </p:spPr>
        <p:txBody>
          <a:bodyPr lIns="91425" tIns="91425" rIns="91425" bIns="91425" anchor="ctr" anchorCtr="0"/>
          <a:lstStyle>
            <a:lvl1pPr marL="0" marR="0" indent="0" algn="l" rtl="0">
              <a:spcBef>
                <a:spcPts val="0"/>
              </a:spcBef>
              <a:buClr>
                <a:srgbClr val="FFFFFF"/>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60" name="Shape 60"/>
          <p:cNvSpPr txBox="1">
            <a:spLocks noGrp="1"/>
          </p:cNvSpPr>
          <p:nvPr>
            <p:ph type="subTitle" idx="1"/>
          </p:nvPr>
        </p:nvSpPr>
        <p:spPr>
          <a:xfrm>
            <a:off x="237697" y="5804044"/>
            <a:ext cx="5497219" cy="792405"/>
          </a:xfrm>
          <a:prstGeom prst="rect">
            <a:avLst/>
          </a:prstGeom>
          <a:noFill/>
          <a:ln>
            <a:noFill/>
          </a:ln>
        </p:spPr>
        <p:txBody>
          <a:bodyPr lIns="91425" tIns="91425" rIns="91425" bIns="91425" anchor="t" anchorCtr="0"/>
          <a:lstStyle>
            <a:lvl1pPr marL="0" marR="0" indent="0" algn="l" rtl="0">
              <a:spcBef>
                <a:spcPts val="480"/>
              </a:spcBef>
              <a:buClr>
                <a:schemeClr val="lt1"/>
              </a:buClr>
              <a:buFont typeface="Arial"/>
              <a:buNone/>
              <a:defRPr/>
            </a:lvl1pPr>
            <a:lvl2pPr marL="457200" marR="0" indent="0" algn="ctr" rtl="0">
              <a:spcBef>
                <a:spcPts val="400"/>
              </a:spcBef>
              <a:buClr>
                <a:srgbClr val="888888"/>
              </a:buClr>
              <a:buFont typeface="Arial"/>
              <a:buNone/>
              <a:defRPr/>
            </a:lvl2pPr>
            <a:lvl3pPr marL="914400" marR="0" indent="0" algn="ctr" rtl="0">
              <a:spcBef>
                <a:spcPts val="360"/>
              </a:spcBef>
              <a:buClr>
                <a:srgbClr val="888888"/>
              </a:buClr>
              <a:buFont typeface="Arial"/>
              <a:buNone/>
              <a:defRPr/>
            </a:lvl3pPr>
            <a:lvl4pPr marL="1371600" marR="0" indent="0" algn="ctr" rtl="0">
              <a:spcBef>
                <a:spcPts val="320"/>
              </a:spcBef>
              <a:buClr>
                <a:srgbClr val="888888"/>
              </a:buClr>
              <a:buFont typeface="Arial"/>
              <a:buNone/>
              <a:defRPr/>
            </a:lvl4pPr>
            <a:lvl5pPr marL="1828800" marR="0" indent="0" algn="ctr" rtl="0">
              <a:spcBef>
                <a:spcPts val="32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pic>
        <p:nvPicPr>
          <p:cNvPr id="61" name="Shape 61"/>
          <p:cNvPicPr preferRelativeResize="0"/>
          <p:nvPr/>
        </p:nvPicPr>
        <p:blipFill rotWithShape="1">
          <a:blip r:embed="rId4">
            <a:alphaModFix/>
          </a:blip>
          <a:srcRect/>
          <a:stretch/>
        </p:blipFill>
        <p:spPr>
          <a:xfrm>
            <a:off x="0" y="329608"/>
            <a:ext cx="3651248" cy="75048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s Page">
    <p:spTree>
      <p:nvGrpSpPr>
        <p:cNvPr id="1" name="Shape 62"/>
        <p:cNvGrpSpPr/>
        <p:nvPr/>
      </p:nvGrpSpPr>
      <p:grpSpPr>
        <a:xfrm>
          <a:off x="0" y="0"/>
          <a:ext cx="0" cy="0"/>
          <a:chOff x="0" y="0"/>
          <a:chExt cx="0" cy="0"/>
        </a:xfrm>
      </p:grpSpPr>
      <p:sp>
        <p:nvSpPr>
          <p:cNvPr id="63" name="Shape 63"/>
          <p:cNvSpPr/>
          <p:nvPr/>
        </p:nvSpPr>
        <p:spPr>
          <a:xfrm>
            <a:off x="0" y="6330471"/>
            <a:ext cx="9153069" cy="540226"/>
          </a:xfrm>
          <a:prstGeom prst="rect">
            <a:avLst/>
          </a:prstGeom>
          <a:solidFill>
            <a:srgbClr val="23593E"/>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64" name="Shape 64"/>
          <p:cNvSpPr txBox="1"/>
          <p:nvPr/>
        </p:nvSpPr>
        <p:spPr>
          <a:xfrm>
            <a:off x="7571684" y="6483773"/>
            <a:ext cx="1458265" cy="24622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000" b="0" i="0" u="none" strike="noStrike" cap="none" baseline="0">
                <a:solidFill>
                  <a:srgbClr val="FFFFFF"/>
                </a:solidFill>
                <a:latin typeface="Allerta"/>
                <a:ea typeface="Allerta"/>
                <a:cs typeface="Allerta"/>
                <a:sym typeface="Allerta"/>
              </a:rPr>
              <a:t>PAGE </a:t>
            </a:r>
            <a:fld id="{00000000-1234-1234-1234-123412341234}" type="slidenum">
              <a:rPr lang="en-US" sz="1000" b="0" i="0" u="none" strike="noStrike" cap="none" baseline="0">
                <a:solidFill>
                  <a:srgbClr val="FFFFFF"/>
                </a:solidFill>
                <a:latin typeface="Allerta"/>
                <a:ea typeface="Allerta"/>
                <a:cs typeface="Allerta"/>
                <a:sym typeface="Allerta"/>
              </a:rPr>
              <a:t>‹#›</a:t>
            </a:fld>
            <a:r>
              <a:rPr lang="en-US" sz="1000" b="0" i="0" u="none" strike="noStrike" cap="none" baseline="0">
                <a:solidFill>
                  <a:srgbClr val="FFFFFF"/>
                </a:solidFill>
                <a:latin typeface="Allerta"/>
                <a:ea typeface="Allerta"/>
                <a:cs typeface="Allerta"/>
                <a:sym typeface="Allerta"/>
              </a:rPr>
              <a:t> </a:t>
            </a:r>
          </a:p>
        </p:txBody>
      </p:sp>
      <p:sp>
        <p:nvSpPr>
          <p:cNvPr id="65" name="Shape 65"/>
          <p:cNvSpPr txBox="1">
            <a:spLocks noGrp="1"/>
          </p:cNvSpPr>
          <p:nvPr>
            <p:ph type="title"/>
          </p:nvPr>
        </p:nvSpPr>
        <p:spPr>
          <a:xfrm>
            <a:off x="214313" y="2914650"/>
            <a:ext cx="3675061"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1"/>
          </p:nvPr>
        </p:nvSpPr>
        <p:spPr>
          <a:xfrm>
            <a:off x="4624612" y="1858449"/>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2"/>
          </p:nvPr>
        </p:nvSpPr>
        <p:spPr>
          <a:xfrm>
            <a:off x="7209514" y="1858449"/>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3"/>
          </p:nvPr>
        </p:nvSpPr>
        <p:spPr>
          <a:xfrm>
            <a:off x="4624612" y="240062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4"/>
          </p:nvPr>
        </p:nvSpPr>
        <p:spPr>
          <a:xfrm>
            <a:off x="7209514" y="240062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0" name="Shape 70"/>
          <p:cNvSpPr txBox="1">
            <a:spLocks noGrp="1"/>
          </p:cNvSpPr>
          <p:nvPr>
            <p:ph type="body" idx="5"/>
          </p:nvPr>
        </p:nvSpPr>
        <p:spPr>
          <a:xfrm>
            <a:off x="4624612" y="295501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6"/>
          </p:nvPr>
        </p:nvSpPr>
        <p:spPr>
          <a:xfrm>
            <a:off x="7209514" y="295501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7"/>
          </p:nvPr>
        </p:nvSpPr>
        <p:spPr>
          <a:xfrm>
            <a:off x="4624612" y="350940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8"/>
          </p:nvPr>
        </p:nvSpPr>
        <p:spPr>
          <a:xfrm>
            <a:off x="7209514" y="350940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9"/>
          </p:nvPr>
        </p:nvSpPr>
        <p:spPr>
          <a:xfrm>
            <a:off x="4624612" y="406379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body" idx="13"/>
          </p:nvPr>
        </p:nvSpPr>
        <p:spPr>
          <a:xfrm>
            <a:off x="7209514" y="406379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4"/>
          </p:nvPr>
        </p:nvSpPr>
        <p:spPr>
          <a:xfrm>
            <a:off x="4624612" y="461818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7" name="Shape 77"/>
          <p:cNvSpPr txBox="1">
            <a:spLocks noGrp="1"/>
          </p:cNvSpPr>
          <p:nvPr>
            <p:ph type="body" idx="15"/>
          </p:nvPr>
        </p:nvSpPr>
        <p:spPr>
          <a:xfrm>
            <a:off x="7209514" y="4618185"/>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78" name="Shape 78"/>
          <p:cNvPicPr preferRelativeResize="0"/>
          <p:nvPr/>
        </p:nvPicPr>
        <p:blipFill rotWithShape="1">
          <a:blip r:embed="rId2">
            <a:alphaModFix/>
          </a:blip>
          <a:srcRect/>
          <a:stretch/>
        </p:blipFill>
        <p:spPr>
          <a:xfrm>
            <a:off x="75409" y="6436275"/>
            <a:ext cx="5476304" cy="338159"/>
          </a:xfrm>
          <a:prstGeom prst="rect">
            <a:avLst/>
          </a:prstGeom>
          <a:noFill/>
          <a:ln>
            <a:noFill/>
          </a:ln>
        </p:spPr>
      </p:pic>
      <p:sp>
        <p:nvSpPr>
          <p:cNvPr id="79" name="Shape 79"/>
          <p:cNvSpPr/>
          <p:nvPr/>
        </p:nvSpPr>
        <p:spPr>
          <a:xfrm>
            <a:off x="3542585" y="6519775"/>
            <a:ext cx="1906868" cy="175585"/>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s Page 2">
    <p:spTree>
      <p:nvGrpSpPr>
        <p:cNvPr id="1" name="Shape 80"/>
        <p:cNvGrpSpPr/>
        <p:nvPr/>
      </p:nvGrpSpPr>
      <p:grpSpPr>
        <a:xfrm>
          <a:off x="0" y="0"/>
          <a:ext cx="0" cy="0"/>
          <a:chOff x="0" y="0"/>
          <a:chExt cx="0" cy="0"/>
        </a:xfrm>
      </p:grpSpPr>
      <p:pic>
        <p:nvPicPr>
          <p:cNvPr id="81" name="Shape 81"/>
          <p:cNvPicPr preferRelativeResize="0"/>
          <p:nvPr/>
        </p:nvPicPr>
        <p:blipFill rotWithShape="1">
          <a:blip r:embed="rId2">
            <a:alphaModFix/>
          </a:blip>
          <a:srcRect l="15875" t="20272" r="13477"/>
          <a:stretch/>
        </p:blipFill>
        <p:spPr>
          <a:xfrm>
            <a:off x="-1" y="0"/>
            <a:ext cx="9144001" cy="6893054"/>
          </a:xfrm>
          <a:prstGeom prst="rect">
            <a:avLst/>
          </a:prstGeom>
          <a:noFill/>
          <a:ln>
            <a:noFill/>
          </a:ln>
        </p:spPr>
      </p:pic>
      <p:sp>
        <p:nvSpPr>
          <p:cNvPr id="82" name="Shape 82"/>
          <p:cNvSpPr/>
          <p:nvPr/>
        </p:nvSpPr>
        <p:spPr>
          <a:xfrm>
            <a:off x="-1" y="2120455"/>
            <a:ext cx="9144001" cy="3983054"/>
          </a:xfrm>
          <a:prstGeom prst="rect">
            <a:avLst/>
          </a:prstGeom>
          <a:solidFill>
            <a:schemeClr val="lt1">
              <a:alpha val="8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llerta"/>
              <a:ea typeface="Allerta"/>
              <a:cs typeface="Allerta"/>
              <a:sym typeface="Allerta"/>
            </a:endParaRPr>
          </a:p>
        </p:txBody>
      </p:sp>
      <p:sp>
        <p:nvSpPr>
          <p:cNvPr id="83" name="Shape 83"/>
          <p:cNvSpPr txBox="1">
            <a:spLocks noGrp="1"/>
          </p:cNvSpPr>
          <p:nvPr>
            <p:ph type="title"/>
          </p:nvPr>
        </p:nvSpPr>
        <p:spPr>
          <a:xfrm>
            <a:off x="214313" y="3629025"/>
            <a:ext cx="3675061"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4624612" y="2456788"/>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7209514" y="2456788"/>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3"/>
          </p:nvPr>
        </p:nvSpPr>
        <p:spPr>
          <a:xfrm>
            <a:off x="4624612" y="299896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4"/>
          </p:nvPr>
        </p:nvSpPr>
        <p:spPr>
          <a:xfrm>
            <a:off x="7209514" y="2998966"/>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8" name="Shape 88"/>
          <p:cNvSpPr txBox="1">
            <a:spLocks noGrp="1"/>
          </p:cNvSpPr>
          <p:nvPr>
            <p:ph type="body" idx="5"/>
          </p:nvPr>
        </p:nvSpPr>
        <p:spPr>
          <a:xfrm>
            <a:off x="4624612" y="355335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txBox="1">
            <a:spLocks noGrp="1"/>
          </p:cNvSpPr>
          <p:nvPr>
            <p:ph type="body" idx="6"/>
          </p:nvPr>
        </p:nvSpPr>
        <p:spPr>
          <a:xfrm>
            <a:off x="7209514" y="355335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0" name="Shape 90"/>
          <p:cNvSpPr txBox="1">
            <a:spLocks noGrp="1"/>
          </p:cNvSpPr>
          <p:nvPr>
            <p:ph type="body" idx="7"/>
          </p:nvPr>
        </p:nvSpPr>
        <p:spPr>
          <a:xfrm>
            <a:off x="4624612" y="4107746"/>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8"/>
          </p:nvPr>
        </p:nvSpPr>
        <p:spPr>
          <a:xfrm>
            <a:off x="7209514" y="4107746"/>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9"/>
          </p:nvPr>
        </p:nvSpPr>
        <p:spPr>
          <a:xfrm>
            <a:off x="4624612" y="4662137"/>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3"/>
          </p:nvPr>
        </p:nvSpPr>
        <p:spPr>
          <a:xfrm>
            <a:off x="7209514" y="4662137"/>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4" name="Shape 94"/>
          <p:cNvSpPr txBox="1">
            <a:spLocks noGrp="1"/>
          </p:cNvSpPr>
          <p:nvPr>
            <p:ph type="body" idx="14"/>
          </p:nvPr>
        </p:nvSpPr>
        <p:spPr>
          <a:xfrm>
            <a:off x="4624612" y="5216525"/>
            <a:ext cx="2444750" cy="539749"/>
          </a:xfrm>
          <a:prstGeom prst="rect">
            <a:avLst/>
          </a:prstGeom>
          <a:noFill/>
          <a:ln>
            <a:noFill/>
          </a:ln>
        </p:spPr>
        <p:txBody>
          <a:bodyPr lIns="91425" tIns="91425" rIns="91425" bIns="91425" anchor="t" anchorCtr="0"/>
          <a:lstStyle>
            <a:lvl1pPr marL="0" indent="0" algn="r"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5" name="Shape 95"/>
          <p:cNvSpPr txBox="1">
            <a:spLocks noGrp="1"/>
          </p:cNvSpPr>
          <p:nvPr>
            <p:ph type="body" idx="15"/>
          </p:nvPr>
        </p:nvSpPr>
        <p:spPr>
          <a:xfrm>
            <a:off x="7209514" y="5216525"/>
            <a:ext cx="1447347" cy="539749"/>
          </a:xfrm>
          <a:prstGeom prst="rect">
            <a:avLst/>
          </a:prstGeom>
          <a:noFill/>
          <a:ln>
            <a:noFill/>
          </a:ln>
        </p:spPr>
        <p:txBody>
          <a:bodyPr lIns="91425" tIns="91425" rIns="91425" bIns="91425" anchor="t" anchorCtr="0"/>
          <a:lstStyle>
            <a:lvl1pPr marL="0" indent="0" rtl="0">
              <a:spcBef>
                <a:spcPts val="0"/>
              </a:spcBef>
              <a:buClr>
                <a:srgbClr val="23593E"/>
              </a:buClr>
              <a:buFont typeface="Allerta"/>
              <a:buNone/>
              <a:defRPr/>
            </a:lvl1pPr>
            <a:lvl2pPr marL="457200" indent="0" rtl="0">
              <a:spcBef>
                <a:spcPts val="0"/>
              </a:spcBef>
              <a:buFont typeface="Allerta"/>
              <a:buNone/>
              <a:defRPr/>
            </a:lvl2pPr>
            <a:lvl3pPr marL="914400" indent="0" rtl="0">
              <a:spcBef>
                <a:spcPts val="0"/>
              </a:spcBef>
              <a:buFont typeface="Allerta"/>
              <a:buNone/>
              <a:defRPr/>
            </a:lvl3pPr>
            <a:lvl4pPr marL="1371600" indent="0" rtl="0">
              <a:spcBef>
                <a:spcPts val="0"/>
              </a:spcBef>
              <a:buFont typeface="Allerta"/>
              <a:buNone/>
              <a:defRPr/>
            </a:lvl4pPr>
            <a:lvl5pPr marL="1828800" indent="0" rtl="0">
              <a:spcBef>
                <a:spcPts val="0"/>
              </a:spcBef>
              <a:buFont typeface="Allerta"/>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spcBef>
                <a:spcPts val="0"/>
              </a:spcBef>
              <a:buClr>
                <a:schemeClr val="dk1"/>
              </a:buClr>
              <a:buFont typeface="Allert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90500" algn="l" rtl="0">
              <a:spcBef>
                <a:spcPts val="480"/>
              </a:spcBef>
              <a:buClr>
                <a:schemeClr val="dk1"/>
              </a:buClr>
              <a:buFont typeface="Arial"/>
              <a:buChar char="•"/>
              <a:defRPr/>
            </a:lvl1pPr>
            <a:lvl2pPr marL="742950" marR="0" indent="-158750" algn="l" rtl="0">
              <a:spcBef>
                <a:spcPts val="400"/>
              </a:spcBef>
              <a:buClr>
                <a:schemeClr val="dk1"/>
              </a:buClr>
              <a:buFont typeface="Arial"/>
              <a:buChar char="–"/>
              <a:defRPr/>
            </a:lvl2pPr>
            <a:lvl3pPr marL="1143000" marR="0" indent="-114300" algn="l" rtl="0">
              <a:spcBef>
                <a:spcPts val="360"/>
              </a:spcBef>
              <a:buClr>
                <a:schemeClr val="dk1"/>
              </a:buClr>
              <a:buFont typeface="Arial"/>
              <a:buChar char="•"/>
              <a:defRPr/>
            </a:lvl3pPr>
            <a:lvl4pPr marL="1600200" marR="0" indent="-127000" algn="l" rtl="0">
              <a:spcBef>
                <a:spcPts val="320"/>
              </a:spcBef>
              <a:buClr>
                <a:schemeClr val="dk1"/>
              </a:buClr>
              <a:buFont typeface="Arial"/>
              <a:buChar char="–"/>
              <a:defRPr/>
            </a:lvl4pPr>
            <a:lvl5pPr marL="2057400" marR="0" indent="-127000" algn="l" rtl="0">
              <a:spcBef>
                <a:spcPts val="32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chemeClr val="dk1"/>
              </a:buClr>
              <a:buFont typeface="Allerta"/>
              <a:buNone/>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56" name="Shape 25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indent="-12700" algn="l" rtl="0">
              <a:lnSpc>
                <a:spcPct val="100000"/>
              </a:lnSpc>
              <a:spcBef>
                <a:spcPts val="480"/>
              </a:spcBef>
              <a:spcAft>
                <a:spcPts val="0"/>
              </a:spcAft>
              <a:buClr>
                <a:schemeClr val="dk1"/>
              </a:buClr>
              <a:buFont typeface="Arial"/>
              <a:buChar char="•"/>
              <a:defRPr/>
            </a:lvl1pPr>
            <a:lvl2pPr marL="742950" marR="0" indent="19050" algn="l" rtl="0">
              <a:lnSpc>
                <a:spcPct val="100000"/>
              </a:lnSpc>
              <a:spcBef>
                <a:spcPts val="400"/>
              </a:spcBef>
              <a:spcAft>
                <a:spcPts val="0"/>
              </a:spcAft>
              <a:buClr>
                <a:schemeClr val="dk1"/>
              </a:buClr>
              <a:buFont typeface="Arial"/>
              <a:buChar char="–"/>
              <a:defRPr/>
            </a:lvl2pPr>
            <a:lvl3pPr marL="1143000" marR="0" indent="63500" algn="l" rtl="0">
              <a:lnSpc>
                <a:spcPct val="100000"/>
              </a:lnSpc>
              <a:spcBef>
                <a:spcPts val="360"/>
              </a:spcBef>
              <a:spcAft>
                <a:spcPts val="0"/>
              </a:spcAft>
              <a:buClr>
                <a:schemeClr val="dk1"/>
              </a:buClr>
              <a:buFont typeface="Arial"/>
              <a:buChar char="•"/>
              <a:defRPr/>
            </a:lvl3pPr>
            <a:lvl4pPr marL="1600200" marR="0" indent="50800" algn="l" rtl="0">
              <a:lnSpc>
                <a:spcPct val="100000"/>
              </a:lnSpc>
              <a:spcBef>
                <a:spcPts val="320"/>
              </a:spcBef>
              <a:spcAft>
                <a:spcPts val="0"/>
              </a:spcAft>
              <a:buClr>
                <a:schemeClr val="dk1"/>
              </a:buClr>
              <a:buFont typeface="Arial"/>
              <a:buChar char="–"/>
              <a:defRPr/>
            </a:lvl4pPr>
            <a:lvl5pPr marL="2057400" marR="0" indent="50800" algn="l" rtl="0">
              <a:lnSpc>
                <a:spcPct val="100000"/>
              </a:lnSpc>
              <a:spcBef>
                <a:spcPts val="320"/>
              </a:spcBef>
              <a:spcAft>
                <a:spcPts val="0"/>
              </a:spcAft>
              <a:buClr>
                <a:schemeClr val="dk1"/>
              </a:buClr>
              <a:buFont typeface="Arial"/>
              <a:buChar char="»"/>
              <a:defRPr/>
            </a:lvl5pPr>
            <a:lvl6pPr marL="2514600" marR="0" indent="76200" algn="l" rtl="0">
              <a:lnSpc>
                <a:spcPct val="100000"/>
              </a:lnSpc>
              <a:spcBef>
                <a:spcPts val="400"/>
              </a:spcBef>
              <a:spcAft>
                <a:spcPts val="0"/>
              </a:spcAft>
              <a:buClr>
                <a:schemeClr val="dk1"/>
              </a:buClr>
              <a:buFont typeface="Arial"/>
              <a:buChar char="•"/>
              <a:defRPr/>
            </a:lvl6pPr>
            <a:lvl7pPr marL="2971800" marR="0" indent="76200" algn="l" rtl="0">
              <a:lnSpc>
                <a:spcPct val="100000"/>
              </a:lnSpc>
              <a:spcBef>
                <a:spcPts val="400"/>
              </a:spcBef>
              <a:spcAft>
                <a:spcPts val="0"/>
              </a:spcAft>
              <a:buClr>
                <a:schemeClr val="dk1"/>
              </a:buClr>
              <a:buFont typeface="Arial"/>
              <a:buChar char="•"/>
              <a:defRPr/>
            </a:lvl7pPr>
            <a:lvl8pPr marL="3429000" marR="0" indent="76200" algn="l" rtl="0">
              <a:lnSpc>
                <a:spcPct val="100000"/>
              </a:lnSpc>
              <a:spcBef>
                <a:spcPts val="400"/>
              </a:spcBef>
              <a:spcAft>
                <a:spcPts val="0"/>
              </a:spcAft>
              <a:buClr>
                <a:schemeClr val="dk1"/>
              </a:buClr>
              <a:buFont typeface="Arial"/>
              <a:buChar char="•"/>
              <a:defRPr/>
            </a:lvl8pPr>
            <a:lvl9pPr marL="3886200" marR="0" indent="76200" algn="l" rtl="0">
              <a:lnSpc>
                <a:spcPct val="100000"/>
              </a:lnSpc>
              <a:spcBef>
                <a:spcPts val="400"/>
              </a:spcBef>
              <a:spcAft>
                <a:spcPts val="0"/>
              </a:spcAft>
              <a:buClr>
                <a:schemeClr val="dk1"/>
              </a:buClr>
              <a:buFont typeface="Arial"/>
              <a:buChar char="•"/>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219319" y="2362433"/>
            <a:ext cx="8785850" cy="1470024"/>
          </a:xfrm>
          <a:prstGeom prst="rect">
            <a:avLst/>
          </a:prstGeom>
          <a:noFill/>
          <a:ln>
            <a:noFill/>
          </a:ln>
        </p:spPr>
        <p:txBody>
          <a:bodyPr lIns="91425" tIns="45700" rIns="91425" bIns="45700" anchor="ctr" anchorCtr="0">
            <a:noAutofit/>
          </a:bodyPr>
          <a:lstStyle/>
          <a:p>
            <a:pPr marL="0" marR="0" lvl="0" indent="0" algn="l" rtl="0">
              <a:spcBef>
                <a:spcPts val="0"/>
              </a:spcBef>
              <a:buClr>
                <a:srgbClr val="FFFFFF"/>
              </a:buClr>
              <a:buSzPct val="25000"/>
              <a:buFont typeface="Allerta"/>
              <a:buNone/>
            </a:pPr>
            <a:r>
              <a:rPr lang="en-US" sz="3200" dirty="0">
                <a:solidFill>
                  <a:schemeClr val="lt1"/>
                </a:solidFill>
                <a:latin typeface="Lucida Sans" panose="020B0602030504020204" pitchFamily="34" charset="0"/>
                <a:ea typeface="Allerta"/>
                <a:cs typeface="Allerta"/>
                <a:sym typeface="Allerta"/>
              </a:rPr>
              <a:t>Reviewing Using the Instructional Materials Evaluation Tool:  Mathematics</a:t>
            </a:r>
          </a:p>
        </p:txBody>
      </p:sp>
      <p:sp>
        <p:nvSpPr>
          <p:cNvPr id="226" name="Shape 226"/>
          <p:cNvSpPr txBox="1">
            <a:spLocks noGrp="1"/>
          </p:cNvSpPr>
          <p:nvPr>
            <p:ph type="subTitle" idx="1"/>
          </p:nvPr>
        </p:nvSpPr>
        <p:spPr>
          <a:xfrm>
            <a:off x="219316" y="3835562"/>
            <a:ext cx="8785851" cy="792405"/>
          </a:xfrm>
          <a:prstGeom prst="rect">
            <a:avLst/>
          </a:prstGeom>
          <a:noFill/>
          <a:ln>
            <a:noFill/>
          </a:ln>
        </p:spPr>
        <p:txBody>
          <a:bodyPr lIns="91425" tIns="45700" rIns="91425" bIns="45700" anchor="t" anchorCtr="0">
            <a:noAutofit/>
          </a:bodyPr>
          <a:lstStyle/>
          <a:p>
            <a:pPr marL="0" marR="0" lvl="0" indent="0" algn="l" rtl="0">
              <a:spcBef>
                <a:spcPts val="0"/>
              </a:spcBef>
              <a:buClr>
                <a:srgbClr val="24593B"/>
              </a:buClr>
              <a:buSzPct val="25000"/>
              <a:buFont typeface="Arial"/>
              <a:buNone/>
            </a:pPr>
            <a:r>
              <a:rPr lang="en-US" sz="2400" dirty="0">
                <a:solidFill>
                  <a:srgbClr val="24593B"/>
                </a:solidFill>
                <a:latin typeface="Lucida Sans" panose="020B0602030504020204" pitchFamily="34" charset="0"/>
                <a:ea typeface="Allerta"/>
                <a:cs typeface="Allerta"/>
                <a:sym typeface="Allerta"/>
              </a:rPr>
              <a:t>Module 103: Standards for Mathematical Practice and Access for All Students (AC 2 and 3)</a:t>
            </a:r>
          </a:p>
        </p:txBody>
      </p:sp>
      <p:sp>
        <p:nvSpPr>
          <p:cNvPr id="4" name="TextBox 3"/>
          <p:cNvSpPr txBox="1"/>
          <p:nvPr/>
        </p:nvSpPr>
        <p:spPr>
          <a:xfrm>
            <a:off x="5648632" y="4626071"/>
            <a:ext cx="3495368" cy="400110"/>
          </a:xfrm>
          <a:prstGeom prst="rect">
            <a:avLst/>
          </a:prstGeom>
          <a:noFill/>
        </p:spPr>
        <p:txBody>
          <a:bodyPr wrap="square" rtlCol="0">
            <a:spAutoFit/>
          </a:bodyPr>
          <a:lstStyle/>
          <a:p>
            <a:r>
              <a:rPr lang="en-US" sz="2000" b="1" dirty="0">
                <a:solidFill>
                  <a:srgbClr val="3F3F39"/>
                </a:solidFill>
                <a:latin typeface="Lucida Sans" panose="020B0602030504020204" pitchFamily="34" charset="0"/>
              </a:rPr>
              <a:t>www.achievethecore.org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21782" y="5987415"/>
            <a:ext cx="1122218" cy="307777"/>
          </a:xfrm>
          <a:prstGeom prst="rect">
            <a:avLst/>
          </a:prstGeom>
          <a:solidFill>
            <a:srgbClr val="25A469"/>
          </a:solidFill>
        </p:spPr>
        <p:txBody>
          <a:bodyPr wrap="square" rtlCol="0">
            <a:spAutoFit/>
          </a:bodyPr>
          <a:lstStyle/>
          <a:p>
            <a:r>
              <a:rPr lang="en-US" dirty="0"/>
              <a:t>IMET p. 22 </a:t>
            </a:r>
          </a:p>
        </p:txBody>
      </p:sp>
      <p:pic>
        <p:nvPicPr>
          <p:cNvPr id="2" name="Picture 1"/>
          <p:cNvPicPr>
            <a:picLocks noChangeAspect="1"/>
          </p:cNvPicPr>
          <p:nvPr/>
        </p:nvPicPr>
        <p:blipFill rotWithShape="1">
          <a:blip r:embed="rId3"/>
          <a:srcRect l="13299" t="12848" r="28292" b="7430"/>
          <a:stretch/>
        </p:blipFill>
        <p:spPr>
          <a:xfrm>
            <a:off x="1036359" y="626943"/>
            <a:ext cx="6985423" cy="5360472"/>
          </a:xfrm>
          <a:prstGeom prst="rect">
            <a:avLst/>
          </a:prstGeom>
          <a:ln>
            <a:solidFill>
              <a:schemeClr val="accent1"/>
            </a:solidFill>
          </a:ln>
        </p:spPr>
      </p:pic>
    </p:spTree>
    <p:extLst>
      <p:ext uri="{BB962C8B-B14F-4D97-AF65-F5344CB8AC3E}">
        <p14:creationId xmlns:p14="http://schemas.microsoft.com/office/powerpoint/2010/main" val="1046501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AC 2A:  Connecting Content and Practice</a:t>
            </a:r>
          </a:p>
        </p:txBody>
      </p:sp>
      <p:sp>
        <p:nvSpPr>
          <p:cNvPr id="572" name="Shape 572"/>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marL="457200" marR="0" lvl="1" indent="0" algn="l" rtl="0">
              <a:spcBef>
                <a:spcPts val="0"/>
              </a:spcBef>
              <a:buClr>
                <a:srgbClr val="3F3F39"/>
              </a:buClr>
              <a:buSzPct val="25000"/>
              <a:buFont typeface="Arial"/>
              <a:buNone/>
            </a:pPr>
            <a:r>
              <a:rPr lang="en-US" sz="2400" b="0" i="0" u="none" strike="noStrike" cap="none" baseline="0" dirty="0">
                <a:solidFill>
                  <a:srgbClr val="3F3F39"/>
                </a:solidFill>
                <a:latin typeface="Lucida Sans" panose="020B0602030504020204" pitchFamily="34" charset="0"/>
                <a:ea typeface="Allerta"/>
                <a:cs typeface="Allerta"/>
                <a:sym typeface="Allerta"/>
              </a:rPr>
              <a:t>“Designers of curricula, assessments, and professional development should all attend to the need to </a:t>
            </a:r>
            <a:r>
              <a:rPr lang="en-US" sz="2400" b="0" i="0" u="none" strike="noStrike" cap="none" baseline="0" dirty="0">
                <a:solidFill>
                  <a:srgbClr val="25A469"/>
                </a:solidFill>
                <a:latin typeface="Lucida Sans" panose="020B0602030504020204" pitchFamily="34" charset="0"/>
                <a:ea typeface="Allerta"/>
                <a:cs typeface="Allerta"/>
                <a:sym typeface="Allerta"/>
              </a:rPr>
              <a:t>connect </a:t>
            </a:r>
            <a:r>
              <a:rPr lang="en-US" sz="2400" b="0" i="0" u="none" strike="noStrike" cap="none" baseline="0" dirty="0">
                <a:solidFill>
                  <a:srgbClr val="3F3F39"/>
                </a:solidFill>
                <a:latin typeface="Lucida Sans" panose="020B0602030504020204" pitchFamily="34" charset="0"/>
                <a:ea typeface="Allerta"/>
                <a:cs typeface="Allerta"/>
                <a:sym typeface="Allerta"/>
              </a:rPr>
              <a:t>the mathematical practices to mathematical content in mathematics instruction.” (CCSSM, p. 8)</a:t>
            </a:r>
          </a:p>
          <a:p>
            <a:pPr marL="457200" marR="0" lvl="1" indent="0" algn="l" rtl="0">
              <a:spcBef>
                <a:spcPts val="52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19050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p:txBody>
      </p:sp>
      <p:sp>
        <p:nvSpPr>
          <p:cNvPr id="573" name="Shape 573"/>
          <p:cNvSpPr txBox="1">
            <a:spLocks noGrp="1"/>
          </p:cNvSpPr>
          <p:nvPr>
            <p:ph type="sldNum" idx="12"/>
          </p:nvPr>
        </p:nvSpPr>
        <p:spPr>
          <a:xfrm>
            <a:off x="6553200" y="6435291"/>
            <a:ext cx="2133599" cy="36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700198" y="431800"/>
            <a:ext cx="8229600" cy="1697037"/>
          </a:xfrm>
          <a:prstGeom prst="rect">
            <a:avLst/>
          </a:prstGeom>
        </p:spPr>
        <p:txBody>
          <a:bodyPr lIns="91425" tIns="91425" rIns="91425" bIns="91425" anchor="ctr" anchorCtr="0">
            <a:noAutofit/>
          </a:bodyPr>
          <a:lstStyle/>
          <a:p>
            <a:pPr lvl="0"/>
            <a:r>
              <a:rPr lang="en-US" sz="2400" dirty="0">
                <a:solidFill>
                  <a:srgbClr val="3F3F39"/>
                </a:solidFill>
                <a:latin typeface="Lucida Sans" panose="020B0602030504020204" pitchFamily="34" charset="0"/>
                <a:ea typeface="Allerta"/>
                <a:cs typeface="Allerta"/>
                <a:sym typeface="Allerta"/>
              </a:rPr>
              <a:t>AC 2A: Materials address the practice standards in such a way as to enrich the Major Work of the grade; </a:t>
            </a:r>
            <a:r>
              <a:rPr lang="en-US" sz="2400" dirty="0">
                <a:solidFill>
                  <a:srgbClr val="25A469"/>
                </a:solidFill>
                <a:latin typeface="Lucida Sans" panose="020B0602030504020204" pitchFamily="34" charset="0"/>
                <a:ea typeface="Allerta"/>
                <a:cs typeface="Allerta"/>
                <a:sym typeface="Allerta"/>
              </a:rPr>
              <a:t>practice standards strengthen the focus on Major Work </a:t>
            </a:r>
            <a:r>
              <a:rPr lang="en-US" sz="2400" dirty="0">
                <a:solidFill>
                  <a:srgbClr val="3F3F39"/>
                </a:solidFill>
                <a:latin typeface="Lucida Sans" panose="020B0602030504020204" pitchFamily="34" charset="0"/>
                <a:ea typeface="Allerta"/>
                <a:cs typeface="Allerta"/>
                <a:sym typeface="Allerta"/>
              </a:rPr>
              <a:t>instead of detracting from it, in both teacher and student materials</a:t>
            </a:r>
            <a:br>
              <a:rPr lang="en-US" sz="2200" dirty="0">
                <a:solidFill>
                  <a:schemeClr val="dk1"/>
                </a:solidFill>
                <a:latin typeface="Lucida Sans" panose="020B0602030504020204" pitchFamily="34" charset="0"/>
                <a:ea typeface="Allerta"/>
                <a:cs typeface="Allerta"/>
                <a:sym typeface="Allerta"/>
              </a:rPr>
            </a:br>
            <a:endParaRPr sz="2200" dirty="0">
              <a:latin typeface="Lucida Sans" panose="020B0602030504020204" pitchFamily="34" charset="0"/>
            </a:endParaRPr>
          </a:p>
        </p:txBody>
      </p:sp>
      <p:pic>
        <p:nvPicPr>
          <p:cNvPr id="2" name="Picture 1"/>
          <p:cNvPicPr>
            <a:picLocks noChangeAspect="1"/>
          </p:cNvPicPr>
          <p:nvPr/>
        </p:nvPicPr>
        <p:blipFill>
          <a:blip r:embed="rId3"/>
          <a:stretch>
            <a:fillRect/>
          </a:stretch>
        </p:blipFill>
        <p:spPr>
          <a:xfrm>
            <a:off x="951464" y="2128837"/>
            <a:ext cx="7153445" cy="3451023"/>
          </a:xfrm>
          <a:prstGeom prst="rect">
            <a:avLst/>
          </a:prstGeom>
        </p:spPr>
      </p:pic>
      <p:sp>
        <p:nvSpPr>
          <p:cNvPr id="4" name="TextBox 3"/>
          <p:cNvSpPr txBox="1"/>
          <p:nvPr/>
        </p:nvSpPr>
        <p:spPr>
          <a:xfrm>
            <a:off x="7913077" y="5984950"/>
            <a:ext cx="1230923" cy="307777"/>
          </a:xfrm>
          <a:prstGeom prst="rect">
            <a:avLst/>
          </a:prstGeom>
          <a:solidFill>
            <a:srgbClr val="25A469"/>
          </a:solidFill>
        </p:spPr>
        <p:txBody>
          <a:bodyPr wrap="square" rtlCol="0">
            <a:spAutoFit/>
          </a:bodyPr>
          <a:lstStyle/>
          <a:p>
            <a:r>
              <a:rPr lang="en-US" dirty="0"/>
              <a:t>Handout p. 3</a:t>
            </a:r>
          </a:p>
        </p:txBody>
      </p:sp>
      <p:sp>
        <p:nvSpPr>
          <p:cNvPr id="5" name="TextBox 4"/>
          <p:cNvSpPr txBox="1"/>
          <p:nvPr/>
        </p:nvSpPr>
        <p:spPr>
          <a:xfrm>
            <a:off x="7913077" y="5579860"/>
            <a:ext cx="1230923" cy="307777"/>
          </a:xfrm>
          <a:prstGeom prst="rect">
            <a:avLst/>
          </a:prstGeom>
          <a:solidFill>
            <a:srgbClr val="25A469"/>
          </a:solidFill>
        </p:spPr>
        <p:txBody>
          <a:bodyPr wrap="square" rtlCol="0">
            <a:spAutoFit/>
          </a:bodyPr>
          <a:lstStyle/>
          <a:p>
            <a:r>
              <a:rPr lang="en-US" dirty="0"/>
              <a:t>IMET p. 22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Shape 589"/>
          <p:cNvSpPr txBox="1">
            <a:spLocks noGrp="1"/>
          </p:cNvSpPr>
          <p:nvPr>
            <p:ph type="title"/>
          </p:nvPr>
        </p:nvSpPr>
        <p:spPr>
          <a:xfrm>
            <a:off x="469900" y="566737"/>
            <a:ext cx="8229600" cy="1143000"/>
          </a:xfrm>
          <a:prstGeom prst="rect">
            <a:avLst/>
          </a:prstGeom>
        </p:spPr>
        <p:txBody>
          <a:bodyPr lIns="91425" tIns="91425" rIns="91425" bIns="91425" anchor="ctr" anchorCtr="0">
            <a:noAutofit/>
          </a:bodyPr>
          <a:lstStyle/>
          <a:p>
            <a:r>
              <a:rPr lang="en-US" sz="2400" dirty="0">
                <a:solidFill>
                  <a:srgbClr val="3F3F39"/>
                </a:solidFill>
                <a:latin typeface="Lucida Sans" panose="020B0602030504020204" pitchFamily="34" charset="0"/>
                <a:ea typeface="Allerta"/>
                <a:cs typeface="Allerta"/>
                <a:sym typeface="Allerta"/>
              </a:rPr>
              <a:t>AC 2A: Materials address the practice standards in such a way as to enrich the Major Work of the grade; </a:t>
            </a:r>
            <a:r>
              <a:rPr lang="en-US" sz="2400" dirty="0">
                <a:solidFill>
                  <a:srgbClr val="25A469"/>
                </a:solidFill>
                <a:latin typeface="Lucida Sans" panose="020B0602030504020204" pitchFamily="34" charset="0"/>
                <a:ea typeface="Allerta"/>
                <a:cs typeface="Allerta"/>
                <a:sym typeface="Allerta"/>
              </a:rPr>
              <a:t>practice standards strengthen the focus on Major Work </a:t>
            </a:r>
            <a:r>
              <a:rPr lang="en-US" sz="2400" dirty="0">
                <a:solidFill>
                  <a:srgbClr val="3F3F39"/>
                </a:solidFill>
                <a:latin typeface="Lucida Sans" panose="020B0602030504020204" pitchFamily="34" charset="0"/>
                <a:ea typeface="Allerta"/>
                <a:cs typeface="Allerta"/>
                <a:sym typeface="Allerta"/>
              </a:rPr>
              <a:t>instead of detracting from it, in both teacher and student materials</a:t>
            </a:r>
            <a:endParaRPr sz="2400" dirty="0">
              <a:solidFill>
                <a:srgbClr val="3F3F39"/>
              </a:solidFill>
              <a:latin typeface="Lucida Sans" panose="020B0602030504020204" pitchFamily="34" charset="0"/>
            </a:endParaRPr>
          </a:p>
        </p:txBody>
      </p:sp>
      <p:pic>
        <p:nvPicPr>
          <p:cNvPr id="591" name="Shape 591"/>
          <p:cNvPicPr preferRelativeResize="0"/>
          <p:nvPr/>
        </p:nvPicPr>
        <p:blipFill>
          <a:blip r:embed="rId3">
            <a:alphaModFix/>
          </a:blip>
          <a:stretch>
            <a:fillRect/>
          </a:stretch>
        </p:blipFill>
        <p:spPr>
          <a:xfrm>
            <a:off x="967205" y="2298700"/>
            <a:ext cx="7213600" cy="3835400"/>
          </a:xfrm>
          <a:prstGeom prst="rect">
            <a:avLst/>
          </a:prstGeom>
          <a:noFill/>
          <a:ln>
            <a:noFill/>
          </a:ln>
        </p:spPr>
      </p:pic>
      <p:sp>
        <p:nvSpPr>
          <p:cNvPr id="4" name="TextBox 3"/>
          <p:cNvSpPr txBox="1"/>
          <p:nvPr/>
        </p:nvSpPr>
        <p:spPr>
          <a:xfrm>
            <a:off x="7913077" y="5984950"/>
            <a:ext cx="1230923" cy="307777"/>
          </a:xfrm>
          <a:prstGeom prst="rect">
            <a:avLst/>
          </a:prstGeom>
          <a:solidFill>
            <a:srgbClr val="25A469"/>
          </a:solidFill>
        </p:spPr>
        <p:txBody>
          <a:bodyPr wrap="square" rtlCol="0">
            <a:spAutoFit/>
          </a:bodyPr>
          <a:lstStyle/>
          <a:p>
            <a:r>
              <a:rPr lang="en-US" dirty="0"/>
              <a:t>Handout p. 4 </a:t>
            </a:r>
          </a:p>
        </p:txBody>
      </p:sp>
      <p:sp>
        <p:nvSpPr>
          <p:cNvPr id="5" name="TextBox 4"/>
          <p:cNvSpPr txBox="1"/>
          <p:nvPr/>
        </p:nvSpPr>
        <p:spPr>
          <a:xfrm>
            <a:off x="7913077" y="5641675"/>
            <a:ext cx="1230923" cy="307777"/>
          </a:xfrm>
          <a:prstGeom prst="rect">
            <a:avLst/>
          </a:prstGeom>
          <a:solidFill>
            <a:srgbClr val="25A469"/>
          </a:solidFill>
        </p:spPr>
        <p:txBody>
          <a:bodyPr wrap="square" rtlCol="0">
            <a:spAutoFit/>
          </a:bodyPr>
          <a:lstStyle/>
          <a:p>
            <a:r>
              <a:rPr lang="en-US" dirty="0"/>
              <a:t>IMET p. 22</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562925" y="1785924"/>
            <a:ext cx="8229600" cy="4454675"/>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lvl="0" indent="0">
              <a:buSzPct val="45833"/>
              <a:buNone/>
            </a:pPr>
            <a:r>
              <a:rPr lang="en-US" sz="2400" b="1" dirty="0">
                <a:solidFill>
                  <a:srgbClr val="25A469"/>
                </a:solidFill>
                <a:latin typeface="Lucida Sans" panose="020B0602030504020204" pitchFamily="34" charset="0"/>
                <a:ea typeface="Allerta"/>
                <a:cs typeface="Allerta"/>
                <a:sym typeface="Allerta"/>
              </a:rPr>
              <a:t>AC Metric 2B: </a:t>
            </a:r>
            <a:r>
              <a:rPr lang="en-US" sz="2400" dirty="0">
                <a:solidFill>
                  <a:srgbClr val="3F3F39"/>
                </a:solidFill>
                <a:latin typeface="Lucida Sans" panose="020B0602030504020204" pitchFamily="34" charset="0"/>
                <a:ea typeface="Allerta"/>
                <a:cs typeface="Allerta"/>
                <a:sym typeface="Allerta"/>
              </a:rPr>
              <a:t>Tasks and assessments of student learning are designed to provide evidence of students’ proficiency in the Standards for Mathematical Practice.</a:t>
            </a:r>
            <a:endParaRPr sz="800" dirty="0">
              <a:solidFill>
                <a:srgbClr val="3F3F39"/>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p:txBody>
      </p:sp>
      <p:sp>
        <p:nvSpPr>
          <p:cNvPr id="5" name="Shape 480"/>
          <p:cNvSpPr txBox="1">
            <a:spLocks/>
          </p:cNvSpPr>
          <p:nvPr/>
        </p:nvSpPr>
        <p:spPr>
          <a:xfrm>
            <a:off x="2037575" y="528625"/>
            <a:ext cx="5280300"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llerta"/>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ctr">
              <a:buClr>
                <a:schemeClr val="lt1"/>
              </a:buClr>
              <a:buSzPct val="25000"/>
              <a:buFont typeface="Arial"/>
              <a:buNone/>
            </a:pPr>
            <a:r>
              <a:rPr lang="en-US" sz="3600" dirty="0">
                <a:solidFill>
                  <a:schemeClr val="lt1"/>
                </a:solidFill>
                <a:latin typeface="Lucida Sans" panose="020B0602030504020204" pitchFamily="34" charset="0"/>
              </a:rPr>
              <a:t>Standards for Mathematical Practice</a:t>
            </a:r>
          </a:p>
        </p:txBody>
      </p:sp>
      <p:sp>
        <p:nvSpPr>
          <p:cNvPr id="6" name="TextBox 5"/>
          <p:cNvSpPr txBox="1"/>
          <p:nvPr/>
        </p:nvSpPr>
        <p:spPr>
          <a:xfrm>
            <a:off x="8001000" y="5966634"/>
            <a:ext cx="1143000" cy="307777"/>
          </a:xfrm>
          <a:prstGeom prst="rect">
            <a:avLst/>
          </a:prstGeom>
          <a:solidFill>
            <a:srgbClr val="25A469"/>
          </a:solidFill>
        </p:spPr>
        <p:txBody>
          <a:bodyPr wrap="square" rtlCol="0">
            <a:spAutoFit/>
          </a:bodyPr>
          <a:lstStyle/>
          <a:p>
            <a:r>
              <a:rPr lang="en-US" dirty="0"/>
              <a:t>IMET p. 23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021782" y="5966634"/>
            <a:ext cx="1122218" cy="307777"/>
          </a:xfrm>
          <a:prstGeom prst="rect">
            <a:avLst/>
          </a:prstGeom>
          <a:solidFill>
            <a:srgbClr val="25A469"/>
          </a:solidFill>
        </p:spPr>
        <p:txBody>
          <a:bodyPr wrap="square" rtlCol="0">
            <a:spAutoFit/>
          </a:bodyPr>
          <a:lstStyle/>
          <a:p>
            <a:r>
              <a:rPr lang="en-US" dirty="0"/>
              <a:t>IMET p. 23 </a:t>
            </a:r>
          </a:p>
        </p:txBody>
      </p:sp>
      <p:pic>
        <p:nvPicPr>
          <p:cNvPr id="2" name="Picture 1"/>
          <p:cNvPicPr>
            <a:picLocks noChangeAspect="1"/>
          </p:cNvPicPr>
          <p:nvPr/>
        </p:nvPicPr>
        <p:blipFill rotWithShape="1">
          <a:blip r:embed="rId3"/>
          <a:srcRect l="13456" t="13125" r="28291" b="7708"/>
          <a:stretch/>
        </p:blipFill>
        <p:spPr>
          <a:xfrm>
            <a:off x="873760" y="329322"/>
            <a:ext cx="7377956" cy="5637312"/>
          </a:xfrm>
          <a:prstGeom prst="rect">
            <a:avLst/>
          </a:prstGeom>
          <a:ln>
            <a:solidFill>
              <a:srgbClr val="25A469"/>
            </a:solidFill>
          </a:ln>
        </p:spPr>
      </p:pic>
    </p:spTree>
    <p:extLst>
      <p:ext uri="{BB962C8B-B14F-4D97-AF65-F5344CB8AC3E}">
        <p14:creationId xmlns:p14="http://schemas.microsoft.com/office/powerpoint/2010/main" val="255427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546100" y="302705"/>
            <a:ext cx="8229600" cy="1872936"/>
          </a:xfrm>
          <a:prstGeom prst="rect">
            <a:avLst/>
          </a:prstGeom>
          <a:noFill/>
          <a:ln>
            <a:noFill/>
          </a:ln>
        </p:spPr>
        <p:txBody>
          <a:bodyPr lIns="91425" tIns="45700" rIns="91425" bIns="45700" anchor="ctr" anchorCtr="0">
            <a:noAutofit/>
          </a:bodyPr>
          <a:lstStyle/>
          <a:p>
            <a:pPr>
              <a:buClr>
                <a:srgbClr val="3F3F39"/>
              </a:buClr>
              <a:buSzPct val="25000"/>
            </a:pPr>
            <a:r>
              <a:rPr lang="en-US" sz="2800" i="0" u="none" strike="noStrike" cap="none" baseline="0" dirty="0">
                <a:solidFill>
                  <a:srgbClr val="3F3F39"/>
                </a:solidFill>
                <a:latin typeface="Lucida Sans" panose="020B0602030504020204" pitchFamily="34" charset="0"/>
                <a:ea typeface="Allerta"/>
                <a:cs typeface="Allerta"/>
                <a:sym typeface="Allerta"/>
              </a:rPr>
              <a:t>AC 2B: </a:t>
            </a:r>
            <a:r>
              <a:rPr lang="en-US" sz="2800" dirty="0">
                <a:solidFill>
                  <a:srgbClr val="3F3F39"/>
                </a:solidFill>
                <a:latin typeface="Lucida Sans" panose="020B0602030504020204" pitchFamily="34" charset="0"/>
                <a:ea typeface="Allerta"/>
                <a:cs typeface="Allerta"/>
                <a:sym typeface="Allerta"/>
              </a:rPr>
              <a:t>Tasks and assessments of student learning are designed to provide evidence of students’ proficiency in the Standards for Mathematical Practice.</a:t>
            </a:r>
            <a:endParaRPr lang="en-US" sz="2800" i="0" u="none" strike="noStrike" cap="none" baseline="0" dirty="0">
              <a:solidFill>
                <a:srgbClr val="3F3F39"/>
              </a:solidFill>
              <a:latin typeface="Lucida Sans" panose="020B0602030504020204" pitchFamily="34" charset="0"/>
              <a:ea typeface="Allerta"/>
              <a:cs typeface="Allerta"/>
              <a:sym typeface="Allerta"/>
            </a:endParaRPr>
          </a:p>
        </p:txBody>
      </p:sp>
      <p:sp>
        <p:nvSpPr>
          <p:cNvPr id="500" name="Shape 500"/>
          <p:cNvSpPr txBox="1">
            <a:spLocks noGrp="1"/>
          </p:cNvSpPr>
          <p:nvPr>
            <p:ph type="body" idx="1"/>
          </p:nvPr>
        </p:nvSpPr>
        <p:spPr>
          <a:xfrm>
            <a:off x="457200" y="2483068"/>
            <a:ext cx="8229600" cy="3381704"/>
          </a:xfrm>
          <a:prstGeom prst="rect">
            <a:avLst/>
          </a:prstGeom>
          <a:noFill/>
          <a:ln>
            <a:noFill/>
          </a:ln>
        </p:spPr>
        <p:txBody>
          <a:bodyPr lIns="91425" tIns="45700" rIns="91425" bIns="45700" anchor="t" anchorCtr="0">
            <a:noAutofit/>
          </a:bodyPr>
          <a:lstStyle/>
          <a:p>
            <a:pPr indent="-342900">
              <a:spcBef>
                <a:spcPts val="480"/>
              </a:spcBef>
              <a:buClr>
                <a:srgbClr val="3F3F39"/>
              </a:buClr>
              <a:buSzPct val="100000"/>
              <a:buFontTx/>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MPs are not just implemented by the teacher</a:t>
            </a:r>
          </a:p>
          <a:p>
            <a:pPr indent="-342900">
              <a:spcBef>
                <a:spcPts val="480"/>
              </a:spcBef>
              <a:buClr>
                <a:srgbClr val="3F3F39"/>
              </a:buClr>
              <a:buSzPct val="100000"/>
              <a:buFontTx/>
              <a:buChar char="-"/>
            </a:pPr>
            <a:r>
              <a:rPr lang="en-US" sz="2400" dirty="0">
                <a:solidFill>
                  <a:srgbClr val="3F3F39"/>
                </a:solidFill>
                <a:latin typeface="Lucida Sans" panose="020B0602030504020204" pitchFamily="34" charset="0"/>
                <a:ea typeface="Allerta"/>
                <a:cs typeface="Allerta"/>
                <a:sym typeface="Allerta"/>
              </a:rPr>
              <a:t>MPs must be demonstrated by students</a:t>
            </a:r>
          </a:p>
          <a:p>
            <a:pPr indent="-342900">
              <a:spcBef>
                <a:spcPts val="480"/>
              </a:spcBef>
              <a:buClr>
                <a:srgbClr val="3F3F39"/>
              </a:buClr>
              <a:buSzPct val="100000"/>
              <a:buFontTx/>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Teachers need to adjust instruction based on student performance on MP-related tasks</a:t>
            </a:r>
          </a:p>
        </p:txBody>
      </p:sp>
      <p:sp>
        <p:nvSpPr>
          <p:cNvPr id="501" name="Shape 501"/>
          <p:cNvSpPr txBox="1">
            <a:spLocks noGrp="1"/>
          </p:cNvSpPr>
          <p:nvPr>
            <p:ph type="sldNum" idx="12"/>
          </p:nvPr>
        </p:nvSpPr>
        <p:spPr>
          <a:xfrm>
            <a:off x="6553200" y="6435291"/>
            <a:ext cx="2133599" cy="36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546100" y="302705"/>
            <a:ext cx="8229600" cy="1872936"/>
          </a:xfrm>
          <a:prstGeom prst="rect">
            <a:avLst/>
          </a:prstGeom>
          <a:noFill/>
          <a:ln>
            <a:noFill/>
          </a:ln>
        </p:spPr>
        <p:txBody>
          <a:bodyPr lIns="91425" tIns="45700" rIns="91425" bIns="45700" anchor="ctr" anchorCtr="0">
            <a:noAutofit/>
          </a:bodyPr>
          <a:lstStyle/>
          <a:p>
            <a:pPr>
              <a:buClr>
                <a:srgbClr val="3F3F39"/>
              </a:buClr>
              <a:buSzPct val="25000"/>
            </a:pPr>
            <a:r>
              <a:rPr lang="en-US" sz="2800" i="0" u="none" strike="noStrike" cap="none" baseline="0" dirty="0">
                <a:solidFill>
                  <a:srgbClr val="3F3F39"/>
                </a:solidFill>
                <a:latin typeface="Lucida Sans" panose="020B0602030504020204" pitchFamily="34" charset="0"/>
                <a:ea typeface="Allerta"/>
                <a:cs typeface="Allerta"/>
                <a:sym typeface="Allerta"/>
              </a:rPr>
              <a:t>AC 2B: </a:t>
            </a:r>
            <a:r>
              <a:rPr lang="en-US" sz="2800" dirty="0">
                <a:solidFill>
                  <a:srgbClr val="3F3F39"/>
                </a:solidFill>
                <a:latin typeface="Lucida Sans" panose="020B0602030504020204" pitchFamily="34" charset="0"/>
                <a:ea typeface="Allerta"/>
                <a:cs typeface="Allerta"/>
                <a:sym typeface="Allerta"/>
              </a:rPr>
              <a:t>Tasks and assessments of student learning are designed to provide evidence of students’ proficiency in the Standards for Mathematical Practice.</a:t>
            </a:r>
            <a:endParaRPr lang="en-US" sz="2800" i="0" u="none" strike="noStrike" cap="none" baseline="0" dirty="0">
              <a:solidFill>
                <a:srgbClr val="3F3F39"/>
              </a:solidFill>
              <a:latin typeface="Lucida Sans" panose="020B0602030504020204" pitchFamily="34" charset="0"/>
              <a:ea typeface="Allerta"/>
              <a:cs typeface="Allerta"/>
              <a:sym typeface="Allerta"/>
            </a:endParaRPr>
          </a:p>
        </p:txBody>
      </p:sp>
      <p:sp>
        <p:nvSpPr>
          <p:cNvPr id="501" name="Shape 501"/>
          <p:cNvSpPr txBox="1">
            <a:spLocks noGrp="1"/>
          </p:cNvSpPr>
          <p:nvPr>
            <p:ph type="sldNum" idx="4294967295"/>
          </p:nvPr>
        </p:nvSpPr>
        <p:spPr>
          <a:xfrm>
            <a:off x="6553200" y="6435291"/>
            <a:ext cx="2133599" cy="365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a:t>
            </a:r>
          </a:p>
        </p:txBody>
      </p:sp>
      <p:pic>
        <p:nvPicPr>
          <p:cNvPr id="3" name="Picture 2"/>
          <p:cNvPicPr>
            <a:picLocks noChangeAspect="1"/>
          </p:cNvPicPr>
          <p:nvPr/>
        </p:nvPicPr>
        <p:blipFill>
          <a:blip r:embed="rId3"/>
          <a:stretch>
            <a:fillRect/>
          </a:stretch>
        </p:blipFill>
        <p:spPr>
          <a:xfrm>
            <a:off x="802345" y="2483068"/>
            <a:ext cx="7539310" cy="2989347"/>
          </a:xfrm>
          <a:prstGeom prst="rect">
            <a:avLst/>
          </a:prstGeom>
          <a:ln>
            <a:solidFill>
              <a:srgbClr val="25A469"/>
            </a:solidFill>
          </a:ln>
        </p:spPr>
      </p:pic>
      <p:sp>
        <p:nvSpPr>
          <p:cNvPr id="5" name="TextBox 4"/>
          <p:cNvSpPr txBox="1"/>
          <p:nvPr/>
        </p:nvSpPr>
        <p:spPr>
          <a:xfrm>
            <a:off x="7683910" y="5985577"/>
            <a:ext cx="1460090" cy="307777"/>
          </a:xfrm>
          <a:prstGeom prst="rect">
            <a:avLst/>
          </a:prstGeom>
          <a:solidFill>
            <a:srgbClr val="25A469"/>
          </a:solidFill>
        </p:spPr>
        <p:txBody>
          <a:bodyPr wrap="square" rtlCol="0">
            <a:spAutoFit/>
          </a:bodyPr>
          <a:lstStyle/>
          <a:p>
            <a:r>
              <a:rPr lang="en-US" dirty="0"/>
              <a:t>Handout pp. 5-6</a:t>
            </a:r>
          </a:p>
        </p:txBody>
      </p:sp>
      <p:sp>
        <p:nvSpPr>
          <p:cNvPr id="6" name="TextBox 5"/>
          <p:cNvSpPr txBox="1"/>
          <p:nvPr/>
        </p:nvSpPr>
        <p:spPr>
          <a:xfrm>
            <a:off x="8017426" y="5625548"/>
            <a:ext cx="1122218" cy="307777"/>
          </a:xfrm>
          <a:prstGeom prst="rect">
            <a:avLst/>
          </a:prstGeom>
          <a:solidFill>
            <a:srgbClr val="25A469"/>
          </a:solidFill>
        </p:spPr>
        <p:txBody>
          <a:bodyPr wrap="square" rtlCol="0">
            <a:spAutoFit/>
          </a:bodyPr>
          <a:lstStyle/>
          <a:p>
            <a:r>
              <a:rPr lang="en-US" dirty="0"/>
              <a:t>IMET p. 23 </a:t>
            </a:r>
          </a:p>
        </p:txBody>
      </p:sp>
    </p:spTree>
    <p:extLst>
      <p:ext uri="{BB962C8B-B14F-4D97-AF65-F5344CB8AC3E}">
        <p14:creationId xmlns:p14="http://schemas.microsoft.com/office/powerpoint/2010/main" val="3658122738"/>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457200" y="1600200"/>
            <a:ext cx="8229600" cy="452610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AC </a:t>
            </a:r>
            <a:r>
              <a:rPr lang="en-US" sz="2400" b="1" i="0" u="none" strike="noStrike" cap="none" baseline="0" dirty="0">
                <a:solidFill>
                  <a:srgbClr val="25A469"/>
                </a:solidFill>
                <a:latin typeface="Lucida Sans" panose="020B0602030504020204" pitchFamily="34" charset="0"/>
                <a:ea typeface="Allerta"/>
                <a:cs typeface="Allerta"/>
                <a:sym typeface="Allerta"/>
              </a:rPr>
              <a:t>Metric </a:t>
            </a:r>
            <a:r>
              <a:rPr lang="en-US" sz="2400" b="1" dirty="0">
                <a:solidFill>
                  <a:srgbClr val="25A469"/>
                </a:solidFill>
                <a:latin typeface="Lucida Sans" panose="020B0602030504020204" pitchFamily="34" charset="0"/>
                <a:ea typeface="Allerta"/>
                <a:cs typeface="Allerta"/>
                <a:sym typeface="Allerta"/>
              </a:rPr>
              <a:t>2C</a:t>
            </a:r>
            <a:r>
              <a:rPr lang="en-US" sz="2400" b="1" i="0" u="none" strike="noStrike" cap="none" baseline="0" dirty="0">
                <a:solidFill>
                  <a:srgbClr val="25A46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Materials support the Standards’ emphasis on mathematical reasoning.</a:t>
            </a:r>
          </a:p>
          <a:p>
            <a:pPr marL="0" marR="0" lvl="0" indent="0" algn="l" rtl="0">
              <a:lnSpc>
                <a:spcPct val="100000"/>
              </a:lnSpc>
              <a:spcBef>
                <a:spcPts val="0"/>
              </a:spcBef>
              <a:spcAft>
                <a:spcPts val="0"/>
              </a:spcAft>
              <a:buClr>
                <a:schemeClr val="accent4"/>
              </a:buClr>
              <a:buFont typeface="Arial"/>
              <a:buNone/>
            </a:pPr>
            <a:endParaRPr sz="2400" dirty="0">
              <a:solidFill>
                <a:schemeClr val="dk1"/>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p:txBody>
      </p:sp>
      <p:sp>
        <p:nvSpPr>
          <p:cNvPr id="5" name="Shape 480"/>
          <p:cNvSpPr txBox="1">
            <a:spLocks/>
          </p:cNvSpPr>
          <p:nvPr/>
        </p:nvSpPr>
        <p:spPr>
          <a:xfrm>
            <a:off x="1834375" y="325425"/>
            <a:ext cx="5280300"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llerta"/>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ctr">
              <a:buClr>
                <a:schemeClr val="lt1"/>
              </a:buClr>
              <a:buSzPct val="25000"/>
              <a:buFont typeface="Arial"/>
              <a:buNone/>
            </a:pPr>
            <a:r>
              <a:rPr lang="en-US" sz="3600" dirty="0">
                <a:solidFill>
                  <a:schemeClr val="lt1"/>
                </a:solidFill>
                <a:latin typeface="Lucida Sans" panose="020B0602030504020204" pitchFamily="34" charset="0"/>
              </a:rPr>
              <a:t>Standards for Mathematical Practice</a:t>
            </a:r>
          </a:p>
        </p:txBody>
      </p:sp>
      <p:sp>
        <p:nvSpPr>
          <p:cNvPr id="6" name="TextBox 5"/>
          <p:cNvSpPr txBox="1"/>
          <p:nvPr/>
        </p:nvSpPr>
        <p:spPr>
          <a:xfrm>
            <a:off x="8051180" y="5987416"/>
            <a:ext cx="1092820" cy="307777"/>
          </a:xfrm>
          <a:prstGeom prst="rect">
            <a:avLst/>
          </a:prstGeom>
          <a:solidFill>
            <a:srgbClr val="25A469"/>
          </a:solidFill>
        </p:spPr>
        <p:txBody>
          <a:bodyPr wrap="square" rtlCol="0">
            <a:spAutoFit/>
          </a:bodyPr>
          <a:lstStyle/>
          <a:p>
            <a:r>
              <a:rPr lang="en-US" dirty="0"/>
              <a:t>IMET p. 24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51180" y="5987416"/>
            <a:ext cx="1092820" cy="307777"/>
          </a:xfrm>
          <a:prstGeom prst="rect">
            <a:avLst/>
          </a:prstGeom>
          <a:solidFill>
            <a:srgbClr val="25A469"/>
          </a:solidFill>
        </p:spPr>
        <p:txBody>
          <a:bodyPr wrap="square" rtlCol="0">
            <a:spAutoFit/>
          </a:bodyPr>
          <a:lstStyle/>
          <a:p>
            <a:r>
              <a:rPr lang="en-US" dirty="0"/>
              <a:t>IMET p. 25 </a:t>
            </a:r>
          </a:p>
        </p:txBody>
      </p:sp>
      <p:pic>
        <p:nvPicPr>
          <p:cNvPr id="2" name="Picture 1"/>
          <p:cNvPicPr>
            <a:picLocks noChangeAspect="1"/>
          </p:cNvPicPr>
          <p:nvPr/>
        </p:nvPicPr>
        <p:blipFill rotWithShape="1">
          <a:blip r:embed="rId3"/>
          <a:srcRect l="13299" t="11181" r="28292" b="9097"/>
          <a:stretch/>
        </p:blipFill>
        <p:spPr>
          <a:xfrm>
            <a:off x="900337" y="309464"/>
            <a:ext cx="7374363" cy="5658936"/>
          </a:xfrm>
          <a:prstGeom prst="rect">
            <a:avLst/>
          </a:prstGeom>
          <a:ln>
            <a:solidFill>
              <a:srgbClr val="25A469"/>
            </a:solidFill>
          </a:ln>
        </p:spPr>
      </p:pic>
    </p:spTree>
    <p:extLst>
      <p:ext uri="{BB962C8B-B14F-4D97-AF65-F5344CB8AC3E}">
        <p14:creationId xmlns:p14="http://schemas.microsoft.com/office/powerpoint/2010/main" val="417921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Essential Questions</a:t>
            </a:r>
          </a:p>
        </p:txBody>
      </p:sp>
      <p:sp>
        <p:nvSpPr>
          <p:cNvPr id="462" name="Shape 462"/>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lvl="0"/>
            <a:r>
              <a:rPr lang="en-US" sz="2400" dirty="0">
                <a:solidFill>
                  <a:srgbClr val="3F3F39"/>
                </a:solidFill>
                <a:latin typeface="Lucida Sans" panose="020B0602030504020204" pitchFamily="34" charset="0"/>
              </a:rPr>
              <a:t>How does the </a:t>
            </a:r>
            <a:r>
              <a:rPr lang="en-US" sz="2400" b="1" dirty="0">
                <a:solidFill>
                  <a:srgbClr val="3F3F39"/>
                </a:solidFill>
                <a:latin typeface="Lucida Sans" panose="020B0602030504020204" pitchFamily="34" charset="0"/>
              </a:rPr>
              <a:t>Instructional Materials Evaluation Tool (IMET)</a:t>
            </a:r>
            <a:r>
              <a:rPr lang="en-US" sz="2400" dirty="0">
                <a:solidFill>
                  <a:srgbClr val="3F3F39"/>
                </a:solidFill>
                <a:latin typeface="Lucida Sans" panose="020B0602030504020204" pitchFamily="34" charset="0"/>
              </a:rPr>
              <a:t> reflect the major features of the Standards and the Shifts?</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What understandings support high-quality, accurate application of the IMET metrics?</a:t>
            </a:r>
          </a:p>
          <a:p>
            <a:pPr lvl="0">
              <a:spcBef>
                <a:spcPts val="1680"/>
              </a:spcBef>
              <a:buClr>
                <a:srgbClr val="3F3F39"/>
              </a:buClr>
              <a:buNone/>
            </a:pPr>
            <a:endParaRPr lang="en-US" sz="2400" dirty="0">
              <a:solidFill>
                <a:srgbClr val="3F3F39"/>
              </a:solidFill>
              <a:latin typeface="Lucida Sans" panose="020B0602030504020204" pitchFamily="34" charset="0"/>
              <a:ea typeface="Allerta"/>
              <a:cs typeface="Allerta"/>
              <a:sym typeface="Allerta"/>
            </a:endParaRPr>
          </a:p>
          <a:p>
            <a:pPr lvl="0">
              <a:spcBef>
                <a:spcPts val="480"/>
              </a:spcBef>
              <a:buClr>
                <a:srgbClr val="3F3F39"/>
              </a:buClr>
              <a:buNone/>
            </a:pPr>
            <a:endParaRPr lang="en-US" sz="240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1149221489"/>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xfrm>
            <a:off x="457200" y="467142"/>
            <a:ext cx="8229600" cy="1143000"/>
          </a:xfrm>
          <a:prstGeom prst="rect">
            <a:avLst/>
          </a:prstGeom>
        </p:spPr>
        <p:txBody>
          <a:bodyPr lIns="91425" tIns="91425" rIns="91425" bIns="91425" anchor="ctr" anchorCtr="0">
            <a:noAutofit/>
          </a:bodyPr>
          <a:lstStyle/>
          <a:p>
            <a:r>
              <a:rPr lang="en-US" sz="2400" dirty="0">
                <a:solidFill>
                  <a:srgbClr val="3F3F39"/>
                </a:solidFill>
                <a:latin typeface="Lucida Sans" panose="020B0602030504020204" pitchFamily="34" charset="0"/>
                <a:ea typeface="Allerta"/>
                <a:cs typeface="Allerta"/>
                <a:sym typeface="Allerta"/>
              </a:rPr>
              <a:t>AC 2C: Do the materials support students in constructing viable arguments and critiquing the arguments of others concerning grade-level mathematics that is detailed in the content standards? </a:t>
            </a:r>
            <a:endParaRPr lang="en-US" sz="2400" dirty="0">
              <a:solidFill>
                <a:srgbClr val="3F3F39"/>
              </a:solidFill>
              <a:latin typeface="Lucida Sans" panose="020B0602030504020204" pitchFamily="34" charset="0"/>
            </a:endParaRPr>
          </a:p>
        </p:txBody>
      </p:sp>
      <p:pic>
        <p:nvPicPr>
          <p:cNvPr id="2" name="Picture 1"/>
          <p:cNvPicPr>
            <a:picLocks noChangeAspect="1"/>
          </p:cNvPicPr>
          <p:nvPr/>
        </p:nvPicPr>
        <p:blipFill rotWithShape="1">
          <a:blip r:embed="rId3"/>
          <a:srcRect l="2343" r="3640"/>
          <a:stretch/>
        </p:blipFill>
        <p:spPr>
          <a:xfrm>
            <a:off x="1524000" y="2065369"/>
            <a:ext cx="5678905" cy="4227358"/>
          </a:xfrm>
          <a:prstGeom prst="rect">
            <a:avLst/>
          </a:prstGeom>
          <a:ln>
            <a:noFill/>
          </a:ln>
        </p:spPr>
      </p:pic>
      <p:sp>
        <p:nvSpPr>
          <p:cNvPr id="5" name="TextBox 4"/>
          <p:cNvSpPr txBox="1"/>
          <p:nvPr/>
        </p:nvSpPr>
        <p:spPr>
          <a:xfrm>
            <a:off x="7754815" y="5984950"/>
            <a:ext cx="1389185" cy="307777"/>
          </a:xfrm>
          <a:prstGeom prst="rect">
            <a:avLst/>
          </a:prstGeom>
          <a:solidFill>
            <a:srgbClr val="25A469"/>
          </a:solidFill>
        </p:spPr>
        <p:txBody>
          <a:bodyPr wrap="square" rtlCol="0">
            <a:spAutoFit/>
          </a:bodyPr>
          <a:lstStyle/>
          <a:p>
            <a:r>
              <a:rPr lang="en-US" dirty="0"/>
              <a:t>Handout p. 7 </a:t>
            </a:r>
          </a:p>
        </p:txBody>
      </p:sp>
      <p:sp>
        <p:nvSpPr>
          <p:cNvPr id="6" name="TextBox 5"/>
          <p:cNvSpPr txBox="1"/>
          <p:nvPr/>
        </p:nvSpPr>
        <p:spPr>
          <a:xfrm>
            <a:off x="7538721" y="5589918"/>
            <a:ext cx="1605280" cy="307777"/>
          </a:xfrm>
          <a:prstGeom prst="rect">
            <a:avLst/>
          </a:prstGeom>
          <a:solidFill>
            <a:srgbClr val="25A469"/>
          </a:solidFill>
        </p:spPr>
        <p:txBody>
          <a:bodyPr wrap="square" rtlCol="0">
            <a:spAutoFit/>
          </a:bodyPr>
          <a:lstStyle/>
          <a:p>
            <a:r>
              <a:rPr lang="en-US" dirty="0"/>
              <a:t>IMET pp. 24-25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rPr>
              <a:t>Alignment Criterion 2: Optional Activity</a:t>
            </a:r>
          </a:p>
        </p:txBody>
      </p:sp>
      <p:sp>
        <p:nvSpPr>
          <p:cNvPr id="628" name="Shape 62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a:buFont typeface="Arial" panose="020B0604020202020204" pitchFamily="34" charset="0"/>
              <a:buChar char="•"/>
            </a:pPr>
            <a:r>
              <a:rPr lang="en-US" sz="2400" dirty="0">
                <a:solidFill>
                  <a:srgbClr val="3F3F39"/>
                </a:solidFill>
                <a:latin typeface="Lucida Sans" panose="020B0602030504020204" pitchFamily="34" charset="0"/>
              </a:rPr>
              <a:t>Review the grade 4 lesson on pp. 8-12 of your handout.</a:t>
            </a:r>
          </a:p>
          <a:p>
            <a:pPr>
              <a:buFont typeface="Arial" panose="020B0604020202020204" pitchFamily="34" charset="0"/>
              <a:buChar char="•"/>
            </a:pPr>
            <a:r>
              <a:rPr lang="en-US" sz="2400" dirty="0">
                <a:solidFill>
                  <a:srgbClr val="3F3F39"/>
                </a:solidFill>
                <a:latin typeface="Lucida Sans" panose="020B0602030504020204" pitchFamily="34" charset="0"/>
              </a:rPr>
              <a:t>Note evidence for each question associated with Alignment Criterion 2 on pp. 22, 23, &amp; 25 of your IMET.  </a:t>
            </a:r>
          </a:p>
          <a:p>
            <a:pPr marL="152400" indent="0">
              <a:spcBef>
                <a:spcPts val="0"/>
              </a:spcBef>
              <a:buNone/>
            </a:pPr>
            <a:endParaRPr lang="en-US" sz="2400" dirty="0">
              <a:solidFill>
                <a:schemeClr val="accent1"/>
              </a:solidFill>
              <a:latin typeface="Lucida Sans" panose="020B0602030504020204" pitchFamily="34" charset="0"/>
            </a:endParaRPr>
          </a:p>
          <a:p>
            <a:pPr>
              <a:spcBef>
                <a:spcPts val="0"/>
              </a:spcBef>
              <a:buFont typeface="Arial" panose="020B0604020202020204" pitchFamily="34" charset="0"/>
              <a:buChar char="•"/>
            </a:pPr>
            <a:r>
              <a:rPr lang="en-US" sz="2400" dirty="0">
                <a:solidFill>
                  <a:srgbClr val="3F3F39"/>
                </a:solidFill>
                <a:latin typeface="Lucida Sans" panose="020B0602030504020204" pitchFamily="34" charset="0"/>
              </a:rPr>
              <a:t>Discuss:</a:t>
            </a:r>
          </a:p>
          <a:p>
            <a:pPr lvl="1">
              <a:buFont typeface="Calibri" panose="020F0502020204030204" pitchFamily="34" charset="0"/>
              <a:buChar char="-"/>
            </a:pPr>
            <a:r>
              <a:rPr lang="en-US" sz="2400" dirty="0">
                <a:solidFill>
                  <a:srgbClr val="3F3F39"/>
                </a:solidFill>
                <a:latin typeface="Lucida Sans" panose="020B0602030504020204" pitchFamily="34" charset="0"/>
              </a:rPr>
              <a:t>Gut check:  Would these materials meet, partially meet, or not meet AC 2?  What is your evidence?</a:t>
            </a:r>
          </a:p>
          <a:p>
            <a:pPr lvl="1">
              <a:buFont typeface="Calibri" panose="020F0502020204030204" pitchFamily="34" charset="0"/>
              <a:buChar char="-"/>
            </a:pPr>
            <a:r>
              <a:rPr lang="en-US" sz="2400" dirty="0">
                <a:solidFill>
                  <a:srgbClr val="3F3F39"/>
                </a:solidFill>
                <a:latin typeface="Lucida Sans" panose="020B0602030504020204" pitchFamily="34" charset="0"/>
              </a:rPr>
              <a:t>What other things would you want to look at in these materials to determine your rating?</a:t>
            </a:r>
          </a:p>
          <a:p>
            <a:pPr marL="152400" indent="0">
              <a:spcBef>
                <a:spcPts val="0"/>
              </a:spcBef>
              <a:buNone/>
            </a:pPr>
            <a:endParaRPr lang="en-US" sz="2000" dirty="0">
              <a:solidFill>
                <a:schemeClr val="accent1"/>
              </a:solidFill>
              <a:latin typeface="Lucida Sans" panose="020B0602030504020204" pitchFamily="34" charset="0"/>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77352" y="5987411"/>
            <a:ext cx="1166647" cy="307777"/>
          </a:xfrm>
          <a:prstGeom prst="rect">
            <a:avLst/>
          </a:prstGeom>
          <a:solidFill>
            <a:schemeClr val="accent2"/>
          </a:solidFill>
        </p:spPr>
        <p:txBody>
          <a:bodyPr wrap="square" rtlCol="0">
            <a:spAutoFit/>
          </a:bodyPr>
          <a:lstStyle/>
          <a:p>
            <a:r>
              <a:rPr lang="en-US" dirty="0"/>
              <a:t>IMET p. 26 </a:t>
            </a:r>
          </a:p>
        </p:txBody>
      </p:sp>
      <p:pic>
        <p:nvPicPr>
          <p:cNvPr id="2" name="Picture 1"/>
          <p:cNvPicPr>
            <a:picLocks noChangeAspect="1"/>
          </p:cNvPicPr>
          <p:nvPr/>
        </p:nvPicPr>
        <p:blipFill rotWithShape="1">
          <a:blip r:embed="rId3"/>
          <a:srcRect l="13768" t="12569" r="28448" b="7430"/>
          <a:stretch/>
        </p:blipFill>
        <p:spPr>
          <a:xfrm>
            <a:off x="995680" y="404134"/>
            <a:ext cx="7172960" cy="5583277"/>
          </a:xfrm>
          <a:prstGeom prst="rect">
            <a:avLst/>
          </a:prstGeom>
          <a:ln>
            <a:solidFill>
              <a:srgbClr val="25A469"/>
            </a:solidFill>
          </a:ln>
        </p:spPr>
      </p:pic>
    </p:spTree>
    <p:extLst>
      <p:ext uri="{BB962C8B-B14F-4D97-AF65-F5344CB8AC3E}">
        <p14:creationId xmlns:p14="http://schemas.microsoft.com/office/powerpoint/2010/main" val="229682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216567" y="2829677"/>
            <a:ext cx="8620500" cy="868499"/>
          </a:xfrm>
          <a:prstGeom prst="rect">
            <a:avLst/>
          </a:prstGeom>
        </p:spPr>
        <p:txBody>
          <a:bodyPr lIns="91425" tIns="91425" rIns="91425" bIns="91425" anchor="ctr" anchorCtr="0">
            <a:noAutofit/>
          </a:bodyPr>
          <a:lstStyle/>
          <a:p>
            <a:pPr lvl="0" rtl="0">
              <a:spcBef>
                <a:spcPts val="0"/>
              </a:spcBef>
              <a:buNone/>
            </a:pPr>
            <a:r>
              <a:rPr lang="en-US" sz="2800" dirty="0">
                <a:solidFill>
                  <a:srgbClr val="3F3F39"/>
                </a:solidFill>
                <a:latin typeface="Lucida Sans" panose="020B0602030504020204" pitchFamily="34" charset="0"/>
              </a:rPr>
              <a:t>Alignment Criterion 3: </a:t>
            </a:r>
            <a:br>
              <a:rPr lang="en-US" sz="2800" dirty="0">
                <a:solidFill>
                  <a:srgbClr val="3F3F39"/>
                </a:solidFill>
                <a:latin typeface="Lucida Sans" panose="020B0602030504020204" pitchFamily="34" charset="0"/>
              </a:rPr>
            </a:br>
            <a:r>
              <a:rPr lang="en-US" sz="2800" dirty="0">
                <a:solidFill>
                  <a:srgbClr val="3F3F39"/>
                </a:solidFill>
                <a:latin typeface="Lucida Sans" panose="020B0602030504020204" pitchFamily="34" charset="0"/>
              </a:rPr>
              <a:t>Access to the Standards for All Students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457200" y="1600200"/>
            <a:ext cx="8229600" cy="452610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Alignment Criterion 3</a:t>
            </a:r>
            <a:r>
              <a:rPr lang="en-US" sz="2400" b="1" i="0" u="none" strike="noStrike" cap="none" baseline="0" dirty="0">
                <a:solidFill>
                  <a:srgbClr val="25A46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Materials must provide supports for English Language Learners and other special populations.</a:t>
            </a:r>
          </a:p>
          <a:p>
            <a:pPr marL="0" marR="0" lvl="0" indent="0" algn="l" rtl="0">
              <a:lnSpc>
                <a:spcPct val="100000"/>
              </a:lnSpc>
              <a:spcBef>
                <a:spcPts val="0"/>
              </a:spcBef>
              <a:spcAft>
                <a:spcPts val="0"/>
              </a:spcAft>
              <a:buClr>
                <a:schemeClr val="accent4"/>
              </a:buClr>
              <a:buFont typeface="Arial"/>
              <a:buNone/>
            </a:pPr>
            <a:endParaRPr sz="800" dirty="0">
              <a:solidFill>
                <a:srgbClr val="3F3F39"/>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p:txBody>
      </p:sp>
      <p:sp>
        <p:nvSpPr>
          <p:cNvPr id="5" name="Shape 480"/>
          <p:cNvSpPr txBox="1">
            <a:spLocks/>
          </p:cNvSpPr>
          <p:nvPr/>
        </p:nvSpPr>
        <p:spPr>
          <a:xfrm>
            <a:off x="1834375" y="325425"/>
            <a:ext cx="5280300"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llerta"/>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ctr">
              <a:buClr>
                <a:schemeClr val="lt1"/>
              </a:buClr>
              <a:buSzPct val="25000"/>
              <a:buFont typeface="Arial"/>
              <a:buNone/>
            </a:pPr>
            <a:r>
              <a:rPr lang="en-US" sz="3600" dirty="0">
                <a:solidFill>
                  <a:schemeClr val="lt1"/>
                </a:solidFill>
                <a:latin typeface="Lucida Sans" panose="020B0602030504020204" pitchFamily="34" charset="0"/>
              </a:rPr>
              <a:t>Access for All Students</a:t>
            </a:r>
          </a:p>
        </p:txBody>
      </p:sp>
      <p:sp>
        <p:nvSpPr>
          <p:cNvPr id="6" name="TextBox 5"/>
          <p:cNvSpPr txBox="1"/>
          <p:nvPr/>
        </p:nvSpPr>
        <p:spPr>
          <a:xfrm>
            <a:off x="8038595" y="5987415"/>
            <a:ext cx="1105405" cy="307777"/>
          </a:xfrm>
          <a:prstGeom prst="rect">
            <a:avLst/>
          </a:prstGeom>
          <a:solidFill>
            <a:srgbClr val="25A469"/>
          </a:solidFill>
        </p:spPr>
        <p:txBody>
          <a:bodyPr wrap="square" rtlCol="0">
            <a:spAutoFit/>
          </a:bodyPr>
          <a:lstStyle/>
          <a:p>
            <a:r>
              <a:rPr lang="en-US" dirty="0"/>
              <a:t>IMET p. 27</a:t>
            </a:r>
          </a:p>
        </p:txBody>
      </p:sp>
      <p:pic>
        <p:nvPicPr>
          <p:cNvPr id="3" name="Picture 2"/>
          <p:cNvPicPr>
            <a:picLocks noChangeAspect="1"/>
          </p:cNvPicPr>
          <p:nvPr/>
        </p:nvPicPr>
        <p:blipFill rotWithShape="1">
          <a:blip r:embed="rId3"/>
          <a:srcRect l="13371" t="13442" r="28582" b="5965"/>
          <a:stretch/>
        </p:blipFill>
        <p:spPr>
          <a:xfrm>
            <a:off x="2286000" y="2726412"/>
            <a:ext cx="4572000" cy="3568780"/>
          </a:xfrm>
          <a:prstGeom prst="rect">
            <a:avLst/>
          </a:prstGeom>
          <a:ln>
            <a:solidFill>
              <a:srgbClr val="25A469"/>
            </a:solid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457200" y="165455"/>
            <a:ext cx="8229600" cy="1143000"/>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rPr>
              <a:t>Guidance for Supporting Special Populations</a:t>
            </a:r>
            <a:endParaRPr sz="2800" dirty="0">
              <a:solidFill>
                <a:srgbClr val="3F3F39"/>
              </a:solidFill>
              <a:latin typeface="Lucida Sans" panose="020B0602030504020204" pitchFamily="34" charset="0"/>
            </a:endParaRPr>
          </a:p>
        </p:txBody>
      </p:sp>
      <p:pic>
        <p:nvPicPr>
          <p:cNvPr id="2" name="Picture 1"/>
          <p:cNvPicPr>
            <a:picLocks noChangeAspect="1"/>
          </p:cNvPicPr>
          <p:nvPr/>
        </p:nvPicPr>
        <p:blipFill rotWithShape="1">
          <a:blip r:embed="rId3"/>
          <a:srcRect l="8188" t="8391" r="52284" b="26136"/>
          <a:stretch/>
        </p:blipFill>
        <p:spPr>
          <a:xfrm>
            <a:off x="3239552" y="2472636"/>
            <a:ext cx="3805484" cy="2025458"/>
          </a:xfrm>
          <a:prstGeom prst="rect">
            <a:avLst/>
          </a:prstGeom>
        </p:spPr>
      </p:pic>
      <p:sp>
        <p:nvSpPr>
          <p:cNvPr id="3" name="Text Placeholder 2"/>
          <p:cNvSpPr>
            <a:spLocks noGrp="1"/>
          </p:cNvSpPr>
          <p:nvPr>
            <p:ph type="body" idx="1"/>
          </p:nvPr>
        </p:nvSpPr>
        <p:spPr/>
        <p:txBody>
          <a:bodyPr/>
          <a:lstStyle/>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endParaRPr lang="en-US" dirty="0"/>
          </a:p>
          <a:p>
            <a:pPr marL="330200" indent="0">
              <a:buNone/>
            </a:pPr>
            <a:r>
              <a:rPr lang="en-US" sz="1800" dirty="0">
                <a:latin typeface="Lucida Sans" panose="020B0602030504020204" pitchFamily="34" charset="0"/>
              </a:rPr>
              <a:t>http://ell.stanford.edu/</a:t>
            </a:r>
          </a:p>
        </p:txBody>
      </p:sp>
      <p:pic>
        <p:nvPicPr>
          <p:cNvPr id="4" name="Picture 3"/>
          <p:cNvPicPr>
            <a:picLocks noChangeAspect="1"/>
          </p:cNvPicPr>
          <p:nvPr/>
        </p:nvPicPr>
        <p:blipFill>
          <a:blip r:embed="rId4"/>
          <a:stretch>
            <a:fillRect/>
          </a:stretch>
        </p:blipFill>
        <p:spPr>
          <a:xfrm>
            <a:off x="1350918" y="1600200"/>
            <a:ext cx="6442164" cy="3210791"/>
          </a:xfrm>
          <a:prstGeom prst="rect">
            <a:avLst/>
          </a:prstGeom>
        </p:spPr>
      </p:pic>
      <p:sp>
        <p:nvSpPr>
          <p:cNvPr id="7" name="TextBox 6"/>
          <p:cNvSpPr txBox="1"/>
          <p:nvPr/>
        </p:nvSpPr>
        <p:spPr>
          <a:xfrm>
            <a:off x="7793083" y="5984950"/>
            <a:ext cx="1350918" cy="307777"/>
          </a:xfrm>
          <a:prstGeom prst="rect">
            <a:avLst/>
          </a:prstGeom>
          <a:solidFill>
            <a:srgbClr val="25A469"/>
          </a:solidFill>
        </p:spPr>
        <p:txBody>
          <a:bodyPr wrap="square" rtlCol="0">
            <a:spAutoFit/>
          </a:bodyPr>
          <a:lstStyle/>
          <a:p>
            <a:r>
              <a:rPr lang="en-US" dirty="0"/>
              <a:t>Handout p. 13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title"/>
          </p:nvPr>
        </p:nvSpPr>
        <p:spPr>
          <a:xfrm>
            <a:off x="384463" y="638099"/>
            <a:ext cx="8229600" cy="1143000"/>
          </a:xfrm>
          <a:prstGeom prst="rect">
            <a:avLst/>
          </a:prstGeom>
        </p:spPr>
        <p:txBody>
          <a:bodyPr lIns="91425" tIns="91425" rIns="91425" bIns="91425" anchor="ctr" anchorCtr="0">
            <a:noAutofit/>
          </a:bodyPr>
          <a:lstStyle/>
          <a:p>
            <a:pPr lvl="1">
              <a:buClr>
                <a:schemeClr val="dk1"/>
              </a:buClr>
            </a:pPr>
            <a:r>
              <a:rPr lang="en-US" sz="2400" dirty="0">
                <a:solidFill>
                  <a:srgbClr val="3F3F39"/>
                </a:solidFill>
                <a:latin typeface="Lucida Sans" panose="020B0602030504020204" pitchFamily="34" charset="0"/>
              </a:rPr>
              <a:t>AC 3A:  </a:t>
            </a:r>
            <a:r>
              <a:rPr lang="en-US" sz="2400" dirty="0">
                <a:solidFill>
                  <a:srgbClr val="3F3F39"/>
                </a:solidFill>
                <a:latin typeface="Lucida Sans" panose="020B0602030504020204" pitchFamily="34" charset="0"/>
                <a:ea typeface="Allerta"/>
                <a:cs typeface="Allerta"/>
                <a:sym typeface="Allerta"/>
              </a:rPr>
              <a:t>Support for English Language Learners and other special populations is thoughtful and</a:t>
            </a:r>
            <a:r>
              <a:rPr lang="en-US" sz="2400" dirty="0">
                <a:solidFill>
                  <a:srgbClr val="00B050"/>
                </a:solidFill>
                <a:latin typeface="Lucida Sans" panose="020B0602030504020204" pitchFamily="34" charset="0"/>
                <a:ea typeface="Allerta"/>
                <a:cs typeface="Allerta"/>
                <a:sym typeface="Allerta"/>
              </a:rPr>
              <a:t> </a:t>
            </a:r>
            <a:r>
              <a:rPr lang="en-US" sz="2400" dirty="0">
                <a:solidFill>
                  <a:srgbClr val="25A469"/>
                </a:solidFill>
                <a:latin typeface="Lucida Sans" panose="020B0602030504020204" pitchFamily="34" charset="0"/>
                <a:ea typeface="Allerta"/>
                <a:cs typeface="Allerta"/>
                <a:sym typeface="Allerta"/>
              </a:rPr>
              <a:t>helps those students meet the same Standards as all other students. </a:t>
            </a:r>
            <a:r>
              <a:rPr lang="en-US" sz="2400" dirty="0">
                <a:solidFill>
                  <a:srgbClr val="3F3F39"/>
                </a:solidFill>
                <a:latin typeface="Lucida Sans" panose="020B0602030504020204" pitchFamily="34" charset="0"/>
                <a:ea typeface="Allerta"/>
                <a:cs typeface="Allerta"/>
                <a:sym typeface="Allerta"/>
              </a:rPr>
              <a:t>The language in which problems are posed is carefully considered.</a:t>
            </a:r>
            <a:br>
              <a:rPr lang="en-US" sz="2000" dirty="0">
                <a:solidFill>
                  <a:schemeClr val="dk1"/>
                </a:solidFill>
                <a:latin typeface="Lucida Sans" panose="020B0602030504020204" pitchFamily="34" charset="0"/>
                <a:ea typeface="Allerta"/>
                <a:cs typeface="Allerta"/>
                <a:sym typeface="Allerta"/>
              </a:rPr>
            </a:br>
            <a:endParaRPr lang="en-US" sz="2000" dirty="0">
              <a:latin typeface="Lucida Sans" panose="020B0602030504020204" pitchFamily="34" charset="0"/>
            </a:endParaRPr>
          </a:p>
        </p:txBody>
      </p:sp>
      <p:pic>
        <p:nvPicPr>
          <p:cNvPr id="4" name="Shape 657"/>
          <p:cNvPicPr preferRelativeResize="0"/>
          <p:nvPr/>
        </p:nvPicPr>
        <p:blipFill rotWithShape="1">
          <a:blip r:embed="rId3">
            <a:alphaModFix/>
          </a:blip>
          <a:srcRect t="29479" r="41212" b="7963"/>
          <a:stretch/>
        </p:blipFill>
        <p:spPr>
          <a:xfrm>
            <a:off x="228601" y="2257926"/>
            <a:ext cx="5805055" cy="3054928"/>
          </a:xfrm>
          <a:prstGeom prst="rect">
            <a:avLst/>
          </a:prstGeom>
          <a:noFill/>
          <a:ln>
            <a:noFill/>
          </a:ln>
        </p:spPr>
      </p:pic>
      <p:pic>
        <p:nvPicPr>
          <p:cNvPr id="5" name="Shape 657"/>
          <p:cNvPicPr preferRelativeResize="0"/>
          <p:nvPr/>
        </p:nvPicPr>
        <p:blipFill rotWithShape="1">
          <a:blip r:embed="rId3">
            <a:alphaModFix/>
          </a:blip>
          <a:srcRect l="65985" t="22651"/>
          <a:stretch/>
        </p:blipFill>
        <p:spPr>
          <a:xfrm>
            <a:off x="6033656" y="2428267"/>
            <a:ext cx="3110344" cy="3237627"/>
          </a:xfrm>
          <a:prstGeom prst="rect">
            <a:avLst/>
          </a:prstGeom>
          <a:noFill/>
          <a:ln>
            <a:noFill/>
          </a:ln>
        </p:spPr>
      </p:pic>
      <p:sp>
        <p:nvSpPr>
          <p:cNvPr id="7" name="TextBox 6"/>
          <p:cNvSpPr txBox="1"/>
          <p:nvPr/>
        </p:nvSpPr>
        <p:spPr>
          <a:xfrm>
            <a:off x="7846142" y="5991481"/>
            <a:ext cx="1297858" cy="307777"/>
          </a:xfrm>
          <a:prstGeom prst="rect">
            <a:avLst/>
          </a:prstGeom>
          <a:solidFill>
            <a:srgbClr val="25A469"/>
          </a:solidFill>
        </p:spPr>
        <p:txBody>
          <a:bodyPr wrap="square" rtlCol="0">
            <a:spAutoFit/>
          </a:bodyPr>
          <a:lstStyle/>
          <a:p>
            <a:r>
              <a:rPr lang="en-US" dirty="0"/>
              <a:t>Handout p. 14 </a:t>
            </a:r>
          </a:p>
        </p:txBody>
      </p:sp>
      <p:sp>
        <p:nvSpPr>
          <p:cNvPr id="8" name="TextBox 7"/>
          <p:cNvSpPr txBox="1"/>
          <p:nvPr/>
        </p:nvSpPr>
        <p:spPr>
          <a:xfrm>
            <a:off x="8077199" y="5665894"/>
            <a:ext cx="1066801" cy="307777"/>
          </a:xfrm>
          <a:prstGeom prst="rect">
            <a:avLst/>
          </a:prstGeom>
          <a:solidFill>
            <a:srgbClr val="25A469"/>
          </a:solidFill>
        </p:spPr>
        <p:txBody>
          <a:bodyPr wrap="square" rtlCol="0">
            <a:spAutoFit/>
          </a:bodyPr>
          <a:lstStyle/>
          <a:p>
            <a:r>
              <a:rPr lang="en-US" dirty="0"/>
              <a:t>IMET p. 28</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420498" y="500471"/>
            <a:ext cx="8229600" cy="1143000"/>
          </a:xfrm>
          <a:prstGeom prst="rect">
            <a:avLst/>
          </a:prstGeom>
        </p:spPr>
        <p:txBody>
          <a:bodyPr lIns="91425" tIns="91425" rIns="91425" bIns="91425" anchor="ctr" anchorCtr="0">
            <a:noAutofit/>
          </a:bodyPr>
          <a:lstStyle/>
          <a:p>
            <a:pPr lvl="1">
              <a:buClr>
                <a:schemeClr val="dk1"/>
              </a:buClr>
            </a:pPr>
            <a:r>
              <a:rPr lang="en-US" sz="2200" dirty="0">
                <a:solidFill>
                  <a:srgbClr val="3F3F39"/>
                </a:solidFill>
                <a:latin typeface="Lucida Sans" panose="020B0602030504020204" pitchFamily="34" charset="0"/>
              </a:rPr>
              <a:t>AC 3B:  </a:t>
            </a:r>
            <a:r>
              <a:rPr lang="en-US" sz="2200" dirty="0">
                <a:solidFill>
                  <a:srgbClr val="3F3F39"/>
                </a:solidFill>
                <a:latin typeface="Lucida Sans" panose="020B0602030504020204" pitchFamily="34" charset="0"/>
                <a:ea typeface="Allerta"/>
                <a:cs typeface="Allerta"/>
                <a:sym typeface="Allerta"/>
              </a:rPr>
              <a:t>Materials provide appropriate level and type of scaffolding, differentiation, intervention, and support for a broad range of learners with gradual removal of supports, when needed, to allow students to demonstrate their mathematical understanding independently</a:t>
            </a:r>
            <a:r>
              <a:rPr lang="en-US" dirty="0">
                <a:solidFill>
                  <a:srgbClr val="3F3F39"/>
                </a:solidFill>
                <a:latin typeface="Lucida Sans" panose="020B0602030504020204" pitchFamily="34" charset="0"/>
                <a:ea typeface="Allerta"/>
                <a:cs typeface="Allerta"/>
                <a:sym typeface="Allerta"/>
              </a:rPr>
              <a:t>.</a:t>
            </a:r>
            <a:br>
              <a:rPr lang="en-US" dirty="0">
                <a:solidFill>
                  <a:srgbClr val="3F3F39"/>
                </a:solidFill>
                <a:latin typeface="Lucida Sans" panose="020B0602030504020204" pitchFamily="34" charset="0"/>
                <a:ea typeface="Allerta"/>
                <a:cs typeface="Allerta"/>
                <a:sym typeface="Allerta"/>
              </a:rPr>
            </a:br>
            <a:endParaRPr lang="en-US" dirty="0">
              <a:solidFill>
                <a:srgbClr val="3F3F39"/>
              </a:solidFill>
              <a:latin typeface="Lucida Sans" panose="020B0602030504020204" pitchFamily="34" charset="0"/>
            </a:endParaRPr>
          </a:p>
        </p:txBody>
      </p:sp>
      <p:pic>
        <p:nvPicPr>
          <p:cNvPr id="6" name="Shape 665"/>
          <p:cNvPicPr preferRelativeResize="0"/>
          <p:nvPr/>
        </p:nvPicPr>
        <p:blipFill>
          <a:blip r:embed="rId3">
            <a:alphaModFix/>
          </a:blip>
          <a:stretch>
            <a:fillRect/>
          </a:stretch>
        </p:blipFill>
        <p:spPr>
          <a:xfrm>
            <a:off x="805508" y="1989220"/>
            <a:ext cx="7023039" cy="3992083"/>
          </a:xfrm>
          <a:prstGeom prst="rect">
            <a:avLst/>
          </a:prstGeom>
          <a:noFill/>
          <a:ln>
            <a:noFill/>
          </a:ln>
        </p:spPr>
      </p:pic>
      <p:pic>
        <p:nvPicPr>
          <p:cNvPr id="7" name="Shape 666"/>
          <p:cNvPicPr preferRelativeResize="0"/>
          <p:nvPr/>
        </p:nvPicPr>
        <p:blipFill>
          <a:blip r:embed="rId4">
            <a:alphaModFix/>
          </a:blip>
          <a:stretch>
            <a:fillRect/>
          </a:stretch>
        </p:blipFill>
        <p:spPr>
          <a:xfrm>
            <a:off x="1058779" y="2566737"/>
            <a:ext cx="3258248" cy="3725990"/>
          </a:xfrm>
          <a:prstGeom prst="rect">
            <a:avLst/>
          </a:prstGeom>
          <a:noFill/>
          <a:ln>
            <a:noFill/>
          </a:ln>
        </p:spPr>
      </p:pic>
      <p:sp>
        <p:nvSpPr>
          <p:cNvPr id="5" name="TextBox 4"/>
          <p:cNvSpPr txBox="1"/>
          <p:nvPr/>
        </p:nvSpPr>
        <p:spPr>
          <a:xfrm>
            <a:off x="7828547" y="5984950"/>
            <a:ext cx="1315453" cy="307777"/>
          </a:xfrm>
          <a:prstGeom prst="rect">
            <a:avLst/>
          </a:prstGeom>
          <a:solidFill>
            <a:srgbClr val="25A469"/>
          </a:solidFill>
        </p:spPr>
        <p:txBody>
          <a:bodyPr wrap="square" rtlCol="0">
            <a:spAutoFit/>
          </a:bodyPr>
          <a:lstStyle/>
          <a:p>
            <a:r>
              <a:rPr lang="en-US" dirty="0"/>
              <a:t>Handout p. 15 </a:t>
            </a:r>
          </a:p>
        </p:txBody>
      </p:sp>
      <p:sp>
        <p:nvSpPr>
          <p:cNvPr id="8" name="TextBox 7"/>
          <p:cNvSpPr txBox="1"/>
          <p:nvPr/>
        </p:nvSpPr>
        <p:spPr>
          <a:xfrm>
            <a:off x="8081818" y="5589918"/>
            <a:ext cx="1062182" cy="307777"/>
          </a:xfrm>
          <a:prstGeom prst="rect">
            <a:avLst/>
          </a:prstGeom>
          <a:solidFill>
            <a:srgbClr val="25A469"/>
          </a:solidFill>
        </p:spPr>
        <p:txBody>
          <a:bodyPr wrap="square" rtlCol="0">
            <a:spAutoFit/>
          </a:bodyPr>
          <a:lstStyle/>
          <a:p>
            <a:r>
              <a:rPr lang="en-US" dirty="0"/>
              <a:t>IMET p. 29 </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title"/>
          </p:nvPr>
        </p:nvSpPr>
        <p:spPr>
          <a:xfrm>
            <a:off x="457199" y="386081"/>
            <a:ext cx="8229600" cy="2077718"/>
          </a:xfrm>
          <a:prstGeom prst="rect">
            <a:avLst/>
          </a:prstGeom>
        </p:spPr>
        <p:txBody>
          <a:bodyPr lIns="91425" tIns="91425" rIns="91425" bIns="91425" anchor="ctr" anchorCtr="0">
            <a:noAutofit/>
          </a:bodyPr>
          <a:lstStyle/>
          <a:p>
            <a:pPr lvl="1">
              <a:buClr>
                <a:schemeClr val="dk1"/>
              </a:buClr>
            </a:pPr>
            <a:r>
              <a:rPr lang="en-US" sz="2400" dirty="0">
                <a:solidFill>
                  <a:srgbClr val="3F3F39"/>
                </a:solidFill>
                <a:latin typeface="Lucida Sans" panose="020B0602030504020204" pitchFamily="34" charset="0"/>
              </a:rPr>
              <a:t>AC 3C: Design of lessons attends to the needs of a variety of learners (e.g., using multiple representations, deconstructing/reconstructing the language of problems, suggestions for addressing common student difficulties).</a:t>
            </a:r>
            <a:br>
              <a:rPr lang="en-US" sz="2000" dirty="0">
                <a:solidFill>
                  <a:srgbClr val="3F3F39"/>
                </a:solidFill>
                <a:latin typeface="Lucida Sans" panose="020B0602030504020204" pitchFamily="34" charset="0"/>
                <a:ea typeface="Allerta"/>
                <a:cs typeface="Allerta"/>
                <a:sym typeface="Allerta"/>
              </a:rPr>
            </a:br>
            <a:endParaRPr lang="en-US" sz="2000" dirty="0">
              <a:solidFill>
                <a:srgbClr val="3F3F39"/>
              </a:solidFill>
              <a:latin typeface="Lucida Sans" panose="020B0602030504020204" pitchFamily="34" charset="0"/>
            </a:endParaRPr>
          </a:p>
        </p:txBody>
      </p:sp>
      <p:pic>
        <p:nvPicPr>
          <p:cNvPr id="2" name="Picture 1"/>
          <p:cNvPicPr>
            <a:picLocks noChangeAspect="1"/>
          </p:cNvPicPr>
          <p:nvPr/>
        </p:nvPicPr>
        <p:blipFill>
          <a:blip r:embed="rId3"/>
          <a:stretch>
            <a:fillRect/>
          </a:stretch>
        </p:blipFill>
        <p:spPr>
          <a:xfrm>
            <a:off x="252412" y="2853867"/>
            <a:ext cx="8639174" cy="2741015"/>
          </a:xfrm>
          <a:prstGeom prst="rect">
            <a:avLst/>
          </a:prstGeom>
        </p:spPr>
      </p:pic>
      <p:sp>
        <p:nvSpPr>
          <p:cNvPr id="3" name="Rectangle 2"/>
          <p:cNvSpPr/>
          <p:nvPr/>
        </p:nvSpPr>
        <p:spPr>
          <a:xfrm>
            <a:off x="6214820" y="4045058"/>
            <a:ext cx="2588217" cy="1704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394028" y="5984950"/>
            <a:ext cx="1749971" cy="307777"/>
          </a:xfrm>
          <a:prstGeom prst="rect">
            <a:avLst/>
          </a:prstGeom>
          <a:solidFill>
            <a:srgbClr val="25A469"/>
          </a:solidFill>
        </p:spPr>
        <p:txBody>
          <a:bodyPr wrap="square" rtlCol="0">
            <a:spAutoFit/>
          </a:bodyPr>
          <a:lstStyle/>
          <a:p>
            <a:r>
              <a:rPr lang="en-US" dirty="0"/>
              <a:t>Handout pp. 16-17</a:t>
            </a:r>
          </a:p>
        </p:txBody>
      </p:sp>
      <p:sp>
        <p:nvSpPr>
          <p:cNvPr id="6" name="TextBox 5"/>
          <p:cNvSpPr txBox="1"/>
          <p:nvPr/>
        </p:nvSpPr>
        <p:spPr>
          <a:xfrm>
            <a:off x="8091055" y="5594882"/>
            <a:ext cx="1052946" cy="307777"/>
          </a:xfrm>
          <a:prstGeom prst="rect">
            <a:avLst/>
          </a:prstGeom>
          <a:solidFill>
            <a:srgbClr val="25A469"/>
          </a:solidFill>
        </p:spPr>
        <p:txBody>
          <a:bodyPr wrap="square" rtlCol="0">
            <a:spAutoFit/>
          </a:bodyPr>
          <a:lstStyle/>
          <a:p>
            <a:r>
              <a:rPr lang="en-US" dirty="0"/>
              <a:t>IMET p. 30</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rPr>
              <a:t>Alignment Criterion 3: Optional Activity</a:t>
            </a:r>
          </a:p>
        </p:txBody>
      </p:sp>
      <p:sp>
        <p:nvSpPr>
          <p:cNvPr id="628" name="Shape 628"/>
          <p:cNvSpPr txBox="1">
            <a:spLocks noGrp="1"/>
          </p:cNvSpPr>
          <p:nvPr>
            <p:ph type="body" idx="1"/>
          </p:nvPr>
        </p:nvSpPr>
        <p:spPr>
          <a:xfrm>
            <a:off x="457200" y="1471864"/>
            <a:ext cx="8229600" cy="4526100"/>
          </a:xfrm>
          <a:prstGeom prst="rect">
            <a:avLst/>
          </a:prstGeom>
        </p:spPr>
        <p:txBody>
          <a:bodyPr lIns="91425" tIns="91425" rIns="91425" bIns="91425" anchor="t" anchorCtr="0">
            <a:noAutofit/>
          </a:bodyPr>
          <a:lstStyle/>
          <a:p>
            <a:pPr>
              <a:buFont typeface="Arial" panose="020B0604020202020204" pitchFamily="34" charset="0"/>
              <a:buChar char="•"/>
            </a:pPr>
            <a:r>
              <a:rPr lang="en-US" sz="2400" dirty="0">
                <a:solidFill>
                  <a:srgbClr val="3F3F39"/>
                </a:solidFill>
                <a:latin typeface="Lucida Sans" panose="020B0602030504020204" pitchFamily="34" charset="0"/>
              </a:rPr>
              <a:t> Review the grade 4 lesson on pp. 18-22 of your </a:t>
            </a:r>
          </a:p>
          <a:p>
            <a:pPr marL="330200" indent="0">
              <a:buNone/>
            </a:pPr>
            <a:r>
              <a:rPr lang="en-US" sz="2400" dirty="0">
                <a:solidFill>
                  <a:srgbClr val="3F3F39"/>
                </a:solidFill>
                <a:latin typeface="Lucida Sans" panose="020B0602030504020204" pitchFamily="34" charset="0"/>
              </a:rPr>
              <a:t>  handout.</a:t>
            </a:r>
          </a:p>
          <a:p>
            <a:pPr>
              <a:buFont typeface="Arial" panose="020B0604020202020204" pitchFamily="34" charset="0"/>
              <a:buChar char="•"/>
            </a:pPr>
            <a:r>
              <a:rPr lang="en-US" sz="2400" dirty="0">
                <a:solidFill>
                  <a:srgbClr val="3F3F39"/>
                </a:solidFill>
                <a:latin typeface="Lucida Sans" panose="020B0602030504020204" pitchFamily="34" charset="0"/>
              </a:rPr>
              <a:t> Note evidence for each question associated with   </a:t>
            </a:r>
          </a:p>
          <a:p>
            <a:pPr marL="330200" indent="0">
              <a:buNone/>
            </a:pPr>
            <a:r>
              <a:rPr lang="en-US" sz="2400" dirty="0">
                <a:solidFill>
                  <a:srgbClr val="3F3F39"/>
                </a:solidFill>
                <a:latin typeface="Lucida Sans" panose="020B0602030504020204" pitchFamily="34" charset="0"/>
              </a:rPr>
              <a:t>  Alignment Criterion 3 on pp. 28-30 of your</a:t>
            </a:r>
          </a:p>
          <a:p>
            <a:pPr marL="330200" indent="0">
              <a:buNone/>
            </a:pPr>
            <a:r>
              <a:rPr lang="en-US" sz="2400" dirty="0">
                <a:solidFill>
                  <a:srgbClr val="3F3F39"/>
                </a:solidFill>
                <a:latin typeface="Lucida Sans" panose="020B0602030504020204" pitchFamily="34" charset="0"/>
              </a:rPr>
              <a:t>  IMET.  </a:t>
            </a:r>
          </a:p>
          <a:p>
            <a:pPr marL="330200" indent="0">
              <a:buNone/>
            </a:pPr>
            <a:endParaRPr lang="en-US" sz="2200" dirty="0">
              <a:solidFill>
                <a:srgbClr val="3F3F39"/>
              </a:solidFill>
              <a:latin typeface="Lucida Sans" panose="020B0602030504020204" pitchFamily="34" charset="0"/>
            </a:endParaRPr>
          </a:p>
          <a:p>
            <a:pPr marL="495300" indent="-342900">
              <a:buFont typeface="Arial" panose="020B0604020202020204" pitchFamily="34" charset="0"/>
              <a:buChar char="•"/>
            </a:pPr>
            <a:r>
              <a:rPr lang="en-US" sz="2400" dirty="0">
                <a:solidFill>
                  <a:srgbClr val="3F3F39"/>
                </a:solidFill>
                <a:latin typeface="Lucida Sans" panose="020B0602030504020204" pitchFamily="34" charset="0"/>
              </a:rPr>
              <a:t>Discuss:</a:t>
            </a:r>
          </a:p>
          <a:p>
            <a:pPr lvl="1">
              <a:buFont typeface="Calibri" panose="020F0502020204030204" pitchFamily="34" charset="0"/>
              <a:buChar char="-"/>
            </a:pPr>
            <a:r>
              <a:rPr lang="en-US" sz="2400" dirty="0">
                <a:solidFill>
                  <a:srgbClr val="3F3F39"/>
                </a:solidFill>
                <a:latin typeface="Lucida Sans" panose="020B0602030504020204" pitchFamily="34" charset="0"/>
              </a:rPr>
              <a:t> Gut check: Would these materials meet,  </a:t>
            </a:r>
          </a:p>
          <a:p>
            <a:pPr lvl="1" indent="0">
              <a:buNone/>
            </a:pPr>
            <a:r>
              <a:rPr lang="en-US" sz="2400" dirty="0">
                <a:solidFill>
                  <a:srgbClr val="3F3F39"/>
                </a:solidFill>
                <a:latin typeface="Lucida Sans" panose="020B0602030504020204" pitchFamily="34" charset="0"/>
              </a:rPr>
              <a:t>  partially meet or not meet AC 3?  What is your </a:t>
            </a:r>
          </a:p>
          <a:p>
            <a:pPr lvl="1" indent="0">
              <a:buNone/>
            </a:pPr>
            <a:r>
              <a:rPr lang="en-US" sz="2400" dirty="0">
                <a:solidFill>
                  <a:srgbClr val="3F3F39"/>
                </a:solidFill>
                <a:latin typeface="Lucida Sans" panose="020B0602030504020204" pitchFamily="34" charset="0"/>
              </a:rPr>
              <a:t>  evidence?</a:t>
            </a:r>
          </a:p>
          <a:p>
            <a:pPr lvl="1">
              <a:buFont typeface="Calibri" panose="020F0502020204030204" pitchFamily="34" charset="0"/>
              <a:buChar char="-"/>
            </a:pPr>
            <a:r>
              <a:rPr lang="en-US" sz="2400" dirty="0">
                <a:solidFill>
                  <a:srgbClr val="3F3F39"/>
                </a:solidFill>
                <a:latin typeface="Lucida Sans" panose="020B0602030504020204" pitchFamily="34" charset="0"/>
              </a:rPr>
              <a:t> What other things would you want to look at in </a:t>
            </a:r>
          </a:p>
          <a:p>
            <a:pPr lvl="1" indent="0">
              <a:buNone/>
            </a:pPr>
            <a:r>
              <a:rPr lang="en-US" sz="2400" dirty="0">
                <a:solidFill>
                  <a:srgbClr val="3F3F39"/>
                </a:solidFill>
                <a:latin typeface="Lucida Sans" panose="020B0602030504020204" pitchFamily="34" charset="0"/>
              </a:rPr>
              <a:t>  these materials to determine your rating?</a:t>
            </a:r>
          </a:p>
          <a:p>
            <a:pPr marL="152400" indent="0">
              <a:spcBef>
                <a:spcPts val="0"/>
              </a:spcBef>
              <a:buNone/>
            </a:pPr>
            <a:endParaRPr lang="en-US" sz="2200" b="1" dirty="0">
              <a:solidFill>
                <a:srgbClr val="3F3F39"/>
              </a:solidFill>
              <a:latin typeface="Lucida Sans" panose="020B0602030504020204" pitchFamily="34" charset="0"/>
            </a:endParaRPr>
          </a:p>
        </p:txBody>
      </p:sp>
    </p:spTree>
    <p:extLst>
      <p:ext uri="{BB962C8B-B14F-4D97-AF65-F5344CB8AC3E}">
        <p14:creationId xmlns:p14="http://schemas.microsoft.com/office/powerpoint/2010/main" val="575819448"/>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dirty="0">
                <a:solidFill>
                  <a:srgbClr val="3F3F39"/>
                </a:solidFill>
                <a:latin typeface="Lucida Sans" panose="020B0602030504020204" pitchFamily="34" charset="0"/>
                <a:ea typeface="Allerta"/>
                <a:cs typeface="Allerta"/>
                <a:sym typeface="Allerta"/>
              </a:rPr>
              <a:t>Goals</a:t>
            </a:r>
          </a:p>
        </p:txBody>
      </p:sp>
      <p:sp>
        <p:nvSpPr>
          <p:cNvPr id="468" name="Shape 468"/>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a:r>
              <a:rPr lang="en-US" sz="2400" dirty="0">
                <a:solidFill>
                  <a:srgbClr val="3F3F39"/>
                </a:solidFill>
                <a:latin typeface="Lucida Sans" panose="020B0602030504020204" pitchFamily="34" charset="0"/>
              </a:rPr>
              <a:t>Understand how aligned materials embody the shifts inherent in the Common Core State Standards</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Understand the precise meaning of each metric of the IMET</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Recognize examples and non-examples related to each metric of Alignment Criteria 2 and 3</a:t>
            </a:r>
          </a:p>
          <a:p>
            <a:pPr lvl="0">
              <a:buClr>
                <a:srgbClr val="3F3F39"/>
              </a:buClr>
              <a:buSzPct val="100000"/>
            </a:pPr>
            <a:endParaRPr sz="2400" dirty="0">
              <a:solidFill>
                <a:srgbClr val="3F3F39"/>
              </a:solidFill>
              <a:latin typeface="Lucida Sans" panose="020B0602030504020204" pitchFamily="34" charset="0"/>
              <a:ea typeface="Allerta"/>
              <a:cs typeface="Allerta"/>
              <a:sym typeface="Allerta"/>
            </a:endParaRPr>
          </a:p>
          <a:p>
            <a:pPr marL="342900" marR="0" lvl="0" indent="-190500" algn="l" rtl="0">
              <a:spcBef>
                <a:spcPts val="1680"/>
              </a:spcBef>
              <a:buClr>
                <a:srgbClr val="3F3F39"/>
              </a:buClr>
              <a:buFont typeface="Arial"/>
              <a:buNone/>
            </a:pPr>
            <a:endParaRPr dirty="0">
              <a:solidFill>
                <a:srgbClr val="3F3F39"/>
              </a:solidFill>
              <a:latin typeface="Lucida Sans" panose="020B0602030504020204" pitchFamily="34" charset="0"/>
              <a:ea typeface="Allerta"/>
              <a:cs typeface="Allerta"/>
              <a:sym typeface="Allerta"/>
            </a:endParaRPr>
          </a:p>
          <a:p>
            <a:pPr marL="342900" marR="0" lvl="0" indent="-190500" algn="l" rtl="0">
              <a:spcBef>
                <a:spcPts val="480"/>
              </a:spcBef>
              <a:buClr>
                <a:srgbClr val="3F3F39"/>
              </a:buClr>
              <a:buFont typeface="Arial"/>
              <a:buNone/>
            </a:pPr>
            <a:endParaRPr b="0" i="0" u="none" strike="noStrike" cap="none" baseline="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3951674370"/>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056179" y="5987415"/>
            <a:ext cx="1087821" cy="307777"/>
          </a:xfrm>
          <a:prstGeom prst="rect">
            <a:avLst/>
          </a:prstGeom>
          <a:solidFill>
            <a:srgbClr val="25A469"/>
          </a:solidFill>
        </p:spPr>
        <p:txBody>
          <a:bodyPr wrap="square" rtlCol="0">
            <a:spAutoFit/>
          </a:bodyPr>
          <a:lstStyle/>
          <a:p>
            <a:r>
              <a:rPr lang="en-US" dirty="0"/>
              <a:t>IMET p. 31</a:t>
            </a:r>
          </a:p>
        </p:txBody>
      </p:sp>
      <p:pic>
        <p:nvPicPr>
          <p:cNvPr id="2" name="Picture 1"/>
          <p:cNvPicPr>
            <a:picLocks noChangeAspect="1"/>
          </p:cNvPicPr>
          <p:nvPr/>
        </p:nvPicPr>
        <p:blipFill rotWithShape="1">
          <a:blip r:embed="rId3"/>
          <a:srcRect l="13655" t="12768" r="28114" b="7947"/>
          <a:stretch/>
        </p:blipFill>
        <p:spPr>
          <a:xfrm>
            <a:off x="966651" y="560258"/>
            <a:ext cx="7089528" cy="5427157"/>
          </a:xfrm>
          <a:prstGeom prst="rect">
            <a:avLst/>
          </a:prstGeom>
          <a:ln>
            <a:solidFill>
              <a:srgbClr val="25A469"/>
            </a:solidFill>
          </a:ln>
        </p:spPr>
      </p:pic>
    </p:spTree>
    <p:extLst>
      <p:ext uri="{BB962C8B-B14F-4D97-AF65-F5344CB8AC3E}">
        <p14:creationId xmlns:p14="http://schemas.microsoft.com/office/powerpoint/2010/main" val="2422319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a:spLocks noGrp="1"/>
          </p:cNvSpPr>
          <p:nvPr>
            <p:ph type="title"/>
          </p:nvPr>
        </p:nvSpPr>
        <p:spPr>
          <a:xfrm>
            <a:off x="216567" y="2829677"/>
            <a:ext cx="8620500" cy="868499"/>
          </a:xfrm>
          <a:prstGeom prst="rect">
            <a:avLst/>
          </a:prstGeom>
        </p:spPr>
        <p:txBody>
          <a:bodyPr lIns="91425" tIns="91425" rIns="91425" bIns="91425" anchor="ctr" anchorCtr="0">
            <a:noAutofit/>
          </a:bodyPr>
          <a:lstStyle/>
          <a:p>
            <a:pPr lvl="0" rtl="0">
              <a:spcBef>
                <a:spcPts val="0"/>
              </a:spcBef>
              <a:buNone/>
            </a:pPr>
            <a:r>
              <a:rPr lang="en-US" sz="2800" dirty="0">
                <a:solidFill>
                  <a:srgbClr val="3F3F39"/>
                </a:solidFill>
                <a:latin typeface="Lucida Sans" panose="020B0602030504020204" pitchFamily="34" charset="0"/>
              </a:rPr>
              <a:t>Wrapping Up</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sz="2800" dirty="0">
                <a:solidFill>
                  <a:srgbClr val="3F3F39"/>
                </a:solidFill>
                <a:latin typeface="Lucida Sans" panose="020B0602030504020204" pitchFamily="34" charset="0"/>
              </a:rPr>
              <a:t>Alignment Criteria and Metrics</a:t>
            </a:r>
          </a:p>
        </p:txBody>
      </p:sp>
      <p:sp>
        <p:nvSpPr>
          <p:cNvPr id="698" name="Shape 69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spcBef>
                <a:spcPts val="0"/>
              </a:spcBef>
              <a:buNone/>
            </a:pPr>
            <a:r>
              <a:rPr lang="en-US" sz="2400" dirty="0">
                <a:solidFill>
                  <a:srgbClr val="3F3F39"/>
                </a:solidFill>
                <a:latin typeface="Lucida Sans" panose="020B0602030504020204" pitchFamily="34" charset="0"/>
              </a:rPr>
              <a:t>AC #2:  Standards for Mathematical Practice</a:t>
            </a:r>
          </a:p>
          <a:p>
            <a:pPr marL="457200" lvl="0" indent="-228600" rtl="0">
              <a:spcBef>
                <a:spcPts val="0"/>
              </a:spcBef>
              <a:buClr>
                <a:srgbClr val="3F3F39"/>
              </a:buClr>
            </a:pPr>
            <a:r>
              <a:rPr lang="en-US" sz="2400" dirty="0">
                <a:solidFill>
                  <a:srgbClr val="3F3F39"/>
                </a:solidFill>
                <a:latin typeface="Lucida Sans" panose="020B0602030504020204" pitchFamily="34" charset="0"/>
              </a:rPr>
              <a:t>2A:  Connecting SMPs to content</a:t>
            </a:r>
          </a:p>
          <a:p>
            <a:pPr marL="457200" lvl="0" indent="-228600" rtl="0">
              <a:spcBef>
                <a:spcPts val="0"/>
              </a:spcBef>
              <a:buClr>
                <a:srgbClr val="3F3F39"/>
              </a:buClr>
            </a:pPr>
            <a:r>
              <a:rPr lang="en-US" sz="2400" dirty="0">
                <a:solidFill>
                  <a:srgbClr val="3F3F39"/>
                </a:solidFill>
                <a:latin typeface="Lucida Sans" panose="020B0602030504020204" pitchFamily="34" charset="0"/>
              </a:rPr>
              <a:t>2B:  Evidence of SMPs in student work</a:t>
            </a:r>
          </a:p>
          <a:p>
            <a:pPr marL="457200" lvl="0" indent="-228600" rtl="0">
              <a:spcBef>
                <a:spcPts val="0"/>
              </a:spcBef>
              <a:buClr>
                <a:srgbClr val="3F3F39"/>
              </a:buClr>
            </a:pPr>
            <a:r>
              <a:rPr lang="en-US" sz="2400" dirty="0">
                <a:solidFill>
                  <a:srgbClr val="3F3F39"/>
                </a:solidFill>
                <a:latin typeface="Lucida Sans" panose="020B0602030504020204" pitchFamily="34" charset="0"/>
              </a:rPr>
              <a:t>2C:  Emphasizing mathematical reasoning</a:t>
            </a:r>
          </a:p>
          <a:p>
            <a:pPr marL="0" lvl="0" indent="0" rtl="0">
              <a:spcBef>
                <a:spcPts val="0"/>
              </a:spcBef>
              <a:buClr>
                <a:srgbClr val="3F3F39"/>
              </a:buClr>
              <a:buNone/>
            </a:pPr>
            <a:endParaRPr sz="2400" dirty="0">
              <a:solidFill>
                <a:srgbClr val="3F3F39"/>
              </a:solidFill>
              <a:latin typeface="Lucida Sans" panose="020B0602030504020204" pitchFamily="34" charset="0"/>
            </a:endParaRPr>
          </a:p>
          <a:p>
            <a:pPr marL="0" lvl="0" indent="0" rtl="0">
              <a:spcBef>
                <a:spcPts val="0"/>
              </a:spcBef>
              <a:buClr>
                <a:srgbClr val="3F3F39"/>
              </a:buClr>
              <a:buNone/>
            </a:pPr>
            <a:r>
              <a:rPr lang="en-US" sz="2400" dirty="0">
                <a:solidFill>
                  <a:srgbClr val="3F3F39"/>
                </a:solidFill>
                <a:latin typeface="Lucida Sans" panose="020B0602030504020204" pitchFamily="34" charset="0"/>
              </a:rPr>
              <a:t> AC #3: Access for All Students</a:t>
            </a:r>
          </a:p>
          <a:p>
            <a:pPr marL="457200" lvl="0" indent="-228600" rtl="0">
              <a:spcBef>
                <a:spcPts val="0"/>
              </a:spcBef>
              <a:buClr>
                <a:srgbClr val="3F3F39"/>
              </a:buClr>
            </a:pPr>
            <a:r>
              <a:rPr lang="en-US" sz="2400" dirty="0">
                <a:solidFill>
                  <a:srgbClr val="3F3F39"/>
                </a:solidFill>
                <a:latin typeface="Lucida Sans" panose="020B0602030504020204" pitchFamily="34" charset="0"/>
              </a:rPr>
              <a:t>3A: Access for all students to grade-level content</a:t>
            </a:r>
          </a:p>
          <a:p>
            <a:pPr marL="457200" lvl="0" indent="-228600" rtl="0">
              <a:spcBef>
                <a:spcPts val="0"/>
              </a:spcBef>
              <a:buClr>
                <a:srgbClr val="3F3F39"/>
              </a:buClr>
            </a:pPr>
            <a:r>
              <a:rPr lang="en-US" sz="2400" dirty="0">
                <a:solidFill>
                  <a:srgbClr val="3F3F39"/>
                </a:solidFill>
                <a:latin typeface="Lucida Sans" panose="020B0602030504020204" pitchFamily="34" charset="0"/>
              </a:rPr>
              <a:t>3B: Supporting the range of learners</a:t>
            </a:r>
          </a:p>
          <a:p>
            <a:pPr marL="457200" lvl="0" indent="-228600" rtl="0">
              <a:spcBef>
                <a:spcPts val="0"/>
              </a:spcBef>
              <a:buClr>
                <a:srgbClr val="3F3F39"/>
              </a:buClr>
            </a:pPr>
            <a:r>
              <a:rPr lang="en-US" sz="2400" dirty="0">
                <a:solidFill>
                  <a:srgbClr val="3F3F39"/>
                </a:solidFill>
                <a:latin typeface="Lucida Sans" panose="020B0602030504020204" pitchFamily="34" charset="0"/>
              </a:rPr>
              <a:t>3C: Variety of instructional approaches</a:t>
            </a:r>
          </a:p>
          <a:p>
            <a:pPr marL="0" lvl="0" indent="0" rtl="0">
              <a:spcBef>
                <a:spcPts val="0"/>
              </a:spcBef>
              <a:buNone/>
            </a:pPr>
            <a:endParaRPr sz="2400" dirty="0">
              <a:solidFill>
                <a:srgbClr val="3F3F39"/>
              </a:solidFill>
              <a:latin typeface="Lucida Sans" panose="020B0602030504020204" pitchFamily="34" charset="0"/>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Essential Questions -- Discuss </a:t>
            </a:r>
          </a:p>
        </p:txBody>
      </p:sp>
      <p:sp>
        <p:nvSpPr>
          <p:cNvPr id="691" name="Shape 691"/>
          <p:cNvSpPr txBox="1">
            <a:spLocks noGrp="1"/>
          </p:cNvSpPr>
          <p:nvPr>
            <p:ph type="body" idx="1"/>
          </p:nvPr>
        </p:nvSpPr>
        <p:spPr>
          <a:xfrm>
            <a:off x="457200" y="1600200"/>
            <a:ext cx="8229600" cy="4526100"/>
          </a:xfrm>
          <a:prstGeom prst="rect">
            <a:avLst/>
          </a:prstGeom>
          <a:noFill/>
          <a:ln>
            <a:noFill/>
          </a:ln>
        </p:spPr>
        <p:txBody>
          <a:bodyPr lIns="91425" tIns="45700" rIns="91425" bIns="45700" anchor="t" anchorCtr="0">
            <a:noAutofit/>
          </a:bodyPr>
          <a:lstStyle/>
          <a:p>
            <a:pPr lvl="0"/>
            <a:r>
              <a:rPr lang="en-US" sz="2400" dirty="0">
                <a:solidFill>
                  <a:srgbClr val="3F3F39"/>
                </a:solidFill>
                <a:latin typeface="Lucida Sans" panose="020B0602030504020204" pitchFamily="34" charset="0"/>
              </a:rPr>
              <a:t>How does the </a:t>
            </a:r>
            <a:r>
              <a:rPr lang="en-US" sz="2400" b="1" dirty="0">
                <a:solidFill>
                  <a:srgbClr val="3F3F39"/>
                </a:solidFill>
                <a:latin typeface="Lucida Sans" panose="020B0602030504020204" pitchFamily="34" charset="0"/>
              </a:rPr>
              <a:t>Instructional Materials Evaluation Tool (IMET) </a:t>
            </a:r>
            <a:r>
              <a:rPr lang="en-US" sz="2400" dirty="0">
                <a:solidFill>
                  <a:srgbClr val="3F3F39"/>
                </a:solidFill>
                <a:latin typeface="Lucida Sans" panose="020B0602030504020204" pitchFamily="34" charset="0"/>
              </a:rPr>
              <a:t>reflect the major features of the Standards and the Shifts?</a:t>
            </a:r>
          </a:p>
          <a:p>
            <a:pPr marL="152400" lvl="0" indent="0">
              <a:buNone/>
            </a:pPr>
            <a:endParaRPr lang="en-US" sz="2400" dirty="0">
              <a:solidFill>
                <a:srgbClr val="3F3F39"/>
              </a:solidFill>
              <a:latin typeface="Lucida Sans" panose="020B0602030504020204" pitchFamily="34" charset="0"/>
            </a:endParaRPr>
          </a:p>
          <a:p>
            <a:pPr lvl="0"/>
            <a:r>
              <a:rPr lang="en-US" sz="2400" dirty="0">
                <a:solidFill>
                  <a:srgbClr val="3F3F39"/>
                </a:solidFill>
                <a:latin typeface="Lucida Sans" panose="020B0602030504020204" pitchFamily="34" charset="0"/>
              </a:rPr>
              <a:t>What understandings support high-quality, accurate application of the IMET metrics?</a:t>
            </a:r>
          </a:p>
          <a:p>
            <a:pPr marL="0" marR="0" lvl="0" indent="0" algn="l" rtl="0">
              <a:spcBef>
                <a:spcPts val="1680"/>
              </a:spcBef>
              <a:spcAft>
                <a:spcPts val="0"/>
              </a:spcAft>
              <a:buNone/>
            </a:pPr>
            <a:endParaRPr sz="2400" dirty="0">
              <a:solidFill>
                <a:srgbClr val="3F3F39"/>
              </a:solidFill>
              <a:latin typeface="Lucida Sans" panose="020B0602030504020204" pitchFamily="34" charset="0"/>
              <a:ea typeface="Allerta"/>
              <a:cs typeface="Allerta"/>
              <a:sym typeface="Allerta"/>
            </a:endParaRPr>
          </a:p>
          <a:p>
            <a:pPr marL="342900" marR="0" lvl="0" indent="-190500" algn="l" rtl="0">
              <a:spcBef>
                <a:spcPts val="16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a:p>
            <a:pPr marL="342900" marR="0" lvl="0" indent="-190500" algn="l" rtl="0">
              <a:spcBef>
                <a:spcPts val="480"/>
              </a:spcBef>
              <a:buClr>
                <a:srgbClr val="3F3F39"/>
              </a:buClr>
              <a:buFont typeface="Arial"/>
              <a:buNone/>
            </a:pPr>
            <a:endParaRPr sz="2400" b="0" i="0" u="none" strike="noStrike" cap="none" baseline="0" dirty="0">
              <a:solidFill>
                <a:srgbClr val="3F3F39"/>
              </a:solidFill>
              <a:latin typeface="Lucida Sans" panose="020B0602030504020204" pitchFamily="34" charset="0"/>
              <a:ea typeface="Allerta"/>
              <a:cs typeface="Allerta"/>
              <a:sym typeface="Allerta"/>
            </a:endParaRPr>
          </a:p>
        </p:txBody>
      </p:sp>
    </p:spTree>
    <p:extLst>
      <p:ext uri="{BB962C8B-B14F-4D97-AF65-F5344CB8AC3E}">
        <p14:creationId xmlns:p14="http://schemas.microsoft.com/office/powerpoint/2010/main" val="159396132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216567" y="2829677"/>
            <a:ext cx="8620500" cy="868499"/>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rPr>
              <a:t>Alignment Criterion 2: </a:t>
            </a:r>
            <a:br>
              <a:rPr lang="en-US" sz="2800" dirty="0">
                <a:solidFill>
                  <a:srgbClr val="3F3F39"/>
                </a:solidFill>
                <a:latin typeface="Lucida Sans" panose="020B0602030504020204" pitchFamily="34" charset="0"/>
              </a:rPr>
            </a:br>
            <a:r>
              <a:rPr lang="en-US" sz="2800" dirty="0">
                <a:solidFill>
                  <a:srgbClr val="3F3F39"/>
                </a:solidFill>
                <a:latin typeface="Lucida Sans" panose="020B0602030504020204" pitchFamily="34" charset="0"/>
              </a:rPr>
              <a:t>Standards for Mathematical Practice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384463" y="1975705"/>
            <a:ext cx="8229600" cy="4165600"/>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Alignment Criterion 2</a:t>
            </a:r>
            <a:r>
              <a:rPr lang="en-US" sz="2400" b="1" i="0" u="none" strike="noStrike" cap="none" baseline="0" dirty="0">
                <a:solidFill>
                  <a:srgbClr val="25A469"/>
                </a:solidFill>
                <a:latin typeface="Lucida Sans" panose="020B0602030504020204" pitchFamily="34" charset="0"/>
                <a:ea typeface="Allerta"/>
                <a:cs typeface="Allerta"/>
                <a:sym typeface="Allerta"/>
              </a:rPr>
              <a:t>: </a:t>
            </a:r>
            <a:r>
              <a:rPr lang="en-US" sz="2400" dirty="0">
                <a:solidFill>
                  <a:srgbClr val="3F3F39"/>
                </a:solidFill>
                <a:latin typeface="Lucida Sans" panose="020B0602030504020204" pitchFamily="34" charset="0"/>
                <a:ea typeface="Allerta"/>
                <a:cs typeface="Allerta"/>
                <a:sym typeface="Allerta"/>
              </a:rPr>
              <a:t>Materials must demonstrate authentic connections between content standards and practice standards.</a:t>
            </a:r>
          </a:p>
          <a:p>
            <a:pPr marL="0" marR="0" lvl="0" indent="0" algn="l" rtl="0">
              <a:lnSpc>
                <a:spcPct val="100000"/>
              </a:lnSpc>
              <a:spcBef>
                <a:spcPts val="0"/>
              </a:spcBef>
              <a:spcAft>
                <a:spcPts val="0"/>
              </a:spcAft>
              <a:buClr>
                <a:schemeClr val="accent4"/>
              </a:buClr>
              <a:buFont typeface="Arial"/>
              <a:buNone/>
            </a:pPr>
            <a:endParaRPr sz="2400" dirty="0">
              <a:solidFill>
                <a:srgbClr val="3F3F39"/>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p:txBody>
      </p:sp>
      <p:sp>
        <p:nvSpPr>
          <p:cNvPr id="480" name="Shape 480"/>
          <p:cNvSpPr>
            <a:spLocks noGrp="1"/>
          </p:cNvSpPr>
          <p:nvPr>
            <p:ph type="title"/>
          </p:nvPr>
        </p:nvSpPr>
        <p:spPr>
          <a:xfrm>
            <a:off x="2037575" y="528625"/>
            <a:ext cx="5280300"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3600" dirty="0">
                <a:solidFill>
                  <a:schemeClr val="lt1"/>
                </a:solidFill>
                <a:latin typeface="Lucida Sans" panose="020B0602030504020204" pitchFamily="34" charset="0"/>
              </a:rPr>
              <a:t>Standards for Mathematical Practice</a:t>
            </a:r>
          </a:p>
        </p:txBody>
      </p:sp>
      <p:sp>
        <p:nvSpPr>
          <p:cNvPr id="5" name="TextBox 4"/>
          <p:cNvSpPr txBox="1"/>
          <p:nvPr/>
        </p:nvSpPr>
        <p:spPr>
          <a:xfrm>
            <a:off x="8084127" y="5987417"/>
            <a:ext cx="1059873" cy="307777"/>
          </a:xfrm>
          <a:prstGeom prst="rect">
            <a:avLst/>
          </a:prstGeom>
          <a:solidFill>
            <a:srgbClr val="25A469"/>
          </a:solidFill>
        </p:spPr>
        <p:txBody>
          <a:bodyPr wrap="square" rtlCol="0">
            <a:spAutoFit/>
          </a:bodyPr>
          <a:lstStyle/>
          <a:p>
            <a:r>
              <a:rPr lang="en-US" dirty="0"/>
              <a:t>IMET p. 21 </a:t>
            </a:r>
          </a:p>
        </p:txBody>
      </p:sp>
      <p:pic>
        <p:nvPicPr>
          <p:cNvPr id="3" name="Picture 2"/>
          <p:cNvPicPr>
            <a:picLocks noChangeAspect="1"/>
          </p:cNvPicPr>
          <p:nvPr/>
        </p:nvPicPr>
        <p:blipFill rotWithShape="1">
          <a:blip r:embed="rId3"/>
          <a:srcRect l="13768" t="10625" r="28136" b="8264"/>
          <a:stretch/>
        </p:blipFill>
        <p:spPr>
          <a:xfrm>
            <a:off x="2396143" y="3210560"/>
            <a:ext cx="3929740" cy="3084634"/>
          </a:xfrm>
          <a:prstGeom prst="rect">
            <a:avLst/>
          </a:prstGeom>
          <a:ln>
            <a:solidFill>
              <a:schemeClr val="accent1"/>
            </a:solid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4" name="Shape 754"/>
          <p:cNvSpPr txBox="1">
            <a:spLocks noGrp="1"/>
          </p:cNvSpPr>
          <p:nvPr>
            <p:ph type="body" idx="1"/>
          </p:nvPr>
        </p:nvSpPr>
        <p:spPr>
          <a:xfrm>
            <a:off x="6005015" y="664200"/>
            <a:ext cx="2862285" cy="5309699"/>
          </a:xfrm>
          <a:prstGeom prst="rect">
            <a:avLst/>
          </a:prstGeom>
        </p:spPr>
        <p:txBody>
          <a:bodyPr lIns="91425" tIns="91425" rIns="91425" bIns="91425" anchor="t" anchorCtr="0">
            <a:noAutofit/>
          </a:bodyPr>
          <a:lstStyle/>
          <a:p>
            <a:pPr lvl="0" indent="50800" rtl="0">
              <a:spcBef>
                <a:spcPts val="640"/>
              </a:spcBef>
              <a:buClr>
                <a:schemeClr val="dk1"/>
              </a:buClr>
              <a:buSzPct val="100000"/>
              <a:buFont typeface="Arial"/>
              <a:buChar char="•"/>
            </a:pPr>
            <a:r>
              <a:rPr lang="en-US" sz="2400" dirty="0">
                <a:solidFill>
                  <a:srgbClr val="3F3F39"/>
                </a:solidFill>
                <a:latin typeface="Lucida Sans" panose="020B0602030504020204" pitchFamily="34" charset="0"/>
                <a:ea typeface="Calibri"/>
                <a:cs typeface="Calibri"/>
                <a:sym typeface="Calibri"/>
              </a:rPr>
              <a:t>Not uniformly applied over all the work that students do</a:t>
            </a:r>
          </a:p>
          <a:p>
            <a:pPr lvl="0" indent="0" rtl="0">
              <a:spcBef>
                <a:spcPts val="640"/>
              </a:spcBef>
              <a:buClr>
                <a:schemeClr val="dk1"/>
              </a:buClr>
              <a:buSzPct val="100000"/>
              <a:buNone/>
            </a:pPr>
            <a:endParaRPr lang="en-US" sz="2400" dirty="0">
              <a:solidFill>
                <a:srgbClr val="3F3F39"/>
              </a:solidFill>
              <a:latin typeface="Lucida Sans" panose="020B0602030504020204" pitchFamily="34" charset="0"/>
              <a:ea typeface="Calibri"/>
              <a:cs typeface="Calibri"/>
              <a:sym typeface="Calibri"/>
            </a:endParaRPr>
          </a:p>
          <a:p>
            <a:pPr indent="50800">
              <a:spcBef>
                <a:spcPts val="640"/>
              </a:spcBef>
              <a:buSzPct val="100000"/>
            </a:pPr>
            <a:r>
              <a:rPr lang="en-US" sz="2400" dirty="0">
                <a:solidFill>
                  <a:srgbClr val="3F3F39"/>
                </a:solidFill>
                <a:latin typeface="Lucida Sans" panose="020B0602030504020204" pitchFamily="34" charset="0"/>
                <a:ea typeface="Calibri"/>
                <a:cs typeface="Calibri"/>
                <a:sym typeface="Calibri"/>
              </a:rPr>
              <a:t>Not intended as free-floating proficiencies</a:t>
            </a:r>
          </a:p>
          <a:p>
            <a:pPr lvl="0" indent="203200" rtl="0">
              <a:spcBef>
                <a:spcPts val="640"/>
              </a:spcBef>
              <a:buClr>
                <a:schemeClr val="dk1"/>
              </a:buClr>
              <a:buFont typeface="Arial"/>
              <a:buNone/>
            </a:pPr>
            <a:endParaRPr sz="2400" dirty="0">
              <a:solidFill>
                <a:schemeClr val="dk1"/>
              </a:solidFill>
              <a:latin typeface="Lucida Sans" panose="020B0602030504020204" pitchFamily="34" charset="0"/>
              <a:ea typeface="Calibri"/>
              <a:cs typeface="Calibri"/>
              <a:sym typeface="Calibri"/>
            </a:endParaRPr>
          </a:p>
          <a:p>
            <a:pPr marL="0" lvl="0" indent="0" rtl="0">
              <a:spcBef>
                <a:spcPts val="0"/>
              </a:spcBef>
              <a:buClr>
                <a:schemeClr val="dk1"/>
              </a:buClr>
              <a:buFont typeface="Arial"/>
              <a:buNone/>
            </a:pPr>
            <a:endParaRPr sz="2400" dirty="0">
              <a:solidFill>
                <a:schemeClr val="dk1"/>
              </a:solidFill>
              <a:latin typeface="Lucida Sans" panose="020B0602030504020204" pitchFamily="34" charset="0"/>
            </a:endParaRPr>
          </a:p>
          <a:p>
            <a:pPr>
              <a:spcBef>
                <a:spcPts val="0"/>
              </a:spcBef>
              <a:buNone/>
            </a:pPr>
            <a:endParaRPr sz="2400" dirty="0">
              <a:latin typeface="Lucida Sans" panose="020B0602030504020204" pitchFamily="34" charset="0"/>
            </a:endParaRPr>
          </a:p>
        </p:txBody>
      </p:sp>
      <p:pic>
        <p:nvPicPr>
          <p:cNvPr id="755" name="Shape 755"/>
          <p:cNvPicPr preferRelativeResize="0"/>
          <p:nvPr/>
        </p:nvPicPr>
        <p:blipFill rotWithShape="1">
          <a:blip r:embed="rId3">
            <a:alphaModFix/>
          </a:blip>
          <a:srcRect/>
          <a:stretch/>
        </p:blipFill>
        <p:spPr>
          <a:xfrm>
            <a:off x="341425" y="664200"/>
            <a:ext cx="5759999" cy="5048100"/>
          </a:xfrm>
          <a:prstGeom prst="rect">
            <a:avLst/>
          </a:prstGeom>
          <a:noFill/>
          <a:ln>
            <a:noFill/>
          </a:ln>
        </p:spPr>
      </p:pic>
      <p:sp>
        <p:nvSpPr>
          <p:cNvPr id="4" name="TextBox 3"/>
          <p:cNvSpPr txBox="1"/>
          <p:nvPr/>
        </p:nvSpPr>
        <p:spPr>
          <a:xfrm>
            <a:off x="7913077" y="5984950"/>
            <a:ext cx="1230923" cy="307777"/>
          </a:xfrm>
          <a:prstGeom prst="rect">
            <a:avLst/>
          </a:prstGeom>
          <a:solidFill>
            <a:srgbClr val="25A469"/>
          </a:solidFill>
        </p:spPr>
        <p:txBody>
          <a:bodyPr wrap="square" rtlCol="0">
            <a:spAutoFit/>
          </a:bodyPr>
          <a:lstStyle/>
          <a:p>
            <a:r>
              <a:rPr lang="en-US" dirty="0"/>
              <a:t>Handout p. 2 </a:t>
            </a:r>
          </a:p>
        </p:txBody>
      </p:sp>
    </p:spTree>
    <p:extLst>
      <p:ext uri="{BB962C8B-B14F-4D97-AF65-F5344CB8AC3E}">
        <p14:creationId xmlns:p14="http://schemas.microsoft.com/office/powerpoint/2010/main" val="89719730"/>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rgbClr val="3F3F39"/>
              </a:buClr>
              <a:buSzPct val="25000"/>
              <a:buFont typeface="Allerta"/>
              <a:buNone/>
            </a:pPr>
            <a:r>
              <a:rPr lang="en-US" sz="2800" b="0" i="0" u="none" strike="noStrike" cap="none" baseline="0" dirty="0">
                <a:solidFill>
                  <a:srgbClr val="3F3F39"/>
                </a:solidFill>
                <a:latin typeface="Lucida Sans" panose="020B0602030504020204" pitchFamily="34" charset="0"/>
                <a:ea typeface="Allerta"/>
                <a:cs typeface="Allerta"/>
                <a:sym typeface="Allerta"/>
              </a:rPr>
              <a:t>Standards for Mathematical Practice</a:t>
            </a:r>
          </a:p>
        </p:txBody>
      </p:sp>
      <p:sp>
        <p:nvSpPr>
          <p:cNvPr id="487" name="Shape 487"/>
          <p:cNvSpPr txBox="1">
            <a:spLocks noGrp="1"/>
          </p:cNvSpPr>
          <p:nvPr>
            <p:ph type="body" idx="1"/>
          </p:nvPr>
        </p:nvSpPr>
        <p:spPr>
          <a:xfrm>
            <a:off x="177800" y="1417637"/>
            <a:ext cx="8229600" cy="4526100"/>
          </a:xfrm>
          <a:prstGeom prst="rect">
            <a:avLst/>
          </a:prstGeom>
          <a:noFill/>
          <a:ln>
            <a:noFill/>
          </a:ln>
        </p:spPr>
        <p:txBody>
          <a:bodyPr lIns="91425" tIns="45700" rIns="91425" bIns="45700" anchor="t" anchorCtr="0">
            <a:noAutofit/>
          </a:bodyPr>
          <a:lstStyle/>
          <a:p>
            <a:pPr marL="800100" lvl="1" indent="-342900">
              <a:buClr>
                <a:srgbClr val="3F3F39"/>
              </a:buClr>
              <a:buSzPct val="100000"/>
              <a:buFont typeface="Arial" panose="020B0604020202020204" pitchFamily="34" charset="0"/>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In K-8, practice standards are embedded within the content standards, in addition to being a separate list of expectations </a:t>
            </a:r>
          </a:p>
          <a:p>
            <a:pPr lvl="2">
              <a:buClr>
                <a:srgbClr val="3F3F39"/>
              </a:buClr>
              <a:buSzPct val="100000"/>
              <a:buFont typeface="Arial" panose="020B0604020202020204" pitchFamily="34" charset="0"/>
              <a:buChar char="•"/>
            </a:pPr>
            <a:r>
              <a:rPr lang="en-US" sz="2000" dirty="0">
                <a:solidFill>
                  <a:srgbClr val="3F3F39"/>
                </a:solidFill>
                <a:latin typeface="Lucida Sans" panose="020B0602030504020204" pitchFamily="34" charset="0"/>
                <a:ea typeface="Allerta"/>
                <a:cs typeface="Allerta"/>
                <a:sym typeface="Allerta"/>
              </a:rPr>
              <a:t>4.NBT.A.1  Recognize that in a multi-digit whole number, a digit in one place represents ten times what it represents in the place to its right. </a:t>
            </a:r>
            <a:r>
              <a:rPr lang="en-US" sz="2000" i="1" dirty="0">
                <a:solidFill>
                  <a:srgbClr val="3F3F39"/>
                </a:solidFill>
                <a:latin typeface="Lucida Sans" panose="020B0602030504020204" pitchFamily="34" charset="0"/>
                <a:ea typeface="Allerta"/>
                <a:cs typeface="Allerta"/>
                <a:sym typeface="Allerta"/>
              </a:rPr>
              <a:t>For example, recognize that 700 ÷ 70 = 10 by applying concepts of place value and division.</a:t>
            </a:r>
          </a:p>
          <a:p>
            <a:pPr marL="800100" lvl="1" indent="-342900">
              <a:spcBef>
                <a:spcPts val="480"/>
              </a:spcBef>
              <a:buClr>
                <a:srgbClr val="3F3F39"/>
              </a:buClr>
              <a:buSzPct val="100000"/>
              <a:buFont typeface="Arial" panose="020B0604020202020204" pitchFamily="34" charset="0"/>
              <a:buChar char="•"/>
            </a:pPr>
            <a:r>
              <a:rPr lang="en-US" sz="2400" dirty="0">
                <a:solidFill>
                  <a:srgbClr val="3F3F39"/>
                </a:solidFill>
                <a:latin typeface="Lucida Sans" panose="020B0602030504020204" pitchFamily="34" charset="0"/>
                <a:ea typeface="Allerta"/>
                <a:cs typeface="Allerta"/>
                <a:sym typeface="Allerta"/>
              </a:rPr>
              <a:t>Intentional connections between practice and content standards</a:t>
            </a:r>
          </a:p>
          <a:p>
            <a:pPr marL="800100" lvl="1" indent="-342900">
              <a:spcBef>
                <a:spcPts val="480"/>
              </a:spcBef>
              <a:buClr>
                <a:srgbClr val="3F3F39"/>
              </a:buClr>
              <a:buSzPct val="100000"/>
              <a:buFont typeface="Arial" panose="020B0604020202020204" pitchFamily="34" charset="0"/>
              <a:buChar char="•"/>
            </a:pPr>
            <a:r>
              <a:rPr lang="en-US" sz="2400" b="0" i="0" u="none" strike="noStrike" cap="none" baseline="0" dirty="0">
                <a:solidFill>
                  <a:srgbClr val="3F3F39"/>
                </a:solidFill>
                <a:latin typeface="Lucida Sans" panose="020B0602030504020204" pitchFamily="34" charset="0"/>
                <a:ea typeface="Allerta"/>
                <a:cs typeface="Allerta"/>
                <a:sym typeface="Allerta"/>
              </a:rPr>
              <a:t>Content standards increase in complexity over the course of the grades, so should</a:t>
            </a:r>
            <a:r>
              <a:rPr lang="en-US" sz="2400" b="0" i="0" u="none" strike="noStrike" cap="none" dirty="0">
                <a:solidFill>
                  <a:srgbClr val="3F3F39"/>
                </a:solidFill>
                <a:latin typeface="Lucida Sans" panose="020B0602030504020204" pitchFamily="34" charset="0"/>
                <a:ea typeface="Allerta"/>
                <a:cs typeface="Allerta"/>
                <a:sym typeface="Allerta"/>
              </a:rPr>
              <a:t> </a:t>
            </a:r>
            <a:r>
              <a:rPr lang="en-US" sz="2400" b="0" i="0" u="none" strike="noStrike" cap="none" baseline="0" dirty="0">
                <a:solidFill>
                  <a:srgbClr val="3F3F39"/>
                </a:solidFill>
                <a:latin typeface="Lucida Sans" panose="020B0602030504020204" pitchFamily="34" charset="0"/>
                <a:ea typeface="Allerta"/>
                <a:cs typeface="Allerta"/>
                <a:sym typeface="Allerta"/>
              </a:rPr>
              <a:t>the MPs</a:t>
            </a:r>
          </a:p>
          <a:p>
            <a:pPr marL="457200" marR="0" lvl="0" indent="0" algn="l" rtl="0">
              <a:spcBef>
                <a:spcPts val="480"/>
              </a:spcBef>
              <a:buNone/>
            </a:pPr>
            <a:endParaRPr sz="2400" b="0" i="0" u="none" strike="noStrike" cap="none" baseline="0" dirty="0">
              <a:solidFill>
                <a:srgbClr val="3F3F39"/>
              </a:solidFill>
              <a:latin typeface="Allerta"/>
              <a:ea typeface="Allerta"/>
              <a:cs typeface="Allerta"/>
              <a:sym typeface="Allerta"/>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sz="2800" dirty="0">
                <a:solidFill>
                  <a:srgbClr val="3F3F39"/>
                </a:solidFill>
                <a:latin typeface="Lucida Sans" panose="020B0602030504020204" pitchFamily="34" charset="0"/>
              </a:rPr>
              <a:t>Digging into the Mathematical Practices</a:t>
            </a:r>
          </a:p>
        </p:txBody>
      </p:sp>
      <p:sp>
        <p:nvSpPr>
          <p:cNvPr id="508" name="Shape 508"/>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rtl="0">
              <a:spcBef>
                <a:spcPts val="0"/>
              </a:spcBef>
              <a:buClr>
                <a:srgbClr val="3F3F39"/>
              </a:buClr>
              <a:buNone/>
            </a:pPr>
            <a:r>
              <a:rPr lang="en-US" sz="2400" dirty="0">
                <a:solidFill>
                  <a:srgbClr val="3F3F39"/>
                </a:solidFill>
                <a:latin typeface="Lucida Sans" panose="020B0602030504020204" pitchFamily="34" charset="0"/>
              </a:rPr>
              <a:t>Jigsaw:  Elaborations for Standards for Mathematical Practice</a:t>
            </a:r>
          </a:p>
          <a:p>
            <a:pPr rtl="0">
              <a:spcBef>
                <a:spcPts val="0"/>
              </a:spcBef>
              <a:buClr>
                <a:srgbClr val="3F3F39"/>
              </a:buClr>
              <a:buNone/>
            </a:pPr>
            <a:endParaRPr sz="2400" dirty="0">
              <a:solidFill>
                <a:srgbClr val="3F3F39"/>
              </a:solidFill>
              <a:latin typeface="Lucida Sans" panose="020B0602030504020204" pitchFamily="34" charset="0"/>
            </a:endParaRPr>
          </a:p>
          <a:p>
            <a:pPr marL="457200" lvl="0" indent="-228600" rtl="0">
              <a:spcBef>
                <a:spcPts val="0"/>
              </a:spcBef>
              <a:buClr>
                <a:srgbClr val="3F3F39"/>
              </a:buClr>
            </a:pPr>
            <a:r>
              <a:rPr lang="en-US" sz="2400" dirty="0">
                <a:solidFill>
                  <a:srgbClr val="3F3F39"/>
                </a:solidFill>
                <a:latin typeface="Lucida Sans" panose="020B0602030504020204" pitchFamily="34" charset="0"/>
              </a:rPr>
              <a:t>Do a close reading of your pair of MPs.  Underline important words in the text.</a:t>
            </a:r>
          </a:p>
          <a:p>
            <a:pPr marL="457200" lvl="0" indent="-228600" rtl="0">
              <a:spcBef>
                <a:spcPts val="0"/>
              </a:spcBef>
              <a:buClr>
                <a:srgbClr val="3F3F39"/>
              </a:buClr>
            </a:pPr>
            <a:r>
              <a:rPr lang="en-US" sz="2400" dirty="0">
                <a:solidFill>
                  <a:srgbClr val="3F3F39"/>
                </a:solidFill>
                <a:latin typeface="Lucida Sans" panose="020B0602030504020204" pitchFamily="34" charset="0"/>
              </a:rPr>
              <a:t>At your table, discuss the big ideas of the pair of MPs.</a:t>
            </a:r>
          </a:p>
          <a:p>
            <a:pPr marL="457200" lvl="0" indent="-228600" rtl="0">
              <a:spcBef>
                <a:spcPts val="0"/>
              </a:spcBef>
              <a:buClr>
                <a:srgbClr val="3F3F39"/>
              </a:buClr>
            </a:pPr>
            <a:r>
              <a:rPr lang="en-US" sz="2400" dirty="0">
                <a:solidFill>
                  <a:srgbClr val="3F3F39"/>
                </a:solidFill>
                <a:latin typeface="Lucida Sans" panose="020B0602030504020204" pitchFamily="34" charset="0"/>
              </a:rPr>
              <a:t>Create a group with one person from each table and share the important ideas of each MP.</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457200" y="1955799"/>
            <a:ext cx="8229600" cy="2533073"/>
          </a:xfrm>
          <a:prstGeom prst="rect">
            <a:avLst/>
          </a:prstGeom>
          <a:solidFill>
            <a:schemeClr val="lt1"/>
          </a:solidFill>
          <a:ln w="25400" cap="flat" cmpd="sng">
            <a:no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45833"/>
              <a:buFont typeface="Arial"/>
              <a:buNone/>
            </a:pPr>
            <a:r>
              <a:rPr lang="en-US" sz="2400" b="1" dirty="0">
                <a:solidFill>
                  <a:srgbClr val="25A469"/>
                </a:solidFill>
                <a:latin typeface="Lucida Sans" panose="020B0602030504020204" pitchFamily="34" charset="0"/>
                <a:ea typeface="Allerta"/>
                <a:cs typeface="Allerta"/>
                <a:sym typeface="Allerta"/>
              </a:rPr>
              <a:t>AC </a:t>
            </a:r>
            <a:r>
              <a:rPr lang="en-US" sz="2400" b="1" i="0" u="none" strike="noStrike" cap="none" baseline="0" dirty="0">
                <a:solidFill>
                  <a:srgbClr val="25A469"/>
                </a:solidFill>
                <a:latin typeface="Lucida Sans" panose="020B0602030504020204" pitchFamily="34" charset="0"/>
                <a:ea typeface="Allerta"/>
                <a:cs typeface="Allerta"/>
                <a:sym typeface="Allerta"/>
              </a:rPr>
              <a:t>Metric </a:t>
            </a:r>
            <a:r>
              <a:rPr lang="en-US" sz="2400" b="1" dirty="0">
                <a:solidFill>
                  <a:srgbClr val="25A469"/>
                </a:solidFill>
                <a:latin typeface="Lucida Sans" panose="020B0602030504020204" pitchFamily="34" charset="0"/>
                <a:ea typeface="Allerta"/>
                <a:cs typeface="Allerta"/>
                <a:sym typeface="Allerta"/>
              </a:rPr>
              <a:t>2</a:t>
            </a:r>
            <a:r>
              <a:rPr lang="en-US" sz="2400" b="1" i="0" u="none" strike="noStrike" cap="none" baseline="0" dirty="0">
                <a:solidFill>
                  <a:srgbClr val="25A469"/>
                </a:solidFill>
                <a:latin typeface="Lucida Sans" panose="020B0602030504020204" pitchFamily="34" charset="0"/>
                <a:ea typeface="Allerta"/>
                <a:cs typeface="Allerta"/>
                <a:sym typeface="Allerta"/>
              </a:rPr>
              <a:t>A: </a:t>
            </a:r>
            <a:r>
              <a:rPr lang="en-US" sz="2400" dirty="0">
                <a:solidFill>
                  <a:srgbClr val="3F3F39"/>
                </a:solidFill>
                <a:latin typeface="Lucida Sans" panose="020B0602030504020204" pitchFamily="34" charset="0"/>
                <a:ea typeface="Allerta"/>
                <a:cs typeface="Allerta"/>
                <a:sym typeface="Allerta"/>
              </a:rPr>
              <a:t>Materials address the practice standards in such a way as to enrich the Major Work of the grade; practice standards strengthen the focus on Major Work instead of detracting from it, in both teacher and student materials</a:t>
            </a:r>
          </a:p>
          <a:p>
            <a:pPr marL="0" marR="0" lvl="0" indent="0" algn="l" rtl="0">
              <a:lnSpc>
                <a:spcPct val="100000"/>
              </a:lnSpc>
              <a:spcBef>
                <a:spcPts val="0"/>
              </a:spcBef>
              <a:spcAft>
                <a:spcPts val="0"/>
              </a:spcAft>
              <a:buClr>
                <a:schemeClr val="accent4"/>
              </a:buClr>
              <a:buFont typeface="Arial"/>
              <a:buNone/>
            </a:pPr>
            <a:endParaRPr sz="2400" dirty="0">
              <a:solidFill>
                <a:schemeClr val="dk1"/>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a:p>
            <a:pPr marL="457200" marR="0" lvl="0" indent="0" algn="l" rtl="0">
              <a:lnSpc>
                <a:spcPct val="100000"/>
              </a:lnSpc>
              <a:spcBef>
                <a:spcPts val="0"/>
              </a:spcBef>
              <a:spcAft>
                <a:spcPts val="0"/>
              </a:spcAft>
              <a:buNone/>
            </a:pPr>
            <a:endParaRPr sz="1800" dirty="0">
              <a:solidFill>
                <a:schemeClr val="dk1"/>
              </a:solidFill>
              <a:latin typeface="Lucida Sans" panose="020B0602030504020204" pitchFamily="34" charset="0"/>
              <a:ea typeface="Allerta"/>
              <a:cs typeface="Allerta"/>
              <a:sym typeface="Allerta"/>
            </a:endParaRPr>
          </a:p>
        </p:txBody>
      </p:sp>
      <p:sp>
        <p:nvSpPr>
          <p:cNvPr id="6" name="Shape 480"/>
          <p:cNvSpPr txBox="1">
            <a:spLocks/>
          </p:cNvSpPr>
          <p:nvPr/>
        </p:nvSpPr>
        <p:spPr>
          <a:xfrm>
            <a:off x="2037575" y="528625"/>
            <a:ext cx="5280300" cy="1143000"/>
          </a:xfrm>
          <a:prstGeom prst="roundRect">
            <a:avLst>
              <a:gd name="adj" fmla="val 16667"/>
            </a:avLst>
          </a:prstGeom>
          <a:solidFill>
            <a:srgbClr val="2A7251"/>
          </a:solidFill>
          <a:ln w="25400" cap="flat" cmpd="sng">
            <a:solidFill>
              <a:srgbClr val="1E7541"/>
            </a:solidFill>
            <a:prstDash val="solid"/>
            <a:round/>
            <a:headEnd type="none" w="med" len="med"/>
            <a:tailEnd type="none" w="med" len="med"/>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llerta"/>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rgbClr val="000000"/>
              </a:buClr>
              <a:buFont typeface="Arial"/>
              <a:buNone/>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algn="ctr">
              <a:buClr>
                <a:schemeClr val="lt1"/>
              </a:buClr>
              <a:buSzPct val="25000"/>
              <a:buFont typeface="Arial"/>
              <a:buNone/>
            </a:pPr>
            <a:r>
              <a:rPr lang="en-US" sz="3600" dirty="0">
                <a:solidFill>
                  <a:schemeClr val="lt1"/>
                </a:solidFill>
                <a:latin typeface="Lucida Sans" panose="020B0602030504020204" pitchFamily="34" charset="0"/>
              </a:rPr>
              <a:t>Standards for Mathematical Practice</a:t>
            </a:r>
          </a:p>
        </p:txBody>
      </p:sp>
      <p:sp>
        <p:nvSpPr>
          <p:cNvPr id="5" name="TextBox 4"/>
          <p:cNvSpPr txBox="1"/>
          <p:nvPr/>
        </p:nvSpPr>
        <p:spPr>
          <a:xfrm>
            <a:off x="8021782" y="5987415"/>
            <a:ext cx="1122218" cy="307777"/>
          </a:xfrm>
          <a:prstGeom prst="rect">
            <a:avLst/>
          </a:prstGeom>
          <a:solidFill>
            <a:srgbClr val="25A469"/>
          </a:solidFill>
        </p:spPr>
        <p:txBody>
          <a:bodyPr wrap="square" rtlCol="0">
            <a:spAutoFit/>
          </a:bodyPr>
          <a:lstStyle/>
          <a:p>
            <a:r>
              <a:rPr lang="en-US" dirty="0"/>
              <a:t>IMET p. 22 </a:t>
            </a:r>
          </a:p>
        </p:txBody>
      </p:sp>
    </p:spTree>
  </p:cSld>
  <p:clrMapOvr>
    <a:masterClrMapping/>
  </p:clrMapOvr>
  <p:transition spd="slow">
    <p:cut/>
  </p:transition>
</p:sld>
</file>

<file path=ppt/theme/theme1.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ATC-PPT-Template-khkl (3)">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5275</TotalTime>
  <Words>5990</Words>
  <Application>Microsoft Office PowerPoint</Application>
  <PresentationFormat>On-screen Show (4:3)</PresentationFormat>
  <Paragraphs>388</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Allerta</vt:lpstr>
      <vt:lpstr>Arial</vt:lpstr>
      <vt:lpstr>Calibri</vt:lpstr>
      <vt:lpstr>Lucida Sans</vt:lpstr>
      <vt:lpstr>SAP-ATC-PPT-Template-0w5m</vt:lpstr>
      <vt:lpstr>SAP-ATC-PPT-Template-khkl (3)</vt:lpstr>
      <vt:lpstr>Reviewing Using the Instructional Materials Evaluation Tool:  Mathematics</vt:lpstr>
      <vt:lpstr>Essential Questions</vt:lpstr>
      <vt:lpstr>Goals</vt:lpstr>
      <vt:lpstr>Alignment Criterion 2:  Standards for Mathematical Practice</vt:lpstr>
      <vt:lpstr>Standards for Mathematical Practice</vt:lpstr>
      <vt:lpstr>PowerPoint Presentation</vt:lpstr>
      <vt:lpstr>Standards for Mathematical Practice</vt:lpstr>
      <vt:lpstr>Digging into the Mathematical Practices</vt:lpstr>
      <vt:lpstr>PowerPoint Presentation</vt:lpstr>
      <vt:lpstr>PowerPoint Presentation</vt:lpstr>
      <vt:lpstr>AC 2A:  Connecting Content and Practice</vt:lpstr>
      <vt:lpstr>AC 2A: Materials address the practice standards in such a way as to enrich the Major Work of the grade; practice standards strengthen the focus on Major Work instead of detracting from it, in both teacher and student materials </vt:lpstr>
      <vt:lpstr>AC 2A: Materials address the practice standards in such a way as to enrich the Major Work of the grade; practice standards strengthen the focus on Major Work instead of detracting from it, in both teacher and student materials</vt:lpstr>
      <vt:lpstr>PowerPoint Presentation</vt:lpstr>
      <vt:lpstr>PowerPoint Presentation</vt:lpstr>
      <vt:lpstr>AC 2B: Tasks and assessments of student learning are designed to provide evidence of students’ proficiency in the Standards for Mathematical Practice.</vt:lpstr>
      <vt:lpstr>AC 2B: Tasks and assessments of student learning are designed to provide evidence of students’ proficiency in the Standards for Mathematical Practice.</vt:lpstr>
      <vt:lpstr>PowerPoint Presentation</vt:lpstr>
      <vt:lpstr>PowerPoint Presentation</vt:lpstr>
      <vt:lpstr>AC 2C: Do the materials support students in constructing viable arguments and critiquing the arguments of others concerning grade-level mathematics that is detailed in the content standards? </vt:lpstr>
      <vt:lpstr>Alignment Criterion 2: Optional Activity</vt:lpstr>
      <vt:lpstr>PowerPoint Presentation</vt:lpstr>
      <vt:lpstr>Alignment Criterion 3:  Access to the Standards for All Students</vt:lpstr>
      <vt:lpstr>PowerPoint Presentation</vt:lpstr>
      <vt:lpstr>Guidance for Supporting Special Populations</vt:lpstr>
      <vt:lpstr>AC 3A:  Support for English Language Learners and other special populations is thoughtful and helps those students meet the same Standards as all other students. The language in which problems are posed is carefully considered. </vt:lpstr>
      <vt:lpstr>AC 3B:  Materials provide appropriate level and type of scaffolding, differentiation, intervention, and support for a broad range of learners with gradual removal of supports, when needed, to allow students to demonstrate their mathematical understanding independently. </vt:lpstr>
      <vt:lpstr>AC 3C: Design of lessons attends to the needs of a variety of learners (e.g., using multiple representations, deconstructing/reconstructing the language of problems, suggestions for addressing common student difficulties). </vt:lpstr>
      <vt:lpstr>Alignment Criterion 3: Optional Activity</vt:lpstr>
      <vt:lpstr>PowerPoint Presentation</vt:lpstr>
      <vt:lpstr>Wrapping Up</vt:lpstr>
      <vt:lpstr>Alignment Criteria and Metrics</vt:lpstr>
      <vt:lpstr>Essential Questions -- Discuss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Reviewing using the Instructional Materials Evaluation Tool:  Mathematics</dc:title>
  <dc:creator>Marni</dc:creator>
  <cp:lastModifiedBy>Pascale Joseph</cp:lastModifiedBy>
  <cp:revision>228</cp:revision>
  <cp:lastPrinted>2015-10-20T16:36:01Z</cp:lastPrinted>
  <dcterms:modified xsi:type="dcterms:W3CDTF">2020-01-23T19:13:35Z</dcterms:modified>
</cp:coreProperties>
</file>