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 id="2147483726" r:id="rId2"/>
    <p:sldMasterId id="2147483727" r:id="rId3"/>
  </p:sldMasterIdLst>
  <p:notesMasterIdLst>
    <p:notesMasterId r:id="rId38"/>
  </p:notesMasterIdLst>
  <p:sldIdLst>
    <p:sldId id="256" r:id="rId4"/>
    <p:sldId id="257" r:id="rId5"/>
    <p:sldId id="258" r:id="rId6"/>
    <p:sldId id="259" r:id="rId7"/>
    <p:sldId id="260" r:id="rId8"/>
    <p:sldId id="261" r:id="rId9"/>
    <p:sldId id="262" r:id="rId10"/>
    <p:sldId id="263" r:id="rId11"/>
    <p:sldId id="290"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ni Greenstein" initials="" lastIdx="2" clrIdx="0"/>
  <p:cmAuthor id="1" name="Joanie Funderburk"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9659" autoAdjust="0"/>
  </p:normalViewPr>
  <p:slideViewPr>
    <p:cSldViewPr snapToGrid="0" snapToObjects="1">
      <p:cViewPr varScale="1">
        <p:scale>
          <a:sx n="52" d="100"/>
          <a:sy n="52" d="100"/>
        </p:scale>
        <p:origin x="1926" y="60"/>
      </p:cViewPr>
      <p:guideLst>
        <p:guide orient="horz" pos="2160"/>
        <p:guide pos="2880"/>
      </p:guideLst>
    </p:cSldViewPr>
  </p:slideViewPr>
  <p:outlineViewPr>
    <p:cViewPr>
      <p:scale>
        <a:sx n="33" d="100"/>
        <a:sy n="33" d="100"/>
      </p:scale>
      <p:origin x="0" y="-21156"/>
    </p:cViewPr>
  </p:outlineViewPr>
  <p:notesTextViewPr>
    <p:cViewPr>
      <p:scale>
        <a:sx n="100" d="100"/>
        <a:sy n="100" d="100"/>
      </p:scale>
      <p:origin x="0" y="0"/>
    </p:cViewPr>
  </p:notesTextViewPr>
  <p:sorterViewPr>
    <p:cViewPr>
      <p:scale>
        <a:sx n="100" d="100"/>
        <a:sy n="100" d="100"/>
      </p:scale>
      <p:origin x="0" y="-7968"/>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0404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3" name="Shape 6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slide will show as they log in</a:t>
            </a:r>
          </a:p>
        </p:txBody>
      </p:sp>
      <p:sp>
        <p:nvSpPr>
          <p:cNvPr id="654" name="Shape 6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359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0" name="Shape 73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31" name="Shape 73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882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40" name="Shape 74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11</a:t>
            </a:fld>
            <a:endParaRPr lang="en-US"/>
          </a:p>
        </p:txBody>
      </p:sp>
    </p:spTree>
    <p:extLst>
      <p:ext uri="{BB962C8B-B14F-4D97-AF65-F5344CB8AC3E}">
        <p14:creationId xmlns:p14="http://schemas.microsoft.com/office/powerpoint/2010/main" val="420837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6" name="Shape 7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47" name="Shape 74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12</a:t>
            </a:fld>
            <a:endParaRPr lang="en-US"/>
          </a:p>
        </p:txBody>
      </p:sp>
    </p:spTree>
    <p:extLst>
      <p:ext uri="{BB962C8B-B14F-4D97-AF65-F5344CB8AC3E}">
        <p14:creationId xmlns:p14="http://schemas.microsoft.com/office/powerpoint/2010/main" val="281011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3" name="Shape 7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754" name="Shape 7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805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Hand-off to CO-PRESENTER </a:t>
            </a:r>
          </a:p>
        </p:txBody>
      </p:sp>
      <p:sp>
        <p:nvSpPr>
          <p:cNvPr id="760" name="Shape 7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6079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5" name="Shape 7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CO-PRESENTER</a:t>
            </a:r>
          </a:p>
        </p:txBody>
      </p:sp>
      <p:sp>
        <p:nvSpPr>
          <p:cNvPr id="766" name="Shape 7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3917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2" name="Shape 77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CO-PRESENTER</a:t>
            </a:r>
          </a:p>
        </p:txBody>
      </p:sp>
      <p:sp>
        <p:nvSpPr>
          <p:cNvPr id="773" name="Shape 7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7114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9" name="Shape 7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CO-PRESENTER</a:t>
            </a:r>
          </a:p>
        </p:txBody>
      </p:sp>
      <p:sp>
        <p:nvSpPr>
          <p:cNvPr id="780" name="Shape 7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485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txBox="1">
            <a:spLocks noGrp="1"/>
          </p:cNvSpPr>
          <p:nvPr>
            <p:ph type="body" idx="1"/>
          </p:nvPr>
        </p:nvSpPr>
        <p:spPr>
          <a:xfrm>
            <a:off x="685800" y="4343400"/>
            <a:ext cx="5486282" cy="4114918"/>
          </a:xfrm>
          <a:prstGeom prst="rect">
            <a:avLst/>
          </a:prstGeom>
          <a:noFill/>
          <a:ln>
            <a:noFill/>
          </a:ln>
        </p:spPr>
        <p:txBody>
          <a:bodyPr lIns="89600" tIns="89600" rIns="89600" bIns="896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Big Idea:  Give participants an opportunity to see a variety of ways to provide practice toward attainment of fluency standards.</a:t>
            </a:r>
          </a:p>
          <a:p>
            <a:pPr marL="0" marR="0" lvl="0" indent="0" algn="l" rtl="0">
              <a:spcBef>
                <a:spcPts val="0"/>
              </a:spcBef>
              <a:spcAft>
                <a:spcPts val="0"/>
              </a:spcAft>
              <a:buClr>
                <a:schemeClr val="dk1"/>
              </a:buClr>
              <a:buSzPct val="25000"/>
              <a:buFont typeface="Arial"/>
              <a:buNone/>
            </a:pPr>
            <a:endParaRPr sz="1200" b="0" i="1"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Talking Points:</a:t>
            </a:r>
          </a:p>
          <a:p>
            <a:pPr marL="165100" marR="0" lvl="0" indent="-1651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Now we are going to look at the second question used to gather evidence for AC Metric 1B: “Do the materials in grades K–6 provide repeated practice toward attainment of fluency Standards?”  Since there are only requirements for fluency in K-6, this question will not be used in reviews of grade 7 and 8 materials.</a:t>
            </a:r>
          </a:p>
          <a:p>
            <a:pPr marL="165100" marR="0" lvl="0" indent="-1651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Developing fluency takes time and attention in classrooms and this practice can take a variety of forms depending on the grade level and needs of the learners.  Often, we only think of fluency practice as timed tests.  However, just doing timed tests doesn’t allow students to develop fluency.  Therefore, materials need repeated </a:t>
            </a:r>
            <a:r>
              <a:rPr lang="en-US" sz="1200" b="1" i="0" u="none" strike="noStrike" cap="none">
                <a:solidFill>
                  <a:schemeClr val="dk1"/>
                </a:solidFill>
                <a:latin typeface="Calibri"/>
                <a:ea typeface="Calibri"/>
                <a:cs typeface="Calibri"/>
                <a:sym typeface="Calibri"/>
              </a:rPr>
              <a:t>practice.  </a:t>
            </a:r>
          </a:p>
          <a:p>
            <a:pPr marL="165100" marR="0" lvl="0" indent="-1651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Throughout the year, we want to see different forms of repeated practice.</a:t>
            </a:r>
          </a:p>
          <a:p>
            <a:pPr marL="165100" marR="0" lvl="0" indent="-1651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&lt;Click through the examples and allow participants a chance to look at them and discuss the variety of types of practice that are shown.&gt; </a:t>
            </a:r>
            <a:r>
              <a:rPr lang="en-US" sz="1200" b="1" i="0" u="none" strike="noStrike" cap="none">
                <a:solidFill>
                  <a:schemeClr val="dk1"/>
                </a:solidFill>
                <a:latin typeface="Calibri"/>
                <a:ea typeface="Calibri"/>
                <a:cs typeface="Calibri"/>
                <a:sym typeface="Calibri"/>
              </a:rPr>
              <a:t>&lt;2 minutes&gt;</a:t>
            </a:r>
          </a:p>
          <a:p>
            <a:pPr marL="165100" marR="0" lvl="0" indent="-1651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Note:  Just like with all of our examples, just having one of these activities in a book doesn’t mean that these materials would meet the metric.  Reviewers need to look carefully at multiple points in the materials to gather evidence that will allow them to make a holistic decision about the materials for each metric. </a:t>
            </a:r>
          </a:p>
          <a:p>
            <a:pPr marL="165100" marR="0" lvl="0" indent="-165100" algn="l" rtl="0">
              <a:lnSpc>
                <a:spcPct val="100000"/>
              </a:lnSpc>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65100" marR="0" lvl="0"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789" name="Shape 789"/>
          <p:cNvSpPr>
            <a:spLocks noGrp="1" noRot="1" noChangeAspect="1"/>
          </p:cNvSpPr>
          <p:nvPr>
            <p:ph type="sldImg" idx="2"/>
          </p:nvPr>
        </p:nvSpPr>
        <p:spPr>
          <a:xfrm>
            <a:off x="1155423" y="685488"/>
            <a:ext cx="454715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300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8" name="Shape 7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CO-PRESENTER</a:t>
            </a:r>
          </a:p>
        </p:txBody>
      </p:sp>
      <p:sp>
        <p:nvSpPr>
          <p:cNvPr id="799" name="Shape 7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2559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2" name="Shape 6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ALL</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Introduce who we are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webinar was born to extend and support the Core Advocates program, and the chance to help teachers implement changes in their classrooms – give very brief info on CA here</a:t>
            </a:r>
          </a:p>
        </p:txBody>
      </p:sp>
      <p:sp>
        <p:nvSpPr>
          <p:cNvPr id="663" name="Shape 6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164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6" name="Shape 80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CO-PRESENTER</a:t>
            </a:r>
          </a:p>
        </p:txBody>
      </p:sp>
      <p:sp>
        <p:nvSpPr>
          <p:cNvPr id="807" name="Shape 8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72795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5" name="Shape 8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816" name="Shape 8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08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1" name="Shape 8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822" name="Shape 8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81687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7" name="Shape 8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Hand-off to CO-PRESENTER</a:t>
            </a:r>
          </a:p>
        </p:txBody>
      </p:sp>
      <p:sp>
        <p:nvSpPr>
          <p:cNvPr id="828" name="Shape 8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6090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3" name="Shape 83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34" name="Shape 83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25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0" name="Shape 84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41" name="Shape 84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8042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Shape 84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8" name="Shape 8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49" name="Shape 8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13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6" name="Shape 8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57" name="Shape 85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7538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4" name="Shape 8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65" name="Shape 8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1388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1" name="Shape 8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JOANI/SANDRA</a:t>
            </a:r>
          </a:p>
          <a:p>
            <a:pPr marL="0" marR="0" lvl="0" indent="0" algn="l" rtl="0">
              <a:spcBef>
                <a:spcPts val="0"/>
              </a:spcBef>
              <a:buClr>
                <a:schemeClr val="dk1"/>
              </a:buClr>
              <a:buSzPct val="25000"/>
              <a:buFont typeface="Calibri"/>
              <a:buNone/>
            </a:pPr>
            <a:r>
              <a:rPr lang="en-US"/>
              <a:t>(Frame in terms of it being difficult for all of us)</a:t>
            </a:r>
          </a:p>
        </p:txBody>
      </p:sp>
      <p:sp>
        <p:nvSpPr>
          <p:cNvPr id="872" name="Shape 8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103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0" name="Shape 6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For those who don’t already know…</a:t>
            </a:r>
          </a:p>
        </p:txBody>
      </p:sp>
      <p:sp>
        <p:nvSpPr>
          <p:cNvPr id="671" name="Shape 6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103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7" name="Shape 8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878" name="Shape 8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41379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4" name="Shape 8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 and CO-PRESENTER</a:t>
            </a:r>
          </a:p>
        </p:txBody>
      </p:sp>
      <p:sp>
        <p:nvSpPr>
          <p:cNvPr id="885" name="Shape 8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185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0" name="Shape 8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891" name="Shape 8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9046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897" name="Shape 8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4616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Shape 9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04" name="Shape 9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263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627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8" name="Shape 6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689" name="Shape 6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0808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7" name="Shape 6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698" name="Shape 6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34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Pass to Co-presenter</a:t>
            </a:r>
          </a:p>
        </p:txBody>
      </p:sp>
      <p:sp>
        <p:nvSpPr>
          <p:cNvPr id="706" name="Shape 7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840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1" name="Shape 7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CO-PRESENTER</a:t>
            </a:r>
          </a:p>
        </p:txBody>
      </p:sp>
      <p:sp>
        <p:nvSpPr>
          <p:cNvPr id="712" name="Shape 7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638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3" name="Shape 283"/>
          <p:cNvSpPr txBox="1">
            <a:spLocks noGrp="1"/>
          </p:cNvSpPr>
          <p:nvPr>
            <p:ph type="body" idx="1"/>
          </p:nvPr>
        </p:nvSpPr>
        <p:spPr>
          <a:xfrm>
            <a:off x="685800" y="4343400"/>
            <a:ext cx="5486399" cy="4247264"/>
          </a:xfrm>
          <a:prstGeom prst="rect">
            <a:avLst/>
          </a:prstGeom>
          <a:noFill/>
          <a:ln>
            <a:noFill/>
          </a:ln>
        </p:spPr>
        <p:txBody>
          <a:bodyPr lIns="91425" tIns="45675" rIns="91425" bIns="45675" anchor="t" anchorCtr="0">
            <a:noAutofit/>
          </a:bodyPr>
          <a:lstStyle/>
          <a:p>
            <a:pPr marL="0" marR="0" lvl="0" indent="0" algn="l" rtl="0">
              <a:spcBef>
                <a:spcPts val="0"/>
              </a:spcBef>
              <a:buClr>
                <a:schemeClr val="dk1"/>
              </a:buClr>
              <a:buSzPct val="25000"/>
              <a:buFont typeface="Arial"/>
              <a:buNone/>
            </a:pPr>
            <a:r>
              <a:rPr lang="en-US" sz="1200" b="0" i="0" u="sng" strike="noStrike" cap="none">
                <a:solidFill>
                  <a:schemeClr val="dk1"/>
                </a:solidFill>
                <a:latin typeface="Arial"/>
                <a:ea typeface="Arial"/>
                <a:cs typeface="Arial"/>
                <a:sym typeface="Arial"/>
              </a:rPr>
              <a:t>Big Idea:</a:t>
            </a:r>
            <a:r>
              <a:rPr lang="en-US" sz="1200" b="0" i="0" u="none" strike="noStrike" cap="none">
                <a:solidFill>
                  <a:schemeClr val="dk1"/>
                </a:solidFill>
                <a:latin typeface="Arial"/>
                <a:ea typeface="Arial"/>
                <a:cs typeface="Arial"/>
                <a:sym typeface="Arial"/>
              </a:rPr>
              <a:t>  This slide allows for a quick reference to the three shifts before going into detail about each.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sng" strike="noStrike" cap="none">
                <a:solidFill>
                  <a:schemeClr val="dk1"/>
                </a:solidFill>
                <a:latin typeface="Arial"/>
                <a:ea typeface="Arial"/>
                <a:cs typeface="Arial"/>
                <a:sym typeface="Arial"/>
              </a:rPr>
              <a:t>Talking Points:</a:t>
            </a:r>
          </a:p>
          <a:p>
            <a:pPr marL="285750" marR="0" lvl="0" indent="-2857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Here are the three shifts in mathematics.  {Read the slide}</a:t>
            </a:r>
          </a:p>
          <a:p>
            <a:pPr marL="285750" marR="0" lvl="0" indent="-2857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They are meant to be succinct, and easy to remember.</a:t>
            </a:r>
          </a:p>
          <a:p>
            <a:pPr marL="285750" marR="0" lvl="0" indent="-2857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To learn more about the Standards we are going to talk about the three shifts, which represent the overarching messages in these new Standards.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sng" strike="noStrike" cap="none">
                <a:solidFill>
                  <a:schemeClr val="dk1"/>
                </a:solidFill>
                <a:latin typeface="Arial"/>
                <a:ea typeface="Arial"/>
                <a:cs typeface="Arial"/>
                <a:sym typeface="Arial"/>
              </a:rPr>
              <a:t>Background Knowledge:</a:t>
            </a:r>
          </a:p>
          <a:p>
            <a:pPr marL="0" marR="0" lvl="0" indent="0" algn="l" rtl="0">
              <a:spcBef>
                <a:spcPts val="0"/>
              </a:spcBef>
              <a:buClr>
                <a:srgbClr val="000000"/>
              </a:buClr>
              <a:buSzPct val="25000"/>
              <a:buFont typeface="Arial"/>
              <a:buNone/>
            </a:pPr>
            <a:endParaRPr sz="1200" b="0" i="0" u="none" strike="noStrike" cap="none">
              <a:solidFill>
                <a:srgbClr val="000000"/>
              </a:solidFill>
              <a:latin typeface="Arial"/>
              <a:ea typeface="Arial"/>
              <a:cs typeface="Arial"/>
              <a:sym typeface="Arial"/>
            </a:endParaRPr>
          </a:p>
        </p:txBody>
      </p:sp>
      <p:sp>
        <p:nvSpPr>
          <p:cNvPr id="284" name="Shape 284"/>
          <p:cNvSpPr txBox="1">
            <a:spLocks noGrp="1"/>
          </p:cNvSpPr>
          <p:nvPr>
            <p:ph type="sldNum" idx="12"/>
          </p:nvPr>
        </p:nvSpPr>
        <p:spPr>
          <a:xfrm>
            <a:off x="3884612" y="8850078"/>
            <a:ext cx="2971799" cy="292335"/>
          </a:xfrm>
          <a:prstGeom prst="rect">
            <a:avLst/>
          </a:prstGeom>
          <a:noFill/>
          <a:ln>
            <a:noFill/>
          </a:ln>
        </p:spPr>
        <p:txBody>
          <a:bodyPr lIns="91425" tIns="45675" rIns="91425" bIns="45675"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 </a:t>
            </a:r>
          </a:p>
        </p:txBody>
      </p:sp>
    </p:spTree>
    <p:extLst>
      <p:ext uri="{BB962C8B-B14F-4D97-AF65-F5344CB8AC3E}">
        <p14:creationId xmlns:p14="http://schemas.microsoft.com/office/powerpoint/2010/main" val="422360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17" y="225993"/>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4"/>
            <a:ext cx="9144000" cy="3167762"/>
          </a:xfrm>
          <a:prstGeom prst="rect">
            <a:avLst/>
          </a:prstGeom>
          <a:noFill/>
          <a:ln>
            <a:noFill/>
          </a:ln>
        </p:spPr>
      </p:pic>
      <p:sp>
        <p:nvSpPr>
          <p:cNvPr id="15" name="Shape 15"/>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 name="Shape 16"/>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89" name="Shape 89"/>
          <p:cNvSpPr/>
          <p:nvPr/>
        </p:nvSpPr>
        <p:spPr>
          <a:xfrm>
            <a:off x="0" y="2120455"/>
            <a:ext cx="9144001" cy="398305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90" name="Shape 90"/>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1" name="Shape 91"/>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03"/>
        <p:cNvGrpSpPr/>
        <p:nvPr/>
      </p:nvGrpSpPr>
      <p:grpSpPr>
        <a:xfrm>
          <a:off x="0" y="0"/>
          <a:ext cx="0" cy="0"/>
          <a:chOff x="0" y="0"/>
          <a:chExt cx="0" cy="0"/>
        </a:xfrm>
      </p:grpSpPr>
      <p:sp>
        <p:nvSpPr>
          <p:cNvPr id="104" name="Shape 104"/>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6" name="Shape 106"/>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7" name="Shape 107"/>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8" name="Shape 108"/>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9" name="Shape 109"/>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2" name="Shape 112"/>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3" name="Shape 113"/>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4" name="Shape 114"/>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5" name="Shape 115"/>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6" name="Shape 116"/>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age">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9" name="Shape 11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0" name="Shape 12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21" name="Shape 12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2" name="Shape 12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25" name="Shape 12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6" name="Shape 12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8" name="Shape 12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29"/>
        <p:cNvGrpSpPr/>
        <p:nvPr/>
      </p:nvGrpSpPr>
      <p:grpSpPr>
        <a:xfrm>
          <a:off x="0" y="0"/>
          <a:ext cx="0" cy="0"/>
          <a:chOff x="0" y="0"/>
          <a:chExt cx="0" cy="0"/>
        </a:xfrm>
      </p:grpSpPr>
      <p:sp>
        <p:nvSpPr>
          <p:cNvPr id="130" name="Shape 130"/>
          <p:cNvSpPr>
            <a:spLocks noGrp="1"/>
          </p:cNvSpPr>
          <p:nvPr>
            <p:ph type="pic" idx="2"/>
          </p:nvPr>
        </p:nvSpPr>
        <p:spPr>
          <a:xfrm>
            <a:off x="0" y="0"/>
            <a:ext cx="3000000" cy="30000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2" name="Shape 13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3" name="Shape 13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34" name="Shape 13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0" y="0"/>
            <a:ext cx="9144000" cy="6858000"/>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40" name="Shape 14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1" name="Shape 14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42" name="Shape 14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3" name="Shape 14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4"/>
        <p:cNvGrpSpPr/>
        <p:nvPr/>
      </p:nvGrpSpPr>
      <p:grpSpPr>
        <a:xfrm>
          <a:off x="0" y="0"/>
          <a:ext cx="0" cy="0"/>
          <a:chOff x="0" y="0"/>
          <a:chExt cx="0" cy="0"/>
        </a:xfrm>
      </p:grpSpPr>
      <p:sp>
        <p:nvSpPr>
          <p:cNvPr id="145" name="Shape 14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6" name="Shape 14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47" name="Shape 14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8" name="Shape 14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 </a:t>
            </a:r>
          </a:p>
        </p:txBody>
      </p:sp>
      <p:pic>
        <p:nvPicPr>
          <p:cNvPr id="153" name="Shape 153"/>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154" name="Shape 15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155" name="Shape 155"/>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5" name="Shape 2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8" name="Shape 15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1" name="Shape 16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62" name="Shape 16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63" name="Shape 16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6" name="Shape 166"/>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2"/>
          </p:nvPr>
        </p:nvSpPr>
        <p:spPr>
          <a:xfrm>
            <a:off x="457200" y="2190750"/>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3"/>
          </p:nvPr>
        </p:nvSpPr>
        <p:spPr>
          <a:xfrm>
            <a:off x="4645025" y="1550987"/>
            <a:ext cx="4041772"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4"/>
          </p:nvPr>
        </p:nvSpPr>
        <p:spPr>
          <a:xfrm>
            <a:off x="4645025" y="2190750"/>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0" name="Shape 1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1" name="Shape 1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72" name="Shape 17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3" name="Shape 17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74"/>
        <p:cNvGrpSpPr/>
        <p:nvPr/>
      </p:nvGrpSpPr>
      <p:grpSpPr>
        <a:xfrm>
          <a:off x="0" y="0"/>
          <a:ext cx="0" cy="0"/>
          <a:chOff x="0" y="0"/>
          <a:chExt cx="0" cy="0"/>
        </a:xfrm>
      </p:grpSpPr>
      <p:sp>
        <p:nvSpPr>
          <p:cNvPr id="175" name="Shape 175"/>
          <p:cNvSpPr>
            <a:spLocks noGrp="1"/>
          </p:cNvSpPr>
          <p:nvPr>
            <p:ph type="pic" idx="2"/>
          </p:nvPr>
        </p:nvSpPr>
        <p:spPr>
          <a:xfrm>
            <a:off x="4578350" y="1600200"/>
            <a:ext cx="4108450" cy="452595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76" name="Shape 1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7" name="Shape 17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3"/>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0" name="Shape 18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81" name="Shape 18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2" name="Shape 18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3"/>
        <p:cNvGrpSpPr/>
        <p:nvPr/>
      </p:nvGrpSpPr>
      <p:grpSpPr>
        <a:xfrm>
          <a:off x="0" y="0"/>
          <a:ext cx="0" cy="0"/>
          <a:chOff x="0" y="0"/>
          <a:chExt cx="0" cy="0"/>
        </a:xfrm>
      </p:grpSpPr>
      <p:sp>
        <p:nvSpPr>
          <p:cNvPr id="184" name="Shape 184"/>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85" name="Shape 185"/>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87" name="Shape 18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4"/>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5"/>
          </p:nvPr>
        </p:nvSpPr>
        <p:spPr>
          <a:xfrm>
            <a:off x="4578350" y="3354830"/>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Shape 19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1" name="Shape 19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92" name="Shape 19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3" name="Shape 19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Images">
    <p:spTree>
      <p:nvGrpSpPr>
        <p:cNvPr id="1" name="Shape 194"/>
        <p:cNvGrpSpPr/>
        <p:nvPr/>
      </p:nvGrpSpPr>
      <p:grpSpPr>
        <a:xfrm>
          <a:off x="0" y="0"/>
          <a:ext cx="0" cy="0"/>
          <a:chOff x="0" y="0"/>
          <a:chExt cx="0" cy="0"/>
        </a:xfrm>
      </p:grpSpPr>
      <p:sp>
        <p:nvSpPr>
          <p:cNvPr id="195" name="Shape 195"/>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96" name="Shape 1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97" name="Shape 197"/>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Shape 198"/>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99" name="Shape 199"/>
          <p:cNvSpPr txBox="1">
            <a:spLocks noGrp="1"/>
          </p:cNvSpPr>
          <p:nvPr>
            <p:ph type="body" idx="4"/>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1" name="Shape 20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02" name="Shape 20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3" name="Shape 20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04"/>
        <p:cNvGrpSpPr/>
        <p:nvPr/>
      </p:nvGrpSpPr>
      <p:grpSpPr>
        <a:xfrm>
          <a:off x="0" y="0"/>
          <a:ext cx="0" cy="0"/>
          <a:chOff x="0" y="0"/>
          <a:chExt cx="0" cy="0"/>
        </a:xfrm>
      </p:grpSpPr>
      <p:sp>
        <p:nvSpPr>
          <p:cNvPr id="205" name="Shape 205"/>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6" name="Shape 206"/>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7" name="Shape 207"/>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8" name="Shape 208"/>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9" name="Shape 2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0" name="Shape 210"/>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6"/>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7"/>
          </p:nvPr>
        </p:nvSpPr>
        <p:spPr>
          <a:xfrm>
            <a:off x="4616450" y="3354830"/>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8"/>
          </p:nvPr>
        </p:nvSpPr>
        <p:spPr>
          <a:xfrm>
            <a:off x="454022" y="3354830"/>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5" name="Shape 21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16" name="Shape 21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7" name="Shape 21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223" name="Shape 223"/>
          <p:cNvPicPr preferRelativeResize="0"/>
          <p:nvPr/>
        </p:nvPicPr>
        <p:blipFill rotWithShape="1">
          <a:blip r:embed="rId3">
            <a:alphaModFix/>
          </a:blip>
          <a:srcRect/>
          <a:stretch/>
        </p:blipFill>
        <p:spPr>
          <a:xfrm>
            <a:off x="0" y="1848736"/>
            <a:ext cx="9144000" cy="3167763"/>
          </a:xfrm>
          <a:prstGeom prst="rect">
            <a:avLst/>
          </a:prstGeom>
          <a:noFill/>
          <a:ln>
            <a:noFill/>
          </a:ln>
        </p:spPr>
      </p:pic>
      <p:sp>
        <p:nvSpPr>
          <p:cNvPr id="224" name="Shape 22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5" name="Shape 225"/>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6" name="Shape 226"/>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27" name="Shape 227"/>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0" name="Shape 2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2" name="Shape 232"/>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233" name="Shape 23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34" name="Shape 23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End Slide">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7" name="Shape 237"/>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238" name="Shape 238"/>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239" name="Shape 239"/>
          <p:cNvSpPr txBox="1"/>
          <p:nvPr/>
        </p:nvSpPr>
        <p:spPr>
          <a:xfrm>
            <a:off x="216567"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rgbClr val="23593E"/>
              </a:solidFill>
              <a:latin typeface="Allerta"/>
              <a:ea typeface="Allerta"/>
              <a:cs typeface="Allerta"/>
              <a:sym typeface="Allerta"/>
            </a:endParaRPr>
          </a:p>
        </p:txBody>
      </p:sp>
      <p:pic>
        <p:nvPicPr>
          <p:cNvPr id="240" name="Shape 240"/>
          <p:cNvPicPr preferRelativeResize="0"/>
          <p:nvPr/>
        </p:nvPicPr>
        <p:blipFill rotWithShape="1">
          <a:blip r:embed="rId3">
            <a:alphaModFix/>
          </a:blip>
          <a:srcRect/>
          <a:stretch/>
        </p:blipFill>
        <p:spPr>
          <a:xfrm>
            <a:off x="219319" y="225995"/>
            <a:ext cx="1640437" cy="808049"/>
          </a:xfrm>
          <a:prstGeom prst="rect">
            <a:avLst/>
          </a:prstGeom>
          <a:noFill/>
          <a:ln>
            <a:noFill/>
          </a:ln>
        </p:spPr>
      </p:pic>
      <p:sp>
        <p:nvSpPr>
          <p:cNvPr id="241" name="Shape 241"/>
          <p:cNvSpPr txBox="1">
            <a:spLocks noGrp="1"/>
          </p:cNvSpPr>
          <p:nvPr>
            <p:ph type="title"/>
          </p:nvPr>
        </p:nvSpPr>
        <p:spPr>
          <a:xfrm>
            <a:off x="219319" y="2852946"/>
            <a:ext cx="8617800" cy="876843"/>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llerta"/>
              <a:buNone/>
              <a:defRPr sz="2800" b="0" i="0" u="none" strike="noStrike" cap="none">
                <a:solidFill>
                  <a:schemeClr val="dk1"/>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2">
            <a:alphaModFix/>
          </a:blip>
          <a:srcRect/>
          <a:stretch/>
        </p:blipFill>
        <p:spPr>
          <a:xfrm>
            <a:off x="0" y="1874136"/>
            <a:ext cx="9144000" cy="3131363"/>
          </a:xfrm>
          <a:prstGeom prst="rect">
            <a:avLst/>
          </a:prstGeom>
          <a:noFill/>
          <a:ln>
            <a:noFill/>
          </a:ln>
        </p:spPr>
      </p:pic>
      <p:sp>
        <p:nvSpPr>
          <p:cNvPr id="244" name="Shape 244"/>
          <p:cNvSpPr txBox="1">
            <a:spLocks noGrp="1"/>
          </p:cNvSpPr>
          <p:nvPr>
            <p:ph type="ctrTitle"/>
          </p:nvPr>
        </p:nvSpPr>
        <p:spPr>
          <a:xfrm>
            <a:off x="3507950" y="2362433"/>
            <a:ext cx="5497218"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5" name="Shape 245"/>
          <p:cNvSpPr txBox="1">
            <a:spLocks noGrp="1"/>
          </p:cNvSpPr>
          <p:nvPr>
            <p:ph type="subTitle" idx="1"/>
          </p:nvPr>
        </p:nvSpPr>
        <p:spPr>
          <a:xfrm>
            <a:off x="3507948" y="3835562"/>
            <a:ext cx="5497219" cy="792405"/>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46" name="Shape 246"/>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7" name="Shape 247"/>
          <p:cNvSpPr>
            <a:spLocks noGrp="1"/>
          </p:cNvSpPr>
          <p:nvPr>
            <p:ph type="pic" idx="2"/>
          </p:nvPr>
        </p:nvSpPr>
        <p:spPr>
          <a:xfrm>
            <a:off x="0" y="1857374"/>
            <a:ext cx="3349624" cy="3159126"/>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8" name="Shape 248"/>
          <p:cNvPicPr preferRelativeResize="0"/>
          <p:nvPr/>
        </p:nvPicPr>
        <p:blipFill rotWithShape="1">
          <a:blip r:embed="rId3">
            <a:alphaModFix/>
          </a:blip>
          <a:srcRect/>
          <a:stretch/>
        </p:blipFill>
        <p:spPr>
          <a:xfrm>
            <a:off x="219319" y="225995"/>
            <a:ext cx="1640437" cy="808049"/>
          </a:xfrm>
          <a:prstGeom prst="rect">
            <a:avLst/>
          </a:prstGeom>
          <a:noFill/>
          <a:ln>
            <a:noFill/>
          </a:ln>
        </p:spPr>
      </p:pic>
      <p:pic>
        <p:nvPicPr>
          <p:cNvPr id="249" name="Shape 249"/>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2" name="Shape 32"/>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250"/>
        <p:cNvGrpSpPr/>
        <p:nvPr/>
      </p:nvGrpSpPr>
      <p:grpSpPr>
        <a:xfrm>
          <a:off x="0" y="0"/>
          <a:ext cx="0" cy="0"/>
          <a:chOff x="0" y="0"/>
          <a:chExt cx="0" cy="0"/>
        </a:xfrm>
      </p:grpSpPr>
      <p:pic>
        <p:nvPicPr>
          <p:cNvPr id="251" name="Shape 251"/>
          <p:cNvPicPr preferRelativeResize="0"/>
          <p:nvPr/>
        </p:nvPicPr>
        <p:blipFill rotWithShape="1">
          <a:blip r:embed="rId2">
            <a:alphaModFix/>
          </a:blip>
          <a:srcRect/>
          <a:stretch/>
        </p:blipFill>
        <p:spPr>
          <a:xfrm>
            <a:off x="0" y="1874136"/>
            <a:ext cx="9144000" cy="3131363"/>
          </a:xfrm>
          <a:prstGeom prst="rect">
            <a:avLst/>
          </a:prstGeom>
          <a:noFill/>
          <a:ln>
            <a:noFill/>
          </a:ln>
        </p:spPr>
      </p:pic>
      <p:pic>
        <p:nvPicPr>
          <p:cNvPr id="252" name="Shape 252"/>
          <p:cNvPicPr preferRelativeResize="0"/>
          <p:nvPr/>
        </p:nvPicPr>
        <p:blipFill rotWithShape="1">
          <a:blip r:embed="rId3">
            <a:alphaModFix/>
          </a:blip>
          <a:srcRect/>
          <a:stretch/>
        </p:blipFill>
        <p:spPr>
          <a:xfrm>
            <a:off x="219319" y="225995"/>
            <a:ext cx="1640437" cy="808049"/>
          </a:xfrm>
          <a:prstGeom prst="rect">
            <a:avLst/>
          </a:prstGeom>
          <a:noFill/>
          <a:ln>
            <a:noFill/>
          </a:ln>
        </p:spPr>
      </p:pic>
      <p:sp>
        <p:nvSpPr>
          <p:cNvPr id="253" name="Shape 253"/>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55" name="Shape 255"/>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256" name="Shape 256"/>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2">
            <a:alphaModFix/>
          </a:blip>
          <a:srcRect/>
          <a:stretch/>
        </p:blipFill>
        <p:spPr>
          <a:xfrm>
            <a:off x="0" y="1874136"/>
            <a:ext cx="9144000" cy="3131363"/>
          </a:xfrm>
          <a:prstGeom prst="rect">
            <a:avLst/>
          </a:prstGeom>
          <a:noFill/>
          <a:ln>
            <a:noFill/>
          </a:ln>
        </p:spPr>
      </p:pic>
      <p:pic>
        <p:nvPicPr>
          <p:cNvPr id="259" name="Shape 259"/>
          <p:cNvPicPr preferRelativeResize="0"/>
          <p:nvPr/>
        </p:nvPicPr>
        <p:blipFill rotWithShape="1">
          <a:blip r:embed="rId3">
            <a:alphaModFix/>
          </a:blip>
          <a:srcRect/>
          <a:stretch/>
        </p:blipFill>
        <p:spPr>
          <a:xfrm>
            <a:off x="219319" y="225995"/>
            <a:ext cx="1640437" cy="808049"/>
          </a:xfrm>
          <a:prstGeom prst="rect">
            <a:avLst/>
          </a:prstGeom>
          <a:noFill/>
          <a:ln>
            <a:noFill/>
          </a:ln>
        </p:spPr>
      </p:pic>
      <p:sp>
        <p:nvSpPr>
          <p:cNvPr id="260" name="Shape 260"/>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1" name="Shape 261"/>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62" name="Shape 262"/>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263" name="Shape 263"/>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4" name="Shape 264"/>
          <p:cNvSpPr>
            <a:spLocks noGrp="1"/>
          </p:cNvSpPr>
          <p:nvPr>
            <p:ph type="pic" idx="2"/>
          </p:nvPr>
        </p:nvSpPr>
        <p:spPr>
          <a:xfrm>
            <a:off x="7117557" y="225425"/>
            <a:ext cx="1650999" cy="808037"/>
          </a:xfrm>
          <a:prstGeom prst="rect">
            <a:avLst/>
          </a:prstGeom>
          <a:noFill/>
          <a:ln>
            <a:noFill/>
          </a:ln>
        </p:spPr>
        <p:txBody>
          <a:bodyPr lIns="91425" tIns="91425" rIns="91425" bIns="91425" anchor="t" anchorCtr="0"/>
          <a:lstStyle>
            <a:lvl1pPr marL="342900" marR="0" lvl="0" indent="-254000" algn="l" rtl="0">
              <a:spcBef>
                <a:spcPts val="280"/>
              </a:spcBef>
              <a:buClr>
                <a:schemeClr val="dk1"/>
              </a:buClr>
              <a:buSzPct val="100000"/>
              <a:buFont typeface="Arial"/>
              <a:buChar char="•"/>
              <a:defRPr sz="1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267" name="Shape 267"/>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268" name="Shape 268"/>
          <p:cNvSpPr txBox="1">
            <a:spLocks noGrp="1"/>
          </p:cNvSpPr>
          <p:nvPr>
            <p:ph type="ctrTitle"/>
          </p:nvPr>
        </p:nvSpPr>
        <p:spPr>
          <a:xfrm>
            <a:off x="237697" y="4861542"/>
            <a:ext cx="8684052" cy="942501"/>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28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subTitle" idx="1"/>
          </p:nvPr>
        </p:nvSpPr>
        <p:spPr>
          <a:xfrm>
            <a:off x="237697" y="5804044"/>
            <a:ext cx="5497219" cy="792405"/>
          </a:xfrm>
          <a:prstGeom prst="rect">
            <a:avLst/>
          </a:prstGeom>
          <a:noFill/>
          <a:ln>
            <a:noFill/>
          </a:ln>
        </p:spPr>
        <p:txBody>
          <a:bodyPr lIns="91425" tIns="91425" rIns="91425" bIns="91425" anchor="t" anchorCtr="0"/>
          <a:lstStyle>
            <a:lvl1pPr marL="0" marR="0" lvl="0" indent="0" algn="l" rtl="0">
              <a:spcBef>
                <a:spcPts val="480"/>
              </a:spcBef>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70" name="Shape 270"/>
          <p:cNvPicPr preferRelativeResize="0"/>
          <p:nvPr/>
        </p:nvPicPr>
        <p:blipFill rotWithShape="1">
          <a:blip r:embed="rId4">
            <a:alphaModFix/>
          </a:blip>
          <a:srcRect/>
          <a:stretch/>
        </p:blipFill>
        <p:spPr>
          <a:xfrm>
            <a:off x="0" y="329608"/>
            <a:ext cx="3651248" cy="75048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71"/>
        <p:cNvGrpSpPr/>
        <p:nvPr/>
      </p:nvGrpSpPr>
      <p:grpSpPr>
        <a:xfrm>
          <a:off x="0" y="0"/>
          <a:ext cx="0" cy="0"/>
          <a:chOff x="0" y="0"/>
          <a:chExt cx="0" cy="0"/>
        </a:xfrm>
      </p:grpSpPr>
      <p:sp>
        <p:nvSpPr>
          <p:cNvPr id="272" name="Shape 27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3" name="Shape 27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sp>
        <p:nvSpPr>
          <p:cNvPr id="274" name="Shape 274"/>
          <p:cNvSpPr txBox="1">
            <a:spLocks noGrp="1"/>
          </p:cNvSpPr>
          <p:nvPr>
            <p:ph type="title"/>
          </p:nvPr>
        </p:nvSpPr>
        <p:spPr>
          <a:xfrm>
            <a:off x="214313" y="2914650"/>
            <a:ext cx="3675061" cy="1143000"/>
          </a:xfrm>
          <a:prstGeom prst="rect">
            <a:avLst/>
          </a:prstGeom>
          <a:noFill/>
          <a:ln>
            <a:noFill/>
          </a:ln>
        </p:spPr>
        <p:txBody>
          <a:bodyPr lIns="91425" tIns="91425" rIns="91425" bIns="91425" anchor="ctr" anchorCtr="0"/>
          <a:lstStyle>
            <a:lvl1pPr marL="0" marR="0" lvl="0" indent="0" algn="l" rtl="0">
              <a:spcBef>
                <a:spcPts val="0"/>
              </a:spcBef>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5" name="Shape 275"/>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body" idx="2"/>
          </p:nvPr>
        </p:nvSpPr>
        <p:spPr>
          <a:xfrm>
            <a:off x="7209514" y="1858449"/>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body" idx="3"/>
          </p:nvPr>
        </p:nvSpPr>
        <p:spPr>
          <a:xfrm>
            <a:off x="4624612" y="2400627"/>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body" idx="4"/>
          </p:nvPr>
        </p:nvSpPr>
        <p:spPr>
          <a:xfrm>
            <a:off x="7209514" y="2400627"/>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body" idx="5"/>
          </p:nvPr>
        </p:nvSpPr>
        <p:spPr>
          <a:xfrm>
            <a:off x="4624612" y="2955017"/>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body" idx="6"/>
          </p:nvPr>
        </p:nvSpPr>
        <p:spPr>
          <a:xfrm>
            <a:off x="7209514" y="2955017"/>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2" name="Shape 282"/>
          <p:cNvSpPr txBox="1">
            <a:spLocks noGrp="1"/>
          </p:cNvSpPr>
          <p:nvPr>
            <p:ph type="body" idx="8"/>
          </p:nvPr>
        </p:nvSpPr>
        <p:spPr>
          <a:xfrm>
            <a:off x="7209514" y="3509407"/>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3" name="Shape 283"/>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body" idx="13"/>
          </p:nvPr>
        </p:nvSpPr>
        <p:spPr>
          <a:xfrm>
            <a:off x="7209514" y="4063798"/>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body" idx="15"/>
          </p:nvPr>
        </p:nvSpPr>
        <p:spPr>
          <a:xfrm>
            <a:off x="7209514" y="4618185"/>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7" name="Shape 28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88" name="Shape 28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291" name="Shape 291"/>
          <p:cNvSpPr/>
          <p:nvPr/>
        </p:nvSpPr>
        <p:spPr>
          <a:xfrm>
            <a:off x="-1" y="2120455"/>
            <a:ext cx="9144001" cy="3983054"/>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llerta"/>
              <a:ea typeface="Allerta"/>
              <a:cs typeface="Allerta"/>
              <a:sym typeface="Allerta"/>
            </a:endParaRPr>
          </a:p>
        </p:txBody>
      </p:sp>
      <p:sp>
        <p:nvSpPr>
          <p:cNvPr id="292" name="Shape 292"/>
          <p:cNvSpPr txBox="1">
            <a:spLocks noGrp="1"/>
          </p:cNvSpPr>
          <p:nvPr>
            <p:ph type="title"/>
          </p:nvPr>
        </p:nvSpPr>
        <p:spPr>
          <a:xfrm>
            <a:off x="214313" y="3629025"/>
            <a:ext cx="3675061" cy="1143000"/>
          </a:xfrm>
          <a:prstGeom prst="rect">
            <a:avLst/>
          </a:prstGeom>
          <a:noFill/>
          <a:ln>
            <a:noFill/>
          </a:ln>
        </p:spPr>
        <p:txBody>
          <a:bodyPr lIns="91425" tIns="91425" rIns="91425" bIns="91425" anchor="ctr" anchorCtr="0"/>
          <a:lstStyle>
            <a:lvl1pPr marL="0" marR="0" lvl="0" indent="0" algn="l" rtl="0">
              <a:spcBef>
                <a:spcPts val="0"/>
              </a:spcBef>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body" idx="2"/>
          </p:nvPr>
        </p:nvSpPr>
        <p:spPr>
          <a:xfrm>
            <a:off x="7209514" y="2456788"/>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body" idx="4"/>
          </p:nvPr>
        </p:nvSpPr>
        <p:spPr>
          <a:xfrm>
            <a:off x="7209514" y="2998966"/>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body" idx="6"/>
          </p:nvPr>
        </p:nvSpPr>
        <p:spPr>
          <a:xfrm>
            <a:off x="7209514" y="3553357"/>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body" idx="8"/>
          </p:nvPr>
        </p:nvSpPr>
        <p:spPr>
          <a:xfrm>
            <a:off x="7209514" y="4107746"/>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body" idx="13"/>
          </p:nvPr>
        </p:nvSpPr>
        <p:spPr>
          <a:xfrm>
            <a:off x="7209514" y="4662137"/>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body" idx="15"/>
          </p:nvPr>
        </p:nvSpPr>
        <p:spPr>
          <a:xfrm>
            <a:off x="7209514" y="5216525"/>
            <a:ext cx="1447347" cy="539749"/>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305"/>
        <p:cNvGrpSpPr/>
        <p:nvPr/>
      </p:nvGrpSpPr>
      <p:grpSpPr>
        <a:xfrm>
          <a:off x="0" y="0"/>
          <a:ext cx="0" cy="0"/>
          <a:chOff x="0" y="0"/>
          <a:chExt cx="0" cy="0"/>
        </a:xfrm>
      </p:grpSpPr>
      <p:sp>
        <p:nvSpPr>
          <p:cNvPr id="306" name="Shape 306"/>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7" name="Shape 307"/>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08" name="Shape 308"/>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09" name="Shape 309"/>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10" name="Shape 310"/>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11" name="Shape 311"/>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12"/>
        <p:cNvGrpSpPr/>
        <p:nvPr/>
      </p:nvGrpSpPr>
      <p:grpSpPr>
        <a:xfrm>
          <a:off x="0" y="0"/>
          <a:ext cx="0" cy="0"/>
          <a:chOff x="0" y="0"/>
          <a:chExt cx="0" cy="0"/>
        </a:xfrm>
      </p:grpSpPr>
      <p:sp>
        <p:nvSpPr>
          <p:cNvPr id="313" name="Shape 313"/>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4" name="Shape 314"/>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15" name="Shape 315"/>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16" name="Shape 316"/>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17" name="Shape 317"/>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18" name="Shape 318"/>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19"/>
        <p:cNvGrpSpPr/>
        <p:nvPr/>
      </p:nvGrpSpPr>
      <p:grpSpPr>
        <a:xfrm>
          <a:off x="0" y="0"/>
          <a:ext cx="0" cy="0"/>
          <a:chOff x="0" y="0"/>
          <a:chExt cx="0" cy="0"/>
        </a:xfrm>
      </p:grpSpPr>
      <p:sp>
        <p:nvSpPr>
          <p:cNvPr id="320" name="Shape 320"/>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1" name="Shape 321"/>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22" name="Shape 322"/>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23" name="Shape 323"/>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24" name="Shape 324"/>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25" name="Shape 325"/>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26"/>
        <p:cNvGrpSpPr/>
        <p:nvPr/>
      </p:nvGrpSpPr>
      <p:grpSpPr>
        <a:xfrm>
          <a:off x="0" y="0"/>
          <a:ext cx="0" cy="0"/>
          <a:chOff x="0" y="0"/>
          <a:chExt cx="0" cy="0"/>
        </a:xfrm>
      </p:grpSpPr>
      <p:sp>
        <p:nvSpPr>
          <p:cNvPr id="327" name="Shape 32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8" name="Shape 328"/>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29" name="Shape 329"/>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30" name="Shape 330"/>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31" name="Shape 331"/>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a:solidFill>
                <a:schemeClr val="dk1"/>
              </a:solidFill>
              <a:latin typeface="Allerta"/>
              <a:ea typeface="Allerta"/>
              <a:cs typeface="Allerta"/>
              <a:sym typeface="Allerta"/>
            </a:endParaRPr>
          </a:p>
        </p:txBody>
      </p:sp>
      <p:sp>
        <p:nvSpPr>
          <p:cNvPr id="332" name="Shape 332"/>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able Page">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5" name="Shape 335"/>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36" name="Shape 336"/>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37" name="Shape 33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38" name="Shape 33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End Slide">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 name="Shape 3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216565"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38" name="Shape 38"/>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39" name="Shape 39"/>
          <p:cNvSpPr txBox="1">
            <a:spLocks noGrp="1"/>
          </p:cNvSpPr>
          <p:nvPr>
            <p:ph type="title"/>
          </p:nvPr>
        </p:nvSpPr>
        <p:spPr>
          <a:xfrm>
            <a:off x="219317" y="2852946"/>
            <a:ext cx="8617800" cy="876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hart Page">
    <p:spTree>
      <p:nvGrpSpPr>
        <p:cNvPr id="1" name="Shape 339"/>
        <p:cNvGrpSpPr/>
        <p:nvPr/>
      </p:nvGrpSpPr>
      <p:grpSpPr>
        <a:xfrm>
          <a:off x="0" y="0"/>
          <a:ext cx="0" cy="0"/>
          <a:chOff x="0" y="0"/>
          <a:chExt cx="0" cy="0"/>
        </a:xfrm>
      </p:grpSpPr>
      <p:sp>
        <p:nvSpPr>
          <p:cNvPr id="340" name="Shape 340"/>
          <p:cNvSpPr>
            <a:spLocks noGrp="1"/>
          </p:cNvSpPr>
          <p:nvPr>
            <p:ph type="chart" idx="2"/>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1" name="Shape 3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2" name="Shape 34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43" name="Shape 34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44" name="Shape 34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45" name="Shape 34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346"/>
        <p:cNvGrpSpPr/>
        <p:nvPr/>
      </p:nvGrpSpPr>
      <p:grpSpPr>
        <a:xfrm>
          <a:off x="0" y="0"/>
          <a:ext cx="0" cy="0"/>
          <a:chOff x="0" y="0"/>
          <a:chExt cx="0" cy="0"/>
        </a:xfrm>
      </p:grpSpPr>
      <p:sp>
        <p:nvSpPr>
          <p:cNvPr id="347" name="Shape 347"/>
          <p:cNvSpPr>
            <a:spLocks noGrp="1"/>
          </p:cNvSpPr>
          <p:nvPr>
            <p:ph type="pic" idx="2"/>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8" name="Shape 3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9" name="Shape 34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0" name="Shape 350"/>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51" name="Shape 35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52" name="Shape 35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53"/>
        <p:cNvGrpSpPr/>
        <p:nvPr/>
      </p:nvGrpSpPr>
      <p:grpSpPr>
        <a:xfrm>
          <a:off x="0" y="0"/>
          <a:ext cx="0" cy="0"/>
          <a:chOff x="0" y="0"/>
          <a:chExt cx="0" cy="0"/>
        </a:xfrm>
      </p:grpSpPr>
      <p:sp>
        <p:nvSpPr>
          <p:cNvPr id="354" name="Shape 35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7" name="Shape 35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8" name="Shape 35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59" name="Shape 35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60" name="Shape 36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1"/>
        <p:cNvGrpSpPr/>
        <p:nvPr/>
      </p:nvGrpSpPr>
      <p:grpSpPr>
        <a:xfrm>
          <a:off x="0" y="0"/>
          <a:ext cx="0" cy="0"/>
          <a:chOff x="0" y="0"/>
          <a:chExt cx="0" cy="0"/>
        </a:xfrm>
      </p:grpSpPr>
      <p:sp>
        <p:nvSpPr>
          <p:cNvPr id="362" name="Shape 36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3" name="Shape 36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64" name="Shape 36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65" name="Shape 36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9" name="Shape 36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 </a:t>
            </a:r>
          </a:p>
        </p:txBody>
      </p:sp>
      <p:pic>
        <p:nvPicPr>
          <p:cNvPr id="370" name="Shape 370"/>
          <p:cNvPicPr preferRelativeResize="0"/>
          <p:nvPr/>
        </p:nvPicPr>
        <p:blipFill rotWithShape="1">
          <a:blip r:embed="rId2">
            <a:alphaModFix/>
          </a:blip>
          <a:srcRect/>
          <a:stretch/>
        </p:blipFill>
        <p:spPr>
          <a:xfrm>
            <a:off x="140803" y="6519775"/>
            <a:ext cx="1974669" cy="159614"/>
          </a:xfrm>
          <a:prstGeom prst="rect">
            <a:avLst/>
          </a:prstGeom>
          <a:noFill/>
          <a:ln>
            <a:noFill/>
          </a:ln>
        </p:spPr>
      </p:pic>
      <p:sp>
        <p:nvSpPr>
          <p:cNvPr id="371" name="Shape 371"/>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sp>
        <p:nvSpPr>
          <p:cNvPr id="372" name="Shape 372"/>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5" name="Shape 37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Shape 37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Shape 37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8" name="Shape 37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79" name="Shape 37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80" name="Shape 38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3" name="Shape 383"/>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spcBef>
                <a:spcPts val="480"/>
              </a:spcBef>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spcBef>
                <a:spcPts val="400"/>
              </a:spcBef>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4" name="Shape 384"/>
          <p:cNvSpPr txBox="1">
            <a:spLocks noGrp="1"/>
          </p:cNvSpPr>
          <p:nvPr>
            <p:ph type="body" idx="2"/>
          </p:nvPr>
        </p:nvSpPr>
        <p:spPr>
          <a:xfrm>
            <a:off x="457200" y="2190750"/>
            <a:ext cx="4040187" cy="3951287"/>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5" name="Shape 385"/>
          <p:cNvSpPr txBox="1">
            <a:spLocks noGrp="1"/>
          </p:cNvSpPr>
          <p:nvPr>
            <p:ph type="body" idx="3"/>
          </p:nvPr>
        </p:nvSpPr>
        <p:spPr>
          <a:xfrm>
            <a:off x="4645025" y="1550987"/>
            <a:ext cx="4041774" cy="639762"/>
          </a:xfrm>
          <a:prstGeom prst="rect">
            <a:avLst/>
          </a:prstGeom>
          <a:noFill/>
          <a:ln>
            <a:noFill/>
          </a:ln>
        </p:spPr>
        <p:txBody>
          <a:bodyPr lIns="91425" tIns="91425" rIns="91425" bIns="91425" anchor="b" anchorCtr="0"/>
          <a:lstStyle>
            <a:lvl1pPr marL="0" marR="0" lvl="0" indent="0" algn="l" rtl="0">
              <a:spcBef>
                <a:spcPts val="480"/>
              </a:spcBef>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spcBef>
                <a:spcPts val="400"/>
              </a:spcBef>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body" idx="4"/>
          </p:nvPr>
        </p:nvSpPr>
        <p:spPr>
          <a:xfrm>
            <a:off x="4645025" y="2190750"/>
            <a:ext cx="4041774" cy="3951287"/>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7" name="Shape 38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8" name="Shape 38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89" name="Shape 38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90" name="Shape 39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391"/>
        <p:cNvGrpSpPr/>
        <p:nvPr/>
      </p:nvGrpSpPr>
      <p:grpSpPr>
        <a:xfrm>
          <a:off x="0" y="0"/>
          <a:ext cx="0" cy="0"/>
          <a:chOff x="0" y="0"/>
          <a:chExt cx="0" cy="0"/>
        </a:xfrm>
      </p:grpSpPr>
      <p:sp>
        <p:nvSpPr>
          <p:cNvPr id="392" name="Shape 392"/>
          <p:cNvSpPr>
            <a:spLocks noGrp="1"/>
          </p:cNvSpPr>
          <p:nvPr>
            <p:ph type="pic" idx="2"/>
          </p:nvPr>
        </p:nvSpPr>
        <p:spPr>
          <a:xfrm>
            <a:off x="4578350" y="1600200"/>
            <a:ext cx="4108450" cy="4525961"/>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3" name="Shape 3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4" name="Shape 39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Shape 395"/>
          <p:cNvSpPr txBox="1">
            <a:spLocks noGrp="1"/>
          </p:cNvSpPr>
          <p:nvPr>
            <p:ph type="body" idx="3"/>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6" name="Shape 39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97" name="Shape 39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98" name="Shape 39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99" name="Shape 39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00"/>
        <p:cNvGrpSpPr/>
        <p:nvPr/>
      </p:nvGrpSpPr>
      <p:grpSpPr>
        <a:xfrm>
          <a:off x="0" y="0"/>
          <a:ext cx="0" cy="0"/>
          <a:chOff x="0" y="0"/>
          <a:chExt cx="0" cy="0"/>
        </a:xfrm>
      </p:grpSpPr>
      <p:sp>
        <p:nvSpPr>
          <p:cNvPr id="401" name="Shape 401"/>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2" name="Shape 402"/>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3" name="Shape 4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4" name="Shape 40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Shape 405"/>
          <p:cNvSpPr txBox="1">
            <a:spLocks noGrp="1"/>
          </p:cNvSpPr>
          <p:nvPr>
            <p:ph type="body" idx="4"/>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6" name="Shape 406"/>
          <p:cNvSpPr txBox="1">
            <a:spLocks noGrp="1"/>
          </p:cNvSpPr>
          <p:nvPr>
            <p:ph type="body" idx="5"/>
          </p:nvPr>
        </p:nvSpPr>
        <p:spPr>
          <a:xfrm>
            <a:off x="4578350" y="3354830"/>
            <a:ext cx="41084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7" name="Shape 40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8" name="Shape 40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409" name="Shape 40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410" name="Shape 41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1874134"/>
            <a:ext cx="9144000" cy="3131363"/>
          </a:xfrm>
          <a:prstGeom prst="rect">
            <a:avLst/>
          </a:prstGeom>
          <a:noFill/>
          <a:ln>
            <a:noFill/>
          </a:ln>
        </p:spPr>
      </p:pic>
      <p:sp>
        <p:nvSpPr>
          <p:cNvPr id="42" name="Shape 42"/>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43" name="Shape 43"/>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Shape 44"/>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5" name="Shape 45"/>
          <p:cNvSpPr>
            <a:spLocks noGrp="1"/>
          </p:cNvSpPr>
          <p:nvPr>
            <p:ph type="pic" idx="2"/>
          </p:nvPr>
        </p:nvSpPr>
        <p:spPr>
          <a:xfrm>
            <a:off x="0" y="1857374"/>
            <a:ext cx="3349624" cy="3159126"/>
          </a:xfrm>
          <a:prstGeom prst="rect">
            <a:avLst/>
          </a:prstGeom>
          <a:noFill/>
          <a:ln>
            <a:noFill/>
          </a:ln>
        </p:spPr>
        <p:txBody>
          <a:bodyPr lIns="91425" tIns="91425" rIns="91425" bIns="91425" anchor="ctr" anchorCtr="0"/>
          <a:lstStyle>
            <a:lvl1pPr lvl="0">
              <a:spcBef>
                <a:spcPts val="0"/>
              </a:spcBef>
              <a:buNone/>
              <a:defRPr/>
            </a:lvl1pPr>
          </a:lstStyle>
          <a:p>
            <a:endParaRPr/>
          </a:p>
        </p:txBody>
      </p:sp>
      <p:pic>
        <p:nvPicPr>
          <p:cNvPr id="46" name="Shape 46"/>
          <p:cNvPicPr preferRelativeResize="0"/>
          <p:nvPr/>
        </p:nvPicPr>
        <p:blipFill rotWithShape="1">
          <a:blip r:embed="rId3">
            <a:alphaModFix/>
          </a:blip>
          <a:srcRect/>
          <a:stretch/>
        </p:blipFill>
        <p:spPr>
          <a:xfrm>
            <a:off x="219317" y="225993"/>
            <a:ext cx="1640437" cy="808048"/>
          </a:xfrm>
          <a:prstGeom prst="rect">
            <a:avLst/>
          </a:prstGeom>
          <a:noFill/>
          <a:ln>
            <a:noFill/>
          </a:ln>
        </p:spPr>
      </p:pic>
      <p:pic>
        <p:nvPicPr>
          <p:cNvPr id="47" name="Shape 47"/>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wo Images">
    <p:spTree>
      <p:nvGrpSpPr>
        <p:cNvPr id="1" name="Shape 411"/>
        <p:cNvGrpSpPr/>
        <p:nvPr/>
      </p:nvGrpSpPr>
      <p:grpSpPr>
        <a:xfrm>
          <a:off x="0" y="0"/>
          <a:ext cx="0" cy="0"/>
          <a:chOff x="0" y="0"/>
          <a:chExt cx="0" cy="0"/>
        </a:xfrm>
      </p:grpSpPr>
      <p:sp>
        <p:nvSpPr>
          <p:cNvPr id="412" name="Shape 412"/>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4" name="Shape 414"/>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Shape 415"/>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6" name="Shape 416"/>
          <p:cNvSpPr txBox="1">
            <a:spLocks noGrp="1"/>
          </p:cNvSpPr>
          <p:nvPr>
            <p:ph type="body" idx="4"/>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7" name="Shape 41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8" name="Shape 41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419" name="Shape 41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420" name="Shape 42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Four Images">
    <p:spTree>
      <p:nvGrpSpPr>
        <p:cNvPr id="1" name="Shape 421"/>
        <p:cNvGrpSpPr/>
        <p:nvPr/>
      </p:nvGrpSpPr>
      <p:grpSpPr>
        <a:xfrm>
          <a:off x="0" y="0"/>
          <a:ext cx="0" cy="0"/>
          <a:chOff x="0" y="0"/>
          <a:chExt cx="0" cy="0"/>
        </a:xfrm>
      </p:grpSpPr>
      <p:sp>
        <p:nvSpPr>
          <p:cNvPr id="422" name="Shape 422"/>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3" name="Shape 423"/>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4" name="Shape 424"/>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5" name="Shape 425"/>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6" name="Shape 4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7" name="Shape 427"/>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8" name="Shape 428"/>
          <p:cNvSpPr txBox="1">
            <a:spLocks noGrp="1"/>
          </p:cNvSpPr>
          <p:nvPr>
            <p:ph type="body" idx="6"/>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9" name="Shape 429"/>
          <p:cNvSpPr txBox="1">
            <a:spLocks noGrp="1"/>
          </p:cNvSpPr>
          <p:nvPr>
            <p:ph type="body" idx="7"/>
          </p:nvPr>
        </p:nvSpPr>
        <p:spPr>
          <a:xfrm>
            <a:off x="4616450" y="3354830"/>
            <a:ext cx="4070350"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0" name="Shape 430"/>
          <p:cNvSpPr txBox="1">
            <a:spLocks noGrp="1"/>
          </p:cNvSpPr>
          <p:nvPr>
            <p:ph type="body" idx="8"/>
          </p:nvPr>
        </p:nvSpPr>
        <p:spPr>
          <a:xfrm>
            <a:off x="454022" y="3354830"/>
            <a:ext cx="4073524" cy="479485"/>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1" name="Shape 431"/>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2" name="Shape 432"/>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433" name="Shape 43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434" name="Shape 43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438"/>
        <p:cNvGrpSpPr/>
        <p:nvPr/>
      </p:nvGrpSpPr>
      <p:grpSpPr>
        <a:xfrm>
          <a:off x="0" y="0"/>
          <a:ext cx="0" cy="0"/>
          <a:chOff x="0" y="0"/>
          <a:chExt cx="0" cy="0"/>
        </a:xfrm>
      </p:grpSpPr>
      <p:pic>
        <p:nvPicPr>
          <p:cNvPr id="439" name="Shape 439"/>
          <p:cNvPicPr preferRelativeResize="0"/>
          <p:nvPr/>
        </p:nvPicPr>
        <p:blipFill/>
        <p:spPr>
          <a:xfrm>
            <a:off x="219318" y="225994"/>
            <a:ext cx="1640437" cy="808048"/>
          </a:xfrm>
          <a:prstGeom prst="rect">
            <a:avLst/>
          </a:prstGeom>
          <a:solidFill>
            <a:srgbClr val="FFFFFF"/>
          </a:solidFill>
          <a:ln>
            <a:noFill/>
          </a:ln>
        </p:spPr>
      </p:pic>
      <p:pic>
        <p:nvPicPr>
          <p:cNvPr id="440" name="Shape 440"/>
          <p:cNvPicPr preferRelativeResize="0"/>
          <p:nvPr/>
        </p:nvPicPr>
        <p:blipFill/>
        <p:spPr>
          <a:xfrm>
            <a:off x="0" y="1848735"/>
            <a:ext cx="9144000" cy="3167762"/>
          </a:xfrm>
          <a:prstGeom prst="rect">
            <a:avLst/>
          </a:prstGeom>
          <a:solidFill>
            <a:srgbClr val="FFFFFF"/>
          </a:solidFill>
          <a:ln>
            <a:noFill/>
          </a:ln>
        </p:spPr>
      </p:pic>
      <p:sp>
        <p:nvSpPr>
          <p:cNvPr id="441" name="Shape 441"/>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42" name="Shape 442"/>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3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43" name="Shape 443"/>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444" name="Shape 444"/>
          <p:cNvPicPr preferRelativeResize="0"/>
          <p:nvPr/>
        </p:nvPicPr>
        <p:blipFill rotWithShape="1">
          <a:blip r:embed="rId2">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47" name="Shape 4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8" name="Shape 448"/>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49" name="Shape 44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50" name="Shape 450"/>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451" name="Shape 451"/>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452"/>
        <p:cNvGrpSpPr/>
        <p:nvPr/>
      </p:nvGrpSpPr>
      <p:grpSpPr>
        <a:xfrm>
          <a:off x="0" y="0"/>
          <a:ext cx="0" cy="0"/>
          <a:chOff x="0" y="0"/>
          <a:chExt cx="0" cy="0"/>
        </a:xfrm>
      </p:grpSpPr>
      <p:sp>
        <p:nvSpPr>
          <p:cNvPr id="453" name="Shape 453"/>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54" name="Shape 454"/>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5" name="Shape 455"/>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6" name="Shape 456"/>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7" name="Shape 457"/>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8" name="Shape 458"/>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61" name="Shape 46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2" name="Shape 46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3" name="Shape 46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64" name="Shape 46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65" name="Shape 46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466" name="Shape 46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467"/>
        <p:cNvGrpSpPr/>
        <p:nvPr/>
      </p:nvGrpSpPr>
      <p:grpSpPr>
        <a:xfrm>
          <a:off x="0" y="0"/>
          <a:ext cx="0" cy="0"/>
          <a:chOff x="0" y="0"/>
          <a:chExt cx="0" cy="0"/>
        </a:xfrm>
      </p:grpSpPr>
      <p:pic>
        <p:nvPicPr>
          <p:cNvPr id="468" name="Shape 468"/>
          <p:cNvPicPr preferRelativeResize="0"/>
          <p:nvPr/>
        </p:nvPicPr>
        <p:blipFill/>
        <p:spPr>
          <a:xfrm>
            <a:off x="0" y="1848735"/>
            <a:ext cx="9144000" cy="3167762"/>
          </a:xfrm>
          <a:prstGeom prst="rect">
            <a:avLst/>
          </a:prstGeom>
          <a:solidFill>
            <a:srgbClr val="FFFFFF"/>
          </a:solidFill>
          <a:ln>
            <a:noFill/>
          </a:ln>
        </p:spPr>
      </p:pic>
      <p:sp>
        <p:nvSpPr>
          <p:cNvPr id="469" name="Shape 469"/>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70" name="Shape 470"/>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3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1" name="Shape 471"/>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72" name="Shape 472"/>
          <p:cNvSpPr>
            <a:spLocks noGrp="1"/>
          </p:cNvSpPr>
          <p:nvPr>
            <p:ph type="pic" idx="2"/>
          </p:nvPr>
        </p:nvSpPr>
        <p:spPr>
          <a:xfrm>
            <a:off x="0" y="1857374"/>
            <a:ext cx="3349624" cy="3159126"/>
          </a:xfrm>
          <a:prstGeom prst="rect">
            <a:avLst/>
          </a:prstGeom>
          <a:noFill/>
          <a:ln>
            <a:noFill/>
          </a:ln>
        </p:spPr>
        <p:txBody>
          <a:bodyPr lIns="91425" tIns="91425" rIns="91425" bIns="91425" anchor="ctr" anchorCtr="0"/>
          <a:lstStyle>
            <a:lvl1pPr lvl="0">
              <a:spcBef>
                <a:spcPts val="0"/>
              </a:spcBef>
              <a:buNone/>
              <a:defRPr/>
            </a:lvl1pPr>
          </a:lstStyle>
          <a:p>
            <a:endParaRPr/>
          </a:p>
        </p:txBody>
      </p:sp>
      <p:pic>
        <p:nvPicPr>
          <p:cNvPr id="473" name="Shape 473"/>
          <p:cNvPicPr preferRelativeResize="0"/>
          <p:nvPr/>
        </p:nvPicPr>
        <p:blipFill/>
        <p:spPr>
          <a:xfrm>
            <a:off x="219318" y="225994"/>
            <a:ext cx="1640437" cy="808048"/>
          </a:xfrm>
          <a:prstGeom prst="rect">
            <a:avLst/>
          </a:prstGeom>
          <a:solidFill>
            <a:srgbClr val="FFFFFF"/>
          </a:solidFill>
          <a:ln>
            <a:noFill/>
          </a:ln>
        </p:spPr>
      </p:pic>
      <p:pic>
        <p:nvPicPr>
          <p:cNvPr id="474" name="Shape 474"/>
          <p:cNvPicPr preferRelativeResize="0"/>
          <p:nvPr/>
        </p:nvPicPr>
        <p:blipFill rotWithShape="1">
          <a:blip r:embed="rId2">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75"/>
        <p:cNvGrpSpPr/>
        <p:nvPr/>
      </p:nvGrpSpPr>
      <p:grpSpPr>
        <a:xfrm>
          <a:off x="0" y="0"/>
          <a:ext cx="0" cy="0"/>
          <a:chOff x="0" y="0"/>
          <a:chExt cx="0" cy="0"/>
        </a:xfrm>
      </p:grpSpPr>
      <p:pic>
        <p:nvPicPr>
          <p:cNvPr id="476" name="Shape 476"/>
          <p:cNvPicPr preferRelativeResize="0"/>
          <p:nvPr/>
        </p:nvPicPr>
        <p:blipFill/>
        <p:spPr>
          <a:xfrm>
            <a:off x="219318" y="225994"/>
            <a:ext cx="1640437" cy="808048"/>
          </a:xfrm>
          <a:prstGeom prst="rect">
            <a:avLst/>
          </a:prstGeom>
          <a:solidFill>
            <a:srgbClr val="FFFFFF"/>
          </a:solidFill>
          <a:ln>
            <a:noFill/>
          </a:ln>
        </p:spPr>
      </p:pic>
      <p:pic>
        <p:nvPicPr>
          <p:cNvPr id="477" name="Shape 477"/>
          <p:cNvPicPr preferRelativeResize="0"/>
          <p:nvPr/>
        </p:nvPicPr>
        <p:blipFill/>
        <p:spPr>
          <a:xfrm>
            <a:off x="0" y="1848735"/>
            <a:ext cx="9144000" cy="3167762"/>
          </a:xfrm>
          <a:prstGeom prst="rect">
            <a:avLst/>
          </a:prstGeom>
          <a:solidFill>
            <a:srgbClr val="FFFFFF"/>
          </a:solidFill>
          <a:ln>
            <a:noFill/>
          </a:ln>
        </p:spPr>
      </p:pic>
      <p:sp>
        <p:nvSpPr>
          <p:cNvPr id="478" name="Shape 478"/>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79" name="Shape 479"/>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3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endParaRPr/>
          </a:p>
        </p:txBody>
      </p:sp>
      <p:pic>
        <p:nvPicPr>
          <p:cNvPr id="480" name="Shape 480"/>
          <p:cNvPicPr preferRelativeResize="0"/>
          <p:nvPr/>
        </p:nvPicPr>
        <p:blipFill/>
        <p:spPr>
          <a:xfrm>
            <a:off x="172082" y="6518032"/>
            <a:ext cx="1862714" cy="150564"/>
          </a:xfrm>
          <a:prstGeom prst="rect">
            <a:avLst/>
          </a:prstGeom>
          <a:solidFill>
            <a:srgbClr val="FFFFFF"/>
          </a:solidFill>
          <a:ln>
            <a:noFill/>
          </a:ln>
        </p:spPr>
      </p:pic>
      <p:sp>
        <p:nvSpPr>
          <p:cNvPr id="481" name="Shape 481"/>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482"/>
        <p:cNvGrpSpPr/>
        <p:nvPr/>
      </p:nvGrpSpPr>
      <p:grpSpPr>
        <a:xfrm>
          <a:off x="0" y="0"/>
          <a:ext cx="0" cy="0"/>
          <a:chOff x="0" y="0"/>
          <a:chExt cx="0" cy="0"/>
        </a:xfrm>
      </p:grpSpPr>
      <p:pic>
        <p:nvPicPr>
          <p:cNvPr id="483" name="Shape 483"/>
          <p:cNvPicPr preferRelativeResize="0"/>
          <p:nvPr/>
        </p:nvPicPr>
        <p:blipFill/>
        <p:spPr>
          <a:xfrm>
            <a:off x="219318" y="225994"/>
            <a:ext cx="1640437" cy="808048"/>
          </a:xfrm>
          <a:prstGeom prst="rect">
            <a:avLst/>
          </a:prstGeom>
          <a:solidFill>
            <a:srgbClr val="FFFFFF"/>
          </a:solidFill>
          <a:ln>
            <a:noFill/>
          </a:ln>
        </p:spPr>
      </p:pic>
      <p:pic>
        <p:nvPicPr>
          <p:cNvPr id="484" name="Shape 484"/>
          <p:cNvPicPr preferRelativeResize="0"/>
          <p:nvPr/>
        </p:nvPicPr>
        <p:blipFill/>
        <p:spPr>
          <a:xfrm>
            <a:off x="0" y="1848735"/>
            <a:ext cx="9144000" cy="3167762"/>
          </a:xfrm>
          <a:prstGeom prst="rect">
            <a:avLst/>
          </a:prstGeom>
          <a:solidFill>
            <a:srgbClr val="FFFFFF"/>
          </a:solidFill>
          <a:ln>
            <a:noFill/>
          </a:ln>
        </p:spPr>
      </p:pic>
      <p:sp>
        <p:nvSpPr>
          <p:cNvPr id="485" name="Shape 485"/>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86" name="Shape 486"/>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3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endParaRPr/>
          </a:p>
        </p:txBody>
      </p:sp>
      <p:pic>
        <p:nvPicPr>
          <p:cNvPr id="487" name="Shape 487"/>
          <p:cNvPicPr preferRelativeResize="0"/>
          <p:nvPr/>
        </p:nvPicPr>
        <p:blipFill/>
        <p:spPr>
          <a:xfrm>
            <a:off x="172082" y="6518032"/>
            <a:ext cx="1862714" cy="150564"/>
          </a:xfrm>
          <a:prstGeom prst="rect">
            <a:avLst/>
          </a:prstGeom>
          <a:solidFill>
            <a:srgbClr val="FFFFFF"/>
          </a:solidFill>
          <a:ln>
            <a:noFill/>
          </a:ln>
        </p:spPr>
      </p:pic>
      <p:sp>
        <p:nvSpPr>
          <p:cNvPr id="488" name="Shape 488"/>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89" name="Shape 489"/>
          <p:cNvSpPr>
            <a:spLocks noGrp="1"/>
          </p:cNvSpPr>
          <p:nvPr>
            <p:ph type="pic" idx="2"/>
          </p:nvPr>
        </p:nvSpPr>
        <p:spPr>
          <a:xfrm>
            <a:off x="7117557" y="225425"/>
            <a:ext cx="1650999" cy="808037"/>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490"/>
        <p:cNvGrpSpPr/>
        <p:nvPr/>
      </p:nvGrpSpPr>
      <p:grpSpPr>
        <a:xfrm>
          <a:off x="0" y="0"/>
          <a:ext cx="0" cy="0"/>
          <a:chOff x="0" y="0"/>
          <a:chExt cx="0" cy="0"/>
        </a:xfrm>
      </p:grpSpPr>
      <p:pic>
        <p:nvPicPr>
          <p:cNvPr id="491" name="Shape 491"/>
          <p:cNvPicPr preferRelativeResize="0"/>
          <p:nvPr/>
        </p:nvPicPr>
        <p:blipFill/>
        <p:spPr>
          <a:xfrm>
            <a:off x="0" y="0"/>
            <a:ext cx="9147093" cy="5143646"/>
          </a:xfrm>
          <a:prstGeom prst="rect">
            <a:avLst/>
          </a:prstGeom>
          <a:solidFill>
            <a:srgbClr val="FFFFFF"/>
          </a:solidFill>
          <a:ln>
            <a:noFill/>
          </a:ln>
        </p:spPr>
      </p:pic>
      <p:pic>
        <p:nvPicPr>
          <p:cNvPr id="492" name="Shape 492"/>
          <p:cNvPicPr preferRelativeResize="0"/>
          <p:nvPr/>
        </p:nvPicPr>
        <p:blipFill/>
        <p:spPr>
          <a:xfrm>
            <a:off x="0" y="4861542"/>
            <a:ext cx="9143998" cy="1996457"/>
          </a:xfrm>
          <a:prstGeom prst="rect">
            <a:avLst/>
          </a:prstGeom>
          <a:solidFill>
            <a:srgbClr val="FFFFFF"/>
          </a:solidFill>
          <a:ln>
            <a:noFill/>
          </a:ln>
        </p:spPr>
      </p:pic>
      <p:sp>
        <p:nvSpPr>
          <p:cNvPr id="493" name="Shape 493"/>
          <p:cNvSpPr txBox="1">
            <a:spLocks noGrp="1"/>
          </p:cNvSpPr>
          <p:nvPr>
            <p:ph type="ctrTitle"/>
          </p:nvPr>
        </p:nvSpPr>
        <p:spPr>
          <a:xfrm>
            <a:off x="237696" y="4861542"/>
            <a:ext cx="8684052" cy="942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94" name="Shape 494"/>
          <p:cNvSpPr txBox="1">
            <a:spLocks noGrp="1"/>
          </p:cNvSpPr>
          <p:nvPr>
            <p:ph type="subTitle" idx="1"/>
          </p:nvPr>
        </p:nvSpPr>
        <p:spPr>
          <a:xfrm>
            <a:off x="237696" y="5804044"/>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3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endParaRPr/>
          </a:p>
        </p:txBody>
      </p:sp>
      <p:pic>
        <p:nvPicPr>
          <p:cNvPr id="495" name="Shape 495"/>
          <p:cNvPicPr preferRelativeResize="0"/>
          <p:nvPr/>
        </p:nvPicPr>
        <p:blipFill rotWithShape="1">
          <a:blip r:embed="rId2">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50" name="Shape 50"/>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1" name="Shape 51"/>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2" name="Shape 52"/>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3" name="Shape 53"/>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54" name="Shape 54"/>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496"/>
        <p:cNvGrpSpPr/>
        <p:nvPr/>
      </p:nvGrpSpPr>
      <p:grpSpPr>
        <a:xfrm>
          <a:off x="0" y="0"/>
          <a:ext cx="0" cy="0"/>
          <a:chOff x="0" y="0"/>
          <a:chExt cx="0" cy="0"/>
        </a:xfrm>
      </p:grpSpPr>
      <p:sp>
        <p:nvSpPr>
          <p:cNvPr id="497" name="Shape 49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98" name="Shape 49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499" name="Shape 499"/>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00" name="Shape 500"/>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1" name="Shape 501"/>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2" name="Shape 502"/>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3" name="Shape 503"/>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4" name="Shape 504"/>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5" name="Shape 505"/>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6" name="Shape 506"/>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7" name="Shape 507"/>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8" name="Shape 508"/>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9" name="Shape 509"/>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0" name="Shape 510"/>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1" name="Shape 511"/>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512" name="Shape 51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13" name="Shape 51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514"/>
        <p:cNvGrpSpPr/>
        <p:nvPr/>
      </p:nvGrpSpPr>
      <p:grpSpPr>
        <a:xfrm>
          <a:off x="0" y="0"/>
          <a:ext cx="0" cy="0"/>
          <a:chOff x="0" y="0"/>
          <a:chExt cx="0" cy="0"/>
        </a:xfrm>
      </p:grpSpPr>
      <p:pic>
        <p:nvPicPr>
          <p:cNvPr id="515" name="Shape 515"/>
          <p:cNvPicPr preferRelativeResize="0"/>
          <p:nvPr/>
        </p:nvPicPr>
        <p:blipFill rotWithShape="1">
          <a:blip r:embed="rId2">
            <a:alphaModFix/>
          </a:blip>
          <a:srcRect l="15875" t="20272" r="13477"/>
          <a:stretch/>
        </p:blipFill>
        <p:spPr>
          <a:xfrm>
            <a:off x="0" y="0"/>
            <a:ext cx="9144001" cy="6893054"/>
          </a:xfrm>
          <a:prstGeom prst="rect">
            <a:avLst/>
          </a:prstGeom>
          <a:noFill/>
          <a:ln>
            <a:noFill/>
          </a:ln>
        </p:spPr>
      </p:pic>
      <p:sp>
        <p:nvSpPr>
          <p:cNvPr id="516" name="Shape 516"/>
          <p:cNvSpPr/>
          <p:nvPr/>
        </p:nvSpPr>
        <p:spPr>
          <a:xfrm>
            <a:off x="0" y="2120455"/>
            <a:ext cx="9144001" cy="3983053"/>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517" name="Shape 517"/>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18" name="Shape 518"/>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9" name="Shape 519"/>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0" name="Shape 520"/>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1" name="Shape 521"/>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2" name="Shape 522"/>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3" name="Shape 523"/>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4" name="Shape 524"/>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5" name="Shape 525"/>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6" name="Shape 526"/>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7" name="Shape 527"/>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8" name="Shape 528"/>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9" name="Shape 529"/>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30"/>
        <p:cNvGrpSpPr/>
        <p:nvPr/>
      </p:nvGrpSpPr>
      <p:grpSpPr>
        <a:xfrm>
          <a:off x="0" y="0"/>
          <a:ext cx="0" cy="0"/>
          <a:chOff x="0" y="0"/>
          <a:chExt cx="0" cy="0"/>
        </a:xfrm>
      </p:grpSpPr>
      <p:sp>
        <p:nvSpPr>
          <p:cNvPr id="531" name="Shape 531"/>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32" name="Shape 532"/>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3" name="Shape 533"/>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4" name="Shape 534"/>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5" name="Shape 535"/>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6" name="Shape 536"/>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537"/>
        <p:cNvGrpSpPr/>
        <p:nvPr/>
      </p:nvGrpSpPr>
      <p:grpSpPr>
        <a:xfrm>
          <a:off x="0" y="0"/>
          <a:ext cx="0" cy="0"/>
          <a:chOff x="0" y="0"/>
          <a:chExt cx="0" cy="0"/>
        </a:xfrm>
      </p:grpSpPr>
      <p:sp>
        <p:nvSpPr>
          <p:cNvPr id="538" name="Shape 538"/>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39" name="Shape 53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0" name="Shape 54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1" name="Shape 541"/>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2" name="Shape 542"/>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3" name="Shape 543"/>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544"/>
        <p:cNvGrpSpPr/>
        <p:nvPr/>
      </p:nvGrpSpPr>
      <p:grpSpPr>
        <a:xfrm>
          <a:off x="0" y="0"/>
          <a:ext cx="0" cy="0"/>
          <a:chOff x="0" y="0"/>
          <a:chExt cx="0" cy="0"/>
        </a:xfrm>
      </p:grpSpPr>
      <p:sp>
        <p:nvSpPr>
          <p:cNvPr id="545" name="Shape 545"/>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46" name="Shape 546"/>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7" name="Shape 547"/>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8" name="Shape 548"/>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9" name="Shape 549"/>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50" name="Shape 550"/>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able Page">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53" name="Shape 55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54" name="Shape 55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555" name="Shape 55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56" name="Shape 55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hart Page">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59" name="Shape 55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60" name="Shape 56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561" name="Shape 56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62" name="Shape 56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563"/>
        <p:cNvGrpSpPr/>
        <p:nvPr/>
      </p:nvGrpSpPr>
      <p:grpSpPr>
        <a:xfrm>
          <a:off x="0" y="0"/>
          <a:ext cx="0" cy="0"/>
          <a:chOff x="0" y="0"/>
          <a:chExt cx="0" cy="0"/>
        </a:xfrm>
      </p:grpSpPr>
      <p:sp>
        <p:nvSpPr>
          <p:cNvPr id="564" name="Shape 564"/>
          <p:cNvSpPr>
            <a:spLocks noGrp="1"/>
          </p:cNvSpPr>
          <p:nvPr>
            <p:ph type="pic" idx="2"/>
          </p:nvPr>
        </p:nvSpPr>
        <p:spPr>
          <a:xfrm>
            <a:off x="0" y="0"/>
            <a:ext cx="3000000" cy="30000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565" name="Shape 5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66" name="Shape 566"/>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67" name="Shape 56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568" name="Shape 56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69" name="Shape 56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570"/>
        <p:cNvGrpSpPr/>
        <p:nvPr/>
      </p:nvGrpSpPr>
      <p:grpSpPr>
        <a:xfrm>
          <a:off x="0" y="0"/>
          <a:ext cx="0" cy="0"/>
          <a:chOff x="0" y="0"/>
          <a:chExt cx="0" cy="0"/>
        </a:xfrm>
      </p:grpSpPr>
      <p:sp>
        <p:nvSpPr>
          <p:cNvPr id="571" name="Shape 571"/>
          <p:cNvSpPr>
            <a:spLocks noGrp="1"/>
          </p:cNvSpPr>
          <p:nvPr>
            <p:ph type="pic" idx="2"/>
          </p:nvPr>
        </p:nvSpPr>
        <p:spPr>
          <a:xfrm>
            <a:off x="0" y="0"/>
            <a:ext cx="9144000" cy="6858000"/>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74" name="Shape 57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75" name="Shape 57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576" name="Shape 57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77" name="Shape 57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57" name="Shape 57"/>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8" name="Shape 58"/>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9" name="Shape 59"/>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60" name="Shape 60"/>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61" name="Shape 61"/>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a:spLocks noGrp="1"/>
          </p:cNvSpPr>
          <p:nvPr>
            <p:ph type="pic" idx="2"/>
          </p:nvPr>
        </p:nvSpPr>
        <p:spPr>
          <a:xfrm>
            <a:off x="7117557" y="225425"/>
            <a:ext cx="1650999" cy="808037"/>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8"/>
        <p:cNvGrpSpPr/>
        <p:nvPr/>
      </p:nvGrpSpPr>
      <p:grpSpPr>
        <a:xfrm>
          <a:off x="0" y="0"/>
          <a:ext cx="0" cy="0"/>
          <a:chOff x="0" y="0"/>
          <a:chExt cx="0" cy="0"/>
        </a:xfrm>
      </p:grpSpPr>
      <p:sp>
        <p:nvSpPr>
          <p:cNvPr id="579" name="Shape 57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80" name="Shape 58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581" name="Shape 58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82" name="Shape 58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85" name="Shape 58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86" name="Shape 586"/>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 </a:t>
            </a:r>
          </a:p>
        </p:txBody>
      </p:sp>
      <p:pic>
        <p:nvPicPr>
          <p:cNvPr id="587" name="Shape 587"/>
          <p:cNvPicPr preferRelativeResize="0"/>
          <p:nvPr/>
        </p:nvPicPr>
        <p:blipFill/>
        <p:spPr>
          <a:xfrm>
            <a:off x="140803" y="6519775"/>
            <a:ext cx="1974668" cy="159614"/>
          </a:xfrm>
          <a:prstGeom prst="rect">
            <a:avLst/>
          </a:prstGeom>
          <a:solidFill>
            <a:srgbClr val="FFFFFF"/>
          </a:solidFill>
          <a:ln>
            <a:noFill/>
          </a:ln>
        </p:spPr>
      </p:pic>
      <p:sp>
        <p:nvSpPr>
          <p:cNvPr id="588" name="Shape 58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589" name="Shape 589"/>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End Slide">
    <p:spTree>
      <p:nvGrpSpPr>
        <p:cNvPr id="1" name="Shape 590"/>
        <p:cNvGrpSpPr/>
        <p:nvPr/>
      </p:nvGrpSpPr>
      <p:grpSpPr>
        <a:xfrm>
          <a:off x="0" y="0"/>
          <a:ext cx="0" cy="0"/>
          <a:chOff x="0" y="0"/>
          <a:chExt cx="0" cy="0"/>
        </a:xfrm>
      </p:grpSpPr>
      <p:pic>
        <p:nvPicPr>
          <p:cNvPr id="591" name="Shape 591"/>
          <p:cNvPicPr preferRelativeResize="0"/>
          <p:nvPr/>
        </p:nvPicPr>
        <p:blipFill/>
        <p:spPr>
          <a:xfrm>
            <a:off x="0" y="0"/>
            <a:ext cx="9144000" cy="6858000"/>
          </a:xfrm>
          <a:prstGeom prst="rect">
            <a:avLst/>
          </a:prstGeom>
          <a:solidFill>
            <a:srgbClr val="FFFFFF"/>
          </a:solidFill>
          <a:ln>
            <a:noFill/>
          </a:ln>
        </p:spPr>
      </p:pic>
      <p:sp>
        <p:nvSpPr>
          <p:cNvPr id="592" name="Shape 592"/>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3" name="Shape 593"/>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4" name="Shape 594"/>
          <p:cNvSpPr txBox="1"/>
          <p:nvPr/>
        </p:nvSpPr>
        <p:spPr>
          <a:xfrm>
            <a:off x="216566"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595" name="Shape 595"/>
          <p:cNvPicPr preferRelativeResize="0"/>
          <p:nvPr/>
        </p:nvPicPr>
        <p:blipFill/>
        <p:spPr>
          <a:xfrm>
            <a:off x="219318" y="225994"/>
            <a:ext cx="1640437" cy="808048"/>
          </a:xfrm>
          <a:prstGeom prst="rect">
            <a:avLst/>
          </a:prstGeom>
          <a:solidFill>
            <a:srgbClr val="FFFFFF"/>
          </a:solidFill>
          <a:ln>
            <a:noFill/>
          </a:ln>
        </p:spPr>
      </p:pic>
      <p:sp>
        <p:nvSpPr>
          <p:cNvPr id="596" name="Shape 596"/>
          <p:cNvSpPr txBox="1">
            <a:spLocks noGrp="1"/>
          </p:cNvSpPr>
          <p:nvPr>
            <p:ph type="title"/>
          </p:nvPr>
        </p:nvSpPr>
        <p:spPr>
          <a:xfrm>
            <a:off x="219318" y="2852946"/>
            <a:ext cx="8617800" cy="876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99" name="Shape 599"/>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600" name="Shape 600"/>
          <p:cNvSpPr txBox="1">
            <a:spLocks noGrp="1"/>
          </p:cNvSpPr>
          <p:nvPr>
            <p:ph type="body" idx="2"/>
          </p:nvPr>
        </p:nvSpPr>
        <p:spPr>
          <a:xfrm>
            <a:off x="457200" y="2190750"/>
            <a:ext cx="4040187" cy="3951286"/>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01" name="Shape 601"/>
          <p:cNvSpPr txBox="1">
            <a:spLocks noGrp="1"/>
          </p:cNvSpPr>
          <p:nvPr>
            <p:ph type="body" idx="3"/>
          </p:nvPr>
        </p:nvSpPr>
        <p:spPr>
          <a:xfrm>
            <a:off x="4645025" y="1550987"/>
            <a:ext cx="4041773"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602" name="Shape 602"/>
          <p:cNvSpPr txBox="1">
            <a:spLocks noGrp="1"/>
          </p:cNvSpPr>
          <p:nvPr>
            <p:ph type="body" idx="4"/>
          </p:nvPr>
        </p:nvSpPr>
        <p:spPr>
          <a:xfrm>
            <a:off x="4645025" y="2190750"/>
            <a:ext cx="4041773" cy="3951286"/>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03" name="Shape 60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04" name="Shape 60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05" name="Shape 60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06" name="Shape 60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607"/>
        <p:cNvGrpSpPr/>
        <p:nvPr/>
      </p:nvGrpSpPr>
      <p:grpSpPr>
        <a:xfrm>
          <a:off x="0" y="0"/>
          <a:ext cx="0" cy="0"/>
          <a:chOff x="0" y="0"/>
          <a:chExt cx="0" cy="0"/>
        </a:xfrm>
      </p:grpSpPr>
      <p:sp>
        <p:nvSpPr>
          <p:cNvPr id="608" name="Shape 608"/>
          <p:cNvSpPr>
            <a:spLocks noGrp="1"/>
          </p:cNvSpPr>
          <p:nvPr>
            <p:ph type="pic" idx="2"/>
          </p:nvPr>
        </p:nvSpPr>
        <p:spPr>
          <a:xfrm>
            <a:off x="4578350" y="1600200"/>
            <a:ext cx="4108450" cy="452596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09" name="Shape 6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10" name="Shape 610"/>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1" name="Shape 611"/>
          <p:cNvSpPr txBox="1">
            <a:spLocks noGrp="1"/>
          </p:cNvSpPr>
          <p:nvPr>
            <p:ph type="body" idx="3"/>
          </p:nvPr>
        </p:nvSpPr>
        <p:spPr>
          <a:xfrm>
            <a:off x="4578350" y="5646676"/>
            <a:ext cx="41084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2" name="Shape 61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13" name="Shape 61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14" name="Shape 61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15" name="Shape 61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616"/>
        <p:cNvGrpSpPr/>
        <p:nvPr/>
      </p:nvGrpSpPr>
      <p:grpSpPr>
        <a:xfrm>
          <a:off x="0" y="0"/>
          <a:ext cx="0" cy="0"/>
          <a:chOff x="0" y="0"/>
          <a:chExt cx="0" cy="0"/>
        </a:xfrm>
      </p:grpSpPr>
      <p:sp>
        <p:nvSpPr>
          <p:cNvPr id="617" name="Shape 617"/>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18" name="Shape 618"/>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19" name="Shape 6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20" name="Shape 620"/>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016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1" name="Shape 621"/>
          <p:cNvSpPr txBox="1">
            <a:spLocks noGrp="1"/>
          </p:cNvSpPr>
          <p:nvPr>
            <p:ph type="body" idx="4"/>
          </p:nvPr>
        </p:nvSpPr>
        <p:spPr>
          <a:xfrm>
            <a:off x="4578350" y="5646676"/>
            <a:ext cx="41084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2" name="Shape 622"/>
          <p:cNvSpPr txBox="1">
            <a:spLocks noGrp="1"/>
          </p:cNvSpPr>
          <p:nvPr>
            <p:ph type="body" idx="5"/>
          </p:nvPr>
        </p:nvSpPr>
        <p:spPr>
          <a:xfrm>
            <a:off x="4578350" y="3354830"/>
            <a:ext cx="41084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3" name="Shape 62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4" name="Shape 62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25" name="Shape 62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26" name="Shape 62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wo Images">
    <p:spTree>
      <p:nvGrpSpPr>
        <p:cNvPr id="1" name="Shape 627"/>
        <p:cNvGrpSpPr/>
        <p:nvPr/>
      </p:nvGrpSpPr>
      <p:grpSpPr>
        <a:xfrm>
          <a:off x="0" y="0"/>
          <a:ext cx="0" cy="0"/>
          <a:chOff x="0" y="0"/>
          <a:chExt cx="0" cy="0"/>
        </a:xfrm>
      </p:grpSpPr>
      <p:sp>
        <p:nvSpPr>
          <p:cNvPr id="628" name="Shape 628"/>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29" name="Shape 6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30" name="Shape 630"/>
          <p:cNvSpPr txBox="1">
            <a:spLocks noGrp="1"/>
          </p:cNvSpPr>
          <p:nvPr>
            <p:ph type="body" idx="1"/>
          </p:nvPr>
        </p:nvSpPr>
        <p:spPr>
          <a:xfrm>
            <a:off x="4616450" y="5646676"/>
            <a:ext cx="40703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31" name="Shape 631"/>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32" name="Shape 632"/>
          <p:cNvSpPr txBox="1">
            <a:spLocks noGrp="1"/>
          </p:cNvSpPr>
          <p:nvPr>
            <p:ph type="body" idx="4"/>
          </p:nvPr>
        </p:nvSpPr>
        <p:spPr>
          <a:xfrm>
            <a:off x="457197" y="5646676"/>
            <a:ext cx="4073524"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33" name="Shape 63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4" name="Shape 63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35" name="Shape 63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36" name="Shape 63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Four Images">
    <p:spTree>
      <p:nvGrpSpPr>
        <p:cNvPr id="1" name="Shape 637"/>
        <p:cNvGrpSpPr/>
        <p:nvPr/>
      </p:nvGrpSpPr>
      <p:grpSpPr>
        <a:xfrm>
          <a:off x="0" y="0"/>
          <a:ext cx="0" cy="0"/>
          <a:chOff x="0" y="0"/>
          <a:chExt cx="0" cy="0"/>
        </a:xfrm>
      </p:grpSpPr>
      <p:sp>
        <p:nvSpPr>
          <p:cNvPr id="638" name="Shape 638"/>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39" name="Shape 639"/>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40" name="Shape 640"/>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41" name="Shape 641"/>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42" name="Shape 6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43" name="Shape 643"/>
          <p:cNvSpPr txBox="1">
            <a:spLocks noGrp="1"/>
          </p:cNvSpPr>
          <p:nvPr>
            <p:ph type="body" idx="1"/>
          </p:nvPr>
        </p:nvSpPr>
        <p:spPr>
          <a:xfrm>
            <a:off x="4616450" y="5646676"/>
            <a:ext cx="40703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44" name="Shape 644"/>
          <p:cNvSpPr txBox="1">
            <a:spLocks noGrp="1"/>
          </p:cNvSpPr>
          <p:nvPr>
            <p:ph type="body" idx="6"/>
          </p:nvPr>
        </p:nvSpPr>
        <p:spPr>
          <a:xfrm>
            <a:off x="457197" y="5646676"/>
            <a:ext cx="4073524"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45" name="Shape 645"/>
          <p:cNvSpPr txBox="1">
            <a:spLocks noGrp="1"/>
          </p:cNvSpPr>
          <p:nvPr>
            <p:ph type="body" idx="7"/>
          </p:nvPr>
        </p:nvSpPr>
        <p:spPr>
          <a:xfrm>
            <a:off x="4616450" y="3354830"/>
            <a:ext cx="40703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46" name="Shape 646"/>
          <p:cNvSpPr txBox="1">
            <a:spLocks noGrp="1"/>
          </p:cNvSpPr>
          <p:nvPr>
            <p:ph type="body" idx="8"/>
          </p:nvPr>
        </p:nvSpPr>
        <p:spPr>
          <a:xfrm>
            <a:off x="454022" y="3354830"/>
            <a:ext cx="4073524"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47" name="Shape 64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48" name="Shape 64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49" name="Shape 64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50" name="Shape 65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65" name="Shape 65"/>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66" name="Shape 66"/>
          <p:cNvSpPr txBox="1">
            <a:spLocks noGrp="1"/>
          </p:cNvSpPr>
          <p:nvPr>
            <p:ph type="ctrTitle"/>
          </p:nvPr>
        </p:nvSpPr>
        <p:spPr>
          <a:xfrm>
            <a:off x="237695" y="4861542"/>
            <a:ext cx="8684052" cy="942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67" name="Shape 67"/>
          <p:cNvSpPr txBox="1">
            <a:spLocks noGrp="1"/>
          </p:cNvSpPr>
          <p:nvPr>
            <p:ph type="subTitle" idx="1"/>
          </p:nvPr>
        </p:nvSpPr>
        <p:spPr>
          <a:xfrm>
            <a:off x="237695" y="5804044"/>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68" name="Shape 68"/>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69"/>
        <p:cNvGrpSpPr/>
        <p:nvPr/>
      </p:nvGrpSpPr>
      <p:grpSpPr>
        <a:xfrm>
          <a:off x="0" y="0"/>
          <a:ext cx="0" cy="0"/>
          <a:chOff x="0" y="0"/>
          <a:chExt cx="0" cy="0"/>
        </a:xfrm>
      </p:grpSpPr>
      <p:sp>
        <p:nvSpPr>
          <p:cNvPr id="70" name="Shape 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1" name="Shape 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72" name="Shape 72"/>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3" name="Shape 73"/>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3"/>
          </p:nvPr>
        </p:nvSpPr>
        <p:spPr>
          <a:xfrm>
            <a:off x="4624612" y="24006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4"/>
          </p:nvPr>
        </p:nvSpPr>
        <p:spPr>
          <a:xfrm>
            <a:off x="7209514" y="24006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5" name="Shape 8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6" name="Shape 8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95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llerta"/>
              <a:buNone/>
              <a:defRPr sz="2800" b="0" i="0" u="none" strike="noStrike" cap="none">
                <a:solidFill>
                  <a:schemeClr val="dk1"/>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0" name="Shape 2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37" name="Shape 4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016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3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32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38100" algn="l" rtl="0">
              <a:lnSpc>
                <a:spcPct val="100000"/>
              </a:lnSpc>
              <a:spcBef>
                <a:spcPts val="32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mgreenstein@studentsachieve.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attendee.gotowebinar.com/register/203762961552863641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bit.ly/1EYfuMQ" TargetMode="External"/><Relationship Id="rId5" Type="http://schemas.openxmlformats.org/officeDocument/2006/relationships/hyperlink" Target="www.achievethecore.org/IMET" TargetMode="External"/><Relationship Id="rId4" Type="http://schemas.openxmlformats.org/officeDocument/2006/relationships/hyperlink" Target="http://achievethecore.org/page/266/k-8-publishers-criteria-for-the-common-core-state-standards-for-mathematic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657" name="Shape 657"/>
          <p:cNvSpPr txBox="1">
            <a:spLocks noGrp="1"/>
          </p:cNvSpPr>
          <p:nvPr>
            <p:ph type="ctrTitle"/>
          </p:nvPr>
        </p:nvSpPr>
        <p:spPr>
          <a:xfrm>
            <a:off x="219317"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a:t>Why Rigor Doesn’t Mean Harder</a:t>
            </a:r>
          </a:p>
        </p:txBody>
      </p:sp>
      <p:sp>
        <p:nvSpPr>
          <p:cNvPr id="658" name="Shape 658"/>
          <p:cNvSpPr txBox="1">
            <a:spLocks noGrp="1"/>
          </p:cNvSpPr>
          <p:nvPr>
            <p:ph type="subTitle" idx="1"/>
          </p:nvPr>
        </p:nvSpPr>
        <p:spPr>
          <a:xfrm>
            <a:off x="219314" y="3835562"/>
            <a:ext cx="8785851" cy="79240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Core Advocate Webinar</a:t>
            </a:r>
          </a:p>
          <a:p>
            <a:pPr marL="0" marR="0" lvl="0" indent="0" algn="l" rtl="0">
              <a:lnSpc>
                <a:spcPct val="80000"/>
              </a:lnSpc>
              <a:spcBef>
                <a:spcPts val="300"/>
              </a:spcBef>
              <a:spcAft>
                <a:spcPts val="0"/>
              </a:spcAft>
              <a:buClr>
                <a:srgbClr val="24593B"/>
              </a:buClr>
              <a:buSzPct val="25000"/>
              <a:buFont typeface="Arial"/>
              <a:buNone/>
            </a:pPr>
            <a:r>
              <a:rPr lang="en-US" sz="1500"/>
              <a:t>March 15, 2016</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7:00 – 8:00 EDT</a:t>
            </a:r>
          </a:p>
        </p:txBody>
      </p:sp>
      <p:sp>
        <p:nvSpPr>
          <p:cNvPr id="659" name="Shape 659"/>
          <p:cNvSpPr txBox="1"/>
          <p:nvPr/>
        </p:nvSpPr>
        <p:spPr>
          <a:xfrm>
            <a:off x="5359400" y="3683162"/>
            <a:ext cx="3784600" cy="1200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The webinar will begin shortly.  You may wish to download the handouts (check the tab on your webinar control panel) while you wait.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1" i="0" u="none" strike="noStrike" cap="none">
                <a:solidFill>
                  <a:srgbClr val="3F3F39"/>
                </a:solidFill>
                <a:latin typeface="Allerta"/>
                <a:ea typeface="Allerta"/>
                <a:cs typeface="Allerta"/>
                <a:sym typeface="Allerta"/>
              </a:rPr>
              <a:t>Rigor: In Major Topics, Pursue Conceptual Understanding, Procedural Skill and Fluency, and Application</a:t>
            </a:r>
          </a:p>
        </p:txBody>
      </p:sp>
      <p:sp>
        <p:nvSpPr>
          <p:cNvPr id="734" name="Shape 73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rgbClr val="000000"/>
              </a:buClr>
              <a:buSzPct val="132000"/>
              <a:buFont typeface="Arial"/>
              <a:buChar char="•"/>
            </a:pPr>
            <a:r>
              <a:rPr lang="en-US" sz="2400" b="0" i="0" u="none" strike="noStrike" cap="none">
                <a:solidFill>
                  <a:srgbClr val="3F3F39"/>
                </a:solidFill>
                <a:latin typeface="Allerta"/>
                <a:ea typeface="Allerta"/>
                <a:cs typeface="Allerta"/>
                <a:sym typeface="Allerta"/>
              </a:rPr>
              <a:t>The CCSSM require a </a:t>
            </a:r>
            <a:r>
              <a:rPr lang="en-US" sz="2400" b="1" i="0" u="none" strike="noStrike" cap="none">
                <a:solidFill>
                  <a:srgbClr val="2B9650"/>
                </a:solidFill>
                <a:latin typeface="Allerta"/>
                <a:ea typeface="Allerta"/>
                <a:cs typeface="Allerta"/>
                <a:sym typeface="Allerta"/>
              </a:rPr>
              <a:t>balance</a:t>
            </a:r>
            <a:r>
              <a:rPr lang="en-US" b="1">
                <a:solidFill>
                  <a:srgbClr val="2B9650"/>
                </a:solidFill>
              </a:rPr>
              <a:t> </a:t>
            </a:r>
            <a:r>
              <a:rPr lang="en-US" sz="2400" b="0" i="0" u="none" strike="noStrike" cap="none">
                <a:solidFill>
                  <a:srgbClr val="3F3F39"/>
                </a:solidFill>
                <a:latin typeface="Allerta"/>
                <a:ea typeface="Allerta"/>
                <a:cs typeface="Allerta"/>
                <a:sym typeface="Allerta"/>
              </a:rPr>
              <a:t>of:</a:t>
            </a:r>
          </a:p>
          <a:p>
            <a:pPr marL="804863" marR="0" lvl="2" indent="-296863" algn="l" rtl="0">
              <a:lnSpc>
                <a:spcPct val="114000"/>
              </a:lnSpc>
              <a:spcBef>
                <a:spcPts val="480"/>
              </a:spcBef>
              <a:spcAft>
                <a:spcPts val="0"/>
              </a:spcAft>
              <a:buClr>
                <a:srgbClr val="000000"/>
              </a:buClr>
              <a:buSzPct val="85000"/>
              <a:buFont typeface="Noto Sans Symbols"/>
              <a:buChar char="▪"/>
            </a:pPr>
            <a:r>
              <a:rPr lang="en-US" sz="2400" b="0" i="0" u="none" strike="noStrike" cap="none">
                <a:solidFill>
                  <a:srgbClr val="3F3F39"/>
                </a:solidFill>
                <a:latin typeface="Allerta"/>
                <a:ea typeface="Allerta"/>
                <a:cs typeface="Allerta"/>
                <a:sym typeface="Allerta"/>
              </a:rPr>
              <a:t>Conceptual understanding</a:t>
            </a:r>
          </a:p>
          <a:p>
            <a:pPr marL="804863" marR="0" lvl="2" indent="-296863" algn="l" rtl="0">
              <a:lnSpc>
                <a:spcPct val="114000"/>
              </a:lnSpc>
              <a:spcBef>
                <a:spcPts val="480"/>
              </a:spcBef>
              <a:spcAft>
                <a:spcPts val="0"/>
              </a:spcAft>
              <a:buClr>
                <a:srgbClr val="000000"/>
              </a:buClr>
              <a:buSzPct val="85000"/>
              <a:buFont typeface="Noto Sans Symbols"/>
              <a:buChar char="▪"/>
            </a:pPr>
            <a:r>
              <a:rPr lang="en-US" sz="2400" b="0" i="0" u="none" strike="noStrike" cap="none">
                <a:solidFill>
                  <a:srgbClr val="3F3F39"/>
                </a:solidFill>
                <a:latin typeface="Allerta"/>
                <a:ea typeface="Allerta"/>
                <a:cs typeface="Allerta"/>
                <a:sym typeface="Allerta"/>
              </a:rPr>
              <a:t>Procedural skill and fluency</a:t>
            </a:r>
          </a:p>
          <a:p>
            <a:pPr marL="804863" marR="0" lvl="2" indent="-296863" algn="l" rtl="0">
              <a:lnSpc>
                <a:spcPct val="114000"/>
              </a:lnSpc>
              <a:spcBef>
                <a:spcPts val="480"/>
              </a:spcBef>
              <a:spcAft>
                <a:spcPts val="0"/>
              </a:spcAft>
              <a:buClr>
                <a:srgbClr val="000000"/>
              </a:buClr>
              <a:buSzPct val="85000"/>
              <a:buFont typeface="Noto Sans Symbols"/>
              <a:buChar char="▪"/>
            </a:pPr>
            <a:r>
              <a:rPr lang="en-US" sz="2400" b="0" i="0" u="none" strike="noStrike" cap="none">
                <a:solidFill>
                  <a:srgbClr val="3F3F39"/>
                </a:solidFill>
                <a:latin typeface="Allerta"/>
                <a:ea typeface="Allerta"/>
                <a:cs typeface="Allerta"/>
                <a:sym typeface="Allerta"/>
              </a:rPr>
              <a:t>Application of skills in problem solving situations</a:t>
            </a:r>
          </a:p>
          <a:p>
            <a:pPr marL="342900" marR="0" lvl="0" indent="-342900" algn="l" rtl="0">
              <a:lnSpc>
                <a:spcPct val="114000"/>
              </a:lnSpc>
              <a:spcBef>
                <a:spcPts val="1800"/>
              </a:spcBef>
              <a:spcAft>
                <a:spcPts val="0"/>
              </a:spcAft>
              <a:buClr>
                <a:srgbClr val="000000"/>
              </a:buClr>
              <a:buSzPct val="132000"/>
              <a:buFont typeface="Arial"/>
              <a:buChar char="•"/>
            </a:pPr>
            <a:r>
              <a:rPr lang="en-US" sz="2400" b="0" i="0" u="none" strike="noStrike" cap="none">
                <a:solidFill>
                  <a:srgbClr val="3F3F39"/>
                </a:solidFill>
                <a:latin typeface="Allerta"/>
                <a:ea typeface="Allerta"/>
                <a:cs typeface="Allerta"/>
                <a:sym typeface="Allerta"/>
              </a:rPr>
              <a:t>Pursuit of all three requires equal intensity in time, activities, and resources.</a:t>
            </a:r>
          </a:p>
          <a:p>
            <a:pPr marL="342900" marR="0" lvl="0" indent="-342900" algn="l" rtl="0">
              <a:spcBef>
                <a:spcPts val="480"/>
              </a:spcBef>
              <a:buClr>
                <a:srgbClr val="3F3F39"/>
              </a:buClr>
              <a:buSzPct val="100000"/>
              <a:buFont typeface="Arial"/>
              <a:buNone/>
            </a:pPr>
            <a:endParaRPr sz="2400" b="0" i="0" u="none" strike="noStrike" cap="none">
              <a:solidFill>
                <a:srgbClr val="3F3F39"/>
              </a:solidFill>
              <a:latin typeface="Allerta"/>
              <a:ea typeface="Allerta"/>
              <a:cs typeface="Allerta"/>
              <a:sym typeface="Allerta"/>
            </a:endParaRPr>
          </a:p>
        </p:txBody>
      </p:sp>
      <p:sp>
        <p:nvSpPr>
          <p:cNvPr id="735" name="Shape 735"/>
          <p:cNvSpPr txBox="1"/>
          <p:nvPr/>
        </p:nvSpPr>
        <p:spPr>
          <a:xfrm>
            <a:off x="7173150" y="3301450"/>
            <a:ext cx="8643900" cy="10083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736" name="Shape 736"/>
          <p:cNvPicPr preferRelativeResize="0"/>
          <p:nvPr/>
        </p:nvPicPr>
        <p:blipFill>
          <a:blip r:embed="rId3">
            <a:alphaModFix/>
          </a:blip>
          <a:stretch>
            <a:fillRect/>
          </a:stretch>
        </p:blipFill>
        <p:spPr>
          <a:xfrm>
            <a:off x="457201" y="1600199"/>
            <a:ext cx="8413449" cy="41473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6"/>
                                        </p:tgtEl>
                                        <p:attrNameLst>
                                          <p:attrName>style.visibility</p:attrName>
                                        </p:attrNameLst>
                                      </p:cBhvr>
                                      <p:to>
                                        <p:strVal val="visible"/>
                                      </p:to>
                                    </p:set>
                                    <p:animEffect transition="in" filter="fade">
                                      <p:cBhvr>
                                        <p:cTn id="7" dur="1000"/>
                                        <p:tgtEl>
                                          <p:spTgt spid="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Balance of Rigor?  It’s in the Standards!</a:t>
            </a:r>
          </a:p>
        </p:txBody>
      </p:sp>
      <p:sp>
        <p:nvSpPr>
          <p:cNvPr id="743" name="Shape 743"/>
          <p:cNvSpPr txBox="1">
            <a:spLocks noGrp="1"/>
          </p:cNvSpPr>
          <p:nvPr>
            <p:ph type="body" idx="1"/>
          </p:nvPr>
        </p:nvSpPr>
        <p:spPr>
          <a:xfrm>
            <a:off x="225100" y="1600200"/>
            <a:ext cx="8688900" cy="4526100"/>
          </a:xfrm>
          <a:prstGeom prst="rect">
            <a:avLst/>
          </a:prstGeom>
        </p:spPr>
        <p:txBody>
          <a:bodyPr lIns="91425" tIns="91425" rIns="91425" bIns="91425" anchor="t" anchorCtr="0">
            <a:noAutofit/>
          </a:bodyPr>
          <a:lstStyle/>
          <a:p>
            <a:pPr lvl="0" rtl="0">
              <a:spcBef>
                <a:spcPts val="0"/>
              </a:spcBef>
              <a:buNone/>
            </a:pPr>
            <a:r>
              <a:rPr lang="en-US" dirty="0"/>
              <a:t>Addition and Subtraction across grades:</a:t>
            </a:r>
          </a:p>
          <a:p>
            <a:pPr marL="914400" lvl="0" indent="-228600" rtl="0">
              <a:spcBef>
                <a:spcPts val="0"/>
              </a:spcBef>
            </a:pPr>
            <a:r>
              <a:rPr lang="en-US" dirty="0"/>
              <a:t>2.NBT.B.7  </a:t>
            </a:r>
          </a:p>
          <a:p>
            <a:pPr marL="914400" lvl="0" indent="-228600" rtl="0">
              <a:spcBef>
                <a:spcPts val="0"/>
              </a:spcBef>
            </a:pPr>
            <a:r>
              <a:rPr lang="en-US" dirty="0"/>
              <a:t>2.OA.A.</a:t>
            </a:r>
            <a:r>
              <a:rPr lang="en-US" dirty="0" smtClean="0"/>
              <a:t>1  </a:t>
            </a:r>
            <a:endParaRPr lang="en-US" dirty="0"/>
          </a:p>
          <a:p>
            <a:pPr marL="914400" lvl="0" indent="-228600" rtl="0">
              <a:spcBef>
                <a:spcPts val="0"/>
              </a:spcBef>
            </a:pPr>
            <a:r>
              <a:rPr lang="en-US" dirty="0"/>
              <a:t>3.NBT.A.2  </a:t>
            </a:r>
          </a:p>
          <a:p>
            <a:pPr lvl="0" rtl="0">
              <a:spcBef>
                <a:spcPts val="0"/>
              </a:spcBef>
              <a:buNone/>
            </a:pPr>
            <a:endParaRPr sz="1600" dirty="0">
              <a:solidFill>
                <a:srgbClr val="202020"/>
              </a:solidFill>
            </a:endParaRPr>
          </a:p>
          <a:p>
            <a:pPr lvl="0">
              <a:spcBef>
                <a:spcPts val="0"/>
              </a:spcBef>
              <a:buNone/>
            </a:pPr>
            <a:endParaRPr sz="1600" dirty="0">
              <a:solidFill>
                <a:srgbClr val="202020"/>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Balance of Rigor?  It’s in the Standards!</a:t>
            </a:r>
          </a:p>
        </p:txBody>
      </p:sp>
      <p:sp>
        <p:nvSpPr>
          <p:cNvPr id="750" name="Shape 750"/>
          <p:cNvSpPr txBox="1">
            <a:spLocks noGrp="1"/>
          </p:cNvSpPr>
          <p:nvPr>
            <p:ph type="body" idx="1"/>
          </p:nvPr>
        </p:nvSpPr>
        <p:spPr>
          <a:xfrm>
            <a:off x="255100" y="1219200"/>
            <a:ext cx="8673900" cy="4526100"/>
          </a:xfrm>
          <a:prstGeom prst="rect">
            <a:avLst/>
          </a:prstGeom>
        </p:spPr>
        <p:txBody>
          <a:bodyPr lIns="91425" tIns="91425" rIns="91425" bIns="91425" anchor="t" anchorCtr="0">
            <a:noAutofit/>
          </a:bodyPr>
          <a:lstStyle/>
          <a:p>
            <a:pPr marL="0" marR="0" lvl="0" indent="0" algn="l" rtl="0">
              <a:lnSpc>
                <a:spcPct val="100000"/>
              </a:lnSpc>
              <a:spcBef>
                <a:spcPts val="1200"/>
              </a:spcBef>
              <a:spcAft>
                <a:spcPts val="0"/>
              </a:spcAft>
              <a:buNone/>
            </a:pPr>
            <a:r>
              <a:rPr lang="en-US"/>
              <a:t>Within 6th grade → 6.EE.B Reason about and solve one-variable equations and inequalities</a:t>
            </a:r>
          </a:p>
          <a:p>
            <a:pPr marL="914400" lvl="0" indent="-228600" rtl="0">
              <a:lnSpc>
                <a:spcPct val="100000"/>
              </a:lnSpc>
              <a:spcBef>
                <a:spcPts val="0"/>
              </a:spcBef>
              <a:spcAft>
                <a:spcPts val="1100"/>
              </a:spcAft>
            </a:pPr>
            <a:r>
              <a:rPr lang="en-US"/>
              <a:t>6.EE.B.5 </a:t>
            </a:r>
          </a:p>
          <a:p>
            <a:pPr marL="914400" lvl="0" indent="-228600" rtl="0">
              <a:lnSpc>
                <a:spcPct val="100000"/>
              </a:lnSpc>
              <a:spcBef>
                <a:spcPts val="0"/>
              </a:spcBef>
              <a:spcAft>
                <a:spcPts val="1100"/>
              </a:spcAft>
            </a:pPr>
            <a:r>
              <a:rPr lang="en-US"/>
              <a:t>6.EE.B.6 </a:t>
            </a:r>
          </a:p>
          <a:p>
            <a:pPr marL="914400" lvl="0" indent="-228600" rtl="0">
              <a:lnSpc>
                <a:spcPct val="100000"/>
              </a:lnSpc>
              <a:spcBef>
                <a:spcPts val="0"/>
              </a:spcBef>
              <a:spcAft>
                <a:spcPts val="1100"/>
              </a:spcAft>
            </a:pPr>
            <a:r>
              <a:rPr lang="en-US"/>
              <a:t>6.EE.B.7 </a:t>
            </a:r>
          </a:p>
          <a:p>
            <a:pPr marL="914400" lvl="0" indent="-228600" rtl="0">
              <a:lnSpc>
                <a:spcPct val="100000"/>
              </a:lnSpc>
              <a:spcBef>
                <a:spcPts val="0"/>
              </a:spcBef>
              <a:spcAft>
                <a:spcPts val="1100"/>
              </a:spcAft>
            </a:pPr>
            <a:r>
              <a:rPr lang="en-US"/>
              <a:t>6.EE.B.8 </a:t>
            </a:r>
          </a:p>
          <a:p>
            <a:pPr lvl="0">
              <a:lnSpc>
                <a:spcPct val="100000"/>
              </a:lnSpc>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216565" y="2829675"/>
            <a:ext cx="8620500" cy="8685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Poll: </a:t>
            </a:r>
            <a:r>
              <a:rPr lang="en-US">
                <a:solidFill>
                  <a:schemeClr val="accent1"/>
                </a:solidFill>
              </a:rPr>
              <a:t>Name the aspect of Rigor</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216575" y="2829674"/>
            <a:ext cx="8620500" cy="102569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What should Rigor look like in instructional materials?</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From the Publisher’s Criteria</a:t>
            </a:r>
          </a:p>
        </p:txBody>
      </p:sp>
      <p:sp>
        <p:nvSpPr>
          <p:cNvPr id="769" name="Shape 76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spcBef>
                <a:spcPts val="0"/>
              </a:spcBef>
              <a:buNone/>
            </a:pPr>
            <a:r>
              <a:rPr lang="en-US" b="1"/>
              <a:t>Rigor and Balance:</a:t>
            </a:r>
            <a:r>
              <a:rPr lang="en-US"/>
              <a:t> Materials and tools reflect the balances in the Standards and help students meet the Standards’ rigorous expectations, by</a:t>
            </a:r>
          </a:p>
          <a:p>
            <a:pPr marL="0" lvl="0" indent="0" rtl="0">
              <a:spcBef>
                <a:spcPts val="0"/>
              </a:spcBef>
              <a:buNone/>
            </a:pPr>
            <a:endParaRPr/>
          </a:p>
          <a:p>
            <a:pPr marL="457200" lvl="0" indent="-355600" rtl="0">
              <a:spcBef>
                <a:spcPts val="0"/>
              </a:spcBef>
              <a:buSzPct val="100000"/>
              <a:buAutoNum type="alphaLcParenR"/>
            </a:pPr>
            <a:r>
              <a:rPr lang="en-US" sz="2000"/>
              <a:t>Developing students’ conceptual understanding of key mathematical concepts, where called for in specific content standards or cluster headings.</a:t>
            </a:r>
          </a:p>
          <a:p>
            <a:pPr marL="457200" lvl="0" indent="-355600" rtl="0">
              <a:spcBef>
                <a:spcPts val="0"/>
              </a:spcBef>
              <a:buSzPct val="100000"/>
              <a:buAutoNum type="alphaLcParenR"/>
            </a:pPr>
            <a:r>
              <a:rPr lang="en-US" sz="2000"/>
              <a:t>Giving attention throughout the year to individual standards that set an expectation of fluency</a:t>
            </a:r>
          </a:p>
          <a:p>
            <a:pPr marL="457200" lvl="0" indent="-355600">
              <a:spcBef>
                <a:spcPts val="0"/>
              </a:spcBef>
              <a:buSzPct val="100000"/>
              <a:buAutoNum type="alphaLcParenR"/>
            </a:pPr>
            <a:r>
              <a:rPr lang="en-US" sz="2000"/>
              <a:t>Allowing teachers and students using the materials as designed to spend sufficient time working with engaging applications, without losing focus on the major work of each grade.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From the Publisher’s Criteria</a:t>
            </a:r>
          </a:p>
        </p:txBody>
      </p:sp>
      <p:sp>
        <p:nvSpPr>
          <p:cNvPr id="776" name="Shape 77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spcBef>
                <a:spcPts val="0"/>
              </a:spcBef>
              <a:buNone/>
            </a:pPr>
            <a:r>
              <a:rPr lang="en-US" b="1"/>
              <a:t>Additional aspects of the Rigor and Balance Criterion: </a:t>
            </a:r>
          </a:p>
          <a:p>
            <a:pPr marL="0" lvl="0" indent="0" rtl="0">
              <a:spcBef>
                <a:spcPts val="0"/>
              </a:spcBef>
              <a:buNone/>
            </a:pPr>
            <a:endParaRPr b="1"/>
          </a:p>
          <a:p>
            <a:pPr marL="0" lvl="0" indent="0" rtl="0">
              <a:spcBef>
                <a:spcPts val="0"/>
              </a:spcBef>
              <a:buNone/>
            </a:pPr>
            <a:r>
              <a:rPr lang="en-US" sz="2000"/>
              <a:t>(1) The three aspects of rigor are not always separate in materials. (Conceptual understanding needs to underpin fluency work; fluency can be practiced in the context of applications; and applications can build conceptual understanding.) </a:t>
            </a:r>
          </a:p>
          <a:p>
            <a:pPr marL="0" lvl="0" indent="0" rtl="0">
              <a:spcBef>
                <a:spcPts val="0"/>
              </a:spcBef>
              <a:buNone/>
            </a:pPr>
            <a:r>
              <a:rPr lang="en-US" sz="2000"/>
              <a:t>(2) Nor are the three aspects of rigor always together in materials. (Fluency requires dedicated practice to that end. Rich applications cannot always be shoehorned into the mathematical topic of the day. And conceptual understanding will not come along for free unless explicitly taught.)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Conceptual Understanding -- 4.NF </a:t>
            </a:r>
          </a:p>
        </p:txBody>
      </p:sp>
      <p:sp>
        <p:nvSpPr>
          <p:cNvPr id="783" name="Shape 783"/>
          <p:cNvSpPr txBox="1">
            <a:spLocks noGrp="1"/>
          </p:cNvSpPr>
          <p:nvPr>
            <p:ph type="body" idx="1"/>
          </p:nvPr>
        </p:nvSpPr>
        <p:spPr>
          <a:xfrm>
            <a:off x="327550" y="869175"/>
            <a:ext cx="8229600" cy="35874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endParaRPr sz="18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r>
              <a:rPr lang="en-US" sz="2000" b="0" i="0" u="none" strike="noStrike" cap="none">
                <a:solidFill>
                  <a:srgbClr val="25A469"/>
                </a:solidFill>
                <a:latin typeface="Allerta"/>
                <a:ea typeface="Allerta"/>
                <a:cs typeface="Allerta"/>
                <a:sym typeface="Allerta"/>
              </a:rPr>
              <a:t>4.NF.A</a:t>
            </a: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a:p>
            <a:pPr marL="342900" marR="0" lvl="0" indent="-190500" algn="l" rtl="0">
              <a:lnSpc>
                <a:spcPct val="100000"/>
              </a:lnSpc>
              <a:spcBef>
                <a:spcPts val="0"/>
              </a:spcBef>
              <a:spcAft>
                <a:spcPts val="0"/>
              </a:spcAft>
              <a:buClr>
                <a:schemeClr val="dk1"/>
              </a:buClr>
              <a:buSzPct val="25000"/>
              <a:buFont typeface="Arial"/>
              <a:buNone/>
            </a:pPr>
            <a:endParaRPr sz="2000" b="0" i="0" u="none" strike="noStrike" cap="none">
              <a:solidFill>
                <a:schemeClr val="accent1"/>
              </a:solidFill>
              <a:latin typeface="Allerta"/>
              <a:ea typeface="Allerta"/>
              <a:cs typeface="Allerta"/>
              <a:sym typeface="Allerta"/>
            </a:endParaRPr>
          </a:p>
        </p:txBody>
      </p:sp>
      <p:pic>
        <p:nvPicPr>
          <p:cNvPr id="784" name="Shape 784"/>
          <p:cNvPicPr preferRelativeResize="0"/>
          <p:nvPr/>
        </p:nvPicPr>
        <p:blipFill rotWithShape="1">
          <a:blip r:embed="rId3">
            <a:alphaModFix/>
          </a:blip>
          <a:srcRect/>
          <a:stretch/>
        </p:blipFill>
        <p:spPr>
          <a:xfrm>
            <a:off x="327550" y="1552409"/>
            <a:ext cx="8004600" cy="2245200"/>
          </a:xfrm>
          <a:prstGeom prst="rect">
            <a:avLst/>
          </a:prstGeom>
          <a:noFill/>
          <a:ln w="9525" cap="flat" cmpd="sng">
            <a:solidFill>
              <a:srgbClr val="25A469"/>
            </a:solidFill>
            <a:prstDash val="solid"/>
            <a:round/>
            <a:headEnd type="none" w="med" len="med"/>
            <a:tailEnd type="none" w="med" len="med"/>
          </a:ln>
        </p:spPr>
      </p:pic>
      <p:sp>
        <p:nvSpPr>
          <p:cNvPr id="785" name="Shape 785"/>
          <p:cNvSpPr txBox="1">
            <a:spLocks noGrp="1"/>
          </p:cNvSpPr>
          <p:nvPr>
            <p:ph type="body" idx="1"/>
          </p:nvPr>
        </p:nvSpPr>
        <p:spPr>
          <a:xfrm>
            <a:off x="327550" y="4348325"/>
            <a:ext cx="7954200" cy="2148000"/>
          </a:xfrm>
          <a:prstGeom prst="rect">
            <a:avLst/>
          </a:prstGeom>
          <a:noFill/>
          <a:ln w="9525" cap="flat" cmpd="sng">
            <a:solidFill>
              <a:srgbClr val="25A469"/>
            </a:solidFill>
            <a:prstDash val="solid"/>
            <a:round/>
            <a:headEnd type="none" w="med" len="med"/>
            <a:tailEnd type="none" w="med" len="med"/>
          </a:ln>
        </p:spPr>
        <p:txBody>
          <a:bodyPr lIns="91425" tIns="91425" rIns="91425" bIns="91425" anchor="t" anchorCtr="0">
            <a:noAutofit/>
          </a:bodyPr>
          <a:lstStyle/>
          <a:p>
            <a:pPr marL="152400" marR="0" lvl="0" indent="0" algn="l" rtl="0">
              <a:lnSpc>
                <a:spcPct val="100000"/>
              </a:lnSpc>
              <a:spcBef>
                <a:spcPts val="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Which number is larger?</a:t>
            </a:r>
          </a:p>
          <a:p>
            <a:pPr marL="342900" marR="0" lvl="0" indent="-190500" algn="l" rtl="0">
              <a:lnSpc>
                <a:spcPct val="100000"/>
              </a:lnSpc>
              <a:spcBef>
                <a:spcPts val="0"/>
              </a:spcBef>
              <a:spcAft>
                <a:spcPts val="0"/>
              </a:spcAft>
              <a:buClr>
                <a:schemeClr val="dk1"/>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1.7  or 17 twelfths</a:t>
            </a:r>
          </a:p>
          <a:p>
            <a:pPr marL="342900" marR="0" lvl="0" indent="-190500" algn="l" rtl="0">
              <a:lnSpc>
                <a:spcPct val="100000"/>
              </a:lnSpc>
              <a:spcBef>
                <a:spcPts val="0"/>
              </a:spcBef>
              <a:spcAft>
                <a:spcPts val="0"/>
              </a:spcAft>
              <a:buClr>
                <a:schemeClr val="dk1"/>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Explain how you can tell without drawing a</a:t>
            </a:r>
            <a:r>
              <a:rPr lang="en-US"/>
              <a:t> </a:t>
            </a:r>
            <a:r>
              <a:rPr lang="en-US" sz="2400" b="0" i="0" u="none" strike="noStrike" cap="none">
                <a:solidFill>
                  <a:srgbClr val="000000"/>
                </a:solidFill>
                <a:latin typeface="Arial"/>
                <a:ea typeface="Arial"/>
                <a:cs typeface="Arial"/>
                <a:sym typeface="Arial"/>
              </a:rPr>
              <a:t>picture</a:t>
            </a:r>
            <a:r>
              <a:rPr lang="en-US" sz="2400" b="0" i="0" u="none" strike="noStrike" cap="none">
                <a:solidFill>
                  <a:srgbClr val="000000"/>
                </a:solidFill>
                <a:latin typeface="Allerta"/>
                <a:ea typeface="Allerta"/>
                <a:cs typeface="Allerta"/>
                <a:sym typeface="Allerta"/>
              </a:rPr>
              <a:t>.</a:t>
            </a:r>
          </a:p>
        </p:txBody>
      </p:sp>
      <p:sp>
        <p:nvSpPr>
          <p:cNvPr id="786" name="Shape 786"/>
          <p:cNvSpPr/>
          <p:nvPr/>
        </p:nvSpPr>
        <p:spPr>
          <a:xfrm>
            <a:off x="223850" y="3980093"/>
            <a:ext cx="1168800" cy="400200"/>
          </a:xfrm>
          <a:prstGeom prst="rect">
            <a:avLst/>
          </a:prstGeom>
          <a:noFill/>
          <a:ln>
            <a:noFill/>
          </a:ln>
        </p:spPr>
        <p:txBody>
          <a:bodyPr lIns="91425" tIns="45700" rIns="91425" bIns="45700" anchor="t" anchorCtr="0">
            <a:noAutofit/>
          </a:bodyPr>
          <a:lstStyle/>
          <a:p>
            <a:pPr marL="152400" marR="0" lvl="0" indent="0" algn="l" rtl="0">
              <a:lnSpc>
                <a:spcPct val="100000"/>
              </a:lnSpc>
              <a:spcBef>
                <a:spcPts val="0"/>
              </a:spcBef>
              <a:spcAft>
                <a:spcPts val="0"/>
              </a:spcAft>
              <a:buClr>
                <a:srgbClr val="25A469"/>
              </a:buClr>
              <a:buSzPct val="25000"/>
              <a:buFont typeface="Allerta"/>
              <a:buNone/>
            </a:pPr>
            <a:r>
              <a:rPr lang="en-US" sz="2000" b="0" i="0" u="none" strike="noStrike" cap="none">
                <a:solidFill>
                  <a:srgbClr val="25A469"/>
                </a:solidFill>
                <a:latin typeface="Allerta"/>
                <a:ea typeface="Allerta"/>
                <a:cs typeface="Allerta"/>
                <a:sym typeface="Allerta"/>
              </a:rPr>
              <a:t>4.NF.C</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1000"/>
                                        <p:tgtEl>
                                          <p:spTgt spid="786"/>
                                        </p:tgtEl>
                                      </p:cBhvr>
                                    </p:animEffect>
                                  </p:childTnLst>
                                </p:cTn>
                              </p:par>
                              <p:par>
                                <p:cTn id="8" presetID="10" presetClass="entr" presetSubtype="0" fill="hold" nodeType="withEffect">
                                  <p:stCondLst>
                                    <p:cond delay="0"/>
                                  </p:stCondLst>
                                  <p:childTnLst>
                                    <p:set>
                                      <p:cBhvr>
                                        <p:cTn id="9" dur="1" fill="hold">
                                          <p:stCondLst>
                                            <p:cond delay="0"/>
                                          </p:stCondLst>
                                        </p:cTn>
                                        <p:tgtEl>
                                          <p:spTgt spid="785"/>
                                        </p:tgtEl>
                                        <p:attrNameLst>
                                          <p:attrName>style.visibility</p:attrName>
                                        </p:attrNameLst>
                                      </p:cBhvr>
                                      <p:to>
                                        <p:strVal val="visible"/>
                                      </p:to>
                                    </p:set>
                                    <p:animEffect transition="in" filter="fade">
                                      <p:cBhvr>
                                        <p:cTn id="10" dur="1000"/>
                                        <p:tgtEl>
                                          <p:spTgt spid="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381000" y="4859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a:solidFill>
                  <a:srgbClr val="3F3F39"/>
                </a:solidFill>
                <a:latin typeface="Allerta"/>
                <a:ea typeface="Allerta"/>
                <a:cs typeface="Allerta"/>
                <a:sym typeface="Allerta"/>
              </a:rPr>
              <a:t>Procedural Skill and Fluency</a:t>
            </a:r>
          </a:p>
        </p:txBody>
      </p:sp>
      <p:pic>
        <p:nvPicPr>
          <p:cNvPr id="792" name="Shape 792"/>
          <p:cNvPicPr preferRelativeResize="0"/>
          <p:nvPr/>
        </p:nvPicPr>
        <p:blipFill rotWithShape="1">
          <a:blip r:embed="rId3">
            <a:alphaModFix/>
          </a:blip>
          <a:srcRect/>
          <a:stretch/>
        </p:blipFill>
        <p:spPr>
          <a:xfrm>
            <a:off x="306321" y="4841800"/>
            <a:ext cx="5151000" cy="1310100"/>
          </a:xfrm>
          <a:prstGeom prst="rect">
            <a:avLst/>
          </a:prstGeom>
          <a:noFill/>
          <a:ln>
            <a:noFill/>
          </a:ln>
        </p:spPr>
      </p:pic>
      <p:sp>
        <p:nvSpPr>
          <p:cNvPr id="793" name="Shape 793"/>
          <p:cNvSpPr txBox="1"/>
          <p:nvPr/>
        </p:nvSpPr>
        <p:spPr>
          <a:xfrm>
            <a:off x="8077200" y="5957962"/>
            <a:ext cx="1066799" cy="307777"/>
          </a:xfrm>
          <a:prstGeom prst="rect">
            <a:avLst/>
          </a:prstGeom>
          <a:solidFill>
            <a:srgbClr val="25A46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IMET p. 20</a:t>
            </a:r>
          </a:p>
        </p:txBody>
      </p:sp>
      <p:pic>
        <p:nvPicPr>
          <p:cNvPr id="794" name="Shape 794"/>
          <p:cNvPicPr preferRelativeResize="0"/>
          <p:nvPr/>
        </p:nvPicPr>
        <p:blipFill rotWithShape="1">
          <a:blip r:embed="rId4">
            <a:alphaModFix/>
          </a:blip>
          <a:srcRect l="3128"/>
          <a:stretch/>
        </p:blipFill>
        <p:spPr>
          <a:xfrm>
            <a:off x="5325225" y="1431250"/>
            <a:ext cx="3734475" cy="3995499"/>
          </a:xfrm>
          <a:prstGeom prst="rect">
            <a:avLst/>
          </a:prstGeom>
          <a:noFill/>
          <a:ln>
            <a:noFill/>
          </a:ln>
        </p:spPr>
      </p:pic>
      <p:pic>
        <p:nvPicPr>
          <p:cNvPr id="795" name="Shape 795"/>
          <p:cNvPicPr preferRelativeResize="0"/>
          <p:nvPr/>
        </p:nvPicPr>
        <p:blipFill>
          <a:blip r:embed="rId5">
            <a:alphaModFix/>
          </a:blip>
          <a:stretch>
            <a:fillRect/>
          </a:stretch>
        </p:blipFill>
        <p:spPr>
          <a:xfrm>
            <a:off x="526612" y="1628925"/>
            <a:ext cx="3209925" cy="28575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2"/>
                                        </p:tgtEl>
                                        <p:attrNameLst>
                                          <p:attrName>style.visibility</p:attrName>
                                        </p:attrNameLst>
                                      </p:cBhvr>
                                      <p:to>
                                        <p:strVal val="visible"/>
                                      </p:to>
                                    </p:set>
                                    <p:animEffect transition="in" filter="fade">
                                      <p:cBhvr>
                                        <p:cTn id="7" dur="1000"/>
                                        <p:tgtEl>
                                          <p:spTgt spid="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Application</a:t>
            </a:r>
          </a:p>
        </p:txBody>
      </p:sp>
      <p:sp>
        <p:nvSpPr>
          <p:cNvPr id="802" name="Shape 80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342900" marR="0" lvl="0" indent="-76200" algn="l" rtl="0">
              <a:lnSpc>
                <a:spcPct val="100000"/>
              </a:lnSpc>
              <a:spcBef>
                <a:spcPts val="0"/>
              </a:spcBef>
              <a:spcAft>
                <a:spcPts val="0"/>
              </a:spcAft>
              <a:buClr>
                <a:schemeClr val="dk1"/>
              </a:buClr>
              <a:buSzPct val="25000"/>
              <a:buFont typeface="Arial"/>
              <a:buNone/>
            </a:pPr>
            <a:endParaRPr sz="1800" b="0" i="0" u="none" strike="noStrike" cap="none">
              <a:solidFill>
                <a:srgbClr val="3F3F39"/>
              </a:solidFill>
              <a:latin typeface="Allerta"/>
              <a:ea typeface="Allerta"/>
              <a:cs typeface="Allerta"/>
              <a:sym typeface="Allerta"/>
            </a:endParaRPr>
          </a:p>
        </p:txBody>
      </p:sp>
      <p:pic>
        <p:nvPicPr>
          <p:cNvPr id="803" name="Shape 803"/>
          <p:cNvPicPr preferRelativeResize="0"/>
          <p:nvPr/>
        </p:nvPicPr>
        <p:blipFill>
          <a:blip r:embed="rId3">
            <a:alphaModFix/>
          </a:blip>
          <a:stretch>
            <a:fillRect/>
          </a:stretch>
        </p:blipFill>
        <p:spPr>
          <a:xfrm>
            <a:off x="609599" y="1899174"/>
            <a:ext cx="7972400" cy="34018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Introductions</a:t>
            </a:r>
          </a:p>
        </p:txBody>
      </p:sp>
      <p:sp>
        <p:nvSpPr>
          <p:cNvPr id="666" name="Shape 66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Pr>
              <a:t>Joanie Funderburk, Janelle Fann</a:t>
            </a:r>
            <a:r>
              <a:rPr lang="en-US" sz="2200"/>
              <a:t> and </a:t>
            </a:r>
            <a:r>
              <a:rPr lang="en-US" sz="2200" b="0" i="0" u="none" strike="noStrike" cap="none">
                <a:solidFill>
                  <a:srgbClr val="3F3F39"/>
                </a:solidFill>
                <a:latin typeface="Allerta"/>
                <a:ea typeface="Allerta"/>
                <a:cs typeface="Allerta"/>
                <a:sym typeface="Allerta"/>
              </a:rPr>
              <a:t>Sandra Alberti, Field Impact Team</a:t>
            </a:r>
          </a:p>
          <a:p>
            <a:pPr marL="342900" marR="0" lvl="0" indent="-342900" algn="l" rtl="0">
              <a:lnSpc>
                <a:spcPct val="80000"/>
              </a:lnSpc>
              <a:spcBef>
                <a:spcPts val="0"/>
              </a:spcBef>
              <a:spcAft>
                <a:spcPts val="0"/>
              </a:spcAft>
              <a:buClr>
                <a:srgbClr val="3F3F39"/>
              </a:buClr>
              <a:buSzPct val="100000"/>
              <a:buFont typeface="Arial"/>
              <a:buChar char="•"/>
            </a:pPr>
            <a:r>
              <a:rPr lang="en-US" sz="2200"/>
              <a:t>Marni Greenstein, Math Specialist</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342900" marR="0" lvl="0" indent="-342900" algn="l" rtl="0">
              <a:lnSpc>
                <a:spcPct val="80000"/>
              </a:lnSpc>
              <a:spcBef>
                <a:spcPts val="44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a:solidFill>
                  <a:srgbClr val="3F3F39"/>
                </a:solidFill>
                <a:latin typeface="Allerta"/>
                <a:ea typeface="Allerta"/>
                <a:cs typeface="Allerta"/>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a:solidFill>
                  <a:srgbClr val="3F3F39"/>
                </a:solidFill>
                <a:latin typeface="Allerta"/>
                <a:ea typeface="Allerta"/>
                <a:cs typeface="Allerta"/>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a:solidFill>
                  <a:srgbClr val="3F3F3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667" name="Shape 667"/>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Application</a:t>
            </a:r>
          </a:p>
        </p:txBody>
      </p:sp>
      <p:sp>
        <p:nvSpPr>
          <p:cNvPr id="810" name="Shape 81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342900" marR="0" lvl="0" indent="-76200" algn="l" rtl="0">
              <a:lnSpc>
                <a:spcPct val="100000"/>
              </a:lnSpc>
              <a:spcBef>
                <a:spcPts val="0"/>
              </a:spcBef>
              <a:spcAft>
                <a:spcPts val="0"/>
              </a:spcAft>
              <a:buClr>
                <a:schemeClr val="dk1"/>
              </a:buClr>
              <a:buSzPct val="25000"/>
              <a:buFont typeface="Arial"/>
              <a:buNone/>
            </a:pPr>
            <a:endParaRPr sz="1800" b="0" i="0" u="none" strike="noStrike" cap="none">
              <a:solidFill>
                <a:srgbClr val="3F3F39"/>
              </a:solidFill>
              <a:latin typeface="Allerta"/>
              <a:ea typeface="Allerta"/>
              <a:cs typeface="Allerta"/>
              <a:sym typeface="Allerta"/>
            </a:endParaRPr>
          </a:p>
        </p:txBody>
      </p:sp>
      <p:pic>
        <p:nvPicPr>
          <p:cNvPr id="811" name="Shape 811"/>
          <p:cNvPicPr preferRelativeResize="0"/>
          <p:nvPr/>
        </p:nvPicPr>
        <p:blipFill>
          <a:blip r:embed="rId3">
            <a:alphaModFix/>
          </a:blip>
          <a:stretch>
            <a:fillRect/>
          </a:stretch>
        </p:blipFill>
        <p:spPr>
          <a:xfrm>
            <a:off x="679900" y="1751299"/>
            <a:ext cx="8006899" cy="4469250"/>
          </a:xfrm>
          <a:prstGeom prst="rect">
            <a:avLst/>
          </a:prstGeom>
          <a:noFill/>
          <a:ln>
            <a:noFill/>
          </a:ln>
        </p:spPr>
      </p:pic>
      <p:sp>
        <p:nvSpPr>
          <p:cNvPr id="812" name="Shape 812"/>
          <p:cNvSpPr/>
          <p:nvPr/>
        </p:nvSpPr>
        <p:spPr>
          <a:xfrm>
            <a:off x="457200" y="1351093"/>
            <a:ext cx="1168800" cy="400199"/>
          </a:xfrm>
          <a:prstGeom prst="rect">
            <a:avLst/>
          </a:prstGeom>
          <a:noFill/>
          <a:ln>
            <a:noFill/>
          </a:ln>
        </p:spPr>
        <p:txBody>
          <a:bodyPr lIns="91425" tIns="45700" rIns="91425" bIns="45700" anchor="t" anchorCtr="0">
            <a:noAutofit/>
          </a:bodyPr>
          <a:lstStyle/>
          <a:p>
            <a:pPr marL="152400" marR="0" lvl="0" indent="0" algn="l" rtl="0">
              <a:lnSpc>
                <a:spcPct val="100000"/>
              </a:lnSpc>
              <a:spcBef>
                <a:spcPts val="0"/>
              </a:spcBef>
              <a:spcAft>
                <a:spcPts val="0"/>
              </a:spcAft>
              <a:buClr>
                <a:srgbClr val="25A469"/>
              </a:buClr>
              <a:buSzPct val="25000"/>
              <a:buFont typeface="Allerta"/>
              <a:buNone/>
            </a:pPr>
            <a:r>
              <a:rPr lang="en-US" sz="2000">
                <a:solidFill>
                  <a:srgbClr val="25A469"/>
                </a:solidFill>
                <a:latin typeface="Allerta"/>
                <a:ea typeface="Allerta"/>
                <a:cs typeface="Allerta"/>
                <a:sym typeface="Allerta"/>
              </a:rPr>
              <a:t>8.</a:t>
            </a:r>
            <a:r>
              <a:rPr lang="en-US" sz="2000" b="0" i="0" u="none" strike="noStrike" cap="none">
                <a:solidFill>
                  <a:srgbClr val="25A469"/>
                </a:solidFill>
                <a:latin typeface="Allerta"/>
                <a:ea typeface="Allerta"/>
                <a:cs typeface="Allerta"/>
                <a:sym typeface="Allerta"/>
              </a:rPr>
              <a:t>F</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title"/>
          </p:nvPr>
        </p:nvSpPr>
        <p:spPr>
          <a:xfrm>
            <a:off x="216575" y="2692449"/>
            <a:ext cx="8620500" cy="16208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Poll: </a:t>
            </a:r>
          </a:p>
          <a:p>
            <a:pPr marL="0" marR="0" lvl="0" indent="0" algn="ctr" rtl="0">
              <a:lnSpc>
                <a:spcPct val="100000"/>
              </a:lnSpc>
              <a:spcBef>
                <a:spcPts val="0"/>
              </a:spcBef>
              <a:spcAft>
                <a:spcPts val="0"/>
              </a:spcAft>
              <a:buClr>
                <a:schemeClr val="dk1"/>
              </a:buClr>
              <a:buSzPct val="25000"/>
              <a:buFont typeface="Allerta"/>
              <a:buNone/>
            </a:pPr>
            <a:r>
              <a:rPr lang="en-US">
                <a:solidFill>
                  <a:schemeClr val="accent1"/>
                </a:solidFill>
              </a:rPr>
              <a:t>How well do your current materials reflect the balance of Rigor?</a:t>
            </a:r>
          </a:p>
          <a:p>
            <a:pPr marL="0" marR="0" lvl="0" indent="0" algn="l"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216575" y="2176700"/>
            <a:ext cx="8620500" cy="19836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Question:  </a:t>
            </a:r>
            <a:r>
              <a:rPr lang="en-US"/>
              <a:t>What do you do when your instructional materials don't reflect a balance of the three aspects of rigor?</a:t>
            </a:r>
            <a:br>
              <a:rPr lang="en-US"/>
            </a:br>
            <a:r>
              <a:rPr lang="en-US" sz="1400" b="0" i="0" u="none" strike="noStrike" cap="none">
                <a:solidFill>
                  <a:srgbClr val="23593E"/>
                </a:solidFill>
                <a:latin typeface="Allerta"/>
                <a:ea typeface="Allerta"/>
                <a:cs typeface="Allerta"/>
                <a:sym typeface="Allerta"/>
              </a:rPr>
              <a:t/>
            </a:r>
            <a:br>
              <a:rPr lang="en-US" sz="1400" b="0" i="0" u="none" strike="noStrike" cap="none">
                <a:solidFill>
                  <a:srgbClr val="23593E"/>
                </a:solidFill>
                <a:latin typeface="Allerta"/>
                <a:ea typeface="Allerta"/>
                <a:cs typeface="Allerta"/>
                <a:sym typeface="Allerta"/>
              </a:rPr>
            </a:br>
            <a:r>
              <a:rPr lang="en-US" sz="1400" b="0" i="0" u="none" strike="noStrike" cap="non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Shape 830"/>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Why do our students need a balance of Rigor in their math instruction?</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a:t>Myths of Rigor</a:t>
            </a:r>
          </a:p>
        </p:txBody>
      </p:sp>
      <p:sp>
        <p:nvSpPr>
          <p:cNvPr id="837" name="Shape 83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All 3 aspects every day</a:t>
            </a:r>
          </a:p>
          <a:p>
            <a:pPr marL="342900" marR="0" lvl="0" indent="-342900" algn="l" rtl="0">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All 3 aspects for every single standard</a:t>
            </a:r>
          </a:p>
          <a:p>
            <a:pPr marL="342900" marR="0" lvl="0" indent="-342900" algn="l" rtl="0">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All 3 are important, but _________________ is really most important</a:t>
            </a:r>
          </a:p>
          <a:p>
            <a:pPr marL="342900" marR="0" lvl="0" indent="-342900" algn="l" rtl="0">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All 3 should always be addressed separately (i.e.  Application Fridays!</a:t>
            </a:r>
            <a:r>
              <a:rPr lang="en-US" sz="2400" b="0" i="0" u="none" strike="noStrike" cap="none" dirty="0" smtClean="0">
                <a:solidFill>
                  <a:srgbClr val="3F3F39"/>
                </a:solidFill>
                <a:latin typeface="Allerta"/>
                <a:ea typeface="Allerta"/>
                <a:cs typeface="Allerta"/>
                <a:sym typeface="Allerta"/>
              </a:rPr>
              <a:t>)</a:t>
            </a:r>
            <a:endParaRPr lang="en-US" sz="2400" b="0" i="0" u="none" strike="noStrike" cap="none" dirty="0">
              <a:solidFill>
                <a:srgbClr val="3F3F39"/>
              </a:solidFill>
              <a:latin typeface="Allerta"/>
              <a:ea typeface="Allerta"/>
              <a:cs typeface="Allerta"/>
              <a:sym typeface="Allerta"/>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Shape 8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1</a:t>
            </a:r>
            <a:r>
              <a:rPr lang="en-US" sz="2800" b="0" i="0" u="none" strike="noStrike" cap="none" baseline="30000">
                <a:solidFill>
                  <a:srgbClr val="3F3F39"/>
                </a:solidFill>
                <a:latin typeface="Allerta"/>
                <a:ea typeface="Allerta"/>
                <a:cs typeface="Allerta"/>
                <a:sym typeface="Allerta"/>
              </a:rPr>
              <a:t>st</a:t>
            </a:r>
            <a:r>
              <a:rPr lang="en-US" sz="2800" b="0" i="0" u="none" strike="noStrike" cap="none">
                <a:solidFill>
                  <a:srgbClr val="3F3F39"/>
                </a:solidFill>
                <a:latin typeface="Allerta"/>
                <a:ea typeface="Allerta"/>
                <a:cs typeface="Allerta"/>
                <a:sym typeface="Allerta"/>
              </a:rPr>
              <a:t> grade</a:t>
            </a:r>
          </a:p>
        </p:txBody>
      </p:sp>
      <p:sp>
        <p:nvSpPr>
          <p:cNvPr id="844" name="Shape 84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90000"/>
              </a:lnSpc>
              <a:spcBef>
                <a:spcPts val="480"/>
              </a:spcBef>
              <a:spcAft>
                <a:spcPts val="0"/>
              </a:spcAft>
              <a:buClr>
                <a:srgbClr val="3F3F39"/>
              </a:buClr>
              <a:buSzPct val="100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90000"/>
              </a:lnSpc>
              <a:spcBef>
                <a:spcPts val="480"/>
              </a:spcBef>
              <a:spcAft>
                <a:spcPts val="0"/>
              </a:spcAft>
              <a:buClr>
                <a:srgbClr val="3F3F39"/>
              </a:buClr>
              <a:buSzPct val="100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90000"/>
              </a:lnSpc>
              <a:spcBef>
                <a:spcPts val="480"/>
              </a:spcBef>
              <a:spcAft>
                <a:spcPts val="0"/>
              </a:spcAft>
              <a:buClr>
                <a:srgbClr val="3F3F39"/>
              </a:buClr>
              <a:buSzPct val="100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90000"/>
              </a:lnSpc>
              <a:spcBef>
                <a:spcPts val="480"/>
              </a:spcBef>
              <a:spcAft>
                <a:spcPts val="0"/>
              </a:spcAft>
              <a:buClr>
                <a:srgbClr val="3F3F39"/>
              </a:buClr>
              <a:buSzPct val="100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90000"/>
              </a:lnSpc>
              <a:spcBef>
                <a:spcPts val="480"/>
              </a:spcBef>
              <a:spcAft>
                <a:spcPts val="0"/>
              </a:spcAft>
              <a:buClr>
                <a:srgbClr val="3F3F39"/>
              </a:buClr>
              <a:buSzPct val="100000"/>
              <a:buFont typeface="Arial"/>
              <a:buNone/>
            </a:pPr>
            <a:endParaRPr dirty="0"/>
          </a:p>
          <a:p>
            <a:pPr marL="342900" marR="0" lvl="0" indent="-342900" algn="l" rtl="0">
              <a:lnSpc>
                <a:spcPct val="90000"/>
              </a:lnSpc>
              <a:spcBef>
                <a:spcPts val="480"/>
              </a:spcBef>
              <a:spcAft>
                <a:spcPts val="0"/>
              </a:spcAft>
              <a:buClr>
                <a:srgbClr val="3F3F39"/>
              </a:buClr>
              <a:buSzPct val="100000"/>
              <a:buFont typeface="Arial"/>
              <a:buNone/>
            </a:pPr>
            <a:endParaRPr dirty="0"/>
          </a:p>
          <a:p>
            <a:pPr marL="342900" marR="0" lvl="0" indent="-342900" algn="l" rtl="0">
              <a:lnSpc>
                <a:spcPct val="90000"/>
              </a:lnSpc>
              <a:spcBef>
                <a:spcPts val="480"/>
              </a:spcBef>
              <a:spcAft>
                <a:spcPts val="0"/>
              </a:spcAft>
              <a:buClr>
                <a:srgbClr val="3F3F39"/>
              </a:buClr>
              <a:buSzPct val="100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90000"/>
              </a:lnSpc>
              <a:spcBef>
                <a:spcPts val="480"/>
              </a:spcBef>
              <a:buClr>
                <a:srgbClr val="3F3F39"/>
              </a:buClr>
              <a:buSzPct val="100000"/>
              <a:buFont typeface="Arial"/>
              <a:buChar char="•"/>
            </a:pPr>
            <a:r>
              <a:rPr lang="en-US" dirty="0"/>
              <a:t>What would a student who lacks</a:t>
            </a:r>
            <a:r>
              <a:rPr lang="en-US" sz="2400" b="0" i="0" u="none" strike="noStrike" cap="none" dirty="0">
                <a:solidFill>
                  <a:srgbClr val="3F3F39"/>
                </a:solidFill>
                <a:latin typeface="Allerta"/>
                <a:ea typeface="Allerta"/>
                <a:cs typeface="Allerta"/>
                <a:sym typeface="Allerta"/>
              </a:rPr>
              <a:t> conceptual understanding do to solve these problems?</a:t>
            </a:r>
          </a:p>
        </p:txBody>
      </p:sp>
      <p:pic>
        <p:nvPicPr>
          <p:cNvPr id="845" name="Shape 845"/>
          <p:cNvPicPr preferRelativeResize="0"/>
          <p:nvPr/>
        </p:nvPicPr>
        <p:blipFill rotWithShape="1">
          <a:blip r:embed="rId3">
            <a:alphaModFix/>
          </a:blip>
          <a:srcRect b="35087"/>
          <a:stretch/>
        </p:blipFill>
        <p:spPr>
          <a:xfrm>
            <a:off x="228600" y="1600200"/>
            <a:ext cx="8686800" cy="135760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4">
                                            <p:txEl>
                                              <p:pRg st="8" end="8"/>
                                            </p:txEl>
                                          </p:spTgt>
                                        </p:tgtEl>
                                        <p:attrNameLst>
                                          <p:attrName>style.visibility</p:attrName>
                                        </p:attrNameLst>
                                      </p:cBhvr>
                                      <p:to>
                                        <p:strVal val="visible"/>
                                      </p:to>
                                    </p:set>
                                    <p:animEffect transition="in" filter="dissolve">
                                      <p:cBhvr>
                                        <p:cTn id="7" dur="500"/>
                                        <p:tgtEl>
                                          <p:spTgt spid="8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1</a:t>
            </a:r>
            <a:r>
              <a:rPr lang="en-US" sz="2800" b="0" i="0" u="none" strike="noStrike" cap="none" baseline="30000">
                <a:solidFill>
                  <a:srgbClr val="3F3F39"/>
                </a:solidFill>
                <a:latin typeface="Allerta"/>
                <a:ea typeface="Allerta"/>
                <a:cs typeface="Allerta"/>
                <a:sym typeface="Allerta"/>
              </a:rPr>
              <a:t>st</a:t>
            </a:r>
            <a:r>
              <a:rPr lang="en-US" sz="2800" b="0" i="0" u="none" strike="noStrike" cap="none">
                <a:solidFill>
                  <a:srgbClr val="3F3F39"/>
                </a:solidFill>
                <a:latin typeface="Allerta"/>
                <a:ea typeface="Allerta"/>
                <a:cs typeface="Allerta"/>
                <a:sym typeface="Allerta"/>
              </a:rPr>
              <a:t> grade work</a:t>
            </a:r>
          </a:p>
        </p:txBody>
      </p:sp>
      <p:sp>
        <p:nvSpPr>
          <p:cNvPr id="852" name="Shape 85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3F3F39"/>
              </a:buClr>
              <a:buSzPct val="100000"/>
              <a:buFont typeface="Arial"/>
              <a:buNone/>
            </a:pPr>
            <a:endParaRPr sz="2400" b="0" i="0" u="none" strike="noStrike" cap="none">
              <a:solidFill>
                <a:srgbClr val="3F3F39"/>
              </a:solidFill>
              <a:latin typeface="Allerta"/>
              <a:ea typeface="Allerta"/>
              <a:cs typeface="Allerta"/>
              <a:sym typeface="Allerta"/>
            </a:endParaRPr>
          </a:p>
        </p:txBody>
      </p:sp>
      <p:pic>
        <p:nvPicPr>
          <p:cNvPr id="853" name="Shape 853"/>
          <p:cNvPicPr preferRelativeResize="0"/>
          <p:nvPr/>
        </p:nvPicPr>
        <p:blipFill rotWithShape="1">
          <a:blip r:embed="rId3">
            <a:alphaModFix/>
          </a:blip>
          <a:srcRect/>
          <a:stretch/>
        </p:blipFill>
        <p:spPr>
          <a:xfrm>
            <a:off x="457200" y="1144166"/>
            <a:ext cx="7559213" cy="48460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Shape 8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4</a:t>
            </a:r>
            <a:r>
              <a:rPr lang="en-US" sz="2800" b="0" i="0" u="none" strike="noStrike" cap="none" baseline="30000">
                <a:solidFill>
                  <a:srgbClr val="3F3F39"/>
                </a:solidFill>
                <a:latin typeface="Allerta"/>
                <a:ea typeface="Allerta"/>
                <a:cs typeface="Allerta"/>
                <a:sym typeface="Allerta"/>
              </a:rPr>
              <a:t>th</a:t>
            </a:r>
            <a:r>
              <a:rPr lang="en-US" sz="2800" b="0" i="0" u="none" strike="noStrike" cap="none">
                <a:solidFill>
                  <a:srgbClr val="3F3F39"/>
                </a:solidFill>
                <a:latin typeface="Allerta"/>
                <a:ea typeface="Allerta"/>
                <a:cs typeface="Allerta"/>
                <a:sym typeface="Allerta"/>
              </a:rPr>
              <a:t> grade</a:t>
            </a:r>
          </a:p>
        </p:txBody>
      </p:sp>
      <p:sp>
        <p:nvSpPr>
          <p:cNvPr id="860" name="Shape 86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spcAft>
                <a:spcPts val="0"/>
              </a:spcAft>
              <a:buClr>
                <a:srgbClr val="3F3F39"/>
              </a:buClr>
              <a:buSzPct val="100909"/>
              <a:buFont typeface="Arial"/>
              <a:buNone/>
            </a:pPr>
            <a:endParaRPr sz="2220" b="0" i="0" u="none" strike="noStrike" cap="none" dirty="0">
              <a:solidFill>
                <a:srgbClr val="3F3F39"/>
              </a:solidFill>
              <a:latin typeface="Allerta"/>
              <a:ea typeface="Allerta"/>
              <a:cs typeface="Allerta"/>
              <a:sym typeface="Allerta"/>
            </a:endParaRPr>
          </a:p>
          <a:p>
            <a:pPr marL="342900" marR="0" lvl="0" indent="-342900" algn="l" rtl="0">
              <a:spcBef>
                <a:spcPts val="444"/>
              </a:spcBef>
              <a:buClr>
                <a:srgbClr val="3F3F39"/>
              </a:buClr>
              <a:buSzPct val="100909"/>
              <a:buFont typeface="Arial"/>
              <a:buChar char="•"/>
            </a:pPr>
            <a:r>
              <a:rPr lang="en-US" sz="2220" b="0" i="0" u="none" strike="noStrike" cap="none" dirty="0">
                <a:solidFill>
                  <a:srgbClr val="3F3F39"/>
                </a:solidFill>
                <a:latin typeface="Allerta"/>
                <a:ea typeface="Allerta"/>
                <a:cs typeface="Allerta"/>
                <a:sym typeface="Allerta"/>
              </a:rPr>
              <a:t>What </a:t>
            </a:r>
            <a:r>
              <a:rPr lang="en-US" sz="2220" dirty="0"/>
              <a:t>would a student who lacks</a:t>
            </a:r>
            <a:r>
              <a:rPr lang="en-US" sz="2220" b="0" i="0" u="none" strike="noStrike" cap="none" dirty="0">
                <a:solidFill>
                  <a:srgbClr val="3F3F39"/>
                </a:solidFill>
                <a:latin typeface="Allerta"/>
                <a:ea typeface="Allerta"/>
                <a:cs typeface="Allerta"/>
                <a:sym typeface="Allerta"/>
              </a:rPr>
              <a:t> procedural skill and fluency with multi-digit multiplication and division do to solve this problem?</a:t>
            </a:r>
          </a:p>
        </p:txBody>
      </p:sp>
      <p:pic>
        <p:nvPicPr>
          <p:cNvPr id="861" name="Shape 861"/>
          <p:cNvPicPr preferRelativeResize="0"/>
          <p:nvPr/>
        </p:nvPicPr>
        <p:blipFill rotWithShape="1">
          <a:blip r:embed="rId3">
            <a:alphaModFix/>
          </a:blip>
          <a:srcRect/>
          <a:stretch/>
        </p:blipFill>
        <p:spPr>
          <a:xfrm>
            <a:off x="157029" y="2256302"/>
            <a:ext cx="8639242" cy="12467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0">
                                            <p:txEl>
                                              <p:pRg st="8" end="8"/>
                                            </p:txEl>
                                          </p:spTgt>
                                        </p:tgtEl>
                                        <p:attrNameLst>
                                          <p:attrName>style.visibility</p:attrName>
                                        </p:attrNameLst>
                                      </p:cBhvr>
                                      <p:to>
                                        <p:strVal val="visible"/>
                                      </p:to>
                                    </p:set>
                                    <p:animEffect transition="in" filter="dissolve">
                                      <p:cBhvr>
                                        <p:cTn id="7" dur="500"/>
                                        <p:tgtEl>
                                          <p:spTgt spid="8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4</a:t>
            </a:r>
            <a:r>
              <a:rPr lang="en-US" sz="2800" b="0" i="0" u="none" strike="noStrike" cap="none" baseline="30000">
                <a:solidFill>
                  <a:srgbClr val="3F3F39"/>
                </a:solidFill>
                <a:latin typeface="Allerta"/>
                <a:ea typeface="Allerta"/>
                <a:cs typeface="Allerta"/>
                <a:sym typeface="Allerta"/>
              </a:rPr>
              <a:t>th</a:t>
            </a:r>
            <a:r>
              <a:rPr lang="en-US" sz="2800" b="0" i="0" u="none" strike="noStrike" cap="none">
                <a:solidFill>
                  <a:srgbClr val="3F3F39"/>
                </a:solidFill>
                <a:latin typeface="Allerta"/>
                <a:ea typeface="Allerta"/>
                <a:cs typeface="Allerta"/>
                <a:sym typeface="Allerta"/>
              </a:rPr>
              <a:t> grade work</a:t>
            </a:r>
          </a:p>
        </p:txBody>
      </p:sp>
      <p:pic>
        <p:nvPicPr>
          <p:cNvPr id="868" name="Shape 868"/>
          <p:cNvPicPr preferRelativeResize="0">
            <a:picLocks noGrp="1"/>
          </p:cNvPicPr>
          <p:nvPr>
            <p:ph type="body" idx="1"/>
          </p:nvPr>
        </p:nvPicPr>
        <p:blipFill rotWithShape="1">
          <a:blip r:embed="rId3">
            <a:alphaModFix/>
          </a:blip>
          <a:srcRect/>
          <a:stretch/>
        </p:blipFill>
        <p:spPr>
          <a:xfrm>
            <a:off x="457199" y="1277662"/>
            <a:ext cx="7915275" cy="497353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Shape 874"/>
          <p:cNvSpPr txBox="1">
            <a:spLocks noGrp="1"/>
          </p:cNvSpPr>
          <p:nvPr>
            <p:ph type="title"/>
          </p:nvPr>
        </p:nvSpPr>
        <p:spPr>
          <a:xfrm>
            <a:off x="216575" y="1515525"/>
            <a:ext cx="8620500" cy="31116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Question:  Which aspect of Rigor</a:t>
            </a:r>
            <a:r>
              <a:rPr lang="en-US"/>
              <a:t> is out of balance in your classroom currently?  What could you do to ensure your instruction is balanced?  </a:t>
            </a:r>
            <a:r>
              <a:rPr lang="en-US" sz="1100" b="0" i="0" u="none" strike="noStrike" cap="none">
                <a:solidFill>
                  <a:srgbClr val="23593E"/>
                </a:solidFill>
                <a:latin typeface="Allerta"/>
                <a:ea typeface="Allerta"/>
                <a:cs typeface="Allerta"/>
                <a:sym typeface="Allerta"/>
              </a:rPr>
              <a:t/>
            </a:r>
            <a:br>
              <a:rPr lang="en-US" sz="1100" b="0" i="0" u="none" strike="noStrike" cap="none">
                <a:solidFill>
                  <a:srgbClr val="23593E"/>
                </a:solidFill>
                <a:latin typeface="Allerta"/>
                <a:ea typeface="Allerta"/>
                <a:cs typeface="Allerta"/>
                <a:sym typeface="Allerta"/>
              </a:rPr>
            </a:br>
            <a:r>
              <a:rPr lang="en-US" sz="1400" b="0" i="0" u="none" strike="noStrike" cap="none">
                <a:solidFill>
                  <a:srgbClr val="23593E"/>
                </a:solidFill>
                <a:latin typeface="Allerta"/>
                <a:ea typeface="Allerta"/>
                <a:cs typeface="Allerta"/>
                <a:sym typeface="Allerta"/>
              </a:rPr>
              <a:t/>
            </a:r>
            <a:br>
              <a:rPr lang="en-US" sz="1400" b="0" i="0" u="none" strike="noStrike" cap="none">
                <a:solidFill>
                  <a:srgbClr val="23593E"/>
                </a:solidFill>
                <a:latin typeface="Allerta"/>
                <a:ea typeface="Allerta"/>
                <a:cs typeface="Allerta"/>
                <a:sym typeface="Allerta"/>
              </a:rPr>
            </a:br>
            <a:r>
              <a:rPr lang="en-US" sz="1400" b="0" i="0" u="none" strike="noStrike" cap="non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To learn more about Core Advocates…</a:t>
            </a:r>
          </a:p>
        </p:txBody>
      </p:sp>
      <p:sp>
        <p:nvSpPr>
          <p:cNvPr id="674" name="Shape 67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Contact Janelle </a:t>
            </a:r>
            <a:r>
              <a:rPr lang="en-US" sz="2400" b="0" i="0" u="none" strike="noStrike" cap="none" dirty="0" err="1">
                <a:solidFill>
                  <a:srgbClr val="3F3F39"/>
                </a:solidFill>
                <a:latin typeface="Allerta"/>
                <a:ea typeface="Allerta"/>
                <a:cs typeface="Allerta"/>
                <a:sym typeface="Allerta"/>
              </a:rPr>
              <a:t>Fann</a:t>
            </a:r>
            <a:r>
              <a:rPr lang="en-US" sz="1800" b="0" i="0" u="none" strike="noStrike" cap="none" dirty="0">
                <a:solidFill>
                  <a:srgbClr val="3F3F39"/>
                </a:solidFill>
                <a:latin typeface="Allerta"/>
                <a:ea typeface="Allerta"/>
                <a:cs typeface="Allerta"/>
                <a:sym typeface="Allerta"/>
              </a:rPr>
              <a:t>(</a:t>
            </a:r>
            <a:r>
              <a:rPr lang="en-US" sz="1800" b="0" i="0" u="sng" strike="noStrike" cap="none" dirty="0">
                <a:solidFill>
                  <a:schemeClr val="hlink"/>
                </a:solidFill>
                <a:latin typeface="Allerta"/>
                <a:ea typeface="Allerta"/>
                <a:cs typeface="Allerta"/>
                <a:sym typeface="Allerta"/>
                <a:hlinkClick r:id="rId3"/>
              </a:rPr>
              <a:t>jfann@studentsachieve.net</a:t>
            </a:r>
            <a:r>
              <a:rPr lang="en-US" sz="1800" b="0" i="0" u="none" strike="noStrike" cap="none" dirty="0">
                <a:solidFill>
                  <a:srgbClr val="3F3F39"/>
                </a:solidFill>
                <a:latin typeface="Allerta"/>
                <a:ea typeface="Allerta"/>
                <a:cs typeface="Allerta"/>
                <a:sym typeface="Allerta"/>
              </a:rPr>
              <a:t> ) </a:t>
            </a:r>
            <a:r>
              <a:rPr lang="en-US" sz="2400" b="0" i="0" u="none" strike="noStrike" cap="none" dirty="0">
                <a:solidFill>
                  <a:srgbClr val="3F3F39"/>
                </a:solidFill>
                <a:latin typeface="Allerta"/>
                <a:ea typeface="Allerta"/>
                <a:cs typeface="Allerta"/>
                <a:sym typeface="Allerta"/>
              </a:rPr>
              <a:t>or </a:t>
            </a:r>
            <a:endParaRPr lang="en-US" sz="2400" b="0" i="0" u="none" strike="noStrike" cap="none" dirty="0" smtClean="0">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3F3F39"/>
              </a:buClr>
              <a:buSzPct val="100000"/>
              <a:buNone/>
            </a:pPr>
            <a:r>
              <a:rPr lang="en-US" dirty="0" smtClean="0"/>
              <a:t>    </a:t>
            </a:r>
            <a:r>
              <a:rPr lang="en-US" sz="2400" b="0" i="0" u="none" strike="noStrike" cap="none" dirty="0" smtClean="0">
                <a:solidFill>
                  <a:srgbClr val="3F3F39"/>
                </a:solidFill>
                <a:latin typeface="Allerta"/>
                <a:ea typeface="Allerta"/>
                <a:cs typeface="Allerta"/>
                <a:sym typeface="Allerta"/>
              </a:rPr>
              <a:t>Joanie </a:t>
            </a:r>
            <a:r>
              <a:rPr lang="en-US" sz="2400" b="0" i="0" u="none" strike="noStrike" cap="none" dirty="0">
                <a:solidFill>
                  <a:srgbClr val="3F3F39"/>
                </a:solidFill>
                <a:latin typeface="Allerta"/>
                <a:ea typeface="Allerta"/>
                <a:cs typeface="Allerta"/>
                <a:sym typeface="Allerta"/>
              </a:rPr>
              <a:t>Funderburk </a:t>
            </a:r>
            <a:r>
              <a:rPr lang="en-US" sz="1800" b="0" i="0" u="none" strike="noStrike" cap="none" dirty="0">
                <a:solidFill>
                  <a:srgbClr val="3F3F39"/>
                </a:solidFill>
                <a:latin typeface="Allerta"/>
                <a:ea typeface="Allerta"/>
                <a:cs typeface="Allerta"/>
                <a:sym typeface="Allerta"/>
              </a:rPr>
              <a:t>(</a:t>
            </a:r>
            <a:r>
              <a:rPr lang="en-US" sz="1800" b="0" i="0" u="sng" strike="noStrike" cap="none" dirty="0">
                <a:solidFill>
                  <a:schemeClr val="hlink"/>
                </a:solidFill>
                <a:latin typeface="Allerta"/>
                <a:ea typeface="Allerta"/>
                <a:cs typeface="Allerta"/>
                <a:sym typeface="Allerta"/>
                <a:hlinkClick r:id="rId4"/>
              </a:rPr>
              <a:t>jfunderburk@studentsachieve.net</a:t>
            </a:r>
            <a:r>
              <a:rPr lang="en-US" sz="1800" b="0" i="0" u="none" strike="noStrike" cap="none" dirty="0">
                <a:solidFill>
                  <a:srgbClr val="3F3F3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Complete this survey to join our database (and mailing lists): </a:t>
            </a:r>
            <a:r>
              <a:rPr lang="en-US" sz="1800" b="0" i="0" u="sng" strike="noStrike" cap="none" dirty="0">
                <a:solidFill>
                  <a:schemeClr val="hlink"/>
                </a:solidFill>
                <a:latin typeface="Allerta"/>
                <a:ea typeface="Allerta"/>
                <a:cs typeface="Allerta"/>
                <a:sym typeface="Allerta"/>
                <a:hlinkClick r:id="rId5"/>
              </a:rPr>
              <a:t>http://</a:t>
            </a:r>
            <a:r>
              <a:rPr lang="en-US" sz="1800" b="0" i="0" u="sng" strike="noStrike" cap="none" dirty="0" err="1">
                <a:solidFill>
                  <a:schemeClr val="hlink"/>
                </a:solidFill>
                <a:latin typeface="Allerta"/>
                <a:ea typeface="Allerta"/>
                <a:cs typeface="Allerta"/>
                <a:sym typeface="Allerta"/>
              </a:rPr>
              <a:t>bitly.com</a:t>
            </a:r>
            <a:r>
              <a:rPr lang="en-US" sz="1800" b="0" i="0" u="sng" strike="noStrike" cap="none" dirty="0">
                <a:solidFill>
                  <a:schemeClr val="hlink"/>
                </a:solidFill>
                <a:latin typeface="Allerta"/>
                <a:ea typeface="Allerta"/>
                <a:cs typeface="Allerta"/>
                <a:sym typeface="Allerta"/>
              </a:rPr>
              <a:t>/</a:t>
            </a:r>
            <a:r>
              <a:rPr lang="en-US" sz="1800" b="0" i="0" u="sng" strike="noStrike" cap="none" dirty="0" err="1">
                <a:solidFill>
                  <a:schemeClr val="hlink"/>
                </a:solidFill>
                <a:latin typeface="Allerta"/>
                <a:ea typeface="Allerta"/>
                <a:cs typeface="Allerta"/>
                <a:sym typeface="Allerta"/>
              </a:rPr>
              <a:t>joincoreadvocates</a:t>
            </a:r>
            <a:r>
              <a:rPr lang="en-US" sz="1800" b="0" i="0" u="sng" strike="noStrike" cap="none" dirty="0">
                <a:solidFill>
                  <a:srgbClr val="3F3F39"/>
                </a:solidFill>
                <a:latin typeface="Allerta"/>
                <a:ea typeface="Allerta"/>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Visit our website: </a:t>
            </a:r>
            <a:r>
              <a:rPr lang="en-US" sz="1800" b="0" i="0" u="sng" strike="noStrike" cap="none" dirty="0">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p:txBody>
      </p:sp>
      <p:pic>
        <p:nvPicPr>
          <p:cNvPr id="675" name="Shape 675"/>
          <p:cNvPicPr preferRelativeResize="0">
            <a:picLocks noGrp="1"/>
          </p:cNvPicPr>
          <p:nvPr>
            <p:ph type="pic" idx="2"/>
          </p:nvPr>
        </p:nvPicPr>
        <p:blipFill rotWithShape="1">
          <a:blip r:embed="rId7">
            <a:alphaModFix/>
          </a:blip>
          <a:srcRect t="-56844" b="-56841"/>
          <a:stretch/>
        </p:blipFill>
        <p:spPr>
          <a:xfrm>
            <a:off x="1336675" y="2840038"/>
            <a:ext cx="4447839" cy="4217147"/>
          </a:xfrm>
          <a:prstGeom prst="rect">
            <a:avLst/>
          </a:prstGeom>
          <a:noFill/>
          <a:ln>
            <a:noFill/>
          </a:ln>
        </p:spPr>
      </p:pic>
      <p:cxnSp>
        <p:nvCxnSpPr>
          <p:cNvPr id="676" name="Shape 676"/>
          <p:cNvCxnSpPr/>
          <p:nvPr/>
        </p:nvCxnSpPr>
        <p:spPr>
          <a:xfrm flipH="1">
            <a:off x="5841999" y="4432300"/>
            <a:ext cx="1663700" cy="1092198"/>
          </a:xfrm>
          <a:prstGeom prst="straightConnector1">
            <a:avLst/>
          </a:prstGeom>
          <a:noFill/>
          <a:ln w="25400" cap="flat" cmpd="sng">
            <a:solidFill>
              <a:schemeClr val="accent1"/>
            </a:solidFill>
            <a:prstDash val="solid"/>
            <a:round/>
            <a:headEnd type="none" w="med" len="med"/>
            <a:tailEnd type="stealth" w="lg" len="lg"/>
          </a:ln>
        </p:spPr>
      </p:cxnSp>
      <p:cxnSp>
        <p:nvCxnSpPr>
          <p:cNvPr id="677" name="Shape 677"/>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Shape 8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Follow Up	</a:t>
            </a:r>
          </a:p>
        </p:txBody>
      </p:sp>
      <p:sp>
        <p:nvSpPr>
          <p:cNvPr id="881" name="Shape 881"/>
          <p:cNvSpPr txBox="1">
            <a:spLocks noGrp="1"/>
          </p:cNvSpPr>
          <p:nvPr>
            <p:ph type="body" idx="1"/>
          </p:nvPr>
        </p:nvSpPr>
        <p:spPr>
          <a:xfrm>
            <a:off x="457200" y="1224476"/>
            <a:ext cx="8229600" cy="5140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a:t>Attend to a balance of Rigor in your classroom. What changes did you make?</a:t>
            </a:r>
          </a:p>
          <a:p>
            <a:pPr marR="0" lvl="1" algn="l" rtl="0">
              <a:lnSpc>
                <a:spcPct val="100000"/>
              </a:lnSpc>
              <a:spcBef>
                <a:spcPts val="0"/>
              </a:spcBef>
              <a:spcAft>
                <a:spcPts val="0"/>
              </a:spcAft>
            </a:pPr>
            <a:r>
              <a:rPr lang="en-US"/>
              <a:t>Use of class time</a:t>
            </a:r>
          </a:p>
          <a:p>
            <a:pPr marR="0" lvl="1" algn="l" rtl="0">
              <a:lnSpc>
                <a:spcPct val="100000"/>
              </a:lnSpc>
              <a:spcBef>
                <a:spcPts val="0"/>
              </a:spcBef>
              <a:spcAft>
                <a:spcPts val="0"/>
              </a:spcAft>
            </a:pPr>
            <a:r>
              <a:rPr lang="en-US"/>
              <a:t>Assessment questions</a:t>
            </a:r>
          </a:p>
          <a:p>
            <a:pPr marR="0" lvl="1" algn="l" rtl="0">
              <a:lnSpc>
                <a:spcPct val="100000"/>
              </a:lnSpc>
              <a:spcBef>
                <a:spcPts val="0"/>
              </a:spcBef>
              <a:spcAft>
                <a:spcPts val="0"/>
              </a:spcAft>
            </a:pPr>
            <a:r>
              <a:rPr lang="en-US"/>
              <a:t>Textbook problem sets</a:t>
            </a:r>
          </a:p>
          <a:p>
            <a:pPr marR="0" lvl="1" algn="l" rtl="0">
              <a:lnSpc>
                <a:spcPct val="100000"/>
              </a:lnSpc>
              <a:spcBef>
                <a:spcPts val="0"/>
              </a:spcBef>
              <a:spcAft>
                <a:spcPts val="0"/>
              </a:spcAft>
            </a:pPr>
            <a:r>
              <a:rPr lang="en-US"/>
              <a:t>Classroom discussion questions</a:t>
            </a:r>
          </a:p>
          <a:p>
            <a:pPr lvl="1" rtl="0">
              <a:spcBef>
                <a:spcPts val="0"/>
              </a:spcBef>
            </a:pPr>
            <a:r>
              <a:rPr lang="en-US"/>
              <a:t>Homework assignments</a:t>
            </a:r>
          </a:p>
          <a:p>
            <a:pPr marL="0" marR="0" lvl="0" indent="0" algn="l" rtl="0">
              <a:lnSpc>
                <a:spcPct val="100000"/>
              </a:lnSpc>
              <a:spcBef>
                <a:spcPts val="0"/>
              </a:spcBef>
              <a:spcAft>
                <a:spcPts val="0"/>
              </a:spcAft>
              <a:buNone/>
            </a:pPr>
            <a:endParaRPr/>
          </a:p>
          <a:p>
            <a:pPr marL="457200" marR="0" lvl="0" indent="-381000" algn="l" rtl="0">
              <a:lnSpc>
                <a:spcPct val="100000"/>
              </a:lnSpc>
              <a:spcBef>
                <a:spcPts val="0"/>
              </a:spcBef>
              <a:spcAft>
                <a:spcPts val="0"/>
              </a:spcAft>
              <a:buClr>
                <a:srgbClr val="3F3F39"/>
              </a:buClr>
              <a:buSzPct val="100000"/>
              <a:buFont typeface="Allerta"/>
            </a:pPr>
            <a:r>
              <a:rPr lang="en-US"/>
              <a:t>Share your favorite sources of supplemental resources.</a:t>
            </a:r>
          </a:p>
          <a:p>
            <a:pPr marL="0" marR="0" lvl="0" indent="0" algn="ctr" rtl="0">
              <a:lnSpc>
                <a:spcPct val="100000"/>
              </a:lnSpc>
              <a:spcBef>
                <a:spcPts val="0"/>
              </a:spcBef>
              <a:spcAft>
                <a:spcPts val="0"/>
              </a:spcAft>
              <a:buNone/>
            </a:pPr>
            <a:r>
              <a:rPr lang="en-US" sz="2000"/>
              <a:t>Tell us about it! </a:t>
            </a:r>
          </a:p>
          <a:p>
            <a:pPr marL="0" marR="0" lvl="0" indent="0" algn="ctr" rtl="0">
              <a:lnSpc>
                <a:spcPct val="100000"/>
              </a:lnSpc>
              <a:spcBef>
                <a:spcPts val="0"/>
              </a:spcBef>
              <a:spcAft>
                <a:spcPts val="0"/>
              </a:spcAft>
              <a:buNone/>
            </a:pPr>
            <a:r>
              <a:rPr lang="en-US" sz="2000"/>
              <a:t>#coreadvocates</a:t>
            </a:r>
          </a:p>
          <a:p>
            <a:pPr marL="0" marR="0" lvl="0" indent="0" algn="ctr" rtl="0">
              <a:lnSpc>
                <a:spcPct val="100000"/>
              </a:lnSpc>
              <a:spcBef>
                <a:spcPts val="0"/>
              </a:spcBef>
              <a:spcAft>
                <a:spcPts val="0"/>
              </a:spcAft>
              <a:buNone/>
            </a:pPr>
            <a:endParaRPr sz="2000"/>
          </a:p>
          <a:p>
            <a:pPr marL="0" marR="0" lvl="0" indent="0" algn="ctr" rtl="0">
              <a:lnSpc>
                <a:spcPct val="100000"/>
              </a:lnSpc>
              <a:spcBef>
                <a:spcPts val="0"/>
              </a:spcBef>
              <a:spcAft>
                <a:spcPts val="0"/>
              </a:spcAft>
              <a:buNone/>
            </a:pPr>
            <a:r>
              <a:rPr lang="en-US" sz="2000"/>
              <a:t>Learn more about the </a:t>
            </a:r>
            <a:r>
              <a:rPr lang="en-US" sz="2000" i="1"/>
              <a:t>Go Math! </a:t>
            </a:r>
            <a:r>
              <a:rPr lang="en-US" sz="2000"/>
              <a:t>project</a:t>
            </a:r>
          </a:p>
          <a:p>
            <a:pPr marL="0" marR="0" lvl="0" indent="0" algn="ctr" rtl="0">
              <a:lnSpc>
                <a:spcPct val="100000"/>
              </a:lnSpc>
              <a:spcBef>
                <a:spcPts val="0"/>
              </a:spcBef>
              <a:spcAft>
                <a:spcPts val="0"/>
              </a:spcAft>
              <a:buNone/>
            </a:pPr>
            <a:r>
              <a:rPr lang="en-US" sz="2000" u="sng">
                <a:solidFill>
                  <a:schemeClr val="hlink"/>
                </a:solidFill>
                <a:hlinkClick r:id="rId3"/>
              </a:rPr>
              <a:t>mgreenstein@studentsachieve.net</a:t>
            </a:r>
            <a:r>
              <a:rPr lang="en-US" sz="2000"/>
              <a:t> </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3593E"/>
              </a:buClr>
              <a:buSzPct val="25000"/>
              <a:buFont typeface="Allerta"/>
              <a:buNone/>
            </a:pPr>
            <a:r>
              <a:rPr lang="en-US" sz="3200" b="0" i="0" u="none" strike="noStrike" cap="none">
                <a:solidFill>
                  <a:srgbClr val="23593E"/>
                </a:solidFill>
                <a:latin typeface="Allerta"/>
                <a:ea typeface="Allerta"/>
                <a:cs typeface="Allerta"/>
                <a:sym typeface="Allerta"/>
              </a:rPr>
              <a:t>What questions do you have?</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Shape 8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Allerta"/>
                <a:ea typeface="Allerta"/>
                <a:cs typeface="Allerta"/>
                <a:sym typeface="Allerta"/>
              </a:rPr>
              <a:t>Upcoming Webinars</a:t>
            </a:r>
          </a:p>
        </p:txBody>
      </p:sp>
      <p:sp>
        <p:nvSpPr>
          <p:cNvPr id="894" name="Shape 89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dirty="0"/>
              <a:t>Preparing for High-Quality Assessments</a:t>
            </a:r>
          </a:p>
          <a:p>
            <a:pPr marL="457200" marR="0" lvl="0" indent="-228600" algn="l" rtl="0">
              <a:lnSpc>
                <a:spcPct val="100000"/>
              </a:lnSpc>
              <a:spcBef>
                <a:spcPts val="0"/>
              </a:spcBef>
              <a:spcAft>
                <a:spcPts val="0"/>
              </a:spcAft>
              <a:buClr>
                <a:schemeClr val="dk1"/>
              </a:buClr>
              <a:buSzPct val="100000"/>
              <a:buFont typeface="Arial"/>
              <a:buChar char="•"/>
            </a:pPr>
            <a:r>
              <a:rPr lang="en-US" dirty="0"/>
              <a:t>April 19, 2016  7:00 - 8:00 EDT</a:t>
            </a: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a:p>
            <a:pPr marL="457200" lvl="0" indent="-228600"/>
            <a:r>
              <a:rPr lang="en-US" sz="2400" b="0" i="0" u="none" strike="noStrike" cap="none" dirty="0">
                <a:solidFill>
                  <a:srgbClr val="3F3F39"/>
                </a:solidFill>
                <a:latin typeface="Allerta"/>
                <a:ea typeface="Allerta"/>
                <a:cs typeface="Allerta"/>
                <a:sym typeface="Allerta"/>
              </a:rPr>
              <a:t>Register </a:t>
            </a:r>
            <a:r>
              <a:rPr lang="en-US" dirty="0"/>
              <a:t>here: </a:t>
            </a:r>
            <a:r>
              <a:rPr lang="en-US" dirty="0">
                <a:hlinkClick r:id="rId3"/>
              </a:rPr>
              <a:t>https://</a:t>
            </a:r>
            <a:r>
              <a:rPr lang="en-US" dirty="0" smtClean="0">
                <a:hlinkClick r:id="rId3"/>
              </a:rPr>
              <a:t>attendee.gotowebinar.com/register/2037629615528636419</a:t>
            </a:r>
            <a:endParaRPr lang="en-US" dirty="0" smtClean="0"/>
          </a:p>
          <a:p>
            <a:pPr marL="228600" lvl="0" indent="0">
              <a:buNone/>
            </a:pPr>
            <a:endParaRPr dirty="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900" name="Shape 900"/>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901" name="Shape 901"/>
          <p:cNvSpPr txBox="1">
            <a:spLocks noGrp="1"/>
          </p:cNvSpPr>
          <p:nvPr>
            <p:ph type="title"/>
          </p:nvPr>
        </p:nvSpPr>
        <p:spPr>
          <a:xfrm>
            <a:off x="219317" y="2852946"/>
            <a:ext cx="8617800" cy="8768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chemeClr val="dk1"/>
                </a:solidFill>
                <a:latin typeface="Allerta"/>
                <a:ea typeface="Allerta"/>
                <a:cs typeface="Allerta"/>
                <a:sym typeface="Allerta"/>
              </a:rPr>
              <a:t>Thank You!</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Shape 9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Resources</a:t>
            </a:r>
          </a:p>
        </p:txBody>
      </p:sp>
      <p:sp>
        <p:nvSpPr>
          <p:cNvPr id="907" name="Shape 9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sng" strike="noStrike" cap="none">
                <a:solidFill>
                  <a:schemeClr val="hlink"/>
                </a:solidFill>
                <a:latin typeface="Allerta"/>
                <a:ea typeface="Allerta"/>
                <a:cs typeface="Allerta"/>
                <a:sym typeface="Allerta"/>
                <a:hlinkClick r:id="rId3"/>
              </a:rPr>
              <a:t>www.Achievethecore.org</a:t>
            </a:r>
            <a:r>
              <a:rPr lang="en-US" sz="2400" b="0" i="0" u="none" strike="noStrike" cap="none">
                <a:solidFill>
                  <a:srgbClr val="3F3F39"/>
                </a:solidFill>
                <a:latin typeface="Allerta"/>
                <a:ea typeface="Allerta"/>
                <a:cs typeface="Allerta"/>
                <a:sym typeface="Allerta"/>
              </a:rPr>
              <a:t> </a:t>
            </a:r>
          </a:p>
          <a:p>
            <a:pPr marL="342900" marR="0" lvl="0" indent="-342900" algn="l" rtl="0">
              <a:lnSpc>
                <a:spcPct val="100000"/>
              </a:lnSpc>
              <a:spcBef>
                <a:spcPts val="0"/>
              </a:spcBef>
              <a:spcAft>
                <a:spcPts val="0"/>
              </a:spcAft>
              <a:buClr>
                <a:srgbClr val="3F3F39"/>
              </a:buClr>
              <a:buSzPct val="100000"/>
              <a:buFont typeface="Arial"/>
              <a:buChar char="•"/>
            </a:pPr>
            <a:r>
              <a:rPr lang="en-US"/>
              <a:t>Publisher’s Criteria for K-8 and HS: </a:t>
            </a:r>
            <a:r>
              <a:rPr lang="en-US" u="sng">
                <a:solidFill>
                  <a:schemeClr val="hlink"/>
                </a:solidFill>
                <a:hlinkClick r:id="rId4"/>
              </a:rPr>
              <a:t>click here</a:t>
            </a:r>
          </a:p>
          <a:p>
            <a:pPr marL="342900" marR="0" lvl="0" indent="-342900" algn="l" rtl="0">
              <a:lnSpc>
                <a:spcPct val="100000"/>
              </a:lnSpc>
              <a:spcBef>
                <a:spcPts val="0"/>
              </a:spcBef>
              <a:spcAft>
                <a:spcPts val="0"/>
              </a:spcAft>
              <a:buClr>
                <a:srgbClr val="3F3F39"/>
              </a:buClr>
              <a:buSzPct val="100000"/>
              <a:buFont typeface="Arial"/>
              <a:buChar char="•"/>
            </a:pPr>
            <a:r>
              <a:rPr lang="en-US"/>
              <a:t>Instructional Materials Evaluation Tool (IMET):</a:t>
            </a:r>
          </a:p>
          <a:p>
            <a:pPr marL="0" marR="0" lvl="0" indent="0" algn="l" rtl="0">
              <a:lnSpc>
                <a:spcPct val="100000"/>
              </a:lnSpc>
              <a:spcBef>
                <a:spcPts val="480"/>
              </a:spcBef>
              <a:spcAft>
                <a:spcPts val="0"/>
              </a:spcAft>
              <a:buClr>
                <a:schemeClr val="dk1"/>
              </a:buClr>
              <a:buSzPct val="25000"/>
              <a:buFont typeface="Arial"/>
              <a:buNone/>
            </a:pPr>
            <a:r>
              <a:rPr lang="en-US"/>
              <a:t>	</a:t>
            </a:r>
            <a:r>
              <a:rPr lang="en-US" u="sng">
                <a:solidFill>
                  <a:schemeClr val="hlink"/>
                </a:solidFill>
                <a:hlinkClick r:id="rId5"/>
              </a:rPr>
              <a:t>www.achievethecore.org/IMET</a:t>
            </a:r>
            <a:r>
              <a:rPr lang="en-US"/>
              <a:t> </a:t>
            </a:r>
          </a:p>
          <a:p>
            <a:pPr marL="0" marR="0" lvl="0" indent="0" algn="l" rtl="0">
              <a:lnSpc>
                <a:spcPct val="100000"/>
              </a:lnSpc>
              <a:spcBef>
                <a:spcPts val="480"/>
              </a:spcBef>
              <a:spcAft>
                <a:spcPts val="0"/>
              </a:spcAft>
              <a:buClr>
                <a:schemeClr val="dk1"/>
              </a:buClr>
              <a:buSzPct val="25000"/>
              <a:buFont typeface="Arial"/>
              <a:buNone/>
            </a:pPr>
            <a:endParaRPr/>
          </a:p>
          <a:p>
            <a:pPr marL="0" marR="0" lvl="0" indent="0" algn="l" rtl="0">
              <a:lnSpc>
                <a:spcPct val="100000"/>
              </a:lnSpc>
              <a:spcBef>
                <a:spcPts val="480"/>
              </a:spcBef>
              <a:spcAft>
                <a:spcPts val="0"/>
              </a:spcAft>
              <a:buClr>
                <a:schemeClr val="dk1"/>
              </a:buClr>
              <a:buSzPct val="25000"/>
              <a:buFont typeface="Arial"/>
              <a:buNone/>
            </a:pPr>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Submit your action steps here </a:t>
            </a:r>
            <a:r>
              <a:rPr lang="en-US" sz="2400" b="0" i="0" u="sng" strike="noStrike" cap="none">
                <a:solidFill>
                  <a:schemeClr val="hlink"/>
                </a:solidFill>
                <a:latin typeface="Allerta"/>
                <a:ea typeface="Allerta"/>
                <a:cs typeface="Allerta"/>
                <a:sym typeface="Allerta"/>
                <a:hlinkClick r:id="rId6"/>
              </a:rPr>
              <a:t>http://bit.ly/1EYfuMQ</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 </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For Tweeters…</a:t>
            </a:r>
          </a:p>
        </p:txBody>
      </p:sp>
      <p:sp>
        <p:nvSpPr>
          <p:cNvPr id="683" name="Shape 68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@achievethecore and @JoanieFun, @salberti, @math_marni</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684" name="Shape 684"/>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685" name="Shape 685"/>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Webinar protocols</a:t>
            </a:r>
          </a:p>
        </p:txBody>
      </p:sp>
      <p:sp>
        <p:nvSpPr>
          <p:cNvPr id="692" name="Shape 692"/>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693" name="Shape 693"/>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694" name="Shape 694"/>
          <p:cNvPicPr preferRelativeResize="0"/>
          <p:nvPr/>
        </p:nvPicPr>
        <p:blipFill rotWithShape="1">
          <a:blip r:embed="rId3">
            <a:alphaModFix/>
          </a:blip>
          <a:srcRect/>
          <a:stretch/>
        </p:blipFill>
        <p:spPr>
          <a:xfrm>
            <a:off x="4877275" y="1662100"/>
            <a:ext cx="3524249" cy="3533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Goals of the webinar</a:t>
            </a:r>
          </a:p>
        </p:txBody>
      </p:sp>
      <p:sp>
        <p:nvSpPr>
          <p:cNvPr id="701" name="Shape 70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a:t>Identify how the Standards demand a balance of Rigor in mathematics instruction</a:t>
            </a:r>
          </a:p>
          <a:p>
            <a:pPr marL="342900" marR="0" lvl="0" indent="-342900" algn="l" rtl="0">
              <a:lnSpc>
                <a:spcPct val="100000"/>
              </a:lnSpc>
              <a:spcBef>
                <a:spcPts val="0"/>
              </a:spcBef>
              <a:spcAft>
                <a:spcPts val="0"/>
              </a:spcAft>
              <a:buClr>
                <a:srgbClr val="3F3F39"/>
              </a:buClr>
              <a:buSzPct val="100000"/>
              <a:buFont typeface="Arial"/>
              <a:buNone/>
            </a:pPr>
            <a:endParaRPr/>
          </a:p>
          <a:p>
            <a:pPr marL="342900" marR="0" lvl="0" indent="-342900" algn="l" rtl="0">
              <a:lnSpc>
                <a:spcPct val="100000"/>
              </a:lnSpc>
              <a:spcBef>
                <a:spcPts val="0"/>
              </a:spcBef>
              <a:spcAft>
                <a:spcPts val="0"/>
              </a:spcAft>
              <a:buClr>
                <a:srgbClr val="3F3F39"/>
              </a:buClr>
              <a:buSzPct val="100000"/>
              <a:buFont typeface="Arial"/>
              <a:buChar char="•"/>
            </a:pPr>
            <a:r>
              <a:rPr lang="en-US"/>
              <a:t>Understand characteristics of instructional materials that embody Rigor</a:t>
            </a:r>
          </a:p>
          <a:p>
            <a:pPr marL="0" marR="0" lvl="0" indent="0" algn="l" rtl="0">
              <a:lnSpc>
                <a:spcPct val="100000"/>
              </a:lnSpc>
              <a:spcBef>
                <a:spcPts val="0"/>
              </a:spcBef>
              <a:spcAft>
                <a:spcPts val="0"/>
              </a:spcAft>
              <a:buClr>
                <a:schemeClr val="dk1"/>
              </a:buClr>
              <a:buSzPct val="25000"/>
              <a:buFont typeface="Arial"/>
              <a:buNone/>
            </a:pPr>
            <a:endParaRPr/>
          </a:p>
          <a:p>
            <a:pPr marL="342900" marR="0" lvl="0" indent="-342900" algn="l" rtl="0">
              <a:lnSpc>
                <a:spcPct val="100000"/>
              </a:lnSpc>
              <a:spcBef>
                <a:spcPts val="0"/>
              </a:spcBef>
              <a:spcAft>
                <a:spcPts val="0"/>
              </a:spcAft>
              <a:buClr>
                <a:srgbClr val="3F3F39"/>
              </a:buClr>
              <a:buSzPct val="100000"/>
              <a:buFont typeface="Arial"/>
              <a:buChar char="•"/>
            </a:pPr>
            <a:r>
              <a:rPr lang="en-US"/>
              <a:t>Understand the impact on students of instruction that balances the aspects of Rigor</a:t>
            </a:r>
          </a:p>
        </p:txBody>
      </p:sp>
      <p:cxnSp>
        <p:nvCxnSpPr>
          <p:cNvPr id="702" name="Shape 702"/>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216575" y="2829674"/>
            <a:ext cx="8620500" cy="10428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Where is Rigor in the Standards?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What does Rigor mean?</a:t>
            </a:r>
          </a:p>
        </p:txBody>
      </p:sp>
      <p:sp>
        <p:nvSpPr>
          <p:cNvPr id="715" name="Shape 715"/>
          <p:cNvSpPr txBox="1"/>
          <p:nvPr/>
        </p:nvSpPr>
        <p:spPr>
          <a:xfrm>
            <a:off x="457195" y="1376425"/>
            <a:ext cx="7907999" cy="41051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1800">
                <a:solidFill>
                  <a:srgbClr val="3F3F39"/>
                </a:solidFill>
                <a:latin typeface="Allerta"/>
                <a:ea typeface="Allerta"/>
                <a:cs typeface="Allerta"/>
                <a:sym typeface="Allerta"/>
              </a:rPr>
              <a:t>In the question box, type in a typical sentence you hear that uses the word rigor in an educational context.</a:t>
            </a:r>
          </a:p>
          <a:p>
            <a:pPr marR="0" lvl="0" algn="l" rtl="0">
              <a:lnSpc>
                <a:spcPct val="100000"/>
              </a:lnSpc>
              <a:spcBef>
                <a:spcPts val="0"/>
              </a:spcBef>
              <a:spcAft>
                <a:spcPts val="0"/>
              </a:spcAft>
              <a:buNone/>
            </a:pPr>
            <a:endParaRPr sz="1800">
              <a:solidFill>
                <a:srgbClr val="3F3F39"/>
              </a:solidFill>
              <a:latin typeface="Allerta"/>
              <a:ea typeface="Allerta"/>
              <a:cs typeface="Allerta"/>
              <a:sym typeface="Allerta"/>
            </a:endParaRPr>
          </a:p>
          <a:p>
            <a:pPr marR="0" lvl="0" algn="l" rtl="0">
              <a:lnSpc>
                <a:spcPct val="100000"/>
              </a:lnSpc>
              <a:spcBef>
                <a:spcPts val="0"/>
              </a:spcBef>
              <a:spcAft>
                <a:spcPts val="0"/>
              </a:spcAft>
              <a:buNone/>
            </a:pPr>
            <a:endParaRPr sz="1800">
              <a:solidFill>
                <a:srgbClr val="3F3F39"/>
              </a:solidFill>
              <a:latin typeface="Allerta"/>
              <a:ea typeface="Allerta"/>
              <a:cs typeface="Allerta"/>
              <a:sym typeface="Allerta"/>
            </a:endParaRPr>
          </a:p>
        </p:txBody>
      </p:sp>
      <p:pic>
        <p:nvPicPr>
          <p:cNvPr id="716" name="Shape 716"/>
          <p:cNvPicPr preferRelativeResize="0"/>
          <p:nvPr/>
        </p:nvPicPr>
        <p:blipFill>
          <a:blip r:embed="rId3">
            <a:alphaModFix/>
          </a:blip>
          <a:stretch>
            <a:fillRect/>
          </a:stretch>
        </p:blipFill>
        <p:spPr>
          <a:xfrm>
            <a:off x="85712" y="2414575"/>
            <a:ext cx="9058275" cy="34480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
                                        </p:tgtEl>
                                        <p:attrNameLst>
                                          <p:attrName>style.visibility</p:attrName>
                                        </p:attrNameLst>
                                      </p:cBhvr>
                                      <p:to>
                                        <p:strVal val="visible"/>
                                      </p:to>
                                    </p:set>
                                    <p:animEffect transition="in" filter="fade">
                                      <p:cBhvr>
                                        <p:cTn id="7" dur="1000"/>
                                        <p:tgtEl>
                                          <p:spTgt spid="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Shape 287"/>
          <p:cNvSpPr txBox="1"/>
          <p:nvPr/>
        </p:nvSpPr>
        <p:spPr>
          <a:xfrm>
            <a:off x="1123949" y="1609224"/>
            <a:ext cx="7103932" cy="4329671"/>
          </a:xfrm>
          <a:prstGeom prst="rect">
            <a:avLst/>
          </a:prstGeom>
          <a:noFill/>
          <a:ln>
            <a:noFill/>
          </a:ln>
        </p:spPr>
        <p:txBody>
          <a:bodyPr lIns="91425" tIns="45700" rIns="91425" bIns="45700" anchor="t" anchorCtr="0">
            <a:noAutofit/>
          </a:bodyPr>
          <a:lstStyle/>
          <a:p>
            <a:pPr marL="514350" marR="0" lvl="0" indent="-514350" algn="l" rtl="0">
              <a:lnSpc>
                <a:spcPct val="114000"/>
              </a:lnSpc>
              <a:spcBef>
                <a:spcPts val="0"/>
              </a:spcBef>
              <a:spcAft>
                <a:spcPts val="0"/>
              </a:spcAft>
              <a:buClr>
                <a:srgbClr val="000000"/>
              </a:buClr>
              <a:buSzPct val="100000"/>
              <a:buFont typeface="Arial"/>
              <a:buAutoNum type="arabicPeriod"/>
            </a:pPr>
            <a:r>
              <a:rPr lang="en-US" sz="2400" b="1" i="0" u="none" strike="noStrike" cap="none" dirty="0">
                <a:solidFill>
                  <a:srgbClr val="262626"/>
                </a:solidFill>
                <a:latin typeface="+mn-lt"/>
                <a:ea typeface="Calibri"/>
                <a:cs typeface="Calibri"/>
                <a:sym typeface="Calibri"/>
              </a:rPr>
              <a:t>Focus:  </a:t>
            </a:r>
            <a:r>
              <a:rPr lang="en-US" sz="2400" b="0" u="none" strike="noStrike" cap="none" dirty="0">
                <a:solidFill>
                  <a:srgbClr val="262626"/>
                </a:solidFill>
                <a:latin typeface="+mn-lt"/>
                <a:ea typeface="Calibri"/>
                <a:cs typeface="Calibri"/>
                <a:sym typeface="Calibri"/>
              </a:rPr>
              <a:t>Focus strongly where the Standards focus</a:t>
            </a:r>
            <a:r>
              <a:rPr lang="en-US" sz="2400" b="0" u="none" strike="noStrike" cap="none" dirty="0" smtClean="0">
                <a:solidFill>
                  <a:srgbClr val="262626"/>
                </a:solidFill>
                <a:latin typeface="+mn-lt"/>
                <a:ea typeface="Calibri"/>
                <a:cs typeface="Calibri"/>
                <a:sym typeface="Calibri"/>
              </a:rPr>
              <a:t>.</a:t>
            </a:r>
          </a:p>
          <a:p>
            <a:pPr marR="0" lvl="0" algn="l" rtl="0">
              <a:lnSpc>
                <a:spcPct val="114000"/>
              </a:lnSpc>
              <a:spcBef>
                <a:spcPts val="0"/>
              </a:spcBef>
              <a:spcAft>
                <a:spcPts val="0"/>
              </a:spcAft>
              <a:buClr>
                <a:srgbClr val="000000"/>
              </a:buClr>
              <a:buSzPct val="100000"/>
            </a:pPr>
            <a:endParaRPr lang="en-US" sz="2400" b="0" i="0" u="none" strike="noStrike" cap="none" dirty="0">
              <a:solidFill>
                <a:srgbClr val="262626"/>
              </a:solidFill>
              <a:latin typeface="+mn-lt"/>
              <a:ea typeface="Calibri"/>
              <a:cs typeface="Calibri"/>
              <a:sym typeface="Calibri"/>
            </a:endParaRPr>
          </a:p>
          <a:p>
            <a:pPr marL="514350" marR="0" lvl="0" indent="-514350" algn="l" rtl="0">
              <a:lnSpc>
                <a:spcPct val="114000"/>
              </a:lnSpc>
              <a:spcBef>
                <a:spcPts val="1200"/>
              </a:spcBef>
              <a:spcAft>
                <a:spcPts val="0"/>
              </a:spcAft>
              <a:buClr>
                <a:srgbClr val="000000"/>
              </a:buClr>
              <a:buSzPct val="100000"/>
              <a:buFont typeface="Arial"/>
              <a:buAutoNum type="arabicPeriod"/>
            </a:pPr>
            <a:r>
              <a:rPr lang="en-US" sz="2400" b="1" i="0" u="none" strike="noStrike" cap="none" dirty="0">
                <a:solidFill>
                  <a:srgbClr val="262626"/>
                </a:solidFill>
                <a:latin typeface="+mn-lt"/>
                <a:ea typeface="Calibri"/>
                <a:cs typeface="Calibri"/>
                <a:sym typeface="Calibri"/>
              </a:rPr>
              <a:t>Coherence</a:t>
            </a:r>
            <a:r>
              <a:rPr lang="en-US" sz="2400" b="0" i="0" u="none" strike="noStrike" cap="none" dirty="0">
                <a:solidFill>
                  <a:srgbClr val="262626"/>
                </a:solidFill>
                <a:latin typeface="+mn-lt"/>
                <a:ea typeface="Calibri"/>
                <a:cs typeface="Calibri"/>
                <a:sym typeface="Calibri"/>
              </a:rPr>
              <a:t>: </a:t>
            </a:r>
            <a:r>
              <a:rPr lang="en-US" sz="2400" b="0" u="none" strike="noStrike" cap="none" dirty="0">
                <a:solidFill>
                  <a:srgbClr val="262626"/>
                </a:solidFill>
                <a:latin typeface="+mn-lt"/>
                <a:ea typeface="Calibri"/>
                <a:cs typeface="Calibri"/>
                <a:sym typeface="Calibri"/>
              </a:rPr>
              <a:t>Think across grades, and link</a:t>
            </a:r>
            <a:r>
              <a:rPr lang="en-US" sz="2400" b="1" u="none" strike="noStrike" cap="none" dirty="0">
                <a:solidFill>
                  <a:srgbClr val="262626"/>
                </a:solidFill>
                <a:latin typeface="+mn-lt"/>
                <a:ea typeface="Calibri"/>
                <a:cs typeface="Calibri"/>
                <a:sym typeface="Calibri"/>
              </a:rPr>
              <a:t> </a:t>
            </a:r>
            <a:r>
              <a:rPr lang="en-US" sz="2400" b="0" u="none" strike="noStrike" cap="none" dirty="0">
                <a:solidFill>
                  <a:srgbClr val="262626"/>
                </a:solidFill>
                <a:latin typeface="+mn-lt"/>
                <a:ea typeface="Calibri"/>
                <a:cs typeface="Calibri"/>
                <a:sym typeface="Calibri"/>
              </a:rPr>
              <a:t>to major topics within grades. </a:t>
            </a:r>
            <a:endParaRPr lang="en-US" sz="2400" b="0" u="none" strike="noStrike" cap="none" dirty="0" smtClean="0">
              <a:solidFill>
                <a:srgbClr val="262626"/>
              </a:solidFill>
              <a:latin typeface="+mn-lt"/>
              <a:ea typeface="Calibri"/>
              <a:cs typeface="Calibri"/>
              <a:sym typeface="Calibri"/>
            </a:endParaRPr>
          </a:p>
          <a:p>
            <a:pPr marR="0" lvl="0" algn="l" rtl="0">
              <a:lnSpc>
                <a:spcPct val="114000"/>
              </a:lnSpc>
              <a:spcBef>
                <a:spcPts val="1200"/>
              </a:spcBef>
              <a:spcAft>
                <a:spcPts val="0"/>
              </a:spcAft>
              <a:buClr>
                <a:srgbClr val="000000"/>
              </a:buClr>
              <a:buSzPct val="100000"/>
            </a:pPr>
            <a:endParaRPr lang="en-US" sz="2400" b="0" i="0" u="none" strike="noStrike" cap="none" dirty="0">
              <a:solidFill>
                <a:srgbClr val="262626"/>
              </a:solidFill>
              <a:latin typeface="+mn-lt"/>
              <a:ea typeface="Calibri"/>
              <a:cs typeface="Calibri"/>
              <a:sym typeface="Calibri"/>
            </a:endParaRPr>
          </a:p>
          <a:p>
            <a:pPr marL="514350" marR="0" lvl="0" indent="-514350" algn="l" rtl="0">
              <a:lnSpc>
                <a:spcPct val="114000"/>
              </a:lnSpc>
              <a:spcBef>
                <a:spcPts val="1200"/>
              </a:spcBef>
              <a:spcAft>
                <a:spcPts val="0"/>
              </a:spcAft>
              <a:buClr>
                <a:srgbClr val="000000"/>
              </a:buClr>
              <a:buSzPct val="100000"/>
              <a:buFont typeface="Arial"/>
              <a:buAutoNum type="arabicPeriod"/>
            </a:pPr>
            <a:r>
              <a:rPr lang="en-US" sz="2400" b="1" i="0" u="none" strike="noStrike" cap="none" dirty="0">
                <a:solidFill>
                  <a:srgbClr val="262626"/>
                </a:solidFill>
                <a:latin typeface="+mn-lt"/>
                <a:ea typeface="Calibri"/>
                <a:cs typeface="Calibri"/>
                <a:sym typeface="Calibri"/>
              </a:rPr>
              <a:t>Rigor: </a:t>
            </a:r>
            <a:r>
              <a:rPr lang="en-US" sz="2400" b="0" u="none" strike="noStrike" cap="none" dirty="0">
                <a:solidFill>
                  <a:srgbClr val="262626"/>
                </a:solidFill>
                <a:latin typeface="+mn-lt"/>
                <a:ea typeface="Calibri"/>
                <a:cs typeface="Calibri"/>
                <a:sym typeface="Calibri"/>
              </a:rPr>
              <a:t>In major topics, pursue conceptual</a:t>
            </a:r>
            <a:r>
              <a:rPr lang="en-US" sz="2400" b="1" u="none" strike="noStrike" cap="none" dirty="0">
                <a:solidFill>
                  <a:srgbClr val="262626"/>
                </a:solidFill>
                <a:latin typeface="+mn-lt"/>
                <a:ea typeface="Calibri"/>
                <a:cs typeface="Calibri"/>
                <a:sym typeface="Calibri"/>
              </a:rPr>
              <a:t> </a:t>
            </a:r>
            <a:r>
              <a:rPr lang="en-US" sz="2400" b="0" u="none" strike="noStrike" cap="none" dirty="0">
                <a:solidFill>
                  <a:srgbClr val="262626"/>
                </a:solidFill>
                <a:latin typeface="+mn-lt"/>
                <a:ea typeface="Calibri"/>
                <a:cs typeface="Calibri"/>
                <a:sym typeface="Calibri"/>
              </a:rPr>
              <a:t>understanding, procedural skill and fluency,</a:t>
            </a:r>
            <a:r>
              <a:rPr lang="en-US" sz="2400" b="1" u="none" strike="noStrike" cap="none" dirty="0">
                <a:solidFill>
                  <a:srgbClr val="262626"/>
                </a:solidFill>
                <a:latin typeface="+mn-lt"/>
                <a:ea typeface="Calibri"/>
                <a:cs typeface="Calibri"/>
                <a:sym typeface="Calibri"/>
              </a:rPr>
              <a:t> </a:t>
            </a:r>
            <a:r>
              <a:rPr lang="en-US" sz="2400" b="0" u="none" strike="noStrike" cap="none" dirty="0">
                <a:solidFill>
                  <a:srgbClr val="262626"/>
                </a:solidFill>
                <a:latin typeface="+mn-lt"/>
                <a:ea typeface="Calibri"/>
                <a:cs typeface="Calibri"/>
                <a:sym typeface="Calibri"/>
              </a:rPr>
              <a:t>and</a:t>
            </a:r>
            <a:r>
              <a:rPr lang="en-US" sz="2400" b="1" u="none" strike="noStrike" cap="none" dirty="0">
                <a:solidFill>
                  <a:srgbClr val="262626"/>
                </a:solidFill>
                <a:latin typeface="+mn-lt"/>
                <a:ea typeface="Calibri"/>
                <a:cs typeface="Calibri"/>
                <a:sym typeface="Calibri"/>
              </a:rPr>
              <a:t> </a:t>
            </a:r>
            <a:r>
              <a:rPr lang="en-US" sz="2400" b="0" u="none" strike="noStrike" cap="none" dirty="0">
                <a:solidFill>
                  <a:srgbClr val="262626"/>
                </a:solidFill>
                <a:latin typeface="+mn-lt"/>
                <a:ea typeface="Calibri"/>
                <a:cs typeface="Calibri"/>
                <a:sym typeface="Calibri"/>
              </a:rPr>
              <a:t>application.</a:t>
            </a:r>
          </a:p>
        </p:txBody>
      </p:sp>
      <p:pic>
        <p:nvPicPr>
          <p:cNvPr id="288" name="Shape 288"/>
          <p:cNvPicPr preferRelativeResize="0"/>
          <p:nvPr/>
        </p:nvPicPr>
        <p:blipFill rotWithShape="1">
          <a:blip r:embed="rId3">
            <a:alphaModFix/>
          </a:blip>
          <a:srcRect/>
          <a:stretch/>
        </p:blipFill>
        <p:spPr>
          <a:xfrm>
            <a:off x="469900" y="1648571"/>
            <a:ext cx="628648" cy="642938"/>
          </a:xfrm>
          <a:prstGeom prst="rect">
            <a:avLst/>
          </a:prstGeom>
          <a:noFill/>
          <a:ln>
            <a:noFill/>
          </a:ln>
        </p:spPr>
      </p:pic>
      <p:pic>
        <p:nvPicPr>
          <p:cNvPr id="289" name="Shape 289"/>
          <p:cNvPicPr preferRelativeResize="0"/>
          <p:nvPr/>
        </p:nvPicPr>
        <p:blipFill rotWithShape="1">
          <a:blip r:embed="rId4">
            <a:alphaModFix/>
          </a:blip>
          <a:srcRect/>
          <a:stretch/>
        </p:blipFill>
        <p:spPr>
          <a:xfrm>
            <a:off x="457200" y="3016910"/>
            <a:ext cx="666749" cy="692148"/>
          </a:xfrm>
          <a:prstGeom prst="rect">
            <a:avLst/>
          </a:prstGeom>
          <a:noFill/>
          <a:ln>
            <a:noFill/>
          </a:ln>
        </p:spPr>
      </p:pic>
      <p:pic>
        <p:nvPicPr>
          <p:cNvPr id="290" name="Shape 290"/>
          <p:cNvPicPr preferRelativeResize="0"/>
          <p:nvPr/>
        </p:nvPicPr>
        <p:blipFill rotWithShape="1">
          <a:blip r:embed="rId5">
            <a:alphaModFix/>
          </a:blip>
          <a:srcRect/>
          <a:stretch/>
        </p:blipFill>
        <p:spPr>
          <a:xfrm>
            <a:off x="457200" y="4617769"/>
            <a:ext cx="685799" cy="615949"/>
          </a:xfrm>
          <a:prstGeom prst="rect">
            <a:avLst/>
          </a:prstGeom>
          <a:noFill/>
          <a:ln>
            <a:noFill/>
          </a:ln>
        </p:spPr>
      </p:pic>
      <p:sp>
        <p:nvSpPr>
          <p:cNvPr id="7" name="Shape 722"/>
          <p:cNvSpPr txBox="1"/>
          <p:nvPr/>
        </p:nvSpPr>
        <p:spPr>
          <a:xfrm>
            <a:off x="438150" y="441900"/>
            <a:ext cx="8705849" cy="587812"/>
          </a:xfrm>
          <a:prstGeom prst="rect">
            <a:avLst/>
          </a:prstGeom>
          <a:noFill/>
          <a:ln>
            <a:noFill/>
          </a:ln>
        </p:spPr>
        <p:txBody>
          <a:bodyPr lIns="91425" tIns="45700" rIns="91425" bIns="45700" anchor="ctr" anchorCtr="0">
            <a:noAutofit/>
          </a:bodyPr>
          <a:lstStyle/>
          <a:p>
            <a:pPr marL="0" marR="0" lvl="0" indent="0" algn="l" rtl="0">
              <a:lnSpc>
                <a:spcPct val="115000"/>
              </a:lnSpc>
              <a:spcBef>
                <a:spcPts val="0"/>
              </a:spcBef>
              <a:buSzPct val="25000"/>
              <a:buNone/>
            </a:pPr>
            <a:r>
              <a:rPr lang="en-US" sz="2800" b="1" dirty="0">
                <a:solidFill>
                  <a:srgbClr val="3F3F39"/>
                </a:solidFill>
                <a:latin typeface="Allerta"/>
                <a:ea typeface="Allerta"/>
                <a:cs typeface="Allerta"/>
                <a:sym typeface="Allerta"/>
              </a:rPr>
              <a:t>The CCSS Require Three Shifts in Mathematics</a:t>
            </a:r>
          </a:p>
        </p:txBody>
      </p:sp>
      <p:sp>
        <p:nvSpPr>
          <p:cNvPr id="8" name="Shape 727"/>
          <p:cNvSpPr/>
          <p:nvPr/>
        </p:nvSpPr>
        <p:spPr>
          <a:xfrm>
            <a:off x="271462" y="3931054"/>
            <a:ext cx="8443912" cy="2400309"/>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200">
              <a:solidFill>
                <a:schemeClr val="lt1"/>
              </a:solidFill>
              <a:latin typeface="Allerta"/>
              <a:ea typeface="Allerta"/>
              <a:cs typeface="Allerta"/>
              <a:sym typeface="Allerta"/>
            </a:endParaRPr>
          </a:p>
        </p:txBody>
      </p:sp>
    </p:spTree>
    <p:extLst>
      <p:ext uri="{BB962C8B-B14F-4D97-AF65-F5344CB8AC3E}">
        <p14:creationId xmlns:p14="http://schemas.microsoft.com/office/powerpoint/2010/main" val="241083918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1382</Words>
  <Application>Microsoft Office PowerPoint</Application>
  <PresentationFormat>On-screen Show (4:3)</PresentationFormat>
  <Paragraphs>244</Paragraphs>
  <Slides>34</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Allerta</vt:lpstr>
      <vt:lpstr>Calibri</vt:lpstr>
      <vt:lpstr>Noto Sans Symbols</vt:lpstr>
      <vt:lpstr>SAP ATC PPT Template revised</vt:lpstr>
      <vt:lpstr>SAP ATC PPT Template revised</vt:lpstr>
      <vt:lpstr>SAP-ATC-PPT-Template-0w5m</vt:lpstr>
      <vt:lpstr>Why Rigor Doesn’t Mean Harder</vt:lpstr>
      <vt:lpstr>Introductions</vt:lpstr>
      <vt:lpstr>To learn more about Core Advocates…</vt:lpstr>
      <vt:lpstr>For Tweeters…</vt:lpstr>
      <vt:lpstr>Webinar protocols</vt:lpstr>
      <vt:lpstr>Goals of the webinar</vt:lpstr>
      <vt:lpstr>Where is Rigor in the Standards?</vt:lpstr>
      <vt:lpstr>What does Rigor mean?</vt:lpstr>
      <vt:lpstr>PowerPoint Presentation</vt:lpstr>
      <vt:lpstr>Rigor: In Major Topics, Pursue Conceptual Understanding, Procedural Skill and Fluency, and Application</vt:lpstr>
      <vt:lpstr>Balance of Rigor?  It’s in the Standards!</vt:lpstr>
      <vt:lpstr>Balance of Rigor?  It’s in the Standards!</vt:lpstr>
      <vt:lpstr>Poll: Name the aspect of Rigor</vt:lpstr>
      <vt:lpstr>What should Rigor look like in instructional materials?</vt:lpstr>
      <vt:lpstr>From the Publisher’s Criteria</vt:lpstr>
      <vt:lpstr>From the Publisher’s Criteria</vt:lpstr>
      <vt:lpstr>Conceptual Understanding -- 4.NF </vt:lpstr>
      <vt:lpstr>Procedural Skill and Fluency</vt:lpstr>
      <vt:lpstr>Application</vt:lpstr>
      <vt:lpstr>Application</vt:lpstr>
      <vt:lpstr> Poll:  How well do your current materials reflect the balance of Rigor? </vt:lpstr>
      <vt:lpstr>Question:  What do you do when your instructional materials don't reflect a balance of the three aspects of rigor?  Use the “Question” tab on your control panel to submit your response.</vt:lpstr>
      <vt:lpstr>Why do our students need a balance of Rigor in their math instruction?</vt:lpstr>
      <vt:lpstr>Myths of Rigor</vt:lpstr>
      <vt:lpstr>1st grade</vt:lpstr>
      <vt:lpstr>1st grade work</vt:lpstr>
      <vt:lpstr>4th grade</vt:lpstr>
      <vt:lpstr>4th grade work</vt:lpstr>
      <vt:lpstr>Question:  Which aspect of Rigor is out of balance in your classroom currently?  What could you do to ensure your instruction is balanced?    Use the “Question” tab on your control panel to submit your response.</vt:lpstr>
      <vt:lpstr>Follow Up </vt:lpstr>
      <vt:lpstr>What questions do you have?</vt:lpstr>
      <vt:lpstr>Upcoming Webinars</vt:lpstr>
      <vt:lpstr>Thank You!</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Rigor Doesn’t Mean Harder</dc:title>
  <dc:creator>Janelle</dc:creator>
  <cp:lastModifiedBy>Janelle Fann</cp:lastModifiedBy>
  <cp:revision>8</cp:revision>
  <dcterms:modified xsi:type="dcterms:W3CDTF">2016-03-16T15:03:25Z</dcterms:modified>
</cp:coreProperties>
</file>