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5"/>
  </p:notesMasterIdLst>
  <p:sldIdLst>
    <p:sldId id="314" r:id="rId2"/>
    <p:sldId id="549" r:id="rId3"/>
    <p:sldId id="316" r:id="rId4"/>
    <p:sldId id="538" r:id="rId5"/>
    <p:sldId id="319" r:id="rId6"/>
    <p:sldId id="508" r:id="rId7"/>
    <p:sldId id="323" r:id="rId8"/>
    <p:sldId id="328" r:id="rId9"/>
    <p:sldId id="550" r:id="rId10"/>
    <p:sldId id="551" r:id="rId11"/>
    <p:sldId id="336" r:id="rId12"/>
    <p:sldId id="329" r:id="rId13"/>
    <p:sldId id="337" r:id="rId14"/>
    <p:sldId id="326" r:id="rId15"/>
    <p:sldId id="540" r:id="rId16"/>
    <p:sldId id="541" r:id="rId17"/>
    <p:sldId id="544" r:id="rId18"/>
    <p:sldId id="545" r:id="rId19"/>
    <p:sldId id="546" r:id="rId20"/>
    <p:sldId id="547" r:id="rId21"/>
    <p:sldId id="322" r:id="rId22"/>
    <p:sldId id="335" r:id="rId23"/>
    <p:sldId id="539" r:id="rId24"/>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aura Stephens" initials="LS" lastIdx="7" clrIdx="6"/>
  <p:cmAuthor id="1" name="Katie Keown" initials="KK" lastIdx="110" clrIdx="0"/>
  <p:cmAuthor id="8" name="Sue Pimentel" initials="SP" lastIdx="1" clrIdx="7"/>
  <p:cmAuthor id="2" name="Laura Hansen" initials="LH" lastIdx="83" clrIdx="1"/>
  <p:cmAuthor id="3" name="Anna" initials="A" lastIdx="32" clrIdx="2"/>
  <p:cmAuthor id="4" name="Susan Pimentel" initials="" lastIdx="7" clrIdx="3"/>
  <p:cmAuthor id="5" name="Beth Cocuzza" initials="BC" lastIdx="8" clrIdx="4"/>
  <p:cmAuthor id="6" name="Sultana Salma" initials="SS" lastIdx="8"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650"/>
    <a:srgbClr val="3F3F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28" autoAdjust="0"/>
    <p:restoredTop sz="68189" autoAdjust="0"/>
  </p:normalViewPr>
  <p:slideViewPr>
    <p:cSldViewPr snapToGrid="0">
      <p:cViewPr varScale="1">
        <p:scale>
          <a:sx n="49" d="100"/>
          <a:sy n="49" d="100"/>
        </p:scale>
        <p:origin x="918" y="48"/>
      </p:cViewPr>
      <p:guideLst>
        <p:guide orient="horz" pos="2160"/>
        <p:guide pos="3840"/>
      </p:guideLst>
    </p:cSldViewPr>
  </p:slideViewPr>
  <p:notesTextViewPr>
    <p:cViewPr>
      <p:scale>
        <a:sx n="1" d="1"/>
        <a:sy n="1" d="1"/>
      </p:scale>
      <p:origin x="0" y="0"/>
    </p:cViewPr>
  </p:notesTextViewPr>
  <p:sorterViewPr>
    <p:cViewPr>
      <p:scale>
        <a:sx n="90" d="100"/>
        <a:sy n="90" d="100"/>
      </p:scale>
      <p:origin x="0" y="-36300"/>
    </p:cViewPr>
  </p:sorterViewPr>
  <p:notesViewPr>
    <p:cSldViewPr snapToGrid="0" snapToObjects="1">
      <p:cViewPr varScale="1">
        <p:scale>
          <a:sx n="86" d="100"/>
          <a:sy n="86" d="100"/>
        </p:scale>
        <p:origin x="3804" y="10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atin typeface="Lucida Sans" panose="020B0602030504020204" pitchFamily="34" charset="0"/>
              </a:defRPr>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atin typeface="Lucida Sans" panose="020B0602030504020204" pitchFamily="34" charset="0"/>
              </a:defRPr>
            </a:lvl1pPr>
          </a:lstStyle>
          <a:p>
            <a:fld id="{B65A36D2-82CE-49C5-AD15-337909C6414F}" type="datetimeFigureOut">
              <a:rPr lang="en-US" smtClean="0"/>
              <a:pPr/>
              <a:t>1/23/2020</a:t>
            </a:fld>
            <a:endParaRPr lang="en-US" dirty="0"/>
          </a:p>
        </p:txBody>
      </p:sp>
      <p:sp>
        <p:nvSpPr>
          <p:cNvPr id="4" name="Slide Image Placeholder 3"/>
          <p:cNvSpPr>
            <a:spLocks noGrp="1" noRot="1" noChangeAspect="1"/>
          </p:cNvSpPr>
          <p:nvPr>
            <p:ph type="sldImg" idx="2"/>
          </p:nvPr>
        </p:nvSpPr>
        <p:spPr>
          <a:xfrm>
            <a:off x="730250" y="1169988"/>
            <a:ext cx="5616575"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atin typeface="Lucida Sans" panose="020B0602030504020204" pitchFamily="34" charset="0"/>
              </a:defRPr>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atin typeface="Lucida Sans" panose="020B0602030504020204" pitchFamily="34" charset="0"/>
              </a:defRPr>
            </a:lvl1pPr>
          </a:lstStyle>
          <a:p>
            <a:fld id="{7E5A672C-D499-44C8-B43B-087F76301463}" type="slidenum">
              <a:rPr lang="en-US" smtClean="0"/>
              <a:pPr/>
              <a:t>‹#›</a:t>
            </a:fld>
            <a:endParaRPr lang="en-US" dirty="0"/>
          </a:p>
        </p:txBody>
      </p:sp>
    </p:spTree>
    <p:extLst>
      <p:ext uri="{BB962C8B-B14F-4D97-AF65-F5344CB8AC3E}">
        <p14:creationId xmlns:p14="http://schemas.microsoft.com/office/powerpoint/2010/main" val="3348462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Lucida Sans" panose="020B0602030504020204" pitchFamily="34" charset="0"/>
        <a:ea typeface="+mn-ea"/>
        <a:cs typeface="+mn-cs"/>
      </a:defRPr>
    </a:lvl1pPr>
    <a:lvl2pPr marL="457200" algn="l" defTabSz="914400" rtl="0" eaLnBrk="1" latinLnBrk="0" hangingPunct="1">
      <a:defRPr sz="1200" kern="1200">
        <a:solidFill>
          <a:schemeClr val="tx1"/>
        </a:solidFill>
        <a:latin typeface="Lucida Sans" panose="020B0602030504020204" pitchFamily="34" charset="0"/>
        <a:ea typeface="+mn-ea"/>
        <a:cs typeface="+mn-cs"/>
      </a:defRPr>
    </a:lvl2pPr>
    <a:lvl3pPr marL="914400" algn="l" defTabSz="914400" rtl="0" eaLnBrk="1" latinLnBrk="0" hangingPunct="1">
      <a:defRPr sz="1200" kern="1200">
        <a:solidFill>
          <a:schemeClr val="tx1"/>
        </a:solidFill>
        <a:latin typeface="Lucida Sans" panose="020B0602030504020204" pitchFamily="34" charset="0"/>
        <a:ea typeface="+mn-ea"/>
        <a:cs typeface="+mn-cs"/>
      </a:defRPr>
    </a:lvl3pPr>
    <a:lvl4pPr marL="1371600" algn="l" defTabSz="914400" rtl="0" eaLnBrk="1" latinLnBrk="0" hangingPunct="1">
      <a:defRPr sz="1200" kern="1200">
        <a:solidFill>
          <a:schemeClr val="tx1"/>
        </a:solidFill>
        <a:latin typeface="Lucida Sans" panose="020B0602030504020204" pitchFamily="34" charset="0"/>
        <a:ea typeface="+mn-ea"/>
        <a:cs typeface="+mn-cs"/>
      </a:defRPr>
    </a:lvl4pPr>
    <a:lvl5pPr marL="1828800" algn="l" defTabSz="914400" rtl="0" eaLnBrk="1" latinLnBrk="0" hangingPunct="1">
      <a:defRPr sz="1200" kern="1200">
        <a:solidFill>
          <a:schemeClr val="tx1"/>
        </a:solidFill>
        <a:latin typeface="Lucida Sans" panose="020B0602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p:spPr>
      </p:sp>
      <p:sp>
        <p:nvSpPr>
          <p:cNvPr id="3" name="Notes Placeholder 2"/>
          <p:cNvSpPr>
            <a:spLocks noGrp="1"/>
          </p:cNvSpPr>
          <p:nvPr>
            <p:ph type="body" idx="1"/>
          </p:nvPr>
        </p:nvSpPr>
        <p:spPr/>
        <p:txBody>
          <a:bodyPr/>
          <a:lstStyle/>
          <a:p>
            <a:r>
              <a:rPr lang="en-US" sz="1200" kern="1200">
                <a:solidFill>
                  <a:schemeClr val="tx1"/>
                </a:solidFill>
                <a:effectLst/>
                <a:latin typeface="Lucida Sans" panose="020B0602030504020204" pitchFamily="34" charset="0"/>
                <a:ea typeface="+mn-ea"/>
                <a:cs typeface="+mn-cs"/>
              </a:rPr>
              <a:t>This module was last updated on January 2017.</a:t>
            </a:r>
          </a:p>
          <a:p>
            <a:endParaRPr lang="en-US" dirty="0"/>
          </a:p>
          <a:p>
            <a:endParaRPr lang="en-US" dirty="0"/>
          </a:p>
          <a:p>
            <a:r>
              <a:rPr lang="en-US" dirty="0"/>
              <a:t>It is important</a:t>
            </a:r>
            <a:r>
              <a:rPr lang="en-US" baseline="0" dirty="0"/>
              <a:t> to note that the information included in this presentation applies to all college- and career- readiness standards. Some slides dive into the specifics of the Common Core State Standards, and those will be clearly noted for you. However, the characteristics of high-quality reading items can be generalized to all high-quality, research-based standards. </a:t>
            </a:r>
            <a:endParaRPr lang="en-US" dirty="0"/>
          </a:p>
        </p:txBody>
      </p:sp>
      <p:sp>
        <p:nvSpPr>
          <p:cNvPr id="4" name="Slide Number Placeholder 3"/>
          <p:cNvSpPr>
            <a:spLocks noGrp="1"/>
          </p:cNvSpPr>
          <p:nvPr>
            <p:ph type="sldNum" sz="quarter" idx="10"/>
          </p:nvPr>
        </p:nvSpPr>
        <p:spPr/>
        <p:txBody>
          <a:bodyPr/>
          <a:lstStyle/>
          <a:p>
            <a:fld id="{7E5A672C-D499-44C8-B43B-087F76301463}" type="slidenum">
              <a:rPr lang="en-US" smtClean="0"/>
              <a:t>1</a:t>
            </a:fld>
            <a:endParaRPr lang="en-US" dirty="0"/>
          </a:p>
        </p:txBody>
      </p:sp>
    </p:spTree>
    <p:extLst>
      <p:ext uri="{BB962C8B-B14F-4D97-AF65-F5344CB8AC3E}">
        <p14:creationId xmlns:p14="http://schemas.microsoft.com/office/powerpoint/2010/main" val="1858304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note that this is not a bad item. It is text based, because it requires students</a:t>
            </a:r>
            <a:r>
              <a:rPr lang="en-US" baseline="0" dirty="0"/>
              <a:t> to make an inference about the text. The issue at hand, however, is the use of textual evidence. In this case, the item does not require direct textual evidence, because it does not include an exact quotation from the text. It does not require indirect textual evidence, because students are not summarizing or paraphrasing evidence from the text. </a:t>
            </a:r>
          </a:p>
        </p:txBody>
      </p:sp>
      <p:sp>
        <p:nvSpPr>
          <p:cNvPr id="4" name="Slide Number Placeholder 3"/>
          <p:cNvSpPr>
            <a:spLocks noGrp="1"/>
          </p:cNvSpPr>
          <p:nvPr>
            <p:ph type="sldNum" sz="quarter" idx="10"/>
          </p:nvPr>
        </p:nvSpPr>
        <p:spPr/>
        <p:txBody>
          <a:bodyPr/>
          <a:lstStyle/>
          <a:p>
            <a:fld id="{7E5A672C-D499-44C8-B43B-087F76301463}" type="slidenum">
              <a:rPr lang="en-US" smtClean="0"/>
              <a:pPr/>
              <a:t>10</a:t>
            </a:fld>
            <a:endParaRPr lang="en-US" dirty="0"/>
          </a:p>
        </p:txBody>
      </p:sp>
    </p:spTree>
    <p:extLst>
      <p:ext uri="{BB962C8B-B14F-4D97-AF65-F5344CB8AC3E}">
        <p14:creationId xmlns:p14="http://schemas.microsoft.com/office/powerpoint/2010/main" val="1492992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p:spPr>
      </p:sp>
      <p:sp>
        <p:nvSpPr>
          <p:cNvPr id="3" name="Notes Placeholder 2"/>
          <p:cNvSpPr>
            <a:spLocks noGrp="1"/>
          </p:cNvSpPr>
          <p:nvPr>
            <p:ph type="body" idx="1"/>
          </p:nvPr>
        </p:nvSpPr>
        <p:spPr/>
        <p:txBody>
          <a:bodyPr/>
          <a:lstStyle/>
          <a:p>
            <a:r>
              <a:rPr lang="en-US" b="0" dirty="0"/>
              <a:t>One choice</a:t>
            </a:r>
            <a:r>
              <a:rPr lang="en-US" b="0" baseline="0" dirty="0"/>
              <a:t> for items requiring students to use textual evidence is the Constructed-Response (CR) item. This item type, when well constructed, requires students to read closely and think deeply, finding details to support their answers. For a CR item to require students to use direct textual evidence, but indirect evidence can be sufficient as well, depending on how the prompt directs students. For direct textual evidence, students must actually write out the answers and sentences from the text that support their claims. This CR, however, models a slightly different approach, where either direct or indirect textual evidence could be used. </a:t>
            </a:r>
          </a:p>
          <a:p>
            <a:endParaRPr lang="en-US" b="0" baseline="0" dirty="0"/>
          </a:p>
          <a:p>
            <a:r>
              <a:rPr lang="en-US" b="0" baseline="0" dirty="0"/>
              <a:t>What do you notice about this CR Item that would make it clear students are to use textual evidence in their responses? </a:t>
            </a:r>
          </a:p>
          <a:p>
            <a:endParaRPr lang="en-US" b="0" baseline="0" dirty="0"/>
          </a:p>
          <a:p>
            <a:r>
              <a:rPr lang="en-US" b="0" baseline="0" dirty="0"/>
              <a:t>(Discussion should include the following key points)</a:t>
            </a:r>
          </a:p>
          <a:p>
            <a:r>
              <a:rPr lang="en-US" b="0" baseline="0" dirty="0">
                <a:solidFill>
                  <a:srgbClr val="FF6600"/>
                </a:solidFill>
              </a:rPr>
              <a:t>The second to last sentence of the prompt demands that students use “information from both of the texts,” which is textual evidence to support their opinion about Marco Polo’s truthfulness. The prompt as crafted allows for direct and indirect textual evidence. </a:t>
            </a:r>
          </a:p>
          <a:p>
            <a:endParaRPr lang="en-US" b="0" baseline="0" dirty="0"/>
          </a:p>
          <a:p>
            <a:endParaRPr lang="en-US" b="0" baseline="0" dirty="0"/>
          </a:p>
        </p:txBody>
      </p:sp>
      <p:sp>
        <p:nvSpPr>
          <p:cNvPr id="4" name="Slide Number Placeholder 3"/>
          <p:cNvSpPr>
            <a:spLocks noGrp="1"/>
          </p:cNvSpPr>
          <p:nvPr>
            <p:ph type="sldNum" sz="quarter" idx="10"/>
          </p:nvPr>
        </p:nvSpPr>
        <p:spPr/>
        <p:txBody>
          <a:bodyPr/>
          <a:lstStyle/>
          <a:p>
            <a:fld id="{7E5A672C-D499-44C8-B43B-087F76301463}" type="slidenum">
              <a:rPr lang="en-US" smtClean="0"/>
              <a:t>11</a:t>
            </a:fld>
            <a:endParaRPr lang="en-US" dirty="0"/>
          </a:p>
        </p:txBody>
      </p:sp>
    </p:spTree>
    <p:extLst>
      <p:ext uri="{BB962C8B-B14F-4D97-AF65-F5344CB8AC3E}">
        <p14:creationId xmlns:p14="http://schemas.microsoft.com/office/powerpoint/2010/main" val="758258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p:spPr>
      </p:sp>
      <p:sp>
        <p:nvSpPr>
          <p:cNvPr id="3" name="Notes Placeholder 2"/>
          <p:cNvSpPr>
            <a:spLocks noGrp="1"/>
          </p:cNvSpPr>
          <p:nvPr>
            <p:ph type="body" idx="1"/>
          </p:nvPr>
        </p:nvSpPr>
        <p:spPr/>
        <p:txBody>
          <a:bodyPr/>
          <a:lstStyle/>
          <a:p>
            <a:r>
              <a:rPr lang="en-US" b="0" dirty="0"/>
              <a:t>You might recognize this item from a previous slide, as Part A alone demonstrates a text-based item that does not require textual evidence. Let's consider the item now with a Part B, as an EBSR.</a:t>
            </a:r>
          </a:p>
          <a:p>
            <a:endParaRPr lang="en-US" b="0" dirty="0"/>
          </a:p>
          <a:p>
            <a:r>
              <a:rPr lang="en-US" b="0" dirty="0"/>
              <a:t>EBSR (evidence-based</a:t>
            </a:r>
            <a:r>
              <a:rPr lang="en-US" b="0" baseline="0" dirty="0"/>
              <a:t> selected-response)</a:t>
            </a:r>
            <a:r>
              <a:rPr lang="en-US" b="0" dirty="0"/>
              <a:t> items are another effective way for students to provide </a:t>
            </a:r>
            <a:r>
              <a:rPr lang="en-US" b="0" baseline="0" dirty="0"/>
              <a:t>textual evidence to support claims. In Part A, students make an inference or claim about a text, and in Part B they support that claim. </a:t>
            </a:r>
            <a:endParaRPr lang="en-US" b="0" dirty="0"/>
          </a:p>
          <a:p>
            <a:endParaRPr lang="en-US" b="0" dirty="0"/>
          </a:p>
          <a:p>
            <a:r>
              <a:rPr lang="en-US" b="0" dirty="0"/>
              <a:t>In this example, students are asked to go directly to the text by clicking on the paragraph</a:t>
            </a:r>
            <a:r>
              <a:rPr lang="en-US" b="0" baseline="0" dirty="0"/>
              <a:t> that supports their claim. When Part B of an EBSR asks for sentences, paragraphs, from the text, students are providing </a:t>
            </a:r>
            <a:r>
              <a:rPr lang="en-US" b="0" strike="noStrike" baseline="0" dirty="0"/>
              <a:t>direct</a:t>
            </a:r>
            <a:r>
              <a:rPr lang="en-US" b="0" baseline="0" dirty="0"/>
              <a:t> textual evidence.</a:t>
            </a:r>
          </a:p>
          <a:p>
            <a:endParaRPr lang="en-US" b="0" baseline="0" dirty="0"/>
          </a:p>
          <a:p>
            <a:r>
              <a:rPr lang="en-US" b="0" baseline="0" dirty="0"/>
              <a:t> </a:t>
            </a:r>
            <a:r>
              <a:rPr lang="en-US" b="0" strike="noStrike" baseline="0" dirty="0"/>
              <a:t>When Part B of an EBSR asks for paraphrases or summaries of a text, students are providing indirect textual evidence. </a:t>
            </a:r>
            <a:endParaRPr lang="en-US" b="0" dirty="0"/>
          </a:p>
        </p:txBody>
      </p:sp>
      <p:sp>
        <p:nvSpPr>
          <p:cNvPr id="4" name="Slide Number Placeholder 3"/>
          <p:cNvSpPr>
            <a:spLocks noGrp="1"/>
          </p:cNvSpPr>
          <p:nvPr>
            <p:ph type="sldNum" sz="quarter" idx="10"/>
          </p:nvPr>
        </p:nvSpPr>
        <p:spPr/>
        <p:txBody>
          <a:bodyPr/>
          <a:lstStyle/>
          <a:p>
            <a:fld id="{3B3BA271-1683-4120-A9CD-090C031B4A05}"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766798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p:spPr>
      </p:sp>
      <p:sp>
        <p:nvSpPr>
          <p:cNvPr id="3" name="Notes Placeholder 2"/>
          <p:cNvSpPr>
            <a:spLocks noGrp="1"/>
          </p:cNvSpPr>
          <p:nvPr>
            <p:ph type="body" idx="1"/>
          </p:nvPr>
        </p:nvSpPr>
        <p:spPr/>
        <p:txBody>
          <a:bodyPr/>
          <a:lstStyle/>
          <a:p>
            <a:r>
              <a:rPr lang="en-US" b="0" dirty="0"/>
              <a:t>Though</a:t>
            </a:r>
            <a:r>
              <a:rPr lang="en-US" b="0" baseline="0" dirty="0"/>
              <a:t> this item is not an EBSR or CR, it demonstrates an important point: Multiple-choice items can, in fact, provide students with an opportunity to provide textual evidence, in this case – quotations, so direct textual evidence. </a:t>
            </a:r>
          </a:p>
          <a:p>
            <a:endParaRPr lang="en-US" b="0" baseline="0" dirty="0"/>
          </a:p>
          <a:p>
            <a:r>
              <a:rPr lang="en-US" b="0" baseline="0" dirty="0"/>
              <a:t>How </a:t>
            </a:r>
            <a:r>
              <a:rPr lang="en-US" baseline="0" dirty="0"/>
              <a:t>does this item do that? </a:t>
            </a:r>
          </a:p>
          <a:p>
            <a:br>
              <a:rPr lang="en-US" baseline="0" dirty="0"/>
            </a:br>
            <a:r>
              <a:rPr lang="en-US" baseline="0" dirty="0"/>
              <a:t>(Discussion should include the following key points)</a:t>
            </a:r>
          </a:p>
          <a:p>
            <a:pPr marL="171450" indent="-171450">
              <a:buFont typeface="Arial" panose="020B0604020202020204" pitchFamily="34" charset="0"/>
              <a:buChar char="•"/>
            </a:pPr>
            <a:r>
              <a:rPr lang="en-US" baseline="0" dirty="0"/>
              <a:t>The claim is provided for students, and in the answer options, students choose the exact sentence from the text that supports the claim.</a:t>
            </a:r>
          </a:p>
          <a:p>
            <a:pPr marL="171450" indent="-171450">
              <a:buFont typeface="Arial" panose="020B0604020202020204" pitchFamily="34" charset="0"/>
              <a:buChar char="•"/>
            </a:pPr>
            <a:r>
              <a:rPr lang="en-US" baseline="0" dirty="0"/>
              <a:t>Direct textual evidence requires students to pick sentences from the text to support an inference or claim. </a:t>
            </a:r>
          </a:p>
        </p:txBody>
      </p:sp>
      <p:sp>
        <p:nvSpPr>
          <p:cNvPr id="4" name="Slide Number Placeholder 3"/>
          <p:cNvSpPr>
            <a:spLocks noGrp="1"/>
          </p:cNvSpPr>
          <p:nvPr>
            <p:ph type="sldNum" sz="quarter" idx="10"/>
          </p:nvPr>
        </p:nvSpPr>
        <p:spPr/>
        <p:txBody>
          <a:bodyPr/>
          <a:lstStyle/>
          <a:p>
            <a:fld id="{7E5A672C-D499-44C8-B43B-087F76301463}" type="slidenum">
              <a:rPr lang="en-US" smtClean="0"/>
              <a:t>13</a:t>
            </a:fld>
            <a:endParaRPr lang="en-US" dirty="0"/>
          </a:p>
        </p:txBody>
      </p:sp>
    </p:spTree>
    <p:extLst>
      <p:ext uri="{BB962C8B-B14F-4D97-AF65-F5344CB8AC3E}">
        <p14:creationId xmlns:p14="http://schemas.microsoft.com/office/powerpoint/2010/main" val="3555668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Note, however, that some traditional questions can be fine—CCSS ELA assessments don’t throw everything out and start over. CCSS include many traditional approaches, questions such as: “What is the central idea of a text?” and “What is the theme in a literary text?” Excellent questions!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CCSS ask these questions but also go deeper into analysis, like asking how central ideas are conveyed by details, or asking for more than one central idea. As another example, in elementary school, the standards ask about the traditional structures for informational texts like chronology, comparison, or cause and effect. But in middle and high school, the standards again include questions that go deeper into analysis, asking, for example, how a section of the text, like a sentence or paragraph, contributes to the unique structure of the text. </a:t>
            </a:r>
          </a:p>
          <a:p>
            <a:endParaRPr lang="en-US" dirty="0"/>
          </a:p>
          <a:p>
            <a:r>
              <a:rPr lang="en-US" dirty="0"/>
              <a:t>Though</a:t>
            </a:r>
            <a:r>
              <a:rPr lang="en-US" baseline="0" dirty="0"/>
              <a:t> it may seem obvious, it is important to say: The Standards build in demand as students progress through the grades. Therefore, items cannot simply align to the anchor standards but must get to the depth and breadth of the grade-level standards in order to reflect the type of teaching and learning that is going on the classroom. Remember, CCSS-aligned assessments should mirror what happens in great classrooms, not drive them. In order to do this, items must reflect the specifics of the grade-level standards. </a:t>
            </a:r>
            <a:endParaRPr lang="en-US" dirty="0"/>
          </a:p>
        </p:txBody>
      </p:sp>
      <p:sp>
        <p:nvSpPr>
          <p:cNvPr id="4" name="Slide Number Placeholder 3"/>
          <p:cNvSpPr>
            <a:spLocks noGrp="1"/>
          </p:cNvSpPr>
          <p:nvPr>
            <p:ph type="sldNum" sz="quarter" idx="10"/>
          </p:nvPr>
        </p:nvSpPr>
        <p:spPr/>
        <p:txBody>
          <a:bodyPr/>
          <a:lstStyle/>
          <a:p>
            <a:fld id="{7E5A672C-D499-44C8-B43B-087F76301463}" type="slidenum">
              <a:rPr lang="en-US" smtClean="0"/>
              <a:t>14</a:t>
            </a:fld>
            <a:endParaRPr lang="en-US" dirty="0"/>
          </a:p>
        </p:txBody>
      </p:sp>
    </p:spTree>
    <p:extLst>
      <p:ext uri="{BB962C8B-B14F-4D97-AF65-F5344CB8AC3E}">
        <p14:creationId xmlns:p14="http://schemas.microsoft.com/office/powerpoint/2010/main" val="867235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p:spPr>
      </p:sp>
      <p:sp>
        <p:nvSpPr>
          <p:cNvPr id="3" name="Notes Placeholder 2"/>
          <p:cNvSpPr>
            <a:spLocks noGrp="1"/>
          </p:cNvSpPr>
          <p:nvPr>
            <p:ph type="body" idx="1"/>
          </p:nvPr>
        </p:nvSpPr>
        <p:spPr/>
        <p:txBody>
          <a:bodyPr/>
          <a:lstStyle/>
          <a:p>
            <a:r>
              <a:rPr lang="en-US" baseline="0" dirty="0"/>
              <a:t>The Standards are broken out into six sections. </a:t>
            </a:r>
            <a:endParaRPr lang="en-US" dirty="0"/>
          </a:p>
        </p:txBody>
      </p:sp>
      <p:sp>
        <p:nvSpPr>
          <p:cNvPr id="4" name="Slide Number Placeholder 3"/>
          <p:cNvSpPr>
            <a:spLocks noGrp="1"/>
          </p:cNvSpPr>
          <p:nvPr>
            <p:ph type="sldNum" sz="quarter" idx="10"/>
          </p:nvPr>
        </p:nvSpPr>
        <p:spPr/>
        <p:txBody>
          <a:bodyPr/>
          <a:lstStyle/>
          <a:p>
            <a:fld id="{29B9D326-3941-4162-8704-FFF237B951BE}" type="slidenum">
              <a:rPr lang="en-US" smtClean="0"/>
              <a:t>15</a:t>
            </a:fld>
            <a:endParaRPr lang="en-US" dirty="0"/>
          </a:p>
        </p:txBody>
      </p:sp>
    </p:spTree>
    <p:extLst>
      <p:ext uri="{BB962C8B-B14F-4D97-AF65-F5344CB8AC3E}">
        <p14:creationId xmlns:p14="http://schemas.microsoft.com/office/powerpoint/2010/main" val="3186204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Image Placeholder 1"/>
          <p:cNvSpPr>
            <a:spLocks noGrp="1" noRot="1" noChangeAspect="1" noTextEdit="1"/>
          </p:cNvSpPr>
          <p:nvPr>
            <p:ph type="sldImg"/>
          </p:nvPr>
        </p:nvSpPr>
        <p:spPr>
          <a:xfrm>
            <a:off x="730250" y="1169988"/>
            <a:ext cx="5616575" cy="3160712"/>
          </a:xfrm>
          <a:ln/>
        </p:spPr>
      </p:sp>
      <p:sp>
        <p:nvSpPr>
          <p:cNvPr id="30724"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Anchor Standards “anchor” the reader to the overall, general intent of that particular standard.  In other words, whether you are at grade 5 or grade 8, the general FOCUS of the standard is the same across the grade levels, showing the COHERENCE of the standards: relationships for Standard 3, word meaning for Standard 4, structure for Standard 5, etc.</a:t>
            </a:r>
          </a:p>
          <a:p>
            <a:pPr eaLnBrk="1" hangingPunct="1"/>
            <a:endParaRPr lang="en-US" dirty="0">
              <a:latin typeface="Arial" pitchFamily="-106" charset="0"/>
              <a:ea typeface="ＭＳ Ｐゴシック" pitchFamily="-106" charset="-128"/>
              <a:cs typeface="ＭＳ Ｐゴシック" pitchFamily="-106"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pitchFamily="-106" charset="-128"/>
                <a:cs typeface="ＭＳ Ｐゴシック" pitchFamily="-106" charset="-128"/>
              </a:rPr>
              <a:t>It is the grade-level standards that provide the specificity and progression of skills that students</a:t>
            </a:r>
            <a:r>
              <a:rPr lang="en-US" baseline="0" dirty="0">
                <a:ea typeface="ＭＳ Ｐゴシック" pitchFamily="-106" charset="-128"/>
                <a:cs typeface="ＭＳ Ｐゴシック" pitchFamily="-106" charset="-128"/>
              </a:rPr>
              <a:t> must master as they move up the grades. Consider the example of Standard 6. </a:t>
            </a:r>
            <a:r>
              <a:rPr lang="en-US" dirty="0"/>
              <a:t>Anchor Standard</a:t>
            </a:r>
            <a:r>
              <a:rPr lang="en-US" baseline="0" dirty="0"/>
              <a:t> 6 shows that analyzing points of view or purpose is going to be important in each grade (coherence across the grades).  The grade-level standards show how each grade is to focus on specific aspects of point of view and how it plays out in the text. </a:t>
            </a:r>
            <a:endParaRPr lang="en-US" dirty="0"/>
          </a:p>
          <a:p>
            <a:pPr eaLnBrk="1" hangingPunct="1"/>
            <a:endParaRPr lang="en-US" dirty="0">
              <a:latin typeface="Arial" pitchFamily="-106" charset="0"/>
              <a:ea typeface="ＭＳ Ｐゴシック" pitchFamily="-106" charset="-128"/>
              <a:cs typeface="ＭＳ Ｐゴシック" pitchFamily="-106" charset="-128"/>
            </a:endParaRPr>
          </a:p>
        </p:txBody>
      </p:sp>
      <p:sp>
        <p:nvSpPr>
          <p:cNvPr id="30725" name="Slide Number Placeholder 3"/>
          <p:cNvSpPr txBox="1">
            <a:spLocks noGrp="1"/>
          </p:cNvSpPr>
          <p:nvPr/>
        </p:nvSpPr>
        <p:spPr bwMode="auto">
          <a:xfrm>
            <a:off x="3972560" y="8831264"/>
            <a:ext cx="3037840" cy="465137"/>
          </a:xfrm>
          <a:prstGeom prst="rect">
            <a:avLst/>
          </a:prstGeom>
          <a:noFill/>
          <a:ln w="9525">
            <a:noFill/>
            <a:miter lim="800000"/>
            <a:headEnd/>
            <a:tailEnd/>
          </a:ln>
        </p:spPr>
        <p:txBody>
          <a:bodyPr lIns="93165" tIns="46583" rIns="93165" bIns="46583" anchor="b">
            <a:prstTxWarp prst="textNoShape">
              <a:avLst/>
            </a:prstTxWarp>
          </a:bodyPr>
          <a:lstStyle/>
          <a:p>
            <a:pPr algn="r"/>
            <a:fld id="{FB6BDE96-54F4-4D48-8629-5FCC19449715}" type="slidenum">
              <a:rPr lang="en-US" sz="1200">
                <a:latin typeface="Lucida Sans" panose="020B0602030504020204" pitchFamily="34" charset="0"/>
              </a:rPr>
              <a:pPr algn="r"/>
              <a:t>16</a:t>
            </a:fld>
            <a:endParaRPr lang="en-US" sz="1200" dirty="0">
              <a:latin typeface="Lucida Sans" panose="020B0602030504020204" pitchFamily="34" charset="0"/>
            </a:endParaRPr>
          </a:p>
        </p:txBody>
      </p:sp>
    </p:spTree>
    <p:extLst>
      <p:ext uri="{BB962C8B-B14F-4D97-AF65-F5344CB8AC3E}">
        <p14:creationId xmlns:p14="http://schemas.microsoft.com/office/powerpoint/2010/main" val="2309895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p:spPr>
      </p:sp>
      <p:sp>
        <p:nvSpPr>
          <p:cNvPr id="3" name="Notes Placeholder 2"/>
          <p:cNvSpPr>
            <a:spLocks noGrp="1"/>
          </p:cNvSpPr>
          <p:nvPr>
            <p:ph type="body" idx="1"/>
          </p:nvPr>
        </p:nvSpPr>
        <p:spPr/>
        <p:txBody>
          <a:bodyPr/>
          <a:lstStyle/>
          <a:p>
            <a:r>
              <a:rPr lang="en-US" dirty="0"/>
              <a:t>All passages should be sufficiently complex (Standard 10) and all items should require</a:t>
            </a:r>
            <a:r>
              <a:rPr lang="en-US" baseline="0" dirty="0"/>
              <a:t> that students must rely on textual evidence (direct or indirect) to answer the question (Standard 1). </a:t>
            </a:r>
          </a:p>
          <a:p>
            <a:endParaRPr lang="en-US"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17</a:t>
            </a:fld>
            <a:endParaRPr lang="en-US" dirty="0"/>
          </a:p>
        </p:txBody>
      </p:sp>
    </p:spTree>
    <p:extLst>
      <p:ext uri="{BB962C8B-B14F-4D97-AF65-F5344CB8AC3E}">
        <p14:creationId xmlns:p14="http://schemas.microsoft.com/office/powerpoint/2010/main" val="586297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slide illustrates the connection among</a:t>
            </a:r>
            <a:r>
              <a:rPr lang="en-US" baseline="0" dirty="0"/>
              <a:t> the standards.  Notice that Standard 1 and Standard 10 stretch from K-1 all the way through 11-CCR, as the use of textual evidence with appropriately complex texts applies to every item and every grade (hence, the concept of bookends).  Standards 2-9 vary by grade.  But they are constantly accompanied by use of textual evidence and complex texts. </a:t>
            </a:r>
            <a:endParaRPr lang="en-US" dirty="0"/>
          </a:p>
          <a:p>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18</a:t>
            </a:fld>
            <a:endParaRPr lang="en-US" dirty="0"/>
          </a:p>
        </p:txBody>
      </p:sp>
    </p:spTree>
    <p:extLst>
      <p:ext uri="{BB962C8B-B14F-4D97-AF65-F5344CB8AC3E}">
        <p14:creationId xmlns:p14="http://schemas.microsoft.com/office/powerpoint/2010/main" val="3799900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p:spPr>
      </p:sp>
      <p:sp>
        <p:nvSpPr>
          <p:cNvPr id="3" name="Notes Placeholder 2"/>
          <p:cNvSpPr>
            <a:spLocks noGrp="1"/>
          </p:cNvSpPr>
          <p:nvPr>
            <p:ph type="body" idx="1"/>
          </p:nvPr>
        </p:nvSpPr>
        <p:spPr/>
        <p:txBody>
          <a:bodyPr/>
          <a:lstStyle/>
          <a:p>
            <a:r>
              <a:rPr lang="en-US" dirty="0"/>
              <a:t>How</a:t>
            </a:r>
            <a:r>
              <a:rPr lang="en-US" baseline="0" dirty="0"/>
              <a:t> could the list on the left best be described? (Allow participants to answer: low level, basic skills)  </a:t>
            </a:r>
          </a:p>
          <a:p>
            <a:endParaRPr lang="en-US" baseline="0" dirty="0"/>
          </a:p>
          <a:p>
            <a:r>
              <a:rPr lang="en-US" baseline="0" dirty="0"/>
              <a:t>And the list on the right? (Allow participants to answer: more challenging, more thinking going on). </a:t>
            </a:r>
          </a:p>
          <a:p>
            <a:endParaRPr lang="en-US" baseline="0" dirty="0"/>
          </a:p>
          <a:p>
            <a:r>
              <a:rPr lang="en-US" baseline="0" dirty="0"/>
              <a:t>The verbs indicate that students should be thinking more deeply about texts than ever before. </a:t>
            </a:r>
          </a:p>
          <a:p>
            <a:endParaRPr lang="en-US"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19</a:t>
            </a:fld>
            <a:endParaRPr lang="en-US" dirty="0"/>
          </a:p>
        </p:txBody>
      </p:sp>
    </p:spTree>
    <p:extLst>
      <p:ext uri="{BB962C8B-B14F-4D97-AF65-F5344CB8AC3E}">
        <p14:creationId xmlns:p14="http://schemas.microsoft.com/office/powerpoint/2010/main" val="1942819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B5875"/>
                </a:solidFill>
                <a:effectLst/>
                <a:uLnTx/>
                <a:uFillTx/>
                <a:latin typeface="Lucida Sans" panose="020B0602030504020204" pitchFamily="34" charset="0"/>
                <a:cs typeface="Times New Roman"/>
              </a:rPr>
              <a:t>T</a:t>
            </a:r>
            <a:r>
              <a:rPr kumimoji="0" lang="en-US" sz="1200" b="0" i="0" u="none" strike="noStrike" kern="1200" cap="none" spc="0" normalizeH="0" baseline="0" noProof="0" dirty="0">
                <a:ln>
                  <a:noFill/>
                </a:ln>
                <a:solidFill>
                  <a:srgbClr val="3B5875"/>
                </a:solidFill>
                <a:effectLst/>
                <a:uLnTx/>
                <a:uFillTx/>
                <a:latin typeface="Lucida Sans" panose="020B0602030504020204" pitchFamily="34" charset="0"/>
                <a:ea typeface="Calibri"/>
                <a:cs typeface="Times New Roman"/>
              </a:rPr>
              <a:t>he sample items throughout this presentation will be based on the texts </a:t>
            </a:r>
            <a:r>
              <a:rPr kumimoji="0" lang="en-US" sz="1200" b="0" i="1" u="none" strike="noStrike" kern="1200" cap="none" spc="0" normalizeH="0" baseline="0" noProof="0" dirty="0">
                <a:ln>
                  <a:noFill/>
                </a:ln>
                <a:solidFill>
                  <a:srgbClr val="3B5875"/>
                </a:solidFill>
                <a:effectLst/>
                <a:uLnTx/>
                <a:uFillTx/>
                <a:latin typeface="Lucida Sans" panose="020B0602030504020204" pitchFamily="34" charset="0"/>
                <a:ea typeface="Calibri"/>
                <a:cs typeface="Times New Roman"/>
              </a:rPr>
              <a:t>Who was Marco Polo? </a:t>
            </a:r>
            <a:r>
              <a:rPr kumimoji="0" lang="en-US" sz="1200" b="0" i="0" u="none" strike="noStrike" kern="1200" cap="none" spc="0" normalizeH="0" baseline="0" noProof="0" dirty="0">
                <a:ln>
                  <a:noFill/>
                </a:ln>
                <a:solidFill>
                  <a:srgbClr val="3B5875"/>
                </a:solidFill>
                <a:effectLst/>
                <a:uLnTx/>
                <a:uFillTx/>
                <a:latin typeface="Lucida Sans" panose="020B0602030504020204" pitchFamily="34" charset="0"/>
                <a:ea typeface="Calibri"/>
                <a:cs typeface="Times New Roman"/>
              </a:rPr>
              <a:t>by Joan Holub and </a:t>
            </a:r>
            <a:r>
              <a:rPr kumimoji="0" lang="en-US" sz="1200" b="0" i="1" u="none" strike="noStrike" kern="1200" cap="none" spc="0" normalizeH="0" baseline="0" noProof="0" dirty="0">
                <a:ln>
                  <a:noFill/>
                </a:ln>
                <a:solidFill>
                  <a:srgbClr val="3B5875"/>
                </a:solidFill>
                <a:effectLst/>
                <a:uLnTx/>
                <a:uFillTx/>
                <a:latin typeface="Lucida Sans" panose="020B0602030504020204" pitchFamily="34" charset="0"/>
                <a:ea typeface="Calibri"/>
                <a:cs typeface="Times New Roman"/>
              </a:rPr>
              <a:t>Adventures of Marco Polo </a:t>
            </a:r>
            <a:r>
              <a:rPr kumimoji="0" lang="en-US" sz="1200" b="0" i="0" u="none" strike="noStrike" kern="1200" cap="none" spc="0" normalizeH="0" baseline="0" noProof="0" dirty="0">
                <a:ln>
                  <a:noFill/>
                </a:ln>
                <a:solidFill>
                  <a:srgbClr val="3B5875"/>
                </a:solidFill>
                <a:effectLst/>
                <a:uLnTx/>
                <a:uFillTx/>
                <a:latin typeface="Lucida Sans" panose="020B0602030504020204" pitchFamily="34" charset="0"/>
                <a:ea typeface="Calibri"/>
                <a:cs typeface="Times New Roman"/>
              </a:rPr>
              <a:t>by Russell Freedman.</a:t>
            </a:r>
            <a:endParaRPr lang="en-US" dirty="0"/>
          </a:p>
          <a:p>
            <a:endParaRPr lang="en-US" dirty="0"/>
          </a:p>
        </p:txBody>
      </p:sp>
      <p:sp>
        <p:nvSpPr>
          <p:cNvPr id="4" name="Slide Number Placeholder 3"/>
          <p:cNvSpPr>
            <a:spLocks noGrp="1"/>
          </p:cNvSpPr>
          <p:nvPr>
            <p:ph type="sldNum" sz="quarter" idx="10"/>
          </p:nvPr>
        </p:nvSpPr>
        <p:spPr/>
        <p:txBody>
          <a:bodyPr/>
          <a:lstStyle/>
          <a:p>
            <a:fld id="{7E5A672C-D499-44C8-B43B-087F76301463}" type="slidenum">
              <a:rPr lang="en-US" smtClean="0"/>
              <a:pPr/>
              <a:t>2</a:t>
            </a:fld>
            <a:endParaRPr lang="en-US" dirty="0"/>
          </a:p>
        </p:txBody>
      </p:sp>
    </p:spTree>
    <p:extLst>
      <p:ext uri="{BB962C8B-B14F-4D97-AF65-F5344CB8AC3E}">
        <p14:creationId xmlns:p14="http://schemas.microsoft.com/office/powerpoint/2010/main" val="1651528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Semicolons are most often used to separate two main clauses that are closely related to each other but that could stand on their own as sentences.  So although the idea of theme and summarization are covered by the same standard, they are separated by the semicolon to show they stand on their own as tested skills. The item can be fully aligned testing one or the other of the skills and does not have to test both.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OR shows that the number of texts is not limited at 2, it could be more.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AND shows us that not only do students identify where the texts disagree but they must also analyze the text in regard to the conflicting information. (NOTE: This standard uses identify NOT as the major thrust but as a stepping stone to the more challenging aspect of analysis. In other words, to align to this standard, an item needs to both identify where the texts disagree and then analyze the conflicting information appropriately.)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One</a:t>
            </a:r>
            <a:r>
              <a:rPr lang="en-US" baseline="0" dirty="0"/>
              <a:t> important note about the “and” rule: “And” applies to verbs that should be tested together. Sometimes the standards use “and” to describe the types of texts that can be used, or some specific elements of texts that can be assessed. If there is an “and” in these examples, it does not mean that all of those elements in the list should be tested together. When an “and” is placed between verbs, that is when both elements should be present in one item.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Finally, regarding</a:t>
            </a:r>
            <a:r>
              <a:rPr lang="en-US" baseline="0" dirty="0"/>
              <a:t> “e.g.,” </a:t>
            </a:r>
            <a:r>
              <a:rPr lang="en-US" baseline="0" dirty="0">
                <a:solidFill>
                  <a:schemeClr val="tx1"/>
                </a:solidFill>
              </a:rPr>
              <a:t>r</a:t>
            </a:r>
            <a:r>
              <a:rPr lang="en-US" dirty="0">
                <a:solidFill>
                  <a:schemeClr val="tx1"/>
                </a:solidFill>
              </a:rPr>
              <a:t>emember, “e.g.” means “for example,” as opposed to “i.e.,” which means “that is.”  So the use of “e.g.” is meant to provide examples, not serve as limitations.  </a:t>
            </a:r>
          </a:p>
          <a:p>
            <a:endParaRPr lang="en-US" dirty="0"/>
          </a:p>
          <a:p>
            <a:endParaRPr lang="en-US" dirty="0"/>
          </a:p>
        </p:txBody>
      </p:sp>
      <p:sp>
        <p:nvSpPr>
          <p:cNvPr id="4" name="Slide Number Placeholder 3"/>
          <p:cNvSpPr>
            <a:spLocks noGrp="1"/>
          </p:cNvSpPr>
          <p:nvPr>
            <p:ph type="sldNum" sz="quarter" idx="10"/>
          </p:nvPr>
        </p:nvSpPr>
        <p:spPr/>
        <p:txBody>
          <a:bodyPr/>
          <a:lstStyle/>
          <a:p>
            <a:fld id="{7E5A672C-D499-44C8-B43B-087F76301463}" type="slidenum">
              <a:rPr lang="en-US" smtClean="0"/>
              <a:t>20</a:t>
            </a:fld>
            <a:endParaRPr lang="en-US" dirty="0"/>
          </a:p>
        </p:txBody>
      </p:sp>
    </p:spTree>
    <p:extLst>
      <p:ext uri="{BB962C8B-B14F-4D97-AF65-F5344CB8AC3E}">
        <p14:creationId xmlns:p14="http://schemas.microsoft.com/office/powerpoint/2010/main" val="1483310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p:spPr>
      </p:sp>
      <p:sp>
        <p:nvSpPr>
          <p:cNvPr id="3" name="Notes Placeholder 2"/>
          <p:cNvSpPr>
            <a:spLocks noGrp="1"/>
          </p:cNvSpPr>
          <p:nvPr>
            <p:ph type="body" idx="1"/>
          </p:nvPr>
        </p:nvSpPr>
        <p:spPr/>
        <p:txBody>
          <a:bodyPr/>
          <a:lstStyle/>
          <a:p>
            <a:r>
              <a:rPr lang="en-US" dirty="0"/>
              <a:t>What do you notice about these examples?</a:t>
            </a:r>
          </a:p>
          <a:p>
            <a:endParaRPr lang="en-US" dirty="0"/>
          </a:p>
          <a:p>
            <a:r>
              <a:rPr lang="en-US" dirty="0"/>
              <a:t>(Discussion should include the following key points)</a:t>
            </a:r>
          </a:p>
          <a:p>
            <a:pPr marL="171450" indent="-171450">
              <a:buFont typeface="Arial" panose="020B0604020202020204" pitchFamily="34" charset="0"/>
              <a:buChar char="•"/>
            </a:pPr>
            <a:r>
              <a:rPr lang="en-US" dirty="0"/>
              <a:t>The first example simply asks students to identify the structure</a:t>
            </a:r>
            <a:r>
              <a:rPr lang="en-US" baseline="0" dirty="0"/>
              <a:t> of one of the texts. </a:t>
            </a:r>
          </a:p>
          <a:p>
            <a:pPr marL="171450" indent="-171450">
              <a:buFont typeface="Arial" panose="020B0604020202020204" pitchFamily="34" charset="0"/>
              <a:buChar char="•"/>
            </a:pPr>
            <a:r>
              <a:rPr lang="en-US" baseline="0" dirty="0"/>
              <a:t>The Standards at this grade level never call for simple identification of one text’s overall structure. </a:t>
            </a:r>
          </a:p>
          <a:p>
            <a:pPr marL="171450" indent="-171450">
              <a:buFont typeface="Arial" panose="020B0604020202020204" pitchFamily="34" charset="0"/>
              <a:buChar char="•"/>
            </a:pPr>
            <a:r>
              <a:rPr lang="en-US" baseline="0" dirty="0"/>
              <a:t>Notice, at grade 5, this standard specifically calls for comparison of structure across multiple texts. </a:t>
            </a:r>
          </a:p>
          <a:p>
            <a:pPr marL="171450" indent="-171450">
              <a:buFont typeface="Arial" panose="020B0604020202020204" pitchFamily="34" charset="0"/>
              <a:buChar char="•"/>
            </a:pPr>
            <a:r>
              <a:rPr lang="en-US" baseline="0" dirty="0"/>
              <a:t>Whereas the first item asks students the basic chronology question, the item on the right gets at comparing the structure of the texts and further pushes students to explain how that structure contributes to the meaning of each text. </a:t>
            </a:r>
          </a:p>
          <a:p>
            <a:endParaRPr lang="en-US" baseline="0" dirty="0"/>
          </a:p>
        </p:txBody>
      </p:sp>
      <p:sp>
        <p:nvSpPr>
          <p:cNvPr id="4" name="Slide Number Placeholder 3"/>
          <p:cNvSpPr>
            <a:spLocks noGrp="1"/>
          </p:cNvSpPr>
          <p:nvPr>
            <p:ph type="sldNum" sz="quarter" idx="10"/>
          </p:nvPr>
        </p:nvSpPr>
        <p:spPr/>
        <p:txBody>
          <a:bodyPr/>
          <a:lstStyle/>
          <a:p>
            <a:fld id="{3B3BA271-1683-4120-A9CD-090C031B4A05}"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253717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p:spPr>
      </p:sp>
      <p:sp>
        <p:nvSpPr>
          <p:cNvPr id="3" name="Notes Placeholder 2"/>
          <p:cNvSpPr>
            <a:spLocks noGrp="1"/>
          </p:cNvSpPr>
          <p:nvPr>
            <p:ph type="body" idx="1"/>
          </p:nvPr>
        </p:nvSpPr>
        <p:spPr/>
        <p:txBody>
          <a:bodyPr/>
          <a:lstStyle/>
          <a:p>
            <a:r>
              <a:rPr lang="en-US" dirty="0"/>
              <a:t>What are your takeaways from this section?</a:t>
            </a:r>
          </a:p>
          <a:p>
            <a:endParaRPr lang="en-US" dirty="0"/>
          </a:p>
          <a:p>
            <a:r>
              <a:rPr lang="en-US" dirty="0"/>
              <a:t>(Allow participants to share answers)</a:t>
            </a:r>
          </a:p>
          <a:p>
            <a:endParaRPr lang="en-US" dirty="0"/>
          </a:p>
        </p:txBody>
      </p:sp>
      <p:sp>
        <p:nvSpPr>
          <p:cNvPr id="4" name="Slide Number Placeholder 3"/>
          <p:cNvSpPr>
            <a:spLocks noGrp="1"/>
          </p:cNvSpPr>
          <p:nvPr>
            <p:ph type="sldNum" sz="quarter" idx="10"/>
          </p:nvPr>
        </p:nvSpPr>
        <p:spPr/>
        <p:txBody>
          <a:bodyPr/>
          <a:lstStyle/>
          <a:p>
            <a:fld id="{7E5A672C-D499-44C8-B43B-087F76301463}" type="slidenum">
              <a:rPr lang="en-US" smtClean="0"/>
              <a:t>22</a:t>
            </a:fld>
            <a:endParaRPr lang="en-US" dirty="0"/>
          </a:p>
        </p:txBody>
      </p:sp>
    </p:spTree>
    <p:extLst>
      <p:ext uri="{BB962C8B-B14F-4D97-AF65-F5344CB8AC3E}">
        <p14:creationId xmlns:p14="http://schemas.microsoft.com/office/powerpoint/2010/main" val="163786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p:spPr>
      </p:sp>
      <p:sp>
        <p:nvSpPr>
          <p:cNvPr id="3" name="Notes Placeholder 2"/>
          <p:cNvSpPr>
            <a:spLocks noGrp="1"/>
          </p:cNvSpPr>
          <p:nvPr>
            <p:ph type="body" idx="1"/>
          </p:nvPr>
        </p:nvSpPr>
        <p:spPr/>
        <p:txBody>
          <a:bodyPr/>
          <a:lstStyle/>
          <a:p>
            <a:r>
              <a:rPr lang="en-US" dirty="0"/>
              <a:t>As</a:t>
            </a:r>
            <a:r>
              <a:rPr lang="en-US" baseline="0" dirty="0"/>
              <a:t> we have seen, there are many things to think about when crafting an item that will test a student’s progression on the path to college and career readiness. This presentation provides the first step: an overview of reading carefully and deeply, using direct textual evidence, and focusing on central ideas and important particulars. As important as these three characteristics are, characteristic four, alignment to the language of the standards themselves, is a huge part of crafting strong CCR-aligned items. </a:t>
            </a:r>
          </a:p>
          <a:p>
            <a:endParaRPr lang="en-US" baseline="0" dirty="0"/>
          </a:p>
          <a:p>
            <a:r>
              <a:rPr lang="en-US" baseline="0" dirty="0"/>
              <a:t>The next step is to find the PowerPoint that applies to the specific grade on which you work. There are presentations available for grades 3, 4, 5, 6, 7, 8, 9-10, and 11-12. These trainings serve to familiarize you with the Common Core State Standards at these specific grades, as well as give you an understanding of how to read the standards so that you can apply your learning across grades. </a:t>
            </a:r>
            <a:endParaRPr lang="en-US" dirty="0"/>
          </a:p>
        </p:txBody>
      </p:sp>
      <p:sp>
        <p:nvSpPr>
          <p:cNvPr id="4" name="Slide Number Placeholder 3"/>
          <p:cNvSpPr>
            <a:spLocks noGrp="1"/>
          </p:cNvSpPr>
          <p:nvPr>
            <p:ph type="sldNum" sz="quarter" idx="10"/>
          </p:nvPr>
        </p:nvSpPr>
        <p:spPr/>
        <p:txBody>
          <a:bodyPr/>
          <a:lstStyle/>
          <a:p>
            <a:fld id="{7E5A672C-D499-44C8-B43B-087F76301463}" type="slidenum">
              <a:rPr lang="en-US" smtClean="0"/>
              <a:t>23</a:t>
            </a:fld>
            <a:endParaRPr lang="en-US" dirty="0"/>
          </a:p>
        </p:txBody>
      </p:sp>
    </p:spTree>
    <p:extLst>
      <p:ext uri="{BB962C8B-B14F-4D97-AF65-F5344CB8AC3E}">
        <p14:creationId xmlns:p14="http://schemas.microsoft.com/office/powerpoint/2010/main" val="738381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ea typeface="+mn-ea"/>
                <a:cs typeface="+mn-cs"/>
              </a:rPr>
              <a:t>Teachers, experienced</a:t>
            </a:r>
            <a:r>
              <a:rPr lang="en-US" sz="1200" kern="1200" baseline="0" dirty="0">
                <a:solidFill>
                  <a:schemeClr val="tx1"/>
                </a:solidFill>
                <a:effectLst/>
                <a:ea typeface="+mn-ea"/>
                <a:cs typeface="+mn-cs"/>
              </a:rPr>
              <a:t> item writers, researchers, and educational experts have pooled their knowledge to create a list of the characteristics of high-quality reading items. These items are those that require close reading, use of specific evidence, are tightly aligned to the standards assessed, and focus on central ideas and important particulars. These characteristics were described in a document titled the CCSSO Criteria for High-Quality Assessment, available at the following link: http://www.ccsso.org/Documents/2014/CCSSO%20Criteria%20for%20High%20Quality%20Assessments%2003242014.pdf.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ea typeface="+mn-ea"/>
                <a:cs typeface="+mn-cs"/>
              </a:rPr>
              <a:t>You may be more familiar with these characteristics as “The Shifts of the Common Core.” Over the next few slides, we will explore the descriptor above, (from the Criteria), which you will recognize as very similar to “Shift 2.” Remember, though, that these characteristics also apply to items aligned to any set of high-quality, evidence-based standards. </a:t>
            </a:r>
          </a:p>
          <a:p>
            <a:endParaRPr lang="en-US" sz="1200" kern="1200" dirty="0">
              <a:solidFill>
                <a:schemeClr val="tx1"/>
              </a:solidFill>
              <a:effectLst/>
              <a:ea typeface="+mn-ea"/>
              <a:cs typeface="+mn-cs"/>
            </a:endParaRPr>
          </a:p>
          <a:p>
            <a:endParaRPr lang="en-US" dirty="0"/>
          </a:p>
        </p:txBody>
      </p:sp>
      <p:sp>
        <p:nvSpPr>
          <p:cNvPr id="4" name="Slide Number Placeholder 3"/>
          <p:cNvSpPr>
            <a:spLocks noGrp="1"/>
          </p:cNvSpPr>
          <p:nvPr>
            <p:ph type="sldNum" sz="quarter" idx="10"/>
          </p:nvPr>
        </p:nvSpPr>
        <p:spPr/>
        <p:txBody>
          <a:bodyPr/>
          <a:lstStyle/>
          <a:p>
            <a:fld id="{C672E2BD-343B-43CC-9C2B-725AF77864F8}" type="slidenum">
              <a:rPr lang="en-US" smtClean="0"/>
              <a:t>3</a:t>
            </a:fld>
            <a:endParaRPr lang="en-US" dirty="0"/>
          </a:p>
        </p:txBody>
      </p:sp>
    </p:spTree>
    <p:extLst>
      <p:ext uri="{BB962C8B-B14F-4D97-AF65-F5344CB8AC3E}">
        <p14:creationId xmlns:p14="http://schemas.microsoft.com/office/powerpoint/2010/main" val="4008669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p:spPr>
      </p:sp>
      <p:sp>
        <p:nvSpPr>
          <p:cNvPr id="3" name="Notes Placeholder 2"/>
          <p:cNvSpPr>
            <a:spLocks noGrp="1"/>
          </p:cNvSpPr>
          <p:nvPr>
            <p:ph type="body" idx="1"/>
          </p:nvPr>
        </p:nvSpPr>
        <p:spPr/>
        <p:txBody>
          <a:bodyPr/>
          <a:lstStyle/>
          <a:p>
            <a:r>
              <a:rPr lang="en-US" dirty="0"/>
              <a:t>Text-dependent questions are those questions</a:t>
            </a:r>
            <a:r>
              <a:rPr lang="en-US" baseline="0" dirty="0"/>
              <a:t> that require students to carefully attend to the specifics of the text they are reading. Students must be challenged to think critically about what they read, and in order to do that, students must actually read the text! Text-dependent questions require that answers can be found within the “four corners” of the text, meaning students shouldn’t have to use prior knowledge or make inferences that can’t be supported by the text.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As we look at this definition, let’s pause and think about </a:t>
            </a:r>
            <a:r>
              <a:rPr lang="en-US" baseline="0" dirty="0"/>
              <a:t>some of the assessments we took growing up. All too often we were able to skip reading the passage, go directly to the questions, and then skim the text to find the answers. You know exactly the type of question I am talking about: “What color was Johnny’s shirt?” And the first sentence of the text reads: “Johnny jumped out of bed and pulled on his lucky red shirt.” These types of questions do not get students to the level of analysis that is required in texts they will interact with in college, workforce training programs, and careers. Textual analysis is necessary across all disciplines, not just literature classes. Students must be challenged to carefully attend to the texts they read.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Reading carefully and deeply requires students to go beyond simple skimming and detail identification. Students must do in-depth analyses of characters, plots, arguments, and claims; in fact, all of the elements that contribute to the meaning of the text are fair game in assessment. Assessment questions must push students to attend to the specifics of a text and analyze those specifics to make meaning of whatever text they are presented with during a testing session.</a:t>
            </a:r>
          </a:p>
          <a:p>
            <a:endParaRPr lang="en-US" dirty="0"/>
          </a:p>
          <a:p>
            <a:r>
              <a:rPr lang="en-US" dirty="0"/>
              <a:t>Ultimately, items that require students to read texts carefully and deeply will help to get them on the path to college and career</a:t>
            </a:r>
            <a:r>
              <a:rPr lang="en-US" baseline="0" dirty="0"/>
              <a:t> readiness.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Let’s turn our attention to a pair of sample items that help demonstrate this concept. </a:t>
            </a:r>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E5A672C-D499-44C8-B43B-087F76301463}" type="slidenum">
              <a:rPr lang="en-US" smtClean="0"/>
              <a:t>4</a:t>
            </a:fld>
            <a:endParaRPr lang="en-US" dirty="0"/>
          </a:p>
        </p:txBody>
      </p:sp>
    </p:spTree>
    <p:extLst>
      <p:ext uri="{BB962C8B-B14F-4D97-AF65-F5344CB8AC3E}">
        <p14:creationId xmlns:p14="http://schemas.microsoft.com/office/powerpoint/2010/main" val="1139455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p:spPr>
      </p:sp>
      <p:sp>
        <p:nvSpPr>
          <p:cNvPr id="3" name="Notes Placeholder 2"/>
          <p:cNvSpPr>
            <a:spLocks noGrp="1"/>
          </p:cNvSpPr>
          <p:nvPr>
            <p:ph type="body" idx="1"/>
          </p:nvPr>
        </p:nvSpPr>
        <p:spPr/>
        <p:txBody>
          <a:bodyPr/>
          <a:lstStyle/>
          <a:p>
            <a:r>
              <a:rPr lang="en-US" dirty="0"/>
              <a:t>This pair of Grade 5 multiple-choice items contrasts a traditional approach to a CCSS-aligned approach. What do you notice when you compare the two questions?</a:t>
            </a:r>
          </a:p>
          <a:p>
            <a:endParaRPr lang="en-US" dirty="0"/>
          </a:p>
          <a:p>
            <a:r>
              <a:rPr lang="en-US" dirty="0"/>
              <a:t>(Discussion should include the following key</a:t>
            </a:r>
            <a:r>
              <a:rPr lang="en-US" baseline="0" dirty="0"/>
              <a:t> points)</a:t>
            </a:r>
            <a:endParaRPr lang="en-US" dirty="0"/>
          </a:p>
          <a:p>
            <a:r>
              <a:rPr lang="en-US" baseline="0" dirty="0"/>
              <a:t>The item on the left is superficial, and students could choose the correct answer by simply reading the titles. The question does not require deeper analysis of the texts. </a:t>
            </a:r>
          </a:p>
          <a:p>
            <a:r>
              <a:rPr lang="en-US" baseline="0" dirty="0"/>
              <a:t>The item on the right goes deeply into the content of the texts, students must demonstrate understanding of the point of view of each author, as well as the topics the authors write about. Students are asked to complete analysis that goes beyond identification of a similarity or difference.</a:t>
            </a:r>
            <a:endParaRPr lang="en-US" dirty="0"/>
          </a:p>
        </p:txBody>
      </p:sp>
      <p:sp>
        <p:nvSpPr>
          <p:cNvPr id="4" name="Slide Number Placeholder 3"/>
          <p:cNvSpPr>
            <a:spLocks noGrp="1"/>
          </p:cNvSpPr>
          <p:nvPr>
            <p:ph type="sldNum" sz="quarter" idx="10"/>
          </p:nvPr>
        </p:nvSpPr>
        <p:spPr/>
        <p:txBody>
          <a:bodyPr/>
          <a:lstStyle/>
          <a:p>
            <a:fld id="{3B3BA271-1683-4120-A9CD-090C031B4A05}"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109793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p:spPr>
      </p:sp>
      <p:sp>
        <p:nvSpPr>
          <p:cNvPr id="3" name="Notes Placeholder 2"/>
          <p:cNvSpPr>
            <a:spLocks noGrp="1"/>
          </p:cNvSpPr>
          <p:nvPr>
            <p:ph type="body" idx="1"/>
          </p:nvPr>
        </p:nvSpPr>
        <p:spPr/>
        <p:txBody>
          <a:bodyPr/>
          <a:lstStyle/>
          <a:p>
            <a:r>
              <a:rPr lang="en-US" dirty="0"/>
              <a:t>As we previously discussed, students must be challenged to analyze texts carefully and deeply. </a:t>
            </a:r>
            <a:r>
              <a:rPr lang="en-US" baseline="0" dirty="0"/>
              <a:t>Students cannot make meaning of texts if they do not understand the heart of the concepts presented. Peripheral details may be easy to ask about or test, but they certainly do not align with the expectations of those needed for success in college and careers. </a:t>
            </a:r>
          </a:p>
          <a:p>
            <a:endParaRPr lang="en-US" baseline="0" dirty="0"/>
          </a:p>
          <a:p>
            <a:r>
              <a:rPr lang="en-US" baseline="0" dirty="0"/>
              <a:t>Again we go back to the example of Johnny's red shirt. Why does it matter if a student knows the color of his shirt? These types of details that reward skimming do not tell us anything about a student’s understanding of the text as a whole. </a:t>
            </a:r>
            <a:endParaRPr lang="en-US" dirty="0"/>
          </a:p>
        </p:txBody>
      </p:sp>
      <p:sp>
        <p:nvSpPr>
          <p:cNvPr id="4" name="Slide Number Placeholder 3"/>
          <p:cNvSpPr>
            <a:spLocks noGrp="1"/>
          </p:cNvSpPr>
          <p:nvPr>
            <p:ph type="sldNum" sz="quarter" idx="10"/>
          </p:nvPr>
        </p:nvSpPr>
        <p:spPr/>
        <p:txBody>
          <a:bodyPr/>
          <a:lstStyle/>
          <a:p>
            <a:fld id="{7E5A672C-D499-44C8-B43B-087F76301463}" type="slidenum">
              <a:rPr lang="en-US" smtClean="0"/>
              <a:t>6</a:t>
            </a:fld>
            <a:endParaRPr lang="en-US" dirty="0"/>
          </a:p>
        </p:txBody>
      </p:sp>
    </p:spTree>
    <p:extLst>
      <p:ext uri="{BB962C8B-B14F-4D97-AF65-F5344CB8AC3E}">
        <p14:creationId xmlns:p14="http://schemas.microsoft.com/office/powerpoint/2010/main" val="492154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p:spPr>
      </p:sp>
      <p:sp>
        <p:nvSpPr>
          <p:cNvPr id="3" name="Notes Placeholder 2"/>
          <p:cNvSpPr>
            <a:spLocks noGrp="1"/>
          </p:cNvSpPr>
          <p:nvPr>
            <p:ph type="body" idx="1"/>
          </p:nvPr>
        </p:nvSpPr>
        <p:spPr/>
        <p:txBody>
          <a:bodyPr/>
          <a:lstStyle/>
          <a:p>
            <a:r>
              <a:rPr lang="en-US" dirty="0"/>
              <a:t>Looking at some examples, what do you see when you compare these two questions? </a:t>
            </a:r>
          </a:p>
          <a:p>
            <a:endParaRPr lang="en-US" dirty="0"/>
          </a:p>
          <a:p>
            <a:r>
              <a:rPr lang="en-US" dirty="0"/>
              <a:t>(Discussion should include the following key points) </a:t>
            </a:r>
          </a:p>
          <a:p>
            <a:r>
              <a:rPr lang="en-US" dirty="0"/>
              <a:t>The first item is quite superficial.  It simply asks students to identify</a:t>
            </a:r>
            <a:r>
              <a:rPr lang="en-US" baseline="0" dirty="0"/>
              <a:t> how Polo most likely ate. Students must skim through the text and find the last sentence of paragraph 3. </a:t>
            </a:r>
          </a:p>
          <a:p>
            <a:r>
              <a:rPr lang="en-US" baseline="0" dirty="0"/>
              <a:t>The second item, however, gets at the bigger picture: How does this one detail from the passage support an overall claim from the passage? The question addresses the same section of the text as the traditional item, but it gets at the central idea that this section of text contributes to. By taking a detail and connecting it to the overall argument from the text, students are focusing on central ideas as well as the key details that contribute to them. </a:t>
            </a:r>
            <a:endParaRPr lang="en-US" dirty="0"/>
          </a:p>
        </p:txBody>
      </p:sp>
      <p:sp>
        <p:nvSpPr>
          <p:cNvPr id="4" name="Slide Number Placeholder 3"/>
          <p:cNvSpPr>
            <a:spLocks noGrp="1"/>
          </p:cNvSpPr>
          <p:nvPr>
            <p:ph type="sldNum" sz="quarter" idx="10"/>
          </p:nvPr>
        </p:nvSpPr>
        <p:spPr/>
        <p:txBody>
          <a:bodyPr/>
          <a:lstStyle/>
          <a:p>
            <a:fld id="{7E5A672C-D499-44C8-B43B-087F76301463}" type="slidenum">
              <a:rPr lang="en-US" smtClean="0"/>
              <a:t>7</a:t>
            </a:fld>
            <a:endParaRPr lang="en-US" dirty="0"/>
          </a:p>
        </p:txBody>
      </p:sp>
    </p:spTree>
    <p:extLst>
      <p:ext uri="{BB962C8B-B14F-4D97-AF65-F5344CB8AC3E}">
        <p14:creationId xmlns:p14="http://schemas.microsoft.com/office/powerpoint/2010/main" val="2678546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p:spPr>
      </p:sp>
      <p:sp>
        <p:nvSpPr>
          <p:cNvPr id="3" name="Notes Placeholder 2"/>
          <p:cNvSpPr>
            <a:spLocks noGrp="1"/>
          </p:cNvSpPr>
          <p:nvPr>
            <p:ph type="body" idx="1"/>
          </p:nvPr>
        </p:nvSpPr>
        <p:spPr/>
        <p:txBody>
          <a:bodyPr/>
          <a:lstStyle/>
          <a:p>
            <a:r>
              <a:rPr lang="en-US" dirty="0"/>
              <a:t>The next characteristic is all about the evidence students use to make and support their answers. But why is it important that students be able to use and cite textual evidence? This ability to develop claims and support them with evidence is a crucial readiness skill. In standards-based instruction, teachers are starting with the text and asking students to demonstrate, by using textual evidence, that they have grasped the central ideas and key particulars of the text. Only then do students turn to evaluating the text, comparing it to others, or relating it to outside information. </a:t>
            </a:r>
          </a:p>
          <a:p>
            <a:endParaRPr lang="en-US" dirty="0"/>
          </a:p>
        </p:txBody>
      </p:sp>
      <p:sp>
        <p:nvSpPr>
          <p:cNvPr id="4" name="Slide Number Placeholder 3"/>
          <p:cNvSpPr>
            <a:spLocks noGrp="1"/>
          </p:cNvSpPr>
          <p:nvPr>
            <p:ph type="sldNum" sz="quarter" idx="10"/>
          </p:nvPr>
        </p:nvSpPr>
        <p:spPr/>
        <p:txBody>
          <a:bodyPr/>
          <a:lstStyle/>
          <a:p>
            <a:fld id="{7E5A672C-D499-44C8-B43B-087F76301463}" type="slidenum">
              <a:rPr lang="en-US" smtClean="0"/>
              <a:t>8</a:t>
            </a:fld>
            <a:endParaRPr lang="en-US" dirty="0"/>
          </a:p>
        </p:txBody>
      </p:sp>
    </p:spTree>
    <p:extLst>
      <p:ext uri="{BB962C8B-B14F-4D97-AF65-F5344CB8AC3E}">
        <p14:creationId xmlns:p14="http://schemas.microsoft.com/office/powerpoint/2010/main" val="1119052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different types of evidence that can be used in</a:t>
            </a:r>
            <a:r>
              <a:rPr lang="en-US" baseline="0" dirty="0"/>
              <a:t> answer choices: direct and indirect textual evidence. Direct textual evidence is obvious: an exact quotation from the text. Students can be given multiple-choice options that are quotations; a technology enhanced item can ask students to click on, circle, or highlight the actual sentence in the text that supports the claim, etc. </a:t>
            </a:r>
          </a:p>
          <a:p>
            <a:endParaRPr lang="en-US" baseline="0" dirty="0"/>
          </a:p>
          <a:p>
            <a:r>
              <a:rPr lang="en-US" baseline="0" dirty="0"/>
              <a:t>Indirect textual evidence is more subtle, but it is an equally appropriate type of evidence to use in assessments. Indirect textual evidence uses paraphrases or summaries from texts. </a:t>
            </a:r>
            <a:endParaRPr lang="en-US" b="0" baseline="0" dirty="0"/>
          </a:p>
          <a:p>
            <a:endParaRPr lang="en-US" b="0" baseline="0" dirty="0"/>
          </a:p>
          <a:p>
            <a:r>
              <a:rPr lang="en-US" b="0" baseline="0" dirty="0"/>
              <a:t>Over the next several slides, we will look at a variety of item types, each of which uses either direct or indirect textual evidence. </a:t>
            </a:r>
          </a:p>
        </p:txBody>
      </p:sp>
      <p:sp>
        <p:nvSpPr>
          <p:cNvPr id="4" name="Slide Number Placeholder 3"/>
          <p:cNvSpPr>
            <a:spLocks noGrp="1"/>
          </p:cNvSpPr>
          <p:nvPr>
            <p:ph type="sldNum" sz="quarter" idx="10"/>
          </p:nvPr>
        </p:nvSpPr>
        <p:spPr/>
        <p:txBody>
          <a:bodyPr/>
          <a:lstStyle/>
          <a:p>
            <a:fld id="{7E5A672C-D499-44C8-B43B-087F76301463}" type="slidenum">
              <a:rPr lang="en-US" smtClean="0"/>
              <a:pPr/>
              <a:t>9</a:t>
            </a:fld>
            <a:endParaRPr lang="en-US" dirty="0"/>
          </a:p>
        </p:txBody>
      </p:sp>
    </p:spTree>
    <p:extLst>
      <p:ext uri="{BB962C8B-B14F-4D97-AF65-F5344CB8AC3E}">
        <p14:creationId xmlns:p14="http://schemas.microsoft.com/office/powerpoint/2010/main" val="1822342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hyperlink" Target="http://www.achievethecor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hyperlink" Target="http://www.achievethecor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AP and ATC">
    <p:spTree>
      <p:nvGrpSpPr>
        <p:cNvPr id="1" name=""/>
        <p:cNvGrpSpPr/>
        <p:nvPr/>
      </p:nvGrpSpPr>
      <p:grpSpPr>
        <a:xfrm>
          <a:off x="0" y="0"/>
          <a:ext cx="0" cy="0"/>
          <a:chOff x="0" y="0"/>
          <a:chExt cx="0" cy="0"/>
        </a:xfrm>
      </p:grpSpPr>
      <p:pic>
        <p:nvPicPr>
          <p:cNvPr id="2" name="Picture 1" descr="SAP_logo_RG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2428" y="225996"/>
            <a:ext cx="2187251" cy="808050"/>
          </a:xfrm>
          <a:prstGeom prst="rect">
            <a:avLst/>
          </a:prstGeom>
        </p:spPr>
      </p:pic>
      <p:pic>
        <p:nvPicPr>
          <p:cNvPr id="6" name="Picture 5" descr="green_texture.jpg"/>
          <p:cNvPicPr>
            <a:picLocks noChangeAspect="1"/>
          </p:cNvPicPr>
          <p:nvPr userDrawn="1"/>
        </p:nvPicPr>
        <p:blipFill rotWithShape="1">
          <a:blip r:embed="rId3">
            <a:extLst>
              <a:ext uri="{28A0092B-C50C-407E-A947-70E740481C1C}">
                <a14:useLocalDpi xmlns:a14="http://schemas.microsoft.com/office/drawing/2010/main" val="0"/>
              </a:ext>
            </a:extLst>
          </a:blip>
          <a:srcRect t="26957" b="26852"/>
          <a:stretch/>
        </p:blipFill>
        <p:spPr>
          <a:xfrm>
            <a:off x="-1" y="1848737"/>
            <a:ext cx="12192000" cy="3167764"/>
          </a:xfrm>
          <a:prstGeom prst="rect">
            <a:avLst/>
          </a:prstGeom>
        </p:spPr>
      </p:pic>
      <p:sp>
        <p:nvSpPr>
          <p:cNvPr id="10" name="Title 1"/>
          <p:cNvSpPr>
            <a:spLocks noGrp="1"/>
          </p:cNvSpPr>
          <p:nvPr>
            <p:ph type="ctrTitle"/>
          </p:nvPr>
        </p:nvSpPr>
        <p:spPr>
          <a:xfrm>
            <a:off x="292428" y="2362437"/>
            <a:ext cx="11714467"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92424" y="3835562"/>
            <a:ext cx="11714469"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1" y="1737615"/>
            <a:ext cx="12192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pic>
        <p:nvPicPr>
          <p:cNvPr id="8" name="Picture 7" descr="ATC_logo_grey_type_1line_RGB.pd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38563" y="283558"/>
            <a:ext cx="4868332" cy="750488"/>
          </a:xfrm>
          <a:prstGeom prst="rect">
            <a:avLst/>
          </a:prstGeom>
        </p:spPr>
      </p:pic>
    </p:spTree>
    <p:extLst>
      <p:ext uri="{BB962C8B-B14F-4D97-AF65-F5344CB8AC3E}">
        <p14:creationId xmlns:p14="http://schemas.microsoft.com/office/powerpoint/2010/main" val="2745433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solidFill>
            <a:srgbClr val="A9B0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sp>
        <p:nvSpPr>
          <p:cNvPr id="8" name="Title 7"/>
          <p:cNvSpPr txBox="1">
            <a:spLocks/>
          </p:cNvSpPr>
          <p:nvPr userDrawn="1"/>
        </p:nvSpPr>
        <p:spPr>
          <a:xfrm>
            <a:off x="153947" y="2306250"/>
            <a:ext cx="5058236"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9" name="Title 7"/>
          <p:cNvSpPr txBox="1">
            <a:spLocks/>
          </p:cNvSpPr>
          <p:nvPr userDrawn="1"/>
        </p:nvSpPr>
        <p:spPr>
          <a:xfrm>
            <a:off x="153947" y="2952693"/>
            <a:ext cx="5058236"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0" name="Title 7"/>
          <p:cNvSpPr txBox="1">
            <a:spLocks/>
          </p:cNvSpPr>
          <p:nvPr userDrawn="1"/>
        </p:nvSpPr>
        <p:spPr>
          <a:xfrm>
            <a:off x="153947" y="2306250"/>
            <a:ext cx="5058236"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1" name="Title 7"/>
          <p:cNvSpPr txBox="1">
            <a:spLocks/>
          </p:cNvSpPr>
          <p:nvPr userDrawn="1"/>
        </p:nvSpPr>
        <p:spPr>
          <a:xfrm>
            <a:off x="153947" y="2952693"/>
            <a:ext cx="5058236"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2" name="Title 2"/>
          <p:cNvSpPr>
            <a:spLocks noGrp="1"/>
          </p:cNvSpPr>
          <p:nvPr>
            <p:ph type="title"/>
          </p:nvPr>
        </p:nvSpPr>
        <p:spPr>
          <a:xfrm>
            <a:off x="288759" y="2829678"/>
            <a:ext cx="11494069"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2136502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solidFill>
            <a:srgbClr val="2B96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sp>
        <p:nvSpPr>
          <p:cNvPr id="8" name="Title 7"/>
          <p:cNvSpPr txBox="1">
            <a:spLocks/>
          </p:cNvSpPr>
          <p:nvPr userDrawn="1"/>
        </p:nvSpPr>
        <p:spPr>
          <a:xfrm>
            <a:off x="153947" y="2306250"/>
            <a:ext cx="5058236"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9" name="Title 7"/>
          <p:cNvSpPr txBox="1">
            <a:spLocks/>
          </p:cNvSpPr>
          <p:nvPr userDrawn="1"/>
        </p:nvSpPr>
        <p:spPr>
          <a:xfrm>
            <a:off x="153947" y="2952693"/>
            <a:ext cx="5058236"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0" name="Title 7"/>
          <p:cNvSpPr txBox="1">
            <a:spLocks/>
          </p:cNvSpPr>
          <p:nvPr userDrawn="1"/>
        </p:nvSpPr>
        <p:spPr>
          <a:xfrm>
            <a:off x="153947" y="2306250"/>
            <a:ext cx="5058236"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1" name="Title 7"/>
          <p:cNvSpPr txBox="1">
            <a:spLocks/>
          </p:cNvSpPr>
          <p:nvPr userDrawn="1"/>
        </p:nvSpPr>
        <p:spPr>
          <a:xfrm>
            <a:off x="153947" y="2952693"/>
            <a:ext cx="5058236"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2" name="Title 2"/>
          <p:cNvSpPr>
            <a:spLocks noGrp="1"/>
          </p:cNvSpPr>
          <p:nvPr>
            <p:ph type="title"/>
          </p:nvPr>
        </p:nvSpPr>
        <p:spPr>
          <a:xfrm>
            <a:off x="288759" y="2829678"/>
            <a:ext cx="11494069"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2036822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ody Cop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3" y="6330475"/>
            <a:ext cx="12204093"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sp>
        <p:nvSpPr>
          <p:cNvPr id="9" name="TextBox 8"/>
          <p:cNvSpPr txBox="1"/>
          <p:nvPr userDrawn="1"/>
        </p:nvSpPr>
        <p:spPr>
          <a:xfrm>
            <a:off x="10095580" y="6483777"/>
            <a:ext cx="1944355"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sp>
        <p:nvSpPr>
          <p:cNvPr id="11" name="Rectangle 10">
            <a:hlinkClick r:id="rId2"/>
          </p:cNvPr>
          <p:cNvSpPr/>
          <p:nvPr userDrawn="1"/>
        </p:nvSpPr>
        <p:spPr>
          <a:xfrm>
            <a:off x="4723450" y="6519778"/>
            <a:ext cx="2542492"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pic>
        <p:nvPicPr>
          <p:cNvPr id="12" name="Picture 11" descr="footer_saporg_white_horiz.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545" y="6436276"/>
            <a:ext cx="7301739" cy="338159"/>
          </a:xfrm>
          <a:prstGeom prst="rect">
            <a:avLst/>
          </a:prstGeom>
        </p:spPr>
      </p:pic>
    </p:spTree>
    <p:extLst>
      <p:ext uri="{BB962C8B-B14F-4D97-AF65-F5344CB8AC3E}">
        <p14:creationId xmlns:p14="http://schemas.microsoft.com/office/powerpoint/2010/main" val="2013539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age">
    <p:spTree>
      <p:nvGrpSpPr>
        <p:cNvPr id="1" name=""/>
        <p:cNvGrpSpPr/>
        <p:nvPr/>
      </p:nvGrpSpPr>
      <p:grpSpPr>
        <a:xfrm>
          <a:off x="0" y="0"/>
          <a:ext cx="0" cy="0"/>
          <a:chOff x="0" y="0"/>
          <a:chExt cx="0" cy="0"/>
        </a:xfrm>
      </p:grpSpPr>
      <p:sp>
        <p:nvSpPr>
          <p:cNvPr id="8" name="Table Placeholder 7"/>
          <p:cNvSpPr>
            <a:spLocks noGrp="1"/>
          </p:cNvSpPr>
          <p:nvPr>
            <p:ph type="tbl" sz="quarter" idx="10"/>
          </p:nvPr>
        </p:nvSpPr>
        <p:spPr/>
        <p:txBody>
          <a:bodyPr/>
          <a:lstStyle/>
          <a:p>
            <a:r>
              <a:rPr lang="en-US" dirty="0"/>
              <a:t>Click icon to add table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3" y="6330475"/>
            <a:ext cx="12204093"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sp>
        <p:nvSpPr>
          <p:cNvPr id="10" name="TextBox 9"/>
          <p:cNvSpPr txBox="1"/>
          <p:nvPr userDrawn="1"/>
        </p:nvSpPr>
        <p:spPr>
          <a:xfrm>
            <a:off x="10095580" y="6483777"/>
            <a:ext cx="1944355"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sp>
        <p:nvSpPr>
          <p:cNvPr id="12" name="Rectangle 11">
            <a:hlinkClick r:id="rId2"/>
          </p:cNvPr>
          <p:cNvSpPr/>
          <p:nvPr userDrawn="1"/>
        </p:nvSpPr>
        <p:spPr>
          <a:xfrm>
            <a:off x="4723450" y="6519778"/>
            <a:ext cx="2542492"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pic>
        <p:nvPicPr>
          <p:cNvPr id="13" name="Picture 12" descr="footer_saporg_white_horiz.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0058" y="6431508"/>
            <a:ext cx="7301739" cy="338159"/>
          </a:xfrm>
          <a:prstGeom prst="rect">
            <a:avLst/>
          </a:prstGeom>
        </p:spPr>
      </p:pic>
    </p:spTree>
    <p:extLst>
      <p:ext uri="{BB962C8B-B14F-4D97-AF65-F5344CB8AC3E}">
        <p14:creationId xmlns:p14="http://schemas.microsoft.com/office/powerpoint/2010/main" val="1249189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10" name="Chart Placeholder 9"/>
          <p:cNvSpPr>
            <a:spLocks noGrp="1"/>
          </p:cNvSpPr>
          <p:nvPr>
            <p:ph type="chart" sz="quarter" idx="11"/>
          </p:nvPr>
        </p:nvSpPr>
        <p:spPr/>
        <p:txBody>
          <a:bodyPr/>
          <a:lstStyle/>
          <a:p>
            <a:r>
              <a:rPr lang="en-US" dirty="0"/>
              <a:t>Click icon to add chart</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11" name="Rectangle 10"/>
          <p:cNvSpPr/>
          <p:nvPr userDrawn="1"/>
        </p:nvSpPr>
        <p:spPr>
          <a:xfrm>
            <a:off x="3" y="6330475"/>
            <a:ext cx="12204093"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sp>
        <p:nvSpPr>
          <p:cNvPr id="12" name="TextBox 11"/>
          <p:cNvSpPr txBox="1"/>
          <p:nvPr userDrawn="1"/>
        </p:nvSpPr>
        <p:spPr>
          <a:xfrm>
            <a:off x="10095580" y="6483777"/>
            <a:ext cx="1944355"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5" y="6436278"/>
            <a:ext cx="7301739" cy="338159"/>
          </a:xfrm>
          <a:prstGeom prst="rect">
            <a:avLst/>
          </a:prstGeom>
        </p:spPr>
      </p:pic>
      <p:sp>
        <p:nvSpPr>
          <p:cNvPr id="14" name="Rectangle 13">
            <a:hlinkClick r:id="rId3"/>
          </p:cNvPr>
          <p:cNvSpPr/>
          <p:nvPr userDrawn="1"/>
        </p:nvSpPr>
        <p:spPr>
          <a:xfrm>
            <a:off x="4723450" y="6519778"/>
            <a:ext cx="2542492"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spTree>
    <p:extLst>
      <p:ext uri="{BB962C8B-B14F-4D97-AF65-F5344CB8AC3E}">
        <p14:creationId xmlns:p14="http://schemas.microsoft.com/office/powerpoint/2010/main" val="2482332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or graphic">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txBody>
          <a:bodyPr/>
          <a:lstStyle/>
          <a:p>
            <a:r>
              <a:rPr lang="en-US" dirty="0"/>
              <a:t>Click icon to add picture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3" y="6330475"/>
            <a:ext cx="12204093"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sp>
        <p:nvSpPr>
          <p:cNvPr id="10" name="TextBox 9"/>
          <p:cNvSpPr txBox="1"/>
          <p:nvPr userDrawn="1"/>
        </p:nvSpPr>
        <p:spPr>
          <a:xfrm>
            <a:off x="10095580" y="6483777"/>
            <a:ext cx="1944355"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5" y="6436278"/>
            <a:ext cx="7301739" cy="338159"/>
          </a:xfrm>
          <a:prstGeom prst="rect">
            <a:avLst/>
          </a:prstGeom>
        </p:spPr>
      </p:pic>
      <p:sp>
        <p:nvSpPr>
          <p:cNvPr id="12" name="Rectangle 11">
            <a:hlinkClick r:id="rId3"/>
          </p:cNvPr>
          <p:cNvSpPr/>
          <p:nvPr userDrawn="1"/>
        </p:nvSpPr>
        <p:spPr>
          <a:xfrm>
            <a:off x="4723450" y="6519778"/>
            <a:ext cx="2542492"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spTree>
    <p:extLst>
      <p:ext uri="{BB962C8B-B14F-4D97-AF65-F5344CB8AC3E}">
        <p14:creationId xmlns:p14="http://schemas.microsoft.com/office/powerpoint/2010/main" val="241265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lstStyle/>
          <a:p>
            <a:r>
              <a:rPr lang="en-US" dirty="0"/>
              <a:t>Click icon to add picture</a:t>
            </a:r>
          </a:p>
        </p:txBody>
      </p:sp>
    </p:spTree>
    <p:extLst>
      <p:ext uri="{BB962C8B-B14F-4D97-AF65-F5344CB8AC3E}">
        <p14:creationId xmlns:p14="http://schemas.microsoft.com/office/powerpoint/2010/main" val="2297390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6" name="Rectangle 5"/>
          <p:cNvSpPr/>
          <p:nvPr userDrawn="1"/>
        </p:nvSpPr>
        <p:spPr>
          <a:xfrm>
            <a:off x="3" y="6330475"/>
            <a:ext cx="12204093"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sp>
        <p:nvSpPr>
          <p:cNvPr id="7" name="TextBox 6"/>
          <p:cNvSpPr txBox="1"/>
          <p:nvPr userDrawn="1"/>
        </p:nvSpPr>
        <p:spPr>
          <a:xfrm>
            <a:off x="10095580" y="6483777"/>
            <a:ext cx="1944355"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5" y="6436278"/>
            <a:ext cx="7301739" cy="338159"/>
          </a:xfrm>
          <a:prstGeom prst="rect">
            <a:avLst/>
          </a:prstGeom>
        </p:spPr>
      </p:pic>
      <p:sp>
        <p:nvSpPr>
          <p:cNvPr id="9" name="Rectangle 8">
            <a:hlinkClick r:id="rId3"/>
          </p:cNvPr>
          <p:cNvSpPr/>
          <p:nvPr userDrawn="1"/>
        </p:nvSpPr>
        <p:spPr>
          <a:xfrm>
            <a:off x="4723450" y="6519778"/>
            <a:ext cx="2542492"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spTree>
    <p:extLst>
      <p:ext uri="{BB962C8B-B14F-4D97-AF65-F5344CB8AC3E}">
        <p14:creationId xmlns:p14="http://schemas.microsoft.com/office/powerpoint/2010/main" val="1200543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3" y="6330475"/>
            <a:ext cx="12204093"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sp>
        <p:nvSpPr>
          <p:cNvPr id="7" name="TextBox 6"/>
          <p:cNvSpPr txBox="1"/>
          <p:nvPr userDrawn="1"/>
        </p:nvSpPr>
        <p:spPr>
          <a:xfrm>
            <a:off x="10095580" y="6483777"/>
            <a:ext cx="1944355"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sp>
        <p:nvSpPr>
          <p:cNvPr id="9" name="Rectangle 8">
            <a:hlinkClick r:id="rId2"/>
          </p:cNvPr>
          <p:cNvSpPr/>
          <p:nvPr userDrawn="1"/>
        </p:nvSpPr>
        <p:spPr>
          <a:xfrm>
            <a:off x="4723450" y="6519778"/>
            <a:ext cx="2542492"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pic>
        <p:nvPicPr>
          <p:cNvPr id="10" name="Picture 9" descr="footer_saporg_white_horiz.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545" y="6436276"/>
            <a:ext cx="7301739" cy="338159"/>
          </a:xfrm>
          <a:prstGeom prst="rect">
            <a:avLst/>
          </a:prstGeom>
        </p:spPr>
      </p:pic>
    </p:spTree>
    <p:extLst>
      <p:ext uri="{BB962C8B-B14F-4D97-AF65-F5344CB8AC3E}">
        <p14:creationId xmlns:p14="http://schemas.microsoft.com/office/powerpoint/2010/main" val="4083780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ody Copy (Url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3" y="6330475"/>
            <a:ext cx="12204093"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dirty="0">
                <a:solidFill>
                  <a:srgbClr val="FFFFFF"/>
                </a:solidFill>
                <a:latin typeface="Lucida Sans" panose="020B0602030504020204" pitchFamily="34" charset="0"/>
              </a:rPr>
              <a:t> </a:t>
            </a:r>
          </a:p>
        </p:txBody>
      </p:sp>
      <p:pic>
        <p:nvPicPr>
          <p:cNvPr id="13" name="Picture 12" descr="ATC_org.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739" y="6519778"/>
            <a:ext cx="2632893" cy="159615"/>
          </a:xfrm>
          <a:prstGeom prst="rect">
            <a:avLst/>
          </a:prstGeom>
        </p:spPr>
      </p:pic>
      <p:sp>
        <p:nvSpPr>
          <p:cNvPr id="14" name="TextBox 13"/>
          <p:cNvSpPr txBox="1"/>
          <p:nvPr userDrawn="1"/>
        </p:nvSpPr>
        <p:spPr>
          <a:xfrm>
            <a:off x="10095580" y="6483777"/>
            <a:ext cx="1944355"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sp>
        <p:nvSpPr>
          <p:cNvPr id="15" name="Rectangle 14">
            <a:hlinkClick r:id="rId3"/>
          </p:cNvPr>
          <p:cNvSpPr/>
          <p:nvPr userDrawn="1"/>
        </p:nvSpPr>
        <p:spPr>
          <a:xfrm>
            <a:off x="260307" y="6519778"/>
            <a:ext cx="2560325" cy="15961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spTree>
    <p:extLst>
      <p:ext uri="{BB962C8B-B14F-4D97-AF65-F5344CB8AC3E}">
        <p14:creationId xmlns:p14="http://schemas.microsoft.com/office/powerpoint/2010/main" val="3320678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AP and ATC 2">
    <p:spTree>
      <p:nvGrpSpPr>
        <p:cNvPr id="1" name=""/>
        <p:cNvGrpSpPr/>
        <p:nvPr/>
      </p:nvGrpSpPr>
      <p:grpSpPr>
        <a:xfrm>
          <a:off x="0" y="0"/>
          <a:ext cx="0" cy="0"/>
          <a:chOff x="0" y="0"/>
          <a:chExt cx="0" cy="0"/>
        </a:xfrm>
      </p:grpSpPr>
      <p:pic>
        <p:nvPicPr>
          <p:cNvPr id="6" name="Picture 5" descr="green_texture.jpg"/>
          <p:cNvPicPr>
            <a:picLocks noChangeAspect="1"/>
          </p:cNvPicPr>
          <p:nvPr userDrawn="1"/>
        </p:nvPicPr>
        <p:blipFill rotWithShape="1">
          <a:blip r:embed="rId2">
            <a:extLst>
              <a:ext uri="{28A0092B-C50C-407E-A947-70E740481C1C}">
                <a14:useLocalDpi xmlns:a14="http://schemas.microsoft.com/office/drawing/2010/main" val="0"/>
              </a:ext>
            </a:extLst>
          </a:blip>
          <a:srcRect t="26957" b="26852"/>
          <a:stretch/>
        </p:blipFill>
        <p:spPr>
          <a:xfrm>
            <a:off x="-1" y="1848737"/>
            <a:ext cx="12192000" cy="3167764"/>
          </a:xfrm>
          <a:prstGeom prst="rect">
            <a:avLst/>
          </a:prstGeom>
        </p:spPr>
      </p:pic>
      <p:sp>
        <p:nvSpPr>
          <p:cNvPr id="10" name="Title 1"/>
          <p:cNvSpPr>
            <a:spLocks noGrp="1"/>
          </p:cNvSpPr>
          <p:nvPr>
            <p:ph type="ctrTitle"/>
          </p:nvPr>
        </p:nvSpPr>
        <p:spPr>
          <a:xfrm>
            <a:off x="4677269" y="2362437"/>
            <a:ext cx="7329625"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4677265" y="3835562"/>
            <a:ext cx="7329627"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0" y="1746249"/>
            <a:ext cx="12192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sp>
        <p:nvSpPr>
          <p:cNvPr id="4" name="Picture Placeholder 3"/>
          <p:cNvSpPr>
            <a:spLocks noGrp="1"/>
          </p:cNvSpPr>
          <p:nvPr>
            <p:ph type="pic" sz="quarter" idx="10"/>
          </p:nvPr>
        </p:nvSpPr>
        <p:spPr>
          <a:xfrm>
            <a:off x="2" y="1857374"/>
            <a:ext cx="4466167" cy="3159126"/>
          </a:xfrm>
        </p:spPr>
        <p:txBody>
          <a:bodyPr/>
          <a:lstStyle/>
          <a:p>
            <a:r>
              <a:rPr lang="en-US" dirty="0"/>
              <a:t>Click icon to add picture</a:t>
            </a:r>
          </a:p>
        </p:txBody>
      </p:sp>
      <p:pic>
        <p:nvPicPr>
          <p:cNvPr id="9" name="Picture 8" descr="SAP_logo_RGB.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2428" y="225996"/>
            <a:ext cx="2187251" cy="808050"/>
          </a:xfrm>
          <a:prstGeom prst="rect">
            <a:avLst/>
          </a:prstGeom>
        </p:spPr>
      </p:pic>
      <p:pic>
        <p:nvPicPr>
          <p:cNvPr id="15" name="Picture 14" descr="ATC_logo_grey_type_1line_RGB.pd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38563" y="283558"/>
            <a:ext cx="4868332" cy="750488"/>
          </a:xfrm>
          <a:prstGeom prst="rect">
            <a:avLst/>
          </a:prstGeom>
        </p:spPr>
      </p:pic>
    </p:spTree>
    <p:extLst>
      <p:ext uri="{BB962C8B-B14F-4D97-AF65-F5344CB8AC3E}">
        <p14:creationId xmlns:p14="http://schemas.microsoft.com/office/powerpoint/2010/main" val="391498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9" name="Picture 8" descr="green_textur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6" name="Title 7"/>
          <p:cNvSpPr txBox="1">
            <a:spLocks/>
          </p:cNvSpPr>
          <p:nvPr userDrawn="1"/>
        </p:nvSpPr>
        <p:spPr>
          <a:xfrm>
            <a:off x="153947" y="2306250"/>
            <a:ext cx="5058236"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7" name="Title 7"/>
          <p:cNvSpPr txBox="1">
            <a:spLocks/>
          </p:cNvSpPr>
          <p:nvPr userDrawn="1"/>
        </p:nvSpPr>
        <p:spPr>
          <a:xfrm>
            <a:off x="153947" y="2306250"/>
            <a:ext cx="5058236"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2" name="Title 1"/>
          <p:cNvSpPr txBox="1">
            <a:spLocks/>
          </p:cNvSpPr>
          <p:nvPr userDrawn="1"/>
        </p:nvSpPr>
        <p:spPr>
          <a:xfrm>
            <a:off x="288759" y="2852949"/>
            <a:ext cx="11494069" cy="876843"/>
          </a:xfrm>
          <a:prstGeom prst="rect">
            <a:avLst/>
          </a:prstGeom>
          <a:solidFill>
            <a:srgbClr val="FFFFFF">
              <a:alpha val="80000"/>
            </a:srgbClr>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23593E"/>
              </a:solidFill>
              <a:latin typeface="Lucida Sans"/>
              <a:cs typeface="Lucida Sans"/>
            </a:endParaRPr>
          </a:p>
        </p:txBody>
      </p:sp>
      <p:pic>
        <p:nvPicPr>
          <p:cNvPr id="10" name="Picture 9" descr="SAP_logo_RGB.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2428" y="225996"/>
            <a:ext cx="2187251" cy="808050"/>
          </a:xfrm>
          <a:prstGeom prst="rect">
            <a:avLst/>
          </a:prstGeom>
        </p:spPr>
      </p:pic>
      <p:sp>
        <p:nvSpPr>
          <p:cNvPr id="4" name="Title 3"/>
          <p:cNvSpPr>
            <a:spLocks noGrp="1"/>
          </p:cNvSpPr>
          <p:nvPr>
            <p:ph type="title"/>
          </p:nvPr>
        </p:nvSpPr>
        <p:spPr>
          <a:xfrm>
            <a:off x="292427" y="2852949"/>
            <a:ext cx="11490400" cy="876843"/>
          </a:xfrm>
        </p:spPr>
        <p:txBody>
          <a:bodyPr/>
          <a:lstStyle/>
          <a:p>
            <a:r>
              <a:rPr lang="en-US"/>
              <a:t>Click to edit Master title style</a:t>
            </a:r>
          </a:p>
        </p:txBody>
      </p:sp>
    </p:spTree>
    <p:extLst>
      <p:ext uri="{BB962C8B-B14F-4D97-AF65-F5344CB8AC3E}">
        <p14:creationId xmlns:p14="http://schemas.microsoft.com/office/powerpoint/2010/main" val="2216267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3"/>
            <a:ext cx="53848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3" y="6330475"/>
            <a:ext cx="12204093"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sp>
        <p:nvSpPr>
          <p:cNvPr id="9" name="TextBox 8"/>
          <p:cNvSpPr txBox="1"/>
          <p:nvPr userDrawn="1"/>
        </p:nvSpPr>
        <p:spPr>
          <a:xfrm>
            <a:off x="10095580" y="6483777"/>
            <a:ext cx="1944355"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5" y="6436278"/>
            <a:ext cx="7301739" cy="338159"/>
          </a:xfrm>
          <a:prstGeom prst="rect">
            <a:avLst/>
          </a:prstGeom>
        </p:spPr>
      </p:pic>
      <p:sp>
        <p:nvSpPr>
          <p:cNvPr id="11" name="Rectangle 10">
            <a:hlinkClick r:id="rId3"/>
          </p:cNvPr>
          <p:cNvSpPr/>
          <p:nvPr userDrawn="1"/>
        </p:nvSpPr>
        <p:spPr>
          <a:xfrm>
            <a:off x="4723450" y="6519778"/>
            <a:ext cx="2542492"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spTree>
    <p:extLst>
      <p:ext uri="{BB962C8B-B14F-4D97-AF65-F5344CB8AC3E}">
        <p14:creationId xmlns:p14="http://schemas.microsoft.com/office/powerpoint/2010/main" val="2884381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50988"/>
            <a:ext cx="5386917"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90750"/>
            <a:ext cx="5386917"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550988"/>
            <a:ext cx="5389033"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90750"/>
            <a:ext cx="5389033"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3" y="6330475"/>
            <a:ext cx="12204093"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sp>
        <p:nvSpPr>
          <p:cNvPr id="11" name="TextBox 10"/>
          <p:cNvSpPr txBox="1"/>
          <p:nvPr userDrawn="1"/>
        </p:nvSpPr>
        <p:spPr>
          <a:xfrm>
            <a:off x="10095580" y="6483777"/>
            <a:ext cx="1944355"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12" name="Picture 11"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5" y="6436278"/>
            <a:ext cx="7301739" cy="338159"/>
          </a:xfrm>
          <a:prstGeom prst="rect">
            <a:avLst/>
          </a:prstGeom>
        </p:spPr>
      </p:pic>
      <p:sp>
        <p:nvSpPr>
          <p:cNvPr id="13" name="Rectangle 12">
            <a:hlinkClick r:id="rId3"/>
          </p:cNvPr>
          <p:cNvSpPr/>
          <p:nvPr userDrawn="1"/>
        </p:nvSpPr>
        <p:spPr>
          <a:xfrm>
            <a:off x="4723450" y="6519778"/>
            <a:ext cx="2542492"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spTree>
    <p:extLst>
      <p:ext uri="{BB962C8B-B14F-4D97-AF65-F5344CB8AC3E}">
        <p14:creationId xmlns:p14="http://schemas.microsoft.com/office/powerpoint/2010/main" val="1771624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04468" y="1600201"/>
            <a:ext cx="5477933" cy="4525962"/>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609600" y="274638"/>
            <a:ext cx="109728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609600" y="1600203"/>
            <a:ext cx="53848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6104468" y="5646677"/>
            <a:ext cx="5477933" cy="479486"/>
          </a:xfrm>
          <a:solidFill>
            <a:srgbClr val="FFFFFF">
              <a:alpha val="49000"/>
            </a:srgbClr>
          </a:solidFill>
        </p:spPr>
        <p:txBody>
          <a:bodyPr anchor="ctr">
            <a:normAutofit/>
          </a:bodyPr>
          <a:lstStyle>
            <a:lvl1pPr marL="0" indent="0" algn="ctr">
              <a:buNone/>
              <a:defRPr sz="1600" baseline="0"/>
            </a:lvl1pPr>
          </a:lstStyle>
          <a:p>
            <a:pPr lvl="0"/>
            <a:r>
              <a:rPr lang="en-US" dirty="0"/>
              <a:t>Insert caption here</a:t>
            </a:r>
          </a:p>
        </p:txBody>
      </p:sp>
      <p:sp>
        <p:nvSpPr>
          <p:cNvPr id="10" name="Rectangle 9"/>
          <p:cNvSpPr/>
          <p:nvPr userDrawn="1"/>
        </p:nvSpPr>
        <p:spPr>
          <a:xfrm>
            <a:off x="3" y="6330475"/>
            <a:ext cx="12204093"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sp>
        <p:nvSpPr>
          <p:cNvPr id="12" name="TextBox 11"/>
          <p:cNvSpPr txBox="1"/>
          <p:nvPr userDrawn="1"/>
        </p:nvSpPr>
        <p:spPr>
          <a:xfrm>
            <a:off x="10095580" y="6483777"/>
            <a:ext cx="1944355"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5" y="6436278"/>
            <a:ext cx="7301739" cy="338159"/>
          </a:xfrm>
          <a:prstGeom prst="rect">
            <a:avLst/>
          </a:prstGeom>
        </p:spPr>
      </p:pic>
      <p:sp>
        <p:nvSpPr>
          <p:cNvPr id="14" name="Rectangle 13">
            <a:hlinkClick r:id="rId3"/>
          </p:cNvPr>
          <p:cNvSpPr/>
          <p:nvPr userDrawn="1"/>
        </p:nvSpPr>
        <p:spPr>
          <a:xfrm>
            <a:off x="4723450" y="6519778"/>
            <a:ext cx="2542492"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spTree>
    <p:extLst>
      <p:ext uri="{BB962C8B-B14F-4D97-AF65-F5344CB8AC3E}">
        <p14:creationId xmlns:p14="http://schemas.microsoft.com/office/powerpoint/2010/main" val="34041130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10" name="Picture Placeholder 2"/>
          <p:cNvSpPr>
            <a:spLocks noGrp="1"/>
          </p:cNvSpPr>
          <p:nvPr>
            <p:ph type="pic" idx="12"/>
          </p:nvPr>
        </p:nvSpPr>
        <p:spPr>
          <a:xfrm>
            <a:off x="6104468" y="3892047"/>
            <a:ext cx="5477933"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6104468" y="1600201"/>
            <a:ext cx="5477933"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609600" y="274638"/>
            <a:ext cx="109728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609600" y="1600203"/>
            <a:ext cx="53848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6104468" y="5646677"/>
            <a:ext cx="5477933"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Text Placeholder 4"/>
          <p:cNvSpPr>
            <a:spLocks noGrp="1"/>
          </p:cNvSpPr>
          <p:nvPr>
            <p:ph type="body" sz="quarter" idx="13" hasCustomPrompt="1"/>
          </p:nvPr>
        </p:nvSpPr>
        <p:spPr>
          <a:xfrm>
            <a:off x="6104468" y="3354831"/>
            <a:ext cx="5477933"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Rectangle 13"/>
          <p:cNvSpPr/>
          <p:nvPr userDrawn="1"/>
        </p:nvSpPr>
        <p:spPr>
          <a:xfrm>
            <a:off x="3" y="6330475"/>
            <a:ext cx="12204093"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sp>
        <p:nvSpPr>
          <p:cNvPr id="16" name="TextBox 15"/>
          <p:cNvSpPr txBox="1"/>
          <p:nvPr userDrawn="1"/>
        </p:nvSpPr>
        <p:spPr>
          <a:xfrm>
            <a:off x="10095580" y="6483777"/>
            <a:ext cx="1944355"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17" name="Picture 16"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5" y="6436278"/>
            <a:ext cx="7301739" cy="338159"/>
          </a:xfrm>
          <a:prstGeom prst="rect">
            <a:avLst/>
          </a:prstGeom>
        </p:spPr>
      </p:pic>
      <p:sp>
        <p:nvSpPr>
          <p:cNvPr id="18" name="Rectangle 17">
            <a:hlinkClick r:id="rId3"/>
          </p:cNvPr>
          <p:cNvSpPr/>
          <p:nvPr userDrawn="1"/>
        </p:nvSpPr>
        <p:spPr>
          <a:xfrm>
            <a:off x="4723450" y="6519778"/>
            <a:ext cx="2542492"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spTree>
    <p:extLst>
      <p:ext uri="{BB962C8B-B14F-4D97-AF65-F5344CB8AC3E}">
        <p14:creationId xmlns:p14="http://schemas.microsoft.com/office/powerpoint/2010/main" val="2134883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55268" y="1600203"/>
            <a:ext cx="5427133"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609600" y="274638"/>
            <a:ext cx="109728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6155268" y="5646677"/>
            <a:ext cx="5427133"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6" name="Picture Placeholder 2"/>
          <p:cNvSpPr>
            <a:spLocks noGrp="1"/>
          </p:cNvSpPr>
          <p:nvPr>
            <p:ph type="pic" idx="12"/>
          </p:nvPr>
        </p:nvSpPr>
        <p:spPr>
          <a:xfrm>
            <a:off x="609601" y="1600203"/>
            <a:ext cx="5431367"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Text Placeholder 4"/>
          <p:cNvSpPr>
            <a:spLocks noGrp="1"/>
          </p:cNvSpPr>
          <p:nvPr>
            <p:ph type="body" sz="quarter" idx="13" hasCustomPrompt="1"/>
          </p:nvPr>
        </p:nvSpPr>
        <p:spPr>
          <a:xfrm>
            <a:off x="609599" y="5646677"/>
            <a:ext cx="5431367"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Rectangle 10"/>
          <p:cNvSpPr/>
          <p:nvPr userDrawn="1"/>
        </p:nvSpPr>
        <p:spPr>
          <a:xfrm>
            <a:off x="3" y="6330475"/>
            <a:ext cx="12204093"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sp>
        <p:nvSpPr>
          <p:cNvPr id="13" name="TextBox 12"/>
          <p:cNvSpPr txBox="1"/>
          <p:nvPr userDrawn="1"/>
        </p:nvSpPr>
        <p:spPr>
          <a:xfrm>
            <a:off x="10095580" y="6483777"/>
            <a:ext cx="1944355"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14" name="Picture 13"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5" y="6436278"/>
            <a:ext cx="7301739" cy="338159"/>
          </a:xfrm>
          <a:prstGeom prst="rect">
            <a:avLst/>
          </a:prstGeom>
        </p:spPr>
      </p:pic>
      <p:sp>
        <p:nvSpPr>
          <p:cNvPr id="15" name="Rectangle 14">
            <a:hlinkClick r:id="rId3"/>
          </p:cNvPr>
          <p:cNvSpPr/>
          <p:nvPr userDrawn="1"/>
        </p:nvSpPr>
        <p:spPr>
          <a:xfrm>
            <a:off x="4723450" y="6519778"/>
            <a:ext cx="2542492"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spTree>
    <p:extLst>
      <p:ext uri="{BB962C8B-B14F-4D97-AF65-F5344CB8AC3E}">
        <p14:creationId xmlns:p14="http://schemas.microsoft.com/office/powerpoint/2010/main" val="4072881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6155268" y="3892049"/>
            <a:ext cx="5427133"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6155268" y="1600203"/>
            <a:ext cx="5427133"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p:cNvSpPr>
            <a:spLocks noGrp="1"/>
          </p:cNvSpPr>
          <p:nvPr>
            <p:ph type="pic" idx="15"/>
          </p:nvPr>
        </p:nvSpPr>
        <p:spPr>
          <a:xfrm>
            <a:off x="609599" y="1600203"/>
            <a:ext cx="5427133"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Picture Placeholder 2"/>
          <p:cNvSpPr>
            <a:spLocks noGrp="1"/>
          </p:cNvSpPr>
          <p:nvPr>
            <p:ph type="pic" idx="16"/>
          </p:nvPr>
        </p:nvSpPr>
        <p:spPr>
          <a:xfrm>
            <a:off x="613832" y="3892049"/>
            <a:ext cx="5427133"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609600" y="274638"/>
            <a:ext cx="109728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6155268" y="5646677"/>
            <a:ext cx="5427133"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7" name="Text Placeholder 4"/>
          <p:cNvSpPr>
            <a:spLocks noGrp="1"/>
          </p:cNvSpPr>
          <p:nvPr>
            <p:ph type="body" sz="quarter" idx="13" hasCustomPrompt="1"/>
          </p:nvPr>
        </p:nvSpPr>
        <p:spPr>
          <a:xfrm>
            <a:off x="609599" y="5646677"/>
            <a:ext cx="5431367"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3" name="Text Placeholder 4"/>
          <p:cNvSpPr>
            <a:spLocks noGrp="1"/>
          </p:cNvSpPr>
          <p:nvPr>
            <p:ph type="body" sz="quarter" idx="17" hasCustomPrompt="1"/>
          </p:nvPr>
        </p:nvSpPr>
        <p:spPr>
          <a:xfrm>
            <a:off x="6155268" y="3354831"/>
            <a:ext cx="5427133"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Text Placeholder 4"/>
          <p:cNvSpPr>
            <a:spLocks noGrp="1"/>
          </p:cNvSpPr>
          <p:nvPr>
            <p:ph type="body" sz="quarter" idx="18" hasCustomPrompt="1"/>
          </p:nvPr>
        </p:nvSpPr>
        <p:spPr>
          <a:xfrm>
            <a:off x="605366" y="3354831"/>
            <a:ext cx="5431367"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7" name="Rectangle 16"/>
          <p:cNvSpPr/>
          <p:nvPr userDrawn="1"/>
        </p:nvSpPr>
        <p:spPr>
          <a:xfrm>
            <a:off x="3" y="6330475"/>
            <a:ext cx="12204093"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sp>
        <p:nvSpPr>
          <p:cNvPr id="19" name="TextBox 18"/>
          <p:cNvSpPr txBox="1"/>
          <p:nvPr userDrawn="1"/>
        </p:nvSpPr>
        <p:spPr>
          <a:xfrm>
            <a:off x="10095580" y="6483777"/>
            <a:ext cx="1944355"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pic>
        <p:nvPicPr>
          <p:cNvPr id="20" name="Picture 19"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5" y="6436278"/>
            <a:ext cx="7301739" cy="338159"/>
          </a:xfrm>
          <a:prstGeom prst="rect">
            <a:avLst/>
          </a:prstGeom>
        </p:spPr>
      </p:pic>
      <p:sp>
        <p:nvSpPr>
          <p:cNvPr id="21" name="Rectangle 20">
            <a:hlinkClick r:id="rId3"/>
          </p:cNvPr>
          <p:cNvSpPr/>
          <p:nvPr userDrawn="1"/>
        </p:nvSpPr>
        <p:spPr>
          <a:xfrm>
            <a:off x="4723450" y="6519778"/>
            <a:ext cx="2542492"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spTree>
    <p:extLst>
      <p:ext uri="{BB962C8B-B14F-4D97-AF65-F5344CB8AC3E}">
        <p14:creationId xmlns:p14="http://schemas.microsoft.com/office/powerpoint/2010/main" val="901915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AP only">
    <p:spTree>
      <p:nvGrpSpPr>
        <p:cNvPr id="1" name=""/>
        <p:cNvGrpSpPr/>
        <p:nvPr/>
      </p:nvGrpSpPr>
      <p:grpSpPr>
        <a:xfrm>
          <a:off x="0" y="0"/>
          <a:ext cx="0" cy="0"/>
          <a:chOff x="0" y="0"/>
          <a:chExt cx="0" cy="0"/>
        </a:xfrm>
      </p:grpSpPr>
      <p:pic>
        <p:nvPicPr>
          <p:cNvPr id="2" name="Picture 1" descr="SAP_logo_RG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2428" y="225996"/>
            <a:ext cx="2187251" cy="808050"/>
          </a:xfrm>
          <a:prstGeom prst="rect">
            <a:avLst/>
          </a:prstGeom>
        </p:spPr>
      </p:pic>
      <p:pic>
        <p:nvPicPr>
          <p:cNvPr id="6" name="Picture 5" descr="green_texture.jpg"/>
          <p:cNvPicPr>
            <a:picLocks noChangeAspect="1"/>
          </p:cNvPicPr>
          <p:nvPr userDrawn="1"/>
        </p:nvPicPr>
        <p:blipFill rotWithShape="1">
          <a:blip r:embed="rId3">
            <a:extLst>
              <a:ext uri="{28A0092B-C50C-407E-A947-70E740481C1C}">
                <a14:useLocalDpi xmlns:a14="http://schemas.microsoft.com/office/drawing/2010/main" val="0"/>
              </a:ext>
            </a:extLst>
          </a:blip>
          <a:srcRect t="26957" b="26852"/>
          <a:stretch/>
        </p:blipFill>
        <p:spPr>
          <a:xfrm>
            <a:off x="-1" y="1848737"/>
            <a:ext cx="12192000" cy="3167764"/>
          </a:xfrm>
          <a:prstGeom prst="rect">
            <a:avLst/>
          </a:prstGeom>
        </p:spPr>
      </p:pic>
      <p:sp>
        <p:nvSpPr>
          <p:cNvPr id="10" name="Title 1"/>
          <p:cNvSpPr>
            <a:spLocks noGrp="1"/>
          </p:cNvSpPr>
          <p:nvPr>
            <p:ph type="ctrTitle"/>
          </p:nvPr>
        </p:nvSpPr>
        <p:spPr>
          <a:xfrm>
            <a:off x="292428" y="2362437"/>
            <a:ext cx="11714467"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92424" y="3835562"/>
            <a:ext cx="11714469"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229447" y="6518035"/>
            <a:ext cx="2483620" cy="150565"/>
          </a:xfrm>
          <a:prstGeom prst="rect">
            <a:avLst/>
          </a:prstGeom>
        </p:spPr>
      </p:pic>
      <p:sp>
        <p:nvSpPr>
          <p:cNvPr id="13" name="Rectangle 12"/>
          <p:cNvSpPr/>
          <p:nvPr userDrawn="1"/>
        </p:nvSpPr>
        <p:spPr>
          <a:xfrm>
            <a:off x="-1" y="1737615"/>
            <a:ext cx="12192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spTree>
    <p:extLst>
      <p:ext uri="{BB962C8B-B14F-4D97-AF65-F5344CB8AC3E}">
        <p14:creationId xmlns:p14="http://schemas.microsoft.com/office/powerpoint/2010/main" val="188510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AP Co-Branded">
    <p:spTree>
      <p:nvGrpSpPr>
        <p:cNvPr id="1" name=""/>
        <p:cNvGrpSpPr/>
        <p:nvPr/>
      </p:nvGrpSpPr>
      <p:grpSpPr>
        <a:xfrm>
          <a:off x="0" y="0"/>
          <a:ext cx="0" cy="0"/>
          <a:chOff x="0" y="0"/>
          <a:chExt cx="0" cy="0"/>
        </a:xfrm>
      </p:grpSpPr>
      <p:pic>
        <p:nvPicPr>
          <p:cNvPr id="2" name="Picture 1" descr="SAP_logo_RG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2428" y="225996"/>
            <a:ext cx="2187251" cy="808050"/>
          </a:xfrm>
          <a:prstGeom prst="rect">
            <a:avLst/>
          </a:prstGeom>
        </p:spPr>
      </p:pic>
      <p:pic>
        <p:nvPicPr>
          <p:cNvPr id="6" name="Picture 5" descr="green_texture.jpg"/>
          <p:cNvPicPr>
            <a:picLocks noChangeAspect="1"/>
          </p:cNvPicPr>
          <p:nvPr userDrawn="1"/>
        </p:nvPicPr>
        <p:blipFill rotWithShape="1">
          <a:blip r:embed="rId3">
            <a:extLst>
              <a:ext uri="{28A0092B-C50C-407E-A947-70E740481C1C}">
                <a14:useLocalDpi xmlns:a14="http://schemas.microsoft.com/office/drawing/2010/main" val="0"/>
              </a:ext>
            </a:extLst>
          </a:blip>
          <a:srcRect t="26957" b="26852"/>
          <a:stretch/>
        </p:blipFill>
        <p:spPr>
          <a:xfrm>
            <a:off x="-1" y="1848737"/>
            <a:ext cx="12192000" cy="3167764"/>
          </a:xfrm>
          <a:prstGeom prst="rect">
            <a:avLst/>
          </a:prstGeom>
        </p:spPr>
      </p:pic>
      <p:sp>
        <p:nvSpPr>
          <p:cNvPr id="10" name="Title 1"/>
          <p:cNvSpPr>
            <a:spLocks noGrp="1"/>
          </p:cNvSpPr>
          <p:nvPr>
            <p:ph type="ctrTitle"/>
          </p:nvPr>
        </p:nvSpPr>
        <p:spPr>
          <a:xfrm>
            <a:off x="292428" y="2362437"/>
            <a:ext cx="11714467"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92424" y="3835562"/>
            <a:ext cx="11714469"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229447" y="6518035"/>
            <a:ext cx="2483620" cy="150565"/>
          </a:xfrm>
          <a:prstGeom prst="rect">
            <a:avLst/>
          </a:prstGeom>
        </p:spPr>
      </p:pic>
      <p:sp>
        <p:nvSpPr>
          <p:cNvPr id="13" name="Rectangle 12"/>
          <p:cNvSpPr/>
          <p:nvPr userDrawn="1"/>
        </p:nvSpPr>
        <p:spPr>
          <a:xfrm>
            <a:off x="-1" y="1737615"/>
            <a:ext cx="12192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sp>
        <p:nvSpPr>
          <p:cNvPr id="7" name="Picture Placeholder 6"/>
          <p:cNvSpPr>
            <a:spLocks noGrp="1"/>
          </p:cNvSpPr>
          <p:nvPr>
            <p:ph type="pic" sz="quarter" idx="11"/>
          </p:nvPr>
        </p:nvSpPr>
        <p:spPr>
          <a:xfrm>
            <a:off x="9490079" y="225425"/>
            <a:ext cx="2201333" cy="808038"/>
          </a:xfrm>
        </p:spPr>
        <p:txBody>
          <a:bodyPr>
            <a:normAutofit/>
          </a:bodyPr>
          <a:lstStyle>
            <a:lvl1pPr>
              <a:defRPr sz="1400"/>
            </a:lvl1pPr>
          </a:lstStyle>
          <a:p>
            <a:r>
              <a:rPr lang="en-US" dirty="0"/>
              <a:t>Click icon to add picture</a:t>
            </a:r>
          </a:p>
        </p:txBody>
      </p:sp>
    </p:spTree>
    <p:extLst>
      <p:ext uri="{BB962C8B-B14F-4D97-AF65-F5344CB8AC3E}">
        <p14:creationId xmlns:p14="http://schemas.microsoft.com/office/powerpoint/2010/main" val="1706750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TC only">
    <p:spTree>
      <p:nvGrpSpPr>
        <p:cNvPr id="1" name=""/>
        <p:cNvGrpSpPr/>
        <p:nvPr/>
      </p:nvGrpSpPr>
      <p:grpSpPr>
        <a:xfrm>
          <a:off x="0" y="0"/>
          <a:ext cx="0" cy="0"/>
          <a:chOff x="0" y="0"/>
          <a:chExt cx="0" cy="0"/>
        </a:xfrm>
      </p:grpSpPr>
      <p:pic>
        <p:nvPicPr>
          <p:cNvPr id="3" name="Picture 2" descr="GettyImages_175389704_72dpi.jpg"/>
          <p:cNvPicPr>
            <a:picLocks noChangeAspect="1"/>
          </p:cNvPicPr>
          <p:nvPr userDrawn="1"/>
        </p:nvPicPr>
        <p:blipFill rotWithShape="1">
          <a:blip>
            <a:alphaModFix/>
            <a:extLst>
              <a:ext uri="{28A0092B-C50C-407E-A947-70E740481C1C}">
                <a14:useLocalDpi xmlns:a14="http://schemas.microsoft.com/office/drawing/2010/main" val="0"/>
              </a:ext>
            </a:extLst>
          </a:blip>
          <a:srcRect l="247" t="24998" r="10834"/>
          <a:stretch/>
        </p:blipFill>
        <p:spPr>
          <a:xfrm>
            <a:off x="0" y="0"/>
            <a:ext cx="12196125" cy="5143646"/>
          </a:xfrm>
          <a:prstGeom prst="rect">
            <a:avLst/>
          </a:prstGeom>
        </p:spPr>
      </p:pic>
      <p:pic>
        <p:nvPicPr>
          <p:cNvPr id="5" name="Picture 4" descr="green_texture.jpg"/>
          <p:cNvPicPr>
            <a:picLocks noChangeAspect="1"/>
          </p:cNvPicPr>
          <p:nvPr userDrawn="1"/>
        </p:nvPicPr>
        <p:blipFill rotWithShape="1">
          <a:blip r:embed="rId2">
            <a:extLst>
              <a:ext uri="{28A0092B-C50C-407E-A947-70E740481C1C}">
                <a14:useLocalDpi xmlns:a14="http://schemas.microsoft.com/office/drawing/2010/main" val="0"/>
              </a:ext>
            </a:extLst>
          </a:blip>
          <a:srcRect t="43890" b="26998"/>
          <a:stretch/>
        </p:blipFill>
        <p:spPr>
          <a:xfrm>
            <a:off x="2" y="4861545"/>
            <a:ext cx="12191999" cy="1996457"/>
          </a:xfrm>
          <a:prstGeom prst="rect">
            <a:avLst/>
          </a:prstGeom>
        </p:spPr>
      </p:pic>
      <p:sp>
        <p:nvSpPr>
          <p:cNvPr id="13" name="Title 1"/>
          <p:cNvSpPr>
            <a:spLocks noGrp="1"/>
          </p:cNvSpPr>
          <p:nvPr>
            <p:ph type="ctrTitle"/>
          </p:nvPr>
        </p:nvSpPr>
        <p:spPr>
          <a:xfrm>
            <a:off x="316931" y="4861543"/>
            <a:ext cx="11578736" cy="942502"/>
          </a:xfrm>
        </p:spPr>
        <p:txBody>
          <a:bodyPr>
            <a:normAutofit/>
          </a:bodyPr>
          <a:lstStyle>
            <a:lvl1pPr>
              <a:defRPr sz="2800">
                <a:solidFill>
                  <a:srgbClr val="FFFFFF"/>
                </a:solidFill>
              </a:defRPr>
            </a:lvl1pPr>
          </a:lstStyle>
          <a:p>
            <a:r>
              <a:rPr lang="en-US"/>
              <a:t>Click to edit Master title style</a:t>
            </a:r>
            <a:endParaRPr lang="en-US" dirty="0"/>
          </a:p>
        </p:txBody>
      </p:sp>
      <p:sp>
        <p:nvSpPr>
          <p:cNvPr id="15" name="Subtitle 2"/>
          <p:cNvSpPr>
            <a:spLocks noGrp="1"/>
          </p:cNvSpPr>
          <p:nvPr>
            <p:ph type="subTitle" idx="1"/>
          </p:nvPr>
        </p:nvSpPr>
        <p:spPr>
          <a:xfrm>
            <a:off x="316932" y="5804045"/>
            <a:ext cx="7329627" cy="79240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descr="ATC_logo_grey_type_1line_RGB.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329608"/>
            <a:ext cx="4868332" cy="750488"/>
          </a:xfrm>
          <a:prstGeom prst="rect">
            <a:avLst/>
          </a:prstGeom>
        </p:spPr>
      </p:pic>
    </p:spTree>
    <p:extLst>
      <p:ext uri="{BB962C8B-B14F-4D97-AF65-F5344CB8AC3E}">
        <p14:creationId xmlns:p14="http://schemas.microsoft.com/office/powerpoint/2010/main" val="2990147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33" name="Rectangle 32"/>
          <p:cNvSpPr/>
          <p:nvPr userDrawn="1"/>
        </p:nvSpPr>
        <p:spPr>
          <a:xfrm>
            <a:off x="3" y="6330475"/>
            <a:ext cx="12204093"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sp>
        <p:nvSpPr>
          <p:cNvPr id="7" name="TextBox 6"/>
          <p:cNvSpPr txBox="1"/>
          <p:nvPr userDrawn="1"/>
        </p:nvSpPr>
        <p:spPr>
          <a:xfrm>
            <a:off x="10095580" y="6483777"/>
            <a:ext cx="1944355" cy="246221"/>
          </a:xfrm>
          <a:prstGeom prst="rect">
            <a:avLst/>
          </a:prstGeom>
          <a:noFill/>
        </p:spPr>
        <p:txBody>
          <a:bodyPr wrap="square" rtlCol="0">
            <a:spAutoFit/>
          </a:bodyPr>
          <a:lstStyle/>
          <a:p>
            <a:pPr algn="r" defTabSz="457200"/>
            <a:r>
              <a:rPr lang="en-US" sz="1000" dirty="0">
                <a:solidFill>
                  <a:srgbClr val="FFFFFF"/>
                </a:solidFill>
                <a:latin typeface="Lucida Sans"/>
                <a:cs typeface="Lucida Sans"/>
              </a:rPr>
              <a:t>PAGE </a:t>
            </a:r>
            <a:fld id="{7C6A728C-FC91-4C42-BBC3-781D2A254A60}" type="slidenum">
              <a:rPr lang="en-US" sz="1000">
                <a:solidFill>
                  <a:srgbClr val="FFFFFF"/>
                </a:solidFill>
                <a:latin typeface="Lucida Sans"/>
                <a:cs typeface="Lucida Sans"/>
              </a:rPr>
              <a:pPr algn="r" defTabSz="457200"/>
              <a:t>‹#›</a:t>
            </a:fld>
            <a:r>
              <a:rPr lang="en-US" sz="1000" dirty="0">
                <a:solidFill>
                  <a:srgbClr val="FFFFFF"/>
                </a:solidFill>
                <a:latin typeface="Lucida Sans"/>
                <a:cs typeface="Lucida Sans"/>
              </a:rPr>
              <a:t> </a:t>
            </a:r>
          </a:p>
        </p:txBody>
      </p:sp>
      <p:sp>
        <p:nvSpPr>
          <p:cNvPr id="8" name="Title 26"/>
          <p:cNvSpPr>
            <a:spLocks noGrp="1"/>
          </p:cNvSpPr>
          <p:nvPr>
            <p:ph type="title"/>
          </p:nvPr>
        </p:nvSpPr>
        <p:spPr>
          <a:xfrm>
            <a:off x="285753" y="2914650"/>
            <a:ext cx="4900083" cy="1143000"/>
          </a:xfrm>
        </p:spPr>
        <p:txBody>
          <a:bodyPr/>
          <a:lstStyle>
            <a:lvl1pPr>
              <a:defRPr>
                <a:solidFill>
                  <a:srgbClr val="23593E"/>
                </a:solidFill>
              </a:defRPr>
            </a:lvl1pPr>
          </a:lstStyle>
          <a:p>
            <a:r>
              <a:rPr lang="en-US"/>
              <a:t>Click to edit Master title style</a:t>
            </a:r>
            <a:endParaRPr lang="en-US" dirty="0"/>
          </a:p>
        </p:txBody>
      </p:sp>
      <p:sp>
        <p:nvSpPr>
          <p:cNvPr id="21" name="Text Placeholder 32"/>
          <p:cNvSpPr>
            <a:spLocks noGrp="1"/>
          </p:cNvSpPr>
          <p:nvPr>
            <p:ph type="body" sz="quarter" idx="10"/>
          </p:nvPr>
        </p:nvSpPr>
        <p:spPr>
          <a:xfrm>
            <a:off x="6166152" y="1858449"/>
            <a:ext cx="3259667"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Text Placeholder 32"/>
          <p:cNvSpPr>
            <a:spLocks noGrp="1"/>
          </p:cNvSpPr>
          <p:nvPr>
            <p:ph type="body" sz="quarter" idx="11" hasCustomPrompt="1"/>
          </p:nvPr>
        </p:nvSpPr>
        <p:spPr>
          <a:xfrm>
            <a:off x="9612688" y="1858449"/>
            <a:ext cx="1929797"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3" name="Text Placeholder 32"/>
          <p:cNvSpPr>
            <a:spLocks noGrp="1"/>
          </p:cNvSpPr>
          <p:nvPr>
            <p:ph type="body" sz="quarter" idx="12"/>
          </p:nvPr>
        </p:nvSpPr>
        <p:spPr>
          <a:xfrm>
            <a:off x="6166152" y="2400628"/>
            <a:ext cx="3259667"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32"/>
          <p:cNvSpPr>
            <a:spLocks noGrp="1"/>
          </p:cNvSpPr>
          <p:nvPr>
            <p:ph type="body" sz="quarter" idx="13" hasCustomPrompt="1"/>
          </p:nvPr>
        </p:nvSpPr>
        <p:spPr>
          <a:xfrm>
            <a:off x="9612688" y="2400628"/>
            <a:ext cx="1929797"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5" name="Text Placeholder 32"/>
          <p:cNvSpPr>
            <a:spLocks noGrp="1"/>
          </p:cNvSpPr>
          <p:nvPr>
            <p:ph type="body" sz="quarter" idx="14"/>
          </p:nvPr>
        </p:nvSpPr>
        <p:spPr>
          <a:xfrm>
            <a:off x="6166152" y="2955018"/>
            <a:ext cx="3259667"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Text Placeholder 32"/>
          <p:cNvSpPr>
            <a:spLocks noGrp="1"/>
          </p:cNvSpPr>
          <p:nvPr>
            <p:ph type="body" sz="quarter" idx="15" hasCustomPrompt="1"/>
          </p:nvPr>
        </p:nvSpPr>
        <p:spPr>
          <a:xfrm>
            <a:off x="9612688" y="2955018"/>
            <a:ext cx="1929797"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7" name="Text Placeholder 32"/>
          <p:cNvSpPr>
            <a:spLocks noGrp="1"/>
          </p:cNvSpPr>
          <p:nvPr>
            <p:ph type="body" sz="quarter" idx="16"/>
          </p:nvPr>
        </p:nvSpPr>
        <p:spPr>
          <a:xfrm>
            <a:off x="6166152" y="3509408"/>
            <a:ext cx="3259667"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Text Placeholder 32"/>
          <p:cNvSpPr>
            <a:spLocks noGrp="1"/>
          </p:cNvSpPr>
          <p:nvPr>
            <p:ph type="body" sz="quarter" idx="17" hasCustomPrompt="1"/>
          </p:nvPr>
        </p:nvSpPr>
        <p:spPr>
          <a:xfrm>
            <a:off x="9612688" y="3509408"/>
            <a:ext cx="1929797"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9" name="Text Placeholder 32"/>
          <p:cNvSpPr>
            <a:spLocks noGrp="1"/>
          </p:cNvSpPr>
          <p:nvPr>
            <p:ph type="body" sz="quarter" idx="18"/>
          </p:nvPr>
        </p:nvSpPr>
        <p:spPr>
          <a:xfrm>
            <a:off x="6166152" y="4063798"/>
            <a:ext cx="3259667"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Text Placeholder 32"/>
          <p:cNvSpPr>
            <a:spLocks noGrp="1"/>
          </p:cNvSpPr>
          <p:nvPr>
            <p:ph type="body" sz="quarter" idx="19" hasCustomPrompt="1"/>
          </p:nvPr>
        </p:nvSpPr>
        <p:spPr>
          <a:xfrm>
            <a:off x="9612688" y="4063798"/>
            <a:ext cx="1929797"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1" name="Text Placeholder 32"/>
          <p:cNvSpPr>
            <a:spLocks noGrp="1"/>
          </p:cNvSpPr>
          <p:nvPr>
            <p:ph type="body" sz="quarter" idx="20"/>
          </p:nvPr>
        </p:nvSpPr>
        <p:spPr>
          <a:xfrm>
            <a:off x="6166152" y="4618186"/>
            <a:ext cx="3259667"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2" name="Text Placeholder 32"/>
          <p:cNvSpPr>
            <a:spLocks noGrp="1"/>
          </p:cNvSpPr>
          <p:nvPr>
            <p:ph type="body" sz="quarter" idx="21" hasCustomPrompt="1"/>
          </p:nvPr>
        </p:nvSpPr>
        <p:spPr>
          <a:xfrm>
            <a:off x="9612688" y="4618186"/>
            <a:ext cx="1929797"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pic>
        <p:nvPicPr>
          <p:cNvPr id="35" name="Picture 34"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5" y="6436278"/>
            <a:ext cx="7301739" cy="338159"/>
          </a:xfrm>
          <a:prstGeom prst="rect">
            <a:avLst/>
          </a:prstGeom>
        </p:spPr>
      </p:pic>
      <p:sp>
        <p:nvSpPr>
          <p:cNvPr id="36" name="Rectangle 35">
            <a:hlinkClick r:id="rId3"/>
          </p:cNvPr>
          <p:cNvSpPr/>
          <p:nvPr userDrawn="1"/>
        </p:nvSpPr>
        <p:spPr>
          <a:xfrm>
            <a:off x="4723450" y="6519778"/>
            <a:ext cx="2542492"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spTree>
    <p:extLst>
      <p:ext uri="{BB962C8B-B14F-4D97-AF65-F5344CB8AC3E}">
        <p14:creationId xmlns:p14="http://schemas.microsoft.com/office/powerpoint/2010/main" val="120662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age 2">
    <p:spTree>
      <p:nvGrpSpPr>
        <p:cNvPr id="1" name=""/>
        <p:cNvGrpSpPr/>
        <p:nvPr/>
      </p:nvGrpSpPr>
      <p:grpSpPr>
        <a:xfrm>
          <a:off x="0" y="0"/>
          <a:ext cx="0" cy="0"/>
          <a:chOff x="0" y="0"/>
          <a:chExt cx="0" cy="0"/>
        </a:xfrm>
      </p:grpSpPr>
      <p:pic>
        <p:nvPicPr>
          <p:cNvPr id="3" name="Picture 2" descr="171366080_5_blur_72dpi.jpg"/>
          <p:cNvPicPr>
            <a:picLocks noChangeAspect="1"/>
          </p:cNvPicPr>
          <p:nvPr userDrawn="1"/>
        </p:nvPicPr>
        <p:blipFill rotWithShape="1">
          <a:blip r:embed="rId2">
            <a:alphaModFix/>
            <a:extLst>
              <a:ext uri="{28A0092B-C50C-407E-A947-70E740481C1C}">
                <a14:useLocalDpi xmlns:a14="http://schemas.microsoft.com/office/drawing/2010/main" val="0"/>
              </a:ext>
            </a:extLst>
          </a:blip>
          <a:srcRect l="15875" t="20272" r="13477"/>
          <a:stretch/>
        </p:blipFill>
        <p:spPr>
          <a:xfrm>
            <a:off x="-3" y="0"/>
            <a:ext cx="12192003" cy="6893054"/>
          </a:xfrm>
          <a:prstGeom prst="rect">
            <a:avLst/>
          </a:prstGeom>
        </p:spPr>
      </p:pic>
      <p:sp>
        <p:nvSpPr>
          <p:cNvPr id="9" name="Rectangle 8"/>
          <p:cNvSpPr/>
          <p:nvPr userDrawn="1"/>
        </p:nvSpPr>
        <p:spPr>
          <a:xfrm>
            <a:off x="-3" y="2120458"/>
            <a:ext cx="12192003" cy="3983055"/>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a:cs typeface="Lucida Sans"/>
            </a:endParaRPr>
          </a:p>
        </p:txBody>
      </p:sp>
      <p:sp>
        <p:nvSpPr>
          <p:cNvPr id="27" name="Title 26"/>
          <p:cNvSpPr>
            <a:spLocks noGrp="1"/>
          </p:cNvSpPr>
          <p:nvPr>
            <p:ph type="title"/>
          </p:nvPr>
        </p:nvSpPr>
        <p:spPr>
          <a:xfrm>
            <a:off x="285753" y="3629025"/>
            <a:ext cx="4900083" cy="1143000"/>
          </a:xfrm>
        </p:spPr>
        <p:txBody>
          <a:bodyPr/>
          <a:lstStyle>
            <a:lvl1pPr>
              <a:defRPr>
                <a:solidFill>
                  <a:srgbClr val="23593E"/>
                </a:solidFill>
              </a:defRPr>
            </a:lvl1pPr>
          </a:lstStyle>
          <a:p>
            <a:r>
              <a:rPr lang="en-US"/>
              <a:t>Click to edit Master title style</a:t>
            </a:r>
            <a:endParaRPr lang="en-US" dirty="0"/>
          </a:p>
        </p:txBody>
      </p:sp>
      <p:sp>
        <p:nvSpPr>
          <p:cNvPr id="33" name="Text Placeholder 32"/>
          <p:cNvSpPr>
            <a:spLocks noGrp="1"/>
          </p:cNvSpPr>
          <p:nvPr>
            <p:ph type="body" sz="quarter" idx="10"/>
          </p:nvPr>
        </p:nvSpPr>
        <p:spPr>
          <a:xfrm>
            <a:off x="6166152" y="2456788"/>
            <a:ext cx="3259667"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4" name="Text Placeholder 32"/>
          <p:cNvSpPr>
            <a:spLocks noGrp="1"/>
          </p:cNvSpPr>
          <p:nvPr>
            <p:ph type="body" sz="quarter" idx="11" hasCustomPrompt="1"/>
          </p:nvPr>
        </p:nvSpPr>
        <p:spPr>
          <a:xfrm>
            <a:off x="9612688" y="2456788"/>
            <a:ext cx="1929797"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5" name="Text Placeholder 32"/>
          <p:cNvSpPr>
            <a:spLocks noGrp="1"/>
          </p:cNvSpPr>
          <p:nvPr>
            <p:ph type="body" sz="quarter" idx="12"/>
          </p:nvPr>
        </p:nvSpPr>
        <p:spPr>
          <a:xfrm>
            <a:off x="6166152" y="2998967"/>
            <a:ext cx="3259667"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6" name="Text Placeholder 32"/>
          <p:cNvSpPr>
            <a:spLocks noGrp="1"/>
          </p:cNvSpPr>
          <p:nvPr>
            <p:ph type="body" sz="quarter" idx="13" hasCustomPrompt="1"/>
          </p:nvPr>
        </p:nvSpPr>
        <p:spPr>
          <a:xfrm>
            <a:off x="9612688" y="2998967"/>
            <a:ext cx="1929797"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7" name="Text Placeholder 32"/>
          <p:cNvSpPr>
            <a:spLocks noGrp="1"/>
          </p:cNvSpPr>
          <p:nvPr>
            <p:ph type="body" sz="quarter" idx="14"/>
          </p:nvPr>
        </p:nvSpPr>
        <p:spPr>
          <a:xfrm>
            <a:off x="6166152" y="3553357"/>
            <a:ext cx="3259667"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8" name="Text Placeholder 32"/>
          <p:cNvSpPr>
            <a:spLocks noGrp="1"/>
          </p:cNvSpPr>
          <p:nvPr>
            <p:ph type="body" sz="quarter" idx="15" hasCustomPrompt="1"/>
          </p:nvPr>
        </p:nvSpPr>
        <p:spPr>
          <a:xfrm>
            <a:off x="9612688" y="3553357"/>
            <a:ext cx="1929797"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9" name="Text Placeholder 32"/>
          <p:cNvSpPr>
            <a:spLocks noGrp="1"/>
          </p:cNvSpPr>
          <p:nvPr>
            <p:ph type="body" sz="quarter" idx="16"/>
          </p:nvPr>
        </p:nvSpPr>
        <p:spPr>
          <a:xfrm>
            <a:off x="6166152" y="4107747"/>
            <a:ext cx="3259667"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0" name="Text Placeholder 32"/>
          <p:cNvSpPr>
            <a:spLocks noGrp="1"/>
          </p:cNvSpPr>
          <p:nvPr>
            <p:ph type="body" sz="quarter" idx="17" hasCustomPrompt="1"/>
          </p:nvPr>
        </p:nvSpPr>
        <p:spPr>
          <a:xfrm>
            <a:off x="9612688" y="4107747"/>
            <a:ext cx="1929797"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1" name="Text Placeholder 32"/>
          <p:cNvSpPr>
            <a:spLocks noGrp="1"/>
          </p:cNvSpPr>
          <p:nvPr>
            <p:ph type="body" sz="quarter" idx="18"/>
          </p:nvPr>
        </p:nvSpPr>
        <p:spPr>
          <a:xfrm>
            <a:off x="6166152" y="4662137"/>
            <a:ext cx="3259667"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2" name="Text Placeholder 32"/>
          <p:cNvSpPr>
            <a:spLocks noGrp="1"/>
          </p:cNvSpPr>
          <p:nvPr>
            <p:ph type="body" sz="quarter" idx="19" hasCustomPrompt="1"/>
          </p:nvPr>
        </p:nvSpPr>
        <p:spPr>
          <a:xfrm>
            <a:off x="9612688" y="4662137"/>
            <a:ext cx="1929797"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3" name="Text Placeholder 32"/>
          <p:cNvSpPr>
            <a:spLocks noGrp="1"/>
          </p:cNvSpPr>
          <p:nvPr>
            <p:ph type="body" sz="quarter" idx="20"/>
          </p:nvPr>
        </p:nvSpPr>
        <p:spPr>
          <a:xfrm>
            <a:off x="6166152" y="5216525"/>
            <a:ext cx="3259667"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4" name="Text Placeholder 32"/>
          <p:cNvSpPr>
            <a:spLocks noGrp="1"/>
          </p:cNvSpPr>
          <p:nvPr>
            <p:ph type="body" sz="quarter" idx="21" hasCustomPrompt="1"/>
          </p:nvPr>
        </p:nvSpPr>
        <p:spPr>
          <a:xfrm>
            <a:off x="9612688" y="5216525"/>
            <a:ext cx="1929797"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Tree>
    <p:extLst>
      <p:ext uri="{BB962C8B-B14F-4D97-AF65-F5344CB8AC3E}">
        <p14:creationId xmlns:p14="http://schemas.microsoft.com/office/powerpoint/2010/main" val="321653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solidFill>
            <a:srgbClr val="245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sp>
        <p:nvSpPr>
          <p:cNvPr id="8" name="Title 7"/>
          <p:cNvSpPr txBox="1">
            <a:spLocks/>
          </p:cNvSpPr>
          <p:nvPr userDrawn="1"/>
        </p:nvSpPr>
        <p:spPr>
          <a:xfrm>
            <a:off x="153947" y="2306250"/>
            <a:ext cx="5058236"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9" name="Title 7"/>
          <p:cNvSpPr txBox="1">
            <a:spLocks/>
          </p:cNvSpPr>
          <p:nvPr userDrawn="1"/>
        </p:nvSpPr>
        <p:spPr>
          <a:xfrm>
            <a:off x="153947" y="2952693"/>
            <a:ext cx="5058236"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0" name="Title 7"/>
          <p:cNvSpPr txBox="1">
            <a:spLocks/>
          </p:cNvSpPr>
          <p:nvPr userDrawn="1"/>
        </p:nvSpPr>
        <p:spPr>
          <a:xfrm>
            <a:off x="153947" y="2306250"/>
            <a:ext cx="5058236"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1" name="Title 7"/>
          <p:cNvSpPr txBox="1">
            <a:spLocks/>
          </p:cNvSpPr>
          <p:nvPr userDrawn="1"/>
        </p:nvSpPr>
        <p:spPr>
          <a:xfrm>
            <a:off x="153947" y="2952693"/>
            <a:ext cx="5058236"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3" name="Title 2"/>
          <p:cNvSpPr>
            <a:spLocks noGrp="1"/>
          </p:cNvSpPr>
          <p:nvPr>
            <p:ph type="title"/>
          </p:nvPr>
        </p:nvSpPr>
        <p:spPr>
          <a:xfrm>
            <a:off x="288759" y="2829678"/>
            <a:ext cx="11494069"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4292537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4646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srgbClr val="FFFFFF"/>
              </a:solidFill>
              <a:latin typeface="Lucida Sans" panose="020B0602030504020204" pitchFamily="34" charset="0"/>
            </a:endParaRPr>
          </a:p>
        </p:txBody>
      </p:sp>
      <p:sp>
        <p:nvSpPr>
          <p:cNvPr id="8" name="Title 7"/>
          <p:cNvSpPr txBox="1">
            <a:spLocks/>
          </p:cNvSpPr>
          <p:nvPr userDrawn="1"/>
        </p:nvSpPr>
        <p:spPr>
          <a:xfrm>
            <a:off x="153947" y="2306250"/>
            <a:ext cx="5058236"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9" name="Title 7"/>
          <p:cNvSpPr txBox="1">
            <a:spLocks/>
          </p:cNvSpPr>
          <p:nvPr userDrawn="1"/>
        </p:nvSpPr>
        <p:spPr>
          <a:xfrm>
            <a:off x="153947" y="2952693"/>
            <a:ext cx="5058236"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0" name="Title 7"/>
          <p:cNvSpPr txBox="1">
            <a:spLocks/>
          </p:cNvSpPr>
          <p:nvPr userDrawn="1"/>
        </p:nvSpPr>
        <p:spPr>
          <a:xfrm>
            <a:off x="153947" y="2306250"/>
            <a:ext cx="5058236"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1" name="Title 7"/>
          <p:cNvSpPr txBox="1">
            <a:spLocks/>
          </p:cNvSpPr>
          <p:nvPr userDrawn="1"/>
        </p:nvSpPr>
        <p:spPr>
          <a:xfrm>
            <a:off x="153947" y="2952693"/>
            <a:ext cx="5058236"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12" name="Title 2"/>
          <p:cNvSpPr>
            <a:spLocks noGrp="1"/>
          </p:cNvSpPr>
          <p:nvPr>
            <p:ph type="title"/>
          </p:nvPr>
        </p:nvSpPr>
        <p:spPr>
          <a:xfrm>
            <a:off x="288759" y="2829678"/>
            <a:ext cx="11494069"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106654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5563345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Lst>
  <p:txStyles>
    <p:titleStyle>
      <a:lvl1pPr algn="l" defTabSz="457200" rtl="0" eaLnBrk="1" latinLnBrk="0" hangingPunct="1">
        <a:spcBef>
          <a:spcPct val="0"/>
        </a:spcBef>
        <a:buNone/>
        <a:defRPr sz="2800" kern="1200">
          <a:solidFill>
            <a:schemeClr val="tx1"/>
          </a:solidFill>
          <a:latin typeface="Lucida Sans"/>
          <a:ea typeface="+mj-ea"/>
          <a:cs typeface="Lucida San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Lucida Sans"/>
          <a:ea typeface="+mn-ea"/>
          <a:cs typeface="Lucida Sans"/>
        </a:defRPr>
      </a:lvl1pPr>
      <a:lvl2pPr marL="742950" indent="-285750" algn="l" defTabSz="457200" rtl="0" eaLnBrk="1" latinLnBrk="0" hangingPunct="1">
        <a:spcBef>
          <a:spcPct val="20000"/>
        </a:spcBef>
        <a:buFont typeface="Arial"/>
        <a:buChar char="–"/>
        <a:defRPr sz="2000" kern="1200">
          <a:solidFill>
            <a:schemeClr val="tx1"/>
          </a:solidFill>
          <a:latin typeface="Lucida Sans"/>
          <a:ea typeface="+mn-ea"/>
          <a:cs typeface="Lucida Sans"/>
        </a:defRPr>
      </a:lvl2pPr>
      <a:lvl3pPr marL="1143000" indent="-228600" algn="l" defTabSz="457200" rtl="0" eaLnBrk="1" latinLnBrk="0" hangingPunct="1">
        <a:spcBef>
          <a:spcPct val="20000"/>
        </a:spcBef>
        <a:buFont typeface="Arial"/>
        <a:buChar char="•"/>
        <a:defRPr sz="1800" kern="1200">
          <a:solidFill>
            <a:schemeClr val="tx1"/>
          </a:solidFill>
          <a:latin typeface="Lucida Sans"/>
          <a:ea typeface="+mn-ea"/>
          <a:cs typeface="Lucida Sans"/>
        </a:defRPr>
      </a:lvl3pPr>
      <a:lvl4pPr marL="16002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4pPr>
      <a:lvl5pPr marL="20574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achievethecore.org/page/502/who-was-marco-polo-by-joan-holub-and-the-adventure-of-marco-polo-by-russell-freedman-mini-assessment"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www.corestandards.org/assets/Appendix_A.pdf"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7"/>
          <p:cNvSpPr txBox="1">
            <a:spLocks/>
          </p:cNvSpPr>
          <p:nvPr/>
        </p:nvSpPr>
        <p:spPr>
          <a:xfrm>
            <a:off x="1639463"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2" name="Title 1"/>
          <p:cNvSpPr>
            <a:spLocks noGrp="1"/>
          </p:cNvSpPr>
          <p:nvPr>
            <p:ph type="ctrTitle"/>
          </p:nvPr>
        </p:nvSpPr>
        <p:spPr>
          <a:xfrm>
            <a:off x="342900" y="2616436"/>
            <a:ext cx="11849100" cy="1485664"/>
          </a:xfrm>
        </p:spPr>
        <p:txBody>
          <a:bodyPr>
            <a:normAutofit/>
          </a:bodyPr>
          <a:lstStyle/>
          <a:p>
            <a:r>
              <a:rPr lang="en-US" dirty="0"/>
              <a:t>Essential Characteristics of High-Quality Reading Items</a:t>
            </a:r>
          </a:p>
        </p:txBody>
      </p:sp>
    </p:spTree>
    <p:extLst>
      <p:ext uri="{BB962C8B-B14F-4D97-AF65-F5344CB8AC3E}">
        <p14:creationId xmlns:p14="http://schemas.microsoft.com/office/powerpoint/2010/main" val="3637943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Characteristic 3: Use of Textual Evidence</a:t>
            </a:r>
            <a:br>
              <a:rPr lang="en-US" i="1" dirty="0"/>
            </a:br>
            <a:r>
              <a:rPr lang="en-US" dirty="0"/>
              <a:t>Non-example Item</a:t>
            </a:r>
            <a:endParaRPr lang="en-US"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8131119"/>
              </p:ext>
            </p:extLst>
          </p:nvPr>
        </p:nvGraphicFramePr>
        <p:xfrm>
          <a:off x="609600" y="1600200"/>
          <a:ext cx="10972800" cy="3175000"/>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20000"/>
                    </a:ext>
                  </a:extLst>
                </a:gridCol>
              </a:tblGrid>
              <a:tr h="370840">
                <a:tc>
                  <a:txBody>
                    <a:bodyPr/>
                    <a:lstStyle/>
                    <a:p>
                      <a:pPr algn="ctr"/>
                      <a:r>
                        <a:rPr lang="en-US" dirty="0"/>
                        <a:t>Multiple Choice</a:t>
                      </a:r>
                      <a:r>
                        <a:rPr lang="en-US" baseline="0" dirty="0"/>
                        <a:t> </a:t>
                      </a:r>
                      <a:r>
                        <a:rPr lang="en-US" dirty="0"/>
                        <a:t>Item</a:t>
                      </a:r>
                    </a:p>
                  </a:txBody>
                  <a:tcPr/>
                </a:tc>
                <a:extLst>
                  <a:ext uri="{0D108BD9-81ED-4DB2-BD59-A6C34878D82A}">
                    <a16:rowId xmlns:a16="http://schemas.microsoft.com/office/drawing/2014/main" val="10000"/>
                  </a:ext>
                </a:extLst>
              </a:tr>
              <a:tr h="370840">
                <a:tc>
                  <a:txBody>
                    <a:bodyPr/>
                    <a:lstStyle/>
                    <a:p>
                      <a:pPr marL="0" indent="0">
                        <a:buNone/>
                      </a:pPr>
                      <a:r>
                        <a:rPr lang="en-US" sz="1800" b="1" dirty="0">
                          <a:latin typeface="Lucida Sans" panose="020B0602030504020204" pitchFamily="34" charset="0"/>
                        </a:rPr>
                        <a:t>Based on </a:t>
                      </a:r>
                      <a:r>
                        <a:rPr lang="en-US" sz="1800" b="1" i="1" dirty="0">
                          <a:latin typeface="Lucida Sans" panose="020B0602030504020204" pitchFamily="34" charset="0"/>
                        </a:rPr>
                        <a:t>Who Was Marco Polo?,</a:t>
                      </a:r>
                      <a:r>
                        <a:rPr lang="en-US" sz="1800" b="1" dirty="0">
                          <a:latin typeface="Lucida Sans" panose="020B0602030504020204" pitchFamily="34" charset="0"/>
                        </a:rPr>
                        <a:t> what inference can be made about the importance of historical documents in relation to Marco Polo’s book?</a:t>
                      </a:r>
                    </a:p>
                    <a:p>
                      <a:pPr marL="342900" indent="-342900">
                        <a:buAutoNum type="alphaUcPeriod"/>
                      </a:pPr>
                      <a:r>
                        <a:rPr lang="en-US" sz="1800" dirty="0">
                          <a:latin typeface="Lucida Sans" panose="020B0602030504020204" pitchFamily="34" charset="0"/>
                        </a:rPr>
                        <a:t>Marco Polo used historical documents to make the book accurate.</a:t>
                      </a:r>
                    </a:p>
                    <a:p>
                      <a:pPr marL="342900" indent="-342900">
                        <a:buAutoNum type="alphaUcPeriod"/>
                      </a:pPr>
                      <a:r>
                        <a:rPr lang="en-US" sz="1800" dirty="0">
                          <a:latin typeface="Lucida Sans" panose="020B0602030504020204" pitchFamily="34" charset="0"/>
                        </a:rPr>
                        <a:t>Historical documents provide information people can use to decide if Marco Polo was telling the truth.*</a:t>
                      </a:r>
                    </a:p>
                    <a:p>
                      <a:pPr marL="342900" indent="-342900">
                        <a:buAutoNum type="alphaUcPeriod"/>
                      </a:pPr>
                      <a:r>
                        <a:rPr lang="en-US" sz="1800" dirty="0">
                          <a:latin typeface="Lucida Sans" panose="020B0602030504020204" pitchFamily="34" charset="0"/>
                        </a:rPr>
                        <a:t>Historical documents helped Marco Polo and other explorers of his time travel to new places.</a:t>
                      </a:r>
                    </a:p>
                    <a:p>
                      <a:pPr marL="342900" indent="-342900">
                        <a:buAutoNum type="alphaUcPeriod"/>
                      </a:pPr>
                      <a:r>
                        <a:rPr lang="en-US" sz="1800" dirty="0">
                          <a:latin typeface="Lucida Sans" panose="020B0602030504020204" pitchFamily="34" charset="0"/>
                        </a:rPr>
                        <a:t>Marco Polo’s purpose for writing a book was to provide Kublai Kahn with historical documents. </a:t>
                      </a:r>
                    </a:p>
                  </a:txBody>
                  <a:tcPr/>
                </a:tc>
                <a:extLst>
                  <a:ext uri="{0D108BD9-81ED-4DB2-BD59-A6C34878D82A}">
                    <a16:rowId xmlns:a16="http://schemas.microsoft.com/office/drawing/2014/main" val="10001"/>
                  </a:ext>
                </a:extLst>
              </a:tr>
              <a:tr h="370840">
                <a:tc>
                  <a:txBody>
                    <a:bodyPr/>
                    <a:lstStyle/>
                    <a:p>
                      <a:pPr marL="0" marR="0" lvl="0" indent="0" algn="ctr" defTabSz="1778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(Grade 5 item based on an excerpt from </a:t>
                      </a:r>
                      <a:r>
                        <a:rPr kumimoji="0" lang="en-US" sz="1400" b="0" i="1"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Who Was Marco Polo? </a:t>
                      </a:r>
                      <a:r>
                        <a:rPr kumimoji="0" lang="en-US" sz="1400" b="0" i="0"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by Joan Holub and an excerpt from </a:t>
                      </a:r>
                      <a:br>
                        <a:rPr kumimoji="0" lang="en-US" sz="1400" b="0" i="0"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br>
                      <a:r>
                        <a:rPr kumimoji="0" lang="en-US" sz="1400" b="0" i="1"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Adventures of Marco Polo </a:t>
                      </a:r>
                      <a:r>
                        <a:rPr kumimoji="0" lang="en-US" sz="1400" b="0" i="0"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by Russell Freedman)</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14730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1185541" cy="1143000"/>
          </a:xfrm>
        </p:spPr>
        <p:txBody>
          <a:bodyPr/>
          <a:lstStyle/>
          <a:p>
            <a:r>
              <a:rPr lang="en-US" i="1" dirty="0"/>
              <a:t>Characteristic 3: Use of Textual Evidence</a:t>
            </a:r>
            <a:br>
              <a:rPr lang="en-US" dirty="0"/>
            </a:br>
            <a:r>
              <a:rPr lang="en-US" dirty="0"/>
              <a:t>Constructed-Response Items and Textual Evidence</a:t>
            </a:r>
          </a:p>
        </p:txBody>
      </p:sp>
      <p:sp>
        <p:nvSpPr>
          <p:cNvPr id="3" name="Content Placeholder 2"/>
          <p:cNvSpPr>
            <a:spLocks noGrp="1"/>
          </p:cNvSpPr>
          <p:nvPr>
            <p:ph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39764257"/>
              </p:ext>
            </p:extLst>
          </p:nvPr>
        </p:nvGraphicFramePr>
        <p:xfrm>
          <a:off x="609600" y="1267983"/>
          <a:ext cx="11017956" cy="5043015"/>
        </p:xfrm>
        <a:graphic>
          <a:graphicData uri="http://schemas.openxmlformats.org/drawingml/2006/table">
            <a:tbl>
              <a:tblPr firstRow="1" bandRow="1">
                <a:tableStyleId>{5C22544A-7EE6-4342-B048-85BDC9FD1C3A}</a:tableStyleId>
              </a:tblPr>
              <a:tblGrid>
                <a:gridCol w="11017956">
                  <a:extLst>
                    <a:ext uri="{9D8B030D-6E8A-4147-A177-3AD203B41FA5}">
                      <a16:colId xmlns:a16="http://schemas.microsoft.com/office/drawing/2014/main" val="20000"/>
                    </a:ext>
                  </a:extLst>
                </a:gridCol>
              </a:tblGrid>
              <a:tr h="436418">
                <a:tc>
                  <a:txBody>
                    <a:bodyPr/>
                    <a:lstStyle/>
                    <a:p>
                      <a:pPr marL="0" marR="0" algn="ctr">
                        <a:lnSpc>
                          <a:spcPts val="1480"/>
                        </a:lnSpc>
                        <a:spcBef>
                          <a:spcPts val="0"/>
                        </a:spcBef>
                        <a:spcAft>
                          <a:spcPts val="0"/>
                        </a:spcAft>
                        <a:tabLst>
                          <a:tab pos="342900" algn="l"/>
                        </a:tabLst>
                      </a:pPr>
                      <a:r>
                        <a:rPr lang="en-US" sz="1400" b="1" dirty="0">
                          <a:effectLst/>
                          <a:latin typeface="Lucida Sans" panose="020B0602030504020204" pitchFamily="34" charset="0"/>
                          <a:ea typeface="Calibri"/>
                          <a:cs typeface="Tahoma"/>
                        </a:rPr>
                        <a:t>CCSS-Aligned Item: CR</a:t>
                      </a:r>
                    </a:p>
                  </a:txBody>
                  <a:tcPr anchor="ctr"/>
                </a:tc>
                <a:extLst>
                  <a:ext uri="{0D108BD9-81ED-4DB2-BD59-A6C34878D82A}">
                    <a16:rowId xmlns:a16="http://schemas.microsoft.com/office/drawing/2014/main" val="10000"/>
                  </a:ext>
                </a:extLst>
              </a:tr>
              <a:tr h="137699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3F3F39"/>
                          </a:solidFill>
                          <a:latin typeface="Lucida Sans" panose="020B0602030504020204" pitchFamily="34" charset="0"/>
                        </a:rPr>
                        <a:t>Using information from both sources, write an essay in which you provide an opinion that either Marco Polo told the truth in his book or that Marco Polo made up his stories. Your audience is classmates from your history class who have learned about Marco Polo. Be sure to use information from both of the texts to support your opinion. Write your essay in the space below. </a:t>
                      </a:r>
                    </a:p>
                  </a:txBody>
                  <a:tcPr/>
                </a:tc>
                <a:extLst>
                  <a:ext uri="{0D108BD9-81ED-4DB2-BD59-A6C34878D82A}">
                    <a16:rowId xmlns:a16="http://schemas.microsoft.com/office/drawing/2014/main" val="10001"/>
                  </a:ext>
                </a:extLst>
              </a:tr>
              <a:tr h="556658">
                <a:tc>
                  <a:txBody>
                    <a:bodyPr/>
                    <a:lstStyle/>
                    <a:p>
                      <a:pPr marL="0" marR="0" lvl="0" indent="0" algn="ctr" defTabSz="1778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(Grade 5 item based on an excerpt from </a:t>
                      </a:r>
                      <a:r>
                        <a:rPr kumimoji="0" lang="en-US" sz="1400" b="0" i="1"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Who Was Marco Polo? </a:t>
                      </a:r>
                      <a:r>
                        <a:rPr kumimoji="0" lang="en-US" sz="1400" b="0" i="0"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by Joan Holub and an excerpt from </a:t>
                      </a:r>
                      <a:br>
                        <a:rPr kumimoji="0" lang="en-US" sz="1400" b="0" i="0"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br>
                      <a:r>
                        <a:rPr kumimoji="0" lang="en-US" sz="1400" b="0" i="1"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Adventures of Marco Polo </a:t>
                      </a:r>
                      <a:r>
                        <a:rPr kumimoji="0" lang="en-US" sz="1400" b="0" i="0"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by Russell Freedman)</a:t>
                      </a:r>
                    </a:p>
                  </a:txBody>
                  <a:tcPr/>
                </a:tc>
                <a:extLst>
                  <a:ext uri="{0D108BD9-81ED-4DB2-BD59-A6C34878D82A}">
                    <a16:rowId xmlns:a16="http://schemas.microsoft.com/office/drawing/2014/main" val="10002"/>
                  </a:ext>
                </a:extLst>
              </a:tr>
              <a:tr h="2586899">
                <a:tc>
                  <a:txBody>
                    <a:bodyPr/>
                    <a:lstStyle/>
                    <a:p>
                      <a:pPr marL="0" marR="0" lvl="0" indent="0" algn="l" defTabSz="1778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RI.5.9: </a:t>
                      </a:r>
                      <a:r>
                        <a:rPr kumimoji="0" lang="en-US" sz="1400" b="0" i="1"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Integrate information from several texts on the same topic in order to write or speak about the subject knowledgably.  </a:t>
                      </a:r>
                    </a:p>
                    <a:p>
                      <a:pPr marL="0" marR="0" lvl="0" indent="0" algn="l" defTabSz="1778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RI.5.1: </a:t>
                      </a:r>
                      <a:r>
                        <a:rPr kumimoji="0" lang="en-US" sz="1400" b="0" i="1"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Quote accurately from a text when explaining what the text says explicitly and when drawing inferences from the text.</a:t>
                      </a:r>
                    </a:p>
                    <a:p>
                      <a:pPr marL="0" marR="0" lvl="0" indent="0" algn="l" defTabSz="1778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W.5.1.a-d: </a:t>
                      </a:r>
                      <a:r>
                        <a:rPr kumimoji="0" lang="en-US" sz="1400" b="0" i="1"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Write opinion pieces on topics or texts, supporting a point of view with reasons and information. </a:t>
                      </a:r>
                    </a:p>
                    <a:p>
                      <a:pPr marL="228600" marR="0" lvl="0" indent="-228600" algn="l" defTabSz="177800" rtl="0" eaLnBrk="1" fontAlgn="auto" latinLnBrk="0" hangingPunct="1">
                        <a:lnSpc>
                          <a:spcPct val="100000"/>
                        </a:lnSpc>
                        <a:spcBef>
                          <a:spcPts val="600"/>
                        </a:spcBef>
                        <a:spcAft>
                          <a:spcPts val="0"/>
                        </a:spcAft>
                        <a:buClrTx/>
                        <a:buSzTx/>
                        <a:buFontTx/>
                        <a:buAutoNum type="alphaLcPeriod"/>
                        <a:tabLst/>
                        <a:defRPr/>
                      </a:pPr>
                      <a:r>
                        <a:rPr kumimoji="0" lang="en-US" sz="1400" b="0" i="1"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Introduce a topic clearly, state an opinion, and create an organizational structure in which ideas are logically grouped to support the writer’s purpose. </a:t>
                      </a:r>
                    </a:p>
                    <a:p>
                      <a:pPr marL="228600" marR="0" lvl="0" indent="-228600" algn="l" defTabSz="177800" rtl="0" eaLnBrk="1" fontAlgn="auto" latinLnBrk="0" hangingPunct="1">
                        <a:lnSpc>
                          <a:spcPct val="100000"/>
                        </a:lnSpc>
                        <a:spcBef>
                          <a:spcPts val="600"/>
                        </a:spcBef>
                        <a:spcAft>
                          <a:spcPts val="0"/>
                        </a:spcAft>
                        <a:buClrTx/>
                        <a:buSzTx/>
                        <a:buFontTx/>
                        <a:buAutoNum type="alphaLcPeriod"/>
                        <a:tabLst/>
                        <a:defRPr/>
                      </a:pPr>
                      <a:r>
                        <a:rPr kumimoji="0" lang="en-US" sz="1400" b="0" i="1"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Provide logically ordered reasons that are supported by facts and details.</a:t>
                      </a:r>
                    </a:p>
                    <a:p>
                      <a:pPr marL="228600" marR="0" lvl="0" indent="-228600" algn="l" defTabSz="177800" rtl="0" eaLnBrk="1" fontAlgn="auto" latinLnBrk="0" hangingPunct="1">
                        <a:lnSpc>
                          <a:spcPct val="100000"/>
                        </a:lnSpc>
                        <a:spcBef>
                          <a:spcPts val="600"/>
                        </a:spcBef>
                        <a:spcAft>
                          <a:spcPts val="0"/>
                        </a:spcAft>
                        <a:buClrTx/>
                        <a:buSzTx/>
                        <a:buFontTx/>
                        <a:buAutoNum type="alphaLcPeriod"/>
                        <a:tabLst/>
                        <a:defRPr/>
                      </a:pPr>
                      <a:r>
                        <a:rPr kumimoji="0" lang="en-US" sz="1400" b="0" i="1"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Link opinion and reasons using words, phrases, and clauses (e.g., consequently, specifically).</a:t>
                      </a:r>
                    </a:p>
                    <a:p>
                      <a:pPr marL="228600" marR="0" lvl="0" indent="-228600" algn="l" defTabSz="177800" rtl="0" eaLnBrk="1" fontAlgn="auto" latinLnBrk="0" hangingPunct="1">
                        <a:lnSpc>
                          <a:spcPct val="100000"/>
                        </a:lnSpc>
                        <a:spcBef>
                          <a:spcPts val="600"/>
                        </a:spcBef>
                        <a:spcAft>
                          <a:spcPts val="0"/>
                        </a:spcAft>
                        <a:buClrTx/>
                        <a:buSzTx/>
                        <a:buFontTx/>
                        <a:buAutoNum type="alphaLcPeriod"/>
                        <a:tabLst/>
                        <a:defRPr/>
                      </a:pPr>
                      <a:r>
                        <a:rPr kumimoji="0" lang="en-US" sz="1400" b="0" i="1"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Provide a concluding statement or section related to the opinion presented. </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01449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3188"/>
            <a:ext cx="10972800" cy="1143000"/>
          </a:xfrm>
        </p:spPr>
        <p:txBody>
          <a:bodyPr>
            <a:noAutofit/>
          </a:bodyPr>
          <a:lstStyle/>
          <a:p>
            <a:r>
              <a:rPr lang="en-US" i="1" dirty="0"/>
              <a:t>Characteristic 3: Use of Textual Evidence</a:t>
            </a:r>
            <a:br>
              <a:rPr lang="en-US" dirty="0"/>
            </a:br>
            <a:r>
              <a:rPr lang="en-US" dirty="0"/>
              <a:t>Evidenc</a:t>
            </a:r>
            <a:r>
              <a:rPr lang="en-US" dirty="0">
                <a:solidFill>
                  <a:schemeClr val="tx1"/>
                </a:solidFill>
              </a:rPr>
              <a:t>e-</a:t>
            </a:r>
            <a:r>
              <a:rPr lang="en-US" dirty="0"/>
              <a:t>Based Selected Response Items and Textual Evidence </a:t>
            </a:r>
          </a:p>
        </p:txBody>
      </p:sp>
      <p:graphicFrame>
        <p:nvGraphicFramePr>
          <p:cNvPr id="4" name="Table 3"/>
          <p:cNvGraphicFramePr>
            <a:graphicFrameLocks noGrp="1"/>
          </p:cNvGraphicFramePr>
          <p:nvPr>
            <p:extLst>
              <p:ext uri="{D42A27DB-BD31-4B8C-83A1-F6EECF244321}">
                <p14:modId xmlns:p14="http://schemas.microsoft.com/office/powerpoint/2010/main" val="2064408773"/>
              </p:ext>
            </p:extLst>
          </p:nvPr>
        </p:nvGraphicFramePr>
        <p:xfrm>
          <a:off x="700690" y="1436340"/>
          <a:ext cx="11017956" cy="4738807"/>
        </p:xfrm>
        <a:graphic>
          <a:graphicData uri="http://schemas.openxmlformats.org/drawingml/2006/table">
            <a:tbl>
              <a:tblPr firstRow="1" bandRow="1">
                <a:tableStyleId>{5C22544A-7EE6-4342-B048-85BDC9FD1C3A}</a:tableStyleId>
              </a:tblPr>
              <a:tblGrid>
                <a:gridCol w="11017956">
                  <a:extLst>
                    <a:ext uri="{9D8B030D-6E8A-4147-A177-3AD203B41FA5}">
                      <a16:colId xmlns:a16="http://schemas.microsoft.com/office/drawing/2014/main" val="20000"/>
                    </a:ext>
                  </a:extLst>
                </a:gridCol>
              </a:tblGrid>
              <a:tr h="364927">
                <a:tc>
                  <a:txBody>
                    <a:bodyPr/>
                    <a:lstStyle/>
                    <a:p>
                      <a:pPr marL="0" marR="0" algn="ctr">
                        <a:lnSpc>
                          <a:spcPts val="1480"/>
                        </a:lnSpc>
                        <a:spcBef>
                          <a:spcPts val="0"/>
                        </a:spcBef>
                        <a:spcAft>
                          <a:spcPts val="0"/>
                        </a:spcAft>
                        <a:tabLst>
                          <a:tab pos="342900" algn="l"/>
                        </a:tabLst>
                      </a:pPr>
                      <a:r>
                        <a:rPr lang="en-US" sz="1400" b="1" dirty="0">
                          <a:effectLst/>
                          <a:latin typeface="Lucida Sans" panose="020B0602030504020204" pitchFamily="34" charset="0"/>
                          <a:ea typeface="Calibri"/>
                          <a:cs typeface="Tahoma"/>
                        </a:rPr>
                        <a:t>CCSS-Aligned Item: EBSR</a:t>
                      </a:r>
                    </a:p>
                  </a:txBody>
                  <a:tcPr anchor="ctr"/>
                </a:tc>
                <a:extLst>
                  <a:ext uri="{0D108BD9-81ED-4DB2-BD59-A6C34878D82A}">
                    <a16:rowId xmlns:a16="http://schemas.microsoft.com/office/drawing/2014/main" val="10000"/>
                  </a:ext>
                </a:extLst>
              </a:tr>
              <a:tr h="2524550">
                <a:tc>
                  <a:txBody>
                    <a:bodyPr/>
                    <a:lstStyle/>
                    <a:p>
                      <a:pPr marL="0" indent="0">
                        <a:buNone/>
                      </a:pPr>
                      <a:r>
                        <a:rPr lang="en-US" sz="1800" b="1" dirty="0">
                          <a:latin typeface="Lucida Sans" panose="020B0602030504020204" pitchFamily="34" charset="0"/>
                        </a:rPr>
                        <a:t>Part A:</a:t>
                      </a:r>
                      <a:r>
                        <a:rPr lang="en-US" sz="1800" dirty="0">
                          <a:latin typeface="Lucida Sans" panose="020B0602030504020204" pitchFamily="34" charset="0"/>
                        </a:rPr>
                        <a:t> </a:t>
                      </a:r>
                      <a:r>
                        <a:rPr lang="en-US" sz="1800" b="1" dirty="0">
                          <a:latin typeface="Lucida Sans" panose="020B0602030504020204" pitchFamily="34" charset="0"/>
                        </a:rPr>
                        <a:t>Based on </a:t>
                      </a:r>
                      <a:r>
                        <a:rPr lang="en-US" sz="1800" b="1" i="1" dirty="0">
                          <a:latin typeface="Lucida Sans" panose="020B0602030504020204" pitchFamily="34" charset="0"/>
                        </a:rPr>
                        <a:t>Who Was Marco Polo?,</a:t>
                      </a:r>
                      <a:r>
                        <a:rPr lang="en-US" sz="1800" b="1" dirty="0">
                          <a:latin typeface="Lucida Sans" panose="020B0602030504020204" pitchFamily="34" charset="0"/>
                        </a:rPr>
                        <a:t> what inference can be made about the importance of historical documents in relation to Marco Polo’s book?</a:t>
                      </a:r>
                    </a:p>
                    <a:p>
                      <a:pPr marL="342900" indent="-342900">
                        <a:buAutoNum type="alphaUcPeriod"/>
                      </a:pPr>
                      <a:r>
                        <a:rPr lang="en-US" sz="1800" dirty="0">
                          <a:latin typeface="Lucida Sans" panose="020B0602030504020204" pitchFamily="34" charset="0"/>
                        </a:rPr>
                        <a:t>Marco Polo used historical documents to make the book accurate.</a:t>
                      </a:r>
                    </a:p>
                    <a:p>
                      <a:pPr marL="342900" indent="-342900">
                        <a:buAutoNum type="alphaUcPeriod"/>
                      </a:pPr>
                      <a:r>
                        <a:rPr lang="en-US" sz="1800" dirty="0">
                          <a:latin typeface="Lucida Sans" panose="020B0602030504020204" pitchFamily="34" charset="0"/>
                        </a:rPr>
                        <a:t>Historical documents provide information people can use to decide if Marco Polo was telling the truth.*</a:t>
                      </a:r>
                    </a:p>
                    <a:p>
                      <a:pPr marL="342900" indent="-342900">
                        <a:buAutoNum type="alphaUcPeriod"/>
                      </a:pPr>
                      <a:r>
                        <a:rPr lang="en-US" sz="1800" dirty="0">
                          <a:latin typeface="Lucida Sans" panose="020B0602030504020204" pitchFamily="34" charset="0"/>
                        </a:rPr>
                        <a:t>Historical documents helped Marco Polo and other explorers of his time travel to new places.</a:t>
                      </a:r>
                    </a:p>
                    <a:p>
                      <a:pPr marL="342900" indent="-342900">
                        <a:buAutoNum type="alphaUcPeriod"/>
                      </a:pPr>
                      <a:r>
                        <a:rPr lang="en-US" sz="1800" dirty="0">
                          <a:latin typeface="Lucida Sans" panose="020B0602030504020204" pitchFamily="34" charset="0"/>
                        </a:rPr>
                        <a:t>Marco Polo’s purpose for writing a book was to provide Kublai Kahn with historical documents. </a:t>
                      </a:r>
                    </a:p>
                    <a:p>
                      <a:pPr marL="0" indent="0">
                        <a:buNone/>
                      </a:pPr>
                      <a:r>
                        <a:rPr lang="en-US" sz="1800" b="1" dirty="0">
                          <a:latin typeface="Lucida Sans" panose="020B0602030504020204" pitchFamily="34" charset="0"/>
                        </a:rPr>
                        <a:t>Part B:</a:t>
                      </a:r>
                      <a:r>
                        <a:rPr lang="en-US" sz="1800" dirty="0">
                          <a:latin typeface="Lucida Sans" panose="020B0602030504020204" pitchFamily="34" charset="0"/>
                        </a:rPr>
                        <a:t> </a:t>
                      </a:r>
                      <a:r>
                        <a:rPr lang="en-US" sz="1800" b="1" dirty="0">
                          <a:latin typeface="Lucida Sans" panose="020B0602030504020204" pitchFamily="34" charset="0"/>
                        </a:rPr>
                        <a:t>In the text, click on the paragraph that provides evidence for the correct answer in Part A. </a:t>
                      </a:r>
                      <a:endParaRPr kumimoji="0" lang="en-US" sz="1800" b="1"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endParaRPr>
                    </a:p>
                  </a:txBody>
                  <a:tcPr/>
                </a:tc>
                <a:extLst>
                  <a:ext uri="{0D108BD9-81ED-4DB2-BD59-A6C34878D82A}">
                    <a16:rowId xmlns:a16="http://schemas.microsoft.com/office/drawing/2014/main" val="10001"/>
                  </a:ext>
                </a:extLst>
              </a:tr>
              <a:tr h="355064">
                <a:tc>
                  <a:txBody>
                    <a:bodyPr/>
                    <a:lstStyle/>
                    <a:p>
                      <a:pPr marL="0" marR="0" lvl="0" indent="0" algn="ctr" defTabSz="1778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Lucida Sans" panose="020B0602030504020204" pitchFamily="34" charset="0"/>
                          <a:ea typeface="Calibri"/>
                          <a:cs typeface="Times New Roman"/>
                        </a:rPr>
                        <a:t>(Grade 5 items based on an excerpt from </a:t>
                      </a:r>
                      <a:r>
                        <a:rPr kumimoji="0" lang="en-US" sz="1400" b="0" i="1" u="none" strike="noStrike" kern="1200" cap="none" spc="0" normalizeH="0" baseline="0" noProof="0" dirty="0">
                          <a:ln>
                            <a:noFill/>
                          </a:ln>
                          <a:solidFill>
                            <a:schemeClr val="tx1"/>
                          </a:solidFill>
                          <a:effectLst/>
                          <a:uLnTx/>
                          <a:uFillTx/>
                          <a:latin typeface="Lucida Sans" panose="020B0602030504020204" pitchFamily="34" charset="0"/>
                          <a:ea typeface="Calibri"/>
                          <a:cs typeface="Times New Roman"/>
                        </a:rPr>
                        <a:t>Who Was Marco Polo </a:t>
                      </a:r>
                      <a:r>
                        <a:rPr kumimoji="0" lang="en-US" sz="1400" b="0" i="0" u="none" strike="noStrike" kern="1200" cap="none" spc="0" normalizeH="0" baseline="0" noProof="0" dirty="0">
                          <a:ln>
                            <a:noFill/>
                          </a:ln>
                          <a:solidFill>
                            <a:schemeClr val="tx1"/>
                          </a:solidFill>
                          <a:effectLst/>
                          <a:uLnTx/>
                          <a:uFillTx/>
                          <a:latin typeface="Lucida Sans" panose="020B0602030504020204" pitchFamily="34" charset="0"/>
                          <a:ea typeface="Calibri"/>
                          <a:cs typeface="Times New Roman"/>
                        </a:rPr>
                        <a:t>by Joan Holub and an excerpt from </a:t>
                      </a:r>
                      <a:br>
                        <a:rPr kumimoji="0" lang="en-US" sz="1400" b="0" i="0" u="none" strike="noStrike" kern="1200" cap="none" spc="0" normalizeH="0" baseline="0" noProof="0" dirty="0">
                          <a:ln>
                            <a:noFill/>
                          </a:ln>
                          <a:solidFill>
                            <a:schemeClr val="tx1"/>
                          </a:solidFill>
                          <a:effectLst/>
                          <a:uLnTx/>
                          <a:uFillTx/>
                          <a:latin typeface="Lucida Sans" panose="020B0602030504020204" pitchFamily="34" charset="0"/>
                          <a:ea typeface="Calibri"/>
                          <a:cs typeface="Times New Roman"/>
                        </a:rPr>
                      </a:br>
                      <a:r>
                        <a:rPr kumimoji="0" lang="en-US" sz="1400" b="0" i="1" u="none" strike="noStrike" kern="1200" cap="none" spc="0" normalizeH="0" baseline="0" noProof="0" dirty="0">
                          <a:ln>
                            <a:noFill/>
                          </a:ln>
                          <a:solidFill>
                            <a:schemeClr val="tx1"/>
                          </a:solidFill>
                          <a:effectLst/>
                          <a:uLnTx/>
                          <a:uFillTx/>
                          <a:latin typeface="Lucida Sans" panose="020B0602030504020204" pitchFamily="34" charset="0"/>
                          <a:ea typeface="Calibri"/>
                          <a:cs typeface="Times New Roman"/>
                        </a:rPr>
                        <a:t>Adventures of Marco Polo </a:t>
                      </a:r>
                      <a:r>
                        <a:rPr kumimoji="0" lang="en-US" sz="1400" b="0" i="0" u="none" strike="noStrike" kern="1200" cap="none" spc="0" normalizeH="0" baseline="0" noProof="0" dirty="0">
                          <a:ln>
                            <a:noFill/>
                          </a:ln>
                          <a:solidFill>
                            <a:schemeClr val="tx1"/>
                          </a:solidFill>
                          <a:effectLst/>
                          <a:uLnTx/>
                          <a:uFillTx/>
                          <a:latin typeface="Lucida Sans" panose="020B0602030504020204" pitchFamily="34" charset="0"/>
                          <a:ea typeface="Calibri"/>
                          <a:cs typeface="Times New Roman"/>
                        </a:rPr>
                        <a:t>by Russell Freedman)</a:t>
                      </a:r>
                    </a:p>
                  </a:txBody>
                  <a:tcPr/>
                </a:tc>
                <a:extLst>
                  <a:ext uri="{0D108BD9-81ED-4DB2-BD59-A6C34878D82A}">
                    <a16:rowId xmlns:a16="http://schemas.microsoft.com/office/drawing/2014/main" val="10002"/>
                  </a:ext>
                </a:extLst>
              </a:tr>
              <a:tr h="972646">
                <a:tc>
                  <a:txBody>
                    <a:bodyPr/>
                    <a:lstStyle/>
                    <a:p>
                      <a:pPr marL="0" marR="0" lvl="0" indent="0" algn="l" defTabSz="1778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RI.5.3: </a:t>
                      </a:r>
                      <a:r>
                        <a:rPr kumimoji="0" lang="en-US" sz="1400" b="0" i="1"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Explain the relationships or interactions between two or more individuals, events, ideas, or concepts in a historical, scientific, or technical text based on specific information in the text. </a:t>
                      </a:r>
                    </a:p>
                    <a:p>
                      <a:pPr marL="0" marR="0" lvl="0" indent="0" algn="l" defTabSz="1778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RI.5.1: </a:t>
                      </a:r>
                      <a:r>
                        <a:rPr kumimoji="0" lang="en-US" sz="1400" b="0" i="1"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Quote accurately from a text when explaining what the text says explicitly and when drawing inferences from the text. </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96913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7638"/>
            <a:ext cx="10972800" cy="1143000"/>
          </a:xfrm>
        </p:spPr>
        <p:txBody>
          <a:bodyPr/>
          <a:lstStyle/>
          <a:p>
            <a:r>
              <a:rPr lang="en-US" i="1" dirty="0"/>
              <a:t>Characteristic 3: Use of Textual Evidence</a:t>
            </a:r>
            <a:br>
              <a:rPr lang="en-US" dirty="0"/>
            </a:br>
            <a:r>
              <a:rPr lang="en-US" dirty="0"/>
              <a:t>Multiple-Choice Items and Textual Evidence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7105926"/>
              </p:ext>
            </p:extLst>
          </p:nvPr>
        </p:nvGraphicFramePr>
        <p:xfrm>
          <a:off x="609600" y="1174751"/>
          <a:ext cx="10972800" cy="4827845"/>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20000"/>
                    </a:ext>
                  </a:extLst>
                </a:gridCol>
              </a:tblGrid>
              <a:tr h="357432">
                <a:tc>
                  <a:txBody>
                    <a:bodyPr/>
                    <a:lstStyle/>
                    <a:p>
                      <a:pPr algn="ctr"/>
                      <a:r>
                        <a:rPr lang="en-US" dirty="0">
                          <a:latin typeface="Lucida Sans" panose="020B0602030504020204" pitchFamily="34" charset="0"/>
                        </a:rPr>
                        <a:t>CCSS-Aligned Item</a:t>
                      </a:r>
                      <a:r>
                        <a:rPr lang="en-US" baseline="0" dirty="0">
                          <a:latin typeface="Lucida Sans" panose="020B0602030504020204" pitchFamily="34" charset="0"/>
                        </a:rPr>
                        <a:t>: MC</a:t>
                      </a:r>
                      <a:endParaRPr lang="en-US" dirty="0">
                        <a:latin typeface="Lucida Sans" panose="020B0602030504020204" pitchFamily="34" charset="0"/>
                      </a:endParaRPr>
                    </a:p>
                  </a:txBody>
                  <a:tcPr/>
                </a:tc>
                <a:extLst>
                  <a:ext uri="{0D108BD9-81ED-4DB2-BD59-A6C34878D82A}">
                    <a16:rowId xmlns:a16="http://schemas.microsoft.com/office/drawing/2014/main" val="10000"/>
                  </a:ext>
                </a:extLst>
              </a:tr>
              <a:tr h="2802838">
                <a:tc>
                  <a:txBody>
                    <a:bodyPr/>
                    <a:lstStyle/>
                    <a:p>
                      <a:r>
                        <a:rPr lang="en-US" sz="1800" b="1" dirty="0">
                          <a:latin typeface="Lucida Sans" panose="020B0602030504020204" pitchFamily="34" charset="0"/>
                        </a:rPr>
                        <a:t>Which</a:t>
                      </a:r>
                      <a:r>
                        <a:rPr lang="en-US" sz="1800" b="1" baseline="0" dirty="0">
                          <a:latin typeface="Lucida Sans" panose="020B0602030504020204" pitchFamily="34" charset="0"/>
                        </a:rPr>
                        <a:t> sentence from </a:t>
                      </a:r>
                      <a:r>
                        <a:rPr lang="en-US" sz="1800" b="1" i="1" baseline="0" dirty="0">
                          <a:latin typeface="Lucida Sans" panose="020B0602030504020204" pitchFamily="34" charset="0"/>
                        </a:rPr>
                        <a:t>Who Was Marco Polo? </a:t>
                      </a:r>
                      <a:r>
                        <a:rPr lang="en-US" sz="1800" b="1" baseline="0" dirty="0">
                          <a:latin typeface="Lucida Sans" panose="020B0602030504020204" pitchFamily="34" charset="0"/>
                        </a:rPr>
                        <a:t>supports the author’s claim that Polo told some stories that were not true?</a:t>
                      </a:r>
                    </a:p>
                    <a:p>
                      <a:pPr marL="342900" indent="-342900">
                        <a:buAutoNum type="alphaUcPeriod"/>
                      </a:pPr>
                      <a:r>
                        <a:rPr lang="en-US" sz="1800" baseline="0" dirty="0">
                          <a:latin typeface="Lucida Sans" panose="020B0602030504020204" pitchFamily="34" charset="0"/>
                        </a:rPr>
                        <a:t>“He said that they could change day into night and could also turn a sunny day into a rainy one.”*</a:t>
                      </a:r>
                    </a:p>
                    <a:p>
                      <a:pPr marL="342900" indent="-342900">
                        <a:buAutoNum type="alphaUcPeriod"/>
                      </a:pPr>
                      <a:r>
                        <a:rPr lang="en-US" sz="1800" baseline="0" dirty="0">
                          <a:latin typeface="Lucida Sans" panose="020B0602030504020204" pitchFamily="34" charset="0"/>
                        </a:rPr>
                        <a:t>“Marco spent most of his time in Northern China.” </a:t>
                      </a:r>
                    </a:p>
                    <a:p>
                      <a:pPr marL="342900" indent="-342900">
                        <a:buAutoNum type="alphaUcPeriod"/>
                      </a:pPr>
                      <a:r>
                        <a:rPr lang="en-US" sz="1800" baseline="0" dirty="0">
                          <a:latin typeface="Lucida Sans" panose="020B0602030504020204" pitchFamily="34" charset="0"/>
                        </a:rPr>
                        <a:t>“But a list of his belongings around the time of his death suggests that he did leave behind one of Kublai Kahn’s gold tablets.”</a:t>
                      </a:r>
                    </a:p>
                    <a:p>
                      <a:pPr marL="342900" indent="-342900">
                        <a:buAutoNum type="alphaUcPeriod"/>
                      </a:pPr>
                      <a:r>
                        <a:rPr lang="en-US" sz="1800" baseline="0" dirty="0">
                          <a:latin typeface="Lucida Sans" panose="020B0602030504020204" pitchFamily="34" charset="0"/>
                        </a:rPr>
                        <a:t>“He told them, ‘I never told half of what I saw.’”</a:t>
                      </a:r>
                      <a:endParaRPr lang="en-US" sz="1800" dirty="0">
                        <a:latin typeface="Lucida Sans" panose="020B0602030504020204" pitchFamily="34" charset="0"/>
                      </a:endParaRPr>
                    </a:p>
                  </a:txBody>
                  <a:tcPr/>
                </a:tc>
                <a:extLst>
                  <a:ext uri="{0D108BD9-81ED-4DB2-BD59-A6C34878D82A}">
                    <a16:rowId xmlns:a16="http://schemas.microsoft.com/office/drawing/2014/main" val="10001"/>
                  </a:ext>
                </a:extLst>
              </a:tr>
              <a:tr h="419151">
                <a:tc>
                  <a:txBody>
                    <a:bodyPr/>
                    <a:lstStyle/>
                    <a:p>
                      <a:pPr marL="0" marR="0" lvl="0" indent="0" algn="ctr" defTabSz="1778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Lucida Sans" panose="020B0602030504020204" pitchFamily="34" charset="0"/>
                          <a:ea typeface="Calibri"/>
                          <a:cs typeface="Times New Roman"/>
                        </a:rPr>
                        <a:t>(Grade 5 item based on an excerpt from </a:t>
                      </a:r>
                      <a:r>
                        <a:rPr kumimoji="0" lang="en-US" sz="1400" b="0" i="1" u="none" strike="noStrike" kern="1200" cap="none" spc="0" normalizeH="0" baseline="0" noProof="0" dirty="0">
                          <a:ln>
                            <a:noFill/>
                          </a:ln>
                          <a:solidFill>
                            <a:srgbClr val="000000"/>
                          </a:solidFill>
                          <a:effectLst/>
                          <a:uLnTx/>
                          <a:uFillTx/>
                          <a:latin typeface="Lucida Sans" panose="020B0602030504020204" pitchFamily="34" charset="0"/>
                          <a:ea typeface="Calibri"/>
                          <a:cs typeface="Times New Roman"/>
                        </a:rPr>
                        <a:t>Who Was Marco Polo? </a:t>
                      </a:r>
                      <a:r>
                        <a:rPr kumimoji="0" lang="en-US" sz="1400" b="0" i="0" u="none" strike="noStrike" kern="1200" cap="none" spc="0" normalizeH="0" baseline="0" noProof="0" dirty="0">
                          <a:ln>
                            <a:noFill/>
                          </a:ln>
                          <a:solidFill>
                            <a:srgbClr val="000000"/>
                          </a:solidFill>
                          <a:effectLst/>
                          <a:uLnTx/>
                          <a:uFillTx/>
                          <a:latin typeface="Lucida Sans" panose="020B0602030504020204" pitchFamily="34" charset="0"/>
                          <a:ea typeface="Calibri"/>
                          <a:cs typeface="Times New Roman"/>
                        </a:rPr>
                        <a:t>by Joan </a:t>
                      </a:r>
                      <a:r>
                        <a:rPr kumimoji="0" lang="en-US" sz="1400" b="0" i="0" u="none" strike="noStrike" kern="1200" cap="none" spc="0" normalizeH="0" baseline="0" noProof="0" dirty="0" err="1">
                          <a:ln>
                            <a:noFill/>
                          </a:ln>
                          <a:solidFill>
                            <a:srgbClr val="000000"/>
                          </a:solidFill>
                          <a:effectLst/>
                          <a:uLnTx/>
                          <a:uFillTx/>
                          <a:latin typeface="Lucida Sans" panose="020B0602030504020204" pitchFamily="34" charset="0"/>
                          <a:ea typeface="Calibri"/>
                          <a:cs typeface="Times New Roman"/>
                        </a:rPr>
                        <a:t>Holub</a:t>
                      </a:r>
                      <a:r>
                        <a:rPr kumimoji="0" lang="en-US" sz="1400" b="0" i="0" u="none" strike="noStrike" kern="1200" cap="none" spc="0" normalizeH="0" baseline="0" noProof="0" dirty="0">
                          <a:ln>
                            <a:noFill/>
                          </a:ln>
                          <a:solidFill>
                            <a:srgbClr val="000000"/>
                          </a:solidFill>
                          <a:effectLst/>
                          <a:uLnTx/>
                          <a:uFillTx/>
                          <a:latin typeface="Lucida Sans" panose="020B0602030504020204" pitchFamily="34" charset="0"/>
                          <a:ea typeface="Calibri"/>
                          <a:cs typeface="Times New Roman"/>
                        </a:rPr>
                        <a:t>)</a:t>
                      </a:r>
                    </a:p>
                  </a:txBody>
                  <a:tcPr/>
                </a:tc>
                <a:extLst>
                  <a:ext uri="{0D108BD9-81ED-4DB2-BD59-A6C34878D82A}">
                    <a16:rowId xmlns:a16="http://schemas.microsoft.com/office/drawing/2014/main" val="10002"/>
                  </a:ext>
                </a:extLst>
              </a:tr>
              <a:tr h="1240096">
                <a:tc>
                  <a:txBody>
                    <a:bodyPr/>
                    <a:lstStyle/>
                    <a:p>
                      <a:r>
                        <a:rPr lang="en-US" sz="1400" dirty="0">
                          <a:latin typeface="Lucida Sans" panose="020B0602030504020204" pitchFamily="34" charset="0"/>
                        </a:rPr>
                        <a:t>RI.5.8: </a:t>
                      </a:r>
                      <a:r>
                        <a:rPr lang="en-US" sz="1400" i="1" dirty="0">
                          <a:latin typeface="Lucida Sans" panose="020B0602030504020204" pitchFamily="34" charset="0"/>
                        </a:rPr>
                        <a:t>Explain how an author uses reasons</a:t>
                      </a:r>
                      <a:r>
                        <a:rPr lang="en-US" sz="1400" i="1" baseline="0" dirty="0">
                          <a:latin typeface="Lucida Sans" panose="020B0602030504020204" pitchFamily="34" charset="0"/>
                        </a:rPr>
                        <a:t> and evidence to support particular points in a text, identifying which reasons and evidence support which point(s).</a:t>
                      </a:r>
                    </a:p>
                    <a:p>
                      <a:r>
                        <a:rPr lang="en-US" sz="1400" baseline="0" dirty="0">
                          <a:latin typeface="Lucida Sans" panose="020B0602030504020204" pitchFamily="34" charset="0"/>
                        </a:rPr>
                        <a:t>RI.5.1: </a:t>
                      </a:r>
                      <a:r>
                        <a:rPr lang="en-US" sz="1400" i="1" baseline="0" dirty="0">
                          <a:latin typeface="Lucida Sans" panose="020B0602030504020204" pitchFamily="34" charset="0"/>
                        </a:rPr>
                        <a:t>Quote accurately from a text when explaining what the text says explicitly and when drawing inferences from the text. </a:t>
                      </a:r>
                      <a:endParaRPr lang="en-US" sz="1400" i="1" dirty="0">
                        <a:latin typeface="Lucida Sans" panose="020B060203050402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54343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Characteristic 4: Aligning to the Specifics of the Standards</a:t>
            </a:r>
            <a:br>
              <a:rPr lang="en-US" dirty="0"/>
            </a:br>
            <a:r>
              <a:rPr lang="en-US" dirty="0"/>
              <a:t>Why does aligning to the specifics of the standards matter?</a:t>
            </a:r>
          </a:p>
        </p:txBody>
      </p:sp>
      <p:sp>
        <p:nvSpPr>
          <p:cNvPr id="3" name="Content Placeholder 2"/>
          <p:cNvSpPr>
            <a:spLocks noGrp="1"/>
          </p:cNvSpPr>
          <p:nvPr>
            <p:ph idx="1"/>
          </p:nvPr>
        </p:nvSpPr>
        <p:spPr/>
        <p:txBody>
          <a:bodyPr>
            <a:normAutofit lnSpcReduction="10000"/>
          </a:bodyPr>
          <a:lstStyle/>
          <a:p>
            <a:pPr marL="0" indent="0">
              <a:lnSpc>
                <a:spcPct val="110000"/>
              </a:lnSpc>
              <a:spcBef>
                <a:spcPts val="0"/>
              </a:spcBef>
              <a:spcAft>
                <a:spcPts val="1000"/>
              </a:spcAft>
              <a:buNone/>
              <a:tabLst>
                <a:tab pos="502920" algn="l"/>
              </a:tabLst>
            </a:pPr>
            <a:r>
              <a:rPr lang="en-US" dirty="0">
                <a:latin typeface="Lucida Sans" panose="020B0602030504020204" pitchFamily="34" charset="0"/>
                <a:ea typeface="Calibri"/>
                <a:cs typeface="Calibri"/>
              </a:rPr>
              <a:t>It is crucial not to attempt to use only traditional “general reading comprehension” questions to assess the CCSS.  </a:t>
            </a:r>
          </a:p>
          <a:p>
            <a:pPr>
              <a:lnSpc>
                <a:spcPct val="110000"/>
              </a:lnSpc>
              <a:spcBef>
                <a:spcPts val="0"/>
              </a:spcBef>
              <a:spcAft>
                <a:spcPts val="1000"/>
              </a:spcAft>
              <a:tabLst>
                <a:tab pos="502920" algn="l"/>
              </a:tabLst>
            </a:pPr>
            <a:r>
              <a:rPr lang="en-US" dirty="0">
                <a:latin typeface="Lucida Sans" panose="020B0602030504020204" pitchFamily="34" charset="0"/>
                <a:ea typeface="Calibri"/>
                <a:cs typeface="Calibri"/>
              </a:rPr>
              <a:t>Many such questions fail to require the depth of textual analysis required by CCSS. </a:t>
            </a:r>
          </a:p>
          <a:p>
            <a:pPr>
              <a:lnSpc>
                <a:spcPct val="110000"/>
              </a:lnSpc>
              <a:spcBef>
                <a:spcPts val="0"/>
              </a:spcBef>
              <a:spcAft>
                <a:spcPts val="1000"/>
              </a:spcAft>
              <a:tabLst>
                <a:tab pos="502920" algn="l"/>
              </a:tabLst>
            </a:pPr>
            <a:r>
              <a:rPr lang="en-US" dirty="0">
                <a:latin typeface="Lucida Sans" panose="020B0602030504020204" pitchFamily="34" charset="0"/>
                <a:ea typeface="Calibri"/>
                <a:cs typeface="Calibri"/>
              </a:rPr>
              <a:t>The specifics of the standards help articulate how learning and focus change and grow as students progress through the grades.</a:t>
            </a:r>
          </a:p>
          <a:p>
            <a:pPr>
              <a:lnSpc>
                <a:spcPct val="110000"/>
              </a:lnSpc>
              <a:spcBef>
                <a:spcPts val="0"/>
              </a:spcBef>
              <a:spcAft>
                <a:spcPts val="1000"/>
              </a:spcAft>
              <a:tabLst>
                <a:tab pos="502920" algn="l"/>
              </a:tabLst>
            </a:pPr>
            <a:r>
              <a:rPr lang="en-US" dirty="0">
                <a:latin typeface="Lucida Sans" panose="020B0602030504020204" pitchFamily="34" charset="0"/>
                <a:ea typeface="Calibri"/>
                <a:cs typeface="Calibri"/>
              </a:rPr>
              <a:t>Such questions will not mirror or measure standards-based instruction.</a:t>
            </a:r>
          </a:p>
          <a:p>
            <a:pPr marL="0" indent="0">
              <a:lnSpc>
                <a:spcPct val="110000"/>
              </a:lnSpc>
              <a:spcBef>
                <a:spcPts val="0"/>
              </a:spcBef>
              <a:spcAft>
                <a:spcPts val="1000"/>
              </a:spcAft>
              <a:buNone/>
              <a:tabLst>
                <a:tab pos="502920" algn="l"/>
              </a:tabLst>
            </a:pPr>
            <a:r>
              <a:rPr lang="en-US" dirty="0">
                <a:latin typeface="Lucida Sans" panose="020B0602030504020204" pitchFamily="34" charset="0"/>
                <a:ea typeface="Calibri"/>
                <a:cs typeface="Calibri"/>
              </a:rPr>
              <a:t>High-quality assessment items must align to the </a:t>
            </a:r>
            <a:r>
              <a:rPr lang="en-US" dirty="0">
                <a:solidFill>
                  <a:schemeClr val="accent2"/>
                </a:solidFill>
                <a:latin typeface="Lucida Sans" panose="020B0602030504020204" pitchFamily="34" charset="0"/>
                <a:ea typeface="Calibri"/>
                <a:cs typeface="Calibri"/>
              </a:rPr>
              <a:t>specifics</a:t>
            </a:r>
            <a:r>
              <a:rPr lang="en-US" dirty="0">
                <a:latin typeface="Lucida Sans" panose="020B0602030504020204" pitchFamily="34" charset="0"/>
                <a:ea typeface="Calibri"/>
                <a:cs typeface="Calibri"/>
              </a:rPr>
              <a:t> of the </a:t>
            </a:r>
            <a:r>
              <a:rPr lang="en-US" dirty="0">
                <a:solidFill>
                  <a:schemeClr val="accent2"/>
                </a:solidFill>
                <a:latin typeface="Lucida Sans" panose="020B0602030504020204" pitchFamily="34" charset="0"/>
                <a:ea typeface="Calibri"/>
                <a:cs typeface="Calibri"/>
              </a:rPr>
              <a:t>grade-level</a:t>
            </a:r>
            <a:r>
              <a:rPr lang="en-US" dirty="0">
                <a:latin typeface="Lucida Sans" panose="020B0602030504020204" pitchFamily="34" charset="0"/>
                <a:ea typeface="Calibri"/>
                <a:cs typeface="Calibri"/>
              </a:rPr>
              <a:t> standards. </a:t>
            </a:r>
          </a:p>
          <a:p>
            <a:pPr>
              <a:lnSpc>
                <a:spcPct val="110000"/>
              </a:lnSpc>
            </a:pPr>
            <a:endParaRPr lang="en-US" dirty="0"/>
          </a:p>
        </p:txBody>
      </p:sp>
    </p:spTree>
    <p:extLst>
      <p:ext uri="{BB962C8B-B14F-4D97-AF65-F5344CB8AC3E}">
        <p14:creationId xmlns:p14="http://schemas.microsoft.com/office/powerpoint/2010/main" val="1926626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i="1" dirty="0"/>
              <a:t>Characteristic 4: Aligning to the Specifics of the Standards</a:t>
            </a:r>
            <a:br>
              <a:rPr lang="en-US" dirty="0"/>
            </a:br>
            <a:r>
              <a:rPr lang="en-US" dirty="0"/>
              <a:t>Overview of the Construction of the Standards </a:t>
            </a:r>
          </a:p>
        </p:txBody>
      </p:sp>
      <p:sp>
        <p:nvSpPr>
          <p:cNvPr id="4" name="Content Placeholder 3"/>
          <p:cNvSpPr>
            <a:spLocks noGrp="1"/>
          </p:cNvSpPr>
          <p:nvPr>
            <p:ph idx="1"/>
          </p:nvPr>
        </p:nvSpPr>
        <p:spPr/>
        <p:txBody>
          <a:bodyPr>
            <a:normAutofit/>
          </a:bodyPr>
          <a:lstStyle/>
          <a:p>
            <a:pPr marL="0" indent="0">
              <a:buNone/>
            </a:pPr>
            <a:r>
              <a:rPr lang="en-US" dirty="0"/>
              <a:t>Categories </a:t>
            </a:r>
          </a:p>
          <a:p>
            <a:pPr marL="514350" indent="-514350">
              <a:buFont typeface="+mj-lt"/>
              <a:buAutoNum type="romanLcPeriod"/>
            </a:pPr>
            <a:r>
              <a:rPr lang="en-US" dirty="0"/>
              <a:t>Reading Standards for Literature (K-12)</a:t>
            </a:r>
          </a:p>
          <a:p>
            <a:pPr marL="514350" indent="-514350">
              <a:buFont typeface="+mj-lt"/>
              <a:buAutoNum type="romanLcPeriod"/>
            </a:pPr>
            <a:r>
              <a:rPr lang="en-US" dirty="0"/>
              <a:t>Reading Standards for Informational Text (K-12)</a:t>
            </a:r>
          </a:p>
          <a:p>
            <a:pPr lvl="1" indent="-342900"/>
            <a:r>
              <a:rPr lang="en-US" dirty="0"/>
              <a:t>Reading Standards for Literacy in History/Social Studies (6-12)</a:t>
            </a:r>
          </a:p>
          <a:p>
            <a:pPr lvl="1" indent="-342900"/>
            <a:r>
              <a:rPr lang="en-US" dirty="0"/>
              <a:t>Reading Standards for Literacy in Science and Technical Subjects (6-12)</a:t>
            </a:r>
          </a:p>
          <a:p>
            <a:pPr marL="514350" indent="-514350">
              <a:buFont typeface="+mj-lt"/>
              <a:buAutoNum type="romanLcPeriod"/>
            </a:pPr>
            <a:r>
              <a:rPr lang="en-US" dirty="0"/>
              <a:t>Reading Standards: Foundational Skills (K-5)</a:t>
            </a:r>
          </a:p>
          <a:p>
            <a:pPr marL="514350" indent="-514350">
              <a:buFont typeface="+mj-lt"/>
              <a:buAutoNum type="romanLcPeriod"/>
            </a:pPr>
            <a:r>
              <a:rPr lang="en-US" dirty="0"/>
              <a:t>Writing Standards (K-12)</a:t>
            </a:r>
          </a:p>
          <a:p>
            <a:pPr marL="514350" indent="-514350">
              <a:buFont typeface="+mj-lt"/>
              <a:buAutoNum type="romanLcPeriod"/>
            </a:pPr>
            <a:r>
              <a:rPr lang="en-US" dirty="0"/>
              <a:t>Speaking and Listening Standards (K-12)</a:t>
            </a:r>
          </a:p>
          <a:p>
            <a:pPr marL="514350" indent="-514350">
              <a:buFont typeface="+mj-lt"/>
              <a:buAutoNum type="romanLcPeriod"/>
            </a:pPr>
            <a:r>
              <a:rPr lang="en-US" dirty="0"/>
              <a:t>Language Standards (K-12)</a:t>
            </a:r>
          </a:p>
          <a:p>
            <a:pPr marL="514350" indent="-514350">
              <a:buFont typeface="+mj-lt"/>
              <a:buAutoNum type="romanLcPeriod"/>
            </a:pPr>
            <a:endParaRPr lang="en-US" dirty="0"/>
          </a:p>
          <a:p>
            <a:pPr marL="514350" indent="-514350">
              <a:buFont typeface="+mj-lt"/>
              <a:buAutoNum type="romanLcPeriod"/>
            </a:pPr>
            <a:endParaRPr lang="en-US" dirty="0"/>
          </a:p>
          <a:p>
            <a:pPr marL="514350" indent="-514350">
              <a:buFont typeface="+mj-lt"/>
              <a:buAutoNum type="romanLcPeriod"/>
            </a:pPr>
            <a:endParaRPr lang="en-US" dirty="0"/>
          </a:p>
        </p:txBody>
      </p:sp>
    </p:spTree>
    <p:extLst>
      <p:ext uri="{BB962C8B-B14F-4D97-AF65-F5344CB8AC3E}">
        <p14:creationId xmlns:p14="http://schemas.microsoft.com/office/powerpoint/2010/main" val="3727081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title"/>
          </p:nvPr>
        </p:nvSpPr>
        <p:spPr/>
        <p:txBody>
          <a:bodyPr>
            <a:normAutofit/>
          </a:bodyPr>
          <a:lstStyle/>
          <a:p>
            <a:r>
              <a:rPr lang="en-US" i="1" dirty="0"/>
              <a:t>Characteristic 4: Aligning to the Specifics of the Standards</a:t>
            </a:r>
            <a:br>
              <a:rPr lang="en-US" dirty="0">
                <a:ea typeface="Bookman Old Style" pitchFamily="-106" charset="0"/>
                <a:cs typeface="Big Caslon"/>
              </a:rPr>
            </a:br>
            <a:r>
              <a:rPr lang="en-US" dirty="0">
                <a:ea typeface="Bookman Old Style" pitchFamily="-106" charset="0"/>
                <a:cs typeface="Big Caslon"/>
              </a:rPr>
              <a:t>Design and Organization</a:t>
            </a:r>
            <a:endParaRPr lang="en-US" sz="2400" i="1" dirty="0">
              <a:ea typeface="Bookman Old Style" pitchFamily="-106" charset="0"/>
              <a:cs typeface="Big Caslon"/>
            </a:endParaRPr>
          </a:p>
        </p:txBody>
      </p:sp>
      <p:sp>
        <p:nvSpPr>
          <p:cNvPr id="24579" name="Rectangle 6"/>
          <p:cNvSpPr>
            <a:spLocks noGrp="1" noChangeArrowheads="1"/>
          </p:cNvSpPr>
          <p:nvPr>
            <p:ph idx="1"/>
          </p:nvPr>
        </p:nvSpPr>
        <p:spPr>
          <a:xfrm>
            <a:off x="609600" y="1600203"/>
            <a:ext cx="10972800" cy="4724399"/>
          </a:xfrm>
        </p:spPr>
        <p:txBody>
          <a:bodyPr>
            <a:noAutofit/>
          </a:bodyPr>
          <a:lstStyle/>
          <a:p>
            <a:pPr marL="0" indent="0">
              <a:spcBef>
                <a:spcPct val="0"/>
              </a:spcBef>
              <a:buNone/>
              <a:tabLst>
                <a:tab pos="231775" algn="l"/>
              </a:tabLst>
              <a:defRPr/>
            </a:pPr>
            <a:r>
              <a:rPr lang="en-US" sz="2000" i="1" dirty="0">
                <a:ea typeface="Bookman Old Style" pitchFamily="-106" charset="0"/>
                <a:cs typeface="Big Caslon"/>
              </a:rPr>
              <a:t>Anchor Standards</a:t>
            </a:r>
            <a:endParaRPr lang="en-US" sz="2000" dirty="0">
              <a:solidFill>
                <a:schemeClr val="tx1">
                  <a:lumMod val="75000"/>
                  <a:lumOff val="25000"/>
                </a:schemeClr>
              </a:solidFill>
              <a:ea typeface="ＭＳ Ｐゴシック" pitchFamily="31" charset="-128"/>
            </a:endParaRPr>
          </a:p>
          <a:p>
            <a:pPr marL="0" indent="0">
              <a:spcBef>
                <a:spcPct val="0"/>
              </a:spcBef>
              <a:buNone/>
              <a:tabLst>
                <a:tab pos="231775" algn="l"/>
              </a:tabLst>
              <a:defRPr/>
            </a:pPr>
            <a:r>
              <a:rPr lang="en-US" sz="2000" dirty="0">
                <a:solidFill>
                  <a:schemeClr val="tx1">
                    <a:lumMod val="75000"/>
                    <a:lumOff val="25000"/>
                  </a:schemeClr>
                </a:solidFill>
                <a:ea typeface="ＭＳ Ｐゴシック" pitchFamily="31" charset="-128"/>
              </a:rPr>
              <a:t>Anchor Standards provide </a:t>
            </a:r>
            <a:r>
              <a:rPr lang="en-US" sz="2000" i="1" dirty="0">
                <a:solidFill>
                  <a:schemeClr val="tx1">
                    <a:lumMod val="75000"/>
                    <a:lumOff val="25000"/>
                  </a:schemeClr>
                </a:solidFill>
                <a:ea typeface="ＭＳ Ｐゴシック" pitchFamily="31" charset="-128"/>
              </a:rPr>
              <a:t>focus</a:t>
            </a:r>
            <a:r>
              <a:rPr lang="en-US" sz="2000" dirty="0">
                <a:solidFill>
                  <a:schemeClr val="tx1">
                    <a:lumMod val="75000"/>
                    <a:lumOff val="25000"/>
                  </a:schemeClr>
                </a:solidFill>
                <a:ea typeface="ＭＳ Ｐゴシック" pitchFamily="31" charset="-128"/>
              </a:rPr>
              <a:t> and </a:t>
            </a:r>
            <a:r>
              <a:rPr lang="en-US" sz="2000" i="1" dirty="0">
                <a:solidFill>
                  <a:schemeClr val="tx1">
                    <a:lumMod val="75000"/>
                    <a:lumOff val="25000"/>
                  </a:schemeClr>
                </a:solidFill>
                <a:ea typeface="ＭＳ Ｐゴシック" pitchFamily="31" charset="-128"/>
              </a:rPr>
              <a:t>coherence. </a:t>
            </a:r>
          </a:p>
          <a:p>
            <a:pPr>
              <a:buClr>
                <a:schemeClr val="tx1"/>
              </a:buClr>
            </a:pPr>
            <a:r>
              <a:rPr lang="en-US" sz="2000" b="1" dirty="0">
                <a:solidFill>
                  <a:schemeClr val="accent2"/>
                </a:solidFill>
              </a:rPr>
              <a:t>Anchor Standard 6: </a:t>
            </a:r>
            <a:r>
              <a:rPr lang="en-US" sz="2000" i="1" dirty="0"/>
              <a:t>Assess how point of view or purpose shapes the content and style of a text.</a:t>
            </a:r>
          </a:p>
          <a:p>
            <a:pPr marL="0" indent="0">
              <a:buNone/>
            </a:pPr>
            <a:endParaRPr lang="en-US" sz="2000" i="1" dirty="0"/>
          </a:p>
          <a:p>
            <a:pPr marL="0" indent="0">
              <a:buNone/>
            </a:pPr>
            <a:r>
              <a:rPr lang="en-US" sz="2000" i="1" dirty="0"/>
              <a:t>Grade-Specific Standards</a:t>
            </a:r>
          </a:p>
          <a:p>
            <a:pPr marL="0" indent="0">
              <a:buNone/>
            </a:pPr>
            <a:r>
              <a:rPr lang="en-US" sz="2000" dirty="0"/>
              <a:t>Grade-level standards provide specificity and the progression of skills leading to College and Career Readiness</a:t>
            </a:r>
          </a:p>
          <a:p>
            <a:pPr>
              <a:buClr>
                <a:schemeClr val="tx1"/>
              </a:buClr>
            </a:pPr>
            <a:r>
              <a:rPr lang="en-US" sz="2000" b="1" dirty="0">
                <a:solidFill>
                  <a:srgbClr val="2B9650"/>
                </a:solidFill>
              </a:rPr>
              <a:t>Grade 5, RI Standard 6: </a:t>
            </a:r>
            <a:r>
              <a:rPr lang="en-US" sz="2000" dirty="0"/>
              <a:t>Analyze multiple accounts of the same event or topic, noting important similarities and differences in the points of view they represent.</a:t>
            </a:r>
          </a:p>
          <a:p>
            <a:pPr>
              <a:buClr>
                <a:schemeClr val="tx1"/>
              </a:buClr>
            </a:pPr>
            <a:r>
              <a:rPr lang="en-US" sz="2000" b="1" dirty="0">
                <a:solidFill>
                  <a:srgbClr val="2B9650"/>
                </a:solidFill>
              </a:rPr>
              <a:t>Grade 8, RL Standard 6: </a:t>
            </a:r>
            <a:r>
              <a:rPr lang="en-US" sz="2000" dirty="0"/>
              <a:t>Analyze how differences in the points of views of the characters and the audience or reader (e.g., created through the use of dramatic irony) create such effects as suspense or humor.</a:t>
            </a:r>
          </a:p>
          <a:p>
            <a:endParaRPr lang="en-US" sz="2000" dirty="0"/>
          </a:p>
          <a:p>
            <a:pPr marL="0" indent="0">
              <a:buNone/>
            </a:pPr>
            <a:br>
              <a:rPr lang="en-US" sz="2000" dirty="0"/>
            </a:br>
            <a:endParaRPr lang="en-US" sz="2000" i="1" dirty="0">
              <a:solidFill>
                <a:schemeClr val="tx1">
                  <a:lumMod val="75000"/>
                  <a:lumOff val="25000"/>
                </a:schemeClr>
              </a:solidFill>
              <a:ea typeface="ＭＳ Ｐゴシック" pitchFamily="31" charset="-128"/>
            </a:endParaRPr>
          </a:p>
          <a:p>
            <a:pPr marL="0" indent="0">
              <a:spcBef>
                <a:spcPct val="0"/>
              </a:spcBef>
              <a:buNone/>
              <a:tabLst>
                <a:tab pos="231775" algn="l"/>
              </a:tabLst>
              <a:defRPr/>
            </a:pPr>
            <a:endParaRPr lang="en-US" sz="2000" dirty="0">
              <a:ea typeface="ＭＳ Ｐゴシック" pitchFamily="31" charset="-128"/>
            </a:endParaRPr>
          </a:p>
        </p:txBody>
      </p:sp>
    </p:spTree>
    <p:extLst>
      <p:ext uri="{BB962C8B-B14F-4D97-AF65-F5344CB8AC3E}">
        <p14:creationId xmlns:p14="http://schemas.microsoft.com/office/powerpoint/2010/main" val="94270282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Characteristic 4: Aligning to the Specifics of the Standards</a:t>
            </a:r>
            <a:br>
              <a:rPr lang="en-US" dirty="0"/>
            </a:br>
            <a:r>
              <a:rPr lang="en-US" dirty="0"/>
              <a:t>Design and Organization</a:t>
            </a:r>
          </a:p>
        </p:txBody>
      </p:sp>
      <p:sp>
        <p:nvSpPr>
          <p:cNvPr id="3" name="Content Placeholder 2"/>
          <p:cNvSpPr>
            <a:spLocks noGrp="1"/>
          </p:cNvSpPr>
          <p:nvPr>
            <p:ph idx="1"/>
          </p:nvPr>
        </p:nvSpPr>
        <p:spPr>
          <a:xfrm>
            <a:off x="609600" y="1393993"/>
            <a:ext cx="10558272" cy="4525963"/>
          </a:xfrm>
        </p:spPr>
        <p:txBody>
          <a:bodyPr>
            <a:normAutofit/>
          </a:bodyPr>
          <a:lstStyle/>
          <a:p>
            <a:pPr marL="0" indent="0">
              <a:buNone/>
            </a:pPr>
            <a:r>
              <a:rPr lang="en-US" dirty="0"/>
              <a:t>Standards 1 and 10 are “bookends” to the standards and should therefore underlie ALL items.</a:t>
            </a:r>
          </a:p>
          <a:p>
            <a:pPr marL="0" indent="0">
              <a:buNone/>
            </a:pPr>
            <a:endParaRPr lang="en-US" dirty="0"/>
          </a:p>
          <a:p>
            <a:pPr marL="0" indent="0">
              <a:buNone/>
            </a:pPr>
            <a:r>
              <a:rPr lang="en-US" b="1" dirty="0">
                <a:solidFill>
                  <a:srgbClr val="2B9650"/>
                </a:solidFill>
              </a:rPr>
              <a:t>Anchor Standard 1: </a:t>
            </a:r>
            <a:r>
              <a:rPr lang="en-US" dirty="0"/>
              <a:t>Read closely to determine what the text says explicitly and to make logical inferences from it; cite specific textual evidence when writing or speaking to support conclusions drawn from the text.</a:t>
            </a:r>
          </a:p>
          <a:p>
            <a:pPr marL="0" indent="0">
              <a:buNone/>
            </a:pPr>
            <a:endParaRPr lang="en-US" dirty="0"/>
          </a:p>
          <a:p>
            <a:pPr marL="0" indent="0">
              <a:buNone/>
            </a:pPr>
            <a:r>
              <a:rPr lang="en-US" b="1" dirty="0">
                <a:solidFill>
                  <a:srgbClr val="2B9650"/>
                </a:solidFill>
              </a:rPr>
              <a:t>Anchor Standard 10: </a:t>
            </a:r>
            <a:r>
              <a:rPr lang="en-US" dirty="0"/>
              <a:t>Read and comprehend complex literary and informational texts independently and proficiently.</a:t>
            </a:r>
          </a:p>
        </p:txBody>
      </p:sp>
      <p:sp>
        <p:nvSpPr>
          <p:cNvPr id="4" name="Rectangle 3"/>
          <p:cNvSpPr/>
          <p:nvPr/>
        </p:nvSpPr>
        <p:spPr>
          <a:xfrm>
            <a:off x="609601" y="1380855"/>
            <a:ext cx="10558271" cy="859221"/>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200" dirty="0">
              <a:latin typeface="Lucida Sans"/>
              <a:cs typeface="Lucida Sans"/>
            </a:endParaRPr>
          </a:p>
        </p:txBody>
      </p:sp>
    </p:spTree>
    <p:extLst>
      <p:ext uri="{BB962C8B-B14F-4D97-AF65-F5344CB8AC3E}">
        <p14:creationId xmlns:p14="http://schemas.microsoft.com/office/powerpoint/2010/main" val="2675912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1947255091"/>
              </p:ext>
            </p:extLst>
          </p:nvPr>
        </p:nvGraphicFramePr>
        <p:xfrm>
          <a:off x="2057403" y="304803"/>
          <a:ext cx="838199" cy="6013751"/>
        </p:xfrm>
        <a:graphic>
          <a:graphicData uri="http://schemas.openxmlformats.org/drawingml/2006/table">
            <a:tbl>
              <a:tblPr firstRow="1" firstCol="1" lastRow="1" bandRow="1">
                <a:tableStyleId>{2D5ABB26-0587-4C30-8999-92F81FD0307C}</a:tableStyleId>
              </a:tblPr>
              <a:tblGrid>
                <a:gridCol w="838199">
                  <a:extLst>
                    <a:ext uri="{9D8B030D-6E8A-4147-A177-3AD203B41FA5}">
                      <a16:colId xmlns:a16="http://schemas.microsoft.com/office/drawing/2014/main" val="20000"/>
                    </a:ext>
                  </a:extLst>
                </a:gridCol>
              </a:tblGrid>
              <a:tr h="304799">
                <a:tc>
                  <a:txBody>
                    <a:bodyPr/>
                    <a:lstStyle/>
                    <a:p>
                      <a:r>
                        <a:rPr lang="en-US" sz="1600" dirty="0">
                          <a:latin typeface="Lucida Sans" panose="020B0602030504020204" pitchFamily="34" charset="0"/>
                        </a:rPr>
                        <a:t>Bands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37349">
                <a:tc>
                  <a:txBody>
                    <a:bodyPr/>
                    <a:lstStyle/>
                    <a:p>
                      <a:r>
                        <a:rPr lang="en-US" sz="2000" dirty="0">
                          <a:latin typeface="Lucida Sans" panose="020B0602030504020204" pitchFamily="34" charset="0"/>
                        </a:rPr>
                        <a:t>11-CCR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37349">
                <a:tc>
                  <a:txBody>
                    <a:bodyPr/>
                    <a:lstStyle/>
                    <a:p>
                      <a:r>
                        <a:rPr lang="en-US" sz="2000" dirty="0">
                          <a:latin typeface="Lucida Sans" panose="020B0602030504020204" pitchFamily="34" charset="0"/>
                        </a:rPr>
                        <a:t>9-10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91216">
                <a:tc>
                  <a:txBody>
                    <a:bodyPr/>
                    <a:lstStyle/>
                    <a:p>
                      <a:r>
                        <a:rPr lang="en-US" sz="2000" dirty="0">
                          <a:latin typeface="Lucida Sans" panose="020B0602030504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20861">
                <a:tc>
                  <a:txBody>
                    <a:bodyPr/>
                    <a:lstStyle/>
                    <a:p>
                      <a:r>
                        <a:rPr lang="en-US" sz="2000" dirty="0">
                          <a:latin typeface="Lucida Sans" panose="020B0602030504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993761">
                <a:tc>
                  <a:txBody>
                    <a:bodyPr/>
                    <a:lstStyle/>
                    <a:p>
                      <a:r>
                        <a:rPr lang="en-US" sz="2000" dirty="0">
                          <a:latin typeface="Lucida Sans" panose="020B0602030504020204" pitchFamily="34"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997935">
                <a:tc>
                  <a:txBody>
                    <a:bodyPr/>
                    <a:lstStyle/>
                    <a:p>
                      <a:r>
                        <a:rPr lang="en-US" sz="2000" dirty="0">
                          <a:latin typeface="Lucida Sans" panose="020B0602030504020204" pitchFamily="34" charset="0"/>
                        </a:rPr>
                        <a:t>K-1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8" name="Rectangle 7"/>
          <p:cNvSpPr/>
          <p:nvPr/>
        </p:nvSpPr>
        <p:spPr>
          <a:xfrm>
            <a:off x="3048000" y="685803"/>
            <a:ext cx="914400" cy="5663231"/>
          </a:xfrm>
          <a:prstGeom prst="rect">
            <a:avLst/>
          </a:prstGeom>
          <a:solidFill>
            <a:schemeClr val="tx2">
              <a:lumMod val="20000"/>
              <a:lumOff val="80000"/>
            </a:schemeClr>
          </a:solidFill>
          <a:ln>
            <a:solidFill>
              <a:srgbClr val="070C1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200" dirty="0">
                <a:solidFill>
                  <a:prstClr val="black"/>
                </a:solidFill>
                <a:latin typeface="Lucida Sans" panose="020B0602030504020204" pitchFamily="34" charset="0"/>
              </a:rPr>
              <a:t>Increased Ability to Use Text Evidence</a:t>
            </a:r>
          </a:p>
        </p:txBody>
      </p:sp>
      <p:sp>
        <p:nvSpPr>
          <p:cNvPr id="9" name="Rectangle 8"/>
          <p:cNvSpPr/>
          <p:nvPr/>
        </p:nvSpPr>
        <p:spPr>
          <a:xfrm>
            <a:off x="4038600" y="3276600"/>
            <a:ext cx="4191000" cy="533400"/>
          </a:xfrm>
          <a:prstGeom prst="rect">
            <a:avLst/>
          </a:prstGeom>
          <a:ln>
            <a:noFill/>
          </a:ln>
          <a:effectLst>
            <a:outerShdw blurRad="50800" dist="38100" dir="8100000" algn="tr" rotWithShape="0">
              <a:prstClr val="black">
                <a:alpha val="40000"/>
              </a:prstClr>
            </a:outerShdw>
          </a:effectLst>
          <a:scene3d>
            <a:camera prst="perspectiveRelaxedModerately"/>
            <a:lightRig rig="soft" dir="t">
              <a:rot lat="0" lon="0" rev="0"/>
            </a:lightRig>
          </a:scene3d>
          <a:sp3d contourW="44450" prstMaterial="matte">
            <a:bevelT w="63500" h="63500" prst="angle"/>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solidFill>
                  <a:prstClr val="black"/>
                </a:solidFill>
                <a:latin typeface="Lucida Sans" panose="020B0602030504020204" pitchFamily="34" charset="0"/>
              </a:rPr>
              <a:t>Standards Two through Nine </a:t>
            </a:r>
          </a:p>
        </p:txBody>
      </p:sp>
      <p:sp>
        <p:nvSpPr>
          <p:cNvPr id="10" name="Rectangle 9"/>
          <p:cNvSpPr/>
          <p:nvPr/>
        </p:nvSpPr>
        <p:spPr>
          <a:xfrm>
            <a:off x="8382000" y="685803"/>
            <a:ext cx="914400" cy="5663231"/>
          </a:xfrm>
          <a:prstGeom prst="rect">
            <a:avLst/>
          </a:prstGeom>
          <a:solidFill>
            <a:schemeClr val="tx2">
              <a:lumMod val="20000"/>
              <a:lumOff val="80000"/>
            </a:schemeClr>
          </a:solidFill>
          <a:ln>
            <a:solidFill>
              <a:srgbClr val="070C1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200" dirty="0">
                <a:solidFill>
                  <a:prstClr val="black"/>
                </a:solidFill>
                <a:latin typeface="Lucida Sans" panose="020B0602030504020204" pitchFamily="34" charset="0"/>
              </a:rPr>
              <a:t>Increasing Range and Complexity</a:t>
            </a:r>
          </a:p>
        </p:txBody>
      </p:sp>
      <p:graphicFrame>
        <p:nvGraphicFramePr>
          <p:cNvPr id="15" name="Table 14"/>
          <p:cNvGraphicFramePr>
            <a:graphicFrameLocks noGrp="1"/>
          </p:cNvGraphicFramePr>
          <p:nvPr>
            <p:extLst>
              <p:ext uri="{D42A27DB-BD31-4B8C-83A1-F6EECF244321}">
                <p14:modId xmlns:p14="http://schemas.microsoft.com/office/powerpoint/2010/main" val="1449248809"/>
              </p:ext>
            </p:extLst>
          </p:nvPr>
        </p:nvGraphicFramePr>
        <p:xfrm>
          <a:off x="9601200" y="381003"/>
          <a:ext cx="895350" cy="6013751"/>
        </p:xfrm>
        <a:graphic>
          <a:graphicData uri="http://schemas.openxmlformats.org/drawingml/2006/table">
            <a:tbl>
              <a:tblPr firstRow="1" firstCol="1" lastRow="1" bandRow="1">
                <a:tableStyleId>{2D5ABB26-0587-4C30-8999-92F81FD0307C}</a:tableStyleId>
              </a:tblPr>
              <a:tblGrid>
                <a:gridCol w="895350">
                  <a:extLst>
                    <a:ext uri="{9D8B030D-6E8A-4147-A177-3AD203B41FA5}">
                      <a16:colId xmlns:a16="http://schemas.microsoft.com/office/drawing/2014/main" val="20000"/>
                    </a:ext>
                  </a:extLst>
                </a:gridCol>
              </a:tblGrid>
              <a:tr h="304799">
                <a:tc>
                  <a:txBody>
                    <a:bodyPr/>
                    <a:lstStyle/>
                    <a:p>
                      <a:r>
                        <a:rPr lang="en-US" sz="1600" dirty="0">
                          <a:latin typeface="Lucida Sans" panose="020B0602030504020204" pitchFamily="34" charset="0"/>
                        </a:rPr>
                        <a:t>Bands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7349">
                <a:tc>
                  <a:txBody>
                    <a:bodyPr/>
                    <a:lstStyle/>
                    <a:p>
                      <a:r>
                        <a:rPr lang="en-US" sz="2000" dirty="0">
                          <a:latin typeface="Lucida Sans" panose="020B0602030504020204" pitchFamily="34" charset="0"/>
                        </a:rPr>
                        <a:t>11-CCR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37349">
                <a:tc>
                  <a:txBody>
                    <a:bodyPr/>
                    <a:lstStyle/>
                    <a:p>
                      <a:r>
                        <a:rPr lang="en-US" sz="2000" dirty="0">
                          <a:latin typeface="Lucida Sans" panose="020B0602030504020204" pitchFamily="34" charset="0"/>
                        </a:rPr>
                        <a:t>9-10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91216">
                <a:tc>
                  <a:txBody>
                    <a:bodyPr/>
                    <a:lstStyle/>
                    <a:p>
                      <a:r>
                        <a:rPr lang="en-US" sz="2000" dirty="0">
                          <a:latin typeface="Lucida Sans" panose="020B0602030504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20861">
                <a:tc>
                  <a:txBody>
                    <a:bodyPr/>
                    <a:lstStyle/>
                    <a:p>
                      <a:r>
                        <a:rPr lang="en-US" sz="2000" dirty="0">
                          <a:latin typeface="Lucida Sans" panose="020B0602030504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993761">
                <a:tc>
                  <a:txBody>
                    <a:bodyPr/>
                    <a:lstStyle/>
                    <a:p>
                      <a:r>
                        <a:rPr lang="en-US" sz="2000" dirty="0">
                          <a:latin typeface="Lucida Sans" panose="020B0602030504020204" pitchFamily="34"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997935">
                <a:tc>
                  <a:txBody>
                    <a:bodyPr/>
                    <a:lstStyle/>
                    <a:p>
                      <a:r>
                        <a:rPr lang="en-US" sz="2000" dirty="0">
                          <a:latin typeface="Lucida Sans" panose="020B0602030504020204" pitchFamily="34" charset="0"/>
                        </a:rPr>
                        <a:t>K-1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6" name="TextBox 15"/>
          <p:cNvSpPr txBox="1"/>
          <p:nvPr/>
        </p:nvSpPr>
        <p:spPr>
          <a:xfrm>
            <a:off x="3429003" y="914400"/>
            <a:ext cx="184731" cy="369332"/>
          </a:xfrm>
          <a:prstGeom prst="rect">
            <a:avLst/>
          </a:prstGeom>
          <a:noFill/>
        </p:spPr>
        <p:txBody>
          <a:bodyPr wrap="none" rtlCol="0">
            <a:spAutoFit/>
          </a:bodyPr>
          <a:lstStyle/>
          <a:p>
            <a:endParaRPr lang="en-US" dirty="0">
              <a:solidFill>
                <a:prstClr val="black"/>
              </a:solidFill>
              <a:latin typeface="Lucida Sans" panose="020B0602030504020204" pitchFamily="34" charset="0"/>
            </a:endParaRPr>
          </a:p>
        </p:txBody>
      </p:sp>
      <p:sp>
        <p:nvSpPr>
          <p:cNvPr id="17" name="TextBox 16"/>
          <p:cNvSpPr txBox="1"/>
          <p:nvPr/>
        </p:nvSpPr>
        <p:spPr>
          <a:xfrm>
            <a:off x="2895600" y="228604"/>
            <a:ext cx="2286000" cy="430887"/>
          </a:xfrm>
          <a:prstGeom prst="rect">
            <a:avLst/>
          </a:prstGeom>
          <a:noFill/>
        </p:spPr>
        <p:txBody>
          <a:bodyPr wrap="square" rtlCol="0">
            <a:spAutoFit/>
          </a:bodyPr>
          <a:lstStyle/>
          <a:p>
            <a:r>
              <a:rPr lang="en-US" sz="2200" dirty="0">
                <a:solidFill>
                  <a:prstClr val="black"/>
                </a:solidFill>
                <a:latin typeface="Lucida Sans" panose="020B0602030504020204" pitchFamily="34" charset="0"/>
              </a:rPr>
              <a:t>Standard One</a:t>
            </a:r>
          </a:p>
        </p:txBody>
      </p:sp>
      <p:sp>
        <p:nvSpPr>
          <p:cNvPr id="18" name="TextBox 17"/>
          <p:cNvSpPr txBox="1"/>
          <p:nvPr/>
        </p:nvSpPr>
        <p:spPr>
          <a:xfrm>
            <a:off x="7391403" y="228603"/>
            <a:ext cx="2121195" cy="430887"/>
          </a:xfrm>
          <a:prstGeom prst="rect">
            <a:avLst/>
          </a:prstGeom>
          <a:noFill/>
        </p:spPr>
        <p:txBody>
          <a:bodyPr wrap="square" rtlCol="0">
            <a:spAutoFit/>
          </a:bodyPr>
          <a:lstStyle/>
          <a:p>
            <a:r>
              <a:rPr lang="en-US" sz="2200" dirty="0">
                <a:solidFill>
                  <a:prstClr val="black"/>
                </a:solidFill>
                <a:latin typeface="Lucida Sans" panose="020B0602030504020204" pitchFamily="34" charset="0"/>
              </a:rPr>
              <a:t>Standard Ten</a:t>
            </a:r>
          </a:p>
        </p:txBody>
      </p:sp>
      <p:cxnSp>
        <p:nvCxnSpPr>
          <p:cNvPr id="3" name="Straight Arrow Connector 2"/>
          <p:cNvCxnSpPr/>
          <p:nvPr/>
        </p:nvCxnSpPr>
        <p:spPr>
          <a:xfrm flipV="1">
            <a:off x="5985164" y="1371600"/>
            <a:ext cx="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5943600" y="5334000"/>
            <a:ext cx="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21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repeatCount="3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ppt_x</p:attrName>
                                        </p:attrNameLst>
                                      </p:cBhvr>
                                      <p:tavLst>
                                        <p:tav tm="0">
                                          <p:val>
                                            <p:strVal val="#ppt_x"/>
                                          </p:val>
                                        </p:tav>
                                        <p:tav tm="100000">
                                          <p:val>
                                            <p:strVal val="#ppt_x"/>
                                          </p:val>
                                        </p:tav>
                                      </p:tavLst>
                                    </p:anim>
                                    <p:anim calcmode="lin" valueType="num">
                                      <p:cBhvr>
                                        <p:cTn id="9" dur="2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Characteristic 4: Aligning to the Specifics of the Standards</a:t>
            </a:r>
            <a:br>
              <a:rPr lang="en-US" dirty="0"/>
            </a:br>
            <a:r>
              <a:rPr lang="en-US" dirty="0"/>
              <a:t>The Fine Points of Design and Organization</a:t>
            </a:r>
          </a:p>
        </p:txBody>
      </p:sp>
      <p:sp>
        <p:nvSpPr>
          <p:cNvPr id="3" name="Content Placeholder 2"/>
          <p:cNvSpPr>
            <a:spLocks noGrp="1"/>
          </p:cNvSpPr>
          <p:nvPr>
            <p:ph idx="1"/>
          </p:nvPr>
        </p:nvSpPr>
        <p:spPr>
          <a:xfrm>
            <a:off x="609600" y="1417641"/>
            <a:ext cx="10497312" cy="4708525"/>
          </a:xfrm>
        </p:spPr>
        <p:txBody>
          <a:bodyPr/>
          <a:lstStyle/>
          <a:p>
            <a:pPr marL="0" indent="0">
              <a:buNone/>
            </a:pPr>
            <a:r>
              <a:rPr lang="en-US" dirty="0"/>
              <a:t>Verbs – The verbs used in the standards are purposeful and meaningful.  They drive not only the ACTIONS required by the standards but also </a:t>
            </a:r>
            <a:r>
              <a:rPr lang="en-US" dirty="0">
                <a:solidFill>
                  <a:schemeClr val="tx1"/>
                </a:solidFill>
              </a:rPr>
              <a:t>some of </a:t>
            </a:r>
            <a:r>
              <a:rPr lang="en-US" dirty="0"/>
              <a:t>the COMPLEXITY of the items.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74110533"/>
              </p:ext>
            </p:extLst>
          </p:nvPr>
        </p:nvGraphicFramePr>
        <p:xfrm>
          <a:off x="1833832" y="3295529"/>
          <a:ext cx="8048848" cy="2435551"/>
        </p:xfrm>
        <a:graphic>
          <a:graphicData uri="http://schemas.openxmlformats.org/drawingml/2006/table">
            <a:tbl>
              <a:tblPr firstRow="1" bandRow="1">
                <a:tableStyleId>{5C22544A-7EE6-4342-B048-85BDC9FD1C3A}</a:tableStyleId>
              </a:tblPr>
              <a:tblGrid>
                <a:gridCol w="4024424">
                  <a:extLst>
                    <a:ext uri="{9D8B030D-6E8A-4147-A177-3AD203B41FA5}">
                      <a16:colId xmlns:a16="http://schemas.microsoft.com/office/drawing/2014/main" val="20000"/>
                    </a:ext>
                  </a:extLst>
                </a:gridCol>
                <a:gridCol w="4024424">
                  <a:extLst>
                    <a:ext uri="{9D8B030D-6E8A-4147-A177-3AD203B41FA5}">
                      <a16:colId xmlns:a16="http://schemas.microsoft.com/office/drawing/2014/main" val="20001"/>
                    </a:ext>
                  </a:extLst>
                </a:gridCol>
              </a:tblGrid>
              <a:tr h="889506">
                <a:tc>
                  <a:txBody>
                    <a:bodyPr/>
                    <a:lstStyle/>
                    <a:p>
                      <a:pPr algn="ctr"/>
                      <a:r>
                        <a:rPr lang="en-US" dirty="0">
                          <a:latin typeface="Lucida Sans" panose="020B0602030504020204" pitchFamily="34" charset="0"/>
                        </a:rPr>
                        <a:t>Examples</a:t>
                      </a:r>
                      <a:r>
                        <a:rPr lang="en-US" baseline="0" dirty="0">
                          <a:latin typeface="Lucida Sans" panose="020B0602030504020204" pitchFamily="34" charset="0"/>
                        </a:rPr>
                        <a:t> of verbs you DO NOT see in the standards</a:t>
                      </a:r>
                      <a:endParaRPr lang="en-US" dirty="0">
                        <a:latin typeface="Lucida Sans" panose="020B0602030504020204" pitchFamily="34" charset="0"/>
                      </a:endParaRPr>
                    </a:p>
                  </a:txBody>
                  <a:tcPr/>
                </a:tc>
                <a:tc>
                  <a:txBody>
                    <a:bodyPr/>
                    <a:lstStyle/>
                    <a:p>
                      <a:pPr algn="ctr"/>
                      <a:r>
                        <a:rPr lang="en-US" dirty="0">
                          <a:latin typeface="Lucida Sans" panose="020B0602030504020204" pitchFamily="34" charset="0"/>
                        </a:rPr>
                        <a:t>Examples</a:t>
                      </a:r>
                      <a:r>
                        <a:rPr lang="en-US" baseline="0" dirty="0">
                          <a:latin typeface="Lucida Sans" panose="020B0602030504020204" pitchFamily="34" charset="0"/>
                        </a:rPr>
                        <a:t> of verbs you DO see in the standards</a:t>
                      </a:r>
                      <a:endParaRPr lang="en-US" dirty="0">
                        <a:latin typeface="Lucida Sans" panose="020B0602030504020204" pitchFamily="34" charset="0"/>
                      </a:endParaRPr>
                    </a:p>
                  </a:txBody>
                  <a:tcPr/>
                </a:tc>
                <a:extLst>
                  <a:ext uri="{0D108BD9-81ED-4DB2-BD59-A6C34878D82A}">
                    <a16:rowId xmlns:a16="http://schemas.microsoft.com/office/drawing/2014/main" val="10000"/>
                  </a:ext>
                </a:extLst>
              </a:tr>
              <a:tr h="1546045">
                <a:tc>
                  <a:txBody>
                    <a:bodyPr/>
                    <a:lstStyle/>
                    <a:p>
                      <a:r>
                        <a:rPr lang="en-US" dirty="0">
                          <a:latin typeface="Lucida Sans" panose="020B0602030504020204" pitchFamily="34" charset="0"/>
                        </a:rPr>
                        <a:t>label, recall, name,</a:t>
                      </a:r>
                      <a:r>
                        <a:rPr lang="en-US" baseline="0" dirty="0">
                          <a:latin typeface="Lucida Sans" panose="020B0602030504020204" pitchFamily="34" charset="0"/>
                        </a:rPr>
                        <a:t> define</a:t>
                      </a:r>
                      <a:endParaRPr lang="en-US" dirty="0">
                        <a:latin typeface="Lucida Sans" panose="020B0602030504020204" pitchFamily="34" charset="0"/>
                      </a:endParaRPr>
                    </a:p>
                  </a:txBody>
                  <a:tcPr/>
                </a:tc>
                <a:tc>
                  <a:txBody>
                    <a:bodyPr/>
                    <a:lstStyle/>
                    <a:p>
                      <a:r>
                        <a:rPr lang="en-US" dirty="0">
                          <a:latin typeface="Lucida Sans" panose="020B0602030504020204" pitchFamily="34" charset="0"/>
                        </a:rPr>
                        <a:t>determine, analyze,</a:t>
                      </a:r>
                      <a:r>
                        <a:rPr lang="en-US" baseline="0" dirty="0">
                          <a:latin typeface="Lucida Sans" panose="020B0602030504020204" pitchFamily="34" charset="0"/>
                        </a:rPr>
                        <a:t> integrate, evaluate, compare, contrast</a:t>
                      </a:r>
                      <a:endParaRPr lang="en-US" dirty="0">
                        <a:latin typeface="Lucida Sans" panose="020B060203050402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47510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Links to Associated Informational Text/Video</a:t>
            </a:r>
          </a:p>
        </p:txBody>
      </p:sp>
      <p:sp>
        <p:nvSpPr>
          <p:cNvPr id="4" name="Content Placeholder 3"/>
          <p:cNvSpPr>
            <a:spLocks noGrp="1"/>
          </p:cNvSpPr>
          <p:nvPr>
            <p:ph idx="1"/>
          </p:nvPr>
        </p:nvSpPr>
        <p:spPr/>
        <p:txBody>
          <a:bodyPr/>
          <a:lstStyle/>
          <a:p>
            <a:pPr marL="0" indent="0">
              <a:buNone/>
            </a:pPr>
            <a:r>
              <a:rPr lang="en-US" dirty="0"/>
              <a:t>The informational items are written to the texts linked below. </a:t>
            </a:r>
          </a:p>
          <a:p>
            <a:endParaRPr lang="en-US" dirty="0"/>
          </a:p>
          <a:p>
            <a:endParaRPr lang="en-US" dirty="0"/>
          </a:p>
          <a:p>
            <a:r>
              <a:rPr lang="en-US" dirty="0">
                <a:hlinkClick r:id="rId3"/>
              </a:rPr>
              <a:t>“Who was Marco Polo” by Joan Holub and “The Adventure of Marco Polo” By Russell Freedman</a:t>
            </a:r>
            <a:r>
              <a:rPr lang="en-US" dirty="0"/>
              <a:t> </a:t>
            </a:r>
          </a:p>
        </p:txBody>
      </p:sp>
    </p:spTree>
    <p:extLst>
      <p:ext uri="{BB962C8B-B14F-4D97-AF65-F5344CB8AC3E}">
        <p14:creationId xmlns:p14="http://schemas.microsoft.com/office/powerpoint/2010/main" val="3905211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Characteristic 4: Aligning to the Specifics of the Standards</a:t>
            </a:r>
            <a:br>
              <a:rPr lang="en-US" dirty="0"/>
            </a:br>
            <a:r>
              <a:rPr lang="en-US" dirty="0"/>
              <a:t>The Fine Points of Design and Organization</a:t>
            </a:r>
          </a:p>
        </p:txBody>
      </p:sp>
      <p:sp>
        <p:nvSpPr>
          <p:cNvPr id="3" name="Content Placeholder 2"/>
          <p:cNvSpPr>
            <a:spLocks noGrp="1"/>
          </p:cNvSpPr>
          <p:nvPr>
            <p:ph idx="1"/>
          </p:nvPr>
        </p:nvSpPr>
        <p:spPr/>
        <p:txBody>
          <a:bodyPr>
            <a:normAutofit lnSpcReduction="10000"/>
          </a:bodyPr>
          <a:lstStyle/>
          <a:p>
            <a:pPr marL="0" indent="0">
              <a:lnSpc>
                <a:spcPct val="110000"/>
              </a:lnSpc>
              <a:buNone/>
            </a:pPr>
            <a:r>
              <a:rPr lang="en-US" dirty="0"/>
              <a:t>Punctuation and conjunctions have important meaning in the standards.</a:t>
            </a:r>
          </a:p>
          <a:p>
            <a:pPr>
              <a:lnSpc>
                <a:spcPct val="110000"/>
              </a:lnSpc>
            </a:pPr>
            <a:r>
              <a:rPr lang="en-US" dirty="0"/>
              <a:t>Semicolons indicate that skills can be tested separately</a:t>
            </a:r>
          </a:p>
          <a:p>
            <a:pPr lvl="1"/>
            <a:r>
              <a:rPr lang="en-US" b="1" dirty="0"/>
              <a:t>Grade 5, RL 2 </a:t>
            </a:r>
            <a:r>
              <a:rPr lang="en-US" dirty="0"/>
              <a:t>– Determine a theme of a story, drama, or poem from details in the text, including how characters in a story or drama respond to challenges or how the speaker in a poem reflects upon a topic</a:t>
            </a:r>
            <a:r>
              <a:rPr lang="en-US" b="1" dirty="0"/>
              <a:t>;</a:t>
            </a:r>
            <a:r>
              <a:rPr lang="en-US" dirty="0"/>
              <a:t> summarize the text.</a:t>
            </a:r>
          </a:p>
          <a:p>
            <a:r>
              <a:rPr lang="en-US" dirty="0"/>
              <a:t>“and” indicates that multiple student actions are required. </a:t>
            </a:r>
          </a:p>
          <a:p>
            <a:pPr lvl="1"/>
            <a:r>
              <a:rPr lang="en-US" b="1" dirty="0"/>
              <a:t>Grade 8, RI 9 </a:t>
            </a:r>
            <a:r>
              <a:rPr lang="en-US" dirty="0"/>
              <a:t>– Analyze a case in which two </a:t>
            </a:r>
            <a:r>
              <a:rPr lang="en-US" b="1" dirty="0"/>
              <a:t>or</a:t>
            </a:r>
            <a:r>
              <a:rPr lang="en-US" dirty="0"/>
              <a:t> more texts provide conflicting information on the same topic </a:t>
            </a:r>
            <a:r>
              <a:rPr lang="en-US" b="1" dirty="0"/>
              <a:t>and</a:t>
            </a:r>
            <a:r>
              <a:rPr lang="en-US" dirty="0"/>
              <a:t> identify where the texts disagree on matters of fact or interpretation.</a:t>
            </a:r>
          </a:p>
          <a:p>
            <a:r>
              <a:rPr lang="en-US" dirty="0"/>
              <a:t>(e.g., . . . ) provides examples, not limitations. </a:t>
            </a:r>
          </a:p>
          <a:p>
            <a:pPr lvl="1"/>
            <a:r>
              <a:rPr lang="en-US" b="1" dirty="0"/>
              <a:t>Grades 11-12, RI 3</a:t>
            </a:r>
            <a:r>
              <a:rPr lang="en-US" dirty="0"/>
              <a:t> – Analyze the impact of the author's choices regarding how to develop and relate elements of a story or drama (</a:t>
            </a:r>
            <a:r>
              <a:rPr lang="en-US" b="1" dirty="0"/>
              <a:t>e.g., </a:t>
            </a:r>
            <a:r>
              <a:rPr lang="en-US" dirty="0"/>
              <a:t>where a story is set, how the action is ordered, how the characters are introduced and developed).</a:t>
            </a:r>
          </a:p>
          <a:p>
            <a:pPr lvl="1"/>
            <a:endParaRPr lang="en-US" dirty="0"/>
          </a:p>
          <a:p>
            <a:pPr lvl="1"/>
            <a:endParaRPr lang="en-US" dirty="0"/>
          </a:p>
          <a:p>
            <a:endParaRPr lang="en-US" dirty="0"/>
          </a:p>
          <a:p>
            <a:pPr lvl="1"/>
            <a:endParaRPr lang="en-US" dirty="0"/>
          </a:p>
          <a:p>
            <a:endParaRPr lang="en-US" dirty="0"/>
          </a:p>
        </p:txBody>
      </p:sp>
      <p:sp>
        <p:nvSpPr>
          <p:cNvPr id="4" name="Oval 3"/>
          <p:cNvSpPr/>
          <p:nvPr/>
        </p:nvSpPr>
        <p:spPr>
          <a:xfrm>
            <a:off x="7277100" y="3943350"/>
            <a:ext cx="876300" cy="9906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n>
                <a:solidFill>
                  <a:schemeClr val="accent2"/>
                </a:solidFill>
              </a:ln>
              <a:noFill/>
              <a:latin typeface="Lucida Sans"/>
              <a:cs typeface="Lucida Sans"/>
            </a:endParaRPr>
          </a:p>
        </p:txBody>
      </p:sp>
      <p:sp>
        <p:nvSpPr>
          <p:cNvPr id="5" name="Oval 4"/>
          <p:cNvSpPr/>
          <p:nvPr/>
        </p:nvSpPr>
        <p:spPr>
          <a:xfrm>
            <a:off x="7277100" y="2975769"/>
            <a:ext cx="342900" cy="457200"/>
          </a:xfrm>
          <a:prstGeom prst="ellipse">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Lucida Sans"/>
              <a:cs typeface="Lucida Sans"/>
            </a:endParaRPr>
          </a:p>
        </p:txBody>
      </p:sp>
    </p:spTree>
    <p:extLst>
      <p:ext uri="{BB962C8B-B14F-4D97-AF65-F5344CB8AC3E}">
        <p14:creationId xmlns:p14="http://schemas.microsoft.com/office/powerpoint/2010/main" val="119489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Characteristic 4: Alignment to the Specifics of the Standards</a:t>
            </a:r>
            <a:br>
              <a:rPr lang="en-US" dirty="0"/>
            </a:br>
            <a:r>
              <a:rPr lang="en-US" dirty="0"/>
              <a:t>Item Comparison </a:t>
            </a:r>
            <a:endParaRPr lang="en-US" i="1" dirty="0"/>
          </a:p>
        </p:txBody>
      </p:sp>
      <p:graphicFrame>
        <p:nvGraphicFramePr>
          <p:cNvPr id="4" name="Table 3"/>
          <p:cNvGraphicFramePr>
            <a:graphicFrameLocks noGrp="1"/>
          </p:cNvGraphicFramePr>
          <p:nvPr>
            <p:extLst>
              <p:ext uri="{D42A27DB-BD31-4B8C-83A1-F6EECF244321}">
                <p14:modId xmlns:p14="http://schemas.microsoft.com/office/powerpoint/2010/main" val="4209534663"/>
              </p:ext>
            </p:extLst>
          </p:nvPr>
        </p:nvGraphicFramePr>
        <p:xfrm>
          <a:off x="755904" y="1414185"/>
          <a:ext cx="10826496" cy="4670985"/>
        </p:xfrm>
        <a:graphic>
          <a:graphicData uri="http://schemas.openxmlformats.org/drawingml/2006/table">
            <a:tbl>
              <a:tblPr firstRow="1" bandRow="1">
                <a:tableStyleId>{5C22544A-7EE6-4342-B048-85BDC9FD1C3A}</a:tableStyleId>
              </a:tblPr>
              <a:tblGrid>
                <a:gridCol w="5089944">
                  <a:extLst>
                    <a:ext uri="{9D8B030D-6E8A-4147-A177-3AD203B41FA5}">
                      <a16:colId xmlns:a16="http://schemas.microsoft.com/office/drawing/2014/main" val="20000"/>
                    </a:ext>
                  </a:extLst>
                </a:gridCol>
                <a:gridCol w="5736552">
                  <a:extLst>
                    <a:ext uri="{9D8B030D-6E8A-4147-A177-3AD203B41FA5}">
                      <a16:colId xmlns:a16="http://schemas.microsoft.com/office/drawing/2014/main" val="20001"/>
                    </a:ext>
                  </a:extLst>
                </a:gridCol>
              </a:tblGrid>
              <a:tr h="343495">
                <a:tc>
                  <a:txBody>
                    <a:bodyPr/>
                    <a:lstStyle/>
                    <a:p>
                      <a:pPr marL="0" marR="0" algn="ctr">
                        <a:lnSpc>
                          <a:spcPts val="1480"/>
                        </a:lnSpc>
                        <a:spcBef>
                          <a:spcPts val="0"/>
                        </a:spcBef>
                        <a:spcAft>
                          <a:spcPts val="0"/>
                        </a:spcAft>
                        <a:tabLst>
                          <a:tab pos="342900" algn="l"/>
                        </a:tabLst>
                      </a:pPr>
                      <a:r>
                        <a:rPr lang="en-US" sz="1400" b="1" dirty="0">
                          <a:effectLst/>
                          <a:latin typeface="Lucida Sans" panose="020B0602030504020204" pitchFamily="34" charset="0"/>
                          <a:ea typeface="Calibri"/>
                          <a:cs typeface="Tahoma"/>
                        </a:rPr>
                        <a:t>Traditional Item</a:t>
                      </a:r>
                      <a:endParaRPr lang="en-US" sz="1400" dirty="0">
                        <a:effectLst/>
                        <a:latin typeface="Lucida Sans" panose="020B0602030504020204" pitchFamily="34" charset="0"/>
                        <a:ea typeface="Calibri"/>
                        <a:cs typeface="Times New Roman"/>
                      </a:endParaRPr>
                    </a:p>
                  </a:txBody>
                  <a:tcPr anchor="ctr"/>
                </a:tc>
                <a:tc>
                  <a:txBody>
                    <a:bodyPr/>
                    <a:lstStyle/>
                    <a:p>
                      <a:pPr marL="0" marR="0" algn="ctr">
                        <a:lnSpc>
                          <a:spcPts val="1480"/>
                        </a:lnSpc>
                        <a:spcBef>
                          <a:spcPts val="0"/>
                        </a:spcBef>
                        <a:spcAft>
                          <a:spcPts val="0"/>
                        </a:spcAft>
                        <a:tabLst>
                          <a:tab pos="342900" algn="l"/>
                        </a:tabLst>
                      </a:pPr>
                      <a:r>
                        <a:rPr lang="en-US" sz="1400" b="1" baseline="0" dirty="0">
                          <a:effectLst/>
                          <a:latin typeface="Lucida Sans" panose="020B0602030504020204" pitchFamily="34" charset="0"/>
                          <a:ea typeface="Calibri"/>
                          <a:cs typeface="Times New Roman"/>
                        </a:rPr>
                        <a:t>CCSS-Aligned Item</a:t>
                      </a:r>
                      <a:endParaRPr lang="en-US" sz="1400" b="1" dirty="0">
                        <a:effectLst/>
                        <a:latin typeface="Lucida Sans" panose="020B0602030504020204" pitchFamily="34" charset="0"/>
                        <a:ea typeface="Calibri"/>
                        <a:cs typeface="Times New Roman"/>
                      </a:endParaRPr>
                    </a:p>
                  </a:txBody>
                  <a:tcPr anchor="ctr"/>
                </a:tc>
                <a:extLst>
                  <a:ext uri="{0D108BD9-81ED-4DB2-BD59-A6C34878D82A}">
                    <a16:rowId xmlns:a16="http://schemas.microsoft.com/office/drawing/2014/main" val="10000"/>
                  </a:ext>
                </a:extLst>
              </a:tr>
              <a:tr h="3146943">
                <a:tc>
                  <a:txBody>
                    <a:bodyPr/>
                    <a:lstStyle/>
                    <a:p>
                      <a:pPr marL="0" marR="0" indent="0">
                        <a:spcBef>
                          <a:spcPts val="600"/>
                        </a:spcBef>
                        <a:spcAft>
                          <a:spcPts val="0"/>
                        </a:spcAft>
                        <a:buFont typeface="+mj-lt"/>
                        <a:buNone/>
                      </a:pPr>
                      <a:r>
                        <a:rPr lang="en-US" sz="1500" b="1" kern="1200" dirty="0">
                          <a:solidFill>
                            <a:srgbClr val="000000"/>
                          </a:solidFill>
                          <a:effectLst/>
                          <a:latin typeface="Lucida Sans" panose="020B0602030504020204" pitchFamily="34" charset="0"/>
                          <a:ea typeface="+mn-ea"/>
                          <a:cs typeface="+mn-cs"/>
                        </a:rPr>
                        <a:t>What is the structure of </a:t>
                      </a:r>
                      <a:r>
                        <a:rPr lang="en-US" sz="1500" b="1" i="0" kern="1200" dirty="0">
                          <a:solidFill>
                            <a:srgbClr val="000000"/>
                          </a:solidFill>
                          <a:effectLst/>
                          <a:latin typeface="Lucida Sans" panose="020B0602030504020204" pitchFamily="34" charset="0"/>
                          <a:ea typeface="+mn-ea"/>
                          <a:cs typeface="+mn-cs"/>
                        </a:rPr>
                        <a:t>the</a:t>
                      </a:r>
                      <a:r>
                        <a:rPr lang="en-US" sz="1500" b="1" i="0" kern="1200" baseline="0" dirty="0">
                          <a:solidFill>
                            <a:srgbClr val="000000"/>
                          </a:solidFill>
                          <a:effectLst/>
                          <a:latin typeface="Lucida Sans" panose="020B0602030504020204" pitchFamily="34" charset="0"/>
                          <a:ea typeface="+mn-ea"/>
                          <a:cs typeface="+mn-cs"/>
                        </a:rPr>
                        <a:t> excerpt from </a:t>
                      </a:r>
                      <a:r>
                        <a:rPr lang="en-US" sz="1500" b="1" i="1" kern="1200" baseline="0" dirty="0">
                          <a:solidFill>
                            <a:srgbClr val="000000"/>
                          </a:solidFill>
                          <a:effectLst/>
                          <a:latin typeface="Lucida Sans" panose="020B0602030504020204" pitchFamily="34" charset="0"/>
                          <a:ea typeface="+mn-ea"/>
                          <a:cs typeface="+mn-cs"/>
                        </a:rPr>
                        <a:t>Who Was Marco Polo</a:t>
                      </a:r>
                      <a:r>
                        <a:rPr lang="en-US" sz="1500" b="1" i="0" kern="1200" baseline="0" dirty="0">
                          <a:solidFill>
                            <a:srgbClr val="000000"/>
                          </a:solidFill>
                          <a:effectLst/>
                          <a:latin typeface="Lucida Sans" panose="020B0602030504020204" pitchFamily="34" charset="0"/>
                          <a:ea typeface="+mn-ea"/>
                          <a:cs typeface="+mn-cs"/>
                        </a:rPr>
                        <a:t>?</a:t>
                      </a:r>
                      <a:endParaRPr lang="en-US" sz="1500" b="0" i="0" kern="1200" dirty="0">
                        <a:solidFill>
                          <a:srgbClr val="000000"/>
                        </a:solidFill>
                        <a:effectLst/>
                        <a:latin typeface="Lucida Sans" panose="020B0602030504020204" pitchFamily="34" charset="0"/>
                        <a:ea typeface="+mn-ea"/>
                        <a:cs typeface="+mn-cs"/>
                      </a:endParaRPr>
                    </a:p>
                    <a:p>
                      <a:pPr marL="407988" marR="0" indent="-341313">
                        <a:spcBef>
                          <a:spcPts val="0"/>
                        </a:spcBef>
                        <a:spcAft>
                          <a:spcPts val="0"/>
                        </a:spcAft>
                        <a:buFont typeface="+mj-lt"/>
                        <a:buAutoNum type="alphaUcPeriod"/>
                      </a:pPr>
                      <a:r>
                        <a:rPr lang="en-US" sz="1500" b="0" kern="1200" dirty="0">
                          <a:solidFill>
                            <a:srgbClr val="000000"/>
                          </a:solidFill>
                          <a:effectLst/>
                          <a:latin typeface="Lucida Sans" panose="020B0602030504020204" pitchFamily="34" charset="0"/>
                          <a:ea typeface="+mn-ea"/>
                          <a:cs typeface="+mn-cs"/>
                        </a:rPr>
                        <a:t>Cause and effect</a:t>
                      </a:r>
                    </a:p>
                    <a:p>
                      <a:pPr marL="407988" marR="0" indent="-341313">
                        <a:spcBef>
                          <a:spcPts val="0"/>
                        </a:spcBef>
                        <a:spcAft>
                          <a:spcPts val="0"/>
                        </a:spcAft>
                        <a:buFont typeface="+mj-lt"/>
                        <a:buAutoNum type="alphaUcPeriod"/>
                      </a:pPr>
                      <a:r>
                        <a:rPr lang="en-US" sz="1500" b="0" kern="1200" dirty="0">
                          <a:solidFill>
                            <a:srgbClr val="000000"/>
                          </a:solidFill>
                          <a:effectLst/>
                          <a:latin typeface="Lucida Sans" panose="020B0602030504020204" pitchFamily="34" charset="0"/>
                          <a:ea typeface="+mn-ea"/>
                          <a:cs typeface="+mn-cs"/>
                        </a:rPr>
                        <a:t>Comparison and contrast</a:t>
                      </a:r>
                    </a:p>
                    <a:p>
                      <a:pPr marL="407988" marR="0" indent="-341313">
                        <a:spcBef>
                          <a:spcPts val="0"/>
                        </a:spcBef>
                        <a:spcAft>
                          <a:spcPts val="0"/>
                        </a:spcAft>
                        <a:buFont typeface="+mj-lt"/>
                        <a:buAutoNum type="alphaUcPeriod"/>
                      </a:pPr>
                      <a:r>
                        <a:rPr lang="en-US" sz="1500" b="0" kern="1200" dirty="0">
                          <a:solidFill>
                            <a:srgbClr val="000000"/>
                          </a:solidFill>
                          <a:effectLst/>
                          <a:latin typeface="Lucida Sans" panose="020B0602030504020204" pitchFamily="34" charset="0"/>
                          <a:ea typeface="+mn-ea"/>
                          <a:cs typeface="+mn-cs"/>
                        </a:rPr>
                        <a:t>Problem and solution</a:t>
                      </a:r>
                    </a:p>
                    <a:p>
                      <a:pPr marL="407988" marR="0" indent="-341313">
                        <a:spcBef>
                          <a:spcPts val="0"/>
                        </a:spcBef>
                        <a:spcAft>
                          <a:spcPts val="0"/>
                        </a:spcAft>
                        <a:buFont typeface="+mj-lt"/>
                        <a:buAutoNum type="alphaUcPeriod"/>
                      </a:pPr>
                      <a:r>
                        <a:rPr lang="en-US" sz="1500" b="0" kern="1200" dirty="0">
                          <a:solidFill>
                            <a:srgbClr val="000000"/>
                          </a:solidFill>
                          <a:effectLst/>
                          <a:latin typeface="Lucida Sans" panose="020B0602030504020204" pitchFamily="34" charset="0"/>
                          <a:ea typeface="+mn-ea"/>
                          <a:cs typeface="+mn-cs"/>
                        </a:rPr>
                        <a:t>Main idea and supporting details*</a:t>
                      </a:r>
                      <a:endParaRPr lang="en-US" sz="1500" b="0" dirty="0">
                        <a:effectLst/>
                        <a:latin typeface="Lucida Sans" panose="020B0602030504020204" pitchFamily="34" charset="0"/>
                        <a:ea typeface="Calibri"/>
                        <a:cs typeface="Times New Roman"/>
                      </a:endParaRPr>
                    </a:p>
                  </a:txBody>
                  <a:tcPr/>
                </a:tc>
                <a:tc>
                  <a:txBody>
                    <a:bodyPr/>
                    <a:lstStyle/>
                    <a:p>
                      <a:pPr marL="61913" marR="0" indent="0">
                        <a:lnSpc>
                          <a:spcPct val="100000"/>
                        </a:lnSpc>
                        <a:spcBef>
                          <a:spcPts val="0"/>
                        </a:spcBef>
                        <a:spcAft>
                          <a:spcPts val="0"/>
                        </a:spcAft>
                        <a:buFont typeface="+mj-lt"/>
                        <a:buNone/>
                      </a:pPr>
                      <a:r>
                        <a:rPr kumimoji="0" lang="en-US" sz="1500" b="1"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How do the authors of both texts structure their arguments about Marco Polo?</a:t>
                      </a:r>
                    </a:p>
                    <a:p>
                      <a:pPr marL="404813" marR="0" indent="-342900">
                        <a:lnSpc>
                          <a:spcPct val="100000"/>
                        </a:lnSpc>
                        <a:spcBef>
                          <a:spcPts val="0"/>
                        </a:spcBef>
                        <a:spcAft>
                          <a:spcPts val="0"/>
                        </a:spcAft>
                        <a:buFont typeface="+mj-lt"/>
                        <a:buAutoNum type="alphaUcPeriod"/>
                      </a:pPr>
                      <a:r>
                        <a:rPr kumimoji="0" lang="en-US" sz="15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Both use chronological order to show Polo’s life and explain what happened on his trip to China.</a:t>
                      </a:r>
                    </a:p>
                    <a:p>
                      <a:pPr marL="404813" marR="0" indent="-342900">
                        <a:lnSpc>
                          <a:spcPct val="100000"/>
                        </a:lnSpc>
                        <a:spcBef>
                          <a:spcPts val="0"/>
                        </a:spcBef>
                        <a:spcAft>
                          <a:spcPts val="0"/>
                        </a:spcAft>
                        <a:buFont typeface="+mj-lt"/>
                        <a:buAutoNum type="alphaUcPeriod"/>
                      </a:pPr>
                      <a:r>
                        <a:rPr kumimoji="0" lang="en-US" sz="15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Both present ideas about the truthfulness of his book, and details to support those claims.*</a:t>
                      </a:r>
                    </a:p>
                    <a:p>
                      <a:pPr marL="404813" marR="0" indent="-342900">
                        <a:lnSpc>
                          <a:spcPct val="100000"/>
                        </a:lnSpc>
                        <a:spcBef>
                          <a:spcPts val="0"/>
                        </a:spcBef>
                        <a:spcAft>
                          <a:spcPts val="0"/>
                        </a:spcAft>
                        <a:buFont typeface="+mj-lt"/>
                        <a:buAutoNum type="alphaUcPeriod"/>
                      </a:pPr>
                      <a:r>
                        <a:rPr kumimoji="0" lang="en-US" sz="15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Both compare the details of his lies with the details of the true stories he told.  </a:t>
                      </a:r>
                    </a:p>
                    <a:p>
                      <a:pPr marL="404813" marR="0" indent="-342900">
                        <a:lnSpc>
                          <a:spcPct val="100000"/>
                        </a:lnSpc>
                        <a:spcBef>
                          <a:spcPts val="0"/>
                        </a:spcBef>
                        <a:spcAft>
                          <a:spcPts val="0"/>
                        </a:spcAft>
                        <a:buFont typeface="+mj-lt"/>
                        <a:buAutoNum type="alphaUcPeriod"/>
                      </a:pPr>
                      <a:r>
                        <a:rPr kumimoji="0" lang="en-US" sz="15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Both describe what caused Polo to write his book and the effects of his book on the world. </a:t>
                      </a:r>
                    </a:p>
                  </a:txBody>
                  <a:tcPr/>
                </a:tc>
                <a:extLst>
                  <a:ext uri="{0D108BD9-81ED-4DB2-BD59-A6C34878D82A}">
                    <a16:rowId xmlns:a16="http://schemas.microsoft.com/office/drawing/2014/main" val="10001"/>
                  </a:ext>
                </a:extLst>
              </a:tr>
              <a:tr h="266664">
                <a:tc gridSpan="2">
                  <a:txBody>
                    <a:bodyPr/>
                    <a:lstStyle/>
                    <a:p>
                      <a:pPr marL="0" marR="0" lvl="0" indent="0" algn="ctr" defTabSz="1778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Lucida Sans" panose="020B0602030504020204" pitchFamily="34" charset="0"/>
                          <a:ea typeface="Calibri"/>
                          <a:cs typeface="Times New Roman"/>
                        </a:rPr>
                        <a:t>(Grade 5 items based on an excerpt from </a:t>
                      </a:r>
                      <a:r>
                        <a:rPr kumimoji="0" lang="en-US" sz="1200" b="0" i="1" u="none" strike="noStrike" kern="1200" cap="none" spc="0" normalizeH="0" baseline="0" noProof="0" dirty="0">
                          <a:ln>
                            <a:noFill/>
                          </a:ln>
                          <a:solidFill>
                            <a:schemeClr val="tx1"/>
                          </a:solidFill>
                          <a:effectLst/>
                          <a:uLnTx/>
                          <a:uFillTx/>
                          <a:latin typeface="Lucida Sans" panose="020B0602030504020204" pitchFamily="34" charset="0"/>
                          <a:ea typeface="Calibri"/>
                          <a:cs typeface="Times New Roman"/>
                        </a:rPr>
                        <a:t>Who Was Marco Polo? </a:t>
                      </a:r>
                      <a:r>
                        <a:rPr kumimoji="0" lang="en-US" sz="1200" b="0" i="0" u="none" strike="noStrike" kern="1200" cap="none" spc="0" normalizeH="0" baseline="0" noProof="0" dirty="0">
                          <a:ln>
                            <a:noFill/>
                          </a:ln>
                          <a:solidFill>
                            <a:schemeClr val="tx1"/>
                          </a:solidFill>
                          <a:effectLst/>
                          <a:uLnTx/>
                          <a:uFillTx/>
                          <a:latin typeface="Lucida Sans" panose="020B0602030504020204" pitchFamily="34" charset="0"/>
                          <a:ea typeface="Calibri"/>
                          <a:cs typeface="Times New Roman"/>
                        </a:rPr>
                        <a:t>by Joan Holub and an excerpt from </a:t>
                      </a:r>
                      <a:br>
                        <a:rPr kumimoji="0" lang="en-US" sz="1200" b="0" i="0" u="none" strike="noStrike" kern="1200" cap="none" spc="0" normalizeH="0" baseline="0" noProof="0" dirty="0">
                          <a:ln>
                            <a:noFill/>
                          </a:ln>
                          <a:solidFill>
                            <a:schemeClr val="tx1"/>
                          </a:solidFill>
                          <a:effectLst/>
                          <a:uLnTx/>
                          <a:uFillTx/>
                          <a:latin typeface="Lucida Sans" panose="020B0602030504020204" pitchFamily="34" charset="0"/>
                          <a:ea typeface="Calibri"/>
                          <a:cs typeface="Times New Roman"/>
                        </a:rPr>
                      </a:br>
                      <a:r>
                        <a:rPr kumimoji="0" lang="en-US" sz="1200" b="0" i="1" u="none" strike="noStrike" kern="1200" cap="none" spc="0" normalizeH="0" baseline="0" noProof="0" dirty="0">
                          <a:ln>
                            <a:noFill/>
                          </a:ln>
                          <a:solidFill>
                            <a:schemeClr val="tx1"/>
                          </a:solidFill>
                          <a:effectLst/>
                          <a:uLnTx/>
                          <a:uFillTx/>
                          <a:latin typeface="Lucida Sans" panose="020B0602030504020204" pitchFamily="34" charset="0"/>
                          <a:ea typeface="Calibri"/>
                          <a:cs typeface="Times New Roman"/>
                        </a:rPr>
                        <a:t>Adventures of Marco Polo </a:t>
                      </a:r>
                      <a:r>
                        <a:rPr kumimoji="0" lang="en-US" sz="1200" b="0" i="0" u="none" strike="noStrike" kern="1200" cap="none" spc="0" normalizeH="0" baseline="0" noProof="0" dirty="0">
                          <a:ln>
                            <a:noFill/>
                          </a:ln>
                          <a:solidFill>
                            <a:schemeClr val="tx1"/>
                          </a:solidFill>
                          <a:effectLst/>
                          <a:uLnTx/>
                          <a:uFillTx/>
                          <a:latin typeface="Lucida Sans" panose="020B0602030504020204" pitchFamily="34" charset="0"/>
                          <a:ea typeface="Calibri"/>
                          <a:cs typeface="Times New Roman"/>
                        </a:rPr>
                        <a:t>by Russell Freedman)</a:t>
                      </a:r>
                    </a:p>
                  </a:txBody>
                  <a:tcPr/>
                </a:tc>
                <a:tc hMerge="1">
                  <a:txBody>
                    <a:bodyPr/>
                    <a:lstStyle/>
                    <a:p>
                      <a:endParaRPr lang="en-US" dirty="0"/>
                    </a:p>
                  </a:txBody>
                  <a:tcPr/>
                </a:tc>
                <a:extLst>
                  <a:ext uri="{0D108BD9-81ED-4DB2-BD59-A6C34878D82A}">
                    <a16:rowId xmlns:a16="http://schemas.microsoft.com/office/drawing/2014/main" val="10002"/>
                  </a:ext>
                </a:extLst>
              </a:tr>
              <a:tr h="723347">
                <a:tc gridSpan="2">
                  <a:txBody>
                    <a:bodyPr/>
                    <a:lstStyle/>
                    <a:p>
                      <a:pPr marL="0" marR="0" lvl="0" indent="0" algn="l" defTabSz="177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RL.5.1:</a:t>
                      </a:r>
                      <a:r>
                        <a:rPr kumimoji="0" lang="en-US" sz="1200" b="0" i="1"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 Quote accurately from a text when explaining what the text says explicitly and when drawing inferences from the text. </a:t>
                      </a:r>
                    </a:p>
                    <a:p>
                      <a:pPr marL="0" marR="0" lvl="0" indent="0" algn="l" defTabSz="177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RL.5.6: </a:t>
                      </a:r>
                      <a:r>
                        <a:rPr kumimoji="0" lang="en-US" sz="1200" b="0" i="1"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Compare and contrast the overall structure (e.g., chronology, comparison, cause/effect, problem/solution) of events, ideas, concepts or information in two or more texts. </a:t>
                      </a:r>
                      <a:endParaRPr kumimoji="0" lang="en-US" sz="12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endParaRPr>
                    </a:p>
                  </a:txBody>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35965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High-Quality Reading Items Summary</a:t>
            </a:r>
          </a:p>
        </p:txBody>
      </p:sp>
      <p:sp>
        <p:nvSpPr>
          <p:cNvPr id="3" name="Content Placeholder 2"/>
          <p:cNvSpPr>
            <a:spLocks noGrp="1"/>
          </p:cNvSpPr>
          <p:nvPr>
            <p:ph idx="1"/>
          </p:nvPr>
        </p:nvSpPr>
        <p:spPr/>
        <p:txBody>
          <a:bodyPr/>
          <a:lstStyle/>
          <a:p>
            <a:pPr marL="0" indent="0">
              <a:lnSpc>
                <a:spcPct val="110000"/>
              </a:lnSpc>
              <a:buNone/>
            </a:pPr>
            <a:r>
              <a:rPr lang="en-US" sz="2800" dirty="0"/>
              <a:t>Common Core-aligned items should be text-dependent and:</a:t>
            </a:r>
          </a:p>
          <a:p>
            <a:pPr>
              <a:lnSpc>
                <a:spcPct val="110000"/>
              </a:lnSpc>
            </a:pPr>
            <a:r>
              <a:rPr lang="en-US" sz="2800" dirty="0"/>
              <a:t>arise from and require </a:t>
            </a:r>
            <a:r>
              <a:rPr lang="en-US" sz="2800" b="1" dirty="0">
                <a:solidFill>
                  <a:schemeClr val="accent2"/>
                </a:solidFill>
              </a:rPr>
              <a:t>close reading </a:t>
            </a:r>
            <a:r>
              <a:rPr lang="en-US" sz="2800" dirty="0"/>
              <a:t>and </a:t>
            </a:r>
            <a:r>
              <a:rPr lang="en-US" sz="2800" b="1" dirty="0">
                <a:solidFill>
                  <a:schemeClr val="accent2"/>
                </a:solidFill>
              </a:rPr>
              <a:t>analysis</a:t>
            </a:r>
            <a:r>
              <a:rPr lang="en-US" sz="2800" dirty="0"/>
              <a:t> of text</a:t>
            </a:r>
          </a:p>
          <a:p>
            <a:pPr>
              <a:lnSpc>
                <a:spcPct val="110000"/>
              </a:lnSpc>
            </a:pPr>
            <a:r>
              <a:rPr lang="en-US" sz="2800" dirty="0"/>
              <a:t>focus on </a:t>
            </a:r>
            <a:r>
              <a:rPr lang="en-US" sz="2800" b="1" dirty="0">
                <a:solidFill>
                  <a:schemeClr val="accent2"/>
                </a:solidFill>
              </a:rPr>
              <a:t>central ideas </a:t>
            </a:r>
            <a:r>
              <a:rPr lang="en-US" sz="2800" dirty="0"/>
              <a:t>and </a:t>
            </a:r>
            <a:r>
              <a:rPr lang="en-US" sz="2800" b="1" dirty="0">
                <a:solidFill>
                  <a:schemeClr val="accent2"/>
                </a:solidFill>
              </a:rPr>
              <a:t>important particulars</a:t>
            </a:r>
          </a:p>
          <a:p>
            <a:pPr>
              <a:lnSpc>
                <a:spcPct val="110000"/>
              </a:lnSpc>
            </a:pPr>
            <a:r>
              <a:rPr lang="en-US" sz="2800" dirty="0"/>
              <a:t>assess the depth and specific requirements of the </a:t>
            </a:r>
            <a:r>
              <a:rPr lang="en-US" sz="2800" b="1" dirty="0">
                <a:solidFill>
                  <a:schemeClr val="accent2"/>
                </a:solidFill>
              </a:rPr>
              <a:t>grade-level </a:t>
            </a:r>
            <a:r>
              <a:rPr lang="en-US" sz="2800" dirty="0"/>
              <a:t>standards</a:t>
            </a:r>
          </a:p>
          <a:p>
            <a:pPr>
              <a:lnSpc>
                <a:spcPct val="110000"/>
              </a:lnSpc>
            </a:pPr>
            <a:r>
              <a:rPr lang="en-US" sz="2800" dirty="0"/>
              <a:t>require students to </a:t>
            </a:r>
            <a:r>
              <a:rPr lang="en-US" sz="2800" b="1" dirty="0">
                <a:solidFill>
                  <a:schemeClr val="accent2"/>
                </a:solidFill>
              </a:rPr>
              <a:t>use direct textual evidence </a:t>
            </a:r>
            <a:r>
              <a:rPr lang="en-US" sz="2800" dirty="0"/>
              <a:t>in support of their responses </a:t>
            </a:r>
          </a:p>
          <a:p>
            <a:pPr lvl="1"/>
            <a:endParaRPr lang="en-US" dirty="0"/>
          </a:p>
          <a:p>
            <a:pPr lvl="1"/>
            <a:endParaRPr lang="en-US" dirty="0"/>
          </a:p>
        </p:txBody>
      </p:sp>
    </p:spTree>
    <p:extLst>
      <p:ext uri="{BB962C8B-B14F-4D97-AF65-F5344CB8AC3E}">
        <p14:creationId xmlns:p14="http://schemas.microsoft.com/office/powerpoint/2010/main" val="360638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What’s next?</a:t>
            </a:r>
          </a:p>
        </p:txBody>
      </p:sp>
      <p:sp>
        <p:nvSpPr>
          <p:cNvPr id="3" name="Content Placeholder 2"/>
          <p:cNvSpPr>
            <a:spLocks noGrp="1"/>
          </p:cNvSpPr>
          <p:nvPr>
            <p:ph idx="1"/>
          </p:nvPr>
        </p:nvSpPr>
        <p:spPr/>
        <p:txBody>
          <a:bodyPr>
            <a:normAutofit/>
          </a:bodyPr>
          <a:lstStyle/>
          <a:p>
            <a:pPr marL="0" indent="0">
              <a:buNone/>
            </a:pPr>
            <a:r>
              <a:rPr lang="en-US" sz="2800" dirty="0"/>
              <a:t>Characteristic 4 is alignment to the specifics of the standards.</a:t>
            </a:r>
          </a:p>
          <a:p>
            <a:r>
              <a:rPr lang="en-US" sz="2800" dirty="0"/>
              <a:t>It requires careful attention to the </a:t>
            </a:r>
            <a:r>
              <a:rPr lang="en-US" sz="2800" b="1" dirty="0">
                <a:solidFill>
                  <a:schemeClr val="accent2"/>
                </a:solidFill>
              </a:rPr>
              <a:t>exact language </a:t>
            </a:r>
            <a:r>
              <a:rPr lang="en-US" sz="2800" dirty="0"/>
              <a:t>of the standards themselves.</a:t>
            </a:r>
          </a:p>
          <a:p>
            <a:r>
              <a:rPr lang="en-US" sz="2800" dirty="0"/>
              <a:t>Because the standards are </a:t>
            </a:r>
            <a:r>
              <a:rPr lang="en-US" sz="2800" b="1" dirty="0">
                <a:solidFill>
                  <a:schemeClr val="accent2"/>
                </a:solidFill>
              </a:rPr>
              <a:t>research based</a:t>
            </a:r>
            <a:r>
              <a:rPr lang="en-US" sz="2800" dirty="0"/>
              <a:t>, it is important to align to both the letter and the spirit of the standards to help students be fully prepared for both college and career.</a:t>
            </a:r>
          </a:p>
          <a:p>
            <a:pPr marL="457200" lvl="1" indent="0">
              <a:buNone/>
            </a:pPr>
            <a:r>
              <a:rPr lang="en-US" sz="2800" dirty="0"/>
              <a:t> </a:t>
            </a:r>
          </a:p>
        </p:txBody>
      </p:sp>
    </p:spTree>
    <p:extLst>
      <p:ext uri="{BB962C8B-B14F-4D97-AF65-F5344CB8AC3E}">
        <p14:creationId xmlns:p14="http://schemas.microsoft.com/office/powerpoint/2010/main" val="2940758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High-Quality Reading Items</a:t>
            </a:r>
            <a:endParaRPr lang="en-US" b="1" dirty="0"/>
          </a:p>
        </p:txBody>
      </p:sp>
      <p:sp>
        <p:nvSpPr>
          <p:cNvPr id="3" name="Content Placeholder 2"/>
          <p:cNvSpPr>
            <a:spLocks noGrp="1"/>
          </p:cNvSpPr>
          <p:nvPr>
            <p:ph idx="1"/>
          </p:nvPr>
        </p:nvSpPr>
        <p:spPr>
          <a:xfrm>
            <a:off x="1981200" y="1600201"/>
            <a:ext cx="8229600" cy="4238896"/>
          </a:xfrm>
        </p:spPr>
        <p:style>
          <a:lnRef idx="1">
            <a:schemeClr val="accent2"/>
          </a:lnRef>
          <a:fillRef idx="2">
            <a:schemeClr val="accent2"/>
          </a:fillRef>
          <a:effectRef idx="1">
            <a:schemeClr val="accent2"/>
          </a:effectRef>
          <a:fontRef idx="minor">
            <a:schemeClr val="dk1"/>
          </a:fontRef>
        </p:style>
        <p:txBody>
          <a:bodyPr>
            <a:normAutofit/>
          </a:bodyPr>
          <a:lstStyle/>
          <a:p>
            <a:pPr marL="0" indent="0">
              <a:lnSpc>
                <a:spcPct val="150000"/>
              </a:lnSpc>
              <a:buNone/>
            </a:pPr>
            <a:r>
              <a:rPr lang="en-US" b="1" dirty="0">
                <a:latin typeface="Lucida Sans"/>
              </a:rPr>
              <a:t>Requiring students to read closely and use evidence from texts: </a:t>
            </a:r>
          </a:p>
          <a:p>
            <a:pPr marL="0" indent="0">
              <a:lnSpc>
                <a:spcPct val="150000"/>
              </a:lnSpc>
              <a:buNone/>
            </a:pPr>
            <a:r>
              <a:rPr lang="en-US" dirty="0">
                <a:latin typeface="Lucida Sans"/>
              </a:rPr>
              <a:t>Reading assessments consist of test questions or tasks, as appropriate, that demand that students read carefully and deeply and use specific evidence from increasingly complex texts to obtain and defend correct responses.</a:t>
            </a:r>
          </a:p>
          <a:p>
            <a:pPr marL="0" indent="0">
              <a:buNone/>
            </a:pPr>
            <a:endParaRPr lang="en-US" dirty="0">
              <a:latin typeface="Lucida Sans" panose="020B0602030504020204" pitchFamily="34" charset="0"/>
            </a:endParaRPr>
          </a:p>
          <a:p>
            <a:pPr marL="0" indent="0">
              <a:buNone/>
            </a:pPr>
            <a:endParaRPr lang="en-US" dirty="0">
              <a:latin typeface="Lucida Sans" panose="020B0602030504020204" pitchFamily="34" charset="0"/>
            </a:endParaRPr>
          </a:p>
        </p:txBody>
      </p:sp>
    </p:spTree>
    <p:extLst>
      <p:ext uri="{BB962C8B-B14F-4D97-AF65-F5344CB8AC3E}">
        <p14:creationId xmlns:p14="http://schemas.microsoft.com/office/powerpoint/2010/main" val="3850122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Characteristic 1: Close Reading and Text Dependency</a:t>
            </a:r>
            <a:br>
              <a:rPr lang="en-US" dirty="0"/>
            </a:br>
            <a:r>
              <a:rPr lang="en-US" dirty="0"/>
              <a:t>What does it mean to read closely?</a:t>
            </a:r>
          </a:p>
        </p:txBody>
      </p:sp>
      <p:sp>
        <p:nvSpPr>
          <p:cNvPr id="3" name="Content Placeholder 2"/>
          <p:cNvSpPr>
            <a:spLocks noGrp="1"/>
          </p:cNvSpPr>
          <p:nvPr>
            <p:ph idx="1"/>
          </p:nvPr>
        </p:nvSpPr>
        <p:spPr/>
        <p:txBody>
          <a:bodyPr>
            <a:normAutofit lnSpcReduction="10000"/>
          </a:bodyPr>
          <a:lstStyle/>
          <a:p>
            <a:pPr>
              <a:lnSpc>
                <a:spcPct val="110000"/>
              </a:lnSpc>
            </a:pPr>
            <a:r>
              <a:rPr lang="en-US" dirty="0"/>
              <a:t>To read closely, students must have something to read. </a:t>
            </a:r>
            <a:r>
              <a:rPr lang="en-US" b="1" dirty="0"/>
              <a:t>Items that require students to carefully read a text are know as </a:t>
            </a:r>
            <a:r>
              <a:rPr lang="en-US" b="1" dirty="0">
                <a:solidFill>
                  <a:schemeClr val="accent2"/>
                </a:solidFill>
              </a:rPr>
              <a:t>text-dependent items</a:t>
            </a:r>
            <a:r>
              <a:rPr lang="en-US" b="1" dirty="0">
                <a:solidFill>
                  <a:schemeClr val="tx1"/>
                </a:solidFill>
              </a:rPr>
              <a:t>.</a:t>
            </a:r>
          </a:p>
          <a:p>
            <a:pPr lvl="1">
              <a:lnSpc>
                <a:spcPct val="110000"/>
              </a:lnSpc>
            </a:pPr>
            <a:r>
              <a:rPr lang="en-US" dirty="0"/>
              <a:t>Text dependent, by definition, means </a:t>
            </a:r>
            <a:r>
              <a:rPr lang="en-US" b="1" dirty="0">
                <a:solidFill>
                  <a:schemeClr val="accent2"/>
                </a:solidFill>
              </a:rPr>
              <a:t>tied to a text </a:t>
            </a:r>
            <a:r>
              <a:rPr lang="en-US" dirty="0"/>
              <a:t>and staying within the “four corners” of the text. </a:t>
            </a:r>
          </a:p>
          <a:p>
            <a:pPr lvl="1">
              <a:lnSpc>
                <a:spcPct val="110000"/>
              </a:lnSpc>
            </a:pPr>
            <a:r>
              <a:rPr lang="en-US" dirty="0"/>
              <a:t>When questions are text dependent, they require students to engage in </a:t>
            </a:r>
            <a:r>
              <a:rPr lang="en-US" b="1" dirty="0">
                <a:solidFill>
                  <a:srgbClr val="2B9650"/>
                </a:solidFill>
              </a:rPr>
              <a:t>close reading</a:t>
            </a:r>
            <a:r>
              <a:rPr lang="en-US" dirty="0"/>
              <a:t>, enabling students to reach </a:t>
            </a:r>
            <a:r>
              <a:rPr lang="en-US" dirty="0">
                <a:solidFill>
                  <a:schemeClr val="tx1"/>
                </a:solidFill>
              </a:rPr>
              <a:t>profound understandings of the text</a:t>
            </a:r>
            <a:r>
              <a:rPr lang="en-US" dirty="0"/>
              <a:t>, rather than superficial observations. </a:t>
            </a:r>
          </a:p>
          <a:p>
            <a:pPr>
              <a:lnSpc>
                <a:spcPct val="110000"/>
              </a:lnSpc>
            </a:pPr>
            <a:r>
              <a:rPr lang="en-US" dirty="0"/>
              <a:t>Reading closely</a:t>
            </a:r>
          </a:p>
          <a:p>
            <a:pPr lvl="1">
              <a:lnSpc>
                <a:spcPct val="110000"/>
              </a:lnSpc>
            </a:pPr>
            <a:r>
              <a:rPr lang="en-US" dirty="0"/>
              <a:t>often requires going back and </a:t>
            </a:r>
            <a:r>
              <a:rPr lang="en-US" b="1" dirty="0">
                <a:solidFill>
                  <a:schemeClr val="accent2"/>
                </a:solidFill>
              </a:rPr>
              <a:t>rereading</a:t>
            </a:r>
            <a:r>
              <a:rPr lang="en-US" dirty="0"/>
              <a:t> specific parts of texts. </a:t>
            </a:r>
          </a:p>
          <a:p>
            <a:pPr lvl="1">
              <a:lnSpc>
                <a:spcPct val="110000"/>
              </a:lnSpc>
            </a:pPr>
            <a:r>
              <a:rPr lang="en-US" b="1" dirty="0">
                <a:solidFill>
                  <a:schemeClr val="accent2"/>
                </a:solidFill>
              </a:rPr>
              <a:t>takes time.</a:t>
            </a:r>
          </a:p>
          <a:p>
            <a:pPr lvl="1">
              <a:lnSpc>
                <a:spcPct val="110000"/>
              </a:lnSpc>
            </a:pPr>
            <a:r>
              <a:rPr lang="en-US" dirty="0"/>
              <a:t>requires </a:t>
            </a:r>
            <a:r>
              <a:rPr lang="en-US" b="1" dirty="0">
                <a:solidFill>
                  <a:schemeClr val="accent2"/>
                </a:solidFill>
              </a:rPr>
              <a:t>careful attention </a:t>
            </a:r>
            <a:r>
              <a:rPr lang="en-US" dirty="0"/>
              <a:t>to texts.</a:t>
            </a:r>
          </a:p>
          <a:p>
            <a:pPr lvl="1">
              <a:lnSpc>
                <a:spcPct val="110000"/>
              </a:lnSpc>
            </a:pPr>
            <a:endParaRPr lang="en-US" dirty="0"/>
          </a:p>
          <a:p>
            <a:pPr lvl="1">
              <a:lnSpc>
                <a:spcPct val="110000"/>
              </a:lnSpc>
            </a:pPr>
            <a:endParaRPr lang="en-US" dirty="0"/>
          </a:p>
        </p:txBody>
      </p:sp>
    </p:spTree>
    <p:extLst>
      <p:ext uri="{BB962C8B-B14F-4D97-AF65-F5344CB8AC3E}">
        <p14:creationId xmlns:p14="http://schemas.microsoft.com/office/powerpoint/2010/main" val="2768084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78802"/>
          </a:xfrm>
        </p:spPr>
        <p:txBody>
          <a:bodyPr>
            <a:noAutofit/>
          </a:bodyPr>
          <a:lstStyle/>
          <a:p>
            <a:r>
              <a:rPr lang="en-US" i="1" dirty="0"/>
              <a:t>Characteristic 1: Close Reading and Text Dependency</a:t>
            </a:r>
            <a:br>
              <a:rPr lang="en-US" dirty="0"/>
            </a:br>
            <a:r>
              <a:rPr lang="en-US" dirty="0"/>
              <a:t>Item Comparison</a:t>
            </a:r>
          </a:p>
        </p:txBody>
      </p:sp>
      <p:graphicFrame>
        <p:nvGraphicFramePr>
          <p:cNvPr id="4" name="Table 3"/>
          <p:cNvGraphicFramePr>
            <a:graphicFrameLocks noGrp="1"/>
          </p:cNvGraphicFramePr>
          <p:nvPr>
            <p:extLst>
              <p:ext uri="{D42A27DB-BD31-4B8C-83A1-F6EECF244321}">
                <p14:modId xmlns:p14="http://schemas.microsoft.com/office/powerpoint/2010/main" val="3411639520"/>
              </p:ext>
            </p:extLst>
          </p:nvPr>
        </p:nvGraphicFramePr>
        <p:xfrm>
          <a:off x="609600" y="1099775"/>
          <a:ext cx="11231880" cy="5077633"/>
        </p:xfrm>
        <a:graphic>
          <a:graphicData uri="http://schemas.openxmlformats.org/drawingml/2006/table">
            <a:tbl>
              <a:tblPr firstRow="1" bandRow="1">
                <a:tableStyleId>{5C22544A-7EE6-4342-B048-85BDC9FD1C3A}</a:tableStyleId>
              </a:tblPr>
              <a:tblGrid>
                <a:gridCol w="5366342">
                  <a:extLst>
                    <a:ext uri="{9D8B030D-6E8A-4147-A177-3AD203B41FA5}">
                      <a16:colId xmlns:a16="http://schemas.microsoft.com/office/drawing/2014/main" val="20000"/>
                    </a:ext>
                  </a:extLst>
                </a:gridCol>
                <a:gridCol w="5865538">
                  <a:extLst>
                    <a:ext uri="{9D8B030D-6E8A-4147-A177-3AD203B41FA5}">
                      <a16:colId xmlns:a16="http://schemas.microsoft.com/office/drawing/2014/main" val="20001"/>
                    </a:ext>
                  </a:extLst>
                </a:gridCol>
              </a:tblGrid>
              <a:tr h="271576">
                <a:tc>
                  <a:txBody>
                    <a:bodyPr/>
                    <a:lstStyle/>
                    <a:p>
                      <a:pPr marL="0" marR="0" algn="ctr">
                        <a:lnSpc>
                          <a:spcPts val="1480"/>
                        </a:lnSpc>
                        <a:spcBef>
                          <a:spcPts val="0"/>
                        </a:spcBef>
                        <a:spcAft>
                          <a:spcPts val="0"/>
                        </a:spcAft>
                        <a:tabLst>
                          <a:tab pos="342900" algn="l"/>
                        </a:tabLst>
                      </a:pPr>
                      <a:r>
                        <a:rPr lang="en-US" sz="1400" b="1" dirty="0">
                          <a:effectLst/>
                          <a:latin typeface="Lucida Sans" panose="020B0602030504020204" pitchFamily="34" charset="0"/>
                          <a:ea typeface="Calibri"/>
                          <a:cs typeface="Tahoma"/>
                        </a:rPr>
                        <a:t>Traditional Item</a:t>
                      </a:r>
                    </a:p>
                  </a:txBody>
                  <a:tcPr anchor="ctr"/>
                </a:tc>
                <a:tc>
                  <a:txBody>
                    <a:bodyPr/>
                    <a:lstStyle/>
                    <a:p>
                      <a:pPr marL="0" marR="0" algn="ctr">
                        <a:lnSpc>
                          <a:spcPts val="1480"/>
                        </a:lnSpc>
                        <a:spcBef>
                          <a:spcPts val="0"/>
                        </a:spcBef>
                        <a:spcAft>
                          <a:spcPts val="0"/>
                        </a:spcAft>
                        <a:tabLst>
                          <a:tab pos="342900" algn="l"/>
                        </a:tabLst>
                      </a:pPr>
                      <a:r>
                        <a:rPr lang="en-US" sz="1400" b="1" dirty="0">
                          <a:effectLst/>
                          <a:latin typeface="Lucida Sans" panose="020B0602030504020204" pitchFamily="34" charset="0"/>
                          <a:ea typeface="Calibri"/>
                          <a:cs typeface="Times New Roman"/>
                        </a:rPr>
                        <a:t>CCSS-Aligned Item</a:t>
                      </a:r>
                    </a:p>
                  </a:txBody>
                  <a:tcPr anchor="ctr"/>
                </a:tc>
                <a:extLst>
                  <a:ext uri="{0D108BD9-81ED-4DB2-BD59-A6C34878D82A}">
                    <a16:rowId xmlns:a16="http://schemas.microsoft.com/office/drawing/2014/main" val="10000"/>
                  </a:ext>
                </a:extLst>
              </a:tr>
              <a:tr h="3728665">
                <a:tc>
                  <a:txBody>
                    <a:bodyPr/>
                    <a:lstStyle/>
                    <a:p>
                      <a:pPr marL="177800" marR="0" lvl="0" indent="0" algn="l" defTabSz="914400" rtl="0" eaLnBrk="1" fontAlgn="auto" latinLnBrk="0" hangingPunct="1">
                        <a:lnSpc>
                          <a:spcPct val="100000"/>
                        </a:lnSpc>
                        <a:spcBef>
                          <a:spcPts val="0"/>
                        </a:spcBef>
                        <a:spcAft>
                          <a:spcPts val="0"/>
                        </a:spcAft>
                        <a:buClrTx/>
                        <a:buSzPct val="90000"/>
                        <a:buFont typeface="Times New Roman"/>
                        <a:buNone/>
                        <a:tabLst/>
                        <a:defRPr/>
                      </a:pPr>
                      <a:r>
                        <a:rPr lang="en-US" sz="1600" b="1" dirty="0">
                          <a:solidFill>
                            <a:srgbClr val="3F3F39"/>
                          </a:solidFill>
                          <a:effectLst/>
                          <a:latin typeface="Lucida Sans" panose="020B0602030504020204" pitchFamily="34" charset="0"/>
                          <a:ea typeface="Calibri"/>
                          <a:cs typeface="Times New Roman"/>
                        </a:rPr>
                        <a:t>What</a:t>
                      </a:r>
                      <a:r>
                        <a:rPr lang="en-US" sz="1600" b="1" baseline="0" dirty="0">
                          <a:solidFill>
                            <a:srgbClr val="3F3F39"/>
                          </a:solidFill>
                          <a:effectLst/>
                          <a:latin typeface="Lucida Sans" panose="020B0602030504020204" pitchFamily="34" charset="0"/>
                          <a:ea typeface="Calibri"/>
                          <a:cs typeface="Times New Roman"/>
                        </a:rPr>
                        <a:t> is a similarity between the two texts?</a:t>
                      </a:r>
                    </a:p>
                    <a:p>
                      <a:pPr marL="520700" marR="0" lvl="0" indent="-342900" algn="l" defTabSz="914400" rtl="0" eaLnBrk="1" fontAlgn="auto" latinLnBrk="0" hangingPunct="1">
                        <a:lnSpc>
                          <a:spcPct val="100000"/>
                        </a:lnSpc>
                        <a:spcBef>
                          <a:spcPts val="0"/>
                        </a:spcBef>
                        <a:spcAft>
                          <a:spcPts val="0"/>
                        </a:spcAft>
                        <a:buClrTx/>
                        <a:buSzPct val="90000"/>
                        <a:buFont typeface="Times New Roman"/>
                        <a:buAutoNum type="alphaUcPeriod"/>
                        <a:tabLst/>
                        <a:defRPr/>
                      </a:pPr>
                      <a:r>
                        <a:rPr lang="en-US" sz="1600" b="0" baseline="0" dirty="0">
                          <a:solidFill>
                            <a:srgbClr val="3F3F39"/>
                          </a:solidFill>
                          <a:effectLst/>
                          <a:latin typeface="Lucida Sans" panose="020B0602030504020204" pitchFamily="34" charset="0"/>
                          <a:ea typeface="Calibri"/>
                          <a:cs typeface="Times New Roman"/>
                        </a:rPr>
                        <a:t>They are both about Marco Polo.*</a:t>
                      </a:r>
                    </a:p>
                    <a:p>
                      <a:pPr marL="520700" marR="0" lvl="0" indent="-342900" algn="l" defTabSz="914400" rtl="0" eaLnBrk="1" fontAlgn="auto" latinLnBrk="0" hangingPunct="1">
                        <a:lnSpc>
                          <a:spcPct val="100000"/>
                        </a:lnSpc>
                        <a:spcBef>
                          <a:spcPts val="0"/>
                        </a:spcBef>
                        <a:spcAft>
                          <a:spcPts val="0"/>
                        </a:spcAft>
                        <a:buClrTx/>
                        <a:buSzPct val="90000"/>
                        <a:buFont typeface="Times New Roman"/>
                        <a:buAutoNum type="alphaUcPeriod"/>
                        <a:tabLst/>
                        <a:defRPr/>
                      </a:pPr>
                      <a:r>
                        <a:rPr lang="en-US" sz="1600" b="0" baseline="0" dirty="0">
                          <a:solidFill>
                            <a:srgbClr val="3F3F39"/>
                          </a:solidFill>
                          <a:effectLst/>
                          <a:latin typeface="Lucida Sans" panose="020B0602030504020204" pitchFamily="34" charset="0"/>
                          <a:ea typeface="Calibri"/>
                          <a:cs typeface="Times New Roman"/>
                        </a:rPr>
                        <a:t>They are both about a historical event from Marco Polo’s life. </a:t>
                      </a:r>
                    </a:p>
                    <a:p>
                      <a:pPr marL="520700" marR="0" lvl="0" indent="-342900" algn="l" defTabSz="914400" rtl="0" eaLnBrk="1" fontAlgn="auto" latinLnBrk="0" hangingPunct="1">
                        <a:lnSpc>
                          <a:spcPct val="100000"/>
                        </a:lnSpc>
                        <a:spcBef>
                          <a:spcPts val="0"/>
                        </a:spcBef>
                        <a:spcAft>
                          <a:spcPts val="0"/>
                        </a:spcAft>
                        <a:buClrTx/>
                        <a:buSzPct val="90000"/>
                        <a:buFont typeface="Times New Roman"/>
                        <a:buAutoNum type="alphaUcPeriod"/>
                        <a:tabLst/>
                        <a:defRPr/>
                      </a:pPr>
                      <a:r>
                        <a:rPr lang="en-US" sz="1600" b="0" baseline="0" dirty="0">
                          <a:solidFill>
                            <a:srgbClr val="3F3F39"/>
                          </a:solidFill>
                          <a:effectLst/>
                          <a:latin typeface="Lucida Sans" panose="020B0602030504020204" pitchFamily="34" charset="0"/>
                          <a:ea typeface="Calibri"/>
                          <a:cs typeface="Times New Roman"/>
                        </a:rPr>
                        <a:t>They are both about Marco Polo’s relationship with his father.</a:t>
                      </a:r>
                    </a:p>
                    <a:p>
                      <a:pPr marL="520700" marR="0" lvl="0" indent="-342900" algn="l" defTabSz="914400" rtl="0" eaLnBrk="1" fontAlgn="auto" latinLnBrk="0" hangingPunct="1">
                        <a:lnSpc>
                          <a:spcPct val="100000"/>
                        </a:lnSpc>
                        <a:spcBef>
                          <a:spcPts val="0"/>
                        </a:spcBef>
                        <a:spcAft>
                          <a:spcPts val="0"/>
                        </a:spcAft>
                        <a:buClrTx/>
                        <a:buSzPct val="90000"/>
                        <a:buFont typeface="Times New Roman"/>
                        <a:buAutoNum type="alphaUcPeriod"/>
                        <a:tabLst/>
                        <a:defRPr/>
                      </a:pPr>
                      <a:r>
                        <a:rPr lang="en-US" sz="1600" b="0" baseline="0" dirty="0">
                          <a:solidFill>
                            <a:srgbClr val="3F3F39"/>
                          </a:solidFill>
                          <a:effectLst/>
                          <a:latin typeface="Lucida Sans" panose="020B0602030504020204" pitchFamily="34" charset="0"/>
                          <a:ea typeface="Calibri"/>
                          <a:cs typeface="Times New Roman"/>
                        </a:rPr>
                        <a:t>They both explain Marco Polo’s reasons for traveling to China.</a:t>
                      </a:r>
                      <a:endParaRPr lang="en-US" sz="1600" b="0" dirty="0">
                        <a:solidFill>
                          <a:srgbClr val="3F3F39"/>
                        </a:solidFill>
                        <a:effectLst/>
                        <a:latin typeface="Lucida Sans" panose="020B0602030504020204" pitchFamily="34" charset="0"/>
                        <a:ea typeface="Calibri"/>
                        <a:cs typeface="Times New Roman"/>
                      </a:endParaRPr>
                    </a:p>
                  </a:txBody>
                  <a:tcPr/>
                </a:tc>
                <a:tc>
                  <a:txBody>
                    <a:bodyPr/>
                    <a:lstStyle/>
                    <a:p>
                      <a:pPr marL="0" marR="0" lvl="0" indent="0" algn="l" defTabSz="914400" rtl="0" eaLnBrk="1" fontAlgn="auto" latinLnBrk="0" hangingPunct="1">
                        <a:lnSpc>
                          <a:spcPct val="100000"/>
                        </a:lnSpc>
                        <a:spcBef>
                          <a:spcPts val="600"/>
                        </a:spcBef>
                        <a:spcAft>
                          <a:spcPts val="300"/>
                        </a:spcAft>
                        <a:buClrTx/>
                        <a:buSzTx/>
                        <a:buFontTx/>
                        <a:buNone/>
                        <a:tabLst/>
                        <a:defRPr/>
                      </a:pPr>
                      <a:r>
                        <a:rPr kumimoji="0" lang="en-US" sz="1600" b="1" i="0" u="none" strike="noStrike" kern="1200" cap="none" spc="0" normalizeH="0" baseline="0" noProof="0" dirty="0">
                          <a:ln>
                            <a:noFill/>
                          </a:ln>
                          <a:solidFill>
                            <a:srgbClr val="3F3F39"/>
                          </a:solidFill>
                          <a:effectLst/>
                          <a:uLnTx/>
                          <a:uFillTx/>
                          <a:latin typeface="Lucida Sans" panose="020B0602030504020204" pitchFamily="34" charset="0"/>
                          <a:ea typeface="Calibri"/>
                          <a:cs typeface="Tahoma"/>
                        </a:rPr>
                        <a:t>Which statement </a:t>
                      </a:r>
                      <a:r>
                        <a:rPr kumimoji="0" lang="en-US" sz="1600" b="1" i="0" u="sng" strike="noStrike" kern="1200" cap="none" spc="0" normalizeH="0" baseline="0" noProof="0" dirty="0">
                          <a:ln>
                            <a:noFill/>
                          </a:ln>
                          <a:solidFill>
                            <a:srgbClr val="3F3F39"/>
                          </a:solidFill>
                          <a:effectLst/>
                          <a:uLnTx/>
                          <a:uFillTx/>
                          <a:latin typeface="Lucida Sans" panose="020B0602030504020204" pitchFamily="34" charset="0"/>
                          <a:ea typeface="Calibri"/>
                          <a:cs typeface="Tahoma"/>
                        </a:rPr>
                        <a:t>best</a:t>
                      </a:r>
                      <a:r>
                        <a:rPr kumimoji="0" lang="en-US" sz="1600" b="1" i="0" u="none" strike="noStrike" kern="1200" cap="none" spc="0" normalizeH="0" baseline="0" noProof="0" dirty="0">
                          <a:ln>
                            <a:noFill/>
                          </a:ln>
                          <a:solidFill>
                            <a:srgbClr val="3F3F39"/>
                          </a:solidFill>
                          <a:effectLst/>
                          <a:uLnTx/>
                          <a:uFillTx/>
                          <a:latin typeface="Lucida Sans" panose="020B0602030504020204" pitchFamily="34" charset="0"/>
                          <a:ea typeface="Calibri"/>
                          <a:cs typeface="Tahoma"/>
                        </a:rPr>
                        <a:t> describes the authors’ points of view in the two texts?</a:t>
                      </a:r>
                    </a:p>
                    <a:p>
                      <a:pPr marL="342900" marR="0" lvl="0" indent="-342900" algn="l" defTabSz="914400" rtl="0" eaLnBrk="1" fontAlgn="auto" latinLnBrk="0" hangingPunct="1">
                        <a:lnSpc>
                          <a:spcPct val="100000"/>
                        </a:lnSpc>
                        <a:spcBef>
                          <a:spcPts val="600"/>
                        </a:spcBef>
                        <a:spcAft>
                          <a:spcPts val="300"/>
                        </a:spcAft>
                        <a:buClrTx/>
                        <a:buSzTx/>
                        <a:buFontTx/>
                        <a:buAutoNum type="alphaUcPeriod"/>
                        <a:tabLst/>
                        <a:defRPr/>
                      </a:pPr>
                      <a:r>
                        <a:rPr kumimoji="0" lang="en-US" sz="1500" b="0" i="0" u="none" strike="noStrike" kern="1200" cap="none" spc="0" normalizeH="0" baseline="0" noProof="0" dirty="0">
                          <a:ln>
                            <a:noFill/>
                          </a:ln>
                          <a:solidFill>
                            <a:srgbClr val="3F3F39"/>
                          </a:solidFill>
                          <a:effectLst/>
                          <a:uLnTx/>
                          <a:uFillTx/>
                          <a:latin typeface="Lucida Sans" panose="020B0602030504020204" pitchFamily="34" charset="0"/>
                          <a:ea typeface="Calibri"/>
                          <a:cs typeface="Tahoma"/>
                        </a:rPr>
                        <a:t>The author of </a:t>
                      </a:r>
                      <a:r>
                        <a:rPr kumimoji="0" lang="en-US" sz="1500" b="0" i="1" u="none" strike="noStrike" kern="1200" cap="none" spc="0" normalizeH="0" baseline="0" noProof="0" dirty="0">
                          <a:ln>
                            <a:noFill/>
                          </a:ln>
                          <a:solidFill>
                            <a:srgbClr val="3F3F39"/>
                          </a:solidFill>
                          <a:effectLst/>
                          <a:uLnTx/>
                          <a:uFillTx/>
                          <a:latin typeface="Lucida Sans" panose="020B0602030504020204" pitchFamily="34" charset="0"/>
                          <a:ea typeface="Calibri"/>
                          <a:cs typeface="Tahoma"/>
                        </a:rPr>
                        <a:t>Who Was Marco Polo? </a:t>
                      </a:r>
                      <a:r>
                        <a:rPr kumimoji="0" lang="en-US" sz="1500" b="0" i="0" u="none" strike="noStrike" kern="1200" cap="none" spc="0" normalizeH="0" baseline="0" noProof="0" dirty="0">
                          <a:ln>
                            <a:noFill/>
                          </a:ln>
                          <a:solidFill>
                            <a:srgbClr val="3F3F39"/>
                          </a:solidFill>
                          <a:effectLst/>
                          <a:uLnTx/>
                          <a:uFillTx/>
                          <a:latin typeface="Lucida Sans" panose="020B0602030504020204" pitchFamily="34" charset="0"/>
                          <a:ea typeface="Calibri"/>
                          <a:cs typeface="Tahoma"/>
                        </a:rPr>
                        <a:t>feels strongly that Polo exaggerated his claims, but the author of </a:t>
                      </a:r>
                      <a:r>
                        <a:rPr kumimoji="0" lang="en-US" sz="1500" b="0" i="1" u="none" strike="noStrike" kern="1200" cap="none" spc="0" normalizeH="0" baseline="0" noProof="0" dirty="0">
                          <a:ln>
                            <a:noFill/>
                          </a:ln>
                          <a:solidFill>
                            <a:srgbClr val="3F3F39"/>
                          </a:solidFill>
                          <a:effectLst/>
                          <a:uLnTx/>
                          <a:uFillTx/>
                          <a:latin typeface="Lucida Sans" panose="020B0602030504020204" pitchFamily="34" charset="0"/>
                          <a:ea typeface="Calibri"/>
                          <a:cs typeface="Tahoma"/>
                        </a:rPr>
                        <a:t>The Adventures of Marco Polo</a:t>
                      </a:r>
                      <a:r>
                        <a:rPr kumimoji="0" lang="en-US" sz="1500" b="0" i="0" u="none" strike="noStrike" kern="1200" cap="none" spc="0" normalizeH="0" baseline="0" noProof="0" dirty="0">
                          <a:ln>
                            <a:noFill/>
                          </a:ln>
                          <a:solidFill>
                            <a:srgbClr val="3F3F39"/>
                          </a:solidFill>
                          <a:effectLst/>
                          <a:uLnTx/>
                          <a:uFillTx/>
                          <a:latin typeface="Lucida Sans" panose="020B0602030504020204" pitchFamily="34" charset="0"/>
                          <a:ea typeface="Calibri"/>
                          <a:cs typeface="Tahoma"/>
                        </a:rPr>
                        <a:t> is confident that polo was being truthful. </a:t>
                      </a:r>
                    </a:p>
                    <a:p>
                      <a:pPr marL="342900" marR="0" lvl="0" indent="-342900" algn="l" defTabSz="914400" rtl="0" eaLnBrk="1" fontAlgn="auto" latinLnBrk="0" hangingPunct="1">
                        <a:lnSpc>
                          <a:spcPct val="100000"/>
                        </a:lnSpc>
                        <a:spcBef>
                          <a:spcPts val="600"/>
                        </a:spcBef>
                        <a:spcAft>
                          <a:spcPts val="300"/>
                        </a:spcAft>
                        <a:buClrTx/>
                        <a:buSzTx/>
                        <a:buFontTx/>
                        <a:buAutoNum type="alphaUcPeriod"/>
                        <a:tabLst/>
                        <a:defRPr/>
                      </a:pPr>
                      <a:r>
                        <a:rPr kumimoji="0" lang="en-US" sz="1500" b="0" i="0" u="none" strike="noStrike" kern="1200" cap="none" spc="0" normalizeH="0" baseline="0" noProof="0" dirty="0">
                          <a:ln>
                            <a:noFill/>
                          </a:ln>
                          <a:solidFill>
                            <a:srgbClr val="3F3F39"/>
                          </a:solidFill>
                          <a:effectLst/>
                          <a:uLnTx/>
                          <a:uFillTx/>
                          <a:latin typeface="Lucida Sans" panose="020B0602030504020204" pitchFamily="34" charset="0"/>
                          <a:ea typeface="Calibri"/>
                          <a:cs typeface="Tahoma"/>
                        </a:rPr>
                        <a:t>The author of </a:t>
                      </a:r>
                      <a:r>
                        <a:rPr kumimoji="0" lang="en-US" sz="1500" b="0" i="1" u="none" strike="noStrike" kern="1200" cap="none" spc="0" normalizeH="0" baseline="0" noProof="0" dirty="0">
                          <a:ln>
                            <a:noFill/>
                          </a:ln>
                          <a:solidFill>
                            <a:srgbClr val="3F3F39"/>
                          </a:solidFill>
                          <a:effectLst/>
                          <a:uLnTx/>
                          <a:uFillTx/>
                          <a:latin typeface="Lucida Sans" panose="020B0602030504020204" pitchFamily="34" charset="0"/>
                          <a:ea typeface="Calibri"/>
                          <a:cs typeface="Tahoma"/>
                        </a:rPr>
                        <a:t>Who Was Marco Polo?</a:t>
                      </a:r>
                      <a:r>
                        <a:rPr kumimoji="0" lang="en-US" sz="1500" b="0" i="0" u="none" strike="noStrike" kern="1200" cap="none" spc="0" normalizeH="0" baseline="0" noProof="0" dirty="0">
                          <a:ln>
                            <a:noFill/>
                          </a:ln>
                          <a:solidFill>
                            <a:srgbClr val="3F3F39"/>
                          </a:solidFill>
                          <a:effectLst/>
                          <a:uLnTx/>
                          <a:uFillTx/>
                          <a:latin typeface="Lucida Sans" panose="020B0602030504020204" pitchFamily="34" charset="0"/>
                          <a:ea typeface="Calibri"/>
                          <a:cs typeface="Tahoma"/>
                        </a:rPr>
                        <a:t> implies that Polo’s book was meant to be a work of fiction, but the author of </a:t>
                      </a:r>
                      <a:r>
                        <a:rPr kumimoji="0" lang="en-US" sz="1500" b="0" i="1" u="none" strike="noStrike" kern="1200" cap="none" spc="0" normalizeH="0" baseline="0" noProof="0" dirty="0">
                          <a:ln>
                            <a:noFill/>
                          </a:ln>
                          <a:solidFill>
                            <a:srgbClr val="3F3F39"/>
                          </a:solidFill>
                          <a:effectLst/>
                          <a:uLnTx/>
                          <a:uFillTx/>
                          <a:latin typeface="Lucida Sans" panose="020B0602030504020204" pitchFamily="34" charset="0"/>
                          <a:ea typeface="Calibri"/>
                          <a:cs typeface="Tahoma"/>
                        </a:rPr>
                        <a:t>The Adventures of Marco Polo </a:t>
                      </a:r>
                      <a:r>
                        <a:rPr kumimoji="0" lang="en-US" sz="1500" b="0" i="0" u="none" strike="noStrike" kern="1200" cap="none" spc="0" normalizeH="0" baseline="0" noProof="0" dirty="0">
                          <a:ln>
                            <a:noFill/>
                          </a:ln>
                          <a:solidFill>
                            <a:srgbClr val="3F3F39"/>
                          </a:solidFill>
                          <a:effectLst/>
                          <a:uLnTx/>
                          <a:uFillTx/>
                          <a:latin typeface="Lucida Sans" panose="020B0602030504020204" pitchFamily="34" charset="0"/>
                          <a:ea typeface="Calibri"/>
                          <a:cs typeface="Tahoma"/>
                        </a:rPr>
                        <a:t>implies the book is factual. </a:t>
                      </a:r>
                    </a:p>
                    <a:p>
                      <a:pPr marL="342900" marR="0" lvl="0" indent="-342900" algn="l" defTabSz="914400" rtl="0" eaLnBrk="1" fontAlgn="auto" latinLnBrk="0" hangingPunct="1">
                        <a:lnSpc>
                          <a:spcPct val="100000"/>
                        </a:lnSpc>
                        <a:spcBef>
                          <a:spcPts val="600"/>
                        </a:spcBef>
                        <a:spcAft>
                          <a:spcPts val="300"/>
                        </a:spcAft>
                        <a:buClrTx/>
                        <a:buSzTx/>
                        <a:buFontTx/>
                        <a:buAutoNum type="alphaUcPeriod"/>
                        <a:tabLst/>
                        <a:defRPr/>
                      </a:pPr>
                      <a:r>
                        <a:rPr kumimoji="0" lang="en-US" sz="1500" b="0" i="0" u="none" strike="noStrike" kern="1200" cap="none" spc="0" normalizeH="0" baseline="0" noProof="0" dirty="0">
                          <a:ln>
                            <a:noFill/>
                          </a:ln>
                          <a:solidFill>
                            <a:srgbClr val="3F3F39"/>
                          </a:solidFill>
                          <a:effectLst/>
                          <a:uLnTx/>
                          <a:uFillTx/>
                          <a:latin typeface="Lucida Sans" panose="020B0602030504020204" pitchFamily="34" charset="0"/>
                          <a:ea typeface="Calibri"/>
                          <a:cs typeface="Tahoma"/>
                        </a:rPr>
                        <a:t>Both authors explain why Polo’s books may seem inaccurate but may actually provide proof of his claims.* </a:t>
                      </a:r>
                    </a:p>
                    <a:p>
                      <a:pPr marL="342900" marR="0" lvl="0" indent="-342900" algn="l" defTabSz="914400" rtl="0" eaLnBrk="1" fontAlgn="auto" latinLnBrk="0" hangingPunct="1">
                        <a:lnSpc>
                          <a:spcPct val="100000"/>
                        </a:lnSpc>
                        <a:spcBef>
                          <a:spcPts val="600"/>
                        </a:spcBef>
                        <a:spcAft>
                          <a:spcPts val="300"/>
                        </a:spcAft>
                        <a:buClrTx/>
                        <a:buSzTx/>
                        <a:buFontTx/>
                        <a:buAutoNum type="alphaUcPeriod"/>
                        <a:tabLst/>
                        <a:defRPr/>
                      </a:pPr>
                      <a:r>
                        <a:rPr kumimoji="0" lang="en-US" sz="1500" b="0" i="0" u="none" strike="noStrike" kern="1200" cap="none" spc="0" normalizeH="0" baseline="0" noProof="0" dirty="0">
                          <a:ln>
                            <a:noFill/>
                          </a:ln>
                          <a:solidFill>
                            <a:srgbClr val="3F3F39"/>
                          </a:solidFill>
                          <a:effectLst/>
                          <a:uLnTx/>
                          <a:uFillTx/>
                          <a:latin typeface="Lucida Sans" panose="020B0602030504020204" pitchFamily="34" charset="0"/>
                          <a:ea typeface="Calibri"/>
                          <a:cs typeface="Tahoma"/>
                        </a:rPr>
                        <a:t>Both authors are doubtful that Polo took a trip to China, much less experienced what he claims in his book.   </a:t>
                      </a:r>
                      <a:r>
                        <a:rPr kumimoji="0" lang="en-US" sz="1400" b="1" i="0" u="none" strike="noStrike" kern="1200" cap="none" spc="0" normalizeH="0" baseline="0" noProof="0" dirty="0">
                          <a:ln>
                            <a:noFill/>
                          </a:ln>
                          <a:solidFill>
                            <a:srgbClr val="3F3F39"/>
                          </a:solidFill>
                          <a:effectLst/>
                          <a:uLnTx/>
                          <a:uFillTx/>
                          <a:latin typeface="Lucida Sans" panose="020B0602030504020204" pitchFamily="34" charset="0"/>
                          <a:ea typeface="Calibri"/>
                          <a:cs typeface="Tahoma"/>
                        </a:rPr>
                        <a:t> </a:t>
                      </a:r>
                      <a:endParaRPr kumimoji="0" lang="en-US" sz="1400" b="0" i="0"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endParaRPr>
                    </a:p>
                  </a:txBody>
                  <a:tcPr/>
                </a:tc>
                <a:extLst>
                  <a:ext uri="{0D108BD9-81ED-4DB2-BD59-A6C34878D82A}">
                    <a16:rowId xmlns:a16="http://schemas.microsoft.com/office/drawing/2014/main" val="10001"/>
                  </a:ext>
                </a:extLst>
              </a:tr>
              <a:tr h="264205">
                <a:tc gridSpan="2">
                  <a:txBody>
                    <a:bodyPr/>
                    <a:lstStyle/>
                    <a:p>
                      <a:pPr marL="0" marR="0" lvl="0" indent="0" algn="ctr" defTabSz="1778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(Grade 5 items based on an excerpt from </a:t>
                      </a:r>
                      <a:r>
                        <a:rPr kumimoji="0" lang="en-US" sz="1200" b="0" i="1"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Who was Marco Polo? </a:t>
                      </a:r>
                      <a:r>
                        <a:rPr kumimoji="0" lang="en-US" sz="1200" b="0" i="0"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by Joan </a:t>
                      </a:r>
                      <a:r>
                        <a:rPr kumimoji="0" lang="en-US" sz="1200" b="0" i="0" u="none" strike="noStrike" kern="1200" cap="none" spc="0" normalizeH="0" baseline="0" noProof="0" dirty="0" err="1">
                          <a:ln>
                            <a:noFill/>
                          </a:ln>
                          <a:solidFill>
                            <a:srgbClr val="3F3F39"/>
                          </a:solidFill>
                          <a:effectLst/>
                          <a:uLnTx/>
                          <a:uFillTx/>
                          <a:latin typeface="Lucida Sans" panose="020B0602030504020204" pitchFamily="34" charset="0"/>
                          <a:ea typeface="Calibri"/>
                          <a:cs typeface="Times New Roman"/>
                        </a:rPr>
                        <a:t>Holub</a:t>
                      </a:r>
                      <a:r>
                        <a:rPr kumimoji="0" lang="en-US" sz="1200" b="0" i="0"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 and an excerpt from </a:t>
                      </a:r>
                      <a:r>
                        <a:rPr kumimoji="0" lang="en-US" sz="1200" b="0" i="1"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Adventures of Marco Polo </a:t>
                      </a:r>
                      <a:r>
                        <a:rPr kumimoji="0" lang="en-US" sz="1200" b="0" i="0"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by Russell Freedman)</a:t>
                      </a:r>
                    </a:p>
                  </a:txBody>
                  <a:tcPr/>
                </a:tc>
                <a:tc hMerge="1">
                  <a:txBody>
                    <a:bodyPr/>
                    <a:lstStyle/>
                    <a:p>
                      <a:endParaRPr lang="en-US" dirty="0"/>
                    </a:p>
                  </a:txBody>
                  <a:tcPr/>
                </a:tc>
                <a:extLst>
                  <a:ext uri="{0D108BD9-81ED-4DB2-BD59-A6C34878D82A}">
                    <a16:rowId xmlns:a16="http://schemas.microsoft.com/office/drawing/2014/main" val="10002"/>
                  </a:ext>
                </a:extLst>
              </a:tr>
              <a:tr h="792708">
                <a:tc gridSpan="2">
                  <a:txBody>
                    <a:bodyPr/>
                    <a:lstStyle/>
                    <a:p>
                      <a:pPr marL="0" marR="0" lvl="0" indent="0" algn="l" defTabSz="177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RL.5.1:</a:t>
                      </a:r>
                      <a:r>
                        <a:rPr kumimoji="0" lang="en-US" sz="1200" b="0" i="1"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 Quote accurately from a text when explaining what the text says explicitly and when drawing inferences from the text. </a:t>
                      </a:r>
                    </a:p>
                    <a:p>
                      <a:pPr marL="0" marR="0" lvl="0" indent="0" algn="l" defTabSz="177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RL.5.6: </a:t>
                      </a:r>
                      <a:r>
                        <a:rPr kumimoji="0" lang="en-US" sz="1200" b="0" i="1"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Analyze multiple accounts of the same event or topic, noting important similarities and differences in the point of view they represent. </a:t>
                      </a:r>
                    </a:p>
                    <a:p>
                      <a:pPr marL="0" marR="0" lvl="0" indent="0" algn="l" defTabSz="177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RL.5.9: </a:t>
                      </a:r>
                      <a:r>
                        <a:rPr kumimoji="0" lang="en-US" sz="1200" b="0" i="1"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Integrate information from several texts on the same topic in order to write or speak about the subject knowledgably. </a:t>
                      </a:r>
                      <a:endParaRPr kumimoji="0" lang="en-US" sz="1200" b="0" i="0"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endParaRPr>
                    </a:p>
                  </a:txBody>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84799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444434"/>
          </a:xfrm>
        </p:spPr>
        <p:txBody>
          <a:bodyPr>
            <a:noAutofit/>
          </a:bodyPr>
          <a:lstStyle/>
          <a:p>
            <a:r>
              <a:rPr lang="en-US" i="1" dirty="0"/>
              <a:t>Characteristic 2: Questions Worth Asking</a:t>
            </a:r>
            <a:br>
              <a:rPr lang="en-US" dirty="0"/>
            </a:br>
            <a:r>
              <a:rPr lang="en-US" dirty="0"/>
              <a:t>Why does focusing on central ideas and important particulars matter?</a:t>
            </a:r>
          </a:p>
        </p:txBody>
      </p:sp>
      <p:sp>
        <p:nvSpPr>
          <p:cNvPr id="3" name="Content Placeholder 2"/>
          <p:cNvSpPr>
            <a:spLocks noGrp="1"/>
          </p:cNvSpPr>
          <p:nvPr>
            <p:ph idx="1"/>
          </p:nvPr>
        </p:nvSpPr>
        <p:spPr>
          <a:xfrm>
            <a:off x="609600" y="1854203"/>
            <a:ext cx="10972800" cy="3314699"/>
          </a:xfrm>
        </p:spPr>
        <p:txBody>
          <a:bodyPr/>
          <a:lstStyle/>
          <a:p>
            <a:pPr>
              <a:lnSpc>
                <a:spcPct val="110000"/>
              </a:lnSpc>
            </a:pPr>
            <a:r>
              <a:rPr lang="en-US" dirty="0"/>
              <a:t>As students read carefully and deeply, they must be asked to </a:t>
            </a:r>
            <a:r>
              <a:rPr lang="en-US" b="1" dirty="0">
                <a:solidFill>
                  <a:srgbClr val="2B9650"/>
                </a:solidFill>
              </a:rPr>
              <a:t>concentrate on what is most important</a:t>
            </a:r>
            <a:r>
              <a:rPr lang="en-US" dirty="0"/>
              <a:t>. </a:t>
            </a:r>
          </a:p>
          <a:p>
            <a:pPr>
              <a:lnSpc>
                <a:spcPct val="110000"/>
              </a:lnSpc>
            </a:pPr>
            <a:r>
              <a:rPr lang="en-US" dirty="0"/>
              <a:t>Items assessing peripheral details often encourage superficial reading. Keying in on what is unimportant does not lead to the deep reading and comprehension that is essential for college and career readiness. </a:t>
            </a:r>
          </a:p>
        </p:txBody>
      </p:sp>
    </p:spTree>
    <p:extLst>
      <p:ext uri="{BB962C8B-B14F-4D97-AF65-F5344CB8AC3E}">
        <p14:creationId xmlns:p14="http://schemas.microsoft.com/office/powerpoint/2010/main" val="2347648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sz="quarter" idx="10"/>
            <p:extLst>
              <p:ext uri="{D42A27DB-BD31-4B8C-83A1-F6EECF244321}">
                <p14:modId xmlns:p14="http://schemas.microsoft.com/office/powerpoint/2010/main" val="1865721634"/>
              </p:ext>
            </p:extLst>
          </p:nvPr>
        </p:nvGraphicFramePr>
        <p:xfrm>
          <a:off x="609600" y="1600201"/>
          <a:ext cx="10972800" cy="445008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358400">
                <a:tc>
                  <a:txBody>
                    <a:bodyPr/>
                    <a:lstStyle/>
                    <a:p>
                      <a:pPr algn="ctr"/>
                      <a:r>
                        <a:rPr lang="en-US" dirty="0">
                          <a:latin typeface="Lucida Sans" panose="020B0602030504020204" pitchFamily="34" charset="0"/>
                        </a:rPr>
                        <a:t>Traditional Item</a:t>
                      </a:r>
                    </a:p>
                  </a:txBody>
                  <a:tcPr/>
                </a:tc>
                <a:tc>
                  <a:txBody>
                    <a:bodyPr/>
                    <a:lstStyle/>
                    <a:p>
                      <a:pPr algn="ctr"/>
                      <a:r>
                        <a:rPr lang="en-US" dirty="0">
                          <a:latin typeface="Lucida Sans" panose="020B0602030504020204" pitchFamily="34" charset="0"/>
                        </a:rPr>
                        <a:t>CCSS-Aligned Item</a:t>
                      </a:r>
                    </a:p>
                  </a:txBody>
                  <a:tcPr/>
                </a:tc>
                <a:extLst>
                  <a:ext uri="{0D108BD9-81ED-4DB2-BD59-A6C34878D82A}">
                    <a16:rowId xmlns:a16="http://schemas.microsoft.com/office/drawing/2014/main" val="10000"/>
                  </a:ext>
                </a:extLst>
              </a:tr>
              <a:tr h="2744343">
                <a:tc>
                  <a:txBody>
                    <a:bodyPr/>
                    <a:lstStyle/>
                    <a:p>
                      <a:r>
                        <a:rPr lang="en-US" b="1" dirty="0">
                          <a:solidFill>
                            <a:srgbClr val="3F3F39"/>
                          </a:solidFill>
                          <a:latin typeface="Lucida Sans" panose="020B0602030504020204" pitchFamily="34" charset="0"/>
                        </a:rPr>
                        <a:t>According to </a:t>
                      </a:r>
                      <a:r>
                        <a:rPr lang="en-US" b="1" i="1" dirty="0">
                          <a:solidFill>
                            <a:srgbClr val="3F3F39"/>
                          </a:solidFill>
                          <a:latin typeface="Lucida Sans" panose="020B0602030504020204" pitchFamily="34" charset="0"/>
                        </a:rPr>
                        <a:t>Adventures</a:t>
                      </a:r>
                      <a:r>
                        <a:rPr lang="en-US" b="1" i="1" baseline="0" dirty="0">
                          <a:solidFill>
                            <a:srgbClr val="3F3F39"/>
                          </a:solidFill>
                          <a:latin typeface="Lucida Sans" panose="020B0602030504020204" pitchFamily="34" charset="0"/>
                        </a:rPr>
                        <a:t> of Marco Polo</a:t>
                      </a:r>
                      <a:r>
                        <a:rPr lang="en-US" b="1" i="0" baseline="0" dirty="0">
                          <a:solidFill>
                            <a:srgbClr val="3F3F39"/>
                          </a:solidFill>
                          <a:latin typeface="Lucida Sans" panose="020B0602030504020204" pitchFamily="34" charset="0"/>
                        </a:rPr>
                        <a:t>, how did Polo most likely eat while he was in China?</a:t>
                      </a:r>
                    </a:p>
                    <a:p>
                      <a:pPr marL="342900" indent="-342900">
                        <a:buAutoNum type="alphaUcPeriod"/>
                      </a:pPr>
                      <a:r>
                        <a:rPr lang="en-US" b="0" i="0" baseline="0" dirty="0">
                          <a:solidFill>
                            <a:srgbClr val="3F3F39"/>
                          </a:solidFill>
                          <a:latin typeface="Lucida Sans" panose="020B0602030504020204" pitchFamily="34" charset="0"/>
                        </a:rPr>
                        <a:t>with chopsticks</a:t>
                      </a:r>
                    </a:p>
                    <a:p>
                      <a:pPr marL="342900" indent="-342900">
                        <a:buAutoNum type="alphaUcPeriod"/>
                      </a:pPr>
                      <a:r>
                        <a:rPr lang="en-US" b="0" i="0" baseline="0" dirty="0">
                          <a:solidFill>
                            <a:srgbClr val="3F3F39"/>
                          </a:solidFill>
                          <a:latin typeface="Lucida Sans" panose="020B0602030504020204" pitchFamily="34" charset="0"/>
                        </a:rPr>
                        <a:t>with a knife and his hands*</a:t>
                      </a:r>
                    </a:p>
                    <a:p>
                      <a:pPr marL="342900" indent="-342900">
                        <a:buAutoNum type="alphaUcPeriod"/>
                      </a:pPr>
                      <a:r>
                        <a:rPr lang="en-US" b="0" i="0" baseline="0" dirty="0">
                          <a:solidFill>
                            <a:srgbClr val="3F3F39"/>
                          </a:solidFill>
                          <a:latin typeface="Lucida Sans" panose="020B0602030504020204" pitchFamily="34" charset="0"/>
                        </a:rPr>
                        <a:t>with a spoon and fork</a:t>
                      </a:r>
                    </a:p>
                    <a:p>
                      <a:pPr marL="342900" indent="-342900">
                        <a:buAutoNum type="alphaUcPeriod"/>
                      </a:pPr>
                      <a:r>
                        <a:rPr lang="en-US" b="0" i="0" baseline="0" dirty="0">
                          <a:solidFill>
                            <a:srgbClr val="3F3F39"/>
                          </a:solidFill>
                          <a:latin typeface="Lucida Sans" panose="020B0602030504020204" pitchFamily="34" charset="0"/>
                        </a:rPr>
                        <a:t>with no silverware at all </a:t>
                      </a:r>
                    </a:p>
                    <a:p>
                      <a:pPr marL="342900" indent="-342900">
                        <a:buAutoNum type="alphaUcPeriod"/>
                      </a:pPr>
                      <a:endParaRPr lang="en-US" b="1" i="0" baseline="0" dirty="0">
                        <a:solidFill>
                          <a:srgbClr val="3F3F39"/>
                        </a:solidFill>
                        <a:latin typeface="Lucida Sans" panose="020B0602030504020204" pitchFamily="34" charset="0"/>
                      </a:endParaRPr>
                    </a:p>
                    <a:p>
                      <a:pPr marL="342900" indent="-342900">
                        <a:buAutoNum type="alphaUcPeriod"/>
                      </a:pPr>
                      <a:endParaRPr lang="en-US" b="1" i="0" baseline="0" dirty="0">
                        <a:solidFill>
                          <a:srgbClr val="3F3F39"/>
                        </a:solidFill>
                        <a:latin typeface="Lucida Sans" panose="020B0602030504020204" pitchFamily="34" charset="0"/>
                      </a:endParaRPr>
                    </a:p>
                    <a:p>
                      <a:pPr marL="342900" indent="-342900">
                        <a:buAutoNum type="alphaUcPeriod"/>
                      </a:pPr>
                      <a:endParaRPr lang="en-US" b="1" i="0" baseline="0" dirty="0">
                        <a:solidFill>
                          <a:srgbClr val="3F3F39"/>
                        </a:solidFill>
                        <a:latin typeface="Lucida Sans" panose="020B0602030504020204" pitchFamily="34" charset="0"/>
                      </a:endParaRPr>
                    </a:p>
                  </a:txBody>
                  <a:tcPr/>
                </a:tc>
                <a:tc>
                  <a:txBody>
                    <a:bodyPr/>
                    <a:lstStyle/>
                    <a:p>
                      <a:r>
                        <a:rPr lang="en-US" b="1" baseline="0" dirty="0">
                          <a:solidFill>
                            <a:srgbClr val="3F3F39"/>
                          </a:solidFill>
                          <a:latin typeface="Lucida Sans" panose="020B0602030504020204" pitchFamily="34" charset="0"/>
                        </a:rPr>
                        <a:t>In paragraph 3, what claim does the author support when he explains how Polo ate while he was in China?</a:t>
                      </a:r>
                    </a:p>
                    <a:p>
                      <a:pPr marL="342900" indent="-342900">
                        <a:buAutoNum type="alphaUcPeriod"/>
                      </a:pPr>
                      <a:r>
                        <a:rPr lang="en-US" b="0" baseline="0" dirty="0">
                          <a:solidFill>
                            <a:srgbClr val="3F3F39"/>
                          </a:solidFill>
                          <a:latin typeface="Lucida Sans" panose="020B0602030504020204" pitchFamily="34" charset="0"/>
                        </a:rPr>
                        <a:t>Polo’s background influenced the kinds of topics he wrote about.</a:t>
                      </a:r>
                    </a:p>
                    <a:p>
                      <a:pPr marL="342900" indent="-342900">
                        <a:buAutoNum type="alphaUcPeriod"/>
                      </a:pPr>
                      <a:r>
                        <a:rPr lang="en-US" b="0" baseline="0" dirty="0">
                          <a:solidFill>
                            <a:srgbClr val="3F3F39"/>
                          </a:solidFill>
                          <a:latin typeface="Lucida Sans" panose="020B0602030504020204" pitchFamily="34" charset="0"/>
                        </a:rPr>
                        <a:t>Polo was not interested in Chinese drinks.</a:t>
                      </a:r>
                    </a:p>
                    <a:p>
                      <a:pPr marL="342900" indent="-342900">
                        <a:buAutoNum type="alphaUcPeriod"/>
                      </a:pPr>
                      <a:r>
                        <a:rPr lang="en-US" b="0" baseline="0" dirty="0">
                          <a:solidFill>
                            <a:srgbClr val="3F3F39"/>
                          </a:solidFill>
                          <a:latin typeface="Lucida Sans" panose="020B0602030504020204" pitchFamily="34" charset="0"/>
                        </a:rPr>
                        <a:t>Polo wanted to write about food and drinks he was familiar with</a:t>
                      </a:r>
                    </a:p>
                    <a:p>
                      <a:pPr marL="342900" indent="-342900">
                        <a:buAutoNum type="alphaUcPeriod"/>
                      </a:pPr>
                      <a:r>
                        <a:rPr lang="en-US" b="0" baseline="0" dirty="0">
                          <a:solidFill>
                            <a:srgbClr val="3F3F39"/>
                          </a:solidFill>
                          <a:latin typeface="Lucida Sans" panose="020B0602030504020204" pitchFamily="34" charset="0"/>
                        </a:rPr>
                        <a:t>Polo actually did travel to China.*</a:t>
                      </a:r>
                      <a:endParaRPr lang="en-US" b="0" dirty="0">
                        <a:solidFill>
                          <a:srgbClr val="3F3F39"/>
                        </a:solidFill>
                        <a:latin typeface="Lucida Sans" panose="020B0602030504020204" pitchFamily="34" charset="0"/>
                      </a:endParaRPr>
                    </a:p>
                  </a:txBody>
                  <a:tcPr/>
                </a:tc>
                <a:extLst>
                  <a:ext uri="{0D108BD9-81ED-4DB2-BD59-A6C34878D82A}">
                    <a16:rowId xmlns:a16="http://schemas.microsoft.com/office/drawing/2014/main" val="10001"/>
                  </a:ext>
                </a:extLst>
              </a:tr>
              <a:tr h="289559">
                <a:tc gridSpan="2">
                  <a:txBody>
                    <a:bodyPr/>
                    <a:lstStyle/>
                    <a:p>
                      <a:pPr marL="0" marR="0" lvl="0" indent="0" algn="ctr" defTabSz="1778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(Grade 5 items based on an excerpt from </a:t>
                      </a:r>
                      <a:r>
                        <a:rPr kumimoji="0" lang="en-US" sz="1400" b="0" i="1"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Adventures of Marco Polo </a:t>
                      </a:r>
                      <a:r>
                        <a:rPr kumimoji="0" lang="en-US" sz="1400" b="0" i="0"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by Russell Freedman)</a:t>
                      </a:r>
                    </a:p>
                  </a:txBody>
                  <a:tcPr/>
                </a:tc>
                <a:tc hMerge="1">
                  <a:txBody>
                    <a:bodyPr/>
                    <a:lstStyle/>
                    <a:p>
                      <a:endParaRPr lang="en-US" dirty="0"/>
                    </a:p>
                  </a:txBody>
                  <a:tcPr/>
                </a:tc>
                <a:extLst>
                  <a:ext uri="{0D108BD9-81ED-4DB2-BD59-A6C34878D82A}">
                    <a16:rowId xmlns:a16="http://schemas.microsoft.com/office/drawing/2014/main" val="10002"/>
                  </a:ext>
                </a:extLst>
              </a:tr>
              <a:tr h="457200">
                <a:tc gridSpan="2">
                  <a:txBody>
                    <a:bodyPr/>
                    <a:lstStyle/>
                    <a:p>
                      <a:pPr marL="0" marR="0" lvl="0" indent="0" algn="l" defTabSz="177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RL.5.1:</a:t>
                      </a:r>
                      <a:r>
                        <a:rPr kumimoji="0" lang="en-US" sz="1400" b="0" i="1"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 Quote accurately from a text when explaining what the text says explicitly and when drawing inferences from the text. </a:t>
                      </a:r>
                    </a:p>
                    <a:p>
                      <a:pPr marL="0" marR="0" lvl="0" indent="0" algn="l" defTabSz="177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RL.5.8: </a:t>
                      </a:r>
                      <a:r>
                        <a:rPr kumimoji="0" lang="en-US" sz="1400" b="0" i="1"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rPr>
                        <a:t>Explain how an author uses reasons and evidence to support particular points in a text, identifying which reasons and evidence support which points. </a:t>
                      </a:r>
                      <a:endParaRPr kumimoji="0" lang="en-US" sz="1400" b="0" i="0" u="none" strike="noStrike" kern="1200" cap="none" spc="0" normalizeH="0" baseline="0" noProof="0" dirty="0">
                        <a:ln>
                          <a:noFill/>
                        </a:ln>
                        <a:solidFill>
                          <a:srgbClr val="3F3F39"/>
                        </a:solidFill>
                        <a:effectLst/>
                        <a:uLnTx/>
                        <a:uFillTx/>
                        <a:latin typeface="Lucida Sans" panose="020B0602030504020204" pitchFamily="34" charset="0"/>
                        <a:ea typeface="Calibri"/>
                        <a:cs typeface="Times New Roman"/>
                      </a:endParaRPr>
                    </a:p>
                  </a:txBody>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normAutofit/>
          </a:bodyPr>
          <a:lstStyle/>
          <a:p>
            <a:r>
              <a:rPr lang="en-US" i="1" dirty="0"/>
              <a:t>Characteristic 2: Questions Worth Asking</a:t>
            </a:r>
            <a:br>
              <a:rPr lang="en-US" i="1" dirty="0"/>
            </a:br>
            <a:r>
              <a:rPr lang="en-US" dirty="0"/>
              <a:t>Item Comparison</a:t>
            </a:r>
            <a:endParaRPr lang="en-US" i="1" dirty="0"/>
          </a:p>
        </p:txBody>
      </p:sp>
    </p:spTree>
    <p:extLst>
      <p:ext uri="{BB962C8B-B14F-4D97-AF65-F5344CB8AC3E}">
        <p14:creationId xmlns:p14="http://schemas.microsoft.com/office/powerpoint/2010/main" val="3912179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1639"/>
            <a:ext cx="10972800" cy="1518253"/>
          </a:xfrm>
        </p:spPr>
        <p:txBody>
          <a:bodyPr>
            <a:normAutofit/>
          </a:bodyPr>
          <a:lstStyle/>
          <a:p>
            <a:pPr lvl="0"/>
            <a:r>
              <a:rPr lang="en-US" sz="3100" i="1" dirty="0"/>
              <a:t>Characteristic 3: Use of Textual Evidence</a:t>
            </a:r>
            <a:br>
              <a:rPr lang="en-US" sz="3100" i="1" dirty="0"/>
            </a:br>
            <a:r>
              <a:rPr lang="en-US" sz="3100" dirty="0"/>
              <a:t>Why is student command of textual evidence an important emphasis of CCSS?</a:t>
            </a:r>
            <a:endParaRPr lang="en-US" i="1" dirty="0"/>
          </a:p>
        </p:txBody>
      </p:sp>
      <p:sp>
        <p:nvSpPr>
          <p:cNvPr id="3" name="Content Placeholder 2"/>
          <p:cNvSpPr>
            <a:spLocks noGrp="1"/>
          </p:cNvSpPr>
          <p:nvPr>
            <p:ph idx="1"/>
          </p:nvPr>
        </p:nvSpPr>
        <p:spPr>
          <a:xfrm>
            <a:off x="609600" y="1792893"/>
            <a:ext cx="11125200" cy="4315809"/>
          </a:xfrm>
        </p:spPr>
        <p:txBody>
          <a:bodyPr>
            <a:normAutofit/>
          </a:bodyPr>
          <a:lstStyle/>
          <a:p>
            <a:pPr lvl="0">
              <a:lnSpc>
                <a:spcPct val="130000"/>
              </a:lnSpc>
              <a:buClr>
                <a:schemeClr val="tx1"/>
              </a:buClr>
              <a:buFont typeface="Arial" panose="020B0604020202020204" pitchFamily="34" charset="0"/>
              <a:buChar char="•"/>
            </a:pPr>
            <a:r>
              <a:rPr lang="en-US" b="1" dirty="0">
                <a:solidFill>
                  <a:srgbClr val="2B9650"/>
                </a:solidFill>
              </a:rPr>
              <a:t>CCSS-aligned assessments must mirror CCSS-aligned instruction</a:t>
            </a:r>
            <a:r>
              <a:rPr lang="en-US" dirty="0"/>
              <a:t>, which is now focusing on textual evidence more than ever before. </a:t>
            </a:r>
          </a:p>
          <a:p>
            <a:pPr lvl="0">
              <a:lnSpc>
                <a:spcPct val="130000"/>
              </a:lnSpc>
              <a:buFont typeface="Arial" panose="020B0604020202020204" pitchFamily="34" charset="0"/>
              <a:buChar char="•"/>
            </a:pPr>
            <a:r>
              <a:rPr lang="en-US" dirty="0"/>
              <a:t>Increasing students’ </a:t>
            </a:r>
            <a:r>
              <a:rPr lang="en-US" b="1" dirty="0">
                <a:solidFill>
                  <a:srgbClr val="2B9650"/>
                </a:solidFill>
              </a:rPr>
              <a:t>command </a:t>
            </a:r>
            <a:r>
              <a:rPr lang="en-US" b="1" dirty="0">
                <a:solidFill>
                  <a:schemeClr val="accent2"/>
                </a:solidFill>
              </a:rPr>
              <a:t>of</a:t>
            </a:r>
            <a:r>
              <a:rPr lang="en-US" b="1" dirty="0">
                <a:solidFill>
                  <a:srgbClr val="FF6600"/>
                </a:solidFill>
              </a:rPr>
              <a:t> </a:t>
            </a:r>
            <a:r>
              <a:rPr lang="en-US" b="1" dirty="0">
                <a:solidFill>
                  <a:srgbClr val="2B9650"/>
                </a:solidFill>
              </a:rPr>
              <a:t>evidence </a:t>
            </a:r>
            <a:r>
              <a:rPr lang="en-US" dirty="0"/>
              <a:t>is essential for students to make progress in reading as well as the other literacy strands. </a:t>
            </a:r>
          </a:p>
          <a:p>
            <a:pPr lvl="0">
              <a:lnSpc>
                <a:spcPct val="130000"/>
              </a:lnSpc>
              <a:buFont typeface="Arial" panose="020B0604020202020204" pitchFamily="34" charset="0"/>
              <a:buChar char="•"/>
            </a:pPr>
            <a:r>
              <a:rPr lang="en-US" dirty="0"/>
              <a:t>Research has shown that the ability to </a:t>
            </a:r>
            <a:r>
              <a:rPr lang="en-US" b="1" dirty="0">
                <a:solidFill>
                  <a:srgbClr val="2B9650"/>
                </a:solidFill>
              </a:rPr>
              <a:t>develop claims and support them with evidence from text(s) </a:t>
            </a:r>
            <a:r>
              <a:rPr lang="en-US" dirty="0"/>
              <a:t>is crucial for college and career readiness.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latin typeface="Lucida Sans" panose="020B0602030504020204" pitchFamily="34" charset="0"/>
            </a:endParaRPr>
          </a:p>
        </p:txBody>
      </p:sp>
      <p:sp>
        <p:nvSpPr>
          <p:cNvPr id="4" name="Rectangle 3"/>
          <p:cNvSpPr/>
          <p:nvPr/>
        </p:nvSpPr>
        <p:spPr>
          <a:xfrm>
            <a:off x="1323975" y="6044686"/>
            <a:ext cx="9696450" cy="307777"/>
          </a:xfrm>
          <a:prstGeom prst="rect">
            <a:avLst/>
          </a:prstGeom>
        </p:spPr>
        <p:txBody>
          <a:bodyPr wrap="square">
            <a:spAutoFit/>
          </a:bodyPr>
          <a:lstStyle/>
          <a:p>
            <a:pPr lvl="0" algn="ctr"/>
            <a:r>
              <a:rPr lang="en-US" sz="1400" dirty="0">
                <a:latin typeface="Lucida Sans" panose="020B0602030504020204" pitchFamily="34" charset="0"/>
              </a:rPr>
              <a:t>Source: </a:t>
            </a:r>
            <a:r>
              <a:rPr lang="en-US" sz="1400" dirty="0">
                <a:latin typeface="Lucida Sans" panose="020B0602030504020204" pitchFamily="34" charset="0"/>
                <a:hlinkClick r:id="rId3"/>
              </a:rPr>
              <a:t>CCSS English Language Arts Appendix A: Research Supporting Key Elements of the Standards</a:t>
            </a:r>
            <a:endParaRPr lang="en-US" sz="1400" dirty="0">
              <a:latin typeface="Lucida Sans" panose="020B0602030504020204" pitchFamily="34" charset="0"/>
            </a:endParaRPr>
          </a:p>
        </p:txBody>
      </p:sp>
    </p:spTree>
    <p:extLst>
      <p:ext uri="{BB962C8B-B14F-4D97-AF65-F5344CB8AC3E}">
        <p14:creationId xmlns:p14="http://schemas.microsoft.com/office/powerpoint/2010/main" val="76714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Characteristic 3: Use of Textual Evidence</a:t>
            </a:r>
            <a:br>
              <a:rPr lang="en-US" i="1" dirty="0"/>
            </a:br>
            <a:r>
              <a:rPr lang="en-US" dirty="0"/>
              <a:t>Direct vs. Indirect Textual Evidence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7288730"/>
              </p:ext>
            </p:extLst>
          </p:nvPr>
        </p:nvGraphicFramePr>
        <p:xfrm>
          <a:off x="244549" y="1244010"/>
          <a:ext cx="11823404" cy="5181600"/>
        </p:xfrm>
        <a:graphic>
          <a:graphicData uri="http://schemas.openxmlformats.org/drawingml/2006/table">
            <a:tbl>
              <a:tblPr firstRow="1" bandRow="1">
                <a:tableStyleId>{5C22544A-7EE6-4342-B048-85BDC9FD1C3A}</a:tableStyleId>
              </a:tblPr>
              <a:tblGrid>
                <a:gridCol w="4269563">
                  <a:extLst>
                    <a:ext uri="{9D8B030D-6E8A-4147-A177-3AD203B41FA5}">
                      <a16:colId xmlns:a16="http://schemas.microsoft.com/office/drawing/2014/main" val="20000"/>
                    </a:ext>
                  </a:extLst>
                </a:gridCol>
                <a:gridCol w="7553841">
                  <a:extLst>
                    <a:ext uri="{9D8B030D-6E8A-4147-A177-3AD203B41FA5}">
                      <a16:colId xmlns:a16="http://schemas.microsoft.com/office/drawing/2014/main" val="20001"/>
                    </a:ext>
                  </a:extLst>
                </a:gridCol>
              </a:tblGrid>
              <a:tr h="446567">
                <a:tc>
                  <a:txBody>
                    <a:bodyPr/>
                    <a:lstStyle/>
                    <a:p>
                      <a:pPr algn="ctr"/>
                      <a:r>
                        <a:rPr lang="en-US" sz="2400" i="0" dirty="0"/>
                        <a:t>Direct Textual Evidence</a:t>
                      </a:r>
                    </a:p>
                  </a:txBody>
                  <a:tcPr/>
                </a:tc>
                <a:tc>
                  <a:txBody>
                    <a:bodyPr/>
                    <a:lstStyle/>
                    <a:p>
                      <a:pPr algn="ctr"/>
                      <a:r>
                        <a:rPr lang="en-US" sz="2400" i="0" dirty="0"/>
                        <a:t>Indirect Textual Evidence</a:t>
                      </a:r>
                    </a:p>
                  </a:txBody>
                  <a:tcPr/>
                </a:tc>
                <a:extLst>
                  <a:ext uri="{0D108BD9-81ED-4DB2-BD59-A6C34878D82A}">
                    <a16:rowId xmlns:a16="http://schemas.microsoft.com/office/drawing/2014/main" val="10000"/>
                  </a:ext>
                </a:extLst>
              </a:tr>
              <a:tr h="370840">
                <a:tc>
                  <a:txBody>
                    <a:bodyPr/>
                    <a:lstStyle/>
                    <a:p>
                      <a:r>
                        <a:rPr lang="en-US" sz="2000" dirty="0"/>
                        <a:t>Answer options are exact quotations</a:t>
                      </a:r>
                      <a:r>
                        <a:rPr lang="en-US" sz="2000" baseline="0" dirty="0"/>
                        <a:t> from texts. For example:</a:t>
                      </a:r>
                    </a:p>
                    <a:p>
                      <a:endParaRPr lang="en-US" sz="2400" baseline="0" dirty="0"/>
                    </a:p>
                    <a:p>
                      <a:r>
                        <a:rPr lang="en-US" sz="2000" b="1" baseline="0" dirty="0"/>
                        <a:t>Which two phrases from paragraphs 3 and 4 of Text 1 best help the reader determine the meaning of exaggeration?</a:t>
                      </a:r>
                    </a:p>
                    <a:p>
                      <a:pPr marL="457200" indent="-457200">
                        <a:buFont typeface="+mj-lt"/>
                        <a:buAutoNum type="alphaUcPeriod"/>
                      </a:pPr>
                      <a:r>
                        <a:rPr lang="en-US" sz="2000" baseline="0" dirty="0"/>
                        <a:t>“didn’t know much”</a:t>
                      </a:r>
                    </a:p>
                    <a:p>
                      <a:pPr marL="457200" indent="-457200">
                        <a:buFont typeface="+mj-lt"/>
                        <a:buAutoNum type="alphaUcPeriod"/>
                      </a:pPr>
                      <a:r>
                        <a:rPr lang="en-US" sz="2000" baseline="0" dirty="0"/>
                        <a:t>“strange lands”</a:t>
                      </a:r>
                    </a:p>
                    <a:p>
                      <a:pPr marL="457200" indent="-457200">
                        <a:buFont typeface="+mj-lt"/>
                        <a:buAutoNum type="alphaUcPeriod"/>
                      </a:pPr>
                      <a:r>
                        <a:rPr lang="en-US" sz="2000" baseline="0" dirty="0"/>
                        <a:t>“too incredible”*</a:t>
                      </a:r>
                    </a:p>
                    <a:p>
                      <a:pPr marL="457200" indent="-457200">
                        <a:buFont typeface="+mj-lt"/>
                        <a:buAutoNum type="alphaUcPeriod"/>
                      </a:pPr>
                      <a:r>
                        <a:rPr lang="en-US" sz="2000" baseline="0" dirty="0"/>
                        <a:t>“the nickname”</a:t>
                      </a:r>
                    </a:p>
                    <a:p>
                      <a:pPr marL="457200" indent="-457200">
                        <a:buFont typeface="+mj-lt"/>
                        <a:buAutoNum type="alphaUcPeriod"/>
                      </a:pPr>
                      <a:r>
                        <a:rPr lang="en-US" sz="2000" baseline="0" dirty="0"/>
                        <a:t>“another phrase”</a:t>
                      </a:r>
                    </a:p>
                    <a:p>
                      <a:pPr marL="457200" indent="-457200">
                        <a:buFont typeface="+mj-lt"/>
                        <a:buAutoNum type="alphaUcPeriod"/>
                      </a:pPr>
                      <a:r>
                        <a:rPr lang="en-US" sz="2000" baseline="0" dirty="0"/>
                        <a:t>“wild stories”*</a:t>
                      </a:r>
                    </a:p>
                    <a:p>
                      <a:pPr marL="457200" indent="-457200">
                        <a:buFont typeface="+mj-lt"/>
                        <a:buAutoNum type="alphaUcPeriod"/>
                      </a:pPr>
                      <a:r>
                        <a:rPr lang="en-US" sz="2000" baseline="0" dirty="0"/>
                        <a:t>“make the crowds laugh”</a:t>
                      </a:r>
                    </a:p>
                  </a:txBody>
                  <a:tcPr/>
                </a:tc>
                <a:tc>
                  <a:txBody>
                    <a:bodyPr/>
                    <a:lstStyle/>
                    <a:p>
                      <a:r>
                        <a:rPr lang="en-US" sz="2000" dirty="0"/>
                        <a:t>Answer options paraphrase</a:t>
                      </a:r>
                      <a:r>
                        <a:rPr lang="en-US" sz="2000" baseline="0" dirty="0"/>
                        <a:t> or summarize evidence from the text. For example: </a:t>
                      </a:r>
                    </a:p>
                    <a:p>
                      <a:endParaRPr lang="en-US" sz="2400" baseline="0" dirty="0"/>
                    </a:p>
                    <a:p>
                      <a:r>
                        <a:rPr lang="en-US" sz="2000" b="1" baseline="0" dirty="0"/>
                        <a:t>Which statement best summarizes the authors’ points of view in the two texts?</a:t>
                      </a:r>
                    </a:p>
                    <a:p>
                      <a:pPr marL="457200" indent="-457200">
                        <a:buFont typeface="+mj-lt"/>
                        <a:buAutoNum type="alphaUcPeriod"/>
                      </a:pPr>
                      <a:r>
                        <a:rPr lang="en-US" sz="2000" baseline="0" dirty="0"/>
                        <a:t>The author of Text 1 feels strongly that Polo exaggerated his claims, while the author of Text 2 is confident that Polo was being truthful.</a:t>
                      </a:r>
                    </a:p>
                    <a:p>
                      <a:pPr marL="457200" indent="-457200">
                        <a:buFont typeface="+mj-lt"/>
                        <a:buAutoNum type="alphaUcPeriod"/>
                      </a:pPr>
                      <a:r>
                        <a:rPr lang="en-US" sz="2000" baseline="0" dirty="0"/>
                        <a:t>The author of Text 1 implies that Polo’s book was meant to be a work of fiction, while the author of Text 2 implies the book is factual.</a:t>
                      </a:r>
                    </a:p>
                    <a:p>
                      <a:pPr marL="457200" indent="-457200">
                        <a:buFont typeface="+mj-lt"/>
                        <a:buAutoNum type="alphaUcPeriod"/>
                      </a:pPr>
                      <a:r>
                        <a:rPr lang="en-US" sz="2000" baseline="0" dirty="0"/>
                        <a:t>Both authors explain why Polo’s books may seem inaccurate but may actually provide proof of his claims.</a:t>
                      </a:r>
                    </a:p>
                    <a:p>
                      <a:pPr marL="457200" indent="-457200">
                        <a:buFont typeface="+mj-lt"/>
                        <a:buAutoNum type="alphaUcPeriod"/>
                      </a:pPr>
                      <a:r>
                        <a:rPr lang="en-US" sz="2000" baseline="0" dirty="0"/>
                        <a:t>Both authors are doubtful that Polo took a trip to China, much less experienced what he claims in his book.</a:t>
                      </a:r>
                      <a:endParaRPr lang="en-US" sz="2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50665987"/>
      </p:ext>
    </p:extLst>
  </p:cSld>
  <p:clrMapOvr>
    <a:masterClrMapping/>
  </p:clrMapOvr>
</p:sld>
</file>

<file path=ppt/theme/theme1.xml><?xml version="1.0" encoding="utf-8"?>
<a:theme xmlns:a="http://schemas.openxmlformats.org/drawingml/2006/main" name="SAP-ATC-PPT-Template-0w5m">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sz="1200" dirty="0" smtClean="0">
            <a:latin typeface="Lucida Sans"/>
            <a:cs typeface="Lucida Sans"/>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14157</TotalTime>
  <Words>5948</Words>
  <Application>Microsoft Office PowerPoint</Application>
  <PresentationFormat>Widescreen</PresentationFormat>
  <Paragraphs>339</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Lucida Sans</vt:lpstr>
      <vt:lpstr>Times New Roman</vt:lpstr>
      <vt:lpstr>SAP-ATC-PPT-Template-0w5m</vt:lpstr>
      <vt:lpstr>Essential Characteristics of High-Quality Reading Items</vt:lpstr>
      <vt:lpstr>Links to Associated Informational Text/Video</vt:lpstr>
      <vt:lpstr>High-Quality Reading Items</vt:lpstr>
      <vt:lpstr>Characteristic 1: Close Reading and Text Dependency What does it mean to read closely?</vt:lpstr>
      <vt:lpstr>Characteristic 1: Close Reading and Text Dependency Item Comparison</vt:lpstr>
      <vt:lpstr>Characteristic 2: Questions Worth Asking Why does focusing on central ideas and important particulars matter?</vt:lpstr>
      <vt:lpstr>Characteristic 2: Questions Worth Asking Item Comparison</vt:lpstr>
      <vt:lpstr>Characteristic 3: Use of Textual Evidence Why is student command of textual evidence an important emphasis of CCSS?</vt:lpstr>
      <vt:lpstr>Characteristic 3: Use of Textual Evidence Direct vs. Indirect Textual Evidence</vt:lpstr>
      <vt:lpstr>Characteristic 3: Use of Textual Evidence Non-example Item</vt:lpstr>
      <vt:lpstr>Characteristic 3: Use of Textual Evidence Constructed-Response Items and Textual Evidence</vt:lpstr>
      <vt:lpstr>Characteristic 3: Use of Textual Evidence Evidence-Based Selected Response Items and Textual Evidence </vt:lpstr>
      <vt:lpstr>Characteristic 3: Use of Textual Evidence Multiple-Choice Items and Textual Evidence</vt:lpstr>
      <vt:lpstr>Characteristic 4: Aligning to the Specifics of the Standards Why does aligning to the specifics of the standards matter?</vt:lpstr>
      <vt:lpstr>Characteristic 4: Aligning to the Specifics of the Standards Overview of the Construction of the Standards </vt:lpstr>
      <vt:lpstr>Characteristic 4: Aligning to the Specifics of the Standards Design and Organization</vt:lpstr>
      <vt:lpstr>Characteristic 4: Aligning to the Specifics of the Standards Design and Organization</vt:lpstr>
      <vt:lpstr>PowerPoint Presentation</vt:lpstr>
      <vt:lpstr>Characteristic 4: Aligning to the Specifics of the Standards The Fine Points of Design and Organization</vt:lpstr>
      <vt:lpstr>Characteristic 4: Aligning to the Specifics of the Standards The Fine Points of Design and Organization</vt:lpstr>
      <vt:lpstr>Characteristic 4: Alignment to the Specifics of the Standards Item Comparison </vt:lpstr>
      <vt:lpstr>High-Quality Reading Items Summary</vt:lpstr>
      <vt:lpstr>What’s next?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CCSSO Alignment Study: ELA</dc:title>
  <dc:creator>Katie Keown</dc:creator>
  <cp:lastModifiedBy>Pascale Joseph</cp:lastModifiedBy>
  <cp:revision>417</cp:revision>
  <cp:lastPrinted>2015-04-02T16:40:39Z</cp:lastPrinted>
  <dcterms:created xsi:type="dcterms:W3CDTF">2015-04-02T13:29:59Z</dcterms:created>
  <dcterms:modified xsi:type="dcterms:W3CDTF">2020-01-23T19:50:32Z</dcterms:modified>
</cp:coreProperties>
</file>