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sldIdLst>
    <p:sldId id="312" r:id="rId2"/>
    <p:sldId id="329" r:id="rId3"/>
    <p:sldId id="258" r:id="rId4"/>
    <p:sldId id="322" r:id="rId5"/>
    <p:sldId id="259" r:id="rId6"/>
    <p:sldId id="313" r:id="rId7"/>
    <p:sldId id="282" r:id="rId8"/>
    <p:sldId id="281" r:id="rId9"/>
    <p:sldId id="319" r:id="rId10"/>
    <p:sldId id="318" r:id="rId11"/>
    <p:sldId id="261" r:id="rId12"/>
    <p:sldId id="283" r:id="rId13"/>
    <p:sldId id="284" r:id="rId14"/>
    <p:sldId id="262" r:id="rId15"/>
    <p:sldId id="285" r:id="rId16"/>
    <p:sldId id="327" r:id="rId17"/>
    <p:sldId id="315" r:id="rId18"/>
    <p:sldId id="286" r:id="rId19"/>
    <p:sldId id="263" r:id="rId20"/>
    <p:sldId id="287" r:id="rId21"/>
    <p:sldId id="288" r:id="rId22"/>
    <p:sldId id="264" r:id="rId23"/>
    <p:sldId id="289" r:id="rId24"/>
    <p:sldId id="290" r:id="rId25"/>
    <p:sldId id="265" r:id="rId26"/>
    <p:sldId id="291" r:id="rId27"/>
    <p:sldId id="292" r:id="rId28"/>
    <p:sldId id="266" r:id="rId29"/>
    <p:sldId id="267" r:id="rId30"/>
    <p:sldId id="324" r:id="rId31"/>
    <p:sldId id="325" r:id="rId32"/>
    <p:sldId id="269" r:id="rId33"/>
    <p:sldId id="270" r:id="rId34"/>
    <p:sldId id="323" r:id="rId35"/>
    <p:sldId id="271" r:id="rId36"/>
    <p:sldId id="268" r:id="rId37"/>
    <p:sldId id="295" r:id="rId38"/>
    <p:sldId id="296" r:id="rId39"/>
    <p:sldId id="320" r:id="rId40"/>
    <p:sldId id="326" r:id="rId41"/>
    <p:sldId id="321" r:id="rId42"/>
    <p:sldId id="272" r:id="rId43"/>
    <p:sldId id="297" r:id="rId44"/>
    <p:sldId id="328" r:id="rId45"/>
    <p:sldId id="298" r:id="rId46"/>
    <p:sldId id="273" r:id="rId47"/>
    <p:sldId id="299" r:id="rId48"/>
    <p:sldId id="300" r:id="rId49"/>
    <p:sldId id="274" r:id="rId50"/>
    <p:sldId id="301" r:id="rId51"/>
    <p:sldId id="302" r:id="rId52"/>
    <p:sldId id="275" r:id="rId53"/>
    <p:sldId id="303" r:id="rId54"/>
    <p:sldId id="304" r:id="rId55"/>
    <p:sldId id="276" r:id="rId56"/>
    <p:sldId id="306" r:id="rId57"/>
    <p:sldId id="305" r:id="rId58"/>
    <p:sldId id="277" r:id="rId59"/>
    <p:sldId id="307" r:id="rId60"/>
    <p:sldId id="308" r:id="rId61"/>
    <p:sldId id="278" r:id="rId62"/>
    <p:sldId id="309" r:id="rId63"/>
    <p:sldId id="310" r:id="rId64"/>
    <p:sldId id="279" r:id="rId65"/>
    <p:sldId id="280"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Hansen" initials="LH" lastIdx="35" clrIdx="0"/>
  <p:cmAuthor id="2" name="Katie Keown" initials="KK" lastIdx="53" clrIdx="1"/>
  <p:cmAuthor id="3" name="Sultana Salma" initials="SS" lastIdx="15" clrIdx="2"/>
  <p:cmAuthor id="4" name="Susan Pimentel" initials="" lastIdx="5" clrIdx="3"/>
  <p:cmAuthor id="5" name="Laura Stephens" initials="LS" lastIdx="9" clrIdx="4">
    <p:extLst>
      <p:ext uri="{19B8F6BF-5375-455C-9EA6-DF929625EA0E}">
        <p15:presenceInfo xmlns:p15="http://schemas.microsoft.com/office/powerpoint/2012/main" userId="0771e19aa099c25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93E"/>
    <a:srgbClr val="E7EA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37" autoAdjust="0"/>
    <p:restoredTop sz="57262" autoAdjust="0"/>
  </p:normalViewPr>
  <p:slideViewPr>
    <p:cSldViewPr snapToGrid="0">
      <p:cViewPr varScale="1">
        <p:scale>
          <a:sx n="41" d="100"/>
          <a:sy n="41" d="100"/>
        </p:scale>
        <p:origin x="1938" y="4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954568-41DF-4F21-AD9A-EB5AC2EDDC40}" type="datetimeFigureOut">
              <a:rPr lang="en-US" smtClean="0"/>
              <a:t>1/23/2020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EC1E7A-7203-4B29-BE2A-FD4C6482419E}" type="slidenum">
              <a:rPr lang="en-US" smtClean="0"/>
              <a:t>‹#›</a:t>
            </a:fld>
            <a:endParaRPr lang="en-US" dirty="0"/>
          </a:p>
        </p:txBody>
      </p:sp>
    </p:spTree>
    <p:extLst>
      <p:ext uri="{BB962C8B-B14F-4D97-AF65-F5344CB8AC3E}">
        <p14:creationId xmlns:p14="http://schemas.microsoft.com/office/powerpoint/2010/main" val="2374275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module was last updated on January 2017.</a:t>
            </a:r>
          </a:p>
          <a:p>
            <a:endParaRPr lang="en-US" baseline="0"/>
          </a:p>
          <a:p>
            <a:r>
              <a:rPr lang="en-US" baseline="0"/>
              <a:t>Remember</a:t>
            </a:r>
            <a:r>
              <a:rPr lang="en-US" baseline="0" dirty="0"/>
              <a:t>, items should require close reading of a text, focus on important points, and require students to use textual evidence as a basis for their answer. We are now going to focus specifically on alignment to the language of the standards of grade level 6. You will find that although an item may meet the language of the CCSS, it may not meet the other required characteristics discussed in the High-Quality Reading Items Overview module. To be an aligned item, the item must meet all characteristics. </a:t>
            </a:r>
          </a:p>
          <a:p>
            <a:endParaRPr lang="en-US" baseline="0" dirty="0"/>
          </a:p>
          <a:p>
            <a:r>
              <a:rPr lang="en-US" baseline="0" dirty="0"/>
              <a:t>For example, what if an item aligned RL.6.4 asks students to determine meaning, but the tested word is not tied to central ideas or important points? It aligns to the language of the standard but it DOESN’T lead to deeper understanding of central ideas. Because it does not align to the other characteristics previously discussed, it should not be considered a well-aligned item. </a:t>
            </a:r>
          </a:p>
          <a:p>
            <a:endParaRPr lang="en-US" baseline="0" dirty="0"/>
          </a:p>
        </p:txBody>
      </p:sp>
      <p:sp>
        <p:nvSpPr>
          <p:cNvPr id="4" name="Slide Number Placeholder 3"/>
          <p:cNvSpPr>
            <a:spLocks noGrp="1"/>
          </p:cNvSpPr>
          <p:nvPr>
            <p:ph type="sldNum" sz="quarter" idx="10"/>
          </p:nvPr>
        </p:nvSpPr>
        <p:spPr/>
        <p:txBody>
          <a:bodyPr/>
          <a:lstStyle/>
          <a:p>
            <a:fld id="{D2A8CB79-26D9-47B3-A269-5F23059CE682}"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648066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Anchor Standard 3</a:t>
            </a:r>
            <a:r>
              <a:rPr lang="en-US" baseline="0" dirty="0"/>
              <a:t> </a:t>
            </a:r>
            <a:r>
              <a:rPr lang="en-US" dirty="0"/>
              <a:t>calls</a:t>
            </a:r>
            <a:r>
              <a:rPr lang="en-US" baseline="0" dirty="0"/>
              <a:t> on students to perform a specific kind of careful reading when examining a text: Students are not asked merely to take away the high points and identify the key figures present, but they are also asked to plunge into the text to see how ideas and individuals grow and change throughout. The requirement to analyze the development of individuals, events, and ideas is not merely to restate them, but rather to comprehend how they evolve and interact over time. Nor does the standard ask students to study events, individuals, and ideas in isolation from each other; instead, students are specifically charged with observing and commenting on the interactions and relationships among them. Because a text, in its essence, comprises the interactions of these factors, fulfilling this standard means students truly are analyzing the text itself. </a:t>
            </a:r>
            <a:endParaRPr lang="en-US" dirty="0"/>
          </a:p>
          <a:p>
            <a:endParaRPr lang="en-US" dirty="0"/>
          </a:p>
          <a:p>
            <a:r>
              <a:rPr lang="en-US" dirty="0"/>
              <a:t>At grade 6, students</a:t>
            </a:r>
            <a:r>
              <a:rPr lang="en-US" baseline="0" dirty="0"/>
              <a:t> must think deeply about how the plot unfolds and how characters respond or change to each as each event is revealed. A common question asked about this standard is “What does series of episodes mean?” Here, “episodes” can be used synonymously with “events.” Items aligning to this standard are not aligned if they simply ask “Which event comes first?” The intent of the standard is more about why one event follows another and how those events either change the character or how the character’s response causes a later event. This standard calls for students to think deeply about the relationship between and among characters and events.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next few slides will look at examples of items that are supposed to align to this standard. We will review the items closely and discuss whether or not we think they do.</a:t>
            </a:r>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11</a:t>
            </a:fld>
            <a:endParaRPr lang="en-US" dirty="0"/>
          </a:p>
        </p:txBody>
      </p:sp>
    </p:spTree>
    <p:extLst>
      <p:ext uri="{BB962C8B-B14F-4D97-AF65-F5344CB8AC3E}">
        <p14:creationId xmlns:p14="http://schemas.microsoft.com/office/powerpoint/2010/main" val="526576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Read</a:t>
            </a:r>
            <a:r>
              <a:rPr lang="en-US" sz="1200" b="0" kern="1200" baseline="0" dirty="0">
                <a:solidFill>
                  <a:schemeClr val="tx1"/>
                </a:solidFill>
                <a:effectLst/>
                <a:latin typeface="+mn-lt"/>
                <a:ea typeface="+mn-ea"/>
                <a:cs typeface="+mn-cs"/>
              </a:rPr>
              <a:t> this item, written to address RL.6.3. </a:t>
            </a: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a:t>
            </a:r>
            <a:r>
              <a:rPr lang="en-US" sz="1200" b="1" kern="1200" baseline="0" dirty="0">
                <a:solidFill>
                  <a:schemeClr val="tx1"/>
                </a:solidFill>
                <a:effectLst/>
                <a:latin typeface="+mn-lt"/>
                <a:ea typeface="+mn-ea"/>
                <a:cs typeface="+mn-cs"/>
              </a:rPr>
              <a:t> key</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Paragraph 7 – “</a:t>
            </a:r>
            <a:r>
              <a:rPr lang="en-US" sz="1200" kern="1200" dirty="0">
                <a:solidFill>
                  <a:schemeClr val="tx1"/>
                </a:solidFill>
                <a:effectLst/>
                <a:latin typeface="+mn-lt"/>
                <a:ea typeface="+mn-ea"/>
                <a:cs typeface="+mn-cs"/>
              </a:rPr>
              <a:t>Why Skidmore hated his brother so much was anybody’s guess, but most people thought it had something to do with the fact that he was violently allergic to bubble gum. Skidmore saw his brother’s sweet, chewable candies as a personal insult. The fame and riches the gum brought Manchester made it even worse.”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6 standard? </a:t>
            </a:r>
            <a:r>
              <a:rPr lang="en-US" sz="1200" kern="1200" dirty="0">
                <a:solidFill>
                  <a:schemeClr val="tx1"/>
                </a:solidFill>
                <a:effectLst/>
                <a:latin typeface="+mn-lt"/>
                <a:ea typeface="+mn-ea"/>
                <a:cs typeface="+mn-cs"/>
              </a:rPr>
              <a:t>No, this item does not align to the grade 6 standard. This item only</a:t>
            </a:r>
            <a:r>
              <a:rPr lang="en-US" sz="1200" kern="1200" baseline="0" dirty="0">
                <a:solidFill>
                  <a:schemeClr val="tx1"/>
                </a:solidFill>
                <a:effectLst/>
                <a:latin typeface="+mn-lt"/>
                <a:ea typeface="+mn-ea"/>
                <a:cs typeface="+mn-cs"/>
              </a:rPr>
              <a:t> requires students to think about one character’s feelings and not how those feelings changed as events unfolded or how those feelings caused events to occur.  </a:t>
            </a:r>
            <a:endParaRPr lang="en-US"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12</a:t>
            </a:fld>
            <a:endParaRPr lang="en-US" dirty="0"/>
          </a:p>
        </p:txBody>
      </p:sp>
    </p:spTree>
    <p:extLst>
      <p:ext uri="{BB962C8B-B14F-4D97-AF65-F5344CB8AC3E}">
        <p14:creationId xmlns:p14="http://schemas.microsoft.com/office/powerpoint/2010/main" val="2110526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Now consider</a:t>
            </a:r>
            <a:r>
              <a:rPr lang="en-US" sz="1200" b="0" kern="1200" baseline="0" dirty="0">
                <a:solidFill>
                  <a:schemeClr val="tx1"/>
                </a:solidFill>
                <a:effectLst/>
                <a:latin typeface="+mn-lt"/>
                <a:ea typeface="+mn-ea"/>
                <a:cs typeface="+mn-cs"/>
              </a:rPr>
              <a:t> this item, also addressing RL.6.3. </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a:t>
            </a:r>
            <a:r>
              <a:rPr lang="en-US" sz="1200" b="1" kern="1200" baseline="0" dirty="0">
                <a:solidFill>
                  <a:schemeClr val="tx1"/>
                </a:solidFill>
                <a:effectLst/>
                <a:latin typeface="+mn-lt"/>
                <a:ea typeface="+mn-ea"/>
                <a:cs typeface="+mn-cs"/>
              </a:rPr>
              <a:t> key</a:t>
            </a:r>
            <a:r>
              <a:rPr lang="en-US" sz="1200" b="1" kern="1200" dirty="0">
                <a:solidFill>
                  <a:schemeClr val="tx1"/>
                </a:solidFill>
                <a:effectLst/>
                <a:latin typeface="+mn-lt"/>
                <a:ea typeface="+mn-ea"/>
                <a:cs typeface="+mn-cs"/>
              </a:rPr>
              <a:t>:</a:t>
            </a:r>
            <a:r>
              <a:rPr lang="en-US" sz="1200" b="1"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Manchester is generous, which inspires affection. Skidmore is envious, which causes misfortune. The Sluggers fans are loyal, which means they suffer heartbreak. </a:t>
            </a:r>
            <a:endParaRPr lang="en-US" sz="1200" b="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 6 standard? </a:t>
            </a:r>
            <a:r>
              <a:rPr lang="en-US" sz="1200" kern="1200" dirty="0">
                <a:solidFill>
                  <a:schemeClr val="tx1"/>
                </a:solidFill>
                <a:effectLst/>
                <a:latin typeface="+mn-lt"/>
                <a:ea typeface="+mn-ea"/>
                <a:cs typeface="+mn-cs"/>
              </a:rPr>
              <a:t>Yes, this item is well aligned to the grade-level standard. The item requires that students think about the main characteristics of characters and how those characteristics impac</a:t>
            </a:r>
            <a:r>
              <a:rPr lang="en-US" sz="1200" kern="1200" baseline="0" dirty="0">
                <a:solidFill>
                  <a:schemeClr val="tx1"/>
                </a:solidFill>
                <a:effectLst/>
                <a:latin typeface="+mn-lt"/>
                <a:ea typeface="+mn-ea"/>
                <a:cs typeface="+mn-cs"/>
              </a:rPr>
              <a:t>t the events in the story, establishing clear relationships between characters and events. </a:t>
            </a:r>
            <a:r>
              <a:rPr lang="en-US" sz="1200" kern="1200" dirty="0">
                <a:solidFill>
                  <a:schemeClr val="tx1"/>
                </a:solidFill>
                <a:effectLst/>
                <a:latin typeface="+mn-lt"/>
                <a:ea typeface="+mn-ea"/>
                <a:cs typeface="+mn-cs"/>
              </a:rPr>
              <a:t>The item also aligns to RL.6.1. because students</a:t>
            </a:r>
            <a:r>
              <a:rPr lang="en-US" sz="1200" kern="1200" baseline="0" dirty="0">
                <a:solidFill>
                  <a:schemeClr val="tx1"/>
                </a:solidFill>
                <a:effectLst/>
                <a:latin typeface="+mn-lt"/>
                <a:ea typeface="+mn-ea"/>
                <a:cs typeface="+mn-cs"/>
              </a:rPr>
              <a:t> are required to use evidence from the text to establish the main quality of each character and again use textual evidence to determine the result of the character possessing that particular quality.</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students must read</a:t>
            </a:r>
            <a:r>
              <a:rPr lang="en-US" sz="1200" kern="1200" baseline="0" dirty="0">
                <a:solidFill>
                  <a:schemeClr val="tx1"/>
                </a:solidFill>
                <a:effectLst/>
                <a:latin typeface="+mn-lt"/>
                <a:ea typeface="+mn-ea"/>
                <a:cs typeface="+mn-cs"/>
              </a:rPr>
              <a:t> the text carefully to be able to discern each character’s main quality and what occurred because of the quality, thus determining how the quality impacted the events of story.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text(s)? </a:t>
            </a:r>
            <a:r>
              <a:rPr lang="en-US" sz="1200" kern="1200" dirty="0">
                <a:solidFill>
                  <a:schemeClr val="tx1"/>
                </a:solidFill>
                <a:effectLst/>
                <a:latin typeface="+mn-lt"/>
                <a:ea typeface="+mn-ea"/>
                <a:cs typeface="+mn-cs"/>
              </a:rPr>
              <a:t>Yes, character traits</a:t>
            </a:r>
            <a:r>
              <a:rPr lang="en-US" sz="1200" kern="1200" baseline="0" dirty="0">
                <a:solidFill>
                  <a:schemeClr val="tx1"/>
                </a:solidFill>
                <a:effectLst/>
                <a:latin typeface="+mn-lt"/>
                <a:ea typeface="+mn-ea"/>
                <a:cs typeface="+mn-cs"/>
              </a:rPr>
              <a:t> are key to understanding the text and how the events unfold. For example, Skidmore’s jealousy is the main reason Boddlebrooks is dead and the curse is brought forth.</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as students infer from textual evidence both the traits and the results of characters having those particular traits. </a:t>
            </a:r>
          </a:p>
        </p:txBody>
      </p:sp>
      <p:sp>
        <p:nvSpPr>
          <p:cNvPr id="4" name="Slide Number Placeholder 3"/>
          <p:cNvSpPr>
            <a:spLocks noGrp="1"/>
          </p:cNvSpPr>
          <p:nvPr>
            <p:ph type="sldNum" sz="quarter" idx="10"/>
          </p:nvPr>
        </p:nvSpPr>
        <p:spPr/>
        <p:txBody>
          <a:bodyPr/>
          <a:lstStyle/>
          <a:p>
            <a:fld id="{36EC1E7A-7203-4B29-BE2A-FD4C6482419E}" type="slidenum">
              <a:rPr lang="en-US" smtClean="0"/>
              <a:t>13</a:t>
            </a:fld>
            <a:endParaRPr lang="en-US" dirty="0"/>
          </a:p>
        </p:txBody>
      </p:sp>
    </p:spTree>
    <p:extLst>
      <p:ext uri="{BB962C8B-B14F-4D97-AF65-F5344CB8AC3E}">
        <p14:creationId xmlns:p14="http://schemas.microsoft.com/office/powerpoint/2010/main" val="49112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Anchor Standard</a:t>
            </a:r>
            <a:r>
              <a:rPr lang="en-US" baseline="0" dirty="0"/>
              <a:t> 4 asks students to determine meaning. The term “as they are used in the text” is essential. Students must not simply determine meaning of words in isolation; they must be tested on words surrounded by sufficient context. To create fair, reliable tests, context should be included so students can demonstrate their mastery of reading strategies used to determine the meaning of unknown words.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At</a:t>
            </a:r>
            <a:r>
              <a:rPr lang="en-US" baseline="0" dirty="0"/>
              <a:t> grade 6, the standard has two components, as indicated by the use of the semi-colon. For the first component</a:t>
            </a:r>
            <a:r>
              <a:rPr lang="en-US" dirty="0"/>
              <a:t>, as</a:t>
            </a:r>
            <a:r>
              <a:rPr lang="en-US" baseline="0" dirty="0"/>
              <a:t> with other grade levels, a focus of this standard should be Tier 2 academic vocabulary, central to understanding the meaning of the text. Although the standard gives specific examples, calling out figurative and connotative meanings, it is not at all meant to limit the standard to items just testing those two types of language. Note that the words “as they are used in the text” apply to figurative and connotative meanings as well as items testing meaning for single words or phrases. Please see CCSSO Criteria for High-Quality Assessment, specifically Criterion B6, for additional information about assessment of vocabulary. (available here:  http://www.ccsso.org/Documents/2014/CCSSO%20Criteria%20for%20High%20Quality%20Assessments%2003242014.pdf)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If you read through the standards from the lowest grade level up, you would see that this is the first grade level where RL.4 has two components, allowing for the inclusion of the impact of specific word choice. Students are asked to analyze how specific word choice impacts the meaning or tone of the text. Here, they are thinking about purposeful selection of words rather than just determining meaning alone.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next few slides will look at examples of items that are supposed to align to this standard. We will review the items closely and discuss whether or not we think they do.</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14</a:t>
            </a:fld>
            <a:endParaRPr lang="en-US" dirty="0"/>
          </a:p>
        </p:txBody>
      </p:sp>
    </p:spTree>
    <p:extLst>
      <p:ext uri="{BB962C8B-B14F-4D97-AF65-F5344CB8AC3E}">
        <p14:creationId xmlns:p14="http://schemas.microsoft.com/office/powerpoint/2010/main" val="1685172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Review this item, written to RL.6.4.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A,</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B</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6 standard? </a:t>
            </a:r>
            <a:r>
              <a:rPr lang="en-US" sz="1200" b="0" kern="1200" dirty="0">
                <a:solidFill>
                  <a:schemeClr val="tx1"/>
                </a:solidFill>
                <a:effectLst/>
                <a:latin typeface="+mn-lt"/>
                <a:ea typeface="+mn-ea"/>
                <a:cs typeface="+mn-cs"/>
              </a:rPr>
              <a:t>No, this item does not align to the named</a:t>
            </a:r>
            <a:r>
              <a:rPr lang="en-US" sz="1200" b="0" kern="1200" baseline="0" dirty="0">
                <a:solidFill>
                  <a:schemeClr val="tx1"/>
                </a:solidFill>
                <a:effectLst/>
                <a:latin typeface="+mn-lt"/>
                <a:ea typeface="+mn-ea"/>
                <a:cs typeface="+mn-cs"/>
              </a:rPr>
              <a:t> standard. The intent of the standard is to have students determine meaning. This item only asks them to determine which sentences are examples of exaggeration. Students are not at all required to think about meaning. Therefore, the item does not align to the standard. </a:t>
            </a:r>
            <a:endParaRPr lang="en-US"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15</a:t>
            </a:fld>
            <a:endParaRPr lang="en-US" dirty="0"/>
          </a:p>
        </p:txBody>
      </p:sp>
    </p:spTree>
    <p:extLst>
      <p:ext uri="{BB962C8B-B14F-4D97-AF65-F5344CB8AC3E}">
        <p14:creationId xmlns:p14="http://schemas.microsoft.com/office/powerpoint/2010/main" val="2668977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Now consider this item, also</a:t>
            </a:r>
            <a:r>
              <a:rPr lang="en-US" sz="1200" b="0" kern="1200" baseline="0" dirty="0">
                <a:solidFill>
                  <a:schemeClr val="tx1"/>
                </a:solidFill>
                <a:effectLst/>
                <a:latin typeface="+mn-lt"/>
                <a:ea typeface="+mn-ea"/>
                <a:cs typeface="+mn-cs"/>
              </a:rPr>
              <a:t> written to RL.6.4. </a:t>
            </a: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 6 standard? </a:t>
            </a:r>
            <a:r>
              <a:rPr lang="en-US" sz="1200" kern="1200" dirty="0">
                <a:solidFill>
                  <a:schemeClr val="tx1"/>
                </a:solidFill>
                <a:effectLst/>
                <a:latin typeface="+mn-lt"/>
                <a:ea typeface="+mn-ea"/>
                <a:cs typeface="+mn-cs"/>
              </a:rPr>
              <a:t>Yes, this item is well aligned to the grade-level standard. The</a:t>
            </a:r>
            <a:r>
              <a:rPr lang="en-US" sz="1200" kern="1200" baseline="0" dirty="0">
                <a:solidFill>
                  <a:schemeClr val="tx1"/>
                </a:solidFill>
                <a:effectLst/>
                <a:latin typeface="+mn-lt"/>
                <a:ea typeface="+mn-ea"/>
                <a:cs typeface="+mn-cs"/>
              </a:rPr>
              <a:t> tested term, “tormented,” is strongly supported by context in paragraph 1, as well as within the tested sentence itself with clues like “gut-wrenching,” “misfortune became a part of them,” etc. Because the students must use context clues, in other words, the text itself, to determine meaning, the item also aligns to RL.6.1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students must read the text closely to decipher the context clues provided to support meaning.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text(s)? </a:t>
            </a:r>
            <a:r>
              <a:rPr lang="en-US" sz="1200" kern="1200" dirty="0">
                <a:solidFill>
                  <a:schemeClr val="tx1"/>
                </a:solidFill>
                <a:effectLst/>
                <a:latin typeface="+mn-lt"/>
                <a:ea typeface="+mn-ea"/>
                <a:cs typeface="+mn-cs"/>
              </a:rPr>
              <a:t>Yes, the idea of the devotion</a:t>
            </a:r>
            <a:r>
              <a:rPr lang="en-US" sz="1200" kern="1200" baseline="0" dirty="0">
                <a:solidFill>
                  <a:schemeClr val="tx1"/>
                </a:solidFill>
                <a:effectLst/>
                <a:latin typeface="+mn-lt"/>
                <a:ea typeface="+mn-ea"/>
                <a:cs typeface="+mn-cs"/>
              </a:rPr>
              <a:t> of the Slugger fans, despite inexplicably never winning a game, is an important point in the text.</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students use context clues, a type of textual</a:t>
            </a:r>
            <a:r>
              <a:rPr lang="en-US" sz="1200" kern="1200" baseline="0" dirty="0">
                <a:solidFill>
                  <a:schemeClr val="tx1"/>
                </a:solidFill>
                <a:effectLst/>
                <a:latin typeface="+mn-lt"/>
                <a:ea typeface="+mn-ea"/>
                <a:cs typeface="+mn-cs"/>
              </a:rPr>
              <a:t> evidence,</a:t>
            </a:r>
            <a:r>
              <a:rPr lang="en-US" sz="1200" kern="1200" dirty="0">
                <a:solidFill>
                  <a:schemeClr val="tx1"/>
                </a:solidFill>
                <a:effectLst/>
                <a:latin typeface="+mn-lt"/>
                <a:ea typeface="+mn-ea"/>
                <a:cs typeface="+mn-cs"/>
              </a:rPr>
              <a:t> to determine the meaning of “tormented.”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16</a:t>
            </a:fld>
            <a:endParaRPr lang="en-US" dirty="0"/>
          </a:p>
        </p:txBody>
      </p:sp>
    </p:spTree>
    <p:extLst>
      <p:ext uri="{BB962C8B-B14F-4D97-AF65-F5344CB8AC3E}">
        <p14:creationId xmlns:p14="http://schemas.microsoft.com/office/powerpoint/2010/main" val="2879224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Now consider this item, written to address RL.6.4, this time addressing the second part of the standard about the impact of word choice.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B</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 6 standard? </a:t>
            </a:r>
            <a:r>
              <a:rPr lang="en-US" sz="1200" kern="1200" dirty="0">
                <a:solidFill>
                  <a:schemeClr val="tx1"/>
                </a:solidFill>
                <a:effectLst/>
                <a:latin typeface="+mn-lt"/>
                <a:ea typeface="+mn-ea"/>
                <a:cs typeface="+mn-cs"/>
              </a:rPr>
              <a:t>No</a:t>
            </a:r>
            <a:r>
              <a:rPr lang="en-US" sz="1200" kern="1200" baseline="0" dirty="0">
                <a:solidFill>
                  <a:schemeClr val="tx1"/>
                </a:solidFill>
                <a:effectLst/>
                <a:latin typeface="+mn-lt"/>
                <a:ea typeface="+mn-ea"/>
                <a:cs typeface="+mn-cs"/>
              </a:rPr>
              <a:t>. Students are not thinking about the purposeful use of the word “tycoon,” as the stem provides the purpose for them. The author uses the word to describe the extent of Manchester’s wealth. Students only need to look through the text to see that “tycoon” is the only option repeated multiple times. So while there is context to determine the meaning of “tycoon,” students do not have to use it. Nor do they have to think about impact on meaning or tone since that information has been provided for them.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17</a:t>
            </a:fld>
            <a:endParaRPr lang="en-US" dirty="0"/>
          </a:p>
        </p:txBody>
      </p:sp>
    </p:spTree>
    <p:extLst>
      <p:ext uri="{BB962C8B-B14F-4D97-AF65-F5344CB8AC3E}">
        <p14:creationId xmlns:p14="http://schemas.microsoft.com/office/powerpoint/2010/main" val="1931765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Here is</a:t>
            </a:r>
            <a:r>
              <a:rPr lang="en-US" sz="1200" b="0" kern="1200" baseline="0" dirty="0">
                <a:solidFill>
                  <a:schemeClr val="tx1"/>
                </a:solidFill>
                <a:effectLst/>
                <a:latin typeface="+mn-lt"/>
                <a:ea typeface="+mn-ea"/>
                <a:cs typeface="+mn-cs"/>
              </a:rPr>
              <a:t> another item to RL.6.4, also addressing word choice. </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Part</a:t>
            </a:r>
            <a:r>
              <a:rPr lang="en-US" sz="1200" b="0" kern="1200" baseline="0" dirty="0">
                <a:solidFill>
                  <a:schemeClr val="tx1"/>
                </a:solidFill>
                <a:effectLst/>
                <a:latin typeface="+mn-lt"/>
                <a:ea typeface="+mn-ea"/>
                <a:cs typeface="+mn-cs"/>
              </a:rPr>
              <a:t> A: </a:t>
            </a:r>
            <a:r>
              <a:rPr lang="en-US" sz="1200" b="0" kern="1200" dirty="0">
                <a:solidFill>
                  <a:schemeClr val="tx1"/>
                </a:solidFill>
                <a:effectLst/>
                <a:latin typeface="+mn-lt"/>
                <a:ea typeface="+mn-ea"/>
                <a:cs typeface="+mn-cs"/>
              </a:rPr>
              <a:t>A; Part B: B</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 6 standard? </a:t>
            </a:r>
            <a:r>
              <a:rPr lang="en-US" sz="1200" kern="1200" dirty="0">
                <a:solidFill>
                  <a:schemeClr val="tx1"/>
                </a:solidFill>
                <a:effectLst/>
                <a:latin typeface="+mn-lt"/>
                <a:ea typeface="+mn-ea"/>
                <a:cs typeface="+mn-cs"/>
              </a:rPr>
              <a:t>Yes, this item is well aligned to the grade-level standard. The</a:t>
            </a:r>
            <a:r>
              <a:rPr lang="en-US" sz="1200" kern="1200" baseline="0" dirty="0">
                <a:solidFill>
                  <a:schemeClr val="tx1"/>
                </a:solidFill>
                <a:effectLst/>
                <a:latin typeface="+mn-lt"/>
                <a:ea typeface="+mn-ea"/>
                <a:cs typeface="+mn-cs"/>
              </a:rPr>
              <a:t> tested term, “crept,” connotes a sneakiness, helping to establish Skidmore as the evil character in the story. Part B asks the students to cite another detail that further develops the dark side of the character. The item </a:t>
            </a:r>
            <a:r>
              <a:rPr lang="en-US" sz="1200" kern="1200" dirty="0">
                <a:solidFill>
                  <a:schemeClr val="tx1"/>
                </a:solidFill>
                <a:effectLst/>
                <a:latin typeface="+mn-lt"/>
                <a:ea typeface="+mn-ea"/>
                <a:cs typeface="+mn-cs"/>
              </a:rPr>
              <a:t>also aligns to RL.6.1 in that students must actually cite the textual evidence</a:t>
            </a:r>
            <a:r>
              <a:rPr lang="en-US" sz="1200" kern="1200" baseline="0" dirty="0">
                <a:solidFill>
                  <a:schemeClr val="tx1"/>
                </a:solidFill>
                <a:effectLst/>
                <a:latin typeface="+mn-lt"/>
                <a:ea typeface="+mn-ea"/>
                <a:cs typeface="+mn-cs"/>
              </a:rPr>
              <a:t> that helped them determine the impact of the word “crept” on the meaning of the text.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students must read the text closely to trace the development of Skidmore’s behavior.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text(s)? </a:t>
            </a:r>
            <a:r>
              <a:rPr lang="en-US" sz="1200" kern="1200" dirty="0">
                <a:solidFill>
                  <a:schemeClr val="tx1"/>
                </a:solidFill>
                <a:effectLst/>
                <a:latin typeface="+mn-lt"/>
                <a:ea typeface="+mn-ea"/>
                <a:cs typeface="+mn-cs"/>
              </a:rPr>
              <a:t>Yes, Skidmore’s evil,</a:t>
            </a:r>
            <a:r>
              <a:rPr lang="en-US" sz="1200" kern="1200" baseline="0" dirty="0">
                <a:solidFill>
                  <a:schemeClr val="tx1"/>
                </a:solidFill>
                <a:effectLst/>
                <a:latin typeface="+mn-lt"/>
                <a:ea typeface="+mn-ea"/>
                <a:cs typeface="+mn-cs"/>
              </a:rPr>
              <a:t> jealous nature is key to the unfolded events – because of this trait, he poisons his brother and starts a curse.</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Part B requires students to cite direct textual</a:t>
            </a:r>
            <a:r>
              <a:rPr lang="en-US" sz="1200" kern="1200" baseline="0" dirty="0">
                <a:solidFill>
                  <a:schemeClr val="tx1"/>
                </a:solidFill>
                <a:effectLst/>
                <a:latin typeface="+mn-lt"/>
                <a:ea typeface="+mn-ea"/>
                <a:cs typeface="+mn-cs"/>
              </a:rPr>
              <a:t> evidence.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EC1E7A-7203-4B29-BE2A-FD4C6482419E}" type="slidenum">
              <a:rPr lang="en-US" smtClean="0"/>
              <a:t>18</a:t>
            </a:fld>
            <a:endParaRPr lang="en-US" dirty="0"/>
          </a:p>
        </p:txBody>
      </p:sp>
    </p:spTree>
    <p:extLst>
      <p:ext uri="{BB962C8B-B14F-4D97-AF65-F5344CB8AC3E}">
        <p14:creationId xmlns:p14="http://schemas.microsoft.com/office/powerpoint/2010/main" val="1761191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Although standards for teaching and assessing reading have traditionally included structure, Anchor Standard 5 includes an unusual dimension that illustrates the increased rigor at the heart of the standards. Standard 5 does not just ask that students “analyze the structure” of a given text but also that they account for “how specific sentences, paragraphs, and larger portions of the text relate to each other and the whole.” The standard moves students beyond merely identifying structural features of a text to analyzing how sentences connect to other sentences, paragraphs to other paragraphs, and chapters cohere into a whole. Understanding how each part of a specific text fits together leads to a deep grasp of how those parts work together to form a whole, individual text for a specific purpose. One of the simplest questions one can ask about a text that goes to the heart of reading comprehension is “what is the role of this sentence, paragraph, or section of the text—how does it advance or develop its meaning or purpose?” As all texts have a structural backbone, asking questions about text structure can equally serve to illuminate a </a:t>
            </a:r>
            <a:r>
              <a:rPr lang="en-US" sz="1200" b="0" kern="1200" dirty="0">
                <a:solidFill>
                  <a:schemeClr val="tx1"/>
                </a:solidFill>
                <a:effectLst/>
                <a:latin typeface="+mn-lt"/>
                <a:ea typeface="+mn-ea"/>
                <a:cs typeface="+mn-cs"/>
              </a:rPr>
              <a:t>story, poem, or</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play</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endParaRPr lang="en-US" sz="1200" u="sng" kern="1200" dirty="0">
              <a:solidFill>
                <a:schemeClr val="tx1"/>
              </a:solidFill>
              <a:effectLst/>
              <a:latin typeface="+mn-lt"/>
              <a:ea typeface="+mn-ea"/>
              <a:cs typeface="+mn-cs"/>
            </a:endParaRPr>
          </a:p>
          <a:p>
            <a:endParaRPr lang="en-US" dirty="0"/>
          </a:p>
          <a:p>
            <a:r>
              <a:rPr lang="en-US" dirty="0"/>
              <a:t>At grade 6, Standard</a:t>
            </a:r>
            <a:r>
              <a:rPr lang="en-US" baseline="0" dirty="0"/>
              <a:t> 5 calls for students to think about how individual pieces of the text, ranging from a sentence to a scene or event in stories to a stanza in a poem, fit into the text’s overall structure and how that connection helps develop aspects of the text (theme, setting, or plot). This standard helps students think deeply about how the chunks of a text work together to complete a piece of literary work. </a:t>
            </a:r>
          </a:p>
          <a:p>
            <a:endParaRPr lang="en-US" baseline="0" dirty="0"/>
          </a:p>
          <a:p>
            <a:r>
              <a:rPr lang="en-US" baseline="0" dirty="0"/>
              <a:t>Note that in an assessment, it is almost impossible to test how chapters fit together because of the constraint around the lengths of both the texts and the test itself. For this standard, “scene” can apply to scenes in dramas or events in stories.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next few slides will look at examples of items that are supposed to align to this standard. We will review the items closely and discuss whether or not we think they do.</a:t>
            </a:r>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19</a:t>
            </a:fld>
            <a:endParaRPr lang="en-US" dirty="0"/>
          </a:p>
        </p:txBody>
      </p:sp>
    </p:spTree>
    <p:extLst>
      <p:ext uri="{BB962C8B-B14F-4D97-AF65-F5344CB8AC3E}">
        <p14:creationId xmlns:p14="http://schemas.microsoft.com/office/powerpoint/2010/main" val="3911766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Read</a:t>
            </a:r>
            <a:r>
              <a:rPr lang="en-US" sz="1200" b="0" kern="1200" baseline="0" dirty="0">
                <a:solidFill>
                  <a:schemeClr val="tx1"/>
                </a:solidFill>
                <a:effectLst/>
                <a:latin typeface="+mn-lt"/>
                <a:ea typeface="+mn-ea"/>
                <a:cs typeface="+mn-cs"/>
              </a:rPr>
              <a:t> this item written to address RL.6.5. </a:t>
            </a: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a:t>
            </a:r>
            <a:r>
              <a:rPr lang="en-US" sz="1200" b="1" kern="1200" baseline="0" dirty="0">
                <a:solidFill>
                  <a:schemeClr val="tx1"/>
                </a:solidFill>
                <a:effectLst/>
                <a:latin typeface="+mn-lt"/>
                <a:ea typeface="+mn-ea"/>
                <a:cs typeface="+mn-cs"/>
              </a:rPr>
              <a:t> key</a:t>
            </a:r>
            <a:r>
              <a:rPr lang="en-US" sz="1200" b="1" kern="1200" dirty="0">
                <a:solidFill>
                  <a:schemeClr val="tx1"/>
                </a:solidFill>
                <a:effectLst/>
                <a:latin typeface="+mn-lt"/>
                <a:ea typeface="+mn-ea"/>
                <a:cs typeface="+mn-cs"/>
              </a:rPr>
              <a:t>:</a:t>
            </a:r>
            <a:r>
              <a:rPr lang="en-US" sz="1200" b="0" kern="1200" dirty="0">
                <a:solidFill>
                  <a:schemeClr val="tx1"/>
                </a:solidFill>
                <a:effectLst/>
                <a:latin typeface="+mn-lt"/>
                <a:ea typeface="+mn-ea"/>
                <a:cs typeface="+mn-cs"/>
              </a:rPr>
              <a:t> “</a:t>
            </a:r>
            <a:r>
              <a:rPr lang="en-US" dirty="0"/>
              <a:t>It all started in the smoky clubhouse after the Sluggers won the World Series.”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6 standard? </a:t>
            </a:r>
            <a:r>
              <a:rPr lang="en-US" sz="1200" kern="1200" dirty="0">
                <a:solidFill>
                  <a:schemeClr val="tx1"/>
                </a:solidFill>
                <a:effectLst/>
                <a:latin typeface="+mn-lt"/>
                <a:ea typeface="+mn-ea"/>
                <a:cs typeface="+mn-cs"/>
              </a:rPr>
              <a:t>No, this item does not align to the grade 6 standard. Simply identifying the setting</a:t>
            </a:r>
            <a:r>
              <a:rPr lang="en-US" sz="1200" kern="1200" baseline="0" dirty="0">
                <a:solidFill>
                  <a:schemeClr val="tx1"/>
                </a:solidFill>
                <a:effectLst/>
                <a:latin typeface="+mn-lt"/>
                <a:ea typeface="+mn-ea"/>
                <a:cs typeface="+mn-cs"/>
              </a:rPr>
              <a:t> does not drive students to “analyze” as called for by the standard. The item does not make the students think deeply about how this sentence connects to the rest of the text or how it relates to important elements. An aligned item would talk about the setting in relation to the overall structure: How was the setting important to the overall structure of the text? </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20</a:t>
            </a:fld>
            <a:endParaRPr lang="en-US" dirty="0"/>
          </a:p>
        </p:txBody>
      </p:sp>
    </p:spTree>
    <p:extLst>
      <p:ext uri="{BB962C8B-B14F-4D97-AF65-F5344CB8AC3E}">
        <p14:creationId xmlns:p14="http://schemas.microsoft.com/office/powerpoint/2010/main" val="27510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While the principles discussed in the modules reflect the specific needs of summative assessment, they can be applied to the types of questions teachers ask in both classroom discussion and on classroom assessments. For example, in a classroom, a teacher may ask students to identify the main idea, and find the details that support that idea over the course of an entire lesson; this discussion would not be limited to one question. Facilitators should be aware of their audience as they progress through the modules. </a:t>
            </a:r>
            <a:r>
              <a:rPr lang="en-US" sz="1200" b="0" i="0" u="none" strike="noStrike" kern="1200">
                <a:solidFill>
                  <a:schemeClr val="tx1"/>
                </a:solidFill>
                <a:effectLst/>
                <a:latin typeface="+mn-lt"/>
                <a:ea typeface="+mn-ea"/>
                <a:cs typeface="+mn-cs"/>
              </a:rPr>
              <a:t>Be sure to review the user guide for specific examples of adjustments that can be made to the training to suit the needs of unique audiences. </a:t>
            </a:r>
            <a:endParaRPr lang="en-US"/>
          </a:p>
        </p:txBody>
      </p:sp>
      <p:sp>
        <p:nvSpPr>
          <p:cNvPr id="4" name="Slide Number Placeholder 3"/>
          <p:cNvSpPr>
            <a:spLocks noGrp="1"/>
          </p:cNvSpPr>
          <p:nvPr>
            <p:ph type="sldNum" sz="quarter" idx="10"/>
          </p:nvPr>
        </p:nvSpPr>
        <p:spPr/>
        <p:txBody>
          <a:bodyPr/>
          <a:lstStyle/>
          <a:p>
            <a:fld id="{36EC1E7A-7203-4B29-BE2A-FD4C6482419E}" type="slidenum">
              <a:rPr lang="en-US" smtClean="0"/>
              <a:t>2</a:t>
            </a:fld>
            <a:endParaRPr lang="en-US" dirty="0"/>
          </a:p>
        </p:txBody>
      </p:sp>
    </p:spTree>
    <p:extLst>
      <p:ext uri="{BB962C8B-B14F-4D97-AF65-F5344CB8AC3E}">
        <p14:creationId xmlns:p14="http://schemas.microsoft.com/office/powerpoint/2010/main" val="1495997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Now consider this item, also addressing RL.6.5.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C</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6 standard? </a:t>
            </a:r>
            <a:r>
              <a:rPr lang="en-US" sz="1200" kern="1200" dirty="0">
                <a:solidFill>
                  <a:schemeClr val="tx1"/>
                </a:solidFill>
                <a:effectLst/>
                <a:latin typeface="+mn-lt"/>
                <a:ea typeface="+mn-ea"/>
                <a:cs typeface="+mn-cs"/>
              </a:rPr>
              <a:t>Yes, this item is well aligned to the grade-level standard. It requires that students think about a specific chunk of text (paragraphs 5 and 6) and how those paragraphs relate to the overall structure of the text. Because the story of the Sluggers is not told in chronological order, this</a:t>
            </a:r>
            <a:r>
              <a:rPr lang="en-US" sz="1200" kern="1200" baseline="0" dirty="0">
                <a:solidFill>
                  <a:schemeClr val="tx1"/>
                </a:solidFill>
                <a:effectLst/>
                <a:latin typeface="+mn-lt"/>
                <a:ea typeface="+mn-ea"/>
                <a:cs typeface="+mn-cs"/>
              </a:rPr>
              <a:t> question helps students sort the information in a way that helps establish the cause and effect nature of the events. </a:t>
            </a:r>
            <a:r>
              <a:rPr lang="en-US" sz="1200" kern="1200" dirty="0">
                <a:solidFill>
                  <a:schemeClr val="tx1"/>
                </a:solidFill>
                <a:effectLst/>
                <a:latin typeface="+mn-lt"/>
                <a:ea typeface="+mn-ea"/>
                <a:cs typeface="+mn-cs"/>
              </a:rPr>
              <a:t>The item also aligns to RL.6.1</a:t>
            </a:r>
            <a:r>
              <a:rPr lang="en-US" sz="1200" kern="1200" baseline="0" dirty="0">
                <a:solidFill>
                  <a:schemeClr val="tx1"/>
                </a:solidFill>
                <a:effectLst/>
                <a:latin typeface="+mn-lt"/>
                <a:ea typeface="+mn-ea"/>
                <a:cs typeface="+mn-cs"/>
              </a:rPr>
              <a:t> in that students must implicitly use textual evidence, especially paragraphs 1, 2, 5 and 6, to be able to answer the question.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students</a:t>
            </a:r>
            <a:r>
              <a:rPr lang="en-US" sz="1200" kern="1200" baseline="0" dirty="0">
                <a:solidFill>
                  <a:schemeClr val="tx1"/>
                </a:solidFill>
                <a:effectLst/>
                <a:latin typeface="+mn-lt"/>
                <a:ea typeface="+mn-ea"/>
                <a:cs typeface="+mn-cs"/>
              </a:rPr>
              <a:t> must read the text closely to make the connection between the troubles described in the first two paragraphs of the text and the causes described in paragraphs 5 and 6.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text(s)? </a:t>
            </a:r>
            <a:r>
              <a:rPr lang="en-US" sz="1200" kern="1200" dirty="0">
                <a:solidFill>
                  <a:schemeClr val="tx1"/>
                </a:solidFill>
                <a:effectLst/>
                <a:latin typeface="+mn-lt"/>
                <a:ea typeface="+mn-ea"/>
                <a:cs typeface="+mn-cs"/>
              </a:rPr>
              <a:t>Yes, the idea that the troubles all started because</a:t>
            </a:r>
            <a:r>
              <a:rPr lang="en-US" sz="1200" kern="1200" baseline="0" dirty="0">
                <a:solidFill>
                  <a:schemeClr val="tx1"/>
                </a:solidFill>
                <a:effectLst/>
                <a:latin typeface="+mn-lt"/>
                <a:ea typeface="+mn-ea"/>
                <a:cs typeface="+mn-cs"/>
              </a:rPr>
              <a:t> of Skidmore’s jealousy is an important understanding of the text.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although students are not explicitly asked for evidence, they</a:t>
            </a:r>
            <a:r>
              <a:rPr lang="en-US" sz="1200" kern="1200" baseline="0" dirty="0">
                <a:solidFill>
                  <a:schemeClr val="tx1"/>
                </a:solidFill>
                <a:effectLst/>
                <a:latin typeface="+mn-lt"/>
                <a:ea typeface="+mn-ea"/>
                <a:cs typeface="+mn-cs"/>
              </a:rPr>
              <a:t> must use textual evidence from several paragraphs to make the needed connections.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EC1E7A-7203-4B29-BE2A-FD4C6482419E}" type="slidenum">
              <a:rPr lang="en-US" smtClean="0"/>
              <a:t>21</a:t>
            </a:fld>
            <a:endParaRPr lang="en-US" dirty="0"/>
          </a:p>
        </p:txBody>
      </p:sp>
    </p:spTree>
    <p:extLst>
      <p:ext uri="{BB962C8B-B14F-4D97-AF65-F5344CB8AC3E}">
        <p14:creationId xmlns:p14="http://schemas.microsoft.com/office/powerpoint/2010/main" val="1352335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Anchor</a:t>
            </a:r>
            <a:r>
              <a:rPr lang="en-US" sz="1200" kern="1200" baseline="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tandard 6 makes clear that it is not enough to </a:t>
            </a:r>
            <a:r>
              <a:rPr lang="en-US" sz="1200" i="1" kern="1200" dirty="0">
                <a:solidFill>
                  <a:schemeClr val="tx1"/>
                </a:solidFill>
                <a:effectLst/>
                <a:latin typeface="+mn-lt"/>
                <a:ea typeface="+mn-ea"/>
                <a:cs typeface="+mn-cs"/>
              </a:rPr>
              <a:t>identify</a:t>
            </a:r>
            <a:r>
              <a:rPr lang="en-US" sz="1200" kern="1200" dirty="0">
                <a:solidFill>
                  <a:schemeClr val="tx1"/>
                </a:solidFill>
                <a:effectLst/>
                <a:latin typeface="+mn-lt"/>
                <a:ea typeface="+mn-ea"/>
                <a:cs typeface="+mn-cs"/>
              </a:rPr>
              <a:t> the purpose or point of view; the standard asks students to move beyond the mere labeling of a text</a:t>
            </a:r>
            <a:r>
              <a:rPr lang="en-US" sz="1200" kern="1200" baseline="0" dirty="0">
                <a:solidFill>
                  <a:schemeClr val="tx1"/>
                </a:solidFill>
                <a:effectLst/>
                <a:latin typeface="+mn-lt"/>
                <a:ea typeface="+mn-ea"/>
                <a:cs typeface="+mn-cs"/>
              </a:rPr>
              <a:t> that</a:t>
            </a:r>
            <a:r>
              <a:rPr lang="en-US" sz="1200" kern="1200" dirty="0">
                <a:solidFill>
                  <a:schemeClr val="tx1"/>
                </a:solidFill>
                <a:effectLst/>
                <a:latin typeface="+mn-lt"/>
                <a:ea typeface="+mn-ea"/>
                <a:cs typeface="+mn-cs"/>
              </a:rPr>
              <a:t> has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been the traditional</a:t>
            </a:r>
            <a:r>
              <a:rPr lang="en-US" sz="1200" kern="1200" baseline="0" dirty="0">
                <a:solidFill>
                  <a:schemeClr val="tx1"/>
                </a:solidFill>
                <a:effectLst/>
                <a:latin typeface="+mn-lt"/>
                <a:ea typeface="+mn-ea"/>
                <a:cs typeface="+mn-cs"/>
              </a:rPr>
              <a:t> approach </a:t>
            </a:r>
            <a:r>
              <a:rPr lang="en-US" sz="1200" kern="1200" dirty="0">
                <a:solidFill>
                  <a:schemeClr val="tx1"/>
                </a:solidFill>
                <a:effectLst/>
                <a:latin typeface="+mn-lt"/>
                <a:ea typeface="+mn-ea"/>
                <a:cs typeface="+mn-cs"/>
              </a:rPr>
              <a:t>to assessing the impact of point of view and purpose on how readers perceive and grasp the meaning. Standard 6 provides an excellent example of how reading closely goes beyond looking for what is directly stated. </a:t>
            </a:r>
          </a:p>
          <a:p>
            <a:endParaRPr lang="en-US" dirty="0"/>
          </a:p>
          <a:p>
            <a:r>
              <a:rPr lang="en-US" dirty="0"/>
              <a:t>At grade 6, students are called to think about not only the point of view from which a story is told but also how that point of view is developed</a:t>
            </a:r>
            <a:r>
              <a:rPr lang="en-US" baseline="0" dirty="0"/>
              <a:t>. Authors use a variety of strategies to develop point of view, such as the descriptions of the characters’ actions, the phrasing and content of dialogue, etc. Items that simply ask students to label whether a text is told through first-person or third-person narration fall short of aligning to this standard in that no analysis is required to answer those questions.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next few slides will look at examples of items that are supposed to align to this standard. We will review the items closely and discuss whether or not we think they do.</a:t>
            </a:r>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22</a:t>
            </a:fld>
            <a:endParaRPr lang="en-US" dirty="0"/>
          </a:p>
        </p:txBody>
      </p:sp>
    </p:spTree>
    <p:extLst>
      <p:ext uri="{BB962C8B-B14F-4D97-AF65-F5344CB8AC3E}">
        <p14:creationId xmlns:p14="http://schemas.microsoft.com/office/powerpoint/2010/main" val="27405203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Consider this item, written to address RL.6.6.</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6 standard? </a:t>
            </a:r>
            <a:r>
              <a:rPr lang="en-US" sz="1200" kern="1200" dirty="0">
                <a:solidFill>
                  <a:schemeClr val="tx1"/>
                </a:solidFill>
                <a:effectLst/>
                <a:latin typeface="+mn-lt"/>
                <a:ea typeface="+mn-ea"/>
                <a:cs typeface="+mn-cs"/>
              </a:rPr>
              <a:t>No, this item does not align to the grade 6 standard. This item does not require that students think about how the author develops the point of view. Point of view in this story is key to understanding the theme that some things are just not able to be explained,</a:t>
            </a:r>
            <a:r>
              <a:rPr lang="en-US" sz="1200" kern="1200" baseline="0" dirty="0">
                <a:solidFill>
                  <a:schemeClr val="tx1"/>
                </a:solidFill>
                <a:effectLst/>
                <a:latin typeface="+mn-lt"/>
                <a:ea typeface="+mn-ea"/>
                <a:cs typeface="+mn-cs"/>
              </a:rPr>
              <a:t> so even if the student can answer this question, he or she has not thought about the fact that even the narrator can’t explain everything. They are essentially being asked to simply label the point of view and identify who the narrator is. </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23</a:t>
            </a:fld>
            <a:endParaRPr lang="en-US" dirty="0"/>
          </a:p>
        </p:txBody>
      </p:sp>
    </p:spTree>
    <p:extLst>
      <p:ext uri="{BB962C8B-B14F-4D97-AF65-F5344CB8AC3E}">
        <p14:creationId xmlns:p14="http://schemas.microsoft.com/office/powerpoint/2010/main" val="42740308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Here is another item written to RL.6.6.</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Part A: </a:t>
            </a:r>
            <a:r>
              <a:rPr lang="en-US" dirty="0"/>
              <a:t>D;</a:t>
            </a:r>
            <a:r>
              <a:rPr lang="en-US" baseline="0" dirty="0"/>
              <a:t> Part B: </a:t>
            </a:r>
            <a:r>
              <a:rPr lang="en-US" dirty="0"/>
              <a:t>D</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 6 standard? </a:t>
            </a:r>
            <a:r>
              <a:rPr lang="en-US" sz="1200" kern="1200" dirty="0">
                <a:solidFill>
                  <a:schemeClr val="tx1"/>
                </a:solidFill>
                <a:effectLst/>
                <a:latin typeface="+mn-lt"/>
                <a:ea typeface="+mn-ea"/>
                <a:cs typeface="+mn-cs"/>
              </a:rPr>
              <a:t>Yes, this item is well aligned to the grade-level standard. Students must first establish the point of view, establishing</a:t>
            </a:r>
            <a:r>
              <a:rPr lang="en-US" sz="1200" kern="1200" baseline="0" dirty="0">
                <a:solidFill>
                  <a:schemeClr val="tx1"/>
                </a:solidFill>
                <a:effectLst/>
                <a:latin typeface="+mn-lt"/>
                <a:ea typeface="+mn-ea"/>
                <a:cs typeface="+mn-cs"/>
              </a:rPr>
              <a:t> that even the narrator can’t explain everything that happens in this story, and then they must hone in on the mystery of whether the pretzel was truly poisoned. That, along with the fact that no one can understand why the Sluggers never won again, tie closely to the theme that some things are just not able to be explained. </a:t>
            </a:r>
            <a:r>
              <a:rPr lang="en-US" sz="1200" kern="1200" dirty="0">
                <a:solidFill>
                  <a:schemeClr val="tx1"/>
                </a:solidFill>
                <a:effectLst/>
                <a:latin typeface="+mn-lt"/>
                <a:ea typeface="+mn-ea"/>
                <a:cs typeface="+mn-cs"/>
              </a:rPr>
              <a:t>The item also aligns to RL.6.1,</a:t>
            </a:r>
            <a:r>
              <a:rPr lang="en-US" sz="1200" kern="1200" baseline="0" dirty="0">
                <a:solidFill>
                  <a:schemeClr val="tx1"/>
                </a:solidFill>
                <a:effectLst/>
                <a:latin typeface="+mn-lt"/>
                <a:ea typeface="+mn-ea"/>
                <a:cs typeface="+mn-cs"/>
              </a:rPr>
              <a:t> because students are asked in Part B to think about the evidence provided that helps develop the point of view.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determining the narrator’s point of view</a:t>
            </a:r>
            <a:r>
              <a:rPr lang="en-US" sz="1200" kern="1200" baseline="0" dirty="0">
                <a:solidFill>
                  <a:schemeClr val="tx1"/>
                </a:solidFill>
                <a:effectLst/>
                <a:latin typeface="+mn-lt"/>
                <a:ea typeface="+mn-ea"/>
                <a:cs typeface="+mn-cs"/>
              </a:rPr>
              <a:t> and how it is developed requires careful reading of the text.</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 </a:t>
            </a:r>
            <a:r>
              <a:rPr lang="en-US" sz="1200" kern="1200" dirty="0">
                <a:solidFill>
                  <a:schemeClr val="tx1"/>
                </a:solidFill>
                <a:effectLst/>
                <a:latin typeface="+mn-lt"/>
                <a:ea typeface="+mn-ea"/>
                <a:cs typeface="+mn-cs"/>
              </a:rPr>
              <a:t>Yes, the point</a:t>
            </a:r>
            <a:r>
              <a:rPr lang="en-US" sz="1200" kern="1200" baseline="0" dirty="0">
                <a:solidFill>
                  <a:schemeClr val="tx1"/>
                </a:solidFill>
                <a:effectLst/>
                <a:latin typeface="+mn-lt"/>
                <a:ea typeface="+mn-ea"/>
                <a:cs typeface="+mn-cs"/>
              </a:rPr>
              <a:t> of view for the text helps develop the theme around some things just being unexplainable, including whether Skidmore actually purposely killed his brother.</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students must base</a:t>
            </a:r>
            <a:r>
              <a:rPr lang="en-US" sz="1200" kern="1200" baseline="0" dirty="0">
                <a:solidFill>
                  <a:schemeClr val="tx1"/>
                </a:solidFill>
                <a:effectLst/>
                <a:latin typeface="+mn-lt"/>
                <a:ea typeface="+mn-ea"/>
                <a:cs typeface="+mn-cs"/>
              </a:rPr>
              <a:t> their inferences on textual evidence.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EC1E7A-7203-4B29-BE2A-FD4C6482419E}" type="slidenum">
              <a:rPr lang="en-US" smtClean="0"/>
              <a:t>24</a:t>
            </a:fld>
            <a:endParaRPr lang="en-US" dirty="0"/>
          </a:p>
        </p:txBody>
      </p:sp>
    </p:spTree>
    <p:extLst>
      <p:ext uri="{BB962C8B-B14F-4D97-AF65-F5344CB8AC3E}">
        <p14:creationId xmlns:p14="http://schemas.microsoft.com/office/powerpoint/2010/main" val="451425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Anchor</a:t>
            </a:r>
            <a:r>
              <a:rPr lang="en-US" sz="1200" kern="1200" baseline="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tandard 7 stretches the range of readers to consider a more diverse array of how ideas and evidence can be presented and understood. Many otherwise strong readers tend to “skip” the illustrations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they find in texts and find refuge in the words. Standard 7 makes clear that college- and career-ready literacy requires that students immerse themselves in the demands of mixed texts, in which words are only one source of knowledge. This standard also highlights the transformation of research in the digital age and makes clear that college- and career-ready literacy requires being an analyst of evidence from diverse sources and formats. </a:t>
            </a:r>
          </a:p>
          <a:p>
            <a:endParaRPr lang="en-US" dirty="0"/>
          </a:p>
          <a:p>
            <a:r>
              <a:rPr lang="en-US" dirty="0"/>
              <a:t>At</a:t>
            </a:r>
            <a:r>
              <a:rPr lang="en-US" baseline="0" dirty="0"/>
              <a:t> grade 6, the standard calls for students to consider how a written text and a visual or oral presentation of the same text compare in regard to what the reader/listener perceives. What does one stimulus provide that the other does not?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next few slides will look at examples of items that are supposed to align to this standard. We will review the items closely and discuss whether or not we think they do.</a:t>
            </a:r>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25</a:t>
            </a:fld>
            <a:endParaRPr lang="en-US" dirty="0"/>
          </a:p>
        </p:txBody>
      </p:sp>
    </p:spTree>
    <p:extLst>
      <p:ext uri="{BB962C8B-B14F-4D97-AF65-F5344CB8AC3E}">
        <p14:creationId xmlns:p14="http://schemas.microsoft.com/office/powerpoint/2010/main" val="4019534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Consider this item, written to RL.6.7.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 key:</a:t>
            </a:r>
            <a:r>
              <a:rPr lang="en-US" sz="1200" b="1"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[This item is meant to address alignment to standard only, so it is not accompanied by scoring information. A scoring rubric/top score response should accompany items being reviewed.]</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6 standard? </a:t>
            </a:r>
            <a:r>
              <a:rPr lang="en-US" sz="1200" kern="1200" dirty="0">
                <a:solidFill>
                  <a:schemeClr val="tx1"/>
                </a:solidFill>
                <a:effectLst/>
                <a:latin typeface="+mn-lt"/>
                <a:ea typeface="+mn-ea"/>
                <a:cs typeface="+mn-cs"/>
              </a:rPr>
              <a:t>No, this item does not align to the grade 6 standard. Students are not directed to compare and/or contrast the stimuli in detail but rather just to tell which experience they liked better.</a:t>
            </a:r>
            <a:r>
              <a:rPr lang="en-US" sz="1200" kern="1200" baseline="0" dirty="0">
                <a:solidFill>
                  <a:schemeClr val="tx1"/>
                </a:solidFill>
                <a:effectLst/>
                <a:latin typeface="+mn-lt"/>
                <a:ea typeface="+mn-ea"/>
                <a:cs typeface="+mn-cs"/>
              </a:rPr>
              <a:t> The item does not get to the intent of the standard.</a:t>
            </a:r>
            <a:endParaRPr lang="en-US" sz="1200" kern="1200" dirty="0">
              <a:solidFill>
                <a:schemeClr val="tx1"/>
              </a:solidFill>
              <a:effectLst/>
              <a:latin typeface="+mn-lt"/>
              <a:ea typeface="+mn-ea"/>
              <a:cs typeface="+mn-cs"/>
            </a:endParaRPr>
          </a:p>
          <a:p>
            <a:endParaRPr lang="en-US" dirty="0"/>
          </a:p>
          <a:p>
            <a:r>
              <a:rPr lang="en-US" dirty="0"/>
              <a:t>The text and video used for this example are much more appropriate for Grade 8 based on qualitative analysis</a:t>
            </a:r>
            <a:r>
              <a:rPr lang="en-US" baseline="0" dirty="0"/>
              <a:t>. This item and the next are meant to illustrate aligned/unaligned items rather than appropriately selected texts.</a:t>
            </a:r>
            <a:endParaRPr lang="en-US"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26</a:t>
            </a:fld>
            <a:endParaRPr lang="en-US" dirty="0"/>
          </a:p>
        </p:txBody>
      </p:sp>
    </p:spTree>
    <p:extLst>
      <p:ext uri="{BB962C8B-B14F-4D97-AF65-F5344CB8AC3E}">
        <p14:creationId xmlns:p14="http://schemas.microsoft.com/office/powerpoint/2010/main" val="1688708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Now read this item, also addressing RL.6.7.</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Part</a:t>
            </a:r>
            <a:r>
              <a:rPr lang="en-US" sz="1200" b="0" kern="1200" baseline="0" dirty="0">
                <a:solidFill>
                  <a:schemeClr val="tx1"/>
                </a:solidFill>
                <a:effectLst/>
                <a:latin typeface="+mn-lt"/>
                <a:ea typeface="+mn-ea"/>
                <a:cs typeface="+mn-cs"/>
              </a:rPr>
              <a:t> A: </a:t>
            </a:r>
            <a:r>
              <a:rPr lang="en-US" sz="1200" b="0" kern="1200" dirty="0">
                <a:solidFill>
                  <a:schemeClr val="tx1"/>
                </a:solidFill>
                <a:effectLst/>
                <a:latin typeface="+mn-lt"/>
                <a:ea typeface="+mn-ea"/>
                <a:cs typeface="+mn-cs"/>
              </a:rPr>
              <a:t>B;</a:t>
            </a:r>
            <a:r>
              <a:rPr lang="en-US" sz="1200" b="0" kern="1200" baseline="0" dirty="0">
                <a:solidFill>
                  <a:schemeClr val="tx1"/>
                </a:solidFill>
                <a:effectLst/>
                <a:latin typeface="+mn-lt"/>
                <a:ea typeface="+mn-ea"/>
                <a:cs typeface="+mn-cs"/>
              </a:rPr>
              <a:t> Part B: </a:t>
            </a:r>
            <a:r>
              <a:rPr lang="en-US" sz="1200" b="0" kern="1200" dirty="0">
                <a:solidFill>
                  <a:schemeClr val="tx1"/>
                </a:solidFill>
                <a:effectLst/>
                <a:latin typeface="+mn-lt"/>
                <a:ea typeface="+mn-ea"/>
                <a:cs typeface="+mn-cs"/>
              </a:rPr>
              <a:t>A</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 6 standard? </a:t>
            </a:r>
            <a:r>
              <a:rPr lang="en-US" sz="1200" kern="1200" dirty="0">
                <a:solidFill>
                  <a:schemeClr val="tx1"/>
                </a:solidFill>
                <a:effectLst/>
                <a:latin typeface="+mn-lt"/>
                <a:ea typeface="+mn-ea"/>
                <a:cs typeface="+mn-cs"/>
              </a:rPr>
              <a:t>Yes, this item is well aligned to the grade-level standard. The item requires</a:t>
            </a:r>
            <a:r>
              <a:rPr lang="en-US" sz="1200" kern="1200" baseline="0" dirty="0">
                <a:solidFill>
                  <a:schemeClr val="tx1"/>
                </a:solidFill>
                <a:effectLst/>
                <a:latin typeface="+mn-lt"/>
                <a:ea typeface="+mn-ea"/>
                <a:cs typeface="+mn-cs"/>
              </a:rPr>
              <a:t> students to connect the two stimuli and think deeply about how they compare; one stimuli enables the reader/viewer to gain specific information while the other stimuli does not.  In the text, the reader only gets the narrator’s perspective, not Winston’s. Viewing the video clip allows students to think about the information they gain based on watching Winston’s actions, which are not captured in the text.</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students must both read</a:t>
            </a:r>
            <a:r>
              <a:rPr lang="en-US" sz="1200" kern="1200" baseline="0" dirty="0">
                <a:solidFill>
                  <a:schemeClr val="tx1"/>
                </a:solidFill>
                <a:effectLst/>
                <a:latin typeface="+mn-lt"/>
                <a:ea typeface="+mn-ea"/>
                <a:cs typeface="+mn-cs"/>
              </a:rPr>
              <a:t> and watch closely to be able to make the required comparisons about perceptions.</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text(s)? </a:t>
            </a:r>
            <a:r>
              <a:rPr lang="en-US" sz="1200" kern="1200" dirty="0">
                <a:solidFill>
                  <a:schemeClr val="tx1"/>
                </a:solidFill>
                <a:effectLst/>
                <a:latin typeface="+mn-lt"/>
                <a:ea typeface="+mn-ea"/>
                <a:cs typeface="+mn-cs"/>
              </a:rPr>
              <a:t>Yes, the idea that Winston is unhappy</a:t>
            </a:r>
            <a:r>
              <a:rPr lang="en-US" sz="1200" kern="1200" baseline="0" dirty="0">
                <a:solidFill>
                  <a:schemeClr val="tx1"/>
                </a:solidFill>
                <a:effectLst/>
                <a:latin typeface="+mn-lt"/>
                <a:ea typeface="+mn-ea"/>
                <a:cs typeface="+mn-cs"/>
              </a:rPr>
              <a:t> with the government oversight is much clearer in the video due to his hiding of the package, which is not mentioned in the text.</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students must use evidence</a:t>
            </a:r>
            <a:r>
              <a:rPr lang="en-US" sz="1200" kern="1200" baseline="0" dirty="0">
                <a:solidFill>
                  <a:schemeClr val="tx1"/>
                </a:solidFill>
                <a:effectLst/>
                <a:latin typeface="+mn-lt"/>
                <a:ea typeface="+mn-ea"/>
                <a:cs typeface="+mn-cs"/>
              </a:rPr>
              <a:t> from the video to support their inference. </a:t>
            </a:r>
          </a:p>
          <a:p>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Again, </a:t>
            </a:r>
            <a:r>
              <a:rPr lang="en-US" dirty="0"/>
              <a:t>the text and video used for this example are much more appropriate for Grade 8 based on qualitative analysis</a:t>
            </a:r>
            <a:r>
              <a:rPr lang="en-US" baseline="0" dirty="0"/>
              <a:t>. This item is meant to illustrate an aligned item rather than aligned texts in this instance. </a:t>
            </a:r>
            <a:endParaRPr lang="en-US"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EC1E7A-7203-4B29-BE2A-FD4C6482419E}" type="slidenum">
              <a:rPr lang="en-US" smtClean="0"/>
              <a:t>27</a:t>
            </a:fld>
            <a:endParaRPr lang="en-US" dirty="0"/>
          </a:p>
        </p:txBody>
      </p:sp>
    </p:spTree>
    <p:extLst>
      <p:ext uri="{BB962C8B-B14F-4D97-AF65-F5344CB8AC3E}">
        <p14:creationId xmlns:p14="http://schemas.microsoft.com/office/powerpoint/2010/main" val="1560180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28</a:t>
            </a:fld>
            <a:endParaRPr lang="en-US" dirty="0"/>
          </a:p>
        </p:txBody>
      </p:sp>
    </p:spTree>
    <p:extLst>
      <p:ext uri="{BB962C8B-B14F-4D97-AF65-F5344CB8AC3E}">
        <p14:creationId xmlns:p14="http://schemas.microsoft.com/office/powerpoint/2010/main" val="2097223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standards</a:t>
            </a:r>
            <a:r>
              <a:rPr lang="en-US" baseline="0" dirty="0"/>
              <a:t> as a whole, and Anchor Standard 9 in particular, go well beyond merely promoting reading comprehension, calling on students to read with the intent of building knowledge. Students must not only grasp what they read but also integrate it into a body of ever-growing knowledge. </a:t>
            </a:r>
            <a:r>
              <a:rPr lang="en-US" sz="1200" kern="1200" dirty="0">
                <a:solidFill>
                  <a:schemeClr val="tx1"/>
                </a:solidFill>
                <a:effectLst/>
                <a:latin typeface="+mn-lt"/>
                <a:ea typeface="+mn-ea"/>
                <a:cs typeface="+mn-cs"/>
              </a:rPr>
              <a:t>Building knowledge and vocabulary from the earliest years are essential for students to be able to become college- and career-ready readers of complex text. </a:t>
            </a:r>
            <a:r>
              <a:rPr lang="en-US" baseline="0" dirty="0"/>
              <a:t>Standard 9, regardless of grade level, always involves multiple stimuli.</a:t>
            </a:r>
            <a:endParaRPr lang="en-US" sz="1200" kern="1200" dirty="0">
              <a:solidFill>
                <a:schemeClr val="tx1"/>
              </a:solidFill>
              <a:effectLst/>
              <a:latin typeface="+mn-lt"/>
              <a:ea typeface="+mn-ea"/>
              <a:cs typeface="+mn-cs"/>
            </a:endParaRPr>
          </a:p>
          <a:p>
            <a:endParaRPr lang="en-US" dirty="0"/>
          </a:p>
          <a:p>
            <a:r>
              <a:rPr lang="en-US" dirty="0"/>
              <a:t>At grade 6, because of the requirement to compare and contrast, students must use more than one text, and those texts should be from different</a:t>
            </a:r>
            <a:r>
              <a:rPr lang="en-US" baseline="0" dirty="0"/>
              <a:t> cultures. It is important to note that the word “cultures,” by definition, is not limited to just ethnic groups but also extends to social groups and forms or stages of civilization (certain nations or time periods). Interpreting the word “cultures” in a narrow way can unnecessarily limit the potential of this standard in regard to text types. Also important is to note how these texts should be linked: they need to have a similar theme or topic or share a pattern of events such as a quest. Note that “e.g.” in the standard means “for example” and is not meant to limit the standard to those specific aspects of literature.</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next few slides will look at examples of items that are supposed to align to this standard. We will review the items closely and discuss whether or not we think they do.</a:t>
            </a:r>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29</a:t>
            </a:fld>
            <a:endParaRPr lang="en-US" dirty="0"/>
          </a:p>
        </p:txBody>
      </p:sp>
    </p:spTree>
    <p:extLst>
      <p:ext uri="{BB962C8B-B14F-4D97-AF65-F5344CB8AC3E}">
        <p14:creationId xmlns:p14="http://schemas.microsoft.com/office/powerpoint/2010/main" val="19508187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dirty="0"/>
              <a:t>Review</a:t>
            </a:r>
            <a:r>
              <a:rPr lang="en-US" b="0" baseline="0" dirty="0"/>
              <a:t> this item, written to address RL.6.9. </a:t>
            </a:r>
            <a:endParaRPr lang="en-US" b="0" dirty="0"/>
          </a:p>
          <a:p>
            <a:endParaRPr lang="en-US" b="1" dirty="0"/>
          </a:p>
          <a:p>
            <a:r>
              <a:rPr lang="en-US" b="1" dirty="0"/>
              <a:t>Answer</a:t>
            </a:r>
            <a:r>
              <a:rPr lang="en-US" b="1" baseline="0" dirty="0"/>
              <a:t> key</a:t>
            </a:r>
            <a:r>
              <a:rPr lang="en-US" b="1" dirty="0"/>
              <a:t>:</a:t>
            </a:r>
            <a:r>
              <a:rPr lang="en-US" dirty="0"/>
              <a:t> C</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specifics of the grade 6 standard?</a:t>
            </a:r>
            <a:r>
              <a:rPr lang="en-US" b="1" baseline="0" dirty="0"/>
              <a:t> </a:t>
            </a:r>
            <a:r>
              <a:rPr lang="en-US" baseline="0" dirty="0"/>
              <a:t>No, this item is not aligned to the specifics of the named standard. </a:t>
            </a:r>
            <a:r>
              <a:rPr lang="en-US" dirty="0"/>
              <a:t>The item does not align to RL6.9 because it does not ask students</a:t>
            </a:r>
            <a:r>
              <a:rPr lang="en-US" baseline="0" dirty="0"/>
              <a:t> to consider either the theme or the topic of the texts. It asks for comparison, yes, but at a very superficial level that doesn’t require close reading or deep analysis of theme or topic.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Note that these texts meet the requirement of addressing different cultures. </a:t>
            </a:r>
            <a:r>
              <a:rPr lang="en-US" i="1" baseline="0" dirty="0"/>
              <a:t>Counting on Grace </a:t>
            </a:r>
            <a:r>
              <a:rPr lang="en-US" baseline="0" dirty="0"/>
              <a:t>is historical fiction based on an era of US history and </a:t>
            </a:r>
            <a:r>
              <a:rPr lang="en-US" i="1" baseline="0" dirty="0"/>
              <a:t>Iqbal</a:t>
            </a:r>
            <a:r>
              <a:rPr lang="en-US" baseline="0" dirty="0"/>
              <a:t> is set in India. </a:t>
            </a:r>
          </a:p>
        </p:txBody>
      </p:sp>
      <p:sp>
        <p:nvSpPr>
          <p:cNvPr id="4" name="Slide Number Placeholder 3"/>
          <p:cNvSpPr>
            <a:spLocks noGrp="1"/>
          </p:cNvSpPr>
          <p:nvPr>
            <p:ph type="sldNum" sz="quarter" idx="10"/>
          </p:nvPr>
        </p:nvSpPr>
        <p:spPr/>
        <p:txBody>
          <a:bodyPr/>
          <a:lstStyle/>
          <a:p>
            <a:fld id="{29B9D326-3941-4162-8704-FFF237B951BE}" type="slidenum">
              <a:rPr lang="en-US" smtClean="0"/>
              <a:t>30</a:t>
            </a:fld>
            <a:endParaRPr lang="en-US" dirty="0"/>
          </a:p>
        </p:txBody>
      </p:sp>
    </p:spTree>
    <p:extLst>
      <p:ext uri="{BB962C8B-B14F-4D97-AF65-F5344CB8AC3E}">
        <p14:creationId xmlns:p14="http://schemas.microsoft.com/office/powerpoint/2010/main" val="3842971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*Please note that while the Mini-assessment</a:t>
            </a:r>
            <a:r>
              <a:rPr lang="en-US" baseline="0" dirty="0"/>
              <a:t> for </a:t>
            </a:r>
            <a:r>
              <a:rPr lang="en-US" i="1" baseline="0" dirty="0"/>
              <a:t>1984</a:t>
            </a:r>
            <a:r>
              <a:rPr lang="en-US" baseline="0" dirty="0"/>
              <a:t> by George Orwell is listed as grade 8, the text is included to demonstrate alignment principles for grade 6 items. </a:t>
            </a:r>
            <a:endParaRPr lang="en-US"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4</a:t>
            </a:fld>
            <a:endParaRPr lang="en-US" dirty="0"/>
          </a:p>
        </p:txBody>
      </p:sp>
    </p:spTree>
    <p:extLst>
      <p:ext uri="{BB962C8B-B14F-4D97-AF65-F5344CB8AC3E}">
        <p14:creationId xmlns:p14="http://schemas.microsoft.com/office/powerpoint/2010/main" val="36138320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Now consider this item,</a:t>
            </a:r>
            <a:r>
              <a:rPr lang="en-US" b="0" baseline="0" dirty="0"/>
              <a:t> which also addresses RL.6.9.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Answer key</a:t>
            </a:r>
            <a:r>
              <a:rPr lang="en-US" b="1" baseline="0" dirty="0"/>
              <a:t>: </a:t>
            </a:r>
            <a:r>
              <a:rPr lang="en-US" b="0" baseline="0" dirty="0"/>
              <a:t>[This item is meant to address alignment to standard only, so it is not accompanied by scoring information. A scoring rubric/top score response should accompany items being reviewed.]</a:t>
            </a:r>
            <a:endParaRPr lang="en-US"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specifics of the grade 6 standard?</a:t>
            </a:r>
            <a:r>
              <a:rPr lang="en-US" b="1" baseline="0" dirty="0"/>
              <a:t> </a:t>
            </a:r>
            <a:r>
              <a:rPr lang="en-US" b="0" baseline="0" dirty="0"/>
              <a:t>Yes, t</a:t>
            </a:r>
            <a:r>
              <a:rPr lang="en-US" b="0" dirty="0"/>
              <a:t>he </a:t>
            </a:r>
            <a:r>
              <a:rPr lang="en-US" dirty="0"/>
              <a:t>item aligns to RL6.9</a:t>
            </a:r>
            <a:r>
              <a:rPr lang="en-US" baseline="0" dirty="0"/>
              <a:t> in that it requires students to think about multiple texts and one of the common themes of those texts: Being willing to take risks to right a wrong. Because students are required to use textual evidence, the item also aligns to RL.6.1.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Does this item require close reading? </a:t>
            </a:r>
            <a:r>
              <a:rPr lang="en-US" baseline="0" dirty="0"/>
              <a:t>Yes, students must read multiple texts closely to be able to explain common risks faced by children attempting to escape child labor and the serious nature of those risks. </a:t>
            </a:r>
          </a:p>
          <a:p>
            <a:pPr marL="0" marR="0" indent="0" algn="l" defTabSz="914400" rtl="0" eaLnBrk="1" fontAlgn="auto" latinLnBrk="0" hangingPunct="1">
              <a:lnSpc>
                <a:spcPct val="100000"/>
              </a:lnSpc>
              <a:spcBef>
                <a:spcPts val="0"/>
              </a:spcBef>
              <a:spcAft>
                <a:spcPts val="0"/>
              </a:spcAft>
              <a:buClrTx/>
              <a:buSzTx/>
              <a:buFontTx/>
              <a:buNone/>
              <a:tabLst/>
              <a:defRPr/>
            </a:pPr>
            <a:br>
              <a:rPr lang="en-US" baseline="0" dirty="0"/>
            </a:br>
            <a:r>
              <a:rPr lang="en-US" sz="1200" b="1" kern="1200" dirty="0">
                <a:solidFill>
                  <a:schemeClr val="tx1"/>
                </a:solidFill>
                <a:effectLst/>
                <a:latin typeface="+mn-lt"/>
                <a:ea typeface="+mn-ea"/>
                <a:cs typeface="+mn-cs"/>
              </a:rPr>
              <a:t>Does the item focus on the central ideas and important particulars of the text(s)? </a:t>
            </a:r>
            <a:r>
              <a:rPr lang="en-US" b="0" baseline="0" dirty="0"/>
              <a:t>Yes, the willingness to take risks to do what is right is a major theme shared by the texts.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r>
              <a:rPr lang="en-US" b="1" baseline="0" dirty="0"/>
              <a:t>Does this item require use of evidence? </a:t>
            </a:r>
            <a:r>
              <a:rPr lang="en-US" b="0" baseline="0" dirty="0"/>
              <a:t>Yes, the last sentence of the prompt asks students to use direct textual evidence.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B9D326-3941-4162-8704-FFF237B951BE}" type="slidenum">
              <a:rPr lang="en-US" smtClean="0"/>
              <a:t>31</a:t>
            </a:fld>
            <a:endParaRPr lang="en-US" dirty="0"/>
          </a:p>
        </p:txBody>
      </p:sp>
    </p:spTree>
    <p:extLst>
      <p:ext uri="{BB962C8B-B14F-4D97-AF65-F5344CB8AC3E}">
        <p14:creationId xmlns:p14="http://schemas.microsoft.com/office/powerpoint/2010/main" val="3399316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C01C05-52CF-4234-A72D-41184F5E4E7D}" type="slidenum">
              <a:rPr lang="en-US" smtClean="0"/>
              <a:t>32</a:t>
            </a:fld>
            <a:endParaRPr lang="en-US" dirty="0"/>
          </a:p>
        </p:txBody>
      </p:sp>
    </p:spTree>
    <p:extLst>
      <p:ext uri="{BB962C8B-B14F-4D97-AF65-F5344CB8AC3E}">
        <p14:creationId xmlns:p14="http://schemas.microsoft.com/office/powerpoint/2010/main" val="26251812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Now, we turn our attention to the</a:t>
            </a:r>
            <a:r>
              <a:rPr lang="en-US" baseline="0" dirty="0"/>
              <a:t> Reading Standards for Informational Text for grade 6.</a:t>
            </a:r>
            <a:endParaRPr lang="en-US" dirty="0"/>
          </a:p>
        </p:txBody>
      </p:sp>
      <p:sp>
        <p:nvSpPr>
          <p:cNvPr id="4" name="Slide Number Placeholder 3"/>
          <p:cNvSpPr>
            <a:spLocks noGrp="1"/>
          </p:cNvSpPr>
          <p:nvPr>
            <p:ph type="sldNum" sz="quarter" idx="10"/>
          </p:nvPr>
        </p:nvSpPr>
        <p:spPr/>
        <p:txBody>
          <a:bodyPr/>
          <a:lstStyle/>
          <a:p>
            <a:fld id="{50C01C05-52CF-4234-A72D-41184F5E4E7D}" type="slidenum">
              <a:rPr lang="en-US" smtClean="0"/>
              <a:t>33</a:t>
            </a:fld>
            <a:endParaRPr lang="en-US" dirty="0"/>
          </a:p>
        </p:txBody>
      </p:sp>
    </p:spTree>
    <p:extLst>
      <p:ext uri="{BB962C8B-B14F-4D97-AF65-F5344CB8AC3E}">
        <p14:creationId xmlns:p14="http://schemas.microsoft.com/office/powerpoint/2010/main" val="31089234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34</a:t>
            </a:fld>
            <a:endParaRPr lang="en-US" dirty="0"/>
          </a:p>
        </p:txBody>
      </p:sp>
    </p:spTree>
    <p:extLst>
      <p:ext uri="{BB962C8B-B14F-4D97-AF65-F5344CB8AC3E}">
        <p14:creationId xmlns:p14="http://schemas.microsoft.com/office/powerpoint/2010/main" val="26587586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trike="noStrike" dirty="0"/>
              <a:t>Let’s take a closer look at the Reading Standards for Informational Text for Grade 6. </a:t>
            </a:r>
          </a:p>
        </p:txBody>
      </p:sp>
      <p:sp>
        <p:nvSpPr>
          <p:cNvPr id="4" name="Slide Number Placeholder 3"/>
          <p:cNvSpPr>
            <a:spLocks noGrp="1"/>
          </p:cNvSpPr>
          <p:nvPr>
            <p:ph type="sldNum" sz="quarter" idx="10"/>
          </p:nvPr>
        </p:nvSpPr>
        <p:spPr/>
        <p:txBody>
          <a:bodyPr/>
          <a:lstStyle/>
          <a:p>
            <a:fld id="{29B9D326-3941-4162-8704-FFF237B951BE}" type="slidenum">
              <a:rPr lang="en-US" smtClean="0"/>
              <a:t>35</a:t>
            </a:fld>
            <a:endParaRPr lang="en-US" dirty="0"/>
          </a:p>
        </p:txBody>
      </p:sp>
    </p:spTree>
    <p:extLst>
      <p:ext uri="{BB962C8B-B14F-4D97-AF65-F5344CB8AC3E}">
        <p14:creationId xmlns:p14="http://schemas.microsoft.com/office/powerpoint/2010/main" val="25167162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Anchor Standard 2 asks</a:t>
            </a:r>
            <a:r>
              <a:rPr lang="en-US" baseline="0" dirty="0"/>
              <a:t> students to determine themes and central ideas. Unearthing themes and ideas is a product of close reading and careful examination of the text. </a:t>
            </a:r>
            <a:r>
              <a:rPr lang="en-US" sz="1200" kern="1200" dirty="0">
                <a:solidFill>
                  <a:schemeClr val="tx1"/>
                </a:solidFill>
                <a:effectLst/>
                <a:latin typeface="+mn-lt"/>
                <a:ea typeface="+mn-ea"/>
                <a:cs typeface="+mn-cs"/>
              </a:rPr>
              <a:t>In some upper grades, Standard 2 expands its focus to the plural “central ideas or themes” and adds a second crucial requirement—that students analyze the development of the ideas and themes. Reading complex texts will often expose more than one central idea, and the emphasis on analyzing their development challenges students to go beyond merely stating ideas to tracing their evolution throughout a text. Standard 2 therefore views unearthing themes and ideas as the product of careful examination of the text.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grade 6, </a:t>
            </a:r>
            <a:r>
              <a:rPr lang="en-US" baseline="0" dirty="0"/>
              <a:t>t</a:t>
            </a:r>
            <a:r>
              <a:rPr lang="en-US" dirty="0"/>
              <a:t>his standard has TWO</a:t>
            </a:r>
            <a:r>
              <a:rPr lang="en-US" baseline="0" dirty="0"/>
              <a:t> components:  determining a central idea and explaining how it is conveyed through details AND objective summarization. </a:t>
            </a:r>
            <a:r>
              <a:rPr lang="en-US" dirty="0"/>
              <a:t>The first part of this standard is notable because it is not enough</a:t>
            </a:r>
            <a:r>
              <a:rPr lang="en-US" baseline="0" dirty="0"/>
              <a:t> to just determine a central idea; students are, at the same time, expected to think about how that idea is conveyed through details.</a:t>
            </a:r>
          </a:p>
          <a:p>
            <a:endParaRPr lang="en-US" baseline="0" dirty="0"/>
          </a:p>
          <a:p>
            <a:r>
              <a:rPr lang="en-US" baseline="0" dirty="0"/>
              <a:t>The second part of the standard, assessed separately as noted by the semi-colon that divides the two components, asks students to provide a summary of the text, free from opinions or judgments. Note that although students in previous grades have been asked to summarize, the standard at grade 6 is the first time we see a specific call for those summaries to remain absent of any personal value statements. The demand of summarization in Standard 2 is that students demonstrate their ability to immerse themselves in other peoples ideas and experiences, to enlarge their thinking and experience through reading. Note that summarizing texts in chronological order is unlikely to fulfill this goal—students merely recount, in abbreviated form, the time-ordered details in the text without grappling with its ideas.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next few slides will look at examples of items that are supposed to align to this standard. We will review the items closely and discuss whether or not we think they do.</a:t>
            </a:r>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36</a:t>
            </a:fld>
            <a:endParaRPr lang="en-US" dirty="0"/>
          </a:p>
        </p:txBody>
      </p:sp>
    </p:spTree>
    <p:extLst>
      <p:ext uri="{BB962C8B-B14F-4D97-AF65-F5344CB8AC3E}">
        <p14:creationId xmlns:p14="http://schemas.microsoft.com/office/powerpoint/2010/main" val="38639827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Read</a:t>
            </a:r>
            <a:r>
              <a:rPr lang="en-US" sz="1200" b="0" kern="1200" baseline="0" dirty="0">
                <a:solidFill>
                  <a:schemeClr val="tx1"/>
                </a:solidFill>
                <a:effectLst/>
                <a:latin typeface="+mn-lt"/>
                <a:ea typeface="+mn-ea"/>
                <a:cs typeface="+mn-cs"/>
              </a:rPr>
              <a:t> this item, written to address RI.6.2.</a:t>
            </a: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6 standard? </a:t>
            </a:r>
            <a:r>
              <a:rPr lang="en-US" sz="1200" kern="1200" dirty="0">
                <a:solidFill>
                  <a:schemeClr val="tx1"/>
                </a:solidFill>
                <a:effectLst/>
                <a:latin typeface="+mn-lt"/>
                <a:ea typeface="+mn-ea"/>
                <a:cs typeface="+mn-cs"/>
              </a:rPr>
              <a:t>No, this item does not align to the grade 6 standard. Remember the language of the standard: Students are expected</a:t>
            </a:r>
            <a:r>
              <a:rPr lang="en-US" sz="1200" kern="1200" baseline="0" dirty="0">
                <a:solidFill>
                  <a:schemeClr val="tx1"/>
                </a:solidFill>
                <a:effectLst/>
                <a:latin typeface="+mn-lt"/>
                <a:ea typeface="+mn-ea"/>
                <a:cs typeface="+mn-cs"/>
              </a:rPr>
              <a:t> not only to determine the main idea of text but also explain how it is conveyed by details. Additionally, the item focuses on a main idea of an individual paragraph instead of the central idea of the overall text. Items should require students to think about central ideas of entire texts.</a:t>
            </a:r>
          </a:p>
        </p:txBody>
      </p:sp>
      <p:sp>
        <p:nvSpPr>
          <p:cNvPr id="4" name="Slide Number Placeholder 3"/>
          <p:cNvSpPr>
            <a:spLocks noGrp="1"/>
          </p:cNvSpPr>
          <p:nvPr>
            <p:ph type="sldNum" sz="quarter" idx="10"/>
          </p:nvPr>
        </p:nvSpPr>
        <p:spPr/>
        <p:txBody>
          <a:bodyPr/>
          <a:lstStyle/>
          <a:p>
            <a:fld id="{36EC1E7A-7203-4B29-BE2A-FD4C6482419E}" type="slidenum">
              <a:rPr lang="en-US" smtClean="0"/>
              <a:t>37</a:t>
            </a:fld>
            <a:endParaRPr lang="en-US" dirty="0"/>
          </a:p>
        </p:txBody>
      </p:sp>
    </p:spTree>
    <p:extLst>
      <p:ext uri="{BB962C8B-B14F-4D97-AF65-F5344CB8AC3E}">
        <p14:creationId xmlns:p14="http://schemas.microsoft.com/office/powerpoint/2010/main" val="5076116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Now consider this item written to RI.6.2.</a:t>
            </a:r>
            <a:r>
              <a:rPr lang="en-US" sz="1200" b="0" kern="1200" baseline="0" dirty="0">
                <a:solidFill>
                  <a:schemeClr val="tx1"/>
                </a:solidFill>
                <a:effectLst/>
                <a:latin typeface="+mn-lt"/>
                <a:ea typeface="+mn-ea"/>
                <a:cs typeface="+mn-cs"/>
              </a:rPr>
              <a:t> </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Part</a:t>
            </a:r>
            <a:r>
              <a:rPr lang="en-US" sz="1200" b="0" kern="1200" baseline="0" dirty="0">
                <a:solidFill>
                  <a:schemeClr val="tx1"/>
                </a:solidFill>
                <a:effectLst/>
                <a:latin typeface="+mn-lt"/>
                <a:ea typeface="+mn-ea"/>
                <a:cs typeface="+mn-cs"/>
              </a:rPr>
              <a:t> A: </a:t>
            </a:r>
            <a:r>
              <a:rPr lang="en-US" sz="1200" b="0" kern="1200" dirty="0">
                <a:solidFill>
                  <a:schemeClr val="tx1"/>
                </a:solidFill>
                <a:effectLst/>
                <a:latin typeface="+mn-lt"/>
                <a:ea typeface="+mn-ea"/>
                <a:cs typeface="+mn-cs"/>
              </a:rPr>
              <a:t>D; Part B: C</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 6 standard? </a:t>
            </a:r>
            <a:r>
              <a:rPr lang="en-US" sz="1200" kern="1200" dirty="0">
                <a:solidFill>
                  <a:schemeClr val="tx1"/>
                </a:solidFill>
                <a:effectLst/>
                <a:latin typeface="+mn-lt"/>
                <a:ea typeface="+mn-ea"/>
                <a:cs typeface="+mn-cs"/>
              </a:rPr>
              <a:t>Yes, this item is well aligned to the grade-level standard. To answer the question</a:t>
            </a:r>
            <a:r>
              <a:rPr lang="en-US" sz="1200" kern="1200" baseline="0" dirty="0">
                <a:solidFill>
                  <a:schemeClr val="tx1"/>
                </a:solidFill>
                <a:effectLst/>
                <a:latin typeface="+mn-lt"/>
                <a:ea typeface="+mn-ea"/>
                <a:cs typeface="+mn-cs"/>
              </a:rPr>
              <a:t>, students must be able to first discern a central idea of the text: Because of the conditions in Chicago in the early 1870s, fire was likely on a daily basis. Part B then requires students to think about a detail from the text that helps convey this central idea. </a:t>
            </a:r>
            <a:r>
              <a:rPr lang="en-US" sz="1200" kern="1200" dirty="0">
                <a:solidFill>
                  <a:schemeClr val="tx1"/>
                </a:solidFill>
                <a:effectLst/>
                <a:latin typeface="+mn-lt"/>
                <a:ea typeface="+mn-ea"/>
                <a:cs typeface="+mn-cs"/>
              </a:rPr>
              <a:t>The item also aligns to RI.6.1 in that students use textual evidence</a:t>
            </a:r>
            <a:r>
              <a:rPr lang="en-US" sz="1200" kern="1200" baseline="0" dirty="0">
                <a:solidFill>
                  <a:schemeClr val="tx1"/>
                </a:solidFill>
                <a:effectLst/>
                <a:latin typeface="+mn-lt"/>
                <a:ea typeface="+mn-ea"/>
                <a:cs typeface="+mn-cs"/>
              </a:rPr>
              <a:t> in Part B as support for the central idea in Part A.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students must read the text closely to determine</a:t>
            </a:r>
            <a:r>
              <a:rPr lang="en-US" sz="1200" kern="1200" baseline="0" dirty="0">
                <a:solidFill>
                  <a:schemeClr val="tx1"/>
                </a:solidFill>
                <a:effectLst/>
                <a:latin typeface="+mn-lt"/>
                <a:ea typeface="+mn-ea"/>
                <a:cs typeface="+mn-cs"/>
              </a:rPr>
              <a:t> that a central idea is that conditions were perfect for reoccurring fires.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text(s)? </a:t>
            </a:r>
            <a:r>
              <a:rPr lang="en-US" sz="1200" kern="1200" dirty="0">
                <a:solidFill>
                  <a:schemeClr val="tx1"/>
                </a:solidFill>
                <a:effectLst/>
                <a:latin typeface="+mn-lt"/>
                <a:ea typeface="+mn-ea"/>
                <a:cs typeface="+mn-cs"/>
              </a:rPr>
              <a:t>Yes, the central idea is the main purpose for reading the text and the key details in the text (</a:t>
            </a:r>
            <a:r>
              <a:rPr lang="en-US" sz="1200" kern="1200" baseline="0" dirty="0">
                <a:solidFill>
                  <a:schemeClr val="tx1"/>
                </a:solidFill>
                <a:effectLst/>
                <a:latin typeface="+mn-lt"/>
                <a:ea typeface="+mn-ea"/>
                <a:cs typeface="+mn-cs"/>
              </a:rPr>
              <a:t>the fires actually happened at least 600 times that year) help convey the idea that the conditions were perfect for fire.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Part B requires</a:t>
            </a:r>
            <a:r>
              <a:rPr lang="en-US" sz="1200" kern="1200" baseline="0" dirty="0">
                <a:solidFill>
                  <a:schemeClr val="tx1"/>
                </a:solidFill>
                <a:effectLst/>
                <a:latin typeface="+mn-lt"/>
                <a:ea typeface="+mn-ea"/>
                <a:cs typeface="+mn-cs"/>
              </a:rPr>
              <a:t> that students use actual sentences from the text to show support for the central idea of the passage.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EC1E7A-7203-4B29-BE2A-FD4C6482419E}" type="slidenum">
              <a:rPr lang="en-US" smtClean="0"/>
              <a:t>38</a:t>
            </a:fld>
            <a:endParaRPr lang="en-US" dirty="0"/>
          </a:p>
        </p:txBody>
      </p:sp>
    </p:spTree>
    <p:extLst>
      <p:ext uri="{BB962C8B-B14F-4D97-AF65-F5344CB8AC3E}">
        <p14:creationId xmlns:p14="http://schemas.microsoft.com/office/powerpoint/2010/main" val="39477460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This item is</a:t>
            </a:r>
            <a:r>
              <a:rPr lang="en-US" sz="1200" b="0" kern="1200" baseline="0" dirty="0">
                <a:solidFill>
                  <a:schemeClr val="tx1"/>
                </a:solidFill>
                <a:effectLst/>
                <a:latin typeface="+mn-lt"/>
                <a:ea typeface="+mn-ea"/>
                <a:cs typeface="+mn-cs"/>
              </a:rPr>
              <a:t> too large to display in its entirety. The rest of the item and the related discussion appear on the next slide. </a:t>
            </a:r>
            <a:endParaRPr lang="en-US" b="0"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39</a:t>
            </a:fld>
            <a:endParaRPr lang="en-US" dirty="0"/>
          </a:p>
        </p:txBody>
      </p:sp>
    </p:spTree>
    <p:extLst>
      <p:ext uri="{BB962C8B-B14F-4D97-AF65-F5344CB8AC3E}">
        <p14:creationId xmlns:p14="http://schemas.microsoft.com/office/powerpoint/2010/main" val="30980998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 key: </a:t>
            </a:r>
            <a:r>
              <a:rPr lang="en-US" dirty="0"/>
              <a:t>Many buildings were made out of wood and flammable materials; Buildings in poorer areas of Chicago</a:t>
            </a:r>
            <a:r>
              <a:rPr lang="en-US" baseline="0" dirty="0"/>
              <a:t> were built very closely together;</a:t>
            </a:r>
            <a:r>
              <a:rPr lang="en-US" b="0" dirty="0">
                <a:solidFill>
                  <a:schemeClr val="tx1"/>
                </a:solidFill>
              </a:rPr>
              <a:t> Rain had been infrequent</a:t>
            </a:r>
            <a:r>
              <a:rPr lang="en-US" b="0" baseline="0" dirty="0">
                <a:solidFill>
                  <a:schemeClr val="tx1"/>
                </a:solidFill>
              </a:rPr>
              <a:t> for several months;</a:t>
            </a:r>
            <a:r>
              <a:rPr lang="en-US" dirty="0"/>
              <a:t> Strong</a:t>
            </a:r>
            <a:r>
              <a:rPr lang="en-US" baseline="0" dirty="0"/>
              <a:t> winds caused the fire to travel quickly.</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6 standard? </a:t>
            </a:r>
            <a:r>
              <a:rPr lang="en-US" sz="1200" kern="1200" dirty="0">
                <a:solidFill>
                  <a:schemeClr val="tx1"/>
                </a:solidFill>
                <a:effectLst/>
                <a:latin typeface="+mn-lt"/>
                <a:ea typeface="+mn-ea"/>
                <a:cs typeface="+mn-cs"/>
              </a:rPr>
              <a:t>No, this item does not align to the grade 6 standard. This item, while covering the causes of the fire, does not require that students summarize, thus</a:t>
            </a:r>
            <a:r>
              <a:rPr lang="en-US" sz="1200" kern="1200" baseline="0" dirty="0">
                <a:solidFill>
                  <a:schemeClr val="tx1"/>
                </a:solidFill>
                <a:effectLst/>
                <a:latin typeface="+mn-lt"/>
                <a:ea typeface="+mn-ea"/>
                <a:cs typeface="+mn-cs"/>
              </a:rPr>
              <a:t> establishing the relationship among these ideas. The item does not get to real summary: that it was many causes occurring together that created perfect conditions for the Great Fire.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40</a:t>
            </a:fld>
            <a:endParaRPr lang="en-US" dirty="0"/>
          </a:p>
        </p:txBody>
      </p:sp>
    </p:spTree>
    <p:extLst>
      <p:ext uri="{BB962C8B-B14F-4D97-AF65-F5344CB8AC3E}">
        <p14:creationId xmlns:p14="http://schemas.microsoft.com/office/powerpoint/2010/main" val="2376756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trike="noStrike" dirty="0"/>
              <a:t>Let’s take a closer look at the Reading Standards for Literature for Grade 6. For each standard, we will first present a</a:t>
            </a:r>
            <a:r>
              <a:rPr lang="en-US" strike="noStrike" baseline="0" dirty="0"/>
              <a:t>n example of an item that does NOT align to the language and intent of the standard.  Then we will follow up with an item that does align to the standard so you can see what aligned items should look like. </a:t>
            </a:r>
            <a:endParaRPr lang="en-US" strike="noStrike" dirty="0"/>
          </a:p>
          <a:p>
            <a:endParaRPr lang="en-US" strike="noStrike" dirty="0"/>
          </a:p>
          <a:p>
            <a:r>
              <a:rPr lang="en-US" strike="noStrike" dirty="0"/>
              <a:t>Note:  You’ll see in the examples</a:t>
            </a:r>
            <a:r>
              <a:rPr lang="en-US" strike="noStrike" baseline="0" dirty="0"/>
              <a:t> that textual evidence includes the use of direct textual evidence (i.e., sentences from the text), as well as indirect evidence (i.e., paraphrasing of evidence in the text or inferences based on the text). </a:t>
            </a:r>
            <a:endParaRPr lang="en-US" strike="noStrike"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trike="noStrike" dirty="0"/>
          </a:p>
        </p:txBody>
      </p:sp>
      <p:sp>
        <p:nvSpPr>
          <p:cNvPr id="4" name="Slide Number Placeholder 3"/>
          <p:cNvSpPr>
            <a:spLocks noGrp="1"/>
          </p:cNvSpPr>
          <p:nvPr>
            <p:ph type="sldNum" sz="quarter" idx="10"/>
          </p:nvPr>
        </p:nvSpPr>
        <p:spPr/>
        <p:txBody>
          <a:bodyPr/>
          <a:lstStyle/>
          <a:p>
            <a:fld id="{D2A8CB79-26D9-47B3-A269-5F23059CE682}"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368663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Here</a:t>
            </a:r>
            <a:r>
              <a:rPr lang="en-US" sz="1200" b="0" kern="1200" baseline="0" dirty="0">
                <a:solidFill>
                  <a:schemeClr val="tx1"/>
                </a:solidFill>
                <a:effectLst/>
                <a:latin typeface="+mn-lt"/>
                <a:ea typeface="+mn-ea"/>
                <a:cs typeface="+mn-cs"/>
              </a:rPr>
              <a:t> is another</a:t>
            </a:r>
            <a:r>
              <a:rPr lang="en-US" sz="1200" b="0" kern="1200" dirty="0">
                <a:solidFill>
                  <a:schemeClr val="tx1"/>
                </a:solidFill>
                <a:effectLst/>
                <a:latin typeface="+mn-lt"/>
                <a:ea typeface="+mn-ea"/>
                <a:cs typeface="+mn-cs"/>
              </a:rPr>
              <a:t> item written to RI.6.2.</a:t>
            </a:r>
            <a:r>
              <a:rPr lang="en-US" sz="1200" b="0" kern="1200" baseline="0" dirty="0">
                <a:solidFill>
                  <a:schemeClr val="tx1"/>
                </a:solidFill>
                <a:effectLst/>
                <a:latin typeface="+mn-lt"/>
                <a:ea typeface="+mn-ea"/>
                <a:cs typeface="+mn-cs"/>
              </a:rPr>
              <a:t>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Part</a:t>
            </a:r>
            <a:r>
              <a:rPr lang="en-US" sz="1200" b="0" kern="1200" baseline="0" dirty="0">
                <a:solidFill>
                  <a:schemeClr val="tx1"/>
                </a:solidFill>
                <a:effectLst/>
                <a:latin typeface="+mn-lt"/>
                <a:ea typeface="+mn-ea"/>
                <a:cs typeface="+mn-cs"/>
              </a:rPr>
              <a:t> A: </a:t>
            </a:r>
            <a:r>
              <a:rPr lang="en-US" sz="1200" b="0" kern="1200" dirty="0">
                <a:solidFill>
                  <a:schemeClr val="tx1"/>
                </a:solidFill>
                <a:effectLst/>
                <a:latin typeface="+mn-lt"/>
                <a:ea typeface="+mn-ea"/>
                <a:cs typeface="+mn-cs"/>
              </a:rPr>
              <a:t>D;</a:t>
            </a:r>
            <a:r>
              <a:rPr lang="en-US" sz="1200" b="0" kern="1200" baseline="0" dirty="0">
                <a:solidFill>
                  <a:schemeClr val="tx1"/>
                </a:solidFill>
                <a:effectLst/>
                <a:latin typeface="+mn-lt"/>
                <a:ea typeface="+mn-ea"/>
                <a:cs typeface="+mn-cs"/>
              </a:rPr>
              <a:t> Part B: </a:t>
            </a:r>
            <a:r>
              <a:rPr lang="en-US" sz="1200" b="0" kern="1200" dirty="0">
                <a:solidFill>
                  <a:schemeClr val="tx1"/>
                </a:solidFill>
                <a:effectLst/>
                <a:latin typeface="+mn-lt"/>
                <a:ea typeface="+mn-ea"/>
                <a:cs typeface="+mn-cs"/>
              </a:rPr>
              <a:t>B</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 6 standard? </a:t>
            </a:r>
            <a:r>
              <a:rPr lang="en-US" sz="1200" kern="1200" dirty="0">
                <a:solidFill>
                  <a:schemeClr val="tx1"/>
                </a:solidFill>
                <a:effectLst/>
                <a:latin typeface="+mn-lt"/>
                <a:ea typeface="+mn-ea"/>
                <a:cs typeface="+mn-cs"/>
              </a:rPr>
              <a:t>Yes, this item is well aligned to the grade-level standard. To</a:t>
            </a:r>
            <a:r>
              <a:rPr lang="en-US" sz="1200" kern="1200" baseline="0" dirty="0">
                <a:solidFill>
                  <a:schemeClr val="tx1"/>
                </a:solidFill>
                <a:effectLst/>
                <a:latin typeface="+mn-lt"/>
                <a:ea typeface="+mn-ea"/>
                <a:cs typeface="+mn-cs"/>
              </a:rPr>
              <a:t> answer this question correctly, students must know that the summary of the text is that the conditions in Chicago were perfect for a fire. Someone who has NOT read the text could still tell what it was about after reading the summary that is the correct answer.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students must read the text closely to determine</a:t>
            </a:r>
            <a:r>
              <a:rPr lang="en-US" sz="1200" kern="1200" baseline="0" dirty="0">
                <a:solidFill>
                  <a:schemeClr val="tx1"/>
                </a:solidFill>
                <a:effectLst/>
                <a:latin typeface="+mn-lt"/>
                <a:ea typeface="+mn-ea"/>
                <a:cs typeface="+mn-cs"/>
              </a:rPr>
              <a:t> which summary is both accurate and complete. Skimming a text would not enable them to answer this question correctly.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text(s)? </a:t>
            </a:r>
            <a:r>
              <a:rPr lang="en-US" sz="1200" kern="1200" dirty="0">
                <a:solidFill>
                  <a:schemeClr val="tx1"/>
                </a:solidFill>
                <a:effectLst/>
                <a:latin typeface="+mn-lt"/>
                <a:ea typeface="+mn-ea"/>
                <a:cs typeface="+mn-cs"/>
              </a:rPr>
              <a:t>Yes, the summary captures the overall important</a:t>
            </a:r>
            <a:r>
              <a:rPr lang="en-US" sz="1200" kern="1200" baseline="0" dirty="0">
                <a:solidFill>
                  <a:schemeClr val="tx1"/>
                </a:solidFill>
                <a:effectLst/>
                <a:latin typeface="+mn-lt"/>
                <a:ea typeface="+mn-ea"/>
                <a:cs typeface="+mn-cs"/>
              </a:rPr>
              <a:t> idea and relationships of the text.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students must think deeply how a summary should include and support that inference with actual</a:t>
            </a:r>
            <a:r>
              <a:rPr lang="en-US" sz="1200" kern="1200" baseline="0" dirty="0">
                <a:solidFill>
                  <a:schemeClr val="tx1"/>
                </a:solidFill>
                <a:effectLst/>
                <a:latin typeface="+mn-lt"/>
                <a:ea typeface="+mn-ea"/>
                <a:cs typeface="+mn-cs"/>
              </a:rPr>
              <a:t> textual evidence.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EC1E7A-7203-4B29-BE2A-FD4C6482419E}" type="slidenum">
              <a:rPr lang="en-US" smtClean="0"/>
              <a:t>41</a:t>
            </a:fld>
            <a:endParaRPr lang="en-US" dirty="0"/>
          </a:p>
        </p:txBody>
      </p:sp>
    </p:spTree>
    <p:extLst>
      <p:ext uri="{BB962C8B-B14F-4D97-AF65-F5344CB8AC3E}">
        <p14:creationId xmlns:p14="http://schemas.microsoft.com/office/powerpoint/2010/main" val="6721952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 with all grades,</a:t>
            </a:r>
            <a:r>
              <a:rPr lang="en-US" baseline="0" dirty="0"/>
              <a:t> Anchor Standard 3 requires students to perform a specific kind of careful reading when examining a text: Students are not asked merely to take away the high points and identify the key figures present, but they are also asked to plunge into the text to see how ideas and individuals grow and change throughout. The requirement to analyze a set of ideas or sequence of events is not merely to restate them, but rather to comprehend how they evolve and interact over time. Nor does the standard ask students to study ideas, events, and individuals in isolation from one another; instead students are specifically charged with analyzing and explaining the interactions and relationships among them. Because a text, in essence, comprises the interaction of these factors, fulfilling this standard means students truly are analyzing the text itself.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At grade 6, students are asked to analyze in detail how an important person, event, or idea is developed. Note the words “in detail,” which make it clear that the standard moves students beyond just identifying something as basic as in what paragraph an event is introduced.  The intent of the standard is to recognize how the subject under study is developed, from start to finish.</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next few slides will look at examples of items that are supposed to align to this standard. We will review the items closely and discuss whether or not we think they do.</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36EC1E7A-7203-4B29-BE2A-FD4C6482419E}" type="slidenum">
              <a:rPr lang="en-US" smtClean="0"/>
              <a:t>42</a:t>
            </a:fld>
            <a:endParaRPr lang="en-US" dirty="0"/>
          </a:p>
        </p:txBody>
      </p:sp>
    </p:spTree>
    <p:extLst>
      <p:ext uri="{BB962C8B-B14F-4D97-AF65-F5344CB8AC3E}">
        <p14:creationId xmlns:p14="http://schemas.microsoft.com/office/powerpoint/2010/main" val="2298553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Read</a:t>
            </a:r>
            <a:r>
              <a:rPr lang="en-US" sz="1200" b="0" kern="1200" baseline="0" dirty="0">
                <a:solidFill>
                  <a:schemeClr val="tx1"/>
                </a:solidFill>
                <a:effectLst/>
                <a:latin typeface="+mn-lt"/>
                <a:ea typeface="+mn-ea"/>
                <a:cs typeface="+mn-cs"/>
              </a:rPr>
              <a:t> this item, written to RI.6.3.</a:t>
            </a: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C; Paragraph 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6 standard? </a:t>
            </a:r>
            <a:r>
              <a:rPr lang="en-US" sz="1200" kern="1200" dirty="0">
                <a:solidFill>
                  <a:schemeClr val="tx1"/>
                </a:solidFill>
                <a:effectLst/>
                <a:latin typeface="+mn-lt"/>
                <a:ea typeface="+mn-ea"/>
                <a:cs typeface="+mn-cs"/>
              </a:rPr>
              <a:t>No, this item does not align to the grade 6 standard. The item only requires the student to skim the text to locate where the start of the fire is discussed,</a:t>
            </a:r>
            <a:r>
              <a:rPr lang="en-US" sz="1200" kern="1200" baseline="0" dirty="0">
                <a:solidFill>
                  <a:schemeClr val="tx1"/>
                </a:solidFill>
                <a:effectLst/>
                <a:latin typeface="+mn-lt"/>
                <a:ea typeface="+mn-ea"/>
                <a:cs typeface="+mn-cs"/>
              </a:rPr>
              <a:t> and common sense would indicate that it would be early in the excerpt. The item does not align because it does not require that students think deeply about HOW the idea of the fire starting is elaborated upon.</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43</a:t>
            </a:fld>
            <a:endParaRPr lang="en-US" dirty="0"/>
          </a:p>
        </p:txBody>
      </p:sp>
    </p:spTree>
    <p:extLst>
      <p:ext uri="{BB962C8B-B14F-4D97-AF65-F5344CB8AC3E}">
        <p14:creationId xmlns:p14="http://schemas.microsoft.com/office/powerpoint/2010/main" val="12083427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This item is</a:t>
            </a:r>
            <a:r>
              <a:rPr lang="en-US" sz="1200" b="0" kern="1200" baseline="0" dirty="0">
                <a:solidFill>
                  <a:schemeClr val="tx1"/>
                </a:solidFill>
                <a:effectLst/>
                <a:latin typeface="+mn-lt"/>
                <a:ea typeface="+mn-ea"/>
                <a:cs typeface="+mn-cs"/>
              </a:rPr>
              <a:t> too large to display in its entirety. The rest of the item and the related discussion appear on the next slide. </a:t>
            </a:r>
            <a:endParaRPr lang="en-US" b="0"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44</a:t>
            </a:fld>
            <a:endParaRPr lang="en-US" dirty="0"/>
          </a:p>
        </p:txBody>
      </p:sp>
    </p:spTree>
    <p:extLst>
      <p:ext uri="{BB962C8B-B14F-4D97-AF65-F5344CB8AC3E}">
        <p14:creationId xmlns:p14="http://schemas.microsoft.com/office/powerpoint/2010/main" val="32306578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Now read</a:t>
            </a:r>
            <a:r>
              <a:rPr lang="en-US" sz="1200" b="0" kern="1200" baseline="0" dirty="0">
                <a:solidFill>
                  <a:schemeClr val="tx1"/>
                </a:solidFill>
                <a:effectLst/>
                <a:latin typeface="+mn-lt"/>
                <a:ea typeface="+mn-ea"/>
                <a:cs typeface="+mn-cs"/>
              </a:rPr>
              <a:t> this item, which also addresses RI.6.3.</a:t>
            </a: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Detail</a:t>
            </a:r>
            <a:r>
              <a:rPr lang="en-US" sz="1200" b="0" kern="1200" baseline="0" dirty="0">
                <a:solidFill>
                  <a:schemeClr val="tx1"/>
                </a:solidFill>
                <a:effectLst/>
                <a:latin typeface="+mn-lt"/>
                <a:ea typeface="+mn-ea"/>
                <a:cs typeface="+mn-cs"/>
              </a:rPr>
              <a:t> 1 -</a:t>
            </a:r>
            <a:r>
              <a:rPr lang="en-US" sz="1200" b="1" kern="1200" baseline="0" dirty="0">
                <a:solidFill>
                  <a:schemeClr val="tx1"/>
                </a:solidFill>
                <a:effectLst/>
                <a:latin typeface="+mn-lt"/>
                <a:ea typeface="+mn-ea"/>
                <a:cs typeface="+mn-cs"/>
              </a:rPr>
              <a:t> </a:t>
            </a:r>
            <a:r>
              <a:rPr lang="en-US" sz="1200" kern="1200" dirty="0">
                <a:solidFill>
                  <a:schemeClr val="dk1"/>
                </a:solidFill>
                <a:effectLst/>
                <a:latin typeface="+mn-lt"/>
                <a:ea typeface="+mn-ea"/>
                <a:cs typeface="+mn-cs"/>
              </a:rPr>
              <a:t>Between July and October only a few scattered showers had taken place and these did not produce much water at all.</a:t>
            </a:r>
            <a:endParaRPr lang="en-US" sz="10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Detail 2 - </a:t>
            </a:r>
            <a:r>
              <a:rPr lang="en-US" sz="1200" kern="1200" dirty="0">
                <a:solidFill>
                  <a:schemeClr val="dk1"/>
                </a:solidFill>
                <a:effectLst/>
                <a:latin typeface="+mn-lt"/>
                <a:ea typeface="+mn-ea"/>
                <a:cs typeface="+mn-cs"/>
              </a:rPr>
              <a:t>What made Sunday the eighth different and particularly dangerous was the steady wind blowing in from the southwest.</a:t>
            </a:r>
            <a:endParaRPr lang="en-US" sz="1000" dirty="0">
              <a:effectLst/>
              <a:latin typeface="Cambria" panose="02040503050406030204" pitchFamily="18" charset="0"/>
              <a:ea typeface="Cambria" panose="02040503050406030204" pitchFamily="18" charset="0"/>
              <a:cs typeface="Times New Roman" panose="02020603050405020304" pitchFamily="18" charset="0"/>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 6 standard? </a:t>
            </a:r>
            <a:r>
              <a:rPr lang="en-US" sz="1200" kern="1200" dirty="0">
                <a:solidFill>
                  <a:schemeClr val="tx1"/>
                </a:solidFill>
                <a:effectLst/>
                <a:latin typeface="+mn-lt"/>
                <a:ea typeface="+mn-ea"/>
                <a:cs typeface="+mn-cs"/>
              </a:rPr>
              <a:t>Yes, this item is well aligned to the grade-level standard. This item</a:t>
            </a:r>
            <a:r>
              <a:rPr lang="en-US" sz="1200" kern="1200" baseline="0" dirty="0">
                <a:solidFill>
                  <a:schemeClr val="tx1"/>
                </a:solidFill>
                <a:effectLst/>
                <a:latin typeface="+mn-lt"/>
                <a:ea typeface="+mn-ea"/>
                <a:cs typeface="+mn-cs"/>
              </a:rPr>
              <a:t> requires that students think about one of the central ideas of the text, “Reasons Chicago Burned in October 1871 Instead of Later,” and what textual details were used to elaborate the idea that the conditions at that time were perfect for fires. The item aligns to RI.6.1 as well because students are using details from the text to show the elaboration.</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this item requires that students read closely to trace the elaboration of an important idea about the timing and conditions of the fire.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text(s)? </a:t>
            </a:r>
            <a:r>
              <a:rPr lang="en-US" sz="1200" kern="1200" dirty="0">
                <a:solidFill>
                  <a:schemeClr val="tx1"/>
                </a:solidFill>
                <a:effectLst/>
                <a:latin typeface="+mn-lt"/>
                <a:ea typeface="+mn-ea"/>
                <a:cs typeface="+mn-cs"/>
              </a:rPr>
              <a:t>Yes, the idea that conditions</a:t>
            </a:r>
            <a:r>
              <a:rPr lang="en-US" sz="1200" kern="1200" baseline="0" dirty="0">
                <a:solidFill>
                  <a:schemeClr val="tx1"/>
                </a:solidFill>
                <a:effectLst/>
                <a:latin typeface="+mn-lt"/>
                <a:ea typeface="+mn-ea"/>
                <a:cs typeface="+mn-cs"/>
              </a:rPr>
              <a:t> were perfect for fires is key to understanding the text.</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the</a:t>
            </a:r>
            <a:r>
              <a:rPr lang="en-US" sz="1200" kern="1200" baseline="0" dirty="0">
                <a:solidFill>
                  <a:schemeClr val="tx1"/>
                </a:solidFill>
                <a:effectLst/>
                <a:latin typeface="+mn-lt"/>
                <a:ea typeface="+mn-ea"/>
                <a:cs typeface="+mn-cs"/>
              </a:rPr>
              <a:t> details used in the chart are text based and used to trace the elaboration of the idea of perfect conditions at the time of the Great Fire.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EC1E7A-7203-4B29-BE2A-FD4C6482419E}" type="slidenum">
              <a:rPr lang="en-US" smtClean="0"/>
              <a:t>45</a:t>
            </a:fld>
            <a:endParaRPr lang="en-US" dirty="0"/>
          </a:p>
        </p:txBody>
      </p:sp>
    </p:spTree>
    <p:extLst>
      <p:ext uri="{BB962C8B-B14F-4D97-AF65-F5344CB8AC3E}">
        <p14:creationId xmlns:p14="http://schemas.microsoft.com/office/powerpoint/2010/main" val="36548795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 mentioned</a:t>
            </a:r>
            <a:r>
              <a:rPr lang="en-US" baseline="0" dirty="0"/>
              <a:t> with RL.6</a:t>
            </a:r>
            <a:r>
              <a:rPr lang="en-US" dirty="0"/>
              <a:t>,</a:t>
            </a:r>
            <a:r>
              <a:rPr lang="en-US" baseline="0" dirty="0"/>
              <a:t> Anchor S</a:t>
            </a:r>
            <a:r>
              <a:rPr lang="en-US" dirty="0"/>
              <a:t>tandard 6 asks</a:t>
            </a:r>
            <a:r>
              <a:rPr lang="en-US" baseline="0" dirty="0"/>
              <a:t> students to use context to determine word meaning. Students can be directed to determine the meaning of figurative, connotative, or technical words and phrases. Technical meaning refers to the domain specific words that have a specific meaning in informational texts. Think about a word like “expression” or “product” in math, or “range” in science. These words are important words for students to know and understand, and they are multiple meaning words. They have a specific technical meaning when used in certain circumstances.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Notice that for RI.6 at grade 6, figurative, connotative, and technical meanings are called out specifically, but the standard is not limited to just testing those aspects of vocabulary. There should still be an emphasis on </a:t>
            </a:r>
            <a:r>
              <a:rPr lang="en-US" b="0" baseline="0" dirty="0"/>
              <a:t>Tier 2 words, in context, important to the central ideas. </a:t>
            </a:r>
            <a:r>
              <a:rPr lang="en-US" baseline="0" dirty="0"/>
              <a:t>Also, notice “in a text,” showing that there needs to be clear context clues for students to be expected to discern meaning.</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Please see CCSSO Criteria for High-Quality Assessment, specifically Criterion B6, for additional information about assessment of vocabulary. (available here:  http://www.ccsso.org/Documents/2014/CCSSO%20Criteria%20for%20High%20Quality%20Assessments%2003242014.pdf)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next few slides will look at examples of items that are supposed to align to this standard. We will review the items closely and discuss whether or not we think they do.</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a:t>
            </a:r>
          </a:p>
        </p:txBody>
      </p:sp>
      <p:sp>
        <p:nvSpPr>
          <p:cNvPr id="4" name="Slide Number Placeholder 3"/>
          <p:cNvSpPr>
            <a:spLocks noGrp="1"/>
          </p:cNvSpPr>
          <p:nvPr>
            <p:ph type="sldNum" sz="quarter" idx="10"/>
          </p:nvPr>
        </p:nvSpPr>
        <p:spPr/>
        <p:txBody>
          <a:bodyPr/>
          <a:lstStyle/>
          <a:p>
            <a:fld id="{36EC1E7A-7203-4B29-BE2A-FD4C6482419E}" type="slidenum">
              <a:rPr lang="en-US" smtClean="0"/>
              <a:t>46</a:t>
            </a:fld>
            <a:endParaRPr lang="en-US" dirty="0"/>
          </a:p>
        </p:txBody>
      </p:sp>
    </p:spTree>
    <p:extLst>
      <p:ext uri="{BB962C8B-B14F-4D97-AF65-F5344CB8AC3E}">
        <p14:creationId xmlns:p14="http://schemas.microsoft.com/office/powerpoint/2010/main" val="12613436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Let’s review this item, written to address RI.6.4.</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E and 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6 standard? </a:t>
            </a:r>
            <a:r>
              <a:rPr lang="en-US" sz="1200" kern="1200" dirty="0">
                <a:solidFill>
                  <a:schemeClr val="tx1"/>
                </a:solidFill>
                <a:effectLst/>
                <a:latin typeface="+mn-lt"/>
                <a:ea typeface="+mn-ea"/>
                <a:cs typeface="+mn-cs"/>
              </a:rPr>
              <a:t>No, this item does not align to the grade 6 standard. The</a:t>
            </a:r>
            <a:r>
              <a:rPr lang="en-US" sz="1200" kern="1200" baseline="0" dirty="0">
                <a:solidFill>
                  <a:schemeClr val="tx1"/>
                </a:solidFill>
                <a:effectLst/>
                <a:latin typeface="+mn-lt"/>
                <a:ea typeface="+mn-ea"/>
                <a:cs typeface="+mn-cs"/>
              </a:rPr>
              <a:t> students do not have to think about meaning but only whether the phrases are used figuratively. Further, some of these phrases are not supported by context, so that part of the standard is not addressed with this item. </a:t>
            </a:r>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47</a:t>
            </a:fld>
            <a:endParaRPr lang="en-US" dirty="0"/>
          </a:p>
        </p:txBody>
      </p:sp>
    </p:spTree>
    <p:extLst>
      <p:ext uri="{BB962C8B-B14F-4D97-AF65-F5344CB8AC3E}">
        <p14:creationId xmlns:p14="http://schemas.microsoft.com/office/powerpoint/2010/main" val="23215949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Now review</a:t>
            </a:r>
            <a:r>
              <a:rPr lang="en-US" sz="1200" b="0" kern="1200" baseline="0" dirty="0">
                <a:solidFill>
                  <a:schemeClr val="tx1"/>
                </a:solidFill>
                <a:effectLst/>
                <a:latin typeface="+mn-lt"/>
                <a:ea typeface="+mn-ea"/>
                <a:cs typeface="+mn-cs"/>
              </a:rPr>
              <a:t> this item, also written to RI.6.4.</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C</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 6 standard? </a:t>
            </a:r>
            <a:r>
              <a:rPr lang="en-US" sz="1200" kern="1200" dirty="0">
                <a:solidFill>
                  <a:schemeClr val="tx1"/>
                </a:solidFill>
                <a:effectLst/>
                <a:latin typeface="+mn-lt"/>
                <a:ea typeface="+mn-ea"/>
                <a:cs typeface="+mn-cs"/>
              </a:rPr>
              <a:t>Yes, this item is well aligned to the grade-level standard. The meaning of “elevate” </a:t>
            </a:r>
            <a:r>
              <a:rPr lang="en-US" sz="1200" kern="1200" baseline="0" dirty="0">
                <a:solidFill>
                  <a:schemeClr val="tx1"/>
                </a:solidFill>
                <a:effectLst/>
                <a:latin typeface="+mn-lt"/>
                <a:ea typeface="+mn-ea"/>
                <a:cs typeface="+mn-cs"/>
              </a:rPr>
              <a:t>an academic word in that one might see the word in science texts, history texts, or even literary texts, is clued by “above the waterline.” The item</a:t>
            </a:r>
            <a:r>
              <a:rPr lang="en-US" sz="1200" kern="1200" dirty="0">
                <a:solidFill>
                  <a:schemeClr val="tx1"/>
                </a:solidFill>
                <a:effectLst/>
                <a:latin typeface="+mn-lt"/>
                <a:ea typeface="+mn-ea"/>
                <a:cs typeface="+mn-cs"/>
              </a:rPr>
              <a:t> also aligns to RI.6.1 because context is one</a:t>
            </a:r>
            <a:r>
              <a:rPr lang="en-US" sz="1200" kern="1200" baseline="0" dirty="0">
                <a:solidFill>
                  <a:schemeClr val="tx1"/>
                </a:solidFill>
                <a:effectLst/>
                <a:latin typeface="+mn-lt"/>
                <a:ea typeface="+mn-ea"/>
                <a:cs typeface="+mn-cs"/>
              </a:rPr>
              <a:t> type of textual evidence and this item requires students to determine the context used to decipher the meaning of the tested word.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the use of context clues to determine the meaning of the word “elevate” requires close reading of the text.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text(s)? </a:t>
            </a:r>
            <a:r>
              <a:rPr lang="en-US" sz="1200" kern="1200" dirty="0">
                <a:solidFill>
                  <a:schemeClr val="tx1"/>
                </a:solidFill>
                <a:effectLst/>
                <a:latin typeface="+mn-lt"/>
                <a:ea typeface="+mn-ea"/>
                <a:cs typeface="+mn-cs"/>
              </a:rPr>
              <a:t>Yes, the idea of the wooden roads and sidewalks being</a:t>
            </a:r>
            <a:r>
              <a:rPr lang="en-US" sz="1200" kern="1200" baseline="0" dirty="0">
                <a:solidFill>
                  <a:schemeClr val="tx1"/>
                </a:solidFill>
                <a:effectLst/>
                <a:latin typeface="+mn-lt"/>
                <a:ea typeface="+mn-ea"/>
                <a:cs typeface="+mn-cs"/>
              </a:rPr>
              <a:t> elevated above the marshlands in the area helps explain why they were so dry and ready to burn.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context clues are textual evidence</a:t>
            </a:r>
            <a:r>
              <a:rPr lang="en-US" sz="1200" kern="1200" baseline="0" dirty="0">
                <a:solidFill>
                  <a:schemeClr val="tx1"/>
                </a:solidFill>
                <a:effectLst/>
                <a:latin typeface="+mn-lt"/>
                <a:ea typeface="+mn-ea"/>
                <a:cs typeface="+mn-cs"/>
              </a:rPr>
              <a:t> for determining the meaning of the tested word, “elevate.”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Note that often the context necessary to determine meaning is not contained in the same sentence as the tested word. In fact, the context may come from several clues in the same paragraph, other paragraphs, or could build over the entire text.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EC1E7A-7203-4B29-BE2A-FD4C6482419E}" type="slidenum">
              <a:rPr lang="en-US" smtClean="0"/>
              <a:t>48</a:t>
            </a:fld>
            <a:endParaRPr lang="en-US" dirty="0"/>
          </a:p>
        </p:txBody>
      </p:sp>
    </p:spTree>
    <p:extLst>
      <p:ext uri="{BB962C8B-B14F-4D97-AF65-F5344CB8AC3E}">
        <p14:creationId xmlns:p14="http://schemas.microsoft.com/office/powerpoint/2010/main" val="41774599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Although standards for teaching and assessing reading have traditionally included structure, Anchor Standard 5 includes an unusual dimension that illustrates the increased rigor at the heart of the standards. Standard 5 does not just ask that students “analyze the structure” of a given text but also that they account for “how specific sentences, paragraphs, and larger portions of the text relate to each other and the whole.” The standard moves students beyond merely identifying structural features of a text to analyzing how sentences connect to other sentences, paragraphs to other paragraphs, and chapters cohere into a whole. Understanding how each part of a specific text fits together leads to a deep grasp of how those parts work together to form a whole, individual text for a specific purpose. One of the simplest questions one can ask about a text that goes to the heart of reading comprehension is “what is the role of this sentence, paragraph, or section of the text—how does it advance or develop its meaning or purpose?” As all texts have a structural backbone, asking questions about text structure can equally serve to illuminate a </a:t>
            </a:r>
            <a:r>
              <a:rPr lang="en-US" sz="1200" b="0" kern="1200" dirty="0">
                <a:solidFill>
                  <a:schemeClr val="tx1"/>
                </a:solidFill>
                <a:effectLst/>
                <a:latin typeface="+mn-lt"/>
                <a:ea typeface="+mn-ea"/>
                <a:cs typeface="+mn-cs"/>
              </a:rPr>
              <a:t>story, poem, or</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play</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endParaRPr lang="en-US" sz="1200" u="sng" kern="1200" dirty="0">
              <a:solidFill>
                <a:schemeClr val="tx1"/>
              </a:solidFill>
              <a:effectLst/>
              <a:latin typeface="+mn-lt"/>
              <a:ea typeface="+mn-ea"/>
              <a:cs typeface="+mn-cs"/>
            </a:endParaRPr>
          </a:p>
          <a:p>
            <a:endParaRPr lang="en-US" dirty="0"/>
          </a:p>
          <a:p>
            <a:r>
              <a:rPr lang="en-US" dirty="0"/>
              <a:t>At</a:t>
            </a:r>
            <a:r>
              <a:rPr lang="en-US" baseline="0" dirty="0"/>
              <a:t> grade 6, students are expected to think about how particular sections work in relation to the overall structure of a text. This helps students build to a better understanding of the organization of the whole text.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next few slides will look at examples of items that are supposed to align to this standard. We will review the items closely and discuss whether or not we think they do.</a:t>
            </a:r>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49</a:t>
            </a:fld>
            <a:endParaRPr lang="en-US" dirty="0"/>
          </a:p>
        </p:txBody>
      </p:sp>
    </p:spTree>
    <p:extLst>
      <p:ext uri="{BB962C8B-B14F-4D97-AF65-F5344CB8AC3E}">
        <p14:creationId xmlns:p14="http://schemas.microsoft.com/office/powerpoint/2010/main" val="23726875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Let’s review this item, written to RI.6.5.</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6 standard? </a:t>
            </a:r>
            <a:r>
              <a:rPr lang="en-US" sz="1200" kern="1200" dirty="0">
                <a:solidFill>
                  <a:schemeClr val="tx1"/>
                </a:solidFill>
                <a:effectLst/>
                <a:latin typeface="+mn-lt"/>
                <a:ea typeface="+mn-ea"/>
                <a:cs typeface="+mn-cs"/>
              </a:rPr>
              <a:t>No, this item does not align to the grade 6 standard. The two paragraphs, indeed, describe a specific area of Chicago. However, the item does not require</a:t>
            </a:r>
            <a:r>
              <a:rPr lang="en-US" sz="1200" kern="1200" baseline="0" dirty="0">
                <a:solidFill>
                  <a:schemeClr val="tx1"/>
                </a:solidFill>
                <a:effectLst/>
                <a:latin typeface="+mn-lt"/>
                <a:ea typeface="+mn-ea"/>
                <a:cs typeface="+mn-cs"/>
              </a:rPr>
              <a:t> students to think about how the two paragraphs fit into the overall organization of the text or contribute to the development of ideas.  </a:t>
            </a:r>
            <a:endParaRPr lang="en-US"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50</a:t>
            </a:fld>
            <a:endParaRPr lang="en-US" dirty="0"/>
          </a:p>
        </p:txBody>
      </p:sp>
    </p:spTree>
    <p:extLst>
      <p:ext uri="{BB962C8B-B14F-4D97-AF65-F5344CB8AC3E}">
        <p14:creationId xmlns:p14="http://schemas.microsoft.com/office/powerpoint/2010/main" val="2136620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t>Please note, in each slide discussing the standard, we will discuss both the language of the anchor standard, as well as the language of the grade specific standard. In this way, we will illuminate how the grade-specific standards provide the specificity for each anchor standard.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Anchor Standard 2, </a:t>
            </a:r>
            <a:r>
              <a:rPr lang="en-US" sz="1200" kern="1200" dirty="0">
                <a:solidFill>
                  <a:schemeClr val="tx1"/>
                </a:solidFill>
                <a:effectLst/>
                <a:latin typeface="+mn-lt"/>
                <a:ea typeface="+mn-ea"/>
                <a:cs typeface="+mn-cs"/>
              </a:rPr>
              <a:t>across all grade levels, asks students to determine the central message, main idea, or theme, an essential element of reading with understanding. In some upper grades, Standard 2 expands its focus to the plural “central ideas or themes” and adds a second crucial requirement—that students analyze the development of the ideas and themes. Reading complex texts will often expose more than one central idea, and the emphasis on analyzing their development challenges students to go beyond merely stating ideas to tracing their evolution throughout a text. Standard 2 therefore views unearthing themes and ideas as the product of careful examination of the text. </a:t>
            </a:r>
          </a:p>
          <a:p>
            <a:endParaRPr lang="en-US" baseline="0" dirty="0"/>
          </a:p>
          <a:p>
            <a:r>
              <a:rPr lang="en-US" baseline="0" dirty="0"/>
              <a:t>Themes are distinguished from the central ideas in the literary standards. Themes are those big ideas that emerge from a text, the essential message that the author wants readers to take away from the text. Central ideas, on the other hand, are what the story is mostly about, the content and plot details that combine to make up the story. Items aligned to this standard can consider themes or central ideas; it is not required to ask about both for true alignment to standard. </a:t>
            </a:r>
          </a:p>
          <a:p>
            <a:endParaRPr lang="en-US" baseline="0" dirty="0"/>
          </a:p>
          <a:p>
            <a:r>
              <a:rPr lang="en-US" dirty="0"/>
              <a:t>For grade 6,</a:t>
            </a:r>
            <a:r>
              <a:rPr lang="en-US" baseline="0" dirty="0"/>
              <a:t> t</a:t>
            </a:r>
            <a:r>
              <a:rPr lang="en-US" dirty="0"/>
              <a:t>his standard has TWO</a:t>
            </a:r>
            <a:r>
              <a:rPr lang="en-US" baseline="0" dirty="0"/>
              <a:t> components: determining theme and how it conveyed in the text AND summarization. </a:t>
            </a:r>
            <a:r>
              <a:rPr lang="en-US" dirty="0"/>
              <a:t>The first part of this standard is about</a:t>
            </a:r>
            <a:r>
              <a:rPr lang="en-US" baseline="0" dirty="0"/>
              <a:t> determining theme based on the details the students have read. Theme emerges from careful attention to details within the text.</a:t>
            </a:r>
          </a:p>
          <a:p>
            <a:endParaRPr lang="en-US" baseline="0" dirty="0"/>
          </a:p>
          <a:p>
            <a:r>
              <a:rPr lang="en-US" baseline="0" dirty="0"/>
              <a:t>The second part of the standard, assessed separately as noted by the semi-colon that divides the two components, asks students to provide a summary. </a:t>
            </a:r>
            <a:r>
              <a:rPr lang="en-US" b="0" baseline="0" dirty="0"/>
              <a:t>Note the shift in the type of summaries from grade 5 to grade 6. At grade 6, students should craft summaries that do not include </a:t>
            </a:r>
            <a:r>
              <a:rPr lang="en-US" baseline="0" dirty="0"/>
              <a:t>value judgments of the text. The demand of summarization in Standard 2 is that students demonstrate their ability to immerse themselves in other peoples’ ideas and experiences, to enlarge their thinking and experience through reading. Note that summarizing texts in chronological order is unlikely to fulfill this goal—students merely recount, in abbreviated form, the time-ordered details in the text without grappling with its ideas.</a:t>
            </a:r>
          </a:p>
          <a:p>
            <a:endParaRPr lang="en-US" baseline="0" dirty="0"/>
          </a:p>
          <a:p>
            <a:r>
              <a:rPr lang="en-US" baseline="0" dirty="0"/>
              <a:t>The next few slides will look at examples of items that are supposed to align to this standard. We'll take a close look and discuss whether or not we think they do. Be sure to have your ELA grade 6 standards handy, as we will be referring to them. </a:t>
            </a:r>
          </a:p>
          <a:p>
            <a:endParaRPr lang="en-US" dirty="0"/>
          </a:p>
        </p:txBody>
      </p:sp>
      <p:sp>
        <p:nvSpPr>
          <p:cNvPr id="4" name="Slide Number Placeholder 3"/>
          <p:cNvSpPr>
            <a:spLocks noGrp="1"/>
          </p:cNvSpPr>
          <p:nvPr>
            <p:ph type="sldNum" sz="quarter" idx="10"/>
          </p:nvPr>
        </p:nvSpPr>
        <p:spPr/>
        <p:txBody>
          <a:bodyPr/>
          <a:lstStyle/>
          <a:p>
            <a:fld id="{D2A8CB79-26D9-47B3-A269-5F23059CE682}"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2370469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Now</a:t>
            </a:r>
            <a:r>
              <a:rPr lang="en-US" sz="1200" b="0" kern="1200" baseline="0" dirty="0">
                <a:solidFill>
                  <a:schemeClr val="tx1"/>
                </a:solidFill>
                <a:effectLst/>
                <a:latin typeface="+mn-lt"/>
                <a:ea typeface="+mn-ea"/>
                <a:cs typeface="+mn-cs"/>
              </a:rPr>
              <a:t> consider this item, also addressing RI.6.5.</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A</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 6 standard? </a:t>
            </a:r>
            <a:r>
              <a:rPr lang="en-US" sz="1200" kern="1200" dirty="0">
                <a:solidFill>
                  <a:schemeClr val="tx1"/>
                </a:solidFill>
                <a:effectLst/>
                <a:latin typeface="+mn-lt"/>
                <a:ea typeface="+mn-ea"/>
                <a:cs typeface="+mn-cs"/>
              </a:rPr>
              <a:t>Yes, this item is well aligned to the grade-level standard. Students are directed</a:t>
            </a:r>
            <a:r>
              <a:rPr lang="en-US" sz="1200" kern="1200" baseline="0" dirty="0">
                <a:solidFill>
                  <a:schemeClr val="tx1"/>
                </a:solidFill>
                <a:effectLst/>
                <a:latin typeface="+mn-lt"/>
                <a:ea typeface="+mn-ea"/>
                <a:cs typeface="+mn-cs"/>
              </a:rPr>
              <a:t> to think about central ideas of the text (in this case, how and why the fire spreads quickly and the conditions that aligned perfectly to make the city “ready to burn.” Paragraphs 3 and 4 capture the idea that the abundance of wood in the 3 types of neighborhoods contributed to the spread of the fire. The item also aligns to RI.6.1 because students must infer from the textual evidence of the text overall and, in particular, paragraphs 3 and 4, to connect the dots between the ideas to understand the organizational structure.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determining</a:t>
            </a:r>
            <a:r>
              <a:rPr lang="en-US" sz="1200" kern="1200" baseline="0" dirty="0">
                <a:solidFill>
                  <a:schemeClr val="tx1"/>
                </a:solidFill>
                <a:effectLst/>
                <a:latin typeface="+mn-lt"/>
                <a:ea typeface="+mn-ea"/>
                <a:cs typeface="+mn-cs"/>
              </a:rPr>
              <a:t> structure, especially when the structure is not chronological and clued by sequence words, involves closely reading the text. Students must carefully analyze the details to see how they build on one another in an organized way.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text(s)? </a:t>
            </a:r>
            <a:r>
              <a:rPr lang="en-US" sz="1200" b="0" kern="1200" dirty="0">
                <a:solidFill>
                  <a:schemeClr val="tx1"/>
                </a:solidFill>
                <a:effectLst/>
                <a:latin typeface="+mn-lt"/>
                <a:ea typeface="+mn-ea"/>
                <a:cs typeface="+mn-cs"/>
              </a:rPr>
              <a:t>Yes, understanding</a:t>
            </a:r>
            <a:r>
              <a:rPr lang="en-US" sz="1200" b="0" kern="1200" baseline="0" dirty="0">
                <a:solidFill>
                  <a:schemeClr val="tx1"/>
                </a:solidFill>
                <a:effectLst/>
                <a:latin typeface="+mn-lt"/>
                <a:ea typeface="+mn-ea"/>
                <a:cs typeface="+mn-cs"/>
              </a:rPr>
              <a:t> of the purpose and meaning of the paragraphs helps convey and support one of the central ideas of the text, namely that the heavy reliance on wood in building helped the fire spread widely.</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although students are not explicitly</a:t>
            </a:r>
            <a:r>
              <a:rPr lang="en-US" sz="1200" kern="1200" baseline="0" dirty="0">
                <a:solidFill>
                  <a:schemeClr val="tx1"/>
                </a:solidFill>
                <a:effectLst/>
                <a:latin typeface="+mn-lt"/>
                <a:ea typeface="+mn-ea"/>
                <a:cs typeface="+mn-cs"/>
              </a:rPr>
              <a:t> using textual evidence, they do have to think carefully of how the textual evidence is structured in order to answer this question.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EC1E7A-7203-4B29-BE2A-FD4C6482419E}" type="slidenum">
              <a:rPr lang="en-US" smtClean="0"/>
              <a:t>51</a:t>
            </a:fld>
            <a:endParaRPr lang="en-US" dirty="0"/>
          </a:p>
        </p:txBody>
      </p:sp>
    </p:spTree>
    <p:extLst>
      <p:ext uri="{BB962C8B-B14F-4D97-AF65-F5344CB8AC3E}">
        <p14:creationId xmlns:p14="http://schemas.microsoft.com/office/powerpoint/2010/main" val="8018453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Looking at</a:t>
            </a:r>
            <a:r>
              <a:rPr lang="en-US" sz="1200" kern="1200" baseline="0" dirty="0">
                <a:solidFill>
                  <a:schemeClr val="tx1"/>
                </a:solidFill>
                <a:effectLst/>
                <a:latin typeface="+mn-lt"/>
                <a:ea typeface="+mn-ea"/>
                <a:cs typeface="+mn-cs"/>
              </a:rPr>
              <a:t> Standard 6 across the grade levels, one would see a common thread of perspective and/or point of view</a:t>
            </a:r>
            <a:r>
              <a:rPr lang="en-US" sz="1200" kern="1200" dirty="0">
                <a:solidFill>
                  <a:schemeClr val="tx1"/>
                </a:solidFill>
                <a:effectLst/>
                <a:latin typeface="+mn-lt"/>
                <a:ea typeface="+mn-ea"/>
                <a:cs typeface="+mn-cs"/>
              </a:rPr>
              <a:t>. What unites the standard across all grade levels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the conviction expressed in Standard 6 that grasping the point of view or purpose is essential to grasping how the “content and style” of the text emerge. Indeed, the anchor standard makes clear that in all of these cases it is not enough to </a:t>
            </a:r>
            <a:r>
              <a:rPr lang="en-US" sz="1200" i="1" kern="1200" dirty="0">
                <a:solidFill>
                  <a:schemeClr val="tx1"/>
                </a:solidFill>
                <a:effectLst/>
                <a:latin typeface="+mn-lt"/>
                <a:ea typeface="+mn-ea"/>
                <a:cs typeface="+mn-cs"/>
              </a:rPr>
              <a:t>identify</a:t>
            </a:r>
            <a:r>
              <a:rPr lang="en-US" sz="1200" kern="1200" dirty="0">
                <a:solidFill>
                  <a:schemeClr val="tx1"/>
                </a:solidFill>
                <a:effectLst/>
                <a:latin typeface="+mn-lt"/>
                <a:ea typeface="+mn-ea"/>
                <a:cs typeface="+mn-cs"/>
              </a:rPr>
              <a:t> the purpose or point of view; the standard asks students to move beyond the mere labeling of a text to assessing the impact of point of view and purpose on how readers perceive and grasp the meaning. Standard 6 provides an excellent example of how reading closely goes beyond looking for what is directly stated.  </a:t>
            </a:r>
          </a:p>
          <a:p>
            <a:endParaRPr lang="en-US" dirty="0"/>
          </a:p>
          <a:p>
            <a:r>
              <a:rPr lang="en-US" dirty="0"/>
              <a:t>At</a:t>
            </a:r>
            <a:r>
              <a:rPr lang="en-US" baseline="0" dirty="0"/>
              <a:t> grade 6, the student is to first determine the point of view or purpose and then explain how it is conveyed. Doing only one or the other will mean the item falls short of truly aligning. Note that a common issue with this standard is that items are sometimes “forced,” in that the texts do not have a clear point of view. Although purpose is usually much easier to discern, it is important to ask questions that get to both important aspects of this standard: point of view and purpose (and how those aspects are conveyed).</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next few slides will look at examples of items that are supposed to align to this standard. We will review the items closely and discuss whether or not we think they do.</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36EC1E7A-7203-4B29-BE2A-FD4C6482419E}" type="slidenum">
              <a:rPr lang="en-US" smtClean="0"/>
              <a:t>52</a:t>
            </a:fld>
            <a:endParaRPr lang="en-US" dirty="0"/>
          </a:p>
        </p:txBody>
      </p:sp>
    </p:spTree>
    <p:extLst>
      <p:ext uri="{BB962C8B-B14F-4D97-AF65-F5344CB8AC3E}">
        <p14:creationId xmlns:p14="http://schemas.microsoft.com/office/powerpoint/2010/main" val="111057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Let’s review this item, written to RI.6.6.</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 key:</a:t>
            </a:r>
            <a:r>
              <a:rPr lang="en-US" sz="1200" b="1"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6 standard? </a:t>
            </a:r>
            <a:r>
              <a:rPr lang="en-US" sz="1200" kern="1200" dirty="0">
                <a:solidFill>
                  <a:schemeClr val="tx1"/>
                </a:solidFill>
                <a:effectLst/>
                <a:latin typeface="+mn-lt"/>
                <a:ea typeface="+mn-ea"/>
                <a:cs typeface="+mn-cs"/>
              </a:rPr>
              <a:t>No, this item does not align to the grade 6 standard. The item does a nice job of addressing</a:t>
            </a:r>
            <a:r>
              <a:rPr lang="en-US" sz="1200" kern="1200" baseline="0" dirty="0">
                <a:solidFill>
                  <a:schemeClr val="tx1"/>
                </a:solidFill>
                <a:effectLst/>
                <a:latin typeface="+mn-lt"/>
                <a:ea typeface="+mn-ea"/>
                <a:cs typeface="+mn-cs"/>
              </a:rPr>
              <a:t> one part of the standard: the author’s purpose in writing. And it may be considered to be stronger than the more traditional items of the past which required students to simply decide if the purpose was “to persuade, to inform, etc.” However, it does not align to the requirements of the standard in regard to explaining how the purpose is conveyed. Therefore it falls short of full alignment. </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53</a:t>
            </a:fld>
            <a:endParaRPr lang="en-US" dirty="0"/>
          </a:p>
        </p:txBody>
      </p:sp>
    </p:spTree>
    <p:extLst>
      <p:ext uri="{BB962C8B-B14F-4D97-AF65-F5344CB8AC3E}">
        <p14:creationId xmlns:p14="http://schemas.microsoft.com/office/powerpoint/2010/main" val="4462040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Now review this item, also addressing RI.6.6.</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Part</a:t>
            </a:r>
            <a:r>
              <a:rPr lang="en-US" sz="1200" b="0" kern="1200" baseline="0" dirty="0">
                <a:solidFill>
                  <a:schemeClr val="tx1"/>
                </a:solidFill>
                <a:effectLst/>
                <a:latin typeface="+mn-lt"/>
                <a:ea typeface="+mn-ea"/>
                <a:cs typeface="+mn-cs"/>
              </a:rPr>
              <a:t> A:</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C; Part</a:t>
            </a:r>
            <a:r>
              <a:rPr lang="en-US" sz="1200" b="0" kern="1200" baseline="0" dirty="0">
                <a:solidFill>
                  <a:schemeClr val="tx1"/>
                </a:solidFill>
                <a:effectLst/>
                <a:latin typeface="+mn-lt"/>
                <a:ea typeface="+mn-ea"/>
                <a:cs typeface="+mn-cs"/>
              </a:rPr>
              <a:t> B:</a:t>
            </a:r>
            <a:r>
              <a:rPr lang="en-US" sz="1200" b="0" kern="1200" dirty="0">
                <a:solidFill>
                  <a:schemeClr val="tx1"/>
                </a:solidFill>
                <a:effectLst/>
                <a:latin typeface="+mn-lt"/>
                <a:ea typeface="+mn-ea"/>
                <a:cs typeface="+mn-cs"/>
              </a:rPr>
              <a:t> C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 6 standard? </a:t>
            </a:r>
            <a:r>
              <a:rPr lang="en-US" sz="1200" kern="1200" dirty="0">
                <a:solidFill>
                  <a:schemeClr val="tx1"/>
                </a:solidFill>
                <a:effectLst/>
                <a:latin typeface="+mn-lt"/>
                <a:ea typeface="+mn-ea"/>
                <a:cs typeface="+mn-cs"/>
              </a:rPr>
              <a:t>Yes, this item is well aligned to the grade-level standard. To answer the question, the student needs to think carefully about the author’s point of</a:t>
            </a:r>
            <a:r>
              <a:rPr lang="en-US" sz="1200" kern="1200" baseline="0" dirty="0">
                <a:solidFill>
                  <a:schemeClr val="tx1"/>
                </a:solidFill>
                <a:effectLst/>
                <a:latin typeface="+mn-lt"/>
                <a:ea typeface="+mn-ea"/>
                <a:cs typeface="+mn-cs"/>
              </a:rPr>
              <a:t> view and infer based on that point of view which statement from the text reveals that perspective</a:t>
            </a:r>
            <a:r>
              <a:rPr lang="en-US" sz="1200" kern="1200" dirty="0">
                <a:solidFill>
                  <a:schemeClr val="tx1"/>
                </a:solidFill>
                <a:effectLst/>
                <a:latin typeface="+mn-lt"/>
                <a:ea typeface="+mn-ea"/>
                <a:cs typeface="+mn-cs"/>
              </a:rPr>
              <a:t>. Feynman demonstrates his point of view that “knowing about something is different</a:t>
            </a:r>
            <a:r>
              <a:rPr lang="en-US" sz="1200" kern="1200" baseline="0" dirty="0">
                <a:solidFill>
                  <a:schemeClr val="tx1"/>
                </a:solidFill>
                <a:effectLst/>
                <a:latin typeface="+mn-lt"/>
                <a:ea typeface="+mn-ea"/>
                <a:cs typeface="+mn-cs"/>
              </a:rPr>
              <a:t> than truly understanding it,” as evidenced by his noting and appreciating that his father “would stop reading and say, ‘Now let’s see what that means.’” The item </a:t>
            </a:r>
            <a:r>
              <a:rPr lang="en-US" sz="1200" kern="1200" dirty="0">
                <a:solidFill>
                  <a:schemeClr val="tx1"/>
                </a:solidFill>
                <a:effectLst/>
                <a:latin typeface="+mn-lt"/>
                <a:ea typeface="+mn-ea"/>
                <a:cs typeface="+mn-cs"/>
              </a:rPr>
              <a:t>also aligns to RI.6.1 because students cite textual evidence in Part</a:t>
            </a:r>
            <a:r>
              <a:rPr lang="en-US" sz="1200" kern="1200" baseline="0" dirty="0">
                <a:solidFill>
                  <a:schemeClr val="tx1"/>
                </a:solidFill>
                <a:effectLst/>
                <a:latin typeface="+mn-lt"/>
                <a:ea typeface="+mn-ea"/>
                <a:cs typeface="+mn-cs"/>
              </a:rPr>
              <a:t> B to support the correct answer in Part A.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students must both read the text carefully to discern Feynman’s point of view and make</a:t>
            </a:r>
            <a:r>
              <a:rPr lang="en-US" sz="1200" kern="1200" baseline="0" dirty="0">
                <a:solidFill>
                  <a:schemeClr val="tx1"/>
                </a:solidFill>
                <a:effectLst/>
                <a:latin typeface="+mn-lt"/>
                <a:ea typeface="+mn-ea"/>
                <a:cs typeface="+mn-cs"/>
              </a:rPr>
              <a:t> an inference about which statement he would agree on, based on that point of view.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text(s)? </a:t>
            </a:r>
            <a:r>
              <a:rPr lang="en-US" sz="1200" kern="1200" dirty="0">
                <a:solidFill>
                  <a:schemeClr val="tx1"/>
                </a:solidFill>
                <a:effectLst/>
                <a:latin typeface="+mn-lt"/>
                <a:ea typeface="+mn-ea"/>
                <a:cs typeface="+mn-cs"/>
              </a:rPr>
              <a:t>Yes, in this case, Feynman’s point of view is</a:t>
            </a:r>
            <a:r>
              <a:rPr lang="en-US" sz="1200" kern="1200" baseline="0" dirty="0">
                <a:solidFill>
                  <a:schemeClr val="tx1"/>
                </a:solidFill>
                <a:effectLst/>
                <a:latin typeface="+mn-lt"/>
                <a:ea typeface="+mn-ea"/>
                <a:cs typeface="+mn-cs"/>
              </a:rPr>
              <a:t> the important message or central idea of the text.</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students use textual evidence in Part B to support a text-based inference in Part A</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EC1E7A-7203-4B29-BE2A-FD4C6482419E}" type="slidenum">
              <a:rPr lang="en-US" smtClean="0"/>
              <a:t>54</a:t>
            </a:fld>
            <a:endParaRPr lang="en-US" dirty="0"/>
          </a:p>
        </p:txBody>
      </p:sp>
    </p:spTree>
    <p:extLst>
      <p:ext uri="{BB962C8B-B14F-4D97-AF65-F5344CB8AC3E}">
        <p14:creationId xmlns:p14="http://schemas.microsoft.com/office/powerpoint/2010/main" val="39356165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Remember, Anchor S</a:t>
            </a:r>
            <a:r>
              <a:rPr lang="en-US" sz="1200" kern="1200" dirty="0">
                <a:solidFill>
                  <a:schemeClr val="tx1"/>
                </a:solidFill>
                <a:effectLst/>
                <a:latin typeface="+mn-lt"/>
                <a:ea typeface="+mn-ea"/>
                <a:cs typeface="+mn-cs"/>
              </a:rPr>
              <a:t>tandard 7 stretches the range of readers to consider a more diverse array of how ideas and evidence can be presented and understood. Many otherwise strong readers tend to “skip” the charts, graphs, equations they find in texts and find refuge in the words. Standard 7 makes clear that college- and career-ready literacy requires that students immerse themselves in the demands of mixed texts, in which words are only one source of knowledge. This standard also highlights the transformation of research in the digital age and makes clear that college- and career-ready literacy requires being an analyst of evidence from diverse sources and formats. </a:t>
            </a:r>
            <a:endParaRPr lang="en-US" baseline="0" dirty="0"/>
          </a:p>
          <a:p>
            <a:endParaRPr lang="en-US" dirty="0"/>
          </a:p>
          <a:p>
            <a:r>
              <a:rPr lang="en-US" dirty="0"/>
              <a:t>At grade</a:t>
            </a:r>
            <a:r>
              <a:rPr lang="en-US" baseline="0" dirty="0"/>
              <a:t> 6, students are directed to look at information presented in non-traditional manners (visual, oral, or qualitative) and explain how the information in those mediums helps them understand the </a:t>
            </a:r>
            <a:r>
              <a:rPr lang="en-US" b="1" baseline="0" dirty="0"/>
              <a:t>written</a:t>
            </a:r>
            <a:r>
              <a:rPr lang="en-US" baseline="0" dirty="0"/>
              <a:t> words on the text. Note that students are not asked to compare/contrast the information or simply explain the information in isolation. This standard typically requires pairing stimuli (a text and a video meant to accompany it) but can also be addressed by a single text with a sidebar, a text with embedded graphics, etc. Ideally, the graphics would be included with the text, but many times texts do not include graphics and instead there are videos in a performance-task set that can be used for this purpose.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next few slides will look at examples of items that are supposed to align to this standard. We will review the items closely and discuss whether or not we think they do.</a:t>
            </a:r>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55</a:t>
            </a:fld>
            <a:endParaRPr lang="en-US" dirty="0"/>
          </a:p>
        </p:txBody>
      </p:sp>
    </p:spTree>
    <p:extLst>
      <p:ext uri="{BB962C8B-B14F-4D97-AF65-F5344CB8AC3E}">
        <p14:creationId xmlns:p14="http://schemas.microsoft.com/office/powerpoint/2010/main" val="4230046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Review</a:t>
            </a:r>
            <a:r>
              <a:rPr lang="en-US" sz="1200" b="0" kern="1200" baseline="0" dirty="0">
                <a:solidFill>
                  <a:schemeClr val="tx1"/>
                </a:solidFill>
                <a:effectLst/>
                <a:latin typeface="+mn-lt"/>
                <a:ea typeface="+mn-ea"/>
                <a:cs typeface="+mn-cs"/>
              </a:rPr>
              <a:t> this item, written to RI.6.7. </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 key: </a:t>
            </a:r>
            <a:r>
              <a:rPr lang="en-US" baseline="0" dirty="0"/>
              <a:t>B</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6 standard? </a:t>
            </a:r>
            <a:r>
              <a:rPr lang="en-US" sz="1200" kern="1200" dirty="0">
                <a:solidFill>
                  <a:schemeClr val="tx1"/>
                </a:solidFill>
                <a:effectLst/>
                <a:latin typeface="+mn-lt"/>
                <a:ea typeface="+mn-ea"/>
                <a:cs typeface="+mn-cs"/>
              </a:rPr>
              <a:t>No, this item does not align to the grade 6 standard. Although the stimuli are correctly</a:t>
            </a:r>
            <a:r>
              <a:rPr lang="en-US" sz="1200" kern="1200" baseline="0" dirty="0">
                <a:solidFill>
                  <a:schemeClr val="tx1"/>
                </a:solidFill>
                <a:effectLst/>
                <a:latin typeface="+mn-lt"/>
                <a:ea typeface="+mn-ea"/>
                <a:cs typeface="+mn-cs"/>
              </a:rPr>
              <a:t> aligned to the standard in that they are both informational texts, </a:t>
            </a:r>
            <a:r>
              <a:rPr lang="en-US" sz="1200" kern="1200" dirty="0">
                <a:solidFill>
                  <a:schemeClr val="tx1"/>
                </a:solidFill>
                <a:effectLst/>
                <a:latin typeface="+mn-lt"/>
                <a:ea typeface="+mn-ea"/>
                <a:cs typeface="+mn-cs"/>
              </a:rPr>
              <a:t>Standard 7 at grade 6 requires integration of information. This item is superficial in that it only compares</a:t>
            </a:r>
            <a:r>
              <a:rPr lang="en-US" sz="1200" kern="1200" baseline="0" dirty="0">
                <a:solidFill>
                  <a:schemeClr val="tx1"/>
                </a:solidFill>
                <a:effectLst/>
                <a:latin typeface="+mn-lt"/>
                <a:ea typeface="+mn-ea"/>
                <a:cs typeface="+mn-cs"/>
              </a:rPr>
              <a:t> points made, not how those points combine/integrate into new learning.</a:t>
            </a:r>
            <a:endParaRPr lang="en-US"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EC1E7A-7203-4B29-BE2A-FD4C6482419E}" type="slidenum">
              <a:rPr lang="en-US" smtClean="0"/>
              <a:t>56</a:t>
            </a:fld>
            <a:endParaRPr lang="en-US" dirty="0"/>
          </a:p>
        </p:txBody>
      </p:sp>
    </p:spTree>
    <p:extLst>
      <p:ext uri="{BB962C8B-B14F-4D97-AF65-F5344CB8AC3E}">
        <p14:creationId xmlns:p14="http://schemas.microsoft.com/office/powerpoint/2010/main" val="12712039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Now consider this item, written to RI.6.7.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[This item is meant to address alignment to standard only, so it is not accompanied by scoring information. A scoring rubric/top score response should accompany items being reviewed.]</a:t>
            </a:r>
            <a:endParaRPr lang="en-US" baseline="0" dirty="0"/>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 6 standard? </a:t>
            </a:r>
            <a:r>
              <a:rPr lang="en-US" sz="1200" kern="1200" dirty="0">
                <a:solidFill>
                  <a:schemeClr val="tx1"/>
                </a:solidFill>
                <a:effectLst/>
                <a:latin typeface="+mn-lt"/>
                <a:ea typeface="+mn-ea"/>
                <a:cs typeface="+mn-cs"/>
              </a:rPr>
              <a:t>Yes, this item is well aligned to the grade-level standard. Students must think about the information in both the text and the</a:t>
            </a:r>
            <a:r>
              <a:rPr lang="en-US" sz="1200" kern="1200" baseline="0" dirty="0">
                <a:solidFill>
                  <a:schemeClr val="tx1"/>
                </a:solidFill>
                <a:effectLst/>
                <a:latin typeface="+mn-lt"/>
                <a:ea typeface="+mn-ea"/>
                <a:cs typeface="+mn-cs"/>
              </a:rPr>
              <a:t> video and how it relates – in this case, the method of learning Dr. Feynman was taught by his father carried forward to his career, resulting in his “looking at the world in new ways” and making important scientific discoveries. </a:t>
            </a:r>
            <a:r>
              <a:rPr lang="en-US" sz="1200" kern="1200" dirty="0">
                <a:solidFill>
                  <a:schemeClr val="tx1"/>
                </a:solidFill>
                <a:effectLst/>
                <a:latin typeface="+mn-lt"/>
                <a:ea typeface="+mn-ea"/>
                <a:cs typeface="+mn-cs"/>
              </a:rPr>
              <a:t>It also aligns to RI.6.1 because students are directed to use evidence</a:t>
            </a:r>
            <a:r>
              <a:rPr lang="en-US" sz="1200" kern="1200" baseline="0" dirty="0">
                <a:solidFill>
                  <a:schemeClr val="tx1"/>
                </a:solidFill>
                <a:effectLst/>
                <a:latin typeface="+mn-lt"/>
                <a:ea typeface="+mn-ea"/>
                <a:cs typeface="+mn-cs"/>
              </a:rPr>
              <a:t> from both the text and the video in their response.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students</a:t>
            </a:r>
            <a:r>
              <a:rPr lang="en-US" sz="1200" kern="1200" baseline="0" dirty="0">
                <a:solidFill>
                  <a:schemeClr val="tx1"/>
                </a:solidFill>
                <a:effectLst/>
                <a:latin typeface="+mn-lt"/>
                <a:ea typeface="+mn-ea"/>
                <a:cs typeface="+mn-cs"/>
              </a:rPr>
              <a:t> must read the text closely and then watch and listen to the video to understand that the importance of truly understanding science (mentioned in the text) led to Dr. Feynman’s approach in his career, resulting in amazing discoveries.</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text(s)? </a:t>
            </a:r>
            <a:r>
              <a:rPr lang="en-US" sz="1200" kern="1200" dirty="0">
                <a:solidFill>
                  <a:schemeClr val="tx1"/>
                </a:solidFill>
                <a:effectLst/>
                <a:latin typeface="+mn-lt"/>
                <a:ea typeface="+mn-ea"/>
                <a:cs typeface="+mn-cs"/>
              </a:rPr>
              <a:t>Yes, the relationship</a:t>
            </a:r>
            <a:r>
              <a:rPr lang="en-US" sz="1200" kern="1200" baseline="0" dirty="0">
                <a:solidFill>
                  <a:schemeClr val="tx1"/>
                </a:solidFill>
                <a:effectLst/>
                <a:latin typeface="+mn-lt"/>
                <a:ea typeface="+mn-ea"/>
                <a:cs typeface="+mn-cs"/>
              </a:rPr>
              <a:t> of true understanding is key to the text and the video.</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students are to use evidence in their written response</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57</a:t>
            </a:fld>
            <a:endParaRPr lang="en-US" dirty="0"/>
          </a:p>
        </p:txBody>
      </p:sp>
    </p:spTree>
    <p:extLst>
      <p:ext uri="{BB962C8B-B14F-4D97-AF65-F5344CB8AC3E}">
        <p14:creationId xmlns:p14="http://schemas.microsoft.com/office/powerpoint/2010/main" val="36222147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Anchor</a:t>
            </a:r>
            <a:r>
              <a:rPr lang="en-US" sz="1200" kern="1200" baseline="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tandard 8 articulates the demand for rigorous precision that courses through the standards. By demanding that students understand the connections between sentences</a:t>
            </a:r>
            <a:r>
              <a:rPr lang="en-US" sz="1200" kern="1200" baseline="0" dirty="0">
                <a:solidFill>
                  <a:schemeClr val="tx1"/>
                </a:solidFill>
                <a:effectLst/>
                <a:latin typeface="+mn-lt"/>
                <a:ea typeface="+mn-ea"/>
                <a:cs typeface="+mn-cs"/>
              </a:rPr>
              <a:t> and paragraphs, the standard promotes deeper understanding of the relationships and support the author includes. </a:t>
            </a:r>
          </a:p>
          <a:p>
            <a:endParaRPr lang="en-US" dirty="0"/>
          </a:p>
          <a:p>
            <a:r>
              <a:rPr lang="en-US" dirty="0"/>
              <a:t>At grade 6, students are called to think deeply about the arguments</a:t>
            </a:r>
            <a:r>
              <a:rPr lang="en-US" baseline="0" dirty="0"/>
              <a:t> and claims in a text in order to trace the argument and claim as it is developed. Students must also evaluate the strength of the claim, weighing in on whether it is substantiated by evidence or it is unsupported in the text. As students continue to move up through the grades, they will use these grade 6 skills as a foundation to think about whether evidence is relevant, sufficient, or sound, so this standard serves as a building block for those increasingly sophisticated skills.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next few slides will look at examples of items that are supposed to align to this standard. We will review the items closely and discuss whether or not we think they do.</a:t>
            </a:r>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58</a:t>
            </a:fld>
            <a:endParaRPr lang="en-US" dirty="0"/>
          </a:p>
        </p:txBody>
      </p:sp>
    </p:spTree>
    <p:extLst>
      <p:ext uri="{BB962C8B-B14F-4D97-AF65-F5344CB8AC3E}">
        <p14:creationId xmlns:p14="http://schemas.microsoft.com/office/powerpoint/2010/main" val="31291237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Review this item, written to RI.6.8.</a:t>
            </a:r>
            <a:r>
              <a:rPr lang="en-US" sz="1200" b="0" kern="1200" baseline="0" dirty="0">
                <a:solidFill>
                  <a:schemeClr val="tx1"/>
                </a:solidFill>
                <a:effectLst/>
                <a:latin typeface="+mn-lt"/>
                <a:ea typeface="+mn-ea"/>
                <a:cs typeface="+mn-cs"/>
              </a:rPr>
              <a:t> </a:t>
            </a: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a:t>
            </a:r>
            <a:r>
              <a:rPr lang="en-US" sz="1200" b="1" kern="1200" baseline="0" dirty="0">
                <a:solidFill>
                  <a:schemeClr val="tx1"/>
                </a:solidFill>
                <a:effectLst/>
                <a:latin typeface="+mn-lt"/>
                <a:ea typeface="+mn-ea"/>
                <a:cs typeface="+mn-cs"/>
              </a:rPr>
              <a:t> key</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6 standard? </a:t>
            </a:r>
            <a:r>
              <a:rPr lang="en-US" sz="1200" kern="1200" dirty="0">
                <a:solidFill>
                  <a:schemeClr val="tx1"/>
                </a:solidFill>
                <a:effectLst/>
                <a:latin typeface="+mn-lt"/>
                <a:ea typeface="+mn-ea"/>
                <a:cs typeface="+mn-cs"/>
              </a:rPr>
              <a:t>No, this item does not align to the grade 6 standard. The standard calls for students to trace and evaluate</a:t>
            </a:r>
            <a:r>
              <a:rPr lang="en-US" sz="1200" kern="1200" baseline="0" dirty="0">
                <a:solidFill>
                  <a:schemeClr val="tx1"/>
                </a:solidFill>
                <a:effectLst/>
                <a:latin typeface="+mn-lt"/>
                <a:ea typeface="+mn-ea"/>
                <a:cs typeface="+mn-cs"/>
              </a:rPr>
              <a:t> claims made in the text rather than make claims of their own based on the text. To be able to discern supported vs. unsupported claims or the trace claims, the claims need to be made by the author of the text, not the reader.   </a:t>
            </a:r>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59</a:t>
            </a:fld>
            <a:endParaRPr lang="en-US" dirty="0"/>
          </a:p>
        </p:txBody>
      </p:sp>
    </p:spTree>
    <p:extLst>
      <p:ext uri="{BB962C8B-B14F-4D97-AF65-F5344CB8AC3E}">
        <p14:creationId xmlns:p14="http://schemas.microsoft.com/office/powerpoint/2010/main" val="14804594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Now consider this item, also written to address RI.6.8.</a:t>
            </a:r>
            <a:r>
              <a:rPr lang="en-US" sz="1200" b="0" kern="1200" baseline="0" dirty="0">
                <a:solidFill>
                  <a:schemeClr val="tx1"/>
                </a:solidFill>
                <a:effectLst/>
                <a:latin typeface="+mn-lt"/>
                <a:ea typeface="+mn-ea"/>
                <a:cs typeface="+mn-cs"/>
              </a:rPr>
              <a:t> </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C, 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 6 standard? </a:t>
            </a:r>
            <a:r>
              <a:rPr lang="en-US" sz="1200" kern="1200" dirty="0">
                <a:solidFill>
                  <a:schemeClr val="tx1"/>
                </a:solidFill>
                <a:effectLst/>
                <a:latin typeface="+mn-lt"/>
                <a:ea typeface="+mn-ea"/>
                <a:cs typeface="+mn-cs"/>
              </a:rPr>
              <a:t>Yes, this item is well aligned to the grade-level standard. The question requires that students use the </a:t>
            </a:r>
            <a:r>
              <a:rPr lang="en-US" sz="1200" kern="1200" baseline="0" dirty="0">
                <a:solidFill>
                  <a:schemeClr val="tx1"/>
                </a:solidFill>
                <a:effectLst/>
                <a:latin typeface="+mn-lt"/>
                <a:ea typeface="+mn-ea"/>
                <a:cs typeface="+mn-cs"/>
              </a:rPr>
              <a:t>evidence in the options to </a:t>
            </a:r>
            <a:r>
              <a:rPr lang="en-US" sz="1200" strike="noStrike" kern="1200" baseline="0" dirty="0">
                <a:solidFill>
                  <a:schemeClr val="tx1"/>
                </a:solidFill>
                <a:effectLst/>
                <a:latin typeface="+mn-lt"/>
                <a:ea typeface="+mn-ea"/>
                <a:cs typeface="+mn-cs"/>
              </a:rPr>
              <a:t>both</a:t>
            </a:r>
            <a:r>
              <a:rPr lang="en-US" sz="1200" kern="1200" baseline="0" dirty="0">
                <a:solidFill>
                  <a:schemeClr val="tx1"/>
                </a:solidFill>
                <a:effectLst/>
                <a:latin typeface="+mn-lt"/>
                <a:ea typeface="+mn-ea"/>
                <a:cs typeface="+mn-cs"/>
              </a:rPr>
              <a:t> trace which evidence was used to develop the claim </a:t>
            </a:r>
            <a:r>
              <a:rPr lang="en-US" sz="1200" strike="noStrike" kern="1200" baseline="0" dirty="0">
                <a:solidFill>
                  <a:schemeClr val="tx1"/>
                </a:solidFill>
                <a:effectLst/>
                <a:latin typeface="+mn-lt"/>
                <a:ea typeface="+mn-ea"/>
                <a:cs typeface="+mn-cs"/>
              </a:rPr>
              <a:t>that </a:t>
            </a:r>
            <a:r>
              <a:rPr lang="en-US" sz="1200" kern="1200" baseline="0" dirty="0">
                <a:solidFill>
                  <a:schemeClr val="tx1"/>
                </a:solidFill>
                <a:effectLst/>
                <a:latin typeface="+mn-lt"/>
                <a:ea typeface="+mn-ea"/>
                <a:cs typeface="+mn-cs"/>
              </a:rPr>
              <a:t>Feynman’s father influenced Feynman’s interest in science and evaluate which two pieces of text best support that claim. </a:t>
            </a:r>
            <a:r>
              <a:rPr lang="en-US" sz="1200" kern="1200" dirty="0">
                <a:solidFill>
                  <a:schemeClr val="tx1"/>
                </a:solidFill>
                <a:effectLst/>
                <a:latin typeface="+mn-lt"/>
                <a:ea typeface="+mn-ea"/>
                <a:cs typeface="+mn-cs"/>
              </a:rPr>
              <a:t>It also aligns to RI.6.1 in that sentences</a:t>
            </a:r>
            <a:r>
              <a:rPr lang="en-US" sz="1200" kern="1200" baseline="0" dirty="0">
                <a:solidFill>
                  <a:schemeClr val="tx1"/>
                </a:solidFill>
                <a:effectLst/>
                <a:latin typeface="+mn-lt"/>
                <a:ea typeface="+mn-ea"/>
                <a:cs typeface="+mn-cs"/>
              </a:rPr>
              <a:t> in the options are all explicit textual evidence.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students must read closely to determine which pieces of evidence</a:t>
            </a:r>
            <a:r>
              <a:rPr lang="en-US" sz="1200" kern="1200" baseline="0" dirty="0">
                <a:solidFill>
                  <a:schemeClr val="tx1"/>
                </a:solidFill>
                <a:effectLst/>
                <a:latin typeface="+mn-lt"/>
                <a:ea typeface="+mn-ea"/>
                <a:cs typeface="+mn-cs"/>
              </a:rPr>
              <a:t> included as options support the claim established in the stem</a:t>
            </a:r>
            <a:r>
              <a:rPr lang="en-US" sz="1200" kern="1200" dirty="0">
                <a:solidFill>
                  <a:schemeClr val="tx1"/>
                </a:solidFill>
                <a:effectLst/>
                <a:latin typeface="+mn-lt"/>
                <a:ea typeface="+mn-ea"/>
                <a:cs typeface="+mn-cs"/>
              </a:rPr>
              <a: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text(s)? </a:t>
            </a:r>
            <a:r>
              <a:rPr lang="en-US" sz="1200" kern="1200" dirty="0">
                <a:solidFill>
                  <a:schemeClr val="tx1"/>
                </a:solidFill>
                <a:effectLst/>
                <a:latin typeface="+mn-lt"/>
                <a:ea typeface="+mn-ea"/>
                <a:cs typeface="+mn-cs"/>
              </a:rPr>
              <a:t>Yes, the idea Feynman’s father</a:t>
            </a:r>
            <a:r>
              <a:rPr lang="en-US" sz="1200" kern="1200" baseline="0" dirty="0">
                <a:solidFill>
                  <a:schemeClr val="tx1"/>
                </a:solidFill>
                <a:effectLst/>
                <a:latin typeface="+mn-lt"/>
                <a:ea typeface="+mn-ea"/>
                <a:cs typeface="+mn-cs"/>
              </a:rPr>
              <a:t> greatly influenced Feynman’s interest in science because of the approach of making sure he learned concepts instead of facts is a key idea of the text.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the students are using explicit textual evidence</a:t>
            </a:r>
            <a:r>
              <a:rPr lang="en-US" sz="1200" kern="1200" baseline="0" dirty="0">
                <a:solidFill>
                  <a:schemeClr val="tx1"/>
                </a:solidFill>
                <a:effectLst/>
                <a:latin typeface="+mn-lt"/>
                <a:ea typeface="+mn-ea"/>
                <a:cs typeface="+mn-cs"/>
              </a:rPr>
              <a:t> to support a claim.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EC1E7A-7203-4B29-BE2A-FD4C6482419E}" type="slidenum">
              <a:rPr lang="en-US" smtClean="0"/>
              <a:t>60</a:t>
            </a:fld>
            <a:endParaRPr lang="en-US" dirty="0"/>
          </a:p>
        </p:txBody>
      </p:sp>
    </p:spTree>
    <p:extLst>
      <p:ext uri="{BB962C8B-B14F-4D97-AF65-F5344CB8AC3E}">
        <p14:creationId xmlns:p14="http://schemas.microsoft.com/office/powerpoint/2010/main" val="2484477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Consider</a:t>
            </a:r>
            <a:r>
              <a:rPr lang="en-US" sz="1200" b="0" kern="1200" baseline="0" dirty="0">
                <a:solidFill>
                  <a:schemeClr val="tx1"/>
                </a:solidFill>
                <a:effectLst/>
                <a:latin typeface="+mn-lt"/>
                <a:ea typeface="+mn-ea"/>
                <a:cs typeface="+mn-cs"/>
              </a:rPr>
              <a:t> this item, aligned to RL.6.2. </a:t>
            </a: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a:t>
            </a:r>
            <a:r>
              <a:rPr lang="en-US" sz="1200" b="1" kern="1200" baseline="0" dirty="0">
                <a:solidFill>
                  <a:schemeClr val="tx1"/>
                </a:solidFill>
                <a:effectLst/>
                <a:latin typeface="+mn-lt"/>
                <a:ea typeface="+mn-ea"/>
                <a:cs typeface="+mn-cs"/>
              </a:rPr>
              <a:t> key</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B</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6 standard? </a:t>
            </a:r>
            <a:r>
              <a:rPr lang="en-US" sz="1200" kern="1200" dirty="0">
                <a:solidFill>
                  <a:schemeClr val="tx1"/>
                </a:solidFill>
                <a:effectLst/>
                <a:latin typeface="+mn-lt"/>
                <a:ea typeface="+mn-ea"/>
                <a:cs typeface="+mn-cs"/>
              </a:rPr>
              <a:t>No, this item does not align to the grade 6 standard.</a:t>
            </a:r>
            <a:r>
              <a:rPr lang="en-US" sz="1200" kern="1200" baseline="0" dirty="0">
                <a:solidFill>
                  <a:schemeClr val="tx1"/>
                </a:solidFill>
                <a:effectLst/>
                <a:latin typeface="+mn-lt"/>
                <a:ea typeface="+mn-ea"/>
                <a:cs typeface="+mn-cs"/>
              </a:rPr>
              <a:t> Remember that the previous slide discussed the requirement to not just determine theme but also examine how details in the text convey the theme. With that guidance in mind, this item falls short of fully aligning to the standard because the students are not asked to think about how the theme is developed purposefully through the use of specific details.</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7</a:t>
            </a:fld>
            <a:endParaRPr lang="en-US" dirty="0"/>
          </a:p>
        </p:txBody>
      </p:sp>
    </p:spTree>
    <p:extLst>
      <p:ext uri="{BB962C8B-B14F-4D97-AF65-F5344CB8AC3E}">
        <p14:creationId xmlns:p14="http://schemas.microsoft.com/office/powerpoint/2010/main" val="18148869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standards</a:t>
            </a:r>
            <a:r>
              <a:rPr lang="en-US" baseline="0" dirty="0"/>
              <a:t> as a whole, and Anchor Standard 9 in particular, go well beyond merely promoting reading comprehension, calling on students to read with the intent of building knowledge. Students must not only grasp what they read but integrate it into a body of ever-growing knowledge. Standard 9 is a key place where that knowledge building is required, as students look for the relationships between and across texts. Students must not simply compare and contrast two different texts, but instead analyze the relationship and how the content of one text builds upon another. Standard 9, regardless of grade level, always involves multiple stimuli.</a:t>
            </a:r>
            <a:endParaRPr lang="en-US" sz="1200" kern="1200" dirty="0">
              <a:solidFill>
                <a:schemeClr val="tx1"/>
              </a:solidFill>
              <a:effectLst/>
              <a:latin typeface="+mn-lt"/>
              <a:ea typeface="+mn-ea"/>
              <a:cs typeface="+mn-cs"/>
            </a:endParaRPr>
          </a:p>
          <a:p>
            <a:endParaRPr lang="en-US" dirty="0"/>
          </a:p>
          <a:p>
            <a:r>
              <a:rPr lang="en-US" dirty="0"/>
              <a:t>At</a:t>
            </a:r>
            <a:r>
              <a:rPr lang="en-US" baseline="0" dirty="0"/>
              <a:t> grade 6, The standard calls for TWO informational stimuli, from different authors about the same events. Note this pairing is centered not on topic but rather events and how the two accounts are similar and different in presentation.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next few slides will look at examples of items that are supposed to align to this standard. We will review the items closely and discuss whether or not we think they do.</a:t>
            </a:r>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61</a:t>
            </a:fld>
            <a:endParaRPr lang="en-US" dirty="0"/>
          </a:p>
        </p:txBody>
      </p:sp>
    </p:spTree>
    <p:extLst>
      <p:ext uri="{BB962C8B-B14F-4D97-AF65-F5344CB8AC3E}">
        <p14:creationId xmlns:p14="http://schemas.microsoft.com/office/powerpoint/2010/main" val="30412448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Review this item,</a:t>
            </a:r>
            <a:r>
              <a:rPr lang="en-US" sz="1200" b="0" kern="1200" baseline="0" dirty="0">
                <a:solidFill>
                  <a:schemeClr val="tx1"/>
                </a:solidFill>
                <a:effectLst/>
                <a:latin typeface="+mn-lt"/>
                <a:ea typeface="+mn-ea"/>
                <a:cs typeface="+mn-cs"/>
              </a:rPr>
              <a:t> written to address RI.6.9. </a:t>
            </a: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6 standard? </a:t>
            </a:r>
            <a:r>
              <a:rPr lang="en-US" sz="1200" kern="1200" dirty="0">
                <a:solidFill>
                  <a:schemeClr val="tx1"/>
                </a:solidFill>
                <a:effectLst/>
                <a:latin typeface="+mn-lt"/>
                <a:ea typeface="+mn-ea"/>
                <a:cs typeface="+mn-cs"/>
              </a:rPr>
              <a:t>No, this item does not align to the grade 6 standard. This item does not get to intent of the standard to “compare and contrast” information and how it is presented.</a:t>
            </a:r>
            <a:r>
              <a:rPr lang="en-US" sz="1200" kern="1200" baseline="0" dirty="0">
                <a:solidFill>
                  <a:schemeClr val="tx1"/>
                </a:solidFill>
                <a:effectLst/>
                <a:latin typeface="+mn-lt"/>
                <a:ea typeface="+mn-ea"/>
                <a:cs typeface="+mn-cs"/>
              </a:rPr>
              <a:t> Students are listening and reading in a way that doesn’t lead to deeper understanding but very basic comparison of topic coverage.  </a:t>
            </a:r>
            <a:endParaRPr lang="en-US"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62</a:t>
            </a:fld>
            <a:endParaRPr lang="en-US" dirty="0"/>
          </a:p>
        </p:txBody>
      </p:sp>
    </p:spTree>
    <p:extLst>
      <p:ext uri="{BB962C8B-B14F-4D97-AF65-F5344CB8AC3E}">
        <p14:creationId xmlns:p14="http://schemas.microsoft.com/office/powerpoint/2010/main" val="36057868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Now</a:t>
            </a:r>
            <a:r>
              <a:rPr lang="en-US" b="0" baseline="0" dirty="0"/>
              <a:t> consider this item, also written to address RI.6.9. </a:t>
            </a: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[This item is meant to address alignment to standard only, so it is not accompanied by scoring information. A scoring rubric/top score response should accompany items being reviewed.]</a:t>
            </a:r>
            <a:endParaRPr lang="en-US" baseline="0" dirty="0"/>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 6 standard? </a:t>
            </a:r>
            <a:r>
              <a:rPr lang="en-US" sz="1200" kern="1200" dirty="0">
                <a:solidFill>
                  <a:schemeClr val="tx1"/>
                </a:solidFill>
                <a:effectLst/>
                <a:latin typeface="+mn-lt"/>
                <a:ea typeface="+mn-ea"/>
                <a:cs typeface="+mn-cs"/>
              </a:rPr>
              <a:t>Yes, this item is well aligned to the grade-level standard. It requires that students think about information in two sources, comparing and contrasting the information as well as how it was presented (especially in regard</a:t>
            </a:r>
            <a:r>
              <a:rPr lang="en-US" sz="1200" kern="1200" baseline="0" dirty="0">
                <a:solidFill>
                  <a:schemeClr val="tx1"/>
                </a:solidFill>
                <a:effectLst/>
                <a:latin typeface="+mn-lt"/>
                <a:ea typeface="+mn-ea"/>
                <a:cs typeface="+mn-cs"/>
              </a:rPr>
              <a:t> to the inclusion of a narrator). </a:t>
            </a:r>
            <a:r>
              <a:rPr lang="en-US" sz="1200" kern="1200" dirty="0">
                <a:solidFill>
                  <a:schemeClr val="tx1"/>
                </a:solidFill>
                <a:effectLst/>
                <a:latin typeface="+mn-lt"/>
                <a:ea typeface="+mn-ea"/>
                <a:cs typeface="+mn-cs"/>
              </a:rPr>
              <a:t>The item also aligns to RI.6.1 because students must use evidence from both stimuli</a:t>
            </a:r>
            <a:r>
              <a:rPr lang="en-US" sz="1200" kern="1200" baseline="0" dirty="0">
                <a:solidFill>
                  <a:schemeClr val="tx1"/>
                </a:solidFill>
                <a:effectLst/>
                <a:latin typeface="+mn-lt"/>
                <a:ea typeface="+mn-ea"/>
                <a:cs typeface="+mn-cs"/>
              </a:rPr>
              <a:t> as they craft their response.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students must read,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watch, and listen closely to be able to compare and contrast and think deeply about the</a:t>
            </a:r>
            <a:r>
              <a:rPr lang="en-US" sz="1200" kern="1200" baseline="0" dirty="0">
                <a:solidFill>
                  <a:schemeClr val="tx1"/>
                </a:solidFill>
                <a:effectLst/>
                <a:latin typeface="+mn-lt"/>
                <a:ea typeface="+mn-ea"/>
                <a:cs typeface="+mn-cs"/>
              </a:rPr>
              <a:t> information the narrator adds through commentary.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text(s)? </a:t>
            </a:r>
            <a:r>
              <a:rPr lang="en-US" sz="1200" kern="1200" dirty="0">
                <a:solidFill>
                  <a:schemeClr val="tx1"/>
                </a:solidFill>
                <a:effectLst/>
                <a:latin typeface="+mn-lt"/>
                <a:ea typeface="+mn-ea"/>
                <a:cs typeface="+mn-cs"/>
              </a:rPr>
              <a:t>Yes, the two</a:t>
            </a:r>
            <a:r>
              <a:rPr lang="en-US" sz="1200" kern="1200" baseline="0" dirty="0">
                <a:solidFill>
                  <a:schemeClr val="tx1"/>
                </a:solidFill>
                <a:effectLst/>
                <a:latin typeface="+mn-lt"/>
                <a:ea typeface="+mn-ea"/>
                <a:cs typeface="+mn-cs"/>
              </a:rPr>
              <a:t> stimuli share some common material (the influence of Feynman’s father on his approach to learning about the world) and this question will call this aspect into play since the narrator builds on Feynman’s success with the approach and has him provide additional examples.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students will use evidence from both stimuli in their</a:t>
            </a:r>
            <a:r>
              <a:rPr lang="en-US" sz="1200" kern="1200" baseline="0" dirty="0">
                <a:solidFill>
                  <a:schemeClr val="tx1"/>
                </a:solidFill>
                <a:effectLst/>
                <a:latin typeface="+mn-lt"/>
                <a:ea typeface="+mn-ea"/>
                <a:cs typeface="+mn-cs"/>
              </a:rPr>
              <a:t> response.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EC1E7A-7203-4B29-BE2A-FD4C6482419E}" type="slidenum">
              <a:rPr lang="en-US" smtClean="0"/>
              <a:t>63</a:t>
            </a:fld>
            <a:endParaRPr lang="en-US" dirty="0"/>
          </a:p>
        </p:txBody>
      </p:sp>
    </p:spTree>
    <p:extLst>
      <p:ext uri="{BB962C8B-B14F-4D97-AF65-F5344CB8AC3E}">
        <p14:creationId xmlns:p14="http://schemas.microsoft.com/office/powerpoint/2010/main" val="39461013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C01C05-52CF-4234-A72D-41184F5E4E7D}" type="slidenum">
              <a:rPr lang="en-US" smtClean="0"/>
              <a:t>64</a:t>
            </a:fld>
            <a:endParaRPr lang="en-US" dirty="0"/>
          </a:p>
        </p:txBody>
      </p:sp>
    </p:spTree>
    <p:extLst>
      <p:ext uri="{BB962C8B-B14F-4D97-AF65-F5344CB8AC3E}">
        <p14:creationId xmlns:p14="http://schemas.microsoft.com/office/powerpoint/2010/main" val="42044888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C01C05-52CF-4234-A72D-41184F5E4E7D}" type="slidenum">
              <a:rPr lang="en-US" smtClean="0"/>
              <a:t>65</a:t>
            </a:fld>
            <a:endParaRPr lang="en-US" dirty="0"/>
          </a:p>
        </p:txBody>
      </p:sp>
    </p:spTree>
    <p:extLst>
      <p:ext uri="{BB962C8B-B14F-4D97-AF65-F5344CB8AC3E}">
        <p14:creationId xmlns:p14="http://schemas.microsoft.com/office/powerpoint/2010/main" val="3699740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Now consider</a:t>
            </a:r>
            <a:r>
              <a:rPr lang="en-US" sz="1200" b="0" kern="1200" baseline="0" dirty="0">
                <a:solidFill>
                  <a:schemeClr val="tx1"/>
                </a:solidFill>
                <a:effectLst/>
                <a:latin typeface="+mn-lt"/>
                <a:ea typeface="+mn-ea"/>
                <a:cs typeface="+mn-cs"/>
              </a:rPr>
              <a:t> this item, also aligned to RL.6.2. </a:t>
            </a: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Part A: B; Part B: B</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 standard? </a:t>
            </a:r>
            <a:r>
              <a:rPr lang="en-US" sz="1200" kern="1200" dirty="0">
                <a:solidFill>
                  <a:schemeClr val="tx1"/>
                </a:solidFill>
                <a:effectLst/>
                <a:latin typeface="+mn-lt"/>
                <a:ea typeface="+mn-ea"/>
                <a:cs typeface="+mn-cs"/>
              </a:rPr>
              <a:t>Yes, this item is well aligned to the grade-level standard. Students</a:t>
            </a:r>
            <a:r>
              <a:rPr lang="en-US" sz="1200" kern="1200" baseline="0" dirty="0">
                <a:solidFill>
                  <a:schemeClr val="tx1"/>
                </a:solidFill>
                <a:effectLst/>
                <a:latin typeface="+mn-lt"/>
                <a:ea typeface="+mn-ea"/>
                <a:cs typeface="+mn-cs"/>
              </a:rPr>
              <a:t> are asked to not only determine a theme of the test but also to think about a specific paragraph’s role in how that theme of unexplained events is subtly conveyed. </a:t>
            </a:r>
            <a:r>
              <a:rPr lang="en-US" sz="1200" kern="1200" dirty="0">
                <a:solidFill>
                  <a:schemeClr val="tx1"/>
                </a:solidFill>
                <a:effectLst/>
                <a:latin typeface="+mn-lt"/>
                <a:ea typeface="+mn-ea"/>
                <a:cs typeface="+mn-cs"/>
              </a:rPr>
              <a:t>The item also aligns to RL.6.1.</a:t>
            </a:r>
            <a:r>
              <a:rPr lang="en-US" sz="1200" kern="1200" baseline="0" dirty="0">
                <a:solidFill>
                  <a:schemeClr val="tx1"/>
                </a:solidFill>
                <a:effectLst/>
                <a:latin typeface="+mn-lt"/>
                <a:ea typeface="+mn-ea"/>
                <a:cs typeface="+mn-cs"/>
              </a:rPr>
              <a:t> because Part B calls for students to think how the last paragraph (textual evidence) supports and furthers the theme.</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students must read the text</a:t>
            </a:r>
            <a:r>
              <a:rPr lang="en-US" sz="1200" kern="1200" baseline="0" dirty="0">
                <a:solidFill>
                  <a:schemeClr val="tx1"/>
                </a:solidFill>
                <a:effectLst/>
                <a:latin typeface="+mn-lt"/>
                <a:ea typeface="+mn-ea"/>
                <a:cs typeface="+mn-cs"/>
              </a:rPr>
              <a:t> carefully because the theme is implicit and developed through character actions, reactions, and the revelations of the narrator.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 </a:t>
            </a:r>
            <a:r>
              <a:rPr lang="en-US" sz="1200" kern="1200" dirty="0">
                <a:solidFill>
                  <a:schemeClr val="tx1"/>
                </a:solidFill>
                <a:effectLst/>
                <a:latin typeface="+mn-lt"/>
                <a:ea typeface="+mn-ea"/>
                <a:cs typeface="+mn-cs"/>
              </a:rPr>
              <a:t>Yes, understanding the theme</a:t>
            </a:r>
            <a:r>
              <a:rPr lang="en-US" sz="1200" kern="1200" baseline="0" dirty="0">
                <a:solidFill>
                  <a:schemeClr val="tx1"/>
                </a:solidFill>
                <a:effectLst/>
                <a:latin typeface="+mn-lt"/>
                <a:ea typeface="+mn-ea"/>
                <a:cs typeface="+mn-cs"/>
              </a:rPr>
              <a:t> that not everything can be explained </a:t>
            </a:r>
            <a:r>
              <a:rPr lang="en-US" sz="1200" kern="1200" dirty="0">
                <a:solidFill>
                  <a:schemeClr val="tx1"/>
                </a:solidFill>
                <a:effectLst/>
                <a:latin typeface="+mn-lt"/>
                <a:ea typeface="+mn-ea"/>
                <a:cs typeface="+mn-cs"/>
              </a:rPr>
              <a:t>is key to understanding the importance</a:t>
            </a:r>
            <a:r>
              <a:rPr lang="en-US" sz="1200" kern="1200" baseline="0" dirty="0">
                <a:solidFill>
                  <a:schemeClr val="tx1"/>
                </a:solidFill>
                <a:effectLst/>
                <a:latin typeface="+mn-lt"/>
                <a:ea typeface="+mn-ea"/>
                <a:cs typeface="+mn-cs"/>
              </a:rPr>
              <a:t> of the text.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the students use the last paragraph of the text</a:t>
            </a:r>
            <a:r>
              <a:rPr lang="en-US" sz="1200" kern="1200" baseline="0" dirty="0">
                <a:solidFill>
                  <a:schemeClr val="tx1"/>
                </a:solidFill>
                <a:effectLst/>
                <a:latin typeface="+mn-lt"/>
                <a:ea typeface="+mn-ea"/>
                <a:cs typeface="+mn-cs"/>
              </a:rPr>
              <a:t> as evidence of a way the text conveys the theme.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You’ll notice that Part A of this item is the same item as on the previous slide. What is different here is that the item asks students to think about the evidence used to convey the theme, thus fully meeting the expectations of the standard.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EC1E7A-7203-4B29-BE2A-FD4C6482419E}" type="slidenum">
              <a:rPr lang="en-US" smtClean="0"/>
              <a:t>8</a:t>
            </a:fld>
            <a:endParaRPr lang="en-US" dirty="0"/>
          </a:p>
        </p:txBody>
      </p:sp>
    </p:spTree>
    <p:extLst>
      <p:ext uri="{BB962C8B-B14F-4D97-AF65-F5344CB8AC3E}">
        <p14:creationId xmlns:p14="http://schemas.microsoft.com/office/powerpoint/2010/main" val="2486304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This item is also written to RL.6.2., this time addressing summarization.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The </a:t>
            </a:r>
            <a:r>
              <a:rPr lang="en-US" b="0" dirty="0">
                <a:solidFill>
                  <a:schemeClr val="tx1"/>
                </a:solidFill>
              </a:rPr>
              <a:t>Sluggers</a:t>
            </a:r>
            <a:r>
              <a:rPr lang="en-US" b="0" baseline="0" dirty="0">
                <a:solidFill>
                  <a:schemeClr val="tx1"/>
                </a:solidFill>
              </a:rPr>
              <a:t> officially become a team; The Sluggers win a championship; Skidmore feeds his brother a pretzel, which ends up killing him; The Sluggers experience a losing streak</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6 standard? </a:t>
            </a:r>
            <a:r>
              <a:rPr lang="en-US" sz="1200" kern="1200" dirty="0">
                <a:solidFill>
                  <a:schemeClr val="tx1"/>
                </a:solidFill>
                <a:effectLst/>
                <a:latin typeface="+mn-lt"/>
                <a:ea typeface="+mn-ea"/>
                <a:cs typeface="+mn-cs"/>
              </a:rPr>
              <a:t>No, this item does not align to the grade 6 standard.</a:t>
            </a:r>
            <a:r>
              <a:rPr lang="en-US" sz="1200" kern="1200" baseline="0" dirty="0">
                <a:solidFill>
                  <a:schemeClr val="tx1"/>
                </a:solidFill>
                <a:effectLst/>
                <a:latin typeface="+mn-lt"/>
                <a:ea typeface="+mn-ea"/>
                <a:cs typeface="+mn-cs"/>
              </a:rPr>
              <a:t> The question is really just asking students to place events in chronological order, which is not the intent of the standard. Although the text isn’t necessarily organized strictly chronologically, as paragraphs 1 and 2 set up the flashback, the question still doesn’t call for actual summarization. A summary should be well crafted enough that if someone who hasn’t read the text reads the summary, he or she has a true idea of what it was about. This summary would not achieve that goal.  </a:t>
            </a:r>
            <a:endParaRPr lang="en-US"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9</a:t>
            </a:fld>
            <a:endParaRPr lang="en-US" dirty="0"/>
          </a:p>
        </p:txBody>
      </p:sp>
    </p:spTree>
    <p:extLst>
      <p:ext uri="{BB962C8B-B14F-4D97-AF65-F5344CB8AC3E}">
        <p14:creationId xmlns:p14="http://schemas.microsoft.com/office/powerpoint/2010/main" val="2681730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Now consider this summarization item, also written to RL.6.2.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a:t>
            </a:r>
            <a:r>
              <a:rPr lang="en-US" sz="1200" b="1" kern="1200" baseline="0" dirty="0">
                <a:solidFill>
                  <a:schemeClr val="tx1"/>
                </a:solidFill>
                <a:effectLst/>
                <a:latin typeface="+mn-lt"/>
                <a:ea typeface="+mn-ea"/>
                <a:cs typeface="+mn-cs"/>
              </a:rPr>
              <a:t> key</a:t>
            </a:r>
            <a:r>
              <a:rPr lang="en-US" sz="1200" b="1" kern="1200" dirty="0">
                <a:solidFill>
                  <a:schemeClr val="tx1"/>
                </a:solidFill>
                <a:effectLst/>
                <a:latin typeface="+mn-lt"/>
                <a:ea typeface="+mn-ea"/>
                <a:cs typeface="+mn-cs"/>
              </a:rPr>
              <a:t>: </a:t>
            </a:r>
            <a:r>
              <a:rPr lang="en-US" dirty="0"/>
              <a:t>The Sluggers were founded by a popular</a:t>
            </a:r>
            <a:r>
              <a:rPr lang="en-US" baseline="0" dirty="0"/>
              <a:t> maker of bubble gum, Manchester Boddlebrooks, who loved baseball; </a:t>
            </a:r>
            <a:r>
              <a:rPr lang="en-US" dirty="0"/>
              <a:t>Skidmore was jealous of his brother and fed him a possibly</a:t>
            </a:r>
            <a:r>
              <a:rPr lang="en-US" baseline="0" dirty="0"/>
              <a:t> poisoned </a:t>
            </a:r>
            <a:r>
              <a:rPr lang="en-US" dirty="0"/>
              <a:t>pretzel that led</a:t>
            </a:r>
            <a:r>
              <a:rPr lang="en-US" baseline="0" dirty="0"/>
              <a:t> to Manchester’s death; </a:t>
            </a:r>
            <a:r>
              <a:rPr lang="en-US" dirty="0"/>
              <a:t>The Sluggers, despite winning a championship</a:t>
            </a:r>
            <a:r>
              <a:rPr lang="en-US" baseline="0" dirty="0"/>
              <a:t> their first year, never won another game after that, and some feel the losses are due to a curse created by Manchester’s pretzel incident.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1" kern="1200" dirty="0">
                <a:solidFill>
                  <a:schemeClr val="tx1"/>
                </a:solidFill>
                <a:effectLst/>
                <a:latin typeface="+mn-lt"/>
                <a:ea typeface="+mn-ea"/>
                <a:cs typeface="+mn-cs"/>
              </a:rPr>
              <a:t>Does this item align to the specifics of the grade standard? </a:t>
            </a:r>
            <a:r>
              <a:rPr lang="en-US" sz="1200" kern="1200" dirty="0">
                <a:solidFill>
                  <a:schemeClr val="tx1"/>
                </a:solidFill>
                <a:effectLst/>
                <a:latin typeface="+mn-lt"/>
                <a:ea typeface="+mn-ea"/>
                <a:cs typeface="+mn-cs"/>
              </a:rPr>
              <a:t>Yes, this item is well aligned to the grade-level standard.</a:t>
            </a:r>
            <a:r>
              <a:rPr lang="en-US" sz="1200" kern="1200" baseline="0" dirty="0">
                <a:solidFill>
                  <a:schemeClr val="tx1"/>
                </a:solidFill>
                <a:effectLst/>
                <a:latin typeface="+mn-lt"/>
                <a:ea typeface="+mn-ea"/>
                <a:cs typeface="+mn-cs"/>
              </a:rPr>
              <a:t> The students must think not only about the order of the ideas and events from the text but also the relationship between them. Additionally, they must consider which details are important to a summary and which aren’t, eliminating 4 of the options as minor details. </a:t>
            </a:r>
            <a:r>
              <a:rPr lang="en-US" sz="1200" kern="1200" dirty="0">
                <a:solidFill>
                  <a:schemeClr val="tx1"/>
                </a:solidFill>
                <a:effectLst/>
                <a:latin typeface="+mn-lt"/>
                <a:ea typeface="+mn-ea"/>
                <a:cs typeface="+mn-cs"/>
              </a:rPr>
              <a:t>The item also aligns to RL.6.1.</a:t>
            </a:r>
            <a:r>
              <a:rPr lang="en-US" sz="1200" kern="1200" baseline="0" dirty="0">
                <a:solidFill>
                  <a:schemeClr val="tx1"/>
                </a:solidFill>
                <a:effectLst/>
                <a:latin typeface="+mn-lt"/>
                <a:ea typeface="+mn-ea"/>
                <a:cs typeface="+mn-cs"/>
              </a:rPr>
              <a:t> because students are using details from the text to craft the summary.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students must read the text</a:t>
            </a:r>
            <a:r>
              <a:rPr lang="en-US" sz="1200" kern="1200" baseline="0" dirty="0">
                <a:solidFill>
                  <a:schemeClr val="tx1"/>
                </a:solidFill>
                <a:effectLst/>
                <a:latin typeface="+mn-lt"/>
                <a:ea typeface="+mn-ea"/>
                <a:cs typeface="+mn-cs"/>
              </a:rPr>
              <a:t> carefully in order to understand what is important enough to mention in a summary.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text(s)? </a:t>
            </a:r>
            <a:r>
              <a:rPr lang="en-US" sz="1200" kern="1200" dirty="0">
                <a:solidFill>
                  <a:schemeClr val="tx1"/>
                </a:solidFill>
                <a:effectLst/>
                <a:latin typeface="+mn-lt"/>
                <a:ea typeface="+mn-ea"/>
                <a:cs typeface="+mn-cs"/>
              </a:rPr>
              <a:t>Yes, summarization</a:t>
            </a:r>
            <a:r>
              <a:rPr lang="en-US" sz="1200" kern="1200" baseline="0" dirty="0">
                <a:solidFill>
                  <a:schemeClr val="tx1"/>
                </a:solidFill>
                <a:effectLst/>
                <a:latin typeface="+mn-lt"/>
                <a:ea typeface="+mn-ea"/>
                <a:cs typeface="+mn-cs"/>
              </a:rPr>
              <a:t> shows deep understanding of a text. Students must be able to understand the implicit central idea and then be able to determine the key points that should be included in a summary to help readers of the summary understand what the story was about.</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the options are details from the text</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EC1E7A-7203-4B29-BE2A-FD4C6482419E}" type="slidenum">
              <a:rPr lang="en-US" smtClean="0"/>
              <a:t>10</a:t>
            </a:fld>
            <a:endParaRPr lang="en-US" dirty="0"/>
          </a:p>
        </p:txBody>
      </p:sp>
    </p:spTree>
    <p:extLst>
      <p:ext uri="{BB962C8B-B14F-4D97-AF65-F5344CB8AC3E}">
        <p14:creationId xmlns:p14="http://schemas.microsoft.com/office/powerpoint/2010/main" val="37915739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hyperlink" Target="http://www.achievethecor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hyperlink" Target="http://www.achievethecor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SAP and ATC">
    <p:spTree>
      <p:nvGrpSpPr>
        <p:cNvPr id="1" name=""/>
        <p:cNvGrpSpPr/>
        <p:nvPr/>
      </p:nvGrpSpPr>
      <p:grpSpPr>
        <a:xfrm>
          <a:off x="0" y="0"/>
          <a:ext cx="0" cy="0"/>
          <a:chOff x="0" y="0"/>
          <a:chExt cx="0" cy="0"/>
        </a:xfrm>
      </p:grpSpPr>
      <p:pic>
        <p:nvPicPr>
          <p:cNvPr id="2" name="Picture 1" descr="SAP_logo_RGB.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9321" y="225996"/>
            <a:ext cx="1640438" cy="808050"/>
          </a:xfrm>
          <a:prstGeom prst="rect">
            <a:avLst/>
          </a:prstGeom>
        </p:spPr>
      </p:pic>
      <p:pic>
        <p:nvPicPr>
          <p:cNvPr id="6" name="Picture 5" descr="green_texture.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1848737"/>
            <a:ext cx="9144000" cy="3167764"/>
          </a:xfrm>
          <a:prstGeom prst="rect">
            <a:avLst/>
          </a:prstGeom>
        </p:spPr>
      </p:pic>
      <p:sp>
        <p:nvSpPr>
          <p:cNvPr id="10" name="Title 1"/>
          <p:cNvSpPr>
            <a:spLocks noGrp="1"/>
          </p:cNvSpPr>
          <p:nvPr>
            <p:ph type="ctrTitle"/>
          </p:nvPr>
        </p:nvSpPr>
        <p:spPr>
          <a:xfrm>
            <a:off x="219321" y="2362436"/>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8"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Rectangle 12"/>
          <p:cNvSpPr/>
          <p:nvPr userDrawn="1"/>
        </p:nvSpPr>
        <p:spPr>
          <a:xfrm>
            <a:off x="-1" y="1737614"/>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pic>
        <p:nvPicPr>
          <p:cNvPr id="8" name="Picture 7"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53922" y="283558"/>
            <a:ext cx="3651249" cy="750488"/>
          </a:xfrm>
          <a:prstGeom prst="rect">
            <a:avLst/>
          </a:prstGeom>
        </p:spPr>
      </p:pic>
    </p:spTree>
    <p:extLst>
      <p:ext uri="{BB962C8B-B14F-4D97-AF65-F5344CB8AC3E}">
        <p14:creationId xmlns:p14="http://schemas.microsoft.com/office/powerpoint/2010/main" val="42359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A9B0A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2" name="Title 2"/>
          <p:cNvSpPr>
            <a:spLocks noGrp="1"/>
          </p:cNvSpPr>
          <p:nvPr>
            <p:ph type="title"/>
          </p:nvPr>
        </p:nvSpPr>
        <p:spPr>
          <a:xfrm>
            <a:off x="216569"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1446008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2B96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2" name="Title 2"/>
          <p:cNvSpPr>
            <a:spLocks noGrp="1"/>
          </p:cNvSpPr>
          <p:nvPr>
            <p:ph type="title"/>
          </p:nvPr>
        </p:nvSpPr>
        <p:spPr>
          <a:xfrm>
            <a:off x="216569"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1009494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ody Cop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3F3F39"/>
                </a:solidFill>
              </a:defRPr>
            </a:lvl1pPr>
            <a:lvl2pPr>
              <a:defRPr>
                <a:solidFill>
                  <a:srgbClr val="3F3F39"/>
                </a:solidFill>
              </a:defRPr>
            </a:lvl2pPr>
            <a:lvl3pPr>
              <a:defRPr>
                <a:solidFill>
                  <a:srgbClr val="3F3F39"/>
                </a:solidFill>
              </a:defRPr>
            </a:lvl3pPr>
            <a:lvl4pPr>
              <a:defRPr>
                <a:solidFill>
                  <a:srgbClr val="3F3F39"/>
                </a:solidFill>
              </a:defRPr>
            </a:lvl4pPr>
            <a:lvl5pPr>
              <a:defRPr>
                <a:solidFill>
                  <a:srgbClr val="3F3F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2" y="6330474"/>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
        <p:nvSpPr>
          <p:cNvPr id="9" name="TextBox 8"/>
          <p:cNvSpPr txBox="1"/>
          <p:nvPr userDrawn="1"/>
        </p:nvSpPr>
        <p:spPr>
          <a:xfrm>
            <a:off x="7571685" y="6483776"/>
            <a:ext cx="1458266" cy="246221"/>
          </a:xfrm>
          <a:prstGeom prst="rect">
            <a:avLst/>
          </a:prstGeom>
          <a:noFill/>
        </p:spPr>
        <p:txBody>
          <a:bodyPr wrap="square" rtlCol="0">
            <a:spAutoFit/>
          </a:bodyPr>
          <a:lstStyle/>
          <a:p>
            <a:pPr algn="r" defTabSz="457200"/>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200"/>
              <a:t>‹#›</a:t>
            </a:fld>
            <a:r>
              <a:rPr lang="en-US" sz="1000" dirty="0">
                <a:solidFill>
                  <a:srgbClr val="FFFFFF"/>
                </a:solidFill>
                <a:latin typeface="Lucida Sans"/>
                <a:cs typeface="Lucida Sans"/>
              </a:rPr>
              <a:t> </a:t>
            </a:r>
          </a:p>
        </p:txBody>
      </p:sp>
      <p:pic>
        <p:nvPicPr>
          <p:cNvPr id="10" name="Picture 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7"/>
            <a:ext cx="5476304" cy="338159"/>
          </a:xfrm>
          <a:prstGeom prst="rect">
            <a:avLst/>
          </a:prstGeom>
        </p:spPr>
      </p:pic>
      <p:sp>
        <p:nvSpPr>
          <p:cNvPr id="11" name="Rectangle 10">
            <a:hlinkClick r:id="rId3"/>
          </p:cNvPr>
          <p:cNvSpPr/>
          <p:nvPr userDrawn="1"/>
        </p:nvSpPr>
        <p:spPr>
          <a:xfrm>
            <a:off x="3542587" y="6519777"/>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Tree>
    <p:extLst>
      <p:ext uri="{BB962C8B-B14F-4D97-AF65-F5344CB8AC3E}">
        <p14:creationId xmlns:p14="http://schemas.microsoft.com/office/powerpoint/2010/main" val="411968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age">
    <p:spTree>
      <p:nvGrpSpPr>
        <p:cNvPr id="1" name=""/>
        <p:cNvGrpSpPr/>
        <p:nvPr/>
      </p:nvGrpSpPr>
      <p:grpSpPr>
        <a:xfrm>
          <a:off x="0" y="0"/>
          <a:ext cx="0" cy="0"/>
          <a:chOff x="0" y="0"/>
          <a:chExt cx="0" cy="0"/>
        </a:xfrm>
      </p:grpSpPr>
      <p:sp>
        <p:nvSpPr>
          <p:cNvPr id="8" name="Table Placeholder 7"/>
          <p:cNvSpPr>
            <a:spLocks noGrp="1"/>
          </p:cNvSpPr>
          <p:nvPr>
            <p:ph type="tbl" sz="quarter" idx="10"/>
          </p:nvPr>
        </p:nvSpPr>
        <p:spPr/>
        <p:txBody>
          <a:bodyPr/>
          <a:lstStyle/>
          <a:p>
            <a:r>
              <a:rPr lang="en-US" dirty="0"/>
              <a:t>Click icon to add table</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9" name="Rectangle 8"/>
          <p:cNvSpPr/>
          <p:nvPr userDrawn="1"/>
        </p:nvSpPr>
        <p:spPr>
          <a:xfrm>
            <a:off x="2" y="6330474"/>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
        <p:nvSpPr>
          <p:cNvPr id="10" name="TextBox 9"/>
          <p:cNvSpPr txBox="1"/>
          <p:nvPr userDrawn="1"/>
        </p:nvSpPr>
        <p:spPr>
          <a:xfrm>
            <a:off x="7571685" y="6483776"/>
            <a:ext cx="1458266" cy="246221"/>
          </a:xfrm>
          <a:prstGeom prst="rect">
            <a:avLst/>
          </a:prstGeom>
          <a:noFill/>
        </p:spPr>
        <p:txBody>
          <a:bodyPr wrap="square" rtlCol="0">
            <a:spAutoFit/>
          </a:bodyPr>
          <a:lstStyle/>
          <a:p>
            <a:pPr algn="r" defTabSz="457200"/>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200"/>
              <a:t>‹#›</a:t>
            </a:fld>
            <a:r>
              <a:rPr lang="en-US" sz="1000" dirty="0">
                <a:solidFill>
                  <a:srgbClr val="FFFFFF"/>
                </a:solidFill>
                <a:latin typeface="Lucida Sans"/>
                <a:cs typeface="Lucida Sans"/>
              </a:rPr>
              <a:t> </a:t>
            </a:r>
          </a:p>
        </p:txBody>
      </p:sp>
      <p:pic>
        <p:nvPicPr>
          <p:cNvPr id="11" name="Picture 10"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7"/>
            <a:ext cx="5476304" cy="338159"/>
          </a:xfrm>
          <a:prstGeom prst="rect">
            <a:avLst/>
          </a:prstGeom>
        </p:spPr>
      </p:pic>
      <p:sp>
        <p:nvSpPr>
          <p:cNvPr id="12" name="Rectangle 11">
            <a:hlinkClick r:id="rId3"/>
          </p:cNvPr>
          <p:cNvSpPr/>
          <p:nvPr userDrawn="1"/>
        </p:nvSpPr>
        <p:spPr>
          <a:xfrm>
            <a:off x="3542587" y="6519777"/>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Tree>
    <p:extLst>
      <p:ext uri="{BB962C8B-B14F-4D97-AF65-F5344CB8AC3E}">
        <p14:creationId xmlns:p14="http://schemas.microsoft.com/office/powerpoint/2010/main" val="983011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10" name="Chart Placeholder 9"/>
          <p:cNvSpPr>
            <a:spLocks noGrp="1"/>
          </p:cNvSpPr>
          <p:nvPr>
            <p:ph type="chart" sz="quarter" idx="11"/>
          </p:nvPr>
        </p:nvSpPr>
        <p:spPr/>
        <p:txBody>
          <a:bodyPr/>
          <a:lstStyle/>
          <a:p>
            <a:r>
              <a:rPr lang="en-US" dirty="0"/>
              <a:t>Click icon to add chart</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11" name="Rectangle 10"/>
          <p:cNvSpPr/>
          <p:nvPr userDrawn="1"/>
        </p:nvSpPr>
        <p:spPr>
          <a:xfrm>
            <a:off x="2" y="6330474"/>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
        <p:nvSpPr>
          <p:cNvPr id="12" name="TextBox 11"/>
          <p:cNvSpPr txBox="1"/>
          <p:nvPr userDrawn="1"/>
        </p:nvSpPr>
        <p:spPr>
          <a:xfrm>
            <a:off x="7571685" y="6483776"/>
            <a:ext cx="1458266" cy="246221"/>
          </a:xfrm>
          <a:prstGeom prst="rect">
            <a:avLst/>
          </a:prstGeom>
          <a:noFill/>
        </p:spPr>
        <p:txBody>
          <a:bodyPr wrap="square" rtlCol="0">
            <a:spAutoFit/>
          </a:bodyPr>
          <a:lstStyle/>
          <a:p>
            <a:pPr algn="r" defTabSz="457200"/>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200"/>
              <a:t>‹#›</a:t>
            </a:fld>
            <a:r>
              <a:rPr lang="en-US" sz="1000" dirty="0">
                <a:solidFill>
                  <a:srgbClr val="FFFFFF"/>
                </a:solidFill>
                <a:latin typeface="Lucida Sans"/>
                <a:cs typeface="Lucida Sans"/>
              </a:rPr>
              <a:t> </a:t>
            </a:r>
          </a:p>
        </p:txBody>
      </p:sp>
      <p:pic>
        <p:nvPicPr>
          <p:cNvPr id="13" name="Picture 12"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7"/>
            <a:ext cx="5476304" cy="338159"/>
          </a:xfrm>
          <a:prstGeom prst="rect">
            <a:avLst/>
          </a:prstGeom>
        </p:spPr>
      </p:pic>
      <p:sp>
        <p:nvSpPr>
          <p:cNvPr id="14" name="Rectangle 13">
            <a:hlinkClick r:id="rId3"/>
          </p:cNvPr>
          <p:cNvSpPr/>
          <p:nvPr userDrawn="1"/>
        </p:nvSpPr>
        <p:spPr>
          <a:xfrm>
            <a:off x="3542587" y="6519777"/>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Tree>
    <p:extLst>
      <p:ext uri="{BB962C8B-B14F-4D97-AF65-F5344CB8AC3E}">
        <p14:creationId xmlns:p14="http://schemas.microsoft.com/office/powerpoint/2010/main" val="3473025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or graphic">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p:txBody>
          <a:bodyPr/>
          <a:lstStyle/>
          <a:p>
            <a:r>
              <a:rPr lang="en-US" dirty="0"/>
              <a:t>Click icon to add picture</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9" name="Rectangle 8"/>
          <p:cNvSpPr/>
          <p:nvPr userDrawn="1"/>
        </p:nvSpPr>
        <p:spPr>
          <a:xfrm>
            <a:off x="2" y="6330474"/>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
        <p:nvSpPr>
          <p:cNvPr id="10" name="TextBox 9"/>
          <p:cNvSpPr txBox="1"/>
          <p:nvPr userDrawn="1"/>
        </p:nvSpPr>
        <p:spPr>
          <a:xfrm>
            <a:off x="7571685" y="6483776"/>
            <a:ext cx="1458266" cy="246221"/>
          </a:xfrm>
          <a:prstGeom prst="rect">
            <a:avLst/>
          </a:prstGeom>
          <a:noFill/>
        </p:spPr>
        <p:txBody>
          <a:bodyPr wrap="square" rtlCol="0">
            <a:spAutoFit/>
          </a:bodyPr>
          <a:lstStyle/>
          <a:p>
            <a:pPr algn="r" defTabSz="457200"/>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200"/>
              <a:t>‹#›</a:t>
            </a:fld>
            <a:r>
              <a:rPr lang="en-US" sz="1000" dirty="0">
                <a:solidFill>
                  <a:srgbClr val="FFFFFF"/>
                </a:solidFill>
                <a:latin typeface="Lucida Sans"/>
                <a:cs typeface="Lucida Sans"/>
              </a:rPr>
              <a:t> </a:t>
            </a:r>
          </a:p>
        </p:txBody>
      </p:sp>
      <p:pic>
        <p:nvPicPr>
          <p:cNvPr id="11" name="Picture 10"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7"/>
            <a:ext cx="5476304" cy="338159"/>
          </a:xfrm>
          <a:prstGeom prst="rect">
            <a:avLst/>
          </a:prstGeom>
        </p:spPr>
      </p:pic>
      <p:sp>
        <p:nvSpPr>
          <p:cNvPr id="12" name="Rectangle 11">
            <a:hlinkClick r:id="rId3"/>
          </p:cNvPr>
          <p:cNvSpPr/>
          <p:nvPr userDrawn="1"/>
        </p:nvSpPr>
        <p:spPr>
          <a:xfrm>
            <a:off x="3542587" y="6519777"/>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Tree>
    <p:extLst>
      <p:ext uri="{BB962C8B-B14F-4D97-AF65-F5344CB8AC3E}">
        <p14:creationId xmlns:p14="http://schemas.microsoft.com/office/powerpoint/2010/main" val="3002342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6858000"/>
          </a:xfrm>
        </p:spPr>
        <p:txBody>
          <a:bodyPr/>
          <a:lstStyle/>
          <a:p>
            <a:r>
              <a:rPr lang="en-US" dirty="0"/>
              <a:t>Click icon to add picture</a:t>
            </a:r>
          </a:p>
        </p:txBody>
      </p:sp>
    </p:spTree>
    <p:extLst>
      <p:ext uri="{BB962C8B-B14F-4D97-AF65-F5344CB8AC3E}">
        <p14:creationId xmlns:p14="http://schemas.microsoft.com/office/powerpoint/2010/main" val="2188837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6" name="Rectangle 5"/>
          <p:cNvSpPr/>
          <p:nvPr userDrawn="1"/>
        </p:nvSpPr>
        <p:spPr>
          <a:xfrm>
            <a:off x="2" y="6330474"/>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
        <p:nvSpPr>
          <p:cNvPr id="7" name="TextBox 6"/>
          <p:cNvSpPr txBox="1"/>
          <p:nvPr userDrawn="1"/>
        </p:nvSpPr>
        <p:spPr>
          <a:xfrm>
            <a:off x="7571685" y="6483776"/>
            <a:ext cx="1458266" cy="246221"/>
          </a:xfrm>
          <a:prstGeom prst="rect">
            <a:avLst/>
          </a:prstGeom>
          <a:noFill/>
        </p:spPr>
        <p:txBody>
          <a:bodyPr wrap="square" rtlCol="0">
            <a:spAutoFit/>
          </a:bodyPr>
          <a:lstStyle/>
          <a:p>
            <a:pPr algn="r" defTabSz="457200"/>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200"/>
              <a:t>‹#›</a:t>
            </a:fld>
            <a:r>
              <a:rPr lang="en-US" sz="1000" dirty="0">
                <a:solidFill>
                  <a:srgbClr val="FFFFFF"/>
                </a:solidFill>
                <a:latin typeface="Lucida Sans"/>
                <a:cs typeface="Lucida Sans"/>
              </a:rPr>
              <a:t> </a:t>
            </a:r>
          </a:p>
        </p:txBody>
      </p:sp>
      <p:pic>
        <p:nvPicPr>
          <p:cNvPr id="8" name="Picture 7"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7"/>
            <a:ext cx="5476304" cy="338159"/>
          </a:xfrm>
          <a:prstGeom prst="rect">
            <a:avLst/>
          </a:prstGeom>
        </p:spPr>
      </p:pic>
      <p:sp>
        <p:nvSpPr>
          <p:cNvPr id="9" name="Rectangle 8">
            <a:hlinkClick r:id="rId3"/>
          </p:cNvPr>
          <p:cNvSpPr/>
          <p:nvPr userDrawn="1"/>
        </p:nvSpPr>
        <p:spPr>
          <a:xfrm>
            <a:off x="3542587" y="6519777"/>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Tree>
    <p:extLst>
      <p:ext uri="{BB962C8B-B14F-4D97-AF65-F5344CB8AC3E}">
        <p14:creationId xmlns:p14="http://schemas.microsoft.com/office/powerpoint/2010/main" val="3982242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2" y="6330474"/>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
        <p:nvSpPr>
          <p:cNvPr id="7" name="TextBox 6"/>
          <p:cNvSpPr txBox="1"/>
          <p:nvPr userDrawn="1"/>
        </p:nvSpPr>
        <p:spPr>
          <a:xfrm>
            <a:off x="7571685" y="6483776"/>
            <a:ext cx="1458266" cy="246221"/>
          </a:xfrm>
          <a:prstGeom prst="rect">
            <a:avLst/>
          </a:prstGeom>
          <a:noFill/>
        </p:spPr>
        <p:txBody>
          <a:bodyPr wrap="square" rtlCol="0">
            <a:spAutoFit/>
          </a:bodyPr>
          <a:lstStyle/>
          <a:p>
            <a:pPr algn="r" defTabSz="457200"/>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200"/>
              <a:t>‹#›</a:t>
            </a:fld>
            <a:r>
              <a:rPr lang="en-US" sz="1000" dirty="0">
                <a:solidFill>
                  <a:srgbClr val="FFFFFF"/>
                </a:solidFill>
                <a:latin typeface="Lucida Sans"/>
                <a:cs typeface="Lucida Sans"/>
              </a:rPr>
              <a:t> </a:t>
            </a:r>
          </a:p>
        </p:txBody>
      </p:sp>
      <p:pic>
        <p:nvPicPr>
          <p:cNvPr id="8" name="Picture 7"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7"/>
            <a:ext cx="5476304" cy="338159"/>
          </a:xfrm>
          <a:prstGeom prst="rect">
            <a:avLst/>
          </a:prstGeom>
        </p:spPr>
      </p:pic>
      <p:sp>
        <p:nvSpPr>
          <p:cNvPr id="9" name="Rectangle 8">
            <a:hlinkClick r:id="rId3"/>
          </p:cNvPr>
          <p:cNvSpPr/>
          <p:nvPr userDrawn="1"/>
        </p:nvSpPr>
        <p:spPr>
          <a:xfrm>
            <a:off x="3542587" y="6519777"/>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Tree>
    <p:extLst>
      <p:ext uri="{BB962C8B-B14F-4D97-AF65-F5344CB8AC3E}">
        <p14:creationId xmlns:p14="http://schemas.microsoft.com/office/powerpoint/2010/main" val="3837435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ody Copy (Url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3F3F39"/>
                </a:solidFill>
              </a:defRPr>
            </a:lvl1pPr>
            <a:lvl2pPr>
              <a:defRPr>
                <a:solidFill>
                  <a:srgbClr val="3F3F39"/>
                </a:solidFill>
              </a:defRPr>
            </a:lvl2pPr>
            <a:lvl3pPr>
              <a:defRPr>
                <a:solidFill>
                  <a:srgbClr val="3F3F39"/>
                </a:solidFill>
              </a:defRPr>
            </a:lvl3pPr>
            <a:lvl4pPr>
              <a:defRPr>
                <a:solidFill>
                  <a:srgbClr val="3F3F39"/>
                </a:solidFill>
              </a:defRPr>
            </a:lvl4pPr>
            <a:lvl5pPr>
              <a:defRPr>
                <a:solidFill>
                  <a:srgbClr val="3F3F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2" y="6330474"/>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dirty="0">
                <a:solidFill>
                  <a:srgbClr val="FFFFFF"/>
                </a:solidFill>
              </a:rPr>
              <a:t> </a:t>
            </a:r>
          </a:p>
        </p:txBody>
      </p:sp>
      <p:pic>
        <p:nvPicPr>
          <p:cNvPr id="13" name="Picture 12" descr="ATC_org.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0804" y="6519777"/>
            <a:ext cx="1974670" cy="159615"/>
          </a:xfrm>
          <a:prstGeom prst="rect">
            <a:avLst/>
          </a:prstGeom>
        </p:spPr>
      </p:pic>
      <p:sp>
        <p:nvSpPr>
          <p:cNvPr id="14" name="TextBox 13"/>
          <p:cNvSpPr txBox="1"/>
          <p:nvPr userDrawn="1"/>
        </p:nvSpPr>
        <p:spPr>
          <a:xfrm>
            <a:off x="7571685" y="6483776"/>
            <a:ext cx="1458266" cy="246221"/>
          </a:xfrm>
          <a:prstGeom prst="rect">
            <a:avLst/>
          </a:prstGeom>
          <a:noFill/>
        </p:spPr>
        <p:txBody>
          <a:bodyPr wrap="square" rtlCol="0">
            <a:spAutoFit/>
          </a:bodyPr>
          <a:lstStyle/>
          <a:p>
            <a:pPr algn="r" defTabSz="457200"/>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200"/>
              <a:t>‹#›</a:t>
            </a:fld>
            <a:r>
              <a:rPr lang="en-US" sz="1000" dirty="0">
                <a:solidFill>
                  <a:srgbClr val="FFFFFF"/>
                </a:solidFill>
                <a:latin typeface="Lucida Sans"/>
                <a:cs typeface="Lucida Sans"/>
              </a:rPr>
              <a:t> </a:t>
            </a:r>
          </a:p>
        </p:txBody>
      </p:sp>
      <p:sp>
        <p:nvSpPr>
          <p:cNvPr id="15" name="Rectangle 14">
            <a:hlinkClick r:id="rId3"/>
          </p:cNvPr>
          <p:cNvSpPr/>
          <p:nvPr userDrawn="1"/>
        </p:nvSpPr>
        <p:spPr>
          <a:xfrm>
            <a:off x="195230" y="6519777"/>
            <a:ext cx="1920244" cy="15961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Tree>
    <p:extLst>
      <p:ext uri="{BB962C8B-B14F-4D97-AF65-F5344CB8AC3E}">
        <p14:creationId xmlns:p14="http://schemas.microsoft.com/office/powerpoint/2010/main" val="415328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SAP and ATC 2">
    <p:spTree>
      <p:nvGrpSpPr>
        <p:cNvPr id="1" name=""/>
        <p:cNvGrpSpPr/>
        <p:nvPr/>
      </p:nvGrpSpPr>
      <p:grpSpPr>
        <a:xfrm>
          <a:off x="0" y="0"/>
          <a:ext cx="0" cy="0"/>
          <a:chOff x="0" y="0"/>
          <a:chExt cx="0" cy="0"/>
        </a:xfrm>
      </p:grpSpPr>
      <p:pic>
        <p:nvPicPr>
          <p:cNvPr id="12" name="Picture 11"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sp>
        <p:nvSpPr>
          <p:cNvPr id="10" name="Title 1"/>
          <p:cNvSpPr>
            <a:spLocks noGrp="1"/>
          </p:cNvSpPr>
          <p:nvPr>
            <p:ph type="ctrTitle"/>
          </p:nvPr>
        </p:nvSpPr>
        <p:spPr>
          <a:xfrm>
            <a:off x="3507951" y="2362436"/>
            <a:ext cx="5497219"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3507949" y="3835562"/>
            <a:ext cx="5497220"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Rectangle 12"/>
          <p:cNvSpPr/>
          <p:nvPr userDrawn="1"/>
        </p:nvSpPr>
        <p:spPr>
          <a:xfrm>
            <a:off x="0" y="1746249"/>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
        <p:nvSpPr>
          <p:cNvPr id="4" name="Picture Placeholder 3"/>
          <p:cNvSpPr>
            <a:spLocks noGrp="1"/>
          </p:cNvSpPr>
          <p:nvPr>
            <p:ph type="pic" sz="quarter" idx="10"/>
          </p:nvPr>
        </p:nvSpPr>
        <p:spPr>
          <a:xfrm>
            <a:off x="1" y="1857374"/>
            <a:ext cx="3349625" cy="3159126"/>
          </a:xfrm>
        </p:spPr>
        <p:txBody>
          <a:bodyPr/>
          <a:lstStyle/>
          <a:p>
            <a:r>
              <a:rPr lang="en-US" dirty="0"/>
              <a:t>Click icon to add picture</a:t>
            </a:r>
          </a:p>
        </p:txBody>
      </p:sp>
      <p:pic>
        <p:nvPicPr>
          <p:cNvPr id="9" name="Picture 8"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1" y="225996"/>
            <a:ext cx="1640438" cy="808050"/>
          </a:xfrm>
          <a:prstGeom prst="rect">
            <a:avLst/>
          </a:prstGeom>
        </p:spPr>
      </p:pic>
      <p:pic>
        <p:nvPicPr>
          <p:cNvPr id="15" name="Picture 14"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53922" y="283558"/>
            <a:ext cx="3651249" cy="750488"/>
          </a:xfrm>
          <a:prstGeom prst="rect">
            <a:avLst/>
          </a:prstGeom>
        </p:spPr>
      </p:pic>
    </p:spTree>
    <p:extLst>
      <p:ext uri="{BB962C8B-B14F-4D97-AF65-F5344CB8AC3E}">
        <p14:creationId xmlns:p14="http://schemas.microsoft.com/office/powerpoint/2010/main" val="1151605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descr="green_texture_compressed.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7"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2" name="Title 1"/>
          <p:cNvSpPr txBox="1">
            <a:spLocks/>
          </p:cNvSpPr>
          <p:nvPr userDrawn="1"/>
        </p:nvSpPr>
        <p:spPr>
          <a:xfrm>
            <a:off x="216569" y="2852948"/>
            <a:ext cx="8620552" cy="876843"/>
          </a:xfrm>
          <a:prstGeom prst="rect">
            <a:avLst/>
          </a:prstGeom>
          <a:solidFill>
            <a:srgbClr val="FFFFFF">
              <a:alpha val="80000"/>
            </a:srgbClr>
          </a:solidFill>
          <a:ln>
            <a:noFill/>
          </a:ln>
          <a:effectLst>
            <a:outerShdw blurRad="50800" dist="38100" dir="2700000" algn="tl" rotWithShape="0">
              <a:srgbClr val="000000">
                <a:alpha val="43000"/>
              </a:srgbClr>
            </a:outerShdw>
          </a:effectLst>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23593E"/>
              </a:solidFill>
              <a:latin typeface="Lucida Sans"/>
              <a:cs typeface="Lucida Sans"/>
            </a:endParaRPr>
          </a:p>
        </p:txBody>
      </p:sp>
      <p:pic>
        <p:nvPicPr>
          <p:cNvPr id="10" name="Picture 9"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1" y="225996"/>
            <a:ext cx="1640438" cy="808050"/>
          </a:xfrm>
          <a:prstGeom prst="rect">
            <a:avLst/>
          </a:prstGeom>
        </p:spPr>
      </p:pic>
      <p:sp>
        <p:nvSpPr>
          <p:cNvPr id="4" name="Title 3"/>
          <p:cNvSpPr>
            <a:spLocks noGrp="1"/>
          </p:cNvSpPr>
          <p:nvPr>
            <p:ph type="title"/>
          </p:nvPr>
        </p:nvSpPr>
        <p:spPr>
          <a:xfrm>
            <a:off x="219320" y="2852948"/>
            <a:ext cx="8617800" cy="876843"/>
          </a:xfrm>
        </p:spPr>
        <p:txBody>
          <a:bodyPr/>
          <a:lstStyle/>
          <a:p>
            <a:r>
              <a:rPr lang="en-US"/>
              <a:t>Click to edit Master title style</a:t>
            </a:r>
          </a:p>
        </p:txBody>
      </p:sp>
    </p:spTree>
    <p:extLst>
      <p:ext uri="{BB962C8B-B14F-4D97-AF65-F5344CB8AC3E}">
        <p14:creationId xmlns:p14="http://schemas.microsoft.com/office/powerpoint/2010/main" val="38803813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2"/>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2" y="6330474"/>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
        <p:nvSpPr>
          <p:cNvPr id="9" name="TextBox 8"/>
          <p:cNvSpPr txBox="1"/>
          <p:nvPr userDrawn="1"/>
        </p:nvSpPr>
        <p:spPr>
          <a:xfrm>
            <a:off x="7571685" y="6483776"/>
            <a:ext cx="1458266" cy="246221"/>
          </a:xfrm>
          <a:prstGeom prst="rect">
            <a:avLst/>
          </a:prstGeom>
          <a:noFill/>
        </p:spPr>
        <p:txBody>
          <a:bodyPr wrap="square" rtlCol="0">
            <a:spAutoFit/>
          </a:bodyPr>
          <a:lstStyle/>
          <a:p>
            <a:pPr algn="r" defTabSz="457200"/>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200"/>
              <a:t>‹#›</a:t>
            </a:fld>
            <a:r>
              <a:rPr lang="en-US" sz="1000" dirty="0">
                <a:solidFill>
                  <a:srgbClr val="FFFFFF"/>
                </a:solidFill>
                <a:latin typeface="Lucida Sans"/>
                <a:cs typeface="Lucida Sans"/>
              </a:rPr>
              <a:t> </a:t>
            </a:r>
          </a:p>
        </p:txBody>
      </p:sp>
      <p:pic>
        <p:nvPicPr>
          <p:cNvPr id="10" name="Picture 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7"/>
            <a:ext cx="5476304" cy="338159"/>
          </a:xfrm>
          <a:prstGeom prst="rect">
            <a:avLst/>
          </a:prstGeom>
        </p:spPr>
      </p:pic>
      <p:sp>
        <p:nvSpPr>
          <p:cNvPr id="11" name="Rectangle 10">
            <a:hlinkClick r:id="rId3"/>
          </p:cNvPr>
          <p:cNvSpPr/>
          <p:nvPr userDrawn="1"/>
        </p:nvSpPr>
        <p:spPr>
          <a:xfrm>
            <a:off x="3542587" y="6519777"/>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Tree>
    <p:extLst>
      <p:ext uri="{BB962C8B-B14F-4D97-AF65-F5344CB8AC3E}">
        <p14:creationId xmlns:p14="http://schemas.microsoft.com/office/powerpoint/2010/main" val="3097073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50988"/>
            <a:ext cx="4040188" cy="639762"/>
          </a:xfrm>
        </p:spPr>
        <p:txBody>
          <a:bodyPr anchor="b">
            <a:noAutofit/>
          </a:bodyPr>
          <a:lstStyle>
            <a:lvl1pPr marL="0" indent="0">
              <a:buNone/>
              <a:defRPr sz="2400" b="1">
                <a:solidFill>
                  <a:srgbClr val="3F3F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90750"/>
            <a:ext cx="4040188" cy="3951288"/>
          </a:xfrm>
        </p:spPr>
        <p:txBody>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550988"/>
            <a:ext cx="4041775" cy="639762"/>
          </a:xfrm>
        </p:spPr>
        <p:txBody>
          <a:bodyPr anchor="b">
            <a:noAutofit/>
          </a:bodyPr>
          <a:lstStyle>
            <a:lvl1pPr marL="0" indent="0">
              <a:buNone/>
              <a:defRPr sz="2400" b="1">
                <a:solidFill>
                  <a:srgbClr val="3F3F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90750"/>
            <a:ext cx="4041775" cy="3951288"/>
          </a:xfrm>
        </p:spPr>
        <p:txBody>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2" y="6330474"/>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
        <p:nvSpPr>
          <p:cNvPr id="11" name="TextBox 10"/>
          <p:cNvSpPr txBox="1"/>
          <p:nvPr userDrawn="1"/>
        </p:nvSpPr>
        <p:spPr>
          <a:xfrm>
            <a:off x="7571685" y="6483776"/>
            <a:ext cx="1458266" cy="246221"/>
          </a:xfrm>
          <a:prstGeom prst="rect">
            <a:avLst/>
          </a:prstGeom>
          <a:noFill/>
        </p:spPr>
        <p:txBody>
          <a:bodyPr wrap="square" rtlCol="0">
            <a:spAutoFit/>
          </a:bodyPr>
          <a:lstStyle/>
          <a:p>
            <a:pPr algn="r" defTabSz="457200"/>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200"/>
              <a:t>‹#›</a:t>
            </a:fld>
            <a:r>
              <a:rPr lang="en-US" sz="1000" dirty="0">
                <a:solidFill>
                  <a:srgbClr val="FFFFFF"/>
                </a:solidFill>
                <a:latin typeface="Lucida Sans"/>
                <a:cs typeface="Lucida Sans"/>
              </a:rPr>
              <a:t> </a:t>
            </a:r>
          </a:p>
        </p:txBody>
      </p:sp>
      <p:pic>
        <p:nvPicPr>
          <p:cNvPr id="12" name="Picture 11"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7"/>
            <a:ext cx="5476304" cy="338159"/>
          </a:xfrm>
          <a:prstGeom prst="rect">
            <a:avLst/>
          </a:prstGeom>
        </p:spPr>
      </p:pic>
      <p:sp>
        <p:nvSpPr>
          <p:cNvPr id="13" name="Rectangle 12">
            <a:hlinkClick r:id="rId3"/>
          </p:cNvPr>
          <p:cNvSpPr/>
          <p:nvPr userDrawn="1"/>
        </p:nvSpPr>
        <p:spPr>
          <a:xfrm>
            <a:off x="3542587" y="6519777"/>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Tree>
    <p:extLst>
      <p:ext uri="{BB962C8B-B14F-4D97-AF65-F5344CB8AC3E}">
        <p14:creationId xmlns:p14="http://schemas.microsoft.com/office/powerpoint/2010/main" val="118942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8351" y="1600201"/>
            <a:ext cx="4108450" cy="4525962"/>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9" name="Content Placeholder 2"/>
          <p:cNvSpPr>
            <a:spLocks noGrp="1"/>
          </p:cNvSpPr>
          <p:nvPr>
            <p:ph sz="half" idx="10"/>
          </p:nvPr>
        </p:nvSpPr>
        <p:spPr>
          <a:xfrm>
            <a:off x="457200" y="1600202"/>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4578351" y="5646677"/>
            <a:ext cx="4108450" cy="479486"/>
          </a:xfrm>
          <a:solidFill>
            <a:srgbClr val="FFFFFF">
              <a:alpha val="49000"/>
            </a:srgbClr>
          </a:solidFill>
        </p:spPr>
        <p:txBody>
          <a:bodyPr anchor="ctr">
            <a:normAutofit/>
          </a:bodyPr>
          <a:lstStyle>
            <a:lvl1pPr marL="0" indent="0" algn="ctr">
              <a:buNone/>
              <a:defRPr sz="1600" baseline="0"/>
            </a:lvl1pPr>
          </a:lstStyle>
          <a:p>
            <a:pPr lvl="0"/>
            <a:r>
              <a:rPr lang="en-US" dirty="0"/>
              <a:t>Insert caption here</a:t>
            </a:r>
          </a:p>
        </p:txBody>
      </p:sp>
      <p:sp>
        <p:nvSpPr>
          <p:cNvPr id="10" name="Rectangle 9"/>
          <p:cNvSpPr/>
          <p:nvPr userDrawn="1"/>
        </p:nvSpPr>
        <p:spPr>
          <a:xfrm>
            <a:off x="2" y="6330474"/>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
        <p:nvSpPr>
          <p:cNvPr id="12" name="TextBox 11"/>
          <p:cNvSpPr txBox="1"/>
          <p:nvPr userDrawn="1"/>
        </p:nvSpPr>
        <p:spPr>
          <a:xfrm>
            <a:off x="7571685" y="6483776"/>
            <a:ext cx="1458266" cy="246221"/>
          </a:xfrm>
          <a:prstGeom prst="rect">
            <a:avLst/>
          </a:prstGeom>
          <a:noFill/>
        </p:spPr>
        <p:txBody>
          <a:bodyPr wrap="square" rtlCol="0">
            <a:spAutoFit/>
          </a:bodyPr>
          <a:lstStyle/>
          <a:p>
            <a:pPr algn="r" defTabSz="457200"/>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200"/>
              <a:t>‹#›</a:t>
            </a:fld>
            <a:r>
              <a:rPr lang="en-US" sz="1000" dirty="0">
                <a:solidFill>
                  <a:srgbClr val="FFFFFF"/>
                </a:solidFill>
                <a:latin typeface="Lucida Sans"/>
                <a:cs typeface="Lucida Sans"/>
              </a:rPr>
              <a:t> </a:t>
            </a:r>
          </a:p>
        </p:txBody>
      </p:sp>
      <p:pic>
        <p:nvPicPr>
          <p:cNvPr id="13" name="Picture 12"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7"/>
            <a:ext cx="5476304" cy="338159"/>
          </a:xfrm>
          <a:prstGeom prst="rect">
            <a:avLst/>
          </a:prstGeom>
        </p:spPr>
      </p:pic>
      <p:sp>
        <p:nvSpPr>
          <p:cNvPr id="14" name="Rectangle 13">
            <a:hlinkClick r:id="rId3"/>
          </p:cNvPr>
          <p:cNvSpPr/>
          <p:nvPr userDrawn="1"/>
        </p:nvSpPr>
        <p:spPr>
          <a:xfrm>
            <a:off x="3542587" y="6519777"/>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Tree>
    <p:extLst>
      <p:ext uri="{BB962C8B-B14F-4D97-AF65-F5344CB8AC3E}">
        <p14:creationId xmlns:p14="http://schemas.microsoft.com/office/powerpoint/2010/main" val="31779376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Images and Text">
    <p:spTree>
      <p:nvGrpSpPr>
        <p:cNvPr id="1" name=""/>
        <p:cNvGrpSpPr/>
        <p:nvPr/>
      </p:nvGrpSpPr>
      <p:grpSpPr>
        <a:xfrm>
          <a:off x="0" y="0"/>
          <a:ext cx="0" cy="0"/>
          <a:chOff x="0" y="0"/>
          <a:chExt cx="0" cy="0"/>
        </a:xfrm>
      </p:grpSpPr>
      <p:sp>
        <p:nvSpPr>
          <p:cNvPr id="10" name="Picture Placeholder 2"/>
          <p:cNvSpPr>
            <a:spLocks noGrp="1"/>
          </p:cNvSpPr>
          <p:nvPr>
            <p:ph type="pic" idx="12"/>
          </p:nvPr>
        </p:nvSpPr>
        <p:spPr>
          <a:xfrm>
            <a:off x="4578351" y="3892047"/>
            <a:ext cx="4108450" cy="2234116"/>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Picture Placeholder 2"/>
          <p:cNvSpPr>
            <a:spLocks noGrp="1"/>
          </p:cNvSpPr>
          <p:nvPr>
            <p:ph type="pic" idx="1"/>
          </p:nvPr>
        </p:nvSpPr>
        <p:spPr>
          <a:xfrm>
            <a:off x="4578351" y="1600201"/>
            <a:ext cx="4108450" cy="2234116"/>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9" name="Content Placeholder 2"/>
          <p:cNvSpPr>
            <a:spLocks noGrp="1"/>
          </p:cNvSpPr>
          <p:nvPr>
            <p:ph sz="half" idx="10"/>
          </p:nvPr>
        </p:nvSpPr>
        <p:spPr>
          <a:xfrm>
            <a:off x="457200" y="1600202"/>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4578351" y="5646677"/>
            <a:ext cx="41084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1" name="Text Placeholder 4"/>
          <p:cNvSpPr>
            <a:spLocks noGrp="1"/>
          </p:cNvSpPr>
          <p:nvPr>
            <p:ph type="body" sz="quarter" idx="13" hasCustomPrompt="1"/>
          </p:nvPr>
        </p:nvSpPr>
        <p:spPr>
          <a:xfrm>
            <a:off x="4578351" y="3354831"/>
            <a:ext cx="41084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4" name="Rectangle 13"/>
          <p:cNvSpPr/>
          <p:nvPr userDrawn="1"/>
        </p:nvSpPr>
        <p:spPr>
          <a:xfrm>
            <a:off x="2" y="6330474"/>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
        <p:nvSpPr>
          <p:cNvPr id="16" name="TextBox 15"/>
          <p:cNvSpPr txBox="1"/>
          <p:nvPr userDrawn="1"/>
        </p:nvSpPr>
        <p:spPr>
          <a:xfrm>
            <a:off x="7571685" y="6483776"/>
            <a:ext cx="1458266" cy="246221"/>
          </a:xfrm>
          <a:prstGeom prst="rect">
            <a:avLst/>
          </a:prstGeom>
          <a:noFill/>
        </p:spPr>
        <p:txBody>
          <a:bodyPr wrap="square" rtlCol="0">
            <a:spAutoFit/>
          </a:bodyPr>
          <a:lstStyle/>
          <a:p>
            <a:pPr algn="r" defTabSz="457200"/>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200"/>
              <a:t>‹#›</a:t>
            </a:fld>
            <a:r>
              <a:rPr lang="en-US" sz="1000" dirty="0">
                <a:solidFill>
                  <a:srgbClr val="FFFFFF"/>
                </a:solidFill>
                <a:latin typeface="Lucida Sans"/>
                <a:cs typeface="Lucida Sans"/>
              </a:rPr>
              <a:t> </a:t>
            </a:r>
          </a:p>
        </p:txBody>
      </p:sp>
      <p:pic>
        <p:nvPicPr>
          <p:cNvPr id="17" name="Picture 16"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7"/>
            <a:ext cx="5476304" cy="338159"/>
          </a:xfrm>
          <a:prstGeom prst="rect">
            <a:avLst/>
          </a:prstGeom>
        </p:spPr>
      </p:pic>
      <p:sp>
        <p:nvSpPr>
          <p:cNvPr id="18" name="Rectangle 17">
            <a:hlinkClick r:id="rId3"/>
          </p:cNvPr>
          <p:cNvSpPr/>
          <p:nvPr userDrawn="1"/>
        </p:nvSpPr>
        <p:spPr>
          <a:xfrm>
            <a:off x="3542587" y="6519777"/>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Tree>
    <p:extLst>
      <p:ext uri="{BB962C8B-B14F-4D97-AF65-F5344CB8AC3E}">
        <p14:creationId xmlns:p14="http://schemas.microsoft.com/office/powerpoint/2010/main" val="26782423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16451" y="1600202"/>
            <a:ext cx="4070350" cy="4525963"/>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616451" y="5646677"/>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6" name="Picture Placeholder 2"/>
          <p:cNvSpPr>
            <a:spLocks noGrp="1"/>
          </p:cNvSpPr>
          <p:nvPr>
            <p:ph type="pic" idx="12"/>
          </p:nvPr>
        </p:nvSpPr>
        <p:spPr>
          <a:xfrm>
            <a:off x="457200" y="1600202"/>
            <a:ext cx="4073525" cy="4525963"/>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Text Placeholder 4"/>
          <p:cNvSpPr>
            <a:spLocks noGrp="1"/>
          </p:cNvSpPr>
          <p:nvPr>
            <p:ph type="body" sz="quarter" idx="13" hasCustomPrompt="1"/>
          </p:nvPr>
        </p:nvSpPr>
        <p:spPr>
          <a:xfrm>
            <a:off x="457199" y="5646677"/>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1" name="Rectangle 10"/>
          <p:cNvSpPr/>
          <p:nvPr userDrawn="1"/>
        </p:nvSpPr>
        <p:spPr>
          <a:xfrm>
            <a:off x="2" y="6330474"/>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
        <p:nvSpPr>
          <p:cNvPr id="13" name="TextBox 12"/>
          <p:cNvSpPr txBox="1"/>
          <p:nvPr userDrawn="1"/>
        </p:nvSpPr>
        <p:spPr>
          <a:xfrm>
            <a:off x="7571685" y="6483776"/>
            <a:ext cx="1458266" cy="246221"/>
          </a:xfrm>
          <a:prstGeom prst="rect">
            <a:avLst/>
          </a:prstGeom>
          <a:noFill/>
        </p:spPr>
        <p:txBody>
          <a:bodyPr wrap="square" rtlCol="0">
            <a:spAutoFit/>
          </a:bodyPr>
          <a:lstStyle/>
          <a:p>
            <a:pPr algn="r" defTabSz="457200"/>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200"/>
              <a:t>‹#›</a:t>
            </a:fld>
            <a:r>
              <a:rPr lang="en-US" sz="1000" dirty="0">
                <a:solidFill>
                  <a:srgbClr val="FFFFFF"/>
                </a:solidFill>
                <a:latin typeface="Lucida Sans"/>
                <a:cs typeface="Lucida Sans"/>
              </a:rPr>
              <a:t> </a:t>
            </a:r>
          </a:p>
        </p:txBody>
      </p:sp>
      <p:pic>
        <p:nvPicPr>
          <p:cNvPr id="14" name="Picture 13"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7"/>
            <a:ext cx="5476304" cy="338159"/>
          </a:xfrm>
          <a:prstGeom prst="rect">
            <a:avLst/>
          </a:prstGeom>
        </p:spPr>
      </p:pic>
      <p:sp>
        <p:nvSpPr>
          <p:cNvPr id="15" name="Rectangle 14">
            <a:hlinkClick r:id="rId3"/>
          </p:cNvPr>
          <p:cNvSpPr/>
          <p:nvPr userDrawn="1"/>
        </p:nvSpPr>
        <p:spPr>
          <a:xfrm>
            <a:off x="3542587" y="6519777"/>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Tree>
    <p:extLst>
      <p:ext uri="{BB962C8B-B14F-4D97-AF65-F5344CB8AC3E}">
        <p14:creationId xmlns:p14="http://schemas.microsoft.com/office/powerpoint/2010/main" val="151253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10" name="Picture Placeholder 2"/>
          <p:cNvSpPr>
            <a:spLocks noGrp="1"/>
          </p:cNvSpPr>
          <p:nvPr>
            <p:ph type="pic" idx="14"/>
          </p:nvPr>
        </p:nvSpPr>
        <p:spPr>
          <a:xfrm>
            <a:off x="4616451" y="3892048"/>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Picture Placeholder 2"/>
          <p:cNvSpPr>
            <a:spLocks noGrp="1"/>
          </p:cNvSpPr>
          <p:nvPr>
            <p:ph type="pic" idx="1"/>
          </p:nvPr>
        </p:nvSpPr>
        <p:spPr>
          <a:xfrm>
            <a:off x="4616451" y="1600202"/>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Picture Placeholder 2"/>
          <p:cNvSpPr>
            <a:spLocks noGrp="1"/>
          </p:cNvSpPr>
          <p:nvPr>
            <p:ph type="pic" idx="15"/>
          </p:nvPr>
        </p:nvSpPr>
        <p:spPr>
          <a:xfrm>
            <a:off x="457199" y="1600202"/>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Picture Placeholder 2"/>
          <p:cNvSpPr>
            <a:spLocks noGrp="1"/>
          </p:cNvSpPr>
          <p:nvPr>
            <p:ph type="pic" idx="16"/>
          </p:nvPr>
        </p:nvSpPr>
        <p:spPr>
          <a:xfrm>
            <a:off x="460374" y="3892048"/>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616451" y="5646677"/>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7" name="Text Placeholder 4"/>
          <p:cNvSpPr>
            <a:spLocks noGrp="1"/>
          </p:cNvSpPr>
          <p:nvPr>
            <p:ph type="body" sz="quarter" idx="13" hasCustomPrompt="1"/>
          </p:nvPr>
        </p:nvSpPr>
        <p:spPr>
          <a:xfrm>
            <a:off x="457199" y="5646677"/>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3" name="Text Placeholder 4"/>
          <p:cNvSpPr>
            <a:spLocks noGrp="1"/>
          </p:cNvSpPr>
          <p:nvPr>
            <p:ph type="body" sz="quarter" idx="17" hasCustomPrompt="1"/>
          </p:nvPr>
        </p:nvSpPr>
        <p:spPr>
          <a:xfrm>
            <a:off x="4616451" y="3354831"/>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4" name="Text Placeholder 4"/>
          <p:cNvSpPr>
            <a:spLocks noGrp="1"/>
          </p:cNvSpPr>
          <p:nvPr>
            <p:ph type="body" sz="quarter" idx="18" hasCustomPrompt="1"/>
          </p:nvPr>
        </p:nvSpPr>
        <p:spPr>
          <a:xfrm>
            <a:off x="454024" y="3354831"/>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7" name="Rectangle 16"/>
          <p:cNvSpPr/>
          <p:nvPr userDrawn="1"/>
        </p:nvSpPr>
        <p:spPr>
          <a:xfrm>
            <a:off x="2" y="6330474"/>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
        <p:nvSpPr>
          <p:cNvPr id="19" name="TextBox 18"/>
          <p:cNvSpPr txBox="1"/>
          <p:nvPr userDrawn="1"/>
        </p:nvSpPr>
        <p:spPr>
          <a:xfrm>
            <a:off x="7571685" y="6483776"/>
            <a:ext cx="1458266" cy="246221"/>
          </a:xfrm>
          <a:prstGeom prst="rect">
            <a:avLst/>
          </a:prstGeom>
          <a:noFill/>
        </p:spPr>
        <p:txBody>
          <a:bodyPr wrap="square" rtlCol="0">
            <a:spAutoFit/>
          </a:bodyPr>
          <a:lstStyle/>
          <a:p>
            <a:pPr algn="r" defTabSz="457200"/>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200"/>
              <a:t>‹#›</a:t>
            </a:fld>
            <a:r>
              <a:rPr lang="en-US" sz="1000" dirty="0">
                <a:solidFill>
                  <a:srgbClr val="FFFFFF"/>
                </a:solidFill>
                <a:latin typeface="Lucida Sans"/>
                <a:cs typeface="Lucida Sans"/>
              </a:rPr>
              <a:t> </a:t>
            </a:r>
          </a:p>
        </p:txBody>
      </p:sp>
      <p:pic>
        <p:nvPicPr>
          <p:cNvPr id="20" name="Picture 1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7"/>
            <a:ext cx="5476304" cy="338159"/>
          </a:xfrm>
          <a:prstGeom prst="rect">
            <a:avLst/>
          </a:prstGeom>
        </p:spPr>
      </p:pic>
      <p:sp>
        <p:nvSpPr>
          <p:cNvPr id="21" name="Rectangle 20">
            <a:hlinkClick r:id="rId3"/>
          </p:cNvPr>
          <p:cNvSpPr/>
          <p:nvPr userDrawn="1"/>
        </p:nvSpPr>
        <p:spPr>
          <a:xfrm>
            <a:off x="3542587" y="6519777"/>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Tree>
    <p:extLst>
      <p:ext uri="{BB962C8B-B14F-4D97-AF65-F5344CB8AC3E}">
        <p14:creationId xmlns:p14="http://schemas.microsoft.com/office/powerpoint/2010/main" val="2755846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AP only">
    <p:spTree>
      <p:nvGrpSpPr>
        <p:cNvPr id="1" name=""/>
        <p:cNvGrpSpPr/>
        <p:nvPr/>
      </p:nvGrpSpPr>
      <p:grpSpPr>
        <a:xfrm>
          <a:off x="0" y="0"/>
          <a:ext cx="0" cy="0"/>
          <a:chOff x="0" y="0"/>
          <a:chExt cx="0" cy="0"/>
        </a:xfrm>
      </p:grpSpPr>
      <p:pic>
        <p:nvPicPr>
          <p:cNvPr id="8" name="Picture 7"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pic>
        <p:nvPicPr>
          <p:cNvPr id="2" name="Picture 1"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1" y="225996"/>
            <a:ext cx="1640438" cy="808050"/>
          </a:xfrm>
          <a:prstGeom prst="rect">
            <a:avLst/>
          </a:prstGeom>
        </p:spPr>
      </p:pic>
      <p:sp>
        <p:nvSpPr>
          <p:cNvPr id="10" name="Title 1"/>
          <p:cNvSpPr>
            <a:spLocks noGrp="1"/>
          </p:cNvSpPr>
          <p:nvPr>
            <p:ph type="ctrTitle"/>
          </p:nvPr>
        </p:nvSpPr>
        <p:spPr>
          <a:xfrm>
            <a:off x="219321" y="2362436"/>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8"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descr="ATC_org_green_CMYK.pdf">
            <a:hlinkClick r:id="rId4"/>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72085" y="6518034"/>
            <a:ext cx="1862715" cy="150565"/>
          </a:xfrm>
          <a:prstGeom prst="rect">
            <a:avLst/>
          </a:prstGeom>
        </p:spPr>
      </p:pic>
      <p:sp>
        <p:nvSpPr>
          <p:cNvPr id="13" name="Rectangle 12"/>
          <p:cNvSpPr/>
          <p:nvPr userDrawn="1"/>
        </p:nvSpPr>
        <p:spPr>
          <a:xfrm>
            <a:off x="-1" y="1737614"/>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Tree>
    <p:extLst>
      <p:ext uri="{BB962C8B-B14F-4D97-AF65-F5344CB8AC3E}">
        <p14:creationId xmlns:p14="http://schemas.microsoft.com/office/powerpoint/2010/main" val="3472902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AP Co-Branded">
    <p:spTree>
      <p:nvGrpSpPr>
        <p:cNvPr id="1" name=""/>
        <p:cNvGrpSpPr/>
        <p:nvPr/>
      </p:nvGrpSpPr>
      <p:grpSpPr>
        <a:xfrm>
          <a:off x="0" y="0"/>
          <a:ext cx="0" cy="0"/>
          <a:chOff x="0" y="0"/>
          <a:chExt cx="0" cy="0"/>
        </a:xfrm>
      </p:grpSpPr>
      <p:pic>
        <p:nvPicPr>
          <p:cNvPr id="3" name="Picture 2"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pic>
        <p:nvPicPr>
          <p:cNvPr id="2" name="Picture 1"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1" y="225996"/>
            <a:ext cx="1640438" cy="808050"/>
          </a:xfrm>
          <a:prstGeom prst="rect">
            <a:avLst/>
          </a:prstGeom>
        </p:spPr>
      </p:pic>
      <p:sp>
        <p:nvSpPr>
          <p:cNvPr id="10" name="Title 1"/>
          <p:cNvSpPr>
            <a:spLocks noGrp="1"/>
          </p:cNvSpPr>
          <p:nvPr>
            <p:ph type="ctrTitle"/>
          </p:nvPr>
        </p:nvSpPr>
        <p:spPr>
          <a:xfrm>
            <a:off x="219321" y="2362436"/>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8"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descr="ATC_org_green_CMYK.pdf">
            <a:hlinkClick r:id="rId4"/>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72085" y="6518034"/>
            <a:ext cx="1862715" cy="150565"/>
          </a:xfrm>
          <a:prstGeom prst="rect">
            <a:avLst/>
          </a:prstGeom>
        </p:spPr>
      </p:pic>
      <p:sp>
        <p:nvSpPr>
          <p:cNvPr id="13" name="Rectangle 12"/>
          <p:cNvSpPr/>
          <p:nvPr userDrawn="1"/>
        </p:nvSpPr>
        <p:spPr>
          <a:xfrm>
            <a:off x="-1" y="1737614"/>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
        <p:nvSpPr>
          <p:cNvPr id="7" name="Picture Placeholder 6"/>
          <p:cNvSpPr>
            <a:spLocks noGrp="1"/>
          </p:cNvSpPr>
          <p:nvPr>
            <p:ph type="pic" sz="quarter" idx="11"/>
          </p:nvPr>
        </p:nvSpPr>
        <p:spPr>
          <a:xfrm>
            <a:off x="7117559" y="225425"/>
            <a:ext cx="1651000" cy="808038"/>
          </a:xfrm>
        </p:spPr>
        <p:txBody>
          <a:bodyPr>
            <a:normAutofit/>
          </a:bodyPr>
          <a:lstStyle>
            <a:lvl1pPr>
              <a:defRPr sz="1400"/>
            </a:lvl1pPr>
          </a:lstStyle>
          <a:p>
            <a:r>
              <a:rPr lang="en-US" dirty="0"/>
              <a:t>Click icon to add picture</a:t>
            </a:r>
          </a:p>
        </p:txBody>
      </p:sp>
    </p:spTree>
    <p:extLst>
      <p:ext uri="{BB962C8B-B14F-4D97-AF65-F5344CB8AC3E}">
        <p14:creationId xmlns:p14="http://schemas.microsoft.com/office/powerpoint/2010/main" val="2997807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ATC only">
    <p:spTree>
      <p:nvGrpSpPr>
        <p:cNvPr id="1" name=""/>
        <p:cNvGrpSpPr/>
        <p:nvPr/>
      </p:nvGrpSpPr>
      <p:grpSpPr>
        <a:xfrm>
          <a:off x="0" y="0"/>
          <a:ext cx="0" cy="0"/>
          <a:chOff x="0" y="0"/>
          <a:chExt cx="0" cy="0"/>
        </a:xfrm>
      </p:grpSpPr>
      <p:pic>
        <p:nvPicPr>
          <p:cNvPr id="4" name="Picture 3" descr="GettyImages_175389704_72dpi_cropped_compressed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4922874"/>
          </a:xfrm>
          <a:prstGeom prst="rect">
            <a:avLst/>
          </a:prstGeom>
        </p:spPr>
      </p:pic>
      <p:pic>
        <p:nvPicPr>
          <p:cNvPr id="8" name="Picture 7" descr="green_texture_compressed_crop.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861544"/>
            <a:ext cx="9144000" cy="1996457"/>
          </a:xfrm>
          <a:prstGeom prst="rect">
            <a:avLst/>
          </a:prstGeom>
        </p:spPr>
      </p:pic>
      <p:sp>
        <p:nvSpPr>
          <p:cNvPr id="13" name="Title 1"/>
          <p:cNvSpPr>
            <a:spLocks noGrp="1"/>
          </p:cNvSpPr>
          <p:nvPr>
            <p:ph type="ctrTitle"/>
          </p:nvPr>
        </p:nvSpPr>
        <p:spPr>
          <a:xfrm>
            <a:off x="237698" y="4861543"/>
            <a:ext cx="8684052" cy="942502"/>
          </a:xfrm>
        </p:spPr>
        <p:txBody>
          <a:bodyPr>
            <a:normAutofit/>
          </a:bodyPr>
          <a:lstStyle>
            <a:lvl1pPr>
              <a:defRPr sz="2800">
                <a:solidFill>
                  <a:srgbClr val="FFFFFF"/>
                </a:solidFill>
              </a:defRPr>
            </a:lvl1pPr>
          </a:lstStyle>
          <a:p>
            <a:r>
              <a:rPr lang="en-US"/>
              <a:t>Click to edit Master title style</a:t>
            </a:r>
            <a:endParaRPr lang="en-US" dirty="0"/>
          </a:p>
        </p:txBody>
      </p:sp>
      <p:sp>
        <p:nvSpPr>
          <p:cNvPr id="15" name="Subtitle 2"/>
          <p:cNvSpPr>
            <a:spLocks noGrp="1"/>
          </p:cNvSpPr>
          <p:nvPr>
            <p:ph type="subTitle" idx="1"/>
          </p:nvPr>
        </p:nvSpPr>
        <p:spPr>
          <a:xfrm>
            <a:off x="237699" y="5804045"/>
            <a:ext cx="5497220" cy="79240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 y="329608"/>
            <a:ext cx="3651249" cy="750488"/>
          </a:xfrm>
          <a:prstGeom prst="rect">
            <a:avLst/>
          </a:prstGeom>
        </p:spPr>
      </p:pic>
    </p:spTree>
    <p:extLst>
      <p:ext uri="{BB962C8B-B14F-4D97-AF65-F5344CB8AC3E}">
        <p14:creationId xmlns:p14="http://schemas.microsoft.com/office/powerpoint/2010/main" val="517413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33" name="Rectangle 32"/>
          <p:cNvSpPr/>
          <p:nvPr userDrawn="1"/>
        </p:nvSpPr>
        <p:spPr>
          <a:xfrm>
            <a:off x="2" y="6330474"/>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
        <p:nvSpPr>
          <p:cNvPr id="7" name="TextBox 6"/>
          <p:cNvSpPr txBox="1"/>
          <p:nvPr userDrawn="1"/>
        </p:nvSpPr>
        <p:spPr>
          <a:xfrm>
            <a:off x="7571685" y="6483776"/>
            <a:ext cx="1458266" cy="246221"/>
          </a:xfrm>
          <a:prstGeom prst="rect">
            <a:avLst/>
          </a:prstGeom>
          <a:noFill/>
        </p:spPr>
        <p:txBody>
          <a:bodyPr wrap="square" rtlCol="0">
            <a:spAutoFit/>
          </a:bodyPr>
          <a:lstStyle/>
          <a:p>
            <a:pPr algn="r" defTabSz="457200"/>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200"/>
              <a:t>‹#›</a:t>
            </a:fld>
            <a:r>
              <a:rPr lang="en-US" sz="1000" dirty="0">
                <a:solidFill>
                  <a:srgbClr val="FFFFFF"/>
                </a:solidFill>
                <a:latin typeface="Lucida Sans"/>
                <a:cs typeface="Lucida Sans"/>
              </a:rPr>
              <a:t> </a:t>
            </a:r>
          </a:p>
        </p:txBody>
      </p:sp>
      <p:sp>
        <p:nvSpPr>
          <p:cNvPr id="8" name="Title 26"/>
          <p:cNvSpPr>
            <a:spLocks noGrp="1"/>
          </p:cNvSpPr>
          <p:nvPr>
            <p:ph type="title"/>
          </p:nvPr>
        </p:nvSpPr>
        <p:spPr>
          <a:xfrm>
            <a:off x="214315" y="2914650"/>
            <a:ext cx="3675062" cy="1143000"/>
          </a:xfrm>
        </p:spPr>
        <p:txBody>
          <a:bodyPr/>
          <a:lstStyle>
            <a:lvl1pPr>
              <a:defRPr>
                <a:solidFill>
                  <a:srgbClr val="23593E"/>
                </a:solidFill>
              </a:defRPr>
            </a:lvl1pPr>
          </a:lstStyle>
          <a:p>
            <a:r>
              <a:rPr lang="en-US"/>
              <a:t>Click to edit Master title style</a:t>
            </a:r>
            <a:endParaRPr lang="en-US" dirty="0"/>
          </a:p>
        </p:txBody>
      </p:sp>
      <p:sp>
        <p:nvSpPr>
          <p:cNvPr id="21" name="Text Placeholder 32"/>
          <p:cNvSpPr>
            <a:spLocks noGrp="1"/>
          </p:cNvSpPr>
          <p:nvPr>
            <p:ph type="body" sz="quarter" idx="10"/>
          </p:nvPr>
        </p:nvSpPr>
        <p:spPr>
          <a:xfrm>
            <a:off x="4624614" y="1858449"/>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2" name="Text Placeholder 32"/>
          <p:cNvSpPr>
            <a:spLocks noGrp="1"/>
          </p:cNvSpPr>
          <p:nvPr>
            <p:ph type="body" sz="quarter" idx="11" hasCustomPrompt="1"/>
          </p:nvPr>
        </p:nvSpPr>
        <p:spPr>
          <a:xfrm>
            <a:off x="7209516" y="1858449"/>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3" name="Text Placeholder 32"/>
          <p:cNvSpPr>
            <a:spLocks noGrp="1"/>
          </p:cNvSpPr>
          <p:nvPr>
            <p:ph type="body" sz="quarter" idx="12"/>
          </p:nvPr>
        </p:nvSpPr>
        <p:spPr>
          <a:xfrm>
            <a:off x="4624614" y="240062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4" name="Text Placeholder 32"/>
          <p:cNvSpPr>
            <a:spLocks noGrp="1"/>
          </p:cNvSpPr>
          <p:nvPr>
            <p:ph type="body" sz="quarter" idx="13" hasCustomPrompt="1"/>
          </p:nvPr>
        </p:nvSpPr>
        <p:spPr>
          <a:xfrm>
            <a:off x="7209516" y="240062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5" name="Text Placeholder 32"/>
          <p:cNvSpPr>
            <a:spLocks noGrp="1"/>
          </p:cNvSpPr>
          <p:nvPr>
            <p:ph type="body" sz="quarter" idx="14"/>
          </p:nvPr>
        </p:nvSpPr>
        <p:spPr>
          <a:xfrm>
            <a:off x="4624614" y="295501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6" name="Text Placeholder 32"/>
          <p:cNvSpPr>
            <a:spLocks noGrp="1"/>
          </p:cNvSpPr>
          <p:nvPr>
            <p:ph type="body" sz="quarter" idx="15" hasCustomPrompt="1"/>
          </p:nvPr>
        </p:nvSpPr>
        <p:spPr>
          <a:xfrm>
            <a:off x="7209516" y="295501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7" name="Text Placeholder 32"/>
          <p:cNvSpPr>
            <a:spLocks noGrp="1"/>
          </p:cNvSpPr>
          <p:nvPr>
            <p:ph type="body" sz="quarter" idx="16"/>
          </p:nvPr>
        </p:nvSpPr>
        <p:spPr>
          <a:xfrm>
            <a:off x="4624614" y="350940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8" name="Text Placeholder 32"/>
          <p:cNvSpPr>
            <a:spLocks noGrp="1"/>
          </p:cNvSpPr>
          <p:nvPr>
            <p:ph type="body" sz="quarter" idx="17" hasCustomPrompt="1"/>
          </p:nvPr>
        </p:nvSpPr>
        <p:spPr>
          <a:xfrm>
            <a:off x="7209516" y="350940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9" name="Text Placeholder 32"/>
          <p:cNvSpPr>
            <a:spLocks noGrp="1"/>
          </p:cNvSpPr>
          <p:nvPr>
            <p:ph type="body" sz="quarter" idx="18"/>
          </p:nvPr>
        </p:nvSpPr>
        <p:spPr>
          <a:xfrm>
            <a:off x="4624614" y="406379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0" name="Text Placeholder 32"/>
          <p:cNvSpPr>
            <a:spLocks noGrp="1"/>
          </p:cNvSpPr>
          <p:nvPr>
            <p:ph type="body" sz="quarter" idx="19" hasCustomPrompt="1"/>
          </p:nvPr>
        </p:nvSpPr>
        <p:spPr>
          <a:xfrm>
            <a:off x="7209516" y="406379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1" name="Text Placeholder 32"/>
          <p:cNvSpPr>
            <a:spLocks noGrp="1"/>
          </p:cNvSpPr>
          <p:nvPr>
            <p:ph type="body" sz="quarter" idx="20"/>
          </p:nvPr>
        </p:nvSpPr>
        <p:spPr>
          <a:xfrm>
            <a:off x="4624614" y="4618186"/>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2" name="Text Placeholder 32"/>
          <p:cNvSpPr>
            <a:spLocks noGrp="1"/>
          </p:cNvSpPr>
          <p:nvPr>
            <p:ph type="body" sz="quarter" idx="21" hasCustomPrompt="1"/>
          </p:nvPr>
        </p:nvSpPr>
        <p:spPr>
          <a:xfrm>
            <a:off x="7209516" y="4618186"/>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pic>
        <p:nvPicPr>
          <p:cNvPr id="35" name="Picture 34"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7"/>
            <a:ext cx="5476304" cy="338159"/>
          </a:xfrm>
          <a:prstGeom prst="rect">
            <a:avLst/>
          </a:prstGeom>
        </p:spPr>
      </p:pic>
      <p:sp>
        <p:nvSpPr>
          <p:cNvPr id="36" name="Rectangle 35">
            <a:hlinkClick r:id="rId3"/>
          </p:cNvPr>
          <p:cNvSpPr/>
          <p:nvPr userDrawn="1"/>
        </p:nvSpPr>
        <p:spPr>
          <a:xfrm>
            <a:off x="3542587" y="6519777"/>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Tree>
    <p:extLst>
      <p:ext uri="{BB962C8B-B14F-4D97-AF65-F5344CB8AC3E}">
        <p14:creationId xmlns:p14="http://schemas.microsoft.com/office/powerpoint/2010/main" val="2288403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Page 2">
    <p:spTree>
      <p:nvGrpSpPr>
        <p:cNvPr id="1" name=""/>
        <p:cNvGrpSpPr/>
        <p:nvPr/>
      </p:nvGrpSpPr>
      <p:grpSpPr>
        <a:xfrm>
          <a:off x="0" y="0"/>
          <a:ext cx="0" cy="0"/>
          <a:chOff x="0" y="0"/>
          <a:chExt cx="0" cy="0"/>
        </a:xfrm>
      </p:grpSpPr>
      <p:pic>
        <p:nvPicPr>
          <p:cNvPr id="2" name="Picture 1" descr="171366080_5_blur_72dpi_cropped_compressed.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800" y="0"/>
            <a:ext cx="9152800" cy="6858000"/>
          </a:xfrm>
          <a:prstGeom prst="rect">
            <a:avLst/>
          </a:prstGeom>
        </p:spPr>
      </p:pic>
      <p:sp>
        <p:nvSpPr>
          <p:cNvPr id="9" name="Rectangle 8"/>
          <p:cNvSpPr/>
          <p:nvPr userDrawn="1"/>
        </p:nvSpPr>
        <p:spPr>
          <a:xfrm>
            <a:off x="-2" y="2120457"/>
            <a:ext cx="9144002" cy="3983055"/>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latin typeface="Lucida Sans"/>
              <a:cs typeface="Lucida Sans"/>
            </a:endParaRPr>
          </a:p>
        </p:txBody>
      </p:sp>
      <p:sp>
        <p:nvSpPr>
          <p:cNvPr id="27" name="Title 26"/>
          <p:cNvSpPr>
            <a:spLocks noGrp="1"/>
          </p:cNvSpPr>
          <p:nvPr>
            <p:ph type="title"/>
          </p:nvPr>
        </p:nvSpPr>
        <p:spPr>
          <a:xfrm>
            <a:off x="214315" y="3629025"/>
            <a:ext cx="3675062" cy="1143000"/>
          </a:xfrm>
        </p:spPr>
        <p:txBody>
          <a:bodyPr/>
          <a:lstStyle>
            <a:lvl1pPr>
              <a:defRPr>
                <a:solidFill>
                  <a:srgbClr val="23593E"/>
                </a:solidFill>
              </a:defRPr>
            </a:lvl1pPr>
          </a:lstStyle>
          <a:p>
            <a:r>
              <a:rPr lang="en-US"/>
              <a:t>Click to edit Master title style</a:t>
            </a:r>
            <a:endParaRPr lang="en-US" dirty="0"/>
          </a:p>
        </p:txBody>
      </p:sp>
      <p:sp>
        <p:nvSpPr>
          <p:cNvPr id="33" name="Text Placeholder 32"/>
          <p:cNvSpPr>
            <a:spLocks noGrp="1"/>
          </p:cNvSpPr>
          <p:nvPr>
            <p:ph type="body" sz="quarter" idx="10"/>
          </p:nvPr>
        </p:nvSpPr>
        <p:spPr>
          <a:xfrm>
            <a:off x="4624614" y="245678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4" name="Text Placeholder 32"/>
          <p:cNvSpPr>
            <a:spLocks noGrp="1"/>
          </p:cNvSpPr>
          <p:nvPr>
            <p:ph type="body" sz="quarter" idx="11" hasCustomPrompt="1"/>
          </p:nvPr>
        </p:nvSpPr>
        <p:spPr>
          <a:xfrm>
            <a:off x="7209516" y="245678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5" name="Text Placeholder 32"/>
          <p:cNvSpPr>
            <a:spLocks noGrp="1"/>
          </p:cNvSpPr>
          <p:nvPr>
            <p:ph type="body" sz="quarter" idx="12"/>
          </p:nvPr>
        </p:nvSpPr>
        <p:spPr>
          <a:xfrm>
            <a:off x="4624614" y="299896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6" name="Text Placeholder 32"/>
          <p:cNvSpPr>
            <a:spLocks noGrp="1"/>
          </p:cNvSpPr>
          <p:nvPr>
            <p:ph type="body" sz="quarter" idx="13" hasCustomPrompt="1"/>
          </p:nvPr>
        </p:nvSpPr>
        <p:spPr>
          <a:xfrm>
            <a:off x="7209516" y="299896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7" name="Text Placeholder 32"/>
          <p:cNvSpPr>
            <a:spLocks noGrp="1"/>
          </p:cNvSpPr>
          <p:nvPr>
            <p:ph type="body" sz="quarter" idx="14"/>
          </p:nvPr>
        </p:nvSpPr>
        <p:spPr>
          <a:xfrm>
            <a:off x="4624614" y="355335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8" name="Text Placeholder 32"/>
          <p:cNvSpPr>
            <a:spLocks noGrp="1"/>
          </p:cNvSpPr>
          <p:nvPr>
            <p:ph type="body" sz="quarter" idx="15" hasCustomPrompt="1"/>
          </p:nvPr>
        </p:nvSpPr>
        <p:spPr>
          <a:xfrm>
            <a:off x="7209516" y="355335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9" name="Text Placeholder 32"/>
          <p:cNvSpPr>
            <a:spLocks noGrp="1"/>
          </p:cNvSpPr>
          <p:nvPr>
            <p:ph type="body" sz="quarter" idx="16"/>
          </p:nvPr>
        </p:nvSpPr>
        <p:spPr>
          <a:xfrm>
            <a:off x="4624614" y="410774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0" name="Text Placeholder 32"/>
          <p:cNvSpPr>
            <a:spLocks noGrp="1"/>
          </p:cNvSpPr>
          <p:nvPr>
            <p:ph type="body" sz="quarter" idx="17" hasCustomPrompt="1"/>
          </p:nvPr>
        </p:nvSpPr>
        <p:spPr>
          <a:xfrm>
            <a:off x="7209516" y="410774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41" name="Text Placeholder 32"/>
          <p:cNvSpPr>
            <a:spLocks noGrp="1"/>
          </p:cNvSpPr>
          <p:nvPr>
            <p:ph type="body" sz="quarter" idx="18"/>
          </p:nvPr>
        </p:nvSpPr>
        <p:spPr>
          <a:xfrm>
            <a:off x="4624614" y="466213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2" name="Text Placeholder 32"/>
          <p:cNvSpPr>
            <a:spLocks noGrp="1"/>
          </p:cNvSpPr>
          <p:nvPr>
            <p:ph type="body" sz="quarter" idx="19" hasCustomPrompt="1"/>
          </p:nvPr>
        </p:nvSpPr>
        <p:spPr>
          <a:xfrm>
            <a:off x="7209516" y="466213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43" name="Text Placeholder 32"/>
          <p:cNvSpPr>
            <a:spLocks noGrp="1"/>
          </p:cNvSpPr>
          <p:nvPr>
            <p:ph type="body" sz="quarter" idx="20"/>
          </p:nvPr>
        </p:nvSpPr>
        <p:spPr>
          <a:xfrm>
            <a:off x="4624614" y="5216525"/>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4" name="Text Placeholder 32"/>
          <p:cNvSpPr>
            <a:spLocks noGrp="1"/>
          </p:cNvSpPr>
          <p:nvPr>
            <p:ph type="body" sz="quarter" idx="21" hasCustomPrompt="1"/>
          </p:nvPr>
        </p:nvSpPr>
        <p:spPr>
          <a:xfrm>
            <a:off x="7209516" y="5216525"/>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Tree>
    <p:extLst>
      <p:ext uri="{BB962C8B-B14F-4D97-AF65-F5344CB8AC3E}">
        <p14:creationId xmlns:p14="http://schemas.microsoft.com/office/powerpoint/2010/main" val="93999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2459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3" name="Title 2"/>
          <p:cNvSpPr>
            <a:spLocks noGrp="1"/>
          </p:cNvSpPr>
          <p:nvPr>
            <p:ph type="title"/>
          </p:nvPr>
        </p:nvSpPr>
        <p:spPr>
          <a:xfrm>
            <a:off x="216569"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3331486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rgbClr val="4646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2" name="Title 2"/>
          <p:cNvSpPr>
            <a:spLocks noGrp="1"/>
          </p:cNvSpPr>
          <p:nvPr>
            <p:ph type="title"/>
          </p:nvPr>
        </p:nvSpPr>
        <p:spPr>
          <a:xfrm>
            <a:off x="216569"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2492680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27962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xStyles>
    <p:titleStyle>
      <a:lvl1pPr algn="l" defTabSz="457200" rtl="0" eaLnBrk="1" latinLnBrk="0" hangingPunct="1">
        <a:spcBef>
          <a:spcPct val="0"/>
        </a:spcBef>
        <a:buNone/>
        <a:defRPr sz="2800" kern="1200">
          <a:solidFill>
            <a:schemeClr val="tx1"/>
          </a:solidFill>
          <a:latin typeface="Lucida Sans"/>
          <a:ea typeface="+mj-ea"/>
          <a:cs typeface="Lucida San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Lucida Sans"/>
          <a:ea typeface="+mn-ea"/>
          <a:cs typeface="Lucida Sans"/>
        </a:defRPr>
      </a:lvl1pPr>
      <a:lvl2pPr marL="742950" indent="-285750" algn="l" defTabSz="457200" rtl="0" eaLnBrk="1" latinLnBrk="0" hangingPunct="1">
        <a:spcBef>
          <a:spcPct val="20000"/>
        </a:spcBef>
        <a:buFont typeface="Arial"/>
        <a:buChar char="–"/>
        <a:defRPr sz="2000" kern="1200">
          <a:solidFill>
            <a:schemeClr val="tx1"/>
          </a:solidFill>
          <a:latin typeface="Lucida Sans"/>
          <a:ea typeface="+mn-ea"/>
          <a:cs typeface="Lucida Sans"/>
        </a:defRPr>
      </a:lvl2pPr>
      <a:lvl3pPr marL="1143000" indent="-228600" algn="l" defTabSz="457200" rtl="0" eaLnBrk="1" latinLnBrk="0" hangingPunct="1">
        <a:spcBef>
          <a:spcPct val="20000"/>
        </a:spcBef>
        <a:buFont typeface="Arial"/>
        <a:buChar char="•"/>
        <a:defRPr sz="1800" kern="1200">
          <a:solidFill>
            <a:schemeClr val="tx1"/>
          </a:solidFill>
          <a:latin typeface="Lucida Sans"/>
          <a:ea typeface="+mn-ea"/>
          <a:cs typeface="Lucida Sans"/>
        </a:defRPr>
      </a:lvl3pPr>
      <a:lvl4pPr marL="1600200" indent="-228600" algn="l" defTabSz="457200" rtl="0" eaLnBrk="1" latinLnBrk="0" hangingPunct="1">
        <a:spcBef>
          <a:spcPct val="20000"/>
        </a:spcBef>
        <a:buFont typeface="Arial"/>
        <a:buChar char="–"/>
        <a:defRPr sz="1600" kern="1200">
          <a:solidFill>
            <a:schemeClr val="tx1"/>
          </a:solidFill>
          <a:latin typeface="Lucida Sans"/>
          <a:ea typeface="+mn-ea"/>
          <a:cs typeface="Lucida Sans"/>
        </a:defRPr>
      </a:lvl4pPr>
      <a:lvl5pPr marL="2057400" indent="-228600" algn="l" defTabSz="457200" rtl="0" eaLnBrk="1" latinLnBrk="0" hangingPunct="1">
        <a:spcBef>
          <a:spcPct val="20000"/>
        </a:spcBef>
        <a:buFont typeface="Arial"/>
        <a:buChar char="»"/>
        <a:defRPr sz="16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fCZBnUt6rZ0&amp;feature=youtu.be"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fCZBnUt6rZ0&amp;feature=youtu.be"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hyperlink" Target="http://achievethecore.org/page/893/mini-assessment-for-the-great-fire-by-jim-murphy-detail-pg" TargetMode="External"/><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hyperlink" Target="http://www.richard-feynman.net/videos.htm" TargetMode="External"/><Relationship Id="rId4" Type="http://schemas.openxmlformats.org/officeDocument/2006/relationships/hyperlink" Target="http://achievethecore.org/page/831/mini-assessment-for-the-making-of-a-scientist-by-richard-feynman-detail-pg"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achievethecore.org/page/899/mini-assessment-for-curse-of-the-poisoned-pretzel-by-paul-haven-detail-pg"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achievethecore.org/page/2762/counting-on-grace-by-elizabeth-winthrop-and-iqbal-by-francesco-d-adamo-mini-assessment" TargetMode="External"/><Relationship Id="rId4" Type="http://schemas.openxmlformats.org/officeDocument/2006/relationships/hyperlink" Target="http://achievethecore.org/page/921/mini-assessment-for-1984-by-george-orwell-detail-p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hyperlink" Target="http://www.richard-feynman.net/videos.htm" TargetMode="External"/><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hyperlink" Target="http://www.richard-feynman.net/videos.htm" TargetMode="External"/><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hyperlink" Target="http://www.richard-feynman.net/videos.htm" TargetMode="External"/><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hyperlink" Target="http://www.richard-feynman.net/videos.htm" TargetMode="External"/><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8771" y="5036554"/>
            <a:ext cx="184666" cy="369332"/>
          </a:xfrm>
          <a:prstGeom prst="rect">
            <a:avLst/>
          </a:prstGeom>
          <a:noFill/>
        </p:spPr>
        <p:txBody>
          <a:bodyPr wrap="none" rtlCol="0">
            <a:spAutoFit/>
          </a:bodyPr>
          <a:lstStyle/>
          <a:p>
            <a:pPr defTabSz="457200"/>
            <a:endParaRPr lang="en-US" dirty="0">
              <a:solidFill>
                <a:srgbClr val="000000"/>
              </a:solidFill>
            </a:endParaRPr>
          </a:p>
        </p:txBody>
      </p:sp>
      <p:sp>
        <p:nvSpPr>
          <p:cNvPr id="14" name="Title 13"/>
          <p:cNvSpPr>
            <a:spLocks noGrp="1"/>
          </p:cNvSpPr>
          <p:nvPr>
            <p:ph type="ctrTitle"/>
          </p:nvPr>
        </p:nvSpPr>
        <p:spPr/>
        <p:txBody>
          <a:bodyPr/>
          <a:lstStyle/>
          <a:p>
            <a:r>
              <a:rPr lang="en-US" dirty="0"/>
              <a:t>Grade 6: Common Core State Standards Alignment Guidance</a:t>
            </a:r>
          </a:p>
        </p:txBody>
      </p:sp>
      <p:sp>
        <p:nvSpPr>
          <p:cNvPr id="15" name="Subtitle 14"/>
          <p:cNvSpPr>
            <a:spLocks noGrp="1"/>
          </p:cNvSpPr>
          <p:nvPr>
            <p:ph type="subTitle" idx="1"/>
          </p:nvPr>
        </p:nvSpPr>
        <p:spPr/>
        <p:txBody>
          <a:bodyPr>
            <a:normAutofit lnSpcReduction="10000"/>
          </a:bodyPr>
          <a:lstStyle/>
          <a:p>
            <a:r>
              <a:rPr lang="en-US" dirty="0"/>
              <a:t>Reading for Literature and Reading for Informational Texts Standards</a:t>
            </a:r>
          </a:p>
        </p:txBody>
      </p:sp>
    </p:spTree>
    <p:extLst>
      <p:ext uri="{BB962C8B-B14F-4D97-AF65-F5344CB8AC3E}">
        <p14:creationId xmlns:p14="http://schemas.microsoft.com/office/powerpoint/2010/main" val="1925022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 </a:t>
            </a:r>
          </a:p>
        </p:txBody>
      </p:sp>
      <p:sp>
        <p:nvSpPr>
          <p:cNvPr id="6" name="Content Placeholder 5"/>
          <p:cNvSpPr>
            <a:spLocks noGrp="1"/>
          </p:cNvSpPr>
          <p:nvPr>
            <p:ph idx="1"/>
          </p:nvPr>
        </p:nvSpPr>
        <p:spPr>
          <a:xfrm>
            <a:off x="145774" y="0"/>
            <a:ext cx="8799443" cy="4924927"/>
          </a:xfrm>
        </p:spPr>
        <p:txBody>
          <a:bodyPr>
            <a:normAutofit/>
          </a:bodyPr>
          <a:lstStyle/>
          <a:p>
            <a:pPr marL="0" indent="0">
              <a:buNone/>
            </a:pPr>
            <a:r>
              <a:rPr lang="en-US" sz="2000" b="1" dirty="0"/>
              <a:t>From the sentences below, drag and drop 3 statements into the summary box to create a complete and accurate summary of the text. The sentences should be ordered in a way that would allow the reader of the summary to understand the key points of the story. Not all sentences will be used.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dirty="0"/>
          </a:p>
          <a:p>
            <a:pPr marL="0" indent="0">
              <a:buNone/>
            </a:pP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679835636"/>
              </p:ext>
            </p:extLst>
          </p:nvPr>
        </p:nvGraphicFramePr>
        <p:xfrm>
          <a:off x="172277" y="1555062"/>
          <a:ext cx="8799443" cy="822945"/>
        </p:xfrm>
        <a:graphic>
          <a:graphicData uri="http://schemas.openxmlformats.org/drawingml/2006/table">
            <a:tbl>
              <a:tblPr firstRow="1" bandRow="1">
                <a:tableStyleId>{5C22544A-7EE6-4342-B048-85BDC9FD1C3A}</a:tableStyleId>
              </a:tblPr>
              <a:tblGrid>
                <a:gridCol w="8799443">
                  <a:extLst>
                    <a:ext uri="{9D8B030D-6E8A-4147-A177-3AD203B41FA5}">
                      <a16:colId xmlns:a16="http://schemas.microsoft.com/office/drawing/2014/main" val="20000"/>
                    </a:ext>
                  </a:extLst>
                </a:gridCol>
              </a:tblGrid>
              <a:tr h="452105">
                <a:tc>
                  <a:txBody>
                    <a:bodyPr/>
                    <a:lstStyle/>
                    <a:p>
                      <a:pPr algn="ctr"/>
                      <a:r>
                        <a:rPr lang="en-US" sz="1400" dirty="0">
                          <a:latin typeface="Lucida Sans" panose="020B0602030504020204" pitchFamily="34" charset="0"/>
                        </a:rPr>
                        <a:t>SUMMARY BOX</a:t>
                      </a:r>
                    </a:p>
                  </a:txBody>
                  <a:tcPr/>
                </a:tc>
                <a:extLst>
                  <a:ext uri="{0D108BD9-81ED-4DB2-BD59-A6C34878D82A}">
                    <a16:rowId xmlns:a16="http://schemas.microsoft.com/office/drawing/2014/main" val="10000"/>
                  </a:ext>
                </a:extLst>
              </a:tr>
              <a:tr h="370840">
                <a:tc>
                  <a:txBody>
                    <a:bodyPr/>
                    <a:lstStyle/>
                    <a:p>
                      <a:r>
                        <a:rPr lang="en-US" sz="1400" dirty="0">
                          <a:latin typeface="Lucida Sans" panose="020B0602030504020204" pitchFamily="34" charset="0"/>
                        </a:rPr>
                        <a:t>(This box would expand as students add sentences.)</a:t>
                      </a:r>
                    </a:p>
                  </a:txBody>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04789707"/>
              </p:ext>
            </p:extLst>
          </p:nvPr>
        </p:nvGraphicFramePr>
        <p:xfrm>
          <a:off x="145774" y="2378007"/>
          <a:ext cx="8799443" cy="3693160"/>
        </p:xfrm>
        <a:graphic>
          <a:graphicData uri="http://schemas.openxmlformats.org/drawingml/2006/table">
            <a:tbl>
              <a:tblPr firstRow="1" bandRow="1">
                <a:tableStyleId>{5C22544A-7EE6-4342-B048-85BDC9FD1C3A}</a:tableStyleId>
              </a:tblPr>
              <a:tblGrid>
                <a:gridCol w="8799443">
                  <a:extLst>
                    <a:ext uri="{9D8B030D-6E8A-4147-A177-3AD203B41FA5}">
                      <a16:colId xmlns:a16="http://schemas.microsoft.com/office/drawing/2014/main" val="20000"/>
                    </a:ext>
                  </a:extLst>
                </a:gridCol>
              </a:tblGrid>
              <a:tr h="0">
                <a:tc>
                  <a:txBody>
                    <a:bodyPr/>
                    <a:lstStyle/>
                    <a:p>
                      <a:endParaRPr lang="en-US" sz="800" dirty="0">
                        <a:latin typeface="Lucida Sans" panose="020B0602030504020204" pitchFamily="34" charset="0"/>
                      </a:endParaRPr>
                    </a:p>
                  </a:txBody>
                  <a:tcPr/>
                </a:tc>
                <a:extLst>
                  <a:ext uri="{0D108BD9-81ED-4DB2-BD59-A6C34878D82A}">
                    <a16:rowId xmlns:a16="http://schemas.microsoft.com/office/drawing/2014/main" val="10000"/>
                  </a:ext>
                </a:extLst>
              </a:tr>
              <a:tr h="370840">
                <a:tc>
                  <a:txBody>
                    <a:bodyPr/>
                    <a:lstStyle/>
                    <a:p>
                      <a:r>
                        <a:rPr lang="en-US" sz="1400" dirty="0">
                          <a:latin typeface="Lucida Sans" panose="020B0602030504020204" pitchFamily="34" charset="0"/>
                        </a:rPr>
                        <a:t>Skidmore was jealous of his brother and fed him a possibly</a:t>
                      </a:r>
                      <a:r>
                        <a:rPr lang="en-US" sz="1400" baseline="0" dirty="0">
                          <a:latin typeface="Lucida Sans" panose="020B0602030504020204" pitchFamily="34" charset="0"/>
                        </a:rPr>
                        <a:t> poisoned </a:t>
                      </a:r>
                      <a:r>
                        <a:rPr lang="en-US" sz="1400" dirty="0">
                          <a:latin typeface="Lucida Sans" panose="020B0602030504020204" pitchFamily="34" charset="0"/>
                        </a:rPr>
                        <a:t>pretzel that led</a:t>
                      </a:r>
                      <a:r>
                        <a:rPr lang="en-US" sz="1400" baseline="0" dirty="0">
                          <a:latin typeface="Lucida Sans" panose="020B0602030504020204" pitchFamily="34" charset="0"/>
                        </a:rPr>
                        <a:t> to Manchester’s death. </a:t>
                      </a:r>
                      <a:endParaRPr lang="en-US" sz="1400" dirty="0">
                        <a:latin typeface="Lucida Sans" panose="020B0602030504020204" pitchFamily="34" charset="0"/>
                      </a:endParaRPr>
                    </a:p>
                  </a:txBody>
                  <a:tcPr/>
                </a:tc>
                <a:extLst>
                  <a:ext uri="{0D108BD9-81ED-4DB2-BD59-A6C34878D82A}">
                    <a16:rowId xmlns:a16="http://schemas.microsoft.com/office/drawing/2014/main" val="10001"/>
                  </a:ext>
                </a:extLst>
              </a:tr>
              <a:tr h="370840">
                <a:tc>
                  <a:txBody>
                    <a:bodyPr/>
                    <a:lstStyle/>
                    <a:p>
                      <a:r>
                        <a:rPr lang="en-US" sz="1400" dirty="0">
                          <a:latin typeface="Lucida Sans" panose="020B0602030504020204" pitchFamily="34" charset="0"/>
                        </a:rPr>
                        <a:t>Pretzels were invented long ago by a European</a:t>
                      </a:r>
                      <a:r>
                        <a:rPr lang="en-US" sz="1400" baseline="0" dirty="0">
                          <a:latin typeface="Lucida Sans" panose="020B0602030504020204" pitchFamily="34" charset="0"/>
                        </a:rPr>
                        <a:t> monk named Ralph, but Skidmore thought he’d discovered them. </a:t>
                      </a:r>
                      <a:endParaRPr lang="en-US" sz="1400" dirty="0">
                        <a:latin typeface="Lucida Sans" panose="020B0602030504020204" pitchFamily="34" charset="0"/>
                      </a:endParaRPr>
                    </a:p>
                  </a:txBody>
                  <a:tcPr/>
                </a:tc>
                <a:extLst>
                  <a:ext uri="{0D108BD9-81ED-4DB2-BD59-A6C34878D82A}">
                    <a16:rowId xmlns:a16="http://schemas.microsoft.com/office/drawing/2014/main" val="10002"/>
                  </a:ext>
                </a:extLst>
              </a:tr>
              <a:tr h="370840">
                <a:tc>
                  <a:txBody>
                    <a:bodyPr/>
                    <a:lstStyle/>
                    <a:p>
                      <a:r>
                        <a:rPr lang="en-US" sz="1400" dirty="0">
                          <a:latin typeface="Lucida Sans" panose="020B0602030504020204" pitchFamily="34" charset="0"/>
                        </a:rPr>
                        <a:t>When Manchester</a:t>
                      </a:r>
                      <a:r>
                        <a:rPr lang="en-US" sz="1400" baseline="0" dirty="0">
                          <a:latin typeface="Lucida Sans" panose="020B0602030504020204" pitchFamily="34" charset="0"/>
                        </a:rPr>
                        <a:t> died, he injured one of his star players and ruined the team’s chances of winning again. </a:t>
                      </a:r>
                      <a:endParaRPr lang="en-US" sz="1400" dirty="0">
                        <a:latin typeface="Lucida Sans" panose="020B0602030504020204" pitchFamily="34" charset="0"/>
                      </a:endParaRPr>
                    </a:p>
                  </a:txBody>
                  <a:tcPr/>
                </a:tc>
                <a:extLst>
                  <a:ext uri="{0D108BD9-81ED-4DB2-BD59-A6C34878D82A}">
                    <a16:rowId xmlns:a16="http://schemas.microsoft.com/office/drawing/2014/main" val="10003"/>
                  </a:ext>
                </a:extLst>
              </a:tr>
              <a:tr h="370840">
                <a:tc>
                  <a:txBody>
                    <a:bodyPr/>
                    <a:lstStyle/>
                    <a:p>
                      <a:r>
                        <a:rPr lang="en-US" sz="1400" dirty="0">
                          <a:latin typeface="Lucida Sans" panose="020B0602030504020204" pitchFamily="34" charset="0"/>
                        </a:rPr>
                        <a:t>Skidmore</a:t>
                      </a:r>
                      <a:r>
                        <a:rPr lang="en-US" sz="1400" baseline="0" dirty="0">
                          <a:latin typeface="Lucida Sans" panose="020B0602030504020204" pitchFamily="34" charset="0"/>
                        </a:rPr>
                        <a:t> inherited everything Manchester owned, including the Sluggers. </a:t>
                      </a:r>
                      <a:endParaRPr lang="en-US" sz="1400" dirty="0">
                        <a:latin typeface="Lucida Sans" panose="020B0602030504020204" pitchFamily="34" charset="0"/>
                      </a:endParaRPr>
                    </a:p>
                  </a:txBody>
                  <a:tcPr/>
                </a:tc>
                <a:extLst>
                  <a:ext uri="{0D108BD9-81ED-4DB2-BD59-A6C34878D82A}">
                    <a16:rowId xmlns:a16="http://schemas.microsoft.com/office/drawing/2014/main" val="10004"/>
                  </a:ext>
                </a:extLst>
              </a:tr>
              <a:tr h="370840">
                <a:tc>
                  <a:txBody>
                    <a:bodyPr/>
                    <a:lstStyle/>
                    <a:p>
                      <a:r>
                        <a:rPr lang="en-US" sz="1400" dirty="0">
                          <a:latin typeface="Lucida Sans" panose="020B0602030504020204" pitchFamily="34" charset="0"/>
                        </a:rPr>
                        <a:t>The Sluggers were founded by a popular</a:t>
                      </a:r>
                      <a:r>
                        <a:rPr lang="en-US" sz="1400" baseline="0" dirty="0">
                          <a:latin typeface="Lucida Sans" panose="020B0602030504020204" pitchFamily="34" charset="0"/>
                        </a:rPr>
                        <a:t> maker of bubble gum, Manchester Boddlebrooks, who loved baseball. </a:t>
                      </a:r>
                      <a:endParaRPr lang="en-US" sz="1400" dirty="0">
                        <a:latin typeface="Lucida Sans" panose="020B0602030504020204" pitchFamily="34" charset="0"/>
                      </a:endParaRPr>
                    </a:p>
                  </a:txBody>
                  <a:tcPr/>
                </a:tc>
                <a:extLst>
                  <a:ext uri="{0D108BD9-81ED-4DB2-BD59-A6C34878D82A}">
                    <a16:rowId xmlns:a16="http://schemas.microsoft.com/office/drawing/2014/main" val="10005"/>
                  </a:ext>
                </a:extLst>
              </a:tr>
              <a:tr h="370840">
                <a:tc>
                  <a:txBody>
                    <a:bodyPr/>
                    <a:lstStyle/>
                    <a:p>
                      <a:r>
                        <a:rPr lang="en-US" sz="1400" dirty="0">
                          <a:latin typeface="Lucida Sans" panose="020B0602030504020204" pitchFamily="34" charset="0"/>
                        </a:rPr>
                        <a:t>The Sluggers, despite winning a championship</a:t>
                      </a:r>
                      <a:r>
                        <a:rPr lang="en-US" sz="1400" baseline="0" dirty="0">
                          <a:latin typeface="Lucida Sans" panose="020B0602030504020204" pitchFamily="34" charset="0"/>
                        </a:rPr>
                        <a:t> their first year, never won another game after that, and some feel the losses are due to a curse created by Manchester’s pretzel incident. </a:t>
                      </a:r>
                      <a:endParaRPr lang="en-US" sz="1400" dirty="0">
                        <a:latin typeface="Lucida Sans" panose="020B0602030504020204" pitchFamily="34" charset="0"/>
                      </a:endParaRPr>
                    </a:p>
                  </a:txBody>
                  <a:tcPr/>
                </a:tc>
                <a:extLst>
                  <a:ext uri="{0D108BD9-81ED-4DB2-BD59-A6C34878D82A}">
                    <a16:rowId xmlns:a16="http://schemas.microsoft.com/office/drawing/2014/main" val="10006"/>
                  </a:ext>
                </a:extLst>
              </a:tr>
              <a:tr h="370840">
                <a:tc>
                  <a:txBody>
                    <a:bodyPr/>
                    <a:lstStyle/>
                    <a:p>
                      <a:r>
                        <a:rPr lang="en-US" sz="1400" dirty="0">
                          <a:solidFill>
                            <a:schemeClr val="tx1"/>
                          </a:solidFill>
                          <a:latin typeface="Lucida Sans" panose="020B0602030504020204" pitchFamily="34" charset="0"/>
                        </a:rPr>
                        <a:t>Boddlebrooks’s</a:t>
                      </a:r>
                      <a:r>
                        <a:rPr lang="en-US" sz="1400" baseline="0" dirty="0">
                          <a:solidFill>
                            <a:srgbClr val="FF0000"/>
                          </a:solidFill>
                          <a:latin typeface="Lucida Sans" panose="020B0602030504020204" pitchFamily="34" charset="0"/>
                        </a:rPr>
                        <a:t> </a:t>
                      </a:r>
                      <a:r>
                        <a:rPr lang="en-US" sz="1400" baseline="0" dirty="0">
                          <a:latin typeface="Lucida Sans" panose="020B0602030504020204" pitchFamily="34" charset="0"/>
                        </a:rPr>
                        <a:t>brother, Skidmore, was allergic to bubblegum, which is the product that made Boddlebrooks rich. </a:t>
                      </a:r>
                      <a:endParaRPr lang="en-US" sz="1400" dirty="0">
                        <a:latin typeface="Lucida Sans" panose="020B0602030504020204" pitchFamily="34" charset="0"/>
                      </a:endParaRPr>
                    </a:p>
                  </a:txBody>
                  <a:tcPr/>
                </a:tc>
                <a:extLst>
                  <a:ext uri="{0D108BD9-81ED-4DB2-BD59-A6C34878D82A}">
                    <a16:rowId xmlns:a16="http://schemas.microsoft.com/office/drawing/2014/main" val="10007"/>
                  </a:ext>
                </a:extLst>
              </a:tr>
            </a:tbl>
          </a:graphicData>
        </a:graphic>
      </p:graphicFrame>
      <p:sp>
        <p:nvSpPr>
          <p:cNvPr id="2" name="Rectangle 1"/>
          <p:cNvSpPr/>
          <p:nvPr/>
        </p:nvSpPr>
        <p:spPr>
          <a:xfrm>
            <a:off x="-914401" y="6080682"/>
            <a:ext cx="10972801" cy="307777"/>
          </a:xfrm>
          <a:prstGeom prst="rect">
            <a:avLst/>
          </a:prstGeom>
        </p:spPr>
        <p:txBody>
          <a:bodyPr wrap="square">
            <a:spAutoFit/>
          </a:bodyPr>
          <a:lstStyle/>
          <a:p>
            <a:pPr algn="ctr"/>
            <a:r>
              <a:rPr lang="en-US" sz="1400" dirty="0"/>
              <a:t>Associated text: Excerpt from “The Curse of the Poisoned Pretzel” from </a:t>
            </a:r>
            <a:r>
              <a:rPr lang="en-US" sz="1400" i="1" dirty="0"/>
              <a:t>Two Hot Dogs with Everything </a:t>
            </a:r>
            <a:r>
              <a:rPr lang="en-US" sz="1400" dirty="0"/>
              <a:t>by Paul Haven</a:t>
            </a:r>
          </a:p>
        </p:txBody>
      </p:sp>
    </p:spTree>
    <p:extLst>
      <p:ext uri="{BB962C8B-B14F-4D97-AF65-F5344CB8AC3E}">
        <p14:creationId xmlns:p14="http://schemas.microsoft.com/office/powerpoint/2010/main" val="549093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CCSS.ELA-Literacy.RL.6.3</a:t>
            </a:r>
          </a:p>
        </p:txBody>
      </p:sp>
      <p:sp>
        <p:nvSpPr>
          <p:cNvPr id="3" name="Content Placeholder 2"/>
          <p:cNvSpPr>
            <a:spLocks noGrp="1"/>
          </p:cNvSpPr>
          <p:nvPr>
            <p:ph idx="1"/>
          </p:nvPr>
        </p:nvSpPr>
        <p:spPr/>
        <p:txBody>
          <a:bodyPr/>
          <a:lstStyle/>
          <a:p>
            <a:pPr marL="0" indent="0">
              <a:buNone/>
            </a:pPr>
            <a:r>
              <a:rPr lang="en-US" dirty="0">
                <a:solidFill>
                  <a:schemeClr val="accent2"/>
                </a:solidFill>
              </a:rPr>
              <a:t>Describe</a:t>
            </a:r>
            <a:r>
              <a:rPr lang="en-US" dirty="0">
                <a:solidFill>
                  <a:schemeClr val="tx1"/>
                </a:solidFill>
              </a:rPr>
              <a:t> how a particular story’s or drama’s plot unfolds in a series of episodes as well as how the characters respond or change as the plot moves toward a resolution.</a:t>
            </a:r>
          </a:p>
        </p:txBody>
      </p:sp>
    </p:spTree>
    <p:extLst>
      <p:ext uri="{BB962C8B-B14F-4D97-AF65-F5344CB8AC3E}">
        <p14:creationId xmlns:p14="http://schemas.microsoft.com/office/powerpoint/2010/main" val="3139639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742" y="261259"/>
            <a:ext cx="8708572" cy="4196155"/>
          </a:xfrm>
        </p:spPr>
        <p:txBody>
          <a:bodyPr/>
          <a:lstStyle/>
          <a:p>
            <a:pPr marL="0" indent="0">
              <a:buNone/>
            </a:pPr>
            <a:r>
              <a:rPr lang="en-US" b="1" dirty="0"/>
              <a:t>Click on the paragraph that </a:t>
            </a:r>
            <a:r>
              <a:rPr lang="en-US" b="1" u="sng" dirty="0"/>
              <a:t>best</a:t>
            </a:r>
            <a:r>
              <a:rPr lang="en-US" b="1" dirty="0"/>
              <a:t> describes Skidmore’s feelings toward Boddlebrooks. </a:t>
            </a:r>
          </a:p>
          <a:p>
            <a:pPr marL="0" indent="0">
              <a:buNone/>
            </a:pPr>
            <a:endParaRPr lang="en-US" b="1" dirty="0"/>
          </a:p>
          <a:p>
            <a:pPr marL="0" indent="0">
              <a:buNone/>
            </a:pPr>
            <a:r>
              <a:rPr lang="en-US" b="1" i="1" dirty="0"/>
              <a:t>Screenshot of the text containing the correct answer</a:t>
            </a:r>
          </a:p>
          <a:p>
            <a:pPr marL="0" indent="0">
              <a:buNone/>
            </a:pPr>
            <a:endParaRPr lang="en-US" b="1" dirty="0"/>
          </a:p>
          <a:p>
            <a:pPr marL="0" indent="0">
              <a:buNone/>
            </a:pPr>
            <a:endParaRPr lang="en-US" sz="1400" dirty="0"/>
          </a:p>
          <a:p>
            <a:pPr marL="0" indent="0">
              <a:buNone/>
            </a:pPr>
            <a:endParaRPr lang="en-US" b="1" dirty="0"/>
          </a:p>
          <a:p>
            <a:pPr marL="457200" indent="-457200">
              <a:buAutoNum type="alphaUcPeriod"/>
            </a:pPr>
            <a:endParaRPr lang="en-US" b="1" dirty="0"/>
          </a:p>
          <a:p>
            <a:pPr marL="0" indent="0">
              <a:buNone/>
            </a:pPr>
            <a:endParaRPr lang="en-US" dirty="0"/>
          </a:p>
        </p:txBody>
      </p:sp>
      <p:sp>
        <p:nvSpPr>
          <p:cNvPr id="2" name="Rectangle 1"/>
          <p:cNvSpPr/>
          <p:nvPr/>
        </p:nvSpPr>
        <p:spPr>
          <a:xfrm>
            <a:off x="-395785" y="6068358"/>
            <a:ext cx="9935570" cy="307777"/>
          </a:xfrm>
          <a:prstGeom prst="rect">
            <a:avLst/>
          </a:prstGeom>
        </p:spPr>
        <p:txBody>
          <a:bodyPr wrap="square">
            <a:spAutoFit/>
          </a:bodyPr>
          <a:lstStyle/>
          <a:p>
            <a:pPr algn="ctr">
              <a:spcAft>
                <a:spcPts val="1000"/>
              </a:spcAft>
            </a:pPr>
            <a:r>
              <a:rPr lang="en-US" sz="1400" dirty="0">
                <a:latin typeface="Calibri" panose="020F0502020204030204" pitchFamily="34" charset="0"/>
                <a:ea typeface="Times New Roman" panose="02020603050405020304" pitchFamily="18" charset="0"/>
                <a:cs typeface="Times New Roman" panose="02020603050405020304" pitchFamily="18" charset="0"/>
              </a:rPr>
              <a:t>Excerpt from “The Curse of the Poisoned Pretzel” from </a:t>
            </a:r>
            <a:r>
              <a:rPr lang="en-US" sz="1400" i="1" dirty="0">
                <a:latin typeface="Calibri" panose="020F0502020204030204" pitchFamily="34" charset="0"/>
                <a:ea typeface="Times New Roman" panose="02020603050405020304" pitchFamily="18" charset="0"/>
                <a:cs typeface="Times New Roman" panose="02020603050405020304" pitchFamily="18" charset="0"/>
              </a:rPr>
              <a:t>Two Hot Dogs with Everything </a:t>
            </a:r>
            <a:r>
              <a:rPr lang="en-US" sz="1400" dirty="0">
                <a:latin typeface="Calibri" panose="020F0502020204030204" pitchFamily="34" charset="0"/>
                <a:ea typeface="Times New Roman" panose="02020603050405020304" pitchFamily="18" charset="0"/>
                <a:cs typeface="Times New Roman" panose="02020603050405020304" pitchFamily="18" charset="0"/>
              </a:rPr>
              <a:t>by Paul Haven </a:t>
            </a:r>
            <a:endParaRPr lang="en-US" sz="1200" dirty="0">
              <a:latin typeface="Cambria" panose="02040503050406030204" pitchFamily="18" charset="0"/>
              <a:ea typeface="Cambria" panose="02040503050406030204" pitchFamily="18" charset="0"/>
              <a:cs typeface="Times New Roman" panose="02020603050405020304" pitchFamily="18" charset="0"/>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542" y="1907664"/>
            <a:ext cx="8730004" cy="3999650"/>
          </a:xfrm>
          <a:prstGeom prst="rect">
            <a:avLst/>
          </a:prstGeom>
        </p:spPr>
      </p:pic>
    </p:spTree>
    <p:extLst>
      <p:ext uri="{BB962C8B-B14F-4D97-AF65-F5344CB8AC3E}">
        <p14:creationId xmlns:p14="http://schemas.microsoft.com/office/powerpoint/2010/main" val="296046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774" y="152401"/>
            <a:ext cx="8839200" cy="5555614"/>
          </a:xfrm>
        </p:spPr>
        <p:txBody>
          <a:bodyPr/>
          <a:lstStyle/>
          <a:p>
            <a:pPr marL="0" indent="0">
              <a:buNone/>
            </a:pPr>
            <a:r>
              <a:rPr lang="en-US" sz="1800" b="1" dirty="0">
                <a:solidFill>
                  <a:schemeClr val="tx2"/>
                </a:solidFill>
              </a:rPr>
              <a:t>Complete the chart below. For each character in the chart, choose one main quality from Box 1 that </a:t>
            </a:r>
            <a:r>
              <a:rPr lang="en-US" sz="1800" b="1" u="sng" dirty="0">
                <a:solidFill>
                  <a:schemeClr val="tx2"/>
                </a:solidFill>
              </a:rPr>
              <a:t>BEST</a:t>
            </a:r>
            <a:r>
              <a:rPr lang="en-US" sz="1800" b="1" dirty="0">
                <a:solidFill>
                  <a:schemeClr val="tx2"/>
                </a:solidFill>
              </a:rPr>
              <a:t> describes each character and write it in the MAIN QUALITY column. Then choose one description from Box 2 that results from the character having this quality, and therefore impacts the plot. Write it in the RESULT THAT IMPACTS THE PLOT column.</a:t>
            </a:r>
          </a:p>
          <a:p>
            <a:pPr marL="0" indent="0">
              <a:buNone/>
            </a:pPr>
            <a:endParaRPr lang="en-US" sz="1400" dirty="0">
              <a:solidFill>
                <a:schemeClr val="tx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807424231"/>
              </p:ext>
            </p:extLst>
          </p:nvPr>
        </p:nvGraphicFramePr>
        <p:xfrm>
          <a:off x="145774" y="1742365"/>
          <a:ext cx="8839198" cy="1926200"/>
        </p:xfrm>
        <a:graphic>
          <a:graphicData uri="http://schemas.openxmlformats.org/drawingml/2006/table">
            <a:tbl>
              <a:tblPr firstRow="1" firstCol="1" bandRow="1">
                <a:tableStyleId>{5C22544A-7EE6-4342-B048-85BDC9FD1C3A}</a:tableStyleId>
              </a:tblPr>
              <a:tblGrid>
                <a:gridCol w="2865602">
                  <a:extLst>
                    <a:ext uri="{9D8B030D-6E8A-4147-A177-3AD203B41FA5}">
                      <a16:colId xmlns:a16="http://schemas.microsoft.com/office/drawing/2014/main" val="20000"/>
                    </a:ext>
                  </a:extLst>
                </a:gridCol>
                <a:gridCol w="2984104">
                  <a:extLst>
                    <a:ext uri="{9D8B030D-6E8A-4147-A177-3AD203B41FA5}">
                      <a16:colId xmlns:a16="http://schemas.microsoft.com/office/drawing/2014/main" val="20001"/>
                    </a:ext>
                  </a:extLst>
                </a:gridCol>
                <a:gridCol w="2989492">
                  <a:extLst>
                    <a:ext uri="{9D8B030D-6E8A-4147-A177-3AD203B41FA5}">
                      <a16:colId xmlns:a16="http://schemas.microsoft.com/office/drawing/2014/main" val="20002"/>
                    </a:ext>
                  </a:extLst>
                </a:gridCol>
              </a:tblGrid>
              <a:tr h="481550">
                <a:tc>
                  <a:txBody>
                    <a:bodyPr/>
                    <a:lstStyle/>
                    <a:p>
                      <a:pPr marL="0" marR="0" algn="ctr">
                        <a:spcBef>
                          <a:spcPts val="0"/>
                        </a:spcBef>
                        <a:spcAft>
                          <a:spcPts val="1000"/>
                        </a:spcAft>
                      </a:pPr>
                      <a:r>
                        <a:rPr lang="en-US" sz="1400" dirty="0">
                          <a:effectLst/>
                          <a:latin typeface="Lucida Sans" panose="020B0602030504020204" pitchFamily="34" charset="0"/>
                        </a:rPr>
                        <a:t>Characters</a:t>
                      </a:r>
                      <a:endParaRPr lang="en-US" sz="1400" dirty="0">
                        <a:effectLst/>
                        <a:latin typeface="Lucida Sans" panose="020B0602030504020204" pitchFamily="34"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1000"/>
                        </a:spcAft>
                      </a:pPr>
                      <a:r>
                        <a:rPr lang="en-US" sz="1400" dirty="0">
                          <a:effectLst/>
                          <a:latin typeface="Lucida Sans" panose="020B0602030504020204" pitchFamily="34" charset="0"/>
                        </a:rPr>
                        <a:t>Main Quality</a:t>
                      </a:r>
                      <a:endParaRPr lang="en-US" sz="1400" dirty="0">
                        <a:effectLst/>
                        <a:latin typeface="Lucida Sans" panose="020B0602030504020204" pitchFamily="34"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1000"/>
                        </a:spcAft>
                      </a:pPr>
                      <a:r>
                        <a:rPr lang="en-US" sz="1400" dirty="0">
                          <a:effectLst/>
                          <a:latin typeface="Lucida Sans" panose="020B0602030504020204" pitchFamily="34" charset="0"/>
                        </a:rPr>
                        <a:t>Result that</a:t>
                      </a:r>
                      <a:r>
                        <a:rPr lang="en-US" sz="1400" baseline="0" dirty="0">
                          <a:effectLst/>
                          <a:latin typeface="Lucida Sans" panose="020B0602030504020204" pitchFamily="34" charset="0"/>
                        </a:rPr>
                        <a:t> Impacts the Plot</a:t>
                      </a:r>
                      <a:endParaRPr lang="en-US" sz="1400" dirty="0">
                        <a:effectLst/>
                        <a:latin typeface="Lucida Sans" panose="020B0602030504020204" pitchFamily="34"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481550">
                <a:tc>
                  <a:txBody>
                    <a:bodyPr/>
                    <a:lstStyle/>
                    <a:p>
                      <a:pPr marL="0" marR="0">
                        <a:spcBef>
                          <a:spcPts val="0"/>
                        </a:spcBef>
                        <a:spcAft>
                          <a:spcPts val="0"/>
                        </a:spcAft>
                      </a:pPr>
                      <a:r>
                        <a:rPr lang="en-US" sz="1400" dirty="0">
                          <a:effectLst/>
                          <a:latin typeface="Lucida Sans" panose="020B0602030504020204" pitchFamily="34" charset="0"/>
                        </a:rPr>
                        <a:t>Manchester Boddlebrooks</a:t>
                      </a:r>
                      <a:endParaRPr lang="en-US" sz="1400" dirty="0">
                        <a:effectLst/>
                        <a:latin typeface="Lucida Sans" panose="020B0602030504020204" pitchFamily="34"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dirty="0">
                          <a:effectLst/>
                          <a:latin typeface="Lucida Sans" panose="020B0602030504020204" pitchFamily="34" charset="0"/>
                        </a:rPr>
                        <a:t> </a:t>
                      </a:r>
                      <a:endParaRPr lang="en-US" sz="1400" dirty="0">
                        <a:effectLst/>
                        <a:latin typeface="Lucida Sans" panose="020B0602030504020204" pitchFamily="34"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dirty="0">
                          <a:effectLst/>
                          <a:latin typeface="Lucida Sans" panose="020B0602030504020204" pitchFamily="34" charset="0"/>
                        </a:rPr>
                        <a:t> </a:t>
                      </a:r>
                      <a:endParaRPr lang="en-US" sz="1400" dirty="0">
                        <a:effectLst/>
                        <a:latin typeface="Lucida Sans" panose="020B0602030504020204" pitchFamily="34"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81550">
                <a:tc>
                  <a:txBody>
                    <a:bodyPr/>
                    <a:lstStyle/>
                    <a:p>
                      <a:pPr marL="0" marR="0">
                        <a:spcBef>
                          <a:spcPts val="0"/>
                        </a:spcBef>
                        <a:spcAft>
                          <a:spcPts val="0"/>
                        </a:spcAft>
                      </a:pPr>
                      <a:r>
                        <a:rPr lang="en-US" sz="1400" dirty="0">
                          <a:effectLst/>
                          <a:latin typeface="Lucida Sans" panose="020B0602030504020204" pitchFamily="34" charset="0"/>
                        </a:rPr>
                        <a:t>Skidmore Boddlebrooks</a:t>
                      </a:r>
                      <a:endParaRPr lang="en-US" sz="1400" dirty="0">
                        <a:effectLst/>
                        <a:latin typeface="Lucida Sans" panose="020B0602030504020204" pitchFamily="34"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dirty="0">
                          <a:effectLst/>
                          <a:latin typeface="Lucida Sans" panose="020B0602030504020204" pitchFamily="34" charset="0"/>
                        </a:rPr>
                        <a:t> </a:t>
                      </a:r>
                      <a:endParaRPr lang="en-US" sz="1400" dirty="0">
                        <a:effectLst/>
                        <a:latin typeface="Lucida Sans" panose="020B0602030504020204" pitchFamily="34"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dirty="0">
                          <a:effectLst/>
                          <a:latin typeface="Lucida Sans" panose="020B0602030504020204" pitchFamily="34" charset="0"/>
                        </a:rPr>
                        <a:t> </a:t>
                      </a:r>
                      <a:endParaRPr lang="en-US" sz="1400" dirty="0">
                        <a:effectLst/>
                        <a:latin typeface="Lucida Sans" panose="020B0602030504020204" pitchFamily="34"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81550">
                <a:tc>
                  <a:txBody>
                    <a:bodyPr/>
                    <a:lstStyle/>
                    <a:p>
                      <a:pPr marL="0" marR="0">
                        <a:spcBef>
                          <a:spcPts val="0"/>
                        </a:spcBef>
                        <a:spcAft>
                          <a:spcPts val="0"/>
                        </a:spcAft>
                      </a:pPr>
                      <a:r>
                        <a:rPr lang="en-US" sz="1400" dirty="0">
                          <a:effectLst/>
                          <a:latin typeface="Lucida Sans" panose="020B0602030504020204" pitchFamily="34" charset="0"/>
                        </a:rPr>
                        <a:t>Sluggers fans</a:t>
                      </a:r>
                      <a:endParaRPr lang="en-US" sz="1400" dirty="0">
                        <a:effectLst/>
                        <a:latin typeface="Lucida Sans" panose="020B0602030504020204" pitchFamily="34"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dirty="0">
                          <a:effectLst/>
                          <a:latin typeface="Lucida Sans" panose="020B0602030504020204" pitchFamily="34" charset="0"/>
                        </a:rPr>
                        <a:t> </a:t>
                      </a:r>
                      <a:endParaRPr lang="en-US" sz="1400" dirty="0">
                        <a:effectLst/>
                        <a:latin typeface="Lucida Sans" panose="020B0602030504020204" pitchFamily="34"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dirty="0">
                          <a:effectLst/>
                          <a:latin typeface="Lucida Sans" panose="020B0602030504020204" pitchFamily="34" charset="0"/>
                        </a:rPr>
                        <a:t> </a:t>
                      </a:r>
                      <a:endParaRPr lang="en-US" sz="1400" dirty="0">
                        <a:effectLst/>
                        <a:latin typeface="Lucida Sans" panose="020B0602030504020204" pitchFamily="34"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997041951"/>
              </p:ext>
            </p:extLst>
          </p:nvPr>
        </p:nvGraphicFramePr>
        <p:xfrm>
          <a:off x="145773" y="3671956"/>
          <a:ext cx="8839199" cy="2402999"/>
        </p:xfrm>
        <a:graphic>
          <a:graphicData uri="http://schemas.openxmlformats.org/drawingml/2006/table">
            <a:tbl>
              <a:tblPr firstRow="1" firstCol="1" bandRow="1">
                <a:tableStyleId>{5C22544A-7EE6-4342-B048-85BDC9FD1C3A}</a:tableStyleId>
              </a:tblPr>
              <a:tblGrid>
                <a:gridCol w="3995802">
                  <a:extLst>
                    <a:ext uri="{9D8B030D-6E8A-4147-A177-3AD203B41FA5}">
                      <a16:colId xmlns:a16="http://schemas.microsoft.com/office/drawing/2014/main" val="20000"/>
                    </a:ext>
                  </a:extLst>
                </a:gridCol>
                <a:gridCol w="4843397">
                  <a:extLst>
                    <a:ext uri="{9D8B030D-6E8A-4147-A177-3AD203B41FA5}">
                      <a16:colId xmlns:a16="http://schemas.microsoft.com/office/drawing/2014/main" val="20001"/>
                    </a:ext>
                  </a:extLst>
                </a:gridCol>
              </a:tblGrid>
              <a:tr h="304959">
                <a:tc>
                  <a:txBody>
                    <a:bodyPr/>
                    <a:lstStyle/>
                    <a:p>
                      <a:pPr marL="0" marR="0" algn="ctr">
                        <a:spcBef>
                          <a:spcPts val="0"/>
                        </a:spcBef>
                        <a:spcAft>
                          <a:spcPts val="0"/>
                        </a:spcAft>
                      </a:pPr>
                      <a:r>
                        <a:rPr lang="en-US" sz="1600" dirty="0">
                          <a:effectLst/>
                          <a:latin typeface="Lucida Sans" panose="020B0602030504020204" pitchFamily="34" charset="0"/>
                        </a:rPr>
                        <a:t>Box 1: Possible Main Qualities</a:t>
                      </a:r>
                      <a:endParaRPr lang="en-US" sz="1600" dirty="0">
                        <a:effectLst/>
                        <a:latin typeface="Lucida Sans" panose="020B0602030504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Lucida Sans" panose="020B0602030504020204" pitchFamily="34" charset="0"/>
                        </a:rPr>
                        <a:t>Box 2: Results</a:t>
                      </a:r>
                      <a:endParaRPr lang="en-US" sz="1600" dirty="0">
                        <a:effectLst/>
                        <a:latin typeface="Lucida Sans" panose="020B0602030504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385255">
                <a:tc>
                  <a:txBody>
                    <a:bodyPr/>
                    <a:lstStyle/>
                    <a:p>
                      <a:pPr marL="0" marR="0" algn="ctr">
                        <a:spcBef>
                          <a:spcPts val="0"/>
                        </a:spcBef>
                        <a:spcAft>
                          <a:spcPts val="1000"/>
                        </a:spcAft>
                      </a:pPr>
                      <a:r>
                        <a:rPr lang="en-US" sz="1600" dirty="0">
                          <a:solidFill>
                            <a:schemeClr val="tx1"/>
                          </a:solidFill>
                          <a:effectLst/>
                          <a:latin typeface="Lucida Sans" panose="020B0602030504020204" pitchFamily="34" charset="0"/>
                        </a:rPr>
                        <a:t>Fierce</a:t>
                      </a:r>
                    </a:p>
                    <a:p>
                      <a:pPr marL="0" marR="0" algn="ctr">
                        <a:spcBef>
                          <a:spcPts val="0"/>
                        </a:spcBef>
                        <a:spcAft>
                          <a:spcPts val="1000"/>
                        </a:spcAft>
                      </a:pPr>
                      <a:r>
                        <a:rPr lang="en-US" sz="1600" dirty="0">
                          <a:solidFill>
                            <a:schemeClr val="tx1"/>
                          </a:solidFill>
                          <a:effectLst/>
                          <a:latin typeface="Lucida Sans" panose="020B0602030504020204" pitchFamily="34" charset="0"/>
                          <a:ea typeface="Cambria" panose="02040503050406030204" pitchFamily="18" charset="0"/>
                          <a:cs typeface="Times New Roman" panose="02020603050405020304" pitchFamily="18" charset="0"/>
                        </a:rPr>
                        <a:t>Fashionable</a:t>
                      </a:r>
                    </a:p>
                    <a:p>
                      <a:pPr marL="0" marR="0" algn="ctr">
                        <a:spcBef>
                          <a:spcPts val="0"/>
                        </a:spcBef>
                        <a:spcAft>
                          <a:spcPts val="1000"/>
                        </a:spcAft>
                      </a:pPr>
                      <a:r>
                        <a:rPr lang="en-US" sz="1600" dirty="0">
                          <a:solidFill>
                            <a:schemeClr val="tx1"/>
                          </a:solidFill>
                          <a:effectLst/>
                          <a:latin typeface="Lucida Sans" panose="020B0602030504020204" pitchFamily="34" charset="0"/>
                          <a:ea typeface="Cambria" panose="02040503050406030204" pitchFamily="18" charset="0"/>
                          <a:cs typeface="Times New Roman" panose="02020603050405020304" pitchFamily="18" charset="0"/>
                        </a:rPr>
                        <a:t>Foolish</a:t>
                      </a:r>
                    </a:p>
                    <a:p>
                      <a:pPr marL="0" marR="0" algn="ctr">
                        <a:spcBef>
                          <a:spcPts val="0"/>
                        </a:spcBef>
                        <a:spcAft>
                          <a:spcPts val="1000"/>
                        </a:spcAft>
                      </a:pPr>
                      <a:r>
                        <a:rPr lang="en-US" sz="1600" dirty="0">
                          <a:solidFill>
                            <a:schemeClr val="tx1"/>
                          </a:solidFill>
                          <a:effectLst/>
                          <a:latin typeface="Lucida Sans" panose="020B0602030504020204" pitchFamily="34" charset="0"/>
                          <a:ea typeface="Cambria" panose="02040503050406030204" pitchFamily="18" charset="0"/>
                          <a:cs typeface="Times New Roman" panose="02020603050405020304" pitchFamily="18" charset="0"/>
                        </a:rPr>
                        <a:t>Loyal</a:t>
                      </a:r>
                    </a:p>
                    <a:p>
                      <a:pPr marL="0" marR="0" algn="ctr">
                        <a:spcBef>
                          <a:spcPts val="0"/>
                        </a:spcBef>
                        <a:spcAft>
                          <a:spcPts val="1000"/>
                        </a:spcAft>
                      </a:pPr>
                      <a:r>
                        <a:rPr lang="en-US" sz="1600" dirty="0">
                          <a:solidFill>
                            <a:schemeClr val="tx1"/>
                          </a:solidFill>
                          <a:effectLst/>
                          <a:latin typeface="Lucida Sans" panose="020B0602030504020204" pitchFamily="34" charset="0"/>
                          <a:ea typeface="Cambria" panose="02040503050406030204" pitchFamily="18" charset="0"/>
                          <a:cs typeface="Times New Roman" panose="02020603050405020304" pitchFamily="18" charset="0"/>
                        </a:rPr>
                        <a:t>Envious</a:t>
                      </a:r>
                    </a:p>
                    <a:p>
                      <a:pPr marL="0" marR="0" algn="ctr">
                        <a:spcBef>
                          <a:spcPts val="0"/>
                        </a:spcBef>
                        <a:spcAft>
                          <a:spcPts val="1000"/>
                        </a:spcAft>
                      </a:pPr>
                      <a:r>
                        <a:rPr lang="en-US" sz="1600" dirty="0">
                          <a:solidFill>
                            <a:schemeClr val="tx1"/>
                          </a:solidFill>
                          <a:effectLst/>
                          <a:latin typeface="Lucida Sans" panose="020B0602030504020204" pitchFamily="34" charset="0"/>
                          <a:ea typeface="Cambria" panose="02040503050406030204" pitchFamily="18" charset="0"/>
                          <a:cs typeface="Times New Roman" panose="02020603050405020304" pitchFamily="18" charset="0"/>
                        </a:rPr>
                        <a:t>Generous</a:t>
                      </a:r>
                    </a:p>
                  </a:txBody>
                  <a:tcPr marL="68580" marR="68580" marT="0" marB="0">
                    <a:solidFill>
                      <a:schemeClr val="bg2">
                        <a:lumMod val="60000"/>
                        <a:lumOff val="40000"/>
                      </a:schemeClr>
                    </a:solidFill>
                  </a:tcPr>
                </a:tc>
                <a:tc>
                  <a:txBody>
                    <a:bodyPr/>
                    <a:lstStyle/>
                    <a:p>
                      <a:pPr marL="0" marR="0" algn="ctr">
                        <a:spcBef>
                          <a:spcPts val="0"/>
                        </a:spcBef>
                        <a:spcAft>
                          <a:spcPts val="1000"/>
                        </a:spcAft>
                      </a:pPr>
                      <a:r>
                        <a:rPr lang="en-US" sz="1600" b="1" dirty="0">
                          <a:effectLst/>
                          <a:latin typeface="Lucida Sans" panose="020B0602030504020204" pitchFamily="34" charset="0"/>
                          <a:ea typeface="Cambria" panose="02040503050406030204" pitchFamily="18" charset="0"/>
                          <a:cs typeface="Times New Roman" panose="02020603050405020304" pitchFamily="18" charset="0"/>
                        </a:rPr>
                        <a:t>Suffers heartbreak</a:t>
                      </a:r>
                    </a:p>
                    <a:p>
                      <a:pPr marL="0" marR="0" algn="ctr">
                        <a:spcBef>
                          <a:spcPts val="0"/>
                        </a:spcBef>
                        <a:spcAft>
                          <a:spcPts val="1000"/>
                        </a:spcAft>
                      </a:pPr>
                      <a:r>
                        <a:rPr lang="en-US" sz="1600" b="1" dirty="0">
                          <a:effectLst/>
                          <a:latin typeface="Lucida Sans" panose="020B0602030504020204" pitchFamily="34" charset="0"/>
                          <a:ea typeface="Cambria" panose="02040503050406030204" pitchFamily="18" charset="0"/>
                          <a:cs typeface="Times New Roman" panose="02020603050405020304" pitchFamily="18" charset="0"/>
                        </a:rPr>
                        <a:t>Feels</a:t>
                      </a:r>
                      <a:r>
                        <a:rPr lang="en-US" sz="1600" b="1" baseline="0" dirty="0">
                          <a:effectLst/>
                          <a:latin typeface="Lucida Sans" panose="020B0602030504020204" pitchFamily="34" charset="0"/>
                          <a:ea typeface="Cambria" panose="02040503050406030204" pitchFamily="18" charset="0"/>
                          <a:cs typeface="Times New Roman" panose="02020603050405020304" pitchFamily="18" charset="0"/>
                        </a:rPr>
                        <a:t> lonely</a:t>
                      </a:r>
                    </a:p>
                    <a:p>
                      <a:pPr marL="0" marR="0" algn="ctr">
                        <a:spcBef>
                          <a:spcPts val="0"/>
                        </a:spcBef>
                        <a:spcAft>
                          <a:spcPts val="1000"/>
                        </a:spcAft>
                      </a:pPr>
                      <a:r>
                        <a:rPr lang="en-US" sz="1600" b="1" baseline="0" dirty="0">
                          <a:effectLst/>
                          <a:latin typeface="Lucida Sans" panose="020B0602030504020204" pitchFamily="34" charset="0"/>
                          <a:ea typeface="Cambria" panose="02040503050406030204" pitchFamily="18" charset="0"/>
                          <a:cs typeface="Times New Roman" panose="02020603050405020304" pitchFamily="18" charset="0"/>
                        </a:rPr>
                        <a:t>Causes misfortune</a:t>
                      </a:r>
                    </a:p>
                    <a:p>
                      <a:pPr marL="0" marR="0" algn="ctr">
                        <a:spcBef>
                          <a:spcPts val="0"/>
                        </a:spcBef>
                        <a:spcAft>
                          <a:spcPts val="1000"/>
                        </a:spcAft>
                      </a:pPr>
                      <a:r>
                        <a:rPr lang="en-US" sz="1600" b="1" baseline="0" dirty="0">
                          <a:effectLst/>
                          <a:latin typeface="Lucida Sans" panose="020B0602030504020204" pitchFamily="34" charset="0"/>
                          <a:ea typeface="Cambria" panose="02040503050406030204" pitchFamily="18" charset="0"/>
                          <a:cs typeface="Times New Roman" panose="02020603050405020304" pitchFamily="18" charset="0"/>
                        </a:rPr>
                        <a:t>Inspires affection</a:t>
                      </a:r>
                    </a:p>
                    <a:p>
                      <a:pPr marL="0" marR="0" algn="ctr">
                        <a:spcBef>
                          <a:spcPts val="0"/>
                        </a:spcBef>
                        <a:spcAft>
                          <a:spcPts val="1000"/>
                        </a:spcAft>
                      </a:pPr>
                      <a:r>
                        <a:rPr lang="en-US" sz="1600" b="1" baseline="0" dirty="0">
                          <a:effectLst/>
                          <a:latin typeface="Lucida Sans" panose="020B0602030504020204" pitchFamily="34" charset="0"/>
                          <a:ea typeface="Cambria" panose="02040503050406030204" pitchFamily="18" charset="0"/>
                          <a:cs typeface="Times New Roman" panose="02020603050405020304" pitchFamily="18" charset="0"/>
                        </a:rPr>
                        <a:t>Works harder</a:t>
                      </a:r>
                    </a:p>
                    <a:p>
                      <a:pPr marL="0" marR="0" algn="ctr">
                        <a:spcBef>
                          <a:spcPts val="0"/>
                        </a:spcBef>
                        <a:spcAft>
                          <a:spcPts val="1000"/>
                        </a:spcAft>
                      </a:pPr>
                      <a:r>
                        <a:rPr lang="en-US" sz="1600" b="1" baseline="0" dirty="0">
                          <a:effectLst/>
                          <a:latin typeface="Lucida Sans" panose="020B0602030504020204" pitchFamily="34" charset="0"/>
                          <a:ea typeface="Cambria" panose="02040503050406030204" pitchFamily="18" charset="0"/>
                          <a:cs typeface="Times New Roman" panose="02020603050405020304" pitchFamily="18" charset="0"/>
                        </a:rPr>
                        <a:t>Fools everyone</a:t>
                      </a:r>
                      <a:endParaRPr lang="en-US" sz="1600" b="1" dirty="0">
                        <a:effectLst/>
                        <a:latin typeface="Lucida Sans" panose="020B0602030504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
        <p:nvSpPr>
          <p:cNvPr id="5" name="Rectangle 4"/>
          <p:cNvSpPr/>
          <p:nvPr/>
        </p:nvSpPr>
        <p:spPr>
          <a:xfrm>
            <a:off x="-395786" y="6074955"/>
            <a:ext cx="9935570" cy="307777"/>
          </a:xfrm>
          <a:prstGeom prst="rect">
            <a:avLst/>
          </a:prstGeom>
        </p:spPr>
        <p:txBody>
          <a:bodyPr wrap="square">
            <a:spAutoFit/>
          </a:bodyPr>
          <a:lstStyle/>
          <a:p>
            <a:pPr algn="ctr">
              <a:spcAft>
                <a:spcPts val="1000"/>
              </a:spcAft>
            </a:pPr>
            <a:r>
              <a:rPr lang="en-US" sz="1400" dirty="0">
                <a:latin typeface="Calibri" panose="020F0502020204030204" pitchFamily="34" charset="0"/>
                <a:ea typeface="Times New Roman" panose="02020603050405020304" pitchFamily="18" charset="0"/>
                <a:cs typeface="Times New Roman" panose="02020603050405020304" pitchFamily="18" charset="0"/>
              </a:rPr>
              <a:t>Excerpt from “The Curse of the Poisoned Pretzel” from </a:t>
            </a:r>
            <a:r>
              <a:rPr lang="en-US" sz="1400" i="1" dirty="0">
                <a:latin typeface="Calibri" panose="020F0502020204030204" pitchFamily="34" charset="0"/>
                <a:ea typeface="Times New Roman" panose="02020603050405020304" pitchFamily="18" charset="0"/>
                <a:cs typeface="Times New Roman" panose="02020603050405020304" pitchFamily="18" charset="0"/>
              </a:rPr>
              <a:t>Two Hot Dogs with Everything </a:t>
            </a:r>
            <a:r>
              <a:rPr lang="en-US" sz="1400" dirty="0">
                <a:latin typeface="Calibri" panose="020F0502020204030204" pitchFamily="34" charset="0"/>
                <a:ea typeface="Times New Roman" panose="02020603050405020304" pitchFamily="18" charset="0"/>
                <a:cs typeface="Times New Roman" panose="02020603050405020304" pitchFamily="18" charset="0"/>
              </a:rPr>
              <a:t>by Paul Haven </a:t>
            </a:r>
            <a:endParaRPr lang="en-US" sz="12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774432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2"/>
                </a:solidFill>
              </a:rPr>
              <a:t>CCSS.ELA-Literacy.RL.6.4</a:t>
            </a:r>
          </a:p>
        </p:txBody>
      </p:sp>
      <p:sp>
        <p:nvSpPr>
          <p:cNvPr id="3" name="Content Placeholder 2"/>
          <p:cNvSpPr>
            <a:spLocks noGrp="1"/>
          </p:cNvSpPr>
          <p:nvPr>
            <p:ph idx="1"/>
          </p:nvPr>
        </p:nvSpPr>
        <p:spPr/>
        <p:txBody>
          <a:bodyPr/>
          <a:lstStyle/>
          <a:p>
            <a:pPr marL="0" indent="0">
              <a:buNone/>
            </a:pPr>
            <a:r>
              <a:rPr lang="en-US" dirty="0">
                <a:solidFill>
                  <a:schemeClr val="accent2"/>
                </a:solidFill>
              </a:rPr>
              <a:t>Determine</a:t>
            </a:r>
            <a:r>
              <a:rPr lang="en-US" dirty="0">
                <a:solidFill>
                  <a:schemeClr val="tx1"/>
                </a:solidFill>
              </a:rPr>
              <a:t> </a:t>
            </a:r>
            <a:r>
              <a:rPr lang="en-US" dirty="0">
                <a:solidFill>
                  <a:schemeClr val="tx2"/>
                </a:solidFill>
              </a:rPr>
              <a:t>the meaning of words and phrases as they are used in a text, including figurative and connotative meanings; </a:t>
            </a:r>
            <a:r>
              <a:rPr lang="en-US" dirty="0">
                <a:solidFill>
                  <a:schemeClr val="accent2"/>
                </a:solidFill>
              </a:rPr>
              <a:t>analyze</a:t>
            </a:r>
            <a:r>
              <a:rPr lang="en-US" dirty="0">
                <a:solidFill>
                  <a:schemeClr val="tx2"/>
                </a:solidFill>
              </a:rPr>
              <a:t> the impact of a specific word choice on meaning and tone. </a:t>
            </a:r>
          </a:p>
          <a:p>
            <a:pPr marL="0" indent="0">
              <a:buNone/>
            </a:pPr>
            <a:endParaRPr lang="en-US" dirty="0"/>
          </a:p>
        </p:txBody>
      </p:sp>
    </p:spTree>
    <p:extLst>
      <p:ext uri="{BB962C8B-B14F-4D97-AF65-F5344CB8AC3E}">
        <p14:creationId xmlns:p14="http://schemas.microsoft.com/office/powerpoint/2010/main" val="3257033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629" y="174172"/>
            <a:ext cx="8839199" cy="5894327"/>
          </a:xfrm>
        </p:spPr>
        <p:txBody>
          <a:bodyPr>
            <a:normAutofit fontScale="85000" lnSpcReduction="20000"/>
          </a:bodyPr>
          <a:lstStyle/>
          <a:p>
            <a:pPr marL="0" indent="0">
              <a:buNone/>
            </a:pPr>
            <a:r>
              <a:rPr lang="en-US" b="1" dirty="0">
                <a:solidFill>
                  <a:schemeClr val="tx2"/>
                </a:solidFill>
              </a:rPr>
              <a:t>Which </a:t>
            </a:r>
            <a:r>
              <a:rPr lang="en-US" b="1" u="sng" dirty="0">
                <a:solidFill>
                  <a:schemeClr val="tx2"/>
                </a:solidFill>
              </a:rPr>
              <a:t>two</a:t>
            </a:r>
            <a:r>
              <a:rPr lang="en-US" b="1" dirty="0">
                <a:solidFill>
                  <a:schemeClr val="tx2"/>
                </a:solidFill>
              </a:rPr>
              <a:t> sentences from the text are examples of exaggeration? </a:t>
            </a:r>
          </a:p>
          <a:p>
            <a:pPr marL="0" indent="0">
              <a:buNone/>
            </a:pPr>
            <a:endParaRPr lang="en-US" b="1" dirty="0">
              <a:solidFill>
                <a:schemeClr val="tx2"/>
              </a:solidFill>
            </a:endParaRPr>
          </a:p>
          <a:p>
            <a:pPr marL="457200" indent="-457200">
              <a:buAutoNum type="alphaUcPeriod"/>
            </a:pPr>
            <a:r>
              <a:rPr lang="en-US" dirty="0">
                <a:solidFill>
                  <a:schemeClr val="tx2"/>
                </a:solidFill>
              </a:rPr>
              <a:t>“In the history of baseball, no team had tormented its fans with more gut-wrenching defeats and wasted promise than the Sluggers.” </a:t>
            </a:r>
          </a:p>
          <a:p>
            <a:pPr marL="457200" indent="-457200">
              <a:buAutoNum type="alphaUcPeriod"/>
            </a:pPr>
            <a:r>
              <a:rPr lang="en-US" dirty="0">
                <a:solidFill>
                  <a:schemeClr val="tx2"/>
                </a:solidFill>
              </a:rPr>
              <a:t>“The first had broken the heart of Danny’s great-grandfather Zechariah Gurkin, the second had crushed the spirit of his grandpa Ebenezer, and the third still brought tears to the eyes of Danny’s parents, Harold and Lydia.”</a:t>
            </a:r>
          </a:p>
          <a:p>
            <a:pPr marL="457200" indent="-457200">
              <a:buAutoNum type="alphaUcPeriod"/>
            </a:pPr>
            <a:r>
              <a:rPr lang="en-US" dirty="0">
                <a:solidFill>
                  <a:schemeClr val="tx2"/>
                </a:solidFill>
              </a:rPr>
              <a:t>“In fact, in the 108 years since an immigrant bubble-gum tycoon named Manchester E. Boddlebrooks founded the team, the Sluggers had won only one championship, and that was in their very first year.”</a:t>
            </a:r>
          </a:p>
          <a:p>
            <a:pPr marL="457200" indent="-457200">
              <a:buAutoNum type="alphaUcPeriod"/>
            </a:pPr>
            <a:r>
              <a:rPr lang="en-US" dirty="0">
                <a:solidFill>
                  <a:schemeClr val="tx2"/>
                </a:solidFill>
              </a:rPr>
              <a:t>“At the time, all the players wore baggy wool pants and very small caps on their heads, and the gentlemen in the stands wore fancy top hats and had pointy mustaches that curled up at the ends like bicycle handlebars.”</a:t>
            </a:r>
          </a:p>
          <a:p>
            <a:pPr marL="457200" indent="-457200">
              <a:buAutoNum type="alphaUcPeriod"/>
            </a:pPr>
            <a:r>
              <a:rPr lang="en-US" dirty="0">
                <a:solidFill>
                  <a:schemeClr val="tx2"/>
                </a:solidFill>
              </a:rPr>
              <a:t>“The mansion was painted all red, the color of Boddlebrook</a:t>
            </a:r>
            <a:r>
              <a:rPr lang="en-US" dirty="0">
                <a:solidFill>
                  <a:schemeClr val="tx1"/>
                </a:solidFill>
              </a:rPr>
              <a:t>s’s</a:t>
            </a:r>
            <a:r>
              <a:rPr lang="en-US" dirty="0">
                <a:solidFill>
                  <a:schemeClr val="tx2"/>
                </a:solidFill>
              </a:rPr>
              <a:t> most favorite flavor of gum, Winning-Streak Watermelon.”</a:t>
            </a:r>
          </a:p>
          <a:p>
            <a:pPr marL="457200" indent="-457200">
              <a:buAutoNum type="alphaUcPeriod"/>
            </a:pPr>
            <a:r>
              <a:rPr lang="en-US" dirty="0">
                <a:solidFill>
                  <a:schemeClr val="tx2"/>
                </a:solidFill>
              </a:rPr>
              <a:t>“Skidmore insisted that he felt terrible about the tragedy and would make his pretzels even doughier in the future.” </a:t>
            </a:r>
          </a:p>
        </p:txBody>
      </p:sp>
      <p:sp>
        <p:nvSpPr>
          <p:cNvPr id="4" name="Rectangle 3"/>
          <p:cNvSpPr/>
          <p:nvPr/>
        </p:nvSpPr>
        <p:spPr>
          <a:xfrm>
            <a:off x="-914400" y="6068499"/>
            <a:ext cx="10972800" cy="307777"/>
          </a:xfrm>
          <a:prstGeom prst="rect">
            <a:avLst/>
          </a:prstGeom>
        </p:spPr>
        <p:txBody>
          <a:bodyPr wrap="square">
            <a:spAutoFit/>
          </a:bodyPr>
          <a:lstStyle/>
          <a:p>
            <a:pPr algn="ctr">
              <a:spcAft>
                <a:spcPts val="1000"/>
              </a:spcAft>
            </a:pPr>
            <a:r>
              <a:rPr lang="en-US" sz="1400" dirty="0">
                <a:latin typeface="Calibri" panose="020F0502020204030204" pitchFamily="34" charset="0"/>
                <a:ea typeface="Times New Roman" panose="02020603050405020304" pitchFamily="18" charset="0"/>
                <a:cs typeface="Times New Roman" panose="02020603050405020304" pitchFamily="18" charset="0"/>
              </a:rPr>
              <a:t>Excerpt from “The Curse of the Poisoned Pretzel” from </a:t>
            </a:r>
            <a:r>
              <a:rPr lang="en-US" sz="1400" i="1" dirty="0">
                <a:latin typeface="Calibri" panose="020F0502020204030204" pitchFamily="34" charset="0"/>
                <a:ea typeface="Times New Roman" panose="02020603050405020304" pitchFamily="18" charset="0"/>
                <a:cs typeface="Times New Roman" panose="02020603050405020304" pitchFamily="18" charset="0"/>
              </a:rPr>
              <a:t>Two Hot Dogs with Everything </a:t>
            </a:r>
            <a:r>
              <a:rPr lang="en-US" sz="1400" dirty="0">
                <a:latin typeface="Calibri" panose="020F0502020204030204" pitchFamily="34" charset="0"/>
                <a:ea typeface="Times New Roman" panose="02020603050405020304" pitchFamily="18" charset="0"/>
                <a:cs typeface="Times New Roman" panose="02020603050405020304" pitchFamily="18" charset="0"/>
              </a:rPr>
              <a:t>by Paul Haven </a:t>
            </a:r>
            <a:endParaRPr lang="en-US" sz="12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805260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538" y="217716"/>
            <a:ext cx="8706679" cy="5830159"/>
          </a:xfrm>
        </p:spPr>
        <p:txBody>
          <a:bodyPr>
            <a:normAutofit fontScale="85000" lnSpcReduction="20000"/>
          </a:bodyPr>
          <a:lstStyle/>
          <a:p>
            <a:pPr marL="0" indent="0">
              <a:buNone/>
            </a:pPr>
            <a:r>
              <a:rPr lang="en-US" b="1" dirty="0"/>
              <a:t>What does </a:t>
            </a:r>
            <a:r>
              <a:rPr lang="en-US" b="1" i="1" dirty="0"/>
              <a:t>tormented</a:t>
            </a:r>
            <a:r>
              <a:rPr lang="en-US" b="1" dirty="0"/>
              <a:t> mean as it is used in Paragraph 1?</a:t>
            </a:r>
          </a:p>
          <a:p>
            <a:pPr marL="0" indent="0">
              <a:buNone/>
            </a:pPr>
            <a:r>
              <a:rPr lang="en-US" dirty="0"/>
              <a:t>A. Tortured with physical pain</a:t>
            </a:r>
          </a:p>
          <a:p>
            <a:pPr marL="0" indent="0">
              <a:buNone/>
            </a:pPr>
            <a:r>
              <a:rPr lang="en-US" dirty="0"/>
              <a:t>B.  Teased excessively</a:t>
            </a:r>
          </a:p>
          <a:p>
            <a:pPr marL="0" indent="0">
              <a:buNone/>
            </a:pPr>
            <a:r>
              <a:rPr lang="en-US" dirty="0"/>
              <a:t>C.  Angered deeply</a:t>
            </a:r>
          </a:p>
          <a:p>
            <a:pPr marL="0" indent="0">
              <a:buNone/>
            </a:pPr>
            <a:r>
              <a:rPr lang="en-US" dirty="0"/>
              <a:t>D. Caused great mental suffering</a:t>
            </a:r>
          </a:p>
          <a:p>
            <a:pPr marL="0" indent="0">
              <a:buNone/>
            </a:pPr>
            <a:endParaRPr lang="en-US" dirty="0"/>
          </a:p>
          <a:p>
            <a:pPr marL="0" indent="0">
              <a:buNone/>
            </a:pPr>
            <a:endParaRPr lang="en-US" dirty="0"/>
          </a:p>
          <a:p>
            <a:pPr marL="0" indent="0">
              <a:buNone/>
            </a:pPr>
            <a:r>
              <a:rPr lang="en-US" i="1" dirty="0"/>
              <a:t>Text of paragraph 1 provided below, for reference:</a:t>
            </a:r>
          </a:p>
          <a:p>
            <a:pPr marL="0" indent="0">
              <a:buNone/>
            </a:pPr>
            <a:r>
              <a:rPr lang="en-US" dirty="0"/>
              <a:t>	In the history of baseball, no team had tormented its fans with more gut-wrenching defeats and wasted promise than the Sluggers. And in the history of rooting for baseball, no fans had been more devoted than Sluggers fans. Every bad bounce, every lopsided trade, every bitter loss, all were stamped onto the hearts of Sluggers fans—decade after frustrating decade—until misfortune became a part of them. Any of them could reel off a list of the team’s most famous failures. There were the Phantom Strikeout of 1907, the Snowed-Out Summer of 1934, the Triple-Play Tragedy of 1967. The first had broken the heart of Danny’s great-grandfather Zechariah Gurkin, the second had crushed the spirit of his grandpa Ebenezer, and the third still brought tears to the eyes of Danny’s parents, Harold and Lydia. </a:t>
            </a:r>
          </a:p>
        </p:txBody>
      </p:sp>
      <p:sp>
        <p:nvSpPr>
          <p:cNvPr id="4" name="Rectangle 3"/>
          <p:cNvSpPr/>
          <p:nvPr/>
        </p:nvSpPr>
        <p:spPr>
          <a:xfrm>
            <a:off x="-914400" y="6068499"/>
            <a:ext cx="10972800" cy="307777"/>
          </a:xfrm>
          <a:prstGeom prst="rect">
            <a:avLst/>
          </a:prstGeom>
        </p:spPr>
        <p:txBody>
          <a:bodyPr wrap="square">
            <a:spAutoFit/>
          </a:bodyPr>
          <a:lstStyle/>
          <a:p>
            <a:pPr algn="ctr">
              <a:spcAft>
                <a:spcPts val="1000"/>
              </a:spcAft>
            </a:pPr>
            <a:r>
              <a:rPr lang="en-US" sz="1400" dirty="0">
                <a:latin typeface="Calibri" panose="020F0502020204030204" pitchFamily="34" charset="0"/>
                <a:ea typeface="Times New Roman" panose="02020603050405020304" pitchFamily="18" charset="0"/>
                <a:cs typeface="Times New Roman" panose="02020603050405020304" pitchFamily="18" charset="0"/>
              </a:rPr>
              <a:t>Excerpt from “The Curse of the Poisoned Pretzel” from </a:t>
            </a:r>
            <a:r>
              <a:rPr lang="en-US" sz="1400" i="1" dirty="0">
                <a:latin typeface="Calibri" panose="020F0502020204030204" pitchFamily="34" charset="0"/>
                <a:ea typeface="Times New Roman" panose="02020603050405020304" pitchFamily="18" charset="0"/>
                <a:cs typeface="Times New Roman" panose="02020603050405020304" pitchFamily="18" charset="0"/>
              </a:rPr>
              <a:t>Two Hot Dogs with Everything </a:t>
            </a:r>
            <a:r>
              <a:rPr lang="en-US" sz="1400" dirty="0">
                <a:latin typeface="Calibri" panose="020F0502020204030204" pitchFamily="34" charset="0"/>
                <a:ea typeface="Times New Roman" panose="02020603050405020304" pitchFamily="18" charset="0"/>
                <a:cs typeface="Times New Roman" panose="02020603050405020304" pitchFamily="18" charset="0"/>
              </a:rPr>
              <a:t>by Paul Haven </a:t>
            </a:r>
            <a:endParaRPr lang="en-US" sz="12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438897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3" y="163774"/>
            <a:ext cx="8613914" cy="5450964"/>
          </a:xfrm>
        </p:spPr>
        <p:txBody>
          <a:bodyPr>
            <a:normAutofit/>
          </a:bodyPr>
          <a:lstStyle/>
          <a:p>
            <a:pPr marL="0" indent="0">
              <a:buNone/>
            </a:pPr>
            <a:r>
              <a:rPr lang="en-US" b="1" dirty="0"/>
              <a:t>Which word does the author use </a:t>
            </a:r>
            <a:r>
              <a:rPr lang="en-US" b="1" u="sng" dirty="0"/>
              <a:t>multiple</a:t>
            </a:r>
            <a:r>
              <a:rPr lang="en-US" b="1" dirty="0"/>
              <a:t> times to show that Manchester Boddlebrooks was a very wealthy man, rich enough to own the Sluggers baseball team? </a:t>
            </a:r>
          </a:p>
          <a:p>
            <a:pPr marL="457200" indent="-457200">
              <a:buAutoNum type="alphaUcPeriod"/>
            </a:pPr>
            <a:r>
              <a:rPr lang="en-US" dirty="0"/>
              <a:t>Immigrant</a:t>
            </a:r>
          </a:p>
          <a:p>
            <a:pPr marL="457200" indent="-457200">
              <a:buAutoNum type="alphaUcPeriod"/>
            </a:pPr>
            <a:r>
              <a:rPr lang="en-US" dirty="0"/>
              <a:t>Tycoon</a:t>
            </a:r>
          </a:p>
          <a:p>
            <a:pPr marL="457200" indent="-457200">
              <a:buAutoNum type="alphaUcPeriod"/>
            </a:pPr>
            <a:r>
              <a:rPr lang="en-US" dirty="0"/>
              <a:t>Clubhouse</a:t>
            </a:r>
          </a:p>
          <a:p>
            <a:pPr marL="457200" indent="-457200">
              <a:buAutoNum type="alphaUcPeriod"/>
            </a:pPr>
            <a:r>
              <a:rPr lang="en-US" dirty="0"/>
              <a:t>Fame</a:t>
            </a:r>
          </a:p>
          <a:p>
            <a:pPr marL="457200" indent="-457200">
              <a:buAutoNum type="alphaUcPeriod"/>
            </a:pPr>
            <a:endParaRPr lang="en-US" b="1" dirty="0"/>
          </a:p>
        </p:txBody>
      </p:sp>
      <p:sp>
        <p:nvSpPr>
          <p:cNvPr id="4" name="Rectangle 3"/>
          <p:cNvSpPr/>
          <p:nvPr/>
        </p:nvSpPr>
        <p:spPr>
          <a:xfrm>
            <a:off x="-718782" y="6010833"/>
            <a:ext cx="9935570" cy="307777"/>
          </a:xfrm>
          <a:prstGeom prst="rect">
            <a:avLst/>
          </a:prstGeom>
        </p:spPr>
        <p:txBody>
          <a:bodyPr wrap="square">
            <a:spAutoFit/>
          </a:bodyPr>
          <a:lstStyle/>
          <a:p>
            <a:pPr algn="ctr">
              <a:spcAft>
                <a:spcPts val="1000"/>
              </a:spcAft>
            </a:pPr>
            <a:r>
              <a:rPr lang="en-US" sz="1400" dirty="0">
                <a:latin typeface="Calibri" panose="020F0502020204030204" pitchFamily="34" charset="0"/>
                <a:ea typeface="Times New Roman" panose="02020603050405020304" pitchFamily="18" charset="0"/>
                <a:cs typeface="Times New Roman" panose="02020603050405020304" pitchFamily="18" charset="0"/>
              </a:rPr>
              <a:t>Excerpt from “The Curse of the Poisoned Pretzel” from </a:t>
            </a:r>
            <a:r>
              <a:rPr lang="en-US" sz="1400" i="1" dirty="0">
                <a:latin typeface="Calibri" panose="020F0502020204030204" pitchFamily="34" charset="0"/>
                <a:ea typeface="Times New Roman" panose="02020603050405020304" pitchFamily="18" charset="0"/>
                <a:cs typeface="Times New Roman" panose="02020603050405020304" pitchFamily="18" charset="0"/>
              </a:rPr>
              <a:t>Two Hot Dogs with Everything </a:t>
            </a:r>
            <a:r>
              <a:rPr lang="en-US" sz="1400" dirty="0">
                <a:latin typeface="Calibri" panose="020F0502020204030204" pitchFamily="34" charset="0"/>
                <a:ea typeface="Times New Roman" panose="02020603050405020304" pitchFamily="18" charset="0"/>
                <a:cs typeface="Times New Roman" panose="02020603050405020304" pitchFamily="18" charset="0"/>
              </a:rPr>
              <a:t>by Paul Haven </a:t>
            </a:r>
            <a:endParaRPr lang="en-US" sz="12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528960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538" y="326572"/>
            <a:ext cx="8680175" cy="5799593"/>
          </a:xfrm>
        </p:spPr>
        <p:txBody>
          <a:bodyPr>
            <a:normAutofit fontScale="92500" lnSpcReduction="10000"/>
          </a:bodyPr>
          <a:lstStyle/>
          <a:p>
            <a:pPr marL="0" indent="0">
              <a:spcBef>
                <a:spcPts val="0"/>
              </a:spcBef>
              <a:spcAft>
                <a:spcPts val="1000"/>
              </a:spcAft>
              <a:buNone/>
              <a:tabLst>
                <a:tab pos="171450" algn="l"/>
              </a:tabLst>
            </a:pPr>
            <a:r>
              <a:rPr lang="en-US" sz="2000" b="1" dirty="0">
                <a:solidFill>
                  <a:schemeClr val="tx2"/>
                </a:solidFill>
                <a:latin typeface="Lucida Sans" panose="020B0602030504020204" pitchFamily="34" charset="0"/>
                <a:ea typeface="Cambria" panose="02040503050406030204" pitchFamily="18" charset="0"/>
                <a:cs typeface="Arial" panose="020B0604020202020204" pitchFamily="34" charset="0"/>
              </a:rPr>
              <a:t>The following question has two parts.  Answer Part A and then answer Part B.</a:t>
            </a:r>
            <a:endParaRPr lang="en-US" sz="2000" dirty="0">
              <a:solidFill>
                <a:schemeClr val="tx2"/>
              </a:solidFill>
              <a:latin typeface="Lucida Sans" panose="020B0602030504020204" pitchFamily="34" charset="0"/>
              <a:ea typeface="Cambria" panose="02040503050406030204" pitchFamily="18" charset="0"/>
              <a:cs typeface="Times New Roman" panose="02020603050405020304" pitchFamily="18" charset="0"/>
            </a:endParaRPr>
          </a:p>
          <a:p>
            <a:pPr marL="0" indent="0">
              <a:lnSpc>
                <a:spcPct val="110000"/>
              </a:lnSpc>
              <a:spcBef>
                <a:spcPts val="0"/>
              </a:spcBef>
              <a:spcAft>
                <a:spcPts val="1000"/>
              </a:spcAft>
              <a:buNone/>
            </a:pPr>
            <a:r>
              <a:rPr lang="en-US" sz="2000" b="1" dirty="0">
                <a:solidFill>
                  <a:schemeClr val="tx2"/>
                </a:solidFill>
                <a:latin typeface="Lucida Sans" panose="020B0602030504020204" pitchFamily="34" charset="0"/>
                <a:ea typeface="Cambria" panose="02040503050406030204" pitchFamily="18" charset="0"/>
              </a:rPr>
              <a:t>Part A: The author uses the word </a:t>
            </a:r>
            <a:r>
              <a:rPr lang="en-US" sz="2000" b="1" i="1" dirty="0">
                <a:solidFill>
                  <a:schemeClr val="tx2"/>
                </a:solidFill>
                <a:latin typeface="Lucida Sans" panose="020B0602030504020204" pitchFamily="34" charset="0"/>
                <a:ea typeface="Cambria" panose="02040503050406030204" pitchFamily="18" charset="0"/>
              </a:rPr>
              <a:t>crept</a:t>
            </a:r>
            <a:r>
              <a:rPr lang="en-US" sz="2000" b="1" dirty="0">
                <a:solidFill>
                  <a:schemeClr val="tx2"/>
                </a:solidFill>
                <a:latin typeface="Lucida Sans" panose="020B0602030504020204" pitchFamily="34" charset="0"/>
                <a:ea typeface="Cambria" panose="02040503050406030204" pitchFamily="18" charset="0"/>
              </a:rPr>
              <a:t> in paragraph 8 instead of a word like “walked” or “marched.” As used in the story, what does the use of the word </a:t>
            </a:r>
            <a:r>
              <a:rPr lang="en-US" sz="2000" b="1" i="1" dirty="0">
                <a:solidFill>
                  <a:schemeClr val="tx2"/>
                </a:solidFill>
                <a:latin typeface="Lucida Sans" panose="020B0602030504020204" pitchFamily="34" charset="0"/>
                <a:ea typeface="Cambria" panose="02040503050406030204" pitchFamily="18" charset="0"/>
              </a:rPr>
              <a:t>crept</a:t>
            </a:r>
            <a:r>
              <a:rPr lang="en-US" sz="2000" b="1" dirty="0">
                <a:solidFill>
                  <a:schemeClr val="tx2"/>
                </a:solidFill>
                <a:latin typeface="Lucida Sans" panose="020B0602030504020204" pitchFamily="34" charset="0"/>
                <a:ea typeface="Cambria" panose="02040503050406030204" pitchFamily="18" charset="0"/>
              </a:rPr>
              <a:t> suggest about Skidmore?</a:t>
            </a:r>
          </a:p>
          <a:p>
            <a:pPr>
              <a:lnSpc>
                <a:spcPct val="110000"/>
              </a:lnSpc>
              <a:spcBef>
                <a:spcPts val="0"/>
              </a:spcBef>
              <a:buFont typeface="+mj-lt"/>
              <a:buAutoNum type="alphaUcPeriod"/>
            </a:pPr>
            <a:r>
              <a:rPr lang="en-US" sz="2000" dirty="0">
                <a:solidFill>
                  <a:schemeClr val="tx2"/>
                </a:solidFill>
                <a:latin typeface="Lucida Sans" panose="020B0602030504020204" pitchFamily="34" charset="0"/>
                <a:ea typeface="Cambria" panose="02040503050406030204" pitchFamily="18" charset="0"/>
                <a:cs typeface="Arial" panose="020B0604020202020204" pitchFamily="34" charset="0"/>
              </a:rPr>
              <a:t>that Skidmore is sly and sneaky</a:t>
            </a:r>
            <a:endParaRPr lang="en-US" sz="2000" dirty="0">
              <a:solidFill>
                <a:schemeClr val="tx2"/>
              </a:solidFill>
              <a:latin typeface="Lucida Sans" panose="020B0602030504020204" pitchFamily="34" charset="0"/>
              <a:ea typeface="Cambria" panose="02040503050406030204" pitchFamily="18" charset="0"/>
              <a:cs typeface="Times New Roman" panose="02020603050405020304" pitchFamily="18" charset="0"/>
            </a:endParaRPr>
          </a:p>
          <a:p>
            <a:pPr>
              <a:lnSpc>
                <a:spcPct val="150000"/>
              </a:lnSpc>
              <a:spcBef>
                <a:spcPts val="0"/>
              </a:spcBef>
              <a:buFont typeface="+mj-lt"/>
              <a:buAutoNum type="alphaUcPeriod"/>
              <a:tabLst>
                <a:tab pos="914400" algn="l"/>
              </a:tabLst>
            </a:pPr>
            <a:r>
              <a:rPr lang="en-US" sz="2000" dirty="0">
                <a:solidFill>
                  <a:schemeClr val="tx2"/>
                </a:solidFill>
                <a:latin typeface="Lucida Sans" panose="020B0602030504020204" pitchFamily="34" charset="0"/>
                <a:ea typeface="Cambria" panose="02040503050406030204" pitchFamily="18" charset="0"/>
                <a:cs typeface="Arial" panose="020B0604020202020204" pitchFamily="34" charset="0"/>
              </a:rPr>
              <a:t>that Skidmore is old and shrunken</a:t>
            </a:r>
            <a:endParaRPr lang="en-US" sz="2000" dirty="0">
              <a:solidFill>
                <a:schemeClr val="tx2"/>
              </a:solidFill>
              <a:latin typeface="Lucida Sans" panose="020B0602030504020204" pitchFamily="34" charset="0"/>
              <a:ea typeface="Cambria" panose="02040503050406030204" pitchFamily="18" charset="0"/>
              <a:cs typeface="Times New Roman" panose="02020603050405020304" pitchFamily="18" charset="0"/>
            </a:endParaRPr>
          </a:p>
          <a:p>
            <a:pPr>
              <a:lnSpc>
                <a:spcPct val="150000"/>
              </a:lnSpc>
              <a:spcBef>
                <a:spcPts val="0"/>
              </a:spcBef>
              <a:buFont typeface="+mj-lt"/>
              <a:buAutoNum type="alphaUcPeriod"/>
            </a:pPr>
            <a:r>
              <a:rPr lang="en-US" sz="2000" dirty="0">
                <a:solidFill>
                  <a:schemeClr val="tx2"/>
                </a:solidFill>
                <a:latin typeface="Lucida Sans" panose="020B0602030504020204" pitchFamily="34" charset="0"/>
                <a:ea typeface="Cambria" panose="02040503050406030204" pitchFamily="18" charset="0"/>
                <a:cs typeface="Arial" panose="020B0604020202020204" pitchFamily="34" charset="0"/>
              </a:rPr>
              <a:t>that Skidmore is cautious and careful</a:t>
            </a:r>
            <a:endParaRPr lang="en-US" sz="2000" dirty="0">
              <a:solidFill>
                <a:schemeClr val="tx2"/>
              </a:solidFill>
              <a:latin typeface="Lucida Sans" panose="020B0602030504020204" pitchFamily="34" charset="0"/>
              <a:ea typeface="Cambria" panose="02040503050406030204" pitchFamily="18" charset="0"/>
              <a:cs typeface="Times New Roman" panose="02020603050405020304" pitchFamily="18" charset="0"/>
            </a:endParaRPr>
          </a:p>
          <a:p>
            <a:pPr>
              <a:lnSpc>
                <a:spcPct val="150000"/>
              </a:lnSpc>
              <a:spcBef>
                <a:spcPts val="0"/>
              </a:spcBef>
              <a:spcAft>
                <a:spcPts val="1000"/>
              </a:spcAft>
              <a:buFont typeface="+mj-lt"/>
              <a:buAutoNum type="alphaUcPeriod"/>
              <a:tabLst>
                <a:tab pos="914400" algn="l"/>
              </a:tabLst>
            </a:pPr>
            <a:r>
              <a:rPr lang="en-US" sz="2000" dirty="0">
                <a:solidFill>
                  <a:schemeClr val="tx2"/>
                </a:solidFill>
                <a:latin typeface="Lucida Sans" panose="020B0602030504020204" pitchFamily="34" charset="0"/>
                <a:ea typeface="Cambria" panose="02040503050406030204" pitchFamily="18" charset="0"/>
                <a:cs typeface="Arial" panose="020B0604020202020204" pitchFamily="34" charset="0"/>
              </a:rPr>
              <a:t>that Skidmore is mean and grouchy</a:t>
            </a:r>
            <a:endParaRPr lang="en-US" sz="2000" dirty="0">
              <a:solidFill>
                <a:schemeClr val="tx2"/>
              </a:solidFill>
              <a:latin typeface="Lucida Sans" panose="020B0602030504020204" pitchFamily="34" charset="0"/>
              <a:ea typeface="Cambria" panose="02040503050406030204" pitchFamily="18" charset="0"/>
              <a:cs typeface="Times New Roman" panose="02020603050405020304" pitchFamily="18" charset="0"/>
            </a:endParaRPr>
          </a:p>
          <a:p>
            <a:pPr marL="0" indent="0">
              <a:lnSpc>
                <a:spcPct val="110000"/>
              </a:lnSpc>
              <a:spcBef>
                <a:spcPts val="0"/>
              </a:spcBef>
              <a:spcAft>
                <a:spcPts val="1000"/>
              </a:spcAft>
              <a:buNone/>
            </a:pPr>
            <a:r>
              <a:rPr lang="en-US" sz="2000" b="1" dirty="0">
                <a:solidFill>
                  <a:schemeClr val="tx2"/>
                </a:solidFill>
                <a:latin typeface="Lucida Sans" panose="020B0602030504020204" pitchFamily="34" charset="0"/>
                <a:ea typeface="Cambria" panose="02040503050406030204" pitchFamily="18" charset="0"/>
                <a:cs typeface="Arial" panose="020B0604020202020204" pitchFamily="34" charset="0"/>
              </a:rPr>
              <a:t>Part B: Which detail from the story </a:t>
            </a:r>
            <a:r>
              <a:rPr lang="en-US" sz="2000" b="1" u="sng" dirty="0">
                <a:solidFill>
                  <a:schemeClr val="tx2"/>
                </a:solidFill>
                <a:latin typeface="Lucida Sans" panose="020B0602030504020204" pitchFamily="34" charset="0"/>
                <a:ea typeface="Cambria" panose="02040503050406030204" pitchFamily="18" charset="0"/>
                <a:cs typeface="Arial" panose="020B0604020202020204" pitchFamily="34" charset="0"/>
              </a:rPr>
              <a:t>best</a:t>
            </a:r>
            <a:r>
              <a:rPr lang="en-US" sz="2000" b="1" dirty="0">
                <a:solidFill>
                  <a:schemeClr val="tx2"/>
                </a:solidFill>
                <a:latin typeface="Lucida Sans" panose="020B0602030504020204" pitchFamily="34" charset="0"/>
                <a:ea typeface="Cambria" panose="02040503050406030204" pitchFamily="18" charset="0"/>
                <a:cs typeface="Arial" panose="020B0604020202020204" pitchFamily="34" charset="0"/>
              </a:rPr>
              <a:t> supports the same conclusion about Skidmore? </a:t>
            </a:r>
            <a:endParaRPr lang="en-US" sz="2000" dirty="0">
              <a:solidFill>
                <a:schemeClr val="tx2"/>
              </a:solidFill>
              <a:latin typeface="Lucida Sans" panose="020B0602030504020204" pitchFamily="34" charset="0"/>
              <a:ea typeface="Cambria" panose="02040503050406030204" pitchFamily="18" charset="0"/>
              <a:cs typeface="Times New Roman" panose="02020603050405020304" pitchFamily="18" charset="0"/>
            </a:endParaRPr>
          </a:p>
          <a:p>
            <a:pPr>
              <a:lnSpc>
                <a:spcPct val="110000"/>
              </a:lnSpc>
              <a:spcBef>
                <a:spcPts val="0"/>
              </a:spcBef>
              <a:buSzPct val="100000"/>
              <a:buFont typeface="Calibri" panose="020F0502020204030204" pitchFamily="34" charset="0"/>
              <a:buAutoNum type="alphaUcPeriod"/>
            </a:pPr>
            <a:r>
              <a:rPr lang="en-US" sz="2000" dirty="0">
                <a:solidFill>
                  <a:schemeClr val="tx2"/>
                </a:solidFill>
                <a:latin typeface="Lucida Sans" panose="020B0602030504020204" pitchFamily="34" charset="0"/>
                <a:ea typeface="Cambria" panose="02040503050406030204" pitchFamily="18" charset="0"/>
                <a:cs typeface="Arial" panose="020B0604020202020204" pitchFamily="34" charset="0"/>
              </a:rPr>
              <a:t>“He always wore a black overcoat . . .”</a:t>
            </a:r>
            <a:endParaRPr lang="en-US" sz="2000" dirty="0">
              <a:solidFill>
                <a:schemeClr val="tx2"/>
              </a:solidFill>
              <a:latin typeface="Lucida Sans" panose="020B0602030504020204" pitchFamily="34" charset="0"/>
              <a:ea typeface="Cambria" panose="02040503050406030204" pitchFamily="18" charset="0"/>
              <a:cs typeface="Times New Roman" panose="02020603050405020304" pitchFamily="18" charset="0"/>
            </a:endParaRPr>
          </a:p>
          <a:p>
            <a:pPr>
              <a:lnSpc>
                <a:spcPct val="150000"/>
              </a:lnSpc>
              <a:spcBef>
                <a:spcPts val="0"/>
              </a:spcBef>
              <a:buSzPct val="100000"/>
              <a:buFont typeface="Calibri" panose="020F0502020204030204" pitchFamily="34" charset="0"/>
              <a:buAutoNum type="alphaUcPeriod"/>
            </a:pPr>
            <a:r>
              <a:rPr lang="en-US" sz="2000" dirty="0">
                <a:solidFill>
                  <a:schemeClr val="tx2"/>
                </a:solidFill>
                <a:latin typeface="Lucida Sans" panose="020B0602030504020204" pitchFamily="34" charset="0"/>
                <a:ea typeface="Cambria" panose="02040503050406030204" pitchFamily="18" charset="0"/>
                <a:cs typeface="Arial" panose="020B0604020202020204" pitchFamily="34" charset="0"/>
              </a:rPr>
              <a:t>“. . . his eyes were hidden in shadow.”</a:t>
            </a:r>
            <a:endParaRPr lang="en-US" sz="2000" dirty="0">
              <a:solidFill>
                <a:schemeClr val="tx2"/>
              </a:solidFill>
              <a:latin typeface="Lucida Sans" panose="020B0602030504020204" pitchFamily="34" charset="0"/>
              <a:ea typeface="Cambria" panose="02040503050406030204" pitchFamily="18" charset="0"/>
              <a:cs typeface="Times New Roman" panose="02020603050405020304" pitchFamily="18" charset="0"/>
            </a:endParaRPr>
          </a:p>
          <a:p>
            <a:pPr>
              <a:lnSpc>
                <a:spcPct val="150000"/>
              </a:lnSpc>
              <a:spcBef>
                <a:spcPts val="0"/>
              </a:spcBef>
              <a:buSzPct val="100000"/>
              <a:buFont typeface="Calibri" panose="020F0502020204030204" pitchFamily="34" charset="0"/>
              <a:buAutoNum type="alphaUcPeriod"/>
              <a:tabLst>
                <a:tab pos="914400" algn="l"/>
              </a:tabLst>
            </a:pPr>
            <a:r>
              <a:rPr lang="en-US" sz="2000" dirty="0">
                <a:solidFill>
                  <a:schemeClr val="tx2"/>
                </a:solidFill>
                <a:latin typeface="Lucida Sans" panose="020B0602030504020204" pitchFamily="34" charset="0"/>
                <a:ea typeface="Cambria" panose="02040503050406030204" pitchFamily="18" charset="0"/>
                <a:cs typeface="Arial" panose="020B0604020202020204" pitchFamily="34" charset="0"/>
              </a:rPr>
              <a:t>“. . . he was violently allergic to bubble gum.”</a:t>
            </a:r>
            <a:endParaRPr lang="en-US" sz="2000" dirty="0">
              <a:solidFill>
                <a:schemeClr val="tx2"/>
              </a:solidFill>
              <a:latin typeface="Lucida Sans" panose="020B0602030504020204" pitchFamily="34" charset="0"/>
              <a:ea typeface="Cambria" panose="02040503050406030204" pitchFamily="18" charset="0"/>
              <a:cs typeface="Times New Roman" panose="02020603050405020304" pitchFamily="18" charset="0"/>
            </a:endParaRPr>
          </a:p>
          <a:p>
            <a:pPr>
              <a:lnSpc>
                <a:spcPct val="150000"/>
              </a:lnSpc>
              <a:spcBef>
                <a:spcPts val="0"/>
              </a:spcBef>
              <a:spcAft>
                <a:spcPts val="1000"/>
              </a:spcAft>
              <a:buSzPct val="100000"/>
              <a:buFont typeface="Calibri" panose="020F0502020204030204" pitchFamily="34" charset="0"/>
              <a:buAutoNum type="alphaUcPeriod"/>
            </a:pPr>
            <a:r>
              <a:rPr lang="en-US" sz="2000" dirty="0">
                <a:solidFill>
                  <a:schemeClr val="tx2"/>
                </a:solidFill>
                <a:latin typeface="Lucida Sans" panose="020B0602030504020204" pitchFamily="34" charset="0"/>
                <a:ea typeface="Cambria" panose="02040503050406030204" pitchFamily="18" charset="0"/>
                <a:cs typeface="Arial" panose="020B0604020202020204" pitchFamily="34" charset="0"/>
              </a:rPr>
              <a:t>“. . . saw his brother’s sweet, chewable candies as a personal insult.”</a:t>
            </a:r>
            <a:endParaRPr lang="en-US" sz="2000" dirty="0">
              <a:solidFill>
                <a:schemeClr val="tx2"/>
              </a:solidFill>
              <a:latin typeface="Lucida Sans" panose="020B0602030504020204" pitchFamily="34" charset="0"/>
              <a:ea typeface="Cambria" panose="02040503050406030204" pitchFamily="18" charset="0"/>
              <a:cs typeface="Times New Roman" panose="02020603050405020304" pitchFamily="18" charset="0"/>
            </a:endParaRPr>
          </a:p>
          <a:p>
            <a:pPr marL="0" indent="0">
              <a:buNone/>
            </a:pPr>
            <a:endParaRPr lang="en-US" sz="1600" dirty="0">
              <a:solidFill>
                <a:schemeClr val="tx2"/>
              </a:solidFill>
              <a:latin typeface="Lucida Sans" panose="020B0602030504020204" pitchFamily="34" charset="0"/>
            </a:endParaRPr>
          </a:p>
        </p:txBody>
      </p:sp>
      <p:sp>
        <p:nvSpPr>
          <p:cNvPr id="4" name="Rectangle 3"/>
          <p:cNvSpPr/>
          <p:nvPr/>
        </p:nvSpPr>
        <p:spPr>
          <a:xfrm>
            <a:off x="-705134" y="6084541"/>
            <a:ext cx="9935570" cy="307777"/>
          </a:xfrm>
          <a:prstGeom prst="rect">
            <a:avLst/>
          </a:prstGeom>
        </p:spPr>
        <p:txBody>
          <a:bodyPr wrap="square">
            <a:spAutoFit/>
          </a:bodyPr>
          <a:lstStyle/>
          <a:p>
            <a:pPr algn="ctr">
              <a:spcAft>
                <a:spcPts val="1000"/>
              </a:spcAft>
            </a:pPr>
            <a:r>
              <a:rPr lang="en-US" sz="1400" dirty="0">
                <a:latin typeface="Calibri" panose="020F0502020204030204" pitchFamily="34" charset="0"/>
                <a:ea typeface="Times New Roman" panose="02020603050405020304" pitchFamily="18" charset="0"/>
                <a:cs typeface="Times New Roman" panose="02020603050405020304" pitchFamily="18" charset="0"/>
              </a:rPr>
              <a:t>Excerpt from “The Curse of the Poisoned Pretzel” from </a:t>
            </a:r>
            <a:r>
              <a:rPr lang="en-US" sz="1400" i="1" dirty="0">
                <a:latin typeface="Calibri" panose="020F0502020204030204" pitchFamily="34" charset="0"/>
                <a:ea typeface="Times New Roman" panose="02020603050405020304" pitchFamily="18" charset="0"/>
                <a:cs typeface="Times New Roman" panose="02020603050405020304" pitchFamily="18" charset="0"/>
              </a:rPr>
              <a:t>Two Hot Dogs with Everything </a:t>
            </a:r>
            <a:r>
              <a:rPr lang="en-US" sz="1400" dirty="0">
                <a:latin typeface="Calibri" panose="020F0502020204030204" pitchFamily="34" charset="0"/>
                <a:ea typeface="Times New Roman" panose="02020603050405020304" pitchFamily="18" charset="0"/>
                <a:cs typeface="Times New Roman" panose="02020603050405020304" pitchFamily="18" charset="0"/>
              </a:rPr>
              <a:t>by Paul Haven </a:t>
            </a:r>
            <a:endParaRPr lang="en-US" sz="12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053559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CCSS.ELA-Literacy.RL.6.5</a:t>
            </a:r>
          </a:p>
        </p:txBody>
      </p:sp>
      <p:sp>
        <p:nvSpPr>
          <p:cNvPr id="3" name="Content Placeholder 2"/>
          <p:cNvSpPr>
            <a:spLocks noGrp="1"/>
          </p:cNvSpPr>
          <p:nvPr>
            <p:ph idx="1"/>
          </p:nvPr>
        </p:nvSpPr>
        <p:spPr/>
        <p:txBody>
          <a:bodyPr/>
          <a:lstStyle/>
          <a:p>
            <a:pPr marL="0" indent="0">
              <a:buNone/>
            </a:pPr>
            <a:r>
              <a:rPr lang="en-US" dirty="0">
                <a:solidFill>
                  <a:schemeClr val="accent2"/>
                </a:solidFill>
              </a:rPr>
              <a:t>Analyze </a:t>
            </a:r>
            <a:r>
              <a:rPr lang="en-US" dirty="0">
                <a:solidFill>
                  <a:schemeClr val="tx2"/>
                </a:solidFill>
              </a:rPr>
              <a:t>how a particular sentence, chapter, scene, or stanza fits into the overall structure of a text and contributes to the development of the theme, setting, or plot.  </a:t>
            </a:r>
          </a:p>
        </p:txBody>
      </p:sp>
    </p:spTree>
    <p:extLst>
      <p:ext uri="{BB962C8B-B14F-4D97-AF65-F5344CB8AC3E}">
        <p14:creationId xmlns:p14="http://schemas.microsoft.com/office/powerpoint/2010/main" val="2887451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Objective</a:t>
            </a:r>
          </a:p>
        </p:txBody>
      </p:sp>
      <p:sp>
        <p:nvSpPr>
          <p:cNvPr id="3" name="Content Placeholder 2"/>
          <p:cNvSpPr>
            <a:spLocks noGrp="1"/>
          </p:cNvSpPr>
          <p:nvPr>
            <p:ph idx="1"/>
          </p:nvPr>
        </p:nvSpPr>
        <p:spPr/>
        <p:txBody>
          <a:bodyPr/>
          <a:lstStyle/>
          <a:p>
            <a:pPr marL="0" indent="0">
              <a:buNone/>
            </a:pPr>
            <a:r>
              <a:rPr lang="en-US" dirty="0"/>
              <a:t>The purpose of these materials is to help develop understanding of the expectations of high-quality summative assessment items. The concepts shown throughout these modules can be useful for classroom questioning and assessment, but the items themselves may need to be slightly modified.</a:t>
            </a:r>
          </a:p>
          <a:p>
            <a:pPr marL="0" indent="0">
              <a:buNone/>
            </a:pPr>
            <a:endParaRPr lang="en-US" dirty="0"/>
          </a:p>
        </p:txBody>
      </p:sp>
    </p:spTree>
    <p:extLst>
      <p:ext uri="{BB962C8B-B14F-4D97-AF65-F5344CB8AC3E}">
        <p14:creationId xmlns:p14="http://schemas.microsoft.com/office/powerpoint/2010/main" val="2863795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278" y="172278"/>
            <a:ext cx="8772939" cy="5896222"/>
          </a:xfrm>
        </p:spPr>
        <p:txBody>
          <a:bodyPr>
            <a:normAutofit fontScale="85000" lnSpcReduction="20000"/>
          </a:bodyPr>
          <a:lstStyle/>
          <a:p>
            <a:pPr marL="0" indent="0">
              <a:buNone/>
            </a:pPr>
            <a:r>
              <a:rPr lang="en-US" b="1" dirty="0"/>
              <a:t>Highlight the sentence in paragraphs 3 or 4 that identifies the setting of the text.</a:t>
            </a:r>
          </a:p>
          <a:p>
            <a:pPr marL="0" indent="0">
              <a:buNone/>
            </a:pPr>
            <a:br>
              <a:rPr lang="en-US" dirty="0"/>
            </a:br>
            <a:r>
              <a:rPr lang="en-US" dirty="0"/>
              <a:t>3) It all started in the smoky clubhouse after the Sluggers won the World Series. At the time, all the players wore baggy wool pants and very small caps on their heads, and the gentlemen in the stands wore fancy top hats and had pointy mustaches that curled up at the ends like bicycle handlebars. Nobody realized how silly they looked because it was so many years ago.</a:t>
            </a:r>
          </a:p>
          <a:p>
            <a:pPr marL="0" indent="0">
              <a:buNone/>
            </a:pPr>
            <a:r>
              <a:rPr lang="en-US" dirty="0"/>
              <a:t> </a:t>
            </a:r>
          </a:p>
          <a:p>
            <a:pPr marL="0" indent="0">
              <a:buNone/>
            </a:pPr>
            <a:r>
              <a:rPr lang="en-US" dirty="0"/>
              <a:t>4) Boddlebrooks wasn’t just any bubble-gum tycoon. He was the type of bubble-gum tycoon people noticed. He weighed nearly three hundred pounds and had big, bushy sideburns and a kind smile. More than anything else, Boddlebrooks loved baseball, and he loved owning the Sluggers. He handed out gum and sweets to the players after most games, and on weekends he even let them come to his mansion outside town. The mansion was painted all red, the color of Boddlebrook</a:t>
            </a:r>
            <a:r>
              <a:rPr lang="en-US" dirty="0">
                <a:solidFill>
                  <a:schemeClr val="tx1"/>
                </a:solidFill>
              </a:rPr>
              <a:t>s’s</a:t>
            </a:r>
            <a:r>
              <a:rPr lang="en-US" dirty="0"/>
              <a:t> most favorite flavor of gum, Winning-Streak Watermelon. It had a fountain in the back that spouted bubble-gum-flavored soda and a giant hot-air balloon that looked like the biggest bubble ever blown.</a:t>
            </a:r>
          </a:p>
          <a:p>
            <a:pPr marL="0" indent="0">
              <a:buNone/>
            </a:pPr>
            <a:endParaRPr lang="en-US" dirty="0"/>
          </a:p>
        </p:txBody>
      </p:sp>
      <p:sp>
        <p:nvSpPr>
          <p:cNvPr id="6" name="Rectangle 5"/>
          <p:cNvSpPr/>
          <p:nvPr/>
        </p:nvSpPr>
        <p:spPr>
          <a:xfrm>
            <a:off x="-705134" y="6068500"/>
            <a:ext cx="9935570" cy="307777"/>
          </a:xfrm>
          <a:prstGeom prst="rect">
            <a:avLst/>
          </a:prstGeom>
        </p:spPr>
        <p:txBody>
          <a:bodyPr wrap="square">
            <a:spAutoFit/>
          </a:bodyPr>
          <a:lstStyle/>
          <a:p>
            <a:pPr algn="ctr">
              <a:spcAft>
                <a:spcPts val="1000"/>
              </a:spcAft>
            </a:pPr>
            <a:r>
              <a:rPr lang="en-US" sz="1400" dirty="0">
                <a:latin typeface="Calibri" panose="020F0502020204030204" pitchFamily="34" charset="0"/>
                <a:ea typeface="Times New Roman" panose="02020603050405020304" pitchFamily="18" charset="0"/>
                <a:cs typeface="Times New Roman" panose="02020603050405020304" pitchFamily="18" charset="0"/>
              </a:rPr>
              <a:t>Excerpt from “The Curse of the Poisoned Pretzel” from </a:t>
            </a:r>
            <a:r>
              <a:rPr lang="en-US" sz="1400" i="1" dirty="0">
                <a:latin typeface="Calibri" panose="020F0502020204030204" pitchFamily="34" charset="0"/>
                <a:ea typeface="Times New Roman" panose="02020603050405020304" pitchFamily="18" charset="0"/>
                <a:cs typeface="Times New Roman" panose="02020603050405020304" pitchFamily="18" charset="0"/>
              </a:rPr>
              <a:t>Two Hot Dogs with Everything </a:t>
            </a:r>
            <a:r>
              <a:rPr lang="en-US" sz="1400" dirty="0">
                <a:latin typeface="Calibri" panose="020F0502020204030204" pitchFamily="34" charset="0"/>
                <a:ea typeface="Times New Roman" panose="02020603050405020304" pitchFamily="18" charset="0"/>
                <a:cs typeface="Times New Roman" panose="02020603050405020304" pitchFamily="18" charset="0"/>
              </a:rPr>
              <a:t>by Paul Haven </a:t>
            </a:r>
            <a:endParaRPr lang="en-US" sz="12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293594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296" y="299276"/>
            <a:ext cx="8534400" cy="4705862"/>
          </a:xfrm>
        </p:spPr>
        <p:txBody>
          <a:bodyPr>
            <a:normAutofit/>
          </a:bodyPr>
          <a:lstStyle/>
          <a:p>
            <a:pPr marL="0" indent="0">
              <a:buNone/>
            </a:pPr>
            <a:r>
              <a:rPr lang="en-US" b="1" dirty="0">
                <a:solidFill>
                  <a:schemeClr val="tx2"/>
                </a:solidFill>
              </a:rPr>
              <a:t>How do paragraphs 5 and 6 contribute to the story?</a:t>
            </a:r>
          </a:p>
          <a:p>
            <a:pPr marL="0" indent="0">
              <a:buNone/>
            </a:pPr>
            <a:endParaRPr lang="en-US" dirty="0">
              <a:solidFill>
                <a:schemeClr val="tx2"/>
              </a:solidFill>
            </a:endParaRPr>
          </a:p>
          <a:p>
            <a:pPr marL="457200" indent="-457200">
              <a:buFont typeface="+mj-lt"/>
              <a:buAutoNum type="alphaUcPeriod"/>
            </a:pPr>
            <a:r>
              <a:rPr lang="en-US" dirty="0">
                <a:solidFill>
                  <a:schemeClr val="tx2"/>
                </a:solidFill>
              </a:rPr>
              <a:t>They hint at some ways that the baseball team can eventually get rid of the curse.  </a:t>
            </a:r>
          </a:p>
          <a:p>
            <a:pPr marL="457200" indent="-457200">
              <a:buFont typeface="+mj-lt"/>
              <a:buAutoNum type="alphaUcPeriod"/>
            </a:pPr>
            <a:r>
              <a:rPr lang="en-US" dirty="0">
                <a:solidFill>
                  <a:schemeClr val="tx2"/>
                </a:solidFill>
              </a:rPr>
              <a:t>They help establish that some of the events in the story take place outside of a baseball park.</a:t>
            </a:r>
          </a:p>
          <a:p>
            <a:pPr marL="457200" indent="-457200">
              <a:buFont typeface="+mj-lt"/>
              <a:buAutoNum type="alphaUcPeriod"/>
            </a:pPr>
            <a:r>
              <a:rPr lang="en-US" dirty="0">
                <a:solidFill>
                  <a:schemeClr val="tx2"/>
                </a:solidFill>
              </a:rPr>
              <a:t>They start introducing the reason for the troubles described in paragraphs 1 and 2.</a:t>
            </a:r>
          </a:p>
          <a:p>
            <a:pPr marL="457200" indent="-457200">
              <a:buFont typeface="+mj-lt"/>
              <a:buAutoNum type="alphaUcPeriod"/>
            </a:pPr>
            <a:r>
              <a:rPr lang="en-US" dirty="0">
                <a:solidFill>
                  <a:schemeClr val="tx2"/>
                </a:solidFill>
              </a:rPr>
              <a:t>They challenge the claim in paragraph 1 that the Sluggers will always lose. </a:t>
            </a:r>
          </a:p>
          <a:p>
            <a:pPr marL="0" indent="0">
              <a:buNone/>
            </a:pPr>
            <a:endParaRPr lang="en-US" dirty="0">
              <a:solidFill>
                <a:schemeClr val="tx2"/>
              </a:solidFill>
            </a:endParaRPr>
          </a:p>
          <a:p>
            <a:pPr marL="0" indent="0">
              <a:buNone/>
            </a:pPr>
            <a:endParaRPr lang="en-US" dirty="0">
              <a:solidFill>
                <a:schemeClr val="tx2"/>
              </a:solidFill>
            </a:endParaRPr>
          </a:p>
        </p:txBody>
      </p:sp>
      <p:sp>
        <p:nvSpPr>
          <p:cNvPr id="5" name="Rectangle 4"/>
          <p:cNvSpPr/>
          <p:nvPr/>
        </p:nvSpPr>
        <p:spPr>
          <a:xfrm>
            <a:off x="-732429" y="6078453"/>
            <a:ext cx="9935570" cy="307777"/>
          </a:xfrm>
          <a:prstGeom prst="rect">
            <a:avLst/>
          </a:prstGeom>
        </p:spPr>
        <p:txBody>
          <a:bodyPr wrap="square">
            <a:spAutoFit/>
          </a:bodyPr>
          <a:lstStyle/>
          <a:p>
            <a:pPr algn="ctr">
              <a:spcAft>
                <a:spcPts val="1000"/>
              </a:spcAft>
            </a:pPr>
            <a:r>
              <a:rPr lang="en-US" sz="1400" dirty="0">
                <a:latin typeface="Calibri" panose="020F0502020204030204" pitchFamily="34" charset="0"/>
                <a:ea typeface="Times New Roman" panose="02020603050405020304" pitchFamily="18" charset="0"/>
                <a:cs typeface="Times New Roman" panose="02020603050405020304" pitchFamily="18" charset="0"/>
              </a:rPr>
              <a:t>Excerpt from “The Curse of the Poisoned Pretzel” from </a:t>
            </a:r>
            <a:r>
              <a:rPr lang="en-US" sz="1400" i="1" dirty="0">
                <a:latin typeface="Calibri" panose="020F0502020204030204" pitchFamily="34" charset="0"/>
                <a:ea typeface="Times New Roman" panose="02020603050405020304" pitchFamily="18" charset="0"/>
                <a:cs typeface="Times New Roman" panose="02020603050405020304" pitchFamily="18" charset="0"/>
              </a:rPr>
              <a:t>Two Hot Dogs with Everything </a:t>
            </a:r>
            <a:r>
              <a:rPr lang="en-US" sz="1400" dirty="0">
                <a:latin typeface="Calibri" panose="020F0502020204030204" pitchFamily="34" charset="0"/>
                <a:ea typeface="Times New Roman" panose="02020603050405020304" pitchFamily="18" charset="0"/>
                <a:cs typeface="Times New Roman" panose="02020603050405020304" pitchFamily="18" charset="0"/>
              </a:rPr>
              <a:t>by Paul Haven </a:t>
            </a:r>
            <a:endParaRPr lang="en-US" sz="12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671582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2"/>
                </a:solidFill>
              </a:rPr>
              <a:t>CCSS.ELA-Literacy.RL.6.6</a:t>
            </a:r>
          </a:p>
        </p:txBody>
      </p:sp>
      <p:sp>
        <p:nvSpPr>
          <p:cNvPr id="3" name="Content Placeholder 2"/>
          <p:cNvSpPr>
            <a:spLocks noGrp="1"/>
          </p:cNvSpPr>
          <p:nvPr>
            <p:ph idx="1"/>
          </p:nvPr>
        </p:nvSpPr>
        <p:spPr/>
        <p:txBody>
          <a:bodyPr/>
          <a:lstStyle/>
          <a:p>
            <a:pPr marL="0" indent="0">
              <a:buNone/>
            </a:pPr>
            <a:r>
              <a:rPr lang="en-US" dirty="0">
                <a:solidFill>
                  <a:schemeClr val="accent2"/>
                </a:solidFill>
              </a:rPr>
              <a:t>Explain </a:t>
            </a:r>
            <a:r>
              <a:rPr lang="en-US" dirty="0">
                <a:solidFill>
                  <a:schemeClr val="tx2"/>
                </a:solidFill>
              </a:rPr>
              <a:t>how an author develops the point of view of the narrator or speaker in a text. </a:t>
            </a:r>
          </a:p>
        </p:txBody>
      </p:sp>
    </p:spTree>
    <p:extLst>
      <p:ext uri="{BB962C8B-B14F-4D97-AF65-F5344CB8AC3E}">
        <p14:creationId xmlns:p14="http://schemas.microsoft.com/office/powerpoint/2010/main" val="2581899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304" y="391888"/>
            <a:ext cx="8534400" cy="5078471"/>
          </a:xfrm>
        </p:spPr>
        <p:txBody>
          <a:bodyPr>
            <a:normAutofit/>
          </a:bodyPr>
          <a:lstStyle/>
          <a:p>
            <a:pPr marL="0" indent="0">
              <a:buNone/>
            </a:pPr>
            <a:r>
              <a:rPr lang="en-US" b="1" dirty="0">
                <a:solidFill>
                  <a:schemeClr val="tx2"/>
                </a:solidFill>
              </a:rPr>
              <a:t>Which statement below describes the point of view of the story?</a:t>
            </a:r>
          </a:p>
          <a:p>
            <a:pPr marL="457200" indent="-457200">
              <a:buAutoNum type="alphaUcPeriod"/>
            </a:pPr>
            <a:r>
              <a:rPr lang="en-US" dirty="0">
                <a:solidFill>
                  <a:schemeClr val="tx2"/>
                </a:solidFill>
              </a:rPr>
              <a:t>First person point of view, with the narrator being a Sluggers fan</a:t>
            </a:r>
          </a:p>
          <a:p>
            <a:pPr marL="457200" indent="-457200">
              <a:buAutoNum type="alphaUcPeriod"/>
            </a:pPr>
            <a:r>
              <a:rPr lang="en-US" dirty="0">
                <a:solidFill>
                  <a:schemeClr val="tx2"/>
                </a:solidFill>
              </a:rPr>
              <a:t>First person point of view, with the narrator being one of the baseball players</a:t>
            </a:r>
          </a:p>
          <a:p>
            <a:pPr marL="457200" indent="-457200">
              <a:buAutoNum type="alphaUcPeriod"/>
            </a:pPr>
            <a:r>
              <a:rPr lang="en-US" dirty="0">
                <a:solidFill>
                  <a:schemeClr val="tx2"/>
                </a:solidFill>
              </a:rPr>
              <a:t>Third person point of view, with the narrator knowing how the main characters feel about most things</a:t>
            </a:r>
          </a:p>
          <a:p>
            <a:pPr marL="457200" indent="-457200">
              <a:buAutoNum type="alphaUcPeriod"/>
            </a:pPr>
            <a:r>
              <a:rPr lang="en-US" dirty="0">
                <a:solidFill>
                  <a:schemeClr val="tx2"/>
                </a:solidFill>
              </a:rPr>
              <a:t>Third person point of view, with the narrator only knowing what the characters say through dialogue</a:t>
            </a:r>
          </a:p>
          <a:p>
            <a:pPr marL="457200" indent="-457200">
              <a:buAutoNum type="alphaUcPeriod"/>
            </a:pPr>
            <a:endParaRPr lang="en-US" b="1" dirty="0">
              <a:solidFill>
                <a:schemeClr val="tx2"/>
              </a:solidFill>
            </a:endParaRPr>
          </a:p>
          <a:p>
            <a:pPr marL="0" indent="0">
              <a:buNone/>
            </a:pPr>
            <a:endParaRPr lang="en-US" b="1" dirty="0">
              <a:solidFill>
                <a:schemeClr val="tx2"/>
              </a:solidFill>
            </a:endParaRPr>
          </a:p>
        </p:txBody>
      </p:sp>
      <p:sp>
        <p:nvSpPr>
          <p:cNvPr id="5" name="Rectangle 4"/>
          <p:cNvSpPr/>
          <p:nvPr/>
        </p:nvSpPr>
        <p:spPr>
          <a:xfrm>
            <a:off x="-664191" y="6071083"/>
            <a:ext cx="9935570" cy="307777"/>
          </a:xfrm>
          <a:prstGeom prst="rect">
            <a:avLst/>
          </a:prstGeom>
        </p:spPr>
        <p:txBody>
          <a:bodyPr wrap="square">
            <a:spAutoFit/>
          </a:bodyPr>
          <a:lstStyle/>
          <a:p>
            <a:pPr algn="ctr">
              <a:spcAft>
                <a:spcPts val="1000"/>
              </a:spcAft>
            </a:pPr>
            <a:r>
              <a:rPr lang="en-US" sz="1400" dirty="0">
                <a:latin typeface="Calibri" panose="020F0502020204030204" pitchFamily="34" charset="0"/>
                <a:ea typeface="Times New Roman" panose="02020603050405020304" pitchFamily="18" charset="0"/>
                <a:cs typeface="Times New Roman" panose="02020603050405020304" pitchFamily="18" charset="0"/>
              </a:rPr>
              <a:t>Excerpt from “The Curse of the Poisoned Pretzel” from </a:t>
            </a:r>
            <a:r>
              <a:rPr lang="en-US" sz="1400" i="1" dirty="0">
                <a:latin typeface="Calibri" panose="020F0502020204030204" pitchFamily="34" charset="0"/>
                <a:ea typeface="Times New Roman" panose="02020603050405020304" pitchFamily="18" charset="0"/>
                <a:cs typeface="Times New Roman" panose="02020603050405020304" pitchFamily="18" charset="0"/>
              </a:rPr>
              <a:t>Two Hot Dogs with Everything </a:t>
            </a:r>
            <a:r>
              <a:rPr lang="en-US" sz="1400" dirty="0">
                <a:latin typeface="Calibri" panose="020F0502020204030204" pitchFamily="34" charset="0"/>
                <a:ea typeface="Times New Roman" panose="02020603050405020304" pitchFamily="18" charset="0"/>
                <a:cs typeface="Times New Roman" panose="02020603050405020304" pitchFamily="18" charset="0"/>
              </a:rPr>
              <a:t>by Paul Haven </a:t>
            </a:r>
            <a:endParaRPr lang="en-US" sz="12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789120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774" y="92766"/>
            <a:ext cx="8812696" cy="5975733"/>
          </a:xfrm>
        </p:spPr>
        <p:txBody>
          <a:bodyPr>
            <a:normAutofit fontScale="70000" lnSpcReduction="20000"/>
          </a:bodyPr>
          <a:lstStyle/>
          <a:p>
            <a:pPr marL="0" indent="0">
              <a:buNone/>
            </a:pPr>
            <a:r>
              <a:rPr lang="en-US" b="1" dirty="0">
                <a:solidFill>
                  <a:schemeClr val="tx2"/>
                </a:solidFill>
              </a:rPr>
              <a:t>The following question has two parts. Answer Part A and then answer Part B. </a:t>
            </a:r>
          </a:p>
          <a:p>
            <a:pPr marL="0" indent="0">
              <a:buNone/>
            </a:pPr>
            <a:endParaRPr lang="en-US" dirty="0">
              <a:solidFill>
                <a:schemeClr val="tx2"/>
              </a:solidFill>
            </a:endParaRPr>
          </a:p>
          <a:p>
            <a:pPr marL="0" indent="0">
              <a:buNone/>
            </a:pPr>
            <a:r>
              <a:rPr lang="en-US" b="1" dirty="0">
                <a:solidFill>
                  <a:schemeClr val="tx2"/>
                </a:solidFill>
              </a:rPr>
              <a:t>Part A: Which sentence </a:t>
            </a:r>
            <a:r>
              <a:rPr lang="en-US" b="1" u="sng" dirty="0">
                <a:solidFill>
                  <a:schemeClr val="tx2"/>
                </a:solidFill>
              </a:rPr>
              <a:t>best</a:t>
            </a:r>
            <a:r>
              <a:rPr lang="en-US" b="1" dirty="0">
                <a:solidFill>
                  <a:schemeClr val="tx2"/>
                </a:solidFill>
              </a:rPr>
              <a:t> describes the point of view of the narrator of the story?</a:t>
            </a:r>
            <a:endParaRPr lang="en-US" dirty="0">
              <a:solidFill>
                <a:schemeClr val="tx2"/>
              </a:solidFill>
            </a:endParaRPr>
          </a:p>
          <a:p>
            <a:pPr marL="457200" indent="-457200">
              <a:buFont typeface="+mj-lt"/>
              <a:buAutoNum type="alphaUcPeriod"/>
            </a:pPr>
            <a:r>
              <a:rPr lang="en-US" dirty="0">
                <a:solidFill>
                  <a:schemeClr val="tx2"/>
                </a:solidFill>
              </a:rPr>
              <a:t>He has full knowledge of the characters’ thoughts so he can predict future events. </a:t>
            </a:r>
          </a:p>
          <a:p>
            <a:pPr marL="457200" indent="-457200">
              <a:buFont typeface="+mj-lt"/>
              <a:buAutoNum type="alphaUcPeriod"/>
            </a:pPr>
            <a:r>
              <a:rPr lang="en-US" dirty="0">
                <a:solidFill>
                  <a:schemeClr val="tx2"/>
                </a:solidFill>
              </a:rPr>
              <a:t>He is one of the minor characters watching Skidmore and Manchester, and he takes part in the action.</a:t>
            </a:r>
          </a:p>
          <a:p>
            <a:pPr marL="457200" indent="-457200">
              <a:buFont typeface="+mj-lt"/>
              <a:buAutoNum type="alphaUcPeriod"/>
            </a:pPr>
            <a:r>
              <a:rPr lang="en-US" dirty="0">
                <a:solidFill>
                  <a:schemeClr val="tx2"/>
                </a:solidFill>
              </a:rPr>
              <a:t>He is aware of what Skidmore is thinking, but he is not aware of what Manchester is thinking.</a:t>
            </a:r>
          </a:p>
          <a:p>
            <a:pPr marL="457200" indent="-457200">
              <a:buFont typeface="+mj-lt"/>
              <a:buAutoNum type="alphaUcPeriod"/>
            </a:pPr>
            <a:r>
              <a:rPr lang="en-US" dirty="0">
                <a:solidFill>
                  <a:schemeClr val="tx2"/>
                </a:solidFill>
              </a:rPr>
              <a:t>He knows most of what happens in the story and why, but he does not know everything. </a:t>
            </a:r>
          </a:p>
          <a:p>
            <a:pPr marL="0" indent="0">
              <a:buNone/>
            </a:pPr>
            <a:endParaRPr lang="en-US" dirty="0">
              <a:solidFill>
                <a:schemeClr val="tx2"/>
              </a:solidFill>
            </a:endParaRPr>
          </a:p>
          <a:p>
            <a:pPr marL="0" indent="0">
              <a:buNone/>
            </a:pPr>
            <a:r>
              <a:rPr lang="en-US" b="1" dirty="0">
                <a:solidFill>
                  <a:schemeClr val="tx2"/>
                </a:solidFill>
              </a:rPr>
              <a:t>Part B: Which part of the text </a:t>
            </a:r>
            <a:r>
              <a:rPr lang="en-US" b="1" u="sng" dirty="0">
                <a:solidFill>
                  <a:schemeClr val="tx2"/>
                </a:solidFill>
              </a:rPr>
              <a:t>best</a:t>
            </a:r>
            <a:r>
              <a:rPr lang="en-US" b="1" dirty="0">
                <a:solidFill>
                  <a:schemeClr val="tx2"/>
                </a:solidFill>
              </a:rPr>
              <a:t> describes how the author develops the point of view in Part A?</a:t>
            </a:r>
            <a:endParaRPr lang="en-US" dirty="0">
              <a:solidFill>
                <a:schemeClr val="tx2"/>
              </a:solidFill>
            </a:endParaRPr>
          </a:p>
          <a:p>
            <a:pPr marL="457200" indent="-457200">
              <a:buFont typeface="+mj-lt"/>
              <a:buAutoNum type="alphaUcPeriod"/>
            </a:pPr>
            <a:r>
              <a:rPr lang="en-US" dirty="0">
                <a:solidFill>
                  <a:schemeClr val="tx2"/>
                </a:solidFill>
              </a:rPr>
              <a:t>The author has the narrator explain how Manchester felt about baseball and how he treated his players.</a:t>
            </a:r>
          </a:p>
          <a:p>
            <a:pPr marL="457200" indent="-457200">
              <a:buFont typeface="+mj-lt"/>
              <a:buAutoNum type="alphaUcPeriod"/>
            </a:pPr>
            <a:r>
              <a:rPr lang="en-US" dirty="0">
                <a:solidFill>
                  <a:schemeClr val="tx2"/>
                </a:solidFill>
              </a:rPr>
              <a:t>The author has the narrator describe a night that occurred 107 years ago but not what happened later.</a:t>
            </a:r>
          </a:p>
          <a:p>
            <a:pPr marL="457200" indent="-457200">
              <a:buFont typeface="+mj-lt"/>
              <a:buAutoNum type="alphaUcPeriod"/>
            </a:pPr>
            <a:r>
              <a:rPr lang="en-US" dirty="0">
                <a:solidFill>
                  <a:schemeClr val="tx2"/>
                </a:solidFill>
              </a:rPr>
              <a:t>The author has the narrator show how Sluggers fans responded to the team’s record over many years.</a:t>
            </a:r>
          </a:p>
          <a:p>
            <a:pPr marL="457200" indent="-457200">
              <a:buFont typeface="+mj-lt"/>
              <a:buAutoNum type="alphaUcPeriod"/>
            </a:pPr>
            <a:r>
              <a:rPr lang="en-US" dirty="0">
                <a:solidFill>
                  <a:schemeClr val="tx2"/>
                </a:solidFill>
              </a:rPr>
              <a:t>The author has the narrator tell how Manchester died but not whether the pretzel was poisoned.</a:t>
            </a:r>
          </a:p>
        </p:txBody>
      </p:sp>
      <p:sp>
        <p:nvSpPr>
          <p:cNvPr id="5" name="Rectangle 4"/>
          <p:cNvSpPr/>
          <p:nvPr/>
        </p:nvSpPr>
        <p:spPr>
          <a:xfrm>
            <a:off x="-718782" y="6068499"/>
            <a:ext cx="9935570" cy="307777"/>
          </a:xfrm>
          <a:prstGeom prst="rect">
            <a:avLst/>
          </a:prstGeom>
        </p:spPr>
        <p:txBody>
          <a:bodyPr wrap="square">
            <a:spAutoFit/>
          </a:bodyPr>
          <a:lstStyle/>
          <a:p>
            <a:pPr algn="ctr">
              <a:spcAft>
                <a:spcPts val="1000"/>
              </a:spcAft>
            </a:pPr>
            <a:r>
              <a:rPr lang="en-US" sz="1400" dirty="0">
                <a:latin typeface="Calibri" panose="020F0502020204030204" pitchFamily="34" charset="0"/>
                <a:ea typeface="Times New Roman" panose="02020603050405020304" pitchFamily="18" charset="0"/>
                <a:cs typeface="Times New Roman" panose="02020603050405020304" pitchFamily="18" charset="0"/>
              </a:rPr>
              <a:t>Excerpt from “The Curse of the Poisoned Pretzel” from </a:t>
            </a:r>
            <a:r>
              <a:rPr lang="en-US" sz="1400" i="1" dirty="0">
                <a:latin typeface="Calibri" panose="020F0502020204030204" pitchFamily="34" charset="0"/>
                <a:ea typeface="Times New Roman" panose="02020603050405020304" pitchFamily="18" charset="0"/>
                <a:cs typeface="Times New Roman" panose="02020603050405020304" pitchFamily="18" charset="0"/>
              </a:rPr>
              <a:t>Two Hot Dogs with Everything </a:t>
            </a:r>
            <a:r>
              <a:rPr lang="en-US" sz="1400" dirty="0">
                <a:latin typeface="Calibri" panose="020F0502020204030204" pitchFamily="34" charset="0"/>
                <a:ea typeface="Times New Roman" panose="02020603050405020304" pitchFamily="18" charset="0"/>
                <a:cs typeface="Times New Roman" panose="02020603050405020304" pitchFamily="18" charset="0"/>
              </a:rPr>
              <a:t>by Paul Haven </a:t>
            </a:r>
            <a:endParaRPr lang="en-US" sz="12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38106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2"/>
                </a:solidFill>
              </a:rPr>
              <a:t>CCSS.ELA-Literacy.RL.6.7</a:t>
            </a:r>
          </a:p>
        </p:txBody>
      </p:sp>
      <p:sp>
        <p:nvSpPr>
          <p:cNvPr id="3" name="Content Placeholder 2"/>
          <p:cNvSpPr>
            <a:spLocks noGrp="1"/>
          </p:cNvSpPr>
          <p:nvPr>
            <p:ph idx="1"/>
          </p:nvPr>
        </p:nvSpPr>
        <p:spPr/>
        <p:txBody>
          <a:bodyPr/>
          <a:lstStyle/>
          <a:p>
            <a:pPr marL="0" indent="0">
              <a:buNone/>
            </a:pPr>
            <a:r>
              <a:rPr lang="en-US" dirty="0">
                <a:solidFill>
                  <a:schemeClr val="accent2"/>
                </a:solidFill>
              </a:rPr>
              <a:t>Compare </a:t>
            </a:r>
            <a:r>
              <a:rPr lang="en-US" dirty="0">
                <a:solidFill>
                  <a:schemeClr val="tx2"/>
                </a:solidFill>
              </a:rPr>
              <a:t>and</a:t>
            </a:r>
            <a:r>
              <a:rPr lang="en-US" dirty="0">
                <a:solidFill>
                  <a:schemeClr val="accent2"/>
                </a:solidFill>
              </a:rPr>
              <a:t> contrast </a:t>
            </a:r>
            <a:r>
              <a:rPr lang="en-US" dirty="0">
                <a:solidFill>
                  <a:schemeClr val="tx2"/>
                </a:solidFill>
              </a:rPr>
              <a:t>the experience of reading a story, drama, or poem to listening to or viewing an audio, video, or live version of the text, including contrasting what they “see” and “hear” when reading the text to what they perceive when they listen or watch. </a:t>
            </a:r>
          </a:p>
        </p:txBody>
      </p:sp>
    </p:spTree>
    <p:extLst>
      <p:ext uri="{BB962C8B-B14F-4D97-AF65-F5344CB8AC3E}">
        <p14:creationId xmlns:p14="http://schemas.microsoft.com/office/powerpoint/2010/main" val="4203642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556" y="391888"/>
            <a:ext cx="8454887" cy="2014429"/>
          </a:xfrm>
        </p:spPr>
        <p:txBody>
          <a:bodyPr/>
          <a:lstStyle/>
          <a:p>
            <a:pPr marL="0" indent="0">
              <a:buNone/>
            </a:pPr>
            <a:r>
              <a:rPr lang="en-US" b="1" dirty="0">
                <a:solidFill>
                  <a:schemeClr val="tx2"/>
                </a:solidFill>
              </a:rPr>
              <a:t>You have read an excerpt from </a:t>
            </a:r>
            <a:r>
              <a:rPr lang="en-US" b="1" i="1" dirty="0">
                <a:solidFill>
                  <a:schemeClr val="tx2"/>
                </a:solidFill>
              </a:rPr>
              <a:t>1984 </a:t>
            </a:r>
            <a:r>
              <a:rPr lang="en-US" b="1" dirty="0">
                <a:solidFill>
                  <a:schemeClr val="tx2"/>
                </a:solidFill>
              </a:rPr>
              <a:t>and watched a video clip from a movie based on the book. Which version, the text or the video clip, did you most enjoy and why? Use details from both stimuli in your response. </a:t>
            </a:r>
            <a:endParaRPr lang="en-US" dirty="0">
              <a:solidFill>
                <a:schemeClr val="tx2"/>
              </a:solidFill>
            </a:endParaRPr>
          </a:p>
          <a:p>
            <a:pPr marL="0" indent="0">
              <a:buNone/>
            </a:pPr>
            <a:endParaRPr lang="en-US" dirty="0">
              <a:solidFill>
                <a:schemeClr val="tx2"/>
              </a:solidFill>
            </a:endParaRPr>
          </a:p>
        </p:txBody>
      </p:sp>
      <p:sp>
        <p:nvSpPr>
          <p:cNvPr id="4" name="Rectangle 3"/>
          <p:cNvSpPr/>
          <p:nvPr/>
        </p:nvSpPr>
        <p:spPr>
          <a:xfrm>
            <a:off x="-755177" y="5479834"/>
            <a:ext cx="10708943" cy="369332"/>
          </a:xfrm>
          <a:prstGeom prst="rect">
            <a:avLst/>
          </a:prstGeom>
        </p:spPr>
        <p:txBody>
          <a:bodyPr wrap="square">
            <a:spAutoFit/>
          </a:bodyPr>
          <a:lstStyle/>
          <a:p>
            <a:endParaRPr lang="en-US" dirty="0"/>
          </a:p>
        </p:txBody>
      </p:sp>
      <p:sp>
        <p:nvSpPr>
          <p:cNvPr id="2" name="Rectangle 1"/>
          <p:cNvSpPr/>
          <p:nvPr/>
        </p:nvSpPr>
        <p:spPr>
          <a:xfrm>
            <a:off x="27293" y="5579129"/>
            <a:ext cx="9144001" cy="738664"/>
          </a:xfrm>
          <a:prstGeom prst="rect">
            <a:avLst/>
          </a:prstGeom>
        </p:spPr>
        <p:txBody>
          <a:bodyPr wrap="square">
            <a:spAutoFit/>
          </a:bodyPr>
          <a:lstStyle/>
          <a:p>
            <a:pPr algn="ctr"/>
            <a:r>
              <a:rPr lang="en-US" sz="1400" dirty="0"/>
              <a:t>Associated stimuli: </a:t>
            </a:r>
            <a:r>
              <a:rPr lang="en-US" sz="1400" i="1" dirty="0"/>
              <a:t>1984</a:t>
            </a:r>
            <a:r>
              <a:rPr lang="en-US" sz="1400" dirty="0"/>
              <a:t> by George Orwell and the video at </a:t>
            </a:r>
            <a:r>
              <a:rPr lang="en-US" sz="1400" u="sng" dirty="0">
                <a:hlinkClick r:id="rId3"/>
              </a:rPr>
              <a:t>https://www.youtube.com/watch?v=fCZBnUt6rZ0&amp;feature=youtu.be</a:t>
            </a:r>
            <a:endParaRPr lang="en-US" sz="1400" dirty="0"/>
          </a:p>
          <a:p>
            <a:pPr algn="ctr"/>
            <a:r>
              <a:rPr lang="en-US" sz="1400" dirty="0"/>
              <a:t>Begin viewing the film at minute 4:37 and </a:t>
            </a:r>
            <a:r>
              <a:rPr lang="en-US" sz="1400" u="sng" dirty="0"/>
              <a:t>end at 6:10</a:t>
            </a:r>
            <a:endParaRPr lang="en-US" sz="1400" dirty="0"/>
          </a:p>
        </p:txBody>
      </p:sp>
    </p:spTree>
    <p:extLst>
      <p:ext uri="{BB962C8B-B14F-4D97-AF65-F5344CB8AC3E}">
        <p14:creationId xmlns:p14="http://schemas.microsoft.com/office/powerpoint/2010/main" val="1445833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278" y="168824"/>
            <a:ext cx="8812696" cy="5799593"/>
          </a:xfrm>
        </p:spPr>
        <p:txBody>
          <a:bodyPr>
            <a:normAutofit fontScale="85000" lnSpcReduction="20000"/>
          </a:bodyPr>
          <a:lstStyle/>
          <a:p>
            <a:pPr marL="0" indent="0">
              <a:buNone/>
            </a:pPr>
            <a:r>
              <a:rPr lang="en-US" b="1" dirty="0">
                <a:solidFill>
                  <a:schemeClr val="tx2"/>
                </a:solidFill>
              </a:rPr>
              <a:t>The following question has two parts. Answer Part A and then answer Part B.</a:t>
            </a:r>
          </a:p>
          <a:p>
            <a:pPr marL="0" indent="0">
              <a:buNone/>
            </a:pPr>
            <a:endParaRPr lang="en-US" b="1" dirty="0">
              <a:solidFill>
                <a:schemeClr val="tx2"/>
              </a:solidFill>
            </a:endParaRPr>
          </a:p>
          <a:p>
            <a:pPr marL="0" indent="0">
              <a:buNone/>
            </a:pPr>
            <a:r>
              <a:rPr lang="en-US" b="1" dirty="0">
                <a:solidFill>
                  <a:schemeClr val="tx2"/>
                </a:solidFill>
              </a:rPr>
              <a:t>Part A: What can you learn from watching the video that cannot be learned from reading the excerpt of </a:t>
            </a:r>
            <a:r>
              <a:rPr lang="en-US" b="1" i="1" dirty="0">
                <a:solidFill>
                  <a:schemeClr val="tx2"/>
                </a:solidFill>
              </a:rPr>
              <a:t>1984</a:t>
            </a:r>
            <a:r>
              <a:rPr lang="en-US" b="1" dirty="0">
                <a:solidFill>
                  <a:schemeClr val="tx2"/>
                </a:solidFill>
              </a:rPr>
              <a:t>?</a:t>
            </a:r>
          </a:p>
          <a:p>
            <a:pPr marL="457200" indent="-457200">
              <a:buAutoNum type="alphaUcPeriod"/>
            </a:pPr>
            <a:r>
              <a:rPr lang="en-US" dirty="0">
                <a:solidFill>
                  <a:schemeClr val="tx2"/>
                </a:solidFill>
              </a:rPr>
              <a:t>That the society in which Winston lives is monitored closely by the government</a:t>
            </a:r>
          </a:p>
          <a:p>
            <a:pPr marL="457200" indent="-457200">
              <a:buAutoNum type="alphaUcPeriod"/>
            </a:pPr>
            <a:r>
              <a:rPr lang="en-US" dirty="0">
                <a:solidFill>
                  <a:schemeClr val="tx2"/>
                </a:solidFill>
              </a:rPr>
              <a:t>That Winston dislikes being monitored and finds ways around the government knowing everything he does</a:t>
            </a:r>
          </a:p>
          <a:p>
            <a:pPr marL="457200" indent="-457200">
              <a:buAutoNum type="alphaUcPeriod"/>
            </a:pPr>
            <a:r>
              <a:rPr lang="en-US" dirty="0">
                <a:solidFill>
                  <a:schemeClr val="tx2"/>
                </a:solidFill>
              </a:rPr>
              <a:t>That Winston is surrounded by a harsh environment</a:t>
            </a:r>
          </a:p>
          <a:p>
            <a:pPr marL="457200" indent="-457200">
              <a:buAutoNum type="alphaUcPeriod"/>
            </a:pPr>
            <a:r>
              <a:rPr lang="en-US" dirty="0">
                <a:solidFill>
                  <a:schemeClr val="tx2"/>
                </a:solidFill>
              </a:rPr>
              <a:t>That Winston fears for his life and fleeing from the law</a:t>
            </a:r>
          </a:p>
          <a:p>
            <a:pPr marL="0" indent="0">
              <a:buNone/>
            </a:pPr>
            <a:endParaRPr lang="en-US" dirty="0">
              <a:solidFill>
                <a:schemeClr val="tx2"/>
              </a:solidFill>
            </a:endParaRPr>
          </a:p>
          <a:p>
            <a:pPr marL="0" indent="0">
              <a:buNone/>
            </a:pPr>
            <a:r>
              <a:rPr lang="en-US" b="1" dirty="0">
                <a:solidFill>
                  <a:schemeClr val="tx2"/>
                </a:solidFill>
              </a:rPr>
              <a:t>Part B: Which detail from the video helps develop the correct answer to Part A? </a:t>
            </a:r>
          </a:p>
          <a:p>
            <a:pPr marL="457200" indent="-457200">
              <a:buAutoNum type="alphaUcPeriod"/>
            </a:pPr>
            <a:r>
              <a:rPr lang="en-US" dirty="0">
                <a:solidFill>
                  <a:schemeClr val="tx2"/>
                </a:solidFill>
              </a:rPr>
              <a:t>Winston is seen hiding a package from the government cameras</a:t>
            </a:r>
          </a:p>
          <a:p>
            <a:pPr marL="457200" indent="-457200">
              <a:buAutoNum type="alphaUcPeriod"/>
            </a:pPr>
            <a:r>
              <a:rPr lang="en-US" dirty="0">
                <a:solidFill>
                  <a:schemeClr val="tx2"/>
                </a:solidFill>
              </a:rPr>
              <a:t>Winston can hear a voice making announcements from the government</a:t>
            </a:r>
          </a:p>
          <a:p>
            <a:pPr marL="457200" indent="-457200">
              <a:buAutoNum type="alphaUcPeriod"/>
            </a:pPr>
            <a:r>
              <a:rPr lang="en-US" dirty="0">
                <a:solidFill>
                  <a:schemeClr val="tx2"/>
                </a:solidFill>
              </a:rPr>
              <a:t>Winston is seen running through the deserted streets</a:t>
            </a:r>
          </a:p>
          <a:p>
            <a:pPr marL="457200" indent="-457200">
              <a:buAutoNum type="alphaUcPeriod"/>
            </a:pPr>
            <a:r>
              <a:rPr lang="en-US" dirty="0">
                <a:solidFill>
                  <a:schemeClr val="tx2"/>
                </a:solidFill>
              </a:rPr>
              <a:t>Winston can hear sirens in the background</a:t>
            </a:r>
          </a:p>
          <a:p>
            <a:pPr marL="457200" indent="-457200">
              <a:buAutoNum type="alphaUcPeriod"/>
            </a:pPr>
            <a:endParaRPr lang="en-US" b="1" dirty="0">
              <a:solidFill>
                <a:schemeClr val="tx2"/>
              </a:solidFill>
            </a:endParaRPr>
          </a:p>
        </p:txBody>
      </p:sp>
      <p:sp>
        <p:nvSpPr>
          <p:cNvPr id="5" name="Rectangle 4"/>
          <p:cNvSpPr/>
          <p:nvPr/>
        </p:nvSpPr>
        <p:spPr>
          <a:xfrm>
            <a:off x="6626" y="5599085"/>
            <a:ext cx="9144000" cy="738664"/>
          </a:xfrm>
          <a:prstGeom prst="rect">
            <a:avLst/>
          </a:prstGeom>
        </p:spPr>
        <p:txBody>
          <a:bodyPr wrap="square">
            <a:spAutoFit/>
          </a:bodyPr>
          <a:lstStyle/>
          <a:p>
            <a:pPr algn="ctr"/>
            <a:r>
              <a:rPr lang="en-US" sz="1400" dirty="0"/>
              <a:t>Associated stimuli: </a:t>
            </a:r>
            <a:r>
              <a:rPr lang="en-US" sz="1400" i="1" dirty="0"/>
              <a:t>1984</a:t>
            </a:r>
            <a:r>
              <a:rPr lang="en-US" sz="1400" dirty="0"/>
              <a:t> by George Orwell and the video at </a:t>
            </a:r>
            <a:r>
              <a:rPr lang="en-US" sz="1400" u="sng" dirty="0">
                <a:hlinkClick r:id="rId3"/>
              </a:rPr>
              <a:t>https://www.youtube.com/watch?v=fCZBnUt6rZ0&amp;feature=youtu.be</a:t>
            </a:r>
            <a:endParaRPr lang="en-US" sz="1400" dirty="0"/>
          </a:p>
          <a:p>
            <a:pPr algn="ctr"/>
            <a:r>
              <a:rPr lang="en-US" sz="1400" dirty="0"/>
              <a:t>Begin viewing the film at minute 4:37 and </a:t>
            </a:r>
            <a:r>
              <a:rPr lang="en-US" sz="1400" u="sng" dirty="0"/>
              <a:t>end at 6:10.</a:t>
            </a:r>
            <a:r>
              <a:rPr lang="en-US" sz="1400" dirty="0"/>
              <a:t> </a:t>
            </a:r>
          </a:p>
        </p:txBody>
      </p:sp>
    </p:spTree>
    <p:extLst>
      <p:ext uri="{BB962C8B-B14F-4D97-AF65-F5344CB8AC3E}">
        <p14:creationId xmlns:p14="http://schemas.microsoft.com/office/powerpoint/2010/main" val="3056825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CCSS.ELA-Literacy.RL.6.8</a:t>
            </a:r>
          </a:p>
        </p:txBody>
      </p:sp>
      <p:sp>
        <p:nvSpPr>
          <p:cNvPr id="3" name="Content Placeholder 2"/>
          <p:cNvSpPr>
            <a:spLocks noGrp="1"/>
          </p:cNvSpPr>
          <p:nvPr>
            <p:ph idx="1"/>
          </p:nvPr>
        </p:nvSpPr>
        <p:spPr/>
        <p:txBody>
          <a:bodyPr anchor="ctr"/>
          <a:lstStyle/>
          <a:p>
            <a:pPr marL="0" indent="0" algn="ctr">
              <a:buNone/>
            </a:pPr>
            <a:r>
              <a:rPr lang="en-US" dirty="0"/>
              <a:t>Standard 8 does not apply to literature</a:t>
            </a:r>
          </a:p>
          <a:p>
            <a:endParaRPr lang="en-US" dirty="0"/>
          </a:p>
        </p:txBody>
      </p:sp>
    </p:spTree>
    <p:extLst>
      <p:ext uri="{BB962C8B-B14F-4D97-AF65-F5344CB8AC3E}">
        <p14:creationId xmlns:p14="http://schemas.microsoft.com/office/powerpoint/2010/main" val="1279943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2"/>
                </a:solidFill>
              </a:rPr>
              <a:t>CCSS.ELA-Literacy.RL.6.9</a:t>
            </a:r>
          </a:p>
        </p:txBody>
      </p:sp>
      <p:sp>
        <p:nvSpPr>
          <p:cNvPr id="3" name="Content Placeholder 2"/>
          <p:cNvSpPr>
            <a:spLocks noGrp="1"/>
          </p:cNvSpPr>
          <p:nvPr>
            <p:ph idx="1"/>
          </p:nvPr>
        </p:nvSpPr>
        <p:spPr/>
        <p:txBody>
          <a:bodyPr/>
          <a:lstStyle/>
          <a:p>
            <a:pPr marL="0" indent="0">
              <a:buNone/>
            </a:pPr>
            <a:r>
              <a:rPr lang="en-US" dirty="0">
                <a:solidFill>
                  <a:schemeClr val="accent2"/>
                </a:solidFill>
              </a:rPr>
              <a:t>Compare and contrast </a:t>
            </a:r>
            <a:r>
              <a:rPr lang="en-US" dirty="0">
                <a:solidFill>
                  <a:schemeClr val="tx2"/>
                </a:solidFill>
              </a:rPr>
              <a:t>the treatment of similar themes and topics (e.g., opposition of good and evil) and patterns of events (e.g., the quest) in stories, myths, and traditional literature from different cultures. </a:t>
            </a:r>
          </a:p>
        </p:txBody>
      </p:sp>
    </p:spTree>
    <p:extLst>
      <p:ext uri="{BB962C8B-B14F-4D97-AF65-F5344CB8AC3E}">
        <p14:creationId xmlns:p14="http://schemas.microsoft.com/office/powerpoint/2010/main" val="611352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23593E"/>
                </a:solidFill>
              </a:rPr>
              <a:t>Reading Standards for Literature</a:t>
            </a:r>
          </a:p>
        </p:txBody>
      </p:sp>
    </p:spTree>
    <p:extLst>
      <p:ext uri="{BB962C8B-B14F-4D97-AF65-F5344CB8AC3E}">
        <p14:creationId xmlns:p14="http://schemas.microsoft.com/office/powerpoint/2010/main" val="1005409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051" y="289368"/>
            <a:ext cx="8534401" cy="4298674"/>
          </a:xfrm>
        </p:spPr>
        <p:txBody>
          <a:bodyPr>
            <a:normAutofit lnSpcReduction="10000"/>
          </a:bodyPr>
          <a:lstStyle/>
          <a:p>
            <a:pPr marL="0" indent="0">
              <a:buNone/>
            </a:pPr>
            <a:r>
              <a:rPr lang="en-US" b="1" dirty="0">
                <a:solidFill>
                  <a:schemeClr val="tx2"/>
                </a:solidFill>
              </a:rPr>
              <a:t>You have read excerpts from </a:t>
            </a:r>
            <a:r>
              <a:rPr lang="en-US" b="1" i="1" dirty="0">
                <a:solidFill>
                  <a:schemeClr val="tx2"/>
                </a:solidFill>
              </a:rPr>
              <a:t>Counting on Grace </a:t>
            </a:r>
            <a:r>
              <a:rPr lang="en-US" b="1" dirty="0">
                <a:solidFill>
                  <a:schemeClr val="tx2"/>
                </a:solidFill>
              </a:rPr>
              <a:t>and </a:t>
            </a:r>
            <a:r>
              <a:rPr lang="en-US" b="1" i="1" dirty="0">
                <a:solidFill>
                  <a:schemeClr val="tx2"/>
                </a:solidFill>
              </a:rPr>
              <a:t>Iqbal</a:t>
            </a:r>
            <a:r>
              <a:rPr lang="en-US" b="1" dirty="0">
                <a:solidFill>
                  <a:schemeClr val="tx2"/>
                </a:solidFill>
              </a:rPr>
              <a:t>, two stories about child labor. How are these stories different?</a:t>
            </a:r>
          </a:p>
          <a:p>
            <a:pPr marL="457200" indent="-457200">
              <a:buAutoNum type="alphaUcPeriod"/>
            </a:pPr>
            <a:r>
              <a:rPr lang="en-US" dirty="0">
                <a:solidFill>
                  <a:schemeClr val="tx2"/>
                </a:solidFill>
              </a:rPr>
              <a:t>The characters in </a:t>
            </a:r>
            <a:r>
              <a:rPr lang="en-US" i="1" dirty="0">
                <a:solidFill>
                  <a:schemeClr val="tx2"/>
                </a:solidFill>
              </a:rPr>
              <a:t>Counting on Grace</a:t>
            </a:r>
            <a:r>
              <a:rPr lang="en-US" dirty="0">
                <a:solidFill>
                  <a:schemeClr val="tx2"/>
                </a:solidFill>
              </a:rPr>
              <a:t> are mean to each other, but Iqbal is kind.</a:t>
            </a:r>
          </a:p>
          <a:p>
            <a:pPr marL="457200" indent="-457200">
              <a:buAutoNum type="alphaUcPeriod"/>
            </a:pPr>
            <a:r>
              <a:rPr lang="en-US" dirty="0">
                <a:solidFill>
                  <a:schemeClr val="tx2"/>
                </a:solidFill>
              </a:rPr>
              <a:t>The adult in </a:t>
            </a:r>
            <a:r>
              <a:rPr lang="en-US" i="1" dirty="0">
                <a:solidFill>
                  <a:schemeClr val="tx2"/>
                </a:solidFill>
              </a:rPr>
              <a:t>Counting on Grace </a:t>
            </a:r>
            <a:r>
              <a:rPr lang="en-US" dirty="0">
                <a:solidFill>
                  <a:schemeClr val="tx2"/>
                </a:solidFill>
              </a:rPr>
              <a:t>does not have kids of her own, but the adult in </a:t>
            </a:r>
            <a:r>
              <a:rPr lang="en-US" i="1" dirty="0">
                <a:solidFill>
                  <a:schemeClr val="tx2"/>
                </a:solidFill>
              </a:rPr>
              <a:t>Iqbal</a:t>
            </a:r>
            <a:r>
              <a:rPr lang="en-US" dirty="0">
                <a:solidFill>
                  <a:schemeClr val="tx2"/>
                </a:solidFill>
              </a:rPr>
              <a:t> has many kids.</a:t>
            </a:r>
          </a:p>
          <a:p>
            <a:pPr marL="457200" indent="-457200">
              <a:buAutoNum type="alphaUcPeriod"/>
            </a:pPr>
            <a:r>
              <a:rPr lang="en-US" dirty="0">
                <a:solidFill>
                  <a:schemeClr val="tx2"/>
                </a:solidFill>
              </a:rPr>
              <a:t>The setting of </a:t>
            </a:r>
            <a:r>
              <a:rPr lang="en-US" i="1" dirty="0">
                <a:solidFill>
                  <a:schemeClr val="tx2"/>
                </a:solidFill>
              </a:rPr>
              <a:t>Counting on Grace </a:t>
            </a:r>
            <a:r>
              <a:rPr lang="en-US" dirty="0">
                <a:solidFill>
                  <a:schemeClr val="tx2"/>
                </a:solidFill>
              </a:rPr>
              <a:t>is a classroom, but the setting of </a:t>
            </a:r>
            <a:r>
              <a:rPr lang="en-US" i="1" dirty="0">
                <a:solidFill>
                  <a:schemeClr val="tx2"/>
                </a:solidFill>
              </a:rPr>
              <a:t>Iqbal</a:t>
            </a:r>
            <a:r>
              <a:rPr lang="en-US" dirty="0">
                <a:solidFill>
                  <a:schemeClr val="tx2"/>
                </a:solidFill>
              </a:rPr>
              <a:t> is a factory.</a:t>
            </a:r>
          </a:p>
          <a:p>
            <a:pPr marL="457200" indent="-457200">
              <a:buAutoNum type="alphaUcPeriod"/>
            </a:pPr>
            <a:r>
              <a:rPr lang="en-US" i="1" dirty="0">
                <a:solidFill>
                  <a:schemeClr val="tx2"/>
                </a:solidFill>
              </a:rPr>
              <a:t>Counting on Grace </a:t>
            </a:r>
            <a:r>
              <a:rPr lang="en-US" dirty="0">
                <a:solidFill>
                  <a:schemeClr val="tx2"/>
                </a:solidFill>
              </a:rPr>
              <a:t>has a happy ending, but </a:t>
            </a:r>
            <a:r>
              <a:rPr lang="en-US" i="1" dirty="0">
                <a:solidFill>
                  <a:schemeClr val="tx2"/>
                </a:solidFill>
              </a:rPr>
              <a:t>Iqbal</a:t>
            </a:r>
            <a:r>
              <a:rPr lang="en-US" dirty="0">
                <a:solidFill>
                  <a:schemeClr val="tx2"/>
                </a:solidFill>
              </a:rPr>
              <a:t> has a sad ending. </a:t>
            </a:r>
          </a:p>
        </p:txBody>
      </p:sp>
      <p:sp>
        <p:nvSpPr>
          <p:cNvPr id="2" name="Rectangle 1"/>
          <p:cNvSpPr/>
          <p:nvPr/>
        </p:nvSpPr>
        <p:spPr>
          <a:xfrm>
            <a:off x="-805544" y="6020152"/>
            <a:ext cx="10527059" cy="307777"/>
          </a:xfrm>
          <a:prstGeom prst="rect">
            <a:avLst/>
          </a:prstGeom>
        </p:spPr>
        <p:txBody>
          <a:bodyPr wrap="square">
            <a:spAutoFit/>
          </a:bodyPr>
          <a:lstStyle/>
          <a:p>
            <a:pPr algn="ctr"/>
            <a:r>
              <a:rPr lang="en-US" sz="1400" dirty="0"/>
              <a:t>Based on an excerpt from </a:t>
            </a:r>
            <a:r>
              <a:rPr lang="en-US" sz="1400" i="1" dirty="0"/>
              <a:t>Counting on Grace </a:t>
            </a:r>
            <a:r>
              <a:rPr lang="en-US" sz="1400" dirty="0"/>
              <a:t>by Elizabeth Winthrop and</a:t>
            </a:r>
            <a:r>
              <a:rPr lang="en-US" sz="1400" i="1" dirty="0"/>
              <a:t> Iqbal </a:t>
            </a:r>
            <a:r>
              <a:rPr lang="en-US" sz="1400" dirty="0"/>
              <a:t>by  Francesco D'Adamo</a:t>
            </a:r>
          </a:p>
        </p:txBody>
      </p:sp>
    </p:spTree>
    <p:extLst>
      <p:ext uri="{BB962C8B-B14F-4D97-AF65-F5344CB8AC3E}">
        <p14:creationId xmlns:p14="http://schemas.microsoft.com/office/powerpoint/2010/main" val="38436844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304" y="342546"/>
            <a:ext cx="8560904" cy="2642682"/>
          </a:xfrm>
        </p:spPr>
        <p:txBody>
          <a:bodyPr>
            <a:normAutofit/>
          </a:bodyPr>
          <a:lstStyle/>
          <a:p>
            <a:pPr marL="0" indent="0">
              <a:buNone/>
            </a:pPr>
            <a:r>
              <a:rPr lang="en-US" b="1" dirty="0">
                <a:solidFill>
                  <a:schemeClr val="tx2"/>
                </a:solidFill>
              </a:rPr>
              <a:t>In the excerpts from </a:t>
            </a:r>
            <a:r>
              <a:rPr lang="en-US" b="1" i="1" dirty="0">
                <a:solidFill>
                  <a:schemeClr val="tx2"/>
                </a:solidFill>
              </a:rPr>
              <a:t>Counting on Grace</a:t>
            </a:r>
            <a:r>
              <a:rPr lang="en-US" b="1" dirty="0">
                <a:solidFill>
                  <a:schemeClr val="tx2"/>
                </a:solidFill>
              </a:rPr>
              <a:t> and </a:t>
            </a:r>
            <a:r>
              <a:rPr lang="en-US" b="1" i="1" dirty="0">
                <a:solidFill>
                  <a:schemeClr val="tx2"/>
                </a:solidFill>
              </a:rPr>
              <a:t>Iqbal</a:t>
            </a:r>
            <a:r>
              <a:rPr lang="en-US" b="1" dirty="0">
                <a:solidFill>
                  <a:schemeClr val="tx2"/>
                </a:solidFill>
              </a:rPr>
              <a:t>, some of the characters are willing to take risks to stop child labor. Write an essay that explains what risks the characters were willing to take and how serious the risks are. Be sure to use evidence from both texts to support your response. </a:t>
            </a:r>
          </a:p>
        </p:txBody>
      </p:sp>
      <p:sp>
        <p:nvSpPr>
          <p:cNvPr id="4" name="Rectangle 3"/>
          <p:cNvSpPr/>
          <p:nvPr/>
        </p:nvSpPr>
        <p:spPr>
          <a:xfrm>
            <a:off x="-805544" y="6020152"/>
            <a:ext cx="10527059" cy="307777"/>
          </a:xfrm>
          <a:prstGeom prst="rect">
            <a:avLst/>
          </a:prstGeom>
        </p:spPr>
        <p:txBody>
          <a:bodyPr wrap="square">
            <a:spAutoFit/>
          </a:bodyPr>
          <a:lstStyle/>
          <a:p>
            <a:pPr algn="ctr"/>
            <a:r>
              <a:rPr lang="en-US" sz="1400" dirty="0"/>
              <a:t>Based on an excerpt from </a:t>
            </a:r>
            <a:r>
              <a:rPr lang="en-US" sz="1400" i="1" dirty="0"/>
              <a:t>Counting on Grace </a:t>
            </a:r>
            <a:r>
              <a:rPr lang="en-US" sz="1400" dirty="0"/>
              <a:t>by Elizabeth Winthrop and</a:t>
            </a:r>
            <a:r>
              <a:rPr lang="en-US" sz="1400" i="1" dirty="0"/>
              <a:t> Iqbal </a:t>
            </a:r>
            <a:r>
              <a:rPr lang="en-US" sz="1400" dirty="0"/>
              <a:t>by  Francesco D'Adamo</a:t>
            </a:r>
          </a:p>
        </p:txBody>
      </p:sp>
    </p:spTree>
    <p:extLst>
      <p:ext uri="{BB962C8B-B14F-4D97-AF65-F5344CB8AC3E}">
        <p14:creationId xmlns:p14="http://schemas.microsoft.com/office/powerpoint/2010/main" val="837948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Bottom Line for </a:t>
            </a:r>
            <a:br>
              <a:rPr lang="en-US" dirty="0"/>
            </a:br>
            <a:r>
              <a:rPr lang="en-US" dirty="0"/>
              <a:t>Reading for Literature Standards</a:t>
            </a:r>
          </a:p>
        </p:txBody>
      </p:sp>
      <p:sp>
        <p:nvSpPr>
          <p:cNvPr id="3" name="Content Placeholder 2"/>
          <p:cNvSpPr>
            <a:spLocks noGrp="1"/>
          </p:cNvSpPr>
          <p:nvPr>
            <p:ph idx="1"/>
          </p:nvPr>
        </p:nvSpPr>
        <p:spPr/>
        <p:txBody>
          <a:bodyPr>
            <a:normAutofit fontScale="92500"/>
          </a:bodyPr>
          <a:lstStyle/>
          <a:p>
            <a:pPr marL="0" indent="0">
              <a:buNone/>
            </a:pPr>
            <a:r>
              <a:rPr lang="en-US" i="1" dirty="0">
                <a:solidFill>
                  <a:schemeClr val="tx2"/>
                </a:solidFill>
              </a:rPr>
              <a:t>Questions are </a:t>
            </a:r>
          </a:p>
          <a:p>
            <a:pPr lvl="1"/>
            <a:r>
              <a:rPr lang="en-US" sz="2400" dirty="0">
                <a:solidFill>
                  <a:schemeClr val="tx2"/>
                </a:solidFill>
              </a:rPr>
              <a:t>based on texts that are </a:t>
            </a:r>
            <a:r>
              <a:rPr lang="en-US" sz="2400" dirty="0">
                <a:solidFill>
                  <a:schemeClr val="tx1"/>
                </a:solidFill>
              </a:rPr>
              <a:t>of </a:t>
            </a:r>
            <a:r>
              <a:rPr lang="en-US" sz="2400" b="1" dirty="0">
                <a:solidFill>
                  <a:schemeClr val="accent2"/>
                </a:solidFill>
              </a:rPr>
              <a:t>appropriate</a:t>
            </a:r>
            <a:r>
              <a:rPr lang="en-US" sz="2400" dirty="0">
                <a:solidFill>
                  <a:schemeClr val="accent2"/>
                </a:solidFill>
              </a:rPr>
              <a:t> </a:t>
            </a:r>
            <a:r>
              <a:rPr lang="en-US" sz="2400" b="1" dirty="0">
                <a:solidFill>
                  <a:schemeClr val="accent2"/>
                </a:solidFill>
              </a:rPr>
              <a:t>complexity</a:t>
            </a:r>
            <a:r>
              <a:rPr lang="en-US" sz="2400" dirty="0">
                <a:solidFill>
                  <a:schemeClr val="tx1"/>
                </a:solidFill>
              </a:rPr>
              <a:t>. They are worthy of students’ attention. (Standard 10)</a:t>
            </a:r>
          </a:p>
          <a:p>
            <a:pPr marL="0" indent="0">
              <a:buNone/>
            </a:pPr>
            <a:endParaRPr lang="en-US" dirty="0">
              <a:solidFill>
                <a:schemeClr val="tx1"/>
              </a:solidFill>
            </a:endParaRPr>
          </a:p>
          <a:p>
            <a:pPr marL="0" indent="0">
              <a:buNone/>
            </a:pPr>
            <a:r>
              <a:rPr lang="en-US" i="1" dirty="0">
                <a:solidFill>
                  <a:schemeClr val="tx1"/>
                </a:solidFill>
              </a:rPr>
              <a:t>Questions require</a:t>
            </a:r>
          </a:p>
          <a:p>
            <a:pPr lvl="1"/>
            <a:r>
              <a:rPr lang="en-US" sz="2400" dirty="0">
                <a:solidFill>
                  <a:schemeClr val="tx1"/>
                </a:solidFill>
              </a:rPr>
              <a:t>students to </a:t>
            </a:r>
            <a:r>
              <a:rPr lang="en-US" sz="2400" b="1" dirty="0">
                <a:solidFill>
                  <a:schemeClr val="accent2"/>
                </a:solidFill>
              </a:rPr>
              <a:t>read</a:t>
            </a:r>
            <a:r>
              <a:rPr lang="en-US" sz="2400" dirty="0">
                <a:solidFill>
                  <a:schemeClr val="accent2"/>
                </a:solidFill>
              </a:rPr>
              <a:t> </a:t>
            </a:r>
            <a:r>
              <a:rPr lang="en-US" sz="2400" b="1" dirty="0">
                <a:solidFill>
                  <a:schemeClr val="accent2"/>
                </a:solidFill>
              </a:rPr>
              <a:t>closely</a:t>
            </a:r>
            <a:r>
              <a:rPr lang="en-US" sz="2400" dirty="0">
                <a:solidFill>
                  <a:schemeClr val="accent2"/>
                </a:solidFill>
              </a:rPr>
              <a:t> </a:t>
            </a:r>
            <a:r>
              <a:rPr lang="en-US" sz="2400" dirty="0">
                <a:solidFill>
                  <a:schemeClr val="tx1"/>
                </a:solidFill>
              </a:rPr>
              <a:t>and </a:t>
            </a:r>
            <a:r>
              <a:rPr lang="en-US" sz="2400" b="1" dirty="0">
                <a:solidFill>
                  <a:schemeClr val="accent2"/>
                </a:solidFill>
              </a:rPr>
              <a:t>think deeply </a:t>
            </a:r>
            <a:r>
              <a:rPr lang="en-US" sz="2400" dirty="0">
                <a:solidFill>
                  <a:schemeClr val="tx1"/>
                </a:solidFill>
              </a:rPr>
              <a:t>about </a:t>
            </a:r>
            <a:r>
              <a:rPr lang="en-US" sz="2400" b="1" dirty="0">
                <a:solidFill>
                  <a:schemeClr val="accent2"/>
                </a:solidFill>
              </a:rPr>
              <a:t>key</a:t>
            </a:r>
            <a:r>
              <a:rPr lang="en-US" sz="2400" dirty="0">
                <a:solidFill>
                  <a:schemeClr val="accent2"/>
                </a:solidFill>
              </a:rPr>
              <a:t> </a:t>
            </a:r>
            <a:r>
              <a:rPr lang="en-US" sz="2400" b="1" dirty="0">
                <a:solidFill>
                  <a:schemeClr val="accent2"/>
                </a:solidFill>
              </a:rPr>
              <a:t>ideas</a:t>
            </a:r>
            <a:r>
              <a:rPr lang="en-US" sz="2400" dirty="0">
                <a:solidFill>
                  <a:schemeClr val="tx1"/>
                </a:solidFill>
              </a:rPr>
              <a:t> and </a:t>
            </a:r>
            <a:r>
              <a:rPr lang="en-US" sz="2400" b="1" dirty="0">
                <a:solidFill>
                  <a:schemeClr val="accent2"/>
                </a:solidFill>
              </a:rPr>
              <a:t>specifics</a:t>
            </a:r>
            <a:r>
              <a:rPr lang="en-US" sz="2400" dirty="0">
                <a:solidFill>
                  <a:schemeClr val="tx1"/>
                </a:solidFill>
              </a:rPr>
              <a:t> of the texts. They </a:t>
            </a:r>
            <a:r>
              <a:rPr lang="en-US" sz="2400" dirty="0">
                <a:solidFill>
                  <a:schemeClr val="tx2"/>
                </a:solidFill>
              </a:rPr>
              <a:t>are questions worth answering.</a:t>
            </a:r>
          </a:p>
          <a:p>
            <a:pPr lvl="1"/>
            <a:r>
              <a:rPr lang="en-US" sz="2400" dirty="0">
                <a:solidFill>
                  <a:schemeClr val="tx2"/>
                </a:solidFill>
              </a:rPr>
              <a:t>students to </a:t>
            </a:r>
            <a:r>
              <a:rPr lang="en-US" sz="2400" dirty="0">
                <a:solidFill>
                  <a:schemeClr val="tx1"/>
                </a:solidFill>
              </a:rPr>
              <a:t>use </a:t>
            </a:r>
            <a:r>
              <a:rPr lang="en-US" sz="2400" b="1" dirty="0">
                <a:solidFill>
                  <a:schemeClr val="accent2"/>
                </a:solidFill>
              </a:rPr>
              <a:t>textual evidence </a:t>
            </a:r>
            <a:r>
              <a:rPr lang="en-US" sz="2400" dirty="0">
                <a:solidFill>
                  <a:schemeClr val="tx1"/>
                </a:solidFill>
              </a:rPr>
              <a:t>to help them formulate their responses. They </a:t>
            </a:r>
            <a:r>
              <a:rPr lang="en-US" sz="2400" dirty="0">
                <a:solidFill>
                  <a:schemeClr val="tx2"/>
                </a:solidFill>
              </a:rPr>
              <a:t>help prepare students for the demands of careers and college. (Standard 1)</a:t>
            </a:r>
          </a:p>
          <a:p>
            <a:endParaRPr lang="en-US" dirty="0"/>
          </a:p>
        </p:txBody>
      </p:sp>
    </p:spTree>
    <p:extLst>
      <p:ext uri="{BB962C8B-B14F-4D97-AF65-F5344CB8AC3E}">
        <p14:creationId xmlns:p14="http://schemas.microsoft.com/office/powerpoint/2010/main" val="257328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Reading Standards for Informational Text</a:t>
            </a:r>
          </a:p>
        </p:txBody>
      </p:sp>
    </p:spTree>
    <p:extLst>
      <p:ext uri="{BB962C8B-B14F-4D97-AF65-F5344CB8AC3E}">
        <p14:creationId xmlns:p14="http://schemas.microsoft.com/office/powerpoint/2010/main" val="566489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2"/>
                </a:solidFill>
              </a:rPr>
              <a:t>Links to Associated Informational Texts</a:t>
            </a:r>
          </a:p>
        </p:txBody>
      </p:sp>
      <p:sp>
        <p:nvSpPr>
          <p:cNvPr id="3" name="Content Placeholder 2"/>
          <p:cNvSpPr>
            <a:spLocks noGrp="1"/>
          </p:cNvSpPr>
          <p:nvPr>
            <p:ph idx="1"/>
          </p:nvPr>
        </p:nvSpPr>
        <p:spPr>
          <a:xfrm>
            <a:off x="457200" y="1417638"/>
            <a:ext cx="8229600" cy="3192951"/>
          </a:xfrm>
        </p:spPr>
        <p:txBody>
          <a:bodyPr>
            <a:normAutofit fontScale="92500"/>
          </a:bodyPr>
          <a:lstStyle/>
          <a:p>
            <a:pPr marL="0" indent="0">
              <a:buNone/>
            </a:pPr>
            <a:r>
              <a:rPr lang="en-US" dirty="0">
                <a:solidFill>
                  <a:schemeClr val="tx2"/>
                </a:solidFill>
              </a:rPr>
              <a:t>The informational sample items are written to the texts linked below. To better understand the points made in each item, you should familiarize yourself with each text.</a:t>
            </a:r>
          </a:p>
          <a:p>
            <a:r>
              <a:rPr lang="en-US" i="1" dirty="0">
                <a:hlinkClick r:id="rId3"/>
              </a:rPr>
              <a:t>The Great Fire </a:t>
            </a:r>
            <a:r>
              <a:rPr lang="en-US" dirty="0">
                <a:hlinkClick r:id="rId3"/>
              </a:rPr>
              <a:t>by Jim Murphy</a:t>
            </a:r>
            <a:r>
              <a:rPr lang="en-US" dirty="0"/>
              <a:t> </a:t>
            </a:r>
          </a:p>
          <a:p>
            <a:r>
              <a:rPr lang="en-US" dirty="0">
                <a:hlinkClick r:id="rId4"/>
              </a:rPr>
              <a:t>“The Making of a Scientist” by Richard Feynman</a:t>
            </a:r>
            <a:endParaRPr lang="en-US" dirty="0"/>
          </a:p>
          <a:p>
            <a:r>
              <a:rPr lang="en-US" dirty="0">
                <a:hlinkClick r:id="rId5"/>
              </a:rPr>
              <a:t>Take the World from Another Point of View Part 1 </a:t>
            </a:r>
            <a:r>
              <a:rPr lang="en-US" dirty="0"/>
              <a:t>(</a:t>
            </a:r>
            <a:r>
              <a:rPr lang="en-US" dirty="0">
                <a:solidFill>
                  <a:schemeClr val="tx2"/>
                </a:solidFill>
              </a:rPr>
              <a:t>Associated video for “The Making of a Scientist,” watch minutes 3:02 – 6:47)</a:t>
            </a:r>
          </a:p>
          <a:p>
            <a:pPr marL="0" indent="0">
              <a:buNone/>
            </a:pPr>
            <a:endParaRPr lang="en-US" dirty="0"/>
          </a:p>
        </p:txBody>
      </p:sp>
    </p:spTree>
    <p:extLst>
      <p:ext uri="{BB962C8B-B14F-4D97-AF65-F5344CB8AC3E}">
        <p14:creationId xmlns:p14="http://schemas.microsoft.com/office/powerpoint/2010/main" val="6119202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2"/>
                </a:solidFill>
              </a:rPr>
              <a:t>Diving into the Specific Grade-Level Standards</a:t>
            </a:r>
          </a:p>
        </p:txBody>
      </p:sp>
      <p:sp>
        <p:nvSpPr>
          <p:cNvPr id="3" name="Content Placeholder 2"/>
          <p:cNvSpPr>
            <a:spLocks noGrp="1"/>
          </p:cNvSpPr>
          <p:nvPr>
            <p:ph idx="1"/>
          </p:nvPr>
        </p:nvSpPr>
        <p:spPr/>
        <p:txBody>
          <a:bodyPr/>
          <a:lstStyle/>
          <a:p>
            <a:pPr marL="0" indent="0">
              <a:buNone/>
            </a:pPr>
            <a:r>
              <a:rPr lang="en-US" dirty="0">
                <a:solidFill>
                  <a:schemeClr val="tx2"/>
                </a:solidFill>
              </a:rPr>
              <a:t>Remember that Standards 1 and 10 are bookends requiring:</a:t>
            </a:r>
          </a:p>
          <a:p>
            <a:r>
              <a:rPr lang="en-US" dirty="0">
                <a:solidFill>
                  <a:schemeClr val="tx2"/>
                </a:solidFill>
              </a:rPr>
              <a:t>all </a:t>
            </a:r>
            <a:r>
              <a:rPr lang="en-US" b="1" dirty="0">
                <a:solidFill>
                  <a:schemeClr val="accent2"/>
                </a:solidFill>
              </a:rPr>
              <a:t>passages</a:t>
            </a:r>
            <a:r>
              <a:rPr lang="en-US" dirty="0">
                <a:solidFill>
                  <a:schemeClr val="accent2"/>
                </a:solidFill>
              </a:rPr>
              <a:t> </a:t>
            </a:r>
            <a:r>
              <a:rPr lang="en-US" dirty="0">
                <a:solidFill>
                  <a:schemeClr val="tx1"/>
                </a:solidFill>
              </a:rPr>
              <a:t>to be appropriately complex </a:t>
            </a:r>
          </a:p>
          <a:p>
            <a:r>
              <a:rPr lang="en-US" dirty="0">
                <a:solidFill>
                  <a:schemeClr val="tx1"/>
                </a:solidFill>
              </a:rPr>
              <a:t>all </a:t>
            </a:r>
            <a:r>
              <a:rPr lang="en-US" b="1" dirty="0">
                <a:solidFill>
                  <a:schemeClr val="accent2"/>
                </a:solidFill>
              </a:rPr>
              <a:t>items</a:t>
            </a:r>
            <a:r>
              <a:rPr lang="en-US" dirty="0">
                <a:solidFill>
                  <a:schemeClr val="accent2"/>
                </a:solidFill>
              </a:rPr>
              <a:t> </a:t>
            </a:r>
            <a:r>
              <a:rPr lang="en-US" dirty="0">
                <a:solidFill>
                  <a:schemeClr val="tx1"/>
                </a:solidFill>
              </a:rPr>
              <a:t>to be </a:t>
            </a:r>
            <a:r>
              <a:rPr lang="en-US" dirty="0">
                <a:solidFill>
                  <a:schemeClr val="tx2"/>
                </a:solidFill>
              </a:rPr>
              <a:t>answered using textual evidence</a:t>
            </a:r>
            <a:endParaRPr lang="en-US" strike="sngStrike" dirty="0">
              <a:solidFill>
                <a:schemeClr val="tx2"/>
              </a:solidFill>
            </a:endParaRPr>
          </a:p>
        </p:txBody>
      </p:sp>
    </p:spTree>
    <p:extLst>
      <p:ext uri="{BB962C8B-B14F-4D97-AF65-F5344CB8AC3E}">
        <p14:creationId xmlns:p14="http://schemas.microsoft.com/office/powerpoint/2010/main" val="2932541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2"/>
                </a:solidFill>
              </a:rPr>
              <a:t>CCSS.ELA-Literacy.RI.6.2</a:t>
            </a:r>
          </a:p>
        </p:txBody>
      </p:sp>
      <p:sp>
        <p:nvSpPr>
          <p:cNvPr id="3" name="Content Placeholder 2"/>
          <p:cNvSpPr>
            <a:spLocks noGrp="1"/>
          </p:cNvSpPr>
          <p:nvPr>
            <p:ph idx="1"/>
          </p:nvPr>
        </p:nvSpPr>
        <p:spPr/>
        <p:txBody>
          <a:bodyPr/>
          <a:lstStyle/>
          <a:p>
            <a:pPr marL="0" indent="0">
              <a:buNone/>
            </a:pPr>
            <a:r>
              <a:rPr lang="en-US" dirty="0">
                <a:solidFill>
                  <a:schemeClr val="accent2"/>
                </a:solidFill>
              </a:rPr>
              <a:t>Determine</a:t>
            </a:r>
            <a:r>
              <a:rPr lang="en-US" dirty="0"/>
              <a:t> a central idea of a text and how it is conveyed through particular </a:t>
            </a:r>
            <a:r>
              <a:rPr lang="en-US" dirty="0">
                <a:solidFill>
                  <a:schemeClr val="tx2"/>
                </a:solidFill>
              </a:rPr>
              <a:t>details; </a:t>
            </a:r>
            <a:r>
              <a:rPr lang="en-US" dirty="0">
                <a:solidFill>
                  <a:schemeClr val="accent2"/>
                </a:solidFill>
              </a:rPr>
              <a:t>provide</a:t>
            </a:r>
            <a:r>
              <a:rPr lang="en-US" dirty="0"/>
              <a:t> </a:t>
            </a:r>
            <a:r>
              <a:rPr lang="en-US" dirty="0">
                <a:solidFill>
                  <a:schemeClr val="tx2"/>
                </a:solidFill>
              </a:rPr>
              <a:t>a summary of the text distinct from personal opinions or judgments. </a:t>
            </a:r>
          </a:p>
        </p:txBody>
      </p:sp>
    </p:spTree>
    <p:extLst>
      <p:ext uri="{BB962C8B-B14F-4D97-AF65-F5344CB8AC3E}">
        <p14:creationId xmlns:p14="http://schemas.microsoft.com/office/powerpoint/2010/main" val="2280777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4070" y="391886"/>
            <a:ext cx="8309113" cy="4021087"/>
          </a:xfrm>
        </p:spPr>
        <p:txBody>
          <a:bodyPr>
            <a:normAutofit/>
          </a:bodyPr>
          <a:lstStyle/>
          <a:p>
            <a:pPr marL="0" indent="0">
              <a:buNone/>
            </a:pPr>
            <a:r>
              <a:rPr lang="en-US" b="1" dirty="0">
                <a:solidFill>
                  <a:schemeClr val="tx2"/>
                </a:solidFill>
              </a:rPr>
              <a:t>Which sentence states the central idea of paragraph 1 of </a:t>
            </a:r>
            <a:r>
              <a:rPr lang="en-US" b="1" i="1" dirty="0">
                <a:solidFill>
                  <a:schemeClr val="tx2"/>
                </a:solidFill>
              </a:rPr>
              <a:t>The Great Fire</a:t>
            </a:r>
            <a:r>
              <a:rPr lang="en-US" b="1" dirty="0">
                <a:solidFill>
                  <a:schemeClr val="tx2"/>
                </a:solidFill>
              </a:rPr>
              <a:t>?</a:t>
            </a:r>
            <a:endParaRPr lang="en-US" dirty="0">
              <a:solidFill>
                <a:schemeClr val="tx2"/>
              </a:solidFill>
            </a:endParaRPr>
          </a:p>
          <a:p>
            <a:pPr marL="457200" indent="-457200">
              <a:buFont typeface="+mj-lt"/>
              <a:buAutoNum type="alphaUcPeriod"/>
            </a:pPr>
            <a:r>
              <a:rPr lang="en-US" dirty="0">
                <a:solidFill>
                  <a:schemeClr val="tx2"/>
                </a:solidFill>
              </a:rPr>
              <a:t>The fire started in a barn full of wood and coal.</a:t>
            </a:r>
          </a:p>
          <a:p>
            <a:pPr marL="457200" indent="-457200">
              <a:buFont typeface="+mj-lt"/>
              <a:buAutoNum type="alphaUcPeriod"/>
            </a:pPr>
            <a:r>
              <a:rPr lang="en-US" dirty="0">
                <a:solidFill>
                  <a:schemeClr val="tx2"/>
                </a:solidFill>
              </a:rPr>
              <a:t>Dry grass and leaves enabled the fire to travel quickly.</a:t>
            </a:r>
          </a:p>
          <a:p>
            <a:pPr marL="457200" indent="-457200">
              <a:buFont typeface="+mj-lt"/>
              <a:buAutoNum type="alphaUcPeriod"/>
            </a:pPr>
            <a:r>
              <a:rPr lang="en-US" dirty="0">
                <a:solidFill>
                  <a:schemeClr val="tx2"/>
                </a:solidFill>
              </a:rPr>
              <a:t>Neighbors worked together to try to put out the fire.</a:t>
            </a:r>
          </a:p>
          <a:p>
            <a:pPr marL="457200" indent="-457200">
              <a:buFont typeface="+mj-lt"/>
              <a:buAutoNum type="alphaUcPeriod"/>
            </a:pPr>
            <a:r>
              <a:rPr lang="en-US" dirty="0">
                <a:solidFill>
                  <a:schemeClr val="tx2"/>
                </a:solidFill>
              </a:rPr>
              <a:t>The fire started small but eventually impacted many people.</a:t>
            </a:r>
          </a:p>
          <a:p>
            <a:pPr marL="0" indent="0">
              <a:buNone/>
            </a:pPr>
            <a:endParaRPr lang="en-US" dirty="0">
              <a:solidFill>
                <a:schemeClr val="tx2"/>
              </a:solidFill>
            </a:endParaRPr>
          </a:p>
        </p:txBody>
      </p:sp>
      <p:sp>
        <p:nvSpPr>
          <p:cNvPr id="4" name="Rectangle 3"/>
          <p:cNvSpPr/>
          <p:nvPr/>
        </p:nvSpPr>
        <p:spPr>
          <a:xfrm>
            <a:off x="-755177" y="5987835"/>
            <a:ext cx="10708943" cy="307777"/>
          </a:xfrm>
          <a:prstGeom prst="rect">
            <a:avLst/>
          </a:prstGeom>
        </p:spPr>
        <p:txBody>
          <a:bodyPr wrap="square">
            <a:spAutoFit/>
          </a:bodyPr>
          <a:lstStyle/>
          <a:p>
            <a:pPr algn="ctr"/>
            <a:r>
              <a:rPr lang="en-US" sz="1400" dirty="0">
                <a:latin typeface="Calibri" panose="020F0502020204030204" pitchFamily="34" charset="0"/>
                <a:ea typeface="Calibri" panose="020F0502020204030204" pitchFamily="34" charset="0"/>
                <a:cs typeface="Times New Roman" panose="02020603050405020304" pitchFamily="18" charset="0"/>
              </a:rPr>
              <a:t>Associated text: </a:t>
            </a:r>
            <a:r>
              <a:rPr lang="en-US" sz="1400" i="1" dirty="0">
                <a:latin typeface="Calibri" panose="020F0502020204030204" pitchFamily="34" charset="0"/>
                <a:ea typeface="Calibri" panose="020F0502020204030204" pitchFamily="34" charset="0"/>
                <a:cs typeface="Times New Roman" panose="02020603050405020304" pitchFamily="18" charset="0"/>
              </a:rPr>
              <a:t>The Great Fire </a:t>
            </a:r>
            <a:r>
              <a:rPr lang="en-US" sz="1400" dirty="0">
                <a:latin typeface="Calibri" panose="020F0502020204030204" pitchFamily="34" charset="0"/>
                <a:ea typeface="Calibri" panose="020F0502020204030204" pitchFamily="34" charset="0"/>
                <a:cs typeface="Times New Roman" panose="02020603050405020304" pitchFamily="18" charset="0"/>
              </a:rPr>
              <a:t>by Jim Murphy</a:t>
            </a:r>
            <a:endParaRPr lang="en-US" sz="1400" dirty="0"/>
          </a:p>
        </p:txBody>
      </p:sp>
    </p:spTree>
    <p:extLst>
      <p:ext uri="{BB962C8B-B14F-4D97-AF65-F5344CB8AC3E}">
        <p14:creationId xmlns:p14="http://schemas.microsoft.com/office/powerpoint/2010/main" val="16484239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026" y="159026"/>
            <a:ext cx="8759688" cy="5782473"/>
          </a:xfrm>
        </p:spPr>
        <p:txBody>
          <a:bodyPr>
            <a:normAutofit fontScale="77500" lnSpcReduction="20000"/>
          </a:bodyPr>
          <a:lstStyle/>
          <a:p>
            <a:pPr marL="0" indent="0">
              <a:buNone/>
            </a:pPr>
            <a:r>
              <a:rPr lang="en-US" b="1" dirty="0">
                <a:solidFill>
                  <a:schemeClr val="tx2"/>
                </a:solidFill>
              </a:rPr>
              <a:t>This question has two parts. Answer Part A and then answer Part B.</a:t>
            </a:r>
          </a:p>
          <a:p>
            <a:pPr marL="0" indent="0">
              <a:buNone/>
            </a:pPr>
            <a:endParaRPr lang="en-US" b="1" dirty="0">
              <a:solidFill>
                <a:schemeClr val="tx2"/>
              </a:solidFill>
            </a:endParaRPr>
          </a:p>
          <a:p>
            <a:pPr marL="0" indent="0">
              <a:buNone/>
            </a:pPr>
            <a:r>
              <a:rPr lang="en-US" b="1" dirty="0">
                <a:solidFill>
                  <a:schemeClr val="tx2"/>
                </a:solidFill>
              </a:rPr>
              <a:t>Part A:  Based on </a:t>
            </a:r>
            <a:r>
              <a:rPr lang="en-US" b="1" i="1" dirty="0">
                <a:solidFill>
                  <a:schemeClr val="tx2"/>
                </a:solidFill>
              </a:rPr>
              <a:t>The Great Fire, </a:t>
            </a:r>
            <a:r>
              <a:rPr lang="en-US" b="1" dirty="0">
                <a:solidFill>
                  <a:schemeClr val="tx2"/>
                </a:solidFill>
              </a:rPr>
              <a:t>which statement is true about conditions in Chicago in 1870-1871?</a:t>
            </a:r>
          </a:p>
          <a:p>
            <a:pPr marL="457200" indent="-457200">
              <a:buFont typeface="+mj-lt"/>
              <a:buAutoNum type="alphaUcPeriod"/>
            </a:pPr>
            <a:r>
              <a:rPr lang="en-US" dirty="0">
                <a:solidFill>
                  <a:schemeClr val="tx2"/>
                </a:solidFill>
              </a:rPr>
              <a:t>Land for building homes was abundant in Chicago.</a:t>
            </a:r>
          </a:p>
          <a:p>
            <a:pPr marL="457200" indent="-457200">
              <a:buFont typeface="+mj-lt"/>
              <a:buAutoNum type="alphaUcPeriod"/>
            </a:pPr>
            <a:r>
              <a:rPr lang="en-US" dirty="0">
                <a:solidFill>
                  <a:schemeClr val="tx2"/>
                </a:solidFill>
              </a:rPr>
              <a:t>Firefighters in Chicago were inexperienced.</a:t>
            </a:r>
          </a:p>
          <a:p>
            <a:pPr marL="457200" indent="-457200">
              <a:buFont typeface="+mj-lt"/>
              <a:buAutoNum type="alphaUcPeriod"/>
            </a:pPr>
            <a:r>
              <a:rPr lang="en-US" dirty="0">
                <a:solidFill>
                  <a:schemeClr val="tx2"/>
                </a:solidFill>
              </a:rPr>
              <a:t>The growth of Chicago was being carefully planned.</a:t>
            </a:r>
          </a:p>
          <a:p>
            <a:pPr marL="457200" indent="-457200">
              <a:buFont typeface="+mj-lt"/>
              <a:buAutoNum type="alphaUcPeriod"/>
            </a:pPr>
            <a:r>
              <a:rPr lang="en-US" dirty="0">
                <a:solidFill>
                  <a:schemeClr val="tx2"/>
                </a:solidFill>
              </a:rPr>
              <a:t>A fire was likely to occur almost every day in Chicago.</a:t>
            </a:r>
          </a:p>
          <a:p>
            <a:pPr marL="0" indent="0">
              <a:buNone/>
            </a:pPr>
            <a:endParaRPr lang="en-US" b="1" dirty="0">
              <a:solidFill>
                <a:schemeClr val="tx2"/>
              </a:solidFill>
            </a:endParaRPr>
          </a:p>
          <a:p>
            <a:pPr marL="0" indent="0">
              <a:buNone/>
            </a:pPr>
            <a:r>
              <a:rPr lang="en-US" b="1" dirty="0">
                <a:solidFill>
                  <a:schemeClr val="tx2"/>
                </a:solidFill>
              </a:rPr>
              <a:t>Part B:  Which sentence from the passage provides the </a:t>
            </a:r>
            <a:r>
              <a:rPr lang="en-US" b="1" u="sng" dirty="0">
                <a:solidFill>
                  <a:schemeClr val="tx2"/>
                </a:solidFill>
              </a:rPr>
              <a:t>best</a:t>
            </a:r>
            <a:r>
              <a:rPr lang="en-US" b="1" dirty="0">
                <a:solidFill>
                  <a:schemeClr val="tx2"/>
                </a:solidFill>
              </a:rPr>
              <a:t> support for the correct answer in Part A?</a:t>
            </a:r>
          </a:p>
          <a:p>
            <a:pPr marL="457200" indent="-457200">
              <a:buFont typeface="+mj-lt"/>
              <a:buAutoNum type="alphaUcPeriod"/>
            </a:pPr>
            <a:r>
              <a:rPr lang="en-US" dirty="0">
                <a:solidFill>
                  <a:schemeClr val="tx2"/>
                </a:solidFill>
              </a:rPr>
              <a:t>“Lot sizes were small, and owners usually filled them up with cottages, barns, sheds,</a:t>
            </a:r>
            <a:r>
              <a:rPr lang="en-US" b="1" dirty="0">
                <a:solidFill>
                  <a:schemeClr val="tx2"/>
                </a:solidFill>
              </a:rPr>
              <a:t> </a:t>
            </a:r>
            <a:r>
              <a:rPr lang="en-US" dirty="0">
                <a:solidFill>
                  <a:schemeClr val="tx2"/>
                </a:solidFill>
              </a:rPr>
              <a:t>and outhouses—all made of fast-burning wood, naturally.” </a:t>
            </a:r>
            <a:endParaRPr lang="en-US" b="1" dirty="0">
              <a:solidFill>
                <a:schemeClr val="tx2"/>
              </a:solidFill>
            </a:endParaRPr>
          </a:p>
          <a:p>
            <a:pPr marL="457200" indent="-457200">
              <a:buFont typeface="+mj-lt"/>
              <a:buAutoNum type="alphaUcPeriod"/>
            </a:pPr>
            <a:r>
              <a:rPr lang="en-US" dirty="0">
                <a:solidFill>
                  <a:schemeClr val="tx2"/>
                </a:solidFill>
              </a:rPr>
              <a:t>“As the years passed and the town developed, a quick solution to the water and mud problem was needed.”</a:t>
            </a:r>
            <a:endParaRPr lang="en-US" b="1" dirty="0">
              <a:solidFill>
                <a:schemeClr val="tx2"/>
              </a:solidFill>
            </a:endParaRPr>
          </a:p>
          <a:p>
            <a:pPr marL="457200" indent="-457200">
              <a:buFont typeface="+mj-lt"/>
              <a:buAutoNum type="alphaUcPeriod"/>
            </a:pPr>
            <a:r>
              <a:rPr lang="en-US" dirty="0">
                <a:solidFill>
                  <a:schemeClr val="tx2"/>
                </a:solidFill>
              </a:rPr>
              <a:t>“Records for 1870 indicate that fire-fighting companies responded to nearly 600 alarms.”</a:t>
            </a:r>
            <a:endParaRPr lang="en-US" b="1" dirty="0">
              <a:solidFill>
                <a:schemeClr val="tx2"/>
              </a:solidFill>
            </a:endParaRPr>
          </a:p>
          <a:p>
            <a:pPr marL="457200" indent="-457200">
              <a:buFont typeface="+mj-lt"/>
              <a:buAutoNum type="alphaUcPeriod"/>
            </a:pPr>
            <a:r>
              <a:rPr lang="en-US" dirty="0">
                <a:solidFill>
                  <a:schemeClr val="tx2"/>
                </a:solidFill>
              </a:rPr>
              <a:t>“On Saturday the seventh, the night before the Great Fire, a blaze destroyed four blocks and took over sixteen hours to control.”</a:t>
            </a:r>
            <a:endParaRPr lang="en-US" b="1" dirty="0">
              <a:solidFill>
                <a:schemeClr val="tx2"/>
              </a:solidFill>
            </a:endParaRPr>
          </a:p>
          <a:p>
            <a:pPr marL="0" indent="0">
              <a:buNone/>
            </a:pPr>
            <a:endParaRPr lang="en-US" dirty="0">
              <a:solidFill>
                <a:schemeClr val="tx2"/>
              </a:solidFill>
            </a:endParaRPr>
          </a:p>
        </p:txBody>
      </p:sp>
      <p:sp>
        <p:nvSpPr>
          <p:cNvPr id="4" name="Rectangle 3"/>
          <p:cNvSpPr/>
          <p:nvPr/>
        </p:nvSpPr>
        <p:spPr>
          <a:xfrm>
            <a:off x="-782472" y="6068499"/>
            <a:ext cx="10708943" cy="307777"/>
          </a:xfrm>
          <a:prstGeom prst="rect">
            <a:avLst/>
          </a:prstGeom>
        </p:spPr>
        <p:txBody>
          <a:bodyPr wrap="square">
            <a:spAutoFit/>
          </a:bodyPr>
          <a:lstStyle/>
          <a:p>
            <a:pPr algn="ctr"/>
            <a:r>
              <a:rPr lang="en-US" sz="1400" dirty="0">
                <a:latin typeface="Calibri" panose="020F0502020204030204" pitchFamily="34" charset="0"/>
                <a:ea typeface="Calibri" panose="020F0502020204030204" pitchFamily="34" charset="0"/>
                <a:cs typeface="Times New Roman" panose="02020603050405020304" pitchFamily="18" charset="0"/>
              </a:rPr>
              <a:t>Associated text: </a:t>
            </a:r>
            <a:r>
              <a:rPr lang="en-US" sz="1400" i="1" dirty="0">
                <a:latin typeface="Calibri" panose="020F0502020204030204" pitchFamily="34" charset="0"/>
                <a:ea typeface="Calibri" panose="020F0502020204030204" pitchFamily="34" charset="0"/>
                <a:cs typeface="Times New Roman" panose="02020603050405020304" pitchFamily="18" charset="0"/>
              </a:rPr>
              <a:t>The Great Fire </a:t>
            </a:r>
            <a:r>
              <a:rPr lang="en-US" sz="1400" dirty="0">
                <a:latin typeface="Calibri" panose="020F0502020204030204" pitchFamily="34" charset="0"/>
                <a:ea typeface="Calibri" panose="020F0502020204030204" pitchFamily="34" charset="0"/>
                <a:cs typeface="Times New Roman" panose="02020603050405020304" pitchFamily="18" charset="0"/>
              </a:rPr>
              <a:t>by Jim Murphy</a:t>
            </a:r>
            <a:endParaRPr lang="en-US" sz="1400" dirty="0"/>
          </a:p>
        </p:txBody>
      </p:sp>
    </p:spTree>
    <p:extLst>
      <p:ext uri="{BB962C8B-B14F-4D97-AF65-F5344CB8AC3E}">
        <p14:creationId xmlns:p14="http://schemas.microsoft.com/office/powerpoint/2010/main" val="24710610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790" y="391887"/>
            <a:ext cx="8693427" cy="5734278"/>
          </a:xfrm>
        </p:spPr>
        <p:txBody>
          <a:bodyPr/>
          <a:lstStyle/>
          <a:p>
            <a:pPr marL="0" indent="0">
              <a:buNone/>
            </a:pPr>
            <a:r>
              <a:rPr lang="en-US" b="1" dirty="0">
                <a:solidFill>
                  <a:schemeClr val="tx2"/>
                </a:solidFill>
              </a:rPr>
              <a:t>The text provides important information related to causes of the Great Fire of Chicago. To create a summary of the causes, drag and drop the actual causes from the section labeled “Possible Causes of the Great Fire in Chicago” into the SUMMARY BOX, in the order the ideas were presented in the text.  Not all causes will be used. </a:t>
            </a:r>
          </a:p>
          <a:p>
            <a:pPr marL="0" indent="0">
              <a:buNone/>
            </a:pPr>
            <a:endParaRPr lang="en-US" dirty="0"/>
          </a:p>
          <a:p>
            <a:pPr marL="0" indent="0">
              <a:buNone/>
            </a:pPr>
            <a:endParaRPr lang="en-US" dirty="0"/>
          </a:p>
        </p:txBody>
      </p:sp>
      <p:sp>
        <p:nvSpPr>
          <p:cNvPr id="4" name="Rectangle 3"/>
          <p:cNvSpPr/>
          <p:nvPr/>
        </p:nvSpPr>
        <p:spPr>
          <a:xfrm>
            <a:off x="-782472" y="6068500"/>
            <a:ext cx="10708943" cy="307777"/>
          </a:xfrm>
          <a:prstGeom prst="rect">
            <a:avLst/>
          </a:prstGeom>
        </p:spPr>
        <p:txBody>
          <a:bodyPr wrap="square">
            <a:spAutoFit/>
          </a:bodyPr>
          <a:lstStyle/>
          <a:p>
            <a:pPr algn="ctr"/>
            <a:r>
              <a:rPr lang="en-US" sz="1400" dirty="0">
                <a:latin typeface="Calibri" panose="020F0502020204030204" pitchFamily="34" charset="0"/>
                <a:ea typeface="Calibri" panose="020F0502020204030204" pitchFamily="34" charset="0"/>
                <a:cs typeface="Times New Roman" panose="02020603050405020304" pitchFamily="18" charset="0"/>
              </a:rPr>
              <a:t>Associated text: </a:t>
            </a:r>
            <a:r>
              <a:rPr lang="en-US" sz="1400" i="1" dirty="0">
                <a:latin typeface="Calibri" panose="020F0502020204030204" pitchFamily="34" charset="0"/>
                <a:ea typeface="Calibri" panose="020F0502020204030204" pitchFamily="34" charset="0"/>
                <a:cs typeface="Times New Roman" panose="02020603050405020304" pitchFamily="18" charset="0"/>
              </a:rPr>
              <a:t>The Great Fire </a:t>
            </a:r>
            <a:r>
              <a:rPr lang="en-US" sz="1400" dirty="0">
                <a:latin typeface="Calibri" panose="020F0502020204030204" pitchFamily="34" charset="0"/>
                <a:ea typeface="Calibri" panose="020F0502020204030204" pitchFamily="34" charset="0"/>
                <a:cs typeface="Times New Roman" panose="02020603050405020304" pitchFamily="18" charset="0"/>
              </a:rPr>
              <a:t>by Jim Murphy</a:t>
            </a:r>
            <a:endParaRPr lang="en-US" sz="1400" dirty="0"/>
          </a:p>
        </p:txBody>
      </p:sp>
      <p:graphicFrame>
        <p:nvGraphicFramePr>
          <p:cNvPr id="5" name="Table 4"/>
          <p:cNvGraphicFramePr>
            <a:graphicFrameLocks noGrp="1"/>
          </p:cNvGraphicFramePr>
          <p:nvPr>
            <p:extLst>
              <p:ext uri="{D42A27DB-BD31-4B8C-83A1-F6EECF244321}">
                <p14:modId xmlns:p14="http://schemas.microsoft.com/office/powerpoint/2010/main" val="1096129363"/>
              </p:ext>
            </p:extLst>
          </p:nvPr>
        </p:nvGraphicFramePr>
        <p:xfrm>
          <a:off x="251790" y="3259026"/>
          <a:ext cx="8454888" cy="1854200"/>
        </p:xfrm>
        <a:graphic>
          <a:graphicData uri="http://schemas.openxmlformats.org/drawingml/2006/table">
            <a:tbl>
              <a:tblPr firstRow="1" bandRow="1">
                <a:tableStyleId>{5C22544A-7EE6-4342-B048-85BDC9FD1C3A}</a:tableStyleId>
              </a:tblPr>
              <a:tblGrid>
                <a:gridCol w="8454888">
                  <a:extLst>
                    <a:ext uri="{9D8B030D-6E8A-4147-A177-3AD203B41FA5}">
                      <a16:colId xmlns:a16="http://schemas.microsoft.com/office/drawing/2014/main" val="20000"/>
                    </a:ext>
                  </a:extLst>
                </a:gridCol>
              </a:tblGrid>
              <a:tr h="370840">
                <a:tc>
                  <a:txBody>
                    <a:bodyPr/>
                    <a:lstStyle/>
                    <a:p>
                      <a:r>
                        <a:rPr lang="en-US" sz="1800" dirty="0">
                          <a:latin typeface="Lucida Sans" panose="020B0602030504020204" pitchFamily="34" charset="0"/>
                        </a:rPr>
                        <a:t>SUMMARY BOX</a:t>
                      </a:r>
                    </a:p>
                  </a:txBody>
                  <a:tcPr/>
                </a:tc>
                <a:extLst>
                  <a:ext uri="{0D108BD9-81ED-4DB2-BD59-A6C34878D82A}">
                    <a16:rowId xmlns:a16="http://schemas.microsoft.com/office/drawing/2014/main" val="10000"/>
                  </a:ext>
                </a:extLst>
              </a:tr>
              <a:tr h="370840">
                <a:tc>
                  <a:txBody>
                    <a:bodyPr/>
                    <a:lstStyle/>
                    <a:p>
                      <a:endParaRPr lang="en-US" sz="1800" dirty="0">
                        <a:latin typeface="Lucida Sans" panose="020B0602030504020204" pitchFamily="34" charset="0"/>
                      </a:endParaRPr>
                    </a:p>
                  </a:txBody>
                  <a:tcPr/>
                </a:tc>
                <a:extLst>
                  <a:ext uri="{0D108BD9-81ED-4DB2-BD59-A6C34878D82A}">
                    <a16:rowId xmlns:a16="http://schemas.microsoft.com/office/drawing/2014/main" val="10001"/>
                  </a:ext>
                </a:extLst>
              </a:tr>
              <a:tr h="370840">
                <a:tc>
                  <a:txBody>
                    <a:bodyPr/>
                    <a:lstStyle/>
                    <a:p>
                      <a:endParaRPr lang="en-US" sz="1800" dirty="0">
                        <a:latin typeface="Lucida Sans" panose="020B0602030504020204" pitchFamily="34" charset="0"/>
                      </a:endParaRPr>
                    </a:p>
                  </a:txBody>
                  <a:tcPr/>
                </a:tc>
                <a:extLst>
                  <a:ext uri="{0D108BD9-81ED-4DB2-BD59-A6C34878D82A}">
                    <a16:rowId xmlns:a16="http://schemas.microsoft.com/office/drawing/2014/main" val="10002"/>
                  </a:ext>
                </a:extLst>
              </a:tr>
              <a:tr h="370840">
                <a:tc>
                  <a:txBody>
                    <a:bodyPr/>
                    <a:lstStyle/>
                    <a:p>
                      <a:endParaRPr lang="en-US" sz="1800" dirty="0">
                        <a:latin typeface="Lucida Sans" panose="020B0602030504020204" pitchFamily="34" charset="0"/>
                      </a:endParaRPr>
                    </a:p>
                  </a:txBody>
                  <a:tcPr/>
                </a:tc>
                <a:extLst>
                  <a:ext uri="{0D108BD9-81ED-4DB2-BD59-A6C34878D82A}">
                    <a16:rowId xmlns:a16="http://schemas.microsoft.com/office/drawing/2014/main" val="10003"/>
                  </a:ext>
                </a:extLst>
              </a:tr>
              <a:tr h="370840">
                <a:tc>
                  <a:txBody>
                    <a:bodyPr/>
                    <a:lstStyle/>
                    <a:p>
                      <a:endParaRPr lang="en-US" sz="1800" dirty="0">
                        <a:latin typeface="Lucida Sans" panose="020B0602030504020204"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61239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Links to Associated Literary Texts</a:t>
            </a:r>
          </a:p>
        </p:txBody>
      </p:sp>
      <p:sp>
        <p:nvSpPr>
          <p:cNvPr id="3" name="Content Placeholder 2"/>
          <p:cNvSpPr>
            <a:spLocks noGrp="1"/>
          </p:cNvSpPr>
          <p:nvPr>
            <p:ph idx="1"/>
          </p:nvPr>
        </p:nvSpPr>
        <p:spPr>
          <a:xfrm>
            <a:off x="457200" y="1281547"/>
            <a:ext cx="8229600" cy="4525963"/>
          </a:xfrm>
        </p:spPr>
        <p:txBody>
          <a:bodyPr>
            <a:normAutofit/>
          </a:bodyPr>
          <a:lstStyle/>
          <a:p>
            <a:pPr marL="0" indent="0">
              <a:buNone/>
            </a:pPr>
            <a:r>
              <a:rPr lang="en-US" dirty="0"/>
              <a:t>The literary sample items are written to the texts linked below. To better understand the points made in each item, you should familiarize yourself with each text.</a:t>
            </a:r>
          </a:p>
          <a:p>
            <a:endParaRPr lang="en-US" dirty="0"/>
          </a:p>
          <a:p>
            <a:r>
              <a:rPr lang="en-US" dirty="0">
                <a:hlinkClick r:id="rId3"/>
              </a:rPr>
              <a:t>“Curse of the Poisoned Pretzel” by Paul Haven</a:t>
            </a:r>
            <a:endParaRPr lang="en-US" dirty="0"/>
          </a:p>
          <a:p>
            <a:r>
              <a:rPr lang="en-US" dirty="0">
                <a:hlinkClick r:id="rId4"/>
              </a:rPr>
              <a:t>Video related to </a:t>
            </a:r>
            <a:r>
              <a:rPr lang="en-US" i="1" dirty="0">
                <a:hlinkClick r:id="rId4"/>
              </a:rPr>
              <a:t>1984</a:t>
            </a:r>
            <a:r>
              <a:rPr lang="en-US" i="1" dirty="0"/>
              <a:t> </a:t>
            </a:r>
          </a:p>
          <a:p>
            <a:r>
              <a:rPr lang="en-US" i="1" dirty="0">
                <a:hlinkClick r:id="rId5"/>
              </a:rPr>
              <a:t>Counting on Grace </a:t>
            </a:r>
            <a:r>
              <a:rPr lang="en-US" dirty="0">
                <a:hlinkClick r:id="rId5"/>
              </a:rPr>
              <a:t>by Elizabeth Winthrop and </a:t>
            </a:r>
            <a:r>
              <a:rPr lang="en-US" i="1" dirty="0">
                <a:hlinkClick r:id="rId5"/>
              </a:rPr>
              <a:t>Iqbal</a:t>
            </a:r>
            <a:r>
              <a:rPr lang="en-US" dirty="0">
                <a:hlinkClick r:id="rId5"/>
              </a:rPr>
              <a:t> by Francesco D’Adamo</a:t>
            </a:r>
            <a:endParaRPr lang="en-US" dirty="0"/>
          </a:p>
        </p:txBody>
      </p:sp>
    </p:spTree>
    <p:extLst>
      <p:ext uri="{BB962C8B-B14F-4D97-AF65-F5344CB8AC3E}">
        <p14:creationId xmlns:p14="http://schemas.microsoft.com/office/powerpoint/2010/main" val="36437553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6329" y="391888"/>
            <a:ext cx="10972800" cy="4773671"/>
          </a:xfrm>
        </p:spPr>
        <p:txBody>
          <a:bodyPr/>
          <a:lstStyle/>
          <a:p>
            <a:pPr marL="0" indent="0">
              <a:buNone/>
            </a:pPr>
            <a:endParaRPr lang="en-US" dirty="0"/>
          </a:p>
          <a:p>
            <a:pPr marL="0" indent="0">
              <a:buNone/>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114634686"/>
              </p:ext>
            </p:extLst>
          </p:nvPr>
        </p:nvGraphicFramePr>
        <p:xfrm>
          <a:off x="437320" y="1204539"/>
          <a:ext cx="8269357" cy="3961020"/>
        </p:xfrm>
        <a:graphic>
          <a:graphicData uri="http://schemas.openxmlformats.org/drawingml/2006/table">
            <a:tbl>
              <a:tblPr firstRow="1" bandRow="1">
                <a:tableStyleId>{5C22544A-7EE6-4342-B048-85BDC9FD1C3A}</a:tableStyleId>
              </a:tblPr>
              <a:tblGrid>
                <a:gridCol w="8269357">
                  <a:extLst>
                    <a:ext uri="{9D8B030D-6E8A-4147-A177-3AD203B41FA5}">
                      <a16:colId xmlns:a16="http://schemas.microsoft.com/office/drawing/2014/main" val="20000"/>
                    </a:ext>
                  </a:extLst>
                </a:gridCol>
              </a:tblGrid>
              <a:tr h="47729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Lucida Sans" panose="020B0602030504020204" pitchFamily="34" charset="0"/>
                        </a:rPr>
                        <a:t>POSSIBLE</a:t>
                      </a:r>
                      <a:r>
                        <a:rPr lang="en-US" b="1" baseline="0" dirty="0">
                          <a:solidFill>
                            <a:schemeClr val="bg1"/>
                          </a:solidFill>
                          <a:latin typeface="Lucida Sans" panose="020B0602030504020204" pitchFamily="34" charset="0"/>
                        </a:rPr>
                        <a:t> CAUSES OF THE GREAT FIRE OF CHICAGO</a:t>
                      </a:r>
                      <a:endParaRPr lang="en-US" b="1" dirty="0">
                        <a:solidFill>
                          <a:schemeClr val="bg1"/>
                        </a:solidFill>
                        <a:latin typeface="Lucida Sans" panose="020B0602030504020204" pitchFamily="34" charset="0"/>
                      </a:endParaRPr>
                    </a:p>
                  </a:txBody>
                  <a:tcPr>
                    <a:solidFill>
                      <a:schemeClr val="accent1"/>
                    </a:solidFill>
                  </a:tcPr>
                </a:tc>
                <a:extLst>
                  <a:ext uri="{0D108BD9-81ED-4DB2-BD59-A6C34878D82A}">
                    <a16:rowId xmlns:a16="http://schemas.microsoft.com/office/drawing/2014/main" val="10000"/>
                  </a:ext>
                </a:extLst>
              </a:tr>
              <a:tr h="47729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solidFill>
                            <a:schemeClr val="tx1"/>
                          </a:solidFill>
                          <a:latin typeface="Lucida Sans" panose="020B0602030504020204" pitchFamily="34" charset="0"/>
                        </a:rPr>
                        <a:t>Rain had been infrequent</a:t>
                      </a:r>
                      <a:r>
                        <a:rPr lang="en-US" b="0" baseline="0" dirty="0">
                          <a:solidFill>
                            <a:schemeClr val="tx1"/>
                          </a:solidFill>
                          <a:latin typeface="Lucida Sans" panose="020B0602030504020204" pitchFamily="34" charset="0"/>
                        </a:rPr>
                        <a:t> for several months.</a:t>
                      </a:r>
                      <a:endParaRPr lang="en-US" b="0" dirty="0">
                        <a:solidFill>
                          <a:schemeClr val="tx1"/>
                        </a:solidFill>
                        <a:latin typeface="Lucida Sans" panose="020B0602030504020204" pitchFamily="34" charset="0"/>
                      </a:endParaRPr>
                    </a:p>
                  </a:txBody>
                  <a:tcPr>
                    <a:solidFill>
                      <a:schemeClr val="bg2">
                        <a:lumMod val="60000"/>
                        <a:lumOff val="40000"/>
                      </a:schemeClr>
                    </a:solidFill>
                  </a:tcPr>
                </a:tc>
                <a:extLst>
                  <a:ext uri="{0D108BD9-81ED-4DB2-BD59-A6C34878D82A}">
                    <a16:rowId xmlns:a16="http://schemas.microsoft.com/office/drawing/2014/main" val="10001"/>
                  </a:ext>
                </a:extLst>
              </a:tr>
              <a:tr h="47729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Lucida Sans" panose="020B0602030504020204" pitchFamily="34" charset="0"/>
                        </a:rPr>
                        <a:t>Many buildings were made out of wood and flammable materials.</a:t>
                      </a:r>
                    </a:p>
                  </a:txBody>
                  <a:tcPr/>
                </a:tc>
                <a:extLst>
                  <a:ext uri="{0D108BD9-81ED-4DB2-BD59-A6C34878D82A}">
                    <a16:rowId xmlns:a16="http://schemas.microsoft.com/office/drawing/2014/main" val="10002"/>
                  </a:ext>
                </a:extLst>
              </a:tr>
              <a:tr h="47729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Lucida Sans" panose="020B0602030504020204" pitchFamily="34" charset="0"/>
                        </a:rPr>
                        <a:t>Many</a:t>
                      </a:r>
                      <a:r>
                        <a:rPr lang="en-US" baseline="0" dirty="0">
                          <a:latin typeface="Lucida Sans" panose="020B0602030504020204" pitchFamily="34" charset="0"/>
                        </a:rPr>
                        <a:t> people kept a large supply of firewood in their barns.</a:t>
                      </a:r>
                      <a:endParaRPr lang="en-US" dirty="0">
                        <a:latin typeface="Lucida Sans" panose="020B0602030504020204" pitchFamily="34" charset="0"/>
                      </a:endParaRPr>
                    </a:p>
                  </a:txBody>
                  <a:tcPr/>
                </a:tc>
                <a:extLst>
                  <a:ext uri="{0D108BD9-81ED-4DB2-BD59-A6C34878D82A}">
                    <a16:rowId xmlns:a16="http://schemas.microsoft.com/office/drawing/2014/main" val="10003"/>
                  </a:ext>
                </a:extLst>
              </a:tr>
              <a:tr h="47729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Lucida Sans" panose="020B0602030504020204" pitchFamily="34" charset="0"/>
                        </a:rPr>
                        <a:t>All of the houses were separated by wood fences.</a:t>
                      </a:r>
                    </a:p>
                  </a:txBody>
                  <a:tcPr/>
                </a:tc>
                <a:extLst>
                  <a:ext uri="{0D108BD9-81ED-4DB2-BD59-A6C34878D82A}">
                    <a16:rowId xmlns:a16="http://schemas.microsoft.com/office/drawing/2014/main" val="10004"/>
                  </a:ext>
                </a:extLst>
              </a:tr>
              <a:tr h="47729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Lucida Sans" panose="020B0602030504020204" pitchFamily="34" charset="0"/>
                        </a:rPr>
                        <a:t>Strong</a:t>
                      </a:r>
                      <a:r>
                        <a:rPr lang="en-US" baseline="0" dirty="0">
                          <a:latin typeface="Lucida Sans" panose="020B0602030504020204" pitchFamily="34" charset="0"/>
                        </a:rPr>
                        <a:t> winds caused the fire to travel quickly.</a:t>
                      </a:r>
                      <a:endParaRPr lang="en-US" dirty="0">
                        <a:latin typeface="Lucida Sans" panose="020B0602030504020204" pitchFamily="34" charset="0"/>
                      </a:endParaRPr>
                    </a:p>
                  </a:txBody>
                  <a:tcPr/>
                </a:tc>
                <a:extLst>
                  <a:ext uri="{0D108BD9-81ED-4DB2-BD59-A6C34878D82A}">
                    <a16:rowId xmlns:a16="http://schemas.microsoft.com/office/drawing/2014/main" val="10005"/>
                  </a:ext>
                </a:extLst>
              </a:tr>
              <a:tr h="238645">
                <a:tc>
                  <a:txBody>
                    <a:bodyPr/>
                    <a:lstStyle/>
                    <a:p>
                      <a:r>
                        <a:rPr lang="en-US" dirty="0">
                          <a:latin typeface="Lucida Sans" panose="020B0602030504020204" pitchFamily="34" charset="0"/>
                        </a:rPr>
                        <a:t>Buildings in poorer areas of Chicago</a:t>
                      </a:r>
                      <a:r>
                        <a:rPr lang="en-US" baseline="0" dirty="0">
                          <a:latin typeface="Lucida Sans" panose="020B0602030504020204" pitchFamily="34" charset="0"/>
                        </a:rPr>
                        <a:t> were built very closely together.</a:t>
                      </a:r>
                      <a:endParaRPr lang="en-US" dirty="0">
                        <a:latin typeface="Lucida Sans" panose="020B0602030504020204" pitchFamily="34" charset="0"/>
                      </a:endParaRPr>
                    </a:p>
                  </a:txBody>
                  <a:tcPr/>
                </a:tc>
                <a:extLst>
                  <a:ext uri="{0D108BD9-81ED-4DB2-BD59-A6C34878D82A}">
                    <a16:rowId xmlns:a16="http://schemas.microsoft.com/office/drawing/2014/main" val="10006"/>
                  </a:ext>
                </a:extLst>
              </a:tr>
              <a:tr h="182880">
                <a:tc>
                  <a:txBody>
                    <a:bodyPr/>
                    <a:lstStyle/>
                    <a:p>
                      <a:r>
                        <a:rPr lang="en-US" dirty="0">
                          <a:latin typeface="Lucida Sans" panose="020B0602030504020204" pitchFamily="34" charset="0"/>
                        </a:rPr>
                        <a:t>Chicago had too many businesses surrounded</a:t>
                      </a:r>
                      <a:r>
                        <a:rPr lang="en-US" baseline="0" dirty="0">
                          <a:latin typeface="Lucida Sans" panose="020B0602030504020204" pitchFamily="34" charset="0"/>
                        </a:rPr>
                        <a:t> by trees.</a:t>
                      </a:r>
                      <a:endParaRPr lang="en-US" dirty="0">
                        <a:latin typeface="Lucida Sans" panose="020B0602030504020204" pitchFamily="34" charset="0"/>
                      </a:endParaRPr>
                    </a:p>
                  </a:txBody>
                  <a:tcPr/>
                </a:tc>
                <a:extLst>
                  <a:ext uri="{0D108BD9-81ED-4DB2-BD59-A6C34878D82A}">
                    <a16:rowId xmlns:a16="http://schemas.microsoft.com/office/drawing/2014/main" val="10007"/>
                  </a:ext>
                </a:extLst>
              </a:tr>
              <a:tr h="182880">
                <a:tc>
                  <a:txBody>
                    <a:bodyPr/>
                    <a:lstStyle/>
                    <a:p>
                      <a:r>
                        <a:rPr lang="en-US" dirty="0">
                          <a:latin typeface="Lucida Sans" panose="020B0602030504020204" pitchFamily="34" charset="0"/>
                        </a:rPr>
                        <a:t>Chicago</a:t>
                      </a:r>
                      <a:r>
                        <a:rPr lang="en-US" baseline="0" dirty="0">
                          <a:latin typeface="Lucida Sans" panose="020B0602030504020204" pitchFamily="34" charset="0"/>
                        </a:rPr>
                        <a:t> firefighters did not have much experience fighting fires.</a:t>
                      </a:r>
                      <a:endParaRPr lang="en-US" dirty="0">
                        <a:latin typeface="Lucida Sans" panose="020B0602030504020204" pitchFamily="34" charset="0"/>
                      </a:endParaRPr>
                    </a:p>
                  </a:txBody>
                  <a:tcPr/>
                </a:tc>
                <a:extLst>
                  <a:ext uri="{0D108BD9-81ED-4DB2-BD59-A6C34878D82A}">
                    <a16:rowId xmlns:a16="http://schemas.microsoft.com/office/drawing/2014/main" val="10008"/>
                  </a:ext>
                </a:extLst>
              </a:tr>
            </a:tbl>
          </a:graphicData>
        </a:graphic>
      </p:graphicFrame>
      <p:sp>
        <p:nvSpPr>
          <p:cNvPr id="4" name="Rectangle 3"/>
          <p:cNvSpPr/>
          <p:nvPr/>
        </p:nvSpPr>
        <p:spPr>
          <a:xfrm>
            <a:off x="-782472" y="6068500"/>
            <a:ext cx="10708943" cy="307777"/>
          </a:xfrm>
          <a:prstGeom prst="rect">
            <a:avLst/>
          </a:prstGeom>
        </p:spPr>
        <p:txBody>
          <a:bodyPr wrap="square">
            <a:spAutoFit/>
          </a:bodyPr>
          <a:lstStyle/>
          <a:p>
            <a:pPr algn="ctr"/>
            <a:r>
              <a:rPr lang="en-US" sz="1400" dirty="0">
                <a:latin typeface="Calibri" panose="020F0502020204030204" pitchFamily="34" charset="0"/>
                <a:ea typeface="Calibri" panose="020F0502020204030204" pitchFamily="34" charset="0"/>
                <a:cs typeface="Times New Roman" panose="02020603050405020304" pitchFamily="18" charset="0"/>
              </a:rPr>
              <a:t>Associated text: </a:t>
            </a:r>
            <a:r>
              <a:rPr lang="en-US" sz="1400" i="1" dirty="0">
                <a:latin typeface="Calibri" panose="020F0502020204030204" pitchFamily="34" charset="0"/>
                <a:ea typeface="Calibri" panose="020F0502020204030204" pitchFamily="34" charset="0"/>
                <a:cs typeface="Times New Roman" panose="02020603050405020304" pitchFamily="18" charset="0"/>
              </a:rPr>
              <a:t>The Great Fire </a:t>
            </a:r>
            <a:r>
              <a:rPr lang="en-US" sz="1400" dirty="0">
                <a:latin typeface="Calibri" panose="020F0502020204030204" pitchFamily="34" charset="0"/>
                <a:ea typeface="Calibri" panose="020F0502020204030204" pitchFamily="34" charset="0"/>
                <a:cs typeface="Times New Roman" panose="02020603050405020304" pitchFamily="18" charset="0"/>
              </a:rPr>
              <a:t>by Jim Murphy</a:t>
            </a:r>
            <a:endParaRPr lang="en-US" sz="1400" dirty="0"/>
          </a:p>
        </p:txBody>
      </p:sp>
      <p:sp>
        <p:nvSpPr>
          <p:cNvPr id="5" name="TextBox 4"/>
          <p:cNvSpPr txBox="1"/>
          <p:nvPr/>
        </p:nvSpPr>
        <p:spPr>
          <a:xfrm>
            <a:off x="437320" y="391888"/>
            <a:ext cx="8269357" cy="400110"/>
          </a:xfrm>
          <a:prstGeom prst="rect">
            <a:avLst/>
          </a:prstGeom>
          <a:noFill/>
        </p:spPr>
        <p:txBody>
          <a:bodyPr wrap="square" rtlCol="0">
            <a:spAutoFit/>
          </a:bodyPr>
          <a:lstStyle/>
          <a:p>
            <a:pPr algn="ctr"/>
            <a:r>
              <a:rPr lang="en-US" sz="2000" i="1" dirty="0"/>
              <a:t>Item continued from the previous slide</a:t>
            </a:r>
          </a:p>
        </p:txBody>
      </p:sp>
    </p:spTree>
    <p:extLst>
      <p:ext uri="{BB962C8B-B14F-4D97-AF65-F5344CB8AC3E}">
        <p14:creationId xmlns:p14="http://schemas.microsoft.com/office/powerpoint/2010/main" val="29563858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052" y="326572"/>
            <a:ext cx="8587409" cy="5614927"/>
          </a:xfrm>
        </p:spPr>
        <p:txBody>
          <a:bodyPr>
            <a:normAutofit fontScale="77500" lnSpcReduction="20000"/>
          </a:bodyPr>
          <a:lstStyle/>
          <a:p>
            <a:pPr marL="0" indent="0">
              <a:buNone/>
            </a:pPr>
            <a:r>
              <a:rPr lang="en-US" b="1" dirty="0">
                <a:solidFill>
                  <a:schemeClr val="tx2"/>
                </a:solidFill>
              </a:rPr>
              <a:t>This question has two parts. Answer Part A and then answer Part B.</a:t>
            </a:r>
          </a:p>
          <a:p>
            <a:pPr marL="0" indent="0">
              <a:buNone/>
            </a:pPr>
            <a:r>
              <a:rPr lang="en-US" b="1" dirty="0">
                <a:solidFill>
                  <a:schemeClr val="tx2"/>
                </a:solidFill>
              </a:rPr>
              <a:t> </a:t>
            </a:r>
            <a:endParaRPr lang="en-US" dirty="0">
              <a:solidFill>
                <a:schemeClr val="tx2"/>
              </a:solidFill>
            </a:endParaRPr>
          </a:p>
          <a:p>
            <a:pPr marL="0" indent="0">
              <a:buNone/>
            </a:pPr>
            <a:r>
              <a:rPr lang="en-US" b="1" dirty="0">
                <a:solidFill>
                  <a:schemeClr val="tx2"/>
                </a:solidFill>
              </a:rPr>
              <a:t>Part A:  Which statement below </a:t>
            </a:r>
            <a:r>
              <a:rPr lang="en-US" b="1" u="sng" dirty="0">
                <a:solidFill>
                  <a:schemeClr val="tx2"/>
                </a:solidFill>
              </a:rPr>
              <a:t>best</a:t>
            </a:r>
            <a:r>
              <a:rPr lang="en-US" b="1" dirty="0">
                <a:solidFill>
                  <a:schemeClr val="tx2"/>
                </a:solidFill>
              </a:rPr>
              <a:t> summarizes this passage? </a:t>
            </a:r>
            <a:endParaRPr lang="en-US" dirty="0">
              <a:solidFill>
                <a:schemeClr val="tx2"/>
              </a:solidFill>
            </a:endParaRPr>
          </a:p>
          <a:p>
            <a:pPr marL="457200" indent="-457200">
              <a:buFont typeface="+mj-lt"/>
              <a:buAutoNum type="alphaUcPeriod"/>
            </a:pPr>
            <a:r>
              <a:rPr lang="en-US" dirty="0">
                <a:solidFill>
                  <a:schemeClr val="tx2"/>
                </a:solidFill>
              </a:rPr>
              <a:t>The Great Fire of Chicago was one of the most damaging fires in American history.</a:t>
            </a:r>
          </a:p>
          <a:p>
            <a:pPr marL="457200" indent="-457200">
              <a:buFont typeface="+mj-lt"/>
              <a:buAutoNum type="alphaUcPeriod"/>
            </a:pPr>
            <a:r>
              <a:rPr lang="en-US" dirty="0">
                <a:solidFill>
                  <a:schemeClr val="tx2"/>
                </a:solidFill>
              </a:rPr>
              <a:t>The Great Fire of Chicago quickly got out of control in some neighborhoods but not others.</a:t>
            </a:r>
          </a:p>
          <a:p>
            <a:pPr marL="457200" indent="-457200">
              <a:buFont typeface="+mj-lt"/>
              <a:buAutoNum type="alphaUcPeriod"/>
            </a:pPr>
            <a:r>
              <a:rPr lang="en-US" dirty="0">
                <a:solidFill>
                  <a:schemeClr val="tx2"/>
                </a:solidFill>
              </a:rPr>
              <a:t>Chicago firefighters could not put out the fire even though many people tried to help.</a:t>
            </a:r>
          </a:p>
          <a:p>
            <a:pPr marL="457200" indent="-457200">
              <a:buFont typeface="+mj-lt"/>
              <a:buAutoNum type="alphaUcPeriod"/>
            </a:pPr>
            <a:r>
              <a:rPr lang="en-US" dirty="0">
                <a:solidFill>
                  <a:schemeClr val="tx2"/>
                </a:solidFill>
              </a:rPr>
              <a:t>Chicago provided almost perfect conditions for a widespread and damaging fire.</a:t>
            </a:r>
          </a:p>
          <a:p>
            <a:pPr marL="457200" indent="-457200">
              <a:buFont typeface="+mj-lt"/>
              <a:buAutoNum type="alphaUcPeriod"/>
            </a:pPr>
            <a:endParaRPr lang="en-US" dirty="0">
              <a:solidFill>
                <a:schemeClr val="tx2"/>
              </a:solidFill>
            </a:endParaRPr>
          </a:p>
          <a:p>
            <a:pPr marL="0" indent="0">
              <a:buNone/>
            </a:pPr>
            <a:r>
              <a:rPr lang="en-US" b="1" dirty="0">
                <a:solidFill>
                  <a:schemeClr val="tx2"/>
                </a:solidFill>
              </a:rPr>
              <a:t>Part B:  Which sentence from the passage provides the </a:t>
            </a:r>
            <a:r>
              <a:rPr lang="en-US" b="1" u="sng" dirty="0">
                <a:solidFill>
                  <a:schemeClr val="tx2"/>
                </a:solidFill>
              </a:rPr>
              <a:t>best</a:t>
            </a:r>
            <a:r>
              <a:rPr lang="en-US" b="1" dirty="0">
                <a:solidFill>
                  <a:schemeClr val="tx2"/>
                </a:solidFill>
              </a:rPr>
              <a:t> support for the correct answer in Part A? </a:t>
            </a:r>
          </a:p>
          <a:p>
            <a:pPr marL="457200" indent="-457200">
              <a:buFont typeface="+mj-lt"/>
              <a:buAutoNum type="alphaUcPeriod"/>
            </a:pPr>
            <a:r>
              <a:rPr lang="en-US" dirty="0">
                <a:solidFill>
                  <a:schemeClr val="tx2"/>
                </a:solidFill>
              </a:rPr>
              <a:t>“Neighbors rushed from their homes, many carrying buckets or pots of water.”</a:t>
            </a:r>
          </a:p>
          <a:p>
            <a:pPr marL="457200" indent="-457200">
              <a:buFont typeface="+mj-lt"/>
              <a:buAutoNum type="alphaUcPeriod"/>
            </a:pPr>
            <a:r>
              <a:rPr lang="en-US" dirty="0">
                <a:solidFill>
                  <a:schemeClr val="tx2"/>
                </a:solidFill>
              </a:rPr>
              <a:t>“Chicago in 1871 was a city ready to burn.”</a:t>
            </a:r>
          </a:p>
          <a:p>
            <a:pPr marL="457200" indent="-457200">
              <a:buFont typeface="+mj-lt"/>
              <a:buAutoNum type="alphaUcPeriod"/>
            </a:pPr>
            <a:r>
              <a:rPr lang="en-US" dirty="0">
                <a:solidFill>
                  <a:schemeClr val="tx2"/>
                </a:solidFill>
              </a:rPr>
              <a:t>“The situation was worst in the middle-class and poorer districts.” </a:t>
            </a:r>
          </a:p>
          <a:p>
            <a:pPr marL="457200" indent="-457200">
              <a:buFont typeface="+mj-lt"/>
              <a:buAutoNum type="alphaUcPeriod"/>
            </a:pPr>
            <a:r>
              <a:rPr lang="en-US" dirty="0">
                <a:solidFill>
                  <a:schemeClr val="tx2"/>
                </a:solidFill>
              </a:rPr>
              <a:t>“Fires were common in all cities back then, and Chicago was no exception.”</a:t>
            </a:r>
          </a:p>
          <a:p>
            <a:pPr marL="0" indent="0">
              <a:buNone/>
            </a:pPr>
            <a:endParaRPr lang="en-US" dirty="0">
              <a:solidFill>
                <a:schemeClr val="tx2"/>
              </a:solidFill>
            </a:endParaRPr>
          </a:p>
        </p:txBody>
      </p:sp>
      <p:sp>
        <p:nvSpPr>
          <p:cNvPr id="4" name="Rectangle 3"/>
          <p:cNvSpPr/>
          <p:nvPr/>
        </p:nvSpPr>
        <p:spPr>
          <a:xfrm>
            <a:off x="-782472" y="6068499"/>
            <a:ext cx="10708943" cy="307777"/>
          </a:xfrm>
          <a:prstGeom prst="rect">
            <a:avLst/>
          </a:prstGeom>
        </p:spPr>
        <p:txBody>
          <a:bodyPr wrap="square">
            <a:spAutoFit/>
          </a:bodyPr>
          <a:lstStyle/>
          <a:p>
            <a:pPr algn="ctr"/>
            <a:r>
              <a:rPr lang="en-US" sz="1400" dirty="0">
                <a:latin typeface="Calibri" panose="020F0502020204030204" pitchFamily="34" charset="0"/>
                <a:ea typeface="Calibri" panose="020F0502020204030204" pitchFamily="34" charset="0"/>
                <a:cs typeface="Times New Roman" panose="02020603050405020304" pitchFamily="18" charset="0"/>
              </a:rPr>
              <a:t>Associated text: </a:t>
            </a:r>
            <a:r>
              <a:rPr lang="en-US" sz="1400" i="1" dirty="0">
                <a:latin typeface="Calibri" panose="020F0502020204030204" pitchFamily="34" charset="0"/>
                <a:ea typeface="Calibri" panose="020F0502020204030204" pitchFamily="34" charset="0"/>
                <a:cs typeface="Times New Roman" panose="02020603050405020304" pitchFamily="18" charset="0"/>
              </a:rPr>
              <a:t>The Great Fire </a:t>
            </a:r>
            <a:r>
              <a:rPr lang="en-US" sz="1400" dirty="0">
                <a:latin typeface="Calibri" panose="020F0502020204030204" pitchFamily="34" charset="0"/>
                <a:ea typeface="Calibri" panose="020F0502020204030204" pitchFamily="34" charset="0"/>
                <a:cs typeface="Times New Roman" panose="02020603050405020304" pitchFamily="18" charset="0"/>
              </a:rPr>
              <a:t>by Jim Murphy</a:t>
            </a:r>
            <a:endParaRPr lang="en-US" sz="1400" dirty="0"/>
          </a:p>
        </p:txBody>
      </p:sp>
    </p:spTree>
    <p:extLst>
      <p:ext uri="{BB962C8B-B14F-4D97-AF65-F5344CB8AC3E}">
        <p14:creationId xmlns:p14="http://schemas.microsoft.com/office/powerpoint/2010/main" val="9873177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2"/>
                </a:solidFill>
              </a:rPr>
              <a:t>CCSS.ELA-Literacy.RI.6.3</a:t>
            </a:r>
          </a:p>
        </p:txBody>
      </p:sp>
      <p:sp>
        <p:nvSpPr>
          <p:cNvPr id="3" name="Content Placeholder 2"/>
          <p:cNvSpPr>
            <a:spLocks noGrp="1"/>
          </p:cNvSpPr>
          <p:nvPr>
            <p:ph idx="1"/>
          </p:nvPr>
        </p:nvSpPr>
        <p:spPr/>
        <p:txBody>
          <a:bodyPr/>
          <a:lstStyle/>
          <a:p>
            <a:pPr marL="0" indent="0">
              <a:buNone/>
            </a:pPr>
            <a:r>
              <a:rPr lang="en-US" dirty="0">
                <a:solidFill>
                  <a:schemeClr val="accent2"/>
                </a:solidFill>
              </a:rPr>
              <a:t>Analyze </a:t>
            </a:r>
            <a:r>
              <a:rPr lang="en-US" dirty="0">
                <a:solidFill>
                  <a:schemeClr val="tx2"/>
                </a:solidFill>
              </a:rPr>
              <a:t>in detail how a key individual, event, or idea is introduced, illustrated, and elaborated in a text (e.g., through examples or anecdotes). </a:t>
            </a:r>
          </a:p>
        </p:txBody>
      </p:sp>
    </p:spTree>
    <p:extLst>
      <p:ext uri="{BB962C8B-B14F-4D97-AF65-F5344CB8AC3E}">
        <p14:creationId xmlns:p14="http://schemas.microsoft.com/office/powerpoint/2010/main" val="1419079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790" y="291548"/>
            <a:ext cx="8627167" cy="5834617"/>
          </a:xfrm>
        </p:spPr>
        <p:txBody>
          <a:bodyPr>
            <a:normAutofit fontScale="92500" lnSpcReduction="10000"/>
          </a:bodyPr>
          <a:lstStyle/>
          <a:p>
            <a:pPr marL="0" indent="0">
              <a:buNone/>
            </a:pPr>
            <a:r>
              <a:rPr lang="en-US" b="1" dirty="0"/>
              <a:t>The following question has two parts. Answer Part A and then answer Part B.</a:t>
            </a:r>
          </a:p>
          <a:p>
            <a:pPr marL="0" indent="0">
              <a:buNone/>
            </a:pPr>
            <a:endParaRPr lang="en-US" b="1" dirty="0"/>
          </a:p>
          <a:p>
            <a:pPr marL="0" indent="0">
              <a:buNone/>
            </a:pPr>
            <a:r>
              <a:rPr lang="en-US" b="1" dirty="0"/>
              <a:t>Part A: Where did the Great Fire of Chicago </a:t>
            </a:r>
            <a:r>
              <a:rPr lang="en-US" b="1" u="sng" dirty="0"/>
              <a:t>most likely</a:t>
            </a:r>
            <a:r>
              <a:rPr lang="en-US" b="1" dirty="0"/>
              <a:t> start?</a:t>
            </a:r>
          </a:p>
          <a:p>
            <a:pPr marL="457200" indent="-457200">
              <a:buAutoNum type="alphaUcPeriod"/>
            </a:pPr>
            <a:r>
              <a:rPr lang="en-US" dirty="0"/>
              <a:t>In the business area of the city</a:t>
            </a:r>
          </a:p>
          <a:p>
            <a:pPr marL="457200" indent="-457200">
              <a:buAutoNum type="alphaUcPeriod"/>
            </a:pPr>
            <a:r>
              <a:rPr lang="en-US" dirty="0"/>
              <a:t>In the wealthier area of the city</a:t>
            </a:r>
          </a:p>
          <a:p>
            <a:pPr marL="457200" indent="-457200">
              <a:buAutoNum type="alphaUcPeriod"/>
            </a:pPr>
            <a:r>
              <a:rPr lang="en-US" dirty="0"/>
              <a:t>On the wooden sidewalks</a:t>
            </a:r>
          </a:p>
          <a:p>
            <a:pPr marL="457200" indent="-457200">
              <a:buAutoNum type="alphaUcPeriod"/>
            </a:pPr>
            <a:r>
              <a:rPr lang="en-US" dirty="0"/>
              <a:t>In a barn owned by the O’Leary’s</a:t>
            </a:r>
          </a:p>
          <a:p>
            <a:pPr marL="457200" indent="-457200">
              <a:buAutoNum type="alphaUcPeriod"/>
            </a:pPr>
            <a:endParaRPr lang="en-US" dirty="0"/>
          </a:p>
          <a:p>
            <a:pPr marL="0" indent="0">
              <a:buNone/>
            </a:pPr>
            <a:r>
              <a:rPr lang="en-US" b="1" dirty="0"/>
              <a:t>Part B:  Where in the text is this idea introduced?</a:t>
            </a:r>
          </a:p>
          <a:p>
            <a:pPr marL="457200" indent="-457200">
              <a:buAutoNum type="alphaUcPeriod"/>
            </a:pPr>
            <a:r>
              <a:rPr lang="en-US" dirty="0"/>
              <a:t>Paragraph 1</a:t>
            </a:r>
          </a:p>
          <a:p>
            <a:pPr marL="457200" indent="-457200">
              <a:buAutoNum type="alphaUcPeriod"/>
            </a:pPr>
            <a:r>
              <a:rPr lang="en-US" dirty="0"/>
              <a:t>Paragraph 2</a:t>
            </a:r>
          </a:p>
          <a:p>
            <a:pPr marL="457200" indent="-457200">
              <a:buAutoNum type="alphaUcPeriod"/>
            </a:pPr>
            <a:r>
              <a:rPr lang="en-US" dirty="0"/>
              <a:t>Paragraph 6</a:t>
            </a:r>
          </a:p>
          <a:p>
            <a:pPr marL="457200" indent="-457200">
              <a:buAutoNum type="alphaUcPeriod"/>
            </a:pPr>
            <a:r>
              <a:rPr lang="en-US" dirty="0"/>
              <a:t>Paragraph 7</a:t>
            </a:r>
          </a:p>
          <a:p>
            <a:pPr marL="457200" indent="-457200">
              <a:buAutoNum type="alphaUcPeriod"/>
            </a:pPr>
            <a:endParaRPr lang="en-US" b="1" dirty="0"/>
          </a:p>
          <a:p>
            <a:pPr marL="457200" indent="-457200">
              <a:buAutoNum type="alphaUcPeriod"/>
            </a:pPr>
            <a:endParaRPr lang="en-US" b="1" dirty="0"/>
          </a:p>
          <a:p>
            <a:pPr marL="457200" indent="-457200">
              <a:buFont typeface="+mj-lt"/>
              <a:buAutoNum type="alphaUcPeriod"/>
            </a:pPr>
            <a:endParaRPr lang="en-US" dirty="0"/>
          </a:p>
          <a:p>
            <a:pPr marL="0" indent="0">
              <a:buNone/>
            </a:pPr>
            <a:endParaRPr lang="en-US" dirty="0"/>
          </a:p>
        </p:txBody>
      </p:sp>
      <p:sp>
        <p:nvSpPr>
          <p:cNvPr id="4" name="Rectangle 3"/>
          <p:cNvSpPr/>
          <p:nvPr/>
        </p:nvSpPr>
        <p:spPr>
          <a:xfrm>
            <a:off x="-782472" y="6010834"/>
            <a:ext cx="10708943" cy="307777"/>
          </a:xfrm>
          <a:prstGeom prst="rect">
            <a:avLst/>
          </a:prstGeom>
        </p:spPr>
        <p:txBody>
          <a:bodyPr wrap="square">
            <a:spAutoFit/>
          </a:bodyPr>
          <a:lstStyle/>
          <a:p>
            <a:pPr algn="ctr"/>
            <a:r>
              <a:rPr lang="en-US" sz="1400" dirty="0">
                <a:latin typeface="Calibri" panose="020F0502020204030204" pitchFamily="34" charset="0"/>
                <a:ea typeface="Calibri" panose="020F0502020204030204" pitchFamily="34" charset="0"/>
                <a:cs typeface="Times New Roman" panose="02020603050405020304" pitchFamily="18" charset="0"/>
              </a:rPr>
              <a:t>Associated text: </a:t>
            </a:r>
            <a:r>
              <a:rPr lang="en-US" sz="1400" i="1" dirty="0">
                <a:latin typeface="Calibri" panose="020F0502020204030204" pitchFamily="34" charset="0"/>
                <a:ea typeface="Calibri" panose="020F0502020204030204" pitchFamily="34" charset="0"/>
                <a:cs typeface="Times New Roman" panose="02020603050405020304" pitchFamily="18" charset="0"/>
              </a:rPr>
              <a:t>The Great Fire </a:t>
            </a:r>
            <a:r>
              <a:rPr lang="en-US" sz="1400" dirty="0">
                <a:latin typeface="Calibri" panose="020F0502020204030204" pitchFamily="34" charset="0"/>
                <a:ea typeface="Calibri" panose="020F0502020204030204" pitchFamily="34" charset="0"/>
                <a:cs typeface="Times New Roman" panose="02020603050405020304" pitchFamily="18" charset="0"/>
              </a:rPr>
              <a:t>by Jim Murphy</a:t>
            </a:r>
            <a:endParaRPr lang="en-US" sz="1400" dirty="0"/>
          </a:p>
        </p:txBody>
      </p:sp>
    </p:spTree>
    <p:extLst>
      <p:ext uri="{BB962C8B-B14F-4D97-AF65-F5344CB8AC3E}">
        <p14:creationId xmlns:p14="http://schemas.microsoft.com/office/powerpoint/2010/main" val="37676197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790" y="391887"/>
            <a:ext cx="8693427" cy="5734278"/>
          </a:xfrm>
        </p:spPr>
        <p:txBody>
          <a:bodyPr/>
          <a:lstStyle/>
          <a:p>
            <a:pPr marL="0" indent="0">
              <a:buNone/>
            </a:pPr>
            <a:r>
              <a:rPr lang="en-US" b="1" dirty="0">
                <a:solidFill>
                  <a:schemeClr val="tx2"/>
                </a:solidFill>
              </a:rPr>
              <a:t>In the chart below, the left-hand column contains a list of details from the passage. The right-hand column is headed “Reasons Chicago Burned in October 1871 Instead of Later.” Find two details that show why Chicago burned when it did, and drag and drop each detail into one of the empty boxes. </a:t>
            </a:r>
            <a:endParaRPr lang="en-US" dirty="0">
              <a:solidFill>
                <a:schemeClr val="tx2"/>
              </a:solidFill>
            </a:endParaRPr>
          </a:p>
          <a:p>
            <a:pPr marL="0" indent="0">
              <a:buNone/>
            </a:pPr>
            <a:endParaRPr lang="en-US" dirty="0"/>
          </a:p>
          <a:p>
            <a:pPr marL="0" indent="0">
              <a:buNone/>
            </a:pPr>
            <a:endParaRPr lang="en-US" dirty="0"/>
          </a:p>
          <a:p>
            <a:pPr marL="0" indent="0">
              <a:buNone/>
            </a:pPr>
            <a:endParaRPr lang="en-US" dirty="0"/>
          </a:p>
          <a:p>
            <a:pPr marL="0" indent="0" algn="ctr">
              <a:buNone/>
            </a:pPr>
            <a:r>
              <a:rPr lang="en-US" i="1" dirty="0"/>
              <a:t>Item continued on the next slide. </a:t>
            </a:r>
          </a:p>
        </p:txBody>
      </p:sp>
      <p:sp>
        <p:nvSpPr>
          <p:cNvPr id="4" name="Rectangle 3"/>
          <p:cNvSpPr/>
          <p:nvPr/>
        </p:nvSpPr>
        <p:spPr>
          <a:xfrm>
            <a:off x="-782472" y="6068500"/>
            <a:ext cx="10708943" cy="307777"/>
          </a:xfrm>
          <a:prstGeom prst="rect">
            <a:avLst/>
          </a:prstGeom>
        </p:spPr>
        <p:txBody>
          <a:bodyPr wrap="square">
            <a:spAutoFit/>
          </a:bodyPr>
          <a:lstStyle/>
          <a:p>
            <a:pPr algn="ctr"/>
            <a:r>
              <a:rPr lang="en-US" sz="1400" dirty="0">
                <a:latin typeface="Calibri" panose="020F0502020204030204" pitchFamily="34" charset="0"/>
                <a:ea typeface="Calibri" panose="020F0502020204030204" pitchFamily="34" charset="0"/>
                <a:cs typeface="Times New Roman" panose="02020603050405020304" pitchFamily="18" charset="0"/>
              </a:rPr>
              <a:t>Associated text: </a:t>
            </a:r>
            <a:r>
              <a:rPr lang="en-US" sz="1400" i="1" dirty="0">
                <a:latin typeface="Calibri" panose="020F0502020204030204" pitchFamily="34" charset="0"/>
                <a:ea typeface="Calibri" panose="020F0502020204030204" pitchFamily="34" charset="0"/>
                <a:cs typeface="Times New Roman" panose="02020603050405020304" pitchFamily="18" charset="0"/>
              </a:rPr>
              <a:t>The Great Fire </a:t>
            </a:r>
            <a:r>
              <a:rPr lang="en-US" sz="1400" dirty="0">
                <a:latin typeface="Calibri" panose="020F0502020204030204" pitchFamily="34" charset="0"/>
                <a:ea typeface="Calibri" panose="020F0502020204030204" pitchFamily="34" charset="0"/>
                <a:cs typeface="Times New Roman" panose="02020603050405020304" pitchFamily="18" charset="0"/>
              </a:rPr>
              <a:t>by Jim Murphy</a:t>
            </a:r>
            <a:endParaRPr lang="en-US" sz="1400" dirty="0"/>
          </a:p>
        </p:txBody>
      </p:sp>
    </p:spTree>
    <p:extLst>
      <p:ext uri="{BB962C8B-B14F-4D97-AF65-F5344CB8AC3E}">
        <p14:creationId xmlns:p14="http://schemas.microsoft.com/office/powerpoint/2010/main" val="34563979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026" y="145774"/>
            <a:ext cx="8839200" cy="721453"/>
          </a:xfrm>
          <a:ln>
            <a:solidFill>
              <a:srgbClr val="E7EAE8"/>
            </a:solidFill>
          </a:ln>
        </p:spPr>
        <p:txBody>
          <a:bodyPr>
            <a:normAutofit/>
          </a:bodyPr>
          <a:lstStyle/>
          <a:p>
            <a:pPr marL="0" indent="0">
              <a:buNone/>
            </a:pPr>
            <a:endParaRPr lang="en-US" sz="1400" dirty="0">
              <a:solidFill>
                <a:schemeClr val="tx2"/>
              </a:solidFill>
            </a:endParaRPr>
          </a:p>
        </p:txBody>
      </p:sp>
      <p:sp>
        <p:nvSpPr>
          <p:cNvPr id="4" name="Rectangle 3"/>
          <p:cNvSpPr/>
          <p:nvPr/>
        </p:nvSpPr>
        <p:spPr>
          <a:xfrm>
            <a:off x="-782472" y="6105749"/>
            <a:ext cx="10708943" cy="307777"/>
          </a:xfrm>
          <a:prstGeom prst="rect">
            <a:avLst/>
          </a:prstGeom>
        </p:spPr>
        <p:txBody>
          <a:bodyPr wrap="square">
            <a:spAutoFit/>
          </a:bodyPr>
          <a:lstStyle/>
          <a:p>
            <a:pPr algn="ctr"/>
            <a:r>
              <a:rPr lang="en-US" sz="1400" dirty="0">
                <a:latin typeface="Calibri" panose="020F0502020204030204" pitchFamily="34" charset="0"/>
                <a:ea typeface="Calibri" panose="020F0502020204030204" pitchFamily="34" charset="0"/>
                <a:cs typeface="Times New Roman" panose="02020603050405020304" pitchFamily="18" charset="0"/>
              </a:rPr>
              <a:t>Associated text: </a:t>
            </a:r>
            <a:r>
              <a:rPr lang="en-US" sz="1400" i="1" dirty="0">
                <a:latin typeface="Calibri" panose="020F0502020204030204" pitchFamily="34" charset="0"/>
                <a:ea typeface="Calibri" panose="020F0502020204030204" pitchFamily="34" charset="0"/>
                <a:cs typeface="Times New Roman" panose="02020603050405020304" pitchFamily="18" charset="0"/>
              </a:rPr>
              <a:t>The Great Fire </a:t>
            </a:r>
            <a:r>
              <a:rPr lang="en-US" sz="1400" dirty="0">
                <a:latin typeface="Calibri" panose="020F0502020204030204" pitchFamily="34" charset="0"/>
                <a:ea typeface="Calibri" panose="020F0502020204030204" pitchFamily="34" charset="0"/>
                <a:cs typeface="Times New Roman" panose="02020603050405020304" pitchFamily="18" charset="0"/>
              </a:rPr>
              <a:t>by Jim Murphy</a:t>
            </a:r>
            <a:endParaRPr lang="en-US" sz="1400" dirty="0"/>
          </a:p>
        </p:txBody>
      </p:sp>
      <p:graphicFrame>
        <p:nvGraphicFramePr>
          <p:cNvPr id="2" name="Table 1"/>
          <p:cNvGraphicFramePr>
            <a:graphicFrameLocks noGrp="1"/>
          </p:cNvGraphicFramePr>
          <p:nvPr>
            <p:extLst>
              <p:ext uri="{D42A27DB-BD31-4B8C-83A1-F6EECF244321}">
                <p14:modId xmlns:p14="http://schemas.microsoft.com/office/powerpoint/2010/main" val="3197107767"/>
              </p:ext>
            </p:extLst>
          </p:nvPr>
        </p:nvGraphicFramePr>
        <p:xfrm>
          <a:off x="159025" y="145774"/>
          <a:ext cx="8839201" cy="5841223"/>
        </p:xfrm>
        <a:graphic>
          <a:graphicData uri="http://schemas.openxmlformats.org/drawingml/2006/table">
            <a:tbl>
              <a:tblPr firstRow="1" firstCol="1" bandRow="1">
                <a:tableStyleId>{5C22544A-7EE6-4342-B048-85BDC9FD1C3A}</a:tableStyleId>
              </a:tblPr>
              <a:tblGrid>
                <a:gridCol w="4994021">
                  <a:extLst>
                    <a:ext uri="{9D8B030D-6E8A-4147-A177-3AD203B41FA5}">
                      <a16:colId xmlns:a16="http://schemas.microsoft.com/office/drawing/2014/main" val="20000"/>
                    </a:ext>
                  </a:extLst>
                </a:gridCol>
                <a:gridCol w="157904">
                  <a:extLst>
                    <a:ext uri="{9D8B030D-6E8A-4147-A177-3AD203B41FA5}">
                      <a16:colId xmlns:a16="http://schemas.microsoft.com/office/drawing/2014/main" val="20001"/>
                    </a:ext>
                  </a:extLst>
                </a:gridCol>
                <a:gridCol w="3687276">
                  <a:extLst>
                    <a:ext uri="{9D8B030D-6E8A-4147-A177-3AD203B41FA5}">
                      <a16:colId xmlns:a16="http://schemas.microsoft.com/office/drawing/2014/main" val="20002"/>
                    </a:ext>
                  </a:extLst>
                </a:gridCol>
              </a:tblGrid>
              <a:tr h="402122">
                <a:tc>
                  <a:txBody>
                    <a:bodyPr/>
                    <a:lstStyle/>
                    <a:p>
                      <a:pPr marL="0" marR="0" algn="ctr">
                        <a:spcBef>
                          <a:spcPts val="0"/>
                        </a:spcBef>
                        <a:spcAft>
                          <a:spcPts val="0"/>
                        </a:spcAft>
                      </a:pPr>
                      <a:r>
                        <a:rPr lang="en-US" sz="1400" dirty="0">
                          <a:effectLst/>
                          <a:latin typeface="Lucida Sans" panose="020B0602030504020204" pitchFamily="34" charset="0"/>
                        </a:rPr>
                        <a:t>Details from The Great Fire</a:t>
                      </a:r>
                      <a:endParaRPr lang="en-US" sz="1400" dirty="0">
                        <a:effectLst/>
                        <a:latin typeface="Lucida Sans" panose="020B0602030504020204" pitchFamily="34" charset="0"/>
                        <a:ea typeface="Cambria" panose="02040503050406030204" pitchFamily="18" charset="0"/>
                        <a:cs typeface="Times New Roman" panose="02020603050405020304" pitchFamily="18" charset="0"/>
                      </a:endParaRPr>
                    </a:p>
                  </a:txBody>
                  <a:tcPr marL="66252" marR="66252" marT="0" marB="0" anchor="ctr"/>
                </a:tc>
                <a:tc>
                  <a:txBody>
                    <a:bodyPr/>
                    <a:lstStyle/>
                    <a:p>
                      <a:pPr marL="0" marR="0" algn="ctr">
                        <a:spcBef>
                          <a:spcPts val="0"/>
                        </a:spcBef>
                        <a:spcAft>
                          <a:spcPts val="0"/>
                        </a:spcAft>
                      </a:pPr>
                      <a:r>
                        <a:rPr lang="en-US" sz="1400" dirty="0">
                          <a:effectLst/>
                          <a:latin typeface="Lucida Sans" panose="020B0602030504020204" pitchFamily="34" charset="0"/>
                        </a:rPr>
                        <a:t> </a:t>
                      </a:r>
                      <a:endParaRPr lang="en-US" sz="1400" dirty="0">
                        <a:effectLst/>
                        <a:latin typeface="Lucida Sans" panose="020B0602030504020204" pitchFamily="34" charset="0"/>
                        <a:ea typeface="Cambria" panose="02040503050406030204" pitchFamily="18" charset="0"/>
                        <a:cs typeface="Times New Roman" panose="02020603050405020304" pitchFamily="18" charset="0"/>
                      </a:endParaRPr>
                    </a:p>
                  </a:txBody>
                  <a:tcPr marL="66252" marR="66252" marT="0" marB="0" anchor="ctr">
                    <a:solidFill>
                      <a:schemeClr val="tx1"/>
                    </a:solidFill>
                  </a:tcPr>
                </a:tc>
                <a:tc>
                  <a:txBody>
                    <a:bodyPr/>
                    <a:lstStyle/>
                    <a:p>
                      <a:pPr marL="0" marR="0" algn="ctr">
                        <a:spcBef>
                          <a:spcPts val="0"/>
                        </a:spcBef>
                        <a:spcAft>
                          <a:spcPts val="0"/>
                        </a:spcAft>
                      </a:pPr>
                      <a:r>
                        <a:rPr lang="en-US" sz="1400" dirty="0">
                          <a:effectLst/>
                          <a:latin typeface="Lucida Sans" panose="020B0602030504020204" pitchFamily="34" charset="0"/>
                        </a:rPr>
                        <a:t>Reasons Chicago Burned in October 1871 Instead of Later</a:t>
                      </a:r>
                      <a:endParaRPr lang="en-US" sz="1400" dirty="0">
                        <a:effectLst/>
                        <a:latin typeface="Lucida Sans" panose="020B0602030504020204" pitchFamily="34" charset="0"/>
                        <a:ea typeface="Cambria" panose="02040503050406030204" pitchFamily="18" charset="0"/>
                        <a:cs typeface="Times New Roman" panose="02020603050405020304" pitchFamily="18" charset="0"/>
                      </a:endParaRPr>
                    </a:p>
                  </a:txBody>
                  <a:tcPr marL="66252" marR="66252" marT="0" marB="0" anchor="ctr"/>
                </a:tc>
                <a:extLst>
                  <a:ext uri="{0D108BD9-81ED-4DB2-BD59-A6C34878D82A}">
                    <a16:rowId xmlns:a16="http://schemas.microsoft.com/office/drawing/2014/main" val="10000"/>
                  </a:ext>
                </a:extLst>
              </a:tr>
              <a:tr h="484948">
                <a:tc>
                  <a:txBody>
                    <a:bodyPr/>
                    <a:lstStyle/>
                    <a:p>
                      <a:pPr marL="0" marR="0">
                        <a:spcBef>
                          <a:spcPts val="600"/>
                        </a:spcBef>
                        <a:spcAft>
                          <a:spcPts val="600"/>
                        </a:spcAft>
                      </a:pPr>
                      <a:r>
                        <a:rPr lang="en-US" sz="1400" b="0" baseline="0" dirty="0">
                          <a:solidFill>
                            <a:schemeClr val="tx1"/>
                          </a:solidFill>
                          <a:effectLst/>
                          <a:latin typeface="Lucida Sans" panose="020B0602030504020204" pitchFamily="34" charset="0"/>
                        </a:rPr>
                        <a:t>Neighbors rushed from their homes, many carrying buckets or pots of water.</a:t>
                      </a:r>
                      <a:endParaRPr lang="en-US" sz="1400" b="0" baseline="0" dirty="0">
                        <a:solidFill>
                          <a:schemeClr val="tx1"/>
                        </a:solidFill>
                        <a:effectLst/>
                        <a:latin typeface="Lucida Sans" panose="020B0602030504020204" pitchFamily="34" charset="0"/>
                        <a:ea typeface="Cambria" panose="02040503050406030204" pitchFamily="18" charset="0"/>
                        <a:cs typeface="Times New Roman" panose="02020603050405020304" pitchFamily="18" charset="0"/>
                      </a:endParaRPr>
                    </a:p>
                  </a:txBody>
                  <a:tcPr marL="66252" marR="66252" marT="0" marB="0" anchor="ctr">
                    <a:solidFill>
                      <a:schemeClr val="bg2">
                        <a:lumMod val="60000"/>
                        <a:lumOff val="40000"/>
                      </a:schemeClr>
                    </a:solidFill>
                  </a:tcPr>
                </a:tc>
                <a:tc>
                  <a:txBody>
                    <a:bodyPr/>
                    <a:lstStyle/>
                    <a:p>
                      <a:pPr marL="0" marR="0">
                        <a:spcBef>
                          <a:spcPts val="0"/>
                        </a:spcBef>
                        <a:spcAft>
                          <a:spcPts val="0"/>
                        </a:spcAft>
                      </a:pPr>
                      <a:r>
                        <a:rPr lang="en-US" sz="1400" dirty="0">
                          <a:effectLst/>
                          <a:latin typeface="Lucida Sans" panose="020B0602030504020204" pitchFamily="34" charset="0"/>
                        </a:rPr>
                        <a:t> </a:t>
                      </a:r>
                      <a:endParaRPr lang="en-US" sz="1400" dirty="0">
                        <a:effectLst/>
                        <a:latin typeface="Lucida Sans" panose="020B0602030504020204" pitchFamily="34" charset="0"/>
                        <a:ea typeface="Cambria" panose="02040503050406030204" pitchFamily="18" charset="0"/>
                        <a:cs typeface="Times New Roman" panose="02020603050405020304" pitchFamily="18" charset="0"/>
                      </a:endParaRPr>
                    </a:p>
                  </a:txBody>
                  <a:tcPr marL="66252" marR="66252" marT="0" marB="0" anchor="ctr">
                    <a:solidFill>
                      <a:schemeClr val="tx1"/>
                    </a:solidFill>
                  </a:tcPr>
                </a:tc>
                <a:tc>
                  <a:txBody>
                    <a:bodyPr/>
                    <a:lstStyle/>
                    <a:p>
                      <a:pPr marL="0" marR="0">
                        <a:spcBef>
                          <a:spcPts val="0"/>
                        </a:spcBef>
                        <a:spcAft>
                          <a:spcPts val="0"/>
                        </a:spcAft>
                      </a:pPr>
                      <a:r>
                        <a:rPr lang="en-US" sz="1400" b="1" dirty="0">
                          <a:solidFill>
                            <a:schemeClr val="bg1"/>
                          </a:solidFill>
                          <a:effectLst/>
                          <a:latin typeface="Lucida Sans" panose="020B0602030504020204" pitchFamily="34" charset="0"/>
                        </a:rPr>
                        <a:t>Detail 1: </a:t>
                      </a:r>
                      <a:endParaRPr lang="en-US" sz="1400" b="1" dirty="0">
                        <a:solidFill>
                          <a:schemeClr val="bg1"/>
                        </a:solidFill>
                        <a:effectLst/>
                        <a:latin typeface="Lucida Sans" panose="020B0602030504020204" pitchFamily="34" charset="0"/>
                        <a:ea typeface="Cambria" panose="02040503050406030204" pitchFamily="18" charset="0"/>
                        <a:cs typeface="Times New Roman" panose="02020603050405020304" pitchFamily="18" charset="0"/>
                      </a:endParaRPr>
                    </a:p>
                  </a:txBody>
                  <a:tcPr marL="66252" marR="66252" marT="0" marB="0" anchor="ct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749248">
                <a:tc>
                  <a:txBody>
                    <a:bodyPr/>
                    <a:lstStyle/>
                    <a:p>
                      <a:pPr marL="0" marR="0">
                        <a:spcBef>
                          <a:spcPts val="600"/>
                        </a:spcBef>
                        <a:spcAft>
                          <a:spcPts val="600"/>
                        </a:spcAft>
                      </a:pPr>
                      <a:r>
                        <a:rPr lang="en-US" sz="1400" b="0" baseline="0" dirty="0">
                          <a:solidFill>
                            <a:schemeClr val="tx1"/>
                          </a:solidFill>
                          <a:effectLst/>
                          <a:latin typeface="Lucida Sans" panose="020B0602030504020204" pitchFamily="34" charset="0"/>
                        </a:rPr>
                        <a:t>The sound of music and merrymaking stopped abruptly, replaced by the shout of “FIRE!” It would be a warning cry heard thousands of times during the next thirty-one hours.</a:t>
                      </a:r>
                      <a:endParaRPr lang="en-US" sz="1400" b="0" baseline="0" dirty="0">
                        <a:solidFill>
                          <a:schemeClr val="tx1"/>
                        </a:solidFill>
                        <a:effectLst/>
                        <a:latin typeface="Lucida Sans" panose="020B0602030504020204" pitchFamily="34" charset="0"/>
                        <a:ea typeface="Cambria" panose="02040503050406030204" pitchFamily="18" charset="0"/>
                        <a:cs typeface="Times New Roman" panose="02020603050405020304" pitchFamily="18" charset="0"/>
                      </a:endParaRPr>
                    </a:p>
                  </a:txBody>
                  <a:tcPr marL="66252" marR="66252" marT="0" marB="0" anchor="ctr">
                    <a:solidFill>
                      <a:schemeClr val="bg2">
                        <a:lumMod val="40000"/>
                        <a:lumOff val="60000"/>
                      </a:schemeClr>
                    </a:solidFill>
                  </a:tcPr>
                </a:tc>
                <a:tc>
                  <a:txBody>
                    <a:bodyPr/>
                    <a:lstStyle/>
                    <a:p>
                      <a:pPr marL="0" marR="0">
                        <a:spcBef>
                          <a:spcPts val="0"/>
                        </a:spcBef>
                        <a:spcAft>
                          <a:spcPts val="0"/>
                        </a:spcAft>
                      </a:pPr>
                      <a:r>
                        <a:rPr lang="en-US" sz="1400" dirty="0">
                          <a:effectLst/>
                          <a:latin typeface="Lucida Sans" panose="020B0602030504020204" pitchFamily="34" charset="0"/>
                        </a:rPr>
                        <a:t> </a:t>
                      </a:r>
                      <a:endParaRPr lang="en-US" sz="1400" dirty="0">
                        <a:effectLst/>
                        <a:latin typeface="Lucida Sans" panose="020B0602030504020204" pitchFamily="34" charset="0"/>
                        <a:ea typeface="Cambria" panose="02040503050406030204" pitchFamily="18" charset="0"/>
                        <a:cs typeface="Times New Roman" panose="02020603050405020304" pitchFamily="18" charset="0"/>
                      </a:endParaRPr>
                    </a:p>
                  </a:txBody>
                  <a:tcPr marL="66252" marR="66252" marT="0" marB="0" anchor="ctr">
                    <a:lnR w="12700" cap="flat" cmpd="sng" algn="ctr">
                      <a:solidFill>
                        <a:schemeClr val="tx1"/>
                      </a:solidFill>
                      <a:prstDash val="solid"/>
                      <a:round/>
                      <a:headEnd type="none" w="med" len="med"/>
                      <a:tailEnd type="none" w="med" len="med"/>
                    </a:lnR>
                    <a:solidFill>
                      <a:schemeClr val="tx1"/>
                    </a:solidFill>
                  </a:tcPr>
                </a:tc>
                <a:tc>
                  <a:txBody>
                    <a:bodyPr/>
                    <a:lstStyle/>
                    <a:p>
                      <a:pPr marL="0" marR="0">
                        <a:spcBef>
                          <a:spcPts val="0"/>
                        </a:spcBef>
                        <a:spcAft>
                          <a:spcPts val="0"/>
                        </a:spcAft>
                      </a:pPr>
                      <a:r>
                        <a:rPr lang="en-US" sz="1400" dirty="0">
                          <a:effectLst/>
                          <a:latin typeface="Lucida Sans" panose="020B0602030504020204" pitchFamily="34" charset="0"/>
                        </a:rPr>
                        <a:t> </a:t>
                      </a:r>
                      <a:endParaRPr lang="en-US" sz="1400" dirty="0">
                        <a:effectLst/>
                        <a:latin typeface="Lucida Sans" panose="020B0602030504020204" pitchFamily="34" charset="0"/>
                        <a:ea typeface="Cambria" panose="02040503050406030204" pitchFamily="18" charset="0"/>
                        <a:cs typeface="Times New Roman" panose="02020603050405020304" pitchFamily="18" charset="0"/>
                      </a:endParaRPr>
                    </a:p>
                  </a:txBody>
                  <a:tcPr marL="66252" marR="66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lumMod val="40000"/>
                        <a:lumOff val="60000"/>
                      </a:schemeClr>
                    </a:solidFill>
                  </a:tcPr>
                </a:tc>
                <a:extLst>
                  <a:ext uri="{0D108BD9-81ED-4DB2-BD59-A6C34878D82A}">
                    <a16:rowId xmlns:a16="http://schemas.microsoft.com/office/drawing/2014/main" val="10002"/>
                  </a:ext>
                </a:extLst>
              </a:tr>
              <a:tr h="768818">
                <a:tc>
                  <a:txBody>
                    <a:bodyPr/>
                    <a:lstStyle/>
                    <a:p>
                      <a:pPr marL="0" marR="0">
                        <a:spcBef>
                          <a:spcPts val="1200"/>
                        </a:spcBef>
                        <a:spcAft>
                          <a:spcPts val="1200"/>
                        </a:spcAft>
                      </a:pPr>
                      <a:r>
                        <a:rPr lang="en-US" sz="1400" b="0" baseline="0" dirty="0">
                          <a:solidFill>
                            <a:schemeClr val="tx1"/>
                          </a:solidFill>
                          <a:effectLst/>
                          <a:latin typeface="Lucida Sans" panose="020B0602030504020204" pitchFamily="34" charset="0"/>
                        </a:rPr>
                        <a:t>Lot sizes were small, and owners usually filled them up with cottages, barns, sheds, and outhouses—all made of fast-burning wood, naturally.</a:t>
                      </a:r>
                      <a:endParaRPr lang="en-US" sz="1400" b="0" baseline="0" dirty="0">
                        <a:solidFill>
                          <a:schemeClr val="tx1"/>
                        </a:solidFill>
                        <a:effectLst/>
                        <a:latin typeface="Lucida Sans" panose="020B0602030504020204" pitchFamily="34" charset="0"/>
                        <a:ea typeface="Cambria" panose="02040503050406030204" pitchFamily="18" charset="0"/>
                        <a:cs typeface="Times New Roman" panose="02020603050405020304" pitchFamily="18" charset="0"/>
                      </a:endParaRPr>
                    </a:p>
                  </a:txBody>
                  <a:tcPr marL="66252" marR="66252" marT="0" marB="0" anchor="ctr">
                    <a:solidFill>
                      <a:schemeClr val="bg2">
                        <a:lumMod val="60000"/>
                        <a:lumOff val="40000"/>
                      </a:schemeClr>
                    </a:solidFill>
                  </a:tcPr>
                </a:tc>
                <a:tc>
                  <a:txBody>
                    <a:bodyPr/>
                    <a:lstStyle/>
                    <a:p>
                      <a:pPr marL="0" marR="0">
                        <a:spcBef>
                          <a:spcPts val="0"/>
                        </a:spcBef>
                        <a:spcAft>
                          <a:spcPts val="0"/>
                        </a:spcAft>
                      </a:pPr>
                      <a:r>
                        <a:rPr lang="en-US" sz="1400" dirty="0">
                          <a:effectLst/>
                          <a:latin typeface="Lucida Sans" panose="020B0602030504020204" pitchFamily="34" charset="0"/>
                        </a:rPr>
                        <a:t> </a:t>
                      </a:r>
                      <a:endParaRPr lang="en-US" sz="1400" dirty="0">
                        <a:effectLst/>
                        <a:latin typeface="Lucida Sans" panose="020B0602030504020204" pitchFamily="34" charset="0"/>
                        <a:ea typeface="Cambria" panose="02040503050406030204" pitchFamily="18" charset="0"/>
                        <a:cs typeface="Times New Roman" panose="02020603050405020304" pitchFamily="18" charset="0"/>
                      </a:endParaRPr>
                    </a:p>
                  </a:txBody>
                  <a:tcPr marL="66252" marR="66252" marT="0" marB="0" anchor="ctr">
                    <a:lnR w="12700" cap="flat" cmpd="sng" algn="ctr">
                      <a:solidFill>
                        <a:schemeClr val="tx1"/>
                      </a:solidFill>
                      <a:prstDash val="solid"/>
                      <a:round/>
                      <a:headEnd type="none" w="med" len="med"/>
                      <a:tailEnd type="none" w="med" len="med"/>
                    </a:lnR>
                    <a:solidFill>
                      <a:schemeClr val="tx1"/>
                    </a:solidFill>
                  </a:tcPr>
                </a:tc>
                <a:tc>
                  <a:txBody>
                    <a:bodyPr/>
                    <a:lstStyle/>
                    <a:p>
                      <a:pPr marL="0" marR="0">
                        <a:spcBef>
                          <a:spcPts val="0"/>
                        </a:spcBef>
                        <a:spcAft>
                          <a:spcPts val="0"/>
                        </a:spcAft>
                      </a:pPr>
                      <a:r>
                        <a:rPr lang="en-US" sz="1400" dirty="0">
                          <a:effectLst/>
                          <a:latin typeface="Lucida Sans" panose="020B0602030504020204" pitchFamily="34" charset="0"/>
                        </a:rPr>
                        <a:t> </a:t>
                      </a:r>
                      <a:endParaRPr lang="en-US" sz="1400" dirty="0">
                        <a:effectLst/>
                        <a:latin typeface="Lucida Sans" panose="020B0602030504020204" pitchFamily="34" charset="0"/>
                        <a:ea typeface="Cambria" panose="02040503050406030204" pitchFamily="18" charset="0"/>
                        <a:cs typeface="Times New Roman" panose="02020603050405020304" pitchFamily="18" charset="0"/>
                      </a:endParaRPr>
                    </a:p>
                  </a:txBody>
                  <a:tcPr marL="66252" marR="66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3"/>
                  </a:ext>
                </a:extLst>
              </a:tr>
              <a:tr h="484948">
                <a:tc>
                  <a:txBody>
                    <a:bodyPr/>
                    <a:lstStyle/>
                    <a:p>
                      <a:pPr marL="0" marR="0">
                        <a:spcBef>
                          <a:spcPts val="1200"/>
                        </a:spcBef>
                        <a:spcAft>
                          <a:spcPts val="1200"/>
                        </a:spcAft>
                      </a:pPr>
                      <a:r>
                        <a:rPr lang="en-US" sz="1400" b="0" baseline="0" dirty="0">
                          <a:solidFill>
                            <a:schemeClr val="tx1"/>
                          </a:solidFill>
                          <a:effectLst/>
                          <a:latin typeface="Lucida Sans" panose="020B0602030504020204" pitchFamily="34" charset="0"/>
                        </a:rPr>
                        <a:t>Chicago had been built largely on soggy marshland that flooded every time it rained. </a:t>
                      </a:r>
                      <a:endParaRPr lang="en-US" sz="1400" b="0" baseline="0" dirty="0">
                        <a:solidFill>
                          <a:schemeClr val="tx1"/>
                        </a:solidFill>
                        <a:effectLst/>
                        <a:latin typeface="Lucida Sans" panose="020B0602030504020204" pitchFamily="34" charset="0"/>
                        <a:ea typeface="Cambria" panose="02040503050406030204" pitchFamily="18" charset="0"/>
                        <a:cs typeface="Times New Roman" panose="02020603050405020304" pitchFamily="18" charset="0"/>
                      </a:endParaRPr>
                    </a:p>
                  </a:txBody>
                  <a:tcPr marL="66252" marR="66252" marT="0" marB="0" anchor="ctr">
                    <a:solidFill>
                      <a:schemeClr val="bg2">
                        <a:lumMod val="40000"/>
                        <a:lumOff val="60000"/>
                      </a:schemeClr>
                    </a:solidFill>
                  </a:tcPr>
                </a:tc>
                <a:tc>
                  <a:txBody>
                    <a:bodyPr/>
                    <a:lstStyle/>
                    <a:p>
                      <a:pPr marL="0" marR="0">
                        <a:spcBef>
                          <a:spcPts val="0"/>
                        </a:spcBef>
                        <a:spcAft>
                          <a:spcPts val="0"/>
                        </a:spcAft>
                      </a:pPr>
                      <a:r>
                        <a:rPr lang="en-US" sz="1400" dirty="0">
                          <a:effectLst/>
                          <a:latin typeface="Lucida Sans" panose="020B0602030504020204" pitchFamily="34" charset="0"/>
                        </a:rPr>
                        <a:t> </a:t>
                      </a:r>
                      <a:endParaRPr lang="en-US" sz="1400" dirty="0">
                        <a:effectLst/>
                        <a:latin typeface="Lucida Sans" panose="020B0602030504020204" pitchFamily="34" charset="0"/>
                        <a:ea typeface="Cambria" panose="02040503050406030204" pitchFamily="18" charset="0"/>
                        <a:cs typeface="Times New Roman" panose="02020603050405020304" pitchFamily="18" charset="0"/>
                      </a:endParaRPr>
                    </a:p>
                  </a:txBody>
                  <a:tcPr marL="66252" marR="66252" marT="0" marB="0" anchor="ctr">
                    <a:solidFill>
                      <a:schemeClr val="tx1"/>
                    </a:solidFill>
                  </a:tcPr>
                </a:tc>
                <a:tc>
                  <a:txBody>
                    <a:bodyPr/>
                    <a:lstStyle/>
                    <a:p>
                      <a:pPr marL="0" marR="0">
                        <a:spcBef>
                          <a:spcPts val="0"/>
                        </a:spcBef>
                        <a:spcAft>
                          <a:spcPts val="0"/>
                        </a:spcAft>
                      </a:pPr>
                      <a:r>
                        <a:rPr lang="en-US" sz="1400" b="1" dirty="0">
                          <a:solidFill>
                            <a:schemeClr val="bg1"/>
                          </a:solidFill>
                          <a:effectLst/>
                          <a:latin typeface="Lucida Sans" panose="020B0602030504020204" pitchFamily="34" charset="0"/>
                        </a:rPr>
                        <a:t>Detail 2: </a:t>
                      </a:r>
                      <a:endParaRPr lang="en-US" sz="1400" b="1" dirty="0">
                        <a:solidFill>
                          <a:schemeClr val="bg1"/>
                        </a:solidFill>
                        <a:effectLst/>
                        <a:latin typeface="Lucida Sans" panose="020B0602030504020204" pitchFamily="34" charset="0"/>
                        <a:ea typeface="Cambria" panose="02040503050406030204" pitchFamily="18" charset="0"/>
                        <a:cs typeface="Times New Roman" panose="02020603050405020304" pitchFamily="18" charset="0"/>
                      </a:endParaRPr>
                    </a:p>
                  </a:txBody>
                  <a:tcPr marL="66252" marR="6625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4"/>
                  </a:ext>
                </a:extLst>
              </a:tr>
              <a:tr h="727423">
                <a:tc>
                  <a:txBody>
                    <a:bodyPr/>
                    <a:lstStyle/>
                    <a:p>
                      <a:pPr marL="0" marR="0">
                        <a:spcBef>
                          <a:spcPts val="1200"/>
                        </a:spcBef>
                        <a:spcAft>
                          <a:spcPts val="1200"/>
                        </a:spcAft>
                      </a:pPr>
                      <a:r>
                        <a:rPr lang="en-US" sz="1400" b="0" baseline="0" dirty="0">
                          <a:solidFill>
                            <a:schemeClr val="tx1"/>
                          </a:solidFill>
                          <a:effectLst/>
                          <a:latin typeface="Lucida Sans" panose="020B0602030504020204" pitchFamily="34" charset="0"/>
                        </a:rPr>
                        <a:t>On the day the fire started, over 55 miles of pine-block streets and 600 miles of wooden sidewalks bound the 23,000 acres of the city in a highly combustible knot.</a:t>
                      </a:r>
                      <a:endParaRPr lang="en-US" sz="1400" b="0" baseline="0" dirty="0">
                        <a:solidFill>
                          <a:schemeClr val="tx1"/>
                        </a:solidFill>
                        <a:effectLst/>
                        <a:latin typeface="Lucida Sans" panose="020B0602030504020204" pitchFamily="34" charset="0"/>
                        <a:ea typeface="Cambria" panose="02040503050406030204" pitchFamily="18" charset="0"/>
                        <a:cs typeface="Times New Roman" panose="02020603050405020304" pitchFamily="18" charset="0"/>
                      </a:endParaRPr>
                    </a:p>
                  </a:txBody>
                  <a:tcPr marL="66252" marR="66252" marT="0" marB="0" anchor="ctr">
                    <a:solidFill>
                      <a:schemeClr val="bg2">
                        <a:lumMod val="60000"/>
                        <a:lumOff val="40000"/>
                      </a:schemeClr>
                    </a:solidFill>
                  </a:tcPr>
                </a:tc>
                <a:tc>
                  <a:txBody>
                    <a:bodyPr/>
                    <a:lstStyle/>
                    <a:p>
                      <a:pPr marL="0" marR="0">
                        <a:spcBef>
                          <a:spcPts val="0"/>
                        </a:spcBef>
                        <a:spcAft>
                          <a:spcPts val="0"/>
                        </a:spcAft>
                      </a:pPr>
                      <a:r>
                        <a:rPr lang="en-US" sz="1400" dirty="0">
                          <a:effectLst/>
                          <a:latin typeface="Lucida Sans" panose="020B0602030504020204" pitchFamily="34" charset="0"/>
                        </a:rPr>
                        <a:t> </a:t>
                      </a:r>
                      <a:endParaRPr lang="en-US" sz="1400" dirty="0">
                        <a:effectLst/>
                        <a:latin typeface="Lucida Sans" panose="020B0602030504020204" pitchFamily="34" charset="0"/>
                        <a:ea typeface="Cambria" panose="02040503050406030204" pitchFamily="18" charset="0"/>
                        <a:cs typeface="Times New Roman" panose="02020603050405020304" pitchFamily="18" charset="0"/>
                      </a:endParaRPr>
                    </a:p>
                  </a:txBody>
                  <a:tcPr marL="66252" marR="66252" marT="0" marB="0" anchor="ctr">
                    <a:lnR w="12700" cap="flat" cmpd="sng" algn="ctr">
                      <a:solidFill>
                        <a:schemeClr val="tx1"/>
                      </a:solidFill>
                      <a:prstDash val="solid"/>
                      <a:round/>
                      <a:headEnd type="none" w="med" len="med"/>
                      <a:tailEnd type="none" w="med" len="med"/>
                    </a:lnR>
                    <a:solidFill>
                      <a:schemeClr val="tx1"/>
                    </a:solidFill>
                  </a:tcPr>
                </a:tc>
                <a:tc>
                  <a:txBody>
                    <a:bodyPr/>
                    <a:lstStyle/>
                    <a:p>
                      <a:pPr marL="0" marR="0">
                        <a:spcBef>
                          <a:spcPts val="0"/>
                        </a:spcBef>
                        <a:spcAft>
                          <a:spcPts val="0"/>
                        </a:spcAft>
                      </a:pPr>
                      <a:r>
                        <a:rPr lang="en-US" sz="1400" dirty="0">
                          <a:effectLst/>
                          <a:latin typeface="Lucida Sans" panose="020B0602030504020204" pitchFamily="34" charset="0"/>
                        </a:rPr>
                        <a:t> </a:t>
                      </a:r>
                      <a:endParaRPr lang="en-US" sz="1400" dirty="0">
                        <a:effectLst/>
                        <a:latin typeface="Lucida Sans" panose="020B0602030504020204" pitchFamily="34" charset="0"/>
                        <a:ea typeface="Cambria" panose="02040503050406030204" pitchFamily="18" charset="0"/>
                        <a:cs typeface="Times New Roman" panose="02020603050405020304" pitchFamily="18" charset="0"/>
                      </a:endParaRPr>
                    </a:p>
                  </a:txBody>
                  <a:tcPr marL="66252" marR="66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lumMod val="40000"/>
                        <a:lumOff val="60000"/>
                      </a:schemeClr>
                    </a:solidFill>
                  </a:tcPr>
                </a:tc>
                <a:extLst>
                  <a:ext uri="{0D108BD9-81ED-4DB2-BD59-A6C34878D82A}">
                    <a16:rowId xmlns:a16="http://schemas.microsoft.com/office/drawing/2014/main" val="10005"/>
                  </a:ext>
                </a:extLst>
              </a:tr>
              <a:tr h="591523">
                <a:tc>
                  <a:txBody>
                    <a:bodyPr/>
                    <a:lstStyle/>
                    <a:p>
                      <a:pPr marL="0" marR="0">
                        <a:spcBef>
                          <a:spcPts val="1200"/>
                        </a:spcBef>
                        <a:spcAft>
                          <a:spcPts val="1200"/>
                        </a:spcAft>
                      </a:pPr>
                      <a:r>
                        <a:rPr lang="en-US" sz="1400" b="0" baseline="0" dirty="0">
                          <a:solidFill>
                            <a:schemeClr val="tx1"/>
                          </a:solidFill>
                          <a:effectLst/>
                          <a:latin typeface="Lucida Sans" panose="020B0602030504020204" pitchFamily="34" charset="0"/>
                        </a:rPr>
                        <a:t>Between July and October only a few scattered showers had taken place and these did not produce much water at all.</a:t>
                      </a:r>
                      <a:endParaRPr lang="en-US" sz="1400" b="0" baseline="0" dirty="0">
                        <a:solidFill>
                          <a:schemeClr val="tx1"/>
                        </a:solidFill>
                        <a:effectLst/>
                        <a:latin typeface="Lucida Sans" panose="020B0602030504020204" pitchFamily="34" charset="0"/>
                        <a:ea typeface="Cambria" panose="02040503050406030204" pitchFamily="18" charset="0"/>
                        <a:cs typeface="Times New Roman" panose="02020603050405020304" pitchFamily="18" charset="0"/>
                      </a:endParaRPr>
                    </a:p>
                  </a:txBody>
                  <a:tcPr marL="66252" marR="66252" marT="0" marB="0" anchor="ctr">
                    <a:solidFill>
                      <a:schemeClr val="bg2">
                        <a:lumMod val="40000"/>
                        <a:lumOff val="60000"/>
                      </a:schemeClr>
                    </a:solidFill>
                  </a:tcPr>
                </a:tc>
                <a:tc>
                  <a:txBody>
                    <a:bodyPr/>
                    <a:lstStyle/>
                    <a:p>
                      <a:pPr marL="0" marR="0">
                        <a:spcBef>
                          <a:spcPts val="0"/>
                        </a:spcBef>
                        <a:spcAft>
                          <a:spcPts val="0"/>
                        </a:spcAft>
                      </a:pPr>
                      <a:r>
                        <a:rPr lang="en-US" sz="1400" dirty="0">
                          <a:effectLst/>
                          <a:latin typeface="Lucida Sans" panose="020B0602030504020204" pitchFamily="34" charset="0"/>
                        </a:rPr>
                        <a:t> </a:t>
                      </a:r>
                      <a:endParaRPr lang="en-US" sz="1400" dirty="0">
                        <a:effectLst/>
                        <a:latin typeface="Lucida Sans" panose="020B0602030504020204" pitchFamily="34" charset="0"/>
                        <a:ea typeface="Cambria" panose="02040503050406030204" pitchFamily="18" charset="0"/>
                        <a:cs typeface="Times New Roman" panose="02020603050405020304" pitchFamily="18" charset="0"/>
                      </a:endParaRPr>
                    </a:p>
                  </a:txBody>
                  <a:tcPr marL="66252" marR="66252" marT="0" marB="0" anchor="ctr">
                    <a:lnR w="12700" cap="flat" cmpd="sng" algn="ctr">
                      <a:solidFill>
                        <a:schemeClr val="tx1"/>
                      </a:solidFill>
                      <a:prstDash val="solid"/>
                      <a:round/>
                      <a:headEnd type="none" w="med" len="med"/>
                      <a:tailEnd type="none" w="med" len="med"/>
                    </a:lnR>
                    <a:solidFill>
                      <a:schemeClr val="tx1"/>
                    </a:solidFill>
                  </a:tcPr>
                </a:tc>
                <a:tc>
                  <a:txBody>
                    <a:bodyPr/>
                    <a:lstStyle/>
                    <a:p>
                      <a:pPr marL="0" marR="0">
                        <a:spcBef>
                          <a:spcPts val="0"/>
                        </a:spcBef>
                        <a:spcAft>
                          <a:spcPts val="0"/>
                        </a:spcAft>
                      </a:pPr>
                      <a:r>
                        <a:rPr lang="en-US" sz="1400" dirty="0">
                          <a:effectLst/>
                          <a:latin typeface="Lucida Sans" panose="020B0602030504020204" pitchFamily="34" charset="0"/>
                        </a:rPr>
                        <a:t> </a:t>
                      </a:r>
                      <a:endParaRPr lang="en-US" sz="1400" dirty="0">
                        <a:effectLst/>
                        <a:latin typeface="Lucida Sans" panose="020B0602030504020204" pitchFamily="34" charset="0"/>
                        <a:ea typeface="Cambria" panose="02040503050406030204" pitchFamily="18" charset="0"/>
                        <a:cs typeface="Times New Roman" panose="02020603050405020304" pitchFamily="18" charset="0"/>
                      </a:endParaRPr>
                    </a:p>
                  </a:txBody>
                  <a:tcPr marL="66252" marR="66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40000"/>
                        <a:lumOff val="60000"/>
                      </a:schemeClr>
                    </a:solidFill>
                  </a:tcPr>
                </a:tc>
                <a:extLst>
                  <a:ext uri="{0D108BD9-81ED-4DB2-BD59-A6C34878D82A}">
                    <a16:rowId xmlns:a16="http://schemas.microsoft.com/office/drawing/2014/main" val="10006"/>
                  </a:ext>
                </a:extLst>
              </a:tr>
              <a:tr h="727423">
                <a:tc>
                  <a:txBody>
                    <a:bodyPr/>
                    <a:lstStyle/>
                    <a:p>
                      <a:pPr marL="0" marR="0">
                        <a:spcBef>
                          <a:spcPts val="1200"/>
                        </a:spcBef>
                        <a:spcAft>
                          <a:spcPts val="1200"/>
                        </a:spcAft>
                      </a:pPr>
                      <a:r>
                        <a:rPr lang="en-US" sz="1400" b="0" baseline="0" dirty="0">
                          <a:solidFill>
                            <a:schemeClr val="tx1"/>
                          </a:solidFill>
                          <a:effectLst/>
                          <a:latin typeface="Lucida Sans" panose="020B0602030504020204" pitchFamily="34" charset="0"/>
                        </a:rPr>
                        <a:t>On Saturday the seventh, the night before the Great Fire, a blaze destroyed four blocks and took over sixteen hours to control.</a:t>
                      </a:r>
                      <a:endParaRPr lang="en-US" sz="1400" b="0" baseline="0" dirty="0">
                        <a:solidFill>
                          <a:schemeClr val="tx1"/>
                        </a:solidFill>
                        <a:effectLst/>
                        <a:latin typeface="Lucida Sans" panose="020B0602030504020204" pitchFamily="34" charset="0"/>
                        <a:ea typeface="Cambria" panose="02040503050406030204" pitchFamily="18" charset="0"/>
                        <a:cs typeface="Times New Roman" panose="02020603050405020304" pitchFamily="18" charset="0"/>
                      </a:endParaRPr>
                    </a:p>
                  </a:txBody>
                  <a:tcPr marL="66252" marR="66252" marT="0" marB="0" anchor="ctr">
                    <a:solidFill>
                      <a:schemeClr val="bg2">
                        <a:lumMod val="60000"/>
                        <a:lumOff val="40000"/>
                      </a:schemeClr>
                    </a:solidFill>
                  </a:tcPr>
                </a:tc>
                <a:tc>
                  <a:txBody>
                    <a:bodyPr/>
                    <a:lstStyle/>
                    <a:p>
                      <a:pPr marL="0" marR="0">
                        <a:spcBef>
                          <a:spcPts val="0"/>
                        </a:spcBef>
                        <a:spcAft>
                          <a:spcPts val="0"/>
                        </a:spcAft>
                      </a:pPr>
                      <a:r>
                        <a:rPr lang="en-US" sz="1400" dirty="0">
                          <a:effectLst/>
                          <a:latin typeface="Lucida Sans" panose="020B0602030504020204" pitchFamily="34" charset="0"/>
                        </a:rPr>
                        <a:t> </a:t>
                      </a:r>
                      <a:endParaRPr lang="en-US" sz="1400" dirty="0">
                        <a:effectLst/>
                        <a:latin typeface="Lucida Sans" panose="020B0602030504020204" pitchFamily="34" charset="0"/>
                        <a:ea typeface="Cambria" panose="02040503050406030204" pitchFamily="18" charset="0"/>
                        <a:cs typeface="Times New Roman" panose="02020603050405020304" pitchFamily="18" charset="0"/>
                      </a:endParaRPr>
                    </a:p>
                  </a:txBody>
                  <a:tcPr marL="66252" marR="66252" marT="0" marB="0" anchor="ctr">
                    <a:lnR w="12700" cap="flat" cmpd="sng" algn="ctr">
                      <a:solidFill>
                        <a:schemeClr val="tx1"/>
                      </a:solidFill>
                      <a:prstDash val="solid"/>
                      <a:round/>
                      <a:headEnd type="none" w="med" len="med"/>
                      <a:tailEnd type="none" w="med" len="med"/>
                    </a:lnR>
                    <a:solidFill>
                      <a:schemeClr val="tx1"/>
                    </a:solidFill>
                  </a:tcPr>
                </a:tc>
                <a:tc>
                  <a:txBody>
                    <a:bodyPr/>
                    <a:lstStyle/>
                    <a:p>
                      <a:pPr marL="0" marR="0">
                        <a:spcBef>
                          <a:spcPts val="0"/>
                        </a:spcBef>
                        <a:spcAft>
                          <a:spcPts val="0"/>
                        </a:spcAft>
                      </a:pPr>
                      <a:r>
                        <a:rPr lang="en-US" sz="1400" dirty="0">
                          <a:effectLst/>
                          <a:latin typeface="Lucida Sans" panose="020B0602030504020204" pitchFamily="34" charset="0"/>
                        </a:rPr>
                        <a:t> </a:t>
                      </a:r>
                      <a:endParaRPr lang="en-US" sz="1400" dirty="0">
                        <a:effectLst/>
                        <a:latin typeface="Lucida Sans" panose="020B0602030504020204" pitchFamily="34" charset="0"/>
                        <a:ea typeface="Cambria" panose="02040503050406030204" pitchFamily="18" charset="0"/>
                        <a:cs typeface="Times New Roman" panose="02020603050405020304" pitchFamily="18" charset="0"/>
                      </a:endParaRPr>
                    </a:p>
                  </a:txBody>
                  <a:tcPr marL="66252" marR="66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40000"/>
                        <a:lumOff val="60000"/>
                      </a:schemeClr>
                    </a:solidFill>
                  </a:tcPr>
                </a:tc>
                <a:extLst>
                  <a:ext uri="{0D108BD9-81ED-4DB2-BD59-A6C34878D82A}">
                    <a16:rowId xmlns:a16="http://schemas.microsoft.com/office/drawing/2014/main" val="10007"/>
                  </a:ext>
                </a:extLst>
              </a:tr>
              <a:tr h="727423">
                <a:tc>
                  <a:txBody>
                    <a:bodyPr/>
                    <a:lstStyle/>
                    <a:p>
                      <a:pPr marL="0" marR="0">
                        <a:spcBef>
                          <a:spcPts val="1200"/>
                        </a:spcBef>
                        <a:spcAft>
                          <a:spcPts val="1200"/>
                        </a:spcAft>
                      </a:pPr>
                      <a:r>
                        <a:rPr lang="en-US" sz="1400" b="0" baseline="0" dirty="0">
                          <a:solidFill>
                            <a:schemeClr val="tx1"/>
                          </a:solidFill>
                          <a:effectLst/>
                          <a:latin typeface="Lucida Sans" panose="020B0602030504020204" pitchFamily="34" charset="0"/>
                        </a:rPr>
                        <a:t>What made Sunday the eighth different and particularly dangerous was the steady wind blowing in from the southwest.</a:t>
                      </a:r>
                      <a:endParaRPr lang="en-US" sz="1400" b="0" baseline="0" dirty="0">
                        <a:solidFill>
                          <a:schemeClr val="tx1"/>
                        </a:solidFill>
                        <a:effectLst/>
                        <a:latin typeface="Lucida Sans" panose="020B0602030504020204" pitchFamily="34" charset="0"/>
                        <a:ea typeface="Cambria" panose="02040503050406030204" pitchFamily="18" charset="0"/>
                        <a:cs typeface="Times New Roman" panose="02020603050405020304" pitchFamily="18" charset="0"/>
                      </a:endParaRPr>
                    </a:p>
                  </a:txBody>
                  <a:tcPr marL="66252" marR="66252" marT="0" marB="0" anchor="ctr">
                    <a:solidFill>
                      <a:schemeClr val="bg2">
                        <a:lumMod val="40000"/>
                        <a:lumOff val="60000"/>
                      </a:schemeClr>
                    </a:solidFill>
                  </a:tcPr>
                </a:tc>
                <a:tc>
                  <a:txBody>
                    <a:bodyPr/>
                    <a:lstStyle/>
                    <a:p>
                      <a:pPr marL="0" marR="0">
                        <a:spcBef>
                          <a:spcPts val="0"/>
                        </a:spcBef>
                        <a:spcAft>
                          <a:spcPts val="0"/>
                        </a:spcAft>
                      </a:pPr>
                      <a:r>
                        <a:rPr lang="en-US" sz="1400" dirty="0">
                          <a:effectLst/>
                          <a:latin typeface="Lucida Sans" panose="020B0602030504020204" pitchFamily="34" charset="0"/>
                        </a:rPr>
                        <a:t> </a:t>
                      </a:r>
                      <a:endParaRPr lang="en-US" sz="1400" dirty="0">
                        <a:effectLst/>
                        <a:latin typeface="Lucida Sans" panose="020B0602030504020204" pitchFamily="34" charset="0"/>
                        <a:ea typeface="Cambria" panose="02040503050406030204" pitchFamily="18" charset="0"/>
                        <a:cs typeface="Times New Roman" panose="02020603050405020304" pitchFamily="18" charset="0"/>
                      </a:endParaRPr>
                    </a:p>
                  </a:txBody>
                  <a:tcPr marL="66252" marR="66252" marT="0" marB="0" anchor="ctr">
                    <a:lnR w="12700" cap="flat" cmpd="sng" algn="ctr">
                      <a:solidFill>
                        <a:schemeClr val="tx1"/>
                      </a:solidFill>
                      <a:prstDash val="solid"/>
                      <a:round/>
                      <a:headEnd type="none" w="med" len="med"/>
                      <a:tailEnd type="none" w="med" len="med"/>
                    </a:lnR>
                    <a:solidFill>
                      <a:schemeClr val="tx1"/>
                    </a:solidFill>
                  </a:tcPr>
                </a:tc>
                <a:tc>
                  <a:txBody>
                    <a:bodyPr/>
                    <a:lstStyle/>
                    <a:p>
                      <a:pPr marL="0" marR="0">
                        <a:spcBef>
                          <a:spcPts val="0"/>
                        </a:spcBef>
                        <a:spcAft>
                          <a:spcPts val="0"/>
                        </a:spcAft>
                      </a:pPr>
                      <a:r>
                        <a:rPr lang="en-US" sz="1400" dirty="0">
                          <a:effectLst/>
                          <a:latin typeface="Lucida Sans" panose="020B0602030504020204" pitchFamily="34" charset="0"/>
                        </a:rPr>
                        <a:t> </a:t>
                      </a:r>
                      <a:endParaRPr lang="en-US" sz="1400" dirty="0">
                        <a:effectLst/>
                        <a:latin typeface="Lucida Sans" panose="020B0602030504020204" pitchFamily="34" charset="0"/>
                        <a:ea typeface="Cambria" panose="02040503050406030204" pitchFamily="18" charset="0"/>
                        <a:cs typeface="Times New Roman" panose="02020603050405020304" pitchFamily="18" charset="0"/>
                      </a:endParaRPr>
                    </a:p>
                  </a:txBody>
                  <a:tcPr marL="66252" marR="66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7526874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2"/>
                </a:solidFill>
              </a:rPr>
              <a:t>CCSS.ELA-Literacy.RI.6.4</a:t>
            </a:r>
          </a:p>
        </p:txBody>
      </p:sp>
      <p:sp>
        <p:nvSpPr>
          <p:cNvPr id="3" name="Content Placeholder 2"/>
          <p:cNvSpPr>
            <a:spLocks noGrp="1"/>
          </p:cNvSpPr>
          <p:nvPr>
            <p:ph idx="1"/>
          </p:nvPr>
        </p:nvSpPr>
        <p:spPr/>
        <p:txBody>
          <a:bodyPr/>
          <a:lstStyle/>
          <a:p>
            <a:pPr marL="0" indent="0">
              <a:buNone/>
            </a:pPr>
            <a:r>
              <a:rPr lang="en-US" dirty="0">
                <a:solidFill>
                  <a:schemeClr val="accent2"/>
                </a:solidFill>
              </a:rPr>
              <a:t>Determine</a:t>
            </a:r>
            <a:r>
              <a:rPr lang="en-US" dirty="0"/>
              <a:t> </a:t>
            </a:r>
            <a:r>
              <a:rPr lang="en-US" dirty="0">
                <a:solidFill>
                  <a:schemeClr val="tx2"/>
                </a:solidFill>
              </a:rPr>
              <a:t>the meaning of words and phrases as they are used in a text, including figurative, connotative, and technical meanings.  </a:t>
            </a:r>
          </a:p>
        </p:txBody>
      </p:sp>
    </p:spTree>
    <p:extLst>
      <p:ext uri="{BB962C8B-B14F-4D97-AF65-F5344CB8AC3E}">
        <p14:creationId xmlns:p14="http://schemas.microsoft.com/office/powerpoint/2010/main" val="40404834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5600" y="391887"/>
            <a:ext cx="8356600" cy="4372618"/>
          </a:xfrm>
        </p:spPr>
        <p:txBody>
          <a:bodyPr/>
          <a:lstStyle/>
          <a:p>
            <a:pPr marL="0" indent="0">
              <a:buNone/>
            </a:pPr>
            <a:r>
              <a:rPr lang="en-US" b="1" dirty="0">
                <a:solidFill>
                  <a:schemeClr val="tx2"/>
                </a:solidFill>
              </a:rPr>
              <a:t>Which </a:t>
            </a:r>
            <a:r>
              <a:rPr lang="en-US" b="1" u="sng" dirty="0">
                <a:solidFill>
                  <a:schemeClr val="tx2"/>
                </a:solidFill>
              </a:rPr>
              <a:t>two</a:t>
            </a:r>
            <a:r>
              <a:rPr lang="en-US" b="1" dirty="0">
                <a:solidFill>
                  <a:schemeClr val="tx2"/>
                </a:solidFill>
              </a:rPr>
              <a:t> phrases from </a:t>
            </a:r>
            <a:r>
              <a:rPr lang="en-US" b="1" i="1" dirty="0">
                <a:solidFill>
                  <a:schemeClr val="tx2"/>
                </a:solidFill>
              </a:rPr>
              <a:t>The Great Fire</a:t>
            </a:r>
            <a:r>
              <a:rPr lang="en-US" b="1" dirty="0">
                <a:solidFill>
                  <a:schemeClr val="tx2"/>
                </a:solidFill>
              </a:rPr>
              <a:t> are used as figurative language in the text? </a:t>
            </a:r>
          </a:p>
          <a:p>
            <a:pPr marL="0" indent="0">
              <a:buNone/>
            </a:pPr>
            <a:endParaRPr lang="en-US" dirty="0">
              <a:solidFill>
                <a:schemeClr val="tx2"/>
              </a:solidFill>
            </a:endParaRPr>
          </a:p>
          <a:p>
            <a:pPr marL="457200" indent="-457200">
              <a:buAutoNum type="alphaUcPeriod"/>
            </a:pPr>
            <a:r>
              <a:rPr lang="en-US" dirty="0">
                <a:solidFill>
                  <a:schemeClr val="tx2"/>
                </a:solidFill>
              </a:rPr>
              <a:t>“engulfed by flames”</a:t>
            </a:r>
          </a:p>
          <a:p>
            <a:pPr marL="457200" indent="-457200">
              <a:buAutoNum type="alphaUcPeriod"/>
            </a:pPr>
            <a:r>
              <a:rPr lang="en-US" dirty="0">
                <a:solidFill>
                  <a:schemeClr val="tx2"/>
                </a:solidFill>
              </a:rPr>
              <a:t>“thousands of times”</a:t>
            </a:r>
          </a:p>
          <a:p>
            <a:pPr marL="457200" indent="-457200">
              <a:buAutoNum type="alphaUcPeriod"/>
            </a:pPr>
            <a:r>
              <a:rPr lang="en-US" dirty="0">
                <a:solidFill>
                  <a:schemeClr val="tx2"/>
                </a:solidFill>
              </a:rPr>
              <a:t>“common practice”</a:t>
            </a:r>
          </a:p>
          <a:p>
            <a:pPr marL="457200" indent="-457200">
              <a:buAutoNum type="alphaUcPeriod"/>
            </a:pPr>
            <a:r>
              <a:rPr lang="en-US" dirty="0">
                <a:solidFill>
                  <a:schemeClr val="tx2"/>
                </a:solidFill>
              </a:rPr>
              <a:t> “richer and poorer”</a:t>
            </a:r>
          </a:p>
          <a:p>
            <a:pPr marL="457200" indent="-457200">
              <a:buAutoNum type="alphaUcPeriod"/>
            </a:pPr>
            <a:r>
              <a:rPr lang="en-US" dirty="0">
                <a:solidFill>
                  <a:schemeClr val="tx2"/>
                </a:solidFill>
              </a:rPr>
              <a:t> “combustible knot”</a:t>
            </a:r>
          </a:p>
          <a:p>
            <a:pPr marL="457200" indent="-457200">
              <a:buAutoNum type="alphaUcPeriod"/>
            </a:pPr>
            <a:r>
              <a:rPr lang="en-US" dirty="0">
                <a:solidFill>
                  <a:schemeClr val="tx2"/>
                </a:solidFill>
              </a:rPr>
              <a:t>“yellow-orange fingers”</a:t>
            </a:r>
          </a:p>
          <a:p>
            <a:pPr marL="457200" indent="-457200">
              <a:buAutoNum type="alphaUcPeriod"/>
            </a:pPr>
            <a:endParaRPr lang="en-US" dirty="0">
              <a:solidFill>
                <a:schemeClr val="tx2"/>
              </a:solidFill>
            </a:endParaRPr>
          </a:p>
        </p:txBody>
      </p:sp>
      <p:sp>
        <p:nvSpPr>
          <p:cNvPr id="4" name="Rectangle 3"/>
          <p:cNvSpPr/>
          <p:nvPr/>
        </p:nvSpPr>
        <p:spPr>
          <a:xfrm>
            <a:off x="-755177" y="6066709"/>
            <a:ext cx="10708943" cy="307777"/>
          </a:xfrm>
          <a:prstGeom prst="rect">
            <a:avLst/>
          </a:prstGeom>
        </p:spPr>
        <p:txBody>
          <a:bodyPr wrap="square">
            <a:spAutoFit/>
          </a:bodyPr>
          <a:lstStyle/>
          <a:p>
            <a:pPr algn="ctr"/>
            <a:r>
              <a:rPr lang="en-US" sz="1400" dirty="0">
                <a:latin typeface="Calibri" panose="020F0502020204030204" pitchFamily="34" charset="0"/>
                <a:ea typeface="Calibri" panose="020F0502020204030204" pitchFamily="34" charset="0"/>
                <a:cs typeface="Times New Roman" panose="02020603050405020304" pitchFamily="18" charset="0"/>
              </a:rPr>
              <a:t>Associated text: </a:t>
            </a:r>
            <a:r>
              <a:rPr lang="en-US" sz="1400" i="1" dirty="0">
                <a:latin typeface="Calibri" panose="020F0502020204030204" pitchFamily="34" charset="0"/>
                <a:ea typeface="Calibri" panose="020F0502020204030204" pitchFamily="34" charset="0"/>
                <a:cs typeface="Times New Roman" panose="02020603050405020304" pitchFamily="18" charset="0"/>
              </a:rPr>
              <a:t>The Great Fire </a:t>
            </a:r>
            <a:r>
              <a:rPr lang="en-US" sz="1400" dirty="0">
                <a:latin typeface="Calibri" panose="020F0502020204030204" pitchFamily="34" charset="0"/>
                <a:ea typeface="Calibri" panose="020F0502020204030204" pitchFamily="34" charset="0"/>
                <a:cs typeface="Times New Roman" panose="02020603050405020304" pitchFamily="18" charset="0"/>
              </a:rPr>
              <a:t>by Jim Murphy</a:t>
            </a:r>
            <a:endParaRPr lang="en-US" sz="1400" dirty="0"/>
          </a:p>
        </p:txBody>
      </p:sp>
    </p:spTree>
    <p:extLst>
      <p:ext uri="{BB962C8B-B14F-4D97-AF65-F5344CB8AC3E}">
        <p14:creationId xmlns:p14="http://schemas.microsoft.com/office/powerpoint/2010/main" val="9982939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26572"/>
            <a:ext cx="8572500" cy="5191913"/>
          </a:xfrm>
        </p:spPr>
        <p:txBody>
          <a:bodyPr>
            <a:normAutofit lnSpcReduction="10000"/>
          </a:bodyPr>
          <a:lstStyle/>
          <a:p>
            <a:pPr marL="0" indent="0">
              <a:buNone/>
            </a:pPr>
            <a:r>
              <a:rPr lang="en-US" b="1" dirty="0">
                <a:solidFill>
                  <a:schemeClr val="tx2"/>
                </a:solidFill>
              </a:rPr>
              <a:t>Reread this sentence from paragraph 5 of the passage:</a:t>
            </a:r>
            <a:endParaRPr lang="en-US" dirty="0">
              <a:solidFill>
                <a:schemeClr val="tx2"/>
              </a:solidFill>
            </a:endParaRPr>
          </a:p>
          <a:p>
            <a:pPr marL="0" indent="0">
              <a:buNone/>
            </a:pPr>
            <a:r>
              <a:rPr lang="en-US" b="1" dirty="0">
                <a:solidFill>
                  <a:schemeClr val="tx2"/>
                </a:solidFill>
              </a:rPr>
              <a:t> </a:t>
            </a:r>
            <a:endParaRPr lang="en-US" dirty="0">
              <a:solidFill>
                <a:schemeClr val="tx2"/>
              </a:solidFill>
            </a:endParaRPr>
          </a:p>
          <a:p>
            <a:pPr marL="0" indent="0">
              <a:buNone/>
            </a:pPr>
            <a:r>
              <a:rPr lang="en-US" dirty="0">
                <a:solidFill>
                  <a:schemeClr val="tx2"/>
                </a:solidFill>
              </a:rPr>
              <a:t>The answer was to make the roads and sidewalks out of wood and elevate them above the waterline, in some places by several feet.  </a:t>
            </a:r>
          </a:p>
          <a:p>
            <a:pPr marL="0" indent="0">
              <a:buNone/>
            </a:pPr>
            <a:r>
              <a:rPr lang="en-US" b="1" dirty="0">
                <a:solidFill>
                  <a:schemeClr val="tx2"/>
                </a:solidFill>
              </a:rPr>
              <a:t> </a:t>
            </a:r>
            <a:endParaRPr lang="en-US" dirty="0">
              <a:solidFill>
                <a:schemeClr val="tx2"/>
              </a:solidFill>
            </a:endParaRPr>
          </a:p>
          <a:p>
            <a:pPr marL="0" indent="0">
              <a:buNone/>
            </a:pPr>
            <a:r>
              <a:rPr lang="en-US" b="1" dirty="0">
                <a:solidFill>
                  <a:schemeClr val="tx2"/>
                </a:solidFill>
              </a:rPr>
              <a:t>Which phrase in the sentence </a:t>
            </a:r>
            <a:r>
              <a:rPr lang="en-US" b="1" u="sng" dirty="0">
                <a:solidFill>
                  <a:schemeClr val="tx2"/>
                </a:solidFill>
              </a:rPr>
              <a:t>best</a:t>
            </a:r>
            <a:r>
              <a:rPr lang="en-US" b="1" dirty="0">
                <a:solidFill>
                  <a:schemeClr val="tx2"/>
                </a:solidFill>
              </a:rPr>
              <a:t> helps the reader determine the meaning of the word </a:t>
            </a:r>
            <a:r>
              <a:rPr lang="en-US" b="1" i="1" dirty="0">
                <a:solidFill>
                  <a:schemeClr val="tx2"/>
                </a:solidFill>
              </a:rPr>
              <a:t>elevate</a:t>
            </a:r>
            <a:r>
              <a:rPr lang="en-US" b="1" dirty="0">
                <a:solidFill>
                  <a:schemeClr val="tx2"/>
                </a:solidFill>
              </a:rPr>
              <a:t>?</a:t>
            </a:r>
            <a:endParaRPr lang="en-US" dirty="0">
              <a:solidFill>
                <a:schemeClr val="tx2"/>
              </a:solidFill>
            </a:endParaRPr>
          </a:p>
          <a:p>
            <a:pPr marL="457200" indent="-457200">
              <a:buFont typeface="+mj-lt"/>
              <a:buAutoNum type="alphaUcPeriod"/>
            </a:pPr>
            <a:r>
              <a:rPr lang="en-US" dirty="0">
                <a:solidFill>
                  <a:schemeClr val="tx2"/>
                </a:solidFill>
              </a:rPr>
              <a:t>“to make the roads and sidewalks”</a:t>
            </a:r>
          </a:p>
          <a:p>
            <a:pPr marL="457200" indent="-457200">
              <a:buFont typeface="+mj-lt"/>
              <a:buAutoNum type="alphaUcPeriod"/>
            </a:pPr>
            <a:r>
              <a:rPr lang="en-US" dirty="0">
                <a:solidFill>
                  <a:schemeClr val="tx2"/>
                </a:solidFill>
              </a:rPr>
              <a:t>“out of wood”</a:t>
            </a:r>
          </a:p>
          <a:p>
            <a:pPr marL="457200" indent="-457200">
              <a:buFont typeface="+mj-lt"/>
              <a:buAutoNum type="alphaUcPeriod"/>
            </a:pPr>
            <a:r>
              <a:rPr lang="en-US" dirty="0">
                <a:solidFill>
                  <a:schemeClr val="tx2"/>
                </a:solidFill>
              </a:rPr>
              <a:t>“above the waterline”</a:t>
            </a:r>
          </a:p>
          <a:p>
            <a:pPr marL="457200" indent="-457200">
              <a:buFont typeface="+mj-lt"/>
              <a:buAutoNum type="alphaUcPeriod"/>
            </a:pPr>
            <a:r>
              <a:rPr lang="en-US" dirty="0">
                <a:solidFill>
                  <a:schemeClr val="tx2"/>
                </a:solidFill>
              </a:rPr>
              <a:t>“in some places”</a:t>
            </a:r>
          </a:p>
          <a:p>
            <a:pPr marL="0" indent="0">
              <a:buNone/>
            </a:pPr>
            <a:endParaRPr lang="en-US" dirty="0">
              <a:solidFill>
                <a:schemeClr val="tx2"/>
              </a:solidFill>
            </a:endParaRPr>
          </a:p>
        </p:txBody>
      </p:sp>
      <p:sp>
        <p:nvSpPr>
          <p:cNvPr id="4" name="Rectangle 3"/>
          <p:cNvSpPr/>
          <p:nvPr/>
        </p:nvSpPr>
        <p:spPr>
          <a:xfrm>
            <a:off x="-650543" y="6068499"/>
            <a:ext cx="10708943" cy="307777"/>
          </a:xfrm>
          <a:prstGeom prst="rect">
            <a:avLst/>
          </a:prstGeom>
        </p:spPr>
        <p:txBody>
          <a:bodyPr wrap="square">
            <a:spAutoFit/>
          </a:bodyPr>
          <a:lstStyle/>
          <a:p>
            <a:pPr algn="ctr"/>
            <a:r>
              <a:rPr lang="en-US" sz="1400" dirty="0">
                <a:latin typeface="Calibri" panose="020F0502020204030204" pitchFamily="34" charset="0"/>
                <a:ea typeface="Calibri" panose="020F0502020204030204" pitchFamily="34" charset="0"/>
                <a:cs typeface="Times New Roman" panose="02020603050405020304" pitchFamily="18" charset="0"/>
              </a:rPr>
              <a:t>Associated text: </a:t>
            </a:r>
            <a:r>
              <a:rPr lang="en-US" sz="1400" i="1" dirty="0">
                <a:latin typeface="Calibri" panose="020F0502020204030204" pitchFamily="34" charset="0"/>
                <a:ea typeface="Calibri" panose="020F0502020204030204" pitchFamily="34" charset="0"/>
                <a:cs typeface="Times New Roman" panose="02020603050405020304" pitchFamily="18" charset="0"/>
              </a:rPr>
              <a:t>The Great Fire </a:t>
            </a:r>
            <a:r>
              <a:rPr lang="en-US" sz="1400" dirty="0">
                <a:latin typeface="Calibri" panose="020F0502020204030204" pitchFamily="34" charset="0"/>
                <a:ea typeface="Calibri" panose="020F0502020204030204" pitchFamily="34" charset="0"/>
                <a:cs typeface="Times New Roman" panose="02020603050405020304" pitchFamily="18" charset="0"/>
              </a:rPr>
              <a:t>by Jim Murphy</a:t>
            </a:r>
            <a:endParaRPr lang="en-US" sz="1400" dirty="0"/>
          </a:p>
        </p:txBody>
      </p:sp>
    </p:spTree>
    <p:extLst>
      <p:ext uri="{BB962C8B-B14F-4D97-AF65-F5344CB8AC3E}">
        <p14:creationId xmlns:p14="http://schemas.microsoft.com/office/powerpoint/2010/main" val="18602788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2"/>
                </a:solidFill>
              </a:rPr>
              <a:t>CCSS.ELA-Literacy.RI.6.5</a:t>
            </a:r>
          </a:p>
        </p:txBody>
      </p:sp>
      <p:sp>
        <p:nvSpPr>
          <p:cNvPr id="3" name="Content Placeholder 2"/>
          <p:cNvSpPr>
            <a:spLocks noGrp="1"/>
          </p:cNvSpPr>
          <p:nvPr>
            <p:ph idx="1"/>
          </p:nvPr>
        </p:nvSpPr>
        <p:spPr/>
        <p:txBody>
          <a:bodyPr/>
          <a:lstStyle/>
          <a:p>
            <a:pPr marL="0" indent="0">
              <a:buNone/>
            </a:pPr>
            <a:r>
              <a:rPr lang="en-US" dirty="0">
                <a:solidFill>
                  <a:schemeClr val="accent2"/>
                </a:solidFill>
              </a:rPr>
              <a:t>Analyze</a:t>
            </a:r>
            <a:r>
              <a:rPr lang="en-US" dirty="0"/>
              <a:t> how a particular sentence, paragraph, chapter, or section fits into the overall structure of a text and contributes to the development of the ideas.</a:t>
            </a:r>
          </a:p>
          <a:p>
            <a:pPr marL="0" indent="0">
              <a:buNone/>
            </a:pPr>
            <a:r>
              <a:rPr lang="en-US" dirty="0">
                <a:solidFill>
                  <a:schemeClr val="tx2"/>
                </a:solidFill>
              </a:rPr>
              <a:t> </a:t>
            </a:r>
          </a:p>
        </p:txBody>
      </p:sp>
    </p:spTree>
    <p:extLst>
      <p:ext uri="{BB962C8B-B14F-4D97-AF65-F5344CB8AC3E}">
        <p14:creationId xmlns:p14="http://schemas.microsoft.com/office/powerpoint/2010/main" val="2119195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Diving into the Specific Grade-Level Standards</a:t>
            </a:r>
          </a:p>
        </p:txBody>
      </p:sp>
      <p:sp>
        <p:nvSpPr>
          <p:cNvPr id="3" name="Content Placeholder 2"/>
          <p:cNvSpPr>
            <a:spLocks noGrp="1"/>
          </p:cNvSpPr>
          <p:nvPr>
            <p:ph idx="1"/>
          </p:nvPr>
        </p:nvSpPr>
        <p:spPr/>
        <p:txBody>
          <a:bodyPr/>
          <a:lstStyle/>
          <a:p>
            <a:pPr marL="0" indent="0">
              <a:buNone/>
            </a:pPr>
            <a:r>
              <a:rPr lang="en-US" dirty="0"/>
              <a:t>Remember that Standards 1 and 10 are bookends requiring:</a:t>
            </a:r>
          </a:p>
          <a:p>
            <a:r>
              <a:rPr lang="en-US" dirty="0">
                <a:solidFill>
                  <a:schemeClr val="tx1"/>
                </a:solidFill>
              </a:rPr>
              <a:t>all </a:t>
            </a:r>
            <a:r>
              <a:rPr lang="en-US" b="1" dirty="0">
                <a:solidFill>
                  <a:schemeClr val="accent2"/>
                </a:solidFill>
              </a:rPr>
              <a:t>passages</a:t>
            </a:r>
            <a:r>
              <a:rPr lang="en-US" dirty="0">
                <a:solidFill>
                  <a:schemeClr val="accent2"/>
                </a:solidFill>
              </a:rPr>
              <a:t> </a:t>
            </a:r>
            <a:r>
              <a:rPr lang="en-US" dirty="0">
                <a:solidFill>
                  <a:schemeClr val="tx1"/>
                </a:solidFill>
              </a:rPr>
              <a:t>to be appropriately complex </a:t>
            </a:r>
          </a:p>
          <a:p>
            <a:r>
              <a:rPr lang="en-US" dirty="0">
                <a:solidFill>
                  <a:schemeClr val="tx1"/>
                </a:solidFill>
              </a:rPr>
              <a:t>all </a:t>
            </a:r>
            <a:r>
              <a:rPr lang="en-US" b="1" dirty="0">
                <a:solidFill>
                  <a:schemeClr val="accent2"/>
                </a:solidFill>
              </a:rPr>
              <a:t>items</a:t>
            </a:r>
            <a:r>
              <a:rPr lang="en-US" b="1" dirty="0">
                <a:solidFill>
                  <a:schemeClr val="tx1"/>
                </a:solidFill>
              </a:rPr>
              <a:t> </a:t>
            </a:r>
            <a:r>
              <a:rPr lang="en-US" dirty="0"/>
              <a:t>to be answered using textual evidence</a:t>
            </a:r>
          </a:p>
          <a:p>
            <a:pPr marL="0" indent="0">
              <a:buNone/>
            </a:pPr>
            <a:endParaRPr lang="en-US" dirty="0"/>
          </a:p>
          <a:p>
            <a:pPr marL="0" indent="0">
              <a:buNone/>
            </a:pPr>
            <a:r>
              <a:rPr lang="en-US" b="1" dirty="0"/>
              <a:t>Items </a:t>
            </a:r>
            <a:r>
              <a:rPr lang="en-US" b="1" dirty="0">
                <a:solidFill>
                  <a:schemeClr val="tx1"/>
                </a:solidFill>
              </a:rPr>
              <a:t>should </a:t>
            </a:r>
            <a:r>
              <a:rPr lang="en-US" b="1" i="1" dirty="0">
                <a:solidFill>
                  <a:schemeClr val="tx1"/>
                </a:solidFill>
              </a:rPr>
              <a:t>never</a:t>
            </a:r>
            <a:r>
              <a:rPr lang="en-US" b="1" dirty="0">
                <a:solidFill>
                  <a:schemeClr val="tx1"/>
                </a:solidFill>
              </a:rPr>
              <a:t> be aligned to Standard 1 only. Instead, items should be aligned to Standard 1 </a:t>
            </a:r>
            <a:r>
              <a:rPr lang="en-US" b="1" i="1" dirty="0">
                <a:solidFill>
                  <a:schemeClr val="tx1"/>
                </a:solidFill>
              </a:rPr>
              <a:t>and</a:t>
            </a:r>
            <a:r>
              <a:rPr lang="en-US" b="1" dirty="0">
                <a:solidFill>
                  <a:schemeClr val="tx1"/>
                </a:solidFill>
              </a:rPr>
              <a:t> at least </a:t>
            </a:r>
            <a:r>
              <a:rPr lang="en-US" b="1" dirty="0"/>
              <a:t>one other standard.</a:t>
            </a:r>
          </a:p>
        </p:txBody>
      </p:sp>
    </p:spTree>
    <p:extLst>
      <p:ext uri="{BB962C8B-B14F-4D97-AF65-F5344CB8AC3E}">
        <p14:creationId xmlns:p14="http://schemas.microsoft.com/office/powerpoint/2010/main" val="11340327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391888"/>
            <a:ext cx="8394700" cy="4741587"/>
          </a:xfrm>
        </p:spPr>
        <p:txBody>
          <a:bodyPr/>
          <a:lstStyle/>
          <a:p>
            <a:pPr marL="0" indent="0">
              <a:buNone/>
            </a:pPr>
            <a:r>
              <a:rPr lang="en-US" b="1" dirty="0">
                <a:solidFill>
                  <a:schemeClr val="tx2"/>
                </a:solidFill>
              </a:rPr>
              <a:t>How could the organizational structure of paragraphs 3 and 4 </a:t>
            </a:r>
            <a:r>
              <a:rPr lang="en-US" b="1" u="sng" dirty="0">
                <a:solidFill>
                  <a:schemeClr val="tx2"/>
                </a:solidFill>
              </a:rPr>
              <a:t>best</a:t>
            </a:r>
            <a:r>
              <a:rPr lang="en-US" b="1" dirty="0">
                <a:solidFill>
                  <a:schemeClr val="tx2"/>
                </a:solidFill>
              </a:rPr>
              <a:t> be described? </a:t>
            </a:r>
          </a:p>
          <a:p>
            <a:pPr marL="457200" indent="-457200">
              <a:buAutoNum type="alphaUcPeriod"/>
            </a:pPr>
            <a:r>
              <a:rPr lang="en-US" dirty="0">
                <a:solidFill>
                  <a:schemeClr val="tx2"/>
                </a:solidFill>
              </a:rPr>
              <a:t>description</a:t>
            </a:r>
          </a:p>
          <a:p>
            <a:pPr marL="457200" indent="-457200">
              <a:buAutoNum type="alphaUcPeriod"/>
            </a:pPr>
            <a:r>
              <a:rPr lang="en-US" dirty="0">
                <a:solidFill>
                  <a:schemeClr val="tx2"/>
                </a:solidFill>
              </a:rPr>
              <a:t>cause and effect</a:t>
            </a:r>
          </a:p>
          <a:p>
            <a:pPr marL="457200" indent="-457200">
              <a:buAutoNum type="alphaUcPeriod"/>
            </a:pPr>
            <a:r>
              <a:rPr lang="en-US" dirty="0">
                <a:solidFill>
                  <a:schemeClr val="tx2"/>
                </a:solidFill>
              </a:rPr>
              <a:t>definition</a:t>
            </a:r>
          </a:p>
          <a:p>
            <a:pPr marL="457200" indent="-457200">
              <a:buAutoNum type="alphaUcPeriod"/>
            </a:pPr>
            <a:r>
              <a:rPr lang="en-US" dirty="0">
                <a:solidFill>
                  <a:schemeClr val="tx2"/>
                </a:solidFill>
              </a:rPr>
              <a:t>problem and solution</a:t>
            </a:r>
          </a:p>
        </p:txBody>
      </p:sp>
      <p:sp>
        <p:nvSpPr>
          <p:cNvPr id="4" name="Rectangle 3"/>
          <p:cNvSpPr/>
          <p:nvPr/>
        </p:nvSpPr>
        <p:spPr>
          <a:xfrm>
            <a:off x="19050" y="5776685"/>
            <a:ext cx="9042400" cy="307777"/>
          </a:xfrm>
          <a:prstGeom prst="rect">
            <a:avLst/>
          </a:prstGeom>
        </p:spPr>
        <p:txBody>
          <a:bodyPr wrap="square">
            <a:spAutoFit/>
          </a:bodyPr>
          <a:lstStyle/>
          <a:p>
            <a:pPr algn="ctr"/>
            <a:r>
              <a:rPr lang="en-US" sz="1400" dirty="0">
                <a:latin typeface="Calibri" panose="020F0502020204030204" pitchFamily="34" charset="0"/>
                <a:ea typeface="Calibri" panose="020F0502020204030204" pitchFamily="34" charset="0"/>
                <a:cs typeface="Times New Roman" panose="02020603050405020304" pitchFamily="18" charset="0"/>
              </a:rPr>
              <a:t>Associated text: </a:t>
            </a:r>
            <a:r>
              <a:rPr lang="en-US" sz="1400" i="1" dirty="0">
                <a:latin typeface="Calibri" panose="020F0502020204030204" pitchFamily="34" charset="0"/>
                <a:ea typeface="Calibri" panose="020F0502020204030204" pitchFamily="34" charset="0"/>
                <a:cs typeface="Times New Roman" panose="02020603050405020304" pitchFamily="18" charset="0"/>
              </a:rPr>
              <a:t>The Great Fire </a:t>
            </a:r>
            <a:r>
              <a:rPr lang="en-US" sz="1400" dirty="0">
                <a:latin typeface="Calibri" panose="020F0502020204030204" pitchFamily="34" charset="0"/>
                <a:ea typeface="Calibri" panose="020F0502020204030204" pitchFamily="34" charset="0"/>
                <a:cs typeface="Times New Roman" panose="02020603050405020304" pitchFamily="18" charset="0"/>
              </a:rPr>
              <a:t>by Jim Murphy</a:t>
            </a:r>
            <a:endParaRPr lang="en-US" sz="1400" dirty="0"/>
          </a:p>
        </p:txBody>
      </p:sp>
    </p:spTree>
    <p:extLst>
      <p:ext uri="{BB962C8B-B14F-4D97-AF65-F5344CB8AC3E}">
        <p14:creationId xmlns:p14="http://schemas.microsoft.com/office/powerpoint/2010/main" val="17019352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500" y="326571"/>
            <a:ext cx="8559800" cy="5741927"/>
          </a:xfrm>
        </p:spPr>
        <p:txBody>
          <a:bodyPr>
            <a:normAutofit lnSpcReduction="10000"/>
          </a:bodyPr>
          <a:lstStyle/>
          <a:p>
            <a:pPr marL="0" indent="0">
              <a:buNone/>
            </a:pPr>
            <a:r>
              <a:rPr lang="en-US" b="1" dirty="0">
                <a:solidFill>
                  <a:schemeClr val="tx2"/>
                </a:solidFill>
              </a:rPr>
              <a:t>How do the details in paragraphs 3 and 4 about the poor, middle-class, and wealthier neighborhoods contribute to the development of the central ideas of the passage? </a:t>
            </a:r>
            <a:endParaRPr lang="en-US" dirty="0">
              <a:solidFill>
                <a:schemeClr val="tx2"/>
              </a:solidFill>
            </a:endParaRPr>
          </a:p>
          <a:p>
            <a:pPr marL="457200" indent="-457200">
              <a:buFont typeface="+mj-lt"/>
              <a:buAutoNum type="alphaUcPeriod"/>
            </a:pPr>
            <a:r>
              <a:rPr lang="en-US" dirty="0">
                <a:solidFill>
                  <a:schemeClr val="tx2"/>
                </a:solidFill>
              </a:rPr>
              <a:t>The paragraphs support the idea that the fire spread widely because of the amount of wood in all three areas.</a:t>
            </a:r>
          </a:p>
          <a:p>
            <a:pPr marL="457200" indent="-457200">
              <a:buFont typeface="+mj-lt"/>
              <a:buAutoNum type="alphaUcPeriod"/>
            </a:pPr>
            <a:r>
              <a:rPr lang="en-US" dirty="0">
                <a:solidFill>
                  <a:schemeClr val="tx2"/>
                </a:solidFill>
              </a:rPr>
              <a:t>The paragraphs support the idea that wood was the most readily available resource because of the number of trees in the area.</a:t>
            </a:r>
          </a:p>
          <a:p>
            <a:pPr marL="457200" indent="-457200">
              <a:buFont typeface="+mj-lt"/>
              <a:buAutoNum type="alphaUcPeriod"/>
            </a:pPr>
            <a:r>
              <a:rPr lang="en-US" dirty="0">
                <a:solidFill>
                  <a:schemeClr val="tx2"/>
                </a:solidFill>
              </a:rPr>
              <a:t>The paragraphs support the idea that long ago people were unaware of the importance of well-constructed buildings.</a:t>
            </a:r>
          </a:p>
          <a:p>
            <a:pPr marL="457200" indent="-457200">
              <a:buFont typeface="+mj-lt"/>
              <a:buAutoNum type="alphaUcPeriod"/>
            </a:pPr>
            <a:r>
              <a:rPr lang="en-US" dirty="0">
                <a:solidFill>
                  <a:schemeClr val="tx2"/>
                </a:solidFill>
              </a:rPr>
              <a:t>The paragraphs support the idea that Chicago was different from other large cities during that time.</a:t>
            </a:r>
          </a:p>
          <a:p>
            <a:pPr marL="0" indent="0">
              <a:buNone/>
            </a:pPr>
            <a:endParaRPr lang="en-US" dirty="0"/>
          </a:p>
        </p:txBody>
      </p:sp>
      <p:sp>
        <p:nvSpPr>
          <p:cNvPr id="4" name="Rectangle 3"/>
          <p:cNvSpPr/>
          <p:nvPr/>
        </p:nvSpPr>
        <p:spPr>
          <a:xfrm>
            <a:off x="-650543" y="6068499"/>
            <a:ext cx="10708943" cy="307777"/>
          </a:xfrm>
          <a:prstGeom prst="rect">
            <a:avLst/>
          </a:prstGeom>
        </p:spPr>
        <p:txBody>
          <a:bodyPr wrap="square">
            <a:spAutoFit/>
          </a:bodyPr>
          <a:lstStyle/>
          <a:p>
            <a:pPr algn="ctr"/>
            <a:r>
              <a:rPr lang="en-US" sz="1400" dirty="0">
                <a:latin typeface="Calibri" panose="020F0502020204030204" pitchFamily="34" charset="0"/>
                <a:ea typeface="Calibri" panose="020F0502020204030204" pitchFamily="34" charset="0"/>
                <a:cs typeface="Times New Roman" panose="02020603050405020304" pitchFamily="18" charset="0"/>
              </a:rPr>
              <a:t>Associated text: </a:t>
            </a:r>
            <a:r>
              <a:rPr lang="en-US" sz="1400" i="1" dirty="0">
                <a:latin typeface="Calibri" panose="020F0502020204030204" pitchFamily="34" charset="0"/>
                <a:ea typeface="Calibri" panose="020F0502020204030204" pitchFamily="34" charset="0"/>
                <a:cs typeface="Times New Roman" panose="02020603050405020304" pitchFamily="18" charset="0"/>
              </a:rPr>
              <a:t>The Great Fire </a:t>
            </a:r>
            <a:r>
              <a:rPr lang="en-US" sz="1400" dirty="0">
                <a:latin typeface="Calibri" panose="020F0502020204030204" pitchFamily="34" charset="0"/>
                <a:ea typeface="Calibri" panose="020F0502020204030204" pitchFamily="34" charset="0"/>
                <a:cs typeface="Times New Roman" panose="02020603050405020304" pitchFamily="18" charset="0"/>
              </a:rPr>
              <a:t>by Jim Murphy</a:t>
            </a:r>
            <a:endParaRPr lang="en-US" sz="1400" dirty="0"/>
          </a:p>
        </p:txBody>
      </p:sp>
    </p:spTree>
    <p:extLst>
      <p:ext uri="{BB962C8B-B14F-4D97-AF65-F5344CB8AC3E}">
        <p14:creationId xmlns:p14="http://schemas.microsoft.com/office/powerpoint/2010/main" val="5819625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2"/>
                </a:solidFill>
              </a:rPr>
              <a:t>CCSS.ELA-Literacy.RI.6.6</a:t>
            </a:r>
          </a:p>
        </p:txBody>
      </p:sp>
      <p:sp>
        <p:nvSpPr>
          <p:cNvPr id="3" name="Content Placeholder 2"/>
          <p:cNvSpPr>
            <a:spLocks noGrp="1"/>
          </p:cNvSpPr>
          <p:nvPr>
            <p:ph idx="1"/>
          </p:nvPr>
        </p:nvSpPr>
        <p:spPr/>
        <p:txBody>
          <a:bodyPr/>
          <a:lstStyle/>
          <a:p>
            <a:pPr marL="0" indent="0">
              <a:buNone/>
            </a:pPr>
            <a:r>
              <a:rPr lang="en-US" dirty="0">
                <a:solidFill>
                  <a:schemeClr val="accent2"/>
                </a:solidFill>
              </a:rPr>
              <a:t>Determine </a:t>
            </a:r>
            <a:r>
              <a:rPr lang="en-US" dirty="0">
                <a:solidFill>
                  <a:schemeClr val="tx2"/>
                </a:solidFill>
              </a:rPr>
              <a:t>an author’s point of view or purpose in a text and </a:t>
            </a:r>
            <a:r>
              <a:rPr lang="en-US" dirty="0">
                <a:solidFill>
                  <a:schemeClr val="accent2"/>
                </a:solidFill>
              </a:rPr>
              <a:t>explain</a:t>
            </a:r>
            <a:r>
              <a:rPr lang="en-US" dirty="0">
                <a:solidFill>
                  <a:schemeClr val="tx1"/>
                </a:solidFill>
              </a:rPr>
              <a:t> </a:t>
            </a:r>
            <a:r>
              <a:rPr lang="en-US" dirty="0">
                <a:solidFill>
                  <a:schemeClr val="tx2"/>
                </a:solidFill>
              </a:rPr>
              <a:t>how it is conveyed in the text. </a:t>
            </a:r>
          </a:p>
        </p:txBody>
      </p:sp>
    </p:spTree>
    <p:extLst>
      <p:ext uri="{BB962C8B-B14F-4D97-AF65-F5344CB8AC3E}">
        <p14:creationId xmlns:p14="http://schemas.microsoft.com/office/powerpoint/2010/main" val="20894086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500" y="391888"/>
            <a:ext cx="8521700" cy="4244281"/>
          </a:xfrm>
        </p:spPr>
        <p:txBody>
          <a:bodyPr>
            <a:normAutofit lnSpcReduction="10000"/>
          </a:bodyPr>
          <a:lstStyle/>
          <a:p>
            <a:pPr marL="0" indent="0">
              <a:buNone/>
            </a:pPr>
            <a:r>
              <a:rPr lang="en-US" b="1" dirty="0">
                <a:solidFill>
                  <a:schemeClr val="tx2"/>
                </a:solidFill>
              </a:rPr>
              <a:t>What is the author’s </a:t>
            </a:r>
            <a:r>
              <a:rPr lang="en-US" b="1" u="sng" dirty="0">
                <a:solidFill>
                  <a:schemeClr val="tx2"/>
                </a:solidFill>
              </a:rPr>
              <a:t>main</a:t>
            </a:r>
            <a:r>
              <a:rPr lang="en-US" b="1" dirty="0">
                <a:solidFill>
                  <a:schemeClr val="tx2"/>
                </a:solidFill>
              </a:rPr>
              <a:t> purpose in writing this text? </a:t>
            </a:r>
          </a:p>
          <a:p>
            <a:pPr marL="457200" indent="-457200">
              <a:buAutoNum type="alphaUcPeriod"/>
            </a:pPr>
            <a:r>
              <a:rPr lang="en-US" dirty="0">
                <a:solidFill>
                  <a:schemeClr val="tx2"/>
                </a:solidFill>
              </a:rPr>
              <a:t>To persuade the reader raise children the way he was raised</a:t>
            </a:r>
          </a:p>
          <a:p>
            <a:pPr marL="457200" indent="-457200">
              <a:buAutoNum type="alphaUcPeriod"/>
            </a:pPr>
            <a:r>
              <a:rPr lang="en-US" dirty="0">
                <a:solidFill>
                  <a:schemeClr val="tx2"/>
                </a:solidFill>
              </a:rPr>
              <a:t>To entertain the reader with reflections on the way his parents raised him</a:t>
            </a:r>
          </a:p>
          <a:p>
            <a:pPr marL="457200" indent="-457200">
              <a:buAutoNum type="alphaUcPeriod"/>
            </a:pPr>
            <a:r>
              <a:rPr lang="en-US" dirty="0">
                <a:solidFill>
                  <a:schemeClr val="tx2"/>
                </a:solidFill>
              </a:rPr>
              <a:t>To explain to the reader that understanding the concepts behind science is more important than just understanding facts</a:t>
            </a:r>
          </a:p>
          <a:p>
            <a:pPr marL="457200" indent="-457200">
              <a:buAutoNum type="alphaUcPeriod"/>
            </a:pPr>
            <a:r>
              <a:rPr lang="en-US" dirty="0">
                <a:solidFill>
                  <a:schemeClr val="tx2"/>
                </a:solidFill>
              </a:rPr>
              <a:t>To inform the reader about the many different places science can be witnessed in everyday life</a:t>
            </a:r>
          </a:p>
          <a:p>
            <a:pPr marL="457200" indent="-457200">
              <a:buAutoNum type="alphaUcPeriod"/>
            </a:pPr>
            <a:endParaRPr lang="en-US" dirty="0"/>
          </a:p>
          <a:p>
            <a:pPr marL="0" indent="0">
              <a:buNone/>
            </a:pPr>
            <a:endParaRPr lang="en-US" dirty="0"/>
          </a:p>
          <a:p>
            <a:pPr marL="0" indent="0">
              <a:buNone/>
            </a:pPr>
            <a:endParaRPr lang="en-US" dirty="0"/>
          </a:p>
        </p:txBody>
      </p:sp>
      <p:sp>
        <p:nvSpPr>
          <p:cNvPr id="4" name="Rectangle 3"/>
          <p:cNvSpPr/>
          <p:nvPr/>
        </p:nvSpPr>
        <p:spPr>
          <a:xfrm>
            <a:off x="-782472" y="6068500"/>
            <a:ext cx="10708943" cy="307777"/>
          </a:xfrm>
          <a:prstGeom prst="rect">
            <a:avLst/>
          </a:prstGeom>
        </p:spPr>
        <p:txBody>
          <a:bodyPr wrap="square">
            <a:spAutoFit/>
          </a:bodyPr>
          <a:lstStyle/>
          <a:p>
            <a:pPr algn="ctr"/>
            <a:r>
              <a:rPr lang="en-US" sz="1400" dirty="0"/>
              <a:t>Associated text: “The Making of a Scientist” by Richard Feynman</a:t>
            </a:r>
          </a:p>
        </p:txBody>
      </p:sp>
    </p:spTree>
    <p:extLst>
      <p:ext uri="{BB962C8B-B14F-4D97-AF65-F5344CB8AC3E}">
        <p14:creationId xmlns:p14="http://schemas.microsoft.com/office/powerpoint/2010/main" val="27995756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5600" y="114301"/>
            <a:ext cx="8597900" cy="5954198"/>
          </a:xfrm>
        </p:spPr>
        <p:txBody>
          <a:bodyPr>
            <a:normAutofit fontScale="85000" lnSpcReduction="20000"/>
          </a:bodyPr>
          <a:lstStyle/>
          <a:p>
            <a:pPr marL="0" indent="0">
              <a:buNone/>
            </a:pPr>
            <a:r>
              <a:rPr lang="en-US" b="1" dirty="0">
                <a:solidFill>
                  <a:schemeClr val="tx2"/>
                </a:solidFill>
              </a:rPr>
              <a:t>The following question has two parts. Answer Part A and then answer Part B.</a:t>
            </a:r>
            <a:endParaRPr lang="en-US" dirty="0">
              <a:solidFill>
                <a:schemeClr val="tx2"/>
              </a:solidFill>
            </a:endParaRPr>
          </a:p>
          <a:p>
            <a:pPr marL="0" indent="0">
              <a:buNone/>
            </a:pPr>
            <a:r>
              <a:rPr lang="en-US" b="1" dirty="0">
                <a:solidFill>
                  <a:schemeClr val="tx2"/>
                </a:solidFill>
              </a:rPr>
              <a:t> </a:t>
            </a:r>
            <a:endParaRPr lang="en-US" dirty="0">
              <a:solidFill>
                <a:schemeClr val="tx2"/>
              </a:solidFill>
            </a:endParaRPr>
          </a:p>
          <a:p>
            <a:pPr marL="0" indent="0">
              <a:buNone/>
            </a:pPr>
            <a:r>
              <a:rPr lang="en-US" b="1" dirty="0">
                <a:solidFill>
                  <a:schemeClr val="tx2"/>
                </a:solidFill>
              </a:rPr>
              <a:t>Part A: With which statement would Feynman </a:t>
            </a:r>
            <a:r>
              <a:rPr lang="en-US" b="1" u="sng" dirty="0">
                <a:solidFill>
                  <a:schemeClr val="tx2"/>
                </a:solidFill>
              </a:rPr>
              <a:t>most likely</a:t>
            </a:r>
            <a:r>
              <a:rPr lang="en-US" b="1" dirty="0">
                <a:solidFill>
                  <a:schemeClr val="tx2"/>
                </a:solidFill>
              </a:rPr>
              <a:t> agree? </a:t>
            </a:r>
            <a:endParaRPr lang="en-US" dirty="0">
              <a:solidFill>
                <a:schemeClr val="tx2"/>
              </a:solidFill>
            </a:endParaRPr>
          </a:p>
          <a:p>
            <a:pPr marL="457200" indent="-457200">
              <a:buFont typeface="+mj-lt"/>
              <a:buAutoNum type="alphaUcPeriod"/>
            </a:pPr>
            <a:r>
              <a:rPr lang="en-US" dirty="0">
                <a:solidFill>
                  <a:schemeClr val="tx2"/>
                </a:solidFill>
              </a:rPr>
              <a:t>Books are necessary to learn about science.</a:t>
            </a:r>
          </a:p>
          <a:p>
            <a:pPr marL="457200" indent="-457200">
              <a:buFont typeface="+mj-lt"/>
              <a:buAutoNum type="alphaUcPeriod"/>
            </a:pPr>
            <a:r>
              <a:rPr lang="en-US" dirty="0">
                <a:solidFill>
                  <a:schemeClr val="tx2"/>
                </a:solidFill>
              </a:rPr>
              <a:t>Parents should allow children to study what they want.</a:t>
            </a:r>
          </a:p>
          <a:p>
            <a:pPr marL="457200" indent="-457200">
              <a:buFont typeface="+mj-lt"/>
              <a:buAutoNum type="alphaUcPeriod"/>
            </a:pPr>
            <a:r>
              <a:rPr lang="en-US" dirty="0">
                <a:solidFill>
                  <a:schemeClr val="tx2"/>
                </a:solidFill>
              </a:rPr>
              <a:t>There is a difference between knowing about something and truly understanding it. </a:t>
            </a:r>
          </a:p>
          <a:p>
            <a:pPr marL="457200" indent="-457200">
              <a:buFont typeface="+mj-lt"/>
              <a:buAutoNum type="alphaUcPeriod"/>
            </a:pPr>
            <a:r>
              <a:rPr lang="en-US" dirty="0">
                <a:solidFill>
                  <a:schemeClr val="tx2"/>
                </a:solidFill>
              </a:rPr>
              <a:t>Talking to someone about science makes it more interesting.</a:t>
            </a:r>
          </a:p>
          <a:p>
            <a:pPr marL="0" indent="0">
              <a:buNone/>
            </a:pPr>
            <a:endParaRPr lang="en-US" dirty="0">
              <a:solidFill>
                <a:schemeClr val="tx2"/>
              </a:solidFill>
            </a:endParaRPr>
          </a:p>
          <a:p>
            <a:pPr marL="0" indent="0">
              <a:buNone/>
            </a:pPr>
            <a:r>
              <a:rPr lang="en-US" b="1" dirty="0">
                <a:solidFill>
                  <a:schemeClr val="tx2"/>
                </a:solidFill>
              </a:rPr>
              <a:t>Part B: Which sentence provides the </a:t>
            </a:r>
            <a:r>
              <a:rPr lang="en-US" b="1" u="sng" dirty="0">
                <a:solidFill>
                  <a:schemeClr val="tx2"/>
                </a:solidFill>
              </a:rPr>
              <a:t>best</a:t>
            </a:r>
            <a:r>
              <a:rPr lang="en-US" b="1" dirty="0">
                <a:solidFill>
                  <a:schemeClr val="tx2"/>
                </a:solidFill>
              </a:rPr>
              <a:t> evidence for the correct answer to Part A?</a:t>
            </a:r>
            <a:endParaRPr lang="en-US" dirty="0">
              <a:solidFill>
                <a:schemeClr val="tx2"/>
              </a:solidFill>
            </a:endParaRPr>
          </a:p>
          <a:p>
            <a:pPr marL="457200" indent="-457200">
              <a:buFont typeface="+mj-lt"/>
              <a:buAutoNum type="alphaUcPeriod"/>
            </a:pPr>
            <a:r>
              <a:rPr lang="en-US" dirty="0">
                <a:solidFill>
                  <a:schemeClr val="tx2"/>
                </a:solidFill>
              </a:rPr>
              <a:t>“When my mother saw that she said, ‘Leave the poor child alone.’” </a:t>
            </a:r>
          </a:p>
          <a:p>
            <a:pPr marL="457200" indent="-457200">
              <a:buFont typeface="+mj-lt"/>
              <a:buAutoNum type="alphaUcPeriod"/>
            </a:pPr>
            <a:r>
              <a:rPr lang="en-US" dirty="0">
                <a:solidFill>
                  <a:schemeClr val="tx2"/>
                </a:solidFill>
              </a:rPr>
              <a:t>“When I was a small boy he used to sit me on his lap and read to me from the </a:t>
            </a:r>
            <a:r>
              <a:rPr lang="en-US" i="1" dirty="0">
                <a:solidFill>
                  <a:schemeClr val="tx2"/>
                </a:solidFill>
              </a:rPr>
              <a:t>Britannica</a:t>
            </a:r>
            <a:r>
              <a:rPr lang="en-US" dirty="0">
                <a:solidFill>
                  <a:schemeClr val="tx2"/>
                </a:solidFill>
              </a:rPr>
              <a:t>.”</a:t>
            </a:r>
          </a:p>
          <a:p>
            <a:pPr marL="457200" indent="-457200">
              <a:buFont typeface="+mj-lt"/>
              <a:buAutoNum type="alphaUcPeriod"/>
            </a:pPr>
            <a:r>
              <a:rPr lang="en-US" dirty="0">
                <a:solidFill>
                  <a:schemeClr val="tx2"/>
                </a:solidFill>
              </a:rPr>
              <a:t>“My father would stop reading and say, ‘Now, let’s see what that means.’”</a:t>
            </a:r>
          </a:p>
          <a:p>
            <a:pPr marL="457200" indent="-457200">
              <a:buFont typeface="+mj-lt"/>
              <a:buAutoNum type="alphaUcPeriod"/>
            </a:pPr>
            <a:r>
              <a:rPr lang="en-US" dirty="0">
                <a:solidFill>
                  <a:schemeClr val="tx2"/>
                </a:solidFill>
              </a:rPr>
              <a:t>“When the other mothers saw this, they thought it was wonderful and that the other fathers should take their sons for walks.”</a:t>
            </a:r>
          </a:p>
          <a:p>
            <a:pPr marL="457200" indent="-457200">
              <a:buAutoNum type="alphaUcPeriod" startAt="4"/>
            </a:pPr>
            <a:endParaRPr lang="en-US" dirty="0">
              <a:solidFill>
                <a:schemeClr val="tx2"/>
              </a:solidFill>
            </a:endParaRPr>
          </a:p>
          <a:p>
            <a:pPr marL="0" indent="0">
              <a:buNone/>
            </a:pPr>
            <a:endParaRPr lang="en-US" dirty="0">
              <a:solidFill>
                <a:schemeClr val="tx2"/>
              </a:solidFill>
            </a:endParaRPr>
          </a:p>
        </p:txBody>
      </p:sp>
      <p:sp>
        <p:nvSpPr>
          <p:cNvPr id="4" name="Rectangle 3"/>
          <p:cNvSpPr/>
          <p:nvPr/>
        </p:nvSpPr>
        <p:spPr>
          <a:xfrm>
            <a:off x="-914400" y="6068499"/>
            <a:ext cx="10708943" cy="307777"/>
          </a:xfrm>
          <a:prstGeom prst="rect">
            <a:avLst/>
          </a:prstGeom>
        </p:spPr>
        <p:txBody>
          <a:bodyPr wrap="square">
            <a:spAutoFit/>
          </a:bodyPr>
          <a:lstStyle/>
          <a:p>
            <a:pPr algn="ctr"/>
            <a:r>
              <a:rPr lang="en-US" sz="1400" dirty="0">
                <a:latin typeface="Calibri" panose="020F0502020204030204" pitchFamily="34" charset="0"/>
                <a:ea typeface="Calibri" panose="020F0502020204030204" pitchFamily="34" charset="0"/>
                <a:cs typeface="Times New Roman" panose="02020603050405020304" pitchFamily="18" charset="0"/>
              </a:rPr>
              <a:t>Associated text: “The Making of a Scientist” by Richard Feynman</a:t>
            </a:r>
            <a:endParaRPr lang="en-US" sz="1400" dirty="0"/>
          </a:p>
        </p:txBody>
      </p:sp>
    </p:spTree>
    <p:extLst>
      <p:ext uri="{BB962C8B-B14F-4D97-AF65-F5344CB8AC3E}">
        <p14:creationId xmlns:p14="http://schemas.microsoft.com/office/powerpoint/2010/main" val="34739860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2"/>
                </a:solidFill>
              </a:rPr>
              <a:t>CCSS.ELA-Literacy.RI.6.7</a:t>
            </a:r>
          </a:p>
        </p:txBody>
      </p:sp>
      <p:sp>
        <p:nvSpPr>
          <p:cNvPr id="3" name="Content Placeholder 2"/>
          <p:cNvSpPr>
            <a:spLocks noGrp="1"/>
          </p:cNvSpPr>
          <p:nvPr>
            <p:ph idx="1"/>
          </p:nvPr>
        </p:nvSpPr>
        <p:spPr/>
        <p:txBody>
          <a:bodyPr/>
          <a:lstStyle/>
          <a:p>
            <a:pPr marL="0" indent="0">
              <a:buNone/>
            </a:pPr>
            <a:r>
              <a:rPr lang="en-US" dirty="0">
                <a:solidFill>
                  <a:schemeClr val="accent2"/>
                </a:solidFill>
              </a:rPr>
              <a:t>Integrate </a:t>
            </a:r>
            <a:r>
              <a:rPr lang="en-US" dirty="0">
                <a:solidFill>
                  <a:schemeClr val="tx2"/>
                </a:solidFill>
              </a:rPr>
              <a:t>information presented in different media or formats (e.g., visually, quantitatively) as well as in words to develop a coherent understanding of a topic or issue. </a:t>
            </a:r>
          </a:p>
        </p:txBody>
      </p:sp>
    </p:spTree>
    <p:extLst>
      <p:ext uri="{BB962C8B-B14F-4D97-AF65-F5344CB8AC3E}">
        <p14:creationId xmlns:p14="http://schemas.microsoft.com/office/powerpoint/2010/main" val="20167789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100" y="326572"/>
            <a:ext cx="8623300" cy="5274128"/>
          </a:xfrm>
        </p:spPr>
        <p:txBody>
          <a:bodyPr>
            <a:normAutofit lnSpcReduction="10000"/>
          </a:bodyPr>
          <a:lstStyle/>
          <a:p>
            <a:pPr marL="0" indent="0">
              <a:lnSpc>
                <a:spcPct val="115000"/>
              </a:lnSpc>
              <a:spcBef>
                <a:spcPts val="0"/>
              </a:spcBef>
              <a:buNone/>
            </a:pPr>
            <a:r>
              <a:rPr lang="en-US" b="1" dirty="0">
                <a:solidFill>
                  <a:schemeClr val="tx2"/>
                </a:solidFill>
                <a:latin typeface="Lucida Sans" panose="020B0602030504020204" pitchFamily="34" charset="0"/>
                <a:ea typeface="Calibri" panose="020F0502020204030204" pitchFamily="34" charset="0"/>
                <a:cs typeface="Arial" panose="020B0604020202020204" pitchFamily="34" charset="0"/>
              </a:rPr>
              <a:t>Which idea is featured as a </a:t>
            </a:r>
            <a:r>
              <a:rPr lang="en-US" b="1" u="sng" dirty="0">
                <a:solidFill>
                  <a:schemeClr val="tx2"/>
                </a:solidFill>
                <a:latin typeface="Lucida Sans" panose="020B0602030504020204" pitchFamily="34" charset="0"/>
                <a:ea typeface="Calibri" panose="020F0502020204030204" pitchFamily="34" charset="0"/>
                <a:cs typeface="Arial" panose="020B0604020202020204" pitchFamily="34" charset="0"/>
              </a:rPr>
              <a:t>main</a:t>
            </a:r>
            <a:r>
              <a:rPr lang="en-US" b="1" dirty="0">
                <a:solidFill>
                  <a:schemeClr val="tx2"/>
                </a:solidFill>
                <a:latin typeface="Lucida Sans" panose="020B0602030504020204" pitchFamily="34" charset="0"/>
                <a:ea typeface="Calibri" panose="020F0502020204030204" pitchFamily="34" charset="0"/>
                <a:cs typeface="Arial" panose="020B0604020202020204" pitchFamily="34" charset="0"/>
              </a:rPr>
              <a:t> point in both the text and the video?</a:t>
            </a:r>
          </a:p>
          <a:p>
            <a:pPr marL="457200" indent="-457200">
              <a:lnSpc>
                <a:spcPct val="115000"/>
              </a:lnSpc>
              <a:spcBef>
                <a:spcPts val="0"/>
              </a:spcBef>
              <a:buAutoNum type="alphaUcPeriod"/>
            </a:pPr>
            <a:r>
              <a:rPr lang="en-US" dirty="0">
                <a:solidFill>
                  <a:schemeClr val="tx2"/>
                </a:solidFill>
                <a:latin typeface="Lucida Sans" panose="020B0602030504020204" pitchFamily="34" charset="0"/>
                <a:ea typeface="Calibri" panose="020F0502020204030204" pitchFamily="34" charset="0"/>
                <a:cs typeface="Arial" panose="020B0604020202020204" pitchFamily="34" charset="0"/>
              </a:rPr>
              <a:t>Richard Feynman’s son is learning about science in the same way Richard Feynman did.</a:t>
            </a:r>
          </a:p>
          <a:p>
            <a:pPr marL="457200" indent="-457200">
              <a:lnSpc>
                <a:spcPct val="115000"/>
              </a:lnSpc>
              <a:spcBef>
                <a:spcPts val="0"/>
              </a:spcBef>
              <a:buAutoNum type="alphaUcPeriod"/>
            </a:pPr>
            <a:r>
              <a:rPr lang="en-US" dirty="0">
                <a:solidFill>
                  <a:schemeClr val="tx2"/>
                </a:solidFill>
                <a:latin typeface="Lucida Sans" panose="020B0602030504020204" pitchFamily="34" charset="0"/>
                <a:ea typeface="Calibri" panose="020F0502020204030204" pitchFamily="34" charset="0"/>
                <a:cs typeface="Arial" panose="020B0604020202020204" pitchFamily="34" charset="0"/>
              </a:rPr>
              <a:t>The lessons Richard Feynman learned as a child about truly understanding science carried forward in his later work. </a:t>
            </a:r>
          </a:p>
          <a:p>
            <a:pPr marL="457200" indent="-457200">
              <a:lnSpc>
                <a:spcPct val="115000"/>
              </a:lnSpc>
              <a:spcBef>
                <a:spcPts val="0"/>
              </a:spcBef>
              <a:buAutoNum type="alphaUcPeriod"/>
            </a:pPr>
            <a:r>
              <a:rPr lang="en-US" dirty="0">
                <a:solidFill>
                  <a:schemeClr val="tx2"/>
                </a:solidFill>
                <a:latin typeface="Lucida Sans" panose="020B0602030504020204" pitchFamily="34" charset="0"/>
                <a:ea typeface="Calibri" panose="020F0502020204030204" pitchFamily="34" charset="0"/>
                <a:cs typeface="Arial" panose="020B0604020202020204" pitchFamily="34" charset="0"/>
              </a:rPr>
              <a:t>Richard Feynman began making important discoveries as a child and eventually became famous for those findings.</a:t>
            </a:r>
          </a:p>
          <a:p>
            <a:pPr marL="457200" indent="-457200">
              <a:lnSpc>
                <a:spcPct val="115000"/>
              </a:lnSpc>
              <a:spcBef>
                <a:spcPts val="0"/>
              </a:spcBef>
              <a:buAutoNum type="alphaUcPeriod"/>
            </a:pPr>
            <a:r>
              <a:rPr lang="en-US" dirty="0">
                <a:solidFill>
                  <a:schemeClr val="tx2"/>
                </a:solidFill>
                <a:latin typeface="Lucida Sans" panose="020B0602030504020204" pitchFamily="34" charset="0"/>
                <a:ea typeface="Calibri" panose="020F0502020204030204" pitchFamily="34" charset="0"/>
                <a:cs typeface="Arial" panose="020B0604020202020204" pitchFamily="34" charset="0"/>
              </a:rPr>
              <a:t>The approach Richard Feynman takes in learning science is now a highly praised method of discovery used by scientists throughout the world. </a:t>
            </a:r>
          </a:p>
          <a:p>
            <a:pPr>
              <a:lnSpc>
                <a:spcPct val="115000"/>
              </a:lnSpc>
              <a:spcBef>
                <a:spcPts val="0"/>
              </a:spcBef>
              <a:buFont typeface="+mj-lt"/>
              <a:buAutoNum type="alphaUcPeriod"/>
            </a:pPr>
            <a:endParaRPr lang="en-US" dirty="0">
              <a:latin typeface="Calibri" panose="020F0502020204030204" pitchFamily="34" charset="0"/>
              <a:ea typeface="Calibri" panose="020F0502020204030204" pitchFamily="34" charset="0"/>
              <a:cs typeface="Arial" panose="020B0604020202020204" pitchFamily="34" charset="0"/>
            </a:endParaRPr>
          </a:p>
          <a:p>
            <a:pPr marL="0" indent="0">
              <a:lnSpc>
                <a:spcPct val="115000"/>
              </a:lnSpc>
              <a:spcBef>
                <a:spcPts val="0"/>
              </a:spcBef>
              <a:buNone/>
            </a:pP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15000"/>
              </a:lnSpc>
              <a:spcBef>
                <a:spcPts val="0"/>
              </a:spcBef>
              <a:buFont typeface="+mj-lt"/>
              <a:buAutoNum type="alphaUcPeriod"/>
            </a:pP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15000"/>
              </a:lnSpc>
              <a:spcBef>
                <a:spcPts val="0"/>
              </a:spcBef>
              <a:buFont typeface="+mj-lt"/>
              <a:buAutoNum type="alphaUcPeriod"/>
            </a:pP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15000"/>
              </a:lnSpc>
              <a:spcBef>
                <a:spcPts val="0"/>
              </a:spcBef>
              <a:buFont typeface="+mj-lt"/>
              <a:buAutoNum type="alphaUcPeriod"/>
            </a:pP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15000"/>
              </a:lnSpc>
              <a:spcBef>
                <a:spcPts val="0"/>
              </a:spcBef>
              <a:buFont typeface="+mj-lt"/>
              <a:buAutoNum type="alphaUcPeriod"/>
            </a:pP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15000"/>
              </a:lnSpc>
              <a:spcBef>
                <a:spcPts val="0"/>
              </a:spcBef>
              <a:buFont typeface="+mj-lt"/>
              <a:buAutoNum type="alphaUcPeriod"/>
            </a:pP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15000"/>
              </a:lnSpc>
              <a:spcBef>
                <a:spcPts val="0"/>
              </a:spcBef>
              <a:buFont typeface="+mj-lt"/>
              <a:buAutoNum type="alphaUcPeriod"/>
            </a:pPr>
            <a:endParaRPr lang="en-US" dirty="0">
              <a:latin typeface="Calibri" panose="020F0502020204030204" pitchFamily="34" charset="0"/>
              <a:ea typeface="Calibri" panose="020F0502020204030204" pitchFamily="34" charset="0"/>
              <a:cs typeface="Arial" panose="020B0604020202020204" pitchFamily="34" charset="0"/>
            </a:endParaRPr>
          </a:p>
          <a:p>
            <a:pPr marL="0" indent="0">
              <a:lnSpc>
                <a:spcPct val="115000"/>
              </a:lnSpc>
              <a:spcBef>
                <a:spcPts val="0"/>
              </a:spcBef>
              <a:buNone/>
            </a:pP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15000"/>
              </a:lnSpc>
              <a:spcBef>
                <a:spcPts val="0"/>
              </a:spcBef>
              <a:buFont typeface="+mj-lt"/>
              <a:buAutoNum type="alphaUcPeriod"/>
            </a:pP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2" name="Rectangle 1"/>
          <p:cNvSpPr/>
          <p:nvPr/>
        </p:nvSpPr>
        <p:spPr>
          <a:xfrm>
            <a:off x="31750" y="5600700"/>
            <a:ext cx="9144000" cy="738664"/>
          </a:xfrm>
          <a:prstGeom prst="rect">
            <a:avLst/>
          </a:prstGeom>
        </p:spPr>
        <p:txBody>
          <a:bodyPr wrap="square">
            <a:spAutoFit/>
          </a:bodyPr>
          <a:lstStyle/>
          <a:p>
            <a:pPr algn="ctr"/>
            <a:r>
              <a:rPr lang="en-US" sz="1400" dirty="0"/>
              <a:t>Associated video: Take the World from Another Point of View Part 1</a:t>
            </a:r>
            <a:br>
              <a:rPr lang="en-US" sz="1400" dirty="0"/>
            </a:br>
            <a:r>
              <a:rPr lang="en-US" sz="1400" dirty="0"/>
              <a:t> </a:t>
            </a:r>
            <a:r>
              <a:rPr lang="en-US" sz="1400" dirty="0">
                <a:hlinkClick r:id="rId3"/>
              </a:rPr>
              <a:t>http://www.richard-feynman.net/videos.htm </a:t>
            </a:r>
            <a:r>
              <a:rPr lang="en-US" sz="1400" dirty="0"/>
              <a:t>minutes 3:02 – 6:47 </a:t>
            </a:r>
            <a:br>
              <a:rPr lang="en-US" sz="1400" dirty="0"/>
            </a:br>
            <a:r>
              <a:rPr lang="en-US" sz="1400" dirty="0"/>
              <a:t>with associated text: “The Making of a Scientist” by Richard Feynman</a:t>
            </a:r>
          </a:p>
        </p:txBody>
      </p:sp>
    </p:spTree>
    <p:extLst>
      <p:ext uri="{BB962C8B-B14F-4D97-AF65-F5344CB8AC3E}">
        <p14:creationId xmlns:p14="http://schemas.microsoft.com/office/powerpoint/2010/main" val="12019137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1887"/>
            <a:ext cx="8216900" cy="3458218"/>
          </a:xfrm>
        </p:spPr>
        <p:txBody>
          <a:bodyPr>
            <a:normAutofit/>
          </a:bodyPr>
          <a:lstStyle/>
          <a:p>
            <a:pPr marL="0" indent="0">
              <a:buNone/>
            </a:pPr>
            <a:r>
              <a:rPr lang="en-US" b="1" dirty="0"/>
              <a:t>You have read a nonfiction essay written by Richard Feynman and watched a video of an interview of Dr. Feynman.  Write an essay explaining how what Dr. Feynman says in the text about learning science carried over to his career, as told in the video. Be sure to use details and examples from both the text and the video as you write your response. </a:t>
            </a:r>
            <a:endParaRPr lang="en-US" dirty="0"/>
          </a:p>
          <a:p>
            <a:pPr marL="0" indent="0">
              <a:buNone/>
            </a:pPr>
            <a:endParaRPr lang="en-US" dirty="0"/>
          </a:p>
          <a:p>
            <a:pPr marL="0" indent="0">
              <a:buNone/>
            </a:pPr>
            <a:endParaRPr lang="en-US" u="sng" dirty="0">
              <a:solidFill>
                <a:schemeClr val="tx1"/>
              </a:solidFill>
            </a:endParaRPr>
          </a:p>
          <a:p>
            <a:pPr marL="0" indent="0">
              <a:buNone/>
            </a:pPr>
            <a:endParaRPr lang="en-US" dirty="0"/>
          </a:p>
        </p:txBody>
      </p:sp>
      <p:sp>
        <p:nvSpPr>
          <p:cNvPr id="4" name="Rectangle 3"/>
          <p:cNvSpPr/>
          <p:nvPr/>
        </p:nvSpPr>
        <p:spPr>
          <a:xfrm>
            <a:off x="0" y="5561030"/>
            <a:ext cx="9144000" cy="738664"/>
          </a:xfrm>
          <a:prstGeom prst="rect">
            <a:avLst/>
          </a:prstGeom>
        </p:spPr>
        <p:txBody>
          <a:bodyPr wrap="square">
            <a:spAutoFit/>
          </a:bodyPr>
          <a:lstStyle/>
          <a:p>
            <a:pPr algn="ctr"/>
            <a:r>
              <a:rPr lang="en-US" sz="1400" dirty="0"/>
              <a:t>Associated video: Take the World from Another Point of View Part 1</a:t>
            </a:r>
            <a:br>
              <a:rPr lang="en-US" sz="1400" dirty="0"/>
            </a:br>
            <a:r>
              <a:rPr lang="en-US" sz="1400" dirty="0"/>
              <a:t> </a:t>
            </a:r>
            <a:r>
              <a:rPr lang="en-US" sz="1400" dirty="0">
                <a:hlinkClick r:id="rId3"/>
              </a:rPr>
              <a:t>http://www.richard-feynman.net/videos.htm </a:t>
            </a:r>
            <a:r>
              <a:rPr lang="en-US" sz="1400" dirty="0"/>
              <a:t>minutes 3:02 – 6:47 </a:t>
            </a:r>
            <a:br>
              <a:rPr lang="en-US" sz="1400" dirty="0"/>
            </a:br>
            <a:r>
              <a:rPr lang="en-US" sz="1400" dirty="0"/>
              <a:t>with associated text: “The Making of a Scientist” by Richard Feynman</a:t>
            </a:r>
          </a:p>
        </p:txBody>
      </p:sp>
    </p:spTree>
    <p:extLst>
      <p:ext uri="{BB962C8B-B14F-4D97-AF65-F5344CB8AC3E}">
        <p14:creationId xmlns:p14="http://schemas.microsoft.com/office/powerpoint/2010/main" val="34957908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2"/>
                </a:solidFill>
              </a:rPr>
              <a:t>CCSS.ELA-Literacy.RI.6.8</a:t>
            </a:r>
          </a:p>
        </p:txBody>
      </p:sp>
      <p:sp>
        <p:nvSpPr>
          <p:cNvPr id="3" name="Content Placeholder 2"/>
          <p:cNvSpPr>
            <a:spLocks noGrp="1"/>
          </p:cNvSpPr>
          <p:nvPr>
            <p:ph idx="1"/>
          </p:nvPr>
        </p:nvSpPr>
        <p:spPr/>
        <p:txBody>
          <a:bodyPr/>
          <a:lstStyle/>
          <a:p>
            <a:pPr marL="0" indent="0">
              <a:buNone/>
            </a:pPr>
            <a:r>
              <a:rPr lang="en-US" dirty="0">
                <a:solidFill>
                  <a:schemeClr val="accent2"/>
                </a:solidFill>
              </a:rPr>
              <a:t>Trace </a:t>
            </a:r>
            <a:r>
              <a:rPr lang="en-US" dirty="0">
                <a:solidFill>
                  <a:schemeClr val="tx2"/>
                </a:solidFill>
              </a:rPr>
              <a:t>and</a:t>
            </a:r>
            <a:r>
              <a:rPr lang="en-US" dirty="0">
                <a:solidFill>
                  <a:schemeClr val="accent2"/>
                </a:solidFill>
              </a:rPr>
              <a:t> evaluate </a:t>
            </a:r>
            <a:r>
              <a:rPr lang="en-US" dirty="0">
                <a:solidFill>
                  <a:schemeClr val="tx2"/>
                </a:solidFill>
              </a:rPr>
              <a:t>the argument and specific claims in a text, distinguishing claims that are supported by reasons and evidence from claims that are not.</a:t>
            </a:r>
          </a:p>
        </p:txBody>
      </p:sp>
    </p:spTree>
    <p:extLst>
      <p:ext uri="{BB962C8B-B14F-4D97-AF65-F5344CB8AC3E}">
        <p14:creationId xmlns:p14="http://schemas.microsoft.com/office/powerpoint/2010/main" val="21807154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91887"/>
            <a:ext cx="8597900" cy="4308450"/>
          </a:xfrm>
        </p:spPr>
        <p:txBody>
          <a:bodyPr>
            <a:normAutofit lnSpcReduction="10000"/>
          </a:bodyPr>
          <a:lstStyle/>
          <a:p>
            <a:pPr marL="0" indent="0">
              <a:buNone/>
            </a:pPr>
            <a:r>
              <a:rPr lang="en-US" b="1" dirty="0">
                <a:solidFill>
                  <a:schemeClr val="tx2"/>
                </a:solidFill>
              </a:rPr>
              <a:t>Which claim could be made after reading Richard Feynman’s account of his childhood?</a:t>
            </a:r>
            <a:endParaRPr lang="en-US" dirty="0">
              <a:solidFill>
                <a:schemeClr val="tx2"/>
              </a:solidFill>
            </a:endParaRPr>
          </a:p>
          <a:p>
            <a:pPr marL="457200" indent="-457200">
              <a:buAutoNum type="alphaUcPeriod"/>
            </a:pPr>
            <a:r>
              <a:rPr lang="en-US" dirty="0">
                <a:solidFill>
                  <a:schemeClr val="tx2"/>
                </a:solidFill>
              </a:rPr>
              <a:t>Science is more interesting than any other area of study.</a:t>
            </a:r>
          </a:p>
          <a:p>
            <a:pPr marL="457200" indent="-457200">
              <a:buAutoNum type="alphaUcPeriod"/>
            </a:pPr>
            <a:r>
              <a:rPr lang="en-US" dirty="0">
                <a:solidFill>
                  <a:schemeClr val="tx2"/>
                </a:solidFill>
              </a:rPr>
              <a:t>Feynman was disadvantaged because he did not learn important scientific terms associated with ideas.</a:t>
            </a:r>
          </a:p>
          <a:p>
            <a:pPr marL="457200" indent="-457200">
              <a:buAutoNum type="alphaUcPeriod"/>
            </a:pPr>
            <a:r>
              <a:rPr lang="en-US" dirty="0">
                <a:solidFill>
                  <a:schemeClr val="tx2"/>
                </a:solidFill>
              </a:rPr>
              <a:t>Feynman had a childhood similar to those of his peers.</a:t>
            </a:r>
          </a:p>
          <a:p>
            <a:pPr marL="457200" indent="-457200">
              <a:buAutoNum type="alphaUcPeriod"/>
            </a:pPr>
            <a:r>
              <a:rPr lang="en-US" dirty="0">
                <a:solidFill>
                  <a:schemeClr val="tx2"/>
                </a:solidFill>
              </a:rPr>
              <a:t>The excitement of discovery can be powerful motivation for some. </a:t>
            </a:r>
          </a:p>
        </p:txBody>
      </p:sp>
      <p:sp>
        <p:nvSpPr>
          <p:cNvPr id="4" name="Rectangle 3"/>
          <p:cNvSpPr/>
          <p:nvPr/>
        </p:nvSpPr>
        <p:spPr>
          <a:xfrm>
            <a:off x="-755177" y="6066709"/>
            <a:ext cx="10708943" cy="307777"/>
          </a:xfrm>
          <a:prstGeom prst="rect">
            <a:avLst/>
          </a:prstGeom>
        </p:spPr>
        <p:txBody>
          <a:bodyPr wrap="square">
            <a:spAutoFit/>
          </a:bodyPr>
          <a:lstStyle/>
          <a:p>
            <a:pPr algn="ctr"/>
            <a:r>
              <a:rPr lang="en-US" sz="1400" dirty="0">
                <a:latin typeface="Calibri" panose="020F0502020204030204" pitchFamily="34" charset="0"/>
                <a:ea typeface="Calibri" panose="020F0502020204030204" pitchFamily="34" charset="0"/>
                <a:cs typeface="Times New Roman" panose="02020603050405020304" pitchFamily="18" charset="0"/>
              </a:rPr>
              <a:t>Associated text: “The Making of a Scientist” by Richard Feynman</a:t>
            </a:r>
            <a:endParaRPr lang="en-US" sz="1400" dirty="0"/>
          </a:p>
        </p:txBody>
      </p:sp>
    </p:spTree>
    <p:extLst>
      <p:ext uri="{BB962C8B-B14F-4D97-AF65-F5344CB8AC3E}">
        <p14:creationId xmlns:p14="http://schemas.microsoft.com/office/powerpoint/2010/main" val="578847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solidFill>
                  <a:schemeClr val="tx2"/>
                </a:solidFill>
              </a:rPr>
              <a:t>CCSS.ELA-Literacy.RL.6.2</a:t>
            </a:r>
          </a:p>
        </p:txBody>
      </p:sp>
      <p:sp>
        <p:nvSpPr>
          <p:cNvPr id="6" name="Content Placeholder 5"/>
          <p:cNvSpPr>
            <a:spLocks noGrp="1"/>
          </p:cNvSpPr>
          <p:nvPr>
            <p:ph idx="1"/>
          </p:nvPr>
        </p:nvSpPr>
        <p:spPr/>
        <p:txBody>
          <a:bodyPr/>
          <a:lstStyle/>
          <a:p>
            <a:pPr marL="0" indent="0">
              <a:buNone/>
            </a:pPr>
            <a:br>
              <a:rPr lang="en-US" dirty="0"/>
            </a:br>
            <a:r>
              <a:rPr lang="en-US" dirty="0">
                <a:solidFill>
                  <a:schemeClr val="accent2"/>
                </a:solidFill>
              </a:rPr>
              <a:t>Determine</a:t>
            </a:r>
            <a:r>
              <a:rPr lang="en-US" dirty="0"/>
              <a:t> </a:t>
            </a:r>
            <a:r>
              <a:rPr lang="en-US" dirty="0">
                <a:solidFill>
                  <a:schemeClr val="tx2"/>
                </a:solidFill>
              </a:rPr>
              <a:t>a theme or central idea of a text and how it is conveyed through particular details; </a:t>
            </a:r>
            <a:r>
              <a:rPr lang="en-US" dirty="0">
                <a:solidFill>
                  <a:schemeClr val="accent2"/>
                </a:solidFill>
              </a:rPr>
              <a:t>provide</a:t>
            </a:r>
            <a:r>
              <a:rPr lang="en-US" dirty="0"/>
              <a:t> </a:t>
            </a:r>
            <a:r>
              <a:rPr lang="en-US" dirty="0">
                <a:solidFill>
                  <a:schemeClr val="tx2"/>
                </a:solidFill>
              </a:rPr>
              <a:t>a summary of the text distinct from personal opinions or judgments. </a:t>
            </a:r>
          </a:p>
        </p:txBody>
      </p:sp>
    </p:spTree>
    <p:extLst>
      <p:ext uri="{BB962C8B-B14F-4D97-AF65-F5344CB8AC3E}">
        <p14:creationId xmlns:p14="http://schemas.microsoft.com/office/powerpoint/2010/main" val="25025270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500" y="326572"/>
            <a:ext cx="8458200" cy="5439228"/>
          </a:xfrm>
        </p:spPr>
        <p:txBody>
          <a:bodyPr>
            <a:normAutofit/>
          </a:bodyPr>
          <a:lstStyle/>
          <a:p>
            <a:pPr marL="0" indent="0">
              <a:buNone/>
            </a:pPr>
            <a:r>
              <a:rPr lang="en-US" b="1" dirty="0">
                <a:solidFill>
                  <a:schemeClr val="tx2"/>
                </a:solidFill>
              </a:rPr>
              <a:t>Which </a:t>
            </a:r>
            <a:r>
              <a:rPr lang="en-US" b="1" u="sng" dirty="0">
                <a:solidFill>
                  <a:schemeClr val="tx2"/>
                </a:solidFill>
              </a:rPr>
              <a:t>two</a:t>
            </a:r>
            <a:r>
              <a:rPr lang="en-US" b="1" dirty="0">
                <a:solidFill>
                  <a:schemeClr val="tx2"/>
                </a:solidFill>
              </a:rPr>
              <a:t> details from the passage </a:t>
            </a:r>
            <a:r>
              <a:rPr lang="en-US" b="1" u="sng" dirty="0">
                <a:solidFill>
                  <a:schemeClr val="tx2"/>
                </a:solidFill>
              </a:rPr>
              <a:t>best</a:t>
            </a:r>
            <a:r>
              <a:rPr lang="en-US" b="1" dirty="0">
                <a:solidFill>
                  <a:schemeClr val="tx2"/>
                </a:solidFill>
              </a:rPr>
              <a:t> support the claim that the methods Feynman’s father used to teach him encouraged Feynman to be interested in science?</a:t>
            </a:r>
            <a:endParaRPr lang="en-US" dirty="0">
              <a:solidFill>
                <a:schemeClr val="tx2"/>
              </a:solidFill>
            </a:endParaRPr>
          </a:p>
          <a:p>
            <a:pPr marL="457200" indent="-457200">
              <a:buFont typeface="+mj-lt"/>
              <a:buAutoNum type="alphaUcPeriod"/>
            </a:pPr>
            <a:r>
              <a:rPr lang="en-US" dirty="0">
                <a:solidFill>
                  <a:schemeClr val="tx2"/>
                </a:solidFill>
              </a:rPr>
              <a:t>“Before I was born, my father told my mother, ‘If it’s a boy, he’s going to be a scientist.’”</a:t>
            </a:r>
          </a:p>
          <a:p>
            <a:pPr marL="457200" indent="-457200">
              <a:buFont typeface="+mj-lt"/>
              <a:buAutoNum type="alphaUcPeriod"/>
            </a:pPr>
            <a:r>
              <a:rPr lang="en-US" dirty="0">
                <a:solidFill>
                  <a:schemeClr val="tx2"/>
                </a:solidFill>
              </a:rPr>
              <a:t>“I never really asked him, because I just assumed that those were things fathers knew.”</a:t>
            </a:r>
          </a:p>
          <a:p>
            <a:pPr marL="457200" indent="-457200">
              <a:buFont typeface="+mj-lt"/>
              <a:buAutoNum type="alphaUcPeriod"/>
            </a:pPr>
            <a:r>
              <a:rPr lang="en-US" dirty="0">
                <a:solidFill>
                  <a:schemeClr val="tx2"/>
                </a:solidFill>
              </a:rPr>
              <a:t>“My father taught me to notice things.”</a:t>
            </a:r>
          </a:p>
          <a:p>
            <a:pPr marL="457200" indent="-457200">
              <a:buFont typeface="+mj-lt"/>
              <a:buAutoNum type="alphaUcPeriod"/>
            </a:pPr>
            <a:r>
              <a:rPr lang="en-US" dirty="0">
                <a:solidFill>
                  <a:schemeClr val="tx2"/>
                </a:solidFill>
              </a:rPr>
              <a:t>“‘This tendency is called inertia.’”</a:t>
            </a:r>
          </a:p>
          <a:p>
            <a:pPr marL="457200" indent="-457200">
              <a:buFont typeface="+mj-lt"/>
              <a:buAutoNum type="alphaUcPeriod"/>
            </a:pPr>
            <a:r>
              <a:rPr lang="en-US" dirty="0">
                <a:solidFill>
                  <a:schemeClr val="tx2"/>
                </a:solidFill>
              </a:rPr>
              <a:t>“He didn’t just give me the name.”</a:t>
            </a:r>
          </a:p>
          <a:p>
            <a:pPr marL="457200" indent="-457200">
              <a:buFont typeface="+mj-lt"/>
              <a:buAutoNum type="alphaUcPeriod"/>
            </a:pPr>
            <a:r>
              <a:rPr lang="en-US" dirty="0">
                <a:solidFill>
                  <a:schemeClr val="tx2"/>
                </a:solidFill>
              </a:rPr>
              <a:t>“Looking sideways, I saw that indeed he was right.”</a:t>
            </a:r>
          </a:p>
          <a:p>
            <a:pPr marL="0" indent="0">
              <a:buNone/>
            </a:pPr>
            <a:endParaRPr lang="en-US" dirty="0">
              <a:solidFill>
                <a:schemeClr val="tx2"/>
              </a:solidFill>
            </a:endParaRPr>
          </a:p>
        </p:txBody>
      </p:sp>
      <p:sp>
        <p:nvSpPr>
          <p:cNvPr id="5" name="Rectangle 4"/>
          <p:cNvSpPr/>
          <p:nvPr/>
        </p:nvSpPr>
        <p:spPr>
          <a:xfrm>
            <a:off x="-755177" y="6066709"/>
            <a:ext cx="10708943" cy="307777"/>
          </a:xfrm>
          <a:prstGeom prst="rect">
            <a:avLst/>
          </a:prstGeom>
        </p:spPr>
        <p:txBody>
          <a:bodyPr wrap="square">
            <a:spAutoFit/>
          </a:bodyPr>
          <a:lstStyle/>
          <a:p>
            <a:pPr algn="ctr"/>
            <a:r>
              <a:rPr lang="en-US" sz="1400" dirty="0">
                <a:latin typeface="Calibri" panose="020F0502020204030204" pitchFamily="34" charset="0"/>
                <a:ea typeface="Calibri" panose="020F0502020204030204" pitchFamily="34" charset="0"/>
                <a:cs typeface="Times New Roman" panose="02020603050405020304" pitchFamily="18" charset="0"/>
              </a:rPr>
              <a:t>Associated text: “The Making of a Scientist” by Richard Feynman</a:t>
            </a:r>
            <a:endParaRPr lang="en-US" sz="1400" dirty="0"/>
          </a:p>
        </p:txBody>
      </p:sp>
    </p:spTree>
    <p:extLst>
      <p:ext uri="{BB962C8B-B14F-4D97-AF65-F5344CB8AC3E}">
        <p14:creationId xmlns:p14="http://schemas.microsoft.com/office/powerpoint/2010/main" val="9295701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2"/>
                </a:solidFill>
              </a:rPr>
              <a:t>CCSS.ELA-Literacy.RI.6.9</a:t>
            </a:r>
          </a:p>
        </p:txBody>
      </p:sp>
      <p:sp>
        <p:nvSpPr>
          <p:cNvPr id="3" name="Content Placeholder 2"/>
          <p:cNvSpPr>
            <a:spLocks noGrp="1"/>
          </p:cNvSpPr>
          <p:nvPr>
            <p:ph idx="1"/>
          </p:nvPr>
        </p:nvSpPr>
        <p:spPr/>
        <p:txBody>
          <a:bodyPr/>
          <a:lstStyle/>
          <a:p>
            <a:pPr marL="0" indent="0">
              <a:buNone/>
            </a:pPr>
            <a:r>
              <a:rPr lang="en-US" dirty="0">
                <a:solidFill>
                  <a:schemeClr val="accent2"/>
                </a:solidFill>
              </a:rPr>
              <a:t>Compare and contrast </a:t>
            </a:r>
            <a:r>
              <a:rPr lang="en-US" dirty="0">
                <a:solidFill>
                  <a:schemeClr val="tx2"/>
                </a:solidFill>
              </a:rPr>
              <a:t>one author’s presentation of events with that of another (e.g., a memoir written by and a biography on the same person). </a:t>
            </a:r>
          </a:p>
        </p:txBody>
      </p:sp>
    </p:spTree>
    <p:extLst>
      <p:ext uri="{BB962C8B-B14F-4D97-AF65-F5344CB8AC3E}">
        <p14:creationId xmlns:p14="http://schemas.microsoft.com/office/powerpoint/2010/main" val="13203995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 y="326573"/>
            <a:ext cx="8394701" cy="4341680"/>
          </a:xfrm>
        </p:spPr>
        <p:txBody>
          <a:bodyPr>
            <a:normAutofit/>
          </a:bodyPr>
          <a:lstStyle/>
          <a:p>
            <a:pPr marL="0" indent="0">
              <a:buNone/>
            </a:pPr>
            <a:r>
              <a:rPr lang="en-US" b="1" dirty="0">
                <a:solidFill>
                  <a:schemeClr val="tx2"/>
                </a:solidFill>
              </a:rPr>
              <a:t>What subject is mentioned by </a:t>
            </a:r>
            <a:r>
              <a:rPr lang="en-US" b="1" u="sng" dirty="0">
                <a:solidFill>
                  <a:schemeClr val="tx2"/>
                </a:solidFill>
              </a:rPr>
              <a:t>both</a:t>
            </a:r>
            <a:r>
              <a:rPr lang="en-US" b="1" dirty="0">
                <a:solidFill>
                  <a:schemeClr val="tx2"/>
                </a:solidFill>
              </a:rPr>
              <a:t> the essay and the video? </a:t>
            </a:r>
            <a:endParaRPr lang="en-US" dirty="0">
              <a:solidFill>
                <a:schemeClr val="tx2"/>
              </a:solidFill>
            </a:endParaRPr>
          </a:p>
          <a:p>
            <a:pPr marL="457200" indent="-457200">
              <a:buAutoNum type="alphaUcPeriod"/>
            </a:pPr>
            <a:r>
              <a:rPr lang="en-US" dirty="0">
                <a:solidFill>
                  <a:schemeClr val="tx2"/>
                </a:solidFill>
              </a:rPr>
              <a:t>Where and what Feynman teaches</a:t>
            </a:r>
          </a:p>
          <a:p>
            <a:pPr marL="457200" indent="-457200">
              <a:buAutoNum type="alphaUcPeriod"/>
            </a:pPr>
            <a:r>
              <a:rPr lang="en-US" dirty="0">
                <a:solidFill>
                  <a:schemeClr val="tx2"/>
                </a:solidFill>
              </a:rPr>
              <a:t>Famous discoveries made by Feynman</a:t>
            </a:r>
          </a:p>
          <a:p>
            <a:pPr marL="457200" indent="-457200">
              <a:buAutoNum type="alphaUcPeriod"/>
            </a:pPr>
            <a:r>
              <a:rPr lang="en-US" dirty="0">
                <a:solidFill>
                  <a:schemeClr val="tx2"/>
                </a:solidFill>
              </a:rPr>
              <a:t>Who taught Feynman to think a particular way</a:t>
            </a:r>
          </a:p>
          <a:p>
            <a:pPr marL="457200" indent="-457200">
              <a:buAutoNum type="alphaUcPeriod"/>
            </a:pPr>
            <a:r>
              <a:rPr lang="en-US" dirty="0">
                <a:solidFill>
                  <a:schemeClr val="tx2"/>
                </a:solidFill>
              </a:rPr>
              <a:t>An explanation of the scientific concept of inertia </a:t>
            </a:r>
          </a:p>
          <a:p>
            <a:pPr marL="0" indent="0">
              <a:buNone/>
            </a:pPr>
            <a:endParaRPr lang="en-US" dirty="0"/>
          </a:p>
        </p:txBody>
      </p:sp>
      <p:sp>
        <p:nvSpPr>
          <p:cNvPr id="4" name="Rectangle 3"/>
          <p:cNvSpPr/>
          <p:nvPr/>
        </p:nvSpPr>
        <p:spPr>
          <a:xfrm>
            <a:off x="-1" y="5561029"/>
            <a:ext cx="9074149" cy="738664"/>
          </a:xfrm>
          <a:prstGeom prst="rect">
            <a:avLst/>
          </a:prstGeom>
        </p:spPr>
        <p:txBody>
          <a:bodyPr wrap="square">
            <a:spAutoFit/>
          </a:bodyPr>
          <a:lstStyle/>
          <a:p>
            <a:pPr algn="ctr"/>
            <a:r>
              <a:rPr lang="en-US" sz="1400" dirty="0"/>
              <a:t>Associated video: Take the World from Another Point of View Part 1</a:t>
            </a:r>
            <a:br>
              <a:rPr lang="en-US" sz="1400" dirty="0"/>
            </a:br>
            <a:r>
              <a:rPr lang="en-US" sz="1400" dirty="0"/>
              <a:t> </a:t>
            </a:r>
            <a:r>
              <a:rPr lang="en-US" sz="1400" dirty="0">
                <a:hlinkClick r:id="rId3"/>
              </a:rPr>
              <a:t>http://www.richard-feynman.net/videos.htm </a:t>
            </a:r>
            <a:r>
              <a:rPr lang="en-US" sz="1400" dirty="0"/>
              <a:t>minutes 3:02 – 6:47 </a:t>
            </a:r>
            <a:br>
              <a:rPr lang="en-US" sz="1400" dirty="0"/>
            </a:br>
            <a:r>
              <a:rPr lang="en-US" sz="1400" dirty="0"/>
              <a:t>with associated text: “The Making of a Scientist” by Richard Feynman</a:t>
            </a:r>
          </a:p>
        </p:txBody>
      </p:sp>
    </p:spTree>
    <p:extLst>
      <p:ext uri="{BB962C8B-B14F-4D97-AF65-F5344CB8AC3E}">
        <p14:creationId xmlns:p14="http://schemas.microsoft.com/office/powerpoint/2010/main" val="16396553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100" y="326572"/>
            <a:ext cx="8343900" cy="2913934"/>
          </a:xfrm>
        </p:spPr>
        <p:txBody>
          <a:bodyPr>
            <a:normAutofit lnSpcReduction="10000"/>
          </a:bodyPr>
          <a:lstStyle/>
          <a:p>
            <a:pPr marL="0" indent="0">
              <a:buNone/>
            </a:pPr>
            <a:r>
              <a:rPr lang="en-US" b="1" dirty="0"/>
              <a:t>You have read a nonfiction essay written by Richard Feynman and watched a video of an interview of Dr. Feynman. Write an essay comparing and contrasting the information in the two stimuli. How does the inclusion of a narrator in the video change or add to the information you learned in the text? Be sure to use details and evidence from both sources as your write your response. </a:t>
            </a:r>
            <a:endParaRPr lang="en-US" b="1" dirty="0">
              <a:hlinkClick r:id="rId3"/>
            </a:endParaRPr>
          </a:p>
          <a:p>
            <a:pPr marL="0" indent="0">
              <a:buNone/>
            </a:pPr>
            <a:endParaRPr lang="en-US" b="1" dirty="0">
              <a:hlinkClick r:id="rId3"/>
            </a:endParaRPr>
          </a:p>
        </p:txBody>
      </p:sp>
      <p:sp>
        <p:nvSpPr>
          <p:cNvPr id="4" name="Rectangle 3"/>
          <p:cNvSpPr/>
          <p:nvPr/>
        </p:nvSpPr>
        <p:spPr>
          <a:xfrm>
            <a:off x="-1" y="5531049"/>
            <a:ext cx="9144001" cy="738664"/>
          </a:xfrm>
          <a:prstGeom prst="rect">
            <a:avLst/>
          </a:prstGeom>
        </p:spPr>
        <p:txBody>
          <a:bodyPr wrap="square">
            <a:spAutoFit/>
          </a:bodyPr>
          <a:lstStyle/>
          <a:p>
            <a:pPr algn="ctr"/>
            <a:r>
              <a:rPr lang="en-US" sz="1400" dirty="0"/>
              <a:t>Associated video: Take the World from Another Point of View Part 1</a:t>
            </a:r>
            <a:br>
              <a:rPr lang="en-US" sz="1400" dirty="0"/>
            </a:br>
            <a:r>
              <a:rPr lang="en-US" sz="1400" dirty="0"/>
              <a:t> </a:t>
            </a:r>
            <a:r>
              <a:rPr lang="en-US" sz="1400" dirty="0">
                <a:hlinkClick r:id="rId3"/>
              </a:rPr>
              <a:t>http://www.richard-feynman.net/videos.htm </a:t>
            </a:r>
            <a:r>
              <a:rPr lang="en-US" sz="1400" dirty="0"/>
              <a:t>minutes 3:02 – 6:47 </a:t>
            </a:r>
            <a:br>
              <a:rPr lang="en-US" sz="1400" dirty="0"/>
            </a:br>
            <a:r>
              <a:rPr lang="en-US" sz="1400" dirty="0"/>
              <a:t>with associated text: “The Making of a Scientist” by Richard Feynman</a:t>
            </a:r>
          </a:p>
        </p:txBody>
      </p:sp>
    </p:spTree>
    <p:extLst>
      <p:ext uri="{BB962C8B-B14F-4D97-AF65-F5344CB8AC3E}">
        <p14:creationId xmlns:p14="http://schemas.microsoft.com/office/powerpoint/2010/main" val="39502113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2"/>
                </a:solidFill>
              </a:rPr>
              <a:t>Bottom Line </a:t>
            </a:r>
            <a:r>
              <a:rPr lang="en-US">
                <a:solidFill>
                  <a:schemeClr val="tx2"/>
                </a:solidFill>
              </a:rPr>
              <a:t>for </a:t>
            </a:r>
            <a:br>
              <a:rPr lang="en-US">
                <a:solidFill>
                  <a:schemeClr val="tx2"/>
                </a:solidFill>
              </a:rPr>
            </a:br>
            <a:r>
              <a:rPr lang="en-US">
                <a:solidFill>
                  <a:schemeClr val="tx2"/>
                </a:solidFill>
              </a:rPr>
              <a:t>Reading </a:t>
            </a:r>
            <a:r>
              <a:rPr lang="en-US" dirty="0">
                <a:solidFill>
                  <a:schemeClr val="tx2"/>
                </a:solidFill>
              </a:rPr>
              <a:t>for Information Standards</a:t>
            </a:r>
          </a:p>
        </p:txBody>
      </p:sp>
      <p:sp>
        <p:nvSpPr>
          <p:cNvPr id="3" name="Content Placeholder 2"/>
          <p:cNvSpPr>
            <a:spLocks noGrp="1"/>
          </p:cNvSpPr>
          <p:nvPr>
            <p:ph idx="1"/>
          </p:nvPr>
        </p:nvSpPr>
        <p:spPr/>
        <p:txBody>
          <a:bodyPr>
            <a:normAutofit fontScale="92500"/>
          </a:bodyPr>
          <a:lstStyle/>
          <a:p>
            <a:pPr marL="0" indent="0">
              <a:buNone/>
            </a:pPr>
            <a:r>
              <a:rPr lang="en-US" i="1" dirty="0">
                <a:solidFill>
                  <a:schemeClr val="tx2"/>
                </a:solidFill>
              </a:rPr>
              <a:t>Questions are </a:t>
            </a:r>
          </a:p>
          <a:p>
            <a:pPr lvl="1"/>
            <a:r>
              <a:rPr lang="en-US" sz="2400" dirty="0">
                <a:solidFill>
                  <a:schemeClr val="tx2"/>
                </a:solidFill>
              </a:rPr>
              <a:t>based on texts that are </a:t>
            </a:r>
            <a:r>
              <a:rPr lang="en-US" sz="2400" dirty="0">
                <a:solidFill>
                  <a:schemeClr val="tx1"/>
                </a:solidFill>
              </a:rPr>
              <a:t>of </a:t>
            </a:r>
            <a:r>
              <a:rPr lang="en-US" sz="2400" b="1" dirty="0">
                <a:solidFill>
                  <a:schemeClr val="accent2"/>
                </a:solidFill>
              </a:rPr>
              <a:t>appropriate</a:t>
            </a:r>
            <a:r>
              <a:rPr lang="en-US" sz="2400" dirty="0">
                <a:solidFill>
                  <a:schemeClr val="accent2"/>
                </a:solidFill>
              </a:rPr>
              <a:t> </a:t>
            </a:r>
            <a:r>
              <a:rPr lang="en-US" sz="2400" b="1" dirty="0">
                <a:solidFill>
                  <a:schemeClr val="accent2"/>
                </a:solidFill>
              </a:rPr>
              <a:t>complexity</a:t>
            </a:r>
            <a:r>
              <a:rPr lang="en-US" sz="2400" dirty="0">
                <a:solidFill>
                  <a:schemeClr val="tx1"/>
                </a:solidFill>
              </a:rPr>
              <a:t>. They are worthy of students’ attention. (Standard 10)</a:t>
            </a:r>
          </a:p>
          <a:p>
            <a:pPr marL="0" indent="0">
              <a:buNone/>
            </a:pPr>
            <a:endParaRPr lang="en-US" dirty="0">
              <a:solidFill>
                <a:schemeClr val="tx1"/>
              </a:solidFill>
            </a:endParaRPr>
          </a:p>
          <a:p>
            <a:pPr marL="0" indent="0">
              <a:buNone/>
            </a:pPr>
            <a:r>
              <a:rPr lang="en-US" i="1" dirty="0">
                <a:solidFill>
                  <a:schemeClr val="tx1"/>
                </a:solidFill>
              </a:rPr>
              <a:t>Questions require</a:t>
            </a:r>
          </a:p>
          <a:p>
            <a:pPr lvl="1"/>
            <a:r>
              <a:rPr lang="en-US" sz="2400" dirty="0">
                <a:solidFill>
                  <a:schemeClr val="tx1"/>
                </a:solidFill>
              </a:rPr>
              <a:t>students to </a:t>
            </a:r>
            <a:r>
              <a:rPr lang="en-US" sz="2400" b="1" dirty="0">
                <a:solidFill>
                  <a:schemeClr val="accent2"/>
                </a:solidFill>
              </a:rPr>
              <a:t>read</a:t>
            </a:r>
            <a:r>
              <a:rPr lang="en-US" sz="2400" dirty="0">
                <a:solidFill>
                  <a:schemeClr val="accent2"/>
                </a:solidFill>
              </a:rPr>
              <a:t> </a:t>
            </a:r>
            <a:r>
              <a:rPr lang="en-US" sz="2400" b="1" dirty="0">
                <a:solidFill>
                  <a:schemeClr val="accent2"/>
                </a:solidFill>
              </a:rPr>
              <a:t>closely</a:t>
            </a:r>
            <a:r>
              <a:rPr lang="en-US" sz="2400" dirty="0">
                <a:solidFill>
                  <a:schemeClr val="accent2"/>
                </a:solidFill>
              </a:rPr>
              <a:t> </a:t>
            </a:r>
            <a:r>
              <a:rPr lang="en-US" sz="2400" dirty="0">
                <a:solidFill>
                  <a:schemeClr val="tx1"/>
                </a:solidFill>
              </a:rPr>
              <a:t>and </a:t>
            </a:r>
            <a:r>
              <a:rPr lang="en-US" sz="2400" b="1" dirty="0">
                <a:solidFill>
                  <a:schemeClr val="accent2"/>
                </a:solidFill>
              </a:rPr>
              <a:t>think deeply </a:t>
            </a:r>
            <a:r>
              <a:rPr lang="en-US" sz="2400" dirty="0">
                <a:solidFill>
                  <a:schemeClr val="tx1"/>
                </a:solidFill>
              </a:rPr>
              <a:t>about </a:t>
            </a:r>
            <a:r>
              <a:rPr lang="en-US" sz="2400" b="1" dirty="0">
                <a:solidFill>
                  <a:schemeClr val="accent2"/>
                </a:solidFill>
              </a:rPr>
              <a:t>key</a:t>
            </a:r>
            <a:r>
              <a:rPr lang="en-US" sz="2400" dirty="0">
                <a:solidFill>
                  <a:schemeClr val="accent2"/>
                </a:solidFill>
              </a:rPr>
              <a:t> </a:t>
            </a:r>
            <a:r>
              <a:rPr lang="en-US" sz="2400" b="1" dirty="0">
                <a:solidFill>
                  <a:schemeClr val="accent2"/>
                </a:solidFill>
              </a:rPr>
              <a:t>ideas</a:t>
            </a:r>
            <a:r>
              <a:rPr lang="en-US" sz="2400" dirty="0">
                <a:solidFill>
                  <a:schemeClr val="tx1"/>
                </a:solidFill>
              </a:rPr>
              <a:t> and </a:t>
            </a:r>
            <a:r>
              <a:rPr lang="en-US" sz="2400" b="1" dirty="0">
                <a:solidFill>
                  <a:schemeClr val="accent2"/>
                </a:solidFill>
              </a:rPr>
              <a:t>specifics</a:t>
            </a:r>
            <a:r>
              <a:rPr lang="en-US" sz="2400" dirty="0">
                <a:solidFill>
                  <a:schemeClr val="tx1"/>
                </a:solidFill>
              </a:rPr>
              <a:t> of the texts. They are questions worth answering.</a:t>
            </a:r>
          </a:p>
          <a:p>
            <a:pPr lvl="1"/>
            <a:r>
              <a:rPr lang="en-US" sz="2400" dirty="0">
                <a:solidFill>
                  <a:schemeClr val="tx1"/>
                </a:solidFill>
              </a:rPr>
              <a:t>students to use </a:t>
            </a:r>
            <a:r>
              <a:rPr lang="en-US" sz="2400" b="1" dirty="0">
                <a:solidFill>
                  <a:schemeClr val="accent2"/>
                </a:solidFill>
              </a:rPr>
              <a:t>textual evidence </a:t>
            </a:r>
            <a:r>
              <a:rPr lang="en-US" sz="2400" dirty="0">
                <a:solidFill>
                  <a:schemeClr val="tx1"/>
                </a:solidFill>
              </a:rPr>
              <a:t>to help them formulate their responses. They h</a:t>
            </a:r>
            <a:r>
              <a:rPr lang="en-US" sz="2400" dirty="0">
                <a:solidFill>
                  <a:schemeClr val="tx2"/>
                </a:solidFill>
              </a:rPr>
              <a:t>elp prepare students for the demands of careers and college. (Standard 1)</a:t>
            </a:r>
          </a:p>
          <a:p>
            <a:endParaRPr lang="en-US" dirty="0"/>
          </a:p>
        </p:txBody>
      </p:sp>
    </p:spTree>
    <p:extLst>
      <p:ext uri="{BB962C8B-B14F-4D97-AF65-F5344CB8AC3E}">
        <p14:creationId xmlns:p14="http://schemas.microsoft.com/office/powerpoint/2010/main" val="119796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7"/>
          <p:cNvSpPr txBox="1">
            <a:spLocks/>
          </p:cNvSpPr>
          <p:nvPr/>
        </p:nvSpPr>
        <p:spPr>
          <a:xfrm>
            <a:off x="115462"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24" name="Title 7"/>
          <p:cNvSpPr txBox="1">
            <a:spLocks/>
          </p:cNvSpPr>
          <p:nvPr/>
        </p:nvSpPr>
        <p:spPr>
          <a:xfrm>
            <a:off x="115462"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2" name="Title 1"/>
          <p:cNvSpPr>
            <a:spLocks noGrp="1"/>
          </p:cNvSpPr>
          <p:nvPr>
            <p:ph type="title"/>
          </p:nvPr>
        </p:nvSpPr>
        <p:spPr/>
        <p:txBody>
          <a:bodyPr/>
          <a:lstStyle/>
          <a:p>
            <a:pPr algn="ctr"/>
            <a:r>
              <a:rPr lang="en-US" dirty="0"/>
              <a:t>Thank You!</a:t>
            </a:r>
          </a:p>
        </p:txBody>
      </p:sp>
    </p:spTree>
    <p:extLst>
      <p:ext uri="{BB962C8B-B14F-4D97-AF65-F5344CB8AC3E}">
        <p14:creationId xmlns:p14="http://schemas.microsoft.com/office/powerpoint/2010/main" val="333065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574" y="391888"/>
            <a:ext cx="8083826" cy="3265713"/>
          </a:xfrm>
        </p:spPr>
        <p:txBody>
          <a:bodyPr/>
          <a:lstStyle/>
          <a:p>
            <a:pPr marL="0" indent="0">
              <a:buNone/>
            </a:pPr>
            <a:r>
              <a:rPr lang="en-US" b="1" dirty="0"/>
              <a:t>Which statement </a:t>
            </a:r>
            <a:r>
              <a:rPr lang="en-US" b="1" u="sng" dirty="0"/>
              <a:t>best</a:t>
            </a:r>
            <a:r>
              <a:rPr lang="en-US" b="1" dirty="0"/>
              <a:t> expresses a main theme of the story?</a:t>
            </a:r>
            <a:endParaRPr lang="en-US" dirty="0"/>
          </a:p>
          <a:p>
            <a:pPr marL="457200" indent="-457200">
              <a:buFont typeface="+mj-lt"/>
              <a:buAutoNum type="alphaUcPeriod"/>
            </a:pPr>
            <a:r>
              <a:rPr lang="en-US" dirty="0"/>
              <a:t>Playing the game counts for more than winning.</a:t>
            </a:r>
          </a:p>
          <a:p>
            <a:pPr marL="457200" indent="-457200">
              <a:buFont typeface="+mj-lt"/>
              <a:buAutoNum type="alphaUcPeriod"/>
            </a:pPr>
            <a:r>
              <a:rPr lang="en-US" dirty="0"/>
              <a:t>Some things in the universe cannot be explained.  </a:t>
            </a:r>
          </a:p>
          <a:p>
            <a:pPr marL="457200" indent="-457200">
              <a:buFont typeface="+mj-lt"/>
              <a:buAutoNum type="alphaUcPeriod"/>
            </a:pPr>
            <a:r>
              <a:rPr lang="en-US" dirty="0"/>
              <a:t>There are two sides to every story.</a:t>
            </a:r>
          </a:p>
          <a:p>
            <a:pPr marL="457200" indent="-457200">
              <a:buFont typeface="+mj-lt"/>
              <a:buAutoNum type="alphaUcPeriod"/>
            </a:pPr>
            <a:r>
              <a:rPr lang="en-US" dirty="0"/>
              <a:t>People should hold on to their beliefs.</a:t>
            </a:r>
          </a:p>
        </p:txBody>
      </p:sp>
      <p:sp>
        <p:nvSpPr>
          <p:cNvPr id="2" name="Rectangle 1"/>
          <p:cNvSpPr/>
          <p:nvPr/>
        </p:nvSpPr>
        <p:spPr>
          <a:xfrm>
            <a:off x="-914400" y="6007315"/>
            <a:ext cx="11245516" cy="307777"/>
          </a:xfrm>
          <a:prstGeom prst="rect">
            <a:avLst/>
          </a:prstGeom>
        </p:spPr>
        <p:txBody>
          <a:bodyPr wrap="square">
            <a:spAutoFit/>
          </a:bodyPr>
          <a:lstStyle/>
          <a:p>
            <a:pPr algn="ctr"/>
            <a:r>
              <a:rPr lang="en-US" sz="1400" dirty="0"/>
              <a:t>Associated text: “The Curse of the Poisoned Pretzel” from </a:t>
            </a:r>
            <a:r>
              <a:rPr lang="en-US" sz="1400" i="1" dirty="0"/>
              <a:t>Two Hot Dogs with Everything </a:t>
            </a:r>
            <a:r>
              <a:rPr lang="en-US" sz="1400" dirty="0"/>
              <a:t>by Paul Haven</a:t>
            </a:r>
          </a:p>
        </p:txBody>
      </p:sp>
    </p:spTree>
    <p:extLst>
      <p:ext uri="{BB962C8B-B14F-4D97-AF65-F5344CB8AC3E}">
        <p14:creationId xmlns:p14="http://schemas.microsoft.com/office/powerpoint/2010/main" val="982537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540" y="106017"/>
            <a:ext cx="8534400" cy="5949574"/>
          </a:xfrm>
        </p:spPr>
        <p:txBody>
          <a:bodyPr>
            <a:noAutofit/>
          </a:bodyPr>
          <a:lstStyle/>
          <a:p>
            <a:pPr marL="0" indent="0">
              <a:buNone/>
            </a:pPr>
            <a:r>
              <a:rPr lang="en-US" sz="1800" b="1" dirty="0"/>
              <a:t>The following question has two parts. Answer Part A and then answer Part B.</a:t>
            </a:r>
          </a:p>
          <a:p>
            <a:pPr marL="0" indent="0">
              <a:buNone/>
            </a:pPr>
            <a:endParaRPr lang="en-US" sz="900" dirty="0"/>
          </a:p>
          <a:p>
            <a:pPr marL="0" indent="0">
              <a:buNone/>
            </a:pPr>
            <a:r>
              <a:rPr lang="en-US" sz="1800" b="1" dirty="0"/>
              <a:t>Part A: Which statement </a:t>
            </a:r>
            <a:r>
              <a:rPr lang="en-US" sz="1800" b="1" u="sng" dirty="0"/>
              <a:t>best</a:t>
            </a:r>
            <a:r>
              <a:rPr lang="en-US" sz="1800" b="1" dirty="0"/>
              <a:t> expresses a main theme of the story?</a:t>
            </a:r>
            <a:endParaRPr lang="en-US" sz="1800" dirty="0"/>
          </a:p>
          <a:p>
            <a:pPr marL="457200" indent="-457200">
              <a:buFont typeface="+mj-lt"/>
              <a:buAutoNum type="alphaUcPeriod"/>
            </a:pPr>
            <a:r>
              <a:rPr lang="en-US" sz="1800" dirty="0"/>
              <a:t>Playing the game counts for more than winning.</a:t>
            </a:r>
          </a:p>
          <a:p>
            <a:pPr marL="457200" indent="-457200">
              <a:buFont typeface="+mj-lt"/>
              <a:buAutoNum type="alphaUcPeriod"/>
            </a:pPr>
            <a:r>
              <a:rPr lang="en-US" sz="1800" dirty="0"/>
              <a:t>Some things in the universe cannot be explained.  </a:t>
            </a:r>
          </a:p>
          <a:p>
            <a:pPr marL="457200" indent="-457200">
              <a:buFont typeface="+mj-lt"/>
              <a:buAutoNum type="alphaUcPeriod"/>
            </a:pPr>
            <a:r>
              <a:rPr lang="en-US" sz="1800" dirty="0"/>
              <a:t>There are two sides to every story.</a:t>
            </a:r>
          </a:p>
          <a:p>
            <a:pPr marL="457200" indent="-457200">
              <a:buFont typeface="+mj-lt"/>
              <a:buAutoNum type="alphaUcPeriod"/>
            </a:pPr>
            <a:r>
              <a:rPr lang="en-US" sz="1800" dirty="0"/>
              <a:t>People should hold on to their beliefs.</a:t>
            </a:r>
          </a:p>
          <a:p>
            <a:pPr marL="0" indent="0">
              <a:buNone/>
            </a:pPr>
            <a:endParaRPr lang="en-US" sz="900" dirty="0"/>
          </a:p>
          <a:p>
            <a:pPr marL="0" indent="0">
              <a:buNone/>
            </a:pPr>
            <a:r>
              <a:rPr lang="en-US" sz="1800" b="1" dirty="0"/>
              <a:t>Part B: How does the last paragraph of the excerpt help reinforce the </a:t>
            </a:r>
            <a:r>
              <a:rPr lang="en-US" sz="1800" b="1" u="sng" dirty="0"/>
              <a:t>main</a:t>
            </a:r>
            <a:r>
              <a:rPr lang="en-US" sz="1800" b="1" dirty="0"/>
              <a:t> theme?</a:t>
            </a:r>
            <a:endParaRPr lang="en-US" sz="1800" dirty="0"/>
          </a:p>
          <a:p>
            <a:pPr marL="457200" indent="-457200">
              <a:buFont typeface="+mj-lt"/>
              <a:buAutoNum type="alphaUcPeriod"/>
            </a:pPr>
            <a:r>
              <a:rPr lang="en-US" sz="1800" dirty="0"/>
              <a:t>It suggests that things are always changing, and consequently the Sluggers will eventually win the World Series.</a:t>
            </a:r>
          </a:p>
          <a:p>
            <a:pPr marL="457200" indent="-457200">
              <a:buFont typeface="+mj-lt"/>
              <a:buAutoNum type="alphaUcPeriod"/>
            </a:pPr>
            <a:r>
              <a:rPr lang="en-US" sz="1800" dirty="0"/>
              <a:t>It highlights that despite the many changes that have happened in the world since the Sluggers’ first </a:t>
            </a:r>
            <a:r>
              <a:rPr lang="en-US" sz="1800" dirty="0">
                <a:solidFill>
                  <a:schemeClr val="tx1"/>
                </a:solidFill>
              </a:rPr>
              <a:t>championship season</a:t>
            </a:r>
            <a:r>
              <a:rPr lang="en-US" sz="1800" dirty="0"/>
              <a:t>, the Sluggers still have not been able to win another World Series.  </a:t>
            </a:r>
          </a:p>
          <a:p>
            <a:pPr marL="457200" indent="-457200">
              <a:buFont typeface="+mj-lt"/>
              <a:buAutoNum type="alphaUcPeriod"/>
            </a:pPr>
            <a:r>
              <a:rPr lang="en-US" sz="1800" dirty="0"/>
              <a:t>It explains that disappointment is just part of life, but the bitter sadness the Sluggers fans feel is greater than normal.</a:t>
            </a:r>
          </a:p>
          <a:p>
            <a:pPr marL="457200" indent="-457200">
              <a:buFont typeface="+mj-lt"/>
              <a:buAutoNum type="alphaUcPeriod"/>
            </a:pPr>
            <a:r>
              <a:rPr lang="en-US" sz="1800" dirty="0"/>
              <a:t>It suggests that humans live in a world full of conflict, and there is always a winner and a loser in every battle.</a:t>
            </a:r>
          </a:p>
          <a:p>
            <a:pPr marL="0" indent="0">
              <a:buNone/>
            </a:pPr>
            <a:endParaRPr lang="en-US" sz="1800" dirty="0"/>
          </a:p>
          <a:p>
            <a:pPr marL="0" indent="0">
              <a:buNone/>
            </a:pPr>
            <a:r>
              <a:rPr lang="en-US" sz="1800" dirty="0"/>
              <a:t> </a:t>
            </a:r>
          </a:p>
        </p:txBody>
      </p:sp>
      <p:sp>
        <p:nvSpPr>
          <p:cNvPr id="2" name="Rectangle 1"/>
          <p:cNvSpPr/>
          <p:nvPr/>
        </p:nvSpPr>
        <p:spPr>
          <a:xfrm>
            <a:off x="-8021" y="6055591"/>
            <a:ext cx="9160042" cy="307777"/>
          </a:xfrm>
          <a:prstGeom prst="rect">
            <a:avLst/>
          </a:prstGeom>
        </p:spPr>
        <p:txBody>
          <a:bodyPr wrap="square">
            <a:spAutoFit/>
          </a:bodyPr>
          <a:lstStyle/>
          <a:p>
            <a:pPr algn="ctr"/>
            <a:r>
              <a:rPr lang="en-US" sz="1400" dirty="0"/>
              <a:t>Associated text: “The Curse of the Poisoned Pretzel” from </a:t>
            </a:r>
            <a:r>
              <a:rPr lang="en-US" sz="1400" i="1" dirty="0"/>
              <a:t>Two Hot Dogs with Everything </a:t>
            </a:r>
            <a:r>
              <a:rPr lang="en-US" sz="1400" dirty="0"/>
              <a:t>by Paul Haven</a:t>
            </a:r>
          </a:p>
        </p:txBody>
      </p:sp>
    </p:spTree>
    <p:extLst>
      <p:ext uri="{BB962C8B-B14F-4D97-AF65-F5344CB8AC3E}">
        <p14:creationId xmlns:p14="http://schemas.microsoft.com/office/powerpoint/2010/main" val="632336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304" y="391887"/>
            <a:ext cx="8289956" cy="5734278"/>
          </a:xfrm>
        </p:spPr>
        <p:txBody>
          <a:bodyPr/>
          <a:lstStyle/>
          <a:p>
            <a:pPr marL="0" indent="0">
              <a:buNone/>
            </a:pPr>
            <a:r>
              <a:rPr lang="en-US" b="1" dirty="0"/>
              <a:t>Based on the excerpt from “The Curse of the Poisoned Pretzel</a:t>
            </a:r>
            <a:r>
              <a:rPr lang="en-US" b="1" i="1" dirty="0"/>
              <a:t>,” </a:t>
            </a:r>
            <a:r>
              <a:rPr lang="en-US" b="1" dirty="0"/>
              <a:t>drag and drop the sentences into the correct order of events.  </a:t>
            </a:r>
            <a:endParaRPr lang="en-US" b="1" i="1" dirty="0"/>
          </a:p>
        </p:txBody>
      </p:sp>
      <p:graphicFrame>
        <p:nvGraphicFramePr>
          <p:cNvPr id="2" name="Table 1"/>
          <p:cNvGraphicFramePr>
            <a:graphicFrameLocks noGrp="1"/>
          </p:cNvGraphicFramePr>
          <p:nvPr>
            <p:extLst>
              <p:ext uri="{D42A27DB-BD31-4B8C-83A1-F6EECF244321}">
                <p14:modId xmlns:p14="http://schemas.microsoft.com/office/powerpoint/2010/main" val="3969273366"/>
              </p:ext>
            </p:extLst>
          </p:nvPr>
        </p:nvGraphicFramePr>
        <p:xfrm>
          <a:off x="612207" y="2179977"/>
          <a:ext cx="7789671" cy="2546691"/>
        </p:xfrm>
        <a:graphic>
          <a:graphicData uri="http://schemas.openxmlformats.org/drawingml/2006/table">
            <a:tbl>
              <a:tblPr firstRow="1" bandRow="1">
                <a:tableStyleId>{5C22544A-7EE6-4342-B048-85BDC9FD1C3A}</a:tableStyleId>
              </a:tblPr>
              <a:tblGrid>
                <a:gridCol w="7789671">
                  <a:extLst>
                    <a:ext uri="{9D8B030D-6E8A-4147-A177-3AD203B41FA5}">
                      <a16:colId xmlns:a16="http://schemas.microsoft.com/office/drawing/2014/main" val="20000"/>
                    </a:ext>
                  </a:extLst>
                </a:gridCol>
              </a:tblGrid>
              <a:tr h="635537">
                <a:tc>
                  <a:txBody>
                    <a:bodyPr/>
                    <a:lstStyle/>
                    <a:p>
                      <a:r>
                        <a:rPr lang="en-US" b="0" dirty="0">
                          <a:solidFill>
                            <a:schemeClr val="tx1"/>
                          </a:solidFill>
                          <a:latin typeface="Lucida Sans" panose="020B0602030504020204" pitchFamily="34" charset="0"/>
                        </a:rPr>
                        <a:t>Skidmore feeds his brother</a:t>
                      </a:r>
                      <a:r>
                        <a:rPr lang="en-US" b="0" baseline="0" dirty="0">
                          <a:solidFill>
                            <a:schemeClr val="tx1"/>
                          </a:solidFill>
                          <a:latin typeface="Lucida Sans" panose="020B0602030504020204" pitchFamily="34" charset="0"/>
                        </a:rPr>
                        <a:t> a pretzel, which ends up killing him. </a:t>
                      </a:r>
                      <a:endParaRPr lang="en-US" b="0" dirty="0">
                        <a:solidFill>
                          <a:schemeClr val="tx1"/>
                        </a:solidFill>
                        <a:latin typeface="Lucida Sans" panose="020B0602030504020204" pitchFamily="34" charset="0"/>
                      </a:endParaRPr>
                    </a:p>
                  </a:txBody>
                  <a:tcPr>
                    <a:solidFill>
                      <a:schemeClr val="bg2">
                        <a:lumMod val="20000"/>
                        <a:lumOff val="80000"/>
                      </a:schemeClr>
                    </a:solidFill>
                  </a:tcPr>
                </a:tc>
                <a:extLst>
                  <a:ext uri="{0D108BD9-81ED-4DB2-BD59-A6C34878D82A}">
                    <a16:rowId xmlns:a16="http://schemas.microsoft.com/office/drawing/2014/main" val="10000"/>
                  </a:ext>
                </a:extLst>
              </a:tr>
              <a:tr h="6355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Lucida Sans" panose="020B0602030504020204" pitchFamily="34" charset="0"/>
                        </a:rPr>
                        <a:t>The Sluggers officially become a team. </a:t>
                      </a:r>
                    </a:p>
                  </a:txBody>
                  <a:tcPr/>
                </a:tc>
                <a:extLst>
                  <a:ext uri="{0D108BD9-81ED-4DB2-BD59-A6C34878D82A}">
                    <a16:rowId xmlns:a16="http://schemas.microsoft.com/office/drawing/2014/main" val="10001"/>
                  </a:ext>
                </a:extLst>
              </a:tr>
              <a:tr h="6355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solidFill>
                            <a:schemeClr val="tx1"/>
                          </a:solidFill>
                          <a:latin typeface="Lucida Sans" panose="020B0602030504020204" pitchFamily="34" charset="0"/>
                        </a:rPr>
                        <a:t>The Sluggers experience a long-lasting losing streak</a:t>
                      </a:r>
                      <a:r>
                        <a:rPr lang="en-US" b="0" baseline="0" dirty="0">
                          <a:solidFill>
                            <a:schemeClr val="tx1"/>
                          </a:solidFill>
                          <a:latin typeface="Lucida Sans" panose="020B0602030504020204" pitchFamily="34" charset="0"/>
                        </a:rPr>
                        <a:t>. </a:t>
                      </a:r>
                      <a:endParaRPr lang="en-US" b="0" dirty="0">
                        <a:solidFill>
                          <a:schemeClr val="tx1"/>
                        </a:solidFill>
                        <a:latin typeface="Lucida Sans" panose="020B0602030504020204" pitchFamily="34" charset="0"/>
                      </a:endParaRPr>
                    </a:p>
                    <a:p>
                      <a:endParaRPr lang="en-US" dirty="0">
                        <a:latin typeface="Lucida Sans" panose="020B0602030504020204" pitchFamily="34" charset="0"/>
                      </a:endParaRPr>
                    </a:p>
                  </a:txBody>
                  <a:tcPr/>
                </a:tc>
                <a:extLst>
                  <a:ext uri="{0D108BD9-81ED-4DB2-BD59-A6C34878D82A}">
                    <a16:rowId xmlns:a16="http://schemas.microsoft.com/office/drawing/2014/main" val="10002"/>
                  </a:ext>
                </a:extLst>
              </a:tr>
              <a:tr h="635537">
                <a:tc>
                  <a:txBody>
                    <a:bodyPr/>
                    <a:lstStyle/>
                    <a:p>
                      <a:r>
                        <a:rPr lang="en-US" dirty="0">
                          <a:latin typeface="Lucida Sans" panose="020B0602030504020204" pitchFamily="34" charset="0"/>
                        </a:rPr>
                        <a:t>The Sluggers</a:t>
                      </a:r>
                      <a:r>
                        <a:rPr lang="en-US" baseline="0" dirty="0">
                          <a:latin typeface="Lucida Sans" panose="020B0602030504020204" pitchFamily="34" charset="0"/>
                        </a:rPr>
                        <a:t> win a championship. </a:t>
                      </a:r>
                      <a:endParaRPr lang="en-US" dirty="0">
                        <a:latin typeface="Lucida Sans" panose="020B0602030504020204" pitchFamily="34" charset="0"/>
                      </a:endParaRPr>
                    </a:p>
                  </a:txBody>
                  <a:tcPr/>
                </a:tc>
                <a:extLst>
                  <a:ext uri="{0D108BD9-81ED-4DB2-BD59-A6C34878D82A}">
                    <a16:rowId xmlns:a16="http://schemas.microsoft.com/office/drawing/2014/main" val="10003"/>
                  </a:ext>
                </a:extLst>
              </a:tr>
            </a:tbl>
          </a:graphicData>
        </a:graphic>
      </p:graphicFrame>
      <p:sp>
        <p:nvSpPr>
          <p:cNvPr id="4" name="Rectangle 3"/>
          <p:cNvSpPr/>
          <p:nvPr/>
        </p:nvSpPr>
        <p:spPr>
          <a:xfrm>
            <a:off x="612208" y="6072389"/>
            <a:ext cx="8009052" cy="307777"/>
          </a:xfrm>
          <a:prstGeom prst="rect">
            <a:avLst/>
          </a:prstGeom>
        </p:spPr>
        <p:txBody>
          <a:bodyPr wrap="none">
            <a:spAutoFit/>
          </a:bodyPr>
          <a:lstStyle/>
          <a:p>
            <a:pPr algn="ctr"/>
            <a:r>
              <a:rPr lang="en-US" sz="1400" dirty="0"/>
              <a:t>Associated text: “The Curse of the Poisoned Pretzel” from </a:t>
            </a:r>
            <a:r>
              <a:rPr lang="en-US" sz="1400" i="1" dirty="0"/>
              <a:t>Two Hot Dogs with Everything </a:t>
            </a:r>
            <a:r>
              <a:rPr lang="en-US" sz="1400" dirty="0"/>
              <a:t>by Paul Haven </a:t>
            </a:r>
          </a:p>
        </p:txBody>
      </p:sp>
    </p:spTree>
    <p:extLst>
      <p:ext uri="{BB962C8B-B14F-4D97-AF65-F5344CB8AC3E}">
        <p14:creationId xmlns:p14="http://schemas.microsoft.com/office/powerpoint/2010/main" val="1670749521"/>
      </p:ext>
    </p:extLst>
  </p:cSld>
  <p:clrMapOvr>
    <a:masterClrMapping/>
  </p:clrMapOvr>
</p:sld>
</file>

<file path=ppt/theme/theme1.xml><?xml version="1.0" encoding="utf-8"?>
<a:theme xmlns:a="http://schemas.openxmlformats.org/drawingml/2006/main" name="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sz="1200" dirty="0" smtClean="0">
            <a:latin typeface="Lucida Sans"/>
            <a:cs typeface="Lucida Sans"/>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11037</TotalTime>
  <Words>17263</Words>
  <Application>Microsoft Office PowerPoint</Application>
  <PresentationFormat>On-screen Show (4:3)</PresentationFormat>
  <Paragraphs>915</Paragraphs>
  <Slides>65</Slides>
  <Notes>64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Arial</vt:lpstr>
      <vt:lpstr>Calibri</vt:lpstr>
      <vt:lpstr>Cambria</vt:lpstr>
      <vt:lpstr>Lucida Sans</vt:lpstr>
      <vt:lpstr>SAP ATC PPT Template revised</vt:lpstr>
      <vt:lpstr>Grade 6: Common Core State Standards Alignment Guidance</vt:lpstr>
      <vt:lpstr>Session Objective</vt:lpstr>
      <vt:lpstr>Reading Standards for Literature</vt:lpstr>
      <vt:lpstr>Links to Associated Literary Texts</vt:lpstr>
      <vt:lpstr>Diving into the Specific Grade-Level Standards</vt:lpstr>
      <vt:lpstr>CCSS.ELA-Literacy.RL.6.2</vt:lpstr>
      <vt:lpstr>PowerPoint Presentation</vt:lpstr>
      <vt:lpstr>PowerPoint Presentation</vt:lpstr>
      <vt:lpstr>PowerPoint Presentation</vt:lpstr>
      <vt:lpstr> </vt:lpstr>
      <vt:lpstr>CCSS.ELA-Literacy.RL.6.3</vt:lpstr>
      <vt:lpstr>PowerPoint Presentation</vt:lpstr>
      <vt:lpstr>PowerPoint Presentation</vt:lpstr>
      <vt:lpstr>CCSS.ELA-Literacy.RL.6.4</vt:lpstr>
      <vt:lpstr>PowerPoint Presentation</vt:lpstr>
      <vt:lpstr>PowerPoint Presentation</vt:lpstr>
      <vt:lpstr>PowerPoint Presentation</vt:lpstr>
      <vt:lpstr>PowerPoint Presentation</vt:lpstr>
      <vt:lpstr>CCSS.ELA-Literacy.RL.6.5</vt:lpstr>
      <vt:lpstr>PowerPoint Presentation</vt:lpstr>
      <vt:lpstr>PowerPoint Presentation</vt:lpstr>
      <vt:lpstr>CCSS.ELA-Literacy.RL.6.6</vt:lpstr>
      <vt:lpstr>PowerPoint Presentation</vt:lpstr>
      <vt:lpstr>PowerPoint Presentation</vt:lpstr>
      <vt:lpstr>CCSS.ELA-Literacy.RL.6.7</vt:lpstr>
      <vt:lpstr>PowerPoint Presentation</vt:lpstr>
      <vt:lpstr>PowerPoint Presentation</vt:lpstr>
      <vt:lpstr>CCSS.ELA-Literacy.RL.6.8</vt:lpstr>
      <vt:lpstr>CCSS.ELA-Literacy.RL.6.9</vt:lpstr>
      <vt:lpstr>PowerPoint Presentation</vt:lpstr>
      <vt:lpstr>PowerPoint Presentation</vt:lpstr>
      <vt:lpstr>Bottom Line for  Reading for Literature Standards</vt:lpstr>
      <vt:lpstr>Reading Standards for Informational Text</vt:lpstr>
      <vt:lpstr>Links to Associated Informational Texts</vt:lpstr>
      <vt:lpstr>Diving into the Specific Grade-Level Standards</vt:lpstr>
      <vt:lpstr>CCSS.ELA-Literacy.RI.6.2</vt:lpstr>
      <vt:lpstr>PowerPoint Presentation</vt:lpstr>
      <vt:lpstr>PowerPoint Presentation</vt:lpstr>
      <vt:lpstr>PowerPoint Presentation</vt:lpstr>
      <vt:lpstr>PowerPoint Presentation</vt:lpstr>
      <vt:lpstr>PowerPoint Presentation</vt:lpstr>
      <vt:lpstr>CCSS.ELA-Literacy.RI.6.3</vt:lpstr>
      <vt:lpstr>PowerPoint Presentation</vt:lpstr>
      <vt:lpstr>PowerPoint Presentation</vt:lpstr>
      <vt:lpstr>PowerPoint Presentation</vt:lpstr>
      <vt:lpstr>CCSS.ELA-Literacy.RI.6.4</vt:lpstr>
      <vt:lpstr>PowerPoint Presentation</vt:lpstr>
      <vt:lpstr>PowerPoint Presentation</vt:lpstr>
      <vt:lpstr>CCSS.ELA-Literacy.RI.6.5</vt:lpstr>
      <vt:lpstr>PowerPoint Presentation</vt:lpstr>
      <vt:lpstr>PowerPoint Presentation</vt:lpstr>
      <vt:lpstr>CCSS.ELA-Literacy.RI.6.6</vt:lpstr>
      <vt:lpstr>PowerPoint Presentation</vt:lpstr>
      <vt:lpstr>PowerPoint Presentation</vt:lpstr>
      <vt:lpstr>CCSS.ELA-Literacy.RI.6.7</vt:lpstr>
      <vt:lpstr>PowerPoint Presentation</vt:lpstr>
      <vt:lpstr>PowerPoint Presentation</vt:lpstr>
      <vt:lpstr>CCSS.ELA-Literacy.RI.6.8</vt:lpstr>
      <vt:lpstr>PowerPoint Presentation</vt:lpstr>
      <vt:lpstr>PowerPoint Presentation</vt:lpstr>
      <vt:lpstr>CCSS.ELA-Literacy.RI.6.9</vt:lpstr>
      <vt:lpstr>PowerPoint Presentation</vt:lpstr>
      <vt:lpstr>PowerPoint Presentation</vt:lpstr>
      <vt:lpstr>Bottom Line for  Reading for Information Standards</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Alignment to Common Core ELA/Literacy Grade-Level Standards</dc:title>
  <dc:creator>Katie Keown</dc:creator>
  <cp:lastModifiedBy>Pascale Joseph</cp:lastModifiedBy>
  <cp:revision>382</cp:revision>
  <dcterms:created xsi:type="dcterms:W3CDTF">2015-09-21T14:50:40Z</dcterms:created>
  <dcterms:modified xsi:type="dcterms:W3CDTF">2020-01-23T19:53:37Z</dcterms:modified>
</cp:coreProperties>
</file>