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handoutMasterIdLst>
    <p:handoutMasterId r:id="rId71"/>
  </p:handoutMasterIdLst>
  <p:sldIdLst>
    <p:sldId id="311" r:id="rId2"/>
    <p:sldId id="396" r:id="rId3"/>
    <p:sldId id="391" r:id="rId4"/>
    <p:sldId id="393" r:id="rId5"/>
    <p:sldId id="389" r:id="rId6"/>
    <p:sldId id="321" r:id="rId7"/>
    <p:sldId id="355" r:id="rId8"/>
    <p:sldId id="364" r:id="rId9"/>
    <p:sldId id="387" r:id="rId10"/>
    <p:sldId id="388" r:id="rId11"/>
    <p:sldId id="322" r:id="rId12"/>
    <p:sldId id="366" r:id="rId13"/>
    <p:sldId id="365" r:id="rId14"/>
    <p:sldId id="323" r:id="rId15"/>
    <p:sldId id="369" r:id="rId16"/>
    <p:sldId id="370" r:id="rId17"/>
    <p:sldId id="367" r:id="rId18"/>
    <p:sldId id="368" r:id="rId19"/>
    <p:sldId id="324" r:id="rId20"/>
    <p:sldId id="371" r:id="rId21"/>
    <p:sldId id="372" r:id="rId22"/>
    <p:sldId id="325" r:id="rId23"/>
    <p:sldId id="373" r:id="rId24"/>
    <p:sldId id="351" r:id="rId25"/>
    <p:sldId id="352" r:id="rId26"/>
    <p:sldId id="326" r:id="rId27"/>
    <p:sldId id="374" r:id="rId28"/>
    <p:sldId id="375" r:id="rId29"/>
    <p:sldId id="394" r:id="rId30"/>
    <p:sldId id="327" r:id="rId31"/>
    <p:sldId id="376" r:id="rId32"/>
    <p:sldId id="377" r:id="rId33"/>
    <p:sldId id="378" r:id="rId34"/>
    <p:sldId id="392" r:id="rId35"/>
    <p:sldId id="395" r:id="rId36"/>
    <p:sldId id="390" r:id="rId37"/>
    <p:sldId id="328" r:id="rId38"/>
    <p:sldId id="353" r:id="rId39"/>
    <p:sldId id="354" r:id="rId40"/>
    <p:sldId id="340" r:id="rId41"/>
    <p:sldId id="341" r:id="rId42"/>
    <p:sldId id="384" r:id="rId43"/>
    <p:sldId id="385" r:id="rId44"/>
    <p:sldId id="329" r:id="rId45"/>
    <p:sldId id="379" r:id="rId46"/>
    <p:sldId id="342" r:id="rId47"/>
    <p:sldId id="330" r:id="rId48"/>
    <p:sldId id="382" r:id="rId49"/>
    <p:sldId id="380" r:id="rId50"/>
    <p:sldId id="381" r:id="rId51"/>
    <p:sldId id="331" r:id="rId52"/>
    <p:sldId id="362" r:id="rId53"/>
    <p:sldId id="363" r:id="rId54"/>
    <p:sldId id="332" r:id="rId55"/>
    <p:sldId id="344" r:id="rId56"/>
    <p:sldId id="361" r:id="rId57"/>
    <p:sldId id="333" r:id="rId58"/>
    <p:sldId id="360" r:id="rId59"/>
    <p:sldId id="345" r:id="rId60"/>
    <p:sldId id="334" r:id="rId61"/>
    <p:sldId id="359" r:id="rId62"/>
    <p:sldId id="337" r:id="rId63"/>
    <p:sldId id="338" r:id="rId64"/>
    <p:sldId id="335" r:id="rId65"/>
    <p:sldId id="383" r:id="rId66"/>
    <p:sldId id="358" r:id="rId67"/>
    <p:sldId id="386" r:id="rId68"/>
    <p:sldId id="263"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19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Keown" initials="KK" lastIdx="86" clrIdx="0"/>
  <p:cmAuthor id="2" name="Katie" initials="K" lastIdx="3" clrIdx="1"/>
  <p:cmAuthor id="3" name="Laura Hansen" initials="LH" lastIdx="86" clrIdx="2"/>
  <p:cmAuthor id="4" name="Susan Pimentel" initials="" lastIdx="12" clrIdx="3"/>
  <p:cmAuthor id="5" name="Sultana Salma" initials="SS" lastIdx="41" clrIdx="4">
    <p:extLst>
      <p:ext uri="{19B8F6BF-5375-455C-9EA6-DF929625EA0E}">
        <p15:presenceInfo xmlns:p15="http://schemas.microsoft.com/office/powerpoint/2012/main" userId="Sultana Salma" providerId="None"/>
      </p:ext>
    </p:extLst>
  </p:cmAuthor>
  <p:cmAuthor id="6" name="Laura Stephens" initials="LS" lastIdx="8" clrIdx="5">
    <p:extLst>
      <p:ext uri="{19B8F6BF-5375-455C-9EA6-DF929625EA0E}">
        <p15:presenceInfo xmlns:p15="http://schemas.microsoft.com/office/powerpoint/2012/main" userId="0771e19aa099c2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9"/>
    <a:srgbClr val="23593E"/>
    <a:srgbClr val="EC6302"/>
    <a:srgbClr val="2B9650"/>
    <a:srgbClr val="416795"/>
    <a:srgbClr val="23A3AD"/>
    <a:srgbClr val="CC9123"/>
    <a:srgbClr val="3B5875"/>
    <a:srgbClr val="7EB9F2"/>
    <a:srgbClr val="3B52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04" autoAdjust="0"/>
    <p:restoredTop sz="54279" autoAdjust="0"/>
  </p:normalViewPr>
  <p:slideViewPr>
    <p:cSldViewPr snapToGrid="0" snapToObjects="1">
      <p:cViewPr varScale="1">
        <p:scale>
          <a:sx n="39" d="100"/>
          <a:sy n="39" d="100"/>
        </p:scale>
        <p:origin x="2076" y="48"/>
      </p:cViewPr>
      <p:guideLst>
        <p:guide orient="horz" pos="3969"/>
        <p:guide orient="horz" pos="3006"/>
        <p:guide orient="horz" pos="3486"/>
        <p:guide pos="19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3822"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6F892B-6627-994E-B68D-E99C83311AB5}" type="datetimeFigureOut">
              <a:rPr lang="en-US" smtClean="0"/>
              <a:t>1/23/2020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FEF523-DFFF-3849-AB64-4EC8F28D8BCC}" type="slidenum">
              <a:rPr lang="en-US" smtClean="0"/>
              <a:t>‹#›</a:t>
            </a:fld>
            <a:endParaRPr lang="en-US" dirty="0"/>
          </a:p>
        </p:txBody>
      </p:sp>
    </p:spTree>
    <p:extLst>
      <p:ext uri="{BB962C8B-B14F-4D97-AF65-F5344CB8AC3E}">
        <p14:creationId xmlns:p14="http://schemas.microsoft.com/office/powerpoint/2010/main" val="17931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3763F1-59D5-48A4-90B0-1D9E048C9335}" type="datetimeFigureOut">
              <a:rPr lang="en-US" smtClean="0"/>
              <a:t>1/23/2020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01C05-52CF-4234-A72D-41184F5E4E7D}" type="slidenum">
              <a:rPr lang="en-US" smtClean="0"/>
              <a:t>‹#›</a:t>
            </a:fld>
            <a:endParaRPr lang="en-US" dirty="0"/>
          </a:p>
        </p:txBody>
      </p:sp>
    </p:spTree>
    <p:extLst>
      <p:ext uri="{BB962C8B-B14F-4D97-AF65-F5344CB8AC3E}">
        <p14:creationId xmlns:p14="http://schemas.microsoft.com/office/powerpoint/2010/main" val="322659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module was last updated on January 2017.</a:t>
            </a:r>
          </a:p>
          <a:p>
            <a:endParaRPr lang="en-US" baseline="0"/>
          </a:p>
          <a:p>
            <a:r>
              <a:rPr lang="en-US" baseline="0"/>
              <a:t>Remember</a:t>
            </a:r>
            <a:r>
              <a:rPr lang="en-US" baseline="0" dirty="0"/>
              <a:t>, questions should require close reading of a text, focus on important points, and require students to use textual evidence as a basis for their answer. We are now going to focus specifically on alignment to the language of the standards of grades 11-12. You will find that although an item may meet the language of the CCSS, it may not meet the other required characteristics previously discussed in the High-Quality Reading Items Overview module. To be an aligned item, the item must meet all characteristics. </a:t>
            </a:r>
          </a:p>
          <a:p>
            <a:endParaRPr lang="en-US" baseline="0" dirty="0"/>
          </a:p>
          <a:p>
            <a:r>
              <a:rPr lang="en-US" baseline="0" dirty="0"/>
              <a:t>For example, what if an item aligned RL.11-12.4 does ask students to determine meaning, but the tested word is not tied to central ideas or important points? It aligns to the language of the standard, but it DOESN’T lead to deeper understanding of central ideas. Because it does not align to the other characteristics previously discussed, it should not be considered a well-aligned item.</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You will note that, throughout this document,</a:t>
            </a:r>
            <a:r>
              <a:rPr lang="en-US" baseline="0" dirty="0"/>
              <a:t> the standards are listed as the CCSS for grades 11-12. This is because the text of the standards is the same across grades 11 and 12. However, it is important to remember the need to increase text complexity as a student progresses from grade 11 to grade 12. This is where the key difference lies in assessing students at grade 11 vs. assessing students at grade 12. </a:t>
            </a:r>
          </a:p>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1</a:t>
            </a:fld>
            <a:endParaRPr lang="en-US" dirty="0"/>
          </a:p>
        </p:txBody>
      </p:sp>
    </p:spTree>
    <p:extLst>
      <p:ext uri="{BB962C8B-B14F-4D97-AF65-F5344CB8AC3E}">
        <p14:creationId xmlns:p14="http://schemas.microsoft.com/office/powerpoint/2010/main" val="1006450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Anchor Standard 3</a:t>
            </a:r>
            <a:r>
              <a:rPr lang="en-US" baseline="0" dirty="0"/>
              <a:t> </a:t>
            </a:r>
            <a:r>
              <a:rPr lang="en-US" dirty="0"/>
              <a:t>calls</a:t>
            </a:r>
            <a:r>
              <a:rPr lang="en-US" baseline="0" dirty="0"/>
              <a:t> on students to perform a specific kind of careful reading when examining a text: Students are not asked merely to take away the high points and identify the key figures present, but they are also asked to plunge into the text to see how ideas and individuals grow and change throughout. The requirement to analyze the </a:t>
            </a:r>
            <a:r>
              <a:rPr lang="en-US" baseline="0" dirty="0">
                <a:solidFill>
                  <a:srgbClr val="FF0000"/>
                </a:solidFill>
              </a:rPr>
              <a:t>author’s </a:t>
            </a:r>
            <a:r>
              <a:rPr lang="en-US" baseline="0" dirty="0"/>
              <a:t>development of individuals, events, and ideas is not merely to restate them, but rather to comprehend </a:t>
            </a:r>
            <a:r>
              <a:rPr lang="en-US" baseline="0" dirty="0">
                <a:solidFill>
                  <a:srgbClr val="FF0000"/>
                </a:solidFill>
              </a:rPr>
              <a:t>the impact of those choices on</a:t>
            </a:r>
            <a:r>
              <a:rPr lang="en-US" baseline="0" dirty="0"/>
              <a:t> how they evolve and interact over time. Nor does the standard ask students to study events, individuals, and ideas in isolation from each other; instead, students are specifically charged with observing and commenting on the interactions and relationships among them. Because a text, in its essence, comprises the interactions of these factors, fulfilling this standard means students truly are analyzing the text itself. </a:t>
            </a:r>
            <a:endParaRPr lang="en-US" dirty="0"/>
          </a:p>
          <a:p>
            <a:endParaRPr lang="en-US" dirty="0"/>
          </a:p>
          <a:p>
            <a:r>
              <a:rPr lang="en-US" dirty="0"/>
              <a:t>At grades 11-12,</a:t>
            </a:r>
            <a:r>
              <a:rPr lang="en-US" baseline="0" dirty="0"/>
              <a:t> RL.3</a:t>
            </a:r>
            <a:r>
              <a:rPr lang="en-US" dirty="0"/>
              <a:t> asks students to analyze the</a:t>
            </a:r>
            <a:r>
              <a:rPr lang="en-US" baseline="0" dirty="0"/>
              <a:t> choices an author makes regarding how to develop the elements of a story or drama. As with the other grades, students should consider elements such as setting, characters, and order of events. Standard 3 is not, however, a place for students to simply identify important elements of setting, order of events, character traits, etc. </a:t>
            </a:r>
          </a:p>
          <a:p>
            <a:endParaRPr lang="en-US" baseline="0" dirty="0"/>
          </a:p>
          <a:p>
            <a:r>
              <a:rPr lang="en-US" baseline="0"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50C01C05-52CF-4234-A72D-41184F5E4E7D}" type="slidenum">
              <a:rPr lang="en-US" smtClean="0"/>
              <a:t>11</a:t>
            </a:fld>
            <a:endParaRPr lang="en-US" dirty="0"/>
          </a:p>
        </p:txBody>
      </p:sp>
    </p:spTree>
    <p:extLst>
      <p:ext uri="{BB962C8B-B14F-4D97-AF65-F5344CB8AC3E}">
        <p14:creationId xmlns:p14="http://schemas.microsoft.com/office/powerpoint/2010/main" val="3048697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first example of an item written to RL.11-12.3.</a:t>
            </a:r>
          </a:p>
          <a:p>
            <a:endParaRPr lang="en-US" b="1" dirty="0"/>
          </a:p>
          <a:p>
            <a:r>
              <a:rPr lang="en-US" b="1" dirty="0"/>
              <a:t>Answer key:</a:t>
            </a:r>
            <a:r>
              <a:rPr lang="en-US" b="1" baseline="0" dirty="0"/>
              <a:t> </a:t>
            </a:r>
            <a:r>
              <a:rPr lang="en-US" b="0" baseline="0" dirty="0"/>
              <a:t>Part A: C; Part B: Paragraph 12</a:t>
            </a:r>
          </a:p>
          <a:p>
            <a:endParaRPr lang="en-US" b="0" baseline="0" dirty="0"/>
          </a:p>
          <a:p>
            <a:r>
              <a:rPr lang="en-US" b="1" baseline="0" dirty="0"/>
              <a:t>Does this item align to the specifics of the grades 11-12 standard? </a:t>
            </a:r>
            <a:r>
              <a:rPr lang="en-US" b="0" baseline="0" dirty="0"/>
              <a:t>No. Though the item asks about the relationship of two story elements (setting the story in a war, and a character), it falls short of alignment because it does not require any analysis</a:t>
            </a:r>
            <a:r>
              <a:rPr lang="en-US" b="0" baseline="0" dirty="0">
                <a:solidFill>
                  <a:srgbClr val="FF0000"/>
                </a:solidFill>
              </a:rPr>
              <a:t> of the impact of the author’s choices</a:t>
            </a:r>
            <a:r>
              <a:rPr lang="en-US" b="0" baseline="0" dirty="0"/>
              <a:t>. Paragraph 12 specifically states that he was promoted to the position of captain. So, the item requires no analysis, and instead simply requires students to restate what is directly stated in the text. </a:t>
            </a:r>
          </a:p>
          <a:p>
            <a:endParaRPr lang="en-US" b="0" baseline="0" dirty="0"/>
          </a:p>
          <a:p>
            <a:r>
              <a:rPr lang="en-US" b="0" baseline="0" dirty="0"/>
              <a:t>This is a place where requiring students to find evidence in the text does not bring the item closer to alignment. That is because, as previously stated, the question asks students to look for a detail that is explicitly stated in paragraph 12. Students must be challenged to analyze, and identifying direct statements from the text that show the answer does not achieve this level of analysis. </a:t>
            </a:r>
          </a:p>
          <a:p>
            <a:endParaRPr lang="en-US" b="0"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12</a:t>
            </a:fld>
            <a:endParaRPr lang="en-US" dirty="0"/>
          </a:p>
        </p:txBody>
      </p:sp>
    </p:spTree>
    <p:extLst>
      <p:ext uri="{BB962C8B-B14F-4D97-AF65-F5344CB8AC3E}">
        <p14:creationId xmlns:p14="http://schemas.microsoft.com/office/powerpoint/2010/main" val="302085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example item</a:t>
            </a:r>
            <a:r>
              <a:rPr lang="en-US" baseline="0" dirty="0"/>
              <a:t> addressing </a:t>
            </a:r>
            <a:r>
              <a:rPr lang="en-US" dirty="0"/>
              <a:t>RL.11-12.3.</a:t>
            </a:r>
            <a:endParaRPr lang="en-US" b="1" dirty="0"/>
          </a:p>
          <a:p>
            <a:endParaRPr lang="en-US" b="1" dirty="0"/>
          </a:p>
          <a:p>
            <a:r>
              <a:rPr lang="en-US" b="1" dirty="0"/>
              <a:t>Answer key</a:t>
            </a:r>
            <a:r>
              <a:rPr lang="en-US" b="1" baseline="0" dirty="0"/>
              <a:t>: </a:t>
            </a:r>
            <a:r>
              <a:rPr lang="en-US" b="0" baseline="0" dirty="0"/>
              <a:t>Part A: Paragraphs 12 and 14; Part B: A</a:t>
            </a:r>
          </a:p>
          <a:p>
            <a:endParaRPr lang="en-US" b="0" baseline="0" dirty="0"/>
          </a:p>
          <a:p>
            <a:r>
              <a:rPr lang="en-US" b="1" dirty="0"/>
              <a:t>Does</a:t>
            </a:r>
            <a:r>
              <a:rPr lang="en-US" b="1" baseline="0" dirty="0"/>
              <a:t> this item align to the specifics of the grades 11-12 standard? </a:t>
            </a:r>
            <a:r>
              <a:rPr lang="en-US" b="0" baseline="0" dirty="0"/>
              <a:t>Yes, this item is well aligned to the grade-level standard. This item requires that students think carefully about the Reverend’s opinion of Scoresby and how it contrasts with that of every other character described in the text. In this way, students are asked to consider the relationship the Reverend has both with Scoresby, as well as how he is seen by the rest of the world. Further, the item challenges students to think about how this stark contrast impacts the reader’s understanding of the plot. Finally, because the item requires students to choose paragraphs from the text, it is based on textual evidence, Standard 1 is addressed. Standard 1 requires use of textual evidence to support claims, and students go directly to the text in Part A, using the text itself to make the claim. </a:t>
            </a:r>
          </a:p>
          <a:p>
            <a:endParaRPr lang="en-US" b="1" dirty="0"/>
          </a:p>
          <a:p>
            <a:r>
              <a:rPr lang="en-US" b="1" dirty="0"/>
              <a:t>Does</a:t>
            </a:r>
            <a:r>
              <a:rPr lang="en-US" b="1" baseline="0" dirty="0"/>
              <a:t> this item require close reading and analysis?</a:t>
            </a:r>
            <a:r>
              <a:rPr lang="en-US" b="0" baseline="0" dirty="0"/>
              <a:t> Yes. Students must attend to both the Reverend’s words and actions, as well as the actions of the other characters in contrast to the Reverend’s actions, to answer the question correctly.</a:t>
            </a:r>
          </a:p>
          <a:p>
            <a:endParaRPr lang="en-US" b="0" baseline="0" dirty="0"/>
          </a:p>
          <a:p>
            <a:r>
              <a:rPr lang="en-US" b="1" baseline="0" dirty="0"/>
              <a:t>Does this item focus on central ideas and important particulars of the text? </a:t>
            </a:r>
            <a:r>
              <a:rPr lang="en-US" b="0" baseline="0" dirty="0"/>
              <a:t>Yes. The humor and message in the text comes about as a result of the Reverend’s perception of Scoresby. This item challenges students to think carefully about what the Reverend says,  introducing that the Reverend’s descriptions may be a bit tainted. </a:t>
            </a:r>
          </a:p>
          <a:p>
            <a:endParaRPr lang="en-US" b="0" baseline="0" dirty="0"/>
          </a:p>
          <a:p>
            <a:r>
              <a:rPr lang="en-US" b="1" baseline="0" dirty="0"/>
              <a:t>Does this item require use of evidence? </a:t>
            </a:r>
            <a:r>
              <a:rPr lang="en-US" b="0" baseline="0" dirty="0"/>
              <a:t>Yes. Students chose paragraphs from the text as their answer in Part A. </a:t>
            </a:r>
          </a:p>
          <a:p>
            <a:endParaRPr lang="en-US" b="0" baseline="0" dirty="0"/>
          </a:p>
          <a:p>
            <a:endParaRPr lang="en-US" b="0" baseline="0" dirty="0"/>
          </a:p>
          <a:p>
            <a:endParaRPr lang="en-US" b="1" dirty="0"/>
          </a:p>
        </p:txBody>
      </p:sp>
      <p:sp>
        <p:nvSpPr>
          <p:cNvPr id="4" name="Slide Number Placeholder 3"/>
          <p:cNvSpPr>
            <a:spLocks noGrp="1"/>
          </p:cNvSpPr>
          <p:nvPr>
            <p:ph type="sldNum" sz="quarter" idx="10"/>
          </p:nvPr>
        </p:nvSpPr>
        <p:spPr/>
        <p:txBody>
          <a:bodyPr/>
          <a:lstStyle/>
          <a:p>
            <a:fld id="{50C01C05-52CF-4234-A72D-41184F5E4E7D}" type="slidenum">
              <a:rPr lang="en-US" smtClean="0"/>
              <a:t>13</a:t>
            </a:fld>
            <a:endParaRPr lang="en-US" dirty="0"/>
          </a:p>
        </p:txBody>
      </p:sp>
    </p:spTree>
    <p:extLst>
      <p:ext uri="{BB962C8B-B14F-4D97-AF65-F5344CB8AC3E}">
        <p14:creationId xmlns:p14="http://schemas.microsoft.com/office/powerpoint/2010/main" val="3434966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a:t>
            </a:r>
            <a:r>
              <a:rPr lang="en-US" baseline="0" dirty="0"/>
              <a:t> 4 asks students to determine meaning. The term “as they are used in the text” is essential. Students must not simply determine meaning of words in isolation; they must be tested on words surrounded by sufficient context. To create fair, reliable tests, context should be included so students can demonstrate their mastery of reading strategies in determining the meaning of unknown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The standard at grades 11 and 12 allows for figurative and connotative meaning in addition to general academic vocabulary, so interpreting the meaning of figurative language is fair game. Figurative language, however, is not the only type of vocabulary that should be tested. It is important to note that, as with other grades, students should not simply be identifying or labeling instances of figurative language. </a:t>
            </a:r>
          </a:p>
          <a:p>
            <a:endParaRPr lang="en-US" baseline="0" dirty="0"/>
          </a:p>
          <a:p>
            <a:r>
              <a:rPr lang="en-US" baseline="0" dirty="0"/>
              <a:t>The second part of Standard 4, assessed separately, calls for students to analyze the impact of word choice on meaning or tone. Students should be tasked with looking specifically at the words the author uses, and how those words create meaning or tone. Items should go beyond asking students to identify the tone. Instead, students should be challenged to explain how words contribute to tone or meaning.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are other features of vocabulary that should be checked, such as whether the word or phrase is/includes tier 2 academic vocabulary and whether it is central to the understanding of the meaning of the text; however, for now we will focus solely on the language of the standard as the first step toward determining alignment. Please see CCSSO Criteria for High Quality Assessment, specifically Criterion B6, (available here: http://www.ccsso.org/Documents/2014/CCSSO%20Criteria%20for%20High%20Quality%20Assessments%2003242014.pdf) for additional information about assessment of vocabulary.</a:t>
            </a:r>
            <a:endParaRPr lang="en-US" sz="1200" kern="1200" dirty="0">
              <a:solidFill>
                <a:schemeClr val="tx1"/>
              </a:solidFill>
              <a:effectLst/>
              <a:latin typeface="+mn-lt"/>
              <a:ea typeface="+mn-ea"/>
              <a:cs typeface="+mn-cs"/>
            </a:endParaRP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It is often the case that Language Standards 4, 5, or 6 may be applied to vocabulary items, depending on the focus of the item. It is perfectly acceptable to have multiple standards assigned.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14</a:t>
            </a:fld>
            <a:endParaRPr lang="en-US" dirty="0"/>
          </a:p>
        </p:txBody>
      </p:sp>
    </p:spTree>
    <p:extLst>
      <p:ext uri="{BB962C8B-B14F-4D97-AF65-F5344CB8AC3E}">
        <p14:creationId xmlns:p14="http://schemas.microsoft.com/office/powerpoint/2010/main" val="22391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Take a look at this sample item for</a:t>
            </a:r>
            <a:r>
              <a:rPr lang="en-US" sz="1200" kern="1200" baseline="0" dirty="0">
                <a:solidFill>
                  <a:schemeClr val="tx1"/>
                </a:solidFill>
                <a:effectLst/>
                <a:latin typeface="+mn-lt"/>
                <a:ea typeface="+mn-ea"/>
                <a:cs typeface="+mn-cs"/>
              </a:rPr>
              <a:t> </a:t>
            </a:r>
            <a:r>
              <a:rPr lang="en-US" dirty="0"/>
              <a:t>RL.11-12.4.</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Answer key: </a:t>
            </a:r>
            <a:r>
              <a:rPr lang="en-US" b="0" dirty="0"/>
              <a:t>B</a:t>
            </a:r>
          </a:p>
          <a:p>
            <a:endParaRPr lang="en-US" b="0" dirty="0"/>
          </a:p>
          <a:p>
            <a:r>
              <a:rPr lang="en-US" b="1" dirty="0"/>
              <a:t>Does this</a:t>
            </a:r>
            <a:r>
              <a:rPr lang="en-US" b="1" baseline="0" dirty="0"/>
              <a:t> item align to the expectations of the grades 11-12 standard? </a:t>
            </a:r>
            <a:r>
              <a:rPr lang="en-US" b="0" baseline="0" dirty="0"/>
              <a:t>No. Remember that Standard 4 specifically asks students to define words or phrases “as they are used in the text,” meaning, there must be sufficient context around the word in order for students to determine meaning. The text of paragraph 1 is provided on the slide for reference, and it is clear that students cannot determine what </a:t>
            </a:r>
            <a:r>
              <a:rPr lang="en-US" b="0" i="1" baseline="0" dirty="0"/>
              <a:t>lustily </a:t>
            </a:r>
            <a:r>
              <a:rPr lang="en-US" b="0" baseline="0" dirty="0"/>
              <a:t>means in this context. </a:t>
            </a:r>
          </a:p>
        </p:txBody>
      </p:sp>
      <p:sp>
        <p:nvSpPr>
          <p:cNvPr id="4" name="Slide Number Placeholder 3"/>
          <p:cNvSpPr>
            <a:spLocks noGrp="1"/>
          </p:cNvSpPr>
          <p:nvPr>
            <p:ph type="sldNum" sz="quarter" idx="10"/>
          </p:nvPr>
        </p:nvSpPr>
        <p:spPr/>
        <p:txBody>
          <a:bodyPr/>
          <a:lstStyle/>
          <a:p>
            <a:fld id="{50C01C05-52CF-4234-A72D-41184F5E4E7D}" type="slidenum">
              <a:rPr lang="en-US" smtClean="0"/>
              <a:t>15</a:t>
            </a:fld>
            <a:endParaRPr lang="en-US" dirty="0"/>
          </a:p>
        </p:txBody>
      </p:sp>
    </p:spTree>
    <p:extLst>
      <p:ext uri="{BB962C8B-B14F-4D97-AF65-F5344CB8AC3E}">
        <p14:creationId xmlns:p14="http://schemas.microsoft.com/office/powerpoint/2010/main" val="515193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now look at this sample item written to address</a:t>
            </a:r>
            <a:r>
              <a:rPr lang="en-US" sz="1200" kern="1200" baseline="0" dirty="0">
                <a:solidFill>
                  <a:schemeClr val="tx1"/>
                </a:solidFill>
                <a:effectLst/>
                <a:latin typeface="+mn-lt"/>
                <a:ea typeface="+mn-ea"/>
                <a:cs typeface="+mn-cs"/>
              </a:rPr>
              <a:t> </a:t>
            </a:r>
            <a:r>
              <a:rPr lang="en-US" dirty="0"/>
              <a:t>RL.11-12.4.</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Answer key: </a:t>
            </a:r>
            <a:r>
              <a:rPr lang="en-US" b="0" dirty="0"/>
              <a:t>Part A: D</a:t>
            </a:r>
            <a:r>
              <a:rPr lang="en-US" b="0" baseline="0" dirty="0"/>
              <a:t>; Part B: D, E, F</a:t>
            </a:r>
          </a:p>
          <a:p>
            <a:endParaRPr lang="en-US" b="0" baseline="0" dirty="0"/>
          </a:p>
          <a:p>
            <a:r>
              <a:rPr lang="en-US" b="1" baseline="0" dirty="0"/>
              <a:t>Does this item align to the expectations of the grades 11-12 standard?</a:t>
            </a:r>
            <a:r>
              <a:rPr lang="en-US" b="0" baseline="0" dirty="0"/>
              <a:t> Yes, this item is well aligned to the grade-level standard. This item challenges students to consider a word where the meaning is directly clued in several places throughout paragraph 1. There is sufficient context for students to deduce that </a:t>
            </a:r>
            <a:r>
              <a:rPr lang="en-US" b="0" i="1" baseline="0" dirty="0"/>
              <a:t>supposition</a:t>
            </a:r>
            <a:r>
              <a:rPr lang="en-US" b="0" i="0" baseline="0" dirty="0"/>
              <a:t> is related to the thoughts the narrator has, as is evidenced by Part B of the item. In Part B, students choose evidence from the text that hints at the meaning of the target word. This shows that there is relevant context to determine meaning of the word as it is used in this instance. Because the item requires students make an inference about meaning based on the text, </a:t>
            </a:r>
            <a:r>
              <a:rPr lang="en-US" b="0" baseline="0" dirty="0"/>
              <a:t>it also aligns to RL.11-12.1. </a:t>
            </a:r>
            <a:endParaRPr lang="en-US" b="0" i="0" baseline="0" dirty="0"/>
          </a:p>
          <a:p>
            <a:endParaRPr lang="en-US" b="0" i="0" baseline="0" dirty="0"/>
          </a:p>
          <a:p>
            <a:r>
              <a:rPr lang="en-US" b="1" i="0" baseline="0" dirty="0"/>
              <a:t>Does this item require close reading and analysis? </a:t>
            </a:r>
            <a:r>
              <a:rPr lang="en-US" b="0" i="0" baseline="0" dirty="0"/>
              <a:t>Yes. Students must read carefully to find the right context to determine word meaning. </a:t>
            </a:r>
          </a:p>
          <a:p>
            <a:endParaRPr lang="en-US" b="0" i="0" baseline="0" dirty="0"/>
          </a:p>
          <a:p>
            <a:r>
              <a:rPr lang="en-US" b="1" baseline="0" dirty="0"/>
              <a:t>Does this item focus on central ideas and important particulars off the text? </a:t>
            </a:r>
            <a:r>
              <a:rPr lang="en-US" b="0" baseline="0" dirty="0"/>
              <a:t>Yes. The narrators thoughts are what drive the action forward, and also what create the terror so essential to the message of the story. If students can determine the meaning of suppositions, they clearly understand that much of the story is about what happens inside of the narrator’s thoughts. </a:t>
            </a:r>
          </a:p>
          <a:p>
            <a:endParaRPr lang="en-US" b="0" baseline="0" dirty="0"/>
          </a:p>
          <a:p>
            <a:r>
              <a:rPr lang="en-US" b="1" baseline="0" dirty="0"/>
              <a:t>Does this item require use of evidence? </a:t>
            </a:r>
            <a:r>
              <a:rPr lang="en-US" b="0" baseline="0" dirty="0"/>
              <a:t>Yes. Students choose direct textual evidence in Part B of the item. </a:t>
            </a:r>
          </a:p>
          <a:p>
            <a:endParaRPr lang="en-US" b="0" baseline="0" dirty="0"/>
          </a:p>
          <a:p>
            <a:endParaRPr lang="en-US" b="1"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16</a:t>
            </a:fld>
            <a:endParaRPr lang="en-US" dirty="0"/>
          </a:p>
        </p:txBody>
      </p:sp>
    </p:spTree>
    <p:extLst>
      <p:ext uri="{BB962C8B-B14F-4D97-AF65-F5344CB8AC3E}">
        <p14:creationId xmlns:p14="http://schemas.microsoft.com/office/powerpoint/2010/main" val="2203844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review another example for</a:t>
            </a:r>
            <a:r>
              <a:rPr lang="en-US" sz="1200" kern="1200" baseline="0" dirty="0">
                <a:solidFill>
                  <a:schemeClr val="tx1"/>
                </a:solidFill>
                <a:effectLst/>
                <a:latin typeface="+mn-lt"/>
                <a:ea typeface="+mn-ea"/>
                <a:cs typeface="+mn-cs"/>
              </a:rPr>
              <a:t> </a:t>
            </a:r>
            <a:r>
              <a:rPr lang="en-US" dirty="0"/>
              <a:t>RL.11-12.4.</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Answer key:</a:t>
            </a:r>
            <a:r>
              <a:rPr lang="en-US" dirty="0"/>
              <a:t> D</a:t>
            </a:r>
          </a:p>
          <a:p>
            <a:endParaRPr lang="en-US" dirty="0"/>
          </a:p>
          <a:p>
            <a:r>
              <a:rPr lang="en-US" b="1" dirty="0"/>
              <a:t>Does this</a:t>
            </a:r>
            <a:r>
              <a:rPr lang="en-US" b="1" baseline="0" dirty="0"/>
              <a:t> item align to the specifics of the grades 11-12 standard?</a:t>
            </a:r>
            <a:r>
              <a:rPr lang="en-US" b="0" baseline="0" dirty="0"/>
              <a:t>: No. Though tone is an important part of Standard 4 at grades 11-12, items should challenge students to analyze how specific words create meaning or tone. Simply identifying the overall tone of a text, even a text like “The Minister’s Black Veil,” where tone contributes to the meaning in an important way, does not challenge students to read carefully and deeply. It does not achieve the full extent of the standard at these grades. </a:t>
            </a:r>
          </a:p>
          <a:p>
            <a:endParaRPr lang="en-US" b="0"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17</a:t>
            </a:fld>
            <a:endParaRPr lang="en-US" dirty="0"/>
          </a:p>
        </p:txBody>
      </p:sp>
    </p:spTree>
    <p:extLst>
      <p:ext uri="{BB962C8B-B14F-4D97-AF65-F5344CB8AC3E}">
        <p14:creationId xmlns:p14="http://schemas.microsoft.com/office/powerpoint/2010/main" val="1133480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here</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s a final example for</a:t>
            </a:r>
            <a:r>
              <a:rPr lang="en-US" sz="1200" kern="1200" baseline="0" dirty="0">
                <a:solidFill>
                  <a:schemeClr val="tx1"/>
                </a:solidFill>
                <a:effectLst/>
                <a:latin typeface="+mn-lt"/>
                <a:ea typeface="+mn-ea"/>
                <a:cs typeface="+mn-cs"/>
              </a:rPr>
              <a:t> </a:t>
            </a:r>
            <a:r>
              <a:rPr lang="en-US" dirty="0"/>
              <a:t>RL.11-12.4.</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Answer key</a:t>
            </a:r>
            <a:r>
              <a:rPr lang="en-US" b="1" baseline="0" dirty="0"/>
              <a:t>: </a:t>
            </a:r>
            <a:r>
              <a:rPr lang="en-US" b="0" baseline="0" dirty="0"/>
              <a:t>B</a:t>
            </a:r>
          </a:p>
          <a:p>
            <a:endParaRPr lang="en-US" b="0" baseline="0" dirty="0"/>
          </a:p>
          <a:p>
            <a:r>
              <a:rPr lang="en-US" b="1" baseline="0" dirty="0"/>
              <a:t>Does this item align to the expectations of the grades 11-12 standard?</a:t>
            </a:r>
            <a:r>
              <a:rPr lang="en-US" b="0" baseline="0" dirty="0"/>
              <a:t> Yes, this item is well aligned to the grade-level standard. At grades 11 and 12, students are asked to consider how specific word choice contributes to meaning or tone. In this item, students are directed to one paragraph, and asked to consider how an element of that paragraph impacts the overall tone. The item challenges students to think very carefully about how the veil is described, and explain how the words used to describe it contribute to the tone Hawthorne creates in the entire excerpt. It also aligns to RL.11-12.1, because it requires students to make an inference about tone and meaning based on the text. </a:t>
            </a:r>
          </a:p>
          <a:p>
            <a:endParaRPr lang="en-US" b="0" baseline="0" dirty="0"/>
          </a:p>
          <a:p>
            <a:r>
              <a:rPr lang="en-US" b="1" dirty="0"/>
              <a:t>Does</a:t>
            </a:r>
            <a:r>
              <a:rPr lang="en-US" b="1" baseline="0" dirty="0"/>
              <a:t> this item require close reading and analysis?</a:t>
            </a:r>
            <a:r>
              <a:rPr lang="en-US" b="0" baseline="0" dirty="0"/>
              <a:t> Yes. Students must attend to the words used to describe the veil to make an inference about tone. </a:t>
            </a:r>
          </a:p>
          <a:p>
            <a:endParaRPr lang="en-US" b="0" baseline="0" dirty="0"/>
          </a:p>
          <a:p>
            <a:r>
              <a:rPr lang="en-US" b="1" baseline="0" dirty="0"/>
              <a:t>Does this item focus on central ideas and important particulars of the text? </a:t>
            </a:r>
            <a:r>
              <a:rPr lang="en-US" b="0" baseline="0" dirty="0"/>
              <a:t>Yes. The veil is of central importance to the excerpt, and the item asks how its initial description impacts the story.</a:t>
            </a:r>
          </a:p>
          <a:p>
            <a:endParaRPr lang="en-US" b="0" baseline="0" dirty="0"/>
          </a:p>
          <a:p>
            <a:r>
              <a:rPr lang="en-US" b="1" baseline="0" dirty="0"/>
              <a:t>Does this item require use of evidence? </a:t>
            </a:r>
            <a:r>
              <a:rPr lang="en-US" b="0" baseline="0" dirty="0"/>
              <a:t>Yes. Students rely on the text itself to make their inference, and direct words from the passage are pulled into the answer choices. </a:t>
            </a:r>
          </a:p>
          <a:p>
            <a:endParaRPr lang="en-US" b="0"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18</a:t>
            </a:fld>
            <a:endParaRPr lang="en-US" dirty="0"/>
          </a:p>
        </p:txBody>
      </p:sp>
    </p:spTree>
    <p:extLst>
      <p:ext uri="{BB962C8B-B14F-4D97-AF65-F5344CB8AC3E}">
        <p14:creationId xmlns:p14="http://schemas.microsoft.com/office/powerpoint/2010/main" val="1266761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standards for teaching and assessing reading have traditionally included structure, Anchor Standard 5 includes an unusual dimension that illustrates the increased rigor at the heart of the standards. Standard 5 does not just ask that students “analyze the structure” of a given text but also that they account for “how specific sentences, paragraphs, and larger portions of the text relate to each other and the whole.” The standard moves students beyond merely identifying structural features of a text to analyzing how sentences connect to other sentences, paragraphs to other paragraphs, and chapters cohere into a whole. Understanding how each part of a specific text fits together leads to a deep grasp of how those parts work together to form a whole, individual text for a specific purpose. One of the simplest questions one can ask about a text that goes to the heart of reading comprehension is “what is the role of this sentence, paragraph, or section of the text—how does it advance or develop its meaning or purpose?” As all texts have a structural backbone, asking questions about text structure can equally serve to illuminate a </a:t>
            </a:r>
            <a:r>
              <a:rPr lang="en-US" sz="1200" b="0" kern="1200" dirty="0">
                <a:solidFill>
                  <a:schemeClr val="tx1"/>
                </a:solidFill>
                <a:effectLst/>
                <a:latin typeface="+mn-lt"/>
                <a:ea typeface="+mn-ea"/>
                <a:cs typeface="+mn-cs"/>
              </a:rPr>
              <a:t>story, poem, or</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play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a:p>
            <a:endParaRPr lang="en-US" dirty="0"/>
          </a:p>
          <a:p>
            <a:r>
              <a:rPr lang="en-US" dirty="0"/>
              <a:t>At grades 11-12, Standard 5 requires that students analyze how the author's choices about specific parts of a text impact the overall structure and meaning. In other words, instead of looking at overall structure, questions should consider how smaller elements of the text impact the whole. Also eligible for testing is how those choices in structure impact the text aesthetically.</a:t>
            </a:r>
            <a:r>
              <a:rPr lang="en-US" baseline="0" dirty="0"/>
              <a:t> At grades 11-12, students can be challenged to think about how specific moments in the text develop the ideas, structure, or beauty of the text.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19</a:t>
            </a:fld>
            <a:endParaRPr lang="en-US" dirty="0"/>
          </a:p>
        </p:txBody>
      </p:sp>
    </p:spTree>
    <p:extLst>
      <p:ext uri="{BB962C8B-B14F-4D97-AF65-F5344CB8AC3E}">
        <p14:creationId xmlns:p14="http://schemas.microsoft.com/office/powerpoint/2010/main" val="2714645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this sample item for</a:t>
            </a:r>
            <a:r>
              <a:rPr lang="en-US" sz="1200" kern="1200" baseline="0" dirty="0">
                <a:solidFill>
                  <a:schemeClr val="tx1"/>
                </a:solidFill>
                <a:effectLst/>
                <a:latin typeface="+mn-lt"/>
                <a:ea typeface="+mn-ea"/>
                <a:cs typeface="+mn-cs"/>
              </a:rPr>
              <a:t> </a:t>
            </a:r>
            <a:r>
              <a:rPr lang="en-US" dirty="0"/>
              <a:t>RL.11-12.5.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Answer key</a:t>
            </a:r>
            <a:r>
              <a:rPr lang="en-US" b="1" baseline="0" dirty="0"/>
              <a:t>: </a:t>
            </a:r>
            <a:r>
              <a:rPr lang="en-US" b="0" baseline="0" dirty="0"/>
              <a:t>A</a:t>
            </a:r>
          </a:p>
          <a:p>
            <a:endParaRPr lang="en-US" b="0" baseline="0" dirty="0"/>
          </a:p>
          <a:p>
            <a:r>
              <a:rPr lang="en-US" b="1" baseline="0" dirty="0"/>
              <a:t>Does this item align to the specifics of the grades 11-12 standard? </a:t>
            </a:r>
            <a:r>
              <a:rPr lang="en-US" b="0" baseline="0" dirty="0"/>
              <a:t>No. Though the answer options initially appear to ask students to do more than label, careful reading shows that students really are just asked to identify the structure of the text. The deeper analysis of structure is missing in this item. Further, at grades 11-12, Standard 5 is not simply about the structure of a text as a whole, but rather about analyzing how a specific structural element or choice on the part of the author contributes to the text as a whole. </a:t>
            </a:r>
          </a:p>
          <a:p>
            <a:endParaRPr lang="en-US" b="0" baseline="0" dirty="0"/>
          </a:p>
          <a:p>
            <a:endParaRPr lang="en-US" b="1" dirty="0"/>
          </a:p>
        </p:txBody>
      </p:sp>
      <p:sp>
        <p:nvSpPr>
          <p:cNvPr id="4" name="Slide Number Placeholder 3"/>
          <p:cNvSpPr>
            <a:spLocks noGrp="1"/>
          </p:cNvSpPr>
          <p:nvPr>
            <p:ph type="sldNum" sz="quarter" idx="10"/>
          </p:nvPr>
        </p:nvSpPr>
        <p:spPr/>
        <p:txBody>
          <a:bodyPr/>
          <a:lstStyle/>
          <a:p>
            <a:fld id="{50C01C05-52CF-4234-A72D-41184F5E4E7D}" type="slidenum">
              <a:rPr lang="en-US" smtClean="0"/>
              <a:t>20</a:t>
            </a:fld>
            <a:endParaRPr lang="en-US" dirty="0"/>
          </a:p>
        </p:txBody>
      </p:sp>
    </p:spTree>
    <p:extLst>
      <p:ext uri="{BB962C8B-B14F-4D97-AF65-F5344CB8AC3E}">
        <p14:creationId xmlns:p14="http://schemas.microsoft.com/office/powerpoint/2010/main" val="822076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While the principles discussed in the modules reflect the specific needs of summative assessment, they can be applied to the types of questions teachers ask in both classroom discussion and on classroom assessments. For example, in a classroom, a teacher may ask students to identify the main idea, and find the details that support that idea over the course of an entire lesson; this discussion would not be limited to one question. Facilitators should be aware of their audience as they progress through the modules. </a:t>
            </a:r>
            <a:r>
              <a:rPr lang="en-US" sz="1200" b="0" i="0" u="none" strike="noStrike" kern="1200">
                <a:solidFill>
                  <a:schemeClr val="tx1"/>
                </a:solidFill>
                <a:effectLst/>
                <a:latin typeface="+mn-lt"/>
                <a:ea typeface="+mn-ea"/>
                <a:cs typeface="+mn-cs"/>
              </a:rPr>
              <a:t>Be sure to review the user guide for specific examples of adjustments that can be made to the training to suit the needs of unique audiences. </a:t>
            </a:r>
            <a:endParaRPr lang="en-US"/>
          </a:p>
        </p:txBody>
      </p:sp>
      <p:sp>
        <p:nvSpPr>
          <p:cNvPr id="4" name="Slide Number Placeholder 3"/>
          <p:cNvSpPr>
            <a:spLocks noGrp="1"/>
          </p:cNvSpPr>
          <p:nvPr>
            <p:ph type="sldNum" sz="quarter" idx="10"/>
          </p:nvPr>
        </p:nvSpPr>
        <p:spPr/>
        <p:txBody>
          <a:bodyPr/>
          <a:lstStyle/>
          <a:p>
            <a:fld id="{50C01C05-52CF-4234-A72D-41184F5E4E7D}" type="slidenum">
              <a:rPr lang="en-US" smtClean="0"/>
              <a:t>2</a:t>
            </a:fld>
            <a:endParaRPr lang="en-US" dirty="0"/>
          </a:p>
        </p:txBody>
      </p:sp>
    </p:spTree>
    <p:extLst>
      <p:ext uri="{BB962C8B-B14F-4D97-AF65-F5344CB8AC3E}">
        <p14:creationId xmlns:p14="http://schemas.microsoft.com/office/powerpoint/2010/main" val="2273792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s another example for</a:t>
            </a:r>
            <a:r>
              <a:rPr lang="en-US" sz="1200" kern="1200" baseline="0" dirty="0">
                <a:solidFill>
                  <a:schemeClr val="tx1"/>
                </a:solidFill>
                <a:effectLst/>
                <a:latin typeface="+mn-lt"/>
                <a:ea typeface="+mn-ea"/>
                <a:cs typeface="+mn-cs"/>
              </a:rPr>
              <a:t> </a:t>
            </a:r>
            <a:r>
              <a:rPr lang="en-US" dirty="0"/>
              <a:t>RL.11-12.5.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Answer key: </a:t>
            </a:r>
            <a:r>
              <a:rPr lang="en-US" b="0" dirty="0"/>
              <a:t>C</a:t>
            </a:r>
          </a:p>
          <a:p>
            <a:endParaRPr lang="en-US" b="0" dirty="0"/>
          </a:p>
          <a:p>
            <a:r>
              <a:rPr lang="en-US" b="1" dirty="0"/>
              <a:t>Does</a:t>
            </a:r>
            <a:r>
              <a:rPr lang="en-US" b="1" baseline="0" dirty="0"/>
              <a:t> this item align to the specifics of the grades 11-12 standard? </a:t>
            </a:r>
            <a:r>
              <a:rPr lang="en-US" b="0" baseline="0" dirty="0"/>
              <a:t>Yes, this item is well aligned to the grade-level standard. The item challenges students to look at the structure of a specific part of the story, the decision of where to begin, and explain how it impacts meaning for the rest of the text. It challenges students to think deeply about the way Hawthorne uses the structure of the story to advance the theme and plot he develops. It is well aligned to the specifics of the standard. It also aligns to RL.11-12.1 because it requires students make a text-based inference. </a:t>
            </a:r>
          </a:p>
          <a:p>
            <a:endParaRPr lang="en-US" b="0" baseline="0" dirty="0"/>
          </a:p>
          <a:p>
            <a:r>
              <a:rPr lang="en-US" b="1" dirty="0"/>
              <a:t>Does</a:t>
            </a:r>
            <a:r>
              <a:rPr lang="en-US" b="1" baseline="0" dirty="0"/>
              <a:t> this item require close reading and analysis?</a:t>
            </a:r>
            <a:r>
              <a:rPr lang="en-US" b="0" baseline="0" dirty="0"/>
              <a:t> Yes. Students must attend carefully to both the first paragraph, as well as the text as a whole, to answer the question. </a:t>
            </a:r>
          </a:p>
          <a:p>
            <a:endParaRPr lang="en-US" b="0" baseline="0" dirty="0"/>
          </a:p>
          <a:p>
            <a:r>
              <a:rPr lang="en-US" b="1" baseline="0" dirty="0"/>
              <a:t>Does this item focus on central ideas and important particulars of the text? </a:t>
            </a:r>
            <a:r>
              <a:rPr lang="en-US" b="0" baseline="0" dirty="0"/>
              <a:t>Yes. The Parson’s decision to wear the veil has such a tremendous impact on the community because of his elevated role and the importance he plays in the town. </a:t>
            </a:r>
          </a:p>
          <a:p>
            <a:endParaRPr lang="en-US" b="0" baseline="0" dirty="0"/>
          </a:p>
          <a:p>
            <a:r>
              <a:rPr lang="en-US" b="1" baseline="0" dirty="0"/>
              <a:t>Does this item require use of evidence? </a:t>
            </a:r>
            <a:r>
              <a:rPr lang="en-US" b="0" baseline="0" dirty="0"/>
              <a:t>Yes. Students rely on the text to make their inference. </a:t>
            </a:r>
          </a:p>
          <a:p>
            <a:endParaRPr lang="en-US" b="0" baseline="0" dirty="0"/>
          </a:p>
          <a:p>
            <a:endParaRPr lang="en-US" b="1" baseline="0" dirty="0"/>
          </a:p>
          <a:p>
            <a:endParaRPr lang="en-US" b="1" dirty="0"/>
          </a:p>
        </p:txBody>
      </p:sp>
      <p:sp>
        <p:nvSpPr>
          <p:cNvPr id="4" name="Slide Number Placeholder 3"/>
          <p:cNvSpPr>
            <a:spLocks noGrp="1"/>
          </p:cNvSpPr>
          <p:nvPr>
            <p:ph type="sldNum" sz="quarter" idx="10"/>
          </p:nvPr>
        </p:nvSpPr>
        <p:spPr/>
        <p:txBody>
          <a:bodyPr/>
          <a:lstStyle/>
          <a:p>
            <a:fld id="{50C01C05-52CF-4234-A72D-41184F5E4E7D}" type="slidenum">
              <a:rPr lang="en-US" smtClean="0"/>
              <a:t>21</a:t>
            </a:fld>
            <a:endParaRPr lang="en-US" dirty="0"/>
          </a:p>
        </p:txBody>
      </p:sp>
    </p:spTree>
    <p:extLst>
      <p:ext uri="{BB962C8B-B14F-4D97-AF65-F5344CB8AC3E}">
        <p14:creationId xmlns:p14="http://schemas.microsoft.com/office/powerpoint/2010/main" val="548968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6 makes clear that it is not enough to </a:t>
            </a:r>
            <a:r>
              <a:rPr lang="en-US" sz="1200" i="1" kern="1200" dirty="0">
                <a:solidFill>
                  <a:schemeClr val="tx1"/>
                </a:solidFill>
                <a:effectLst/>
                <a:latin typeface="+mn-lt"/>
                <a:ea typeface="+mn-ea"/>
                <a:cs typeface="+mn-cs"/>
              </a:rPr>
              <a:t>identify</a:t>
            </a:r>
            <a:r>
              <a:rPr lang="en-US" sz="1200" kern="1200" dirty="0">
                <a:solidFill>
                  <a:schemeClr val="tx1"/>
                </a:solidFill>
                <a:effectLst/>
                <a:latin typeface="+mn-lt"/>
                <a:ea typeface="+mn-ea"/>
                <a:cs typeface="+mn-cs"/>
              </a:rPr>
              <a:t> the purpose or point of view; the standard asks students to move beyond the mere labeling of a text that has been the traditional</a:t>
            </a:r>
            <a:r>
              <a:rPr lang="en-US" sz="1200" kern="1200" baseline="0" dirty="0">
                <a:solidFill>
                  <a:schemeClr val="tx1"/>
                </a:solidFill>
                <a:effectLst/>
                <a:latin typeface="+mn-lt"/>
                <a:ea typeface="+mn-ea"/>
                <a:cs typeface="+mn-cs"/>
              </a:rPr>
              <a:t> approach </a:t>
            </a:r>
            <a:r>
              <a:rPr lang="en-US" sz="1200" kern="1200" dirty="0">
                <a:solidFill>
                  <a:schemeClr val="tx1"/>
                </a:solidFill>
                <a:effectLst/>
                <a:latin typeface="+mn-lt"/>
                <a:ea typeface="+mn-ea"/>
                <a:cs typeface="+mn-cs"/>
              </a:rPr>
              <a:t>to assessing the impact of point of view and purpose on how readers perceive and grasp the meaning. Standard 6 provides an excellent example of how reading closely goes beyond looking for what is directly stated. </a:t>
            </a:r>
          </a:p>
          <a:p>
            <a:endParaRPr lang="en-US" dirty="0"/>
          </a:p>
          <a:p>
            <a:r>
              <a:rPr lang="en-US" dirty="0"/>
              <a:t>At</a:t>
            </a:r>
            <a:r>
              <a:rPr lang="en-US" baseline="0" dirty="0"/>
              <a:t> grades 11-12, students are expected to analyze a specific type of text: a text in which there is a distinction between the words the author uses and the meaning the author intends. Standard 6 at these grades is a place where text selection becomes crucial. Students cannot analyze a text for satire, sarcasm, irony, or understatement if none is actually present. Students should be asked to read texts in which this distinction between what is stated and what is meant directly contributes to the meaning of the text as a whole.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22</a:t>
            </a:fld>
            <a:endParaRPr lang="en-US" dirty="0"/>
          </a:p>
        </p:txBody>
      </p:sp>
    </p:spTree>
    <p:extLst>
      <p:ext uri="{BB962C8B-B14F-4D97-AF65-F5344CB8AC3E}">
        <p14:creationId xmlns:p14="http://schemas.microsoft.com/office/powerpoint/2010/main" val="2028816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an example for</a:t>
            </a:r>
            <a:r>
              <a:rPr lang="en-US" sz="1200" kern="1200" baseline="0" dirty="0">
                <a:solidFill>
                  <a:schemeClr val="tx1"/>
                </a:solidFill>
                <a:effectLst/>
                <a:latin typeface="+mn-lt"/>
                <a:ea typeface="+mn-ea"/>
                <a:cs typeface="+mn-cs"/>
              </a:rPr>
              <a:t> </a:t>
            </a:r>
            <a:r>
              <a:rPr lang="en-US" dirty="0"/>
              <a:t>RL.11-12.6.</a:t>
            </a:r>
            <a:endParaRPr lang="en-US" b="1" dirty="0"/>
          </a:p>
          <a:p>
            <a:endParaRPr lang="en-US" b="1" dirty="0"/>
          </a:p>
          <a:p>
            <a:r>
              <a:rPr lang="en-US" b="1" dirty="0"/>
              <a:t>Answer key:</a:t>
            </a:r>
            <a:r>
              <a:rPr lang="en-US" b="1" baseline="0" dirty="0"/>
              <a:t> </a:t>
            </a:r>
            <a:r>
              <a:rPr lang="en-US" b="0" baseline="0" dirty="0"/>
              <a:t>Part A: C; Part B: C</a:t>
            </a:r>
          </a:p>
          <a:p>
            <a:endParaRPr lang="en-US" b="1" baseline="0" dirty="0"/>
          </a:p>
          <a:p>
            <a:r>
              <a:rPr lang="en-US" b="1" baseline="0" dirty="0"/>
              <a:t>Does this item align to the expectations of the grades 11-12 standard?</a:t>
            </a:r>
            <a:r>
              <a:rPr lang="en-US" b="0" baseline="0" dirty="0"/>
              <a:t> No. Though Standard 6 at grades 11-12 mentions literary devices such as sarcasm and satire, as with Standard 4, the standard does not require students to label this type of device. Instead, students should consider the meaning of such examples. Additionally, they should carefully analyze these phrases to understand how they contribute to meaning. The key verb in this phrase is “analysis,” and simply identifying literary devices does not achieve the level of thinking required by this standard. </a:t>
            </a:r>
          </a:p>
          <a:p>
            <a:endParaRPr lang="en-US" b="0"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23</a:t>
            </a:fld>
            <a:endParaRPr lang="en-US" dirty="0"/>
          </a:p>
        </p:txBody>
      </p:sp>
    </p:spTree>
    <p:extLst>
      <p:ext uri="{BB962C8B-B14F-4D97-AF65-F5344CB8AC3E}">
        <p14:creationId xmlns:p14="http://schemas.microsoft.com/office/powerpoint/2010/main" val="3658521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let’s look at this example for</a:t>
            </a:r>
            <a:r>
              <a:rPr lang="en-US" sz="1200" kern="1200" baseline="0" dirty="0">
                <a:solidFill>
                  <a:schemeClr val="tx1"/>
                </a:solidFill>
                <a:effectLst/>
                <a:latin typeface="+mn-lt"/>
                <a:ea typeface="+mn-ea"/>
                <a:cs typeface="+mn-cs"/>
              </a:rPr>
              <a:t> </a:t>
            </a:r>
            <a:r>
              <a:rPr lang="en-US" dirty="0"/>
              <a:t>RL.11-12.6. Note</a:t>
            </a:r>
            <a:r>
              <a:rPr lang="en-US" baseline="0" dirty="0"/>
              <a:t> that the item is too large to fit onto one slide, so p</a:t>
            </a:r>
            <a:r>
              <a:rPr lang="en-US" dirty="0"/>
              <a:t>lease see the next slide for an explanation of this item. </a:t>
            </a:r>
          </a:p>
        </p:txBody>
      </p:sp>
      <p:sp>
        <p:nvSpPr>
          <p:cNvPr id="4" name="Slide Number Placeholder 3"/>
          <p:cNvSpPr>
            <a:spLocks noGrp="1"/>
          </p:cNvSpPr>
          <p:nvPr>
            <p:ph type="sldNum" sz="quarter" idx="10"/>
          </p:nvPr>
        </p:nvSpPr>
        <p:spPr/>
        <p:txBody>
          <a:bodyPr/>
          <a:lstStyle/>
          <a:p>
            <a:fld id="{50C01C05-52CF-4234-A72D-41184F5E4E7D}" type="slidenum">
              <a:rPr lang="en-US" smtClean="0"/>
              <a:t>24</a:t>
            </a:fld>
            <a:endParaRPr lang="en-US" dirty="0"/>
          </a:p>
        </p:txBody>
      </p:sp>
    </p:spTree>
    <p:extLst>
      <p:ext uri="{BB962C8B-B14F-4D97-AF65-F5344CB8AC3E}">
        <p14:creationId xmlns:p14="http://schemas.microsoft.com/office/powerpoint/2010/main" val="1389987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 </a:t>
            </a:r>
            <a:r>
              <a:rPr lang="en-US" sz="1200" kern="1200" dirty="0">
                <a:solidFill>
                  <a:schemeClr val="tx1"/>
                </a:solidFill>
                <a:effectLst/>
                <a:latin typeface="+mn-lt"/>
                <a:ea typeface="+mn-ea"/>
                <a:cs typeface="+mn-cs"/>
              </a:rPr>
              <a:t>“Well, although through his course…”</a:t>
            </a:r>
            <a:r>
              <a:rPr lang="en-US" sz="1200" kern="1200" dirty="0">
                <a:solidFill>
                  <a:schemeClr val="tx1"/>
                </a:solidFill>
                <a:effectLst/>
                <a:latin typeface="+mn-lt"/>
                <a:ea typeface="+mn-ea"/>
                <a:cs typeface="+mn-cs"/>
                <a:sym typeface="Wingdings" panose="05000000000000000000" pitchFamily="2" charset="2"/>
              </a:rPr>
              <a:t> </a:t>
            </a:r>
            <a:r>
              <a:rPr lang="en-US" sz="1200" kern="1200" dirty="0">
                <a:solidFill>
                  <a:schemeClr val="tx1"/>
                </a:solidFill>
                <a:effectLst/>
                <a:latin typeface="+mn-lt"/>
                <a:ea typeface="+mn-ea"/>
                <a:cs typeface="+mn-cs"/>
              </a:rPr>
              <a:t>The reverend cares for Scoresby...</a:t>
            </a:r>
            <a:r>
              <a:rPr lang="en-US" sz="1200" kern="1200" dirty="0">
                <a:solidFill>
                  <a:schemeClr val="tx1"/>
                </a:solidFill>
                <a:effectLst/>
                <a:latin typeface="+mn-lt"/>
                <a:ea typeface="+mn-ea"/>
                <a:cs typeface="+mn-cs"/>
                <a:sym typeface="Wingdings" panose="05000000000000000000" pitchFamily="2" charset="2"/>
              </a:rPr>
              <a:t> </a:t>
            </a:r>
            <a:r>
              <a:rPr lang="en-US" sz="1200" kern="1200" dirty="0">
                <a:solidFill>
                  <a:schemeClr val="tx1"/>
                </a:solidFill>
                <a:effectLst/>
                <a:latin typeface="+mn-lt"/>
                <a:ea typeface="+mn-ea"/>
                <a:cs typeface="+mn-cs"/>
              </a:rPr>
              <a:t>The Reverend looks down…</a:t>
            </a:r>
          </a:p>
          <a:p>
            <a:r>
              <a:rPr lang="en-US" sz="1200" kern="1200" dirty="0">
                <a:solidFill>
                  <a:schemeClr val="tx1"/>
                </a:solidFill>
                <a:effectLst/>
                <a:latin typeface="+mn-lt"/>
                <a:ea typeface="+mn-ea"/>
                <a:cs typeface="+mn-cs"/>
              </a:rPr>
              <a:t>“Of course there had to be a war, ...”</a:t>
            </a:r>
            <a:r>
              <a:rPr lang="en-US" sz="1200" kern="1200" dirty="0">
                <a:solidFill>
                  <a:schemeClr val="tx1"/>
                </a:solidFill>
                <a:effectLst/>
                <a:latin typeface="+mn-lt"/>
                <a:ea typeface="+mn-ea"/>
                <a:cs typeface="+mn-cs"/>
                <a:sym typeface="Wingdings" panose="05000000000000000000" pitchFamily="2" charset="2"/>
              </a:rPr>
              <a:t> </a:t>
            </a:r>
            <a:r>
              <a:rPr lang="en-US" sz="1200" kern="1200" dirty="0">
                <a:solidFill>
                  <a:schemeClr val="tx1"/>
                </a:solidFill>
                <a:effectLst/>
                <a:latin typeface="+mn-lt"/>
                <a:ea typeface="+mn-ea"/>
                <a:cs typeface="+mn-cs"/>
              </a:rPr>
              <a:t>The reverend wants to protect…</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The Reverend resents Scoresby…</a:t>
            </a:r>
            <a:endParaRPr lang="en-US" sz="1200" kern="1200" dirty="0">
              <a:solidFill>
                <a:schemeClr val="tx1"/>
              </a:solidFill>
              <a:effectLst/>
              <a:latin typeface="+mn-lt"/>
              <a:ea typeface="+mn-ea"/>
              <a:cs typeface="+mn-cs"/>
              <a:sym typeface="Wingdings" panose="05000000000000000000" pitchFamily="2" charset="2"/>
            </a:endParaRPr>
          </a:p>
          <a:p>
            <a:r>
              <a:rPr lang="en-US" sz="1200" kern="1200" dirty="0">
                <a:solidFill>
                  <a:schemeClr val="tx1"/>
                </a:solidFill>
                <a:effectLst/>
                <a:latin typeface="+mn-lt"/>
                <a:ea typeface="+mn-ea"/>
                <a:cs typeface="+mn-cs"/>
              </a:rPr>
              <a:t>“He is just as good ...”</a:t>
            </a:r>
            <a:r>
              <a:rPr lang="en-US" sz="1200" kern="1200" dirty="0">
                <a:solidFill>
                  <a:schemeClr val="tx1"/>
                </a:solidFill>
                <a:effectLst/>
                <a:latin typeface="+mn-lt"/>
                <a:ea typeface="+mn-ea"/>
                <a:cs typeface="+mn-cs"/>
                <a:sym typeface="Wingdings" panose="05000000000000000000" pitchFamily="2" charset="2"/>
              </a:rPr>
              <a:t> </a:t>
            </a:r>
            <a:r>
              <a:rPr lang="en-US" sz="1200" kern="1200" dirty="0">
                <a:solidFill>
                  <a:schemeClr val="tx1"/>
                </a:solidFill>
                <a:effectLst/>
                <a:latin typeface="+mn-lt"/>
                <a:ea typeface="+mn-ea"/>
                <a:cs typeface="+mn-cs"/>
              </a:rPr>
              <a:t>The reverend believes Scoresby to be a lovable fool... </a:t>
            </a:r>
            <a:r>
              <a:rPr lang="en-US" sz="1200" kern="1200" dirty="0">
                <a:solidFill>
                  <a:schemeClr val="tx1"/>
                </a:solidFill>
                <a:effectLst/>
                <a:latin typeface="+mn-lt"/>
                <a:ea typeface="+mn-ea"/>
                <a:cs typeface="+mn-cs"/>
                <a:sym typeface="Wingdings" panose="05000000000000000000" pitchFamily="2" charset="2"/>
              </a:rPr>
              <a:t>T</a:t>
            </a:r>
            <a:r>
              <a:rPr lang="en-US" sz="1200" kern="1200" dirty="0">
                <a:solidFill>
                  <a:schemeClr val="tx1"/>
                </a:solidFill>
                <a:effectLst/>
                <a:latin typeface="+mn-lt"/>
                <a:ea typeface="+mn-ea"/>
                <a:cs typeface="+mn-cs"/>
              </a:rPr>
              <a:t>he Reverend believes Scoresby to be too…</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align to the expectations of the grades 11-12</a:t>
            </a:r>
            <a:r>
              <a:rPr lang="en-US" sz="1200" b="1" kern="1200" baseline="0" dirty="0">
                <a:solidFill>
                  <a:schemeClr val="tx1"/>
                </a:solidFill>
                <a:effectLst/>
                <a:latin typeface="+mn-lt"/>
                <a:ea typeface="+mn-ea"/>
                <a:cs typeface="+mn-cs"/>
              </a:rPr>
              <a:t> standard? </a:t>
            </a:r>
            <a:r>
              <a:rPr lang="en-US" b="0" baseline="0" dirty="0"/>
              <a:t>Yes, this item is well aligned to the grade-level standard. </a:t>
            </a:r>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this item, students are pointed to specific moments in the text where the Reverend says one thing that can be interpreted in a variety of ways. His stated meaning is quite different, depending on which way each quote is read. Students are asked to analyze and interpret places where the point of view of the Reverend is in question. Because it requires a text based inference, it also aligns to RL.11-12.1.</a:t>
            </a:r>
            <a:endParaRPr lang="en-US" sz="1200" kern="1200" dirty="0">
              <a:solidFill>
                <a:schemeClr val="tx1"/>
              </a:solidFill>
              <a:effectLst/>
              <a:latin typeface="+mn-lt"/>
              <a:ea typeface="+mn-ea"/>
              <a:cs typeface="+mn-cs"/>
            </a:endParaRPr>
          </a:p>
          <a:p>
            <a:endParaRPr lang="en-US" dirty="0"/>
          </a:p>
          <a:p>
            <a:r>
              <a:rPr lang="en-US" b="1" dirty="0"/>
              <a:t>Does</a:t>
            </a:r>
            <a:r>
              <a:rPr lang="en-US" b="1" baseline="0" dirty="0"/>
              <a:t> this item require close reading and analysis?</a:t>
            </a:r>
            <a:r>
              <a:rPr lang="en-US" b="0" baseline="0" dirty="0"/>
              <a:t> Yes. Students must attend carefully to the text to analyze the irony present in order to determine the different ways lines can be interpreted. </a:t>
            </a:r>
          </a:p>
          <a:p>
            <a:endParaRPr lang="en-US" b="0" baseline="0" dirty="0"/>
          </a:p>
          <a:p>
            <a:r>
              <a:rPr lang="en-US" b="1" baseline="0" dirty="0"/>
              <a:t>Does this item focus on central ideas and important particulars of the text? </a:t>
            </a:r>
            <a:r>
              <a:rPr lang="en-US" b="0" baseline="0" dirty="0"/>
              <a:t>Yes. The Reverend’s opinion of Scoresby is a central element of the text. </a:t>
            </a:r>
          </a:p>
          <a:p>
            <a:endParaRPr lang="en-US" b="0" baseline="0" dirty="0"/>
          </a:p>
          <a:p>
            <a:r>
              <a:rPr lang="en-US" b="1" baseline="0" dirty="0"/>
              <a:t>Does this item require use of evidence? </a:t>
            </a:r>
            <a:r>
              <a:rPr lang="en-US" b="0" baseline="0" dirty="0"/>
              <a:t>Yes. Students rely on the text to make their inference. </a:t>
            </a:r>
          </a:p>
          <a:p>
            <a:endParaRPr lang="en-US" b="0"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25</a:t>
            </a:fld>
            <a:endParaRPr lang="en-US" dirty="0"/>
          </a:p>
        </p:txBody>
      </p:sp>
    </p:spTree>
    <p:extLst>
      <p:ext uri="{BB962C8B-B14F-4D97-AF65-F5344CB8AC3E}">
        <p14:creationId xmlns:p14="http://schemas.microsoft.com/office/powerpoint/2010/main" val="1188750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7 stretches the range of readers to consider a more diverse array of how ideas and evidence can be presented and understood. Many otherwise strong readers tend to “skip” the illustrations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 find in texts and find refuge in the words. Standard 7 makes clear that college and career ready literacy requires that students immerse themselves in the demands of mixed texts, in which words are only one source of knowledge. This standard also highlights the transformation of research in the digital age and makes clear that college and career ready literacy requires being an analyst of evidence from diverse sources and formats. </a:t>
            </a:r>
          </a:p>
          <a:p>
            <a:endParaRPr lang="en-US" dirty="0"/>
          </a:p>
          <a:p>
            <a:r>
              <a:rPr lang="en-US" dirty="0"/>
              <a:t>The first thing to note</a:t>
            </a:r>
            <a:r>
              <a:rPr lang="en-US" baseline="0" dirty="0"/>
              <a:t> with Standard 7 at grades 11-12 is the type of text that must be used: multiple interpretations of the same story, drama, or poem. This standard requires that students do detailed analysis of the source text as it is presented in a different format. Note that this is not limited to plays, or texts that are meant to be performed. The standard allows for stories and poems as well, a variety of text types can be considered as part of this standard. </a:t>
            </a:r>
          </a:p>
          <a:p>
            <a:endParaRPr lang="en-US" baseline="0" dirty="0"/>
          </a:p>
          <a:p>
            <a:r>
              <a:rPr lang="en-US" baseline="0" dirty="0"/>
              <a:t>When considering the different interpretations students should not simply identify areas of similarity and difference. The standard challenges students to go further, they should be asked to analyze the works and evaluate how they present different interpretations of the same source. This builds upon the standard at grades 9 and 10. At those grades, students are asked to consider “what is emphasized and absent in each account.” The grade</a:t>
            </a:r>
            <a:r>
              <a:rPr lang="en-US" baseline="0" dirty="0">
                <a:solidFill>
                  <a:srgbClr val="FF0000"/>
                </a:solidFill>
              </a:rPr>
              <a:t>s 11-12</a:t>
            </a:r>
            <a:r>
              <a:rPr lang="en-US" baseline="0" dirty="0"/>
              <a:t> standard builds upon this, by challenging students to evaluate how each version interprets the source text. It is important to note that, while the grades 9-10 standard specifically mentions representations of key scenes (e.g., a painting interpretation of a poem), and the grades 11-12 standard does not, these types of texts can still be considered. The key difference is how students in grades 11-12 think about these works. Whereas at grades 9-10, students consider what is emphasized in each account, in grades 11-12, students consider how the texts emphasize </a:t>
            </a:r>
            <a:r>
              <a:rPr lang="en-US" baseline="0" dirty="0">
                <a:solidFill>
                  <a:srgbClr val="FF0000"/>
                </a:solidFill>
              </a:rPr>
              <a:t>certain </a:t>
            </a:r>
            <a:r>
              <a:rPr lang="en-US" baseline="0" dirty="0"/>
              <a:t>ideas and information. </a:t>
            </a:r>
          </a:p>
          <a:p>
            <a:endParaRPr lang="en-US" baseline="0" dirty="0"/>
          </a:p>
          <a:p>
            <a:r>
              <a:rPr lang="en-US" baseline="0" dirty="0"/>
              <a:t>The next few slides will look at examples of items that are supposed to align to this standard. We will review the items closely and discuss whether or not we think they do.</a:t>
            </a:r>
          </a:p>
          <a:p>
            <a:endParaRPr lang="en-US"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26</a:t>
            </a:fld>
            <a:endParaRPr lang="en-US" dirty="0"/>
          </a:p>
        </p:txBody>
      </p:sp>
    </p:spTree>
    <p:extLst>
      <p:ext uri="{BB962C8B-B14F-4D97-AF65-F5344CB8AC3E}">
        <p14:creationId xmlns:p14="http://schemas.microsoft.com/office/powerpoint/2010/main" val="1469761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this example of an item written to</a:t>
            </a:r>
            <a:r>
              <a:rPr lang="en-US" sz="1200" kern="1200" baseline="0" dirty="0">
                <a:solidFill>
                  <a:schemeClr val="tx1"/>
                </a:solidFill>
                <a:effectLst/>
                <a:latin typeface="+mn-lt"/>
                <a:ea typeface="+mn-ea"/>
                <a:cs typeface="+mn-cs"/>
              </a:rPr>
              <a:t> </a:t>
            </a:r>
            <a:r>
              <a:rPr lang="en-US" dirty="0"/>
              <a:t>RL.11-12.7.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 </a:t>
            </a:r>
            <a:r>
              <a:rPr lang="en-US" b="0" baseline="0" dirty="0"/>
              <a:t>[</a:t>
            </a:r>
            <a:r>
              <a:rPr lang="en-US" baseline="0" dirty="0"/>
              <a:t>This item is meant to address alignment to standard only, so it is not accompanied by scoring information. A scoring rubric/top score response should accompany items being reviewed.]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1" dirty="0"/>
              <a:t>Does this item align to the expectations of the grades 11-12 standard? </a:t>
            </a:r>
            <a:r>
              <a:rPr lang="en-US" b="0" dirty="0"/>
              <a:t>No. Though the art does present an</a:t>
            </a:r>
            <a:r>
              <a:rPr lang="en-US" b="0" baseline="0" dirty="0"/>
              <a:t> interpretation of a specific scene in “The Minister’s Black Veil,” the item calls on students to perform only superficial analysis of the two works. Students are not challenged to evaluate how the interpretation (in this case, the painting) interprets the specific scene from the source text. So, though the item does challenge students to think about the relationship between the works, it does not get at the level of thinking required of students in grades 11-12. </a:t>
            </a:r>
          </a:p>
          <a:p>
            <a:endParaRPr lang="en-US" b="0"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27</a:t>
            </a:fld>
            <a:endParaRPr lang="en-US" dirty="0"/>
          </a:p>
        </p:txBody>
      </p:sp>
    </p:spTree>
    <p:extLst>
      <p:ext uri="{BB962C8B-B14F-4D97-AF65-F5344CB8AC3E}">
        <p14:creationId xmlns:p14="http://schemas.microsoft.com/office/powerpoint/2010/main" val="2697724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another example of an item written to</a:t>
            </a:r>
            <a:r>
              <a:rPr lang="en-US" sz="1200" kern="1200" baseline="0" dirty="0">
                <a:solidFill>
                  <a:schemeClr val="tx1"/>
                </a:solidFill>
                <a:effectLst/>
                <a:latin typeface="+mn-lt"/>
                <a:ea typeface="+mn-ea"/>
                <a:cs typeface="+mn-cs"/>
              </a:rPr>
              <a:t> </a:t>
            </a:r>
            <a:r>
              <a:rPr lang="en-US" dirty="0"/>
              <a:t>RL.11-12.7.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 </a:t>
            </a:r>
            <a:r>
              <a:rPr lang="en-US" b="0" baseline="0" dirty="0"/>
              <a:t>[</a:t>
            </a:r>
            <a:r>
              <a:rPr lang="en-US" baseline="0" dirty="0"/>
              <a:t>This item is meant to address alignment to standard only, so it is not accompanied by scoring information. A scoring rubric/top score response should accompany items being reviewed.]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Does</a:t>
            </a:r>
            <a:r>
              <a:rPr lang="en-US" b="1" baseline="0" dirty="0"/>
              <a:t> this item align to the expectations of the grades 11-12 standard?</a:t>
            </a:r>
            <a:r>
              <a:rPr lang="en-US" b="0" baseline="0" dirty="0"/>
              <a:t> Yes, this item is well aligned to the grade-level standard. In this item, students are asked to consider multiple interpretations of the source text, particularly as they relate to one element (the mask). Students analyze each artist’s interpretation of the mask in order to evaluate its presentation. Because the item is text based, it also aligns to RL.11-12.1. </a:t>
            </a:r>
          </a:p>
          <a:p>
            <a:endParaRPr lang="en-US" b="0" baseline="0" dirty="0"/>
          </a:p>
          <a:p>
            <a:r>
              <a:rPr lang="en-US" b="1" dirty="0"/>
              <a:t>Does</a:t>
            </a:r>
            <a:r>
              <a:rPr lang="en-US" b="1" baseline="0" dirty="0"/>
              <a:t> this item require close reading and analysis?</a:t>
            </a:r>
            <a:r>
              <a:rPr lang="en-US" b="0" baseline="0" dirty="0"/>
              <a:t> Yes. Students must carefully attend to all three sources to evaluate the depiction of the mask. </a:t>
            </a:r>
          </a:p>
          <a:p>
            <a:endParaRPr lang="en-US" b="0" baseline="0" dirty="0"/>
          </a:p>
          <a:p>
            <a:r>
              <a:rPr lang="en-US" b="1" baseline="0" dirty="0"/>
              <a:t>Does this item focus on central ideas and important particulars of the texts? </a:t>
            </a:r>
            <a:r>
              <a:rPr lang="en-US" b="0" baseline="0" dirty="0"/>
              <a:t>Yes. The mask (and its presentation) is a central  element of the text. </a:t>
            </a:r>
          </a:p>
          <a:p>
            <a:endParaRPr lang="en-US" b="0" baseline="0" dirty="0"/>
          </a:p>
          <a:p>
            <a:r>
              <a:rPr lang="en-US" b="1" baseline="0" dirty="0"/>
              <a:t>Does this item require use of evidence? </a:t>
            </a:r>
            <a:r>
              <a:rPr lang="en-US" b="0" baseline="0" dirty="0"/>
              <a:t>Yes. Students are asked to use evidence from texts to support their answer. </a:t>
            </a:r>
          </a:p>
          <a:p>
            <a:endParaRPr lang="en-US" b="0"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28</a:t>
            </a:fld>
            <a:endParaRPr lang="en-US" dirty="0"/>
          </a:p>
        </p:txBody>
      </p:sp>
    </p:spTree>
    <p:extLst>
      <p:ext uri="{BB962C8B-B14F-4D97-AF65-F5344CB8AC3E}">
        <p14:creationId xmlns:p14="http://schemas.microsoft.com/office/powerpoint/2010/main" val="2527803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29</a:t>
            </a:fld>
            <a:endParaRPr lang="en-US" dirty="0"/>
          </a:p>
        </p:txBody>
      </p:sp>
    </p:spTree>
    <p:extLst>
      <p:ext uri="{BB962C8B-B14F-4D97-AF65-F5344CB8AC3E}">
        <p14:creationId xmlns:p14="http://schemas.microsoft.com/office/powerpoint/2010/main" val="915775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standards</a:t>
            </a:r>
            <a:r>
              <a:rPr lang="en-US" baseline="0" dirty="0"/>
              <a:t> as a whole, and Anchor Standard 9 in particular, go well beyond merely promoting reading comprehension, calling on students to read with the intent of building knowledge. Students must not only grasp what they read, but also integrate it into a body of ever-growing knowledge. </a:t>
            </a:r>
            <a:r>
              <a:rPr lang="en-US" sz="1200" kern="1200" dirty="0">
                <a:solidFill>
                  <a:schemeClr val="tx1"/>
                </a:solidFill>
                <a:effectLst/>
                <a:latin typeface="+mn-lt"/>
                <a:ea typeface="+mn-ea"/>
                <a:cs typeface="+mn-cs"/>
              </a:rPr>
              <a:t>Building knowledge and vocabulary from the earliest years are essential for students to be able to become college and career ready readers of complex text. </a:t>
            </a:r>
            <a:r>
              <a:rPr lang="en-US" baseline="0" dirty="0"/>
              <a:t>Standard 9, regardless of grade level, always involves multiple stimuli. </a:t>
            </a:r>
            <a:endParaRPr lang="en-US" sz="1200" kern="1200" dirty="0">
              <a:solidFill>
                <a:schemeClr val="tx1"/>
              </a:solidFill>
              <a:effectLst/>
              <a:latin typeface="+mn-lt"/>
              <a:ea typeface="+mn-ea"/>
              <a:cs typeface="+mn-cs"/>
            </a:endParaRPr>
          </a:p>
          <a:p>
            <a:endParaRPr lang="en-US" dirty="0"/>
          </a:p>
          <a:p>
            <a:r>
              <a:rPr lang="en-US" dirty="0"/>
              <a:t>Again, at grades 11-12</a:t>
            </a:r>
            <a:r>
              <a:rPr lang="en-US" baseline="0" dirty="0"/>
              <a:t>, the text type is essential. The standard points 11</a:t>
            </a:r>
            <a:r>
              <a:rPr lang="en-US" baseline="30000" dirty="0"/>
              <a:t>th</a:t>
            </a:r>
            <a:r>
              <a:rPr lang="en-US" baseline="0" dirty="0"/>
              <a:t>-12</a:t>
            </a:r>
            <a:r>
              <a:rPr lang="en-US" baseline="30000" dirty="0"/>
              <a:t>th</a:t>
            </a:r>
            <a:r>
              <a:rPr lang="en-US" baseline="0" dirty="0"/>
              <a:t> grade students to foundational works of American literature. These works are those that are pivotal, ground-breaking, and have lasting influence—the texts that have an impact on our collective thought and practice. Foundational literary texts are those written by people who played important roles in shaping literature and literary thought in American history. They are the texts that represent key American literary movements.</a:t>
            </a:r>
          </a:p>
          <a:p>
            <a:endParaRPr lang="en-US" baseline="0" dirty="0"/>
          </a:p>
          <a:p>
            <a:r>
              <a:rPr lang="en-US" baseline="0" dirty="0"/>
              <a:t>Think of authors like Hawthorne, Poe, Fitzgerald, Steinbeck, and Henry James. These authors shaped the landscape of American literature and their writing is representative of the types of literature called for by this standard, as well as the specific eras mentioned (eighteenth- to early twentieth-century). </a:t>
            </a:r>
            <a:r>
              <a:rPr lang="en-US" i="0" baseline="0" dirty="0"/>
              <a:t>Texts published before 1950 generally fall into the range of “early twentieth-century. </a:t>
            </a:r>
            <a:r>
              <a:rPr lang="en-US" baseline="0" dirty="0"/>
              <a:t>Certainly an excerpt from a text like </a:t>
            </a:r>
            <a:r>
              <a:rPr lang="en-US" i="1" baseline="0" dirty="0"/>
              <a:t>The Grapes of Wrath</a:t>
            </a:r>
            <a:r>
              <a:rPr lang="en-US" i="0" baseline="0" dirty="0"/>
              <a:t>, originally published in 1939, could be considered, if paired appropriately. </a:t>
            </a:r>
          </a:p>
          <a:p>
            <a:endParaRPr lang="en-US" baseline="0" dirty="0"/>
          </a:p>
          <a:p>
            <a:r>
              <a:rPr lang="en-US" baseline="0" dirty="0"/>
              <a:t>As with RL.9 across all grades, students should be considering multiple texts in their analysis. Items aligned to Standard 9 should challenge students to analyze elements across both texts. As with other grades, the emphasis is not on comparison. The standard specifically speaks to this in the note that “how two or more texts from the same period treat similar topics.” Identifying areas of similarity or difference is not sufficient. Instead, students should be challenged to analyze </a:t>
            </a:r>
            <a:r>
              <a:rPr lang="en-US" u="sng" baseline="0" dirty="0"/>
              <a:t>how</a:t>
            </a:r>
            <a:r>
              <a:rPr lang="en-US" baseline="0" dirty="0"/>
              <a:t> this area of similarity is treated in each text. </a:t>
            </a:r>
          </a:p>
          <a:p>
            <a:endParaRPr lang="en-US" baseline="0" dirty="0"/>
          </a:p>
          <a:p>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30</a:t>
            </a:fld>
            <a:endParaRPr lang="en-US" dirty="0"/>
          </a:p>
        </p:txBody>
      </p:sp>
    </p:spTree>
    <p:extLst>
      <p:ext uri="{BB962C8B-B14F-4D97-AF65-F5344CB8AC3E}">
        <p14:creationId xmlns:p14="http://schemas.microsoft.com/office/powerpoint/2010/main" val="296004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3</a:t>
            </a:fld>
            <a:endParaRPr lang="en-US" dirty="0"/>
          </a:p>
        </p:txBody>
      </p:sp>
    </p:spTree>
    <p:extLst>
      <p:ext uri="{BB962C8B-B14F-4D97-AF65-F5344CB8AC3E}">
        <p14:creationId xmlns:p14="http://schemas.microsoft.com/office/powerpoint/2010/main" val="3311655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this item written to</a:t>
            </a:r>
            <a:r>
              <a:rPr lang="en-US" sz="1200" kern="1200" baseline="0" dirty="0">
                <a:solidFill>
                  <a:schemeClr val="tx1"/>
                </a:solidFill>
                <a:effectLst/>
                <a:latin typeface="+mn-lt"/>
                <a:ea typeface="+mn-ea"/>
                <a:cs typeface="+mn-cs"/>
              </a:rPr>
              <a:t> </a:t>
            </a:r>
            <a:r>
              <a:rPr lang="en-US" dirty="0"/>
              <a:t>RL.11-12.9.</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 </a:t>
            </a:r>
            <a:r>
              <a:rPr lang="en-US" b="1" baseline="0" dirty="0"/>
              <a:t>[</a:t>
            </a:r>
            <a:r>
              <a:rPr lang="en-US" baseline="0" dirty="0"/>
              <a:t>This item is meant to address alignment to standard only, so it is not accompanied by scoring information. A scoring rubric/top score response should accompany items being reviewed.] </a:t>
            </a:r>
            <a:endParaRPr lang="en-US" sz="1200" kern="1200" dirty="0">
              <a:solidFill>
                <a:schemeClr val="tx1"/>
              </a:solidFill>
              <a:effectLst/>
              <a:latin typeface="+mn-lt"/>
              <a:ea typeface="+mn-ea"/>
              <a:cs typeface="+mn-cs"/>
            </a:endParaRPr>
          </a:p>
          <a:p>
            <a:endParaRPr lang="en-US" b="0" baseline="0" dirty="0"/>
          </a:p>
          <a:p>
            <a:r>
              <a:rPr lang="en-US" b="1" baseline="0" dirty="0"/>
              <a:t>Does this item align to the specifics of the grades 11-12 standard? </a:t>
            </a:r>
            <a:r>
              <a:rPr lang="en-US" b="0" baseline="0" dirty="0"/>
              <a:t>No. While the texts used are appropriate for the standard (Poe and Hawthorne were contemporaries, both “The Pit and the Pendulum” and “The Minister’s Black Veil” are widely considered to be texts representative of the Dark Romantic period), the item itself is a simple comparison of characters. Students answering this question would likely focus in on the superficial similarities, instead spending their time on the differences between the two men. This item would not push students to analyze the key similarity in this text, the dark horror and fear that characters feel as a result of the unknown. </a:t>
            </a:r>
          </a:p>
          <a:p>
            <a:endParaRPr lang="en-US" b="0"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31</a:t>
            </a:fld>
            <a:endParaRPr lang="en-US" dirty="0"/>
          </a:p>
        </p:txBody>
      </p:sp>
    </p:spTree>
    <p:extLst>
      <p:ext uri="{BB962C8B-B14F-4D97-AF65-F5344CB8AC3E}">
        <p14:creationId xmlns:p14="http://schemas.microsoft.com/office/powerpoint/2010/main" val="150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another example of an item written to address</a:t>
            </a:r>
            <a:r>
              <a:rPr lang="en-US" sz="1200" kern="1200" baseline="0" dirty="0">
                <a:solidFill>
                  <a:schemeClr val="tx1"/>
                </a:solidFill>
                <a:effectLst/>
                <a:latin typeface="+mn-lt"/>
                <a:ea typeface="+mn-ea"/>
                <a:cs typeface="+mn-cs"/>
              </a:rPr>
              <a:t> </a:t>
            </a:r>
            <a:r>
              <a:rPr lang="en-US" dirty="0"/>
              <a:t>RL.11-12.9.</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 </a:t>
            </a:r>
            <a:r>
              <a:rPr lang="en-US" b="0" baseline="0" dirty="0"/>
              <a:t>[</a:t>
            </a:r>
            <a:r>
              <a:rPr lang="en-US" baseline="0" dirty="0"/>
              <a:t>This item is meant to address alignment to standard only, so it is not accompanied by scoring information. A scoring rubric/top score response should accompany items being reviewed.] </a:t>
            </a:r>
            <a:endParaRPr lang="en-US" sz="1200" kern="1200" dirty="0">
              <a:solidFill>
                <a:schemeClr val="tx1"/>
              </a:solidFill>
              <a:effectLst/>
              <a:latin typeface="+mn-lt"/>
              <a:ea typeface="+mn-ea"/>
              <a:cs typeface="+mn-cs"/>
            </a:endParaRPr>
          </a:p>
          <a:p>
            <a:endParaRPr lang="en-US" dirty="0"/>
          </a:p>
          <a:p>
            <a:r>
              <a:rPr lang="en-US" b="1" dirty="0"/>
              <a:t>Does this</a:t>
            </a:r>
            <a:r>
              <a:rPr lang="en-US" b="1" baseline="0" dirty="0"/>
              <a:t> item align to the specifics of the grades 11-12 standard? </a:t>
            </a:r>
            <a:r>
              <a:rPr lang="en-US" b="0" baseline="0" dirty="0"/>
              <a:t>Yes, this item is well aligned to the grade-level standard. This time challenges students to look specifically at the presentation of a specific theme of both texts (fear). One way to distinguish this item from RL.11-12.2 is the fact that a single theme is given to students, and they must analyze it across texts. For this item to also align to RL.11-12.2, students would have to identify multiple themes and trace their development within each text, and then analyze the shared theme across both. Because the item requires a text based inference, and students must use the text in their answer, the item is also aligned to RL.11-12.1.</a:t>
            </a:r>
          </a:p>
          <a:p>
            <a:endParaRPr lang="en-US" b="0" baseline="0" dirty="0"/>
          </a:p>
          <a:p>
            <a:r>
              <a:rPr lang="en-US" b="1" dirty="0"/>
              <a:t>Does</a:t>
            </a:r>
            <a:r>
              <a:rPr lang="en-US" b="1" baseline="0" dirty="0"/>
              <a:t> this item require close reading and analysis?</a:t>
            </a:r>
            <a:r>
              <a:rPr lang="en-US" b="0" baseline="0" dirty="0"/>
              <a:t> Yes. Students must carefully read both texts, focusing specifically on characterization and setting, to correctly answer the question. </a:t>
            </a:r>
          </a:p>
          <a:p>
            <a:endParaRPr lang="en-US" b="0" baseline="0" dirty="0"/>
          </a:p>
          <a:p>
            <a:r>
              <a:rPr lang="en-US" b="1" baseline="0" dirty="0"/>
              <a:t>Does this item focus on central ideas and important particulars? </a:t>
            </a:r>
            <a:r>
              <a:rPr lang="en-US" b="0" baseline="0" dirty="0"/>
              <a:t>Yes. Fear of the unknown is a common theme of both texts. </a:t>
            </a:r>
          </a:p>
          <a:p>
            <a:endParaRPr lang="en-US" b="0" baseline="0" dirty="0"/>
          </a:p>
          <a:p>
            <a:r>
              <a:rPr lang="en-US" b="1" baseline="0" dirty="0"/>
              <a:t>Does this item require use of evidence? </a:t>
            </a:r>
            <a:r>
              <a:rPr lang="en-US" b="0" baseline="0" dirty="0"/>
              <a:t>Yes. Students are asked to use evidence from both texts to support their answer. </a:t>
            </a:r>
          </a:p>
          <a:p>
            <a:endParaRPr lang="en-US" b="0" baseline="0" dirty="0"/>
          </a:p>
          <a:p>
            <a:endParaRPr lang="en-US" b="0" baseline="0" dirty="0"/>
          </a:p>
          <a:p>
            <a:endParaRPr lang="en-US" b="1" dirty="0"/>
          </a:p>
        </p:txBody>
      </p:sp>
      <p:sp>
        <p:nvSpPr>
          <p:cNvPr id="4" name="Slide Number Placeholder 3"/>
          <p:cNvSpPr>
            <a:spLocks noGrp="1"/>
          </p:cNvSpPr>
          <p:nvPr>
            <p:ph type="sldNum" sz="quarter" idx="10"/>
          </p:nvPr>
        </p:nvSpPr>
        <p:spPr/>
        <p:txBody>
          <a:bodyPr/>
          <a:lstStyle/>
          <a:p>
            <a:fld id="{50C01C05-52CF-4234-A72D-41184F5E4E7D}" type="slidenum">
              <a:rPr lang="en-US" smtClean="0"/>
              <a:t>32</a:t>
            </a:fld>
            <a:endParaRPr lang="en-US" dirty="0"/>
          </a:p>
        </p:txBody>
      </p:sp>
    </p:spTree>
    <p:extLst>
      <p:ext uri="{BB962C8B-B14F-4D97-AF65-F5344CB8AC3E}">
        <p14:creationId xmlns:p14="http://schemas.microsoft.com/office/powerpoint/2010/main" val="2601850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33</a:t>
            </a:fld>
            <a:endParaRPr lang="en-US" dirty="0"/>
          </a:p>
        </p:txBody>
      </p:sp>
    </p:spTree>
    <p:extLst>
      <p:ext uri="{BB962C8B-B14F-4D97-AF65-F5344CB8AC3E}">
        <p14:creationId xmlns:p14="http://schemas.microsoft.com/office/powerpoint/2010/main" val="57163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34</a:t>
            </a:fld>
            <a:endParaRPr lang="en-US" dirty="0"/>
          </a:p>
        </p:txBody>
      </p:sp>
    </p:spTree>
    <p:extLst>
      <p:ext uri="{BB962C8B-B14F-4D97-AF65-F5344CB8AC3E}">
        <p14:creationId xmlns:p14="http://schemas.microsoft.com/office/powerpoint/2010/main" val="658973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Let’s take a closer look at the Reading Standards for Informational Texts for Grade 11-12. </a:t>
            </a:r>
          </a:p>
        </p:txBody>
      </p:sp>
      <p:sp>
        <p:nvSpPr>
          <p:cNvPr id="4" name="Slide Number Placeholder 3"/>
          <p:cNvSpPr>
            <a:spLocks noGrp="1"/>
          </p:cNvSpPr>
          <p:nvPr>
            <p:ph type="sldNum" sz="quarter" idx="10"/>
          </p:nvPr>
        </p:nvSpPr>
        <p:spPr/>
        <p:txBody>
          <a:bodyPr/>
          <a:lstStyle/>
          <a:p>
            <a:fld id="{29B9D326-3941-4162-8704-FFF237B951BE}" type="slidenum">
              <a:rPr lang="en-US" smtClean="0"/>
              <a:t>36</a:t>
            </a:fld>
            <a:endParaRPr lang="en-US" dirty="0"/>
          </a:p>
        </p:txBody>
      </p:sp>
    </p:spTree>
    <p:extLst>
      <p:ext uri="{BB962C8B-B14F-4D97-AF65-F5344CB8AC3E}">
        <p14:creationId xmlns:p14="http://schemas.microsoft.com/office/powerpoint/2010/main" val="409556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 2 asks</a:t>
            </a:r>
            <a:r>
              <a:rPr lang="en-US" baseline="0" dirty="0"/>
              <a:t> students to determine themes and central ideas. Unearthing themes and ideas is a product of close reading and careful examination of the text. </a:t>
            </a:r>
            <a:r>
              <a:rPr lang="en-US" sz="1200" kern="1200" dirty="0">
                <a:solidFill>
                  <a:schemeClr val="tx1"/>
                </a:solidFill>
                <a:effectLst/>
                <a:latin typeface="+mn-lt"/>
                <a:ea typeface="+mn-ea"/>
                <a:cs typeface="+mn-cs"/>
              </a:rPr>
              <a:t>In some upper grades, Standard 2 expands its focus to the plural “central ideas or themes” and adds a second crucial requirement—that students analyze the development of the ideas and themes. Reading complex texts will often expose more than one central idea, and the emphasis on analyzing development challenges students to go beyond merely stating ideas to tracing their evolution throughout a text. Standard 2 therefore views unearthing themes and ideas as the product of careful examination of the text. </a:t>
            </a:r>
          </a:p>
          <a:p>
            <a:endParaRPr lang="en-US" dirty="0"/>
          </a:p>
          <a:p>
            <a:r>
              <a:rPr lang="en-US" dirty="0"/>
              <a:t>As with the Reading</a:t>
            </a:r>
            <a:r>
              <a:rPr lang="en-US" baseline="0" dirty="0"/>
              <a:t> for Literature standard at grades 11-12, students are first asked to determine two or more central ideas in a text. As this is an “and” standard, items should not stop at asking students to identify two or more central ideas. Instead, items must also challenge students to analyze how the ideas develop throughout the text. The standard points students to consider the way related central ideas interact over the course of the text, a distinct difference from grades 9-10, where students are only considering one central idea. One way students can be asked to consider central ideas is to consider how they work together to build an account. Items can also trace the details that build the central ideas. </a:t>
            </a:r>
          </a:p>
          <a:p>
            <a:endParaRPr lang="en-US" baseline="0" dirty="0"/>
          </a:p>
          <a:p>
            <a:r>
              <a:rPr lang="en-US" baseline="0" dirty="0"/>
              <a:t>Finally, just as with RL.11-12.2, The second part of Standard 2 asks for objective summaries of texts. Students should be challenged to provide accurate summaries that remain faithful to the text and are distinct from personal opinions and judgments. Summarizing texts in chronological order is unlikely to fulfill this goal— in these types of items, students merely recount, in abbreviated form, the time-ordered details in the text without grappling with ideas. </a:t>
            </a:r>
          </a:p>
          <a:p>
            <a:endParaRPr lang="en-US" baseline="0" dirty="0"/>
          </a:p>
          <a:p>
            <a:r>
              <a:rPr lang="en-US" baseline="0" dirty="0"/>
              <a:t>The next few slides will look at examples of items that are supposed to align to this standard. We will review the items closely and discuss whether or not we think they do.</a:t>
            </a:r>
          </a:p>
          <a:p>
            <a:endParaRPr lang="en-US"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37</a:t>
            </a:fld>
            <a:endParaRPr lang="en-US" dirty="0"/>
          </a:p>
        </p:txBody>
      </p:sp>
    </p:spTree>
    <p:extLst>
      <p:ext uri="{BB962C8B-B14F-4D97-AF65-F5344CB8AC3E}">
        <p14:creationId xmlns:p14="http://schemas.microsoft.com/office/powerpoint/2010/main" val="2454110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an example written to RI.11-12.2.</a:t>
            </a:r>
          </a:p>
          <a:p>
            <a:endParaRPr lang="en-US" b="1" dirty="0"/>
          </a:p>
          <a:p>
            <a:r>
              <a:rPr lang="en-US" b="1" dirty="0"/>
              <a:t>Answer key</a:t>
            </a:r>
            <a:r>
              <a:rPr lang="en-US" b="1" baseline="0" dirty="0"/>
              <a:t>: </a:t>
            </a:r>
            <a:r>
              <a:rPr lang="en-US" dirty="0"/>
              <a:t> B</a:t>
            </a:r>
          </a:p>
          <a:p>
            <a:endParaRPr lang="en-US" b="0" dirty="0"/>
          </a:p>
          <a:p>
            <a:r>
              <a:rPr lang="en-US" b="1" dirty="0"/>
              <a:t>Does</a:t>
            </a:r>
            <a:r>
              <a:rPr lang="en-US" b="1" baseline="0" dirty="0"/>
              <a:t> this item align to the specifics of the grades 11-12 standard? </a:t>
            </a:r>
            <a:r>
              <a:rPr lang="en-US" b="0" baseline="0" dirty="0"/>
              <a:t>No. </a:t>
            </a:r>
            <a:r>
              <a:rPr lang="en-US" baseline="0" dirty="0"/>
              <a:t>The first issue item is that the item only asks for one central idea. The grades 11-12 standard specifically asks for two central ideas. Additionally, RI Standard 2 is an “and” standard, so students must be asked to </a:t>
            </a:r>
            <a:r>
              <a:rPr lang="en-US" i="1" baseline="0" dirty="0"/>
              <a:t>determine</a:t>
            </a:r>
            <a:r>
              <a:rPr lang="en-US" baseline="0" dirty="0"/>
              <a:t> and </a:t>
            </a:r>
            <a:r>
              <a:rPr lang="en-US" i="1" baseline="0" dirty="0"/>
              <a:t>analyze</a:t>
            </a:r>
            <a:r>
              <a:rPr lang="en-US" baseline="0" dirty="0"/>
              <a:t>. This item stops short of the “and,” by simply asking students to determine the central idea. True alignment requires both actions on the part of the student. This item does not meet the expectations of the standard and should not be considered aligned. </a:t>
            </a:r>
          </a:p>
          <a:p>
            <a:endParaRPr lang="en-US" baseline="0" dirty="0"/>
          </a:p>
          <a:p>
            <a:endParaRPr lang="en-US" b="1" dirty="0"/>
          </a:p>
        </p:txBody>
      </p:sp>
      <p:sp>
        <p:nvSpPr>
          <p:cNvPr id="4" name="Slide Number Placeholder 3"/>
          <p:cNvSpPr>
            <a:spLocks noGrp="1"/>
          </p:cNvSpPr>
          <p:nvPr>
            <p:ph type="sldNum" sz="quarter" idx="10"/>
          </p:nvPr>
        </p:nvSpPr>
        <p:spPr/>
        <p:txBody>
          <a:bodyPr/>
          <a:lstStyle/>
          <a:p>
            <a:fld id="{50C01C05-52CF-4234-A72D-41184F5E4E7D}" type="slidenum">
              <a:rPr lang="en-US" smtClean="0"/>
              <a:t>38</a:t>
            </a:fld>
            <a:endParaRPr lang="en-US" dirty="0"/>
          </a:p>
        </p:txBody>
      </p:sp>
    </p:spTree>
    <p:extLst>
      <p:ext uri="{BB962C8B-B14F-4D97-AF65-F5344CB8AC3E}">
        <p14:creationId xmlns:p14="http://schemas.microsoft.com/office/powerpoint/2010/main" val="1582282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example written to RI.11-12.2.</a:t>
            </a:r>
            <a:endParaRPr lang="en-US" b="1" dirty="0"/>
          </a:p>
          <a:p>
            <a:endParaRPr lang="en-US" b="1" dirty="0"/>
          </a:p>
          <a:p>
            <a:r>
              <a:rPr lang="en-US" b="1" dirty="0"/>
              <a:t>Answer key</a:t>
            </a:r>
            <a:r>
              <a:rPr lang="en-US" b="1" baseline="0" dirty="0"/>
              <a:t>: </a:t>
            </a:r>
            <a:r>
              <a:rPr lang="en-US" dirty="0"/>
              <a:t>Part A: B;</a:t>
            </a:r>
            <a:r>
              <a:rPr lang="en-US" baseline="0" dirty="0"/>
              <a:t> </a:t>
            </a:r>
            <a:r>
              <a:rPr lang="en-US" dirty="0"/>
              <a:t>Part B: C</a:t>
            </a:r>
          </a:p>
          <a:p>
            <a:endParaRPr lang="en-US" dirty="0"/>
          </a:p>
          <a:p>
            <a:r>
              <a:rPr lang="en-US" b="1" dirty="0"/>
              <a:t>Does</a:t>
            </a:r>
            <a:r>
              <a:rPr lang="en-US" b="1" baseline="0" dirty="0"/>
              <a:t> this item align to the specifics of the grades 11-12 standard? </a:t>
            </a:r>
            <a:r>
              <a:rPr lang="en-US" b="0" baseline="0" dirty="0"/>
              <a:t>No. </a:t>
            </a:r>
            <a:r>
              <a:rPr lang="en-US" dirty="0"/>
              <a:t>The</a:t>
            </a:r>
            <a:r>
              <a:rPr lang="en-US" baseline="0" dirty="0"/>
              <a:t> item comes closer to alignment to Standard 2 than the previous item because it asks for both description and analysis of the development of a central idea. The issue with this item, however, is that it still only asks for one central idea. The </a:t>
            </a:r>
            <a:r>
              <a:rPr lang="en-US" baseline="0" dirty="0">
                <a:solidFill>
                  <a:srgbClr val="FF0000"/>
                </a:solidFill>
              </a:rPr>
              <a:t>grades 11-12 </a:t>
            </a:r>
            <a:r>
              <a:rPr lang="en-US" baseline="0" dirty="0"/>
              <a:t>standard specifically asks students to analyze the development of two or more central ideas. Instead of just analyzing the development of one central idea, students should be pushed to think about how multiple central ideas develop and interact over the course of the text. </a:t>
            </a:r>
          </a:p>
          <a:p>
            <a:endParaRPr lang="en-US" baseline="0" dirty="0"/>
          </a:p>
          <a:p>
            <a:r>
              <a:rPr lang="en-US" baseline="0" dirty="0"/>
              <a:t>This item speaks to an important point about text selection. This text, “The Union and Slavery,” only has one central idea. Lincoln was incredibly purposeful in his speech in bringing everything back to the idea that he wanted to save the Union. As such, he presents one idea throughout the entire speech. For this exact reason, there is no way to write a well-aligned item to this text for grades 11-12 Standard 2. </a:t>
            </a:r>
          </a:p>
        </p:txBody>
      </p:sp>
      <p:sp>
        <p:nvSpPr>
          <p:cNvPr id="4" name="Slide Number Placeholder 3"/>
          <p:cNvSpPr>
            <a:spLocks noGrp="1"/>
          </p:cNvSpPr>
          <p:nvPr>
            <p:ph type="sldNum" sz="quarter" idx="10"/>
          </p:nvPr>
        </p:nvSpPr>
        <p:spPr/>
        <p:txBody>
          <a:bodyPr/>
          <a:lstStyle/>
          <a:p>
            <a:fld id="{50C01C05-52CF-4234-A72D-41184F5E4E7D}" type="slidenum">
              <a:rPr lang="en-US" smtClean="0"/>
              <a:t>39</a:t>
            </a:fld>
            <a:endParaRPr lang="en-US" dirty="0"/>
          </a:p>
        </p:txBody>
      </p:sp>
    </p:spTree>
    <p:extLst>
      <p:ext uri="{BB962C8B-B14F-4D97-AF65-F5344CB8AC3E}">
        <p14:creationId xmlns:p14="http://schemas.microsoft.com/office/powerpoint/2010/main" val="4244542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see explanation of alignment on the next slide.</a:t>
            </a:r>
          </a:p>
        </p:txBody>
      </p:sp>
      <p:sp>
        <p:nvSpPr>
          <p:cNvPr id="4" name="Slide Number Placeholder 3"/>
          <p:cNvSpPr>
            <a:spLocks noGrp="1"/>
          </p:cNvSpPr>
          <p:nvPr>
            <p:ph type="sldNum" sz="quarter" idx="10"/>
          </p:nvPr>
        </p:nvSpPr>
        <p:spPr/>
        <p:txBody>
          <a:bodyPr/>
          <a:lstStyle/>
          <a:p>
            <a:fld id="{50C01C05-52CF-4234-A72D-41184F5E4E7D}" type="slidenum">
              <a:rPr lang="en-US" smtClean="0"/>
              <a:t>40</a:t>
            </a:fld>
            <a:endParaRPr lang="en-US" dirty="0"/>
          </a:p>
        </p:txBody>
      </p:sp>
    </p:spTree>
    <p:extLst>
      <p:ext uri="{BB962C8B-B14F-4D97-AF65-F5344CB8AC3E}">
        <p14:creationId xmlns:p14="http://schemas.microsoft.com/office/powerpoint/2010/main" val="3335796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here’s yet another example of an item written to</a:t>
            </a:r>
            <a:r>
              <a:rPr lang="en-US" sz="1200" kern="1200" baseline="0" dirty="0">
                <a:solidFill>
                  <a:schemeClr val="tx1"/>
                </a:solidFill>
                <a:effectLst/>
                <a:latin typeface="+mn-lt"/>
                <a:ea typeface="+mn-ea"/>
                <a:cs typeface="+mn-cs"/>
              </a:rPr>
              <a:t> </a:t>
            </a:r>
            <a:r>
              <a:rPr lang="en-US" dirty="0"/>
              <a:t>RI.11-12.2.</a:t>
            </a:r>
            <a:endParaRPr lang="en-US" b="1" dirty="0"/>
          </a:p>
          <a:p>
            <a:endParaRPr lang="en-US" b="1" dirty="0"/>
          </a:p>
          <a:p>
            <a:r>
              <a:rPr lang="en-US" b="1" dirty="0"/>
              <a:t>Answer key: </a:t>
            </a:r>
            <a:r>
              <a:rPr lang="en-US" baseline="0" dirty="0"/>
              <a:t>All people are born with the right to vote</a:t>
            </a:r>
            <a:r>
              <a:rPr lang="en-US" baseline="0" dirty="0">
                <a:sym typeface="Wingdings" panose="05000000000000000000" pitchFamily="2" charset="2"/>
              </a:rPr>
              <a:t> ”’All men are created equal…”</a:t>
            </a:r>
          </a:p>
          <a:p>
            <a:r>
              <a:rPr lang="en-US" baseline="0" dirty="0">
                <a:sym typeface="Wingdings" panose="05000000000000000000" pitchFamily="2" charset="2"/>
              </a:rPr>
              <a:t>The correct role of government… ”We assert the province of government…”</a:t>
            </a:r>
          </a:p>
          <a:p>
            <a:r>
              <a:rPr lang="en-US" baseline="0" dirty="0">
                <a:sym typeface="Wingdings" panose="05000000000000000000" pitchFamily="2" charset="2"/>
              </a:rPr>
              <a:t>The founding documents abolished … “By those declarations....”</a:t>
            </a:r>
          </a:p>
          <a:p>
            <a:endParaRPr lang="en-US" baseline="0" dirty="0">
              <a:sym typeface="Wingdings" panose="05000000000000000000" pitchFamily="2" charset="2"/>
            </a:endParaRPr>
          </a:p>
          <a:p>
            <a:r>
              <a:rPr lang="en-US" b="1" baseline="0" dirty="0">
                <a:sym typeface="Wingdings" panose="05000000000000000000" pitchFamily="2" charset="2"/>
              </a:rPr>
              <a:t>Does this item align to the expectations of the grades 11-12 standard? </a:t>
            </a:r>
            <a:r>
              <a:rPr lang="en-US" b="0" baseline="0" dirty="0"/>
              <a:t>Yes, this item is well aligned to the grade-level standard. </a:t>
            </a:r>
            <a:r>
              <a:rPr lang="en-US" baseline="0" dirty="0">
                <a:sym typeface="Wingdings" panose="05000000000000000000" pitchFamily="2" charset="2"/>
              </a:rPr>
              <a:t>This item is written to Susan B. Anthony’s speech, in which Anthony makes and thoroughly develops multiple central ideas. It is a strong example of alignment to the specifics of the grades 11-12 standard. In the item, students are asked to identify three central ideas from the text. It then requires students to then find the details that develop the central ideas. This gets to the second verb in the standard, which requires that students, “…analyze their development over the course of the text.” as such, this item is aligned to the expectations of the standards. </a:t>
            </a:r>
            <a:r>
              <a:rPr lang="en-US" b="0" baseline="0" dirty="0"/>
              <a:t>It also aligns to RI.11-12.1</a:t>
            </a:r>
            <a:r>
              <a:rPr lang="en-US" b="0" baseline="0" dirty="0">
                <a:sym typeface="Wingdings" panose="05000000000000000000" pitchFamily="2" charset="2"/>
              </a:rPr>
              <a:t> because it requires students to make a text based inference and use the text to support their inference. </a:t>
            </a:r>
            <a:endParaRPr lang="en-US" baseline="0" dirty="0">
              <a:sym typeface="Wingdings" panose="05000000000000000000" pitchFamily="2" charset="2"/>
            </a:endParaRPr>
          </a:p>
          <a:p>
            <a:endParaRPr lang="en-US" baseline="0" dirty="0">
              <a:sym typeface="Wingdings" panose="05000000000000000000" pitchFamily="2" charset="2"/>
            </a:endParaRPr>
          </a:p>
          <a:p>
            <a:r>
              <a:rPr lang="en-US" b="1" dirty="0"/>
              <a:t>Does</a:t>
            </a:r>
            <a:r>
              <a:rPr lang="en-US" b="1" baseline="0" dirty="0"/>
              <a:t> this item require close reading and analysis?</a:t>
            </a:r>
            <a:r>
              <a:rPr lang="en-US" b="0" baseline="0" dirty="0"/>
              <a:t> Yes. Students must carefully read the entire text to analyze Anthony’s central ideas.</a:t>
            </a:r>
          </a:p>
          <a:p>
            <a:endParaRPr lang="en-US" b="0" baseline="0" dirty="0"/>
          </a:p>
          <a:p>
            <a:r>
              <a:rPr lang="en-US" b="1" baseline="0" dirty="0"/>
              <a:t>Does this item focus on central ideas and important particulars of the text? </a:t>
            </a:r>
            <a:r>
              <a:rPr lang="en-US" b="0" baseline="0" dirty="0"/>
              <a:t>Yes. The item specifically asks for central ideas.</a:t>
            </a:r>
          </a:p>
          <a:p>
            <a:endParaRPr lang="en-US" b="0" baseline="0" dirty="0"/>
          </a:p>
          <a:p>
            <a:r>
              <a:rPr lang="en-US" b="1" baseline="0" dirty="0"/>
              <a:t>Does this item require use of evidence? </a:t>
            </a:r>
            <a:r>
              <a:rPr lang="en-US" b="0" baseline="0" dirty="0"/>
              <a:t>Yes. Students use direct textual evidence as part of their answer. </a:t>
            </a:r>
          </a:p>
          <a:p>
            <a:endParaRPr lang="en-US" b="0"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41</a:t>
            </a:fld>
            <a:endParaRPr lang="en-US" dirty="0"/>
          </a:p>
        </p:txBody>
      </p:sp>
    </p:spTree>
    <p:extLst>
      <p:ext uri="{BB962C8B-B14F-4D97-AF65-F5344CB8AC3E}">
        <p14:creationId xmlns:p14="http://schemas.microsoft.com/office/powerpoint/2010/main" val="395696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a:t>Let’s take a closer look at the Reading Standards for Literary Texts for Grades 11-12. For each standard, we will first present a</a:t>
            </a:r>
            <a:r>
              <a:rPr lang="en-US" strike="noStrike" baseline="0" dirty="0"/>
              <a:t>n example of an item that does NOT match the standard. Then we will follow up with an item that does match the standard so you can see the differences. </a:t>
            </a:r>
            <a:endParaRPr lang="en-US" strike="noStrike" dirty="0"/>
          </a:p>
          <a:p>
            <a:endParaRPr lang="en-US" strike="noStrike" dirty="0"/>
          </a:p>
          <a:p>
            <a:r>
              <a:rPr lang="en-US" strike="noStrike" dirty="0"/>
              <a:t>Note:  You’ll see in the examples</a:t>
            </a:r>
            <a:r>
              <a:rPr lang="en-US" strike="noStrike" baseline="0" dirty="0"/>
              <a:t> that textual evidence includes the use of direct textual evidence (i.e., sentences from the text), as well as indirect evidence (i.e., paraphrasing of evidence in the text or inferences based on the text). </a:t>
            </a:r>
            <a:endParaRPr lang="en-US" strike="noStrike" dirty="0"/>
          </a:p>
        </p:txBody>
      </p:sp>
      <p:sp>
        <p:nvSpPr>
          <p:cNvPr id="4" name="Slide Number Placeholder 3"/>
          <p:cNvSpPr>
            <a:spLocks noGrp="1"/>
          </p:cNvSpPr>
          <p:nvPr>
            <p:ph type="sldNum" sz="quarter" idx="10"/>
          </p:nvPr>
        </p:nvSpPr>
        <p:spPr/>
        <p:txBody>
          <a:bodyPr/>
          <a:lstStyle/>
          <a:p>
            <a:fld id="{D2A8CB79-26D9-47B3-A269-5F23059CE682}" type="slidenum">
              <a:rPr lang="en-US" smtClean="0"/>
              <a:t>5</a:t>
            </a:fld>
            <a:endParaRPr lang="en-US" dirty="0"/>
          </a:p>
        </p:txBody>
      </p:sp>
    </p:spTree>
    <p:extLst>
      <p:ext uri="{BB962C8B-B14F-4D97-AF65-F5344CB8AC3E}">
        <p14:creationId xmlns:p14="http://schemas.microsoft.com/office/powerpoint/2010/main" val="20044048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consider another sample item to </a:t>
            </a:r>
            <a:r>
              <a:rPr lang="en-US" dirty="0"/>
              <a:t>RI.11-12.2</a:t>
            </a:r>
            <a:r>
              <a:rPr lang="en-US" sz="1200" kern="1200" dirty="0">
                <a:solidFill>
                  <a:schemeClr val="tx1"/>
                </a:solidFill>
                <a:effectLst/>
                <a:latin typeface="+mn-lt"/>
                <a:ea typeface="+mn-ea"/>
                <a:cs typeface="+mn-cs"/>
              </a:rPr>
              <a:t>, this time one addressing summary. </a:t>
            </a:r>
          </a:p>
          <a:p>
            <a:endParaRPr lang="en-US" b="1" dirty="0"/>
          </a:p>
          <a:p>
            <a:r>
              <a:rPr lang="en-US" b="1" dirty="0"/>
              <a:t>Answer key: </a:t>
            </a:r>
            <a:r>
              <a:rPr lang="en-US" b="0" dirty="0"/>
              <a:t>Greeley</a:t>
            </a:r>
            <a:r>
              <a:rPr lang="en-US" b="0" baseline="0" dirty="0"/>
              <a:t> believes that Lincoln should enforce the Confiscation Act. Greeley believes that Lincoln is too influenced by the politicians in the border states. Greeley believes that owning slaves should be considered treason in the Union. Greeley believes that states that allow slavery should not have been allowed to remain in the Union. </a:t>
            </a:r>
            <a:endParaRPr lang="en-US" b="0" dirty="0"/>
          </a:p>
          <a:p>
            <a:endParaRPr lang="en-US" b="0" dirty="0"/>
          </a:p>
          <a:p>
            <a:r>
              <a:rPr lang="en-US" b="1" dirty="0"/>
              <a:t>Does this item align</a:t>
            </a:r>
            <a:r>
              <a:rPr lang="en-US" b="1" baseline="0" dirty="0"/>
              <a:t> to the expectations of the grades 11-12 standard? </a:t>
            </a:r>
            <a:r>
              <a:rPr lang="en-US" b="0" baseline="0" dirty="0"/>
              <a:t>No. This item demonstrates the idea that chronological ordering of details from a text does not achieve the level of synthesis and analysis required in composing complete, objective summaries. This item is simply asking students to order specific details from the text. Students at grade</a:t>
            </a:r>
            <a:r>
              <a:rPr lang="en-US" b="0" baseline="0" dirty="0">
                <a:solidFill>
                  <a:srgbClr val="FF0000"/>
                </a:solidFill>
              </a:rPr>
              <a:t>s 11-12 </a:t>
            </a:r>
            <a:r>
              <a:rPr lang="en-US" b="0" baseline="0" dirty="0"/>
              <a:t>should be asked to move ordering details to focus on creating summaries that truly reach the heart of the text in a deep and meaningful way. </a:t>
            </a:r>
            <a:endParaRPr lang="en-US" b="1" dirty="0"/>
          </a:p>
        </p:txBody>
      </p:sp>
      <p:sp>
        <p:nvSpPr>
          <p:cNvPr id="4" name="Slide Number Placeholder 3"/>
          <p:cNvSpPr>
            <a:spLocks noGrp="1"/>
          </p:cNvSpPr>
          <p:nvPr>
            <p:ph type="sldNum" sz="quarter" idx="10"/>
          </p:nvPr>
        </p:nvSpPr>
        <p:spPr/>
        <p:txBody>
          <a:bodyPr/>
          <a:lstStyle/>
          <a:p>
            <a:fld id="{50C01C05-52CF-4234-A72D-41184F5E4E7D}" type="slidenum">
              <a:rPr lang="en-US" smtClean="0"/>
              <a:t>42</a:t>
            </a:fld>
            <a:endParaRPr lang="en-US" dirty="0"/>
          </a:p>
        </p:txBody>
      </p:sp>
    </p:spTree>
    <p:extLst>
      <p:ext uri="{BB962C8B-B14F-4D97-AF65-F5344CB8AC3E}">
        <p14:creationId xmlns:p14="http://schemas.microsoft.com/office/powerpoint/2010/main" val="3106970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here’s a final summary item for</a:t>
            </a:r>
            <a:r>
              <a:rPr lang="en-US" sz="1200" kern="1200" baseline="0" dirty="0">
                <a:solidFill>
                  <a:schemeClr val="tx1"/>
                </a:solidFill>
                <a:effectLst/>
                <a:latin typeface="+mn-lt"/>
                <a:ea typeface="+mn-ea"/>
                <a:cs typeface="+mn-cs"/>
              </a:rPr>
              <a:t> </a:t>
            </a:r>
            <a:r>
              <a:rPr lang="en-US" dirty="0"/>
              <a:t>RI.11-12.2.</a:t>
            </a:r>
            <a:endParaRPr lang="en-US" b="1" dirty="0"/>
          </a:p>
          <a:p>
            <a:endParaRPr lang="en-US" b="1" dirty="0"/>
          </a:p>
          <a:p>
            <a:r>
              <a:rPr lang="en-US" b="1" dirty="0"/>
              <a:t>Answer key</a:t>
            </a:r>
            <a:r>
              <a:rPr lang="en-US" b="0" dirty="0"/>
              <a:t>: A</a:t>
            </a:r>
          </a:p>
          <a:p>
            <a:endParaRPr lang="en-US" b="0" dirty="0"/>
          </a:p>
          <a:p>
            <a:r>
              <a:rPr lang="en-US" b="1" dirty="0"/>
              <a:t>Does this item align</a:t>
            </a:r>
            <a:r>
              <a:rPr lang="en-US" b="1" baseline="0" dirty="0"/>
              <a:t> to the specifics of the grades 11-12 standard? </a:t>
            </a:r>
            <a:r>
              <a:rPr lang="en-US" b="0" baseline="0" dirty="0"/>
              <a:t>Yes. In the item students are asked to look across the text as a whole and demonstrate a clear understanding of the ideas Greeley presents. Students are not asked to recount details in the order in which they are presented, but instead, focus on the complete picture of the letter. Students could not successfully answer this item by skimming and looking for key words, nor does the item allow them to simply arrange details in the right order to receive full credit. Instead, they must carefully and thoughtfully analyze the passage and show their understanding by selecting the most accurate summary statement. Because it is based on the text, it also aligns to RI.11-12.1.</a:t>
            </a:r>
          </a:p>
          <a:p>
            <a:endParaRPr lang="en-US" b="0" baseline="0" dirty="0"/>
          </a:p>
          <a:p>
            <a:r>
              <a:rPr lang="en-US" b="1" dirty="0"/>
              <a:t>Does</a:t>
            </a:r>
            <a:r>
              <a:rPr lang="en-US" b="1" baseline="0" dirty="0"/>
              <a:t> this item require close reading and analysis?</a:t>
            </a:r>
            <a:r>
              <a:rPr lang="en-US" b="0" baseline="0" dirty="0"/>
              <a:t> Yes. Students must carefully read the entire text to analyze Greeley’s central ideas.</a:t>
            </a:r>
          </a:p>
          <a:p>
            <a:endParaRPr lang="en-US" b="0" baseline="0" dirty="0"/>
          </a:p>
          <a:p>
            <a:r>
              <a:rPr lang="en-US" b="1" baseline="0" dirty="0"/>
              <a:t>Does this item focus on central ideas and important particulars? </a:t>
            </a:r>
            <a:r>
              <a:rPr lang="en-US" b="0" baseline="0" dirty="0"/>
              <a:t>Yes. The item specifically asks for a summary of the text. The correct answer highlights the key ideas. </a:t>
            </a:r>
          </a:p>
          <a:p>
            <a:r>
              <a:rPr lang="en-US" b="0" baseline="0" dirty="0"/>
              <a:t> </a:t>
            </a:r>
          </a:p>
          <a:p>
            <a:r>
              <a:rPr lang="en-US" b="1" baseline="0" dirty="0"/>
              <a:t>Does this item require use of evidence? </a:t>
            </a:r>
            <a:r>
              <a:rPr lang="en-US" b="0" baseline="0" dirty="0"/>
              <a:t>Yes. Students use the text to make their inference. </a:t>
            </a:r>
          </a:p>
          <a:p>
            <a:endParaRPr lang="en-US" b="0"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43</a:t>
            </a:fld>
            <a:endParaRPr lang="en-US" dirty="0"/>
          </a:p>
        </p:txBody>
      </p:sp>
    </p:spTree>
    <p:extLst>
      <p:ext uri="{BB962C8B-B14F-4D97-AF65-F5344CB8AC3E}">
        <p14:creationId xmlns:p14="http://schemas.microsoft.com/office/powerpoint/2010/main" val="1667029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with all grades,</a:t>
            </a:r>
            <a:r>
              <a:rPr lang="en-US" baseline="0" dirty="0"/>
              <a:t> Anchor Standard 3 requires students to perform a specific kind of careful reading when examining a text: Students are not asked merely to take away the high points and identify the key figures present, but they are also asked to plunge into the text to see how ideas and individuals grow and change throughout. The requirement to analyze a set of ideas or sequence of events is not merely to restate them, but rather to comprehend how they evolve and interact over time. Nor does the standard ask students to study ideas, events, and individuals in isolation from one another; instead students are specifically charged with analyzing and explaining the interactions and relationships among them. Because a text, in essence, comprises the interaction of these factors, fulfilling this standard means students truly are analyzing the text itself. </a:t>
            </a:r>
          </a:p>
          <a:p>
            <a:endParaRPr lang="en-US" baseline="0" dirty="0"/>
          </a:p>
          <a:p>
            <a:r>
              <a:rPr lang="en-US" baseline="0" dirty="0"/>
              <a:t>Grades 11-12 builds upon the standard at grades 9-10, which asks about the order in which points are made, by challenging students to analyze the sequence of events or ideas, as well as explaining the interaction between key elements of informational texts. Note the focus on how individuals, ideas, or events “interact and develop.” Students should constantly be challenged to consider how these parts of the text work together to create a complex account.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44</a:t>
            </a:fld>
            <a:endParaRPr lang="en-US" dirty="0"/>
          </a:p>
        </p:txBody>
      </p:sp>
    </p:spTree>
    <p:extLst>
      <p:ext uri="{BB962C8B-B14F-4D97-AF65-F5344CB8AC3E}">
        <p14:creationId xmlns:p14="http://schemas.microsoft.com/office/powerpoint/2010/main" val="7833387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a:t>
            </a:r>
            <a:r>
              <a:rPr lang="en-US" sz="1200" kern="1200" dirty="0">
                <a:solidFill>
                  <a:schemeClr val="tx1"/>
                </a:solidFill>
                <a:effectLst/>
                <a:latin typeface="+mn-lt"/>
                <a:ea typeface="+mn-ea"/>
                <a:cs typeface="+mn-cs"/>
              </a:rPr>
              <a:t>let’s take a look at this sample item for</a:t>
            </a:r>
            <a:r>
              <a:rPr lang="en-US" sz="1200" kern="1200" baseline="0" dirty="0">
                <a:solidFill>
                  <a:schemeClr val="tx1"/>
                </a:solidFill>
                <a:effectLst/>
                <a:latin typeface="+mn-lt"/>
                <a:ea typeface="+mn-ea"/>
                <a:cs typeface="+mn-cs"/>
              </a:rPr>
              <a:t> </a:t>
            </a:r>
            <a:r>
              <a:rPr lang="en-US" dirty="0"/>
              <a:t>RI.11-12.3.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Answer key: </a:t>
            </a:r>
            <a:r>
              <a:rPr lang="en-US" b="0" dirty="0"/>
              <a:t>B</a:t>
            </a:r>
          </a:p>
          <a:p>
            <a:endParaRPr lang="en-US" b="0" dirty="0"/>
          </a:p>
          <a:p>
            <a:r>
              <a:rPr lang="en-US" b="1" dirty="0"/>
              <a:t>Does this item align to the expectations</a:t>
            </a:r>
            <a:r>
              <a:rPr lang="en-US" b="1" baseline="0" dirty="0"/>
              <a:t> of the grades 11-12 standard? </a:t>
            </a:r>
            <a:r>
              <a:rPr lang="en-US" b="0" baseline="0" dirty="0"/>
              <a:t>No. While the standard mentions complex sets of ideas, it demands more than simple identification of the key ideas of the text. Instead, students should be challenged to analyze and explain the interactions and relationships between sets of ideas. In this item, students are simply identifying one key idea from the speech. It does not challenge students to think about the development of this idea, or how it works with the other ideas present in the text. As such, it is not well aligned to the expectations of the grades 11-12 standard. </a:t>
            </a:r>
          </a:p>
          <a:p>
            <a:endParaRPr lang="en-US" b="0"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45</a:t>
            </a:fld>
            <a:endParaRPr lang="en-US" dirty="0"/>
          </a:p>
        </p:txBody>
      </p:sp>
    </p:spTree>
    <p:extLst>
      <p:ext uri="{BB962C8B-B14F-4D97-AF65-F5344CB8AC3E}">
        <p14:creationId xmlns:p14="http://schemas.microsoft.com/office/powerpoint/2010/main" val="10094823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more sample item written</a:t>
            </a:r>
            <a:r>
              <a:rPr lang="en-US" baseline="0" dirty="0"/>
              <a:t> for </a:t>
            </a:r>
            <a:r>
              <a:rPr lang="en-US" dirty="0"/>
              <a:t>RI.11-12.3.</a:t>
            </a:r>
          </a:p>
          <a:p>
            <a:endParaRPr lang="en-US" b="1" dirty="0"/>
          </a:p>
          <a:p>
            <a:r>
              <a:rPr lang="en-US" b="1" dirty="0"/>
              <a:t>Answer key: </a:t>
            </a:r>
            <a:r>
              <a:rPr lang="en-US" b="0" dirty="0"/>
              <a:t>D</a:t>
            </a:r>
            <a:endParaRPr lang="en-US" b="1" dirty="0"/>
          </a:p>
          <a:p>
            <a:endParaRPr lang="en-US" dirty="0"/>
          </a:p>
          <a:p>
            <a:r>
              <a:rPr lang="en-US" b="1" baseline="0" dirty="0"/>
              <a:t>Does this item align to the expectations of the grades 11-12 standard? </a:t>
            </a:r>
            <a:r>
              <a:rPr lang="en-US" b="0" baseline="0" dirty="0"/>
              <a:t>Yes, this item is well aligned to the grade-level standard. </a:t>
            </a:r>
            <a:r>
              <a:rPr lang="en-US" baseline="0" dirty="0"/>
              <a:t>Standard 3 at grades 11-12 challenges students to analyze and explain how ideas interact throughout the course of a text. This item asks students to determine how Anthony’s concept of the rights belonging to all individuals develops over the course of the text. Students must take the idea of “rights” and explain how Anthony connects it to the assertion that all individuals, even those who are nominally servants or slaves, have equal rights with political and religious rulers. </a:t>
            </a:r>
            <a:r>
              <a:rPr lang="en-US" b="0" baseline="0" dirty="0"/>
              <a:t>It also aligns to RI.11-12.1 because it requires students to use the text to make their inference. </a:t>
            </a:r>
            <a:endParaRPr lang="en-US" baseline="0" dirty="0"/>
          </a:p>
          <a:p>
            <a:endParaRPr lang="en-US" baseline="0" dirty="0"/>
          </a:p>
          <a:p>
            <a:r>
              <a:rPr lang="en-US" b="1" dirty="0"/>
              <a:t>Does</a:t>
            </a:r>
            <a:r>
              <a:rPr lang="en-US" b="1" baseline="0" dirty="0"/>
              <a:t> this item require close reading and analysis?</a:t>
            </a:r>
            <a:r>
              <a:rPr lang="en-US" b="0" baseline="0" dirty="0"/>
              <a:t> Yes. Students must carefully read the entire text to analyze how Anthony links the concept of “rights” to her overall arguments.</a:t>
            </a:r>
          </a:p>
          <a:p>
            <a:endParaRPr lang="en-US" b="0" baseline="0" dirty="0"/>
          </a:p>
          <a:p>
            <a:r>
              <a:rPr lang="en-US" b="1" baseline="0" dirty="0"/>
              <a:t>Does this item focus on central ideas and important particulars? </a:t>
            </a:r>
            <a:r>
              <a:rPr lang="en-US" b="0" baseline="0" dirty="0"/>
              <a:t>Yes. The item specifically asks about a key term and it’s relationship to Anthony’s “main arguments.”</a:t>
            </a:r>
          </a:p>
          <a:p>
            <a:endParaRPr lang="en-US" b="0" baseline="0" dirty="0"/>
          </a:p>
          <a:p>
            <a:r>
              <a:rPr lang="en-US" b="1" baseline="0" dirty="0"/>
              <a:t>Does this item require use of evidence? </a:t>
            </a:r>
            <a:r>
              <a:rPr lang="en-US" b="0" baseline="0" dirty="0"/>
              <a:t>Yes. Students rely on direct textual evidence to make their inference. </a:t>
            </a:r>
          </a:p>
          <a:p>
            <a:endParaRPr lang="en-US" b="0" baseline="0" dirty="0"/>
          </a:p>
          <a:p>
            <a:endParaRPr lang="en-US" baseline="0" dirty="0"/>
          </a:p>
          <a:p>
            <a:endParaRPr lang="en-US" b="1" dirty="0"/>
          </a:p>
        </p:txBody>
      </p:sp>
      <p:sp>
        <p:nvSpPr>
          <p:cNvPr id="4" name="Slide Number Placeholder 3"/>
          <p:cNvSpPr>
            <a:spLocks noGrp="1"/>
          </p:cNvSpPr>
          <p:nvPr>
            <p:ph type="sldNum" sz="quarter" idx="10"/>
          </p:nvPr>
        </p:nvSpPr>
        <p:spPr/>
        <p:txBody>
          <a:bodyPr/>
          <a:lstStyle/>
          <a:p>
            <a:fld id="{50C01C05-52CF-4234-A72D-41184F5E4E7D}" type="slidenum">
              <a:rPr lang="en-US" smtClean="0"/>
              <a:t>46</a:t>
            </a:fld>
            <a:endParaRPr lang="en-US" dirty="0"/>
          </a:p>
        </p:txBody>
      </p:sp>
    </p:spTree>
    <p:extLst>
      <p:ext uri="{BB962C8B-B14F-4D97-AF65-F5344CB8AC3E}">
        <p14:creationId xmlns:p14="http://schemas.microsoft.com/office/powerpoint/2010/main" val="35036706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a:t>
            </a:r>
            <a:r>
              <a:rPr lang="en-US" baseline="0" dirty="0"/>
              <a:t> with RL.4</a:t>
            </a:r>
            <a:r>
              <a:rPr lang="en-US" dirty="0"/>
              <a:t>,</a:t>
            </a:r>
            <a:r>
              <a:rPr lang="en-US" baseline="0" dirty="0"/>
              <a:t> Anchor S</a:t>
            </a:r>
            <a:r>
              <a:rPr lang="en-US" dirty="0"/>
              <a:t>tandard 4 asks</a:t>
            </a:r>
            <a:r>
              <a:rPr lang="en-US" baseline="0" dirty="0"/>
              <a:t> students to use context to determine word meaning. Students can be directed to determine the meaning of figurative, connotative, or technical words and phrases. Technical meaning refers to the domain specific words that have a specific meaning in informational texts. Think about a word like “expression” or “product” in math, or “range” in science. These words are important words for students to know and understand, and they are multiple meaning words. They have a specific technical meaning when used in certain circumstances. </a:t>
            </a:r>
          </a:p>
          <a:p>
            <a:endParaRPr lang="en-US" baseline="0" dirty="0"/>
          </a:p>
          <a:p>
            <a:r>
              <a:rPr lang="en-US" baseline="0" dirty="0"/>
              <a:t>It is important to note that in informational texts, figurative language can and still should be considered. As such, students can be directed to determine figurative meaning in informational texts when there is sufficient context and the figurative excerpt is important to understanding the text as a whole. </a:t>
            </a:r>
          </a:p>
          <a:p>
            <a:endParaRPr lang="en-US" baseline="0" dirty="0"/>
          </a:p>
          <a:p>
            <a:r>
              <a:rPr lang="en-US" baseline="0" dirty="0"/>
              <a:t>Finally, note the addition at grades 11-12 regarding analyzing “how an author uses and refines the meaning of a key term or terms.” Often, in texts with particularly strong rhetoric, a word or phrase will be repeated and refined with a specific purpose or goal. These words and phrases should be analyzed for their contribution to the text, both in terms of how the meaning changes as well as how the word or phrase is used to serve an author’s goals.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are other features of vocabulary that should be checked, such as whether the word or phrase is/includes tier 2 academic vocabulary and whether it is central to the understanding of the meaning of the text; however, for now we will focus solely on the language of the standard as the first step toward determining alignment. </a:t>
            </a:r>
            <a:r>
              <a:rPr lang="en-US" baseline="0"/>
              <a:t>Please see CCSSO Criteria for High Quality Assessment, specifically Criterion B6, (available here: http://www.ccsso.org/Documents/2014/CCSSO%20Criteria%20for%20High%20Quality%20Assessments%2003242014.pdf) for additional information about assessment of vocabulary.</a:t>
            </a:r>
            <a:endParaRPr lang="en-US" sz="1200" kern="1200">
              <a:solidFill>
                <a:schemeClr val="tx1"/>
              </a:solidFill>
              <a:effectLst/>
              <a:latin typeface="+mn-lt"/>
              <a:ea typeface="+mn-ea"/>
              <a:cs typeface="+mn-cs"/>
            </a:endParaRPr>
          </a:p>
          <a:p>
            <a:endParaRPr lang="en-US" baseline="0" dirty="0"/>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47</a:t>
            </a:fld>
            <a:endParaRPr lang="en-US" dirty="0"/>
          </a:p>
        </p:txBody>
      </p:sp>
    </p:spTree>
    <p:extLst>
      <p:ext uri="{BB962C8B-B14F-4D97-AF65-F5344CB8AC3E}">
        <p14:creationId xmlns:p14="http://schemas.microsoft.com/office/powerpoint/2010/main" val="30314859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a sample written for RI.11-12.4.</a:t>
            </a:r>
          </a:p>
          <a:p>
            <a:endParaRPr lang="en-US" dirty="0"/>
          </a:p>
          <a:p>
            <a:r>
              <a:rPr lang="en-US" b="1" dirty="0"/>
              <a:t>Answer key: </a:t>
            </a:r>
            <a:r>
              <a:rPr lang="en-US" b="0" dirty="0"/>
              <a:t>A</a:t>
            </a:r>
          </a:p>
          <a:p>
            <a:endParaRPr lang="en-US" b="0" dirty="0"/>
          </a:p>
          <a:p>
            <a:r>
              <a:rPr lang="en-US" b="1" dirty="0"/>
              <a:t>Does this item align</a:t>
            </a:r>
            <a:r>
              <a:rPr lang="en-US" b="1" baseline="0" dirty="0"/>
              <a:t> to the expectations of the grades 11-12 standard? </a:t>
            </a:r>
            <a:r>
              <a:rPr lang="en-US" b="0" baseline="0" dirty="0"/>
              <a:t>No. While the item asks students to define a term that contributes to a central idea of the text, ultimately, there is not sufficient context for students to pick up on the idea that barter refers to a trade off. As such, the item is not well aligned to the expectations of the standard. </a:t>
            </a:r>
          </a:p>
          <a:p>
            <a:endParaRPr lang="en-US" b="0"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48</a:t>
            </a:fld>
            <a:endParaRPr lang="en-US" dirty="0"/>
          </a:p>
        </p:txBody>
      </p:sp>
    </p:spTree>
    <p:extLst>
      <p:ext uri="{BB962C8B-B14F-4D97-AF65-F5344CB8AC3E}">
        <p14:creationId xmlns:p14="http://schemas.microsoft.com/office/powerpoint/2010/main" val="38628772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a second item proposed for</a:t>
            </a:r>
            <a:r>
              <a:rPr lang="en-US" sz="1200" kern="1200" baseline="0" dirty="0">
                <a:solidFill>
                  <a:schemeClr val="tx1"/>
                </a:solidFill>
                <a:effectLst/>
                <a:latin typeface="+mn-lt"/>
                <a:ea typeface="+mn-ea"/>
                <a:cs typeface="+mn-cs"/>
              </a:rPr>
              <a:t> </a:t>
            </a:r>
            <a:r>
              <a:rPr lang="en-US" dirty="0"/>
              <a:t>RI.11-12.4.</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Answer key: </a:t>
            </a:r>
            <a:r>
              <a:rPr lang="en-US" b="0" dirty="0"/>
              <a:t>Part</a:t>
            </a:r>
            <a:r>
              <a:rPr lang="en-US" b="0" baseline="0" dirty="0"/>
              <a:t> A: B; Part B: A, B</a:t>
            </a:r>
            <a:endParaRPr lang="en-US" b="1" dirty="0"/>
          </a:p>
          <a:p>
            <a:endParaRPr lang="en-US" b="1" dirty="0"/>
          </a:p>
          <a:p>
            <a:r>
              <a:rPr lang="en-US" b="1" dirty="0"/>
              <a:t>Does this item</a:t>
            </a:r>
            <a:r>
              <a:rPr lang="en-US" b="1" baseline="0" dirty="0"/>
              <a:t> align to the expectations of the grades 11-12 standard? </a:t>
            </a:r>
            <a:r>
              <a:rPr lang="en-US" b="0" baseline="0" dirty="0"/>
              <a:t>Yes, this item is well aligned to the grade-level standard. The first part of Standard 4 requires students determine the meaning of words or phrases using context. This item clearly demonstrates that there is sufficient context to determine the meaning of </a:t>
            </a:r>
            <a:r>
              <a:rPr lang="en-US" b="0" i="1" baseline="0" dirty="0"/>
              <a:t>unalienable</a:t>
            </a:r>
            <a:r>
              <a:rPr lang="en-US" b="0" i="0" baseline="0" dirty="0"/>
              <a:t>, as Part B of the item provides that textual evidence. Because the item requires students to make a text based inference, i</a:t>
            </a:r>
            <a:r>
              <a:rPr lang="en-US" b="0" baseline="0" dirty="0"/>
              <a:t>t also aligns to RI.11-12.1.</a:t>
            </a:r>
            <a:endParaRPr lang="en-US" b="0" i="0" baseline="0" dirty="0"/>
          </a:p>
          <a:p>
            <a:endParaRPr lang="en-US" b="0" i="0" baseline="0" dirty="0"/>
          </a:p>
          <a:p>
            <a:r>
              <a:rPr lang="en-US" b="1" dirty="0"/>
              <a:t>Does</a:t>
            </a:r>
            <a:r>
              <a:rPr lang="en-US" b="1" baseline="0" dirty="0"/>
              <a:t> this item require close reading and analysis?</a:t>
            </a:r>
            <a:r>
              <a:rPr lang="en-US" b="0" baseline="0" dirty="0"/>
              <a:t> Yes. Central to Anthony’s argument is that rights cannot be taken away by governments. Understanding the meaning of this word helps students determine the central ideas of the text. </a:t>
            </a:r>
          </a:p>
          <a:p>
            <a:endParaRPr lang="en-US" b="0" baseline="0" dirty="0"/>
          </a:p>
          <a:p>
            <a:r>
              <a:rPr lang="en-US" b="1" baseline="0" dirty="0"/>
              <a:t>Does this item focus on central ideas and important particulars? </a:t>
            </a:r>
            <a:r>
              <a:rPr lang="en-US" b="0" baseline="0" dirty="0"/>
              <a:t>Yes. The item specifically asks about a key word from the text. </a:t>
            </a:r>
          </a:p>
          <a:p>
            <a:endParaRPr lang="en-US" b="0" baseline="0" dirty="0"/>
          </a:p>
          <a:p>
            <a:r>
              <a:rPr lang="en-US" b="1" baseline="0" dirty="0"/>
              <a:t>Does this item require use of evidence? </a:t>
            </a:r>
            <a:r>
              <a:rPr lang="en-US" b="0" baseline="0" dirty="0"/>
              <a:t>Yes. Students use direct textual evidence in Part B. </a:t>
            </a:r>
          </a:p>
          <a:p>
            <a:endParaRPr lang="en-US" b="0" baseline="0" dirty="0"/>
          </a:p>
          <a:p>
            <a:endParaRPr lang="en-US" baseline="0" dirty="0"/>
          </a:p>
          <a:p>
            <a:endParaRPr lang="en-US" b="1" dirty="0"/>
          </a:p>
          <a:p>
            <a:endParaRPr lang="en-US" b="1" dirty="0"/>
          </a:p>
        </p:txBody>
      </p:sp>
      <p:sp>
        <p:nvSpPr>
          <p:cNvPr id="4" name="Slide Number Placeholder 3"/>
          <p:cNvSpPr>
            <a:spLocks noGrp="1"/>
          </p:cNvSpPr>
          <p:nvPr>
            <p:ph type="sldNum" sz="quarter" idx="10"/>
          </p:nvPr>
        </p:nvSpPr>
        <p:spPr/>
        <p:txBody>
          <a:bodyPr/>
          <a:lstStyle/>
          <a:p>
            <a:fld id="{50C01C05-52CF-4234-A72D-41184F5E4E7D}" type="slidenum">
              <a:rPr lang="en-US" smtClean="0"/>
              <a:t>49</a:t>
            </a:fld>
            <a:endParaRPr lang="en-US" dirty="0"/>
          </a:p>
        </p:txBody>
      </p:sp>
    </p:spTree>
    <p:extLst>
      <p:ext uri="{BB962C8B-B14F-4D97-AF65-F5344CB8AC3E}">
        <p14:creationId xmlns:p14="http://schemas.microsoft.com/office/powerpoint/2010/main" val="1594736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another</a:t>
            </a:r>
            <a:r>
              <a:rPr lang="en-US" baseline="0" dirty="0"/>
              <a:t> item written to </a:t>
            </a:r>
            <a:r>
              <a:rPr lang="en-US" dirty="0"/>
              <a:t>RI.11-12.4.</a:t>
            </a:r>
          </a:p>
          <a:p>
            <a:endParaRPr lang="en-US" dirty="0"/>
          </a:p>
          <a:p>
            <a:r>
              <a:rPr lang="en-US" b="1" dirty="0"/>
              <a:t>Answer key: </a:t>
            </a:r>
            <a:r>
              <a:rPr lang="en-US" b="0" dirty="0"/>
              <a:t>A</a:t>
            </a:r>
          </a:p>
          <a:p>
            <a:endParaRPr lang="en-US" b="0" dirty="0"/>
          </a:p>
          <a:p>
            <a:r>
              <a:rPr lang="en-US" b="1" dirty="0"/>
              <a:t>Does</a:t>
            </a:r>
            <a:r>
              <a:rPr lang="en-US" b="1" baseline="0" dirty="0"/>
              <a:t> this item align to the expectations of the grades 11-12 standard? </a:t>
            </a:r>
            <a:r>
              <a:rPr lang="en-US" b="0" baseline="0" dirty="0"/>
              <a:t>Yes, this item is well aligned to the grade-level standard. This item challenges students to think about a multiple meaning word, especially as it relates to a key argument in the text. It demonstrates a different approach to aligning items to a specific part of the grades 11-12 standard. There is sufficient context for students to determine meaning, as the item does not ask about meaning in one specific instance, but instead, meaning as it relates to the entire argument. It also aligns to RI.11-12.1, in that it requires students to make a text based inference. </a:t>
            </a:r>
          </a:p>
          <a:p>
            <a:endParaRPr lang="en-US" b="0" i="0" baseline="0" dirty="0"/>
          </a:p>
          <a:p>
            <a:r>
              <a:rPr lang="en-US" b="1" dirty="0"/>
              <a:t>Does</a:t>
            </a:r>
            <a:r>
              <a:rPr lang="en-US" b="1" baseline="0" dirty="0"/>
              <a:t> this item require close reading and analysis?</a:t>
            </a:r>
            <a:r>
              <a:rPr lang="en-US" b="0" baseline="0" dirty="0"/>
              <a:t> Yes. Students must read closely to determine meaning of the argument, as well as to infer the meaning of “</a:t>
            </a:r>
            <a:r>
              <a:rPr lang="en-US" b="0" i="0" baseline="0" dirty="0"/>
              <a:t>platform</a:t>
            </a:r>
            <a:r>
              <a:rPr lang="en-US" b="0" baseline="0" dirty="0"/>
              <a:t>.” </a:t>
            </a:r>
          </a:p>
          <a:p>
            <a:endParaRPr lang="en-US" b="0" baseline="0" dirty="0"/>
          </a:p>
          <a:p>
            <a:r>
              <a:rPr lang="en-US" b="1" baseline="0" dirty="0"/>
              <a:t>Does this item focus on central ideas and important particulars? </a:t>
            </a:r>
            <a:r>
              <a:rPr lang="en-US" b="0" baseline="0" dirty="0"/>
              <a:t>Yes. The item specifically asks about a key word as it relates to the central idea of the text. </a:t>
            </a:r>
          </a:p>
          <a:p>
            <a:endParaRPr lang="en-US" b="0" baseline="0" dirty="0"/>
          </a:p>
          <a:p>
            <a:r>
              <a:rPr lang="en-US" b="1" baseline="0" dirty="0"/>
              <a:t>Does this item require use of evidence? </a:t>
            </a:r>
            <a:r>
              <a:rPr lang="en-US" b="0" baseline="0" dirty="0"/>
              <a:t>Yes. Students use indirect textual evidence to make their argument. </a:t>
            </a:r>
          </a:p>
          <a:p>
            <a:endParaRPr lang="en-US" b="0" baseline="0" dirty="0"/>
          </a:p>
          <a:p>
            <a:endParaRPr lang="en-US" baseline="0" dirty="0"/>
          </a:p>
          <a:p>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fld id="{50C01C05-52CF-4234-A72D-41184F5E4E7D}" type="slidenum">
              <a:rPr lang="en-US" smtClean="0"/>
              <a:t>50</a:t>
            </a:fld>
            <a:endParaRPr lang="en-US" dirty="0"/>
          </a:p>
        </p:txBody>
      </p:sp>
    </p:spTree>
    <p:extLst>
      <p:ext uri="{BB962C8B-B14F-4D97-AF65-F5344CB8AC3E}">
        <p14:creationId xmlns:p14="http://schemas.microsoft.com/office/powerpoint/2010/main" val="18713621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standards for teaching and assessing reading have traditionally included structure, Anchor Standard 5 includes an unusual dimension that illustrates the increased rigor at the heart of the standards. Standard 5 does not just ask that students “analyze the structure” of a given text but also that they account for “how specific sentences, paragraphs, and larger portions of the text relate to each other and the whole.” The standard moves students beyond merely identifying structural features of a text to analyzing how sentences connect to other sentences, paragraphs to other paragraphs, and chapters cohere into a whole. Understanding how each part of a specific text fits together leads to a deep grasp of how those parts work together to form a whole, individual text for a specific purpose. One of the simplest questions one can ask about a text that goes to the heart of reading comprehension is “what is the role of this sentence, paragraph, or section of the text—how does it advance or develop its meaning or purpose?” As all texts have a structural backbone, asking questions about text structure can equally serve to illuminate a </a:t>
            </a:r>
            <a:r>
              <a:rPr lang="en-US" sz="1200" b="0" kern="1200" dirty="0">
                <a:solidFill>
                  <a:schemeClr val="tx1"/>
                </a:solidFill>
                <a:effectLst/>
                <a:latin typeface="+mn-lt"/>
                <a:ea typeface="+mn-ea"/>
                <a:cs typeface="+mn-cs"/>
              </a:rPr>
              <a:t>story, poem, or</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play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The grades 11-12 standard introduces the idea of evaluation. The standard demands that students not only think about how structure is used, but they also should carefully consider the effectiveness of a structure used. Structure should be considered in relationship to the argument or points made in an informational text; does the structure contribute to the reader’s understanding of the author’s main ideas? Evaluating the effectiveness of the structure points students to truly grapple with the ideas present in the text, leading to careful and thoughtful reading, as well as deep understanding of the text.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51</a:t>
            </a:fld>
            <a:endParaRPr lang="en-US" dirty="0"/>
          </a:p>
        </p:txBody>
      </p:sp>
    </p:spTree>
    <p:extLst>
      <p:ext uri="{BB962C8B-B14F-4D97-AF65-F5344CB8AC3E}">
        <p14:creationId xmlns:p14="http://schemas.microsoft.com/office/powerpoint/2010/main" val="3037554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Please note, in each slide discussing the standard, we will discuss both the language of the anchor standard, as well as the language of the grade specific standard. In this way, we will illuminate how the grade-specific standards provide the specificity for each anchor standard.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 Standard 2, across all grade levels, asks students to determine the central message, main idea, or theme, an essential element of reading with understanding. In some upper grades, Standard 2 expands its focus to the plural “central ideas or themes” and adds a second crucial requirement—that students analyze the development of the ideas and themes. Reading complex texts will often expose more than one central idea, and the emphasis on analyzing their development challenges students to go beyond merely stating ideas to tracing their evolution throughout a text. Standard 2 therefore views unearthing themes and ideas as the product of careful examination of the text. </a:t>
            </a:r>
          </a:p>
          <a:p>
            <a:endParaRPr lang="en-US" baseline="0" dirty="0"/>
          </a:p>
          <a:p>
            <a:r>
              <a:rPr lang="en-US" baseline="0" dirty="0"/>
              <a:t>Theme is distinguished from central idea in the literary standards. Themes are those big ideas that emerge from a text, the essential message that the author wants readers to take away from the text. Central ideas, on the other hand, are what the story is mostly about, the content and plot details that combine to make up the story. Items aligned to this standard can consider themes or central ideas; it is not required to ask about both for true alignment to standard. </a:t>
            </a:r>
          </a:p>
          <a:p>
            <a:endParaRPr lang="en-US" baseline="0" dirty="0"/>
          </a:p>
          <a:p>
            <a:r>
              <a:rPr lang="en-US" baseline="0" dirty="0"/>
              <a:t>It is essential to note that 11</a:t>
            </a:r>
            <a:r>
              <a:rPr lang="en-US" baseline="30000" dirty="0"/>
              <a:t>th</a:t>
            </a:r>
            <a:r>
              <a:rPr lang="en-US" baseline="0" dirty="0"/>
              <a:t> and 12</a:t>
            </a:r>
            <a:r>
              <a:rPr lang="en-US" baseline="30000" dirty="0"/>
              <a:t>th</a:t>
            </a:r>
            <a:r>
              <a:rPr lang="en-US" baseline="0" dirty="0"/>
              <a:t> grade students are looking for TWO or more themes or central ideas AND analyzing how those themes or central ideas develop over the course of the text. Items can dive into how the themes are developed. Note the language specific to grades 11-12: “including how they interact and build on one another to produce a complex account.” Items can also challenge students to think deeply about the relationship between the themes and their related development over the course of the text. </a:t>
            </a:r>
          </a:p>
          <a:p>
            <a:endParaRPr lang="en-US" baseline="0" dirty="0"/>
          </a:p>
          <a:p>
            <a:r>
              <a:rPr lang="en-US" baseline="0" dirty="0"/>
              <a:t>As with all grades, RL Standard 2 at grades 11-12 contains a semicolon, indicating that summarization should be assessed separately from theme and main idea. This second part of the standard asks students to provide an objective summary of the text. The demand of summarization in Standard 2 is that students demonstrate their ability to immerse themselves in other peoples ideas and experiences, to enlarge their thinking and experience through reading. Note that summarizing texts in chronological order is unlikely to fulfill this goal. Items that ask students to merely recount, in abbreviated form, the time-ordered details in the text without grappling with its ideas are not complex enough to meet the demands of the standard, and often do not require close reading and attention to detail. </a:t>
            </a:r>
          </a:p>
          <a:p>
            <a:endParaRPr lang="en-US" baseline="0" dirty="0"/>
          </a:p>
          <a:p>
            <a:r>
              <a:rPr lang="en-US" baseline="0" dirty="0"/>
              <a:t>Often a question comes up regarding the use of the word “objective” in the description of the summary that students provide. Objective is defined as “not influenced by personal feelings or opinions in considering and representing facts.” The summary should be distinct from personal opinions and judgments; students should represent exactly what is presented in the text, and avoid introducing their own perspectives and biases to any summaries produced.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 Be sure to have your ELA standards handy, as we will be referring to them. </a:t>
            </a:r>
          </a:p>
          <a:p>
            <a:endParaRPr lang="en-US"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6</a:t>
            </a:fld>
            <a:endParaRPr lang="en-US" dirty="0"/>
          </a:p>
        </p:txBody>
      </p:sp>
    </p:spTree>
    <p:extLst>
      <p:ext uri="{BB962C8B-B14F-4D97-AF65-F5344CB8AC3E}">
        <p14:creationId xmlns:p14="http://schemas.microsoft.com/office/powerpoint/2010/main" val="19799409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take a look at this item written to address</a:t>
            </a:r>
            <a:r>
              <a:rPr lang="en-US" sz="1200" kern="1200" baseline="0" dirty="0">
                <a:solidFill>
                  <a:schemeClr val="tx1"/>
                </a:solidFill>
                <a:effectLst/>
                <a:latin typeface="+mn-lt"/>
                <a:ea typeface="+mn-ea"/>
                <a:cs typeface="+mn-cs"/>
              </a:rPr>
              <a:t> </a:t>
            </a:r>
            <a:r>
              <a:rPr lang="en-US" dirty="0"/>
              <a:t>RI.11-12.5.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1" dirty="0"/>
              <a:t>Answer key</a:t>
            </a:r>
            <a:r>
              <a:rPr lang="en-US" b="1" baseline="0" dirty="0"/>
              <a:t>: </a:t>
            </a:r>
            <a:r>
              <a:rPr lang="en-US" b="0" baseline="0" dirty="0"/>
              <a:t>B</a:t>
            </a:r>
          </a:p>
          <a:p>
            <a:endParaRPr lang="en-US" b="0" baseline="0" dirty="0"/>
          </a:p>
          <a:p>
            <a:r>
              <a:rPr lang="en-US" b="1" baseline="0" dirty="0"/>
              <a:t>Does the item align to the specifics of the grades 11-12 standard?</a:t>
            </a:r>
            <a:r>
              <a:rPr lang="en-US" b="0" baseline="0" dirty="0"/>
              <a:t> No. Although the item begins to ask students to consider the organizational structure that Lincoln uses, there is no analysis or evaluation of how the structure contributes to the overall effectiveness of the argument. The item falls short of true alignment, because it is simply asking students to identify the structure that Lincoln uses. True alignment must push 11</a:t>
            </a:r>
            <a:r>
              <a:rPr lang="en-US" b="0" baseline="30000" dirty="0"/>
              <a:t>th</a:t>
            </a:r>
            <a:r>
              <a:rPr lang="en-US" b="0" baseline="0" dirty="0"/>
              <a:t> and 12</a:t>
            </a:r>
            <a:r>
              <a:rPr lang="en-US" b="0" baseline="30000" dirty="0"/>
              <a:t>th</a:t>
            </a:r>
            <a:r>
              <a:rPr lang="en-US" b="0" baseline="0" dirty="0"/>
              <a:t> grade students beyond analysis of the structure to evaluation of the </a:t>
            </a:r>
            <a:r>
              <a:rPr lang="en-US" b="0" baseline="0" dirty="0">
                <a:solidFill>
                  <a:srgbClr val="FF0000"/>
                </a:solidFill>
              </a:rPr>
              <a:t>effectiveness of </a:t>
            </a:r>
            <a:r>
              <a:rPr lang="en-US" b="0" baseline="0" dirty="0"/>
              <a:t>structure used.</a:t>
            </a:r>
          </a:p>
          <a:p>
            <a:endParaRPr lang="en-US" b="0"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52</a:t>
            </a:fld>
            <a:endParaRPr lang="en-US" dirty="0"/>
          </a:p>
        </p:txBody>
      </p:sp>
    </p:spTree>
    <p:extLst>
      <p:ext uri="{BB962C8B-B14F-4D97-AF65-F5344CB8AC3E}">
        <p14:creationId xmlns:p14="http://schemas.microsoft.com/office/powerpoint/2010/main" val="36042089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here we find another example for</a:t>
            </a:r>
            <a:r>
              <a:rPr lang="en-US" sz="1200" kern="1200" baseline="0" dirty="0">
                <a:solidFill>
                  <a:schemeClr val="tx1"/>
                </a:solidFill>
                <a:effectLst/>
                <a:latin typeface="+mn-lt"/>
                <a:ea typeface="+mn-ea"/>
                <a:cs typeface="+mn-cs"/>
              </a:rPr>
              <a:t> </a:t>
            </a:r>
            <a:r>
              <a:rPr lang="en-US" dirty="0"/>
              <a:t>RI.11-12.5.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Answer key</a:t>
            </a:r>
            <a:r>
              <a:rPr lang="en-US" b="1" baseline="0" dirty="0"/>
              <a:t>: </a:t>
            </a:r>
            <a:r>
              <a:rPr lang="en-US" b="0" baseline="0" dirty="0"/>
              <a:t>C</a:t>
            </a:r>
            <a:endParaRPr lang="en-US" b="1" baseline="0" dirty="0"/>
          </a:p>
          <a:p>
            <a:endParaRPr lang="en-US" b="1" baseline="0" dirty="0"/>
          </a:p>
          <a:p>
            <a:r>
              <a:rPr lang="en-US" b="1" baseline="0" dirty="0"/>
              <a:t>Does the item align to the specifics of the grades 11-12 standard? </a:t>
            </a:r>
            <a:r>
              <a:rPr lang="en-US" b="0" baseline="0" dirty="0"/>
              <a:t>Yes, this item is well aligned to the grade-level standard. In the item, students are asked to carefully and thoughtfully evaluate how the structure Lincoln chooses to use contributes to his argument. Though they are not asked to first analyze, this analysis is implied. Students cannot show thoughtful evaluation without first analyzing how the structure contributes to the overall argument. As the item requires students to make a text based inference, it is also aligned to RI.11-12.1.</a:t>
            </a:r>
            <a:endParaRPr lang="en-US" b="1" baseline="0" dirty="0"/>
          </a:p>
          <a:p>
            <a:endParaRPr lang="en-US" b="1" baseline="0" dirty="0"/>
          </a:p>
          <a:p>
            <a:r>
              <a:rPr lang="en-US" b="1" baseline="0" dirty="0"/>
              <a:t>Does this item require close reading and analysis? </a:t>
            </a:r>
            <a:r>
              <a:rPr lang="en-US" baseline="0" dirty="0"/>
              <a:t>Yes, students must carefully attend to Lincoln’s claims and organizational choices in order to make an inference about the effectiveness of the two. </a:t>
            </a:r>
          </a:p>
          <a:p>
            <a:br>
              <a:rPr lang="en-US" baseline="0" dirty="0"/>
            </a:br>
            <a:r>
              <a:rPr lang="en-US" b="1" baseline="0" dirty="0"/>
              <a:t>Does this item focus on important particulars? </a:t>
            </a:r>
            <a:r>
              <a:rPr lang="en-US" baseline="0" dirty="0"/>
              <a:t>Yes, this item specifically asks for an analysis of how organization contributes to the central idea. </a:t>
            </a:r>
          </a:p>
          <a:p>
            <a:endParaRPr lang="en-US" baseline="0" dirty="0"/>
          </a:p>
          <a:p>
            <a:r>
              <a:rPr lang="en-US" b="1" baseline="0" dirty="0"/>
              <a:t>Does this item require use of evidence? </a:t>
            </a:r>
            <a:r>
              <a:rPr lang="en-US" baseline="0" dirty="0"/>
              <a:t>Yes, students use indirect textual evidence to make their inference. </a:t>
            </a:r>
          </a:p>
          <a:p>
            <a:endParaRPr lang="en-US" b="1" baseline="0" dirty="0"/>
          </a:p>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53</a:t>
            </a:fld>
            <a:endParaRPr lang="en-US" dirty="0"/>
          </a:p>
        </p:txBody>
      </p:sp>
    </p:spTree>
    <p:extLst>
      <p:ext uri="{BB962C8B-B14F-4D97-AF65-F5344CB8AC3E}">
        <p14:creationId xmlns:p14="http://schemas.microsoft.com/office/powerpoint/2010/main" val="31224841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Looking at</a:t>
            </a:r>
            <a:r>
              <a:rPr lang="en-US" sz="1200" kern="1200" baseline="0" dirty="0">
                <a:solidFill>
                  <a:schemeClr val="tx1"/>
                </a:solidFill>
                <a:effectLst/>
                <a:latin typeface="+mn-lt"/>
                <a:ea typeface="+mn-ea"/>
                <a:cs typeface="+mn-cs"/>
              </a:rPr>
              <a:t> Standard 6 across the grade levels, one would see a common thread of perspective and/or point of view</a:t>
            </a:r>
            <a:r>
              <a:rPr lang="en-US" sz="1200" kern="1200" dirty="0">
                <a:solidFill>
                  <a:schemeClr val="tx1"/>
                </a:solidFill>
                <a:effectLst/>
                <a:latin typeface="+mn-lt"/>
                <a:ea typeface="+mn-ea"/>
                <a:cs typeface="+mn-cs"/>
              </a:rPr>
              <a:t>. What unites the standard across all grade levels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conviction expressed in Standard 6 that grasping the point of view or purpose is essential to grasping how the “content and style” of the text emerge. Indeed, the anchor standard makes clear that in all of these cases it is not enough to </a:t>
            </a:r>
            <a:r>
              <a:rPr lang="en-US" sz="1200" i="1" kern="1200" dirty="0">
                <a:solidFill>
                  <a:schemeClr val="tx1"/>
                </a:solidFill>
                <a:effectLst/>
                <a:latin typeface="+mn-lt"/>
                <a:ea typeface="+mn-ea"/>
                <a:cs typeface="+mn-cs"/>
              </a:rPr>
              <a:t>identify</a:t>
            </a:r>
            <a:r>
              <a:rPr lang="en-US" sz="1200" kern="1200" dirty="0">
                <a:solidFill>
                  <a:schemeClr val="tx1"/>
                </a:solidFill>
                <a:effectLst/>
                <a:latin typeface="+mn-lt"/>
                <a:ea typeface="+mn-ea"/>
                <a:cs typeface="+mn-cs"/>
              </a:rPr>
              <a:t> the purpose or point of view; the standard asks students to move beyond the mere labeling of a text to assessing the impact of point of view and purpose on how readers perceive and grasp the meaning. Standard 6 provides an excellent example of how reading closely goes beyond looking for what is directly stated. </a:t>
            </a:r>
          </a:p>
          <a:p>
            <a:endParaRPr lang="en-US" dirty="0"/>
          </a:p>
          <a:p>
            <a:r>
              <a:rPr lang="en-US" dirty="0"/>
              <a:t>At grades 11-12, Standard 6 requires</a:t>
            </a:r>
            <a:r>
              <a:rPr lang="en-US" baseline="0" dirty="0"/>
              <a:t> texts with style. Additionally, texts selected for assessment must present a distinct point of view or purpose and authors must use rhetoric to advance that point of view or purpose. With items aligned to this standard, students should be challenged to BOTH determine an authors point of view/purpose and analyze </a:t>
            </a:r>
            <a:r>
              <a:rPr lang="en-US" baseline="0" dirty="0">
                <a:solidFill>
                  <a:srgbClr val="FF0000"/>
                </a:solidFill>
              </a:rPr>
              <a:t>how </a:t>
            </a:r>
            <a:r>
              <a:rPr lang="en-US" baseline="0" dirty="0"/>
              <a:t>the style authors use and content authors present develops that point of view/purpose. </a:t>
            </a:r>
          </a:p>
          <a:p>
            <a:endParaRPr lang="en-US" baseline="0" dirty="0"/>
          </a:p>
          <a:p>
            <a:r>
              <a:rPr lang="en-US" baseline="0" dirty="0"/>
              <a:t>Items can hone in on how the style and content contribute to the strength of the author’s argument, or how well the author makes his or her point. They can also challenge students to look at the persuasiveness of the text, or how convincing an author is with his</a:t>
            </a:r>
            <a:r>
              <a:rPr lang="en-US" baseline="0" dirty="0">
                <a:solidFill>
                  <a:srgbClr val="FF0000"/>
                </a:solidFill>
              </a:rPr>
              <a:t> or her</a:t>
            </a:r>
            <a:r>
              <a:rPr lang="en-US" baseline="0" dirty="0"/>
              <a:t> perspective. Additionally, this standard allows for students to consider the beauty of the text, the way an author uses words and develops ideas to share his or her ideas.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54</a:t>
            </a:fld>
            <a:endParaRPr lang="en-US" dirty="0"/>
          </a:p>
        </p:txBody>
      </p:sp>
    </p:spTree>
    <p:extLst>
      <p:ext uri="{BB962C8B-B14F-4D97-AF65-F5344CB8AC3E}">
        <p14:creationId xmlns:p14="http://schemas.microsoft.com/office/powerpoint/2010/main" val="35398992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an item written to address RI.11-12.6.</a:t>
            </a:r>
          </a:p>
          <a:p>
            <a:endParaRPr lang="en-US" dirty="0"/>
          </a:p>
          <a:p>
            <a:r>
              <a:rPr lang="en-US" b="1" dirty="0"/>
              <a:t>Answer key:</a:t>
            </a:r>
            <a:r>
              <a:rPr lang="en-US" dirty="0"/>
              <a:t> </a:t>
            </a:r>
            <a:r>
              <a:rPr lang="en-US" baseline="0" dirty="0"/>
              <a:t>D</a:t>
            </a:r>
          </a:p>
          <a:p>
            <a:endParaRPr lang="en-US" baseline="0" dirty="0"/>
          </a:p>
          <a:p>
            <a:r>
              <a:rPr lang="en-US" b="1" baseline="0" dirty="0"/>
              <a:t>Does this item align to the specifics of the grades 11-12 standard? </a:t>
            </a:r>
            <a:r>
              <a:rPr lang="en-US" b="0" baseline="0" dirty="0"/>
              <a:t>No</a:t>
            </a:r>
            <a:r>
              <a:rPr lang="en-US" b="1" baseline="0" dirty="0"/>
              <a:t>. </a:t>
            </a:r>
            <a:r>
              <a:rPr lang="en-US" baseline="0" dirty="0"/>
              <a:t>The grades 11-12 standard does require students to “determine an authors point or view or purpose,” however, the standard also requires students to “analyze how style and content contribute to power, persuasiveness or beauty of the text.” This item stops short of the expectations of the standard because students are not required to go beyond describing Anthony’s primary point of view. Students do not consider the style and content of the text in this item. As such, it is not aligned to the expectations of the standard. </a:t>
            </a:r>
          </a:p>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55</a:t>
            </a:fld>
            <a:endParaRPr lang="en-US" dirty="0"/>
          </a:p>
        </p:txBody>
      </p:sp>
    </p:spTree>
    <p:extLst>
      <p:ext uri="{BB962C8B-B14F-4D97-AF65-F5344CB8AC3E}">
        <p14:creationId xmlns:p14="http://schemas.microsoft.com/office/powerpoint/2010/main" val="721450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item addressed to RI.11-12.6.</a:t>
            </a:r>
          </a:p>
          <a:p>
            <a:endParaRPr lang="en-US" dirty="0"/>
          </a:p>
          <a:p>
            <a:r>
              <a:rPr lang="en-US" b="1" dirty="0"/>
              <a:t>Answer key</a:t>
            </a:r>
            <a:r>
              <a:rPr lang="en-US" b="1" baseline="0" dirty="0"/>
              <a:t>: </a:t>
            </a:r>
            <a:r>
              <a:rPr lang="en-US" b="0" baseline="0" dirty="0"/>
              <a:t>Part A: D; Part B: A, B  </a:t>
            </a:r>
          </a:p>
          <a:p>
            <a:endParaRPr lang="en-US" b="0" baseline="0" dirty="0"/>
          </a:p>
          <a:p>
            <a:r>
              <a:rPr lang="en-US" b="1" baseline="0" dirty="0"/>
              <a:t>Is this item aligned to the specifics of the grades 11-12 standard? </a:t>
            </a:r>
            <a:r>
              <a:rPr lang="en-US" b="0" baseline="0" dirty="0"/>
              <a:t>Yes, this item is well aligned to the grade-level standard. This item goes beyond simply asking students to identify Anthony’s point of view. Part </a:t>
            </a:r>
            <a:r>
              <a:rPr lang="en-US" b="0" baseline="0" dirty="0">
                <a:solidFill>
                  <a:srgbClr val="FF0000"/>
                </a:solidFill>
              </a:rPr>
              <a:t>A</a:t>
            </a:r>
            <a:r>
              <a:rPr lang="en-US" b="0" baseline="0" dirty="0"/>
              <a:t> requires them to identify her perspective about government, and Part B then challenges students to find examples from the text that support their answer to Part A. In this way, they demonstrate an understanding of how Anthony’s content develops her point of view. It also aligns to RI.11-12.1, because it requires students to make an inference based on the text. </a:t>
            </a:r>
          </a:p>
          <a:p>
            <a:endParaRPr lang="en-US" b="0" baseline="0" dirty="0"/>
          </a:p>
          <a:p>
            <a:r>
              <a:rPr lang="en-US" b="1" baseline="0" dirty="0"/>
              <a:t>Does this item require close reading and analysis? </a:t>
            </a:r>
            <a:r>
              <a:rPr lang="en-US" baseline="0" dirty="0"/>
              <a:t>Yes, students must carefully attend to the text to determine Anthony’s point of view and how she makes it. </a:t>
            </a:r>
          </a:p>
          <a:p>
            <a:br>
              <a:rPr lang="en-US" baseline="0" dirty="0"/>
            </a:br>
            <a:r>
              <a:rPr lang="en-US" b="1" baseline="0" dirty="0"/>
              <a:t>Does this item focus on central ideas and important particulars? </a:t>
            </a:r>
            <a:r>
              <a:rPr lang="en-US" baseline="0" dirty="0"/>
              <a:t>Yes, the item requires students to understand Anthony’s point of view about government, a key element of the text. </a:t>
            </a:r>
          </a:p>
          <a:p>
            <a:endParaRPr lang="en-US" baseline="0" dirty="0"/>
          </a:p>
          <a:p>
            <a:r>
              <a:rPr lang="en-US" b="1" baseline="0" dirty="0"/>
              <a:t>Does this item require use of evidence? </a:t>
            </a:r>
            <a:r>
              <a:rPr lang="en-US" baseline="0" dirty="0"/>
              <a:t>Yes, students use direct evidence to support their inference in Part B of the item. </a:t>
            </a:r>
          </a:p>
          <a:p>
            <a:endParaRPr lang="en-US" b="1" dirty="0"/>
          </a:p>
        </p:txBody>
      </p:sp>
      <p:sp>
        <p:nvSpPr>
          <p:cNvPr id="4" name="Slide Number Placeholder 3"/>
          <p:cNvSpPr>
            <a:spLocks noGrp="1"/>
          </p:cNvSpPr>
          <p:nvPr>
            <p:ph type="sldNum" sz="quarter" idx="10"/>
          </p:nvPr>
        </p:nvSpPr>
        <p:spPr/>
        <p:txBody>
          <a:bodyPr/>
          <a:lstStyle/>
          <a:p>
            <a:fld id="{50C01C05-52CF-4234-A72D-41184F5E4E7D}" type="slidenum">
              <a:rPr lang="en-US" smtClean="0"/>
              <a:t>56</a:t>
            </a:fld>
            <a:endParaRPr lang="en-US" dirty="0"/>
          </a:p>
        </p:txBody>
      </p:sp>
    </p:spTree>
    <p:extLst>
      <p:ext uri="{BB962C8B-B14F-4D97-AF65-F5344CB8AC3E}">
        <p14:creationId xmlns:p14="http://schemas.microsoft.com/office/powerpoint/2010/main" val="32787193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Anchor S</a:t>
            </a:r>
            <a:r>
              <a:rPr lang="en-US" sz="1200" kern="1200" dirty="0">
                <a:solidFill>
                  <a:schemeClr val="tx1"/>
                </a:solidFill>
                <a:effectLst/>
                <a:latin typeface="+mn-lt"/>
                <a:ea typeface="+mn-ea"/>
                <a:cs typeface="+mn-cs"/>
              </a:rPr>
              <a:t>tandard 7 stretches the range of readers to consider a more diverse array of how ideas and evidence can be presented and understood. Many otherwise strong readers tend to “skip” the charts, graphs, equations they find in texts and find refuge in the words. Standard 7 makes clear that college and career ready literacy requires that students immerse themselves in the demands of mixed texts, in which words are only one source of knowledge. This standard also highlights the transformation of research in the digital age and makes clear that college and career ready literacy requires being an analyst of evidence from diverse sources and formats. </a:t>
            </a:r>
            <a:endParaRPr lang="en-US" baseline="0" dirty="0"/>
          </a:p>
          <a:p>
            <a:endParaRPr lang="en-US" baseline="0" dirty="0"/>
          </a:p>
          <a:p>
            <a:r>
              <a:rPr lang="en-US" baseline="0" dirty="0"/>
              <a:t>Standard 7 at grades 11-12 requires that students see sources that present different information. In contrast to the literary standard where students analyze how two texts present the different interpretations of the same scene, the informational S</a:t>
            </a:r>
            <a:r>
              <a:rPr lang="en-US" dirty="0"/>
              <a:t>tandard</a:t>
            </a:r>
            <a:r>
              <a:rPr lang="en-US" baseline="0" dirty="0"/>
              <a:t> 7 at grades 11-12 requires diverse media or formats. This can include anything from tables/charts/graphs associated with a text, to multiple texts in different formats (e.g. video, audio and text). The key piece here is that the information presented in the sources should be different.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items aligned to this standard students should be asked to demonstrate an understanding of how information from </a:t>
            </a:r>
            <a:r>
              <a:rPr lang="en-US" u="sng" baseline="0" dirty="0"/>
              <a:t>both</a:t>
            </a:r>
            <a:r>
              <a:rPr lang="en-US" baseline="0" dirty="0"/>
              <a:t> sources presents a fuller picture of the problem or question at hand. Items should ask how the sources work together (or, alternatively, do not) to present information about a given topic. </a:t>
            </a:r>
          </a:p>
          <a:p>
            <a:endParaRPr lang="en-US" baseline="0" dirty="0"/>
          </a:p>
          <a:p>
            <a:r>
              <a:rPr lang="en-US" baseline="0" dirty="0"/>
              <a:t>Additionally, note the use of “or” between the first two verbs in the standard. Items do not have to ask students to integrate </a:t>
            </a:r>
            <a:r>
              <a:rPr lang="en-US" i="1" baseline="0" dirty="0"/>
              <a:t>and</a:t>
            </a:r>
            <a:r>
              <a:rPr lang="en-US" baseline="0" dirty="0"/>
              <a:t> evaluate to be considered fully aligned. </a:t>
            </a:r>
            <a:r>
              <a:rPr lang="en-US" i="1" baseline="0" dirty="0"/>
              <a:t>Either verb </a:t>
            </a:r>
            <a:r>
              <a:rPr lang="en-US" baseline="0" dirty="0"/>
              <a:t>is acceptable to achieve full alignment to Standard 8 at grades 11-12. </a:t>
            </a:r>
          </a:p>
          <a:p>
            <a:endParaRPr lang="en-US" baseline="0" dirty="0"/>
          </a:p>
          <a:p>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57</a:t>
            </a:fld>
            <a:endParaRPr lang="en-US" dirty="0"/>
          </a:p>
        </p:txBody>
      </p:sp>
    </p:spTree>
    <p:extLst>
      <p:ext uri="{BB962C8B-B14F-4D97-AF65-F5344CB8AC3E}">
        <p14:creationId xmlns:p14="http://schemas.microsoft.com/office/powerpoint/2010/main" val="1527460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let’s look at this example for</a:t>
            </a:r>
            <a:r>
              <a:rPr lang="en-US" sz="1200" kern="1200" baseline="0" dirty="0">
                <a:solidFill>
                  <a:schemeClr val="tx1"/>
                </a:solidFill>
                <a:effectLst/>
                <a:latin typeface="+mn-lt"/>
                <a:ea typeface="+mn-ea"/>
                <a:cs typeface="+mn-cs"/>
              </a:rPr>
              <a:t> </a:t>
            </a:r>
            <a:r>
              <a:rPr lang="en-US" dirty="0"/>
              <a:t>11-12.7.</a:t>
            </a:r>
          </a:p>
          <a:p>
            <a:endParaRPr lang="en-US" b="1" dirty="0"/>
          </a:p>
          <a:p>
            <a:r>
              <a:rPr lang="en-US" b="1" dirty="0"/>
              <a:t>Answer key</a:t>
            </a:r>
            <a:r>
              <a:rPr lang="en-US" b="1" baseline="0" dirty="0"/>
              <a:t>: </a:t>
            </a:r>
            <a:r>
              <a:rPr lang="en-US" b="0" baseline="0" dirty="0"/>
              <a:t>B</a:t>
            </a:r>
          </a:p>
          <a:p>
            <a:endParaRPr lang="en-US" b="0" baseline="0" dirty="0"/>
          </a:p>
          <a:p>
            <a:r>
              <a:rPr lang="en-US" b="1" baseline="0" dirty="0"/>
              <a:t>Does this item align to the expectations of the grades 11-12 standard?</a:t>
            </a:r>
            <a:r>
              <a:rPr lang="en-US" b="0" baseline="0" dirty="0"/>
              <a:t> No. Though the sources selected (the text of a speech and related video), are different media and formats, the item essentially asks students to locate a piece of information as from one source or the other. Standard 7 at grades 11</a:t>
            </a:r>
            <a:r>
              <a:rPr lang="en-US" b="0" baseline="0" dirty="0">
                <a:solidFill>
                  <a:srgbClr val="FF0000"/>
                </a:solidFill>
              </a:rPr>
              <a:t>-12</a:t>
            </a:r>
            <a:r>
              <a:rPr lang="en-US" b="0" baseline="0" dirty="0"/>
              <a:t>, however, requires students to integrate or evaluate. So, instead of identifying differences, students should be considering how the sources work together to present a complete picture of the topic. </a:t>
            </a:r>
          </a:p>
          <a:p>
            <a:endParaRPr lang="en-US" b="0"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58</a:t>
            </a:fld>
            <a:endParaRPr lang="en-US" dirty="0"/>
          </a:p>
        </p:txBody>
      </p:sp>
    </p:spTree>
    <p:extLst>
      <p:ext uri="{BB962C8B-B14F-4D97-AF65-F5344CB8AC3E}">
        <p14:creationId xmlns:p14="http://schemas.microsoft.com/office/powerpoint/2010/main" val="10945612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another example for</a:t>
            </a:r>
            <a:r>
              <a:rPr lang="en-US" sz="1200" kern="1200" baseline="0" dirty="0">
                <a:solidFill>
                  <a:schemeClr val="tx1"/>
                </a:solidFill>
                <a:effectLst/>
                <a:latin typeface="+mn-lt"/>
                <a:ea typeface="+mn-ea"/>
                <a:cs typeface="+mn-cs"/>
              </a:rPr>
              <a:t> </a:t>
            </a:r>
            <a:r>
              <a:rPr lang="en-US" dirty="0"/>
              <a:t>11-12.7.</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Answer key:</a:t>
            </a:r>
            <a:r>
              <a:rPr lang="en-US" dirty="0"/>
              <a:t> A, C</a:t>
            </a:r>
          </a:p>
          <a:p>
            <a:endParaRPr lang="en-US" dirty="0"/>
          </a:p>
          <a:p>
            <a:r>
              <a:rPr lang="en-US" b="1" dirty="0"/>
              <a:t>Does</a:t>
            </a:r>
            <a:r>
              <a:rPr lang="en-US" b="1" baseline="0" dirty="0"/>
              <a:t> the item align to the expectations of the grades 11-12 standard? </a:t>
            </a:r>
            <a:r>
              <a:rPr lang="en-US" b="0" baseline="0" dirty="0"/>
              <a:t>Yes, this item is well aligned to the grade-level standard. </a:t>
            </a:r>
            <a:r>
              <a:rPr lang="en-US" dirty="0"/>
              <a:t>The</a:t>
            </a:r>
            <a:r>
              <a:rPr lang="en-US" baseline="0" dirty="0"/>
              <a:t> first thing to consider with alignment to Standard 7 is the types of texts presented. Students must be presented with information from “different media or formats.” This text set works well for Standard 7, as students must read the speech as well as watch the video, which presents new information that further enhances their understanding of the circumstances under which Susan B. Anthony went to trial. Next, the item does not ask for a comparison of information between the two sources. Instead, students must consider both texts and demonstrate an understanding of how the two work together to present a complete picture of Anthony’s trial and subsequent speech. </a:t>
            </a:r>
            <a:r>
              <a:rPr lang="en-US" b="0" baseline="0" dirty="0"/>
              <a:t>It also aligns to RI.11-12.1, because it requires students make a text-based inference. </a:t>
            </a:r>
          </a:p>
          <a:p>
            <a:endParaRPr lang="en-US" baseline="0" dirty="0"/>
          </a:p>
          <a:p>
            <a:r>
              <a:rPr lang="en-US" b="1" baseline="0" dirty="0"/>
              <a:t>Does this item require close reading and analysis? </a:t>
            </a:r>
            <a:r>
              <a:rPr lang="en-US" baseline="0" dirty="0"/>
              <a:t>Yes, students must carefully attend to both the video and the information in passage 2 to determine how the video enhances the text. </a:t>
            </a:r>
          </a:p>
          <a:p>
            <a:br>
              <a:rPr lang="en-US" baseline="0" dirty="0"/>
            </a:br>
            <a:r>
              <a:rPr lang="en-US" b="1" baseline="0" dirty="0"/>
              <a:t>Does this item focus on central ideas and important particulars? </a:t>
            </a:r>
            <a:r>
              <a:rPr lang="en-US" baseline="0" dirty="0"/>
              <a:t>Yes, the item requires students to understand central ideas of both sources. </a:t>
            </a:r>
          </a:p>
          <a:p>
            <a:endParaRPr lang="en-US" baseline="0" dirty="0"/>
          </a:p>
          <a:p>
            <a:r>
              <a:rPr lang="en-US" b="1" baseline="0" dirty="0"/>
              <a:t>Does this item require use of evidence? </a:t>
            </a:r>
            <a:r>
              <a:rPr lang="en-US" baseline="0" dirty="0"/>
              <a:t>Yes, students use indirect evidence from both sources in order to make their inference.</a:t>
            </a:r>
          </a:p>
          <a:p>
            <a:endParaRPr lang="en-US"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59</a:t>
            </a:fld>
            <a:endParaRPr lang="en-US" dirty="0"/>
          </a:p>
        </p:txBody>
      </p:sp>
    </p:spTree>
    <p:extLst>
      <p:ext uri="{BB962C8B-B14F-4D97-AF65-F5344CB8AC3E}">
        <p14:creationId xmlns:p14="http://schemas.microsoft.com/office/powerpoint/2010/main" val="32731542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8 articulates the demand for rigorous precision that courses through the standards. By demanding that students understand the connections between sentences</a:t>
            </a:r>
            <a:r>
              <a:rPr lang="en-US" sz="1200" kern="1200" baseline="0" dirty="0">
                <a:solidFill>
                  <a:schemeClr val="tx1"/>
                </a:solidFill>
                <a:effectLst/>
                <a:latin typeface="+mn-lt"/>
                <a:ea typeface="+mn-ea"/>
                <a:cs typeface="+mn-cs"/>
              </a:rPr>
              <a:t> and paragraphs, the standard promotes deeper understanding of the relationships and support the author includes. </a:t>
            </a:r>
          </a:p>
          <a:p>
            <a:endParaRPr lang="en-US" dirty="0"/>
          </a:p>
          <a:p>
            <a:r>
              <a:rPr lang="en-US"/>
              <a:t>At </a:t>
            </a:r>
            <a:r>
              <a:rPr lang="en-US" baseline="0"/>
              <a:t>grades </a:t>
            </a:r>
            <a:r>
              <a:rPr lang="en-US" baseline="0" dirty="0"/>
              <a:t>11-12, Standard 8 calls specifically for “seminal U.S. texts,” which means </a:t>
            </a:r>
            <a:r>
              <a:rPr lang="en-US" sz="1200" kern="1200" dirty="0">
                <a:solidFill>
                  <a:schemeClr val="tx1"/>
                </a:solidFill>
                <a:effectLst/>
                <a:latin typeface="+mn-lt"/>
                <a:ea typeface="+mn-ea"/>
                <a:cs typeface="+mn-cs"/>
              </a:rPr>
              <a:t>U.S. documents of historical and literary significance that are pivotal, ground-breaking, and have lasting influence—ones that have had an impact on our collective thought and practice. These texts collectively are part of the cultural and civic discourse in the country, including not only the great thinkers in our nation’s history that have been influential in shaping the course of our society but also those that reflect the changing fabric of our society at different times, including minority voices, dissenting voices, and multiple perspectives.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Seminal texts are those written by people who played important roles in shaping thought on critical themes and issues at different times throughout our nation’s history. The corpus of seminal texts also includes celebrated letters, journals, and memoirs from common, everyday individuals who are reflecting first-hand on their experience of certain national policies and practice (e.g., a widely circulated collection of letters from Civil War soldiers, diaries of Japanese Americans during WWII) as well as prominent Supreme Court cases that uphold or strike down lower court rulings when such decisions have entered the body of politics and impacted societal thought and practice (sometimes well after the events upon which they are reflecting).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limits on what counts as seminal. For example: a letter from a soldier from the Civil War describing his new mess kit paired with an article describing the evolution of the “spork” would not qualify. Just because a text is historical—regardless of how interesting and compelling it may be—does not mean it qualifies as seminal. </a:t>
            </a:r>
          </a:p>
          <a:p>
            <a:endParaRPr lang="en-US" dirty="0"/>
          </a:p>
          <a:p>
            <a:r>
              <a:rPr lang="en-US" dirty="0"/>
              <a:t>Items</a:t>
            </a:r>
            <a:r>
              <a:rPr lang="en-US" baseline="0" dirty="0"/>
              <a:t> aligned to Standard 8 should challenge students to both delineate and evaluate the arguments, claims, reasoning (etc.) present in these texts. Students should be challenged to move past simply identifying the reasoning, premises, purposes, and arguments, and instead, focus on describing and evaluating these ideas. Note the specific language challenging students to think about “the application of Constitutional principles and use of legal reasoning.” These items can challenge students to think about these great, seminal documents in the context of the language of the constitution or other important legal documents. The goal is to challenge students to think about the ways in which these documents contribute to the nations history in important and meaningful ways.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60</a:t>
            </a:fld>
            <a:endParaRPr lang="en-US" dirty="0"/>
          </a:p>
        </p:txBody>
      </p:sp>
    </p:spTree>
    <p:extLst>
      <p:ext uri="{BB962C8B-B14F-4D97-AF65-F5344CB8AC3E}">
        <p14:creationId xmlns:p14="http://schemas.microsoft.com/office/powerpoint/2010/main" val="13339713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an example written to RI.11-12.8.</a:t>
            </a:r>
          </a:p>
          <a:p>
            <a:endParaRPr lang="en-US" dirty="0"/>
          </a:p>
          <a:p>
            <a:r>
              <a:rPr lang="en-US" b="1" dirty="0"/>
              <a:t>Answer key: </a:t>
            </a:r>
            <a:r>
              <a:rPr lang="en-US" b="0" dirty="0"/>
              <a:t>A</a:t>
            </a:r>
          </a:p>
          <a:p>
            <a:endParaRPr lang="en-US" b="0" dirty="0"/>
          </a:p>
          <a:p>
            <a:r>
              <a:rPr lang="en-US" b="1" dirty="0"/>
              <a:t>Does this item align to the specifics of the grades 11-12 standard?</a:t>
            </a:r>
            <a:r>
              <a:rPr lang="en-US" baseline="0" dirty="0"/>
              <a:t> No. This item is based on the right type of text, as Anthony’s “Is it A Crime for a Citizen of the United States to Vote?” is one of the key speeches of the women’s rights movement. The issue is not with the text but with the content of the item itself. </a:t>
            </a:r>
            <a:r>
              <a:rPr lang="en-US" b="0" baseline="0" dirty="0"/>
              <a:t>Though the first verb in Standard 8 at grades 11-12 asks students to delineate the reasoning in seminal U.S. texts, Standard 8 is an “and” standard, in which both verbs must be included to reach true alignment. This item falls short of true alignment to the standard because it does not ask students to both delineate and evaluate. Because both verbs are not considered in this item, it does not align to the expectations of the grade level standard. </a:t>
            </a:r>
          </a:p>
          <a:p>
            <a:endParaRPr lang="en-US" b="0"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61</a:t>
            </a:fld>
            <a:endParaRPr lang="en-US" dirty="0"/>
          </a:p>
        </p:txBody>
      </p:sp>
    </p:spTree>
    <p:extLst>
      <p:ext uri="{BB962C8B-B14F-4D97-AF65-F5344CB8AC3E}">
        <p14:creationId xmlns:p14="http://schemas.microsoft.com/office/powerpoint/2010/main" val="141611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Let’s look at this sample</a:t>
            </a:r>
            <a:r>
              <a:rPr lang="en-US" sz="1200" baseline="0" dirty="0"/>
              <a:t> item written to address </a:t>
            </a:r>
            <a:r>
              <a:rPr lang="en-US" sz="1200" dirty="0"/>
              <a:t>RL.11-12.2.</a:t>
            </a:r>
            <a:endParaRPr lang="en-US" sz="1200" b="1" dirty="0"/>
          </a:p>
          <a:p>
            <a:endParaRPr lang="en-US" sz="1200" b="1" dirty="0"/>
          </a:p>
          <a:p>
            <a:r>
              <a:rPr lang="en-US" sz="1200" b="1" dirty="0"/>
              <a:t>Answer key: </a:t>
            </a:r>
            <a:r>
              <a:rPr lang="en-US" sz="1200" b="0" dirty="0"/>
              <a:t>A,</a:t>
            </a:r>
            <a:r>
              <a:rPr lang="en-US" sz="1200" b="0" baseline="0" dirty="0"/>
              <a:t> F</a:t>
            </a:r>
          </a:p>
          <a:p>
            <a:endParaRPr lang="en-US" sz="1200" b="0" baseline="0" dirty="0"/>
          </a:p>
          <a:p>
            <a:r>
              <a:rPr lang="en-US" sz="1200" b="1" baseline="0" dirty="0"/>
              <a:t>Does the item align to the specifics of the grades 11-12 standard? </a:t>
            </a:r>
            <a:r>
              <a:rPr lang="en-US" sz="1200" b="0" baseline="0" dirty="0"/>
              <a:t>No. Although students are expected to determine two themes, ultimately, the item does not align because it does not require further analysis of those themes. Standard 2 requires students analyze the development of the themes to be truly aligned </a:t>
            </a:r>
            <a:r>
              <a:rPr lang="en-US" sz="1200" b="0" baseline="0" dirty="0">
                <a:solidFill>
                  <a:srgbClr val="FF0000"/>
                </a:solidFill>
              </a:rPr>
              <a:t>and determine how they interact with one another</a:t>
            </a:r>
            <a:r>
              <a:rPr lang="en-US" sz="1200" b="0" baseline="0" dirty="0"/>
              <a:t>. As this item stops with identifying the themes; it is not aligned to the specifics of the standard. </a:t>
            </a:r>
          </a:p>
          <a:p>
            <a:endParaRPr lang="en-US"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Remember, to be truly aligned the item also has to require close reading, focus on important particulars, and use evidence. But, because this item does not align to the standard, there is no need to look carefully and analyze the question for these characteristics. Even if the item had these characteristics, it would not be considered aligned because it is not a match to the specific language of the grade-level standard. </a:t>
            </a:r>
            <a:endParaRPr lang="en-US" sz="1200" b="0" baseline="0" dirty="0"/>
          </a:p>
          <a:p>
            <a:endParaRPr lang="en-US" sz="1200" b="0"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7</a:t>
            </a:fld>
            <a:endParaRPr lang="en-US" dirty="0"/>
          </a:p>
        </p:txBody>
      </p:sp>
    </p:spTree>
    <p:extLst>
      <p:ext uri="{BB962C8B-B14F-4D97-AF65-F5344CB8AC3E}">
        <p14:creationId xmlns:p14="http://schemas.microsoft.com/office/powerpoint/2010/main" val="10363243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another example for</a:t>
            </a:r>
            <a:r>
              <a:rPr lang="en-US" sz="1200" kern="1200" baseline="0" dirty="0">
                <a:solidFill>
                  <a:schemeClr val="tx1"/>
                </a:solidFill>
                <a:effectLst/>
                <a:latin typeface="+mn-lt"/>
                <a:ea typeface="+mn-ea"/>
                <a:cs typeface="+mn-cs"/>
              </a:rPr>
              <a:t> </a:t>
            </a:r>
            <a:r>
              <a:rPr lang="en-US" dirty="0"/>
              <a:t>RI.11-12.8.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Answer key</a:t>
            </a:r>
            <a:r>
              <a:rPr lang="en-US" dirty="0"/>
              <a:t>: A</a:t>
            </a:r>
          </a:p>
          <a:p>
            <a:endParaRPr lang="en-US" dirty="0"/>
          </a:p>
          <a:p>
            <a:r>
              <a:rPr lang="en-US" sz="1200" b="1" kern="1200" baseline="0" dirty="0">
                <a:solidFill>
                  <a:schemeClr val="tx1"/>
                </a:solidFill>
                <a:effectLst/>
                <a:latin typeface="+mn-lt"/>
                <a:ea typeface="+mn-ea"/>
                <a:cs typeface="+mn-cs"/>
              </a:rPr>
              <a:t>Does this item align to the expectations of the grades 11-12 standard? </a:t>
            </a:r>
            <a:r>
              <a:rPr lang="en-US" b="0" baseline="0" dirty="0"/>
              <a:t>Yes, this item is well aligned to the grade-level standard. </a:t>
            </a:r>
            <a:r>
              <a:rPr lang="en-US" sz="1200" b="0" kern="1200" baseline="0" dirty="0">
                <a:solidFill>
                  <a:schemeClr val="tx1"/>
                </a:solidFill>
                <a:effectLst/>
                <a:latin typeface="+mn-lt"/>
                <a:ea typeface="+mn-ea"/>
                <a:cs typeface="+mn-cs"/>
              </a:rPr>
              <a:t>T</a:t>
            </a:r>
            <a:r>
              <a:rPr lang="en-US" sz="1200" kern="1200" baseline="0" dirty="0">
                <a:solidFill>
                  <a:schemeClr val="tx1"/>
                </a:solidFill>
                <a:effectLst/>
                <a:latin typeface="+mn-lt"/>
                <a:ea typeface="+mn-ea"/>
                <a:cs typeface="+mn-cs"/>
              </a:rPr>
              <a:t>he verbs in the standard are “delineate and evaluate,” requiring students to describe and evaluate the argument in a text. This item provides an opportunity for students to look at the Anthony’s argument and evaluate her reasoning for using specific details to make it. While students are explicitly asked for the evaluation, the ‘delineate’ part of the standard is covered implicitly in the item’s construction. Students cannot evaluate the reasons for including an argumentative structure without </a:t>
            </a:r>
            <a:r>
              <a:rPr lang="en-US" sz="1200" kern="1200" baseline="0" dirty="0">
                <a:solidFill>
                  <a:srgbClr val="FF0000"/>
                </a:solidFill>
                <a:effectLst/>
                <a:latin typeface="+mn-lt"/>
                <a:ea typeface="+mn-ea"/>
                <a:cs typeface="+mn-cs"/>
              </a:rPr>
              <a:t>a </a:t>
            </a:r>
            <a:r>
              <a:rPr lang="en-US" sz="1200" kern="1200" baseline="0" dirty="0">
                <a:solidFill>
                  <a:schemeClr val="tx1"/>
                </a:solidFill>
                <a:effectLst/>
                <a:latin typeface="+mn-lt"/>
                <a:ea typeface="+mn-ea"/>
                <a:cs typeface="+mn-cs"/>
              </a:rPr>
              <a:t>clear understanding of the argument itself. </a:t>
            </a:r>
            <a:r>
              <a:rPr lang="en-US" b="0" baseline="0" dirty="0"/>
              <a:t>It also aligns to RI.11-12.1, in that it requires students to make an inference based on the text</a:t>
            </a:r>
            <a:r>
              <a:rPr lang="en-US" sz="1200" b="0" kern="1200" baseline="0" dirty="0">
                <a:solidFill>
                  <a:schemeClr val="tx1"/>
                </a:solidFill>
                <a:effectLst/>
                <a:latin typeface="+mn-lt"/>
                <a:ea typeface="+mn-ea"/>
                <a:cs typeface="+mn-cs"/>
              </a:rPr>
              <a:t>. </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b="1" baseline="0" dirty="0"/>
              <a:t>Does this item require close reading and analysis? </a:t>
            </a:r>
            <a:r>
              <a:rPr lang="en-US" baseline="0" dirty="0"/>
              <a:t>Yes, students must carefully attend to Anthony’s argument to be able to explain why she uses the list of wrongs. </a:t>
            </a:r>
          </a:p>
          <a:p>
            <a:br>
              <a:rPr lang="en-US" baseline="0" dirty="0"/>
            </a:br>
            <a:r>
              <a:rPr lang="en-US" b="1" baseline="0" dirty="0"/>
              <a:t>Does this item focus on central ideas and important particulars? </a:t>
            </a:r>
            <a:r>
              <a:rPr lang="en-US" baseline="0" dirty="0"/>
              <a:t>Yes, the item requires students to fully understand Anthony’s argument in order to evaluate it. </a:t>
            </a:r>
          </a:p>
          <a:p>
            <a:endParaRPr lang="en-US" baseline="0" dirty="0"/>
          </a:p>
          <a:p>
            <a:r>
              <a:rPr lang="en-US" b="1" baseline="0" dirty="0"/>
              <a:t>Does this item require use of evidence? </a:t>
            </a:r>
            <a:r>
              <a:rPr lang="en-US" baseline="0" dirty="0"/>
              <a:t>Yes, students use indirect textual evidence in order to make their inference.</a:t>
            </a:r>
          </a:p>
          <a:p>
            <a:endParaRPr lang="en-US" baseline="0" dirty="0"/>
          </a:p>
          <a:p>
            <a:endParaRPr lang="en-US" b="1" dirty="0"/>
          </a:p>
        </p:txBody>
      </p:sp>
      <p:sp>
        <p:nvSpPr>
          <p:cNvPr id="4" name="Slide Number Placeholder 3"/>
          <p:cNvSpPr>
            <a:spLocks noGrp="1"/>
          </p:cNvSpPr>
          <p:nvPr>
            <p:ph type="sldNum" sz="quarter" idx="10"/>
          </p:nvPr>
        </p:nvSpPr>
        <p:spPr/>
        <p:txBody>
          <a:bodyPr/>
          <a:lstStyle/>
          <a:p>
            <a:fld id="{50C01C05-52CF-4234-A72D-41184F5E4E7D}" type="slidenum">
              <a:rPr lang="en-US" smtClean="0"/>
              <a:t>62</a:t>
            </a:fld>
            <a:endParaRPr lang="en-US" dirty="0"/>
          </a:p>
        </p:txBody>
      </p:sp>
    </p:spTree>
    <p:extLst>
      <p:ext uri="{BB962C8B-B14F-4D97-AF65-F5344CB8AC3E}">
        <p14:creationId xmlns:p14="http://schemas.microsoft.com/office/powerpoint/2010/main" val="29294822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here’s a final example for</a:t>
            </a:r>
            <a:r>
              <a:rPr lang="en-US" sz="1200" kern="1200" baseline="0" dirty="0">
                <a:solidFill>
                  <a:schemeClr val="tx1"/>
                </a:solidFill>
                <a:effectLst/>
                <a:latin typeface="+mn-lt"/>
                <a:ea typeface="+mn-ea"/>
                <a:cs typeface="+mn-cs"/>
              </a:rPr>
              <a:t> </a:t>
            </a:r>
            <a:r>
              <a:rPr lang="en-US" dirty="0"/>
              <a:t>RI.11-12.8.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Answer key:</a:t>
            </a:r>
            <a:r>
              <a:rPr lang="en-US" b="0" dirty="0"/>
              <a:t> C</a:t>
            </a:r>
            <a:endParaRPr lang="en-US" b="1" baseline="0" dirty="0"/>
          </a:p>
          <a:p>
            <a:endParaRPr lang="en-US" baseline="0" dirty="0"/>
          </a:p>
          <a:p>
            <a:r>
              <a:rPr lang="en-US" b="1" baseline="0" dirty="0"/>
              <a:t>Does this item align to the specifics of the grades 11-12 standard? </a:t>
            </a:r>
            <a:r>
              <a:rPr lang="en-US" b="0" baseline="0" dirty="0"/>
              <a:t>Yes, this item is well aligned to the grade-level standard. As previously discussed, Anthony’s speech is a seminal U.S. Document. This item presents a different way to align to Standard 8 at grades 11-12. Again we see the implicit delineation of her claims, but this item asks students to </a:t>
            </a:r>
            <a:r>
              <a:rPr lang="en-US" baseline="0" dirty="0"/>
              <a:t>determine the constitutional principals upon which Anthony bases her argument. As such, it touches on the second part of the standard, “…including the application of constitutional principles and use of legal reasoning…” Because it requires students to select a sentence from the text as their answer, i</a:t>
            </a:r>
            <a:r>
              <a:rPr lang="en-US" b="0" baseline="0" dirty="0"/>
              <a:t>t also aligns to RI.11-12.1. </a:t>
            </a:r>
            <a:endParaRPr lang="en-US" baseline="0" dirty="0"/>
          </a:p>
          <a:p>
            <a:endParaRPr lang="en-US" baseline="0" dirty="0"/>
          </a:p>
          <a:p>
            <a:r>
              <a:rPr lang="en-US" b="1" baseline="0" dirty="0"/>
              <a:t>Does this item require close reading and analysis? </a:t>
            </a:r>
            <a:r>
              <a:rPr lang="en-US" baseline="0" dirty="0"/>
              <a:t>Yes, students must carefully attend to Anthony’s argument to understand which quote supports her use of the letter vs. the spirit of the Declaration of Independence. </a:t>
            </a:r>
          </a:p>
          <a:p>
            <a:br>
              <a:rPr lang="en-US" baseline="0" dirty="0"/>
            </a:br>
            <a:r>
              <a:rPr lang="en-US" b="1" baseline="0" dirty="0"/>
              <a:t>Does this item focus on central ideas and important particulars? </a:t>
            </a:r>
            <a:r>
              <a:rPr lang="en-US" baseline="0" dirty="0"/>
              <a:t>Yes, the item is about a claim central to Anthony’s argument.</a:t>
            </a:r>
          </a:p>
          <a:p>
            <a:endParaRPr lang="en-US" baseline="0" dirty="0"/>
          </a:p>
          <a:p>
            <a:r>
              <a:rPr lang="en-US" b="1" baseline="0" dirty="0"/>
              <a:t>Does this item require use of evidence? </a:t>
            </a:r>
            <a:r>
              <a:rPr lang="en-US" baseline="0" dirty="0"/>
              <a:t>Yes, the answer options are quotes from the text, so direct textual evidence is used.</a:t>
            </a:r>
          </a:p>
          <a:p>
            <a:endParaRPr lang="en-US" baseline="0" dirty="0"/>
          </a:p>
          <a:p>
            <a:endParaRPr lang="en-US" b="1" dirty="0"/>
          </a:p>
        </p:txBody>
      </p:sp>
      <p:sp>
        <p:nvSpPr>
          <p:cNvPr id="4" name="Slide Number Placeholder 3"/>
          <p:cNvSpPr>
            <a:spLocks noGrp="1"/>
          </p:cNvSpPr>
          <p:nvPr>
            <p:ph type="sldNum" sz="quarter" idx="10"/>
          </p:nvPr>
        </p:nvSpPr>
        <p:spPr/>
        <p:txBody>
          <a:bodyPr/>
          <a:lstStyle/>
          <a:p>
            <a:fld id="{50C01C05-52CF-4234-A72D-41184F5E4E7D}" type="slidenum">
              <a:rPr lang="en-US" smtClean="0"/>
              <a:t>63</a:t>
            </a:fld>
            <a:endParaRPr lang="en-US" dirty="0"/>
          </a:p>
        </p:txBody>
      </p:sp>
    </p:spTree>
    <p:extLst>
      <p:ext uri="{BB962C8B-B14F-4D97-AF65-F5344CB8AC3E}">
        <p14:creationId xmlns:p14="http://schemas.microsoft.com/office/powerpoint/2010/main" val="34327125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standards</a:t>
            </a:r>
            <a:r>
              <a:rPr lang="en-US" baseline="0" dirty="0"/>
              <a:t> as a whole, and Anchor Standard 9 in particular, go well beyond merely promoting reading comprehension, calling on students to read with the intent of building knowledge. At their core, the reading standards direct students to not merely grasp what they read but integrate it into a body of ever-growing knowledge. Standard 9 is a key place where that knowledge building is required, as students look for the relationships between and across texts. Students must not simply compare and contrast two different texts, but instead analyze the relationship and how the content of one text builds upon another.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a:t>
            </a:r>
            <a:r>
              <a:rPr lang="en-US" sz="1200" kern="1200" baseline="0" dirty="0">
                <a:solidFill>
                  <a:schemeClr val="tx1"/>
                </a:solidFill>
                <a:effectLst/>
                <a:latin typeface="+mn-lt"/>
                <a:ea typeface="+mn-ea"/>
                <a:cs typeface="+mn-cs"/>
              </a:rPr>
              <a:t> grades 11-12</a:t>
            </a:r>
            <a:r>
              <a:rPr lang="en-US" sz="1200" kern="1200" dirty="0">
                <a:solidFill>
                  <a:schemeClr val="tx1"/>
                </a:solidFill>
                <a:effectLst/>
                <a:latin typeface="+mn-lt"/>
                <a:ea typeface="+mn-ea"/>
                <a:cs typeface="+mn-cs"/>
              </a:rPr>
              <a:t> Standard 9 is closely connected to both RI.9-10.9 and RI.11-12.8, as it covers similar content. Much like its counterpart in grades 9-10, this standard focuses on the themes, purposes, and rhetorical features of these texts. The term foundational U.S. documents, however, suggests a stricter interpretation of the text</a:t>
            </a:r>
            <a:r>
              <a:rPr lang="en-US" sz="1200" kern="1200" baseline="0" dirty="0">
                <a:solidFill>
                  <a:schemeClr val="tx1"/>
                </a:solidFill>
                <a:effectLst/>
                <a:latin typeface="+mn-lt"/>
                <a:ea typeface="+mn-ea"/>
                <a:cs typeface="+mn-cs"/>
              </a:rPr>
              <a:t> type</a:t>
            </a:r>
            <a:r>
              <a:rPr lang="en-US" sz="1200" kern="1200" dirty="0">
                <a:solidFill>
                  <a:schemeClr val="tx1"/>
                </a:solidFill>
                <a:effectLst/>
                <a:latin typeface="+mn-lt"/>
                <a:ea typeface="+mn-ea"/>
                <a:cs typeface="+mn-cs"/>
              </a:rPr>
              <a:t>, and the texts listed in the standard are required reading. They include the Preamble to the U.S. Constitution, the Bill of Rights, and the Declaration of Independence—documents that go directly to the founding of the nation. The parenthetical text within the standard uses the word "including," which means that while the named documents must be read, the notion of a foundational document is not limited to them. Note that for a shorthand reference, the texts that articulate the principles of liberty and equality and exhort us to live up to those principles throughout the nation’s history can be referred to as the Great Conversation.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Unlike the other two standards, standard RI.11-12.9 specifies</a:t>
            </a:r>
            <a:r>
              <a:rPr lang="en-US" sz="1200" kern="1200" baseline="0" dirty="0">
                <a:solidFill>
                  <a:schemeClr val="tx1"/>
                </a:solidFill>
                <a:effectLst/>
                <a:latin typeface="+mn-lt"/>
                <a:ea typeface="+mn-ea"/>
                <a:cs typeface="+mn-cs"/>
              </a:rPr>
              <a:t> eras for </a:t>
            </a:r>
            <a:r>
              <a:rPr lang="en-US" sz="1200" kern="1200" dirty="0">
                <a:solidFill>
                  <a:schemeClr val="tx1"/>
                </a:solidFill>
                <a:effectLst/>
                <a:latin typeface="+mn-lt"/>
                <a:ea typeface="+mn-ea"/>
                <a:cs typeface="+mn-cs"/>
              </a:rPr>
              <a:t>the Great Conversation—only going through the nineteenth century. In addition to the named texts, documents that have contributed to the Great Conversation include the Federalist Papers, debates from the Constitutional Convention, and writings from Jefferson, Madison, and Washington. The Gettysburg Address is also included, for how it re-invigorates the Declaration, as is the Emancipation Proclamation, and of course Lincoln’s Second Inaugural, which is named explicitly in the standard. Further, texts for this standard include documents relating to women's rights in the nineteenth century, speeches given by Native American leaders, writings from eminent civil rights leaders, and early Supreme Court cases addressing equal rights.</a:t>
            </a:r>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Items written to this standard must dig deeply into the two (or more) texts under consideration. As with Standard 9 across all of the upper grades, basic comparison or related themes, purposes, or rhetorical features does not achieve the depth of analysis required for this standard. Students must be challenged to read carefully and deeply and truly analyze the text for the listed elements. </a:t>
            </a:r>
          </a:p>
          <a:p>
            <a:endParaRPr lang="en-US" sz="1200" kern="1200" baseline="0" dirty="0">
              <a:solidFill>
                <a:schemeClr val="tx1"/>
              </a:solidFill>
              <a:effectLst/>
              <a:latin typeface="+mn-lt"/>
              <a:ea typeface="+mn-ea"/>
              <a:cs typeface="+mn-cs"/>
            </a:endParaRPr>
          </a:p>
          <a:p>
            <a:r>
              <a:rPr lang="en-US" baseline="0" dirty="0"/>
              <a:t>The next few slides will look at examples of items that are supposed to align to this standard. We will review the items closely and discuss whether or not we think they do.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C01C05-52CF-4234-A72D-41184F5E4E7D}" type="slidenum">
              <a:rPr lang="en-US" smtClean="0"/>
              <a:t>64</a:t>
            </a:fld>
            <a:endParaRPr lang="en-US" dirty="0"/>
          </a:p>
        </p:txBody>
      </p:sp>
    </p:spTree>
    <p:extLst>
      <p:ext uri="{BB962C8B-B14F-4D97-AF65-F5344CB8AC3E}">
        <p14:creationId xmlns:p14="http://schemas.microsoft.com/office/powerpoint/2010/main" val="31865627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take a look at this item written to address</a:t>
            </a:r>
            <a:r>
              <a:rPr lang="en-US" sz="1200" kern="1200" baseline="0" dirty="0">
                <a:solidFill>
                  <a:schemeClr val="tx1"/>
                </a:solidFill>
                <a:effectLst/>
                <a:latin typeface="+mn-lt"/>
                <a:ea typeface="+mn-ea"/>
                <a:cs typeface="+mn-cs"/>
              </a:rPr>
              <a:t> </a:t>
            </a:r>
            <a:r>
              <a:rPr lang="en-US" dirty="0"/>
              <a:t>RI.11-12.9.</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 </a:t>
            </a:r>
            <a:r>
              <a:rPr lang="en-US" b="1" baseline="0" dirty="0"/>
              <a:t>[</a:t>
            </a:r>
            <a:r>
              <a:rPr lang="en-US" baseline="0" dirty="0"/>
              <a:t>This item is meant to address alignment to standard only, so it is not accompanied by scoring information. A scoring rubric/top score response should accompany items being reviewed.] </a:t>
            </a:r>
            <a:endParaRPr lang="en-US" sz="1200" kern="1200" dirty="0">
              <a:solidFill>
                <a:schemeClr val="tx1"/>
              </a:solidFill>
              <a:effectLst/>
              <a:latin typeface="+mn-lt"/>
              <a:ea typeface="+mn-ea"/>
              <a:cs typeface="+mn-cs"/>
            </a:endParaRPr>
          </a:p>
          <a:p>
            <a:endParaRPr lang="en-US" b="1" dirty="0"/>
          </a:p>
          <a:p>
            <a:r>
              <a:rPr lang="en-US" b="1" dirty="0"/>
              <a:t>Does</a:t>
            </a:r>
            <a:r>
              <a:rPr lang="en-US" b="1" baseline="0" dirty="0"/>
              <a:t> this item align to the expectations of the grades 11-12 standard? </a:t>
            </a:r>
            <a:r>
              <a:rPr lang="en-US" b="0" baseline="0" dirty="0"/>
              <a:t>No. The text under consideration here, Horace Greeley’s “Prayer of Twenty-Millions,” represents a foundational U.S. Document. Greeley’s letter to Lincoln, and Lincoln’s subsequent response, were essential in shaping the conversation around slavery in the U.S., especially in the lead up to the Emancipation Proclamation. These documents are fundamental in our nation’s growth.</a:t>
            </a:r>
          </a:p>
          <a:p>
            <a:endParaRPr lang="en-US" b="0" baseline="0" dirty="0"/>
          </a:p>
          <a:p>
            <a:r>
              <a:rPr lang="en-US" b="0" baseline="0" dirty="0"/>
              <a:t>The issue, here, however, is that the item focuses in on one text. Standard 9, across all grades, requires students consider multiple texts. Students must be thinking about how themes, purpose, and rhetorical features work across texts as a part of this standard. So, while Greeley’s text is worthy of consideration, and this is an important question to ask, it does not fit the standard’s requirement for analysis across texts. </a:t>
            </a:r>
          </a:p>
          <a:p>
            <a:endParaRPr lang="en-US" b="0"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65</a:t>
            </a:fld>
            <a:endParaRPr lang="en-US" dirty="0"/>
          </a:p>
        </p:txBody>
      </p:sp>
    </p:spTree>
    <p:extLst>
      <p:ext uri="{BB962C8B-B14F-4D97-AF65-F5344CB8AC3E}">
        <p14:creationId xmlns:p14="http://schemas.microsoft.com/office/powerpoint/2010/main" val="38220708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item was also written to address</a:t>
            </a:r>
            <a:r>
              <a:rPr lang="en-US" sz="1200" kern="1200" baseline="0" dirty="0">
                <a:solidFill>
                  <a:schemeClr val="tx1"/>
                </a:solidFill>
                <a:effectLst/>
                <a:latin typeface="+mn-lt"/>
                <a:ea typeface="+mn-ea"/>
                <a:cs typeface="+mn-cs"/>
              </a:rPr>
              <a:t> </a:t>
            </a:r>
            <a:r>
              <a:rPr lang="en-US" dirty="0"/>
              <a:t>RI.11-12.9.</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 </a:t>
            </a:r>
            <a:r>
              <a:rPr lang="en-US" b="1" baseline="0" dirty="0"/>
              <a:t>[</a:t>
            </a:r>
            <a:r>
              <a:rPr lang="en-US" baseline="0" dirty="0"/>
              <a:t>This item is meant to address alignment to standard only, so it is not accompanied by scoring information. A scoring rubric/top score response should accompany items being reviewed.] </a:t>
            </a:r>
            <a:endParaRPr lang="en-US" sz="1200" kern="1200" dirty="0">
              <a:solidFill>
                <a:schemeClr val="tx1"/>
              </a:solidFill>
              <a:effectLst/>
              <a:latin typeface="+mn-lt"/>
              <a:ea typeface="+mn-ea"/>
              <a:cs typeface="+mn-cs"/>
            </a:endParaRPr>
          </a:p>
          <a:p>
            <a:endParaRPr lang="en-US" dirty="0"/>
          </a:p>
          <a:p>
            <a:r>
              <a:rPr lang="en-US" b="1" dirty="0"/>
              <a:t>Does this item align to the specifics of the grade</a:t>
            </a:r>
            <a:r>
              <a:rPr lang="en-US" b="1" baseline="0" dirty="0"/>
              <a:t>s 11-12 standard? </a:t>
            </a:r>
            <a:r>
              <a:rPr lang="en-US" b="0" baseline="0" dirty="0"/>
              <a:t>Yes, this item is well aligned to the grade-level standard. This item challenges students to dig deeply into both texts to analyze not only the related themes, but also the style the authors use (rhetorical strategies) and purpose. As Standard 9 is an “and” standard, students must be challenged to look at all three of the listed elements, the texts themes, purposes, and rhetorical features. This item does just that. Students are asked to look at the themes and purposes through the rhetorical features each author uses. This item is also aligned to RI.11-12.1, in that it requires students to make an inference based on the text, and support their inference with textual details. </a:t>
            </a:r>
          </a:p>
          <a:p>
            <a:endParaRPr lang="en-US" b="0" baseline="0" dirty="0"/>
          </a:p>
          <a:p>
            <a:r>
              <a:rPr lang="en-US" b="1" baseline="0" dirty="0"/>
              <a:t>Does this item require close reading and analysis? </a:t>
            </a:r>
            <a:r>
              <a:rPr lang="en-US" baseline="0" dirty="0"/>
              <a:t>Yes, students must carefully attend to both texts to understand how the rhetorical strategies employed by each author develop the themes and purposes. </a:t>
            </a:r>
          </a:p>
          <a:p>
            <a:br>
              <a:rPr lang="en-US" baseline="0" dirty="0"/>
            </a:br>
            <a:r>
              <a:rPr lang="en-US" b="1" baseline="0" dirty="0"/>
              <a:t>Does this item focus on central ideas and important particulars? </a:t>
            </a:r>
            <a:r>
              <a:rPr lang="en-US" baseline="0" dirty="0"/>
              <a:t>Yes, item specifically asks for purpose and message as it relates to the central idea of each letter (the Civil War and slavery). </a:t>
            </a:r>
          </a:p>
          <a:p>
            <a:endParaRPr lang="en-US" baseline="0" dirty="0"/>
          </a:p>
          <a:p>
            <a:r>
              <a:rPr lang="en-US" b="1" baseline="0" dirty="0"/>
              <a:t>Does this item require use of evidence? </a:t>
            </a:r>
            <a:r>
              <a:rPr lang="en-US" baseline="0" dirty="0"/>
              <a:t>Yes, students are directed to use details from each text to support their answers. </a:t>
            </a:r>
          </a:p>
        </p:txBody>
      </p:sp>
      <p:sp>
        <p:nvSpPr>
          <p:cNvPr id="4" name="Slide Number Placeholder 3"/>
          <p:cNvSpPr>
            <a:spLocks noGrp="1"/>
          </p:cNvSpPr>
          <p:nvPr>
            <p:ph type="sldNum" sz="quarter" idx="10"/>
          </p:nvPr>
        </p:nvSpPr>
        <p:spPr/>
        <p:txBody>
          <a:bodyPr/>
          <a:lstStyle/>
          <a:p>
            <a:fld id="{50C01C05-52CF-4234-A72D-41184F5E4E7D}" type="slidenum">
              <a:rPr lang="en-US" smtClean="0"/>
              <a:t>66</a:t>
            </a:fld>
            <a:endParaRPr lang="en-US" dirty="0"/>
          </a:p>
        </p:txBody>
      </p:sp>
    </p:spTree>
    <p:extLst>
      <p:ext uri="{BB962C8B-B14F-4D97-AF65-F5344CB8AC3E}">
        <p14:creationId xmlns:p14="http://schemas.microsoft.com/office/powerpoint/2010/main" val="40126696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67</a:t>
            </a:fld>
            <a:endParaRPr lang="en-US" dirty="0"/>
          </a:p>
        </p:txBody>
      </p:sp>
    </p:spTree>
    <p:extLst>
      <p:ext uri="{BB962C8B-B14F-4D97-AF65-F5344CB8AC3E}">
        <p14:creationId xmlns:p14="http://schemas.microsoft.com/office/powerpoint/2010/main" val="382291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68</a:t>
            </a:fld>
            <a:endParaRPr lang="en-US" dirty="0"/>
          </a:p>
        </p:txBody>
      </p:sp>
    </p:spTree>
    <p:extLst>
      <p:ext uri="{BB962C8B-B14F-4D97-AF65-F5344CB8AC3E}">
        <p14:creationId xmlns:p14="http://schemas.microsoft.com/office/powerpoint/2010/main" val="2600791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consider another sample item to </a:t>
            </a:r>
            <a:r>
              <a:rPr lang="en-US" dirty="0"/>
              <a:t>RL.11-12.2.</a:t>
            </a:r>
            <a:endParaRPr lang="en-US" sz="1200" b="1" dirty="0"/>
          </a:p>
          <a:p>
            <a:endParaRPr lang="en-US" sz="1200" b="1" dirty="0"/>
          </a:p>
          <a:p>
            <a:r>
              <a:rPr lang="en-US" sz="1200" b="1" dirty="0"/>
              <a:t>Answer key</a:t>
            </a:r>
            <a:r>
              <a:rPr lang="en-US" b="1" dirty="0"/>
              <a:t>: </a:t>
            </a:r>
            <a:r>
              <a:rPr lang="en-US" b="0" dirty="0"/>
              <a:t>Part A: A,</a:t>
            </a:r>
            <a:r>
              <a:rPr lang="en-US" b="0" baseline="0" dirty="0"/>
              <a:t> F; Part B: D, F</a:t>
            </a:r>
          </a:p>
          <a:p>
            <a:endParaRPr lang="en-US" b="0" baseline="0" dirty="0"/>
          </a:p>
          <a:p>
            <a:r>
              <a:rPr lang="en-US" b="1" baseline="0" dirty="0"/>
              <a:t>Does this item align to the specifics of the grades 11-12 standard? </a:t>
            </a:r>
            <a:r>
              <a:rPr lang="en-US" b="0" baseline="0" dirty="0"/>
              <a:t>Yes, this item is well aligned to the grade-level standard. This item asks students to first choose two themes from the text. Then, the item extends upon the first idea by asking students to find the textual support showing the themes. In this way, students must not only demonstrate that they can determine multiple themes but also that they can analyze the text to identify the places in the text which reveal the emergence and development of those themes. Though the item does not ask about the relationship between the two themes, because it requires students to analyze the text to show an understanding of thematic development, it is considered aligned. </a:t>
            </a:r>
          </a:p>
          <a:p>
            <a:endParaRPr lang="en-US" b="0" baseline="0" dirty="0"/>
          </a:p>
          <a:p>
            <a:r>
              <a:rPr lang="en-US" b="0" baseline="0" dirty="0"/>
              <a:t>Also, remember that Standard 2 contains a semi-colon. As such, an item does not have to include both analysis of themes and an objective summary to be truly aligned. So, even though this item does not mention summary, it is still fully aligned to the expectations of the standard for these grades.</a:t>
            </a:r>
          </a:p>
          <a:p>
            <a:endParaRPr lang="en-US" b="0" baseline="0" dirty="0"/>
          </a:p>
          <a:p>
            <a:r>
              <a:rPr lang="en-US" b="0" baseline="0" dirty="0"/>
              <a:t>Finally, because the item requires students to make a text-based inference, and then select textual details to support their answer, it is also aligned to RL.11-12.1.</a:t>
            </a:r>
          </a:p>
          <a:p>
            <a:endParaRPr lang="en-US" b="0" baseline="0" dirty="0"/>
          </a:p>
          <a:p>
            <a:r>
              <a:rPr lang="en-US" b="1" baseline="0" dirty="0"/>
              <a:t>Does this item require close reading? </a:t>
            </a:r>
            <a:r>
              <a:rPr lang="en-US" baseline="0" dirty="0"/>
              <a:t>Yes, students must carefully attend to the text to determine and analyze the development of the themes. </a:t>
            </a:r>
          </a:p>
          <a:p>
            <a:br>
              <a:rPr lang="en-US" baseline="0" dirty="0"/>
            </a:br>
            <a:r>
              <a:rPr lang="en-US" b="1" baseline="0" dirty="0"/>
              <a:t>Does this item focus on central ideas and important particulars of the text? </a:t>
            </a:r>
            <a:r>
              <a:rPr lang="en-US" baseline="0" dirty="0"/>
              <a:t>Yes, understanding theme requires deep understanding of the text. </a:t>
            </a:r>
          </a:p>
          <a:p>
            <a:endParaRPr lang="en-US" baseline="0" dirty="0"/>
          </a:p>
          <a:p>
            <a:r>
              <a:rPr lang="en-US" b="1" baseline="0" dirty="0"/>
              <a:t>Does this item require use of evidence? </a:t>
            </a:r>
            <a:r>
              <a:rPr lang="en-US" baseline="0" dirty="0"/>
              <a:t>Yes, students use direct textual evidence in Part B of the item. </a:t>
            </a:r>
          </a:p>
          <a:p>
            <a:endParaRPr lang="en-US" b="1" baseline="0" dirty="0"/>
          </a:p>
          <a:p>
            <a:endParaRPr lang="en-US" dirty="0"/>
          </a:p>
          <a:p>
            <a:endParaRPr lang="en-US" b="0" baseline="0" dirty="0"/>
          </a:p>
          <a:p>
            <a:endParaRPr lang="en-US" b="1" dirty="0"/>
          </a:p>
        </p:txBody>
      </p:sp>
      <p:sp>
        <p:nvSpPr>
          <p:cNvPr id="4" name="Slide Number Placeholder 3"/>
          <p:cNvSpPr>
            <a:spLocks noGrp="1"/>
          </p:cNvSpPr>
          <p:nvPr>
            <p:ph type="sldNum" sz="quarter" idx="10"/>
          </p:nvPr>
        </p:nvSpPr>
        <p:spPr/>
        <p:txBody>
          <a:bodyPr/>
          <a:lstStyle/>
          <a:p>
            <a:fld id="{50C01C05-52CF-4234-A72D-41184F5E4E7D}" type="slidenum">
              <a:rPr lang="en-US" smtClean="0"/>
              <a:t>8</a:t>
            </a:fld>
            <a:endParaRPr lang="en-US" dirty="0"/>
          </a:p>
        </p:txBody>
      </p:sp>
    </p:spTree>
    <p:extLst>
      <p:ext uri="{BB962C8B-B14F-4D97-AF65-F5344CB8AC3E}">
        <p14:creationId xmlns:p14="http://schemas.microsoft.com/office/powerpoint/2010/main" val="14607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Here’s another sample item to </a:t>
            </a:r>
            <a:r>
              <a:rPr lang="en-US" dirty="0"/>
              <a:t>RL.11-12.2,</a:t>
            </a:r>
            <a:r>
              <a:rPr lang="en-US" baseline="0" dirty="0"/>
              <a:t> this time addressing summary. </a:t>
            </a:r>
            <a:endParaRPr lang="en-US" sz="1200" b="1" dirty="0"/>
          </a:p>
          <a:p>
            <a:endParaRPr lang="en-US" sz="1200" b="1" dirty="0"/>
          </a:p>
          <a:p>
            <a:r>
              <a:rPr lang="en-US" sz="1200" b="1" dirty="0"/>
              <a:t>Answer key</a:t>
            </a:r>
            <a:r>
              <a:rPr lang="en-US" b="1" dirty="0"/>
              <a:t>:</a:t>
            </a:r>
            <a:r>
              <a:rPr lang="en-US" b="1" baseline="0" dirty="0"/>
              <a:t> </a:t>
            </a:r>
            <a:r>
              <a:rPr lang="en-US" b="0" baseline="0" dirty="0"/>
              <a:t>D</a:t>
            </a:r>
          </a:p>
          <a:p>
            <a:endParaRPr lang="en-US" b="0" baseline="0" dirty="0"/>
          </a:p>
          <a:p>
            <a:r>
              <a:rPr lang="en-US" b="1" baseline="0" dirty="0"/>
              <a:t>Does this item align to the specifics of the grades 11-12 standard? </a:t>
            </a:r>
            <a:r>
              <a:rPr lang="en-US" b="0" baseline="0" dirty="0"/>
              <a:t>No. This item asks students to identify an important detail. It does not ask them to show complete understanding of the text as a whole. Summary items at grades 11-12 should challenge students to present a summary that remains faithful to the entire text. This item is too limited, it should be broadened to ask students to select (or produce) a summary that reflects the essential ideas of the text as a whole. </a:t>
            </a:r>
          </a:p>
          <a:p>
            <a:endParaRPr lang="en-US" b="0"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9</a:t>
            </a:fld>
            <a:endParaRPr lang="en-US" dirty="0"/>
          </a:p>
        </p:txBody>
      </p:sp>
    </p:spTree>
    <p:extLst>
      <p:ext uri="{BB962C8B-B14F-4D97-AF65-F5344CB8AC3E}">
        <p14:creationId xmlns:p14="http://schemas.microsoft.com/office/powerpoint/2010/main" val="2309785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Here is another example of an item written to </a:t>
            </a:r>
            <a:r>
              <a:rPr lang="en-US" dirty="0"/>
              <a:t>RL.11-12.2, again to the summarization element of the standard. </a:t>
            </a:r>
            <a:endParaRPr lang="en-US" b="1" dirty="0"/>
          </a:p>
          <a:p>
            <a:endParaRPr lang="en-US" b="1" dirty="0"/>
          </a:p>
          <a:p>
            <a:r>
              <a:rPr lang="en-US" b="1" dirty="0"/>
              <a:t>Answer key: </a:t>
            </a:r>
            <a:r>
              <a:rPr lang="en-US" b="0" dirty="0"/>
              <a:t>A</a:t>
            </a:r>
          </a:p>
          <a:p>
            <a:endParaRPr lang="en-US" b="0" dirty="0"/>
          </a:p>
          <a:p>
            <a:r>
              <a:rPr lang="en-US" b="1" dirty="0"/>
              <a:t>Does this item align to the specifics</a:t>
            </a:r>
            <a:r>
              <a:rPr lang="en-US" b="1" baseline="0" dirty="0"/>
              <a:t> of the grades 11-12 standard? </a:t>
            </a:r>
            <a:r>
              <a:rPr lang="en-US" b="0" baseline="0" dirty="0"/>
              <a:t>Yes, this item is well aligned to the grade-level standard. This item is well aligned because it asks students to think about the excerpt in its entirety. Although it does </a:t>
            </a:r>
            <a:r>
              <a:rPr lang="en-US" b="0" baseline="0"/>
              <a:t>not include </a:t>
            </a:r>
            <a:r>
              <a:rPr lang="en-US" b="0" baseline="0" dirty="0"/>
              <a:t>every significant detail from the text, it does require students to demonstrate deep understanding of the text. Students who can correctly choose A demonstrate understanding the key elements of the selected excerpt. It also aligns to RL.11-12.1 because it requires students make an inference based on the text. </a:t>
            </a:r>
          </a:p>
          <a:p>
            <a:endParaRPr lang="en-US" b="0" baseline="0" dirty="0"/>
          </a:p>
          <a:p>
            <a:r>
              <a:rPr lang="en-US" b="1" baseline="0" dirty="0"/>
              <a:t>Does this item require close reading and analysis? </a:t>
            </a:r>
            <a:r>
              <a:rPr lang="en-US" b="0" baseline="0" dirty="0"/>
              <a:t>Yes. Students are asked to summarize the text in a concise manner. Correctly answering the question demonstrates understanding of the key events from the text. </a:t>
            </a:r>
          </a:p>
          <a:p>
            <a:endParaRPr lang="en-US" b="0" baseline="0" dirty="0"/>
          </a:p>
          <a:p>
            <a:r>
              <a:rPr lang="en-US" b="1" baseline="0" dirty="0"/>
              <a:t>Does this item focus on central ideas and important particulars of the text? </a:t>
            </a:r>
            <a:r>
              <a:rPr lang="en-US" b="0" baseline="0" dirty="0"/>
              <a:t>Yes. Students are asked to summarize the text as a whole.</a:t>
            </a:r>
          </a:p>
          <a:p>
            <a:endParaRPr lang="en-US" b="0" baseline="0" dirty="0"/>
          </a:p>
          <a:p>
            <a:r>
              <a:rPr lang="en-US" b="1" baseline="0" dirty="0"/>
              <a:t>Does this item require use of evidence? </a:t>
            </a:r>
            <a:r>
              <a:rPr lang="en-US" b="0" baseline="0" dirty="0"/>
              <a:t>Yes. Students rely on the textual evidence to make their inference (in other words, they use indirect textual evidence). </a:t>
            </a:r>
          </a:p>
          <a:p>
            <a:endParaRPr lang="en-US" b="0" baseline="0" dirty="0"/>
          </a:p>
        </p:txBody>
      </p:sp>
      <p:sp>
        <p:nvSpPr>
          <p:cNvPr id="4" name="Slide Number Placeholder 3"/>
          <p:cNvSpPr>
            <a:spLocks noGrp="1"/>
          </p:cNvSpPr>
          <p:nvPr>
            <p:ph type="sldNum" sz="quarter" idx="10"/>
          </p:nvPr>
        </p:nvSpPr>
        <p:spPr/>
        <p:txBody>
          <a:bodyPr/>
          <a:lstStyle/>
          <a:p>
            <a:fld id="{50C01C05-52CF-4234-A72D-41184F5E4E7D}" type="slidenum">
              <a:rPr lang="en-US" smtClean="0"/>
              <a:t>10</a:t>
            </a:fld>
            <a:endParaRPr lang="en-US" dirty="0"/>
          </a:p>
        </p:txBody>
      </p:sp>
    </p:spTree>
    <p:extLst>
      <p:ext uri="{BB962C8B-B14F-4D97-AF65-F5344CB8AC3E}">
        <p14:creationId xmlns:p14="http://schemas.microsoft.com/office/powerpoint/2010/main" val="3340623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NULL"/><Relationship Id="rId4" Type="http://schemas.openxmlformats.org/officeDocument/2006/relationships/hyperlink" Target="http://www.achievetheco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NULL"/><Relationship Id="rId4" Type="http://schemas.openxmlformats.org/officeDocument/2006/relationships/hyperlink" Target="http://www.achievetheco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245190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58990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36678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811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dirty="0"/>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039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dirty="0"/>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216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126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69659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8820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9727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3" y="6519775"/>
            <a:ext cx="1974670" cy="159615"/>
          </a:xfrm>
          <a:prstGeom prst="rect">
            <a:avLst/>
          </a:prstGeom>
        </p:spPr>
      </p:pic>
      <p:sp>
        <p:nvSpPr>
          <p:cNvPr id="14" name="TextBox 13"/>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15" name="Rectangle 14">
            <a:hlinkClick r:id="rId3"/>
          </p:cNvPr>
          <p:cNvSpPr/>
          <p:nvPr userDrawn="1"/>
        </p:nvSpPr>
        <p:spPr>
          <a:xfrm>
            <a:off x="195229" y="6519775"/>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9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0" y="2362434"/>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p:nvPr>
        </p:nvSpPr>
        <p:spPr>
          <a:xfrm>
            <a:off x="0" y="1857374"/>
            <a:ext cx="3349625" cy="3159126"/>
          </a:xfrm>
        </p:spPr>
        <p:txBody>
          <a:bodyPr/>
          <a:lstStyle/>
          <a:p>
            <a:r>
              <a:rPr lang="en-US" dirty="0"/>
              <a:t>Click icon to add picture</a:t>
            </a:r>
          </a:p>
        </p:txBody>
      </p:sp>
      <p:pic>
        <p:nvPicPr>
          <p:cNvPr id="9" name="Picture 8"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1560037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1"/>
          <p:cNvSpPr txBox="1">
            <a:spLocks/>
          </p:cNvSpPr>
          <p:nvPr userDrawn="1"/>
        </p:nvSpPr>
        <p:spPr>
          <a:xfrm>
            <a:off x="216568" y="2852946"/>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4" name="Title 3"/>
          <p:cNvSpPr>
            <a:spLocks noGrp="1"/>
          </p:cNvSpPr>
          <p:nvPr>
            <p:ph type="title"/>
          </p:nvPr>
        </p:nvSpPr>
        <p:spPr>
          <a:xfrm>
            <a:off x="219320" y="2852946"/>
            <a:ext cx="8617800" cy="876843"/>
          </a:xfrm>
        </p:spPr>
        <p:txBody>
          <a:bodyPr/>
          <a:lstStyle/>
          <a:p>
            <a:r>
              <a:rPr lang="en-US"/>
              <a:t>Click to edit Master title style</a:t>
            </a:r>
          </a:p>
        </p:txBody>
      </p:sp>
    </p:spTree>
    <p:extLst>
      <p:ext uri="{BB962C8B-B14F-4D97-AF65-F5344CB8AC3E}">
        <p14:creationId xmlns:p14="http://schemas.microsoft.com/office/powerpoint/2010/main" val="309286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215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2" name="Picture 11"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3" name="Rectangle 12">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9141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747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7" name="Picture 16"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8" name="Rectangle 17">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8308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4" name="Picture 13"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5" name="Rectangle 14">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9353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20" name="Picture 1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21" name="Rectangle 2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294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782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11"/>
          </p:nvPr>
        </p:nvSpPr>
        <p:spPr>
          <a:xfrm>
            <a:off x="7117558" y="225425"/>
            <a:ext cx="1651000" cy="808038"/>
          </a:xfrm>
        </p:spPr>
        <p:txBody>
          <a:bodyPr>
            <a:normAutofit/>
          </a:bodyPr>
          <a:lstStyle>
            <a:lvl1pPr>
              <a:defRPr sz="1400"/>
            </a:lvl1pPr>
          </a:lstStyle>
          <a:p>
            <a:r>
              <a:rPr lang="en-US" dirty="0"/>
              <a:t>Click icon to add picture</a:t>
            </a:r>
          </a:p>
        </p:txBody>
      </p:sp>
    </p:spTree>
    <p:extLst>
      <p:ext uri="{BB962C8B-B14F-4D97-AF65-F5344CB8AC3E}">
        <p14:creationId xmlns:p14="http://schemas.microsoft.com/office/powerpoint/2010/main" val="25344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61542"/>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8"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29608"/>
            <a:ext cx="3651249" cy="750488"/>
          </a:xfrm>
          <a:prstGeom prst="rect">
            <a:avLst/>
          </a:prstGeom>
        </p:spPr>
      </p:pic>
    </p:spTree>
    <p:extLst>
      <p:ext uri="{BB962C8B-B14F-4D97-AF65-F5344CB8AC3E}">
        <p14:creationId xmlns:p14="http://schemas.microsoft.com/office/powerpoint/2010/main" val="113483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36" name="Rectangle 35">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809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5"/>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3"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213449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3"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407221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38973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76679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84" r:id="rId5"/>
    <p:sldLayoutId id="2147483677" r:id="rId6"/>
    <p:sldLayoutId id="2147483685" r:id="rId7"/>
    <p:sldLayoutId id="2147483663" r:id="rId8"/>
    <p:sldLayoutId id="2147483661" r:id="rId9"/>
    <p:sldLayoutId id="2147483675" r:id="rId10"/>
    <p:sldLayoutId id="2147483662" r:id="rId11"/>
    <p:sldLayoutId id="2147483650" r:id="rId12"/>
    <p:sldLayoutId id="2147483680" r:id="rId13"/>
    <p:sldLayoutId id="2147483681" r:id="rId14"/>
    <p:sldLayoutId id="2147483678" r:id="rId15"/>
    <p:sldLayoutId id="2147483679" r:id="rId16"/>
    <p:sldLayoutId id="2147483654" r:id="rId17"/>
    <p:sldLayoutId id="2147483655" r:id="rId18"/>
    <p:sldLayoutId id="2147483692" r:id="rId19"/>
    <p:sldLayoutId id="2147483660" r:id="rId20"/>
    <p:sldLayoutId id="2147483652" r:id="rId21"/>
    <p:sldLayoutId id="2147483653" r:id="rId22"/>
    <p:sldLayoutId id="2147483666" r:id="rId23"/>
    <p:sldLayoutId id="2147483668" r:id="rId24"/>
    <p:sldLayoutId id="2147483667" r:id="rId25"/>
    <p:sldLayoutId id="2147483669" r:id="rId26"/>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2hkkEKPeZ8U"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hyperlink" Target="http://achievethecore.org/page/2841/this-day-in-history-prayer-of-twenty-millions-by-horace-greeley-and-the-union-and-slavery-by-abraham-lincoln-mini-assessment" TargetMode="External"/><Relationship Id="rId2" Type="http://schemas.openxmlformats.org/officeDocument/2006/relationships/hyperlink" Target="http://achievethecore.org/page/494/mini-assessment-for-is-it-a-crime-for-a-citizen-of-the-united-states-to-vote-by-susan-b-anthony-detail-pg"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achievethecore.org/page/1110/mini-assessment-for-luck-by-mark-twain-detail-pg"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hyperlink" Target="http://www.biography.com/people/susan-b-anthony-194905/videos/susan-b-anthony-an-act-of-courage-2080100943" TargetMode="External"/><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771" y="5036554"/>
            <a:ext cx="184666" cy="369332"/>
          </a:xfrm>
          <a:prstGeom prst="rect">
            <a:avLst/>
          </a:prstGeom>
          <a:noFill/>
        </p:spPr>
        <p:txBody>
          <a:bodyPr wrap="none" rtlCol="0">
            <a:spAutoFit/>
          </a:bodyPr>
          <a:lstStyle/>
          <a:p>
            <a:endParaRPr lang="en-US" dirty="0"/>
          </a:p>
        </p:txBody>
      </p:sp>
      <p:sp>
        <p:nvSpPr>
          <p:cNvPr id="14" name="Title 13"/>
          <p:cNvSpPr>
            <a:spLocks noGrp="1"/>
          </p:cNvSpPr>
          <p:nvPr>
            <p:ph type="ctrTitle"/>
          </p:nvPr>
        </p:nvSpPr>
        <p:spPr/>
        <p:txBody>
          <a:bodyPr/>
          <a:lstStyle/>
          <a:p>
            <a:r>
              <a:rPr lang="en-US" dirty="0"/>
              <a:t>Grades 11-12: Common Core State Standards Alignment Guidance</a:t>
            </a:r>
          </a:p>
        </p:txBody>
      </p:sp>
      <p:sp>
        <p:nvSpPr>
          <p:cNvPr id="15" name="Subtitle 14"/>
          <p:cNvSpPr>
            <a:spLocks noGrp="1"/>
          </p:cNvSpPr>
          <p:nvPr>
            <p:ph type="subTitle" idx="1"/>
          </p:nvPr>
        </p:nvSpPr>
        <p:spPr/>
        <p:txBody>
          <a:bodyPr>
            <a:normAutofit lnSpcReduction="10000"/>
          </a:bodyPr>
          <a:lstStyle/>
          <a:p>
            <a:r>
              <a:rPr lang="en-US" dirty="0"/>
              <a:t>Reading for Literature and Reading for Informational Texts Standards</a:t>
            </a:r>
          </a:p>
        </p:txBody>
      </p:sp>
    </p:spTree>
    <p:extLst>
      <p:ext uri="{BB962C8B-B14F-4D97-AF65-F5344CB8AC3E}">
        <p14:creationId xmlns:p14="http://schemas.microsoft.com/office/powerpoint/2010/main" val="186872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2124"/>
            <a:ext cx="8229600" cy="5714039"/>
          </a:xfrm>
        </p:spPr>
        <p:txBody>
          <a:bodyPr>
            <a:normAutofit fontScale="92500" lnSpcReduction="10000"/>
          </a:bodyPr>
          <a:lstStyle/>
          <a:p>
            <a:pPr marL="0" indent="0">
              <a:buNone/>
            </a:pPr>
            <a:r>
              <a:rPr lang="en-US" b="1" dirty="0"/>
              <a:t>Which sentence provides the </a:t>
            </a:r>
            <a:r>
              <a:rPr lang="en-US" b="1" u="sng" dirty="0"/>
              <a:t>most</a:t>
            </a:r>
            <a:r>
              <a:rPr lang="en-US" b="1" dirty="0"/>
              <a:t> complete summary of the excerpt from “The Pit and the Pendulum”?</a:t>
            </a:r>
          </a:p>
          <a:p>
            <a:pPr marL="457200" indent="-457200">
              <a:buFont typeface="+mj-lt"/>
              <a:buAutoNum type="alphaUcPeriod"/>
            </a:pPr>
            <a:r>
              <a:rPr lang="en-US" dirty="0"/>
              <a:t>The narrator wakes up, uncertain of what has happened and where he is. As he realizes he is imprisoned and begins to explore his cell, he becomes more fearful of what will happen to him.</a:t>
            </a:r>
          </a:p>
          <a:p>
            <a:pPr marL="457200" indent="-457200">
              <a:buFont typeface="+mj-lt"/>
              <a:buAutoNum type="alphaUcPeriod"/>
            </a:pPr>
            <a:r>
              <a:rPr lang="en-US" dirty="0"/>
              <a:t>The narrator opens his eyes in a jai cell. He realizes that it is completely dark, so he decides to explore his cell in the hopes that he will find some source of light.</a:t>
            </a:r>
          </a:p>
          <a:p>
            <a:pPr marL="457200" indent="-457200">
              <a:buFont typeface="+mj-lt"/>
              <a:buAutoNum type="alphaUcPeriod"/>
            </a:pPr>
            <a:r>
              <a:rPr lang="en-US" dirty="0"/>
              <a:t>The narrator wakes up and begins to think about how </a:t>
            </a:r>
            <a:r>
              <a:rPr lang="en-US"/>
              <a:t>he got to </a:t>
            </a:r>
            <a:r>
              <a:rPr lang="en-US" dirty="0"/>
              <a:t>be imprisoned. He decides to explore his cell and discovers that it is approximately 100 paces around. </a:t>
            </a:r>
          </a:p>
          <a:p>
            <a:pPr marL="457200" indent="-457200">
              <a:buFont typeface="+mj-lt"/>
              <a:buAutoNum type="alphaUcPeriod"/>
            </a:pPr>
            <a:r>
              <a:rPr lang="en-US" dirty="0"/>
              <a:t>The narrator wakes up and is afraid of where he has been sent. He falls asleep and wakes up several more times before deciding to explore his cell. </a:t>
            </a:r>
          </a:p>
        </p:txBody>
      </p:sp>
      <p:sp>
        <p:nvSpPr>
          <p:cNvPr id="2" name="Rectangle 1"/>
          <p:cNvSpPr/>
          <p:nvPr/>
        </p:nvSpPr>
        <p:spPr>
          <a:xfrm>
            <a:off x="457200" y="6063504"/>
            <a:ext cx="8229600" cy="307777"/>
          </a:xfrm>
          <a:prstGeom prst="rect">
            <a:avLst/>
          </a:prstGeom>
        </p:spPr>
        <p:txBody>
          <a:bodyPr wrap="square">
            <a:spAutoFit/>
          </a:bodyPr>
          <a:lstStyle/>
          <a:p>
            <a:pPr algn="ctr"/>
            <a:r>
              <a:rPr lang="en-US" sz="1400" dirty="0"/>
              <a:t>Associated Text: excerpt from “The Pit and the Pendulum” by Edgar Allan Poe</a:t>
            </a:r>
          </a:p>
        </p:txBody>
      </p:sp>
    </p:spTree>
    <p:extLst>
      <p:ext uri="{BB962C8B-B14F-4D97-AF65-F5344CB8AC3E}">
        <p14:creationId xmlns:p14="http://schemas.microsoft.com/office/powerpoint/2010/main" val="7133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CCSS.ELA-Literacy.RL.11-12.3</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 </a:t>
            </a:r>
            <a:r>
              <a:rPr lang="en-US" dirty="0"/>
              <a:t>the impact of the author’s choices regarding how to develop and relate elements of a story or drama (e.g., where the story is set, how the action is ordered, how the characters are introduced and developed). </a:t>
            </a:r>
          </a:p>
        </p:txBody>
      </p:sp>
    </p:spTree>
    <p:extLst>
      <p:ext uri="{BB962C8B-B14F-4D97-AF65-F5344CB8AC3E}">
        <p14:creationId xmlns:p14="http://schemas.microsoft.com/office/powerpoint/2010/main" val="1451858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5760"/>
            <a:ext cx="8229600" cy="5575737"/>
          </a:xfrm>
        </p:spPr>
        <p:txBody>
          <a:bodyPr>
            <a:normAutofit fontScale="92500" lnSpcReduction="10000"/>
          </a:bodyPr>
          <a:lstStyle/>
          <a:p>
            <a:pPr marL="0" indent="0">
              <a:buNone/>
            </a:pPr>
            <a:r>
              <a:rPr lang="en-US" b="1" dirty="0"/>
              <a:t>The following item has two parts. Answer Part A and then answer Part B.</a:t>
            </a:r>
          </a:p>
          <a:p>
            <a:pPr marL="0" indent="0">
              <a:buNone/>
            </a:pPr>
            <a:endParaRPr lang="en-US" b="1" dirty="0"/>
          </a:p>
          <a:p>
            <a:pPr marL="0" indent="0">
              <a:buNone/>
            </a:pPr>
            <a:r>
              <a:rPr lang="en-US" b="1" dirty="0"/>
              <a:t>Part A: How does the start of the Crimean War impact Scoresby?</a:t>
            </a:r>
          </a:p>
          <a:p>
            <a:pPr marL="457200" indent="-457200">
              <a:buFont typeface="+mj-lt"/>
              <a:buAutoNum type="alphaUcPeriod"/>
            </a:pPr>
            <a:r>
              <a:rPr lang="en-US" dirty="0"/>
              <a:t>He is able to leave school early because men are needed at the front.</a:t>
            </a:r>
          </a:p>
          <a:p>
            <a:pPr marL="457200" indent="-457200">
              <a:buFont typeface="+mj-lt"/>
              <a:buAutoNum type="alphaUcPeriod"/>
            </a:pPr>
            <a:r>
              <a:rPr lang="en-US" dirty="0"/>
              <a:t>He is forced to rely on the Reverend’s experience even more so he can succeed as a soldier. </a:t>
            </a:r>
          </a:p>
          <a:p>
            <a:pPr marL="457200" indent="-457200">
              <a:buFont typeface="+mj-lt"/>
              <a:buAutoNum type="alphaUcPeriod"/>
            </a:pPr>
            <a:r>
              <a:rPr lang="en-US" dirty="0"/>
              <a:t>He is promoted to a high position that early in his career.</a:t>
            </a:r>
          </a:p>
          <a:p>
            <a:pPr marL="457200" indent="-457200">
              <a:buFont typeface="+mj-lt"/>
              <a:buAutoNum type="alphaUcPeriod"/>
            </a:pPr>
            <a:r>
              <a:rPr lang="en-US" dirty="0"/>
              <a:t>He is required to consult more leaders before making decisions than he had to while in school. </a:t>
            </a:r>
          </a:p>
          <a:p>
            <a:pPr marL="457200" indent="-457200">
              <a:buFont typeface="+mj-lt"/>
              <a:buAutoNum type="alphaUcPeriod"/>
            </a:pPr>
            <a:endParaRPr lang="en-US" dirty="0"/>
          </a:p>
          <a:p>
            <a:pPr marL="0" indent="0">
              <a:buNone/>
            </a:pPr>
            <a:r>
              <a:rPr lang="en-US" b="1" dirty="0"/>
              <a:t>Part B: Choosing from paragraphs 12 through 17, click on the paragraph that supports your answer to Part A. </a:t>
            </a:r>
            <a:endParaRPr lang="en-US" dirty="0"/>
          </a:p>
          <a:p>
            <a:pPr marL="0" indent="0">
              <a:buNone/>
            </a:pPr>
            <a:endParaRPr lang="en-US" dirty="0"/>
          </a:p>
        </p:txBody>
      </p:sp>
      <p:sp>
        <p:nvSpPr>
          <p:cNvPr id="2" name="Rectangle 1"/>
          <p:cNvSpPr/>
          <p:nvPr/>
        </p:nvSpPr>
        <p:spPr>
          <a:xfrm>
            <a:off x="2587051" y="6057873"/>
            <a:ext cx="2984984" cy="307777"/>
          </a:xfrm>
          <a:prstGeom prst="rect">
            <a:avLst/>
          </a:prstGeom>
        </p:spPr>
        <p:txBody>
          <a:bodyPr wrap="none">
            <a:spAutoFit/>
          </a:bodyPr>
          <a:lstStyle/>
          <a:p>
            <a:r>
              <a:rPr lang="en-US" sz="1400" dirty="0"/>
              <a:t>Associated Text: “Luck” by Mark Twain</a:t>
            </a:r>
          </a:p>
        </p:txBody>
      </p:sp>
    </p:spTree>
    <p:extLst>
      <p:ext uri="{BB962C8B-B14F-4D97-AF65-F5344CB8AC3E}">
        <p14:creationId xmlns:p14="http://schemas.microsoft.com/office/powerpoint/2010/main" val="1208905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006"/>
            <a:ext cx="8229600" cy="5917157"/>
          </a:xfrm>
        </p:spPr>
        <p:txBody>
          <a:bodyPr>
            <a:normAutofit fontScale="92500" lnSpcReduction="20000"/>
          </a:bodyPr>
          <a:lstStyle/>
          <a:p>
            <a:pPr marL="0" indent="0">
              <a:buNone/>
            </a:pPr>
            <a:r>
              <a:rPr lang="en-US" b="1" dirty="0"/>
              <a:t>The following item has two parts. Answer Part A and then answer Part B.</a:t>
            </a:r>
          </a:p>
          <a:p>
            <a:pPr marL="0" indent="0">
              <a:buNone/>
            </a:pPr>
            <a:endParaRPr lang="en-US" b="1" dirty="0"/>
          </a:p>
          <a:p>
            <a:pPr marL="0" indent="0">
              <a:buNone/>
            </a:pPr>
            <a:r>
              <a:rPr lang="en-US" b="1" dirty="0"/>
              <a:t>Part A:  Choosing from paragraphs 12 through 17, highlight the </a:t>
            </a:r>
            <a:r>
              <a:rPr lang="en-US" b="1" u="sng" dirty="0"/>
              <a:t>two</a:t>
            </a:r>
            <a:r>
              <a:rPr lang="en-US" b="1" dirty="0"/>
              <a:t> paragraphs in which the author most strongly contrasts the Reverend’s opinion of Scoresby with others’ opinions of Scoresby. </a:t>
            </a:r>
            <a:endParaRPr lang="en-US" dirty="0"/>
          </a:p>
          <a:p>
            <a:pPr marL="0" indent="0">
              <a:buNone/>
            </a:pPr>
            <a:r>
              <a:rPr lang="en-US" b="1" dirty="0"/>
              <a:t> </a:t>
            </a:r>
            <a:endParaRPr lang="en-US" dirty="0"/>
          </a:p>
          <a:p>
            <a:pPr marL="0" indent="0">
              <a:buNone/>
            </a:pPr>
            <a:r>
              <a:rPr lang="en-US" b="1" dirty="0"/>
              <a:t>Part B:  How does the fact that no one else appears to share the Reverend’s opinion of Scoresby influence the reader’s understanding of both characters?</a:t>
            </a:r>
            <a:endParaRPr lang="en-US" dirty="0"/>
          </a:p>
          <a:p>
            <a:pPr marL="457200" lvl="0" indent="-457200">
              <a:buFont typeface="+mj-lt"/>
              <a:buAutoNum type="alphaUcPeriod"/>
            </a:pPr>
            <a:r>
              <a:rPr lang="en-US" dirty="0"/>
              <a:t>It suggests the possibility that the Reverend may have underestimated Scoresby’s worth.</a:t>
            </a:r>
          </a:p>
          <a:p>
            <a:pPr marL="457200" lvl="0" indent="-457200">
              <a:buFont typeface="+mj-lt"/>
              <a:buAutoNum type="alphaUcPeriod"/>
            </a:pPr>
            <a:r>
              <a:rPr lang="en-US" dirty="0"/>
              <a:t>It emphasizes the likelihood that the Reverend will have to continue to come to Scoresby’s aid.</a:t>
            </a:r>
          </a:p>
          <a:p>
            <a:pPr marL="457200" lvl="0" indent="-457200">
              <a:buFont typeface="+mj-lt"/>
              <a:buAutoNum type="alphaUcPeriod"/>
            </a:pPr>
            <a:r>
              <a:rPr lang="en-US" dirty="0"/>
              <a:t>It foreshadows the fact that Scoresby will be honored because of all of the Reverend’s help.</a:t>
            </a:r>
          </a:p>
          <a:p>
            <a:pPr marL="457200" lvl="0" indent="-457200">
              <a:buFont typeface="+mj-lt"/>
              <a:buAutoNum type="alphaUcPeriod"/>
            </a:pPr>
            <a:r>
              <a:rPr lang="en-US" dirty="0"/>
              <a:t>It supports the idea that Scoresby owes all of his success to the Reverend.</a:t>
            </a:r>
          </a:p>
          <a:p>
            <a:pPr marL="0" indent="0">
              <a:buNone/>
            </a:pPr>
            <a:endParaRPr lang="en-US" dirty="0"/>
          </a:p>
        </p:txBody>
      </p:sp>
      <p:sp>
        <p:nvSpPr>
          <p:cNvPr id="2" name="Rectangle 1"/>
          <p:cNvSpPr/>
          <p:nvPr/>
        </p:nvSpPr>
        <p:spPr>
          <a:xfrm>
            <a:off x="2682590" y="6074497"/>
            <a:ext cx="2984984" cy="307777"/>
          </a:xfrm>
          <a:prstGeom prst="rect">
            <a:avLst/>
          </a:prstGeom>
        </p:spPr>
        <p:txBody>
          <a:bodyPr wrap="none">
            <a:spAutoFit/>
          </a:bodyPr>
          <a:lstStyle/>
          <a:p>
            <a:r>
              <a:rPr lang="en-US" sz="1400" dirty="0"/>
              <a:t>Associated Text: “Luck” by Mark Twain</a:t>
            </a:r>
          </a:p>
        </p:txBody>
      </p:sp>
    </p:spTree>
    <p:extLst>
      <p:ext uri="{BB962C8B-B14F-4D97-AF65-F5344CB8AC3E}">
        <p14:creationId xmlns:p14="http://schemas.microsoft.com/office/powerpoint/2010/main" val="2816242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CCSS.ELA-Literacy.RL.11-12.4</a:t>
            </a:r>
          </a:p>
        </p:txBody>
      </p:sp>
      <p:sp>
        <p:nvSpPr>
          <p:cNvPr id="3" name="Content Placeholder 2"/>
          <p:cNvSpPr>
            <a:spLocks noGrp="1"/>
          </p:cNvSpPr>
          <p:nvPr>
            <p:ph idx="1"/>
          </p:nvPr>
        </p:nvSpPr>
        <p:spPr/>
        <p:txBody>
          <a:bodyPr/>
          <a:lstStyle/>
          <a:p>
            <a:pPr marL="0" indent="0">
              <a:buNone/>
            </a:pPr>
            <a:r>
              <a:rPr lang="en-US" dirty="0">
                <a:solidFill>
                  <a:schemeClr val="accent2"/>
                </a:solidFill>
              </a:rPr>
              <a:t>Determine</a:t>
            </a:r>
            <a:r>
              <a:rPr lang="en-US" dirty="0"/>
              <a:t> the meaning of words and phrases as they are used in a text, including figurative and connotative meanings; </a:t>
            </a:r>
            <a:r>
              <a:rPr lang="en-US" dirty="0">
                <a:solidFill>
                  <a:schemeClr val="accent2"/>
                </a:solidFill>
              </a:rPr>
              <a:t>analyze</a:t>
            </a:r>
            <a:r>
              <a:rPr lang="en-US" dirty="0"/>
              <a:t> the impact of specific word choice on meaning and tone, including words with multiple meanings or language that is particularly fresh, engaging, or beautiful. (Include Shakespeare as well as other authors.)</a:t>
            </a:r>
          </a:p>
        </p:txBody>
      </p:sp>
    </p:spTree>
    <p:extLst>
      <p:ext uri="{BB962C8B-B14F-4D97-AF65-F5344CB8AC3E}">
        <p14:creationId xmlns:p14="http://schemas.microsoft.com/office/powerpoint/2010/main" val="1454672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1264"/>
            <a:ext cx="8229600" cy="5644900"/>
          </a:xfrm>
        </p:spPr>
        <p:txBody>
          <a:bodyPr>
            <a:normAutofit fontScale="47500" lnSpcReduction="20000"/>
          </a:bodyPr>
          <a:lstStyle/>
          <a:p>
            <a:pPr marL="0" indent="0">
              <a:buNone/>
            </a:pPr>
            <a:r>
              <a:rPr lang="en-US" sz="5100" b="1" dirty="0"/>
              <a:t>What does </a:t>
            </a:r>
            <a:r>
              <a:rPr lang="en-US" sz="5100" b="1" i="1" dirty="0"/>
              <a:t>lustily </a:t>
            </a:r>
            <a:r>
              <a:rPr lang="en-US" sz="5100" b="1" dirty="0"/>
              <a:t>mean in paragraph 1 of “The Minister’s Black Veil</a:t>
            </a:r>
            <a:r>
              <a:rPr lang="en-US" sz="5100" b="1" i="1" dirty="0"/>
              <a:t>”?</a:t>
            </a:r>
          </a:p>
          <a:p>
            <a:pPr marL="742950" indent="-742950">
              <a:buAutoNum type="alphaUcPeriod"/>
            </a:pPr>
            <a:r>
              <a:rPr lang="en-US" sz="5100" dirty="0"/>
              <a:t>eagerly</a:t>
            </a:r>
          </a:p>
          <a:p>
            <a:pPr marL="742950" indent="-742950">
              <a:buAutoNum type="alphaUcPeriod"/>
            </a:pPr>
            <a:r>
              <a:rPr lang="en-US" sz="5100" dirty="0"/>
              <a:t>forcefully</a:t>
            </a:r>
          </a:p>
          <a:p>
            <a:pPr marL="742950" indent="-742950">
              <a:buAutoNum type="alphaUcPeriod"/>
            </a:pPr>
            <a:r>
              <a:rPr lang="en-US" sz="5100" dirty="0"/>
              <a:t>quickly</a:t>
            </a:r>
          </a:p>
          <a:p>
            <a:pPr marL="742950" indent="-742950">
              <a:buAutoNum type="alphaUcPeriod"/>
            </a:pPr>
            <a:r>
              <a:rPr lang="en-US" sz="5100" dirty="0"/>
              <a:t>thoughtfully</a:t>
            </a:r>
          </a:p>
          <a:p>
            <a:pPr marL="0" indent="0">
              <a:buNone/>
            </a:pPr>
            <a:endParaRPr lang="en-US" sz="3800" dirty="0"/>
          </a:p>
          <a:p>
            <a:pPr marL="0" indent="0">
              <a:buNone/>
            </a:pPr>
            <a:r>
              <a:rPr lang="en-US" sz="3800" i="1" dirty="0"/>
              <a:t>Text of paragraph 1 provided below for reference:</a:t>
            </a:r>
          </a:p>
          <a:p>
            <a:pPr marL="0" indent="0">
              <a:buNone/>
            </a:pPr>
            <a:r>
              <a:rPr lang="en-US" sz="4000" dirty="0"/>
              <a:t>The sexton stood in the porch of Milford meeting-house pulling lustily at the bell-rope. The old people of the village came stooping along the street. Children with bright faces tripped merrily beside their parents or mimicked a graver gait in the conscious dignity of their Sunday clothes. Spruce bachelors looked sidelong at the pretty maidens, and fancied that the Sabbath sunshine made them prettier than on week-days. When the throng had mostly streamed into the porch, the sexton began to toll the bell, keeping his eye on the Reverend Mr. Hooper's door. The first glimpse of the clergyman's figure was the signal for the bell to cease its summons.</a:t>
            </a:r>
            <a:endParaRPr lang="en-US" sz="3800" i="1" dirty="0"/>
          </a:p>
        </p:txBody>
      </p:sp>
      <p:sp>
        <p:nvSpPr>
          <p:cNvPr id="4" name="Rectangle 3"/>
          <p:cNvSpPr/>
          <p:nvPr/>
        </p:nvSpPr>
        <p:spPr>
          <a:xfrm>
            <a:off x="457199" y="6074498"/>
            <a:ext cx="8081493" cy="307777"/>
          </a:xfrm>
          <a:prstGeom prst="rect">
            <a:avLst/>
          </a:prstGeom>
        </p:spPr>
        <p:txBody>
          <a:bodyPr wrap="square">
            <a:spAutoFit/>
          </a:bodyPr>
          <a:lstStyle/>
          <a:p>
            <a:pPr algn="ctr"/>
            <a:r>
              <a:rPr lang="en-US" sz="1400" dirty="0"/>
              <a:t>Associated Text: “The Minister’s Black Veil” by Nathaniel Hawthorne</a:t>
            </a:r>
          </a:p>
        </p:txBody>
      </p:sp>
    </p:spTree>
    <p:extLst>
      <p:ext uri="{BB962C8B-B14F-4D97-AF65-F5344CB8AC3E}">
        <p14:creationId xmlns:p14="http://schemas.microsoft.com/office/powerpoint/2010/main" val="1758227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822"/>
            <a:ext cx="8229600" cy="5813342"/>
          </a:xfrm>
        </p:spPr>
        <p:txBody>
          <a:bodyPr>
            <a:normAutofit fontScale="85000" lnSpcReduction="20000"/>
          </a:bodyPr>
          <a:lstStyle/>
          <a:p>
            <a:pPr marL="0" indent="0">
              <a:buNone/>
            </a:pPr>
            <a:r>
              <a:rPr lang="en-US" b="1" dirty="0"/>
              <a:t>The following item has two parts. Answer Part A and then answer Part B.</a:t>
            </a:r>
          </a:p>
          <a:p>
            <a:pPr marL="0" indent="0">
              <a:buNone/>
            </a:pPr>
            <a:endParaRPr lang="en-US" b="1" dirty="0"/>
          </a:p>
          <a:p>
            <a:pPr marL="0" indent="0">
              <a:buNone/>
            </a:pPr>
            <a:r>
              <a:rPr lang="en-US" b="1" dirty="0"/>
              <a:t>Part A: What does </a:t>
            </a:r>
            <a:r>
              <a:rPr lang="en-US" b="1" i="1" dirty="0"/>
              <a:t>supposition</a:t>
            </a:r>
            <a:r>
              <a:rPr lang="en-US" b="1" dirty="0"/>
              <a:t> mean in paragraph 1 of “The Pit and the Pendulum”?</a:t>
            </a:r>
          </a:p>
          <a:p>
            <a:pPr marL="457200" indent="-457200">
              <a:buFont typeface="+mj-lt"/>
              <a:buAutoNum type="alphaUcPeriod"/>
            </a:pPr>
            <a:r>
              <a:rPr lang="en-US" dirty="0"/>
              <a:t>likely truth</a:t>
            </a:r>
          </a:p>
          <a:p>
            <a:pPr marL="457200" indent="-457200">
              <a:buFont typeface="+mj-lt"/>
              <a:buAutoNum type="alphaUcPeriod"/>
            </a:pPr>
            <a:r>
              <a:rPr lang="en-US" dirty="0"/>
              <a:t>factual understanding</a:t>
            </a:r>
          </a:p>
          <a:p>
            <a:pPr marL="457200" indent="-457200">
              <a:buFont typeface="+mj-lt"/>
              <a:buAutoNum type="alphaUcPeriod"/>
            </a:pPr>
            <a:r>
              <a:rPr lang="en-US" dirty="0"/>
              <a:t>chance encounter</a:t>
            </a:r>
          </a:p>
          <a:p>
            <a:pPr marL="457200" indent="-457200">
              <a:buFont typeface="+mj-lt"/>
              <a:buAutoNum type="alphaUcPeriod"/>
            </a:pPr>
            <a:r>
              <a:rPr lang="en-US" dirty="0"/>
              <a:t>incorrect hypothesis</a:t>
            </a:r>
          </a:p>
          <a:p>
            <a:pPr marL="0" indent="0">
              <a:buNone/>
            </a:pPr>
            <a:endParaRPr lang="en-US" dirty="0"/>
          </a:p>
          <a:p>
            <a:pPr marL="0" indent="0">
              <a:buNone/>
            </a:pPr>
            <a:r>
              <a:rPr lang="en-US" b="1" dirty="0"/>
              <a:t>Part B: Which </a:t>
            </a:r>
            <a:r>
              <a:rPr lang="en-US" b="1" u="sng" dirty="0"/>
              <a:t>three</a:t>
            </a:r>
            <a:r>
              <a:rPr lang="en-US" b="1" dirty="0"/>
              <a:t> phrases from the text help establish the meaning of </a:t>
            </a:r>
            <a:r>
              <a:rPr lang="en-US" b="1" i="1" dirty="0"/>
              <a:t>supposition</a:t>
            </a:r>
            <a:r>
              <a:rPr lang="en-US" b="1" dirty="0"/>
              <a:t>?</a:t>
            </a:r>
          </a:p>
          <a:p>
            <a:pPr marL="457200" indent="-457200">
              <a:buAutoNum type="alphaUcPeriod"/>
            </a:pPr>
            <a:r>
              <a:rPr lang="en-US" dirty="0"/>
              <a:t>“with a wild desperation”</a:t>
            </a:r>
          </a:p>
          <a:p>
            <a:pPr marL="457200" indent="-457200">
              <a:buAutoNum type="alphaUcPeriod"/>
            </a:pPr>
            <a:r>
              <a:rPr lang="en-US" dirty="0"/>
              <a:t>“quickly unclosed”</a:t>
            </a:r>
          </a:p>
          <a:p>
            <a:pPr marL="457200" indent="-457200">
              <a:buAutoNum type="alphaUcPeriod"/>
            </a:pPr>
            <a:r>
              <a:rPr lang="en-US" dirty="0"/>
              <a:t>“struggled for breath” </a:t>
            </a:r>
          </a:p>
          <a:p>
            <a:pPr marL="457200" indent="-457200">
              <a:buAutoNum type="alphaUcPeriod"/>
            </a:pPr>
            <a:r>
              <a:rPr lang="en-US" dirty="0"/>
              <a:t>“exercise my reason”</a:t>
            </a:r>
          </a:p>
          <a:p>
            <a:pPr marL="457200" indent="-457200">
              <a:buAutoNum type="alphaUcPeriod"/>
            </a:pPr>
            <a:r>
              <a:rPr lang="en-US" dirty="0"/>
              <a:t>“brought to mind”</a:t>
            </a:r>
          </a:p>
          <a:p>
            <a:pPr marL="457200" indent="-457200">
              <a:buAutoNum type="alphaUcPeriod"/>
            </a:pPr>
            <a:r>
              <a:rPr lang="en-US" dirty="0"/>
              <a:t>“attempted from that point to deduce” </a:t>
            </a:r>
          </a:p>
          <a:p>
            <a:pPr marL="457200" indent="-457200">
              <a:buAutoNum type="alphaUcPeriod"/>
            </a:pPr>
            <a:r>
              <a:rPr lang="en-US" dirty="0"/>
              <a:t>“a very long interval of time”</a:t>
            </a:r>
          </a:p>
        </p:txBody>
      </p:sp>
      <p:sp>
        <p:nvSpPr>
          <p:cNvPr id="2" name="Rectangle 1"/>
          <p:cNvSpPr/>
          <p:nvPr/>
        </p:nvSpPr>
        <p:spPr>
          <a:xfrm>
            <a:off x="457200" y="6105954"/>
            <a:ext cx="8229600" cy="307777"/>
          </a:xfrm>
          <a:prstGeom prst="rect">
            <a:avLst/>
          </a:prstGeom>
        </p:spPr>
        <p:txBody>
          <a:bodyPr wrap="square">
            <a:spAutoFit/>
          </a:bodyPr>
          <a:lstStyle/>
          <a:p>
            <a:pPr algn="ctr" defTabSz="914400">
              <a:defRPr/>
            </a:pPr>
            <a:r>
              <a:rPr lang="en-US" sz="1400" dirty="0"/>
              <a:t>Associated Text: excerpt from “The Pit and the Pendulum” by Edgar Allan Poe</a:t>
            </a:r>
          </a:p>
        </p:txBody>
      </p:sp>
    </p:spTree>
    <p:extLst>
      <p:ext uri="{BB962C8B-B14F-4D97-AF65-F5344CB8AC3E}">
        <p14:creationId xmlns:p14="http://schemas.microsoft.com/office/powerpoint/2010/main" val="831471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4696"/>
            <a:ext cx="8229600" cy="4074548"/>
          </a:xfrm>
        </p:spPr>
        <p:txBody>
          <a:bodyPr/>
          <a:lstStyle/>
          <a:p>
            <a:pPr marL="0" indent="0">
              <a:buNone/>
            </a:pPr>
            <a:r>
              <a:rPr lang="en-US" b="1" dirty="0"/>
              <a:t>Which word </a:t>
            </a:r>
            <a:r>
              <a:rPr lang="en-US" b="1" u="sng" dirty="0"/>
              <a:t>best</a:t>
            </a:r>
            <a:r>
              <a:rPr lang="en-US" b="1" dirty="0"/>
              <a:t> describes the tone of “The Minister’s Black Veil”?</a:t>
            </a:r>
          </a:p>
          <a:p>
            <a:pPr marL="457200" indent="-457200">
              <a:buAutoNum type="alphaUcPeriod"/>
            </a:pPr>
            <a:r>
              <a:rPr lang="en-US" dirty="0"/>
              <a:t>shameful</a:t>
            </a:r>
          </a:p>
          <a:p>
            <a:pPr marL="457200" indent="-457200">
              <a:buAutoNum type="alphaUcPeriod"/>
            </a:pPr>
            <a:r>
              <a:rPr lang="en-US" dirty="0"/>
              <a:t>anxious</a:t>
            </a:r>
          </a:p>
          <a:p>
            <a:pPr marL="457200" indent="-457200">
              <a:buAutoNum type="alphaUcPeriod"/>
            </a:pPr>
            <a:r>
              <a:rPr lang="en-US" dirty="0"/>
              <a:t>thoughtful</a:t>
            </a:r>
          </a:p>
          <a:p>
            <a:pPr marL="457200" indent="-457200">
              <a:buAutoNum type="alphaUcPeriod"/>
            </a:pPr>
            <a:r>
              <a:rPr lang="en-US" dirty="0"/>
              <a:t>gloomy</a:t>
            </a:r>
          </a:p>
        </p:txBody>
      </p:sp>
      <p:sp>
        <p:nvSpPr>
          <p:cNvPr id="2" name="Rectangle 1"/>
          <p:cNvSpPr/>
          <p:nvPr/>
        </p:nvSpPr>
        <p:spPr>
          <a:xfrm>
            <a:off x="457200" y="6068498"/>
            <a:ext cx="8229600" cy="307777"/>
          </a:xfrm>
          <a:prstGeom prst="rect">
            <a:avLst/>
          </a:prstGeom>
        </p:spPr>
        <p:txBody>
          <a:bodyPr wrap="square">
            <a:spAutoFit/>
          </a:bodyPr>
          <a:lstStyle/>
          <a:p>
            <a:pPr algn="ctr"/>
            <a:r>
              <a:rPr lang="en-US" sz="1400" dirty="0"/>
              <a:t>Associated Text: excerpt from “The Minister’s Black Veil” by Nathaniel Hawthorne</a:t>
            </a:r>
          </a:p>
        </p:txBody>
      </p:sp>
    </p:spTree>
    <p:extLst>
      <p:ext uri="{BB962C8B-B14F-4D97-AF65-F5344CB8AC3E}">
        <p14:creationId xmlns:p14="http://schemas.microsoft.com/office/powerpoint/2010/main" val="2716625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3200"/>
            <a:ext cx="8229600" cy="5668963"/>
          </a:xfrm>
        </p:spPr>
        <p:txBody>
          <a:bodyPr>
            <a:normAutofit lnSpcReduction="10000"/>
          </a:bodyPr>
          <a:lstStyle/>
          <a:p>
            <a:pPr marL="0" indent="0">
              <a:buNone/>
            </a:pPr>
            <a:r>
              <a:rPr lang="en-US" b="1" dirty="0"/>
              <a:t>In paragraph 6, how does Hawthorne’s description of the veil contribute to the tone of the passage?</a:t>
            </a:r>
          </a:p>
          <a:p>
            <a:pPr marL="457200" indent="-457200">
              <a:buAutoNum type="alphaUcPeriod"/>
            </a:pPr>
            <a:r>
              <a:rPr lang="en-US" dirty="0"/>
              <a:t>Words like “living” and “inanimate” show how the veil impacted the townspeople, introducing a sense of confusion about the contradictions between the reverend’s actions and appearance.</a:t>
            </a:r>
          </a:p>
          <a:p>
            <a:pPr marL="457200" indent="-457200">
              <a:buAutoNum type="alphaUcPeriod"/>
            </a:pPr>
            <a:r>
              <a:rPr lang="en-US" dirty="0"/>
              <a:t>Words like “darkened” and “gloomy” demonstrate the death-like impression of the veil, introducing the fear felt throughout the text. </a:t>
            </a:r>
          </a:p>
          <a:p>
            <a:pPr marL="457200" indent="-457200">
              <a:buAutoNum type="alphaUcPeriod"/>
            </a:pPr>
            <a:r>
              <a:rPr lang="en-US" dirty="0"/>
              <a:t>Words like “concealed” and “intercept” explain how the veil covered the reverend’s face, creating a sense of resentment between the reverend and the townspeople. </a:t>
            </a:r>
          </a:p>
          <a:p>
            <a:pPr marL="457200" indent="-457200">
              <a:buFont typeface="Arial"/>
              <a:buAutoNum type="alphaUcPeriod"/>
            </a:pPr>
            <a:r>
              <a:rPr lang="en-US" dirty="0"/>
              <a:t>Words like “amazement” and “wonder-struck” reveal the awe the townspeople felt seeing the veil, creating a sense of reverence about the mask. </a:t>
            </a:r>
          </a:p>
          <a:p>
            <a:pPr marL="457200" indent="-457200">
              <a:buAutoNum type="alphaUcPeriod"/>
            </a:pPr>
            <a:endParaRPr lang="en-US" dirty="0"/>
          </a:p>
          <a:p>
            <a:pPr marL="457200" indent="-457200">
              <a:buAutoNum type="alphaUcPeriod"/>
            </a:pPr>
            <a:endParaRPr lang="en-US" dirty="0"/>
          </a:p>
        </p:txBody>
      </p:sp>
      <p:sp>
        <p:nvSpPr>
          <p:cNvPr id="2" name="Rectangle 1"/>
          <p:cNvSpPr/>
          <p:nvPr/>
        </p:nvSpPr>
        <p:spPr>
          <a:xfrm>
            <a:off x="457200" y="6073827"/>
            <a:ext cx="8229600" cy="307777"/>
          </a:xfrm>
          <a:prstGeom prst="rect">
            <a:avLst/>
          </a:prstGeom>
        </p:spPr>
        <p:txBody>
          <a:bodyPr wrap="square">
            <a:spAutoFit/>
          </a:bodyPr>
          <a:lstStyle/>
          <a:p>
            <a:pPr algn="ctr" defTabSz="914400">
              <a:defRPr/>
            </a:pPr>
            <a:r>
              <a:rPr lang="en-US" sz="1400" dirty="0"/>
              <a:t>Associated Text: excerpt from “The Minister’s Black Veil” by Nathaniel Hawthorne</a:t>
            </a:r>
          </a:p>
        </p:txBody>
      </p:sp>
    </p:spTree>
    <p:extLst>
      <p:ext uri="{BB962C8B-B14F-4D97-AF65-F5344CB8AC3E}">
        <p14:creationId xmlns:p14="http://schemas.microsoft.com/office/powerpoint/2010/main" val="3406095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CCSS.ELA-Literacy.RL.11-12.5</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how an author’s choices concerning how to structure specific parts of a text (e.g., the choice of where to begin or end a story, the choice to provide a comedic or tragic resolution) contribute to its overall structure and meaning as well as its aesthetic impact. </a:t>
            </a:r>
          </a:p>
        </p:txBody>
      </p:sp>
    </p:spTree>
    <p:extLst>
      <p:ext uri="{BB962C8B-B14F-4D97-AF65-F5344CB8AC3E}">
        <p14:creationId xmlns:p14="http://schemas.microsoft.com/office/powerpoint/2010/main" val="327129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a:t>
            </a:r>
          </a:p>
        </p:txBody>
      </p:sp>
      <p:sp>
        <p:nvSpPr>
          <p:cNvPr id="3" name="Content Placeholder 2"/>
          <p:cNvSpPr>
            <a:spLocks noGrp="1"/>
          </p:cNvSpPr>
          <p:nvPr>
            <p:ph idx="1"/>
          </p:nvPr>
        </p:nvSpPr>
        <p:spPr/>
        <p:txBody>
          <a:bodyPr/>
          <a:lstStyle/>
          <a:p>
            <a:pPr marL="0" indent="0">
              <a:buNone/>
            </a:pPr>
            <a:r>
              <a:rPr lang="en-US" dirty="0"/>
              <a:t>The purpose of these materials is to help develop understanding of the expectations of high-quality summative assessment items. The concepts shown throughout these modules can be useful for classroom questioning and assessment, but the items themselves may need to be slightly modified.</a:t>
            </a:r>
          </a:p>
        </p:txBody>
      </p:sp>
    </p:spTree>
    <p:extLst>
      <p:ext uri="{BB962C8B-B14F-4D97-AF65-F5344CB8AC3E}">
        <p14:creationId xmlns:p14="http://schemas.microsoft.com/office/powerpoint/2010/main" val="2476115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8759"/>
            <a:ext cx="8229600" cy="5197642"/>
          </a:xfrm>
        </p:spPr>
        <p:txBody>
          <a:bodyPr/>
          <a:lstStyle/>
          <a:p>
            <a:pPr marL="0" indent="0">
              <a:buNone/>
            </a:pPr>
            <a:r>
              <a:rPr lang="en-US" b="1" dirty="0"/>
              <a:t>Which sentence </a:t>
            </a:r>
            <a:r>
              <a:rPr lang="en-US" b="1" u="sng" dirty="0"/>
              <a:t>best</a:t>
            </a:r>
            <a:r>
              <a:rPr lang="en-US" b="1" dirty="0"/>
              <a:t> describes the overall structure of “Luck”?</a:t>
            </a:r>
          </a:p>
          <a:p>
            <a:pPr marL="457200" indent="-457200">
              <a:buAutoNum type="alphaUcPeriod"/>
            </a:pPr>
            <a:r>
              <a:rPr lang="en-US" dirty="0"/>
              <a:t>Twain introduces Scoresby, then has the Reverend tell of his own history with Scoresby. </a:t>
            </a:r>
          </a:p>
          <a:p>
            <a:pPr marL="457200" indent="-457200">
              <a:buAutoNum type="alphaUcPeriod"/>
            </a:pPr>
            <a:r>
              <a:rPr lang="en-US" dirty="0"/>
              <a:t>Twain tells of Scoresby’s military career in chronological order. </a:t>
            </a:r>
          </a:p>
          <a:p>
            <a:pPr marL="457200" indent="-457200">
              <a:buAutoNum type="alphaUcPeriod"/>
            </a:pPr>
            <a:r>
              <a:rPr lang="en-US" dirty="0"/>
              <a:t>Twain compares how Reverend feels about Scoresby to how the rest of the world feels about Scoresby.</a:t>
            </a:r>
          </a:p>
          <a:p>
            <a:pPr marL="457200" indent="-457200">
              <a:buAutoNum type="alphaUcPeriod"/>
            </a:pPr>
            <a:r>
              <a:rPr lang="en-US" dirty="0"/>
              <a:t>Twain claims Scoresby is a beloved leader, then supports the claim with an explanation of Scoresby’s history. </a:t>
            </a:r>
          </a:p>
          <a:p>
            <a:pPr marL="457200" indent="-457200">
              <a:buAutoNum type="alphaUcPeriod"/>
            </a:pPr>
            <a:endParaRPr lang="en-US" dirty="0"/>
          </a:p>
        </p:txBody>
      </p:sp>
      <p:sp>
        <p:nvSpPr>
          <p:cNvPr id="2" name="Rectangle 1"/>
          <p:cNvSpPr/>
          <p:nvPr/>
        </p:nvSpPr>
        <p:spPr>
          <a:xfrm>
            <a:off x="457200" y="6056997"/>
            <a:ext cx="8229600" cy="307777"/>
          </a:xfrm>
          <a:prstGeom prst="rect">
            <a:avLst/>
          </a:prstGeom>
        </p:spPr>
        <p:txBody>
          <a:bodyPr wrap="square">
            <a:spAutoFit/>
          </a:bodyPr>
          <a:lstStyle/>
          <a:p>
            <a:pPr algn="ctr"/>
            <a:r>
              <a:rPr lang="en-US" sz="1400" dirty="0"/>
              <a:t>Associated Text: “Luck” by Mark Twain</a:t>
            </a:r>
          </a:p>
        </p:txBody>
      </p:sp>
    </p:spTree>
    <p:extLst>
      <p:ext uri="{BB962C8B-B14F-4D97-AF65-F5344CB8AC3E}">
        <p14:creationId xmlns:p14="http://schemas.microsoft.com/office/powerpoint/2010/main" val="2575715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6884"/>
            <a:ext cx="8229600" cy="5789279"/>
          </a:xfrm>
        </p:spPr>
        <p:txBody>
          <a:bodyPr>
            <a:normAutofit/>
          </a:bodyPr>
          <a:lstStyle/>
          <a:p>
            <a:pPr marL="0" indent="0">
              <a:buNone/>
            </a:pPr>
            <a:r>
              <a:rPr lang="en-US" b="1" dirty="0"/>
              <a:t>How does Hawthorne’s choice to begin “The Minister’s Black Veil” with a description of activities that take place Sunday morning before church services impact the story?</a:t>
            </a:r>
          </a:p>
          <a:p>
            <a:pPr marL="457200" indent="-457200">
              <a:buFont typeface="+mj-lt"/>
              <a:buAutoNum type="alphaUcPeriod"/>
            </a:pPr>
            <a:r>
              <a:rPr lang="en-US" dirty="0"/>
              <a:t>It highlights social structures that exist between men and women in the town. </a:t>
            </a:r>
          </a:p>
          <a:p>
            <a:pPr marL="457200" indent="-457200">
              <a:buFont typeface="+mj-lt"/>
              <a:buAutoNum type="alphaUcPeriod"/>
            </a:pPr>
            <a:r>
              <a:rPr lang="en-US" dirty="0"/>
              <a:t>It reveals the reason Parson Hooper is out with his veil. </a:t>
            </a:r>
          </a:p>
          <a:p>
            <a:pPr marL="457200" indent="-457200">
              <a:buFont typeface="+mj-lt"/>
              <a:buAutoNum type="alphaUcPeriod"/>
            </a:pPr>
            <a:r>
              <a:rPr lang="en-US" dirty="0"/>
              <a:t>It emphasizes the importance of the church in the community. </a:t>
            </a:r>
          </a:p>
          <a:p>
            <a:pPr marL="457200" indent="-457200">
              <a:buFont typeface="+mj-lt"/>
              <a:buAutoNum type="alphaUcPeriod"/>
            </a:pPr>
            <a:r>
              <a:rPr lang="en-US" dirty="0"/>
              <a:t>It hints at where Parson Hooper will reveal his justification for wearing the veil. </a:t>
            </a:r>
          </a:p>
        </p:txBody>
      </p:sp>
      <p:sp>
        <p:nvSpPr>
          <p:cNvPr id="2" name="Rectangle 1"/>
          <p:cNvSpPr/>
          <p:nvPr/>
        </p:nvSpPr>
        <p:spPr>
          <a:xfrm>
            <a:off x="457200" y="6068497"/>
            <a:ext cx="8229600" cy="307777"/>
          </a:xfrm>
          <a:prstGeom prst="rect">
            <a:avLst/>
          </a:prstGeom>
        </p:spPr>
        <p:txBody>
          <a:bodyPr wrap="square">
            <a:spAutoFit/>
          </a:bodyPr>
          <a:lstStyle/>
          <a:p>
            <a:pPr algn="ctr"/>
            <a:r>
              <a:rPr lang="en-US" sz="1400" dirty="0"/>
              <a:t>Associated Text: “The Minister’s Black Veil” by Nathaniel Hawthorne</a:t>
            </a:r>
          </a:p>
        </p:txBody>
      </p:sp>
    </p:spTree>
    <p:extLst>
      <p:ext uri="{BB962C8B-B14F-4D97-AF65-F5344CB8AC3E}">
        <p14:creationId xmlns:p14="http://schemas.microsoft.com/office/powerpoint/2010/main" val="301329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CCSS.ELA-Literacy.RL.11-12.6</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a case in which grasping point of view requires distinguishing what is directly stated in a text from what is really meant (e.g., satire, sarcasm, irony, or understatement).</a:t>
            </a:r>
          </a:p>
        </p:txBody>
      </p:sp>
    </p:spTree>
    <p:extLst>
      <p:ext uri="{BB962C8B-B14F-4D97-AF65-F5344CB8AC3E}">
        <p14:creationId xmlns:p14="http://schemas.microsoft.com/office/powerpoint/2010/main" val="1044688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822"/>
            <a:ext cx="8229600" cy="5628676"/>
          </a:xfrm>
        </p:spPr>
        <p:txBody>
          <a:bodyPr>
            <a:normAutofit fontScale="92500" lnSpcReduction="20000"/>
          </a:bodyPr>
          <a:lstStyle/>
          <a:p>
            <a:pPr marL="0" indent="0">
              <a:buNone/>
            </a:pPr>
            <a:r>
              <a:rPr lang="en-US" b="1" dirty="0"/>
              <a:t>The following item has two parts. Answer Part A and then answer Part B.</a:t>
            </a:r>
            <a:endParaRPr lang="en-US" dirty="0"/>
          </a:p>
          <a:p>
            <a:pPr marL="0" indent="0">
              <a:buNone/>
            </a:pPr>
            <a:endParaRPr lang="en-US" b="1" dirty="0"/>
          </a:p>
          <a:p>
            <a:pPr marL="0" indent="0">
              <a:buNone/>
            </a:pPr>
            <a:r>
              <a:rPr lang="en-US" b="1" dirty="0"/>
              <a:t>Part A: Which literary device is </a:t>
            </a:r>
            <a:r>
              <a:rPr lang="en-US" b="1" u="sng" dirty="0"/>
              <a:t>most</a:t>
            </a:r>
            <a:r>
              <a:rPr lang="en-US" b="1" dirty="0"/>
              <a:t> apparent in “Luck”?</a:t>
            </a:r>
            <a:endParaRPr lang="en-US" dirty="0"/>
          </a:p>
          <a:p>
            <a:pPr marL="457200" indent="-457200">
              <a:buAutoNum type="alphaUcPeriod"/>
            </a:pPr>
            <a:r>
              <a:rPr lang="en-US" dirty="0"/>
              <a:t>simile</a:t>
            </a:r>
          </a:p>
          <a:p>
            <a:pPr marL="457200" indent="-457200">
              <a:buAutoNum type="alphaUcPeriod"/>
            </a:pPr>
            <a:r>
              <a:rPr lang="en-US" dirty="0"/>
              <a:t>allusion </a:t>
            </a:r>
          </a:p>
          <a:p>
            <a:pPr marL="457200" indent="-457200">
              <a:buAutoNum type="alphaUcPeriod"/>
            </a:pPr>
            <a:r>
              <a:rPr lang="en-US" dirty="0"/>
              <a:t>dialogue</a:t>
            </a:r>
          </a:p>
          <a:p>
            <a:pPr marL="457200" indent="-457200">
              <a:buAutoNum type="alphaUcPeriod"/>
            </a:pPr>
            <a:r>
              <a:rPr lang="en-US" dirty="0"/>
              <a:t>sarcasm</a:t>
            </a:r>
          </a:p>
          <a:p>
            <a:pPr marL="0" indent="0">
              <a:buNone/>
            </a:pPr>
            <a:endParaRPr lang="en-US" dirty="0"/>
          </a:p>
          <a:p>
            <a:pPr marL="0" indent="0">
              <a:buNone/>
            </a:pPr>
            <a:r>
              <a:rPr lang="en-US" b="1" dirty="0"/>
              <a:t>Part B: Which line from the passage supports the answer to Part A?</a:t>
            </a:r>
          </a:p>
          <a:p>
            <a:pPr marL="457200" indent="-457200">
              <a:buFont typeface="+mj-lt"/>
              <a:buAutoNum type="alphaUcPeriod"/>
            </a:pPr>
            <a:r>
              <a:rPr lang="en-US" dirty="0"/>
              <a:t>For reasons which will presently appear, I will withhold his real name and titles…</a:t>
            </a:r>
          </a:p>
          <a:p>
            <a:pPr marL="457200" indent="-457200">
              <a:buFont typeface="+mj-lt"/>
              <a:buAutoNum type="alphaUcPeriod"/>
            </a:pPr>
            <a:r>
              <a:rPr lang="en-US" dirty="0"/>
              <a:t>…just a product of incredible luck.</a:t>
            </a:r>
          </a:p>
          <a:p>
            <a:pPr marL="457200" indent="-457200">
              <a:buFont typeface="+mj-lt"/>
              <a:buAutoNum type="alphaUcPeriod"/>
            </a:pPr>
            <a:r>
              <a:rPr lang="en-US" dirty="0"/>
              <a:t>Of course there had to be a war, I said to myself…</a:t>
            </a:r>
          </a:p>
          <a:p>
            <a:pPr marL="457200" indent="-457200">
              <a:buFont typeface="+mj-lt"/>
              <a:buAutoNum type="alphaUcPeriod"/>
            </a:pPr>
            <a:r>
              <a:rPr lang="en-US" dirty="0"/>
              <a:t>…I who so loved repose and inaction. </a:t>
            </a:r>
          </a:p>
        </p:txBody>
      </p:sp>
      <p:sp>
        <p:nvSpPr>
          <p:cNvPr id="2" name="Rectangle 1"/>
          <p:cNvSpPr/>
          <p:nvPr/>
        </p:nvSpPr>
        <p:spPr>
          <a:xfrm>
            <a:off x="2919965" y="6068498"/>
            <a:ext cx="2984984" cy="307777"/>
          </a:xfrm>
          <a:prstGeom prst="rect">
            <a:avLst/>
          </a:prstGeom>
        </p:spPr>
        <p:txBody>
          <a:bodyPr wrap="none">
            <a:spAutoFit/>
          </a:bodyPr>
          <a:lstStyle/>
          <a:p>
            <a:r>
              <a:rPr lang="en-US" sz="1400" dirty="0"/>
              <a:t>Associated Text: “Luck” by Mark Twain</a:t>
            </a:r>
          </a:p>
        </p:txBody>
      </p:sp>
    </p:spTree>
    <p:extLst>
      <p:ext uri="{BB962C8B-B14F-4D97-AF65-F5344CB8AC3E}">
        <p14:creationId xmlns:p14="http://schemas.microsoft.com/office/powerpoint/2010/main" val="133453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934"/>
            <a:ext cx="8229600" cy="5855230"/>
          </a:xfrm>
        </p:spPr>
        <p:txBody>
          <a:bodyPr>
            <a:normAutofit/>
          </a:bodyPr>
          <a:lstStyle/>
          <a:p>
            <a:pPr marL="0" indent="0">
              <a:buNone/>
            </a:pPr>
            <a:r>
              <a:rPr lang="en-US" sz="1800" b="1" dirty="0"/>
              <a:t>Throughout the story, the Reverend often subtly criticizes Scoresby. Complete the table below by writing the two different ways each quotation could be interpreted. You will not use all of the possible interpretations. </a:t>
            </a:r>
            <a:endParaRPr lang="en-US" sz="1800" dirty="0"/>
          </a:p>
          <a:p>
            <a:pPr marL="0" indent="0">
              <a:buNone/>
            </a:pP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1710709971"/>
              </p:ext>
            </p:extLst>
          </p:nvPr>
        </p:nvGraphicFramePr>
        <p:xfrm>
          <a:off x="491067" y="1529081"/>
          <a:ext cx="8195733" cy="4328160"/>
        </p:xfrm>
        <a:graphic>
          <a:graphicData uri="http://schemas.openxmlformats.org/drawingml/2006/table">
            <a:tbl>
              <a:tblPr firstRow="1" bandRow="1">
                <a:tableStyleId>{5C22544A-7EE6-4342-B048-85BDC9FD1C3A}</a:tableStyleId>
              </a:tblPr>
              <a:tblGrid>
                <a:gridCol w="2731911">
                  <a:extLst>
                    <a:ext uri="{9D8B030D-6E8A-4147-A177-3AD203B41FA5}">
                      <a16:colId xmlns:a16="http://schemas.microsoft.com/office/drawing/2014/main" val="20000"/>
                    </a:ext>
                  </a:extLst>
                </a:gridCol>
                <a:gridCol w="2731911">
                  <a:extLst>
                    <a:ext uri="{9D8B030D-6E8A-4147-A177-3AD203B41FA5}">
                      <a16:colId xmlns:a16="http://schemas.microsoft.com/office/drawing/2014/main" val="20001"/>
                    </a:ext>
                  </a:extLst>
                </a:gridCol>
                <a:gridCol w="2731911">
                  <a:extLst>
                    <a:ext uri="{9D8B030D-6E8A-4147-A177-3AD203B41FA5}">
                      <a16:colId xmlns:a16="http://schemas.microsoft.com/office/drawing/2014/main" val="20002"/>
                    </a:ext>
                  </a:extLst>
                </a:gridCol>
              </a:tblGrid>
              <a:tr h="426720">
                <a:tc>
                  <a:txBody>
                    <a:bodyPr/>
                    <a:lstStyle/>
                    <a:p>
                      <a:r>
                        <a:rPr lang="en-US" sz="1400" dirty="0">
                          <a:latin typeface="Lucida Sans" panose="020B0602030504020204" pitchFamily="34" charset="0"/>
                        </a:rPr>
                        <a:t>Quote</a:t>
                      </a:r>
                    </a:p>
                  </a:txBody>
                  <a:tcPr/>
                </a:tc>
                <a:tc>
                  <a:txBody>
                    <a:bodyPr/>
                    <a:lstStyle/>
                    <a:p>
                      <a:r>
                        <a:rPr lang="en-US" sz="1400" dirty="0">
                          <a:latin typeface="Lucida Sans" panose="020B0602030504020204" pitchFamily="34" charset="0"/>
                        </a:rPr>
                        <a:t>Positive Interpretation</a:t>
                      </a:r>
                    </a:p>
                  </a:txBody>
                  <a:tcPr/>
                </a:tc>
                <a:tc>
                  <a:txBody>
                    <a:bodyPr/>
                    <a:lstStyle/>
                    <a:p>
                      <a:r>
                        <a:rPr lang="en-US" sz="1400" dirty="0">
                          <a:latin typeface="Lucida Sans" panose="020B0602030504020204" pitchFamily="34" charset="0"/>
                        </a:rPr>
                        <a:t>Negative Interpretation</a:t>
                      </a:r>
                    </a:p>
                  </a:txBody>
                  <a:tcPr/>
                </a:tc>
                <a:extLst>
                  <a:ext uri="{0D108BD9-81ED-4DB2-BD59-A6C34878D82A}">
                    <a16:rowId xmlns:a16="http://schemas.microsoft.com/office/drawing/2014/main" val="10000"/>
                  </a:ext>
                </a:extLst>
              </a:tr>
              <a:tr h="417428">
                <a:tc>
                  <a:txBody>
                    <a:bodyPr/>
                    <a:lstStyle/>
                    <a:p>
                      <a:r>
                        <a:rPr lang="en-US" sz="1400" kern="1200" dirty="0">
                          <a:solidFill>
                            <a:schemeClr val="dk1"/>
                          </a:solidFill>
                          <a:effectLst/>
                          <a:latin typeface="Lucida Sans" panose="020B0602030504020204" pitchFamily="34" charset="0"/>
                          <a:ea typeface="+mn-ea"/>
                          <a:cs typeface="+mn-cs"/>
                        </a:rPr>
                        <a:t>“Well, although through his course I stood by him, with something of the sentiment which a mother feels for a child; and he always saved himself-- just by miracle, apparently”</a:t>
                      </a:r>
                      <a:endParaRPr lang="en-US" sz="1400" dirty="0">
                        <a:latin typeface="Lucida Sans" panose="020B0602030504020204" pitchFamily="34" charset="0"/>
                      </a:endParaRPr>
                    </a:p>
                  </a:txBody>
                  <a:tcPr/>
                </a:tc>
                <a:tc>
                  <a:txBody>
                    <a:bodyPr/>
                    <a:lstStyle/>
                    <a:p>
                      <a:endParaRPr lang="en-US" sz="1400" dirty="0">
                        <a:latin typeface="Lucida Sans" panose="020B0602030504020204" pitchFamily="34" charset="0"/>
                      </a:endParaRPr>
                    </a:p>
                  </a:txBody>
                  <a:tcPr/>
                </a:tc>
                <a:tc>
                  <a:txBody>
                    <a:bodyPr/>
                    <a:lstStyle/>
                    <a:p>
                      <a:endParaRPr lang="en-US" sz="1400" dirty="0">
                        <a:latin typeface="Lucida Sans" panose="020B0602030504020204" pitchFamily="34" charset="0"/>
                      </a:endParaRPr>
                    </a:p>
                  </a:txBody>
                  <a:tcPr/>
                </a:tc>
                <a:extLst>
                  <a:ext uri="{0D108BD9-81ED-4DB2-BD59-A6C34878D82A}">
                    <a16:rowId xmlns:a16="http://schemas.microsoft.com/office/drawing/2014/main" val="10001"/>
                  </a:ext>
                </a:extLst>
              </a:tr>
              <a:tr h="417428">
                <a:tc>
                  <a:txBody>
                    <a:bodyPr/>
                    <a:lstStyle/>
                    <a:p>
                      <a:r>
                        <a:rPr lang="en-US" sz="1400" kern="1200" dirty="0">
                          <a:solidFill>
                            <a:schemeClr val="dk1"/>
                          </a:solidFill>
                          <a:effectLst/>
                          <a:latin typeface="Lucida Sans" panose="020B0602030504020204" pitchFamily="34" charset="0"/>
                          <a:ea typeface="+mn-ea"/>
                          <a:cs typeface="+mn-cs"/>
                        </a:rPr>
                        <a:t>“Of course there had to be a war, I said to myself: we couldn’t have peace and give this donkey a chance to die before he is found out.”</a:t>
                      </a:r>
                      <a:endParaRPr lang="en-US" sz="1400" dirty="0">
                        <a:latin typeface="Lucida Sans" panose="020B0602030504020204" pitchFamily="34" charset="0"/>
                      </a:endParaRPr>
                    </a:p>
                  </a:txBody>
                  <a:tcPr/>
                </a:tc>
                <a:tc>
                  <a:txBody>
                    <a:bodyPr/>
                    <a:lstStyle/>
                    <a:p>
                      <a:endParaRPr lang="en-US" sz="1400" dirty="0">
                        <a:latin typeface="Lucida Sans" panose="020B0602030504020204" pitchFamily="34" charset="0"/>
                      </a:endParaRPr>
                    </a:p>
                  </a:txBody>
                  <a:tcPr/>
                </a:tc>
                <a:tc>
                  <a:txBody>
                    <a:bodyPr/>
                    <a:lstStyle/>
                    <a:p>
                      <a:endParaRPr lang="en-US" sz="1400" dirty="0">
                        <a:latin typeface="Lucida Sans" panose="020B0602030504020204" pitchFamily="34" charset="0"/>
                      </a:endParaRPr>
                    </a:p>
                  </a:txBody>
                  <a:tcPr/>
                </a:tc>
                <a:extLst>
                  <a:ext uri="{0D108BD9-81ED-4DB2-BD59-A6C34878D82A}">
                    <a16:rowId xmlns:a16="http://schemas.microsoft.com/office/drawing/2014/main" val="10002"/>
                  </a:ext>
                </a:extLst>
              </a:tr>
              <a:tr h="417428">
                <a:tc>
                  <a:txBody>
                    <a:bodyPr/>
                    <a:lstStyle/>
                    <a:p>
                      <a:r>
                        <a:rPr lang="en-US" sz="1400" kern="1200" dirty="0">
                          <a:solidFill>
                            <a:schemeClr val="dk1"/>
                          </a:solidFill>
                          <a:effectLst/>
                          <a:latin typeface="Lucida Sans" panose="020B0602030504020204" pitchFamily="34" charset="0"/>
                          <a:ea typeface="+mn-ea"/>
                          <a:cs typeface="+mn-cs"/>
                        </a:rPr>
                        <a:t>“He is just as good and sweet and loving and unpretending as a man can be, but he doesn’t know enough to come in when it rains.”</a:t>
                      </a:r>
                      <a:endParaRPr lang="en-US" sz="1400" dirty="0">
                        <a:latin typeface="Lucida Sans" panose="020B0602030504020204" pitchFamily="34" charset="0"/>
                      </a:endParaRPr>
                    </a:p>
                  </a:txBody>
                  <a:tcPr/>
                </a:tc>
                <a:tc>
                  <a:txBody>
                    <a:bodyPr/>
                    <a:lstStyle/>
                    <a:p>
                      <a:endParaRPr lang="en-US" sz="1400" dirty="0">
                        <a:latin typeface="Lucida Sans" panose="020B0602030504020204" pitchFamily="34" charset="0"/>
                      </a:endParaRPr>
                    </a:p>
                  </a:txBody>
                  <a:tcPr/>
                </a:tc>
                <a:tc>
                  <a:txBody>
                    <a:bodyPr/>
                    <a:lstStyle/>
                    <a:p>
                      <a:endParaRPr lang="en-US" sz="1400" dirty="0">
                        <a:latin typeface="Lucida Sans" panose="020B0602030504020204" pitchFamily="34" charset="0"/>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4792133" y="3429463"/>
            <a:ext cx="2590800" cy="923330"/>
          </a:xfrm>
          <a:prstGeom prst="rect">
            <a:avLst/>
          </a:prstGeom>
          <a:noFill/>
          <a:ln>
            <a:solidFill>
              <a:schemeClr val="accent1"/>
            </a:solidFill>
          </a:ln>
        </p:spPr>
        <p:txBody>
          <a:bodyPr wrap="square" rtlCol="0" anchor="ctr">
            <a:spAutoFit/>
          </a:bodyPr>
          <a:lstStyle/>
          <a:p>
            <a:pPr algn="ctr"/>
            <a:r>
              <a:rPr lang="en-US" dirty="0">
                <a:ln>
                  <a:solidFill>
                    <a:sysClr val="windowText" lastClr="000000"/>
                  </a:solidFill>
                </a:ln>
                <a:latin typeface="Lucida Sans" panose="020B0602030504020204" pitchFamily="34" charset="0"/>
              </a:rPr>
              <a:t>The answer options table is provided on the next slide. </a:t>
            </a:r>
          </a:p>
        </p:txBody>
      </p:sp>
      <p:sp>
        <p:nvSpPr>
          <p:cNvPr id="2" name="Rectangle 1"/>
          <p:cNvSpPr/>
          <p:nvPr/>
        </p:nvSpPr>
        <p:spPr>
          <a:xfrm>
            <a:off x="3300965" y="6068498"/>
            <a:ext cx="2984984" cy="307777"/>
          </a:xfrm>
          <a:prstGeom prst="rect">
            <a:avLst/>
          </a:prstGeom>
        </p:spPr>
        <p:txBody>
          <a:bodyPr wrap="none">
            <a:spAutoFit/>
          </a:bodyPr>
          <a:lstStyle/>
          <a:p>
            <a:pPr defTabSz="914400">
              <a:defRPr/>
            </a:pPr>
            <a:r>
              <a:rPr lang="en-US" sz="1400" dirty="0"/>
              <a:t>Associated Text: “Luck” by Mark Twain</a:t>
            </a:r>
          </a:p>
        </p:txBody>
      </p:sp>
    </p:spTree>
    <p:extLst>
      <p:ext uri="{BB962C8B-B14F-4D97-AF65-F5344CB8AC3E}">
        <p14:creationId xmlns:p14="http://schemas.microsoft.com/office/powerpoint/2010/main" val="3133426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table on this slide is a continuation of the item on the previous slide. </a:t>
            </a:r>
          </a:p>
        </p:txBody>
      </p:sp>
      <p:graphicFrame>
        <p:nvGraphicFramePr>
          <p:cNvPr id="4" name="Table 3"/>
          <p:cNvGraphicFramePr>
            <a:graphicFrameLocks noGrp="1"/>
          </p:cNvGraphicFramePr>
          <p:nvPr>
            <p:extLst>
              <p:ext uri="{D42A27DB-BD31-4B8C-83A1-F6EECF244321}">
                <p14:modId xmlns:p14="http://schemas.microsoft.com/office/powerpoint/2010/main" val="3971614992"/>
              </p:ext>
            </p:extLst>
          </p:nvPr>
        </p:nvGraphicFramePr>
        <p:xfrm>
          <a:off x="457200" y="1771224"/>
          <a:ext cx="8229600" cy="3951181"/>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45981">
                <a:tc>
                  <a:txBody>
                    <a:bodyPr/>
                    <a:lstStyle/>
                    <a:p>
                      <a:pPr algn="ctr"/>
                      <a:r>
                        <a:rPr lang="en-US" sz="1600" dirty="0">
                          <a:latin typeface="Lucida Sans" panose="020B0602030504020204" pitchFamily="34" charset="0"/>
                        </a:rPr>
                        <a:t>Possible Positive Interpretations</a:t>
                      </a:r>
                    </a:p>
                  </a:txBody>
                  <a:tcPr/>
                </a:tc>
                <a:tc>
                  <a:txBody>
                    <a:bodyPr/>
                    <a:lstStyle/>
                    <a:p>
                      <a:pPr algn="ctr"/>
                      <a:r>
                        <a:rPr lang="en-US" sz="1600" dirty="0">
                          <a:latin typeface="Lucida Sans" panose="020B0602030504020204" pitchFamily="34" charset="0"/>
                        </a:rPr>
                        <a:t>Possible Negative</a:t>
                      </a:r>
                      <a:r>
                        <a:rPr lang="en-US" sz="1600" baseline="0" dirty="0">
                          <a:latin typeface="Lucida Sans" panose="020B0602030504020204" pitchFamily="34" charset="0"/>
                        </a:rPr>
                        <a:t> Interpretations</a:t>
                      </a:r>
                      <a:endParaRPr lang="en-US" sz="1600" dirty="0">
                        <a:latin typeface="Lucida Sans" panose="020B0602030504020204" pitchFamily="34" charset="0"/>
                      </a:endParaRPr>
                    </a:p>
                  </a:txBody>
                  <a:tcPr/>
                </a:tc>
                <a:extLst>
                  <a:ext uri="{0D108BD9-81ED-4DB2-BD59-A6C34878D82A}">
                    <a16:rowId xmlns:a16="http://schemas.microsoft.com/office/drawing/2014/main" val="10000"/>
                  </a:ext>
                </a:extLst>
              </a:tr>
              <a:tr h="3335696">
                <a:tc>
                  <a:txBody>
                    <a:bodyPr/>
                    <a:lstStyle/>
                    <a:p>
                      <a:pPr lvl="0"/>
                      <a:r>
                        <a:rPr lang="en-US" sz="1600" kern="1200" dirty="0">
                          <a:solidFill>
                            <a:schemeClr val="dk1"/>
                          </a:solidFill>
                          <a:effectLst/>
                          <a:latin typeface="Lucida Sans" panose="020B0602030504020204" pitchFamily="34" charset="0"/>
                          <a:ea typeface="+mn-ea"/>
                          <a:cs typeface="+mn-cs"/>
                        </a:rPr>
                        <a:t>The reverend has come to love Scoresby and is constantly pleased with his successes. </a:t>
                      </a:r>
                    </a:p>
                    <a:p>
                      <a:pPr lvl="0"/>
                      <a:r>
                        <a:rPr lang="en-US" sz="1600" kern="1200" dirty="0">
                          <a:solidFill>
                            <a:schemeClr val="dk1"/>
                          </a:solidFill>
                          <a:effectLst/>
                          <a:latin typeface="Lucida Sans" panose="020B0602030504020204" pitchFamily="34" charset="0"/>
                          <a:ea typeface="+mn-ea"/>
                          <a:cs typeface="+mn-cs"/>
                        </a:rPr>
                        <a:t>The Reverend believes Scoresby to be a loveable fool. </a:t>
                      </a:r>
                    </a:p>
                    <a:p>
                      <a:pPr lvl="0"/>
                      <a:r>
                        <a:rPr lang="en-US" sz="1600" kern="1200" dirty="0">
                          <a:solidFill>
                            <a:schemeClr val="dk1"/>
                          </a:solidFill>
                          <a:effectLst/>
                          <a:latin typeface="Lucida Sans" panose="020B0602030504020204" pitchFamily="34" charset="0"/>
                          <a:ea typeface="+mn-ea"/>
                          <a:cs typeface="+mn-cs"/>
                        </a:rPr>
                        <a:t>The Reverend cares for Scoresby and is pleased that he continues to save himself.</a:t>
                      </a:r>
                    </a:p>
                    <a:p>
                      <a:pPr lvl="0"/>
                      <a:r>
                        <a:rPr lang="en-US" sz="1600" kern="1200" dirty="0">
                          <a:solidFill>
                            <a:schemeClr val="dk1"/>
                          </a:solidFill>
                          <a:effectLst/>
                          <a:latin typeface="Lucida Sans" panose="020B0602030504020204" pitchFamily="34" charset="0"/>
                          <a:ea typeface="+mn-ea"/>
                          <a:cs typeface="+mn-cs"/>
                        </a:rPr>
                        <a:t>The Reverend wants to protect Scoresby from harm that may befall him from his undeserved success</a:t>
                      </a:r>
                    </a:p>
                    <a:p>
                      <a:r>
                        <a:rPr lang="en-US" sz="1600" kern="1200" dirty="0">
                          <a:solidFill>
                            <a:schemeClr val="dk1"/>
                          </a:solidFill>
                          <a:effectLst/>
                          <a:latin typeface="Lucida Sans" panose="020B0602030504020204" pitchFamily="34" charset="0"/>
                          <a:ea typeface="+mn-ea"/>
                          <a:cs typeface="+mn-cs"/>
                        </a:rPr>
                        <a:t>The Reverend expects others to understand how kind and caring Scoresby is.</a:t>
                      </a:r>
                      <a:endParaRPr lang="en-US" sz="1600" dirty="0">
                        <a:latin typeface="Lucida Sans" panose="020B0602030504020204" pitchFamily="34" charset="0"/>
                      </a:endParaRPr>
                    </a:p>
                  </a:txBody>
                  <a:tcPr/>
                </a:tc>
                <a:tc>
                  <a:txBody>
                    <a:bodyPr/>
                    <a:lstStyle/>
                    <a:p>
                      <a:pPr lvl="0"/>
                      <a:r>
                        <a:rPr lang="en-US" sz="1600" kern="1200" dirty="0">
                          <a:solidFill>
                            <a:schemeClr val="dk1"/>
                          </a:solidFill>
                          <a:effectLst/>
                          <a:latin typeface="Lucida Sans" panose="020B0602030504020204" pitchFamily="34" charset="0"/>
                          <a:ea typeface="+mn-ea"/>
                          <a:cs typeface="+mn-cs"/>
                        </a:rPr>
                        <a:t>The Reverend resents Scoresby for his seemingly unearned position in the army. </a:t>
                      </a:r>
                    </a:p>
                    <a:p>
                      <a:pPr lvl="0"/>
                      <a:r>
                        <a:rPr lang="en-US" sz="1600" kern="1200" dirty="0">
                          <a:solidFill>
                            <a:schemeClr val="dk1"/>
                          </a:solidFill>
                          <a:effectLst/>
                          <a:latin typeface="Lucida Sans" panose="020B0602030504020204" pitchFamily="34" charset="0"/>
                          <a:ea typeface="+mn-ea"/>
                          <a:cs typeface="+mn-cs"/>
                        </a:rPr>
                        <a:t>The Reverend is constantly surprised when others expect Scoresby to do well, because he knows Scoresby will fail. </a:t>
                      </a:r>
                    </a:p>
                    <a:p>
                      <a:pPr lvl="0"/>
                      <a:r>
                        <a:rPr lang="en-US" sz="1600" kern="1200" dirty="0">
                          <a:solidFill>
                            <a:schemeClr val="dk1"/>
                          </a:solidFill>
                          <a:effectLst/>
                          <a:latin typeface="Lucida Sans" panose="020B0602030504020204" pitchFamily="34" charset="0"/>
                          <a:ea typeface="+mn-ea"/>
                          <a:cs typeface="+mn-cs"/>
                        </a:rPr>
                        <a:t>The Reverend looks down on Scoresby and feels superior to him.</a:t>
                      </a:r>
                    </a:p>
                    <a:p>
                      <a:pPr lvl="0"/>
                      <a:r>
                        <a:rPr lang="en-US" sz="1600" kern="1200" dirty="0">
                          <a:solidFill>
                            <a:schemeClr val="dk1"/>
                          </a:solidFill>
                          <a:effectLst/>
                          <a:latin typeface="Lucida Sans" panose="020B0602030504020204" pitchFamily="34" charset="0"/>
                          <a:ea typeface="+mn-ea"/>
                          <a:cs typeface="+mn-cs"/>
                        </a:rPr>
                        <a:t>The Reverend is jealous of the role Scoresby will play in the army. </a:t>
                      </a:r>
                    </a:p>
                    <a:p>
                      <a:r>
                        <a:rPr lang="en-US" sz="1600" kern="1200" dirty="0">
                          <a:solidFill>
                            <a:schemeClr val="dk1"/>
                          </a:solidFill>
                          <a:effectLst/>
                          <a:latin typeface="Lucida Sans" panose="020B0602030504020204" pitchFamily="34" charset="0"/>
                          <a:ea typeface="+mn-ea"/>
                          <a:cs typeface="+mn-cs"/>
                        </a:rPr>
                        <a:t>The Reverend believes Scoresby to be to unintelligent to do anything right. </a:t>
                      </a:r>
                      <a:endParaRPr lang="en-US" sz="1600" dirty="0">
                        <a:latin typeface="Lucida Sans" panose="020B0602030504020204" pitchFamily="34" charset="0"/>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3070934" y="6068718"/>
            <a:ext cx="2984984" cy="307777"/>
          </a:xfrm>
          <a:prstGeom prst="rect">
            <a:avLst/>
          </a:prstGeom>
        </p:spPr>
        <p:txBody>
          <a:bodyPr wrap="none">
            <a:spAutoFit/>
          </a:bodyPr>
          <a:lstStyle/>
          <a:p>
            <a:pPr defTabSz="914400">
              <a:defRPr/>
            </a:pPr>
            <a:r>
              <a:rPr lang="en-US" sz="1400" dirty="0"/>
              <a:t>Associated Text: “Luck” by Mark Twain</a:t>
            </a:r>
          </a:p>
        </p:txBody>
      </p:sp>
    </p:spTree>
    <p:extLst>
      <p:ext uri="{BB962C8B-B14F-4D97-AF65-F5344CB8AC3E}">
        <p14:creationId xmlns:p14="http://schemas.microsoft.com/office/powerpoint/2010/main" val="1447585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CCSS.ELA-Literacy.RL.11-12.7</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multiple interpretations of a story, drama, or poem (e.g., recorded or live production of a play or recorded novel or poetry), </a:t>
            </a:r>
            <a:r>
              <a:rPr lang="en-US" dirty="0">
                <a:solidFill>
                  <a:schemeClr val="accent2"/>
                </a:solidFill>
              </a:rPr>
              <a:t>evaluating</a:t>
            </a:r>
            <a:r>
              <a:rPr lang="en-US" dirty="0"/>
              <a:t> how each version interprets the source text. (Include at least one play by Shakespeare and one play by an American dramatist.)</a:t>
            </a:r>
          </a:p>
        </p:txBody>
      </p:sp>
    </p:spTree>
    <p:extLst>
      <p:ext uri="{BB962C8B-B14F-4D97-AF65-F5344CB8AC3E}">
        <p14:creationId xmlns:p14="http://schemas.microsoft.com/office/powerpoint/2010/main" val="2354430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6884"/>
            <a:ext cx="8229600" cy="5315771"/>
          </a:xfrm>
        </p:spPr>
        <p:txBody>
          <a:bodyPr/>
          <a:lstStyle/>
          <a:p>
            <a:pPr marL="0" indent="0">
              <a:buNone/>
            </a:pPr>
            <a:r>
              <a:rPr lang="en-US" b="1" dirty="0"/>
              <a:t>Write an essay that compares and contrasts the image below to Hawthorne’s description of Reverend Hooper in paragraph 6 of “The Minister’s Black Veil.” Use details from the passage to support your answer. </a:t>
            </a:r>
          </a:p>
        </p:txBody>
      </p:sp>
      <p:sp>
        <p:nvSpPr>
          <p:cNvPr id="2" name="Rectangle 1"/>
          <p:cNvSpPr/>
          <p:nvPr/>
        </p:nvSpPr>
        <p:spPr>
          <a:xfrm>
            <a:off x="457200" y="6067213"/>
            <a:ext cx="8229600" cy="307777"/>
          </a:xfrm>
          <a:prstGeom prst="rect">
            <a:avLst/>
          </a:prstGeom>
        </p:spPr>
        <p:txBody>
          <a:bodyPr wrap="square">
            <a:spAutoFit/>
          </a:bodyPr>
          <a:lstStyle/>
          <a:p>
            <a:pPr algn="ctr"/>
            <a:r>
              <a:rPr lang="en-US" sz="1400" dirty="0"/>
              <a:t>Associated Text: “The Minister’s Black Veil” by Nathaniel Hawthorne</a:t>
            </a:r>
          </a:p>
        </p:txBody>
      </p:sp>
      <p:pic>
        <p:nvPicPr>
          <p:cNvPr id="1026" name="Picture 2" descr="Stacks Image 9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178" y="1906923"/>
            <a:ext cx="2476500" cy="3467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28743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6885"/>
            <a:ext cx="8229600" cy="5448774"/>
          </a:xfrm>
        </p:spPr>
        <p:txBody>
          <a:bodyPr>
            <a:normAutofit fontScale="92500" lnSpcReduction="20000"/>
          </a:bodyPr>
          <a:lstStyle/>
          <a:p>
            <a:pPr marL="0" indent="0">
              <a:buNone/>
            </a:pPr>
            <a:r>
              <a:rPr lang="en-US" b="1" dirty="0"/>
              <a:t>Listen to the first 2:46 of the recording of “The Minister’s Black Veil,” available here:</a:t>
            </a:r>
          </a:p>
          <a:p>
            <a:pPr marL="0" indent="0">
              <a:buNone/>
            </a:pPr>
            <a:endParaRPr lang="en-US" dirty="0"/>
          </a:p>
          <a:p>
            <a:pPr marL="0" indent="0">
              <a:buNone/>
            </a:pPr>
            <a:r>
              <a:rPr lang="en-US" b="1" dirty="0">
                <a:hlinkClick r:id="rId3"/>
              </a:rPr>
              <a:t>https://www.youtube.com/watch?v=2hkkEKPeZ8U</a:t>
            </a:r>
            <a:r>
              <a:rPr lang="en-US" b="1" dirty="0"/>
              <a:t> </a:t>
            </a:r>
          </a:p>
          <a:p>
            <a:pPr marL="0" indent="0">
              <a:buNone/>
            </a:pPr>
            <a:endParaRPr lang="en-US" dirty="0"/>
          </a:p>
          <a:p>
            <a:pPr marL="0" indent="0">
              <a:buNone/>
            </a:pPr>
            <a:r>
              <a:rPr lang="en-US" b="1" dirty="0"/>
              <a:t>Now, look at this image: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200" b="1" dirty="0"/>
              <a:t>Write an essay that argues which artist, the speaker in the recording or the artist of the painting, is more effective in his or her interpretation of the veil, as initially presented in Hawthorne’s work. Use details from both pieces, as well as the text itself, to support your answer. </a:t>
            </a:r>
          </a:p>
          <a:p>
            <a:pPr marL="0" indent="0">
              <a:buNone/>
            </a:pPr>
            <a:endParaRPr lang="en-US" dirty="0"/>
          </a:p>
          <a:p>
            <a:pPr marL="0" indent="0">
              <a:buNone/>
            </a:pPr>
            <a:endParaRPr lang="en-US" dirty="0"/>
          </a:p>
        </p:txBody>
      </p:sp>
      <p:sp>
        <p:nvSpPr>
          <p:cNvPr id="2" name="Rectangle 1"/>
          <p:cNvSpPr/>
          <p:nvPr/>
        </p:nvSpPr>
        <p:spPr>
          <a:xfrm>
            <a:off x="457200" y="6068497"/>
            <a:ext cx="8229600" cy="307777"/>
          </a:xfrm>
          <a:prstGeom prst="rect">
            <a:avLst/>
          </a:prstGeom>
        </p:spPr>
        <p:txBody>
          <a:bodyPr wrap="square">
            <a:spAutoFit/>
          </a:bodyPr>
          <a:lstStyle/>
          <a:p>
            <a:pPr algn="ctr" defTabSz="914400">
              <a:defRPr/>
            </a:pPr>
            <a:r>
              <a:rPr lang="en-US" sz="1400" dirty="0"/>
              <a:t>Associated Text: “The Minister’s Black Veil” by Nathaniel Hawthorne</a:t>
            </a:r>
          </a:p>
        </p:txBody>
      </p:sp>
      <p:pic>
        <p:nvPicPr>
          <p:cNvPr id="7" name="Picture 2" descr="Stacks Image 9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7727" y="1765256"/>
            <a:ext cx="1647467" cy="23064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45874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CCSS.ELA-Literacy.RL.11-12.8</a:t>
            </a:r>
          </a:p>
        </p:txBody>
      </p:sp>
      <p:sp>
        <p:nvSpPr>
          <p:cNvPr id="3" name="Content Placeholder 2"/>
          <p:cNvSpPr>
            <a:spLocks noGrp="1"/>
          </p:cNvSpPr>
          <p:nvPr>
            <p:ph idx="1"/>
          </p:nvPr>
        </p:nvSpPr>
        <p:spPr/>
        <p:txBody>
          <a:bodyPr anchor="ctr"/>
          <a:lstStyle/>
          <a:p>
            <a:pPr marL="0" indent="0" algn="ctr">
              <a:buNone/>
            </a:pPr>
            <a:r>
              <a:rPr lang="en-US" dirty="0"/>
              <a:t>Standard 8 does not apply to literature</a:t>
            </a:r>
          </a:p>
        </p:txBody>
      </p:sp>
    </p:spTree>
    <p:extLst>
      <p:ext uri="{BB962C8B-B14F-4D97-AF65-F5344CB8AC3E}">
        <p14:creationId xmlns:p14="http://schemas.microsoft.com/office/powerpoint/2010/main" val="212240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7"/>
          <p:cNvSpPr txBox="1">
            <a:spLocks/>
          </p:cNvSpPr>
          <p:nvPr/>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4" name="Title 7"/>
          <p:cNvSpPr txBox="1">
            <a:spLocks/>
          </p:cNvSpPr>
          <p:nvPr/>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 name="Title 1"/>
          <p:cNvSpPr>
            <a:spLocks noGrp="1"/>
          </p:cNvSpPr>
          <p:nvPr>
            <p:ph type="title"/>
          </p:nvPr>
        </p:nvSpPr>
        <p:spPr/>
        <p:txBody>
          <a:bodyPr/>
          <a:lstStyle/>
          <a:p>
            <a:pPr algn="ctr"/>
            <a:r>
              <a:rPr lang="en-US" dirty="0"/>
              <a:t>Reading Standards for Literature</a:t>
            </a:r>
          </a:p>
        </p:txBody>
      </p:sp>
    </p:spTree>
    <p:extLst>
      <p:ext uri="{BB962C8B-B14F-4D97-AF65-F5344CB8AC3E}">
        <p14:creationId xmlns:p14="http://schemas.microsoft.com/office/powerpoint/2010/main" val="965113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CCSS.ELA-Literacy.RL.11-12.9</a:t>
            </a:r>
          </a:p>
        </p:txBody>
      </p:sp>
      <p:sp>
        <p:nvSpPr>
          <p:cNvPr id="3" name="Content Placeholder 2"/>
          <p:cNvSpPr>
            <a:spLocks noGrp="1"/>
          </p:cNvSpPr>
          <p:nvPr>
            <p:ph idx="1"/>
          </p:nvPr>
        </p:nvSpPr>
        <p:spPr/>
        <p:txBody>
          <a:bodyPr/>
          <a:lstStyle/>
          <a:p>
            <a:pPr marL="0" indent="0">
              <a:buNone/>
            </a:pPr>
            <a:r>
              <a:rPr lang="en-US" dirty="0">
                <a:solidFill>
                  <a:schemeClr val="accent2"/>
                </a:solidFill>
              </a:rPr>
              <a:t>Demonstrate</a:t>
            </a:r>
            <a:r>
              <a:rPr lang="en-US" dirty="0"/>
              <a:t> knowledge of eighteenth-, nineteenth- and early twentieth-century foundational works of American literature, including how two or more texts from the same period treat similar themes or topics. </a:t>
            </a:r>
          </a:p>
        </p:txBody>
      </p:sp>
    </p:spTree>
    <p:extLst>
      <p:ext uri="{BB962C8B-B14F-4D97-AF65-F5344CB8AC3E}">
        <p14:creationId xmlns:p14="http://schemas.microsoft.com/office/powerpoint/2010/main" val="1679404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8758"/>
            <a:ext cx="8229600" cy="5837405"/>
          </a:xfrm>
        </p:spPr>
        <p:txBody>
          <a:bodyPr/>
          <a:lstStyle/>
          <a:p>
            <a:pPr marL="0" indent="0">
              <a:buNone/>
            </a:pPr>
            <a:r>
              <a:rPr lang="en-US" b="1" dirty="0"/>
              <a:t>Write an essay comparing and contrasting Reverend Hooper in “The Minister’s Black Veil” with the narrator in “The Pit and the Pendulum.” Use details from both passages to support your answer. </a:t>
            </a:r>
          </a:p>
        </p:txBody>
      </p:sp>
      <p:sp>
        <p:nvSpPr>
          <p:cNvPr id="2" name="Rectangle 1"/>
          <p:cNvSpPr/>
          <p:nvPr/>
        </p:nvSpPr>
        <p:spPr>
          <a:xfrm>
            <a:off x="457200" y="5860832"/>
            <a:ext cx="8229600" cy="523220"/>
          </a:xfrm>
          <a:prstGeom prst="rect">
            <a:avLst/>
          </a:prstGeom>
        </p:spPr>
        <p:txBody>
          <a:bodyPr wrap="square">
            <a:spAutoFit/>
          </a:bodyPr>
          <a:lstStyle/>
          <a:p>
            <a:pPr algn="ctr"/>
            <a:r>
              <a:rPr lang="en-US" sz="1400" dirty="0"/>
              <a:t>Associated Texts: “The Minister’s Black Veil” by Nathaniel Hawthorne and “The Pit and the Pendulum” by Edgar Allan Poe</a:t>
            </a:r>
          </a:p>
        </p:txBody>
      </p:sp>
    </p:spTree>
    <p:extLst>
      <p:ext uri="{BB962C8B-B14F-4D97-AF65-F5344CB8AC3E}">
        <p14:creationId xmlns:p14="http://schemas.microsoft.com/office/powerpoint/2010/main" val="4218028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4696"/>
            <a:ext cx="8229600" cy="5861468"/>
          </a:xfrm>
        </p:spPr>
        <p:txBody>
          <a:bodyPr/>
          <a:lstStyle/>
          <a:p>
            <a:pPr marL="0" indent="0">
              <a:buNone/>
            </a:pPr>
            <a:r>
              <a:rPr lang="en-US" b="1" dirty="0"/>
              <a:t>Fear of the unknown is a central theme in both “The Minister’s Black Veil” and “The Pit and the Pendulum.” Write an explanatory essay that analyzes each author’s use of story elements, including character and setting descriptions, to develop the theme of fear of the unknown. Use details from both passages to support your answer. </a:t>
            </a:r>
          </a:p>
        </p:txBody>
      </p:sp>
      <p:sp>
        <p:nvSpPr>
          <p:cNvPr id="2" name="Rectangle 1"/>
          <p:cNvSpPr/>
          <p:nvPr/>
        </p:nvSpPr>
        <p:spPr>
          <a:xfrm>
            <a:off x="457199" y="5860833"/>
            <a:ext cx="8467859" cy="523220"/>
          </a:xfrm>
          <a:prstGeom prst="rect">
            <a:avLst/>
          </a:prstGeom>
        </p:spPr>
        <p:txBody>
          <a:bodyPr wrap="square">
            <a:spAutoFit/>
          </a:bodyPr>
          <a:lstStyle/>
          <a:p>
            <a:pPr algn="ctr" defTabSz="914400">
              <a:defRPr/>
            </a:pPr>
            <a:r>
              <a:rPr lang="en-US" sz="1400" dirty="0"/>
              <a:t>Associated Texts: “The Minister’s Black Veil” by Nathaniel Hawthorne and “The Pit and the Pendulum” by Edgar Allan Poe</a:t>
            </a:r>
          </a:p>
        </p:txBody>
      </p:sp>
    </p:spTree>
    <p:extLst>
      <p:ext uri="{BB962C8B-B14F-4D97-AF65-F5344CB8AC3E}">
        <p14:creationId xmlns:p14="http://schemas.microsoft.com/office/powerpoint/2010/main" val="3716148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Bottom Line for </a:t>
            </a:r>
            <a:br>
              <a:rPr lang="en-US" dirty="0"/>
            </a:br>
            <a:r>
              <a:rPr lang="en-US" dirty="0"/>
              <a:t>Reading for Literature Standards</a:t>
            </a:r>
          </a:p>
        </p:txBody>
      </p:sp>
      <p:sp>
        <p:nvSpPr>
          <p:cNvPr id="3" name="Content Placeholder 2"/>
          <p:cNvSpPr>
            <a:spLocks noGrp="1"/>
          </p:cNvSpPr>
          <p:nvPr>
            <p:ph idx="1"/>
          </p:nvPr>
        </p:nvSpPr>
        <p:spPr/>
        <p:txBody>
          <a:bodyPr>
            <a:normAutofit fontScale="92500"/>
          </a:bodyPr>
          <a:lstStyle/>
          <a:p>
            <a:pPr marL="0" indent="0">
              <a:buNone/>
            </a:pPr>
            <a:r>
              <a:rPr lang="en-US" i="1" dirty="0"/>
              <a:t>Questions are </a:t>
            </a:r>
          </a:p>
          <a:p>
            <a:pPr lvl="1"/>
            <a:r>
              <a:rPr lang="en-US" sz="2400" dirty="0"/>
              <a:t>based on texts that are </a:t>
            </a:r>
            <a:r>
              <a:rPr lang="en-US" sz="2400" dirty="0">
                <a:solidFill>
                  <a:schemeClr val="tx1"/>
                </a:solidFill>
              </a:rPr>
              <a:t>of </a:t>
            </a:r>
            <a:r>
              <a:rPr lang="en-US" sz="2400" b="1" dirty="0">
                <a:solidFill>
                  <a:schemeClr val="tx1"/>
                </a:solidFill>
              </a:rPr>
              <a:t>appropriate</a:t>
            </a:r>
            <a:r>
              <a:rPr lang="en-US" sz="2400" dirty="0">
                <a:solidFill>
                  <a:schemeClr val="tx1"/>
                </a:solidFill>
              </a:rPr>
              <a:t> </a:t>
            </a:r>
            <a:r>
              <a:rPr lang="en-US" sz="2400" b="1" dirty="0">
                <a:solidFill>
                  <a:schemeClr val="tx1"/>
                </a:solidFill>
              </a:rPr>
              <a:t>complexity</a:t>
            </a:r>
            <a:r>
              <a:rPr lang="en-US" sz="2400" dirty="0">
                <a:solidFill>
                  <a:schemeClr val="tx1"/>
                </a:solidFill>
              </a:rPr>
              <a:t>. They are worthy of students’ attention. (Standard 10)</a:t>
            </a:r>
          </a:p>
          <a:p>
            <a:pPr marL="0" indent="0">
              <a:buNone/>
            </a:pPr>
            <a:endParaRPr lang="en-US" dirty="0">
              <a:solidFill>
                <a:schemeClr val="tx1"/>
              </a:solidFill>
            </a:endParaRPr>
          </a:p>
          <a:p>
            <a:pPr marL="0" indent="0">
              <a:buNone/>
            </a:pPr>
            <a:r>
              <a:rPr lang="en-US" i="1" dirty="0">
                <a:solidFill>
                  <a:schemeClr val="tx1"/>
                </a:solidFill>
              </a:rPr>
              <a:t>Questions require</a:t>
            </a:r>
          </a:p>
          <a:p>
            <a:pPr lvl="1"/>
            <a:r>
              <a:rPr lang="en-US" sz="2400" dirty="0">
                <a:solidFill>
                  <a:schemeClr val="tx1"/>
                </a:solidFill>
              </a:rPr>
              <a:t>students to </a:t>
            </a:r>
            <a:r>
              <a:rPr lang="en-US" sz="2400" b="1" dirty="0">
                <a:solidFill>
                  <a:schemeClr val="tx1"/>
                </a:solidFill>
              </a:rPr>
              <a:t>read</a:t>
            </a:r>
            <a:r>
              <a:rPr lang="en-US" sz="2400" dirty="0">
                <a:solidFill>
                  <a:schemeClr val="tx1"/>
                </a:solidFill>
              </a:rPr>
              <a:t> </a:t>
            </a:r>
            <a:r>
              <a:rPr lang="en-US" sz="2400" b="1" dirty="0">
                <a:solidFill>
                  <a:schemeClr val="tx1"/>
                </a:solidFill>
              </a:rPr>
              <a:t>closely</a:t>
            </a:r>
            <a:r>
              <a:rPr lang="en-US" sz="2400" dirty="0">
                <a:solidFill>
                  <a:schemeClr val="tx1"/>
                </a:solidFill>
              </a:rPr>
              <a:t> and </a:t>
            </a:r>
            <a:r>
              <a:rPr lang="en-US" sz="2400" b="1" dirty="0">
                <a:solidFill>
                  <a:schemeClr val="tx1"/>
                </a:solidFill>
              </a:rPr>
              <a:t>think deeply </a:t>
            </a:r>
            <a:r>
              <a:rPr lang="en-US" sz="2400" dirty="0">
                <a:solidFill>
                  <a:schemeClr val="tx1"/>
                </a:solidFill>
              </a:rPr>
              <a:t>about </a:t>
            </a:r>
            <a:r>
              <a:rPr lang="en-US" sz="2400" b="1" dirty="0">
                <a:solidFill>
                  <a:schemeClr val="tx1"/>
                </a:solidFill>
              </a:rPr>
              <a:t>key</a:t>
            </a:r>
            <a:r>
              <a:rPr lang="en-US" sz="2400" dirty="0">
                <a:solidFill>
                  <a:schemeClr val="tx1"/>
                </a:solidFill>
              </a:rPr>
              <a:t> </a:t>
            </a:r>
            <a:r>
              <a:rPr lang="en-US" sz="2400" b="1" dirty="0">
                <a:solidFill>
                  <a:schemeClr val="tx1"/>
                </a:solidFill>
              </a:rPr>
              <a:t>ideas</a:t>
            </a:r>
            <a:r>
              <a:rPr lang="en-US" sz="2400" dirty="0">
                <a:solidFill>
                  <a:schemeClr val="tx1"/>
                </a:solidFill>
              </a:rPr>
              <a:t> and </a:t>
            </a:r>
            <a:r>
              <a:rPr lang="en-US" sz="2400" b="1" dirty="0">
                <a:solidFill>
                  <a:schemeClr val="tx1"/>
                </a:solidFill>
              </a:rPr>
              <a:t>specifics</a:t>
            </a:r>
            <a:r>
              <a:rPr lang="en-US" sz="2400" dirty="0">
                <a:solidFill>
                  <a:schemeClr val="tx1"/>
                </a:solidFill>
              </a:rPr>
              <a:t> of the texts. They are questions worth answering.</a:t>
            </a:r>
          </a:p>
          <a:p>
            <a:pPr lvl="1"/>
            <a:r>
              <a:rPr lang="en-US" sz="2400" dirty="0">
                <a:solidFill>
                  <a:schemeClr val="tx1"/>
                </a:solidFill>
              </a:rPr>
              <a:t>students to use </a:t>
            </a:r>
            <a:r>
              <a:rPr lang="en-US" sz="2400" b="1" dirty="0">
                <a:solidFill>
                  <a:schemeClr val="tx1"/>
                </a:solidFill>
              </a:rPr>
              <a:t>textual evidence </a:t>
            </a:r>
            <a:r>
              <a:rPr lang="en-US" sz="2400" dirty="0">
                <a:solidFill>
                  <a:schemeClr val="tx1"/>
                </a:solidFill>
              </a:rPr>
              <a:t>to he</a:t>
            </a:r>
            <a:r>
              <a:rPr lang="en-US" sz="2400" dirty="0"/>
              <a:t>lp them formulate their responses. They help prepare students for the demands of careers and college! (Standard 1)</a:t>
            </a:r>
          </a:p>
          <a:p>
            <a:endParaRPr lang="en-US" dirty="0"/>
          </a:p>
        </p:txBody>
      </p:sp>
    </p:spTree>
    <p:extLst>
      <p:ext uri="{BB962C8B-B14F-4D97-AF65-F5344CB8AC3E}">
        <p14:creationId xmlns:p14="http://schemas.microsoft.com/office/powerpoint/2010/main" val="370895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7"/>
          <p:cNvSpPr txBox="1">
            <a:spLocks/>
          </p:cNvSpPr>
          <p:nvPr/>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4" name="Title 7"/>
          <p:cNvSpPr txBox="1">
            <a:spLocks/>
          </p:cNvSpPr>
          <p:nvPr/>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 name="Title 1"/>
          <p:cNvSpPr>
            <a:spLocks noGrp="1"/>
          </p:cNvSpPr>
          <p:nvPr>
            <p:ph type="title"/>
          </p:nvPr>
        </p:nvSpPr>
        <p:spPr/>
        <p:txBody>
          <a:bodyPr/>
          <a:lstStyle/>
          <a:p>
            <a:pPr algn="ctr"/>
            <a:r>
              <a:rPr lang="en-US"/>
              <a:t>Reading Standards </a:t>
            </a:r>
            <a:r>
              <a:rPr lang="en-US" dirty="0"/>
              <a:t>for Informational Text</a:t>
            </a:r>
          </a:p>
        </p:txBody>
      </p:sp>
    </p:spTree>
    <p:extLst>
      <p:ext uri="{BB962C8B-B14F-4D97-AF65-F5344CB8AC3E}">
        <p14:creationId xmlns:p14="http://schemas.microsoft.com/office/powerpoint/2010/main" val="452273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Links to Associated Informational Texts</a:t>
            </a:r>
          </a:p>
        </p:txBody>
      </p:sp>
      <p:sp>
        <p:nvSpPr>
          <p:cNvPr id="3" name="Content Placeholder 2"/>
          <p:cNvSpPr>
            <a:spLocks noGrp="1"/>
          </p:cNvSpPr>
          <p:nvPr>
            <p:ph idx="1"/>
          </p:nvPr>
        </p:nvSpPr>
        <p:spPr/>
        <p:txBody>
          <a:bodyPr/>
          <a:lstStyle/>
          <a:p>
            <a:pPr marL="0" indent="0">
              <a:buNone/>
            </a:pPr>
            <a:r>
              <a:rPr lang="en-US" dirty="0"/>
              <a:t>The informational sample items are written to the texts linked below. To better understand the points made in each item, you should familiarize yourself with each text.</a:t>
            </a:r>
          </a:p>
          <a:p>
            <a:pPr marL="0" indent="0">
              <a:buNone/>
            </a:pPr>
            <a:endParaRPr lang="en-US" dirty="0"/>
          </a:p>
          <a:p>
            <a:r>
              <a:rPr lang="en-US" dirty="0">
                <a:hlinkClick r:id="rId2"/>
              </a:rPr>
              <a:t>“Is it a Crime for a Citizen of the United States to Vote?” by Susan B. Anthony</a:t>
            </a:r>
            <a:endParaRPr lang="en-US" dirty="0"/>
          </a:p>
          <a:p>
            <a:r>
              <a:rPr lang="en-US" dirty="0">
                <a:hlinkClick r:id="rId3"/>
              </a:rPr>
              <a:t>“The Union and Slavery” by Abraham Lincoln and “The Prayer of Twenty Millions” by Horace Greeley</a:t>
            </a:r>
            <a:endParaRPr lang="en-US" dirty="0"/>
          </a:p>
          <a:p>
            <a:endParaRPr lang="en-US" dirty="0"/>
          </a:p>
        </p:txBody>
      </p:sp>
    </p:spTree>
    <p:extLst>
      <p:ext uri="{BB962C8B-B14F-4D97-AF65-F5344CB8AC3E}">
        <p14:creationId xmlns:p14="http://schemas.microsoft.com/office/powerpoint/2010/main" val="455363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Diving into the Specific Grade-Level Standards</a:t>
            </a:r>
          </a:p>
        </p:txBody>
      </p:sp>
      <p:sp>
        <p:nvSpPr>
          <p:cNvPr id="3" name="Content Placeholder 2"/>
          <p:cNvSpPr>
            <a:spLocks noGrp="1"/>
          </p:cNvSpPr>
          <p:nvPr>
            <p:ph idx="1"/>
          </p:nvPr>
        </p:nvSpPr>
        <p:spPr/>
        <p:txBody>
          <a:bodyPr/>
          <a:lstStyle/>
          <a:p>
            <a:pPr marL="0" indent="0">
              <a:buNone/>
            </a:pPr>
            <a:r>
              <a:rPr lang="en-US" dirty="0"/>
              <a:t>Remember that Standards 1 and 10 are bookends requiring:</a:t>
            </a:r>
          </a:p>
          <a:p>
            <a:r>
              <a:rPr lang="en-US" dirty="0">
                <a:solidFill>
                  <a:schemeClr val="tx1"/>
                </a:solidFill>
              </a:rPr>
              <a:t>all </a:t>
            </a:r>
            <a:r>
              <a:rPr lang="en-US" b="1" dirty="0">
                <a:solidFill>
                  <a:schemeClr val="tx1"/>
                </a:solidFill>
              </a:rPr>
              <a:t>passages</a:t>
            </a:r>
            <a:r>
              <a:rPr lang="en-US" dirty="0">
                <a:solidFill>
                  <a:schemeClr val="tx1"/>
                </a:solidFill>
              </a:rPr>
              <a:t> to be appropriately complex </a:t>
            </a:r>
          </a:p>
          <a:p>
            <a:r>
              <a:rPr lang="en-US" dirty="0">
                <a:solidFill>
                  <a:schemeClr val="tx1"/>
                </a:solidFill>
              </a:rPr>
              <a:t>all </a:t>
            </a:r>
            <a:r>
              <a:rPr lang="en-US" b="1" dirty="0">
                <a:solidFill>
                  <a:schemeClr val="tx1"/>
                </a:solidFill>
              </a:rPr>
              <a:t>items</a:t>
            </a:r>
            <a:r>
              <a:rPr lang="en-US" dirty="0">
                <a:solidFill>
                  <a:schemeClr val="tx1"/>
                </a:solidFill>
              </a:rPr>
              <a:t> </a:t>
            </a:r>
            <a:r>
              <a:rPr lang="en-US" dirty="0"/>
              <a:t>to be answered using textual evidence</a:t>
            </a:r>
            <a:endParaRPr lang="en-US" strike="sngStrike" dirty="0"/>
          </a:p>
        </p:txBody>
      </p:sp>
    </p:spTree>
    <p:extLst>
      <p:ext uri="{BB962C8B-B14F-4D97-AF65-F5344CB8AC3E}">
        <p14:creationId xmlns:p14="http://schemas.microsoft.com/office/powerpoint/2010/main" val="2005156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CCSS.ELA-Literacy.RI.11-12.2</a:t>
            </a:r>
          </a:p>
        </p:txBody>
      </p:sp>
      <p:sp>
        <p:nvSpPr>
          <p:cNvPr id="4" name="Content Placeholder 3"/>
          <p:cNvSpPr>
            <a:spLocks noGrp="1"/>
          </p:cNvSpPr>
          <p:nvPr>
            <p:ph idx="1"/>
          </p:nvPr>
        </p:nvSpPr>
        <p:spPr/>
        <p:txBody>
          <a:bodyPr/>
          <a:lstStyle/>
          <a:p>
            <a:pPr marL="0" indent="0">
              <a:buNone/>
            </a:pPr>
            <a:r>
              <a:rPr lang="en-US" dirty="0">
                <a:solidFill>
                  <a:schemeClr val="accent2"/>
                </a:solidFill>
              </a:rPr>
              <a:t>Determine</a:t>
            </a:r>
            <a:r>
              <a:rPr lang="en-US" dirty="0"/>
              <a:t> two or more central ideas of a text and </a:t>
            </a:r>
            <a:r>
              <a:rPr lang="en-US" dirty="0">
                <a:solidFill>
                  <a:schemeClr val="accent2"/>
                </a:solidFill>
              </a:rPr>
              <a:t>analyze</a:t>
            </a:r>
            <a:r>
              <a:rPr lang="en-US" dirty="0"/>
              <a:t> their development over the course of the text, including how they interact and build on one another to provide a complex analysis; </a:t>
            </a:r>
            <a:r>
              <a:rPr lang="en-US" dirty="0">
                <a:solidFill>
                  <a:srgbClr val="00B050"/>
                </a:solidFill>
              </a:rPr>
              <a:t>provide</a:t>
            </a:r>
            <a:r>
              <a:rPr lang="en-US" dirty="0"/>
              <a:t> an objective summary of the text.</a:t>
            </a:r>
          </a:p>
        </p:txBody>
      </p:sp>
    </p:spTree>
    <p:extLst>
      <p:ext uri="{BB962C8B-B14F-4D97-AF65-F5344CB8AC3E}">
        <p14:creationId xmlns:p14="http://schemas.microsoft.com/office/powerpoint/2010/main" val="2660922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1734"/>
            <a:ext cx="8229600" cy="5666099"/>
          </a:xfrm>
        </p:spPr>
        <p:txBody>
          <a:bodyPr/>
          <a:lstStyle/>
          <a:p>
            <a:pPr marL="0" indent="0">
              <a:buNone/>
            </a:pPr>
            <a:r>
              <a:rPr lang="en-US" b="1" dirty="0"/>
              <a:t>Which sentence </a:t>
            </a:r>
            <a:r>
              <a:rPr lang="en-US" b="1" u="sng" dirty="0"/>
              <a:t>best</a:t>
            </a:r>
            <a:r>
              <a:rPr lang="en-US" b="1" dirty="0"/>
              <a:t> states the central idea of the letter “The Union and Slavery”?</a:t>
            </a:r>
          </a:p>
          <a:p>
            <a:pPr marL="457200" indent="-457200">
              <a:buAutoNum type="alphaUcPeriod"/>
            </a:pPr>
            <a:r>
              <a:rPr lang="en-US" dirty="0"/>
              <a:t>Lincoln would free the slaves only if it would save the Union.</a:t>
            </a:r>
          </a:p>
          <a:p>
            <a:pPr marL="457200" indent="-457200">
              <a:buAutoNum type="alphaUcPeriod"/>
            </a:pPr>
            <a:r>
              <a:rPr lang="en-US" dirty="0"/>
              <a:t>Lincolns primary goal in fighting the Civil War was restoring the Union.</a:t>
            </a:r>
          </a:p>
          <a:p>
            <a:pPr marL="457200" indent="-457200">
              <a:buAutoNum type="alphaUcPeriod"/>
            </a:pPr>
            <a:r>
              <a:rPr lang="en-US" dirty="0"/>
              <a:t>Lincoln believed in freeing slaves only in states that were part of the Confederacy.</a:t>
            </a:r>
          </a:p>
          <a:p>
            <a:pPr marL="457200" indent="-457200">
              <a:buAutoNum type="alphaUcPeriod"/>
            </a:pPr>
            <a:r>
              <a:rPr lang="en-US" dirty="0"/>
              <a:t>Lincoln believed that men should be free in both Union and Confederate states.</a:t>
            </a:r>
          </a:p>
        </p:txBody>
      </p:sp>
      <p:sp>
        <p:nvSpPr>
          <p:cNvPr id="2" name="Rectangle 1"/>
          <p:cNvSpPr/>
          <p:nvPr/>
        </p:nvSpPr>
        <p:spPr>
          <a:xfrm>
            <a:off x="457200" y="5987833"/>
            <a:ext cx="8229600" cy="307777"/>
          </a:xfrm>
          <a:prstGeom prst="rect">
            <a:avLst/>
          </a:prstGeom>
        </p:spPr>
        <p:txBody>
          <a:bodyPr wrap="square">
            <a:spAutoFit/>
          </a:bodyPr>
          <a:lstStyle/>
          <a:p>
            <a:pPr algn="ctr" defTabSz="914400">
              <a:defRPr/>
            </a:pPr>
            <a:r>
              <a:rPr lang="en-US" sz="1400" dirty="0"/>
              <a:t>Associated Text: “The Union and Slavery” by Abraham Lincoln</a:t>
            </a:r>
          </a:p>
        </p:txBody>
      </p:sp>
    </p:spTree>
    <p:extLst>
      <p:ext uri="{BB962C8B-B14F-4D97-AF65-F5344CB8AC3E}">
        <p14:creationId xmlns:p14="http://schemas.microsoft.com/office/powerpoint/2010/main" val="1957321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87868"/>
            <a:ext cx="8365067" cy="5689955"/>
          </a:xfrm>
        </p:spPr>
        <p:txBody>
          <a:bodyPr>
            <a:normAutofit fontScale="70000" lnSpcReduction="20000"/>
          </a:bodyPr>
          <a:lstStyle/>
          <a:p>
            <a:pPr marL="0" indent="0">
              <a:buNone/>
            </a:pPr>
            <a:r>
              <a:rPr lang="en-US" b="1" dirty="0"/>
              <a:t>The following item has two parts. Answer Part A and then answer Part B.</a:t>
            </a:r>
          </a:p>
          <a:p>
            <a:pPr marL="0" indent="0">
              <a:buNone/>
            </a:pPr>
            <a:endParaRPr lang="en-US" b="1" dirty="0"/>
          </a:p>
          <a:p>
            <a:pPr marL="0" indent="0">
              <a:buNone/>
            </a:pPr>
            <a:r>
              <a:rPr lang="en-US" b="1" dirty="0"/>
              <a:t>Part A: Which sentence </a:t>
            </a:r>
            <a:r>
              <a:rPr lang="en-US" b="1" u="sng" dirty="0"/>
              <a:t>best</a:t>
            </a:r>
            <a:r>
              <a:rPr lang="en-US" b="1" dirty="0"/>
              <a:t> states the central idea of the “The Union and Slavery”?</a:t>
            </a:r>
          </a:p>
          <a:p>
            <a:pPr marL="457200" indent="-457200">
              <a:buAutoNum type="alphaUcPeriod"/>
            </a:pPr>
            <a:r>
              <a:rPr lang="en-US" dirty="0"/>
              <a:t>Lincoln would free the slaves if it would save the Union.</a:t>
            </a:r>
          </a:p>
          <a:p>
            <a:pPr marL="457200" indent="-457200">
              <a:buAutoNum type="alphaUcPeriod"/>
            </a:pPr>
            <a:r>
              <a:rPr lang="en-US" dirty="0"/>
              <a:t>Lincoln’s primary goal in fighting the Civil War was restoring the Union.</a:t>
            </a:r>
          </a:p>
          <a:p>
            <a:pPr marL="457200" indent="-457200">
              <a:buAutoNum type="alphaUcPeriod"/>
            </a:pPr>
            <a:r>
              <a:rPr lang="en-US" dirty="0"/>
              <a:t>Lincoln believed in freeing slaves only in states that were part of the Confederacy.</a:t>
            </a:r>
          </a:p>
          <a:p>
            <a:pPr marL="457200" indent="-457200">
              <a:buAutoNum type="alphaUcPeriod"/>
            </a:pPr>
            <a:r>
              <a:rPr lang="en-US" dirty="0"/>
              <a:t>Lincoln believed that men should be free throughout both Union and Confederate states.</a:t>
            </a:r>
          </a:p>
          <a:p>
            <a:pPr marL="0" indent="0">
              <a:buNone/>
            </a:pPr>
            <a:endParaRPr lang="en-US" dirty="0"/>
          </a:p>
          <a:p>
            <a:pPr marL="0" indent="0">
              <a:buNone/>
            </a:pPr>
            <a:r>
              <a:rPr lang="en-US" b="1" dirty="0"/>
              <a:t>Part B: Which sentence from the letter </a:t>
            </a:r>
            <a:r>
              <a:rPr lang="en-US" b="1" u="sng" dirty="0"/>
              <a:t>best</a:t>
            </a:r>
            <a:r>
              <a:rPr lang="en-US" b="1" dirty="0"/>
              <a:t> develops Lincoln’s central idea?</a:t>
            </a:r>
          </a:p>
          <a:p>
            <a:pPr marL="457200" indent="-457200">
              <a:buAutoNum type="alphaUcPeriod"/>
            </a:pPr>
            <a:r>
              <a:rPr lang="en-US" dirty="0"/>
              <a:t>“If there be in it any statements or assumptions of fact which I may know to be erroneous, I do not now and here controvert them.”</a:t>
            </a:r>
          </a:p>
          <a:p>
            <a:pPr marL="457200" indent="-457200">
              <a:buAutoNum type="alphaUcPeriod"/>
            </a:pPr>
            <a:r>
              <a:rPr lang="en-US" dirty="0"/>
              <a:t>“As to the policy I ‘seem to be pursuing,’ as you say, I have not meant to leave any one in doubt.”</a:t>
            </a:r>
          </a:p>
          <a:p>
            <a:pPr marL="457200" indent="-457200">
              <a:buAutoNum type="alphaUcPeriod"/>
            </a:pPr>
            <a:r>
              <a:rPr lang="en-US" dirty="0"/>
              <a:t>“My paramount objective in this struggle is to save the Union, and it is not either to save or destroy Slavery.”</a:t>
            </a:r>
          </a:p>
          <a:p>
            <a:pPr marL="457200" indent="-457200">
              <a:buAutoNum type="alphaUcPeriod"/>
            </a:pPr>
            <a:r>
              <a:rPr lang="en-US" dirty="0"/>
              <a:t>“I have here stated my purpose according to my view of official duty, and I intend no modification of my oft-expressed personal wish that all men, everywhere, could be free.”</a:t>
            </a:r>
          </a:p>
          <a:p>
            <a:pPr marL="457200" indent="-457200">
              <a:buAutoNum type="alphaUcPeriod"/>
            </a:pPr>
            <a:endParaRPr lang="en-US" dirty="0"/>
          </a:p>
        </p:txBody>
      </p:sp>
      <p:sp>
        <p:nvSpPr>
          <p:cNvPr id="2" name="Rectangle 1"/>
          <p:cNvSpPr/>
          <p:nvPr/>
        </p:nvSpPr>
        <p:spPr>
          <a:xfrm>
            <a:off x="457200" y="6054948"/>
            <a:ext cx="8229600" cy="307777"/>
          </a:xfrm>
          <a:prstGeom prst="rect">
            <a:avLst/>
          </a:prstGeom>
        </p:spPr>
        <p:txBody>
          <a:bodyPr wrap="square">
            <a:spAutoFit/>
          </a:bodyPr>
          <a:lstStyle/>
          <a:p>
            <a:pPr algn="ctr" defTabSz="914400">
              <a:defRPr/>
            </a:pPr>
            <a:r>
              <a:rPr lang="en-US" sz="1400" dirty="0"/>
              <a:t>Associated Text: “The Union and Slavery” by Abraham Lincoln</a:t>
            </a:r>
          </a:p>
        </p:txBody>
      </p:sp>
    </p:spTree>
    <p:extLst>
      <p:ext uri="{BB962C8B-B14F-4D97-AF65-F5344CB8AC3E}">
        <p14:creationId xmlns:p14="http://schemas.microsoft.com/office/powerpoint/2010/main" val="305155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Links to Associated Literary Texts</a:t>
            </a:r>
          </a:p>
        </p:txBody>
      </p:sp>
      <p:sp>
        <p:nvSpPr>
          <p:cNvPr id="3" name="Content Placeholder 2"/>
          <p:cNvSpPr>
            <a:spLocks noGrp="1"/>
          </p:cNvSpPr>
          <p:nvPr>
            <p:ph idx="1"/>
          </p:nvPr>
        </p:nvSpPr>
        <p:spPr/>
        <p:txBody>
          <a:bodyPr/>
          <a:lstStyle/>
          <a:p>
            <a:pPr marL="0" indent="0">
              <a:buNone/>
            </a:pPr>
            <a:r>
              <a:rPr lang="en-US" dirty="0"/>
              <a:t>The literary sample items are written to the texts linked below. To better understand the points made in each item, you should familiarize yourself with each text.</a:t>
            </a:r>
          </a:p>
          <a:p>
            <a:pPr marL="0" indent="0">
              <a:buNone/>
            </a:pPr>
            <a:endParaRPr lang="en-US" dirty="0"/>
          </a:p>
          <a:p>
            <a:r>
              <a:rPr lang="en-US" dirty="0">
                <a:hlinkClick r:id="rId2"/>
              </a:rPr>
              <a:t>“Luck” by Mark Twain</a:t>
            </a:r>
            <a:endParaRPr lang="en-US" dirty="0"/>
          </a:p>
          <a:p>
            <a:r>
              <a:rPr lang="en-US" dirty="0"/>
              <a:t>“The Pit and the Pendulum” by Edgar Allan Poe and “The Minister’s Black Veil” by Nathaniel Hawthorne</a:t>
            </a:r>
          </a:p>
          <a:p>
            <a:pPr marL="0" indent="0">
              <a:buNone/>
            </a:pPr>
            <a:endParaRPr lang="en-US" dirty="0"/>
          </a:p>
          <a:p>
            <a:endParaRPr lang="en-US" dirty="0"/>
          </a:p>
        </p:txBody>
      </p:sp>
    </p:spTree>
    <p:extLst>
      <p:ext uri="{BB962C8B-B14F-4D97-AF65-F5344CB8AC3E}">
        <p14:creationId xmlns:p14="http://schemas.microsoft.com/office/powerpoint/2010/main" val="559297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1772"/>
            <a:ext cx="8229600" cy="1116820"/>
          </a:xfrm>
        </p:spPr>
        <p:txBody>
          <a:bodyPr anchor="t">
            <a:noAutofit/>
          </a:bodyPr>
          <a:lstStyle/>
          <a:p>
            <a:r>
              <a:rPr lang="en-US" sz="1800" b="1" dirty="0"/>
              <a:t>In the box below are some possible central ideas from Anthony’s speech. Read the list and then drag and drop Anthony’s three main ideas into the empty boxes of the column labeled “Central Ideas of the Speech.”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5528809"/>
              </p:ext>
            </p:extLst>
          </p:nvPr>
        </p:nvGraphicFramePr>
        <p:xfrm>
          <a:off x="457200" y="4590480"/>
          <a:ext cx="8229600" cy="1483360"/>
        </p:xfrm>
        <a:graphic>
          <a:graphicData uri="http://schemas.openxmlformats.org/drawingml/2006/table">
            <a:tbl>
              <a:tblPr firstRow="1" bandRow="1">
                <a:tableStyleId>{5C22544A-7EE6-4342-B048-85BDC9FD1C3A}</a:tableStyleId>
              </a:tblPr>
              <a:tblGrid>
                <a:gridCol w="3979333">
                  <a:extLst>
                    <a:ext uri="{9D8B030D-6E8A-4147-A177-3AD203B41FA5}">
                      <a16:colId xmlns:a16="http://schemas.microsoft.com/office/drawing/2014/main" val="20000"/>
                    </a:ext>
                  </a:extLst>
                </a:gridCol>
                <a:gridCol w="4250267">
                  <a:extLst>
                    <a:ext uri="{9D8B030D-6E8A-4147-A177-3AD203B41FA5}">
                      <a16:colId xmlns:a16="http://schemas.microsoft.com/office/drawing/2014/main" val="20001"/>
                    </a:ext>
                  </a:extLst>
                </a:gridCol>
              </a:tblGrid>
              <a:tr h="370840">
                <a:tc>
                  <a:txBody>
                    <a:bodyPr/>
                    <a:lstStyle/>
                    <a:p>
                      <a:pPr algn="ctr"/>
                      <a:r>
                        <a:rPr lang="en-US" dirty="0">
                          <a:latin typeface="Lucida Sans" panose="020B0602030504020204" pitchFamily="34" charset="0"/>
                        </a:rPr>
                        <a:t>Central Ideas of the speech</a:t>
                      </a:r>
                    </a:p>
                  </a:txBody>
                  <a:tcPr/>
                </a:tc>
                <a:tc>
                  <a:txBody>
                    <a:bodyPr/>
                    <a:lstStyle/>
                    <a:p>
                      <a:pPr algn="ctr"/>
                      <a:r>
                        <a:rPr lang="en-US" dirty="0">
                          <a:latin typeface="Lucida Sans" panose="020B0602030504020204" pitchFamily="34" charset="0"/>
                        </a:rPr>
                        <a:t>Supporting Details</a:t>
                      </a:r>
                    </a:p>
                  </a:txBody>
                  <a:tcPr/>
                </a:tc>
                <a:extLst>
                  <a:ext uri="{0D108BD9-81ED-4DB2-BD59-A6C34878D82A}">
                    <a16:rowId xmlns:a16="http://schemas.microsoft.com/office/drawing/2014/main" val="10000"/>
                  </a:ext>
                </a:extLst>
              </a:tr>
              <a:tr h="370840">
                <a:tc>
                  <a:txBody>
                    <a:bodyPr/>
                    <a:lstStyle/>
                    <a:p>
                      <a:endParaRPr lang="en-US" dirty="0">
                        <a:latin typeface="Lucida Sans" panose="020B0602030504020204" pitchFamily="34" charset="0"/>
                      </a:endParaRPr>
                    </a:p>
                  </a:txBody>
                  <a:tcPr/>
                </a:tc>
                <a:tc>
                  <a:txBody>
                    <a:bodyPr/>
                    <a:lstStyle/>
                    <a:p>
                      <a:endParaRPr lang="en-US" dirty="0">
                        <a:latin typeface="Lucida Sans" panose="020B0602030504020204" pitchFamily="34" charset="0"/>
                      </a:endParaRPr>
                    </a:p>
                  </a:txBody>
                  <a:tcPr/>
                </a:tc>
                <a:extLst>
                  <a:ext uri="{0D108BD9-81ED-4DB2-BD59-A6C34878D82A}">
                    <a16:rowId xmlns:a16="http://schemas.microsoft.com/office/drawing/2014/main" val="10001"/>
                  </a:ext>
                </a:extLst>
              </a:tr>
              <a:tr h="370840">
                <a:tc>
                  <a:txBody>
                    <a:bodyPr/>
                    <a:lstStyle/>
                    <a:p>
                      <a:endParaRPr lang="en-US" dirty="0">
                        <a:latin typeface="Lucida Sans" panose="020B0602030504020204" pitchFamily="34" charset="0"/>
                      </a:endParaRPr>
                    </a:p>
                  </a:txBody>
                  <a:tcPr/>
                </a:tc>
                <a:tc>
                  <a:txBody>
                    <a:bodyPr/>
                    <a:lstStyle/>
                    <a:p>
                      <a:endParaRPr lang="en-US" dirty="0">
                        <a:latin typeface="Lucida Sans" panose="020B0602030504020204" pitchFamily="34" charset="0"/>
                      </a:endParaRPr>
                    </a:p>
                  </a:txBody>
                  <a:tcPr/>
                </a:tc>
                <a:extLst>
                  <a:ext uri="{0D108BD9-81ED-4DB2-BD59-A6C34878D82A}">
                    <a16:rowId xmlns:a16="http://schemas.microsoft.com/office/drawing/2014/main" val="10002"/>
                  </a:ext>
                </a:extLst>
              </a:tr>
              <a:tr h="370840">
                <a:tc>
                  <a:txBody>
                    <a:bodyPr/>
                    <a:lstStyle/>
                    <a:p>
                      <a:endParaRPr lang="en-US" dirty="0">
                        <a:latin typeface="Lucida Sans" panose="020B0602030504020204" pitchFamily="34" charset="0"/>
                      </a:endParaRPr>
                    </a:p>
                  </a:txBody>
                  <a:tcPr/>
                </a:tc>
                <a:tc>
                  <a:txBody>
                    <a:bodyPr/>
                    <a:lstStyle/>
                    <a:p>
                      <a:endParaRPr lang="en-US" dirty="0">
                        <a:latin typeface="Lucida Sans" panose="020B0602030504020204" pitchFamily="34" charset="0"/>
                      </a:endParaRPr>
                    </a:p>
                  </a:txBody>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14445062"/>
              </p:ext>
            </p:extLst>
          </p:nvPr>
        </p:nvGraphicFramePr>
        <p:xfrm>
          <a:off x="457200" y="1828491"/>
          <a:ext cx="8229600" cy="265684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pPr algn="ctr"/>
                      <a:r>
                        <a:rPr lang="en-US" dirty="0">
                          <a:latin typeface="Lucida Sans" panose="020B0602030504020204" pitchFamily="34" charset="0"/>
                        </a:rPr>
                        <a:t>Possible</a:t>
                      </a:r>
                      <a:r>
                        <a:rPr lang="en-US" baseline="0" dirty="0">
                          <a:latin typeface="Lucida Sans" panose="020B0602030504020204" pitchFamily="34" charset="0"/>
                        </a:rPr>
                        <a:t> Central ideas</a:t>
                      </a:r>
                      <a:endParaRPr lang="en-US" dirty="0">
                        <a:latin typeface="Lucida Sans" panose="020B0602030504020204" pitchFamily="34" charset="0"/>
                      </a:endParaRPr>
                    </a:p>
                  </a:txBody>
                  <a:tcPr/>
                </a:tc>
                <a:extLst>
                  <a:ext uri="{0D108BD9-81ED-4DB2-BD59-A6C34878D82A}">
                    <a16:rowId xmlns:a16="http://schemas.microsoft.com/office/drawing/2014/main" val="10000"/>
                  </a:ext>
                </a:extLst>
              </a:tr>
              <a:tr h="370840">
                <a:tc>
                  <a:txBody>
                    <a:bodyPr/>
                    <a:lstStyle/>
                    <a:p>
                      <a:r>
                        <a:rPr lang="en-US" dirty="0">
                          <a:solidFill>
                            <a:schemeClr val="tx1"/>
                          </a:solidFill>
                          <a:latin typeface="Lucida Sans" panose="020B0602030504020204" pitchFamily="34" charset="0"/>
                        </a:rPr>
                        <a:t>All people are born with the right to vote.</a:t>
                      </a:r>
                    </a:p>
                    <a:p>
                      <a:r>
                        <a:rPr lang="en-US" dirty="0">
                          <a:solidFill>
                            <a:schemeClr val="tx1"/>
                          </a:solidFill>
                          <a:latin typeface="Lucida Sans" panose="020B0602030504020204" pitchFamily="34" charset="0"/>
                        </a:rPr>
                        <a:t>Governments give men and women the right to vote.</a:t>
                      </a:r>
                    </a:p>
                    <a:p>
                      <a:r>
                        <a:rPr lang="en-US" dirty="0">
                          <a:solidFill>
                            <a:schemeClr val="tx1"/>
                          </a:solidFill>
                          <a:latin typeface="Lucida Sans" panose="020B0602030504020204" pitchFamily="34" charset="0"/>
                        </a:rPr>
                        <a:t>The correct role of government is to protect the rights of individuals.</a:t>
                      </a:r>
                    </a:p>
                    <a:p>
                      <a:r>
                        <a:rPr lang="en-US" dirty="0">
                          <a:solidFill>
                            <a:schemeClr val="tx1"/>
                          </a:solidFill>
                          <a:latin typeface="Lucida Sans" panose="020B0602030504020204" pitchFamily="34" charset="0"/>
                        </a:rPr>
                        <a:t>Other women</a:t>
                      </a:r>
                      <a:r>
                        <a:rPr lang="en-US" baseline="0" dirty="0">
                          <a:solidFill>
                            <a:schemeClr val="tx1"/>
                          </a:solidFill>
                          <a:latin typeface="Lucida Sans" panose="020B0602030504020204" pitchFamily="34" charset="0"/>
                        </a:rPr>
                        <a:t> should defy the law and cast a vote.</a:t>
                      </a:r>
                    </a:p>
                    <a:p>
                      <a:r>
                        <a:rPr lang="en-US" baseline="0" dirty="0">
                          <a:solidFill>
                            <a:schemeClr val="tx1"/>
                          </a:solidFill>
                          <a:latin typeface="Lucida Sans" panose="020B0602030504020204" pitchFamily="34" charset="0"/>
                        </a:rPr>
                        <a:t>The republican form of government needs strong central leadership.</a:t>
                      </a:r>
                    </a:p>
                    <a:p>
                      <a:r>
                        <a:rPr lang="en-US" baseline="0" dirty="0">
                          <a:solidFill>
                            <a:schemeClr val="tx1"/>
                          </a:solidFill>
                          <a:latin typeface="Lucida Sans" panose="020B0602030504020204" pitchFamily="34" charset="0"/>
                        </a:rPr>
                        <a:t>Women should show their discontent by demanding a new form of government.</a:t>
                      </a:r>
                    </a:p>
                    <a:p>
                      <a:r>
                        <a:rPr lang="en-US" dirty="0">
                          <a:solidFill>
                            <a:schemeClr val="tx1"/>
                          </a:solidFill>
                          <a:latin typeface="Lucida Sans" panose="020B0602030504020204" pitchFamily="34" charset="0"/>
                        </a:rPr>
                        <a:t>The founding documents</a:t>
                      </a:r>
                      <a:r>
                        <a:rPr lang="en-US" baseline="0" dirty="0">
                          <a:solidFill>
                            <a:schemeClr val="tx1"/>
                          </a:solidFill>
                          <a:latin typeface="Lucida Sans" panose="020B0602030504020204" pitchFamily="34" charset="0"/>
                        </a:rPr>
                        <a:t> abolished classes of people*</a:t>
                      </a:r>
                      <a:endParaRPr lang="en-US" dirty="0">
                        <a:solidFill>
                          <a:schemeClr val="tx1"/>
                        </a:solidFill>
                        <a:latin typeface="Lucida Sans" panose="020B0602030504020204" pitchFamily="34" charset="0"/>
                      </a:endParaRP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401439" y="191223"/>
            <a:ext cx="8149894" cy="369332"/>
          </a:xfrm>
          <a:prstGeom prst="rect">
            <a:avLst/>
          </a:prstGeom>
          <a:noFill/>
        </p:spPr>
        <p:txBody>
          <a:bodyPr wrap="square" rtlCol="0">
            <a:spAutoFit/>
          </a:bodyPr>
          <a:lstStyle/>
          <a:p>
            <a:r>
              <a:rPr lang="en-US" b="1" dirty="0">
                <a:latin typeface="Lucida Sans" panose="020B0602030504020204" pitchFamily="34" charset="0"/>
              </a:rPr>
              <a:t>(The following item is split over two slides. This is Part A.)</a:t>
            </a:r>
          </a:p>
        </p:txBody>
      </p:sp>
      <p:sp>
        <p:nvSpPr>
          <p:cNvPr id="7" name="Rectangle 6"/>
          <p:cNvSpPr/>
          <p:nvPr/>
        </p:nvSpPr>
        <p:spPr>
          <a:xfrm>
            <a:off x="457200" y="6077336"/>
            <a:ext cx="8094133" cy="307777"/>
          </a:xfrm>
          <a:prstGeom prst="rect">
            <a:avLst/>
          </a:prstGeom>
        </p:spPr>
        <p:txBody>
          <a:bodyPr wrap="square">
            <a:spAutoFit/>
          </a:bodyPr>
          <a:lstStyle/>
          <a:p>
            <a:pPr algn="ctr"/>
            <a:r>
              <a:rPr lang="en-US" sz="1400" dirty="0"/>
              <a:t>Associated text: “Is it a Crime for a Citizen of the United States to Vote?” by Susan B. Anthony</a:t>
            </a:r>
          </a:p>
        </p:txBody>
      </p:sp>
    </p:spTree>
    <p:extLst>
      <p:ext uri="{BB962C8B-B14F-4D97-AF65-F5344CB8AC3E}">
        <p14:creationId xmlns:p14="http://schemas.microsoft.com/office/powerpoint/2010/main" val="2257579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50" y="785638"/>
            <a:ext cx="8229600" cy="1355196"/>
          </a:xfrm>
        </p:spPr>
        <p:txBody>
          <a:bodyPr anchor="t">
            <a:noAutofit/>
          </a:bodyPr>
          <a:lstStyle/>
          <a:p>
            <a:r>
              <a:rPr lang="en-US" sz="1600" b="1" dirty="0"/>
              <a:t>The box below lists several details from the speech that may support the three central ideas. Read the sentences and then decide which detail </a:t>
            </a:r>
            <a:r>
              <a:rPr lang="en-US" sz="1600" b="1" u="sng" dirty="0"/>
              <a:t>best </a:t>
            </a:r>
            <a:r>
              <a:rPr lang="en-US" sz="1600" b="1" dirty="0"/>
              <a:t>supports each of the ideas you chose. Drag and drop one detail up to the empty box next to each purpose in the column labeled “Supporting Details.” No supporting detail can be used more than once and some will not be used at all. </a:t>
            </a:r>
          </a:p>
        </p:txBody>
      </p:sp>
      <p:sp>
        <p:nvSpPr>
          <p:cNvPr id="4" name="TextBox 3"/>
          <p:cNvSpPr txBox="1"/>
          <p:nvPr/>
        </p:nvSpPr>
        <p:spPr>
          <a:xfrm>
            <a:off x="418724" y="404799"/>
            <a:ext cx="7388561" cy="338554"/>
          </a:xfrm>
          <a:prstGeom prst="rect">
            <a:avLst/>
          </a:prstGeom>
          <a:noFill/>
        </p:spPr>
        <p:txBody>
          <a:bodyPr wrap="none" rtlCol="0">
            <a:spAutoFit/>
          </a:bodyPr>
          <a:lstStyle/>
          <a:p>
            <a:r>
              <a:rPr lang="en-US" sz="1600" b="1" dirty="0">
                <a:latin typeface="Lucida Sans" panose="020B0602030504020204" pitchFamily="34" charset="0"/>
              </a:rPr>
              <a:t>(This is a continuation of the item that began on the previous slide.)</a:t>
            </a:r>
          </a:p>
        </p:txBody>
      </p:sp>
      <p:graphicFrame>
        <p:nvGraphicFramePr>
          <p:cNvPr id="5" name="Table 4"/>
          <p:cNvGraphicFramePr>
            <a:graphicFrameLocks noGrp="1"/>
          </p:cNvGraphicFramePr>
          <p:nvPr>
            <p:extLst>
              <p:ext uri="{D42A27DB-BD31-4B8C-83A1-F6EECF244321}">
                <p14:modId xmlns:p14="http://schemas.microsoft.com/office/powerpoint/2010/main" val="979170120"/>
              </p:ext>
            </p:extLst>
          </p:nvPr>
        </p:nvGraphicFramePr>
        <p:xfrm>
          <a:off x="457199" y="2389716"/>
          <a:ext cx="8094133" cy="3632200"/>
        </p:xfrm>
        <a:graphic>
          <a:graphicData uri="http://schemas.openxmlformats.org/drawingml/2006/table">
            <a:tbl>
              <a:tblPr firstRow="1" bandRow="1">
                <a:tableStyleId>{5C22544A-7EE6-4342-B048-85BDC9FD1C3A}</a:tableStyleId>
              </a:tblPr>
              <a:tblGrid>
                <a:gridCol w="8094133">
                  <a:extLst>
                    <a:ext uri="{9D8B030D-6E8A-4147-A177-3AD203B41FA5}">
                      <a16:colId xmlns:a16="http://schemas.microsoft.com/office/drawing/2014/main" val="20000"/>
                    </a:ext>
                  </a:extLst>
                </a:gridCol>
              </a:tblGrid>
              <a:tr h="370840">
                <a:tc>
                  <a:txBody>
                    <a:bodyPr/>
                    <a:lstStyle/>
                    <a:p>
                      <a:pPr algn="ctr"/>
                      <a:r>
                        <a:rPr lang="en-US" sz="1600" dirty="0">
                          <a:latin typeface="Lucida Sans" panose="020B0602030504020204" pitchFamily="34" charset="0"/>
                        </a:rPr>
                        <a:t>List of Details from The Speech</a:t>
                      </a:r>
                    </a:p>
                  </a:txBody>
                  <a:tcPr/>
                </a:tc>
                <a:extLst>
                  <a:ext uri="{0D108BD9-81ED-4DB2-BD59-A6C34878D82A}">
                    <a16:rowId xmlns:a16="http://schemas.microsoft.com/office/drawing/2014/main" val="10000"/>
                  </a:ext>
                </a:extLst>
              </a:tr>
              <a:tr h="370840">
                <a:tc>
                  <a:txBody>
                    <a:bodyPr/>
                    <a:lstStyle/>
                    <a:p>
                      <a:r>
                        <a:rPr lang="en-US" sz="1600" dirty="0">
                          <a:latin typeface="Lucida Sans" panose="020B0602030504020204" pitchFamily="34" charset="0"/>
                        </a:rPr>
                        <a:t>“We assert the province of government to be to secure the people in the enjoyment of their unalienable</a:t>
                      </a:r>
                      <a:r>
                        <a:rPr lang="en-US" sz="1600" baseline="0" dirty="0">
                          <a:latin typeface="Lucida Sans" panose="020B0602030504020204" pitchFamily="34" charset="0"/>
                        </a:rPr>
                        <a:t> rights.”</a:t>
                      </a:r>
                    </a:p>
                    <a:p>
                      <a:r>
                        <a:rPr lang="en-US" sz="1600" baseline="0" dirty="0">
                          <a:latin typeface="Lucida Sans" panose="020B0602030504020204" pitchFamily="34" charset="0"/>
                        </a:rPr>
                        <a:t>“All men are created equal, and endowed by their Creator with certain unalienable rights.”</a:t>
                      </a:r>
                    </a:p>
                    <a:p>
                      <a:r>
                        <a:rPr lang="en-US" sz="1600" baseline="0" dirty="0">
                          <a:latin typeface="Lucida Sans" panose="020B0602030504020204" pitchFamily="34" charset="0"/>
                        </a:rPr>
                        <a:t>“They agree to abandon the methods of brute force in the adjustment of their differences, and adopt those of civilization.”</a:t>
                      </a:r>
                    </a:p>
                    <a:p>
                      <a:r>
                        <a:rPr lang="en-US" sz="1600" baseline="0" dirty="0">
                          <a:latin typeface="Lucida Sans" panose="020B0602030504020204" pitchFamily="34" charset="0"/>
                        </a:rPr>
                        <a:t>“That whenever any form of government becomes destructive of these ends, it is the right of the people to alter or abolish it, and to institute a new government.”</a:t>
                      </a:r>
                    </a:p>
                    <a:p>
                      <a:r>
                        <a:rPr lang="en-US" sz="1600" baseline="0" dirty="0">
                          <a:latin typeface="Lucida Sans" panose="020B0602030504020204" pitchFamily="34" charset="0"/>
                        </a:rPr>
                        <a:t>“One-half of the people of this nation to-day are utterly powerless to blot from the statue books an unjust law, or to write there a new and just one.”</a:t>
                      </a:r>
                    </a:p>
                    <a:p>
                      <a:r>
                        <a:rPr lang="en-US" sz="1600" baseline="0" dirty="0">
                          <a:latin typeface="Lucida Sans" panose="020B0602030504020204" pitchFamily="34" charset="0"/>
                        </a:rPr>
                        <a:t>“The women, dissatisfied as they are with this form of government, . . . Are this half of the people left wholly at the mercy of the other half . . .”</a:t>
                      </a:r>
                      <a:endParaRPr lang="en-US" sz="1600" dirty="0">
                        <a:latin typeface="Lucida Sans" panose="020B0602030504020204" pitchFamily="34" charset="0"/>
                      </a:endParaRPr>
                    </a:p>
                  </a:txBody>
                  <a:tcPr/>
                </a:tc>
                <a:extLst>
                  <a:ext uri="{0D108BD9-81ED-4DB2-BD59-A6C34878D82A}">
                    <a16:rowId xmlns:a16="http://schemas.microsoft.com/office/drawing/2014/main" val="10001"/>
                  </a:ext>
                </a:extLst>
              </a:tr>
            </a:tbl>
          </a:graphicData>
        </a:graphic>
      </p:graphicFrame>
      <p:sp>
        <p:nvSpPr>
          <p:cNvPr id="3" name="Rectangle 2"/>
          <p:cNvSpPr/>
          <p:nvPr/>
        </p:nvSpPr>
        <p:spPr>
          <a:xfrm>
            <a:off x="457200" y="6077336"/>
            <a:ext cx="8094133" cy="307777"/>
          </a:xfrm>
          <a:prstGeom prst="rect">
            <a:avLst/>
          </a:prstGeom>
        </p:spPr>
        <p:txBody>
          <a:bodyPr wrap="square">
            <a:spAutoFit/>
          </a:bodyPr>
          <a:lstStyle/>
          <a:p>
            <a:pPr algn="ctr"/>
            <a:r>
              <a:rPr lang="en-US" sz="1400" dirty="0"/>
              <a:t>Associated text: “Is it a Crime for a Citizen of the United States to Vote?” by Susan B. Anthony</a:t>
            </a:r>
          </a:p>
        </p:txBody>
      </p:sp>
    </p:spTree>
    <p:extLst>
      <p:ext uri="{BB962C8B-B14F-4D97-AF65-F5344CB8AC3E}">
        <p14:creationId xmlns:p14="http://schemas.microsoft.com/office/powerpoint/2010/main" val="1461211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84509568"/>
              </p:ext>
            </p:extLst>
          </p:nvPr>
        </p:nvGraphicFramePr>
        <p:xfrm>
          <a:off x="457200" y="180975"/>
          <a:ext cx="8229600" cy="57607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Lucida Sans" panose="020B0602030504020204" pitchFamily="34" charset="0"/>
                        </a:rPr>
                        <a:t>Drag the sentences from the box below to create a summary of Greeley’s “The Prayer of Twenty Millions.” Be</a:t>
                      </a:r>
                      <a:r>
                        <a:rPr lang="en-US" sz="2000" baseline="0" dirty="0">
                          <a:latin typeface="Lucida Sans" panose="020B0602030504020204" pitchFamily="34" charset="0"/>
                        </a:rPr>
                        <a:t> sure to reflect the order Greeley uses to present ideas in his letter. </a:t>
                      </a:r>
                      <a:r>
                        <a:rPr lang="en-US" sz="2000" dirty="0">
                          <a:latin typeface="Lucida Sans" panose="020B0602030504020204" pitchFamily="34" charset="0"/>
                        </a:rPr>
                        <a:t>You will use each sentence once. </a:t>
                      </a:r>
                    </a:p>
                  </a:txBody>
                  <a:tcPr/>
                </a:tc>
                <a:extLst>
                  <a:ext uri="{0D108BD9-81ED-4DB2-BD59-A6C34878D82A}">
                    <a16:rowId xmlns:a16="http://schemas.microsoft.com/office/drawing/2014/main" val="10000"/>
                  </a:ext>
                </a:extLst>
              </a:tr>
              <a:tr h="370840">
                <a:tc>
                  <a:txBody>
                    <a:bodyPr/>
                    <a:lstStyle/>
                    <a:p>
                      <a:pPr algn="ctr"/>
                      <a:r>
                        <a:rPr lang="en-US" sz="2000" dirty="0">
                          <a:latin typeface="Lucida Sans" panose="020B0602030504020204" pitchFamily="34" charset="0"/>
                        </a:rPr>
                        <a:t>Summary</a:t>
                      </a:r>
                      <a:r>
                        <a:rPr lang="en-US" sz="2000" baseline="0" dirty="0">
                          <a:latin typeface="Lucida Sans" panose="020B0602030504020204" pitchFamily="34" charset="0"/>
                        </a:rPr>
                        <a:t> Statements</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baseline="0" dirty="0">
                          <a:latin typeface="Lucida Sans" panose="020B0602030504020204" pitchFamily="34" charset="0"/>
                        </a:rPr>
                        <a:t>Greeley believes that owning slaves should be considered treason in the Union.</a:t>
                      </a:r>
                    </a:p>
                    <a:p>
                      <a:r>
                        <a:rPr lang="en-US" sz="2000" dirty="0">
                          <a:latin typeface="Lucida Sans" panose="020B0602030504020204" pitchFamily="34" charset="0"/>
                        </a:rPr>
                        <a:t>Greeley believes that Lincoln should enforce the Confiscation</a:t>
                      </a:r>
                      <a:r>
                        <a:rPr lang="en-US" sz="2000" baseline="0" dirty="0">
                          <a:latin typeface="Lucida Sans" panose="020B0602030504020204" pitchFamily="34" charset="0"/>
                        </a:rPr>
                        <a:t> Act. </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baseline="0" dirty="0">
                          <a:latin typeface="Lucida Sans" panose="020B0602030504020204" pitchFamily="34" charset="0"/>
                        </a:rPr>
                        <a:t>Greeley believes that states that allow slavery should not have been allowed to remain in the Union.</a:t>
                      </a:r>
                      <a:endParaRPr lang="en-US" sz="2000" dirty="0">
                        <a:latin typeface="Lucida Sans" panose="020B0602030504020204" pitchFamily="34" charset="0"/>
                      </a:endParaRPr>
                    </a:p>
                    <a:p>
                      <a:r>
                        <a:rPr lang="en-US" sz="2000" baseline="0" dirty="0">
                          <a:latin typeface="Lucida Sans" panose="020B0602030504020204" pitchFamily="34" charset="0"/>
                        </a:rPr>
                        <a:t>Greeley believes that Lincoln is too influenced by the politicians in the border states.</a:t>
                      </a:r>
                    </a:p>
                  </a:txBody>
                  <a:tcPr/>
                </a:tc>
                <a:extLst>
                  <a:ext uri="{0D108BD9-81ED-4DB2-BD59-A6C34878D82A}">
                    <a16:rowId xmlns:a16="http://schemas.microsoft.com/office/drawing/2014/main" val="10001"/>
                  </a:ext>
                </a:extLst>
              </a:tr>
              <a:tr h="370840">
                <a:tc>
                  <a:txBody>
                    <a:bodyPr/>
                    <a:lstStyle/>
                    <a:p>
                      <a:pPr algn="ctr"/>
                      <a:r>
                        <a:rPr lang="en-US" sz="2000" dirty="0">
                          <a:latin typeface="Lucida Sans" panose="020B0602030504020204" pitchFamily="34" charset="0"/>
                        </a:rPr>
                        <a:t>Summary</a:t>
                      </a:r>
                    </a:p>
                    <a:p>
                      <a:pPr algn="l"/>
                      <a:endParaRPr lang="en-US" sz="2000" dirty="0">
                        <a:latin typeface="Lucida Sans" panose="020B0602030504020204" pitchFamily="34" charset="0"/>
                      </a:endParaRPr>
                    </a:p>
                    <a:p>
                      <a:pPr algn="l"/>
                      <a:endParaRPr lang="en-US" sz="2000" dirty="0">
                        <a:latin typeface="Lucida Sans" panose="020B0602030504020204" pitchFamily="34" charset="0"/>
                      </a:endParaRPr>
                    </a:p>
                    <a:p>
                      <a:pPr algn="l"/>
                      <a:endParaRPr lang="en-US" sz="2000" dirty="0">
                        <a:latin typeface="Lucida Sans" panose="020B0602030504020204" pitchFamily="34" charset="0"/>
                      </a:endParaRPr>
                    </a:p>
                    <a:p>
                      <a:pPr algn="l"/>
                      <a:endParaRPr lang="en-US" sz="2000" dirty="0">
                        <a:latin typeface="Lucida Sans" panose="020B0602030504020204" pitchFamily="34" charset="0"/>
                      </a:endParaRPr>
                    </a:p>
                  </a:txBody>
                  <a:tcPr/>
                </a:tc>
                <a:extLst>
                  <a:ext uri="{0D108BD9-81ED-4DB2-BD59-A6C34878D82A}">
                    <a16:rowId xmlns:a16="http://schemas.microsoft.com/office/drawing/2014/main" val="10002"/>
                  </a:ext>
                </a:extLst>
              </a:tr>
            </a:tbl>
          </a:graphicData>
        </a:graphic>
      </p:graphicFrame>
      <p:sp>
        <p:nvSpPr>
          <p:cNvPr id="2" name="Rectangle 1"/>
          <p:cNvSpPr/>
          <p:nvPr/>
        </p:nvSpPr>
        <p:spPr>
          <a:xfrm>
            <a:off x="457200" y="6049992"/>
            <a:ext cx="8229600" cy="307777"/>
          </a:xfrm>
          <a:prstGeom prst="rect">
            <a:avLst/>
          </a:prstGeom>
        </p:spPr>
        <p:txBody>
          <a:bodyPr wrap="square">
            <a:spAutoFit/>
          </a:bodyPr>
          <a:lstStyle/>
          <a:p>
            <a:pPr algn="ctr"/>
            <a:r>
              <a:rPr lang="en-US" sz="1400" dirty="0"/>
              <a:t>Associated Text: “The Prayer of Twenty Millions” by Horace Greeley</a:t>
            </a:r>
          </a:p>
        </p:txBody>
      </p:sp>
    </p:spTree>
    <p:extLst>
      <p:ext uri="{BB962C8B-B14F-4D97-AF65-F5344CB8AC3E}">
        <p14:creationId xmlns:p14="http://schemas.microsoft.com/office/powerpoint/2010/main" val="400919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910"/>
            <a:ext cx="8229600" cy="5569995"/>
          </a:xfrm>
        </p:spPr>
        <p:txBody>
          <a:bodyPr>
            <a:normAutofit fontScale="92500"/>
          </a:bodyPr>
          <a:lstStyle/>
          <a:p>
            <a:pPr marL="0" indent="0">
              <a:buNone/>
            </a:pPr>
            <a:r>
              <a:rPr lang="en-US" b="1" dirty="0"/>
              <a:t>Which sentence provides an </a:t>
            </a:r>
            <a:r>
              <a:rPr lang="en-US" b="1" u="sng" dirty="0"/>
              <a:t>objective</a:t>
            </a:r>
            <a:r>
              <a:rPr lang="en-US" b="1" dirty="0"/>
              <a:t> summary of Greeley’s “The Prayer of Twenty Millions”? </a:t>
            </a:r>
          </a:p>
          <a:p>
            <a:pPr marL="457200" indent="-457200">
              <a:buFont typeface="+mj-lt"/>
              <a:buAutoNum type="alphaUcPeriod"/>
            </a:pPr>
            <a:r>
              <a:rPr lang="en-US" dirty="0"/>
              <a:t>Greeley’s priority is ending slavery, so he argues that Lincoln’s refusal to enforce the Confiscation Act prolongs the war, as it allows slavery to continue in places where it should not. </a:t>
            </a:r>
          </a:p>
          <a:p>
            <a:pPr marL="457200" indent="-457200">
              <a:buFont typeface="+mj-lt"/>
              <a:buAutoNum type="alphaUcPeriod"/>
            </a:pPr>
            <a:r>
              <a:rPr lang="en-US" dirty="0"/>
              <a:t>Greeley’s anger at Lincoln’s refusal to end slavery in the Union is apparent in his claims that not ending slavery in the border states is equivalent to treason. </a:t>
            </a:r>
          </a:p>
          <a:p>
            <a:pPr marL="457200" indent="-457200">
              <a:buFont typeface="+mj-lt"/>
              <a:buAutoNum type="alphaUcPeriod"/>
            </a:pPr>
            <a:r>
              <a:rPr lang="en-US" dirty="0"/>
              <a:t>Greeley’s belief is that ending slavery is more important than saving the Union, so he argues that Lincoln should let the border states leave the Union. </a:t>
            </a:r>
          </a:p>
          <a:p>
            <a:pPr marL="457200" indent="-457200">
              <a:buFont typeface="+mj-lt"/>
              <a:buAutoNum type="alphaUcPeriod"/>
            </a:pPr>
            <a:r>
              <a:rPr lang="en-US" dirty="0"/>
              <a:t>Greeley’s frustration in Lincoln’s refusal to enforce the Confiscation Act is apparent in his claim that Lincoln’s decision to allow slavery to continue is treasonous. </a:t>
            </a:r>
          </a:p>
        </p:txBody>
      </p:sp>
      <p:sp>
        <p:nvSpPr>
          <p:cNvPr id="2" name="Rectangle 1"/>
          <p:cNvSpPr/>
          <p:nvPr/>
        </p:nvSpPr>
        <p:spPr>
          <a:xfrm>
            <a:off x="457200" y="6056997"/>
            <a:ext cx="8229600" cy="307777"/>
          </a:xfrm>
          <a:prstGeom prst="rect">
            <a:avLst/>
          </a:prstGeom>
        </p:spPr>
        <p:txBody>
          <a:bodyPr wrap="square">
            <a:spAutoFit/>
          </a:bodyPr>
          <a:lstStyle/>
          <a:p>
            <a:pPr algn="ctr"/>
            <a:r>
              <a:rPr lang="en-US" sz="1400" dirty="0"/>
              <a:t>Associated text: “The Prayer of Twenty Millions” by Horace Greeley</a:t>
            </a:r>
          </a:p>
        </p:txBody>
      </p:sp>
    </p:spTree>
    <p:extLst>
      <p:ext uri="{BB962C8B-B14F-4D97-AF65-F5344CB8AC3E}">
        <p14:creationId xmlns:p14="http://schemas.microsoft.com/office/powerpoint/2010/main" val="3828867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CCSS.ELA-Literacy.RI.11-12.3</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a complex set of ideas or sequence of events and </a:t>
            </a:r>
            <a:r>
              <a:rPr lang="en-US" dirty="0">
                <a:solidFill>
                  <a:schemeClr val="accent2"/>
                </a:solidFill>
              </a:rPr>
              <a:t>explain</a:t>
            </a:r>
            <a:r>
              <a:rPr lang="en-US" dirty="0"/>
              <a:t> how specific individuals, ideas, or events interact and develop over the course of the text. </a:t>
            </a:r>
          </a:p>
        </p:txBody>
      </p:sp>
    </p:spTree>
    <p:extLst>
      <p:ext uri="{BB962C8B-B14F-4D97-AF65-F5344CB8AC3E}">
        <p14:creationId xmlns:p14="http://schemas.microsoft.com/office/powerpoint/2010/main" val="2775670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1"/>
            <a:ext cx="8229600" cy="5091008"/>
          </a:xfrm>
        </p:spPr>
        <p:txBody>
          <a:bodyPr/>
          <a:lstStyle/>
          <a:p>
            <a:pPr marL="0" indent="0">
              <a:buNone/>
            </a:pPr>
            <a:r>
              <a:rPr lang="en-US" b="1" dirty="0"/>
              <a:t>Which sentence explains the ideas Anthony puts forth in her speech?</a:t>
            </a:r>
          </a:p>
          <a:p>
            <a:pPr marL="457200" indent="-457200">
              <a:buAutoNum type="alphaUcPeriod"/>
            </a:pPr>
            <a:r>
              <a:rPr lang="en-US" dirty="0"/>
              <a:t>Women, as members of a disenfranchised class, have a duty to stand up to their oppressors. </a:t>
            </a:r>
          </a:p>
          <a:p>
            <a:pPr marL="457200" indent="-457200">
              <a:buAutoNum type="alphaUcPeriod"/>
            </a:pPr>
            <a:r>
              <a:rPr lang="en-US" dirty="0"/>
              <a:t>Citizens, regardless of gender, have a natural right to vote. </a:t>
            </a:r>
          </a:p>
          <a:p>
            <a:pPr marL="457200" indent="-457200">
              <a:buAutoNum type="alphaUcPeriod"/>
            </a:pPr>
            <a:r>
              <a:rPr lang="en-US" dirty="0"/>
              <a:t>The founding documents are an important part of life in America.</a:t>
            </a:r>
          </a:p>
          <a:p>
            <a:pPr marL="457200" indent="-457200">
              <a:buAutoNum type="alphaUcPeriod"/>
            </a:pPr>
            <a:r>
              <a:rPr lang="en-US" dirty="0"/>
              <a:t>Governments exist to give citizens rights, including the right to vote.</a:t>
            </a:r>
          </a:p>
        </p:txBody>
      </p:sp>
      <p:sp>
        <p:nvSpPr>
          <p:cNvPr id="2" name="Rectangle 1"/>
          <p:cNvSpPr/>
          <p:nvPr/>
        </p:nvSpPr>
        <p:spPr>
          <a:xfrm>
            <a:off x="457200" y="6060708"/>
            <a:ext cx="8229600" cy="307777"/>
          </a:xfrm>
          <a:prstGeom prst="rect">
            <a:avLst/>
          </a:prstGeom>
        </p:spPr>
        <p:txBody>
          <a:bodyPr wrap="square">
            <a:spAutoFit/>
          </a:bodyPr>
          <a:lstStyle/>
          <a:p>
            <a:pPr algn="ctr"/>
            <a:r>
              <a:rPr lang="en-US" sz="1400" dirty="0"/>
              <a:t>Associated Text: “Is it a Crime for a Citizen of the United States to Vote?” by Susan B Anthony</a:t>
            </a:r>
          </a:p>
        </p:txBody>
      </p:sp>
    </p:spTree>
    <p:extLst>
      <p:ext uri="{BB962C8B-B14F-4D97-AF65-F5344CB8AC3E}">
        <p14:creationId xmlns:p14="http://schemas.microsoft.com/office/powerpoint/2010/main" val="588381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1734"/>
            <a:ext cx="8229600" cy="5512042"/>
          </a:xfrm>
        </p:spPr>
        <p:txBody>
          <a:bodyPr>
            <a:normAutofit lnSpcReduction="10000"/>
          </a:bodyPr>
          <a:lstStyle/>
          <a:p>
            <a:pPr marL="0" indent="0">
              <a:buNone/>
            </a:pPr>
            <a:r>
              <a:rPr lang="en-US" b="1" dirty="0"/>
              <a:t>Anthony uses the word “rights” several times in the excerpt from her speech. Which statement </a:t>
            </a:r>
            <a:r>
              <a:rPr lang="en-US" b="1" u="sng" dirty="0"/>
              <a:t>best</a:t>
            </a:r>
            <a:r>
              <a:rPr lang="en-US" b="1" dirty="0"/>
              <a:t> tells how the concept of “rights” is linked to one of her main arguments?</a:t>
            </a:r>
          </a:p>
          <a:p>
            <a:pPr marL="457200" indent="-457200">
              <a:buFont typeface="+mj-lt"/>
              <a:buAutoNum type="alphaUcPeriod"/>
            </a:pPr>
            <a:r>
              <a:rPr lang="en-US" dirty="0"/>
              <a:t>Because the national government gave Anthony the right to vote, the state government cannot take it away.</a:t>
            </a:r>
          </a:p>
          <a:p>
            <a:pPr marL="457200" indent="-457200">
              <a:buFont typeface="+mj-lt"/>
              <a:buAutoNum type="alphaUcPeriod"/>
            </a:pPr>
            <a:r>
              <a:rPr lang="en-US" dirty="0"/>
              <a:t>Because the right to vote is necessary for full equity, Anthony urges changes to the documents written by the Founding Fathers.</a:t>
            </a:r>
          </a:p>
          <a:p>
            <a:pPr marL="457200" indent="-457200">
              <a:buFont typeface="+mj-lt"/>
              <a:buAutoNum type="alphaUcPeriod"/>
            </a:pPr>
            <a:r>
              <a:rPr lang="en-US" dirty="0"/>
              <a:t>Because women are denied the right to vote and many other rights, Anthony believes women should revolt against the government.</a:t>
            </a:r>
          </a:p>
          <a:p>
            <a:pPr marL="457200" indent="-457200">
              <a:buFont typeface="+mj-lt"/>
              <a:buAutoNum type="alphaUcPeriod"/>
            </a:pPr>
            <a:r>
              <a:rPr lang="en-US" dirty="0"/>
              <a:t>Because Anthony has always possessed the right to vote, she did not commit a crime by voting.</a:t>
            </a:r>
          </a:p>
        </p:txBody>
      </p:sp>
      <p:sp>
        <p:nvSpPr>
          <p:cNvPr id="2" name="Rectangle 1"/>
          <p:cNvSpPr/>
          <p:nvPr/>
        </p:nvSpPr>
        <p:spPr>
          <a:xfrm>
            <a:off x="457200" y="6071151"/>
            <a:ext cx="8229600" cy="307777"/>
          </a:xfrm>
          <a:prstGeom prst="rect">
            <a:avLst/>
          </a:prstGeom>
        </p:spPr>
        <p:txBody>
          <a:bodyPr wrap="square">
            <a:spAutoFit/>
          </a:bodyPr>
          <a:lstStyle/>
          <a:p>
            <a:pPr algn="ctr"/>
            <a:r>
              <a:rPr lang="en-US" sz="1400" dirty="0"/>
              <a:t>Associated text: “Is it a Crime for a Citizen of the United States to Vote?” by Susan B. Anthony</a:t>
            </a:r>
          </a:p>
        </p:txBody>
      </p:sp>
    </p:spTree>
    <p:extLst>
      <p:ext uri="{BB962C8B-B14F-4D97-AF65-F5344CB8AC3E}">
        <p14:creationId xmlns:p14="http://schemas.microsoft.com/office/powerpoint/2010/main" val="2214792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CCSS.ELA.Literacy.RI.11-12.4</a:t>
            </a:r>
          </a:p>
        </p:txBody>
      </p:sp>
      <p:sp>
        <p:nvSpPr>
          <p:cNvPr id="3" name="Content Placeholder 2"/>
          <p:cNvSpPr>
            <a:spLocks noGrp="1"/>
          </p:cNvSpPr>
          <p:nvPr>
            <p:ph idx="1"/>
          </p:nvPr>
        </p:nvSpPr>
        <p:spPr/>
        <p:txBody>
          <a:bodyPr/>
          <a:lstStyle/>
          <a:p>
            <a:pPr marL="0" indent="0">
              <a:buNone/>
            </a:pPr>
            <a:r>
              <a:rPr lang="en-US" dirty="0">
                <a:solidFill>
                  <a:schemeClr val="accent2"/>
                </a:solidFill>
              </a:rPr>
              <a:t>Determine</a:t>
            </a:r>
            <a:r>
              <a:rPr lang="en-US" dirty="0"/>
              <a:t> the meaning of words and phrases as they are used in a text, including figurative, connotative, and technical meanings; </a:t>
            </a:r>
            <a:r>
              <a:rPr lang="en-US" dirty="0">
                <a:solidFill>
                  <a:schemeClr val="accent2"/>
                </a:solidFill>
              </a:rPr>
              <a:t>analyze</a:t>
            </a:r>
            <a:r>
              <a:rPr lang="en-US" dirty="0"/>
              <a:t> how an author uses and refines the meaning of a key term or terms over the course of a text (e.g., how Madison defines faction in Federalist No. 10). </a:t>
            </a:r>
          </a:p>
        </p:txBody>
      </p:sp>
    </p:spTree>
    <p:extLst>
      <p:ext uri="{BB962C8B-B14F-4D97-AF65-F5344CB8AC3E}">
        <p14:creationId xmlns:p14="http://schemas.microsoft.com/office/powerpoint/2010/main" val="151629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
            <a:ext cx="8229600" cy="5796280"/>
          </a:xfrm>
        </p:spPr>
        <p:txBody>
          <a:bodyPr>
            <a:normAutofit fontScale="77500" lnSpcReduction="20000"/>
          </a:bodyPr>
          <a:lstStyle/>
          <a:p>
            <a:pPr marL="0" indent="0">
              <a:buNone/>
            </a:pPr>
            <a:r>
              <a:rPr lang="en-US" b="1" dirty="0"/>
              <a:t>In paragraph 2, what does the word “barter” mean?</a:t>
            </a:r>
          </a:p>
          <a:p>
            <a:pPr marL="457200" indent="-457200">
              <a:buFont typeface="+mj-lt"/>
              <a:buAutoNum type="alphaUcPeriod"/>
            </a:pPr>
            <a:r>
              <a:rPr lang="en-US" dirty="0"/>
              <a:t>trade</a:t>
            </a:r>
          </a:p>
          <a:p>
            <a:pPr marL="457200" indent="-457200">
              <a:buFont typeface="+mj-lt"/>
              <a:buAutoNum type="alphaUcPeriod"/>
            </a:pPr>
            <a:r>
              <a:rPr lang="en-US" dirty="0"/>
              <a:t>grant</a:t>
            </a:r>
          </a:p>
          <a:p>
            <a:pPr marL="457200" indent="-457200">
              <a:buFont typeface="+mj-lt"/>
              <a:buAutoNum type="alphaUcPeriod"/>
            </a:pPr>
            <a:r>
              <a:rPr lang="en-US" dirty="0"/>
              <a:t>take</a:t>
            </a:r>
          </a:p>
          <a:p>
            <a:pPr marL="457200" indent="-457200">
              <a:buFont typeface="+mj-lt"/>
              <a:buAutoNum type="alphaUcPeriod"/>
            </a:pPr>
            <a:r>
              <a:rPr lang="en-US" dirty="0"/>
              <a:t>sell</a:t>
            </a:r>
          </a:p>
          <a:p>
            <a:pPr marL="457200" indent="-457200">
              <a:buFont typeface="+mj-lt"/>
              <a:buAutoNum type="alphaUcPeriod"/>
            </a:pPr>
            <a:endParaRPr lang="en-US" b="1" dirty="0"/>
          </a:p>
          <a:p>
            <a:pPr marL="0" indent="0">
              <a:buNone/>
            </a:pPr>
            <a:r>
              <a:rPr lang="en-US" b="1" i="1" dirty="0"/>
              <a:t>The text of paragraph 2 is provided below for reference. </a:t>
            </a:r>
          </a:p>
          <a:p>
            <a:pPr marL="0" indent="0">
              <a:buNone/>
            </a:pPr>
            <a:r>
              <a:rPr lang="en-US" dirty="0"/>
              <a:t>Our democratic-republican government is based on the idea of the natural right of every individual member thereof to a voice and a vote in making and executing the laws. We assert the province of government to be to secure the people in the enjoyment of their unalienable rights. We throw to the winds the old dogma that governments can give rights. Before governments were organized, no one denies that each individual possessed the right to protect his own life, liberty, and property. And when 100 or 1,000,000 people enter into a free government, they do not barter away their natural rights; they simply pledge themselves to protect teach other in the enjoyment of them, through prescribed judicial and legislative tribunals. They agree to abandon the methods of brute force in the adjustment of their differences, and adopt those of civilization. </a:t>
            </a:r>
          </a:p>
          <a:p>
            <a:pPr marL="0" indent="0">
              <a:buNone/>
            </a:pPr>
            <a:endParaRPr lang="en-US" dirty="0"/>
          </a:p>
        </p:txBody>
      </p:sp>
      <p:sp>
        <p:nvSpPr>
          <p:cNvPr id="2" name="Rectangle 1"/>
          <p:cNvSpPr/>
          <p:nvPr/>
        </p:nvSpPr>
        <p:spPr>
          <a:xfrm>
            <a:off x="457200" y="6013083"/>
            <a:ext cx="8229600" cy="307777"/>
          </a:xfrm>
          <a:prstGeom prst="rect">
            <a:avLst/>
          </a:prstGeom>
        </p:spPr>
        <p:txBody>
          <a:bodyPr wrap="square">
            <a:spAutoFit/>
          </a:bodyPr>
          <a:lstStyle/>
          <a:p>
            <a:pPr algn="ctr"/>
            <a:r>
              <a:rPr lang="en-US" sz="1400" dirty="0"/>
              <a:t>Associated text: “Is it a Crime for a Citizen of the United States to Vote?” by Susan B. Anthony</a:t>
            </a:r>
          </a:p>
        </p:txBody>
      </p:sp>
    </p:spTree>
    <p:extLst>
      <p:ext uri="{BB962C8B-B14F-4D97-AF65-F5344CB8AC3E}">
        <p14:creationId xmlns:p14="http://schemas.microsoft.com/office/powerpoint/2010/main" val="3501518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6400"/>
            <a:ext cx="8229600" cy="5719763"/>
          </a:xfrm>
        </p:spPr>
        <p:txBody>
          <a:bodyPr>
            <a:normAutofit fontScale="85000" lnSpcReduction="20000"/>
          </a:bodyPr>
          <a:lstStyle/>
          <a:p>
            <a:pPr marL="0" indent="0">
              <a:buNone/>
            </a:pPr>
            <a:r>
              <a:rPr lang="en-US" b="1" dirty="0"/>
              <a:t>The following item has two parts. Answer Part A and then answer Part B.</a:t>
            </a:r>
            <a:endParaRPr lang="en-US" dirty="0"/>
          </a:p>
          <a:p>
            <a:pPr marL="0" indent="0">
              <a:buNone/>
            </a:pPr>
            <a:endParaRPr lang="en-US" b="1" dirty="0"/>
          </a:p>
          <a:p>
            <a:pPr marL="0" indent="0">
              <a:buNone/>
            </a:pPr>
            <a:r>
              <a:rPr lang="en-US" b="1" dirty="0"/>
              <a:t>Part A: What is the meaning of the word </a:t>
            </a:r>
            <a:r>
              <a:rPr lang="en-US" b="1" i="1" dirty="0"/>
              <a:t>unalienable </a:t>
            </a:r>
            <a:r>
              <a:rPr lang="en-US" b="1" dirty="0"/>
              <a:t>in the fourth paragraph of the speech?</a:t>
            </a:r>
          </a:p>
          <a:p>
            <a:pPr marL="457200" indent="-457200">
              <a:buFont typeface="+mj-lt"/>
              <a:buAutoNum type="alphaUcPeriod"/>
            </a:pPr>
            <a:r>
              <a:rPr lang="en-US" dirty="0"/>
              <a:t>Cannot be defined</a:t>
            </a:r>
          </a:p>
          <a:p>
            <a:pPr marL="457200" indent="-457200">
              <a:buFont typeface="+mj-lt"/>
              <a:buAutoNum type="alphaUcPeriod"/>
            </a:pPr>
            <a:r>
              <a:rPr lang="en-US" dirty="0"/>
              <a:t>Cannot be taken away</a:t>
            </a:r>
          </a:p>
          <a:p>
            <a:pPr marL="457200" indent="-457200">
              <a:buFont typeface="+mj-lt"/>
              <a:buAutoNum type="alphaUcPeriod"/>
            </a:pPr>
            <a:r>
              <a:rPr lang="en-US" dirty="0"/>
              <a:t>Cannot be seen or touched</a:t>
            </a:r>
          </a:p>
          <a:p>
            <a:pPr marL="457200" indent="-457200">
              <a:buFont typeface="+mj-lt"/>
              <a:buAutoNum type="alphaUcPeriod"/>
            </a:pPr>
            <a:r>
              <a:rPr lang="en-US" dirty="0"/>
              <a:t>Cannot be given to all</a:t>
            </a:r>
          </a:p>
          <a:p>
            <a:pPr marL="0" indent="0">
              <a:buNone/>
            </a:pPr>
            <a:endParaRPr lang="en-US" dirty="0"/>
          </a:p>
          <a:p>
            <a:pPr marL="0" indent="0">
              <a:buNone/>
            </a:pPr>
            <a:r>
              <a:rPr lang="en-US" b="1" dirty="0"/>
              <a:t>Part B: Which </a:t>
            </a:r>
            <a:r>
              <a:rPr lang="en-US" b="1" u="sng" dirty="0"/>
              <a:t>two</a:t>
            </a:r>
            <a:r>
              <a:rPr lang="en-US" b="1" dirty="0"/>
              <a:t> phrases from the text best help the reader understand the meaning of </a:t>
            </a:r>
            <a:r>
              <a:rPr lang="en-US" b="1" i="1" dirty="0"/>
              <a:t>unalienable</a:t>
            </a:r>
            <a:r>
              <a:rPr lang="en-US" b="1" dirty="0"/>
              <a:t>?</a:t>
            </a:r>
          </a:p>
          <a:p>
            <a:pPr marL="457200" indent="-457200">
              <a:buFont typeface="+mj-lt"/>
              <a:buAutoNum type="alphaUcPeriod"/>
            </a:pPr>
            <a:r>
              <a:rPr lang="en-US" dirty="0"/>
              <a:t>“God given”</a:t>
            </a:r>
          </a:p>
          <a:p>
            <a:pPr marL="457200" indent="-457200">
              <a:buFont typeface="+mj-lt"/>
              <a:buAutoNum type="alphaUcPeriod"/>
            </a:pPr>
            <a:r>
              <a:rPr lang="en-US" dirty="0"/>
              <a:t>“Endowed by their Creator” </a:t>
            </a:r>
          </a:p>
          <a:p>
            <a:pPr marL="457200" indent="-457200">
              <a:buFont typeface="+mj-lt"/>
              <a:buAutoNum type="alphaUcPeriod"/>
            </a:pPr>
            <a:r>
              <a:rPr lang="en-US" dirty="0"/>
              <a:t>“deriving their just powers”</a:t>
            </a:r>
          </a:p>
          <a:p>
            <a:pPr marL="457200" indent="-457200">
              <a:buFont typeface="+mj-lt"/>
              <a:buAutoNum type="alphaUcPeriod"/>
            </a:pPr>
            <a:r>
              <a:rPr lang="en-US" dirty="0"/>
              <a:t>“the consent of the governed”</a:t>
            </a:r>
          </a:p>
          <a:p>
            <a:pPr marL="457200" indent="-457200">
              <a:buFont typeface="+mj-lt"/>
              <a:buAutoNum type="alphaUcPeriod"/>
            </a:pPr>
            <a:r>
              <a:rPr lang="en-US" dirty="0"/>
              <a:t>“the right of all men”</a:t>
            </a:r>
          </a:p>
          <a:p>
            <a:pPr marL="457200" indent="-457200">
              <a:buFont typeface="+mj-lt"/>
              <a:buAutoNum type="alphaUcPeriod"/>
            </a:pPr>
            <a:r>
              <a:rPr lang="en-US" dirty="0"/>
              <a:t>“as the Quaker preacher said”</a:t>
            </a:r>
          </a:p>
          <a:p>
            <a:pPr marL="457200" indent="-457200">
              <a:buFont typeface="+mj-lt"/>
              <a:buAutoNum type="alphaUcPeriod"/>
            </a:pPr>
            <a:r>
              <a:rPr lang="en-US" dirty="0"/>
              <a:t>“by those declarations”</a:t>
            </a:r>
          </a:p>
        </p:txBody>
      </p:sp>
      <p:sp>
        <p:nvSpPr>
          <p:cNvPr id="2" name="Rectangle 1"/>
          <p:cNvSpPr/>
          <p:nvPr/>
        </p:nvSpPr>
        <p:spPr>
          <a:xfrm>
            <a:off x="457200" y="6065058"/>
            <a:ext cx="8229600" cy="307777"/>
          </a:xfrm>
          <a:prstGeom prst="rect">
            <a:avLst/>
          </a:prstGeom>
        </p:spPr>
        <p:txBody>
          <a:bodyPr wrap="square">
            <a:spAutoFit/>
          </a:bodyPr>
          <a:lstStyle/>
          <a:p>
            <a:pPr algn="ctr"/>
            <a:r>
              <a:rPr lang="en-US" sz="1400" dirty="0"/>
              <a:t>Associated text: “Is it a Crime for a Citizen of the United States to Vote?” by Susan B. Anthony</a:t>
            </a:r>
          </a:p>
        </p:txBody>
      </p:sp>
    </p:spTree>
    <p:extLst>
      <p:ext uri="{BB962C8B-B14F-4D97-AF65-F5344CB8AC3E}">
        <p14:creationId xmlns:p14="http://schemas.microsoft.com/office/powerpoint/2010/main" val="327790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Diving into the Specific Grade-Level Standards</a:t>
            </a:r>
          </a:p>
        </p:txBody>
      </p:sp>
      <p:sp>
        <p:nvSpPr>
          <p:cNvPr id="3" name="Content Placeholder 2"/>
          <p:cNvSpPr>
            <a:spLocks noGrp="1"/>
          </p:cNvSpPr>
          <p:nvPr>
            <p:ph idx="1"/>
          </p:nvPr>
        </p:nvSpPr>
        <p:spPr/>
        <p:txBody>
          <a:bodyPr/>
          <a:lstStyle/>
          <a:p>
            <a:pPr marL="0" indent="0">
              <a:buNone/>
            </a:pPr>
            <a:r>
              <a:rPr lang="en-US" dirty="0"/>
              <a:t>Remember that Standards 1 and 10 are bookends requiring:</a:t>
            </a:r>
          </a:p>
          <a:p>
            <a:r>
              <a:rPr lang="en-US" dirty="0"/>
              <a:t>all </a:t>
            </a:r>
            <a:r>
              <a:rPr lang="en-US" b="1" dirty="0">
                <a:solidFill>
                  <a:schemeClr val="tx1"/>
                </a:solidFill>
              </a:rPr>
              <a:t>passages</a:t>
            </a:r>
            <a:r>
              <a:rPr lang="en-US" dirty="0">
                <a:solidFill>
                  <a:schemeClr val="tx1"/>
                </a:solidFill>
              </a:rPr>
              <a:t> </a:t>
            </a:r>
            <a:r>
              <a:rPr lang="en-US" dirty="0"/>
              <a:t>to be appropriately complex </a:t>
            </a:r>
          </a:p>
          <a:p>
            <a:r>
              <a:rPr lang="en-US" dirty="0"/>
              <a:t>all </a:t>
            </a:r>
            <a:r>
              <a:rPr lang="en-US" b="1" dirty="0">
                <a:solidFill>
                  <a:schemeClr val="tx1"/>
                </a:solidFill>
              </a:rPr>
              <a:t>items</a:t>
            </a:r>
            <a:r>
              <a:rPr lang="en-US" dirty="0">
                <a:solidFill>
                  <a:schemeClr val="tx1"/>
                </a:solidFill>
              </a:rPr>
              <a:t> </a:t>
            </a:r>
            <a:r>
              <a:rPr lang="en-US" dirty="0"/>
              <a:t>to be answered using textual evidence</a:t>
            </a:r>
          </a:p>
          <a:p>
            <a:pPr marL="0" indent="0">
              <a:buNone/>
            </a:pPr>
            <a:endParaRPr lang="en-US" dirty="0"/>
          </a:p>
          <a:p>
            <a:pPr marL="0" indent="0">
              <a:buNone/>
            </a:pPr>
            <a:r>
              <a:rPr lang="en-US" b="1" dirty="0"/>
              <a:t>Items should </a:t>
            </a:r>
            <a:r>
              <a:rPr lang="en-US" b="1" i="1" dirty="0">
                <a:solidFill>
                  <a:schemeClr val="tx1"/>
                </a:solidFill>
              </a:rPr>
              <a:t>never</a:t>
            </a:r>
            <a:r>
              <a:rPr lang="en-US" b="1" dirty="0">
                <a:solidFill>
                  <a:schemeClr val="tx1"/>
                </a:solidFill>
              </a:rPr>
              <a:t> </a:t>
            </a:r>
            <a:r>
              <a:rPr lang="en-US" b="1" dirty="0"/>
              <a:t>be aligned to standard 1 only. Instead, items should be aligned to standard 1 </a:t>
            </a:r>
            <a:r>
              <a:rPr lang="en-US" b="1" i="1" dirty="0">
                <a:solidFill>
                  <a:schemeClr val="tx1"/>
                </a:solidFill>
              </a:rPr>
              <a:t>and</a:t>
            </a:r>
            <a:r>
              <a:rPr lang="en-US" b="1" dirty="0">
                <a:solidFill>
                  <a:schemeClr val="tx1"/>
                </a:solidFill>
              </a:rPr>
              <a:t> </a:t>
            </a:r>
            <a:r>
              <a:rPr lang="en-US" b="1" dirty="0"/>
              <a:t>at least one other standard.</a:t>
            </a:r>
          </a:p>
        </p:txBody>
      </p:sp>
    </p:spTree>
    <p:extLst>
      <p:ext uri="{BB962C8B-B14F-4D97-AF65-F5344CB8AC3E}">
        <p14:creationId xmlns:p14="http://schemas.microsoft.com/office/powerpoint/2010/main" val="3036783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4480"/>
            <a:ext cx="8229600" cy="5841683"/>
          </a:xfrm>
        </p:spPr>
        <p:txBody>
          <a:bodyPr>
            <a:normAutofit lnSpcReduction="10000"/>
          </a:bodyPr>
          <a:lstStyle/>
          <a:p>
            <a:pPr marL="0" indent="0">
              <a:buNone/>
            </a:pPr>
            <a:r>
              <a:rPr lang="en-US" b="1" dirty="0"/>
              <a:t>In the last paragraph of the excerpt, what is the meaning of the concept of a </a:t>
            </a:r>
            <a:r>
              <a:rPr lang="en-US" b="1" i="1" dirty="0"/>
              <a:t>platform</a:t>
            </a:r>
            <a:r>
              <a:rPr lang="en-US" b="1" dirty="0"/>
              <a:t> of equality in relation to the central idea of Anthony’s speech?</a:t>
            </a:r>
          </a:p>
          <a:p>
            <a:pPr marL="457200" indent="-457200">
              <a:buFont typeface="+mj-lt"/>
              <a:buAutoNum type="alphaUcPeriod"/>
            </a:pPr>
            <a:r>
              <a:rPr lang="en-US" dirty="0"/>
              <a:t>A platform is flat; everyone stands at the same level, which reflects Anthony’s argument that men and women have equal rights.</a:t>
            </a:r>
          </a:p>
          <a:p>
            <a:pPr marL="457200" indent="-457200">
              <a:buFont typeface="+mj-lt"/>
              <a:buAutoNum type="alphaUcPeriod"/>
            </a:pPr>
            <a:r>
              <a:rPr lang="en-US" dirty="0"/>
              <a:t>A platform is wide and deep; there is room for everyone, which symbolizes Anthony’s argument that the Constitution addresses rights for all. </a:t>
            </a:r>
          </a:p>
          <a:p>
            <a:pPr marL="457200" indent="-457200">
              <a:buFont typeface="+mj-lt"/>
              <a:buAutoNum type="alphaUcPeriod"/>
            </a:pPr>
            <a:r>
              <a:rPr lang="en-US" dirty="0"/>
              <a:t>A platform is elevated; equality for everyone is an exalted ideal, which illustrates Anthony’s argument that the right to vote is a privilege and should be held in high regard.</a:t>
            </a:r>
          </a:p>
          <a:p>
            <a:pPr marL="457200" indent="-457200">
              <a:buFont typeface="+mj-lt"/>
              <a:buAutoNum type="alphaUcPeriod"/>
            </a:pPr>
            <a:r>
              <a:rPr lang="en-US" dirty="0"/>
              <a:t>A platform is long-lasting; everyone should have permanent equality, which describes Anthony’s vision of how long unalienable rights have existed. </a:t>
            </a:r>
          </a:p>
        </p:txBody>
      </p:sp>
      <p:sp>
        <p:nvSpPr>
          <p:cNvPr id="2" name="Rectangle 1"/>
          <p:cNvSpPr/>
          <p:nvPr/>
        </p:nvSpPr>
        <p:spPr>
          <a:xfrm>
            <a:off x="457200" y="6008601"/>
            <a:ext cx="8229600" cy="338554"/>
          </a:xfrm>
          <a:prstGeom prst="rect">
            <a:avLst/>
          </a:prstGeom>
        </p:spPr>
        <p:txBody>
          <a:bodyPr wrap="square">
            <a:spAutoFit/>
          </a:bodyPr>
          <a:lstStyle/>
          <a:p>
            <a:pPr algn="ctr"/>
            <a:r>
              <a:rPr lang="en-US" sz="1600" b="1" dirty="0"/>
              <a:t>Associated text: </a:t>
            </a:r>
            <a:r>
              <a:rPr lang="en-US" sz="1600" dirty="0"/>
              <a:t>“Is it a Crime for a Citizen of the United States to Vote?” by Susan B. Anthony</a:t>
            </a:r>
            <a:endParaRPr lang="en-US" sz="1600" b="1" dirty="0"/>
          </a:p>
        </p:txBody>
      </p:sp>
    </p:spTree>
    <p:extLst>
      <p:ext uri="{BB962C8B-B14F-4D97-AF65-F5344CB8AC3E}">
        <p14:creationId xmlns:p14="http://schemas.microsoft.com/office/powerpoint/2010/main" val="2939446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CCSS.ELA-Literacy.RI.11-12.5</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and </a:t>
            </a:r>
            <a:r>
              <a:rPr lang="en-US" dirty="0">
                <a:solidFill>
                  <a:schemeClr val="accent2"/>
                </a:solidFill>
              </a:rPr>
              <a:t>evaluate</a:t>
            </a:r>
            <a:r>
              <a:rPr lang="en-US" dirty="0"/>
              <a:t> the effectiveness of the structure an author uses in his or her exposition or argument, including whether the structure makes points clear, convincing, and engaging. </a:t>
            </a:r>
          </a:p>
        </p:txBody>
      </p:sp>
    </p:spTree>
    <p:extLst>
      <p:ext uri="{BB962C8B-B14F-4D97-AF65-F5344CB8AC3E}">
        <p14:creationId xmlns:p14="http://schemas.microsoft.com/office/powerpoint/2010/main" val="182802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0948"/>
            <a:ext cx="8229600" cy="5191954"/>
          </a:xfrm>
        </p:spPr>
        <p:txBody>
          <a:bodyPr/>
          <a:lstStyle/>
          <a:p>
            <a:pPr marL="0" indent="0">
              <a:buNone/>
            </a:pPr>
            <a:r>
              <a:rPr lang="en-US" b="1" dirty="0"/>
              <a:t>How does Lincoln organize his ideas in “The Union and Slavery”?</a:t>
            </a:r>
          </a:p>
          <a:p>
            <a:pPr marL="457200" indent="-457200">
              <a:buFont typeface="Arial"/>
              <a:buAutoNum type="alphaUcPeriod"/>
            </a:pPr>
            <a:r>
              <a:rPr lang="en-US" dirty="0"/>
              <a:t>He compares the claims Greeley makes about him to what he believes is true about himself. </a:t>
            </a:r>
          </a:p>
          <a:p>
            <a:pPr marL="457200" indent="-457200">
              <a:buAutoNum type="alphaUcPeriod"/>
            </a:pPr>
            <a:r>
              <a:rPr lang="en-US" dirty="0"/>
              <a:t>He repeats the claim throughout the speech that his primary mission is to end slavery.</a:t>
            </a:r>
          </a:p>
          <a:p>
            <a:pPr marL="457200" indent="-457200">
              <a:buAutoNum type="alphaUcPeriod"/>
            </a:pPr>
            <a:r>
              <a:rPr lang="en-US" dirty="0"/>
              <a:t>He begins by refuting Greely’s idea that he is pursuing a policy that will keep slaves in the nation and supports it with examples throughout the speech.</a:t>
            </a:r>
          </a:p>
          <a:p>
            <a:pPr marL="457200" indent="-457200">
              <a:buAutoNum type="alphaUcPeriod"/>
            </a:pPr>
            <a:r>
              <a:rPr lang="en-US" dirty="0"/>
              <a:t>He claims the idea that the Constitution supports his belief in saving the Union and explains the ideas that support this idea. </a:t>
            </a:r>
          </a:p>
        </p:txBody>
      </p:sp>
      <p:sp>
        <p:nvSpPr>
          <p:cNvPr id="2" name="Rectangle 1"/>
          <p:cNvSpPr/>
          <p:nvPr/>
        </p:nvSpPr>
        <p:spPr>
          <a:xfrm>
            <a:off x="457200" y="6084025"/>
            <a:ext cx="8229600" cy="307777"/>
          </a:xfrm>
          <a:prstGeom prst="rect">
            <a:avLst/>
          </a:prstGeom>
        </p:spPr>
        <p:txBody>
          <a:bodyPr wrap="square">
            <a:spAutoFit/>
          </a:bodyPr>
          <a:lstStyle/>
          <a:p>
            <a:pPr algn="ctr"/>
            <a:r>
              <a:rPr lang="en-US" sz="1400" dirty="0"/>
              <a:t>Associated Text: “The Union and Slavery” by Abraham Lincoln</a:t>
            </a:r>
          </a:p>
        </p:txBody>
      </p:sp>
    </p:spTree>
    <p:extLst>
      <p:ext uri="{BB962C8B-B14F-4D97-AF65-F5344CB8AC3E}">
        <p14:creationId xmlns:p14="http://schemas.microsoft.com/office/powerpoint/2010/main" val="30382288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5760"/>
            <a:ext cx="8229600" cy="5760403"/>
          </a:xfrm>
        </p:spPr>
        <p:txBody>
          <a:bodyPr>
            <a:normAutofit fontScale="92500"/>
          </a:bodyPr>
          <a:lstStyle/>
          <a:p>
            <a:pPr marL="0" indent="0">
              <a:buNone/>
            </a:pPr>
            <a:r>
              <a:rPr lang="en-US" b="1" dirty="0"/>
              <a:t>How does Lincoln’s organizational structure impact the argument he makes in “The Union and Slavery”?</a:t>
            </a:r>
          </a:p>
          <a:p>
            <a:pPr marL="457200" indent="-457200">
              <a:buFont typeface="Arial"/>
              <a:buAutoNum type="alphaUcPeriod"/>
            </a:pPr>
            <a:r>
              <a:rPr lang="en-US" dirty="0"/>
              <a:t>Lincoln’s choice to begin by responding directly to Greeley allows him to subtly criticize Greeley, allowing the reader to understand why Greeley was wrong.</a:t>
            </a:r>
          </a:p>
          <a:p>
            <a:pPr marL="457200" indent="-457200">
              <a:buFont typeface="Arial"/>
              <a:buAutoNum type="alphaUcPeriod"/>
            </a:pPr>
            <a:r>
              <a:rPr lang="en-US" dirty="0"/>
              <a:t>Lincoln’s decision to conclude with his desire to free all men keeps the focus of the essay on slavery, allowing the reader to understand Lincoln’s view of the purpose of the Civil War. </a:t>
            </a:r>
          </a:p>
          <a:p>
            <a:pPr marL="457200" indent="-457200">
              <a:buAutoNum type="alphaUcPeriod"/>
            </a:pPr>
            <a:r>
              <a:rPr lang="en-US" dirty="0"/>
              <a:t>Lincoln’s repetition of his primary goal of saving the Union keeps the focus specific, allowing the reader to deeply understand his true intentions.</a:t>
            </a:r>
          </a:p>
          <a:p>
            <a:pPr marL="457200" indent="-457200">
              <a:buAutoNum type="alphaUcPeriod"/>
            </a:pPr>
            <a:r>
              <a:rPr lang="en-US" dirty="0"/>
              <a:t>Lincoln’s examination of the accusations Greeley makes against him allows him to refute the claims, allowing the reader to understand Lincoln’s distrust of Greeley.</a:t>
            </a:r>
          </a:p>
        </p:txBody>
      </p:sp>
      <p:sp>
        <p:nvSpPr>
          <p:cNvPr id="2" name="Rectangle 1"/>
          <p:cNvSpPr/>
          <p:nvPr/>
        </p:nvSpPr>
        <p:spPr>
          <a:xfrm>
            <a:off x="457200" y="6081413"/>
            <a:ext cx="8229600" cy="307777"/>
          </a:xfrm>
          <a:prstGeom prst="rect">
            <a:avLst/>
          </a:prstGeom>
        </p:spPr>
        <p:txBody>
          <a:bodyPr wrap="square">
            <a:spAutoFit/>
          </a:bodyPr>
          <a:lstStyle/>
          <a:p>
            <a:pPr algn="ctr"/>
            <a:r>
              <a:rPr lang="en-US" sz="1400" dirty="0"/>
              <a:t>Associated Text: “The Union and Slavery” by Abraham Lincoln</a:t>
            </a:r>
          </a:p>
        </p:txBody>
      </p:sp>
    </p:spTree>
    <p:extLst>
      <p:ext uri="{BB962C8B-B14F-4D97-AF65-F5344CB8AC3E}">
        <p14:creationId xmlns:p14="http://schemas.microsoft.com/office/powerpoint/2010/main" val="35004566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CCSS.ELA-Literacy.RI.11-12.6</a:t>
            </a:r>
          </a:p>
        </p:txBody>
      </p:sp>
      <p:sp>
        <p:nvSpPr>
          <p:cNvPr id="3" name="Content Placeholder 2"/>
          <p:cNvSpPr>
            <a:spLocks noGrp="1"/>
          </p:cNvSpPr>
          <p:nvPr>
            <p:ph idx="1"/>
          </p:nvPr>
        </p:nvSpPr>
        <p:spPr/>
        <p:txBody>
          <a:bodyPr/>
          <a:lstStyle/>
          <a:p>
            <a:pPr marL="0" indent="0">
              <a:buNone/>
            </a:pPr>
            <a:r>
              <a:rPr lang="en-US" dirty="0">
                <a:solidFill>
                  <a:schemeClr val="accent2"/>
                </a:solidFill>
              </a:rPr>
              <a:t>Determine</a:t>
            </a:r>
            <a:r>
              <a:rPr lang="en-US" dirty="0"/>
              <a:t> an author’s point of view or purpose in a text in which the rhetoric is particularly effective, </a:t>
            </a:r>
            <a:r>
              <a:rPr lang="en-US" dirty="0">
                <a:solidFill>
                  <a:schemeClr val="accent2"/>
                </a:solidFill>
              </a:rPr>
              <a:t>analyzing</a:t>
            </a:r>
            <a:r>
              <a:rPr lang="en-US" dirty="0"/>
              <a:t> how style and content contribute to the power, persuasiveness or beauty of the text.</a:t>
            </a:r>
          </a:p>
        </p:txBody>
      </p:sp>
    </p:spTree>
    <p:extLst>
      <p:ext uri="{BB962C8B-B14F-4D97-AF65-F5344CB8AC3E}">
        <p14:creationId xmlns:p14="http://schemas.microsoft.com/office/powerpoint/2010/main" val="16027260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334"/>
            <a:ext cx="8229600" cy="4884804"/>
          </a:xfrm>
        </p:spPr>
        <p:txBody>
          <a:bodyPr>
            <a:normAutofit/>
          </a:bodyPr>
          <a:lstStyle/>
          <a:p>
            <a:pPr marL="0" indent="0">
              <a:buNone/>
            </a:pPr>
            <a:r>
              <a:rPr lang="en-US" b="1" dirty="0"/>
              <a:t>Which statement </a:t>
            </a:r>
            <a:r>
              <a:rPr lang="en-US" b="1" u="sng" dirty="0"/>
              <a:t>best</a:t>
            </a:r>
            <a:r>
              <a:rPr lang="en-US" b="1" dirty="0"/>
              <a:t> describes Anthony’s primary point of view regarding the role of government?</a:t>
            </a:r>
          </a:p>
          <a:p>
            <a:pPr marL="457200" indent="-457200">
              <a:buAutoNum type="alphaUcPeriod"/>
            </a:pPr>
            <a:r>
              <a:rPr lang="en-US" dirty="0"/>
              <a:t>Government should define and provide basic human rights to all.</a:t>
            </a:r>
          </a:p>
          <a:p>
            <a:pPr marL="457200" indent="-457200">
              <a:buAutoNum type="alphaUcPeriod"/>
            </a:pPr>
            <a:r>
              <a:rPr lang="en-US" dirty="0"/>
              <a:t>Government should enforce the law even when citizens are dissatisfied.</a:t>
            </a:r>
          </a:p>
          <a:p>
            <a:pPr marL="457200" indent="-457200">
              <a:buAutoNum type="alphaUcPeriod"/>
            </a:pPr>
            <a:r>
              <a:rPr lang="en-US" dirty="0"/>
              <a:t>Government should classify specific roles for different groups of people.</a:t>
            </a:r>
          </a:p>
          <a:p>
            <a:pPr marL="457200" indent="-457200">
              <a:buAutoNum type="alphaUcPeriod"/>
            </a:pPr>
            <a:r>
              <a:rPr lang="en-US" dirty="0"/>
              <a:t>Government should ensure that basic human rights are not infringed upon.</a:t>
            </a:r>
          </a:p>
          <a:p>
            <a:pPr marL="0" indent="0">
              <a:buNone/>
            </a:pPr>
            <a:endParaRPr lang="en-US" b="1" dirty="0"/>
          </a:p>
        </p:txBody>
      </p:sp>
      <p:sp>
        <p:nvSpPr>
          <p:cNvPr id="2" name="Rectangle 1"/>
          <p:cNvSpPr/>
          <p:nvPr/>
        </p:nvSpPr>
        <p:spPr>
          <a:xfrm>
            <a:off x="457200" y="6080465"/>
            <a:ext cx="8229600" cy="307777"/>
          </a:xfrm>
          <a:prstGeom prst="rect">
            <a:avLst/>
          </a:prstGeom>
        </p:spPr>
        <p:txBody>
          <a:bodyPr wrap="square">
            <a:spAutoFit/>
          </a:bodyPr>
          <a:lstStyle/>
          <a:p>
            <a:pPr algn="ctr"/>
            <a:r>
              <a:rPr lang="en-US" sz="1400" dirty="0"/>
              <a:t>Associated Text: “Is it a Crime for a Citizen of the United States to Vote?” by Susan B. Anthony</a:t>
            </a:r>
          </a:p>
        </p:txBody>
      </p:sp>
    </p:spTree>
    <p:extLst>
      <p:ext uri="{BB962C8B-B14F-4D97-AF65-F5344CB8AC3E}">
        <p14:creationId xmlns:p14="http://schemas.microsoft.com/office/powerpoint/2010/main" val="2283298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023" y="0"/>
            <a:ext cx="9005977" cy="6126163"/>
          </a:xfrm>
        </p:spPr>
        <p:txBody>
          <a:bodyPr>
            <a:noAutofit/>
          </a:bodyPr>
          <a:lstStyle/>
          <a:p>
            <a:pPr marL="0" indent="0">
              <a:buNone/>
            </a:pPr>
            <a:r>
              <a:rPr lang="en-US" sz="1400" b="1" dirty="0"/>
              <a:t>The following item has two parts. Answer Part A and then answer Part B.</a:t>
            </a:r>
          </a:p>
          <a:p>
            <a:pPr marL="0" indent="0">
              <a:buNone/>
            </a:pPr>
            <a:endParaRPr lang="en-US" sz="1000" b="1" dirty="0"/>
          </a:p>
          <a:p>
            <a:pPr marL="0" indent="0">
              <a:buNone/>
            </a:pPr>
            <a:r>
              <a:rPr lang="en-US" sz="1400" b="1" dirty="0"/>
              <a:t>Part A: Which statement </a:t>
            </a:r>
            <a:r>
              <a:rPr lang="en-US" sz="1400" b="1" u="sng" dirty="0"/>
              <a:t>best</a:t>
            </a:r>
            <a:r>
              <a:rPr lang="en-US" sz="1400" b="1" dirty="0"/>
              <a:t> describes Anthony’s primary point of view regarding the role of government?</a:t>
            </a:r>
          </a:p>
          <a:p>
            <a:pPr marL="457200" indent="-457200">
              <a:buAutoNum type="alphaUcPeriod"/>
            </a:pPr>
            <a:r>
              <a:rPr lang="en-US" sz="1400" dirty="0"/>
              <a:t>Government should define and provide basic human rights for all.</a:t>
            </a:r>
          </a:p>
          <a:p>
            <a:pPr marL="457200" indent="-457200">
              <a:buAutoNum type="alphaUcPeriod"/>
            </a:pPr>
            <a:r>
              <a:rPr lang="en-US" sz="1400" dirty="0"/>
              <a:t>Government should enforce the law even when citizens are dissatisfied.</a:t>
            </a:r>
          </a:p>
          <a:p>
            <a:pPr marL="457200" indent="-457200">
              <a:buAutoNum type="alphaUcPeriod"/>
            </a:pPr>
            <a:r>
              <a:rPr lang="en-US" sz="1400" dirty="0"/>
              <a:t>Government should classify different roles for specific groups of people.</a:t>
            </a:r>
          </a:p>
          <a:p>
            <a:pPr marL="457200" indent="-457200">
              <a:buAutoNum type="alphaUcPeriod"/>
            </a:pPr>
            <a:r>
              <a:rPr lang="en-US" sz="1400" dirty="0"/>
              <a:t>Government should ensure that basic human rights are not infringed upon. </a:t>
            </a:r>
          </a:p>
          <a:p>
            <a:pPr marL="0" indent="0">
              <a:buNone/>
            </a:pPr>
            <a:endParaRPr lang="en-US" sz="1400" dirty="0"/>
          </a:p>
          <a:p>
            <a:pPr marL="0" indent="0">
              <a:buNone/>
            </a:pPr>
            <a:r>
              <a:rPr lang="en-US" sz="1400" b="1" dirty="0"/>
              <a:t>Part B: Which </a:t>
            </a:r>
            <a:r>
              <a:rPr lang="en-US" sz="1400" b="1" u="sng" dirty="0"/>
              <a:t>two</a:t>
            </a:r>
            <a:r>
              <a:rPr lang="en-US" sz="1400" b="1" dirty="0"/>
              <a:t> statements from the speech best demonstrate how Anthony’s style shapes her point of view?</a:t>
            </a:r>
          </a:p>
          <a:p>
            <a:pPr marL="457200" indent="-457200">
              <a:buAutoNum type="alphaUcPeriod"/>
            </a:pPr>
            <a:r>
              <a:rPr lang="en-US" sz="1400" dirty="0"/>
              <a:t>“We assert the province of government to be to secure the people in their enjoyment of their unalienable rights.”</a:t>
            </a:r>
          </a:p>
          <a:p>
            <a:pPr marL="457200" indent="-457200">
              <a:buAutoNum type="alphaUcPeriod"/>
            </a:pPr>
            <a:r>
              <a:rPr lang="en-US" sz="1400" dirty="0"/>
              <a:t>“And when 100 or 1,000,000 people enter into a free government, they do not barter away their natural rights; they simply pledge themselves to protect each other in the enjoyment of them, through prescribed judicial and legislative tribunals.”</a:t>
            </a:r>
          </a:p>
          <a:p>
            <a:pPr marL="457200" indent="-457200">
              <a:buAutoNum type="alphaUcPeriod"/>
            </a:pPr>
            <a:r>
              <a:rPr lang="en-US" sz="1400" dirty="0"/>
              <a:t>“That whenever any form of government becomes destructive of these ends, it is the right of the people to alter or abolish it, and to institute a new government…”</a:t>
            </a:r>
          </a:p>
          <a:p>
            <a:pPr marL="457200" indent="-457200">
              <a:buAutoNum type="alphaUcPeriod"/>
            </a:pPr>
            <a:r>
              <a:rPr lang="en-US" sz="1400" dirty="0"/>
              <a:t>“For however destructive in their happiness this government might become, a disfranchised class could neither alter nor abolish it, nor institute a new one, except by the old brute force method of insurrection and rebellion.”</a:t>
            </a:r>
          </a:p>
          <a:p>
            <a:pPr marL="457200" indent="-457200">
              <a:buAutoNum type="alphaUcPeriod"/>
            </a:pPr>
            <a:r>
              <a:rPr lang="en-US" sz="1400" dirty="0"/>
              <a:t>“By them, too, men, as such, were deprived of their divine right to rule, and placed on a political level with women.”</a:t>
            </a:r>
          </a:p>
          <a:p>
            <a:pPr marL="457200" indent="-457200">
              <a:buAutoNum type="alphaUcPeriod"/>
            </a:pPr>
            <a:r>
              <a:rPr lang="en-US" sz="1400" dirty="0"/>
              <a:t>“By the practice of those declarations all class and caste distinction will be abolished; and slave, serf, plebeian, wife, woman, all alike, bound from their subject position to the proud platform of equality.”</a:t>
            </a:r>
          </a:p>
        </p:txBody>
      </p:sp>
      <p:sp>
        <p:nvSpPr>
          <p:cNvPr id="4" name="Rectangle 3"/>
          <p:cNvSpPr/>
          <p:nvPr/>
        </p:nvSpPr>
        <p:spPr>
          <a:xfrm>
            <a:off x="634075" y="6088927"/>
            <a:ext cx="7789027" cy="307777"/>
          </a:xfrm>
          <a:prstGeom prst="rect">
            <a:avLst/>
          </a:prstGeom>
        </p:spPr>
        <p:txBody>
          <a:bodyPr wrap="square">
            <a:spAutoFit/>
          </a:bodyPr>
          <a:lstStyle/>
          <a:p>
            <a:pPr algn="ctr"/>
            <a:r>
              <a:rPr lang="en-US" sz="1400" dirty="0"/>
              <a:t>Associated Text: “Is it a Crime for a Citizen of the United States to Vote?” by Susan B. Anthony</a:t>
            </a:r>
          </a:p>
        </p:txBody>
      </p:sp>
    </p:spTree>
    <p:extLst>
      <p:ext uri="{BB962C8B-B14F-4D97-AF65-F5344CB8AC3E}">
        <p14:creationId xmlns:p14="http://schemas.microsoft.com/office/powerpoint/2010/main" val="1191757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CCSS.ELA-Literacy.RI.11-12.7</a:t>
            </a:r>
          </a:p>
        </p:txBody>
      </p:sp>
      <p:sp>
        <p:nvSpPr>
          <p:cNvPr id="3" name="Content Placeholder 2"/>
          <p:cNvSpPr>
            <a:spLocks noGrp="1"/>
          </p:cNvSpPr>
          <p:nvPr>
            <p:ph idx="1"/>
          </p:nvPr>
        </p:nvSpPr>
        <p:spPr/>
        <p:txBody>
          <a:bodyPr/>
          <a:lstStyle/>
          <a:p>
            <a:pPr marL="0" indent="0">
              <a:buNone/>
            </a:pPr>
            <a:r>
              <a:rPr lang="en-US" dirty="0">
                <a:solidFill>
                  <a:schemeClr val="accent2"/>
                </a:solidFill>
              </a:rPr>
              <a:t>Integrate</a:t>
            </a:r>
            <a:r>
              <a:rPr lang="en-US" dirty="0"/>
              <a:t> or </a:t>
            </a:r>
            <a:r>
              <a:rPr lang="en-US" dirty="0">
                <a:solidFill>
                  <a:schemeClr val="accent2"/>
                </a:solidFill>
              </a:rPr>
              <a:t>evaluate</a:t>
            </a:r>
            <a:r>
              <a:rPr lang="en-US" dirty="0"/>
              <a:t> multiple sources of information presented in different media or formats (e.g., visually, quantitatively) as well as in words in order to address a question or solve a problem. </a:t>
            </a:r>
          </a:p>
        </p:txBody>
      </p:sp>
    </p:spTree>
    <p:extLst>
      <p:ext uri="{BB962C8B-B14F-4D97-AF65-F5344CB8AC3E}">
        <p14:creationId xmlns:p14="http://schemas.microsoft.com/office/powerpoint/2010/main" val="33275752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630" y="218657"/>
            <a:ext cx="8686801" cy="5749006"/>
          </a:xfrm>
        </p:spPr>
        <p:txBody>
          <a:bodyPr>
            <a:normAutofit fontScale="92500" lnSpcReduction="10000"/>
          </a:bodyPr>
          <a:lstStyle/>
          <a:p>
            <a:pPr marL="0" indent="0">
              <a:buNone/>
            </a:pPr>
            <a:r>
              <a:rPr lang="en-US" b="1" dirty="0"/>
              <a:t>Watch the Video, “Susan B. Anthony – An Act of Courage,” available at the following link:</a:t>
            </a:r>
          </a:p>
          <a:p>
            <a:pPr marL="0" indent="0">
              <a:buNone/>
            </a:pPr>
            <a:endParaRPr lang="en-US" b="1" dirty="0"/>
          </a:p>
          <a:p>
            <a:pPr marL="0" indent="0">
              <a:buNone/>
            </a:pPr>
            <a:r>
              <a:rPr lang="en-US" b="1" dirty="0">
                <a:hlinkClick r:id="rId3"/>
              </a:rPr>
              <a:t>http://www.biography.com/people/susan-b-anthony-194905/videos/susan-b-anthony-an-act-of-courage-2080100943</a:t>
            </a:r>
            <a:r>
              <a:rPr lang="en-US" b="1" dirty="0"/>
              <a:t> </a:t>
            </a:r>
          </a:p>
          <a:p>
            <a:pPr marL="0" indent="0">
              <a:buNone/>
            </a:pPr>
            <a:endParaRPr lang="en-US" dirty="0"/>
          </a:p>
          <a:p>
            <a:pPr marL="0" indent="0">
              <a:buNone/>
            </a:pPr>
            <a:r>
              <a:rPr lang="en-US" b="1" dirty="0"/>
              <a:t>What information is included in the video and not the speech?</a:t>
            </a:r>
          </a:p>
          <a:p>
            <a:pPr marL="457200" indent="-457200">
              <a:buAutoNum type="alphaUcPeriod"/>
            </a:pPr>
            <a:r>
              <a:rPr lang="en-US" dirty="0"/>
              <a:t>Anthony voted illegally in an election.</a:t>
            </a:r>
          </a:p>
          <a:p>
            <a:pPr marL="457200" indent="-457200">
              <a:buAutoNum type="alphaUcPeriod"/>
            </a:pPr>
            <a:r>
              <a:rPr lang="en-US" dirty="0"/>
              <a:t>Anthony wanted to go to trial to force a decision before the Supreme Court.</a:t>
            </a:r>
          </a:p>
          <a:p>
            <a:pPr marL="457200" indent="-457200">
              <a:buAutoNum type="alphaUcPeriod"/>
            </a:pPr>
            <a:r>
              <a:rPr lang="en-US" dirty="0"/>
              <a:t>Anthony believed that citizens had the right to vote, regardless of gender.</a:t>
            </a:r>
          </a:p>
          <a:p>
            <a:pPr marL="457200" indent="-457200">
              <a:buAutoNum type="alphaUcPeriod"/>
            </a:pPr>
            <a:r>
              <a:rPr lang="en-US" dirty="0"/>
              <a:t>Anthony believed that the Constitution protected the rights of all people. </a:t>
            </a:r>
          </a:p>
        </p:txBody>
      </p:sp>
      <p:sp>
        <p:nvSpPr>
          <p:cNvPr id="2" name="Rectangle 1"/>
          <p:cNvSpPr/>
          <p:nvPr/>
        </p:nvSpPr>
        <p:spPr>
          <a:xfrm>
            <a:off x="240630" y="5816428"/>
            <a:ext cx="8686801" cy="523220"/>
          </a:xfrm>
          <a:prstGeom prst="rect">
            <a:avLst/>
          </a:prstGeom>
        </p:spPr>
        <p:txBody>
          <a:bodyPr wrap="square">
            <a:spAutoFit/>
          </a:bodyPr>
          <a:lstStyle/>
          <a:p>
            <a:pPr algn="ctr"/>
            <a:r>
              <a:rPr lang="en-US" sz="1400" dirty="0"/>
              <a:t>Associated Stimuli: “Is it a Crime for a Citizen of the United States to Vote” by Susan B. Anthony and video “Susan B. Anthony – An Act of Courage”</a:t>
            </a:r>
          </a:p>
        </p:txBody>
      </p:sp>
    </p:spTree>
    <p:extLst>
      <p:ext uri="{BB962C8B-B14F-4D97-AF65-F5344CB8AC3E}">
        <p14:creationId xmlns:p14="http://schemas.microsoft.com/office/powerpoint/2010/main" val="13115172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1734"/>
            <a:ext cx="8229600" cy="5804430"/>
          </a:xfrm>
        </p:spPr>
        <p:txBody>
          <a:bodyPr>
            <a:normAutofit lnSpcReduction="10000"/>
          </a:bodyPr>
          <a:lstStyle/>
          <a:p>
            <a:pPr marL="0" indent="0">
              <a:buNone/>
            </a:pPr>
            <a:r>
              <a:rPr lang="en-US" b="1" dirty="0"/>
              <a:t>Select </a:t>
            </a:r>
            <a:r>
              <a:rPr lang="en-US" b="1" u="sng" dirty="0"/>
              <a:t>two</a:t>
            </a:r>
            <a:r>
              <a:rPr lang="en-US" b="1" dirty="0"/>
              <a:t> sentences that explain how the information in the video complements the information in “Is it a Crime for a Citizen of the United States to Vote?”.</a:t>
            </a:r>
          </a:p>
          <a:p>
            <a:pPr marL="457200" indent="-457200">
              <a:buFont typeface="+mj-lt"/>
              <a:buAutoNum type="alphaUcPeriod"/>
            </a:pPr>
            <a:r>
              <a:rPr lang="en-US" dirty="0"/>
              <a:t>It provides historical context for the reasons Anthony was on trial.</a:t>
            </a:r>
          </a:p>
          <a:p>
            <a:pPr marL="457200" indent="-457200">
              <a:buFont typeface="+mj-lt"/>
              <a:buAutoNum type="alphaUcPeriod"/>
            </a:pPr>
            <a:r>
              <a:rPr lang="en-US" dirty="0"/>
              <a:t>It explains Anthony’s beliefs about voting and citizenship.</a:t>
            </a:r>
          </a:p>
          <a:p>
            <a:pPr marL="457200" indent="-457200">
              <a:buFont typeface="+mj-lt"/>
              <a:buAutoNum type="alphaUcPeriod"/>
            </a:pPr>
            <a:r>
              <a:rPr lang="en-US" dirty="0"/>
              <a:t>It presents images of the people and places involved.</a:t>
            </a:r>
          </a:p>
          <a:p>
            <a:pPr marL="457200" indent="-457200">
              <a:buFont typeface="+mj-lt"/>
              <a:buAutoNum type="alphaUcPeriod"/>
            </a:pPr>
            <a:r>
              <a:rPr lang="en-US" dirty="0"/>
              <a:t>It explains the specific sections of the Constitution Anthony references in her speech. </a:t>
            </a:r>
          </a:p>
          <a:p>
            <a:pPr marL="457200" indent="-457200">
              <a:buFont typeface="+mj-lt"/>
              <a:buAutoNum type="alphaUcPeriod"/>
            </a:pPr>
            <a:r>
              <a:rPr lang="en-US" dirty="0"/>
              <a:t>It explains the Constitutional reasoning Anthony uses to makes her argument. </a:t>
            </a:r>
          </a:p>
          <a:p>
            <a:pPr marL="457200" indent="-457200">
              <a:buFont typeface="+mj-lt"/>
              <a:buAutoNum type="alphaUcPeriod"/>
            </a:pPr>
            <a:r>
              <a:rPr lang="en-US" dirty="0"/>
              <a:t>It shows how people reacted to the speech. </a:t>
            </a:r>
          </a:p>
        </p:txBody>
      </p:sp>
      <p:sp>
        <p:nvSpPr>
          <p:cNvPr id="2" name="Rectangle 1"/>
          <p:cNvSpPr/>
          <p:nvPr/>
        </p:nvSpPr>
        <p:spPr>
          <a:xfrm>
            <a:off x="457200" y="5864554"/>
            <a:ext cx="8229600" cy="523220"/>
          </a:xfrm>
          <a:prstGeom prst="rect">
            <a:avLst/>
          </a:prstGeom>
        </p:spPr>
        <p:txBody>
          <a:bodyPr wrap="square">
            <a:spAutoFit/>
          </a:bodyPr>
          <a:lstStyle/>
          <a:p>
            <a:pPr algn="ctr"/>
            <a:r>
              <a:rPr lang="en-US" sz="1400" dirty="0"/>
              <a:t>Associated Stimuli: “Is it a Crime for a Citizen of the United States to Vote” by Susan B. Anthony and video “Susan B. Anthony – An Act of Courage”</a:t>
            </a:r>
          </a:p>
        </p:txBody>
      </p:sp>
    </p:spTree>
    <p:extLst>
      <p:ext uri="{BB962C8B-B14F-4D97-AF65-F5344CB8AC3E}">
        <p14:creationId xmlns:p14="http://schemas.microsoft.com/office/powerpoint/2010/main" val="349680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CCSS.ELA-Literacy.RL.11-12.2</a:t>
            </a:r>
          </a:p>
        </p:txBody>
      </p:sp>
      <p:sp>
        <p:nvSpPr>
          <p:cNvPr id="3" name="Content Placeholder 2"/>
          <p:cNvSpPr>
            <a:spLocks noGrp="1"/>
          </p:cNvSpPr>
          <p:nvPr>
            <p:ph idx="1"/>
          </p:nvPr>
        </p:nvSpPr>
        <p:spPr/>
        <p:txBody>
          <a:bodyPr/>
          <a:lstStyle/>
          <a:p>
            <a:pPr marL="0" indent="0">
              <a:buNone/>
            </a:pPr>
            <a:r>
              <a:rPr lang="en-US" dirty="0">
                <a:solidFill>
                  <a:schemeClr val="accent2"/>
                </a:solidFill>
              </a:rPr>
              <a:t>Determine </a:t>
            </a:r>
            <a:r>
              <a:rPr lang="en-US" dirty="0"/>
              <a:t>two or more themes or central ideas of a text and </a:t>
            </a:r>
            <a:r>
              <a:rPr lang="en-US" dirty="0">
                <a:solidFill>
                  <a:schemeClr val="accent2"/>
                </a:solidFill>
              </a:rPr>
              <a:t>analyze</a:t>
            </a:r>
            <a:r>
              <a:rPr lang="en-US" dirty="0"/>
              <a:t> their development over the course of the text, including how they interact and build on one another to produce a complex account; </a:t>
            </a:r>
            <a:r>
              <a:rPr lang="en-US" dirty="0">
                <a:solidFill>
                  <a:schemeClr val="accent2"/>
                </a:solidFill>
              </a:rPr>
              <a:t>provide</a:t>
            </a:r>
            <a:r>
              <a:rPr lang="en-US" dirty="0"/>
              <a:t> an objective summary of the text.</a:t>
            </a:r>
          </a:p>
        </p:txBody>
      </p:sp>
    </p:spTree>
    <p:extLst>
      <p:ext uri="{BB962C8B-B14F-4D97-AF65-F5344CB8AC3E}">
        <p14:creationId xmlns:p14="http://schemas.microsoft.com/office/powerpoint/2010/main" val="2148504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CCSS.ELA-Literacy.RI.11-12.8</a:t>
            </a:r>
          </a:p>
        </p:txBody>
      </p:sp>
      <p:sp>
        <p:nvSpPr>
          <p:cNvPr id="3" name="Content Placeholder 2"/>
          <p:cNvSpPr>
            <a:spLocks noGrp="1"/>
          </p:cNvSpPr>
          <p:nvPr>
            <p:ph idx="1"/>
          </p:nvPr>
        </p:nvSpPr>
        <p:spPr/>
        <p:txBody>
          <a:bodyPr/>
          <a:lstStyle/>
          <a:p>
            <a:pPr marL="0" indent="0">
              <a:buNone/>
            </a:pPr>
            <a:r>
              <a:rPr lang="en-US" dirty="0">
                <a:solidFill>
                  <a:schemeClr val="accent2"/>
                </a:solidFill>
              </a:rPr>
              <a:t>Delineate</a:t>
            </a:r>
            <a:r>
              <a:rPr lang="en-US" dirty="0"/>
              <a:t> and </a:t>
            </a:r>
            <a:r>
              <a:rPr lang="en-US" dirty="0">
                <a:solidFill>
                  <a:schemeClr val="accent2"/>
                </a:solidFill>
              </a:rPr>
              <a:t>evaluate</a:t>
            </a:r>
            <a:r>
              <a:rPr lang="en-US" dirty="0"/>
              <a:t> the reasoning in seminal U.S. texts, including the application of constitutional principles and use of legal reasoning (e.g., in the U.S. Supreme Court majority opinions and dissents) and the premises, purposes, and arguments in works of public advocacy (e.g., </a:t>
            </a:r>
            <a:r>
              <a:rPr lang="en-US" i="1" dirty="0"/>
              <a:t>The Federalist</a:t>
            </a:r>
            <a:r>
              <a:rPr lang="en-US" dirty="0"/>
              <a:t>, presidential addresses). </a:t>
            </a:r>
          </a:p>
        </p:txBody>
      </p:sp>
    </p:spTree>
    <p:extLst>
      <p:ext uri="{BB962C8B-B14F-4D97-AF65-F5344CB8AC3E}">
        <p14:creationId xmlns:p14="http://schemas.microsoft.com/office/powerpoint/2010/main" val="33955680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6884"/>
            <a:ext cx="8229600" cy="5066389"/>
          </a:xfrm>
        </p:spPr>
        <p:txBody>
          <a:bodyPr/>
          <a:lstStyle/>
          <a:p>
            <a:pPr marL="0" indent="0">
              <a:buNone/>
            </a:pPr>
            <a:r>
              <a:rPr lang="en-US" b="1" dirty="0"/>
              <a:t>Which sentence describes Anthony’s </a:t>
            </a:r>
            <a:r>
              <a:rPr lang="en-US" b="1" u="sng" dirty="0"/>
              <a:t>primary</a:t>
            </a:r>
            <a:r>
              <a:rPr lang="en-US" b="1" dirty="0"/>
              <a:t> claim?</a:t>
            </a:r>
          </a:p>
          <a:p>
            <a:pPr marL="457200" indent="-457200">
              <a:buAutoNum type="alphaUcPeriod"/>
            </a:pPr>
            <a:r>
              <a:rPr lang="en-US" dirty="0"/>
              <a:t>The Constitution gives all citizens the right to vote.</a:t>
            </a:r>
          </a:p>
          <a:p>
            <a:pPr marL="457200" indent="-457200">
              <a:buAutoNum type="alphaUcPeriod"/>
            </a:pPr>
            <a:r>
              <a:rPr lang="en-US" dirty="0"/>
              <a:t>American citizens have a duty to defy laws that prevent them from exercising their natural rights. </a:t>
            </a:r>
          </a:p>
          <a:p>
            <a:pPr marL="457200" indent="-457200">
              <a:buAutoNum type="alphaUcPeriod"/>
            </a:pPr>
            <a:r>
              <a:rPr lang="en-US" dirty="0"/>
              <a:t>Based on their natural rights, women should stand up against the tyranny of men. </a:t>
            </a:r>
          </a:p>
          <a:p>
            <a:pPr marL="457200" indent="-457200">
              <a:buAutoNum type="alphaUcPeriod"/>
            </a:pPr>
            <a:r>
              <a:rPr lang="en-US" dirty="0"/>
              <a:t>The founding documents specifically state the requirement that all citizens, regardless of gender, have a right to vote. </a:t>
            </a:r>
          </a:p>
          <a:p>
            <a:pPr marL="457200" indent="-457200">
              <a:buAutoNum type="alphaUcPeriod"/>
            </a:pPr>
            <a:endParaRPr lang="en-US" dirty="0"/>
          </a:p>
          <a:p>
            <a:pPr marL="457200" indent="-457200">
              <a:buAutoNum type="alphaUcPeriod"/>
            </a:pPr>
            <a:endParaRPr lang="en-US" dirty="0"/>
          </a:p>
        </p:txBody>
      </p:sp>
      <p:sp>
        <p:nvSpPr>
          <p:cNvPr id="2" name="Rectangle 1"/>
          <p:cNvSpPr/>
          <p:nvPr/>
        </p:nvSpPr>
        <p:spPr>
          <a:xfrm>
            <a:off x="457200" y="6058234"/>
            <a:ext cx="8229600" cy="307777"/>
          </a:xfrm>
          <a:prstGeom prst="rect">
            <a:avLst/>
          </a:prstGeom>
        </p:spPr>
        <p:txBody>
          <a:bodyPr wrap="square">
            <a:spAutoFit/>
          </a:bodyPr>
          <a:lstStyle/>
          <a:p>
            <a:pPr algn="ctr"/>
            <a:r>
              <a:rPr lang="en-US" sz="1400" dirty="0"/>
              <a:t>Associated Text: “Is it a Crime for a Citizen of the United States to Vote?” by Susan B. Anthony</a:t>
            </a:r>
          </a:p>
        </p:txBody>
      </p:sp>
    </p:spTree>
    <p:extLst>
      <p:ext uri="{BB962C8B-B14F-4D97-AF65-F5344CB8AC3E}">
        <p14:creationId xmlns:p14="http://schemas.microsoft.com/office/powerpoint/2010/main" val="22209794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4934"/>
            <a:ext cx="8229600" cy="4811837"/>
          </a:xfrm>
        </p:spPr>
        <p:txBody>
          <a:bodyPr>
            <a:normAutofit/>
          </a:bodyPr>
          <a:lstStyle/>
          <a:p>
            <a:pPr marL="0" indent="0">
              <a:buNone/>
            </a:pPr>
            <a:r>
              <a:rPr lang="en-US" b="1" dirty="0"/>
              <a:t>Why does Anthony provide a list of the wrongs government commits against women?</a:t>
            </a:r>
          </a:p>
          <a:p>
            <a:pPr marL="457200" indent="-457200">
              <a:buFont typeface="+mj-lt"/>
              <a:buAutoNum type="alphaUcPeriod"/>
            </a:pPr>
            <a:r>
              <a:rPr lang="en-US" dirty="0"/>
              <a:t>to illustrate that change is needed to fulfill the intentions of the founding documents</a:t>
            </a:r>
          </a:p>
          <a:p>
            <a:pPr marL="457200" indent="-457200">
              <a:buFont typeface="+mj-lt"/>
              <a:buAutoNum type="alphaUcPeriod"/>
            </a:pPr>
            <a:r>
              <a:rPr lang="en-US" dirty="0"/>
              <a:t>to urge women to take their rightful place as rulers instead of dependents</a:t>
            </a:r>
          </a:p>
          <a:p>
            <a:pPr marL="457200" indent="-457200">
              <a:buFont typeface="+mj-lt"/>
              <a:buAutoNum type="alphaUcPeriod"/>
            </a:pPr>
            <a:r>
              <a:rPr lang="en-US" dirty="0"/>
              <a:t>to ask women to forgive past actions in hopes of forging a stronger nation</a:t>
            </a:r>
          </a:p>
          <a:p>
            <a:pPr marL="457200" indent="-457200">
              <a:buFont typeface="+mj-lt"/>
              <a:buAutoNum type="alphaUcPeriod"/>
            </a:pPr>
            <a:r>
              <a:rPr lang="en-US" dirty="0"/>
              <a:t>to justify the fact that when women have power they will replace the existing government</a:t>
            </a:r>
          </a:p>
        </p:txBody>
      </p:sp>
      <p:sp>
        <p:nvSpPr>
          <p:cNvPr id="2" name="Rectangle 1"/>
          <p:cNvSpPr/>
          <p:nvPr/>
        </p:nvSpPr>
        <p:spPr>
          <a:xfrm>
            <a:off x="457200" y="6070076"/>
            <a:ext cx="8229600" cy="307777"/>
          </a:xfrm>
          <a:prstGeom prst="rect">
            <a:avLst/>
          </a:prstGeom>
        </p:spPr>
        <p:txBody>
          <a:bodyPr wrap="square">
            <a:spAutoFit/>
          </a:bodyPr>
          <a:lstStyle/>
          <a:p>
            <a:pPr algn="ctr" defTabSz="914400">
              <a:defRPr/>
            </a:pPr>
            <a:r>
              <a:rPr lang="en-US" sz="1400" dirty="0"/>
              <a:t>Associated Text: “Is it a Crime for a Citizen of the United States to Vote?” by Susan B. Anthony</a:t>
            </a:r>
          </a:p>
        </p:txBody>
      </p:sp>
    </p:spTree>
    <p:extLst>
      <p:ext uri="{BB962C8B-B14F-4D97-AF65-F5344CB8AC3E}">
        <p14:creationId xmlns:p14="http://schemas.microsoft.com/office/powerpoint/2010/main" val="2533856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7068"/>
            <a:ext cx="8229600" cy="5607449"/>
          </a:xfrm>
        </p:spPr>
        <p:txBody>
          <a:bodyPr>
            <a:normAutofit fontScale="85000" lnSpcReduction="20000"/>
          </a:bodyPr>
          <a:lstStyle/>
          <a:p>
            <a:pPr marL="0" indent="0">
              <a:buNone/>
            </a:pPr>
            <a:r>
              <a:rPr lang="en-US" b="1" dirty="0"/>
              <a:t>Anthony states that preventing women from having equal rights with men is a “direct violation of the spirt and letter of the declaration of the framers of this government.” In which sentence in her speech does Anthony </a:t>
            </a:r>
            <a:r>
              <a:rPr lang="en-US" b="1" u="sng" dirty="0"/>
              <a:t>most</a:t>
            </a:r>
            <a:r>
              <a:rPr lang="en-US" b="1" dirty="0"/>
              <a:t> clearly disregard the “letter” (the literal meaning) of the Declaration and substitute a meaning that reflects the “spirit” of the document? </a:t>
            </a:r>
          </a:p>
          <a:p>
            <a:pPr marL="457200" indent="-457200">
              <a:buFont typeface="+mj-lt"/>
              <a:buAutoNum type="alphaUcPeriod"/>
            </a:pPr>
            <a:r>
              <a:rPr lang="en-US" dirty="0"/>
              <a:t>“They agree to abandon the methods of brute force in the adjustments of their differences, and adopt those of civilization.”</a:t>
            </a:r>
          </a:p>
          <a:p>
            <a:pPr marL="457200" indent="-457200">
              <a:buFont typeface="+mj-lt"/>
              <a:buAutoNum type="alphaUcPeriod"/>
            </a:pPr>
            <a:r>
              <a:rPr lang="en-US" dirty="0"/>
              <a:t>“The Declaration of Independence, the United States Constitution, the constitutions of the several states and the organic laws of the territories, all alike propose to protect the people in the exercise of their God-given rights.”</a:t>
            </a:r>
          </a:p>
          <a:p>
            <a:pPr marL="457200" indent="-457200">
              <a:buFont typeface="+mj-lt"/>
              <a:buAutoNum type="alphaUcPeriod"/>
            </a:pPr>
            <a:r>
              <a:rPr lang="en-US" dirty="0"/>
              <a:t>“Here is pronounced the right of all men, and “consequently,” as the Quaker preacher said, “of all women,” to a voice in the government.</a:t>
            </a:r>
          </a:p>
          <a:p>
            <a:pPr marL="457200" indent="-457200">
              <a:buFont typeface="+mj-lt"/>
              <a:buAutoNum type="alphaUcPeriod"/>
            </a:pPr>
            <a:r>
              <a:rPr lang="en-US" dirty="0"/>
              <a:t>“For however destructive in their happiness this government might become, a disfranchised class could neither alter nor abolish it, nor institute a new one, expect by the old brute force method of insurrection and rebellion.”</a:t>
            </a:r>
          </a:p>
        </p:txBody>
      </p:sp>
      <p:sp>
        <p:nvSpPr>
          <p:cNvPr id="2" name="Rectangle 1"/>
          <p:cNvSpPr/>
          <p:nvPr/>
        </p:nvSpPr>
        <p:spPr>
          <a:xfrm>
            <a:off x="457200" y="6071267"/>
            <a:ext cx="8229600" cy="307777"/>
          </a:xfrm>
          <a:prstGeom prst="rect">
            <a:avLst/>
          </a:prstGeom>
        </p:spPr>
        <p:txBody>
          <a:bodyPr wrap="square">
            <a:spAutoFit/>
          </a:bodyPr>
          <a:lstStyle/>
          <a:p>
            <a:pPr algn="ctr" defTabSz="914400">
              <a:defRPr/>
            </a:pPr>
            <a:r>
              <a:rPr lang="en-US" sz="1400" dirty="0"/>
              <a:t>Associated Text: “Is it a Crime for a Citizen of the United States to Vote?” by Susan B. Anthony</a:t>
            </a:r>
          </a:p>
        </p:txBody>
      </p:sp>
    </p:spTree>
    <p:extLst>
      <p:ext uri="{BB962C8B-B14F-4D97-AF65-F5344CB8AC3E}">
        <p14:creationId xmlns:p14="http://schemas.microsoft.com/office/powerpoint/2010/main" val="17378551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CCSS.ELA-Literacy.RI.11-12.9</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seventeenth-, eighteenth-, and nineteenth-century foundational U.S. documents of historical and literary significance (including The Declaration of Independence, the Preamble to the Constitution, the Bill of Rights, and Lincoln’s Second Inaugural Address) for their themes, purposes, and rhetorical features.</a:t>
            </a:r>
          </a:p>
        </p:txBody>
      </p:sp>
    </p:spTree>
    <p:extLst>
      <p:ext uri="{BB962C8B-B14F-4D97-AF65-F5344CB8AC3E}">
        <p14:creationId xmlns:p14="http://schemas.microsoft.com/office/powerpoint/2010/main" val="33030494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7578"/>
            <a:ext cx="8229600" cy="4663557"/>
          </a:xfrm>
        </p:spPr>
        <p:txBody>
          <a:bodyPr/>
          <a:lstStyle/>
          <a:p>
            <a:pPr marL="0" indent="0">
              <a:buNone/>
            </a:pPr>
            <a:r>
              <a:rPr lang="en-US" b="1" dirty="0"/>
              <a:t>How effective is Greeley in developing his claims in “The Prayer of Twenty Millions”? Write an essay that argues whether Greeley’s claims are effectively developed or not. Use details from the passage to support your argument. </a:t>
            </a:r>
          </a:p>
        </p:txBody>
      </p:sp>
      <p:sp>
        <p:nvSpPr>
          <p:cNvPr id="2" name="Rectangle 1"/>
          <p:cNvSpPr/>
          <p:nvPr/>
        </p:nvSpPr>
        <p:spPr>
          <a:xfrm>
            <a:off x="457200" y="6010832"/>
            <a:ext cx="8229600" cy="307777"/>
          </a:xfrm>
          <a:prstGeom prst="rect">
            <a:avLst/>
          </a:prstGeom>
        </p:spPr>
        <p:txBody>
          <a:bodyPr wrap="square">
            <a:spAutoFit/>
          </a:bodyPr>
          <a:lstStyle/>
          <a:p>
            <a:pPr algn="ctr" defTabSz="914400">
              <a:defRPr/>
            </a:pPr>
            <a:r>
              <a:rPr lang="en-US" sz="1400" dirty="0"/>
              <a:t>Associated Text: “The Prayer of Twenty Millions” by Horace Greeley</a:t>
            </a:r>
          </a:p>
        </p:txBody>
      </p:sp>
    </p:spTree>
    <p:extLst>
      <p:ext uri="{BB962C8B-B14F-4D97-AF65-F5344CB8AC3E}">
        <p14:creationId xmlns:p14="http://schemas.microsoft.com/office/powerpoint/2010/main" val="3012766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0632"/>
            <a:ext cx="8229600" cy="4314743"/>
          </a:xfrm>
        </p:spPr>
        <p:txBody>
          <a:bodyPr/>
          <a:lstStyle/>
          <a:p>
            <a:pPr marL="0" indent="0">
              <a:buNone/>
            </a:pPr>
            <a:r>
              <a:rPr lang="en-US" b="1" dirty="0"/>
              <a:t>Lincoln and Greeley each use a distinct approach to discuss slavery during the Civil War. Which author is more effective? Analyze each author’s use of rhetorical strategies and explain which author was more effective at conveying his message. Use details from both passages to support your answer. </a:t>
            </a:r>
          </a:p>
        </p:txBody>
      </p:sp>
      <p:sp>
        <p:nvSpPr>
          <p:cNvPr id="2" name="Rectangle 1"/>
          <p:cNvSpPr/>
          <p:nvPr/>
        </p:nvSpPr>
        <p:spPr>
          <a:xfrm>
            <a:off x="182880" y="6070152"/>
            <a:ext cx="8844742" cy="307777"/>
          </a:xfrm>
          <a:prstGeom prst="rect">
            <a:avLst/>
          </a:prstGeom>
        </p:spPr>
        <p:txBody>
          <a:bodyPr wrap="square">
            <a:spAutoFit/>
          </a:bodyPr>
          <a:lstStyle/>
          <a:p>
            <a:pPr algn="ctr" defTabSz="914400">
              <a:defRPr/>
            </a:pPr>
            <a:r>
              <a:rPr lang="en-US" sz="1400" dirty="0"/>
              <a:t>Associated Texts: “The Prayer of Twenty Millions” by Horace Greeley and “The Union and Slavery” by Abraham Lincoln</a:t>
            </a:r>
          </a:p>
        </p:txBody>
      </p:sp>
    </p:spTree>
    <p:extLst>
      <p:ext uri="{BB962C8B-B14F-4D97-AF65-F5344CB8AC3E}">
        <p14:creationId xmlns:p14="http://schemas.microsoft.com/office/powerpoint/2010/main" val="24921059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Bottom Line for </a:t>
            </a:r>
            <a:br>
              <a:rPr lang="en-US" dirty="0"/>
            </a:br>
            <a:r>
              <a:rPr lang="en-US" dirty="0"/>
              <a:t>Reading for Information Standards</a:t>
            </a:r>
          </a:p>
        </p:txBody>
      </p:sp>
      <p:sp>
        <p:nvSpPr>
          <p:cNvPr id="3" name="Content Placeholder 2"/>
          <p:cNvSpPr>
            <a:spLocks noGrp="1"/>
          </p:cNvSpPr>
          <p:nvPr>
            <p:ph idx="1"/>
          </p:nvPr>
        </p:nvSpPr>
        <p:spPr/>
        <p:txBody>
          <a:bodyPr>
            <a:normAutofit fontScale="92500"/>
          </a:bodyPr>
          <a:lstStyle/>
          <a:p>
            <a:pPr marL="0" indent="0">
              <a:buNone/>
            </a:pPr>
            <a:r>
              <a:rPr lang="en-US" i="1" dirty="0"/>
              <a:t>Questions are </a:t>
            </a:r>
          </a:p>
          <a:p>
            <a:pPr lvl="1"/>
            <a:r>
              <a:rPr lang="en-US" sz="2400" dirty="0"/>
              <a:t>based on texts that are </a:t>
            </a:r>
            <a:r>
              <a:rPr lang="en-US" sz="2400" dirty="0">
                <a:solidFill>
                  <a:schemeClr val="tx1"/>
                </a:solidFill>
              </a:rPr>
              <a:t>of </a:t>
            </a:r>
            <a:r>
              <a:rPr lang="en-US" sz="2400" b="1" dirty="0">
                <a:solidFill>
                  <a:schemeClr val="tx1"/>
                </a:solidFill>
              </a:rPr>
              <a:t>appropriate</a:t>
            </a:r>
            <a:r>
              <a:rPr lang="en-US" sz="2400" dirty="0">
                <a:solidFill>
                  <a:schemeClr val="tx1"/>
                </a:solidFill>
              </a:rPr>
              <a:t> </a:t>
            </a:r>
            <a:r>
              <a:rPr lang="en-US" sz="2400" b="1" dirty="0">
                <a:solidFill>
                  <a:schemeClr val="tx1"/>
                </a:solidFill>
              </a:rPr>
              <a:t>complexity</a:t>
            </a:r>
            <a:r>
              <a:rPr lang="en-US" sz="2400" dirty="0">
                <a:solidFill>
                  <a:schemeClr val="tx1"/>
                </a:solidFill>
              </a:rPr>
              <a:t>. They are worthy of students’ attention. (Standard 10)</a:t>
            </a:r>
          </a:p>
          <a:p>
            <a:pPr marL="0" indent="0">
              <a:buNone/>
            </a:pPr>
            <a:endParaRPr lang="en-US" dirty="0">
              <a:solidFill>
                <a:schemeClr val="tx1"/>
              </a:solidFill>
            </a:endParaRPr>
          </a:p>
          <a:p>
            <a:pPr marL="0" indent="0">
              <a:buNone/>
            </a:pPr>
            <a:r>
              <a:rPr lang="en-US" i="1" dirty="0">
                <a:solidFill>
                  <a:schemeClr val="tx1"/>
                </a:solidFill>
              </a:rPr>
              <a:t>Questions require</a:t>
            </a:r>
          </a:p>
          <a:p>
            <a:pPr lvl="1"/>
            <a:r>
              <a:rPr lang="en-US" sz="2400" dirty="0">
                <a:solidFill>
                  <a:schemeClr val="tx1"/>
                </a:solidFill>
              </a:rPr>
              <a:t>students to </a:t>
            </a:r>
            <a:r>
              <a:rPr lang="en-US" sz="2400" b="1" dirty="0">
                <a:solidFill>
                  <a:schemeClr val="tx1"/>
                </a:solidFill>
              </a:rPr>
              <a:t>read</a:t>
            </a:r>
            <a:r>
              <a:rPr lang="en-US" sz="2400" dirty="0">
                <a:solidFill>
                  <a:schemeClr val="tx1"/>
                </a:solidFill>
              </a:rPr>
              <a:t> </a:t>
            </a:r>
            <a:r>
              <a:rPr lang="en-US" sz="2400" b="1" dirty="0">
                <a:solidFill>
                  <a:schemeClr val="tx1"/>
                </a:solidFill>
              </a:rPr>
              <a:t>closely</a:t>
            </a:r>
            <a:r>
              <a:rPr lang="en-US" sz="2400" dirty="0">
                <a:solidFill>
                  <a:schemeClr val="tx1"/>
                </a:solidFill>
              </a:rPr>
              <a:t> and </a:t>
            </a:r>
            <a:r>
              <a:rPr lang="en-US" sz="2400" b="1" dirty="0">
                <a:solidFill>
                  <a:schemeClr val="tx1"/>
                </a:solidFill>
              </a:rPr>
              <a:t>think deeply </a:t>
            </a:r>
            <a:r>
              <a:rPr lang="en-US" sz="2400" dirty="0">
                <a:solidFill>
                  <a:schemeClr val="tx1"/>
                </a:solidFill>
              </a:rPr>
              <a:t>about </a:t>
            </a:r>
            <a:r>
              <a:rPr lang="en-US" sz="2400" b="1" dirty="0">
                <a:solidFill>
                  <a:schemeClr val="tx1"/>
                </a:solidFill>
              </a:rPr>
              <a:t>key</a:t>
            </a:r>
            <a:r>
              <a:rPr lang="en-US" sz="2400" dirty="0">
                <a:solidFill>
                  <a:schemeClr val="tx1"/>
                </a:solidFill>
              </a:rPr>
              <a:t> </a:t>
            </a:r>
            <a:r>
              <a:rPr lang="en-US" sz="2400" b="1" dirty="0">
                <a:solidFill>
                  <a:schemeClr val="tx1"/>
                </a:solidFill>
              </a:rPr>
              <a:t>ideas</a:t>
            </a:r>
            <a:r>
              <a:rPr lang="en-US" sz="2400" dirty="0">
                <a:solidFill>
                  <a:schemeClr val="tx1"/>
                </a:solidFill>
              </a:rPr>
              <a:t> and </a:t>
            </a:r>
            <a:r>
              <a:rPr lang="en-US" sz="2400" b="1" dirty="0">
                <a:solidFill>
                  <a:schemeClr val="tx1"/>
                </a:solidFill>
              </a:rPr>
              <a:t>specifics</a:t>
            </a:r>
            <a:r>
              <a:rPr lang="en-US" sz="2400" dirty="0">
                <a:solidFill>
                  <a:schemeClr val="tx1"/>
                </a:solidFill>
              </a:rPr>
              <a:t> of the texts. They are questions worth answering.</a:t>
            </a:r>
          </a:p>
          <a:p>
            <a:pPr lvl="1"/>
            <a:r>
              <a:rPr lang="en-US" sz="2400" dirty="0">
                <a:solidFill>
                  <a:schemeClr val="tx1"/>
                </a:solidFill>
              </a:rPr>
              <a:t>students to use </a:t>
            </a:r>
            <a:r>
              <a:rPr lang="en-US" sz="2400" b="1" dirty="0">
                <a:solidFill>
                  <a:schemeClr val="tx1"/>
                </a:solidFill>
              </a:rPr>
              <a:t>textual evidence </a:t>
            </a:r>
            <a:r>
              <a:rPr lang="en-US" sz="2400" dirty="0">
                <a:solidFill>
                  <a:schemeClr val="tx1"/>
                </a:solidFill>
              </a:rPr>
              <a:t>t</a:t>
            </a:r>
            <a:r>
              <a:rPr lang="en-US" sz="2400" dirty="0"/>
              <a:t>o help them formulate their responses. They help prepare students for the demands of careers and college. (Standard 1)</a:t>
            </a:r>
          </a:p>
          <a:p>
            <a:endParaRPr lang="en-US" dirty="0"/>
          </a:p>
        </p:txBody>
      </p:sp>
    </p:spTree>
    <p:extLst>
      <p:ext uri="{BB962C8B-B14F-4D97-AF65-F5344CB8AC3E}">
        <p14:creationId xmlns:p14="http://schemas.microsoft.com/office/powerpoint/2010/main" val="171309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7"/>
          <p:cNvSpPr txBox="1">
            <a:spLocks/>
          </p:cNvSpPr>
          <p:nvPr/>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4" name="Title 7"/>
          <p:cNvSpPr txBox="1">
            <a:spLocks/>
          </p:cNvSpPr>
          <p:nvPr/>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 name="Title 1"/>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86574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
            <a:ext cx="8229600" cy="5783263"/>
          </a:xfrm>
        </p:spPr>
        <p:txBody>
          <a:bodyPr>
            <a:normAutofit/>
          </a:bodyPr>
          <a:lstStyle/>
          <a:p>
            <a:pPr marL="0" indent="0">
              <a:buNone/>
            </a:pPr>
            <a:r>
              <a:rPr lang="en-US" b="1" dirty="0"/>
              <a:t>Which </a:t>
            </a:r>
            <a:r>
              <a:rPr lang="en-US" b="1" u="sng" dirty="0"/>
              <a:t>two</a:t>
            </a:r>
            <a:r>
              <a:rPr lang="en-US" b="1" dirty="0"/>
              <a:t> sentences below represent themes that are present in “Luck”?</a:t>
            </a:r>
            <a:endParaRPr lang="en-US" dirty="0"/>
          </a:p>
          <a:p>
            <a:pPr marL="457200" lvl="0" indent="-457200">
              <a:buFont typeface="+mj-lt"/>
              <a:buAutoNum type="alphaUcPeriod"/>
            </a:pPr>
            <a:r>
              <a:rPr lang="en-US" dirty="0"/>
              <a:t>Chance plays a bigger role in success than intelligence or hard work.</a:t>
            </a:r>
          </a:p>
          <a:p>
            <a:pPr marL="457200" lvl="0" indent="-457200">
              <a:buFont typeface="+mj-lt"/>
              <a:buAutoNum type="alphaUcPeriod"/>
            </a:pPr>
            <a:r>
              <a:rPr lang="en-US" dirty="0"/>
              <a:t>War is a place for seemingly unintelligent people to rise above their expectations.</a:t>
            </a:r>
          </a:p>
          <a:p>
            <a:pPr marL="457200" lvl="0" indent="-457200">
              <a:buFont typeface="+mj-lt"/>
              <a:buAutoNum type="alphaUcPeriod"/>
            </a:pPr>
            <a:r>
              <a:rPr lang="en-US" dirty="0"/>
              <a:t>Kind people may act in ways that others would describe as foolish.</a:t>
            </a:r>
          </a:p>
          <a:p>
            <a:pPr marL="457200" lvl="0" indent="-457200">
              <a:buFont typeface="+mj-lt"/>
              <a:buAutoNum type="alphaUcPeriod"/>
            </a:pPr>
            <a:r>
              <a:rPr lang="en-US" dirty="0"/>
              <a:t>Knowledge of past events makes one a capable leader.</a:t>
            </a:r>
          </a:p>
          <a:p>
            <a:pPr marL="457200" lvl="0" indent="-457200">
              <a:buFont typeface="+mj-lt"/>
              <a:buAutoNum type="alphaUcPeriod"/>
            </a:pPr>
            <a:r>
              <a:rPr lang="en-US" dirty="0"/>
              <a:t>Helping others is more important than finding personal success.</a:t>
            </a:r>
          </a:p>
          <a:p>
            <a:pPr marL="457200" lvl="0" indent="-457200">
              <a:buFont typeface="+mj-lt"/>
              <a:buAutoNum type="alphaUcPeriod"/>
            </a:pPr>
            <a:r>
              <a:rPr lang="en-US" dirty="0"/>
              <a:t>A person’s reputation can eclipse his or her true identity.</a:t>
            </a:r>
          </a:p>
        </p:txBody>
      </p:sp>
      <p:sp>
        <p:nvSpPr>
          <p:cNvPr id="2" name="TextBox 1"/>
          <p:cNvSpPr txBox="1"/>
          <p:nvPr/>
        </p:nvSpPr>
        <p:spPr>
          <a:xfrm>
            <a:off x="2119283" y="6072710"/>
            <a:ext cx="4926169" cy="307777"/>
          </a:xfrm>
          <a:prstGeom prst="rect">
            <a:avLst/>
          </a:prstGeom>
          <a:noFill/>
        </p:spPr>
        <p:txBody>
          <a:bodyPr wrap="square" rtlCol="0">
            <a:spAutoFit/>
          </a:bodyPr>
          <a:lstStyle/>
          <a:p>
            <a:pPr algn="ctr"/>
            <a:r>
              <a:rPr lang="en-US" sz="1400" dirty="0"/>
              <a:t>Associated Text: “Luck” by Mark Twain</a:t>
            </a:r>
          </a:p>
        </p:txBody>
      </p:sp>
    </p:spTree>
    <p:extLst>
      <p:ext uri="{BB962C8B-B14F-4D97-AF65-F5344CB8AC3E}">
        <p14:creationId xmlns:p14="http://schemas.microsoft.com/office/powerpoint/2010/main" val="395625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614" y="99760"/>
            <a:ext cx="8738524" cy="6126164"/>
          </a:xfrm>
        </p:spPr>
        <p:txBody>
          <a:bodyPr>
            <a:noAutofit/>
          </a:bodyPr>
          <a:lstStyle/>
          <a:p>
            <a:pPr marL="0" indent="0">
              <a:buNone/>
            </a:pPr>
            <a:r>
              <a:rPr lang="en-US" sz="1500" b="1" dirty="0"/>
              <a:t>The following item has two parts. Answer Part A and then answer Part B.</a:t>
            </a:r>
          </a:p>
          <a:p>
            <a:pPr marL="0" indent="0">
              <a:buNone/>
            </a:pPr>
            <a:endParaRPr lang="en-US" sz="800" b="1" dirty="0"/>
          </a:p>
          <a:p>
            <a:pPr marL="0" indent="0">
              <a:buNone/>
            </a:pPr>
            <a:r>
              <a:rPr lang="en-US" sz="1500" b="1" dirty="0"/>
              <a:t>Part A: Which </a:t>
            </a:r>
            <a:r>
              <a:rPr lang="en-US" sz="1500" b="1" u="sng" dirty="0"/>
              <a:t>two</a:t>
            </a:r>
            <a:r>
              <a:rPr lang="en-US" sz="1500" b="1" dirty="0"/>
              <a:t> sentences below represent themes that are present in “Luck”?</a:t>
            </a:r>
            <a:endParaRPr lang="en-US" sz="1500" dirty="0"/>
          </a:p>
          <a:p>
            <a:pPr marL="514350" lvl="0" indent="-514350">
              <a:buFont typeface="+mj-lt"/>
              <a:buAutoNum type="alphaUcPeriod"/>
            </a:pPr>
            <a:r>
              <a:rPr lang="en-US" sz="1500" dirty="0"/>
              <a:t>Chance plays a bigger role in success than intelligence or hard work.</a:t>
            </a:r>
          </a:p>
          <a:p>
            <a:pPr marL="514350" lvl="0" indent="-514350">
              <a:buFont typeface="+mj-lt"/>
              <a:buAutoNum type="alphaUcPeriod"/>
            </a:pPr>
            <a:r>
              <a:rPr lang="en-US" sz="1500" dirty="0"/>
              <a:t>War is a place for seemingly unintelligent people to rise above their expectations.</a:t>
            </a:r>
          </a:p>
          <a:p>
            <a:pPr marL="514350" lvl="0" indent="-514350">
              <a:buFont typeface="+mj-lt"/>
              <a:buAutoNum type="alphaUcPeriod"/>
            </a:pPr>
            <a:r>
              <a:rPr lang="en-US" sz="1500" dirty="0"/>
              <a:t>Kind people may act in ways that others would describe as foolish.</a:t>
            </a:r>
          </a:p>
          <a:p>
            <a:pPr marL="514350" lvl="0" indent="-514350">
              <a:buFont typeface="+mj-lt"/>
              <a:buAutoNum type="alphaUcPeriod"/>
            </a:pPr>
            <a:r>
              <a:rPr lang="en-US" sz="1500" dirty="0"/>
              <a:t>Knowledge of past events makes one a capable leader.</a:t>
            </a:r>
          </a:p>
          <a:p>
            <a:pPr marL="514350" lvl="0" indent="-514350">
              <a:buFont typeface="+mj-lt"/>
              <a:buAutoNum type="alphaUcPeriod"/>
            </a:pPr>
            <a:r>
              <a:rPr lang="en-US" sz="1500" dirty="0"/>
              <a:t>Helping others is more important than finding personal success.</a:t>
            </a:r>
          </a:p>
          <a:p>
            <a:pPr marL="514350" lvl="0" indent="-514350">
              <a:buFont typeface="+mj-lt"/>
              <a:buAutoNum type="alphaUcPeriod"/>
            </a:pPr>
            <a:r>
              <a:rPr lang="en-US" sz="1500" dirty="0"/>
              <a:t>A person’s reputation can eclipse their true identity.</a:t>
            </a:r>
          </a:p>
          <a:p>
            <a:pPr marL="0" indent="0">
              <a:buNone/>
            </a:pPr>
            <a:endParaRPr lang="en-US" sz="800" dirty="0"/>
          </a:p>
          <a:p>
            <a:pPr marL="0" indent="0">
              <a:buNone/>
            </a:pPr>
            <a:r>
              <a:rPr lang="en-US" sz="1500" b="1" dirty="0"/>
              <a:t>Part B: Choose </a:t>
            </a:r>
            <a:r>
              <a:rPr lang="en-US" sz="1500" b="1" u="sng" dirty="0"/>
              <a:t>two</a:t>
            </a:r>
            <a:r>
              <a:rPr lang="en-US" sz="1500" b="1" dirty="0"/>
              <a:t> excerpts from the passage that provide support for the answers to Part A.</a:t>
            </a:r>
            <a:endParaRPr lang="en-US" sz="1500" dirty="0"/>
          </a:p>
          <a:p>
            <a:pPr marL="514350" lvl="0" indent="-514350">
              <a:buFont typeface="+mj-lt"/>
              <a:buAutoNum type="alphaUcPeriod"/>
            </a:pPr>
            <a:r>
              <a:rPr lang="en-US" sz="1500" dirty="0"/>
              <a:t>“He was evidently good, and sweet, and lovable, and guileless; and so it was exceedingly painful to see him stand there, as serene as a graven image, and deliver himself of answers.”</a:t>
            </a:r>
          </a:p>
          <a:p>
            <a:pPr marL="514350" lvl="0" indent="-514350">
              <a:buFont typeface="+mj-lt"/>
              <a:buAutoNum type="alphaUcPeriod"/>
            </a:pPr>
            <a:r>
              <a:rPr lang="en-US" sz="1500" dirty="0"/>
              <a:t>“I went to work and drilled him like a galley-slave on a certain line of stock questions concerning Caesar which I knew would be used.”</a:t>
            </a:r>
          </a:p>
          <a:p>
            <a:pPr marL="514350" lvl="0" indent="-514350">
              <a:buFont typeface="+mj-lt"/>
              <a:buAutoNum type="alphaUcPeriod"/>
            </a:pPr>
            <a:r>
              <a:rPr lang="en-US" sz="1500" dirty="0"/>
              <a:t>“So I took my poor little capital that I had saved up through years of work and grinding economy, and went with a sigh and bought an ensignship in his regiment.”</a:t>
            </a:r>
          </a:p>
          <a:p>
            <a:pPr marL="514350" lvl="0" indent="-514350">
              <a:buFont typeface="+mj-lt"/>
              <a:buAutoNum type="alphaUcPeriod"/>
            </a:pPr>
            <a:r>
              <a:rPr lang="en-US" sz="1500" dirty="0"/>
              <a:t>“ . . . everybody had him focused wrong, and necessarily misinterpreted his performance every time.” </a:t>
            </a:r>
          </a:p>
          <a:p>
            <a:pPr marL="514350" lvl="0" indent="-514350">
              <a:buFont typeface="+mj-lt"/>
              <a:buAutoNum type="alphaUcPeriod"/>
            </a:pPr>
            <a:r>
              <a:rPr lang="en-US" sz="1500" dirty="0"/>
              <a:t>“ . . . in the hottest moment of the battle . . . down went our colonel, and my heart jumped into my mouth, for Scoresby was next in rank!”</a:t>
            </a:r>
          </a:p>
          <a:p>
            <a:pPr marL="514350" lvl="0" indent="-514350">
              <a:buFont typeface="+mj-lt"/>
              <a:buAutoNum type="alphaUcPeriod"/>
            </a:pPr>
            <a:r>
              <a:rPr lang="en-US" sz="1500" dirty="0"/>
              <a:t>“ . . . taken together, they are proof that the very best thing in all this world that can befall a man is to be born lucky.”</a:t>
            </a:r>
          </a:p>
        </p:txBody>
      </p:sp>
      <p:sp>
        <p:nvSpPr>
          <p:cNvPr id="2" name="Rectangle 1"/>
          <p:cNvSpPr/>
          <p:nvPr/>
        </p:nvSpPr>
        <p:spPr>
          <a:xfrm>
            <a:off x="4621876" y="6076978"/>
            <a:ext cx="2984984" cy="307777"/>
          </a:xfrm>
          <a:prstGeom prst="rect">
            <a:avLst/>
          </a:prstGeom>
        </p:spPr>
        <p:txBody>
          <a:bodyPr wrap="none">
            <a:spAutoFit/>
          </a:bodyPr>
          <a:lstStyle/>
          <a:p>
            <a:r>
              <a:rPr lang="en-US" sz="1400" dirty="0"/>
              <a:t>Associated Text: “Luck” by Mark Twain</a:t>
            </a:r>
          </a:p>
        </p:txBody>
      </p:sp>
    </p:spTree>
    <p:extLst>
      <p:ext uri="{BB962C8B-B14F-4D97-AF65-F5344CB8AC3E}">
        <p14:creationId xmlns:p14="http://schemas.microsoft.com/office/powerpoint/2010/main" val="187979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72533"/>
            <a:ext cx="8481527" cy="5753630"/>
          </a:xfrm>
        </p:spPr>
        <p:txBody>
          <a:bodyPr/>
          <a:lstStyle/>
          <a:p>
            <a:pPr marL="0" indent="0">
              <a:buNone/>
            </a:pPr>
            <a:r>
              <a:rPr lang="en-US" b="1" dirty="0"/>
              <a:t>Which detail would be </a:t>
            </a:r>
            <a:r>
              <a:rPr lang="en-US" b="1" u="sng" dirty="0"/>
              <a:t>best</a:t>
            </a:r>
            <a:r>
              <a:rPr lang="en-US" b="1" dirty="0"/>
              <a:t> to include in a summary of “The Pit and The Pendulum”?</a:t>
            </a:r>
          </a:p>
          <a:p>
            <a:pPr marL="457200" indent="-457200">
              <a:buFont typeface="+mj-lt"/>
              <a:buAutoNum type="alphaUcPeriod"/>
            </a:pPr>
            <a:r>
              <a:rPr lang="en-US" dirty="0"/>
              <a:t>The narrator does not want to open his eyes.</a:t>
            </a:r>
          </a:p>
          <a:p>
            <a:pPr marL="457200" indent="-457200">
              <a:buFont typeface="+mj-lt"/>
              <a:buAutoNum type="alphaUcPeriod"/>
            </a:pPr>
            <a:r>
              <a:rPr lang="en-US" dirty="0"/>
              <a:t>The walls of the pit are smooth, slimy, and cold. </a:t>
            </a:r>
          </a:p>
          <a:p>
            <a:pPr marL="457200" indent="-457200">
              <a:buFont typeface="+mj-lt"/>
              <a:buAutoNum type="alphaUcPeriod"/>
            </a:pPr>
            <a:r>
              <a:rPr lang="en-US" dirty="0"/>
              <a:t>The cell is approximately fifty paces around. </a:t>
            </a:r>
          </a:p>
          <a:p>
            <a:pPr marL="457200" indent="-457200">
              <a:buFont typeface="+mj-lt"/>
              <a:buAutoNum type="alphaUcPeriod"/>
            </a:pPr>
            <a:r>
              <a:rPr lang="en-US" dirty="0"/>
              <a:t>The narrator is afraid of his unfamiliar surroundings. </a:t>
            </a:r>
          </a:p>
        </p:txBody>
      </p:sp>
      <p:sp>
        <p:nvSpPr>
          <p:cNvPr id="4" name="Rectangle 3"/>
          <p:cNvSpPr/>
          <p:nvPr/>
        </p:nvSpPr>
        <p:spPr>
          <a:xfrm>
            <a:off x="550572" y="6013625"/>
            <a:ext cx="8042856" cy="307777"/>
          </a:xfrm>
          <a:prstGeom prst="rect">
            <a:avLst/>
          </a:prstGeom>
        </p:spPr>
        <p:txBody>
          <a:bodyPr wrap="square">
            <a:spAutoFit/>
          </a:bodyPr>
          <a:lstStyle/>
          <a:p>
            <a:pPr algn="ctr"/>
            <a:r>
              <a:rPr lang="en-US" sz="1400" dirty="0"/>
              <a:t>Associated Text: excerpt from “The Pit and the Pendulum” by Edgar Allan Poe</a:t>
            </a:r>
          </a:p>
        </p:txBody>
      </p:sp>
    </p:spTree>
    <p:extLst>
      <p:ext uri="{BB962C8B-B14F-4D97-AF65-F5344CB8AC3E}">
        <p14:creationId xmlns:p14="http://schemas.microsoft.com/office/powerpoint/2010/main" val="1878312646"/>
      </p:ext>
    </p:extLst>
  </p:cSld>
  <p:clrMapOvr>
    <a:masterClrMapping/>
  </p:clrMapOvr>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SAP-ATC-PPT-Template-khkl</Template>
  <TotalTime>30754</TotalTime>
  <Words>20953</Words>
  <Application>Microsoft Office PowerPoint</Application>
  <PresentationFormat>On-screen Show (4:3)</PresentationFormat>
  <Paragraphs>945</Paragraphs>
  <Slides>68</Slides>
  <Notes>66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Lucida Sans</vt:lpstr>
      <vt:lpstr>SAP ATC PPT Template revised</vt:lpstr>
      <vt:lpstr>Grades 11-12: Common Core State Standards Alignment Guidance</vt:lpstr>
      <vt:lpstr>Session Objective</vt:lpstr>
      <vt:lpstr>Reading Standards for Literature</vt:lpstr>
      <vt:lpstr>Links to Associated Literary Texts</vt:lpstr>
      <vt:lpstr>Diving into the Specific Grade-Level Standards</vt:lpstr>
      <vt:lpstr>CCSS.ELA-Literacy.RL.11-12.2</vt:lpstr>
      <vt:lpstr>PowerPoint Presentation</vt:lpstr>
      <vt:lpstr>PowerPoint Presentation</vt:lpstr>
      <vt:lpstr>PowerPoint Presentation</vt:lpstr>
      <vt:lpstr>PowerPoint Presentation</vt:lpstr>
      <vt:lpstr>CCSS.ELA-Literacy.RL.11-12.3</vt:lpstr>
      <vt:lpstr>PowerPoint Presentation</vt:lpstr>
      <vt:lpstr>PowerPoint Presentation</vt:lpstr>
      <vt:lpstr>CCSS.ELA-Literacy.RL.11-12.4</vt:lpstr>
      <vt:lpstr>PowerPoint Presentation</vt:lpstr>
      <vt:lpstr>PowerPoint Presentation</vt:lpstr>
      <vt:lpstr>PowerPoint Presentation</vt:lpstr>
      <vt:lpstr>PowerPoint Presentation</vt:lpstr>
      <vt:lpstr>CCSS.ELA-Literacy.RL.11-12.5</vt:lpstr>
      <vt:lpstr>PowerPoint Presentation</vt:lpstr>
      <vt:lpstr>PowerPoint Presentation</vt:lpstr>
      <vt:lpstr>CCSS.ELA-Literacy.RL.11-12.6</vt:lpstr>
      <vt:lpstr>PowerPoint Presentation</vt:lpstr>
      <vt:lpstr>PowerPoint Presentation</vt:lpstr>
      <vt:lpstr>The table on this slide is a continuation of the item on the previous slide. </vt:lpstr>
      <vt:lpstr>CCSS.ELA-Literacy.RL.11-12.7</vt:lpstr>
      <vt:lpstr>PowerPoint Presentation</vt:lpstr>
      <vt:lpstr>PowerPoint Presentation</vt:lpstr>
      <vt:lpstr>CCSS.ELA-Literacy.RL.11-12.8</vt:lpstr>
      <vt:lpstr>CCSS.ELA-Literacy.RL.11-12.9</vt:lpstr>
      <vt:lpstr>PowerPoint Presentation</vt:lpstr>
      <vt:lpstr>PowerPoint Presentation</vt:lpstr>
      <vt:lpstr>Bottom Line for  Reading for Literature Standards</vt:lpstr>
      <vt:lpstr>Reading Standards for Informational Text</vt:lpstr>
      <vt:lpstr>Links to Associated Informational Texts</vt:lpstr>
      <vt:lpstr>Diving into the Specific Grade-Level Standards</vt:lpstr>
      <vt:lpstr>CCSS.ELA-Literacy.RI.11-12.2</vt:lpstr>
      <vt:lpstr>PowerPoint Presentation</vt:lpstr>
      <vt:lpstr>PowerPoint Presentation</vt:lpstr>
      <vt:lpstr>In the box below are some possible central ideas from Anthony’s speech. Read the list and then drag and drop Anthony’s three main ideas into the empty boxes of the column labeled “Central Ideas of the Speech.”</vt:lpstr>
      <vt:lpstr>The box below lists several details from the speech that may support the three central ideas. Read the sentences and then decide which detail best supports each of the ideas you chose. Drag and drop one detail up to the empty box next to each purpose in the column labeled “Supporting Details.” No supporting detail can be used more than once and some will not be used at all. </vt:lpstr>
      <vt:lpstr>PowerPoint Presentation</vt:lpstr>
      <vt:lpstr>PowerPoint Presentation</vt:lpstr>
      <vt:lpstr>CCSS.ELA-Literacy.RI.11-12.3</vt:lpstr>
      <vt:lpstr>PowerPoint Presentation</vt:lpstr>
      <vt:lpstr>PowerPoint Presentation</vt:lpstr>
      <vt:lpstr>CCSS.ELA.Literacy.RI.11-12.4</vt:lpstr>
      <vt:lpstr>PowerPoint Presentation</vt:lpstr>
      <vt:lpstr>PowerPoint Presentation</vt:lpstr>
      <vt:lpstr>PowerPoint Presentation</vt:lpstr>
      <vt:lpstr>CCSS.ELA-Literacy.RI.11-12.5</vt:lpstr>
      <vt:lpstr>PowerPoint Presentation</vt:lpstr>
      <vt:lpstr>PowerPoint Presentation</vt:lpstr>
      <vt:lpstr>CCSS.ELA-Literacy.RI.11-12.6</vt:lpstr>
      <vt:lpstr>PowerPoint Presentation</vt:lpstr>
      <vt:lpstr>PowerPoint Presentation</vt:lpstr>
      <vt:lpstr>CCSS.ELA-Literacy.RI.11-12.7</vt:lpstr>
      <vt:lpstr>PowerPoint Presentation</vt:lpstr>
      <vt:lpstr>PowerPoint Presentation</vt:lpstr>
      <vt:lpstr>CCSS.ELA-Literacy.RI.11-12.8</vt:lpstr>
      <vt:lpstr>PowerPoint Presentation</vt:lpstr>
      <vt:lpstr>PowerPoint Presentation</vt:lpstr>
      <vt:lpstr>PowerPoint Presentation</vt:lpstr>
      <vt:lpstr>CCSS.ELA-Literacy.RI.11-12.9</vt:lpstr>
      <vt:lpstr>PowerPoint Presentation</vt:lpstr>
      <vt:lpstr>PowerPoint Presentation</vt:lpstr>
      <vt:lpstr>Bottom Line for  Reading for Information Standards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Keown</dc:creator>
  <cp:lastModifiedBy>Pascale Joseph</cp:lastModifiedBy>
  <cp:revision>461</cp:revision>
  <cp:lastPrinted>2013-12-05T18:14:54Z</cp:lastPrinted>
  <dcterms:created xsi:type="dcterms:W3CDTF">2015-03-20T20:09:27Z</dcterms:created>
  <dcterms:modified xsi:type="dcterms:W3CDTF">2020-01-23T19:52:38Z</dcterms:modified>
</cp:coreProperties>
</file>