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519" r:id="rId2"/>
    <p:sldId id="520" r:id="rId3"/>
    <p:sldId id="521" r:id="rId4"/>
    <p:sldId id="522" r:id="rId5"/>
    <p:sldId id="523" r:id="rId6"/>
    <p:sldId id="524" r:id="rId7"/>
    <p:sldId id="495" r:id="rId8"/>
    <p:sldId id="496" r:id="rId9"/>
    <p:sldId id="478" r:id="rId10"/>
    <p:sldId id="479" r:id="rId11"/>
    <p:sldId id="480" r:id="rId12"/>
    <p:sldId id="484" r:id="rId13"/>
    <p:sldId id="485" r:id="rId14"/>
    <p:sldId id="486" r:id="rId15"/>
    <p:sldId id="509" r:id="rId16"/>
    <p:sldId id="510" r:id="rId17"/>
    <p:sldId id="515" r:id="rId18"/>
    <p:sldId id="553" r:id="rId19"/>
    <p:sldId id="552" r:id="rId20"/>
    <p:sldId id="525" r:id="rId21"/>
    <p:sldId id="516" r:id="rId22"/>
    <p:sldId id="517" r:id="rId23"/>
    <p:sldId id="514" r:id="rId24"/>
    <p:sldId id="518" r:id="rId25"/>
    <p:sldId id="554" r:id="rId26"/>
    <p:sldId id="526" r:id="rId27"/>
    <p:sldId id="528" r:id="rId28"/>
    <p:sldId id="529" r:id="rId29"/>
    <p:sldId id="550" r:id="rId30"/>
    <p:sldId id="547" r:id="rId31"/>
    <p:sldId id="549" r:id="rId32"/>
    <p:sldId id="530" r:id="rId33"/>
    <p:sldId id="531" r:id="rId34"/>
    <p:sldId id="532" r:id="rId35"/>
    <p:sldId id="534" r:id="rId36"/>
    <p:sldId id="535" r:id="rId37"/>
    <p:sldId id="537" r:id="rId38"/>
    <p:sldId id="536" r:id="rId39"/>
    <p:sldId id="551" r:id="rId40"/>
    <p:sldId id="539" r:id="rId41"/>
    <p:sldId id="540" r:id="rId42"/>
    <p:sldId id="538" r:id="rId43"/>
    <p:sldId id="541" r:id="rId44"/>
    <p:sldId id="542" r:id="rId45"/>
    <p:sldId id="543" r:id="rId46"/>
    <p:sldId id="544" r:id="rId47"/>
    <p:sldId id="545" r:id="rId48"/>
    <p:sldId id="465" r:id="rId49"/>
    <p:sldId id="490" r:id="rId50"/>
    <p:sldId id="49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 id="1" name="Cathy Schmidt" initials="" lastIdx="16" clrIdx="1"/>
  <p:cmAuthor id="2" name="Admin" initials="A" lastIdx="17" clrIdx="2"/>
  <p:cmAuthor id="3" name="emk" initials="e" lastIdx="58" clrIdx="3"/>
  <p:cmAuthor id="4" name="Marni Greenstein" initials="MG" lastIdx="32" clrIdx="4"/>
  <p:cmAuthor id="5" name="Carey Swanson" initials="CS" lastIdx="169" clrIdx="5"/>
  <p:cmAuthor id="6" name="Emily" initials="EK" lastIdx="5"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641"/>
    <a:srgbClr val="3F3F39"/>
    <a:srgbClr val="24A469"/>
    <a:srgbClr val="000000"/>
    <a:srgbClr val="2B9650"/>
    <a:srgbClr val="23593E"/>
    <a:srgbClr val="FF1021"/>
    <a:srgbClr val="EC6302"/>
    <a:srgbClr val="416795"/>
    <a:srgbClr val="23A3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0" autoAdjust="0"/>
    <p:restoredTop sz="70736" autoAdjust="0"/>
  </p:normalViewPr>
  <p:slideViewPr>
    <p:cSldViewPr snapToGrid="0" snapToObjects="1">
      <p:cViewPr varScale="1">
        <p:scale>
          <a:sx n="51" d="100"/>
          <a:sy n="51" d="100"/>
        </p:scale>
        <p:origin x="1776" y="66"/>
      </p:cViewPr>
      <p:guideLst>
        <p:guide orient="horz" pos="3969"/>
        <p:guide orient="horz" pos="3006"/>
        <p:guide orient="horz" pos="3486"/>
        <p:guide pos="197"/>
      </p:guideLst>
    </p:cSldViewPr>
  </p:slideViewPr>
  <p:notesTextViewPr>
    <p:cViewPr>
      <p:scale>
        <a:sx n="100" d="100"/>
        <a:sy n="100" d="100"/>
      </p:scale>
      <p:origin x="0" y="0"/>
    </p:cViewPr>
  </p:notesTextViewPr>
  <p:notesViewPr>
    <p:cSldViewPr snapToGrid="0" snapToObjects="1">
      <p:cViewPr varScale="1">
        <p:scale>
          <a:sx n="111" d="100"/>
          <a:sy n="111" d="100"/>
        </p:scale>
        <p:origin x="-26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ABA9-F845-40DD-B685-C69F5CFE2407}"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BDA25FCE-B55C-4F3C-9B42-3EFE121479A0}">
      <dgm:prSet phldrT="[Text]"/>
      <dgm:spPr>
        <a:noFill/>
        <a:ln>
          <a:solidFill>
            <a:schemeClr val="accent1"/>
          </a:solidFill>
        </a:ln>
      </dgm:spPr>
      <dgm:t>
        <a:bodyPr/>
        <a:lstStyle/>
        <a:p>
          <a:r>
            <a:rPr lang="en-US" dirty="0">
              <a:solidFill>
                <a:schemeClr val="accent1"/>
              </a:solidFill>
              <a:latin typeface="Lucida Sans" panose="020B0602030504020204" pitchFamily="34" charset="0"/>
            </a:rPr>
            <a:t>Moving from…</a:t>
          </a:r>
        </a:p>
      </dgm:t>
    </dgm:pt>
    <dgm:pt modelId="{1B2D5D15-C5D6-4964-97F3-B2D1D58A8B87}" type="parTrans" cxnId="{3B4646B1-EA99-49E7-BA76-DB9703732EFE}">
      <dgm:prSet/>
      <dgm:spPr/>
      <dgm:t>
        <a:bodyPr/>
        <a:lstStyle/>
        <a:p>
          <a:endParaRPr lang="en-US"/>
        </a:p>
      </dgm:t>
    </dgm:pt>
    <dgm:pt modelId="{827F6BE6-C5BB-4F31-8C5F-FC4B8B31E0C0}" type="sibTrans" cxnId="{3B4646B1-EA99-49E7-BA76-DB9703732EFE}">
      <dgm:prSet/>
      <dgm:spPr/>
      <dgm:t>
        <a:bodyPr/>
        <a:lstStyle/>
        <a:p>
          <a:endParaRPr lang="en-US"/>
        </a:p>
      </dgm:t>
    </dgm:pt>
    <dgm:pt modelId="{7C2BB62A-3117-430C-A5C9-5425A2898423}">
      <dgm:prSet phldrT="[Text]" custT="1"/>
      <dgm:spPr/>
      <dgm:t>
        <a:bodyPr/>
        <a:lstStyle/>
        <a:p>
          <a:pPr rtl="0"/>
          <a:r>
            <a:rPr lang="en-US" sz="1800" b="0" i="0" u="none" dirty="0">
              <a:solidFill>
                <a:schemeClr val="tx2"/>
              </a:solidFill>
              <a:latin typeface="Lucida Sans" panose="020B0602030504020204" pitchFamily="34" charset="0"/>
            </a:rPr>
            <a:t>A wide range of components without time allotments or scheduling guidance….</a:t>
          </a:r>
        </a:p>
        <a:p>
          <a:pPr rtl="0"/>
          <a:endParaRPr lang="en-US" sz="1800" b="0" i="0" u="none" dirty="0">
            <a:solidFill>
              <a:schemeClr val="tx2"/>
            </a:solidFill>
            <a:latin typeface="Lucida Sans" panose="020B0602030504020204" pitchFamily="34" charset="0"/>
          </a:endParaRPr>
        </a:p>
        <a:p>
          <a:pPr rtl="0"/>
          <a:r>
            <a:rPr lang="en-US" sz="1800" b="0" i="0" u="none" dirty="0">
              <a:solidFill>
                <a:schemeClr val="tx2"/>
              </a:solidFill>
              <a:latin typeface="Lucida Sans" panose="020B0602030504020204" pitchFamily="34" charset="0"/>
            </a:rPr>
            <a:t>Common Core “inserts” or add-ons…</a:t>
          </a:r>
        </a:p>
        <a:p>
          <a:pPr rtl="0"/>
          <a:endParaRPr lang="en-US" sz="1800" b="0" i="0" u="none" dirty="0">
            <a:solidFill>
              <a:schemeClr val="tx2"/>
            </a:solidFill>
            <a:latin typeface="Lucida Sans" panose="020B0602030504020204" pitchFamily="34" charset="0"/>
          </a:endParaRPr>
        </a:p>
        <a:p>
          <a:pPr rtl="0"/>
          <a:r>
            <a:rPr lang="en-US" sz="1800" b="0" i="0" u="none" dirty="0">
              <a:solidFill>
                <a:schemeClr val="tx2"/>
              </a:solidFill>
              <a:latin typeface="Lucida Sans" panose="020B0602030504020204" pitchFamily="34" charset="0"/>
            </a:rPr>
            <a:t>More tasks than can reasonably be completed with students…</a:t>
          </a:r>
          <a:endParaRPr lang="en-US" sz="1800" b="0" dirty="0">
            <a:solidFill>
              <a:schemeClr val="tx2"/>
            </a:solidFill>
            <a:latin typeface="Lucida Sans" panose="020B0602030504020204" pitchFamily="34" charset="0"/>
          </a:endParaRPr>
        </a:p>
      </dgm:t>
    </dgm:pt>
    <dgm:pt modelId="{948E8498-003F-4F33-94E1-FEBFE4A382C3}" type="parTrans" cxnId="{E36916C9-AB33-44A1-8B65-05AEB45832AD}">
      <dgm:prSet/>
      <dgm:spPr/>
      <dgm:t>
        <a:bodyPr/>
        <a:lstStyle/>
        <a:p>
          <a:endParaRPr lang="en-US"/>
        </a:p>
      </dgm:t>
    </dgm:pt>
    <dgm:pt modelId="{79DEC384-64A4-4F1D-BCA2-CE76900276B1}" type="sibTrans" cxnId="{E36916C9-AB33-44A1-8B65-05AEB45832AD}">
      <dgm:prSet/>
      <dgm:spPr/>
      <dgm:t>
        <a:bodyPr/>
        <a:lstStyle/>
        <a:p>
          <a:endParaRPr lang="en-US"/>
        </a:p>
      </dgm:t>
    </dgm:pt>
    <dgm:pt modelId="{320BF310-BB5F-4E36-8591-9BF6FF2018AF}">
      <dgm:prSet phldrT="[Text]"/>
      <dgm:spPr>
        <a:noFill/>
        <a:ln>
          <a:solidFill>
            <a:schemeClr val="accent1"/>
          </a:solidFill>
        </a:ln>
      </dgm:spPr>
      <dgm:t>
        <a:bodyPr/>
        <a:lstStyle/>
        <a:p>
          <a:r>
            <a:rPr lang="en-US" dirty="0">
              <a:solidFill>
                <a:schemeClr val="accent1"/>
              </a:solidFill>
              <a:latin typeface="Lucida Sans" panose="020B0602030504020204" pitchFamily="34" charset="0"/>
            </a:rPr>
            <a:t>Moving to…</a:t>
          </a:r>
        </a:p>
      </dgm:t>
    </dgm:pt>
    <dgm:pt modelId="{B8EAB831-2098-426A-8C77-1DF35D68324A}" type="parTrans" cxnId="{3D4C06DF-3C3F-41E8-A783-7D18ACFA16A5}">
      <dgm:prSet/>
      <dgm:spPr/>
      <dgm:t>
        <a:bodyPr/>
        <a:lstStyle/>
        <a:p>
          <a:endParaRPr lang="en-US"/>
        </a:p>
      </dgm:t>
    </dgm:pt>
    <dgm:pt modelId="{34D07E84-33A8-4E97-89C7-4C9B6171B50B}" type="sibTrans" cxnId="{3D4C06DF-3C3F-41E8-A783-7D18ACFA16A5}">
      <dgm:prSet/>
      <dgm:spPr/>
      <dgm:t>
        <a:bodyPr/>
        <a:lstStyle/>
        <a:p>
          <a:endParaRPr lang="en-US"/>
        </a:p>
      </dgm:t>
    </dgm:pt>
    <dgm:pt modelId="{C7BD8305-2B6D-4ADC-80DB-72957EA0A8D9}">
      <dgm:prSet phldrT="[Text]" custT="1"/>
      <dgm:spPr/>
      <dgm:t>
        <a:bodyPr/>
        <a:lstStyle/>
        <a:p>
          <a:pPr rtl="0"/>
          <a:r>
            <a:rPr lang="en-US" sz="1800" b="0" i="0" u="none" dirty="0">
              <a:solidFill>
                <a:schemeClr val="tx2"/>
              </a:solidFill>
              <a:latin typeface="Lucida Sans" panose="020B0602030504020204" pitchFamily="34" charset="0"/>
            </a:rPr>
            <a:t>Clear instructions on when to use specified materials…</a:t>
          </a:r>
          <a:endParaRPr lang="en-US" sz="1800" b="0" dirty="0">
            <a:solidFill>
              <a:schemeClr val="tx2"/>
            </a:solidFill>
            <a:latin typeface="Lucida Sans" panose="020B0602030504020204" pitchFamily="34" charset="0"/>
          </a:endParaRPr>
        </a:p>
      </dgm:t>
    </dgm:pt>
    <dgm:pt modelId="{9589B104-A6A5-4EF6-AFEC-B0381481F575}" type="parTrans" cxnId="{CB0497B5-54A4-4D40-876F-8149CFDA027B}">
      <dgm:prSet/>
      <dgm:spPr/>
      <dgm:t>
        <a:bodyPr/>
        <a:lstStyle/>
        <a:p>
          <a:endParaRPr lang="en-US"/>
        </a:p>
      </dgm:t>
    </dgm:pt>
    <dgm:pt modelId="{70580E84-81A4-4788-B004-D33559B13B1C}" type="sibTrans" cxnId="{CB0497B5-54A4-4D40-876F-8149CFDA027B}">
      <dgm:prSet/>
      <dgm:spPr/>
      <dgm:t>
        <a:bodyPr/>
        <a:lstStyle/>
        <a:p>
          <a:endParaRPr lang="en-US"/>
        </a:p>
      </dgm:t>
    </dgm:pt>
    <dgm:pt modelId="{52A7123D-F575-45D1-B696-CA1BEBFC1F46}">
      <dgm:prSet/>
      <dgm:spPr/>
      <dgm:t>
        <a:bodyPr/>
        <a:lstStyle/>
        <a:p>
          <a:endParaRPr lang="en-US" sz="1700" dirty="0">
            <a:solidFill>
              <a:schemeClr val="tx2"/>
            </a:solidFill>
          </a:endParaRPr>
        </a:p>
      </dgm:t>
    </dgm:pt>
    <dgm:pt modelId="{3A8A0C7C-14AB-4660-897E-0D19D84F19CE}" type="parTrans" cxnId="{FC0CD69C-069A-4D43-9D5D-D6DD257CC2C7}">
      <dgm:prSet/>
      <dgm:spPr/>
      <dgm:t>
        <a:bodyPr/>
        <a:lstStyle/>
        <a:p>
          <a:endParaRPr lang="en-US"/>
        </a:p>
      </dgm:t>
    </dgm:pt>
    <dgm:pt modelId="{BD5DAFBD-BBA7-4CEC-821E-C0665ED49101}" type="sibTrans" cxnId="{FC0CD69C-069A-4D43-9D5D-D6DD257CC2C7}">
      <dgm:prSet/>
      <dgm:spPr/>
      <dgm:t>
        <a:bodyPr/>
        <a:lstStyle/>
        <a:p>
          <a:endParaRPr lang="en-US"/>
        </a:p>
      </dgm:t>
    </dgm:pt>
    <dgm:pt modelId="{17E2A35D-312C-4323-97E6-EA8A9DFABD1C}">
      <dgm:prSet/>
      <dgm:spPr/>
      <dgm:t>
        <a:bodyPr/>
        <a:lstStyle/>
        <a:p>
          <a:endParaRPr lang="en-US" sz="1700" dirty="0">
            <a:solidFill>
              <a:schemeClr val="tx2"/>
            </a:solidFill>
          </a:endParaRPr>
        </a:p>
      </dgm:t>
    </dgm:pt>
    <dgm:pt modelId="{17071AC1-423B-4CA8-A6F8-B0FA625E8128}" type="parTrans" cxnId="{E1C88A72-12F9-41B0-8A7B-A4007E1FEB94}">
      <dgm:prSet/>
      <dgm:spPr/>
      <dgm:t>
        <a:bodyPr/>
        <a:lstStyle/>
        <a:p>
          <a:endParaRPr lang="en-US"/>
        </a:p>
      </dgm:t>
    </dgm:pt>
    <dgm:pt modelId="{B8F06C70-66C6-45E4-92C7-AFDB6D9969FC}" type="sibTrans" cxnId="{E1C88A72-12F9-41B0-8A7B-A4007E1FEB94}">
      <dgm:prSet/>
      <dgm:spPr/>
      <dgm:t>
        <a:bodyPr/>
        <a:lstStyle/>
        <a:p>
          <a:endParaRPr lang="en-US"/>
        </a:p>
      </dgm:t>
    </dgm:pt>
    <dgm:pt modelId="{54B7437F-DA46-4B77-845A-69A9747F7C97}">
      <dgm:prSet custT="1"/>
      <dgm:spPr/>
      <dgm:t>
        <a:bodyPr/>
        <a:lstStyle/>
        <a:p>
          <a:pPr rtl="0"/>
          <a:endParaRPr lang="en-US" sz="1800" b="0" i="0" u="none" dirty="0">
            <a:solidFill>
              <a:schemeClr val="tx2"/>
            </a:solidFill>
            <a:latin typeface="Lucida Sans" panose="020B0602030504020204" pitchFamily="34" charset="0"/>
          </a:endParaRPr>
        </a:p>
      </dgm:t>
    </dgm:pt>
    <dgm:pt modelId="{213BCE23-0622-4EF4-BE96-3C4F070BB4BB}" type="parTrans" cxnId="{592184E6-3C90-4B68-B885-FC20A2838F1B}">
      <dgm:prSet/>
      <dgm:spPr/>
      <dgm:t>
        <a:bodyPr/>
        <a:lstStyle/>
        <a:p>
          <a:endParaRPr lang="en-US"/>
        </a:p>
      </dgm:t>
    </dgm:pt>
    <dgm:pt modelId="{642ADA1A-0E78-40F6-B831-97C580F7E43E}" type="sibTrans" cxnId="{592184E6-3C90-4B68-B885-FC20A2838F1B}">
      <dgm:prSet/>
      <dgm:spPr/>
      <dgm:t>
        <a:bodyPr/>
        <a:lstStyle/>
        <a:p>
          <a:endParaRPr lang="en-US"/>
        </a:p>
      </dgm:t>
    </dgm:pt>
    <dgm:pt modelId="{6027F28F-C895-4207-97C5-EBFCDE72E643}">
      <dgm:prSet custT="1"/>
      <dgm:spPr/>
      <dgm:t>
        <a:bodyPr/>
        <a:lstStyle/>
        <a:p>
          <a:pPr rtl="0"/>
          <a:r>
            <a:rPr lang="en-US" sz="1800" b="0" i="0" u="none" dirty="0">
              <a:solidFill>
                <a:schemeClr val="tx2"/>
              </a:solidFill>
              <a:latin typeface="Lucida Sans" panose="020B0602030504020204" pitchFamily="34" charset="0"/>
            </a:rPr>
            <a:t>Built in tasks that are aligned and part of the core lesson…</a:t>
          </a:r>
        </a:p>
      </dgm:t>
    </dgm:pt>
    <dgm:pt modelId="{B1643FEF-10EA-40B3-A0DE-D380065E579A}" type="parTrans" cxnId="{0BE22C3B-F89C-4BEF-93C7-91AAFA9B68C2}">
      <dgm:prSet/>
      <dgm:spPr/>
      <dgm:t>
        <a:bodyPr/>
        <a:lstStyle/>
        <a:p>
          <a:endParaRPr lang="en-US"/>
        </a:p>
      </dgm:t>
    </dgm:pt>
    <dgm:pt modelId="{64CD9F30-273F-4BA5-BE32-6D5EAEED858E}" type="sibTrans" cxnId="{0BE22C3B-F89C-4BEF-93C7-91AAFA9B68C2}">
      <dgm:prSet/>
      <dgm:spPr/>
      <dgm:t>
        <a:bodyPr/>
        <a:lstStyle/>
        <a:p>
          <a:endParaRPr lang="en-US"/>
        </a:p>
      </dgm:t>
    </dgm:pt>
    <dgm:pt modelId="{88A9A2FD-DE75-4D6C-83DF-EA129AD93D76}">
      <dgm:prSet custT="1"/>
      <dgm:spPr/>
      <dgm:t>
        <a:bodyPr/>
        <a:lstStyle/>
        <a:p>
          <a:pPr rtl="0"/>
          <a:endParaRPr lang="en-US" sz="1800" b="0" i="0" u="none" dirty="0">
            <a:solidFill>
              <a:schemeClr val="tx2"/>
            </a:solidFill>
            <a:latin typeface="Lucida Sans" panose="020B0602030504020204" pitchFamily="34" charset="0"/>
          </a:endParaRPr>
        </a:p>
      </dgm:t>
    </dgm:pt>
    <dgm:pt modelId="{3B516D42-D6CF-4BD8-AB33-725A78EFD861}" type="parTrans" cxnId="{7ADD9D48-6A20-441D-B99E-7FD80A3D0E91}">
      <dgm:prSet/>
      <dgm:spPr/>
      <dgm:t>
        <a:bodyPr/>
        <a:lstStyle/>
        <a:p>
          <a:endParaRPr lang="en-US"/>
        </a:p>
      </dgm:t>
    </dgm:pt>
    <dgm:pt modelId="{4AF86AF7-31FB-4F37-A110-FF5794939BB0}" type="sibTrans" cxnId="{7ADD9D48-6A20-441D-B99E-7FD80A3D0E91}">
      <dgm:prSet/>
      <dgm:spPr/>
      <dgm:t>
        <a:bodyPr/>
        <a:lstStyle/>
        <a:p>
          <a:endParaRPr lang="en-US"/>
        </a:p>
      </dgm:t>
    </dgm:pt>
    <dgm:pt modelId="{55657487-C600-4F3D-9D38-4E85C94D1883}">
      <dgm:prSet custT="1"/>
      <dgm:spPr/>
      <dgm:t>
        <a:bodyPr/>
        <a:lstStyle/>
        <a:p>
          <a:pPr rtl="0"/>
          <a:r>
            <a:rPr lang="en-US" sz="1800" b="0" i="0" u="none" dirty="0">
              <a:solidFill>
                <a:schemeClr val="tx2"/>
              </a:solidFill>
              <a:latin typeface="Lucida Sans" panose="020B0602030504020204" pitchFamily="34" charset="0"/>
            </a:rPr>
            <a:t>Reasonable time allotments that allow for discussion and task completion…</a:t>
          </a:r>
          <a:endParaRPr lang="en-US" sz="1800" b="0" dirty="0">
            <a:solidFill>
              <a:schemeClr val="tx2"/>
            </a:solidFill>
            <a:latin typeface="Lucida Sans" panose="020B0602030504020204" pitchFamily="34" charset="0"/>
          </a:endParaRPr>
        </a:p>
      </dgm:t>
    </dgm:pt>
    <dgm:pt modelId="{D1D17055-8C65-4529-8CDE-9523AA2B5B57}" type="parTrans" cxnId="{C7C5FB20-240F-4C4D-9D45-AC9B3384C5A6}">
      <dgm:prSet/>
      <dgm:spPr/>
      <dgm:t>
        <a:bodyPr/>
        <a:lstStyle/>
        <a:p>
          <a:endParaRPr lang="en-US"/>
        </a:p>
      </dgm:t>
    </dgm:pt>
    <dgm:pt modelId="{BC84DC21-CABB-4CC6-A4FA-37D6D9A1FE74}" type="sibTrans" cxnId="{C7C5FB20-240F-4C4D-9D45-AC9B3384C5A6}">
      <dgm:prSet/>
      <dgm:spPr/>
      <dgm:t>
        <a:bodyPr/>
        <a:lstStyle/>
        <a:p>
          <a:endParaRPr lang="en-US"/>
        </a:p>
      </dgm:t>
    </dgm:pt>
    <dgm:pt modelId="{8FFBC686-58EB-4242-9894-0E42A571D2BF}" type="pres">
      <dgm:prSet presAssocID="{A0E5ABA9-F845-40DD-B685-C69F5CFE2407}" presName="Name0" presStyleCnt="0">
        <dgm:presLayoutVars>
          <dgm:dir/>
          <dgm:animLvl val="lvl"/>
          <dgm:resizeHandles val="exact"/>
        </dgm:presLayoutVars>
      </dgm:prSet>
      <dgm:spPr/>
    </dgm:pt>
    <dgm:pt modelId="{E0DCBECB-9B10-4EE4-B25B-A59B7B8EF515}" type="pres">
      <dgm:prSet presAssocID="{BDA25FCE-B55C-4F3C-9B42-3EFE121479A0}" presName="compositeNode" presStyleCnt="0">
        <dgm:presLayoutVars>
          <dgm:bulletEnabled val="1"/>
        </dgm:presLayoutVars>
      </dgm:prSet>
      <dgm:spPr/>
    </dgm:pt>
    <dgm:pt modelId="{8684621A-F961-4159-9949-BCA83CE71C08}" type="pres">
      <dgm:prSet presAssocID="{BDA25FCE-B55C-4F3C-9B42-3EFE121479A0}" presName="bgRect" presStyleLbl="node1" presStyleIdx="0" presStyleCnt="2" custScaleY="81873"/>
      <dgm:spPr/>
    </dgm:pt>
    <dgm:pt modelId="{999749A1-8EE1-4A27-A235-366355F0DBFF}" type="pres">
      <dgm:prSet presAssocID="{BDA25FCE-B55C-4F3C-9B42-3EFE121479A0}" presName="parentNode" presStyleLbl="node1" presStyleIdx="0" presStyleCnt="2">
        <dgm:presLayoutVars>
          <dgm:chMax val="0"/>
          <dgm:bulletEnabled val="1"/>
        </dgm:presLayoutVars>
      </dgm:prSet>
      <dgm:spPr/>
    </dgm:pt>
    <dgm:pt modelId="{3BDEC3E8-CC90-4D0B-8AFA-B6ABFA8E2D94}" type="pres">
      <dgm:prSet presAssocID="{BDA25FCE-B55C-4F3C-9B42-3EFE121479A0}" presName="childNode" presStyleLbl="node1" presStyleIdx="0" presStyleCnt="2">
        <dgm:presLayoutVars>
          <dgm:bulletEnabled val="1"/>
        </dgm:presLayoutVars>
      </dgm:prSet>
      <dgm:spPr/>
    </dgm:pt>
    <dgm:pt modelId="{20DEBFAE-AD2B-4C6B-9E7E-2ADD88F3AD6C}" type="pres">
      <dgm:prSet presAssocID="{827F6BE6-C5BB-4F31-8C5F-FC4B8B31E0C0}" presName="hSp" presStyleCnt="0"/>
      <dgm:spPr/>
    </dgm:pt>
    <dgm:pt modelId="{C6FA0023-91F3-4EC1-B3EE-F3BD1EA8A881}" type="pres">
      <dgm:prSet presAssocID="{827F6BE6-C5BB-4F31-8C5F-FC4B8B31E0C0}" presName="vProcSp" presStyleCnt="0"/>
      <dgm:spPr/>
    </dgm:pt>
    <dgm:pt modelId="{45286525-EA7B-468F-9DE1-395683DB3340}" type="pres">
      <dgm:prSet presAssocID="{827F6BE6-C5BB-4F31-8C5F-FC4B8B31E0C0}" presName="vSp1" presStyleCnt="0"/>
      <dgm:spPr/>
    </dgm:pt>
    <dgm:pt modelId="{9C25D0AC-59F1-4CBF-AE07-5B2FB47BD4AB}" type="pres">
      <dgm:prSet presAssocID="{827F6BE6-C5BB-4F31-8C5F-FC4B8B31E0C0}" presName="simulatedConn" presStyleLbl="solidFgAcc1" presStyleIdx="0" presStyleCnt="1" custLinFactY="-200000" custLinFactNeighborX="-14349" custLinFactNeighborY="-221765"/>
      <dgm:spPr/>
    </dgm:pt>
    <dgm:pt modelId="{E1652C22-7655-41B9-84FD-9006AC9C9442}" type="pres">
      <dgm:prSet presAssocID="{827F6BE6-C5BB-4F31-8C5F-FC4B8B31E0C0}" presName="vSp2" presStyleCnt="0"/>
      <dgm:spPr/>
    </dgm:pt>
    <dgm:pt modelId="{EDE5941A-401A-4140-BFD0-6C3A7FD3F846}" type="pres">
      <dgm:prSet presAssocID="{827F6BE6-C5BB-4F31-8C5F-FC4B8B31E0C0}" presName="sibTrans" presStyleCnt="0"/>
      <dgm:spPr/>
    </dgm:pt>
    <dgm:pt modelId="{8F1A1AE4-2B77-497A-9EFD-57EAC6E99030}" type="pres">
      <dgm:prSet presAssocID="{320BF310-BB5F-4E36-8591-9BF6FF2018AF}" presName="compositeNode" presStyleCnt="0">
        <dgm:presLayoutVars>
          <dgm:bulletEnabled val="1"/>
        </dgm:presLayoutVars>
      </dgm:prSet>
      <dgm:spPr/>
    </dgm:pt>
    <dgm:pt modelId="{736FF28C-88DB-4447-933B-5563846E4403}" type="pres">
      <dgm:prSet presAssocID="{320BF310-BB5F-4E36-8591-9BF6FF2018AF}" presName="bgRect" presStyleLbl="node1" presStyleIdx="1" presStyleCnt="2" custScaleY="81706"/>
      <dgm:spPr/>
    </dgm:pt>
    <dgm:pt modelId="{30DC953D-EFE7-4ECF-B277-476624313A67}" type="pres">
      <dgm:prSet presAssocID="{320BF310-BB5F-4E36-8591-9BF6FF2018AF}" presName="parentNode" presStyleLbl="node1" presStyleIdx="1" presStyleCnt="2">
        <dgm:presLayoutVars>
          <dgm:chMax val="0"/>
          <dgm:bulletEnabled val="1"/>
        </dgm:presLayoutVars>
      </dgm:prSet>
      <dgm:spPr/>
    </dgm:pt>
    <dgm:pt modelId="{39F7DA9B-29EF-4351-9454-74CCD0A737A4}" type="pres">
      <dgm:prSet presAssocID="{320BF310-BB5F-4E36-8591-9BF6FF2018AF}" presName="childNode" presStyleLbl="node1" presStyleIdx="1" presStyleCnt="2">
        <dgm:presLayoutVars>
          <dgm:bulletEnabled val="1"/>
        </dgm:presLayoutVars>
      </dgm:prSet>
      <dgm:spPr/>
    </dgm:pt>
  </dgm:ptLst>
  <dgm:cxnLst>
    <dgm:cxn modelId="{EC467004-7BB1-4C49-BDD1-951CFD5F6606}" type="presOf" srcId="{54B7437F-DA46-4B77-845A-69A9747F7C97}" destId="{39F7DA9B-29EF-4351-9454-74CCD0A737A4}" srcOrd="0" destOrd="1" presId="urn:microsoft.com/office/officeart/2005/8/layout/hProcess7"/>
    <dgm:cxn modelId="{DBBA4205-00BD-49FA-9E8C-0A916B504FAF}" type="presOf" srcId="{7C2BB62A-3117-430C-A5C9-5425A2898423}" destId="{3BDEC3E8-CC90-4D0B-8AFA-B6ABFA8E2D94}" srcOrd="0" destOrd="0" presId="urn:microsoft.com/office/officeart/2005/8/layout/hProcess7"/>
    <dgm:cxn modelId="{42E28407-5D9A-48D7-A9B6-CEF669CA1F1C}" type="presOf" srcId="{320BF310-BB5F-4E36-8591-9BF6FF2018AF}" destId="{736FF28C-88DB-4447-933B-5563846E4403}" srcOrd="0" destOrd="0" presId="urn:microsoft.com/office/officeart/2005/8/layout/hProcess7"/>
    <dgm:cxn modelId="{E5DAD315-3776-4370-B43D-4CC260F712EA}" type="presOf" srcId="{C7BD8305-2B6D-4ADC-80DB-72957EA0A8D9}" destId="{39F7DA9B-29EF-4351-9454-74CCD0A737A4}" srcOrd="0" destOrd="0" presId="urn:microsoft.com/office/officeart/2005/8/layout/hProcess7"/>
    <dgm:cxn modelId="{C7C5FB20-240F-4C4D-9D45-AC9B3384C5A6}" srcId="{320BF310-BB5F-4E36-8591-9BF6FF2018AF}" destId="{55657487-C600-4F3D-9D38-4E85C94D1883}" srcOrd="4" destOrd="0" parTransId="{D1D17055-8C65-4529-8CDE-9523AA2B5B57}" sibTransId="{BC84DC21-CABB-4CC6-A4FA-37D6D9A1FE74}"/>
    <dgm:cxn modelId="{0BE22C3B-F89C-4BEF-93C7-91AAFA9B68C2}" srcId="{320BF310-BB5F-4E36-8591-9BF6FF2018AF}" destId="{6027F28F-C895-4207-97C5-EBFCDE72E643}" srcOrd="2" destOrd="0" parTransId="{B1643FEF-10EA-40B3-A0DE-D380065E579A}" sibTransId="{64CD9F30-273F-4BA5-BE32-6D5EAEED858E}"/>
    <dgm:cxn modelId="{8A9D7A67-A231-4C86-8A33-240317C065AF}" type="presOf" srcId="{320BF310-BB5F-4E36-8591-9BF6FF2018AF}" destId="{30DC953D-EFE7-4ECF-B277-476624313A67}" srcOrd="1" destOrd="0" presId="urn:microsoft.com/office/officeart/2005/8/layout/hProcess7"/>
    <dgm:cxn modelId="{B69ABC67-EC2C-4F42-84F2-69429700331E}" type="presOf" srcId="{BDA25FCE-B55C-4F3C-9B42-3EFE121479A0}" destId="{999749A1-8EE1-4A27-A235-366355F0DBFF}" srcOrd="1" destOrd="0" presId="urn:microsoft.com/office/officeart/2005/8/layout/hProcess7"/>
    <dgm:cxn modelId="{7ADD9D48-6A20-441D-B99E-7FD80A3D0E91}" srcId="{320BF310-BB5F-4E36-8591-9BF6FF2018AF}" destId="{88A9A2FD-DE75-4D6C-83DF-EA129AD93D76}" srcOrd="3" destOrd="0" parTransId="{3B516D42-D6CF-4BD8-AB33-725A78EFD861}" sibTransId="{4AF86AF7-31FB-4F37-A110-FF5794939BB0}"/>
    <dgm:cxn modelId="{E1C88A72-12F9-41B0-8A7B-A4007E1FEB94}" srcId="{320BF310-BB5F-4E36-8591-9BF6FF2018AF}" destId="{17E2A35D-312C-4323-97E6-EA8A9DFABD1C}" srcOrd="6" destOrd="0" parTransId="{17071AC1-423B-4CA8-A6F8-B0FA625E8128}" sibTransId="{B8F06C70-66C6-45E4-92C7-AFDB6D9969FC}"/>
    <dgm:cxn modelId="{3AB1FD7C-3962-4E7D-819E-C9EBCCD16707}" type="presOf" srcId="{55657487-C600-4F3D-9D38-4E85C94D1883}" destId="{39F7DA9B-29EF-4351-9454-74CCD0A737A4}" srcOrd="0" destOrd="4" presId="urn:microsoft.com/office/officeart/2005/8/layout/hProcess7"/>
    <dgm:cxn modelId="{A8556F8B-83D7-4DB6-9DBC-A81A5EE4388B}" type="presOf" srcId="{A0E5ABA9-F845-40DD-B685-C69F5CFE2407}" destId="{8FFBC686-58EB-4242-9894-0E42A571D2BF}" srcOrd="0" destOrd="0" presId="urn:microsoft.com/office/officeart/2005/8/layout/hProcess7"/>
    <dgm:cxn modelId="{FC0CD69C-069A-4D43-9D5D-D6DD257CC2C7}" srcId="{320BF310-BB5F-4E36-8591-9BF6FF2018AF}" destId="{52A7123D-F575-45D1-B696-CA1BEBFC1F46}" srcOrd="5" destOrd="0" parTransId="{3A8A0C7C-14AB-4660-897E-0D19D84F19CE}" sibTransId="{BD5DAFBD-BBA7-4CEC-821E-C0665ED49101}"/>
    <dgm:cxn modelId="{3B4646B1-EA99-49E7-BA76-DB9703732EFE}" srcId="{A0E5ABA9-F845-40DD-B685-C69F5CFE2407}" destId="{BDA25FCE-B55C-4F3C-9B42-3EFE121479A0}" srcOrd="0" destOrd="0" parTransId="{1B2D5D15-C5D6-4964-97F3-B2D1D58A8B87}" sibTransId="{827F6BE6-C5BB-4F31-8C5F-FC4B8B31E0C0}"/>
    <dgm:cxn modelId="{CB0497B5-54A4-4D40-876F-8149CFDA027B}" srcId="{320BF310-BB5F-4E36-8591-9BF6FF2018AF}" destId="{C7BD8305-2B6D-4ADC-80DB-72957EA0A8D9}" srcOrd="0" destOrd="0" parTransId="{9589B104-A6A5-4EF6-AFEC-B0381481F575}" sibTransId="{70580E84-81A4-4788-B004-D33559B13B1C}"/>
    <dgm:cxn modelId="{E36916C9-AB33-44A1-8B65-05AEB45832AD}" srcId="{BDA25FCE-B55C-4F3C-9B42-3EFE121479A0}" destId="{7C2BB62A-3117-430C-A5C9-5425A2898423}" srcOrd="0" destOrd="0" parTransId="{948E8498-003F-4F33-94E1-FEBFE4A382C3}" sibTransId="{79DEC384-64A4-4F1D-BCA2-CE76900276B1}"/>
    <dgm:cxn modelId="{D2E27AD1-1BFE-484D-8D13-1A6A15B45AC6}" type="presOf" srcId="{52A7123D-F575-45D1-B696-CA1BEBFC1F46}" destId="{39F7DA9B-29EF-4351-9454-74CCD0A737A4}" srcOrd="0" destOrd="5" presId="urn:microsoft.com/office/officeart/2005/8/layout/hProcess7"/>
    <dgm:cxn modelId="{5722C1D5-14BA-4093-9E0F-889F9DB33FD7}" type="presOf" srcId="{88A9A2FD-DE75-4D6C-83DF-EA129AD93D76}" destId="{39F7DA9B-29EF-4351-9454-74CCD0A737A4}" srcOrd="0" destOrd="3" presId="urn:microsoft.com/office/officeart/2005/8/layout/hProcess7"/>
    <dgm:cxn modelId="{3D4C06DF-3C3F-41E8-A783-7D18ACFA16A5}" srcId="{A0E5ABA9-F845-40DD-B685-C69F5CFE2407}" destId="{320BF310-BB5F-4E36-8591-9BF6FF2018AF}" srcOrd="1" destOrd="0" parTransId="{B8EAB831-2098-426A-8C77-1DF35D68324A}" sibTransId="{34D07E84-33A8-4E97-89C7-4C9B6171B50B}"/>
    <dgm:cxn modelId="{C0E5E8DF-4DC4-4030-AC15-35DC9EA4EDAA}" type="presOf" srcId="{17E2A35D-312C-4323-97E6-EA8A9DFABD1C}" destId="{39F7DA9B-29EF-4351-9454-74CCD0A737A4}" srcOrd="0" destOrd="6" presId="urn:microsoft.com/office/officeart/2005/8/layout/hProcess7"/>
    <dgm:cxn modelId="{592184E6-3C90-4B68-B885-FC20A2838F1B}" srcId="{320BF310-BB5F-4E36-8591-9BF6FF2018AF}" destId="{54B7437F-DA46-4B77-845A-69A9747F7C97}" srcOrd="1" destOrd="0" parTransId="{213BCE23-0622-4EF4-BE96-3C4F070BB4BB}" sibTransId="{642ADA1A-0E78-40F6-B831-97C580F7E43E}"/>
    <dgm:cxn modelId="{F4AD2DF6-5D48-42E5-9E9A-AA2E30889BC0}" type="presOf" srcId="{BDA25FCE-B55C-4F3C-9B42-3EFE121479A0}" destId="{8684621A-F961-4159-9949-BCA83CE71C08}" srcOrd="0" destOrd="0" presId="urn:microsoft.com/office/officeart/2005/8/layout/hProcess7"/>
    <dgm:cxn modelId="{96BEEEF7-F491-4D43-AB79-C8B3699D49F9}" type="presOf" srcId="{6027F28F-C895-4207-97C5-EBFCDE72E643}" destId="{39F7DA9B-29EF-4351-9454-74CCD0A737A4}" srcOrd="0" destOrd="2" presId="urn:microsoft.com/office/officeart/2005/8/layout/hProcess7"/>
    <dgm:cxn modelId="{26D8B4B6-D2E0-4026-8509-6B2DD83FCB91}" type="presParOf" srcId="{8FFBC686-58EB-4242-9894-0E42A571D2BF}" destId="{E0DCBECB-9B10-4EE4-B25B-A59B7B8EF515}" srcOrd="0" destOrd="0" presId="urn:microsoft.com/office/officeart/2005/8/layout/hProcess7"/>
    <dgm:cxn modelId="{2FAA834B-F819-4B68-BBB6-1E5BD715F633}" type="presParOf" srcId="{E0DCBECB-9B10-4EE4-B25B-A59B7B8EF515}" destId="{8684621A-F961-4159-9949-BCA83CE71C08}" srcOrd="0" destOrd="0" presId="urn:microsoft.com/office/officeart/2005/8/layout/hProcess7"/>
    <dgm:cxn modelId="{4A8CDFC8-7F0C-40F4-BE2F-1C051BE76CA9}" type="presParOf" srcId="{E0DCBECB-9B10-4EE4-B25B-A59B7B8EF515}" destId="{999749A1-8EE1-4A27-A235-366355F0DBFF}" srcOrd="1" destOrd="0" presId="urn:microsoft.com/office/officeart/2005/8/layout/hProcess7"/>
    <dgm:cxn modelId="{904AC953-CEAE-41D3-A793-9F1B88E0EB74}" type="presParOf" srcId="{E0DCBECB-9B10-4EE4-B25B-A59B7B8EF515}" destId="{3BDEC3E8-CC90-4D0B-8AFA-B6ABFA8E2D94}" srcOrd="2" destOrd="0" presId="urn:microsoft.com/office/officeart/2005/8/layout/hProcess7"/>
    <dgm:cxn modelId="{47737572-0915-475E-9017-911F57AA4E39}" type="presParOf" srcId="{8FFBC686-58EB-4242-9894-0E42A571D2BF}" destId="{20DEBFAE-AD2B-4C6B-9E7E-2ADD88F3AD6C}" srcOrd="1" destOrd="0" presId="urn:microsoft.com/office/officeart/2005/8/layout/hProcess7"/>
    <dgm:cxn modelId="{62502DF3-3C4F-484A-A95F-93DFB681418D}" type="presParOf" srcId="{8FFBC686-58EB-4242-9894-0E42A571D2BF}" destId="{C6FA0023-91F3-4EC1-B3EE-F3BD1EA8A881}" srcOrd="2" destOrd="0" presId="urn:microsoft.com/office/officeart/2005/8/layout/hProcess7"/>
    <dgm:cxn modelId="{E53700CE-DB1C-45CC-A1E8-99104F486451}" type="presParOf" srcId="{C6FA0023-91F3-4EC1-B3EE-F3BD1EA8A881}" destId="{45286525-EA7B-468F-9DE1-395683DB3340}" srcOrd="0" destOrd="0" presId="urn:microsoft.com/office/officeart/2005/8/layout/hProcess7"/>
    <dgm:cxn modelId="{1E36FC8B-B2C0-44EF-80FE-05EC71A97C93}" type="presParOf" srcId="{C6FA0023-91F3-4EC1-B3EE-F3BD1EA8A881}" destId="{9C25D0AC-59F1-4CBF-AE07-5B2FB47BD4AB}" srcOrd="1" destOrd="0" presId="urn:microsoft.com/office/officeart/2005/8/layout/hProcess7"/>
    <dgm:cxn modelId="{7B12595F-4A8A-4DE3-8548-B3DF4A2A6494}" type="presParOf" srcId="{C6FA0023-91F3-4EC1-B3EE-F3BD1EA8A881}" destId="{E1652C22-7655-41B9-84FD-9006AC9C9442}" srcOrd="2" destOrd="0" presId="urn:microsoft.com/office/officeart/2005/8/layout/hProcess7"/>
    <dgm:cxn modelId="{A9AC7339-1A54-4A4F-8631-49ADC6C15064}" type="presParOf" srcId="{8FFBC686-58EB-4242-9894-0E42A571D2BF}" destId="{EDE5941A-401A-4140-BFD0-6C3A7FD3F846}" srcOrd="3" destOrd="0" presId="urn:microsoft.com/office/officeart/2005/8/layout/hProcess7"/>
    <dgm:cxn modelId="{0E21B3A9-1DF1-4DBD-9FAE-6812E5261332}" type="presParOf" srcId="{8FFBC686-58EB-4242-9894-0E42A571D2BF}" destId="{8F1A1AE4-2B77-497A-9EFD-57EAC6E99030}" srcOrd="4" destOrd="0" presId="urn:microsoft.com/office/officeart/2005/8/layout/hProcess7"/>
    <dgm:cxn modelId="{F1C7EC40-CE64-41C9-9C0B-8F3A2713D96E}" type="presParOf" srcId="{8F1A1AE4-2B77-497A-9EFD-57EAC6E99030}" destId="{736FF28C-88DB-4447-933B-5563846E4403}" srcOrd="0" destOrd="0" presId="urn:microsoft.com/office/officeart/2005/8/layout/hProcess7"/>
    <dgm:cxn modelId="{AA6693B1-5F7C-4F77-BA10-B96F6B5B7830}" type="presParOf" srcId="{8F1A1AE4-2B77-497A-9EFD-57EAC6E99030}" destId="{30DC953D-EFE7-4ECF-B277-476624313A67}" srcOrd="1" destOrd="0" presId="urn:microsoft.com/office/officeart/2005/8/layout/hProcess7"/>
    <dgm:cxn modelId="{0FF92D7B-BB03-48ED-B398-ACE89E178ECE}" type="presParOf" srcId="{8F1A1AE4-2B77-497A-9EFD-57EAC6E99030}" destId="{39F7DA9B-29EF-4351-9454-74CCD0A737A4}"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5ABA9-F845-40DD-B685-C69F5CFE2407}"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BDA25FCE-B55C-4F3C-9B42-3EFE121479A0}">
      <dgm:prSet phldrT="[Text]"/>
      <dgm:spPr>
        <a:noFill/>
        <a:ln>
          <a:solidFill>
            <a:schemeClr val="accent1"/>
          </a:solidFill>
        </a:ln>
      </dgm:spPr>
      <dgm:t>
        <a:bodyPr/>
        <a:lstStyle/>
        <a:p>
          <a:r>
            <a:rPr lang="en-US" dirty="0">
              <a:solidFill>
                <a:schemeClr val="accent1"/>
              </a:solidFill>
              <a:latin typeface="Lucida Sans" panose="020B0602030504020204" pitchFamily="34" charset="0"/>
            </a:rPr>
            <a:t>Moving from…</a:t>
          </a:r>
        </a:p>
      </dgm:t>
    </dgm:pt>
    <dgm:pt modelId="{1B2D5D15-C5D6-4964-97F3-B2D1D58A8B87}" type="parTrans" cxnId="{3B4646B1-EA99-49E7-BA76-DB9703732EFE}">
      <dgm:prSet/>
      <dgm:spPr/>
      <dgm:t>
        <a:bodyPr/>
        <a:lstStyle/>
        <a:p>
          <a:endParaRPr lang="en-US"/>
        </a:p>
      </dgm:t>
    </dgm:pt>
    <dgm:pt modelId="{827F6BE6-C5BB-4F31-8C5F-FC4B8B31E0C0}" type="sibTrans" cxnId="{3B4646B1-EA99-49E7-BA76-DB9703732EFE}">
      <dgm:prSet/>
      <dgm:spPr/>
      <dgm:t>
        <a:bodyPr/>
        <a:lstStyle/>
        <a:p>
          <a:endParaRPr lang="en-US"/>
        </a:p>
      </dgm:t>
    </dgm:pt>
    <dgm:pt modelId="{7C2BB62A-3117-430C-A5C9-5425A2898423}">
      <dgm:prSet phldrT="[Text]" custT="1"/>
      <dgm:spPr/>
      <dgm:t>
        <a:bodyPr/>
        <a:lstStyle/>
        <a:p>
          <a:pPr rtl="0"/>
          <a:endParaRPr lang="en-US" sz="1800" b="0" i="0" u="none" dirty="0">
            <a:solidFill>
              <a:schemeClr val="tx2"/>
            </a:solidFill>
            <a:latin typeface="Lucida Sans" panose="020B0602030504020204" pitchFamily="34" charset="0"/>
          </a:endParaRPr>
        </a:p>
        <a:p>
          <a:pPr rtl="0"/>
          <a:r>
            <a:rPr lang="en-US" sz="1800" b="0" i="0" u="none" dirty="0">
              <a:solidFill>
                <a:schemeClr val="tx2"/>
              </a:solidFill>
              <a:latin typeface="Lucida Sans" panose="020B0602030504020204" pitchFamily="34" charset="0"/>
            </a:rPr>
            <a:t>Providing a simpler text</a:t>
          </a:r>
        </a:p>
        <a:p>
          <a:pPr rtl="0"/>
          <a:endParaRPr lang="en-US" sz="1800" b="0" i="0" u="none" dirty="0">
            <a:solidFill>
              <a:schemeClr val="tx2"/>
            </a:solidFill>
            <a:latin typeface="Lucida Sans" panose="020B0602030504020204" pitchFamily="34" charset="0"/>
          </a:endParaRPr>
        </a:p>
        <a:p>
          <a:pPr rtl="0"/>
          <a:r>
            <a:rPr lang="en-US" sz="1800" b="0" i="0" u="none" dirty="0">
              <a:solidFill>
                <a:schemeClr val="tx2"/>
              </a:solidFill>
              <a:latin typeface="Lucida Sans" panose="020B0602030504020204" pitchFamily="34" charset="0"/>
            </a:rPr>
            <a:t>Changing the content to speaking tasks</a:t>
          </a:r>
        </a:p>
        <a:p>
          <a:pPr rtl="0"/>
          <a:endParaRPr lang="en-US" sz="1800" b="0" i="0" u="none" dirty="0">
            <a:solidFill>
              <a:schemeClr val="tx2"/>
            </a:solidFill>
            <a:latin typeface="Lucida Sans" panose="020B0602030504020204" pitchFamily="34" charset="0"/>
          </a:endParaRPr>
        </a:p>
        <a:p>
          <a:pPr rtl="0"/>
          <a:r>
            <a:rPr lang="en-US" sz="1800" b="0" i="0" u="none" dirty="0">
              <a:solidFill>
                <a:schemeClr val="tx2"/>
              </a:solidFill>
              <a:latin typeface="Lucida Sans" panose="020B0602030504020204" pitchFamily="34" charset="0"/>
            </a:rPr>
            <a:t>Excusing students from the assignment…</a:t>
          </a:r>
          <a:endParaRPr lang="en-US" sz="1800" b="0" dirty="0">
            <a:solidFill>
              <a:schemeClr val="tx2"/>
            </a:solidFill>
            <a:latin typeface="Lucida Sans" panose="020B0602030504020204" pitchFamily="34" charset="0"/>
          </a:endParaRPr>
        </a:p>
      </dgm:t>
    </dgm:pt>
    <dgm:pt modelId="{948E8498-003F-4F33-94E1-FEBFE4A382C3}" type="parTrans" cxnId="{E36916C9-AB33-44A1-8B65-05AEB45832AD}">
      <dgm:prSet/>
      <dgm:spPr/>
      <dgm:t>
        <a:bodyPr/>
        <a:lstStyle/>
        <a:p>
          <a:endParaRPr lang="en-US"/>
        </a:p>
      </dgm:t>
    </dgm:pt>
    <dgm:pt modelId="{79DEC384-64A4-4F1D-BCA2-CE76900276B1}" type="sibTrans" cxnId="{E36916C9-AB33-44A1-8B65-05AEB45832AD}">
      <dgm:prSet/>
      <dgm:spPr/>
      <dgm:t>
        <a:bodyPr/>
        <a:lstStyle/>
        <a:p>
          <a:endParaRPr lang="en-US"/>
        </a:p>
      </dgm:t>
    </dgm:pt>
    <dgm:pt modelId="{320BF310-BB5F-4E36-8591-9BF6FF2018AF}">
      <dgm:prSet phldrT="[Text]"/>
      <dgm:spPr>
        <a:noFill/>
        <a:ln>
          <a:solidFill>
            <a:schemeClr val="accent1"/>
          </a:solidFill>
        </a:ln>
      </dgm:spPr>
      <dgm:t>
        <a:bodyPr/>
        <a:lstStyle/>
        <a:p>
          <a:r>
            <a:rPr lang="en-US" dirty="0">
              <a:solidFill>
                <a:schemeClr val="accent1"/>
              </a:solidFill>
              <a:latin typeface="Lucida Sans" panose="020B0602030504020204" pitchFamily="34" charset="0"/>
            </a:rPr>
            <a:t>Moving to…</a:t>
          </a:r>
        </a:p>
      </dgm:t>
    </dgm:pt>
    <dgm:pt modelId="{B8EAB831-2098-426A-8C77-1DF35D68324A}" type="parTrans" cxnId="{3D4C06DF-3C3F-41E8-A783-7D18ACFA16A5}">
      <dgm:prSet/>
      <dgm:spPr/>
      <dgm:t>
        <a:bodyPr/>
        <a:lstStyle/>
        <a:p>
          <a:endParaRPr lang="en-US"/>
        </a:p>
      </dgm:t>
    </dgm:pt>
    <dgm:pt modelId="{34D07E84-33A8-4E97-89C7-4C9B6171B50B}" type="sibTrans" cxnId="{3D4C06DF-3C3F-41E8-A783-7D18ACFA16A5}">
      <dgm:prSet/>
      <dgm:spPr/>
      <dgm:t>
        <a:bodyPr/>
        <a:lstStyle/>
        <a:p>
          <a:endParaRPr lang="en-US"/>
        </a:p>
      </dgm:t>
    </dgm:pt>
    <dgm:pt modelId="{C7BD8305-2B6D-4ADC-80DB-72957EA0A8D9}">
      <dgm:prSet phldrT="[Text]" custT="1"/>
      <dgm:spPr/>
      <dgm:t>
        <a:bodyPr/>
        <a:lstStyle/>
        <a:p>
          <a:pPr rtl="0"/>
          <a:r>
            <a:rPr lang="en-US" sz="1800" b="0" i="0" u="none" dirty="0">
              <a:solidFill>
                <a:schemeClr val="tx2"/>
              </a:solidFill>
              <a:latin typeface="Lucida Sans" panose="020B0602030504020204" pitchFamily="34" charset="0"/>
            </a:rPr>
            <a:t>Supporting access to grade level texts</a:t>
          </a:r>
          <a:endParaRPr lang="en-US" sz="1800" b="0" dirty="0">
            <a:solidFill>
              <a:schemeClr val="tx2"/>
            </a:solidFill>
            <a:latin typeface="Lucida Sans" panose="020B0602030504020204" pitchFamily="34" charset="0"/>
          </a:endParaRPr>
        </a:p>
      </dgm:t>
    </dgm:pt>
    <dgm:pt modelId="{9589B104-A6A5-4EF6-AFEC-B0381481F575}" type="parTrans" cxnId="{CB0497B5-54A4-4D40-876F-8149CFDA027B}">
      <dgm:prSet/>
      <dgm:spPr/>
      <dgm:t>
        <a:bodyPr/>
        <a:lstStyle/>
        <a:p>
          <a:endParaRPr lang="en-US"/>
        </a:p>
      </dgm:t>
    </dgm:pt>
    <dgm:pt modelId="{70580E84-81A4-4788-B004-D33559B13B1C}" type="sibTrans" cxnId="{CB0497B5-54A4-4D40-876F-8149CFDA027B}">
      <dgm:prSet/>
      <dgm:spPr/>
      <dgm:t>
        <a:bodyPr/>
        <a:lstStyle/>
        <a:p>
          <a:endParaRPr lang="en-US"/>
        </a:p>
      </dgm:t>
    </dgm:pt>
    <dgm:pt modelId="{52A7123D-F575-45D1-B696-CA1BEBFC1F46}">
      <dgm:prSet/>
      <dgm:spPr/>
      <dgm:t>
        <a:bodyPr/>
        <a:lstStyle/>
        <a:p>
          <a:endParaRPr lang="en-US" sz="1700" dirty="0">
            <a:solidFill>
              <a:schemeClr val="tx2"/>
            </a:solidFill>
          </a:endParaRPr>
        </a:p>
      </dgm:t>
    </dgm:pt>
    <dgm:pt modelId="{3A8A0C7C-14AB-4660-897E-0D19D84F19CE}" type="parTrans" cxnId="{FC0CD69C-069A-4D43-9D5D-D6DD257CC2C7}">
      <dgm:prSet/>
      <dgm:spPr/>
      <dgm:t>
        <a:bodyPr/>
        <a:lstStyle/>
        <a:p>
          <a:endParaRPr lang="en-US"/>
        </a:p>
      </dgm:t>
    </dgm:pt>
    <dgm:pt modelId="{BD5DAFBD-BBA7-4CEC-821E-C0665ED49101}" type="sibTrans" cxnId="{FC0CD69C-069A-4D43-9D5D-D6DD257CC2C7}">
      <dgm:prSet/>
      <dgm:spPr/>
      <dgm:t>
        <a:bodyPr/>
        <a:lstStyle/>
        <a:p>
          <a:endParaRPr lang="en-US"/>
        </a:p>
      </dgm:t>
    </dgm:pt>
    <dgm:pt modelId="{17E2A35D-312C-4323-97E6-EA8A9DFABD1C}">
      <dgm:prSet/>
      <dgm:spPr/>
      <dgm:t>
        <a:bodyPr/>
        <a:lstStyle/>
        <a:p>
          <a:endParaRPr lang="en-US" sz="1700" dirty="0">
            <a:solidFill>
              <a:schemeClr val="tx2"/>
            </a:solidFill>
          </a:endParaRPr>
        </a:p>
      </dgm:t>
    </dgm:pt>
    <dgm:pt modelId="{17071AC1-423B-4CA8-A6F8-B0FA625E8128}" type="parTrans" cxnId="{E1C88A72-12F9-41B0-8A7B-A4007E1FEB94}">
      <dgm:prSet/>
      <dgm:spPr/>
      <dgm:t>
        <a:bodyPr/>
        <a:lstStyle/>
        <a:p>
          <a:endParaRPr lang="en-US"/>
        </a:p>
      </dgm:t>
    </dgm:pt>
    <dgm:pt modelId="{B8F06C70-66C6-45E4-92C7-AFDB6D9969FC}" type="sibTrans" cxnId="{E1C88A72-12F9-41B0-8A7B-A4007E1FEB94}">
      <dgm:prSet/>
      <dgm:spPr/>
      <dgm:t>
        <a:bodyPr/>
        <a:lstStyle/>
        <a:p>
          <a:endParaRPr lang="en-US"/>
        </a:p>
      </dgm:t>
    </dgm:pt>
    <dgm:pt modelId="{54B7437F-DA46-4B77-845A-69A9747F7C97}">
      <dgm:prSet custT="1"/>
      <dgm:spPr/>
      <dgm:t>
        <a:bodyPr/>
        <a:lstStyle/>
        <a:p>
          <a:pPr rtl="0"/>
          <a:endParaRPr lang="en-US" sz="1800" b="0" i="0" u="none" dirty="0">
            <a:solidFill>
              <a:schemeClr val="tx2"/>
            </a:solidFill>
            <a:latin typeface="Lucida Sans" panose="020B0602030504020204" pitchFamily="34" charset="0"/>
          </a:endParaRPr>
        </a:p>
      </dgm:t>
    </dgm:pt>
    <dgm:pt modelId="{213BCE23-0622-4EF4-BE96-3C4F070BB4BB}" type="parTrans" cxnId="{592184E6-3C90-4B68-B885-FC20A2838F1B}">
      <dgm:prSet/>
      <dgm:spPr/>
      <dgm:t>
        <a:bodyPr/>
        <a:lstStyle/>
        <a:p>
          <a:endParaRPr lang="en-US"/>
        </a:p>
      </dgm:t>
    </dgm:pt>
    <dgm:pt modelId="{642ADA1A-0E78-40F6-B831-97C580F7E43E}" type="sibTrans" cxnId="{592184E6-3C90-4B68-B885-FC20A2838F1B}">
      <dgm:prSet/>
      <dgm:spPr/>
      <dgm:t>
        <a:bodyPr/>
        <a:lstStyle/>
        <a:p>
          <a:endParaRPr lang="en-US"/>
        </a:p>
      </dgm:t>
    </dgm:pt>
    <dgm:pt modelId="{6027F28F-C895-4207-97C5-EBFCDE72E643}">
      <dgm:prSet custT="1"/>
      <dgm:spPr/>
      <dgm:t>
        <a:bodyPr/>
        <a:lstStyle/>
        <a:p>
          <a:pPr rtl="0"/>
          <a:r>
            <a:rPr lang="en-US" sz="1800" b="0" i="0" u="none" dirty="0">
              <a:solidFill>
                <a:schemeClr val="tx2"/>
              </a:solidFill>
              <a:latin typeface="Lucida Sans" panose="020B0602030504020204" pitchFamily="34" charset="0"/>
            </a:rPr>
            <a:t>Providing models or frames to help students practice higher level writing…</a:t>
          </a:r>
        </a:p>
      </dgm:t>
    </dgm:pt>
    <dgm:pt modelId="{B1643FEF-10EA-40B3-A0DE-D380065E579A}" type="parTrans" cxnId="{0BE22C3B-F89C-4BEF-93C7-91AAFA9B68C2}">
      <dgm:prSet/>
      <dgm:spPr/>
      <dgm:t>
        <a:bodyPr/>
        <a:lstStyle/>
        <a:p>
          <a:endParaRPr lang="en-US"/>
        </a:p>
      </dgm:t>
    </dgm:pt>
    <dgm:pt modelId="{64CD9F30-273F-4BA5-BE32-6D5EAEED858E}" type="sibTrans" cxnId="{0BE22C3B-F89C-4BEF-93C7-91AAFA9B68C2}">
      <dgm:prSet/>
      <dgm:spPr/>
      <dgm:t>
        <a:bodyPr/>
        <a:lstStyle/>
        <a:p>
          <a:endParaRPr lang="en-US"/>
        </a:p>
      </dgm:t>
    </dgm:pt>
    <dgm:pt modelId="{88A9A2FD-DE75-4D6C-83DF-EA129AD93D76}">
      <dgm:prSet custT="1"/>
      <dgm:spPr/>
      <dgm:t>
        <a:bodyPr/>
        <a:lstStyle/>
        <a:p>
          <a:pPr rtl="0"/>
          <a:endParaRPr lang="en-US" sz="1800" b="0" i="0" u="none" dirty="0">
            <a:solidFill>
              <a:schemeClr val="tx2"/>
            </a:solidFill>
            <a:latin typeface="Lucida Sans" panose="020B0602030504020204" pitchFamily="34" charset="0"/>
          </a:endParaRPr>
        </a:p>
      </dgm:t>
    </dgm:pt>
    <dgm:pt modelId="{3B516D42-D6CF-4BD8-AB33-725A78EFD861}" type="parTrans" cxnId="{7ADD9D48-6A20-441D-B99E-7FD80A3D0E91}">
      <dgm:prSet/>
      <dgm:spPr/>
      <dgm:t>
        <a:bodyPr/>
        <a:lstStyle/>
        <a:p>
          <a:endParaRPr lang="en-US"/>
        </a:p>
      </dgm:t>
    </dgm:pt>
    <dgm:pt modelId="{4AF86AF7-31FB-4F37-A110-FF5794939BB0}" type="sibTrans" cxnId="{7ADD9D48-6A20-441D-B99E-7FD80A3D0E91}">
      <dgm:prSet/>
      <dgm:spPr/>
      <dgm:t>
        <a:bodyPr/>
        <a:lstStyle/>
        <a:p>
          <a:endParaRPr lang="en-US"/>
        </a:p>
      </dgm:t>
    </dgm:pt>
    <dgm:pt modelId="{55657487-C600-4F3D-9D38-4E85C94D1883}">
      <dgm:prSet custT="1"/>
      <dgm:spPr/>
      <dgm:t>
        <a:bodyPr/>
        <a:lstStyle/>
        <a:p>
          <a:pPr rtl="0"/>
          <a:r>
            <a:rPr lang="en-US" sz="1800" b="0" i="0" u="none" dirty="0">
              <a:solidFill>
                <a:schemeClr val="tx2"/>
              </a:solidFill>
              <a:latin typeface="Lucida Sans" panose="020B0602030504020204" pitchFamily="34" charset="0"/>
            </a:rPr>
            <a:t>Provide practice opportunities for speaking and listening with peers…</a:t>
          </a:r>
          <a:endParaRPr lang="en-US" sz="1800" b="0" dirty="0">
            <a:solidFill>
              <a:schemeClr val="tx2"/>
            </a:solidFill>
            <a:latin typeface="Lucida Sans" panose="020B0602030504020204" pitchFamily="34" charset="0"/>
          </a:endParaRPr>
        </a:p>
      </dgm:t>
    </dgm:pt>
    <dgm:pt modelId="{D1D17055-8C65-4529-8CDE-9523AA2B5B57}" type="parTrans" cxnId="{C7C5FB20-240F-4C4D-9D45-AC9B3384C5A6}">
      <dgm:prSet/>
      <dgm:spPr/>
      <dgm:t>
        <a:bodyPr/>
        <a:lstStyle/>
        <a:p>
          <a:endParaRPr lang="en-US"/>
        </a:p>
      </dgm:t>
    </dgm:pt>
    <dgm:pt modelId="{BC84DC21-CABB-4CC6-A4FA-37D6D9A1FE74}" type="sibTrans" cxnId="{C7C5FB20-240F-4C4D-9D45-AC9B3384C5A6}">
      <dgm:prSet/>
      <dgm:spPr/>
      <dgm:t>
        <a:bodyPr/>
        <a:lstStyle/>
        <a:p>
          <a:endParaRPr lang="en-US"/>
        </a:p>
      </dgm:t>
    </dgm:pt>
    <dgm:pt modelId="{8FFBC686-58EB-4242-9894-0E42A571D2BF}" type="pres">
      <dgm:prSet presAssocID="{A0E5ABA9-F845-40DD-B685-C69F5CFE2407}" presName="Name0" presStyleCnt="0">
        <dgm:presLayoutVars>
          <dgm:dir/>
          <dgm:animLvl val="lvl"/>
          <dgm:resizeHandles val="exact"/>
        </dgm:presLayoutVars>
      </dgm:prSet>
      <dgm:spPr/>
    </dgm:pt>
    <dgm:pt modelId="{E0DCBECB-9B10-4EE4-B25B-A59B7B8EF515}" type="pres">
      <dgm:prSet presAssocID="{BDA25FCE-B55C-4F3C-9B42-3EFE121479A0}" presName="compositeNode" presStyleCnt="0">
        <dgm:presLayoutVars>
          <dgm:bulletEnabled val="1"/>
        </dgm:presLayoutVars>
      </dgm:prSet>
      <dgm:spPr/>
    </dgm:pt>
    <dgm:pt modelId="{8684621A-F961-4159-9949-BCA83CE71C08}" type="pres">
      <dgm:prSet presAssocID="{BDA25FCE-B55C-4F3C-9B42-3EFE121479A0}" presName="bgRect" presStyleLbl="node1" presStyleIdx="0" presStyleCnt="2" custScaleY="81873"/>
      <dgm:spPr/>
    </dgm:pt>
    <dgm:pt modelId="{999749A1-8EE1-4A27-A235-366355F0DBFF}" type="pres">
      <dgm:prSet presAssocID="{BDA25FCE-B55C-4F3C-9B42-3EFE121479A0}" presName="parentNode" presStyleLbl="node1" presStyleIdx="0" presStyleCnt="2">
        <dgm:presLayoutVars>
          <dgm:chMax val="0"/>
          <dgm:bulletEnabled val="1"/>
        </dgm:presLayoutVars>
      </dgm:prSet>
      <dgm:spPr/>
    </dgm:pt>
    <dgm:pt modelId="{3BDEC3E8-CC90-4D0B-8AFA-B6ABFA8E2D94}" type="pres">
      <dgm:prSet presAssocID="{BDA25FCE-B55C-4F3C-9B42-3EFE121479A0}" presName="childNode" presStyleLbl="node1" presStyleIdx="0" presStyleCnt="2">
        <dgm:presLayoutVars>
          <dgm:bulletEnabled val="1"/>
        </dgm:presLayoutVars>
      </dgm:prSet>
      <dgm:spPr/>
    </dgm:pt>
    <dgm:pt modelId="{20DEBFAE-AD2B-4C6B-9E7E-2ADD88F3AD6C}" type="pres">
      <dgm:prSet presAssocID="{827F6BE6-C5BB-4F31-8C5F-FC4B8B31E0C0}" presName="hSp" presStyleCnt="0"/>
      <dgm:spPr/>
    </dgm:pt>
    <dgm:pt modelId="{C6FA0023-91F3-4EC1-B3EE-F3BD1EA8A881}" type="pres">
      <dgm:prSet presAssocID="{827F6BE6-C5BB-4F31-8C5F-FC4B8B31E0C0}" presName="vProcSp" presStyleCnt="0"/>
      <dgm:spPr/>
    </dgm:pt>
    <dgm:pt modelId="{45286525-EA7B-468F-9DE1-395683DB3340}" type="pres">
      <dgm:prSet presAssocID="{827F6BE6-C5BB-4F31-8C5F-FC4B8B31E0C0}" presName="vSp1" presStyleCnt="0"/>
      <dgm:spPr/>
    </dgm:pt>
    <dgm:pt modelId="{9C25D0AC-59F1-4CBF-AE07-5B2FB47BD4AB}" type="pres">
      <dgm:prSet presAssocID="{827F6BE6-C5BB-4F31-8C5F-FC4B8B31E0C0}" presName="simulatedConn" presStyleLbl="solidFgAcc1" presStyleIdx="0" presStyleCnt="1" custLinFactY="-200000" custLinFactNeighborX="-14349" custLinFactNeighborY="-221765"/>
      <dgm:spPr/>
    </dgm:pt>
    <dgm:pt modelId="{E1652C22-7655-41B9-84FD-9006AC9C9442}" type="pres">
      <dgm:prSet presAssocID="{827F6BE6-C5BB-4F31-8C5F-FC4B8B31E0C0}" presName="vSp2" presStyleCnt="0"/>
      <dgm:spPr/>
    </dgm:pt>
    <dgm:pt modelId="{EDE5941A-401A-4140-BFD0-6C3A7FD3F846}" type="pres">
      <dgm:prSet presAssocID="{827F6BE6-C5BB-4F31-8C5F-FC4B8B31E0C0}" presName="sibTrans" presStyleCnt="0"/>
      <dgm:spPr/>
    </dgm:pt>
    <dgm:pt modelId="{8F1A1AE4-2B77-497A-9EFD-57EAC6E99030}" type="pres">
      <dgm:prSet presAssocID="{320BF310-BB5F-4E36-8591-9BF6FF2018AF}" presName="compositeNode" presStyleCnt="0">
        <dgm:presLayoutVars>
          <dgm:bulletEnabled val="1"/>
        </dgm:presLayoutVars>
      </dgm:prSet>
      <dgm:spPr/>
    </dgm:pt>
    <dgm:pt modelId="{736FF28C-88DB-4447-933B-5563846E4403}" type="pres">
      <dgm:prSet presAssocID="{320BF310-BB5F-4E36-8591-9BF6FF2018AF}" presName="bgRect" presStyleLbl="node1" presStyleIdx="1" presStyleCnt="2" custScaleY="81706"/>
      <dgm:spPr/>
    </dgm:pt>
    <dgm:pt modelId="{30DC953D-EFE7-4ECF-B277-476624313A67}" type="pres">
      <dgm:prSet presAssocID="{320BF310-BB5F-4E36-8591-9BF6FF2018AF}" presName="parentNode" presStyleLbl="node1" presStyleIdx="1" presStyleCnt="2">
        <dgm:presLayoutVars>
          <dgm:chMax val="0"/>
          <dgm:bulletEnabled val="1"/>
        </dgm:presLayoutVars>
      </dgm:prSet>
      <dgm:spPr/>
    </dgm:pt>
    <dgm:pt modelId="{39F7DA9B-29EF-4351-9454-74CCD0A737A4}" type="pres">
      <dgm:prSet presAssocID="{320BF310-BB5F-4E36-8591-9BF6FF2018AF}" presName="childNode" presStyleLbl="node1" presStyleIdx="1" presStyleCnt="2">
        <dgm:presLayoutVars>
          <dgm:bulletEnabled val="1"/>
        </dgm:presLayoutVars>
      </dgm:prSet>
      <dgm:spPr/>
    </dgm:pt>
  </dgm:ptLst>
  <dgm:cxnLst>
    <dgm:cxn modelId="{3F756B04-5987-4F20-B916-E56644296AB3}" type="presOf" srcId="{17E2A35D-312C-4323-97E6-EA8A9DFABD1C}" destId="{39F7DA9B-29EF-4351-9454-74CCD0A737A4}" srcOrd="0" destOrd="6" presId="urn:microsoft.com/office/officeart/2005/8/layout/hProcess7"/>
    <dgm:cxn modelId="{C7C5FB20-240F-4C4D-9D45-AC9B3384C5A6}" srcId="{320BF310-BB5F-4E36-8591-9BF6FF2018AF}" destId="{55657487-C600-4F3D-9D38-4E85C94D1883}" srcOrd="4" destOrd="0" parTransId="{D1D17055-8C65-4529-8CDE-9523AA2B5B57}" sibTransId="{BC84DC21-CABB-4CC6-A4FA-37D6D9A1FE74}"/>
    <dgm:cxn modelId="{B988CE30-2DA0-4E3C-9C71-D5236D828ED7}" type="presOf" srcId="{55657487-C600-4F3D-9D38-4E85C94D1883}" destId="{39F7DA9B-29EF-4351-9454-74CCD0A737A4}" srcOrd="0" destOrd="4" presId="urn:microsoft.com/office/officeart/2005/8/layout/hProcess7"/>
    <dgm:cxn modelId="{0B6DD335-F2F3-4851-9145-A2045BE7E2D9}" type="presOf" srcId="{320BF310-BB5F-4E36-8591-9BF6FF2018AF}" destId="{736FF28C-88DB-4447-933B-5563846E4403}" srcOrd="0" destOrd="0" presId="urn:microsoft.com/office/officeart/2005/8/layout/hProcess7"/>
    <dgm:cxn modelId="{0BE22C3B-F89C-4BEF-93C7-91AAFA9B68C2}" srcId="{320BF310-BB5F-4E36-8591-9BF6FF2018AF}" destId="{6027F28F-C895-4207-97C5-EBFCDE72E643}" srcOrd="2" destOrd="0" parTransId="{B1643FEF-10EA-40B3-A0DE-D380065E579A}" sibTransId="{64CD9F30-273F-4BA5-BE32-6D5EAEED858E}"/>
    <dgm:cxn modelId="{7ADD9D48-6A20-441D-B99E-7FD80A3D0E91}" srcId="{320BF310-BB5F-4E36-8591-9BF6FF2018AF}" destId="{88A9A2FD-DE75-4D6C-83DF-EA129AD93D76}" srcOrd="3" destOrd="0" parTransId="{3B516D42-D6CF-4BD8-AB33-725A78EFD861}" sibTransId="{4AF86AF7-31FB-4F37-A110-FF5794939BB0}"/>
    <dgm:cxn modelId="{E1C88A72-12F9-41B0-8A7B-A4007E1FEB94}" srcId="{320BF310-BB5F-4E36-8591-9BF6FF2018AF}" destId="{17E2A35D-312C-4323-97E6-EA8A9DFABD1C}" srcOrd="6" destOrd="0" parTransId="{17071AC1-423B-4CA8-A6F8-B0FA625E8128}" sibTransId="{B8F06C70-66C6-45E4-92C7-AFDB6D9969FC}"/>
    <dgm:cxn modelId="{9CE7A757-6D2B-4A74-A4BE-C97B562272A1}" type="presOf" srcId="{C7BD8305-2B6D-4ADC-80DB-72957EA0A8D9}" destId="{39F7DA9B-29EF-4351-9454-74CCD0A737A4}" srcOrd="0" destOrd="0" presId="urn:microsoft.com/office/officeart/2005/8/layout/hProcess7"/>
    <dgm:cxn modelId="{F0087095-B1ED-494E-AFA0-B9AC2F3212C0}" type="presOf" srcId="{BDA25FCE-B55C-4F3C-9B42-3EFE121479A0}" destId="{999749A1-8EE1-4A27-A235-366355F0DBFF}" srcOrd="1" destOrd="0" presId="urn:microsoft.com/office/officeart/2005/8/layout/hProcess7"/>
    <dgm:cxn modelId="{FC0CD69C-069A-4D43-9D5D-D6DD257CC2C7}" srcId="{320BF310-BB5F-4E36-8591-9BF6FF2018AF}" destId="{52A7123D-F575-45D1-B696-CA1BEBFC1F46}" srcOrd="5" destOrd="0" parTransId="{3A8A0C7C-14AB-4660-897E-0D19D84F19CE}" sibTransId="{BD5DAFBD-BBA7-4CEC-821E-C0665ED49101}"/>
    <dgm:cxn modelId="{032356A0-B13B-45BB-99B6-2490C9180321}" type="presOf" srcId="{320BF310-BB5F-4E36-8591-9BF6FF2018AF}" destId="{30DC953D-EFE7-4ECF-B277-476624313A67}" srcOrd="1" destOrd="0" presId="urn:microsoft.com/office/officeart/2005/8/layout/hProcess7"/>
    <dgm:cxn modelId="{388087AC-2FA5-4C94-B11E-1D8ABC6BD3EA}" type="presOf" srcId="{54B7437F-DA46-4B77-845A-69A9747F7C97}" destId="{39F7DA9B-29EF-4351-9454-74CCD0A737A4}" srcOrd="0" destOrd="1" presId="urn:microsoft.com/office/officeart/2005/8/layout/hProcess7"/>
    <dgm:cxn modelId="{3B4646B1-EA99-49E7-BA76-DB9703732EFE}" srcId="{A0E5ABA9-F845-40DD-B685-C69F5CFE2407}" destId="{BDA25FCE-B55C-4F3C-9B42-3EFE121479A0}" srcOrd="0" destOrd="0" parTransId="{1B2D5D15-C5D6-4964-97F3-B2D1D58A8B87}" sibTransId="{827F6BE6-C5BB-4F31-8C5F-FC4B8B31E0C0}"/>
    <dgm:cxn modelId="{CB0497B5-54A4-4D40-876F-8149CFDA027B}" srcId="{320BF310-BB5F-4E36-8591-9BF6FF2018AF}" destId="{C7BD8305-2B6D-4ADC-80DB-72957EA0A8D9}" srcOrd="0" destOrd="0" parTransId="{9589B104-A6A5-4EF6-AFEC-B0381481F575}" sibTransId="{70580E84-81A4-4788-B004-D33559B13B1C}"/>
    <dgm:cxn modelId="{3B32B5BE-EEAD-46F7-9A4F-557F2ECD6A34}" type="presOf" srcId="{A0E5ABA9-F845-40DD-B685-C69F5CFE2407}" destId="{8FFBC686-58EB-4242-9894-0E42A571D2BF}" srcOrd="0" destOrd="0" presId="urn:microsoft.com/office/officeart/2005/8/layout/hProcess7"/>
    <dgm:cxn modelId="{E36916C9-AB33-44A1-8B65-05AEB45832AD}" srcId="{BDA25FCE-B55C-4F3C-9B42-3EFE121479A0}" destId="{7C2BB62A-3117-430C-A5C9-5425A2898423}" srcOrd="0" destOrd="0" parTransId="{948E8498-003F-4F33-94E1-FEBFE4A382C3}" sibTransId="{79DEC384-64A4-4F1D-BCA2-CE76900276B1}"/>
    <dgm:cxn modelId="{1C5CBBD3-9EB3-4D26-BD94-85BDA61E6F29}" type="presOf" srcId="{7C2BB62A-3117-430C-A5C9-5425A2898423}" destId="{3BDEC3E8-CC90-4D0B-8AFA-B6ABFA8E2D94}" srcOrd="0" destOrd="0" presId="urn:microsoft.com/office/officeart/2005/8/layout/hProcess7"/>
    <dgm:cxn modelId="{3D4C06DF-3C3F-41E8-A783-7D18ACFA16A5}" srcId="{A0E5ABA9-F845-40DD-B685-C69F5CFE2407}" destId="{320BF310-BB5F-4E36-8591-9BF6FF2018AF}" srcOrd="1" destOrd="0" parTransId="{B8EAB831-2098-426A-8C77-1DF35D68324A}" sibTransId="{34D07E84-33A8-4E97-89C7-4C9B6171B50B}"/>
    <dgm:cxn modelId="{263FA4E3-5A43-4EF8-B837-9FAF10B7D801}" type="presOf" srcId="{88A9A2FD-DE75-4D6C-83DF-EA129AD93D76}" destId="{39F7DA9B-29EF-4351-9454-74CCD0A737A4}" srcOrd="0" destOrd="3" presId="urn:microsoft.com/office/officeart/2005/8/layout/hProcess7"/>
    <dgm:cxn modelId="{CDD74BE6-776E-4EE1-941D-B708854A2B42}" type="presOf" srcId="{BDA25FCE-B55C-4F3C-9B42-3EFE121479A0}" destId="{8684621A-F961-4159-9949-BCA83CE71C08}" srcOrd="0" destOrd="0" presId="urn:microsoft.com/office/officeart/2005/8/layout/hProcess7"/>
    <dgm:cxn modelId="{592184E6-3C90-4B68-B885-FC20A2838F1B}" srcId="{320BF310-BB5F-4E36-8591-9BF6FF2018AF}" destId="{54B7437F-DA46-4B77-845A-69A9747F7C97}" srcOrd="1" destOrd="0" parTransId="{213BCE23-0622-4EF4-BE96-3C4F070BB4BB}" sibTransId="{642ADA1A-0E78-40F6-B831-97C580F7E43E}"/>
    <dgm:cxn modelId="{7D8ED4EB-9DE5-401C-B691-13EB393B9B48}" type="presOf" srcId="{52A7123D-F575-45D1-B696-CA1BEBFC1F46}" destId="{39F7DA9B-29EF-4351-9454-74CCD0A737A4}" srcOrd="0" destOrd="5" presId="urn:microsoft.com/office/officeart/2005/8/layout/hProcess7"/>
    <dgm:cxn modelId="{380F65F4-D7DA-4DA9-98FC-1FB24B9C81DD}" type="presOf" srcId="{6027F28F-C895-4207-97C5-EBFCDE72E643}" destId="{39F7DA9B-29EF-4351-9454-74CCD0A737A4}" srcOrd="0" destOrd="2" presId="urn:microsoft.com/office/officeart/2005/8/layout/hProcess7"/>
    <dgm:cxn modelId="{BB8FB498-9079-40BD-A2B9-0E425889620C}" type="presParOf" srcId="{8FFBC686-58EB-4242-9894-0E42A571D2BF}" destId="{E0DCBECB-9B10-4EE4-B25B-A59B7B8EF515}" srcOrd="0" destOrd="0" presId="urn:microsoft.com/office/officeart/2005/8/layout/hProcess7"/>
    <dgm:cxn modelId="{E9C7D757-96BA-4D9F-9422-A51812E352BA}" type="presParOf" srcId="{E0DCBECB-9B10-4EE4-B25B-A59B7B8EF515}" destId="{8684621A-F961-4159-9949-BCA83CE71C08}" srcOrd="0" destOrd="0" presId="urn:microsoft.com/office/officeart/2005/8/layout/hProcess7"/>
    <dgm:cxn modelId="{713513D7-9DE9-488D-AEDF-BE6DD20F25E7}" type="presParOf" srcId="{E0DCBECB-9B10-4EE4-B25B-A59B7B8EF515}" destId="{999749A1-8EE1-4A27-A235-366355F0DBFF}" srcOrd="1" destOrd="0" presId="urn:microsoft.com/office/officeart/2005/8/layout/hProcess7"/>
    <dgm:cxn modelId="{E848E5E8-4C4B-47DC-BBA7-7021FD3358DD}" type="presParOf" srcId="{E0DCBECB-9B10-4EE4-B25B-A59B7B8EF515}" destId="{3BDEC3E8-CC90-4D0B-8AFA-B6ABFA8E2D94}" srcOrd="2" destOrd="0" presId="urn:microsoft.com/office/officeart/2005/8/layout/hProcess7"/>
    <dgm:cxn modelId="{FB2FC44B-12FB-45BD-9260-FD4F6CCF0114}" type="presParOf" srcId="{8FFBC686-58EB-4242-9894-0E42A571D2BF}" destId="{20DEBFAE-AD2B-4C6B-9E7E-2ADD88F3AD6C}" srcOrd="1" destOrd="0" presId="urn:microsoft.com/office/officeart/2005/8/layout/hProcess7"/>
    <dgm:cxn modelId="{07640E11-94DA-4196-8245-DF19FC9CB278}" type="presParOf" srcId="{8FFBC686-58EB-4242-9894-0E42A571D2BF}" destId="{C6FA0023-91F3-4EC1-B3EE-F3BD1EA8A881}" srcOrd="2" destOrd="0" presId="urn:microsoft.com/office/officeart/2005/8/layout/hProcess7"/>
    <dgm:cxn modelId="{28DDF5FB-9031-4614-9ADC-5762A106490A}" type="presParOf" srcId="{C6FA0023-91F3-4EC1-B3EE-F3BD1EA8A881}" destId="{45286525-EA7B-468F-9DE1-395683DB3340}" srcOrd="0" destOrd="0" presId="urn:microsoft.com/office/officeart/2005/8/layout/hProcess7"/>
    <dgm:cxn modelId="{0E5FEE1F-A823-4611-A5FD-C5DE8D8D3832}" type="presParOf" srcId="{C6FA0023-91F3-4EC1-B3EE-F3BD1EA8A881}" destId="{9C25D0AC-59F1-4CBF-AE07-5B2FB47BD4AB}" srcOrd="1" destOrd="0" presId="urn:microsoft.com/office/officeart/2005/8/layout/hProcess7"/>
    <dgm:cxn modelId="{4C51DFB0-F4B6-445B-9E92-A20AAC5D92F2}" type="presParOf" srcId="{C6FA0023-91F3-4EC1-B3EE-F3BD1EA8A881}" destId="{E1652C22-7655-41B9-84FD-9006AC9C9442}" srcOrd="2" destOrd="0" presId="urn:microsoft.com/office/officeart/2005/8/layout/hProcess7"/>
    <dgm:cxn modelId="{4C5D3E20-9E76-4764-B615-0F2394A920DB}" type="presParOf" srcId="{8FFBC686-58EB-4242-9894-0E42A571D2BF}" destId="{EDE5941A-401A-4140-BFD0-6C3A7FD3F846}" srcOrd="3" destOrd="0" presId="urn:microsoft.com/office/officeart/2005/8/layout/hProcess7"/>
    <dgm:cxn modelId="{035A0241-6821-46CD-9E7E-AB626214BE22}" type="presParOf" srcId="{8FFBC686-58EB-4242-9894-0E42A571D2BF}" destId="{8F1A1AE4-2B77-497A-9EFD-57EAC6E99030}" srcOrd="4" destOrd="0" presId="urn:microsoft.com/office/officeart/2005/8/layout/hProcess7"/>
    <dgm:cxn modelId="{FD08F3F1-D0DE-45DA-A023-C5C457496726}" type="presParOf" srcId="{8F1A1AE4-2B77-497A-9EFD-57EAC6E99030}" destId="{736FF28C-88DB-4447-933B-5563846E4403}" srcOrd="0" destOrd="0" presId="urn:microsoft.com/office/officeart/2005/8/layout/hProcess7"/>
    <dgm:cxn modelId="{8727A1B6-71B6-4C0F-A477-4F56EAC70C26}" type="presParOf" srcId="{8F1A1AE4-2B77-497A-9EFD-57EAC6E99030}" destId="{30DC953D-EFE7-4ECF-B277-476624313A67}" srcOrd="1" destOrd="0" presId="urn:microsoft.com/office/officeart/2005/8/layout/hProcess7"/>
    <dgm:cxn modelId="{CE072C89-64DF-4C87-B9F3-B18F60DCBBA2}" type="presParOf" srcId="{8F1A1AE4-2B77-497A-9EFD-57EAC6E99030}" destId="{39F7DA9B-29EF-4351-9454-74CCD0A737A4}"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4621A-F961-4159-9949-BCA83CE71C08}">
      <dsp:nvSpPr>
        <dsp:cNvPr id="0" name=""/>
        <dsp:cNvSpPr/>
      </dsp:nvSpPr>
      <dsp:spPr>
        <a:xfrm>
          <a:off x="1596" y="2426"/>
          <a:ext cx="4066643" cy="3582340"/>
        </a:xfrm>
        <a:prstGeom prst="roundRect">
          <a:avLst>
            <a:gd name="adj" fmla="val 5000"/>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dirty="0">
              <a:solidFill>
                <a:schemeClr val="accent1"/>
              </a:solidFill>
              <a:latin typeface="Lucida Sans" panose="020B0602030504020204" pitchFamily="34" charset="0"/>
            </a:rPr>
            <a:t>Moving from…</a:t>
          </a:r>
        </a:p>
      </dsp:txBody>
      <dsp:txXfrm rot="16200000">
        <a:off x="-1060498" y="1064521"/>
        <a:ext cx="2937518" cy="813328"/>
      </dsp:txXfrm>
    </dsp:sp>
    <dsp:sp modelId="{3BDEC3E8-CC90-4D0B-8AFA-B6ABFA8E2D94}">
      <dsp:nvSpPr>
        <dsp:cNvPr id="0" name=""/>
        <dsp:cNvSpPr/>
      </dsp:nvSpPr>
      <dsp:spPr>
        <a:xfrm>
          <a:off x="814925" y="2426"/>
          <a:ext cx="3029649" cy="35823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sz="1800" b="0" i="0" u="none" kern="1200" dirty="0">
              <a:solidFill>
                <a:schemeClr val="tx2"/>
              </a:solidFill>
              <a:latin typeface="Lucida Sans" panose="020B0602030504020204" pitchFamily="34" charset="0"/>
            </a:rPr>
            <a:t>A wide range of components without time allotments or scheduling guidance….</a:t>
          </a:r>
        </a:p>
        <a:p>
          <a:pPr marL="0" lvl="0" indent="0" algn="l" defTabSz="800100" rtl="0">
            <a:lnSpc>
              <a:spcPct val="90000"/>
            </a:lnSpc>
            <a:spcBef>
              <a:spcPct val="0"/>
            </a:spcBef>
            <a:spcAft>
              <a:spcPct val="35000"/>
            </a:spcAft>
            <a:buNone/>
          </a:pPr>
          <a:endParaRPr lang="en-US" sz="1800" b="0" i="0" u="none" kern="1200" dirty="0">
            <a:solidFill>
              <a:schemeClr val="tx2"/>
            </a:solidFill>
            <a:latin typeface="Lucida Sans" panose="020B0602030504020204" pitchFamily="34" charset="0"/>
          </a:endParaRPr>
        </a:p>
        <a:p>
          <a:pPr marL="0" lvl="0" indent="0" algn="l" defTabSz="800100" rtl="0">
            <a:lnSpc>
              <a:spcPct val="90000"/>
            </a:lnSpc>
            <a:spcBef>
              <a:spcPct val="0"/>
            </a:spcBef>
            <a:spcAft>
              <a:spcPct val="35000"/>
            </a:spcAft>
            <a:buNone/>
          </a:pPr>
          <a:r>
            <a:rPr lang="en-US" sz="1800" b="0" i="0" u="none" kern="1200" dirty="0">
              <a:solidFill>
                <a:schemeClr val="tx2"/>
              </a:solidFill>
              <a:latin typeface="Lucida Sans" panose="020B0602030504020204" pitchFamily="34" charset="0"/>
            </a:rPr>
            <a:t>Common Core “inserts” or add-ons…</a:t>
          </a:r>
        </a:p>
        <a:p>
          <a:pPr marL="0" lvl="0" indent="0" algn="l" defTabSz="800100" rtl="0">
            <a:lnSpc>
              <a:spcPct val="90000"/>
            </a:lnSpc>
            <a:spcBef>
              <a:spcPct val="0"/>
            </a:spcBef>
            <a:spcAft>
              <a:spcPct val="35000"/>
            </a:spcAft>
            <a:buNone/>
          </a:pPr>
          <a:endParaRPr lang="en-US" sz="1800" b="0" i="0" u="none" kern="1200" dirty="0">
            <a:solidFill>
              <a:schemeClr val="tx2"/>
            </a:solidFill>
            <a:latin typeface="Lucida Sans" panose="020B0602030504020204" pitchFamily="34" charset="0"/>
          </a:endParaRPr>
        </a:p>
        <a:p>
          <a:pPr marL="0" lvl="0" indent="0" algn="l" defTabSz="800100" rtl="0">
            <a:lnSpc>
              <a:spcPct val="90000"/>
            </a:lnSpc>
            <a:spcBef>
              <a:spcPct val="0"/>
            </a:spcBef>
            <a:spcAft>
              <a:spcPct val="35000"/>
            </a:spcAft>
            <a:buNone/>
          </a:pPr>
          <a:r>
            <a:rPr lang="en-US" sz="1800" b="0" i="0" u="none" kern="1200" dirty="0">
              <a:solidFill>
                <a:schemeClr val="tx2"/>
              </a:solidFill>
              <a:latin typeface="Lucida Sans" panose="020B0602030504020204" pitchFamily="34" charset="0"/>
            </a:rPr>
            <a:t>More tasks than can reasonably be completed with students…</a:t>
          </a:r>
          <a:endParaRPr lang="en-US" sz="1800" b="0" kern="1200" dirty="0">
            <a:solidFill>
              <a:schemeClr val="tx2"/>
            </a:solidFill>
            <a:latin typeface="Lucida Sans" panose="020B0602030504020204" pitchFamily="34" charset="0"/>
          </a:endParaRPr>
        </a:p>
      </dsp:txBody>
      <dsp:txXfrm>
        <a:off x="814925" y="2426"/>
        <a:ext cx="3029649" cy="3582340"/>
      </dsp:txXfrm>
    </dsp:sp>
    <dsp:sp modelId="{736FF28C-88DB-4447-933B-5563846E4403}">
      <dsp:nvSpPr>
        <dsp:cNvPr id="0" name=""/>
        <dsp:cNvSpPr/>
      </dsp:nvSpPr>
      <dsp:spPr>
        <a:xfrm>
          <a:off x="4210572" y="2426"/>
          <a:ext cx="4066643" cy="3575032"/>
        </a:xfrm>
        <a:prstGeom prst="roundRect">
          <a:avLst>
            <a:gd name="adj" fmla="val 5000"/>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dirty="0">
              <a:solidFill>
                <a:schemeClr val="accent1"/>
              </a:solidFill>
              <a:latin typeface="Lucida Sans" panose="020B0602030504020204" pitchFamily="34" charset="0"/>
            </a:rPr>
            <a:t>Moving to…</a:t>
          </a:r>
        </a:p>
      </dsp:txBody>
      <dsp:txXfrm rot="16200000">
        <a:off x="3151473" y="1061525"/>
        <a:ext cx="2931527" cy="813328"/>
      </dsp:txXfrm>
    </dsp:sp>
    <dsp:sp modelId="{9C25D0AC-59F1-4CBF-AE07-5B2FB47BD4AB}">
      <dsp:nvSpPr>
        <dsp:cNvPr id="0" name=""/>
        <dsp:cNvSpPr/>
      </dsp:nvSpPr>
      <dsp:spPr>
        <a:xfrm rot="5400000">
          <a:off x="3822007" y="1496090"/>
          <a:ext cx="642739" cy="60999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F7DA9B-29EF-4351-9454-74CCD0A737A4}">
      <dsp:nvSpPr>
        <dsp:cNvPr id="0" name=""/>
        <dsp:cNvSpPr/>
      </dsp:nvSpPr>
      <dsp:spPr>
        <a:xfrm>
          <a:off x="5023901" y="2426"/>
          <a:ext cx="3029649" cy="35750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sz="1800" b="0" i="0" u="none" kern="1200" dirty="0">
              <a:solidFill>
                <a:schemeClr val="tx2"/>
              </a:solidFill>
              <a:latin typeface="Lucida Sans" panose="020B0602030504020204" pitchFamily="34" charset="0"/>
            </a:rPr>
            <a:t>Clear instructions on when to use specified materials…</a:t>
          </a:r>
          <a:endParaRPr lang="en-US" sz="1800" b="0" kern="1200" dirty="0">
            <a:solidFill>
              <a:schemeClr val="tx2"/>
            </a:solidFill>
            <a:latin typeface="Lucida Sans" panose="020B0602030504020204" pitchFamily="34" charset="0"/>
          </a:endParaRPr>
        </a:p>
        <a:p>
          <a:pPr marL="0" lvl="0" indent="0" algn="l" defTabSz="800100" rtl="0">
            <a:lnSpc>
              <a:spcPct val="90000"/>
            </a:lnSpc>
            <a:spcBef>
              <a:spcPct val="0"/>
            </a:spcBef>
            <a:spcAft>
              <a:spcPct val="35000"/>
            </a:spcAft>
            <a:buNone/>
          </a:pPr>
          <a:endParaRPr lang="en-US" sz="1800" b="0" i="0" u="none" kern="1200" dirty="0">
            <a:solidFill>
              <a:schemeClr val="tx2"/>
            </a:solidFill>
            <a:latin typeface="Lucida Sans" panose="020B0602030504020204" pitchFamily="34" charset="0"/>
          </a:endParaRPr>
        </a:p>
        <a:p>
          <a:pPr marL="0" lvl="0" indent="0" algn="l" defTabSz="800100" rtl="0">
            <a:lnSpc>
              <a:spcPct val="90000"/>
            </a:lnSpc>
            <a:spcBef>
              <a:spcPct val="0"/>
            </a:spcBef>
            <a:spcAft>
              <a:spcPct val="35000"/>
            </a:spcAft>
            <a:buNone/>
          </a:pPr>
          <a:r>
            <a:rPr lang="en-US" sz="1800" b="0" i="0" u="none" kern="1200" dirty="0">
              <a:solidFill>
                <a:schemeClr val="tx2"/>
              </a:solidFill>
              <a:latin typeface="Lucida Sans" panose="020B0602030504020204" pitchFamily="34" charset="0"/>
            </a:rPr>
            <a:t>Built in tasks that are aligned and part of the core lesson…</a:t>
          </a:r>
        </a:p>
        <a:p>
          <a:pPr marL="0" lvl="0" indent="0" algn="l" defTabSz="800100" rtl="0">
            <a:lnSpc>
              <a:spcPct val="90000"/>
            </a:lnSpc>
            <a:spcBef>
              <a:spcPct val="0"/>
            </a:spcBef>
            <a:spcAft>
              <a:spcPct val="35000"/>
            </a:spcAft>
            <a:buNone/>
          </a:pPr>
          <a:endParaRPr lang="en-US" sz="1800" b="0" i="0" u="none" kern="1200" dirty="0">
            <a:solidFill>
              <a:schemeClr val="tx2"/>
            </a:solidFill>
            <a:latin typeface="Lucida Sans" panose="020B0602030504020204" pitchFamily="34" charset="0"/>
          </a:endParaRPr>
        </a:p>
        <a:p>
          <a:pPr marL="0" lvl="0" indent="0" algn="l" defTabSz="800100" rtl="0">
            <a:lnSpc>
              <a:spcPct val="90000"/>
            </a:lnSpc>
            <a:spcBef>
              <a:spcPct val="0"/>
            </a:spcBef>
            <a:spcAft>
              <a:spcPct val="35000"/>
            </a:spcAft>
            <a:buNone/>
          </a:pPr>
          <a:r>
            <a:rPr lang="en-US" sz="1800" b="0" i="0" u="none" kern="1200" dirty="0">
              <a:solidFill>
                <a:schemeClr val="tx2"/>
              </a:solidFill>
              <a:latin typeface="Lucida Sans" panose="020B0602030504020204" pitchFamily="34" charset="0"/>
            </a:rPr>
            <a:t>Reasonable time allotments that allow for discussion and task completion…</a:t>
          </a:r>
          <a:endParaRPr lang="en-US" sz="1800" b="0" kern="1200" dirty="0">
            <a:solidFill>
              <a:schemeClr val="tx2"/>
            </a:solidFill>
            <a:latin typeface="Lucida Sans" panose="020B0602030504020204" pitchFamily="34" charset="0"/>
          </a:endParaRPr>
        </a:p>
        <a:p>
          <a:pPr marL="0" lvl="0" indent="0" algn="l" defTabSz="755650">
            <a:lnSpc>
              <a:spcPct val="90000"/>
            </a:lnSpc>
            <a:spcBef>
              <a:spcPct val="0"/>
            </a:spcBef>
            <a:spcAft>
              <a:spcPct val="35000"/>
            </a:spcAft>
            <a:buNone/>
          </a:pPr>
          <a:endParaRPr lang="en-US" sz="1700" kern="1200" dirty="0">
            <a:solidFill>
              <a:schemeClr val="tx2"/>
            </a:solidFill>
          </a:endParaRPr>
        </a:p>
        <a:p>
          <a:pPr marL="0" lvl="0" indent="0" algn="l" defTabSz="755650">
            <a:lnSpc>
              <a:spcPct val="90000"/>
            </a:lnSpc>
            <a:spcBef>
              <a:spcPct val="0"/>
            </a:spcBef>
            <a:spcAft>
              <a:spcPct val="35000"/>
            </a:spcAft>
            <a:buNone/>
          </a:pPr>
          <a:endParaRPr lang="en-US" sz="1700" kern="1200" dirty="0">
            <a:solidFill>
              <a:schemeClr val="tx2"/>
            </a:solidFill>
          </a:endParaRPr>
        </a:p>
      </dsp:txBody>
      <dsp:txXfrm>
        <a:off x="5023901" y="2426"/>
        <a:ext cx="3029649" cy="3575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4621A-F961-4159-9949-BCA83CE71C08}">
      <dsp:nvSpPr>
        <dsp:cNvPr id="0" name=""/>
        <dsp:cNvSpPr/>
      </dsp:nvSpPr>
      <dsp:spPr>
        <a:xfrm>
          <a:off x="1596" y="2426"/>
          <a:ext cx="4066643" cy="3582340"/>
        </a:xfrm>
        <a:prstGeom prst="roundRect">
          <a:avLst>
            <a:gd name="adj" fmla="val 5000"/>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dirty="0">
              <a:solidFill>
                <a:schemeClr val="accent1"/>
              </a:solidFill>
              <a:latin typeface="Lucida Sans" panose="020B0602030504020204" pitchFamily="34" charset="0"/>
            </a:rPr>
            <a:t>Moving from…</a:t>
          </a:r>
        </a:p>
      </dsp:txBody>
      <dsp:txXfrm rot="16200000">
        <a:off x="-1060498" y="1064521"/>
        <a:ext cx="2937518" cy="813328"/>
      </dsp:txXfrm>
    </dsp:sp>
    <dsp:sp modelId="{3BDEC3E8-CC90-4D0B-8AFA-B6ABFA8E2D94}">
      <dsp:nvSpPr>
        <dsp:cNvPr id="0" name=""/>
        <dsp:cNvSpPr/>
      </dsp:nvSpPr>
      <dsp:spPr>
        <a:xfrm>
          <a:off x="814925" y="2426"/>
          <a:ext cx="3029649" cy="35823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endParaRPr lang="en-US" sz="1800" b="0" i="0" u="none" kern="1200" dirty="0">
            <a:solidFill>
              <a:schemeClr val="tx2"/>
            </a:solidFill>
            <a:latin typeface="Lucida Sans" panose="020B0602030504020204" pitchFamily="34" charset="0"/>
          </a:endParaRPr>
        </a:p>
        <a:p>
          <a:pPr marL="0" lvl="0" indent="0" algn="l" defTabSz="800100" rtl="0">
            <a:lnSpc>
              <a:spcPct val="90000"/>
            </a:lnSpc>
            <a:spcBef>
              <a:spcPct val="0"/>
            </a:spcBef>
            <a:spcAft>
              <a:spcPct val="35000"/>
            </a:spcAft>
            <a:buNone/>
          </a:pPr>
          <a:r>
            <a:rPr lang="en-US" sz="1800" b="0" i="0" u="none" kern="1200" dirty="0">
              <a:solidFill>
                <a:schemeClr val="tx2"/>
              </a:solidFill>
              <a:latin typeface="Lucida Sans" panose="020B0602030504020204" pitchFamily="34" charset="0"/>
            </a:rPr>
            <a:t>Providing a simpler text</a:t>
          </a:r>
        </a:p>
        <a:p>
          <a:pPr marL="0" lvl="0" indent="0" algn="l" defTabSz="800100" rtl="0">
            <a:lnSpc>
              <a:spcPct val="90000"/>
            </a:lnSpc>
            <a:spcBef>
              <a:spcPct val="0"/>
            </a:spcBef>
            <a:spcAft>
              <a:spcPct val="35000"/>
            </a:spcAft>
            <a:buNone/>
          </a:pPr>
          <a:endParaRPr lang="en-US" sz="1800" b="0" i="0" u="none" kern="1200" dirty="0">
            <a:solidFill>
              <a:schemeClr val="tx2"/>
            </a:solidFill>
            <a:latin typeface="Lucida Sans" panose="020B0602030504020204" pitchFamily="34" charset="0"/>
          </a:endParaRPr>
        </a:p>
        <a:p>
          <a:pPr marL="0" lvl="0" indent="0" algn="l" defTabSz="800100" rtl="0">
            <a:lnSpc>
              <a:spcPct val="90000"/>
            </a:lnSpc>
            <a:spcBef>
              <a:spcPct val="0"/>
            </a:spcBef>
            <a:spcAft>
              <a:spcPct val="35000"/>
            </a:spcAft>
            <a:buNone/>
          </a:pPr>
          <a:r>
            <a:rPr lang="en-US" sz="1800" b="0" i="0" u="none" kern="1200" dirty="0">
              <a:solidFill>
                <a:schemeClr val="tx2"/>
              </a:solidFill>
              <a:latin typeface="Lucida Sans" panose="020B0602030504020204" pitchFamily="34" charset="0"/>
            </a:rPr>
            <a:t>Changing the content to speaking tasks</a:t>
          </a:r>
        </a:p>
        <a:p>
          <a:pPr marL="0" lvl="0" indent="0" algn="l" defTabSz="800100" rtl="0">
            <a:lnSpc>
              <a:spcPct val="90000"/>
            </a:lnSpc>
            <a:spcBef>
              <a:spcPct val="0"/>
            </a:spcBef>
            <a:spcAft>
              <a:spcPct val="35000"/>
            </a:spcAft>
            <a:buNone/>
          </a:pPr>
          <a:endParaRPr lang="en-US" sz="1800" b="0" i="0" u="none" kern="1200" dirty="0">
            <a:solidFill>
              <a:schemeClr val="tx2"/>
            </a:solidFill>
            <a:latin typeface="Lucida Sans" panose="020B0602030504020204" pitchFamily="34" charset="0"/>
          </a:endParaRPr>
        </a:p>
        <a:p>
          <a:pPr marL="0" lvl="0" indent="0" algn="l" defTabSz="800100" rtl="0">
            <a:lnSpc>
              <a:spcPct val="90000"/>
            </a:lnSpc>
            <a:spcBef>
              <a:spcPct val="0"/>
            </a:spcBef>
            <a:spcAft>
              <a:spcPct val="35000"/>
            </a:spcAft>
            <a:buNone/>
          </a:pPr>
          <a:r>
            <a:rPr lang="en-US" sz="1800" b="0" i="0" u="none" kern="1200" dirty="0">
              <a:solidFill>
                <a:schemeClr val="tx2"/>
              </a:solidFill>
              <a:latin typeface="Lucida Sans" panose="020B0602030504020204" pitchFamily="34" charset="0"/>
            </a:rPr>
            <a:t>Excusing students from the assignment…</a:t>
          </a:r>
          <a:endParaRPr lang="en-US" sz="1800" b="0" kern="1200" dirty="0">
            <a:solidFill>
              <a:schemeClr val="tx2"/>
            </a:solidFill>
            <a:latin typeface="Lucida Sans" panose="020B0602030504020204" pitchFamily="34" charset="0"/>
          </a:endParaRPr>
        </a:p>
      </dsp:txBody>
      <dsp:txXfrm>
        <a:off x="814925" y="2426"/>
        <a:ext cx="3029649" cy="3582340"/>
      </dsp:txXfrm>
    </dsp:sp>
    <dsp:sp modelId="{736FF28C-88DB-4447-933B-5563846E4403}">
      <dsp:nvSpPr>
        <dsp:cNvPr id="0" name=""/>
        <dsp:cNvSpPr/>
      </dsp:nvSpPr>
      <dsp:spPr>
        <a:xfrm>
          <a:off x="4210572" y="2426"/>
          <a:ext cx="4066643" cy="3575032"/>
        </a:xfrm>
        <a:prstGeom prst="roundRect">
          <a:avLst>
            <a:gd name="adj" fmla="val 5000"/>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r>
            <a:rPr lang="en-US" sz="3000" kern="1200" dirty="0">
              <a:solidFill>
                <a:schemeClr val="accent1"/>
              </a:solidFill>
              <a:latin typeface="Lucida Sans" panose="020B0602030504020204" pitchFamily="34" charset="0"/>
            </a:rPr>
            <a:t>Moving to…</a:t>
          </a:r>
        </a:p>
      </dsp:txBody>
      <dsp:txXfrm rot="16200000">
        <a:off x="3151473" y="1061525"/>
        <a:ext cx="2931527" cy="813328"/>
      </dsp:txXfrm>
    </dsp:sp>
    <dsp:sp modelId="{9C25D0AC-59F1-4CBF-AE07-5B2FB47BD4AB}">
      <dsp:nvSpPr>
        <dsp:cNvPr id="0" name=""/>
        <dsp:cNvSpPr/>
      </dsp:nvSpPr>
      <dsp:spPr>
        <a:xfrm rot="5400000">
          <a:off x="3822007" y="1496090"/>
          <a:ext cx="642739" cy="60999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F7DA9B-29EF-4351-9454-74CCD0A737A4}">
      <dsp:nvSpPr>
        <dsp:cNvPr id="0" name=""/>
        <dsp:cNvSpPr/>
      </dsp:nvSpPr>
      <dsp:spPr>
        <a:xfrm>
          <a:off x="5023901" y="2426"/>
          <a:ext cx="3029649" cy="35750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rtl="0">
            <a:lnSpc>
              <a:spcPct val="90000"/>
            </a:lnSpc>
            <a:spcBef>
              <a:spcPct val="0"/>
            </a:spcBef>
            <a:spcAft>
              <a:spcPct val="35000"/>
            </a:spcAft>
            <a:buNone/>
          </a:pPr>
          <a:r>
            <a:rPr lang="en-US" sz="1800" b="0" i="0" u="none" kern="1200" dirty="0">
              <a:solidFill>
                <a:schemeClr val="tx2"/>
              </a:solidFill>
              <a:latin typeface="Lucida Sans" panose="020B0602030504020204" pitchFamily="34" charset="0"/>
            </a:rPr>
            <a:t>Supporting access to grade level texts</a:t>
          </a:r>
          <a:endParaRPr lang="en-US" sz="1800" b="0" kern="1200" dirty="0">
            <a:solidFill>
              <a:schemeClr val="tx2"/>
            </a:solidFill>
            <a:latin typeface="Lucida Sans" panose="020B0602030504020204" pitchFamily="34" charset="0"/>
          </a:endParaRPr>
        </a:p>
        <a:p>
          <a:pPr marL="0" lvl="0" indent="0" algn="l" defTabSz="800100" rtl="0">
            <a:lnSpc>
              <a:spcPct val="90000"/>
            </a:lnSpc>
            <a:spcBef>
              <a:spcPct val="0"/>
            </a:spcBef>
            <a:spcAft>
              <a:spcPct val="35000"/>
            </a:spcAft>
            <a:buNone/>
          </a:pPr>
          <a:endParaRPr lang="en-US" sz="1800" b="0" i="0" u="none" kern="1200" dirty="0">
            <a:solidFill>
              <a:schemeClr val="tx2"/>
            </a:solidFill>
            <a:latin typeface="Lucida Sans" panose="020B0602030504020204" pitchFamily="34" charset="0"/>
          </a:endParaRPr>
        </a:p>
        <a:p>
          <a:pPr marL="0" lvl="0" indent="0" algn="l" defTabSz="800100" rtl="0">
            <a:lnSpc>
              <a:spcPct val="90000"/>
            </a:lnSpc>
            <a:spcBef>
              <a:spcPct val="0"/>
            </a:spcBef>
            <a:spcAft>
              <a:spcPct val="35000"/>
            </a:spcAft>
            <a:buNone/>
          </a:pPr>
          <a:r>
            <a:rPr lang="en-US" sz="1800" b="0" i="0" u="none" kern="1200" dirty="0">
              <a:solidFill>
                <a:schemeClr val="tx2"/>
              </a:solidFill>
              <a:latin typeface="Lucida Sans" panose="020B0602030504020204" pitchFamily="34" charset="0"/>
            </a:rPr>
            <a:t>Providing models or frames to help students practice higher level writing…</a:t>
          </a:r>
        </a:p>
        <a:p>
          <a:pPr marL="0" lvl="0" indent="0" algn="l" defTabSz="800100" rtl="0">
            <a:lnSpc>
              <a:spcPct val="90000"/>
            </a:lnSpc>
            <a:spcBef>
              <a:spcPct val="0"/>
            </a:spcBef>
            <a:spcAft>
              <a:spcPct val="35000"/>
            </a:spcAft>
            <a:buNone/>
          </a:pPr>
          <a:endParaRPr lang="en-US" sz="1800" b="0" i="0" u="none" kern="1200" dirty="0">
            <a:solidFill>
              <a:schemeClr val="tx2"/>
            </a:solidFill>
            <a:latin typeface="Lucida Sans" panose="020B0602030504020204" pitchFamily="34" charset="0"/>
          </a:endParaRPr>
        </a:p>
        <a:p>
          <a:pPr marL="0" lvl="0" indent="0" algn="l" defTabSz="800100" rtl="0">
            <a:lnSpc>
              <a:spcPct val="90000"/>
            </a:lnSpc>
            <a:spcBef>
              <a:spcPct val="0"/>
            </a:spcBef>
            <a:spcAft>
              <a:spcPct val="35000"/>
            </a:spcAft>
            <a:buNone/>
          </a:pPr>
          <a:r>
            <a:rPr lang="en-US" sz="1800" b="0" i="0" u="none" kern="1200" dirty="0">
              <a:solidFill>
                <a:schemeClr val="tx2"/>
              </a:solidFill>
              <a:latin typeface="Lucida Sans" panose="020B0602030504020204" pitchFamily="34" charset="0"/>
            </a:rPr>
            <a:t>Provide practice opportunities for speaking and listening with peers…</a:t>
          </a:r>
          <a:endParaRPr lang="en-US" sz="1800" b="0" kern="1200" dirty="0">
            <a:solidFill>
              <a:schemeClr val="tx2"/>
            </a:solidFill>
            <a:latin typeface="Lucida Sans" panose="020B0602030504020204" pitchFamily="34" charset="0"/>
          </a:endParaRPr>
        </a:p>
        <a:p>
          <a:pPr marL="0" lvl="0" indent="0" algn="l" defTabSz="755650">
            <a:lnSpc>
              <a:spcPct val="90000"/>
            </a:lnSpc>
            <a:spcBef>
              <a:spcPct val="0"/>
            </a:spcBef>
            <a:spcAft>
              <a:spcPct val="35000"/>
            </a:spcAft>
            <a:buNone/>
          </a:pPr>
          <a:endParaRPr lang="en-US" sz="1700" kern="1200" dirty="0">
            <a:solidFill>
              <a:schemeClr val="tx2"/>
            </a:solidFill>
          </a:endParaRPr>
        </a:p>
        <a:p>
          <a:pPr marL="0" lvl="0" indent="0" algn="l" defTabSz="755650">
            <a:lnSpc>
              <a:spcPct val="90000"/>
            </a:lnSpc>
            <a:spcBef>
              <a:spcPct val="0"/>
            </a:spcBef>
            <a:spcAft>
              <a:spcPct val="35000"/>
            </a:spcAft>
            <a:buNone/>
          </a:pPr>
          <a:endParaRPr lang="en-US" sz="1700" kern="1200" dirty="0">
            <a:solidFill>
              <a:schemeClr val="tx2"/>
            </a:solidFill>
          </a:endParaRPr>
        </a:p>
      </dsp:txBody>
      <dsp:txXfrm>
        <a:off x="5023901" y="2426"/>
        <a:ext cx="3029649" cy="35750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6F892B-6627-994E-B68D-E99C83311AB5}" type="datetimeFigureOut">
              <a:rPr lang="en-US" smtClean="0"/>
              <a:t>1/23/2020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EF523-DFFF-3849-AB64-4EC8F28D8BCC}" type="slidenum">
              <a:rPr lang="en-US" smtClean="0"/>
              <a:t>‹#›</a:t>
            </a:fld>
            <a:endParaRPr lang="en-US" dirty="0"/>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1EAEE7-98CF-EA48-844B-D8A167580137}" type="datetimeFigureOut">
              <a:rPr lang="en-US" smtClean="0"/>
              <a:t>1/23/2020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D8A4C-6D1B-3B4B-98CA-A63C166858A7}" type="slidenum">
              <a:rPr lang="en-US" smtClean="0"/>
              <a:t>‹#›</a:t>
            </a:fld>
            <a:endParaRPr lang="en-US" dirty="0"/>
          </a:p>
        </p:txBody>
      </p:sp>
    </p:spTree>
    <p:extLst>
      <p:ext uri="{BB962C8B-B14F-4D97-AF65-F5344CB8AC3E}">
        <p14:creationId xmlns:p14="http://schemas.microsoft.com/office/powerpoint/2010/main" val="19275099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imeo.com/13268135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This module was last updated on October 2016.</a:t>
            </a:r>
          </a:p>
        </p:txBody>
      </p:sp>
      <p:sp>
        <p:nvSpPr>
          <p:cNvPr id="4" name="Slide Number Placeholder 3"/>
          <p:cNvSpPr>
            <a:spLocks noGrp="1"/>
          </p:cNvSpPr>
          <p:nvPr>
            <p:ph type="sldNum" sz="quarter" idx="10"/>
          </p:nvPr>
        </p:nvSpPr>
        <p:spPr/>
        <p:txBody>
          <a:bodyPr/>
          <a:lstStyle/>
          <a:p>
            <a:fld id="{87BD8A4C-6D1B-3B4B-98CA-A63C166858A7}" type="slidenum">
              <a:rPr lang="en-US" smtClean="0"/>
              <a:t>1</a:t>
            </a:fld>
            <a:endParaRPr lang="en-US" dirty="0"/>
          </a:p>
        </p:txBody>
      </p:sp>
    </p:spTree>
    <p:extLst>
      <p:ext uri="{BB962C8B-B14F-4D97-AF65-F5344CB8AC3E}">
        <p14:creationId xmlns:p14="http://schemas.microsoft.com/office/powerpoint/2010/main" val="1538883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sz="1200" kern="1200" dirty="0">
                <a:solidFill>
                  <a:schemeClr val="tx1"/>
                </a:solidFill>
                <a:effectLst/>
                <a:latin typeface="+mn-lt"/>
                <a:ea typeface="+mn-ea"/>
                <a:cs typeface="+mn-cs"/>
              </a:rPr>
              <a:t>There are researchers speaking regularly on the importance of building knowledge to improve reading comprehension. This quote is from cognitive scientist Daniel Willingham.</a:t>
            </a:r>
            <a:endParaRPr lang="en-US" baseline="0" dirty="0"/>
          </a:p>
          <a:p>
            <a:endParaRPr lang="en-US" b="1" baseline="0" dirty="0"/>
          </a:p>
          <a:p>
            <a:r>
              <a:rPr lang="en-US" b="1" baseline="0"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a minute and talk about this with your tablemates.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Willingham’s books include </a:t>
            </a:r>
            <a:r>
              <a:rPr lang="en-US" sz="1200" i="1" kern="1200" dirty="0">
                <a:solidFill>
                  <a:schemeClr val="tx1"/>
                </a:solidFill>
                <a:effectLst/>
                <a:latin typeface="+mn-lt"/>
                <a:ea typeface="+mn-ea"/>
                <a:cs typeface="+mn-cs"/>
              </a:rPr>
              <a:t>Why Don’t Students Like School: A Cognitive Scientist Answers Questions and What it Means for the Classroom</a:t>
            </a:r>
            <a:r>
              <a:rPr lang="en-US" sz="1200" kern="1200" dirty="0">
                <a:solidFill>
                  <a:schemeClr val="tx1"/>
                </a:solidFill>
                <a:effectLst/>
                <a:latin typeface="+mn-lt"/>
                <a:ea typeface="+mn-ea"/>
                <a:cs typeface="+mn-cs"/>
              </a:rPr>
              <a:t> and more recently, </a:t>
            </a:r>
            <a:r>
              <a:rPr lang="en-US" sz="1200" i="1" kern="1200" dirty="0">
                <a:solidFill>
                  <a:schemeClr val="tx1"/>
                </a:solidFill>
                <a:effectLst/>
                <a:latin typeface="+mn-lt"/>
                <a:ea typeface="+mn-ea"/>
                <a:cs typeface="+mn-cs"/>
              </a:rPr>
              <a:t>Raising Kids Who Read</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further information is needed regarding the shift to building knowledge, the entire David </a:t>
            </a:r>
            <a:r>
              <a:rPr lang="en-US" sz="1200" kern="1200" dirty="0" err="1">
                <a:solidFill>
                  <a:schemeClr val="tx1"/>
                </a:solidFill>
                <a:effectLst/>
                <a:latin typeface="+mn-lt"/>
                <a:ea typeface="+mn-ea"/>
                <a:cs typeface="+mn-cs"/>
              </a:rPr>
              <a:t>Liben</a:t>
            </a:r>
            <a:r>
              <a:rPr lang="en-US" sz="1200" kern="1200" dirty="0">
                <a:solidFill>
                  <a:schemeClr val="tx1"/>
                </a:solidFill>
                <a:effectLst/>
                <a:latin typeface="+mn-lt"/>
                <a:ea typeface="+mn-ea"/>
                <a:cs typeface="+mn-cs"/>
              </a:rPr>
              <a:t> video: </a:t>
            </a:r>
            <a:r>
              <a:rPr lang="pt-BR" sz="1200" kern="1200" dirty="0">
                <a:solidFill>
                  <a:schemeClr val="tx1"/>
                </a:solidFill>
                <a:effectLst/>
                <a:latin typeface="+mn-lt"/>
                <a:ea typeface="+mn-ea"/>
                <a:cs typeface="+mn-cs"/>
              </a:rPr>
              <a:t>https://vimeo.com/132681353 may be used to build background.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10</a:t>
            </a:fld>
            <a:endParaRPr lang="en-US" dirty="0"/>
          </a:p>
        </p:txBody>
      </p:sp>
    </p:spTree>
    <p:extLst>
      <p:ext uri="{BB962C8B-B14F-4D97-AF65-F5344CB8AC3E}">
        <p14:creationId xmlns:p14="http://schemas.microsoft.com/office/powerpoint/2010/main" val="3606009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sz="1200" kern="1200" dirty="0">
                <a:solidFill>
                  <a:schemeClr val="tx1"/>
                </a:solidFill>
                <a:effectLst/>
                <a:latin typeface="+mn-lt"/>
                <a:ea typeface="+mn-ea"/>
                <a:cs typeface="+mn-cs"/>
              </a:rPr>
              <a:t>In materials, especially K-5, topics would be developed over the years in a visible progression with a focus on growing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knowledge.</a:t>
            </a:r>
          </a:p>
          <a:p>
            <a:endParaRPr lang="en-US" sz="1200" b="1" kern="1200" baseline="0" dirty="0">
              <a:solidFill>
                <a:schemeClr val="tx1"/>
              </a:solidFill>
              <a:effectLst/>
              <a:latin typeface="+mn-lt"/>
              <a:ea typeface="+mn-ea"/>
              <a:cs typeface="+mn-cs"/>
            </a:endParaRPr>
          </a:p>
          <a:p>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your handout on</a:t>
            </a:r>
            <a:r>
              <a:rPr lang="en-US" sz="1200" kern="1200" baseline="0" dirty="0">
                <a:solidFill>
                  <a:schemeClr val="tx1"/>
                </a:solidFill>
                <a:effectLst/>
                <a:latin typeface="+mn-lt"/>
                <a:ea typeface="+mn-ea"/>
                <a:cs typeface="+mn-cs"/>
              </a:rPr>
              <a:t> p. 3</a:t>
            </a:r>
            <a:r>
              <a:rPr lang="en-US" sz="1200" kern="1200" dirty="0">
                <a:solidFill>
                  <a:schemeClr val="tx1"/>
                </a:solidFill>
                <a:effectLst/>
                <a:latin typeface="+mn-lt"/>
                <a:ea typeface="+mn-ea"/>
                <a:cs typeface="+mn-cs"/>
              </a:rPr>
              <a:t>, examine the progression of these K-5 topics in the Core Knowledge program. The texts and topics are arranged to strategically build student knowledge,</a:t>
            </a:r>
            <a:r>
              <a:rPr lang="en-US" sz="1200" kern="1200" baseline="0" dirty="0">
                <a:solidFill>
                  <a:schemeClr val="tx1"/>
                </a:solidFill>
                <a:effectLst/>
                <a:latin typeface="+mn-lt"/>
                <a:ea typeface="+mn-ea"/>
                <a:cs typeface="+mn-cs"/>
              </a:rPr>
              <a:t> deepening understanding and connecting topics over the years.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Trace the progression on the page – learning in kindergarten builds through the years by studying topics more in-depth over the years.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Compare this to how content is approached through other</a:t>
            </a:r>
            <a:r>
              <a:rPr lang="en-US" sz="1200" kern="1200" baseline="0" dirty="0">
                <a:solidFill>
                  <a:schemeClr val="tx1"/>
                </a:solidFill>
                <a:effectLst/>
                <a:latin typeface="+mn-lt"/>
                <a:ea typeface="+mn-ea"/>
                <a:cs typeface="+mn-cs"/>
              </a:rPr>
              <a:t> programs that you are familiar with.</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More information and research is available through the Text Set Project</a:t>
            </a:r>
            <a:r>
              <a:rPr lang="en-US" sz="1200" kern="1200" baseline="0" dirty="0">
                <a:solidFill>
                  <a:schemeClr val="tx1"/>
                </a:solidFill>
                <a:effectLst/>
                <a:latin typeface="+mn-lt"/>
                <a:ea typeface="+mn-ea"/>
                <a:cs typeface="+mn-cs"/>
              </a:rPr>
              <a:t> (http://achievethecore.org/category/411/ela-literacy-lessons?filter_cat=1112&amp;sort=name)</a:t>
            </a:r>
            <a:endParaRPr lang="en-US" sz="1200" kern="1200" dirty="0">
              <a:solidFill>
                <a:schemeClr val="tx1"/>
              </a:solidFill>
              <a:effectLst/>
              <a:latin typeface="+mn-lt"/>
              <a:ea typeface="+mn-ea"/>
              <a:cs typeface="+mn-cs"/>
            </a:endParaRPr>
          </a:p>
          <a:p>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11</a:t>
            </a:fld>
            <a:endParaRPr lang="en-US" dirty="0"/>
          </a:p>
        </p:txBody>
      </p:sp>
    </p:spTree>
    <p:extLst>
      <p:ext uri="{BB962C8B-B14F-4D97-AF65-F5344CB8AC3E}">
        <p14:creationId xmlns:p14="http://schemas.microsoft.com/office/powerpoint/2010/main" val="1939476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Big</a:t>
            </a:r>
            <a:r>
              <a:rPr lang="en-US" b="1" baseline="0" dirty="0"/>
              <a:t> Idea: </a:t>
            </a:r>
          </a:p>
          <a:p>
            <a:r>
              <a:rPr lang="en-US" sz="1200" kern="1200" dirty="0">
                <a:solidFill>
                  <a:schemeClr val="tx1"/>
                </a:solidFill>
                <a:effectLst/>
                <a:latin typeface="+mn-lt"/>
                <a:ea typeface="+mn-ea"/>
                <a:cs typeface="+mn-cs"/>
              </a:rPr>
              <a:t>It is important to note that students </a:t>
            </a:r>
            <a:r>
              <a:rPr lang="en-US" sz="1200" i="1" kern="1200" dirty="0">
                <a:solidFill>
                  <a:schemeClr val="tx1"/>
                </a:solidFill>
                <a:effectLst/>
                <a:latin typeface="+mn-lt"/>
                <a:ea typeface="+mn-ea"/>
                <a:cs typeface="+mn-cs"/>
              </a:rPr>
              <a:t>learn </a:t>
            </a:r>
            <a:r>
              <a:rPr lang="en-US" sz="1200" i="0" kern="1200" dirty="0">
                <a:solidFill>
                  <a:schemeClr val="tx1"/>
                </a:solidFill>
                <a:effectLst/>
                <a:latin typeface="+mn-lt"/>
                <a:ea typeface="+mn-ea"/>
                <a:cs typeface="+mn-cs"/>
              </a:rPr>
              <a:t>from what they </a:t>
            </a:r>
            <a:r>
              <a:rPr lang="en-US" sz="1200" i="1" kern="1200" dirty="0">
                <a:solidFill>
                  <a:schemeClr val="tx1"/>
                </a:solidFill>
                <a:effectLst/>
                <a:latin typeface="+mn-lt"/>
                <a:ea typeface="+mn-ea"/>
                <a:cs typeface="+mn-cs"/>
              </a:rPr>
              <a:t>read.  </a:t>
            </a:r>
            <a:r>
              <a:rPr lang="en-US" sz="1200" i="0" kern="1200" dirty="0">
                <a:solidFill>
                  <a:schemeClr val="tx1"/>
                </a:solidFill>
                <a:effectLst/>
                <a:latin typeface="+mn-lt"/>
                <a:ea typeface="+mn-ea"/>
                <a:cs typeface="+mn-cs"/>
              </a:rPr>
              <a:t>This</a:t>
            </a:r>
            <a:r>
              <a:rPr lang="en-US" sz="1200" i="0" kern="1200" baseline="0" dirty="0">
                <a:solidFill>
                  <a:schemeClr val="tx1"/>
                </a:solidFill>
                <a:effectLst/>
                <a:latin typeface="+mn-lt"/>
                <a:ea typeface="+mn-ea"/>
                <a:cs typeface="+mn-cs"/>
              </a:rPr>
              <a:t> cannot and should not be dependent on anchor texts alone. It is also imperative to determine w</a:t>
            </a:r>
            <a:r>
              <a:rPr lang="en-US" sz="1200" kern="1200" dirty="0">
                <a:solidFill>
                  <a:schemeClr val="tx1"/>
                </a:solidFill>
                <a:effectLst/>
                <a:latin typeface="+mn-lt"/>
                <a:ea typeface="+mn-ea"/>
                <a:cs typeface="+mn-cs"/>
              </a:rPr>
              <a:t>hat resources, support, and texts are included in any given set of materials to address independent reading. Wide independent reading,</a:t>
            </a:r>
            <a:r>
              <a:rPr lang="en-US" sz="1200" kern="1200" baseline="0" dirty="0">
                <a:solidFill>
                  <a:schemeClr val="tx1"/>
                </a:solidFill>
                <a:effectLst/>
                <a:latin typeface="+mn-lt"/>
                <a:ea typeface="+mn-ea"/>
                <a:cs typeface="+mn-cs"/>
              </a:rPr>
              <a:t> along with the close reading of complex text, is critical for students to become literate.</a:t>
            </a:r>
            <a:endParaRPr lang="en-US" sz="1200" kern="1200" dirty="0">
              <a:solidFill>
                <a:schemeClr val="tx1"/>
              </a:solidFill>
              <a:effectLst/>
              <a:latin typeface="+mn-lt"/>
              <a:ea typeface="+mn-ea"/>
              <a:cs typeface="+mn-cs"/>
            </a:endParaRPr>
          </a:p>
          <a:p>
            <a:endParaRPr lang="en-US" dirty="0"/>
          </a:p>
          <a:p>
            <a:r>
              <a:rPr lang="en-US" b="1"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Vocabulary researchers Camille </a:t>
            </a:r>
            <a:r>
              <a:rPr lang="en-US" sz="1200" kern="1200" dirty="0" err="1">
                <a:solidFill>
                  <a:schemeClr val="tx1"/>
                </a:solidFill>
                <a:effectLst/>
                <a:latin typeface="+mn-lt"/>
                <a:ea typeface="+mn-ea"/>
                <a:cs typeface="+mn-cs"/>
              </a:rPr>
              <a:t>Blachowitz</a:t>
            </a:r>
            <a:r>
              <a:rPr lang="en-US" sz="1200" kern="1200" dirty="0">
                <a:solidFill>
                  <a:schemeClr val="tx1"/>
                </a:solidFill>
                <a:effectLst/>
                <a:latin typeface="+mn-lt"/>
                <a:ea typeface="+mn-ea"/>
                <a:cs typeface="+mn-cs"/>
              </a:rPr>
              <a:t>, Freddy </a:t>
            </a:r>
            <a:r>
              <a:rPr lang="en-US" sz="1200" kern="1200" dirty="0" err="1">
                <a:solidFill>
                  <a:schemeClr val="tx1"/>
                </a:solidFill>
                <a:effectLst/>
                <a:latin typeface="+mn-lt"/>
                <a:ea typeface="+mn-ea"/>
                <a:cs typeface="+mn-cs"/>
              </a:rPr>
              <a:t>Heibert</a:t>
            </a:r>
            <a:r>
              <a:rPr lang="en-US" sz="1200" kern="1200" dirty="0">
                <a:solidFill>
                  <a:schemeClr val="tx1"/>
                </a:solidFill>
                <a:effectLst/>
                <a:latin typeface="+mn-lt"/>
                <a:ea typeface="+mn-ea"/>
                <a:cs typeface="+mn-cs"/>
              </a:rPr>
              <a:t>, and Linda Diamond agree that wide reading is the best, and really the only way to increase student vocabulary enough to meet the demands of complex text.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impossible to teach enough words to close the 30 million word gap existing between your highest and lowest performing students.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we believe that close reading of complex</a:t>
            </a:r>
            <a:r>
              <a:rPr lang="en-US" sz="1200" kern="1200" baseline="0" dirty="0">
                <a:solidFill>
                  <a:schemeClr val="tx1"/>
                </a:solidFill>
                <a:effectLst/>
                <a:latin typeface="+mn-lt"/>
                <a:ea typeface="+mn-ea"/>
                <a:cs typeface="+mn-cs"/>
              </a:rPr>
              <a:t> text </a:t>
            </a:r>
            <a:r>
              <a:rPr lang="en-US" sz="1200" kern="1200" dirty="0">
                <a:solidFill>
                  <a:schemeClr val="tx1"/>
                </a:solidFill>
                <a:effectLst/>
                <a:latin typeface="+mn-lt"/>
                <a:ea typeface="+mn-ea"/>
                <a:cs typeface="+mn-cs"/>
              </a:rPr>
              <a:t>alone can mitigate this, we are wrong. In fact, as the slide says, it can increase the achievement gap.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Close reading alone will teach your highest students--those with large vocabularies--how to read closely, pull evidence from text, and handle complex text.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without that background vocabulary and knowledge may try to apply close reading to complex texts, but the deficits in vocabulary, which can only be filled with reading, will still struggle. So if that is all we do, we may make the gap wider!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Catching up without reading a significant volume of texts is extremely difficult (</a:t>
            </a:r>
            <a:r>
              <a:rPr lang="en-US" sz="1200" kern="1200" dirty="0" err="1">
                <a:solidFill>
                  <a:schemeClr val="tx1"/>
                </a:solidFill>
                <a:effectLst/>
                <a:latin typeface="+mn-lt"/>
                <a:ea typeface="+mn-ea"/>
                <a:cs typeface="+mn-cs"/>
              </a:rPr>
              <a:t>Hiebert</a:t>
            </a:r>
            <a:r>
              <a:rPr lang="en-US" sz="1200" kern="1200" dirty="0">
                <a:solidFill>
                  <a:schemeClr val="tx1"/>
                </a:solidFill>
                <a:effectLst/>
                <a:latin typeface="+mn-lt"/>
                <a:ea typeface="+mn-ea"/>
                <a:cs typeface="+mn-cs"/>
              </a:rPr>
              <a:t> 2009).</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 matter how much close reading is done, it will not provide this volume.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However, close reading develops familiarity with complex text, provides students with tools to work with many of the features of complex text.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Before the Standards, when less complex texts with less difficult vocabulary were used, students from more affluent households still did better.  Now with more complex texts and vocabulary more important, the differential could increase because these more affluent students will be able to navigate complex text and benefit from their greater vocabulary.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Knowledge is also important to proficient reading (</a:t>
            </a:r>
            <a:r>
              <a:rPr lang="en-US" sz="1200" kern="1200" dirty="0" err="1">
                <a:solidFill>
                  <a:schemeClr val="tx1"/>
                </a:solidFill>
                <a:effectLst/>
                <a:latin typeface="+mn-lt"/>
                <a:ea typeface="+mn-ea"/>
                <a:cs typeface="+mn-cs"/>
              </a:rPr>
              <a:t>Kintsch</a:t>
            </a:r>
            <a:r>
              <a:rPr lang="en-US" sz="1200" kern="1200" dirty="0">
                <a:solidFill>
                  <a:schemeClr val="tx1"/>
                </a:solidFill>
                <a:effectLst/>
                <a:latin typeface="+mn-lt"/>
                <a:ea typeface="+mn-ea"/>
                <a:cs typeface="+mn-cs"/>
              </a:rPr>
              <a:t> 1998).  Volume of reading is the best way to grow knowledge (Adams 2009).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More affluent students,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usually from educated households, come into school with more knowledge.  If we don’t grow the knowledge of less affluent students, we are depriving them of this tool as well.</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95FA5B0E-8558-45BD-B1C6-E80503665E4C}" type="slidenum">
              <a:rPr lang="en-US" smtClean="0"/>
              <a:t>12</a:t>
            </a:fld>
            <a:endParaRPr lang="en-US" dirty="0"/>
          </a:p>
        </p:txBody>
      </p:sp>
    </p:spTree>
    <p:extLst>
      <p:ext uri="{BB962C8B-B14F-4D97-AF65-F5344CB8AC3E}">
        <p14:creationId xmlns:p14="http://schemas.microsoft.com/office/powerpoint/2010/main" val="3096475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a:t>
            </a:r>
            <a:r>
              <a:rPr lang="en-US" b="1" baseline="0" dirty="0"/>
              <a:t> Idea: </a:t>
            </a:r>
            <a:r>
              <a:rPr lang="en-US" b="0" baseline="0" dirty="0"/>
              <a:t> </a:t>
            </a:r>
          </a:p>
          <a:p>
            <a:r>
              <a:rPr lang="en-US" sz="1200" kern="1200" dirty="0">
                <a:solidFill>
                  <a:schemeClr val="tx1"/>
                </a:solidFill>
                <a:effectLst/>
                <a:latin typeface="+mn-lt"/>
                <a:ea typeface="+mn-ea"/>
                <a:cs typeface="+mn-cs"/>
              </a:rPr>
              <a:t>When considering the range and quality of texts, it is helpful to consider educational purpose.</a:t>
            </a:r>
            <a:endParaRPr lang="en-US" dirty="0"/>
          </a:p>
          <a:p>
            <a:endParaRPr lang="en-US" b="1" dirty="0"/>
          </a:p>
          <a:p>
            <a:r>
              <a:rPr lang="en-US" b="1"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in handout on p.</a:t>
            </a:r>
            <a:r>
              <a:rPr lang="en-US" sz="1200" kern="1200" baseline="0" dirty="0">
                <a:solidFill>
                  <a:schemeClr val="tx1"/>
                </a:solidFill>
                <a:effectLst/>
                <a:latin typeface="+mn-lt"/>
                <a:ea typeface="+mn-ea"/>
                <a:cs typeface="+mn-cs"/>
              </a:rPr>
              <a:t> 4</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Close reading is one approach to supporting students with more complex text. But it will not be enough to make proficient readers out of all students.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of the key points here is that, with close reading, you go deep with a small amount, whereas in volume of reading you do a huge amount on a wide variety of topics.   We simply CAN’T do close reading for everything because it takes too long.  If you do only close reading, you won’t read enough.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There are not only 2 categories.  There is a broad spectrum. So really we need “close reading, volume of reading, and everything in between.”</a:t>
            </a:r>
          </a:p>
        </p:txBody>
      </p:sp>
      <p:sp>
        <p:nvSpPr>
          <p:cNvPr id="4" name="Slide Number Placeholder 3"/>
          <p:cNvSpPr>
            <a:spLocks noGrp="1"/>
          </p:cNvSpPr>
          <p:nvPr>
            <p:ph type="sldNum" sz="quarter" idx="10"/>
          </p:nvPr>
        </p:nvSpPr>
        <p:spPr/>
        <p:txBody>
          <a:bodyPr/>
          <a:lstStyle/>
          <a:p>
            <a:fld id="{CB92E288-0D9A-42D5-9361-C908F019CCF0}" type="slidenum">
              <a:rPr lang="en-US" smtClean="0"/>
              <a:t>13</a:t>
            </a:fld>
            <a:endParaRPr lang="en-US" dirty="0"/>
          </a:p>
        </p:txBody>
      </p:sp>
    </p:spTree>
    <p:extLst>
      <p:ext uri="{BB962C8B-B14F-4D97-AF65-F5344CB8AC3E}">
        <p14:creationId xmlns:p14="http://schemas.microsoft.com/office/powerpoint/2010/main" val="1841568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 </a:t>
            </a:r>
          </a:p>
          <a:p>
            <a:r>
              <a:rPr lang="en-US" sz="1200" kern="1200" dirty="0">
                <a:solidFill>
                  <a:schemeClr val="tx1"/>
                </a:solidFill>
                <a:effectLst/>
                <a:latin typeface="+mn-lt"/>
                <a:ea typeface="+mn-ea"/>
                <a:cs typeface="+mn-cs"/>
              </a:rPr>
              <a:t>This plan shows an emphasis on supporting independent reading within the program.</a:t>
            </a:r>
          </a:p>
          <a:p>
            <a:br>
              <a:rPr lang="en-US" baseline="0" dirty="0">
                <a:latin typeface="Calibri"/>
              </a:rPr>
            </a:br>
            <a:r>
              <a:rPr lang="en-US" b="1" baseline="0"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a:t>
            </a:r>
            <a:r>
              <a:rPr lang="en-US" sz="1200" kern="1200" baseline="0" dirty="0">
                <a:solidFill>
                  <a:schemeClr val="tx1"/>
                </a:solidFill>
                <a:effectLst/>
                <a:latin typeface="+mn-lt"/>
                <a:ea typeface="+mn-ea"/>
                <a:cs typeface="+mn-cs"/>
              </a:rPr>
              <a:t> in handout on p. 5</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Directions are provided for accountable independent reading.  This should be clearly visible for teachers and students in aligned materials.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One consideration is if the texts are included with the program, or if they must be purchased separately. This is a good question to ask the publisher.</a:t>
            </a:r>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14</a:t>
            </a:fld>
            <a:endParaRPr lang="en-US" dirty="0"/>
          </a:p>
        </p:txBody>
      </p:sp>
    </p:spTree>
    <p:extLst>
      <p:ext uri="{BB962C8B-B14F-4D97-AF65-F5344CB8AC3E}">
        <p14:creationId xmlns:p14="http://schemas.microsoft.com/office/powerpoint/2010/main" val="5895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Estimated time for slides 16-25: </a:t>
            </a:r>
            <a:r>
              <a:rPr lang="en-US" sz="1200" b="1" i="1" kern="1200" dirty="0">
                <a:solidFill>
                  <a:schemeClr val="tx1"/>
                </a:solidFill>
                <a:effectLst/>
                <a:latin typeface="+mn-lt"/>
                <a:ea typeface="+mn-ea"/>
                <a:cs typeface="+mn-cs"/>
              </a:rPr>
              <a:t>30-40</a:t>
            </a:r>
            <a:r>
              <a:rPr lang="en-US" sz="1200" b="1" i="1" kern="1200" baseline="0" dirty="0">
                <a:solidFill>
                  <a:schemeClr val="tx1"/>
                </a:solidFill>
                <a:effectLst/>
                <a:latin typeface="+mn-lt"/>
                <a:ea typeface="+mn-ea"/>
                <a:cs typeface="+mn-cs"/>
              </a:rPr>
              <a:t> minutes</a:t>
            </a:r>
            <a:endParaRPr lang="en-US" sz="1200" b="1"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Alignment Criteria must</a:t>
            </a:r>
            <a:r>
              <a:rPr lang="en-US" baseline="0" dirty="0"/>
              <a:t> each be met for materials to be considered aligned to the shifts and major features of the Standards. Each AC has metrics associated with it; a specific number of these metrics must be met or partially met in order for the criterion as a whole to be met. AC 3 digs deeply into the texts, vocabulary, and tasks that contribute to knowledge building.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15</a:t>
            </a:fld>
            <a:endParaRPr lang="en-US" dirty="0"/>
          </a:p>
        </p:txBody>
      </p:sp>
    </p:spTree>
    <p:extLst>
      <p:ext uri="{BB962C8B-B14F-4D97-AF65-F5344CB8AC3E}">
        <p14:creationId xmlns:p14="http://schemas.microsoft.com/office/powerpoint/2010/main" val="1103745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Big Idea: </a:t>
            </a:r>
          </a:p>
          <a:p>
            <a:r>
              <a:rPr lang="en-US" sz="1200" kern="1200" dirty="0">
                <a:solidFill>
                  <a:schemeClr val="tx1"/>
                </a:solidFill>
                <a:effectLst/>
                <a:latin typeface="+mn-lt"/>
                <a:ea typeface="+mn-ea"/>
                <a:cs typeface="+mn-cs"/>
              </a:rPr>
              <a:t>We are moving now to Alignment Criterion 3 because we have been working</a:t>
            </a:r>
            <a:r>
              <a:rPr lang="en-US" sz="1200" kern="1200" baseline="0" dirty="0">
                <a:solidFill>
                  <a:schemeClr val="tx1"/>
                </a:solidFill>
                <a:effectLst/>
                <a:latin typeface="+mn-lt"/>
                <a:ea typeface="+mn-ea"/>
                <a:cs typeface="+mn-cs"/>
              </a:rPr>
              <a:t> with</a:t>
            </a:r>
            <a:r>
              <a:rPr lang="en-US" sz="1200" kern="1200" dirty="0">
                <a:solidFill>
                  <a:schemeClr val="tx1"/>
                </a:solidFill>
                <a:effectLst/>
                <a:latin typeface="+mn-lt"/>
                <a:ea typeface="+mn-ea"/>
                <a:cs typeface="+mn-cs"/>
              </a:rPr>
              <a:t> building knowledge. AC 3 guides reviewers to more deeply examine what students are asked to do in order to build knowledge within any set of materials.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i="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 p. 6 in handout.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shift to Building Knowledge is emphasized by texts and materials that are linked by a topic, where students are truly learning about content over a period of time.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Alignment Criterion 3 leads</a:t>
            </a:r>
            <a:r>
              <a:rPr lang="en-US" sz="1200" kern="1200" baseline="0" dirty="0">
                <a:solidFill>
                  <a:schemeClr val="tx1"/>
                </a:solidFill>
                <a:effectLst/>
                <a:latin typeface="+mn-lt"/>
                <a:ea typeface="+mn-ea"/>
                <a:cs typeface="+mn-cs"/>
              </a:rPr>
              <a:t> reviewers in looking at the systematic plan to build student knowledge, by asking:</a:t>
            </a:r>
            <a:endParaRPr lang="en-US" sz="1200" kern="1200" dirty="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Do materials ask students to demonstrate what they’ve learned about the topic studied?</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Do materials include research (short, mini projects as well as longer ones?)</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Is there a systematic plan to build vocabulary?</a:t>
            </a: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We’ll take a closer look at each of the associated metrics now. </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&lt;Allow participants to read the Alignment Criterion and metrics on page 31 of the IMET.&gt;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16</a:t>
            </a:fld>
            <a:endParaRPr lang="en-US" dirty="0"/>
          </a:p>
        </p:txBody>
      </p:sp>
    </p:spTree>
    <p:extLst>
      <p:ext uri="{BB962C8B-B14F-4D97-AF65-F5344CB8AC3E}">
        <p14:creationId xmlns:p14="http://schemas.microsoft.com/office/powerpoint/2010/main" val="48419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b="1" baseline="0" dirty="0"/>
              <a:t> </a:t>
            </a:r>
          </a:p>
          <a:p>
            <a:r>
              <a:rPr lang="en-US" sz="1200" kern="1200" dirty="0">
                <a:solidFill>
                  <a:schemeClr val="tx1"/>
                </a:solidFill>
                <a:effectLst/>
                <a:latin typeface="+mn-lt"/>
                <a:ea typeface="+mn-ea"/>
                <a:cs typeface="+mn-cs"/>
              </a:rPr>
              <a:t>To truly assess building knowledge, tasks must ask students to show evidence of what they learned from the work that they did.  AC 3A focuses on the culminating task and how it reflects the knowledge gained through reading.</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Details: </a:t>
            </a:r>
          </a:p>
          <a:p>
            <a:pPr marL="171450" indent="-171450">
              <a:buFont typeface="Arial"/>
              <a:buChar char="•"/>
            </a:pPr>
            <a:r>
              <a:rPr lang="en-US" sz="1200" b="0" kern="1200" dirty="0">
                <a:solidFill>
                  <a:schemeClr val="tx1"/>
                </a:solidFill>
                <a:effectLst/>
                <a:latin typeface="+mn-lt"/>
                <a:ea typeface="+mn-ea"/>
                <a:cs typeface="+mn-cs"/>
              </a:rPr>
              <a:t>Alignment</a:t>
            </a:r>
            <a:r>
              <a:rPr lang="en-US" sz="1200" b="0" kern="1200" baseline="0" dirty="0">
                <a:solidFill>
                  <a:schemeClr val="tx1"/>
                </a:solidFill>
                <a:effectLst/>
                <a:latin typeface="+mn-lt"/>
                <a:ea typeface="+mn-ea"/>
                <a:cs typeface="+mn-cs"/>
              </a:rPr>
              <a:t> Criterion 2A required a high-quality sequence of text-dependent questions build to a deep understanding of the knowledge and central ideas of the text. </a:t>
            </a:r>
          </a:p>
          <a:p>
            <a:pPr marL="171450" indent="-171450">
              <a:buFont typeface="Arial"/>
              <a:buChar char="•"/>
            </a:pPr>
            <a:r>
              <a:rPr lang="en-US" sz="1200" b="0" kern="1200" baseline="0" dirty="0">
                <a:solidFill>
                  <a:schemeClr val="tx1"/>
                </a:solidFill>
                <a:effectLst/>
                <a:latin typeface="+mn-lt"/>
                <a:ea typeface="+mn-ea"/>
                <a:cs typeface="+mn-cs"/>
              </a:rPr>
              <a:t>This criteria asks reviewers to analyze the culminating tasks: do they take advantage of the knowledge students learned and discussed while reading? </a:t>
            </a:r>
          </a:p>
          <a:p>
            <a:pPr marL="171450" indent="-171450">
              <a:buFont typeface="Arial"/>
              <a:buChar char="•"/>
            </a:pPr>
            <a:r>
              <a:rPr lang="en-US" sz="1200" b="0" kern="1200" baseline="0" dirty="0">
                <a:solidFill>
                  <a:schemeClr val="tx1"/>
                </a:solidFill>
                <a:effectLst/>
                <a:latin typeface="+mn-lt"/>
                <a:ea typeface="+mn-ea"/>
                <a:cs typeface="+mn-cs"/>
              </a:rPr>
              <a:t>A culminating task demonstrating knowledge of a topic also provides feedback to the teacher on the students’ grasp of content. Did the students learn what you intended? And are they able to demonstrate that learning? This is the purpose of culminating tasks that reflect knowledge.</a:t>
            </a:r>
          </a:p>
          <a:p>
            <a:pPr marL="171450" indent="-171450">
              <a:buFont typeface="Arial"/>
              <a:buChar char="•"/>
            </a:pPr>
            <a:r>
              <a:rPr lang="en-US" sz="1200" b="0" kern="1200" baseline="0" dirty="0">
                <a:solidFill>
                  <a:schemeClr val="tx1"/>
                </a:solidFill>
                <a:effectLst/>
                <a:latin typeface="+mn-lt"/>
                <a:ea typeface="+mn-ea"/>
                <a:cs typeface="+mn-cs"/>
              </a:rPr>
              <a:t>High-quality culminating tasks are often “backward-designed” and matched to the line of inquiry or question introduced before reading.   </a:t>
            </a:r>
            <a:endParaRPr lang="en-US" sz="1200" b="0" kern="1200" dirty="0">
              <a:solidFill>
                <a:schemeClr val="tx1"/>
              </a:solidFill>
              <a:effectLst/>
              <a:latin typeface="+mn-lt"/>
              <a:ea typeface="+mn-ea"/>
              <a:cs typeface="+mn-cs"/>
            </a:endParaRPr>
          </a:p>
          <a:p>
            <a:endParaRPr lang="en-US" b="1" baseline="0" dirty="0"/>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17</a:t>
            </a:fld>
            <a:endParaRPr lang="en-US" dirty="0"/>
          </a:p>
        </p:txBody>
      </p:sp>
    </p:spTree>
    <p:extLst>
      <p:ext uri="{BB962C8B-B14F-4D97-AF65-F5344CB8AC3E}">
        <p14:creationId xmlns:p14="http://schemas.microsoft.com/office/powerpoint/2010/main" val="2458632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p>
          <a:p>
            <a:r>
              <a:rPr lang="en-US" b="0" dirty="0"/>
              <a:t>Take a look at</a:t>
            </a:r>
            <a:r>
              <a:rPr lang="en-US" b="0" baseline="0" dirty="0"/>
              <a:t> this sample grade 3 task, following the reading of an excerpt from </a:t>
            </a:r>
            <a:r>
              <a:rPr lang="en-US" b="0" i="1" baseline="0" dirty="0"/>
              <a:t>Sarah, Plain and Tall </a:t>
            </a:r>
            <a:r>
              <a:rPr lang="en-US" b="0" i="0" baseline="0" dirty="0"/>
              <a:t>in the grade 3 </a:t>
            </a:r>
            <a:r>
              <a:rPr lang="en-US" b="0" i="1" baseline="0" dirty="0"/>
              <a:t>Journeys</a:t>
            </a:r>
            <a:r>
              <a:rPr lang="en-US" b="0" i="0" baseline="0" dirty="0"/>
              <a:t> curriculum</a:t>
            </a:r>
          </a:p>
          <a:p>
            <a:endParaRPr lang="en-US" b="0" i="0" baseline="0" dirty="0"/>
          </a:p>
          <a:p>
            <a:r>
              <a:rPr lang="en-US" b="1" i="0" baseline="0" dirty="0"/>
              <a:t>Details:</a:t>
            </a:r>
          </a:p>
          <a:p>
            <a:pPr marL="171450" indent="-171450">
              <a:buFont typeface="Arial" panose="020B0604020202020204" pitchFamily="34" charset="0"/>
              <a:buChar char="•"/>
            </a:pPr>
            <a:r>
              <a:rPr lang="en-US" b="0" i="0" baseline="0" dirty="0"/>
              <a:t>A slightly more detailed version of this task is available in your packet on p. 7.</a:t>
            </a:r>
          </a:p>
          <a:p>
            <a:pPr marL="171450" indent="-171450">
              <a:buFont typeface="Arial" panose="020B0604020202020204" pitchFamily="34" charset="0"/>
              <a:buChar char="•"/>
            </a:pPr>
            <a:r>
              <a:rPr lang="en-US" b="0" i="0" baseline="0" dirty="0"/>
              <a:t>Talk with your table-- Does this task meet the expectations of Alignment Criterion 3A?</a:t>
            </a:r>
          </a:p>
          <a:p>
            <a:pPr marL="171450" indent="-171450">
              <a:buFont typeface="Arial" panose="020B0604020202020204" pitchFamily="34" charset="0"/>
              <a:buChar char="•"/>
            </a:pPr>
            <a:endParaRPr lang="en-US" b="0" i="0" baseline="0" dirty="0"/>
          </a:p>
          <a:p>
            <a:pPr marL="171450" indent="-171450">
              <a:buFont typeface="Arial" panose="020B0604020202020204" pitchFamily="34" charset="0"/>
              <a:buChar char="•"/>
            </a:pPr>
            <a:r>
              <a:rPr lang="en-US" b="0" i="0" baseline="0" dirty="0"/>
              <a:t>Note: </a:t>
            </a:r>
            <a:r>
              <a:rPr lang="en-US" b="0" i="1" baseline="0" dirty="0"/>
              <a:t>this task does not reflect the knowledge building requirements of the IMET.  Students are asked to create a new narrative, and are given limited guidelines as to how to incorporate the original text.  This task is a writing task that alone may have some merit, but highlights the limited way in which the treatment of texts serves to build knowledge in many curricula.  Compare this to the example on the next slide</a:t>
            </a:r>
            <a:endParaRPr lang="en-US" b="0" i="0" baseline="0" dirty="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18</a:t>
            </a:fld>
            <a:endParaRPr lang="en-US" dirty="0"/>
          </a:p>
        </p:txBody>
      </p:sp>
    </p:spTree>
    <p:extLst>
      <p:ext uri="{BB962C8B-B14F-4D97-AF65-F5344CB8AC3E}">
        <p14:creationId xmlns:p14="http://schemas.microsoft.com/office/powerpoint/2010/main" val="2051145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a:t>
            </a:r>
            <a:r>
              <a:rPr lang="en-US" b="1" baseline="0" dirty="0"/>
              <a:t> Idea</a:t>
            </a:r>
          </a:p>
          <a:p>
            <a:r>
              <a:rPr lang="en-US" b="0" baseline="0" dirty="0"/>
              <a:t>A strong culminating task that shows evidence of building knowledge will require students to incorporate a variety of things that they have learned in the completion of the task.</a:t>
            </a:r>
          </a:p>
          <a:p>
            <a:endParaRPr lang="en-US" b="0" baseline="0" dirty="0"/>
          </a:p>
          <a:p>
            <a:r>
              <a:rPr lang="en-US" b="1" baseline="0" dirty="0"/>
              <a:t>Details</a:t>
            </a:r>
          </a:p>
          <a:p>
            <a:pPr marL="171450" indent="-171450">
              <a:buFont typeface="Arial" panose="020B0604020202020204" pitchFamily="34" charset="0"/>
              <a:buChar char="•"/>
            </a:pPr>
            <a:r>
              <a:rPr lang="en-US" b="0" baseline="0" dirty="0"/>
              <a:t>Found on pp. 8-10 in handout.</a:t>
            </a:r>
          </a:p>
          <a:p>
            <a:pPr marL="171450" indent="-171450">
              <a:buFont typeface="Arial" panose="020B0604020202020204" pitchFamily="34" charset="0"/>
              <a:buChar char="•"/>
            </a:pPr>
            <a:r>
              <a:rPr lang="en-US" b="0" baseline="0" dirty="0"/>
              <a:t>Take a look at the full task from the grade 4 Expeditionary Learning module, Animal Defense Mechanisms</a:t>
            </a:r>
          </a:p>
          <a:p>
            <a:pPr marL="171450" indent="-171450">
              <a:buFont typeface="Arial" panose="020B0604020202020204" pitchFamily="34" charset="0"/>
              <a:buChar char="•"/>
            </a:pPr>
            <a:r>
              <a:rPr lang="en-US" b="0" baseline="0" dirty="0"/>
              <a:t>How are students expected to show what they have learned about a topic in this task?</a:t>
            </a:r>
          </a:p>
          <a:p>
            <a:pPr marL="171450" indent="-171450">
              <a:buFont typeface="Arial" panose="020B0604020202020204" pitchFamily="34" charset="0"/>
              <a:buChar char="•"/>
            </a:pPr>
            <a:r>
              <a:rPr lang="en-US" b="0" baseline="0" dirty="0"/>
              <a:t>Are students expected to provide evidence gleaned from reading and discussion? </a:t>
            </a:r>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19</a:t>
            </a:fld>
            <a:endParaRPr lang="en-US" dirty="0"/>
          </a:p>
        </p:txBody>
      </p:sp>
    </p:spTree>
    <p:extLst>
      <p:ext uri="{BB962C8B-B14F-4D97-AF65-F5344CB8AC3E}">
        <p14:creationId xmlns:p14="http://schemas.microsoft.com/office/powerpoint/2010/main" val="3548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Estimated</a:t>
            </a:r>
            <a:r>
              <a:rPr lang="en-US" sz="1200" b="0" i="1" kern="1200" baseline="0" dirty="0">
                <a:solidFill>
                  <a:schemeClr val="tx1"/>
                </a:solidFill>
                <a:effectLst/>
                <a:latin typeface="+mn-lt"/>
                <a:ea typeface="+mn-ea"/>
                <a:cs typeface="+mn-cs"/>
              </a:rPr>
              <a:t> time for slides 2-10: </a:t>
            </a:r>
            <a:r>
              <a:rPr lang="en-US" sz="1200" b="1" i="1" kern="1200" baseline="0" dirty="0">
                <a:solidFill>
                  <a:schemeClr val="tx1"/>
                </a:solidFill>
                <a:effectLst/>
                <a:latin typeface="+mn-lt"/>
                <a:ea typeface="+mn-ea"/>
                <a:cs typeface="+mn-cs"/>
              </a:rPr>
              <a:t>10-15 minutes</a:t>
            </a:r>
          </a:p>
          <a:p>
            <a:r>
              <a:rPr lang="en-US" sz="1200" b="0" i="1" kern="1200" baseline="0" dirty="0">
                <a:solidFill>
                  <a:schemeClr val="tx1"/>
                </a:solidFill>
                <a:effectLst/>
                <a:latin typeface="+mn-lt"/>
                <a:ea typeface="+mn-ea"/>
                <a:cs typeface="+mn-cs"/>
              </a:rPr>
              <a:t>Note: these slides are review and should be skimmed quickly if working with the same team over time.</a:t>
            </a:r>
            <a:endParaRPr lang="en-US" b="0" i="1" dirty="0"/>
          </a:p>
          <a:p>
            <a:endParaRPr lang="en-US" b="1" dirty="0"/>
          </a:p>
          <a:p>
            <a:r>
              <a:rPr lang="en-US" b="1" dirty="0"/>
              <a:t>Big</a:t>
            </a:r>
            <a:r>
              <a:rPr lang="en-US" b="1" baseline="0" dirty="0"/>
              <a:t> Idea</a:t>
            </a:r>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the overarching questions we’ll be considering as we move through the IMET training.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Details:</a:t>
            </a:r>
            <a:endParaRPr lang="en-US" baseline="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participants read over the Essential Questions (p.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Whether you are here to learn as a future trainer of reviewers, a reviewer yourself, or as a learner, we’ll hope that you will ask questions, let us know if you don’t agree with something, and participate in conversations with your colleagues.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Looking at materials with a critical eye on content and alignment to standards, although done in the past, is more important than ever in ensuring our students are moving through the K-12 system and graduating ready for the demands of career and/or college.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major purpose while we are together is to build a deeper understanding of the IMET as a tool to analyze instructional material alignment to the Common Core State Standards (or any state college- and career-ready standards). </a:t>
            </a:r>
          </a:p>
          <a:p>
            <a:endParaRPr lang="en-US" baseline="0" dirty="0">
              <a:latin typeface="Calibri"/>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2</a:t>
            </a:fld>
            <a:endParaRPr lang="en-US" dirty="0"/>
          </a:p>
        </p:txBody>
      </p:sp>
    </p:spTree>
    <p:extLst>
      <p:ext uri="{BB962C8B-B14F-4D97-AF65-F5344CB8AC3E}">
        <p14:creationId xmlns:p14="http://schemas.microsoft.com/office/powerpoint/2010/main" val="155517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b="1" baseline="0" dirty="0"/>
              <a:t> </a:t>
            </a:r>
          </a:p>
          <a:p>
            <a:r>
              <a:rPr lang="en-US" sz="1200" kern="1200" dirty="0">
                <a:solidFill>
                  <a:schemeClr val="tx1"/>
                </a:solidFill>
                <a:effectLst/>
                <a:latin typeface="+mn-lt"/>
                <a:ea typeface="+mn-ea"/>
                <a:cs typeface="+mn-cs"/>
              </a:rPr>
              <a:t>Beginning in grade 4, students are expected to draw evidence from literary and informational texts to support analysis, reflection, and research; in the primary grades, research is shared.</a:t>
            </a:r>
          </a:p>
          <a:p>
            <a:endParaRPr lang="en-US" b="1" baseline="0" dirty="0"/>
          </a:p>
          <a:p>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Standard 10, range of writing, which begins in grade 3, spells out the expectation that students are writing routinely for a variety of purposes (including research) and audiences.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&lt;Read over Metric 3B and the How to Find Evidence column now.&gt;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Research involves inquiry – this means there would be a question to answer.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order for students to learn to research, the time to complete the research should be short – a week or two, so it can be practiced multiple times over the year, with increasing independence. Let’s look at two research assignments on the next two slides (these are in your handout packet on p. 11) and consider if they would be counted as evidence of alignment or not. </a:t>
            </a:r>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20</a:t>
            </a:fld>
            <a:endParaRPr lang="en-US" dirty="0"/>
          </a:p>
        </p:txBody>
      </p:sp>
    </p:spTree>
    <p:extLst>
      <p:ext uri="{BB962C8B-B14F-4D97-AF65-F5344CB8AC3E}">
        <p14:creationId xmlns:p14="http://schemas.microsoft.com/office/powerpoint/2010/main" val="236913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a:t>
            </a:r>
            <a:r>
              <a:rPr lang="en-US" b="0" dirty="0"/>
              <a:t>: </a:t>
            </a:r>
          </a:p>
          <a:p>
            <a:r>
              <a:rPr lang="en-US" sz="1200" kern="1200" dirty="0">
                <a:solidFill>
                  <a:schemeClr val="tx1"/>
                </a:solidFill>
                <a:effectLst/>
                <a:latin typeface="+mn-lt"/>
                <a:ea typeface="+mn-ea"/>
                <a:cs typeface="+mn-cs"/>
              </a:rPr>
              <a:t>This is a non-example for metric 3A. Why might this be a non-example of an aligned task?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a:t>
            </a:r>
            <a:r>
              <a:rPr lang="en-US" b="0" dirty="0"/>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 handout on p.</a:t>
            </a:r>
            <a:r>
              <a:rPr lang="en-US" b="0" baseline="0" dirty="0"/>
              <a:t> 11</a:t>
            </a:r>
            <a:r>
              <a:rPr lang="en-US" b="0" dirty="0"/>
              <a:t> (this is the first of 2 assignments shown on that page)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&lt;Allow participants to discuss.&gt;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 reasons this prompt, as shown, might not measure up include: there is no mention of the text to be used; it is not focused, and students would need quite a bit of expertise in how to research independently.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from grade 5.</a:t>
            </a:r>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21</a:t>
            </a:fld>
            <a:endParaRPr lang="en-US" dirty="0"/>
          </a:p>
        </p:txBody>
      </p:sp>
    </p:spTree>
    <p:extLst>
      <p:ext uri="{BB962C8B-B14F-4D97-AF65-F5344CB8AC3E}">
        <p14:creationId xmlns:p14="http://schemas.microsoft.com/office/powerpoint/2010/main" val="4030108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b="1" baseline="0" dirty="0"/>
              <a:t> </a:t>
            </a:r>
          </a:p>
          <a:p>
            <a:r>
              <a:rPr lang="en-US" sz="1200" kern="1200" dirty="0">
                <a:solidFill>
                  <a:schemeClr val="tx1"/>
                </a:solidFill>
                <a:effectLst/>
                <a:latin typeface="+mn-lt"/>
                <a:ea typeface="+mn-ea"/>
                <a:cs typeface="+mn-cs"/>
              </a:rPr>
              <a:t>This grade 9 example of research is a better-aligned sample assignment.</a:t>
            </a:r>
          </a:p>
          <a:p>
            <a:endParaRPr lang="en-US" baseline="0" dirty="0"/>
          </a:p>
          <a:p>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handout on p.</a:t>
            </a:r>
            <a:r>
              <a:rPr lang="en-US" sz="1200" kern="1200" baseline="0" dirty="0">
                <a:solidFill>
                  <a:schemeClr val="tx1"/>
                </a:solidFill>
                <a:effectLst/>
                <a:latin typeface="+mn-lt"/>
                <a:ea typeface="+mn-ea"/>
                <a:cs typeface="+mn-cs"/>
              </a:rPr>
              <a:t> 11</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are directed where to access their information, given a chart to support organizing their findings, and work with a partner to determine the job outlook. This assignment is more focused and supportive than the previous one. What questions would you have about the assignment?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Participants might wonder if the students know or have previously practiced saving information in a professional career portfolio, or if they know how to determine the job outlook.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reviewing, it is advisable to get into the materials and look at the quality of the assignments. Even if they are labeled “research” in the Table of Contents, there can be variety in the quality of the assignments as many reviewers have found. </a:t>
            </a:r>
          </a:p>
        </p:txBody>
      </p:sp>
      <p:sp>
        <p:nvSpPr>
          <p:cNvPr id="4" name="Slide Number Placeholder 3"/>
          <p:cNvSpPr>
            <a:spLocks noGrp="1"/>
          </p:cNvSpPr>
          <p:nvPr>
            <p:ph type="sldNum" sz="quarter" idx="10"/>
          </p:nvPr>
        </p:nvSpPr>
        <p:spPr/>
        <p:txBody>
          <a:bodyPr/>
          <a:lstStyle/>
          <a:p>
            <a:fld id="{87BD8A4C-6D1B-3B4B-98CA-A63C166858A7}" type="slidenum">
              <a:rPr lang="en-US" smtClean="0"/>
              <a:t>22</a:t>
            </a:fld>
            <a:endParaRPr lang="en-US" dirty="0"/>
          </a:p>
        </p:txBody>
      </p:sp>
    </p:spTree>
    <p:extLst>
      <p:ext uri="{BB962C8B-B14F-4D97-AF65-F5344CB8AC3E}">
        <p14:creationId xmlns:p14="http://schemas.microsoft.com/office/powerpoint/2010/main" val="1515851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 </a:t>
            </a:r>
          </a:p>
          <a:p>
            <a:r>
              <a:rPr lang="en-US" sz="1200" kern="1200" dirty="0">
                <a:solidFill>
                  <a:schemeClr val="tx1"/>
                </a:solidFill>
                <a:effectLst/>
                <a:latin typeface="+mn-lt"/>
                <a:ea typeface="+mn-ea"/>
                <a:cs typeface="+mn-cs"/>
              </a:rPr>
              <a:t>Alignment Criterion 3C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the IMET is critical. The focus on academic language is found throughout the CCSS, in the Reading, Language and Speaking and Listening Standards. The reasons for the focus on academic language both in the Standards and in materials include:</a:t>
            </a:r>
          </a:p>
          <a:p>
            <a:endParaRPr lang="en-US" b="1" baseline="0" dirty="0"/>
          </a:p>
          <a:p>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have nearly a century of research documenting the effect of vocabulary on reading comprehension. Whipple’s study 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1925 showed that if a word encountered and decoded in a text was not in the reader’s oral vocabulary, the reader would not be able to make sense of the reading without figuring out the word. Research showing the correlation between vocabulary and reading continues. The NAEP showed students who scored higher on vocabulary questions also scored higher in reading comprehension.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Unfamiliar vocabulary is the feature of complex text which causes the most difficulty for students.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a reader has to continually stop and try to figure out word meanings, reading is slow.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Reading is not a pleasure.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30 Million Word Gap refers to</a:t>
            </a:r>
            <a:r>
              <a:rPr lang="en-US" sz="1200" kern="1200" baseline="0" dirty="0">
                <a:solidFill>
                  <a:schemeClr val="tx1"/>
                </a:solidFill>
                <a:effectLst/>
                <a:latin typeface="+mn-lt"/>
                <a:ea typeface="+mn-ea"/>
                <a:cs typeface="+mn-cs"/>
              </a:rPr>
              <a:t> the</a:t>
            </a:r>
            <a:r>
              <a:rPr lang="en-US" sz="1200" kern="1200" dirty="0">
                <a:solidFill>
                  <a:schemeClr val="tx1"/>
                </a:solidFill>
                <a:effectLst/>
                <a:latin typeface="+mn-lt"/>
                <a:ea typeface="+mn-ea"/>
                <a:cs typeface="+mn-cs"/>
              </a:rPr>
              <a:t> Hart &amp; </a:t>
            </a:r>
            <a:r>
              <a:rPr lang="en-US" sz="1200" kern="1200" dirty="0" err="1">
                <a:solidFill>
                  <a:schemeClr val="tx1"/>
                </a:solidFill>
                <a:effectLst/>
                <a:latin typeface="+mn-lt"/>
                <a:ea typeface="+mn-ea"/>
                <a:cs typeface="+mn-cs"/>
              </a:rPr>
              <a:t>Risley</a:t>
            </a:r>
            <a:r>
              <a:rPr lang="en-US" sz="1200" kern="1200" dirty="0">
                <a:solidFill>
                  <a:schemeClr val="tx1"/>
                </a:solidFill>
                <a:effectLst/>
                <a:latin typeface="+mn-lt"/>
                <a:ea typeface="+mn-ea"/>
                <a:cs typeface="+mn-cs"/>
              </a:rPr>
              <a:t> study (1995) which found that students from low-income backgrounds had much lower vocabularies and exposure to words than their affluent peers.  We must focus on vocabulary through wide reading and effective instruction to close the achievement gap.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After much research… we can conclude reading has a lot to do with words! </a:t>
            </a:r>
            <a:endParaRPr lang="en-US" baseline="0" dirty="0"/>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23</a:t>
            </a:fld>
            <a:endParaRPr lang="en-US" dirty="0"/>
          </a:p>
        </p:txBody>
      </p:sp>
    </p:spTree>
    <p:extLst>
      <p:ext uri="{BB962C8B-B14F-4D97-AF65-F5344CB8AC3E}">
        <p14:creationId xmlns:p14="http://schemas.microsoft.com/office/powerpoint/2010/main" val="3430242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p>
          <a:p>
            <a:r>
              <a:rPr lang="en-US" b="0" dirty="0"/>
              <a:t>Consider this example</a:t>
            </a:r>
            <a:r>
              <a:rPr lang="en-US" b="0" baseline="0" dirty="0"/>
              <a:t> of a grade 2 writing task in the Core Knowledge modules (see your handout, p. 12).  How does this task support students in learning and using academic vocabulary?  How does this relate to the overall goal of building knowledge?</a:t>
            </a:r>
          </a:p>
          <a:p>
            <a:endParaRPr lang="en-US" b="0" baseline="0" dirty="0"/>
          </a:p>
          <a:p>
            <a:r>
              <a:rPr lang="en-US" b="1" dirty="0"/>
              <a:t>Details</a:t>
            </a:r>
            <a:r>
              <a:rPr lang="en-US" b="0" dirty="0"/>
              <a:t>:</a:t>
            </a:r>
          </a:p>
          <a:p>
            <a:pPr marL="171450" indent="-171450">
              <a:buFont typeface="Arial" panose="020B0604020202020204" pitchFamily="34" charset="0"/>
              <a:buChar char="•"/>
            </a:pPr>
            <a:r>
              <a:rPr lang="en-US" b="0" baseline="0" dirty="0"/>
              <a:t>Allow participants to discuss questions above and share out responses</a:t>
            </a:r>
          </a:p>
          <a:p>
            <a:pPr marL="171450" indent="-171450">
              <a:buFont typeface="Arial" panose="020B0604020202020204" pitchFamily="34" charset="0"/>
              <a:buChar char="•"/>
            </a:pPr>
            <a:r>
              <a:rPr lang="en-US" b="0" baseline="0" dirty="0"/>
              <a:t>Be sure to point out that students are supported in learning and using these words and phrases throughout a unit of study.  They are then expected to determine the meaning of the content well enough to write about it themselves.  </a:t>
            </a:r>
          </a:p>
          <a:p>
            <a:pPr marL="171450" indent="-171450">
              <a:buFont typeface="Arial" panose="020B0604020202020204" pitchFamily="34" charset="0"/>
              <a:buChar char="•"/>
            </a:pPr>
            <a:r>
              <a:rPr lang="en-US" b="0" baseline="0" dirty="0"/>
              <a:t>There are supports embedded in this task- both the referenced </a:t>
            </a:r>
            <a:r>
              <a:rPr lang="en-US" b="0" i="1" baseline="0" dirty="0"/>
              <a:t>prompting, scaffolding and support</a:t>
            </a:r>
            <a:r>
              <a:rPr lang="en-US" b="0" i="0" baseline="0" dirty="0"/>
              <a:t> in the directions, the referenced series of pictures and text.</a:t>
            </a:r>
          </a:p>
          <a:p>
            <a:pPr marL="171450" indent="-171450">
              <a:buFont typeface="Arial" panose="020B0604020202020204" pitchFamily="34" charset="0"/>
              <a:buChar char="•"/>
            </a:pPr>
            <a:r>
              <a:rPr lang="en-US" b="0" i="0" baseline="0" dirty="0"/>
              <a:t>Note: this is also another example of a task that fits the criteria of AC3A.  There can absolutely be overlap found between metrics</a:t>
            </a:r>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24</a:t>
            </a:fld>
            <a:endParaRPr lang="en-US" dirty="0"/>
          </a:p>
        </p:txBody>
      </p:sp>
    </p:spTree>
    <p:extLst>
      <p:ext uri="{BB962C8B-B14F-4D97-AF65-F5344CB8AC3E}">
        <p14:creationId xmlns:p14="http://schemas.microsoft.com/office/powerpoint/2010/main" val="3953003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p>
          <a:p>
            <a:r>
              <a:rPr lang="en-US" b="0" dirty="0"/>
              <a:t>In your</a:t>
            </a:r>
            <a:r>
              <a:rPr lang="en-US" b="0" baseline="0" dirty="0"/>
              <a:t> packet (see your handout, p. 13) is an example of an approach to vocabulary in a basal program, grade 4.</a:t>
            </a:r>
          </a:p>
          <a:p>
            <a:endParaRPr lang="en-US" b="1" dirty="0"/>
          </a:p>
          <a:p>
            <a:r>
              <a:rPr lang="en-US" b="1" dirty="0"/>
              <a:t>Details</a:t>
            </a:r>
            <a:r>
              <a:rPr lang="en-US" b="0" dirty="0"/>
              <a:t>:</a:t>
            </a:r>
          </a:p>
          <a:p>
            <a:pPr marL="171450" indent="-171450">
              <a:buFont typeface="Arial" panose="020B0604020202020204" pitchFamily="34" charset="0"/>
              <a:buChar char="•"/>
            </a:pPr>
            <a:r>
              <a:rPr lang="en-US" b="0" baseline="0" dirty="0"/>
              <a:t>Consider how this example would provide evidence for Metric 3C</a:t>
            </a:r>
          </a:p>
          <a:p>
            <a:pPr marL="171450" indent="-171450">
              <a:buFont typeface="Arial" panose="020B0604020202020204" pitchFamily="34" charset="0"/>
              <a:buChar char="•"/>
            </a:pPr>
            <a:r>
              <a:rPr lang="en-US" b="0" baseline="0" dirty="0"/>
              <a:t>What else would you want to look for or investigate</a:t>
            </a:r>
          </a:p>
          <a:p>
            <a:pPr marL="171450" indent="-171450">
              <a:buFont typeface="Arial" panose="020B0604020202020204" pitchFamily="34" charset="0"/>
              <a:buChar char="•"/>
            </a:pPr>
            <a:r>
              <a:rPr lang="en-US" sz="1200" kern="1200" dirty="0">
                <a:solidFill>
                  <a:schemeClr val="tx1"/>
                </a:solidFill>
                <a:latin typeface="+mn-lt"/>
                <a:ea typeface="+mn-ea"/>
                <a:cs typeface="+mn-cs"/>
              </a:rPr>
              <a:t>“By the Way Words”</a:t>
            </a:r>
            <a:r>
              <a:rPr lang="en-US" sz="1200" kern="1200" baseline="0" dirty="0">
                <a:solidFill>
                  <a:schemeClr val="tx1"/>
                </a:solidFill>
                <a:latin typeface="+mn-lt"/>
                <a:ea typeface="+mn-ea"/>
                <a:cs typeface="+mn-cs"/>
              </a:rPr>
              <a:t> could be expanded to </a:t>
            </a:r>
            <a:r>
              <a:rPr lang="en-US" sz="1200" kern="1200" dirty="0">
                <a:solidFill>
                  <a:schemeClr val="tx1"/>
                </a:solidFill>
                <a:latin typeface="+mn-lt"/>
                <a:ea typeface="+mn-ea"/>
                <a:cs typeface="+mn-cs"/>
              </a:rPr>
              <a:t>“words that are a closely  related synonym for  a  concept, idea, event, or process that students likely  already know, e.g., “intrude” for breaking into  or interrupting; “malicious” for evil or  wicked…</a:t>
            </a:r>
            <a:endParaRPr lang="en-US" sz="1200" b="0"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kern="1200" baseline="0" dirty="0">
                <a:solidFill>
                  <a:schemeClr val="tx1"/>
                </a:solidFill>
                <a:latin typeface="+mn-lt"/>
                <a:ea typeface="+mn-ea"/>
                <a:cs typeface="+mn-cs"/>
              </a:rPr>
              <a:t>This example shows support for understanding and expanding the context for words encountered in the texts across the topic under study. </a:t>
            </a:r>
          </a:p>
          <a:p>
            <a:pPr marL="171450" indent="-171450">
              <a:buFont typeface="Arial" panose="020B0604020202020204" pitchFamily="34" charset="0"/>
              <a:buChar char="•"/>
            </a:pPr>
            <a:r>
              <a:rPr lang="en-US" sz="1200" b="0" kern="1200" baseline="0" dirty="0">
                <a:solidFill>
                  <a:schemeClr val="tx1"/>
                </a:solidFill>
                <a:latin typeface="+mn-lt"/>
                <a:ea typeface="+mn-ea"/>
                <a:cs typeface="+mn-cs"/>
              </a:rPr>
              <a:t>It also supports students in seeing the morphological and semantic links beyond the individual words. If this is typical support for each unit of study, this is a strong example of part of a cohesive, year-long plan for building academic vocabulary. </a:t>
            </a:r>
            <a:endParaRPr lang="en-US" b="0" baseline="0" dirty="0"/>
          </a:p>
        </p:txBody>
      </p:sp>
      <p:sp>
        <p:nvSpPr>
          <p:cNvPr id="4" name="Slide Number Placeholder 3"/>
          <p:cNvSpPr>
            <a:spLocks noGrp="1"/>
          </p:cNvSpPr>
          <p:nvPr>
            <p:ph type="sldNum" sz="quarter" idx="10"/>
          </p:nvPr>
        </p:nvSpPr>
        <p:spPr/>
        <p:txBody>
          <a:bodyPr/>
          <a:lstStyle/>
          <a:p>
            <a:fld id="{87BD8A4C-6D1B-3B4B-98CA-A63C166858A7}" type="slidenum">
              <a:rPr lang="en-US" smtClean="0"/>
              <a:t>25</a:t>
            </a:fld>
            <a:endParaRPr lang="en-US" dirty="0"/>
          </a:p>
        </p:txBody>
      </p:sp>
    </p:spTree>
    <p:extLst>
      <p:ext uri="{BB962C8B-B14F-4D97-AF65-F5344CB8AC3E}">
        <p14:creationId xmlns:p14="http://schemas.microsoft.com/office/powerpoint/2010/main" val="3953003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Estimated time for slides 27-50</a:t>
            </a:r>
            <a:r>
              <a:rPr lang="en-US" sz="1200" i="1" kern="1200">
                <a:solidFill>
                  <a:schemeClr val="tx1"/>
                </a:solidFill>
                <a:effectLst/>
                <a:latin typeface="+mn-lt"/>
                <a:ea typeface="+mn-ea"/>
                <a:cs typeface="+mn-cs"/>
              </a:rPr>
              <a:t>: </a:t>
            </a:r>
            <a:r>
              <a:rPr lang="en-US" sz="1200" b="1" i="1" kern="1200" baseline="0">
                <a:solidFill>
                  <a:schemeClr val="tx1"/>
                </a:solidFill>
                <a:effectLst/>
                <a:latin typeface="+mn-lt"/>
                <a:ea typeface="+mn-ea"/>
                <a:cs typeface="+mn-cs"/>
              </a:rPr>
              <a:t> 35-50 </a:t>
            </a:r>
            <a:r>
              <a:rPr lang="en-US" sz="1200" b="1" i="1" kern="1200" baseline="0" dirty="0">
                <a:solidFill>
                  <a:schemeClr val="tx1"/>
                </a:solidFill>
                <a:effectLst/>
                <a:latin typeface="+mn-lt"/>
                <a:ea typeface="+mn-ea"/>
                <a:cs typeface="+mn-cs"/>
              </a:rPr>
              <a:t>minutes</a:t>
            </a:r>
            <a:endParaRPr lang="en-US" sz="1200" b="1"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Alignment Criteria must</a:t>
            </a:r>
            <a:r>
              <a:rPr lang="en-US" baseline="0" dirty="0"/>
              <a:t> each be met for materials to be considered aligned to the shifts and major features of the Standards. Each AC has metrics associated with it; a specific number of these metrics must be met or partially met in order for the criterion as a whole to be met.  Alignment Criterion 4 does not accompany a Non Negotiable, but is critical in aligned materials.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26</a:t>
            </a:fld>
            <a:endParaRPr lang="en-US" dirty="0"/>
          </a:p>
        </p:txBody>
      </p:sp>
    </p:spTree>
    <p:extLst>
      <p:ext uri="{BB962C8B-B14F-4D97-AF65-F5344CB8AC3E}">
        <p14:creationId xmlns:p14="http://schemas.microsoft.com/office/powerpoint/2010/main" val="3529060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dirty="0"/>
              <a:t>Big Idea: </a:t>
            </a:r>
          </a:p>
          <a:p>
            <a:r>
              <a:rPr lang="en-US" b="0" i="0" dirty="0"/>
              <a:t>Alignment Criterion 4 is the</a:t>
            </a:r>
            <a:r>
              <a:rPr lang="en-US" b="0" i="0" baseline="0" dirty="0"/>
              <a:t> access for all students criteria. This includes finding evidence in materials across the year(s) that all students will be offered ample opportunities to meet and exceed grade level standards  </a:t>
            </a:r>
          </a:p>
          <a:p>
            <a:endParaRPr lang="en-US" b="0" i="0" baseline="0" dirty="0"/>
          </a:p>
          <a:p>
            <a:r>
              <a:rPr lang="en-US" b="1" i="0" baseline="0" dirty="0"/>
              <a:t>Details: </a:t>
            </a:r>
          </a:p>
          <a:p>
            <a:pPr marL="171450" indent="-171450">
              <a:buFont typeface="Arial" panose="020B0604020202020204" pitchFamily="34" charset="0"/>
              <a:buChar char="•"/>
            </a:pPr>
            <a:r>
              <a:rPr lang="en-US" b="0" i="0" baseline="0" dirty="0"/>
              <a:t>Found on p. 14 in handout.</a:t>
            </a:r>
          </a:p>
          <a:p>
            <a:pPr marL="171450" indent="-171450">
              <a:buFont typeface="Arial" panose="020B0604020202020204" pitchFamily="34" charset="0"/>
              <a:buChar char="•"/>
            </a:pPr>
            <a:r>
              <a:rPr lang="en-US" b="0" i="0" baseline="0" dirty="0"/>
              <a:t>This criterion is not visible in the Standards themselves and, therefore, requires much more discussion of evidence in materials by the reviewing team. The IMET includes a note to teams which is on the next slide. </a:t>
            </a:r>
            <a:endParaRPr lang="en-US" b="0" i="0"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27</a:t>
            </a:fld>
            <a:endParaRPr lang="en-US" dirty="0"/>
          </a:p>
        </p:txBody>
      </p:sp>
    </p:spTree>
    <p:extLst>
      <p:ext uri="{BB962C8B-B14F-4D97-AF65-F5344CB8AC3E}">
        <p14:creationId xmlns:p14="http://schemas.microsoft.com/office/powerpoint/2010/main" val="2885317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Have a participant read aloud the note on the slide. </a:t>
            </a:r>
          </a:p>
          <a:p>
            <a:endParaRPr lang="en-US" dirty="0"/>
          </a:p>
          <a:p>
            <a:r>
              <a:rPr lang="en-US" b="1" dirty="0"/>
              <a:t>Big Idea: </a:t>
            </a:r>
          </a:p>
          <a:p>
            <a:r>
              <a:rPr lang="en-US" sz="1200" kern="1200" dirty="0">
                <a:solidFill>
                  <a:schemeClr val="tx1"/>
                </a:solidFill>
                <a:effectLst/>
                <a:latin typeface="+mn-lt"/>
                <a:ea typeface="+mn-ea"/>
                <a:cs typeface="+mn-cs"/>
              </a:rPr>
              <a:t>Access for all students, a critical consideration in materials, is not black and white. A note was added to the</a:t>
            </a:r>
            <a:r>
              <a:rPr lang="en-US" sz="1200" kern="1200" baseline="0" dirty="0">
                <a:solidFill>
                  <a:schemeClr val="tx1"/>
                </a:solidFill>
                <a:effectLst/>
                <a:latin typeface="+mn-lt"/>
                <a:ea typeface="+mn-ea"/>
                <a:cs typeface="+mn-cs"/>
              </a:rPr>
              <a:t> IMET on p. 36 to support reviewers. </a:t>
            </a:r>
            <a:endParaRPr lang="en-US" sz="1200" kern="1200" dirty="0">
              <a:solidFill>
                <a:schemeClr val="tx1"/>
              </a:solidFill>
              <a:effectLst/>
              <a:latin typeface="+mn-lt"/>
              <a:ea typeface="+mn-ea"/>
              <a:cs typeface="+mn-cs"/>
            </a:endParaRPr>
          </a:p>
          <a:p>
            <a:endParaRPr lang="en-US" baseline="0" dirty="0"/>
          </a:p>
          <a:p>
            <a:r>
              <a:rPr lang="en-US" b="1" baseline="0" dirty="0"/>
              <a:t>Details: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Non-Negotiables and previous Alignment Criteria may have illuminated places where core-aligned materials now provide access for all students where previous materials may have inhibited access. Also, there are many research-based or best practice supports and scaffolds that, if a school is committed to using, may provide all the access best suited to local student needs. Reviewers may choose to consider those supports as they review materials. </a:t>
            </a:r>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28</a:t>
            </a:fld>
            <a:endParaRPr lang="en-US" dirty="0"/>
          </a:p>
        </p:txBody>
      </p:sp>
    </p:spTree>
    <p:extLst>
      <p:ext uri="{BB962C8B-B14F-4D97-AF65-F5344CB8AC3E}">
        <p14:creationId xmlns:p14="http://schemas.microsoft.com/office/powerpoint/2010/main" val="643636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b="1"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Alignment Criterion 4 helps teams analyze materials in terms of access for all students. Are materials set up so teachers can guide all students to master the grade-level standards? </a:t>
            </a:r>
            <a:r>
              <a:rPr lang="en-US" b="0" i="0" baseline="0" dirty="0"/>
              <a:t>It is not enough to simply have all the components accounted for in a curriculum- it must be reasonable to expect that teachers and students will be able to complete the content in the time allotted.  AC 4A ensures that reviewers are looking closely at pacing guides, unit guides, and lessons to determine whether the time allocated is sufficient and realistic. </a:t>
            </a:r>
          </a:p>
          <a:p>
            <a:endParaRPr lang="en-US" b="1" baseline="0" dirty="0"/>
          </a:p>
          <a:p>
            <a:r>
              <a:rPr lang="en-US" b="1" baseline="0" dirty="0"/>
              <a:t>Details: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In</a:t>
            </a:r>
            <a:r>
              <a:rPr lang="en-US" b="0" i="0" baseline="0" dirty="0"/>
              <a:t> handout packet, p. 15</a:t>
            </a:r>
            <a:endParaRPr lang="en-US" b="1" baseline="0" dirty="0"/>
          </a:p>
          <a:p>
            <a:pPr marL="171450" indent="-171450">
              <a:buFont typeface="Arial" panose="020B0604020202020204" pitchFamily="34" charset="0"/>
              <a:buChar char="•"/>
            </a:pPr>
            <a:r>
              <a:rPr lang="en-US" b="0" baseline="0" dirty="0">
                <a:solidFill>
                  <a:srgbClr val="FF1021"/>
                </a:solidFill>
              </a:rPr>
              <a:t>This slide asks participants to think about  the type of teacher instructions pre-CCSS materials might have provided and then consider how these teacher instructions might be different in core-aligned materials.  &lt;Give instructions for participants to t</a:t>
            </a:r>
            <a:r>
              <a:rPr lang="en-US" baseline="0" dirty="0">
                <a:solidFill>
                  <a:srgbClr val="FF1021"/>
                </a:solidFill>
              </a:rPr>
              <a:t>hink </a:t>
            </a:r>
            <a:r>
              <a:rPr lang="en-US" baseline="0" dirty="0"/>
              <a:t>first, and then discuss with their tablemates-- Ask: “What does this look like in instructional materials? What would you expect to see in core-aligned materials?”&gt;</a:t>
            </a:r>
          </a:p>
          <a:p>
            <a:pPr marL="171450" indent="-171450">
              <a:buFont typeface="Arial" panose="020B0604020202020204" pitchFamily="34" charset="0"/>
              <a:buChar char="•"/>
            </a:pPr>
            <a:r>
              <a:rPr lang="en-US" baseline="0" dirty="0"/>
              <a:t>Be sure to ask participants to refer to the IMET to read Alignment Criterion 4A to successfully engage in this conversation.  </a:t>
            </a:r>
          </a:p>
          <a:p>
            <a:pPr marL="171450" indent="-171450">
              <a:buFont typeface="Arial" panose="020B0604020202020204" pitchFamily="34" charset="0"/>
              <a:buChar char="•"/>
            </a:pPr>
            <a:r>
              <a:rPr lang="en-US" baseline="0" dirty="0"/>
              <a:t>&lt;Allow participants 3-4 minutes to discuss and debrief for 1-2 minutes.&gt;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Participants may respond: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	Moving from . . . </a:t>
            </a:r>
          </a:p>
          <a:p>
            <a:pPr marL="1085850" lvl="2" indent="-171450">
              <a:buFont typeface="Arial" panose="020B0604020202020204" pitchFamily="34" charset="0"/>
              <a:buChar char="•"/>
            </a:pPr>
            <a:r>
              <a:rPr lang="en-US" baseline="0" dirty="0"/>
              <a:t>Overloading the curriculum with additional components or tasks</a:t>
            </a:r>
          </a:p>
          <a:p>
            <a:pPr marL="1085850" lvl="2" indent="-171450">
              <a:buFont typeface="Arial" panose="020B0604020202020204" pitchFamily="34" charset="0"/>
              <a:buChar char="•"/>
            </a:pPr>
            <a:r>
              <a:rPr lang="en-US" baseline="0" dirty="0"/>
              <a:t>Putting in more than can be actually done, in order to “cover” all components</a:t>
            </a:r>
          </a:p>
          <a:p>
            <a:pPr marL="628650" lvl="1" indent="-171450">
              <a:buFont typeface="Arial" panose="020B0604020202020204" pitchFamily="34" charset="0"/>
              <a:buChar char="•"/>
            </a:pPr>
            <a:r>
              <a:rPr lang="en-US" baseline="0" dirty="0"/>
              <a:t>Moving to . . . </a:t>
            </a:r>
          </a:p>
          <a:p>
            <a:pPr marL="1085850" lvl="2" indent="-171450">
              <a:buFont typeface="Arial" panose="020B0604020202020204" pitchFamily="34" charset="0"/>
              <a:buChar char="•"/>
            </a:pPr>
            <a:r>
              <a:rPr lang="en-US" baseline="0" dirty="0"/>
              <a:t>Thoughtfully planned decisions about time and tasks that are realistic for educators</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95FA5B0E-8558-45BD-B1C6-E80503665E4C}" type="slidenum">
              <a:rPr lang="en-US" smtClean="0"/>
              <a:t>29</a:t>
            </a:fld>
            <a:endParaRPr lang="en-US" dirty="0"/>
          </a:p>
        </p:txBody>
      </p:sp>
    </p:spTree>
    <p:extLst>
      <p:ext uri="{BB962C8B-B14F-4D97-AF65-F5344CB8AC3E}">
        <p14:creationId xmlns:p14="http://schemas.microsoft.com/office/powerpoint/2010/main" val="9161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b="1" i="0" dirty="0"/>
              <a:t>:</a:t>
            </a:r>
            <a:endParaRPr lang="en-US" b="1" i="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our goals for the IMET module training. </a:t>
            </a:r>
          </a:p>
          <a:p>
            <a:endParaRPr lang="en-US" baseline="0" dirty="0">
              <a:latin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Details: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Both the Essential Questions and goals are printed on your agenda and we’ll refer back to them at the conclusion of the training.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participants read over the goals (p.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first goal speaks to the understanding we will build regarding the major shifts, or changes inherent in college- and career-ready standards and how the IMET ensures alignment to them.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second and third goals reflect the work we’ll begin as we go through the IMET and apply the tool to evaluate actual material examples for alignment to the Standards.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Both the Essential Questions and goals are printed on your agenda and we’ll refer back to them at the conclusion of the training. </a:t>
            </a:r>
          </a:p>
          <a:p>
            <a:endParaRPr lang="en-US" b="1" baseline="0" dirty="0"/>
          </a:p>
        </p:txBody>
      </p:sp>
      <p:sp>
        <p:nvSpPr>
          <p:cNvPr id="4" name="Slide Number Placeholder 3"/>
          <p:cNvSpPr>
            <a:spLocks noGrp="1"/>
          </p:cNvSpPr>
          <p:nvPr>
            <p:ph type="sldNum" sz="quarter" idx="10"/>
          </p:nvPr>
        </p:nvSpPr>
        <p:spPr/>
        <p:txBody>
          <a:bodyPr/>
          <a:lstStyle/>
          <a:p>
            <a:fld id="{87BD8A4C-6D1B-3B4B-98CA-A63C166858A7}" type="slidenum">
              <a:rPr lang="en-US" smtClean="0"/>
              <a:t>3</a:t>
            </a:fld>
            <a:endParaRPr lang="en-US" dirty="0"/>
          </a:p>
        </p:txBody>
      </p:sp>
    </p:spTree>
    <p:extLst>
      <p:ext uri="{BB962C8B-B14F-4D97-AF65-F5344CB8AC3E}">
        <p14:creationId xmlns:p14="http://schemas.microsoft.com/office/powerpoint/2010/main" val="591547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p>
          <a:p>
            <a:r>
              <a:rPr lang="en-US" b="0" dirty="0"/>
              <a:t>Pacing</a:t>
            </a:r>
            <a:r>
              <a:rPr lang="en-US" b="0" baseline="0" dirty="0"/>
              <a:t> guides are a starting point for this work, whether in year-long, weekly, or daily form.</a:t>
            </a:r>
          </a:p>
          <a:p>
            <a:endParaRPr lang="en-US" b="0" baseline="0" dirty="0"/>
          </a:p>
          <a:p>
            <a:r>
              <a:rPr lang="en-US" b="1" baseline="0" dirty="0"/>
              <a:t>Details:</a:t>
            </a:r>
          </a:p>
          <a:p>
            <a:pPr marL="171450" indent="-171450">
              <a:buFont typeface="Arial" panose="020B0604020202020204" pitchFamily="34" charset="0"/>
              <a:buChar char="•"/>
            </a:pPr>
            <a:r>
              <a:rPr lang="en-US" b="0" baseline="0" dirty="0"/>
              <a:t>When reviewing curricular materials, look for evidence that thought has been given to how to pace out all components of the curriculum.</a:t>
            </a:r>
          </a:p>
          <a:p>
            <a:pPr marL="171450" indent="-171450">
              <a:buFont typeface="Arial" panose="020B0604020202020204" pitchFamily="34" charset="0"/>
              <a:buChar char="•"/>
            </a:pPr>
            <a:r>
              <a:rPr lang="en-US" b="0" baseline="0" dirty="0"/>
              <a:t>Be sure to be wary of the stone soup phenomenon- simply responding to the expectations set for publishers by throwing everything in somewhere.   Part of AC 4A’s value is that it helps assess whether the components can be taught as planned so that students have the opportunity to achieve the outcomes promised. If the material included is not reasonably paced, student learning is limited to what is covered. </a:t>
            </a:r>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30</a:t>
            </a:fld>
            <a:endParaRPr lang="en-US" dirty="0"/>
          </a:p>
        </p:txBody>
      </p:sp>
    </p:spTree>
    <p:extLst>
      <p:ext uri="{BB962C8B-B14F-4D97-AF65-F5344CB8AC3E}">
        <p14:creationId xmlns:p14="http://schemas.microsoft.com/office/powerpoint/2010/main" val="4064485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p>
          <a:p>
            <a:r>
              <a:rPr lang="en-US" b="0" baseline="0" dirty="0"/>
              <a:t>Beyond looking at pacing guides, AC 4A asks reviewers to sample several lessons, to evaluate whether they can be reasonably completed. Take a look at the sample lesson agenda in your packet on p. 16.</a:t>
            </a:r>
          </a:p>
          <a:p>
            <a:endParaRPr lang="en-US" b="0" baseline="0" dirty="0"/>
          </a:p>
          <a:p>
            <a:r>
              <a:rPr lang="en-US" b="1" baseline="0" dirty="0"/>
              <a:t>Details:</a:t>
            </a:r>
          </a:p>
          <a:p>
            <a:pPr marL="171450" indent="-171450">
              <a:buFont typeface="Arial" panose="020B0604020202020204" pitchFamily="34" charset="0"/>
              <a:buChar char="•"/>
            </a:pPr>
            <a:r>
              <a:rPr lang="en-US" b="0" baseline="0" dirty="0"/>
              <a:t>This is a sample grade 3 lesson from Expeditionary Learning.  Your packet lists the agenda and gives brief explanations of the work time.  </a:t>
            </a:r>
            <a:r>
              <a:rPr lang="en-US" b="0" i="1" baseline="0" dirty="0"/>
              <a:t>Note that the full lesson plan expands on all items in the agenda.</a:t>
            </a:r>
          </a:p>
          <a:p>
            <a:pPr marL="0" indent="0">
              <a:buFont typeface="Arial" panose="020B0604020202020204" pitchFamily="34" charset="0"/>
              <a:buNone/>
            </a:pPr>
            <a:endParaRPr lang="en-US" b="0" i="1" baseline="0" dirty="0"/>
          </a:p>
          <a:p>
            <a:r>
              <a:rPr lang="en-US" b="0" i="0" baseline="0" dirty="0"/>
              <a:t>Take a look at the first two bullets on the IMET on p. 37. </a:t>
            </a:r>
          </a:p>
          <a:p>
            <a:r>
              <a:rPr lang="en-US" sz="1200" b="0" i="1" u="none" strike="noStrike" kern="1200" baseline="0" dirty="0">
                <a:solidFill>
                  <a:schemeClr val="tx1"/>
                </a:solidFill>
                <a:latin typeface="+mn-lt"/>
                <a:ea typeface="+mn-ea"/>
                <a:cs typeface="+mn-cs"/>
              </a:rPr>
              <a:t>Sample multiple lessons across the year and in different grades to evaluate whether they can reasonably be completed in the recommended time. </a:t>
            </a:r>
          </a:p>
          <a:p>
            <a:r>
              <a:rPr lang="en-US" sz="1200" b="0" i="1" u="none" strike="noStrike" kern="1200" baseline="0" dirty="0">
                <a:solidFill>
                  <a:schemeClr val="tx1"/>
                </a:solidFill>
                <a:latin typeface="+mn-lt"/>
                <a:ea typeface="+mn-ea"/>
                <a:cs typeface="+mn-cs"/>
              </a:rPr>
              <a:t>Specific recommendations for how much time to allot for student discussion and tasks or in responding to questions. Is a range of time provided such that most students could accomplish the included tasks?</a:t>
            </a:r>
            <a:endParaRPr lang="en-US" b="0" i="1" baseline="0" dirty="0"/>
          </a:p>
          <a:p>
            <a:r>
              <a:rPr lang="en-US" b="0" i="0" baseline="0" dirty="0"/>
              <a:t>* Reflect on the task and time allotments.  How would you determine the evidence needed to meet this metric?</a:t>
            </a:r>
          </a:p>
          <a:p>
            <a:pPr marL="171450" indent="-171450">
              <a:buFont typeface="Arial" panose="020B0604020202020204" pitchFamily="34" charset="0"/>
              <a:buChar char="•"/>
            </a:pPr>
            <a:endParaRPr lang="en-US" b="1" baseline="0" dirty="0"/>
          </a:p>
          <a:p>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31</a:t>
            </a:fld>
            <a:endParaRPr lang="en-US" dirty="0"/>
          </a:p>
        </p:txBody>
      </p:sp>
    </p:spTree>
    <p:extLst>
      <p:ext uri="{BB962C8B-B14F-4D97-AF65-F5344CB8AC3E}">
        <p14:creationId xmlns:p14="http://schemas.microsoft.com/office/powerpoint/2010/main" val="1840805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b="1" baseline="0" dirty="0"/>
              <a:t> </a:t>
            </a:r>
          </a:p>
          <a:p>
            <a:r>
              <a:rPr lang="en-US" baseline="0" dirty="0"/>
              <a:t>The CCSS were written based on evidence of what students needed to be able to do to be ready for college and/or career. As we discussed earlier, some of the instructional materials and practices in use might actually have been causing an expansion of the achievement gap.  For this reason, aligned materials must include clear supports for English Language Learners and students with reading gaps.</a:t>
            </a:r>
            <a:endParaRPr lang="en-US" b="1" baseline="0" dirty="0"/>
          </a:p>
          <a:p>
            <a:endParaRPr lang="en-US" b="1" baseline="0" dirty="0"/>
          </a:p>
          <a:p>
            <a:r>
              <a:rPr lang="en-US" b="1" baseline="0" dirty="0"/>
              <a:t>Details: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In</a:t>
            </a:r>
            <a:r>
              <a:rPr lang="en-US" b="0" i="0" baseline="0" dirty="0"/>
              <a:t> handout packet, p. 17</a:t>
            </a:r>
            <a:endParaRPr lang="en-US" b="1" baseline="0" dirty="0"/>
          </a:p>
          <a:p>
            <a:pPr marL="171450" indent="-171450">
              <a:buFont typeface="Arial" panose="020B0604020202020204" pitchFamily="34" charset="0"/>
              <a:buChar char="•"/>
            </a:pPr>
            <a:r>
              <a:rPr lang="en-US" b="0" baseline="0" dirty="0">
                <a:solidFill>
                  <a:srgbClr val="FF1021"/>
                </a:solidFill>
              </a:rPr>
              <a:t>This slide asks participants to think about  the type of teacher instructions pre-CCSS materials might have provided for ELLs and students below grade level.  &lt;Give instructions for participants to t</a:t>
            </a:r>
            <a:r>
              <a:rPr lang="en-US" baseline="0" dirty="0">
                <a:solidFill>
                  <a:srgbClr val="FF1021"/>
                </a:solidFill>
              </a:rPr>
              <a:t>hink </a:t>
            </a:r>
            <a:r>
              <a:rPr lang="en-US" baseline="0" dirty="0"/>
              <a:t>first, and then discuss with their tablemates-- Ask: “What kinds of teacher instructions were provided in the past for supporting ELLs and students below grade level? What would you expect to see in core-aligned materials?”&gt;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Participants may respond: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	Moving from . . . </a:t>
            </a:r>
          </a:p>
          <a:p>
            <a:pPr marL="1085850" lvl="2" indent="-171450">
              <a:buFont typeface="Arial" panose="020B0604020202020204" pitchFamily="34" charset="0"/>
              <a:buChar char="•"/>
            </a:pPr>
            <a:r>
              <a:rPr lang="en-US" baseline="0" dirty="0"/>
              <a:t>Consistently providing students with simpler texts (e.g., lower level, modified or complete removal of texts) if they are reading below grade level </a:t>
            </a:r>
          </a:p>
          <a:p>
            <a:pPr marL="1085850" lvl="2" indent="-171450">
              <a:buFont typeface="Arial" panose="020B0604020202020204" pitchFamily="34" charset="0"/>
              <a:buChar char="•"/>
            </a:pPr>
            <a:r>
              <a:rPr lang="en-US" baseline="0" dirty="0"/>
              <a:t>Changing the content to all speaking related tasks</a:t>
            </a:r>
          </a:p>
          <a:p>
            <a:pPr marL="1085850" lvl="2" indent="-171450">
              <a:buFont typeface="Arial" panose="020B0604020202020204" pitchFamily="34" charset="0"/>
              <a:buChar char="•"/>
            </a:pPr>
            <a:r>
              <a:rPr lang="en-US" baseline="0" dirty="0"/>
              <a:t>Excusing students from the text or writing and giving them a different task</a:t>
            </a:r>
          </a:p>
          <a:p>
            <a:pPr marL="628650" lvl="1" indent="-171450">
              <a:buFont typeface="Arial" panose="020B0604020202020204" pitchFamily="34" charset="0"/>
              <a:buChar char="•"/>
            </a:pPr>
            <a:r>
              <a:rPr lang="en-US" baseline="0" dirty="0"/>
              <a:t>Moving to . . . </a:t>
            </a:r>
          </a:p>
          <a:p>
            <a:pPr marL="1085850" lvl="2" indent="-171450">
              <a:buFont typeface="Arial" panose="020B0604020202020204" pitchFamily="34" charset="0"/>
              <a:buChar char="•"/>
            </a:pPr>
            <a:r>
              <a:rPr lang="en-US" baseline="0" dirty="0"/>
              <a:t>Providing supports for students so they can access grade-level texts. This might include working with shorter critical chunks of text, allowing opportunities for students to preview or have supported encounters with the text, listening to the text read aloud while following along, discussion.</a:t>
            </a:r>
          </a:p>
          <a:p>
            <a:pPr marL="1085850" lvl="2" indent="-171450">
              <a:buFont typeface="Arial" panose="020B0604020202020204" pitchFamily="34" charset="0"/>
              <a:buChar char="•"/>
            </a:pPr>
            <a:r>
              <a:rPr lang="en-US" baseline="0" dirty="0"/>
              <a:t>Providing models and/or frames for students so they can practice the same type of writing that their peers are writing</a:t>
            </a:r>
          </a:p>
          <a:p>
            <a:pPr marL="1085850" lvl="2" indent="-171450">
              <a:buFont typeface="Arial" panose="020B0604020202020204" pitchFamily="34" charset="0"/>
              <a:buChar char="•"/>
            </a:pPr>
            <a:r>
              <a:rPr lang="en-US" baseline="0" dirty="0"/>
              <a:t>Provide frames and other supports and many practice opportunities so that students can engage in speaking and listening activities similar to that of their peers that allow them to meet grade-level standards</a:t>
            </a:r>
          </a:p>
          <a:p>
            <a:pPr marL="171450" indent="-171450">
              <a:buFont typeface="Arial" panose="020B0604020202020204" pitchFamily="34" charset="0"/>
              <a:buChar char="•"/>
            </a:pPr>
            <a:r>
              <a:rPr lang="en-US" baseline="0" dirty="0"/>
              <a:t>“Aligned materials will regularly include scaffolds and supports for students working below grade level designed to offer access and increasing ability to meet grade-level standards.”  </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95FA5B0E-8558-45BD-B1C6-E80503665E4C}" type="slidenum">
              <a:rPr lang="en-US" smtClean="0"/>
              <a:t>32</a:t>
            </a:fld>
            <a:endParaRPr lang="en-US" dirty="0"/>
          </a:p>
        </p:txBody>
      </p:sp>
    </p:spTree>
    <p:extLst>
      <p:ext uri="{BB962C8B-B14F-4D97-AF65-F5344CB8AC3E}">
        <p14:creationId xmlns:p14="http://schemas.microsoft.com/office/powerpoint/2010/main" val="351708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Big Idea: </a:t>
            </a:r>
          </a:p>
          <a:p>
            <a:r>
              <a:rPr lang="en-US" sz="1200" kern="1200" dirty="0">
                <a:solidFill>
                  <a:schemeClr val="tx1"/>
                </a:solidFill>
                <a:effectLst/>
                <a:latin typeface="+mn-lt"/>
                <a:ea typeface="+mn-ea"/>
                <a:cs typeface="+mn-cs"/>
              </a:rPr>
              <a:t>This is an example from National Geographic’s Edge program for grades 9-10. This frame is provided within the teacher and student materials. Students working at a variety of language levels (B-beginning, I-intermediate, and A-Advanced).</a:t>
            </a:r>
          </a:p>
          <a:p>
            <a:endParaRPr lang="en-US" b="1" baseline="0" dirty="0"/>
          </a:p>
          <a:p>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handout on p.</a:t>
            </a:r>
            <a:r>
              <a:rPr lang="en-US" sz="1200" kern="1200" baseline="0" dirty="0">
                <a:solidFill>
                  <a:schemeClr val="tx1"/>
                </a:solidFill>
                <a:effectLst/>
                <a:latin typeface="+mn-lt"/>
                <a:ea typeface="+mn-ea"/>
                <a:cs typeface="+mn-cs"/>
              </a:rPr>
              <a:t> 18</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&lt;Ask them to discuss with a partner or at their tables why this an example of AC 4B.&gt;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&lt;Debrief the discussion adding the following points if they are not raised:&gt;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this example, teachers and students are provided with structures to use with beginning, intermediate, or advanced learners of English. Students are supported in using increasingly sophisticated language structures during discussion. These structures provide support while still giving student the opportunity to develop the capacity to do grade-level work.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advice is practical and straightforward to implement as the sentence frames are provided paired with the learning standard they support. Also, students are not pigeon-holed into a level. They see and hear what increasingly sophisticated language looks and sounds like.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 There is a wide range of support available for all and illustrations of acknowledging multiple perspectives.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Example drawn from </a:t>
            </a:r>
            <a:r>
              <a:rPr lang="en-US" sz="1200" i="1" kern="1200" dirty="0">
                <a:solidFill>
                  <a:schemeClr val="tx1"/>
                </a:solidFill>
                <a:effectLst/>
                <a:latin typeface="+mn-lt"/>
                <a:ea typeface="+mn-ea"/>
                <a:cs typeface="+mn-cs"/>
              </a:rPr>
              <a:t>Edge</a:t>
            </a:r>
            <a:r>
              <a:rPr lang="en-US" sz="1200" kern="1200" dirty="0">
                <a:solidFill>
                  <a:schemeClr val="tx1"/>
                </a:solidFill>
                <a:effectLst/>
                <a:latin typeface="+mn-lt"/>
                <a:ea typeface="+mn-ea"/>
                <a:cs typeface="+mn-cs"/>
              </a:rPr>
              <a:t> by National Geographic for grades 9-10.  </a:t>
            </a:r>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33</a:t>
            </a:fld>
            <a:endParaRPr lang="en-US" dirty="0"/>
          </a:p>
        </p:txBody>
      </p:sp>
    </p:spTree>
    <p:extLst>
      <p:ext uri="{BB962C8B-B14F-4D97-AF65-F5344CB8AC3E}">
        <p14:creationId xmlns:p14="http://schemas.microsoft.com/office/powerpoint/2010/main" val="1125609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dirty="0"/>
              <a:t>Discuss the quality of this EL scaffold. Would</a:t>
            </a:r>
            <a:r>
              <a:rPr lang="en-US" baseline="0" dirty="0"/>
              <a:t> this count as an example of an opportunity to work with and meet grade-level standards?  Why or why not? </a:t>
            </a:r>
          </a:p>
          <a:p>
            <a:endParaRPr lang="en-US" baseline="0" dirty="0"/>
          </a:p>
          <a:p>
            <a:r>
              <a:rPr lang="en-US" b="1" baseline="0" dirty="0"/>
              <a:t>Details:</a:t>
            </a:r>
          </a:p>
          <a:p>
            <a:pPr marL="171450" indent="-171450">
              <a:buFont typeface="Arial" panose="020B0604020202020204" pitchFamily="34" charset="0"/>
              <a:buChar char="•"/>
            </a:pPr>
            <a:r>
              <a:rPr lang="en-US" b="0" baseline="0" dirty="0"/>
              <a:t>In handout, p. 19</a:t>
            </a:r>
          </a:p>
          <a:p>
            <a:pPr marL="171450" indent="-171450">
              <a:buFont typeface="Arial" panose="020B0604020202020204" pitchFamily="34" charset="0"/>
              <a:buChar char="•"/>
            </a:pPr>
            <a:r>
              <a:rPr lang="en-US" b="0" baseline="0" dirty="0"/>
              <a:t>They should read the task and consider if this is an example or a non-example.  </a:t>
            </a:r>
          </a:p>
          <a:p>
            <a:pPr marL="171450" indent="-171450">
              <a:buFont typeface="Arial" panose="020B0604020202020204" pitchFamily="34" charset="0"/>
              <a:buChar char="•"/>
            </a:pPr>
            <a:r>
              <a:rPr lang="en-US" b="0" baseline="0" dirty="0"/>
              <a:t>This example does not provide evidence of alignment for metric AC  4B. Although more information is needed to see what is happening over time,  the support for beginning level ELL students does not develop student capacity for grade-level work.  Students are just asked to repeat after the teacher.  They are not learning about the content of the reading nor about text features like headings.  </a:t>
            </a:r>
          </a:p>
          <a:p>
            <a:pPr marL="171450" indent="-171450">
              <a:buFont typeface="Arial" panose="020B0604020202020204" pitchFamily="34" charset="0"/>
              <a:buChar char="•"/>
            </a:pPr>
            <a:r>
              <a:rPr lang="en-US" b="0" baseline="0" dirty="0"/>
              <a:t>Discussions around this sometimes lead to comments like, “this is appropriate for students just new to the language.” That may be the case, but if this is day after day the instruction in your materials, you’d have a bit of a question about whether these materials were doing enough for the beginning or intermediate student. These recommendations are critical for catching kids up and closing the achievement gap. </a:t>
            </a:r>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34</a:t>
            </a:fld>
            <a:endParaRPr lang="en-US" dirty="0"/>
          </a:p>
        </p:txBody>
      </p:sp>
    </p:spTree>
    <p:extLst>
      <p:ext uri="{BB962C8B-B14F-4D97-AF65-F5344CB8AC3E}">
        <p14:creationId xmlns:p14="http://schemas.microsoft.com/office/powerpoint/2010/main" val="1347792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 </a:t>
            </a:r>
          </a:p>
          <a:p>
            <a:r>
              <a:rPr lang="en-US" dirty="0"/>
              <a:t>Enrichment learning, according to research, should allow students to go more deeply with the</a:t>
            </a:r>
            <a:r>
              <a:rPr lang="en-US" baseline="0" dirty="0"/>
              <a:t> topic under study or their own interests.</a:t>
            </a:r>
          </a:p>
          <a:p>
            <a:endParaRPr lang="en-US" baseline="0" dirty="0"/>
          </a:p>
          <a:p>
            <a:r>
              <a:rPr lang="en-US" b="1" baseline="0" dirty="0"/>
              <a:t>Details: </a:t>
            </a:r>
          </a:p>
          <a:p>
            <a:pPr marL="171450" indent="-171450">
              <a:buFont typeface="Arial" panose="020B0604020202020204" pitchFamily="34" charset="0"/>
              <a:buChar char="•"/>
            </a:pPr>
            <a:r>
              <a:rPr lang="en-US" baseline="0" dirty="0"/>
              <a:t>This list of characteristics is drawn from research done by J. S. </a:t>
            </a:r>
            <a:r>
              <a:rPr lang="en-US" baseline="0" dirty="0" err="1"/>
              <a:t>Renzulli</a:t>
            </a:r>
            <a:r>
              <a:rPr lang="en-US" baseline="0" dirty="0"/>
              <a:t>, from the University of Connecticut. </a:t>
            </a:r>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35</a:t>
            </a:fld>
            <a:endParaRPr lang="en-US" dirty="0"/>
          </a:p>
        </p:txBody>
      </p:sp>
    </p:spTree>
    <p:extLst>
      <p:ext uri="{BB962C8B-B14F-4D97-AF65-F5344CB8AC3E}">
        <p14:creationId xmlns:p14="http://schemas.microsoft.com/office/powerpoint/2010/main" val="1097103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 </a:t>
            </a:r>
          </a:p>
          <a:p>
            <a:r>
              <a:rPr lang="en-US" sz="1200" kern="1200" dirty="0">
                <a:solidFill>
                  <a:schemeClr val="tx1"/>
                </a:solidFill>
                <a:effectLst/>
                <a:latin typeface="+mn-lt"/>
                <a:ea typeface="+mn-ea"/>
                <a:cs typeface="+mn-cs"/>
              </a:rPr>
              <a:t>This example provides evidence for alignment of Metric 4C.</a:t>
            </a:r>
          </a:p>
          <a:p>
            <a:endParaRPr lang="en-US" baseline="0" dirty="0"/>
          </a:p>
          <a:p>
            <a:r>
              <a:rPr lang="en-US" b="1" baseline="0" dirty="0"/>
              <a:t>Details: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This example is not in the handout packet.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Renzulli</a:t>
            </a:r>
            <a:r>
              <a:rPr lang="en-US" sz="1200" kern="1200" dirty="0">
                <a:solidFill>
                  <a:schemeClr val="tx1"/>
                </a:solidFill>
                <a:effectLst/>
                <a:latin typeface="+mn-lt"/>
                <a:ea typeface="+mn-ea"/>
                <a:cs typeface="+mn-cs"/>
              </a:rPr>
              <a:t> learning program (now owned by Compass Learning) provided research for improved student outcomes in reading comprehension, oral reading fluency and social studies achievement. Well-aligned materials will regularly include extensions and more advanced opportunities for students working above grade level.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Sources: http</a:t>
            </a:r>
            <a:r>
              <a:rPr lang="en-US" sz="1200" kern="1200">
                <a:solidFill>
                  <a:schemeClr val="tx1"/>
                </a:solidFill>
                <a:effectLst/>
                <a:latin typeface="+mn-lt"/>
                <a:ea typeface="+mn-ea"/>
                <a:cs typeface="+mn-cs"/>
              </a:rPr>
              <a:t>://renzullilearning.com/downloads/SEM_research_studies_1-24-08.pdf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36</a:t>
            </a:fld>
            <a:endParaRPr lang="en-US" dirty="0"/>
          </a:p>
        </p:txBody>
      </p:sp>
    </p:spTree>
    <p:extLst>
      <p:ext uri="{BB962C8B-B14F-4D97-AF65-F5344CB8AC3E}">
        <p14:creationId xmlns:p14="http://schemas.microsoft.com/office/powerpoint/2010/main" val="4150080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example is drawn from</a:t>
            </a:r>
            <a:r>
              <a:rPr lang="en-US" baseline="0" dirty="0"/>
              <a:t> a popular basal, grade 9</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In the handout packet on p. 20</a:t>
            </a:r>
            <a:endParaRPr lang="en-US" b="1"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This</a:t>
            </a:r>
            <a:r>
              <a:rPr lang="en-US" b="0" baseline="0" dirty="0"/>
              <a:t> type of direction in materials offers teachers ideas for adapting instruction easily for advanced students, less-proficient students, and English learners. Reviewers should look carefully for evidence over the submission for this type of support centered on the text under study.</a:t>
            </a:r>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37</a:t>
            </a:fld>
            <a:endParaRPr lang="en-US" dirty="0"/>
          </a:p>
        </p:txBody>
      </p:sp>
    </p:spTree>
    <p:extLst>
      <p:ext uri="{BB962C8B-B14F-4D97-AF65-F5344CB8AC3E}">
        <p14:creationId xmlns:p14="http://schemas.microsoft.com/office/powerpoint/2010/main" val="38020760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we’ll consider how well the materials support differentiated instruction through</a:t>
            </a:r>
            <a:r>
              <a:rPr lang="en-US" sz="1200" kern="1200" baseline="0" dirty="0">
                <a:solidFill>
                  <a:schemeClr val="tx1"/>
                </a:solidFill>
                <a:effectLst/>
                <a:latin typeface="+mn-lt"/>
                <a:ea typeface="+mn-ea"/>
                <a:cs typeface="+mn-cs"/>
              </a:rPr>
              <a:t> Alignment Criterion 4D</a:t>
            </a:r>
            <a:r>
              <a:rPr lang="en-US" sz="1200" kern="120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a:t>Reviewers</a:t>
            </a:r>
            <a:r>
              <a:rPr lang="en-US" b="0" baseline="0" dirty="0"/>
              <a:t> may look for the inclusion of materials designed for adapting instruction or remediation. These might exist in supplementary materials or be included within the core materials.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38</a:t>
            </a:fld>
            <a:endParaRPr lang="en-US" dirty="0"/>
          </a:p>
        </p:txBody>
      </p:sp>
    </p:spTree>
    <p:extLst>
      <p:ext uri="{BB962C8B-B14F-4D97-AF65-F5344CB8AC3E}">
        <p14:creationId xmlns:p14="http://schemas.microsoft.com/office/powerpoint/2010/main" val="2474718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an example of embedded support</a:t>
            </a:r>
            <a:r>
              <a:rPr lang="en-US" sz="1200" kern="1200" baseline="0" dirty="0">
                <a:solidFill>
                  <a:schemeClr val="tx1"/>
                </a:solidFill>
                <a:effectLst/>
                <a:latin typeface="+mn-lt"/>
                <a:ea typeface="+mn-ea"/>
                <a:cs typeface="+mn-cs"/>
              </a:rPr>
              <a:t> for differentiation</a:t>
            </a:r>
            <a:r>
              <a:rPr lang="en-US" sz="1200" kern="120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a look at the example in your packet on p.</a:t>
            </a:r>
            <a:r>
              <a:rPr lang="en-US" sz="1200" kern="1200" baseline="0" dirty="0">
                <a:solidFill>
                  <a:schemeClr val="tx1"/>
                </a:solidFill>
                <a:effectLst/>
                <a:latin typeface="+mn-lt"/>
                <a:ea typeface="+mn-ea"/>
                <a:cs typeface="+mn-cs"/>
              </a:rPr>
              <a:t> 21 </a:t>
            </a:r>
            <a:r>
              <a:rPr lang="en-US" sz="1200" kern="1200" dirty="0">
                <a:solidFill>
                  <a:schemeClr val="tx1"/>
                </a:solidFill>
                <a:effectLst/>
                <a:latin typeface="+mn-lt"/>
                <a:ea typeface="+mn-ea"/>
                <a:cs typeface="+mn-cs"/>
              </a:rPr>
              <a:t>– suggestions and materials for adapting instruction for varying student needs. In this example, the teacher varies instructional support for ELL students by supporting students with making meaning of the central text--in this case, from Collections, The Mixer, Grade 6.</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superior and what we want.  A couple of points: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It is very much like close reading, in fact it is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That being said it is exactly what is needed and they should know it is extremely rare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further reference on how to work with complex text with English learners, the work of Lilly Wong </a:t>
            </a:r>
            <a:r>
              <a:rPr lang="en-US" sz="1200" kern="1200" dirty="0" err="1">
                <a:solidFill>
                  <a:schemeClr val="tx1"/>
                </a:solidFill>
                <a:effectLst/>
                <a:latin typeface="+mn-lt"/>
                <a:ea typeface="+mn-ea"/>
                <a:cs typeface="+mn-cs"/>
              </a:rPr>
              <a:t>Filmore</a:t>
            </a:r>
            <a:r>
              <a:rPr lang="en-US" sz="1200" kern="1200" dirty="0">
                <a:solidFill>
                  <a:schemeClr val="tx1"/>
                </a:solidFill>
                <a:effectLst/>
                <a:latin typeface="+mn-lt"/>
                <a:ea typeface="+mn-ea"/>
                <a:cs typeface="+mn-cs"/>
              </a:rPr>
              <a:t> is helpful and can be found online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http://ell.stanford.edu/publication/what-does-text-complexity-mean-english-learners-and-language-minority-students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Her research and guidance indicates that most ELLs can handle texts with complex language if the texts are clear. She encourages teachers to use the and teach with complex texts so students learn how to deal with them. </a:t>
            </a:r>
          </a:p>
        </p:txBody>
      </p:sp>
      <p:sp>
        <p:nvSpPr>
          <p:cNvPr id="4" name="Slide Number Placeholder 3"/>
          <p:cNvSpPr>
            <a:spLocks noGrp="1"/>
          </p:cNvSpPr>
          <p:nvPr>
            <p:ph type="sldNum" sz="quarter" idx="10"/>
          </p:nvPr>
        </p:nvSpPr>
        <p:spPr/>
        <p:txBody>
          <a:bodyPr/>
          <a:lstStyle/>
          <a:p>
            <a:fld id="{87BD8A4C-6D1B-3B4B-98CA-A63C166858A7}" type="slidenum">
              <a:rPr lang="en-US" smtClean="0"/>
              <a:t>39</a:t>
            </a:fld>
            <a:endParaRPr lang="en-US" dirty="0"/>
          </a:p>
        </p:txBody>
      </p:sp>
    </p:spTree>
    <p:extLst>
      <p:ext uri="{BB962C8B-B14F-4D97-AF65-F5344CB8AC3E}">
        <p14:creationId xmlns:p14="http://schemas.microsoft.com/office/powerpoint/2010/main" val="31416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sz="1200" i="1" kern="1200" baseline="0" dirty="0">
                <a:solidFill>
                  <a:schemeClr val="tx1"/>
                </a:solidFill>
                <a:effectLst/>
                <a:latin typeface="+mn-lt"/>
                <a:ea typeface="+mn-ea"/>
                <a:cs typeface="+mn-cs"/>
              </a:rPr>
              <a:t>Skip this slide if the team is working through the modules. </a:t>
            </a:r>
            <a:endParaRPr lang="en-US" sz="1200" i="1" kern="1200" dirty="0">
              <a:solidFill>
                <a:schemeClr val="tx1"/>
              </a:solidFill>
              <a:effectLst/>
              <a:latin typeface="+mn-lt"/>
              <a:ea typeface="+mn-ea"/>
              <a:cs typeface="+mn-cs"/>
            </a:endParaRPr>
          </a:p>
          <a:p>
            <a:pPr marL="0" marR="0" lvl="0" indent="0" algn="l" rtl="0">
              <a:lnSpc>
                <a:spcPct val="100000"/>
              </a:lnSpc>
              <a:spcBef>
                <a:spcPts val="0"/>
              </a:spcBef>
              <a:spcAft>
                <a:spcPts val="0"/>
              </a:spcAft>
              <a:buClr>
                <a:schemeClr val="dk1"/>
              </a:buClr>
              <a:buSzPct val="25000"/>
              <a:buFont typeface="Calibri"/>
              <a:buNone/>
            </a:pPr>
            <a:endParaRPr lang="en-US" sz="1200" b="1"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baseline="0" dirty="0">
                <a:solidFill>
                  <a:schemeClr val="dk1"/>
                </a:solidFill>
                <a:latin typeface="Calibri"/>
                <a:ea typeface="Calibri"/>
                <a:cs typeface="Calibri"/>
                <a:sym typeface="Calibri"/>
              </a:rPr>
              <a:t>Big Idea: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a:solidFill>
                  <a:srgbClr val="3F3F39"/>
                </a:solidFill>
                <a:latin typeface="Allerta"/>
                <a:ea typeface="Allerta"/>
                <a:cs typeface="Allerta"/>
                <a:sym typeface="Allerta"/>
                <a:rtl val="0"/>
              </a:rPr>
              <a:t>The quality of instructional materials in our classrooms has a large impact on student learning. Why</a:t>
            </a:r>
            <a:r>
              <a:rPr lang="en-US" sz="1200" b="0" i="0" u="none" strike="noStrike" cap="none" baseline="0" dirty="0">
                <a:solidFill>
                  <a:schemeClr val="dk1"/>
                </a:solidFill>
                <a:latin typeface="Calibri"/>
                <a:ea typeface="Calibri"/>
                <a:cs typeface="Calibri"/>
                <a:sym typeface="Calibri"/>
              </a:rPr>
              <a:t> is this work important? </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a:p>
            <a:pPr marL="0" marR="0" lvl="0" indent="0" algn="l" defTabSz="4572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baseline="0" dirty="0">
                <a:solidFill>
                  <a:schemeClr val="dk1"/>
                </a:solidFill>
                <a:latin typeface="+mn-lt"/>
                <a:ea typeface="Calibri"/>
                <a:cs typeface="Calibri"/>
                <a:sym typeface="Calibri"/>
              </a:rPr>
              <a:t>Details</a:t>
            </a:r>
            <a:r>
              <a:rPr lang="en-US" sz="1200" b="0" i="0" u="none" strike="noStrike" cap="none" baseline="0" dirty="0">
                <a:solidFill>
                  <a:schemeClr val="dk1"/>
                </a:solidFill>
                <a:latin typeface="+mn-lt"/>
                <a:ea typeface="Calibri"/>
                <a:cs typeface="Calibri"/>
                <a:sym typeface="Calibri"/>
              </a:rPr>
              <a:t>: </a:t>
            </a:r>
            <a:endParaRPr lang="en-US" sz="1200" b="0" i="0" u="none" strike="noStrike" cap="none" baseline="0" dirty="0">
              <a:solidFill>
                <a:schemeClr val="dk1"/>
              </a:solidFill>
              <a:latin typeface="Calibri"/>
              <a:ea typeface="Calibri"/>
              <a:cs typeface="Calibri"/>
              <a:sym typeface="Calibri"/>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Instructional materials in classrooms matter. If we are going to realize the promise of college and career readiness, we must pay attention to the choice of materials offered to teachers and students.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all know the emphasis placed on ensuring effective teaching over the past decades. Perhaps we should be hearing as much about the choice of curricular materials.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With that in mind, we must recognize that reviewing materials is a time-intensive process. And it is an investment that pays off in the long run, because if teachers and students do not have well-aligned materials, the promise of the standards and college and career readiness may not come true.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Quote is drawn from a Brookings Institution report from 2012, available here: https://www.brookings.edu/research/choosing-blindly-instructional-materials-teacher-effectiveness-and-the-common-core/</a:t>
            </a:r>
            <a:endParaRPr lang="en-US" sz="1200" b="0" i="0" u="none" strike="noStrike" cap="none" baseline="0" dirty="0">
              <a:solidFill>
                <a:schemeClr val="dk1"/>
              </a:solidFill>
              <a:latin typeface="Calibri"/>
              <a:ea typeface="Calibri"/>
              <a:cs typeface="Calibri"/>
              <a:sym typeface="Calibri"/>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47617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Aligned materials include accessible, easy to implement remediation. This may include reference and ideas for common misconceptions in the form of an additional handbook.</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Handout on p. 22</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sample from Core Knowledge Skills program provides direct guidance for teachers on what to do when a student is not successful in the sequence of instruction.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40</a:t>
            </a:fld>
            <a:endParaRPr lang="en-US" dirty="0"/>
          </a:p>
        </p:txBody>
      </p:sp>
    </p:spTree>
    <p:extLst>
      <p:ext uri="{BB962C8B-B14F-4D97-AF65-F5344CB8AC3E}">
        <p14:creationId xmlns:p14="http://schemas.microsoft.com/office/powerpoint/2010/main" val="489516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Discuss how this set of directions for Meeting</a:t>
            </a:r>
            <a:r>
              <a:rPr lang="en-US" b="0" baseline="0" dirty="0"/>
              <a:t> Students’ Needs from </a:t>
            </a:r>
            <a:r>
              <a:rPr lang="en-US" b="0" baseline="0" dirty="0" err="1"/>
              <a:t>EngageNY</a:t>
            </a:r>
            <a:r>
              <a:rPr lang="en-US" b="0" baseline="0" dirty="0"/>
              <a:t> Expeditionary Learning grade 5 either does or does not provide evidence of alignment for AC 4D. </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a:t>
            </a:r>
            <a:r>
              <a:rPr lang="en-US" b="0" baseline="0" dirty="0"/>
              <a:t> handout packet on p. 23</a:t>
            </a:r>
            <a:endParaRPr lang="en-US" b="1" dirty="0"/>
          </a:p>
          <a:p>
            <a:pPr marL="171450" indent="-171450">
              <a:buFont typeface="Arial" panose="020B0604020202020204" pitchFamily="34" charset="0"/>
              <a:buChar char="•"/>
            </a:pPr>
            <a:r>
              <a:rPr lang="en-US" dirty="0"/>
              <a:t>Be sure to have participants looking at AC</a:t>
            </a:r>
            <a:r>
              <a:rPr lang="en-US" baseline="0" dirty="0"/>
              <a:t> 4D</a:t>
            </a:r>
          </a:p>
          <a:p>
            <a:pPr marL="171450" indent="-171450">
              <a:buFont typeface="Arial" panose="020B0604020202020204" pitchFamily="34" charset="0"/>
              <a:buChar char="•"/>
            </a:pPr>
            <a:r>
              <a:rPr lang="en-US" baseline="0" dirty="0"/>
              <a:t>&lt;Debrief:&gt;</a:t>
            </a:r>
          </a:p>
          <a:p>
            <a:pPr marL="628650" lvl="1" indent="-171450">
              <a:buFont typeface="Arial" panose="020B0604020202020204" pitchFamily="34" charset="0"/>
              <a:buChar char="•"/>
            </a:pPr>
            <a:r>
              <a:rPr lang="en-US" baseline="0" dirty="0"/>
              <a:t>There are many suggestions here. This gives teachers ideas they can use, not just for this lesson, but for other lessons, as well. </a:t>
            </a:r>
          </a:p>
          <a:p>
            <a:pPr marL="628650" lvl="1" indent="-171450">
              <a:buFont typeface="Arial" panose="020B0604020202020204" pitchFamily="34" charset="0"/>
              <a:buChar char="•"/>
            </a:pPr>
            <a:r>
              <a:rPr lang="en-US" baseline="0" dirty="0"/>
              <a:t>Although the fourth bullet says these words are not academic vocabulary, they are! Understanding these words in context will help students in all content areas. </a:t>
            </a:r>
          </a:p>
          <a:p>
            <a:pPr marL="628650" lvl="1" indent="-171450">
              <a:buFont typeface="Arial" panose="020B0604020202020204" pitchFamily="34" charset="0"/>
              <a:buChar char="•"/>
            </a:pPr>
            <a:r>
              <a:rPr lang="en-US" baseline="0" dirty="0"/>
              <a:t>This is a good example of providing access and resources.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7BD8A4C-6D1B-3B4B-98CA-A63C166858A7}" type="slidenum">
              <a:rPr lang="en-US" smtClean="0"/>
              <a:t>41</a:t>
            </a:fld>
            <a:endParaRPr lang="en-US" dirty="0"/>
          </a:p>
        </p:txBody>
      </p:sp>
    </p:spTree>
    <p:extLst>
      <p:ext uri="{BB962C8B-B14F-4D97-AF65-F5344CB8AC3E}">
        <p14:creationId xmlns:p14="http://schemas.microsoft.com/office/powerpoint/2010/main" val="282642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Depending on time and need, there is an optional lesson from the Vermont Writing Collaborative included in the handout </a:t>
            </a:r>
            <a:r>
              <a:rPr lang="en-US" sz="1200" b="0" i="1" kern="1200" dirty="0">
                <a:solidFill>
                  <a:schemeClr val="tx1"/>
                </a:solidFill>
                <a:effectLst/>
                <a:latin typeface="+mn-lt"/>
                <a:ea typeface="+mn-ea"/>
                <a:cs typeface="+mn-cs"/>
              </a:rPr>
              <a:t>packet on pp. 24-30 that participants may use as a basis for discussion on what materials might look like if they “allowed teachers to guide all students to meet </a:t>
            </a:r>
            <a:r>
              <a:rPr lang="en-US" sz="1200" i="1" kern="1200" dirty="0">
                <a:solidFill>
                  <a:schemeClr val="tx1"/>
                </a:solidFill>
                <a:effectLst/>
                <a:latin typeface="+mn-lt"/>
                <a:ea typeface="+mn-ea"/>
                <a:cs typeface="+mn-cs"/>
              </a:rPr>
              <a:t>grade-level standards.”</a:t>
            </a:r>
          </a:p>
          <a:p>
            <a:endParaRPr lang="en-US" b="1" dirty="0"/>
          </a:p>
          <a:p>
            <a:r>
              <a:rPr lang="en-US" b="1" dirty="0"/>
              <a:t>Big Idea:</a:t>
            </a:r>
            <a:r>
              <a:rPr lang="en-US" b="1" baseline="0" dirty="0"/>
              <a:t> </a:t>
            </a:r>
          </a:p>
          <a:p>
            <a:r>
              <a:rPr lang="en-US" sz="1200" kern="1200" dirty="0">
                <a:solidFill>
                  <a:schemeClr val="tx1"/>
                </a:solidFill>
                <a:effectLst/>
                <a:latin typeface="+mn-lt"/>
                <a:ea typeface="+mn-ea"/>
                <a:cs typeface="+mn-cs"/>
              </a:rPr>
              <a:t>This is a sample task from</a:t>
            </a:r>
            <a:r>
              <a:rPr lang="en-US" sz="1200" kern="1200" baseline="0" dirty="0">
                <a:solidFill>
                  <a:schemeClr val="tx1"/>
                </a:solidFill>
                <a:effectLst/>
                <a:latin typeface="+mn-lt"/>
                <a:ea typeface="+mn-ea"/>
                <a:cs typeface="+mn-cs"/>
              </a:rPr>
              <a:t> the Vermont Writing Collaborative (pp. 24-30 in handout)</a:t>
            </a:r>
            <a:endParaRPr lang="en-US" sz="1200" kern="1200" dirty="0">
              <a:solidFill>
                <a:schemeClr val="tx1"/>
              </a:solidFill>
              <a:effectLst/>
              <a:latin typeface="+mn-lt"/>
              <a:ea typeface="+mn-ea"/>
              <a:cs typeface="+mn-cs"/>
            </a:endParaRPr>
          </a:p>
          <a:p>
            <a:endParaRPr lang="en-US" b="1" baseline="0" dirty="0"/>
          </a:p>
          <a:p>
            <a:r>
              <a:rPr lang="en-US" b="1" baseline="0"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Materials must include the time and resources for teachers to guide all students to meet grade-level standards. Consider what that might look like in materials, and jot your ideas down on a few sticky notes. Be ready to share. Have participants get up and mingle, sharing the ideas they jotted down.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collecting evidence for this metric, reviewers will have to consider the grade level(s) under consideration and the needs of their students. What evidence can be found that materials are paced so that teachers really have the time to guide all students to meet grade-level standards? What resources are included?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Optional Activity: This grade 7/8 lesson is taught using a complex texts on German scientists of the early 20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century. Using the included materials here, discuss how the student guide and the </a:t>
            </a:r>
            <a:r>
              <a:rPr lang="en-US" sz="1200" kern="1200" dirty="0" err="1">
                <a:solidFill>
                  <a:schemeClr val="tx1"/>
                </a:solidFill>
                <a:effectLst/>
                <a:latin typeface="+mn-lt"/>
                <a:ea typeface="+mn-ea"/>
                <a:cs typeface="+mn-cs"/>
              </a:rPr>
              <a:t>notetaker</a:t>
            </a:r>
            <a:r>
              <a:rPr lang="en-US" sz="1200" kern="1200" dirty="0">
                <a:solidFill>
                  <a:schemeClr val="tx1"/>
                </a:solidFill>
                <a:effectLst/>
                <a:latin typeface="+mn-lt"/>
                <a:ea typeface="+mn-ea"/>
                <a:cs typeface="+mn-cs"/>
              </a:rPr>
              <a:t>, along with the Test Drive model, which is only for the teacher provide evidence of alignment for criteria 4D.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&lt;Allow time for discussion and then debrief.&gt;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Notes for debrief: </a:t>
            </a:r>
          </a:p>
          <a:p>
            <a:pPr marL="457200" lvl="1" indent="0">
              <a:buFont typeface="Arial" panose="020B0604020202020204" pitchFamily="34" charset="0"/>
              <a:buNone/>
            </a:pPr>
            <a:r>
              <a:rPr lang="en-US" sz="1200" kern="1200" dirty="0">
                <a:solidFill>
                  <a:schemeClr val="tx1"/>
                </a:solidFill>
                <a:effectLst/>
                <a:latin typeface="+mn-lt"/>
                <a:ea typeface="+mn-ea"/>
                <a:cs typeface="+mn-cs"/>
              </a:rPr>
              <a:t>1) Encourage participants to use the wording of the metric to support their position. </a:t>
            </a:r>
          </a:p>
          <a:p>
            <a:pPr marL="457200" lvl="1" indent="0">
              <a:buFont typeface="Arial" panose="020B0604020202020204" pitchFamily="34" charset="0"/>
              <a:buNone/>
            </a:pPr>
            <a:r>
              <a:rPr lang="en-US" sz="1200" kern="1200" dirty="0">
                <a:solidFill>
                  <a:schemeClr val="tx1"/>
                </a:solidFill>
                <a:effectLst/>
                <a:latin typeface="+mn-lt"/>
                <a:ea typeface="+mn-ea"/>
                <a:cs typeface="+mn-cs"/>
              </a:rPr>
              <a:t>2) This lesson provides enough support for all students to collect evidence through the </a:t>
            </a:r>
            <a:r>
              <a:rPr lang="en-US" sz="1200" kern="1200" dirty="0" err="1">
                <a:solidFill>
                  <a:schemeClr val="tx1"/>
                </a:solidFill>
                <a:effectLst/>
                <a:latin typeface="+mn-lt"/>
                <a:ea typeface="+mn-ea"/>
                <a:cs typeface="+mn-cs"/>
              </a:rPr>
              <a:t>notetaker</a:t>
            </a:r>
            <a:r>
              <a:rPr lang="en-US" sz="1200" kern="1200" dirty="0">
                <a:solidFill>
                  <a:schemeClr val="tx1"/>
                </a:solidFill>
                <a:effectLst/>
                <a:latin typeface="+mn-lt"/>
                <a:ea typeface="+mn-ea"/>
                <a:cs typeface="+mn-cs"/>
              </a:rPr>
              <a:t>/organizer. </a:t>
            </a:r>
          </a:p>
          <a:p>
            <a:pPr marL="457200" lvl="1" indent="0">
              <a:buFont typeface="Arial" panose="020B0604020202020204" pitchFamily="34" charset="0"/>
              <a:buNone/>
            </a:pPr>
            <a:r>
              <a:rPr lang="en-US" sz="1200" kern="1200" dirty="0">
                <a:solidFill>
                  <a:schemeClr val="tx1"/>
                </a:solidFill>
                <a:effectLst/>
                <a:latin typeface="+mn-lt"/>
                <a:ea typeface="+mn-ea"/>
                <a:cs typeface="+mn-cs"/>
              </a:rPr>
              <a:t>3) The model provided to students help them understand the expectations of the assignment. </a:t>
            </a:r>
          </a:p>
          <a:p>
            <a:pPr marL="457200" lvl="1" indent="0">
              <a:buFont typeface="Arial" panose="020B0604020202020204" pitchFamily="34" charset="0"/>
              <a:buNone/>
            </a:pPr>
            <a:r>
              <a:rPr lang="en-US" sz="1200" kern="1200" dirty="0">
                <a:solidFill>
                  <a:schemeClr val="tx1"/>
                </a:solidFill>
                <a:effectLst/>
                <a:latin typeface="+mn-lt"/>
                <a:ea typeface="+mn-ea"/>
                <a:cs typeface="+mn-cs"/>
              </a:rPr>
              <a:t>4) The test drive for the teacher provides necessary information for the teacher to guide students in completing the assignment. </a:t>
            </a:r>
          </a:p>
          <a:p>
            <a:pPr marL="457200" lvl="1" indent="0">
              <a:buFont typeface="Arial" panose="020B0604020202020204" pitchFamily="34" charset="0"/>
              <a:buNone/>
            </a:pPr>
            <a:r>
              <a:rPr lang="en-US" sz="1200" kern="1200" dirty="0">
                <a:solidFill>
                  <a:schemeClr val="tx1"/>
                </a:solidFill>
                <a:effectLst/>
                <a:latin typeface="+mn-lt"/>
                <a:ea typeface="+mn-ea"/>
                <a:cs typeface="+mn-cs"/>
              </a:rPr>
              <a:t>5) What else would you want to look for in materials?</a:t>
            </a:r>
          </a:p>
        </p:txBody>
      </p:sp>
      <p:sp>
        <p:nvSpPr>
          <p:cNvPr id="4" name="Slide Number Placeholder 3"/>
          <p:cNvSpPr>
            <a:spLocks noGrp="1"/>
          </p:cNvSpPr>
          <p:nvPr>
            <p:ph type="sldNum" sz="quarter" idx="10"/>
          </p:nvPr>
        </p:nvSpPr>
        <p:spPr/>
        <p:txBody>
          <a:bodyPr/>
          <a:lstStyle/>
          <a:p>
            <a:fld id="{87BD8A4C-6D1B-3B4B-98CA-A63C166858A7}" type="slidenum">
              <a:rPr lang="en-US" smtClean="0"/>
              <a:t>42</a:t>
            </a:fld>
            <a:endParaRPr lang="en-US" dirty="0"/>
          </a:p>
        </p:txBody>
      </p:sp>
    </p:spTree>
    <p:extLst>
      <p:ext uri="{BB962C8B-B14F-4D97-AF65-F5344CB8AC3E}">
        <p14:creationId xmlns:p14="http://schemas.microsoft.com/office/powerpoint/2010/main" val="14165916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b="1" baseline="0" dirty="0"/>
              <a:t> </a:t>
            </a:r>
          </a:p>
          <a:p>
            <a:r>
              <a:rPr lang="en-US" baseline="0" dirty="0"/>
              <a:t>Program assessment materials should include formative, interim and summative assessments, aligned to the requirements of the standards that reflect the balance of text and writing types for the grade level. They might also include diagnostic assessment tools for teachers. </a:t>
            </a:r>
          </a:p>
          <a:p>
            <a:endParaRPr lang="en-US" baseline="0" dirty="0"/>
          </a:p>
          <a:p>
            <a:r>
              <a:rPr lang="en-US" b="1" baseline="0" dirty="0"/>
              <a:t>Details:</a:t>
            </a:r>
          </a:p>
          <a:p>
            <a:pPr marL="171450" indent="-171450">
              <a:buFont typeface="Arial" panose="020B0604020202020204" pitchFamily="34" charset="0"/>
              <a:buChar char="•"/>
            </a:pPr>
            <a:r>
              <a:rPr lang="en-US" baseline="0" dirty="0"/>
              <a:t>Assessment should show if the students are getting it – whatever the it is – text, video, writing form, etc.</a:t>
            </a:r>
          </a:p>
          <a:p>
            <a:pPr marL="171450" indent="-171450">
              <a:buFont typeface="Arial" panose="020B0604020202020204" pitchFamily="34" charset="0"/>
              <a:buChar char="•"/>
            </a:pPr>
            <a:r>
              <a:rPr lang="en-US" baseline="0" dirty="0"/>
              <a:t>There should be supporting scaffolds to help students hone skills based on the results. </a:t>
            </a:r>
          </a:p>
          <a:p>
            <a:pPr marL="171450" indent="-171450">
              <a:buFont typeface="Arial" panose="020B0604020202020204" pitchFamily="34" charset="0"/>
              <a:buChar char="•"/>
            </a:pPr>
            <a:r>
              <a:rPr lang="en-US" baseline="0" dirty="0"/>
              <a:t>There is a supporting 1 hour PPT from SAP if more support is needed in this area. </a:t>
            </a:r>
          </a:p>
          <a:p>
            <a:pPr marL="171450" indent="-171450">
              <a:buFontTx/>
              <a:buChar char="•"/>
            </a:pPr>
            <a:r>
              <a:rPr lang="en-US" b="0" baseline="0" dirty="0"/>
              <a:t>It is important to note that assessment increasing in difficulty as the year progresses is a new concept for reviewers.  The idea that over the course of the year, the complexity of the text increases is easily understandable. The assessments, however, are based on the standards which remain the same throughout the year. To make it more difficult, writers need to create questions that, as the year progresses, “lead” students less, provide fewer “hints,”  or possibly have more components to them. Reviewers may need support in understanding this idea. </a:t>
            </a:r>
          </a:p>
          <a:p>
            <a:pPr marL="171450" indent="-171450">
              <a:buFontTx/>
              <a:buChar char="•"/>
            </a:pPr>
            <a:endParaRPr lang="en-US" b="1" baseline="0" dirty="0">
              <a:solidFill>
                <a:schemeClr val="accent3"/>
              </a:solidFill>
            </a:endParaRPr>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87BD8A4C-6D1B-3B4B-98CA-A63C166858A7}" type="slidenum">
              <a:rPr lang="en-US" smtClean="0"/>
              <a:t>43</a:t>
            </a:fld>
            <a:endParaRPr lang="en-US" dirty="0"/>
          </a:p>
        </p:txBody>
      </p:sp>
    </p:spTree>
    <p:extLst>
      <p:ext uri="{BB962C8B-B14F-4D97-AF65-F5344CB8AC3E}">
        <p14:creationId xmlns:p14="http://schemas.microsoft.com/office/powerpoint/2010/main" val="34222695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&lt;Have a participant read the quote from the Key Design Considerations from the CCSS.&gt;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is important because there is a tendency to want to assess standard by standard, and to divide and subdivide each one. The Common Core demands that literacy skills be integrated, and assessment should reflect that integration. </a:t>
            </a:r>
          </a:p>
          <a:p>
            <a:endParaRPr lang="en-US" dirty="0"/>
          </a:p>
        </p:txBody>
      </p:sp>
      <p:sp>
        <p:nvSpPr>
          <p:cNvPr id="4" name="Slide Number Placeholder 3"/>
          <p:cNvSpPr>
            <a:spLocks noGrp="1"/>
          </p:cNvSpPr>
          <p:nvPr>
            <p:ph type="sldNum" sz="quarter" idx="10"/>
          </p:nvPr>
        </p:nvSpPr>
        <p:spPr/>
        <p:txBody>
          <a:bodyPr/>
          <a:lstStyle/>
          <a:p>
            <a:fld id="{87BD8A4C-6D1B-3B4B-98CA-A63C166858A7}" type="slidenum">
              <a:rPr lang="en-US" smtClean="0"/>
              <a:t>44</a:t>
            </a:fld>
            <a:endParaRPr lang="en-US" dirty="0"/>
          </a:p>
        </p:txBody>
      </p:sp>
    </p:spTree>
    <p:extLst>
      <p:ext uri="{BB962C8B-B14F-4D97-AF65-F5344CB8AC3E}">
        <p14:creationId xmlns:p14="http://schemas.microsoft.com/office/powerpoint/2010/main" val="5523005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b="1" baseline="0" dirty="0"/>
              <a:t> </a:t>
            </a:r>
          </a:p>
          <a:p>
            <a:r>
              <a:rPr lang="en-US" b="0" baseline="0" dirty="0"/>
              <a:t>This is the bottom line for assessment of the reading standards. </a:t>
            </a:r>
          </a:p>
          <a:p>
            <a:endParaRPr lang="en-US" b="1" baseline="0" dirty="0"/>
          </a:p>
          <a:p>
            <a:r>
              <a:rPr lang="en-US" b="1" baseline="0" dirty="0"/>
              <a:t>Details: </a:t>
            </a:r>
          </a:p>
          <a:p>
            <a:pPr marL="171450" indent="-171450">
              <a:buFont typeface="Arial" panose="020B0604020202020204" pitchFamily="34" charset="0"/>
              <a:buChar char="•"/>
            </a:pPr>
            <a:r>
              <a:rPr lang="en-US" b="0" baseline="0" dirty="0"/>
              <a:t>Again, keep in mind that when a student misses a question mapped to a standard, it is impossible to tell </a:t>
            </a:r>
            <a:r>
              <a:rPr lang="en-US" b="0" i="1" baseline="0" dirty="0"/>
              <a:t>why </a:t>
            </a:r>
            <a:r>
              <a:rPr lang="en-US" b="0" i="0" baseline="0" dirty="0"/>
              <a:t>they did not answer correctly. It may have been the vocabulary in the passage, the knowledge required to read it, syntactical complexity, fluency problems, or any combination of these or other things.  Repeated practice on the standard will likely not address the issue and further evaluation will be needed. Classroom formative assessment will provide more information. </a:t>
            </a:r>
          </a:p>
          <a:p>
            <a:endParaRPr lang="en-US" b="0" i="0" baseline="0" dirty="0"/>
          </a:p>
          <a:p>
            <a:endParaRPr lang="en-US" b="0" i="0" baseline="0" dirty="0"/>
          </a:p>
        </p:txBody>
      </p:sp>
      <p:sp>
        <p:nvSpPr>
          <p:cNvPr id="4" name="Slide Number Placeholder 3"/>
          <p:cNvSpPr>
            <a:spLocks noGrp="1"/>
          </p:cNvSpPr>
          <p:nvPr>
            <p:ph type="sldNum" sz="quarter" idx="10"/>
          </p:nvPr>
        </p:nvSpPr>
        <p:spPr/>
        <p:txBody>
          <a:bodyPr/>
          <a:lstStyle/>
          <a:p>
            <a:fld id="{29B9D326-3941-4162-8704-FFF237B951BE}" type="slidenum">
              <a:rPr lang="en-US" smtClean="0"/>
              <a:t>45</a:t>
            </a:fld>
            <a:endParaRPr lang="en-US" dirty="0"/>
          </a:p>
        </p:txBody>
      </p:sp>
    </p:spTree>
    <p:extLst>
      <p:ext uri="{BB962C8B-B14F-4D97-AF65-F5344CB8AC3E}">
        <p14:creationId xmlns:p14="http://schemas.microsoft.com/office/powerpoint/2010/main" val="2858058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We’ve already seen</a:t>
            </a:r>
            <a:r>
              <a:rPr lang="en-US" b="0" baseline="0" dirty="0"/>
              <a:t> in Non-Negotiable 2 and Alignment Criterion 2, that q</a:t>
            </a:r>
            <a:r>
              <a:rPr lang="en-US" b="0" dirty="0"/>
              <a:t>uestions </a:t>
            </a:r>
            <a:r>
              <a:rPr lang="en-US" dirty="0"/>
              <a:t>and tasks are high quality</a:t>
            </a:r>
            <a:r>
              <a:rPr lang="en-US" baseline="0" dirty="0"/>
              <a:t> and text dependent and require students to read closely, find the answers within the text, and use textual evidence to support responses.  Assessment items within materials should reflect the same. </a:t>
            </a:r>
          </a:p>
          <a:p>
            <a:endParaRPr lang="en-US" b="0" baseline="0" dirty="0"/>
          </a:p>
          <a:p>
            <a:r>
              <a:rPr lang="en-US" b="1" baseline="0" dirty="0"/>
              <a:t>Details: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In the handout packet on p.</a:t>
            </a:r>
            <a:r>
              <a:rPr lang="en-US" b="0" i="0" baseline="0" dirty="0"/>
              <a:t> 31</a:t>
            </a:r>
            <a:endParaRPr lang="en-US" b="1" baseline="0" dirty="0"/>
          </a:p>
          <a:p>
            <a:pPr marL="171450" indent="-171450">
              <a:buFont typeface="Arial" panose="020B0604020202020204" pitchFamily="34" charset="0"/>
              <a:buChar char="•"/>
            </a:pPr>
            <a:r>
              <a:rPr lang="en-US" b="0" baseline="0" dirty="0"/>
              <a:t>This example is from a basal, grade 6.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EB2C7D0-D2A0-4035-8B57-1BFA2F3772C4}" type="slidenum">
              <a:rPr lang="en-US" smtClean="0"/>
              <a:t>46</a:t>
            </a:fld>
            <a:endParaRPr lang="en-US" dirty="0"/>
          </a:p>
        </p:txBody>
      </p:sp>
    </p:spTree>
    <p:extLst>
      <p:ext uri="{BB962C8B-B14F-4D97-AF65-F5344CB8AC3E}">
        <p14:creationId xmlns:p14="http://schemas.microsoft.com/office/powerpoint/2010/main" val="37538084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Big</a:t>
            </a:r>
            <a:r>
              <a:rPr lang="en-US" b="1" baseline="0" dirty="0"/>
              <a:t> Idea: </a:t>
            </a:r>
          </a:p>
          <a:p>
            <a:r>
              <a:rPr lang="en-US" sz="1200" kern="1200" dirty="0">
                <a:solidFill>
                  <a:schemeClr val="tx1"/>
                </a:solidFill>
                <a:effectLst/>
                <a:latin typeface="+mn-lt"/>
                <a:ea typeface="+mn-ea"/>
                <a:cs typeface="+mn-cs"/>
              </a:rPr>
              <a:t>Assessment is a huge topic. There are tools designed to more specifically analyze the quality of embedded assessments. These metrics could be helpful if additional guidance is needed during review.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Also, we need to address here how assessments are used. With complex text, we cannot determine whether students did not master a standard or were unable to understand the text because of vocabulary, knowledge, fluency, or syntax. This is important because, in the vast majority of schools, teachers bear down on standards after assessments with no way of knowing if that was the problem. This frustrates teachers and students.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More support is available through achievethecore.org,</a:t>
            </a:r>
            <a:r>
              <a:rPr lang="en-US" sz="1200" kern="1200" baseline="0" dirty="0">
                <a:solidFill>
                  <a:schemeClr val="tx1"/>
                </a:solidFill>
                <a:effectLst/>
                <a:latin typeface="+mn-lt"/>
                <a:ea typeface="+mn-ea"/>
                <a:cs typeface="+mn-cs"/>
              </a:rPr>
              <a:t> with grade specific assessment item alignment and high quality reading items professional development modules</a:t>
            </a:r>
            <a:r>
              <a:rPr lang="en-US" sz="1200" kern="1200" dirty="0">
                <a:solidFill>
                  <a:schemeClr val="tx1"/>
                </a:solidFill>
                <a:effectLst/>
                <a:latin typeface="+mn-lt"/>
                <a:ea typeface="+mn-ea"/>
                <a:cs typeface="+mn-cs"/>
              </a:rPr>
              <a:t>. </a:t>
            </a:r>
          </a:p>
          <a:p>
            <a:pPr marL="171450" indent="-171450">
              <a:buFont typeface="Arial"/>
              <a:buChar char="•"/>
            </a:pPr>
            <a:r>
              <a:rPr lang="en-US" dirty="0"/>
              <a:t>The </a:t>
            </a:r>
            <a:r>
              <a:rPr lang="en-US" dirty="0" err="1"/>
              <a:t>EQuIP</a:t>
            </a:r>
            <a:r>
              <a:rPr lang="en-US" dirty="0"/>
              <a:t> rubric is derived from the Tri-Sate Rubric and facilitated by Achieve.</a:t>
            </a:r>
          </a:p>
          <a:p>
            <a:pPr marL="171450" indent="-171450">
              <a:buFont typeface="Arial"/>
              <a:buChar char="•"/>
            </a:pPr>
            <a:r>
              <a:rPr lang="en-US" dirty="0"/>
              <a:t>Indicators:</a:t>
            </a:r>
          </a:p>
          <a:p>
            <a:r>
              <a:rPr lang="en-US" dirty="0"/>
              <a:t>	Elicits direct observable evidence of the degree to which a student can independently demonstrate the major targeted grade level CCSS standards with appropriately complex text(s).</a:t>
            </a:r>
          </a:p>
          <a:p>
            <a:r>
              <a:rPr lang="en-US" dirty="0"/>
              <a:t>	Assesses student proficiency using methods that are unbiased and accessible to all students</a:t>
            </a:r>
          </a:p>
          <a:p>
            <a:r>
              <a:rPr lang="en-US" dirty="0"/>
              <a:t>	Includes aligned rubrics or assessment guidelines that provide sufficient guidance for interpreting student performance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5FA5B0E-8558-45BD-B1C6-E80503665E4C}" type="slidenum">
              <a:rPr lang="en-US" smtClean="0"/>
              <a:t>47</a:t>
            </a:fld>
            <a:endParaRPr lang="en-US" dirty="0"/>
          </a:p>
        </p:txBody>
      </p:sp>
    </p:spTree>
    <p:extLst>
      <p:ext uri="{BB962C8B-B14F-4D97-AF65-F5344CB8AC3E}">
        <p14:creationId xmlns:p14="http://schemas.microsoft.com/office/powerpoint/2010/main" val="41635305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3" name="Shape 603"/>
          <p:cNvSpPr txBox="1">
            <a:spLocks noGrp="1"/>
          </p:cNvSpPr>
          <p:nvPr>
            <p:ph type="body" idx="1"/>
          </p:nvPr>
        </p:nvSpPr>
        <p:spPr>
          <a:xfrm>
            <a:off x="685801" y="4343401"/>
            <a:ext cx="5486283" cy="4114918"/>
          </a:xfrm>
          <a:prstGeom prst="rect">
            <a:avLst/>
          </a:prstGeom>
          <a:noFill/>
          <a:ln>
            <a:noFill/>
          </a:ln>
        </p:spPr>
        <p:txBody>
          <a:bodyPr lIns="91433" tIns="45704" rIns="91433" bIns="45704" anchor="t" anchorCtr="0">
            <a:noAutofit/>
          </a:bodyPr>
          <a:lstStyle/>
          <a:p>
            <a:r>
              <a:rPr lang="en-US" sz="1200" i="1" kern="1200" baseline="0" dirty="0">
                <a:solidFill>
                  <a:schemeClr val="tx1"/>
                </a:solidFill>
                <a:effectLst/>
                <a:latin typeface="+mn-lt"/>
                <a:ea typeface="+mn-ea"/>
                <a:cs typeface="+mn-cs"/>
              </a:rPr>
              <a:t>K-2 Review teams should complete Module 104 before this 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a:buSzPct val="25000"/>
            </a:pPr>
            <a:r>
              <a:rPr lang="en-US" b="1" dirty="0">
                <a:solidFill>
                  <a:schemeClr val="dk1"/>
                </a:solidFill>
                <a:latin typeface="Calibri"/>
                <a:ea typeface="Calibri"/>
                <a:cs typeface="Calibri"/>
                <a:sym typeface="Calibri"/>
              </a:rPr>
              <a:t>Big Idea: </a:t>
            </a:r>
          </a:p>
          <a:p>
            <a:r>
              <a:rPr lang="en-US" sz="1200" kern="1200" dirty="0">
                <a:solidFill>
                  <a:schemeClr val="tx1"/>
                </a:solidFill>
                <a:effectLst/>
                <a:latin typeface="+mn-lt"/>
                <a:ea typeface="+mn-ea"/>
                <a:cs typeface="+mn-cs"/>
              </a:rPr>
              <a:t>This brings us to the end of the IMET.  As a reminder, the 3 Non-Negotiables come first, though in these modules we went</a:t>
            </a:r>
            <a:r>
              <a:rPr lang="en-US" sz="1200" kern="1200" baseline="0" dirty="0">
                <a:solidFill>
                  <a:schemeClr val="tx1"/>
                </a:solidFill>
                <a:effectLst/>
                <a:latin typeface="+mn-lt"/>
                <a:ea typeface="+mn-ea"/>
                <a:cs typeface="+mn-cs"/>
              </a:rPr>
              <a:t> through the NNs and ACs side by side</a:t>
            </a:r>
            <a:r>
              <a:rPr lang="en-US" sz="1200" kern="1200" dirty="0">
                <a:solidFill>
                  <a:schemeClr val="tx1"/>
                </a:solidFill>
                <a:effectLst/>
                <a:latin typeface="+mn-lt"/>
                <a:ea typeface="+mn-ea"/>
                <a:cs typeface="+mn-cs"/>
              </a:rPr>
              <a:t>. The Non-Negotiables are more important for alignment than the Alignment Criteria.</a:t>
            </a:r>
            <a:endParaRPr lang="en-US" b="1" dirty="0"/>
          </a:p>
          <a:p>
            <a:endParaRPr lang="en-US" b="1" dirty="0"/>
          </a:p>
          <a:p>
            <a:r>
              <a:rPr lang="en-US" b="1" dirty="0"/>
              <a:t>Details:</a:t>
            </a:r>
            <a:r>
              <a:rPr lang="en-US" b="1" baseline="0" dirty="0"/>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Each is treated differently </a:t>
            </a:r>
            <a:r>
              <a:rPr lang="en-US" sz="1200" kern="1200" dirty="0">
                <a:solidFill>
                  <a:schemeClr val="tx1"/>
                </a:solidFill>
                <a:effectLst/>
                <a:latin typeface="+mn-lt"/>
                <a:ea typeface="+mn-ea"/>
                <a:cs typeface="+mn-cs"/>
                <a:sym typeface="Wingdings"/>
              </a:rPr>
              <a:t></a:t>
            </a:r>
            <a:r>
              <a:rPr lang="en-US" sz="1200" kern="1200" dirty="0">
                <a:solidFill>
                  <a:schemeClr val="tx1"/>
                </a:solidFill>
                <a:effectLst/>
                <a:latin typeface="+mn-lt"/>
                <a:ea typeface="+mn-ea"/>
                <a:cs typeface="+mn-cs"/>
              </a:rPr>
              <a:t> the Non-Negotiables represent the most important Shifts needed for alignment.  This is obvious from Standards 10 and 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 the summary page, you will see that the Non-Negotiables are rated either Meets/Does Not Meet.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scoring is different not only because of the importance of the Non-Negotiables, but also because there is more room for interpretation and professional judgement in the Alignment Criteria, so they can miss 1 point and still meet the criteria.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After evaluating</a:t>
            </a:r>
            <a:r>
              <a:rPr lang="en-US" sz="1200" kern="1200" baseline="0" dirty="0">
                <a:solidFill>
                  <a:schemeClr val="tx1"/>
                </a:solidFill>
                <a:effectLst/>
                <a:latin typeface="+mn-lt"/>
                <a:ea typeface="+mn-ea"/>
                <a:cs typeface="+mn-cs"/>
              </a:rPr>
              <a:t> the Non-Negotiables, review leaders may decide to suspend the review or continue to further analyze alignment</a:t>
            </a:r>
            <a:r>
              <a:rPr lang="en-US" sz="1200" kern="1200" dirty="0">
                <a:solidFill>
                  <a:schemeClr val="tx1"/>
                </a:solidFill>
                <a:effectLst/>
                <a:latin typeface="+mn-lt"/>
                <a:ea typeface="+mn-ea"/>
                <a:cs typeface="+mn-cs"/>
              </a:rPr>
              <a:t>. This depends on the purpose of the review and time constraints.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604" name="Shape 604"/>
          <p:cNvSpPr txBox="1">
            <a:spLocks noGrp="1"/>
          </p:cNvSpPr>
          <p:nvPr>
            <p:ph type="sldNum" idx="12"/>
          </p:nvPr>
        </p:nvSpPr>
        <p:spPr>
          <a:xfrm>
            <a:off x="3884615" y="8685212"/>
            <a:ext cx="2971760" cy="457081"/>
          </a:xfrm>
          <a:prstGeom prst="rect">
            <a:avLst/>
          </a:prstGeom>
          <a:noFill/>
          <a:ln>
            <a:noFill/>
          </a:ln>
        </p:spPr>
        <p:txBody>
          <a:bodyPr lIns="91433" tIns="45704" rIns="91433" bIns="45704"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48</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58823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b="1" dirty="0"/>
              <a:t>Big</a:t>
            </a:r>
            <a:r>
              <a:rPr lang="en-US" b="1" baseline="0" dirty="0"/>
              <a:t> Idea</a:t>
            </a:r>
            <a:r>
              <a:rPr lang="en-US" baseline="0" dirty="0"/>
              <a:t>: </a:t>
            </a:r>
          </a:p>
          <a:p>
            <a:r>
              <a:rPr lang="en-US" baseline="0" dirty="0"/>
              <a:t>Wherever you end the session, insert these questions and goals to reflect back on what is still unclear and what has been learned. </a:t>
            </a:r>
          </a:p>
          <a:p>
            <a:endParaRPr lang="en-US" baseline="0" dirty="0"/>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49</a:t>
            </a:fld>
            <a:endParaRPr lang="en-US" dirty="0"/>
          </a:p>
        </p:txBody>
      </p:sp>
    </p:spTree>
    <p:extLst>
      <p:ext uri="{BB962C8B-B14F-4D97-AF65-F5344CB8AC3E}">
        <p14:creationId xmlns:p14="http://schemas.microsoft.com/office/powerpoint/2010/main" val="2481107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Adjust this agenda based on your time allocation</a:t>
            </a:r>
            <a:r>
              <a:rPr lang="en-US" dirty="0"/>
              <a:t>. </a:t>
            </a:r>
          </a:p>
          <a:p>
            <a:endParaRPr lang="en-US" b="1" dirty="0"/>
          </a:p>
          <a:p>
            <a:r>
              <a:rPr lang="en-US" b="1" dirty="0"/>
              <a:t>Big Idea: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frame for the day. </a:t>
            </a:r>
          </a:p>
          <a:p>
            <a:endParaRPr lang="en-US" baseline="0" dirty="0"/>
          </a:p>
          <a:p>
            <a:r>
              <a:rPr lang="en-US" b="1" baseline="0" dirty="0"/>
              <a:t>Details: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Today we will work through the final Non-Negotiable criteria in the IMET:  Building Knowledge</a:t>
            </a:r>
          </a:p>
          <a:p>
            <a:pPr marL="0" lvl="0" indent="0">
              <a:buFont typeface="Arial" panose="020B0604020202020204" pitchFamily="34" charset="0"/>
              <a:buNone/>
            </a:pPr>
            <a:endParaRPr lang="en-US" sz="1200" i="1" kern="1200" dirty="0">
              <a:solidFill>
                <a:schemeClr val="tx1"/>
              </a:solidFill>
              <a:effectLst/>
              <a:latin typeface="+mn-lt"/>
              <a:ea typeface="+mn-ea"/>
              <a:cs typeface="+mn-cs"/>
            </a:endParaRPr>
          </a:p>
          <a:p>
            <a:pPr marL="0" lvl="0" indent="0">
              <a:buFont typeface="Arial" panose="020B0604020202020204" pitchFamily="34" charset="0"/>
              <a:buNone/>
            </a:pPr>
            <a:r>
              <a:rPr lang="en-US" sz="1200" i="1" kern="1200" dirty="0">
                <a:solidFill>
                  <a:schemeClr val="tx1"/>
                </a:solidFill>
                <a:effectLst/>
                <a:latin typeface="+mn-lt"/>
                <a:ea typeface="+mn-ea"/>
                <a:cs typeface="+mn-cs"/>
              </a:rPr>
              <a:t>If</a:t>
            </a:r>
            <a:r>
              <a:rPr lang="en-US" sz="1200" i="1" kern="1200" baseline="0" dirty="0">
                <a:solidFill>
                  <a:schemeClr val="tx1"/>
                </a:solidFill>
                <a:effectLst/>
                <a:latin typeface="+mn-lt"/>
                <a:ea typeface="+mn-ea"/>
                <a:cs typeface="+mn-cs"/>
              </a:rPr>
              <a:t> you are working with a K-2 review team you will also want to include module 104 at this time, with NN4 Foundational Skills.</a:t>
            </a:r>
            <a:endParaRPr lang="en-US" sz="1200" i="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We</a:t>
            </a:r>
            <a:r>
              <a:rPr lang="en-US" sz="1200" b="0" kern="1200" baseline="0" dirty="0">
                <a:solidFill>
                  <a:schemeClr val="tx1"/>
                </a:solidFill>
                <a:effectLst/>
                <a:latin typeface="+mn-lt"/>
                <a:ea typeface="+mn-ea"/>
                <a:cs typeface="+mn-cs"/>
              </a:rPr>
              <a:t> will then look closely at the alignment criteria metrics that go along with this NN.</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We will also dig into the alignment indicators around access for all students.</a:t>
            </a:r>
            <a:endParaRPr lang="en-US" b="0" dirty="0"/>
          </a:p>
        </p:txBody>
      </p:sp>
      <p:sp>
        <p:nvSpPr>
          <p:cNvPr id="4" name="Slide Number Placeholder 3"/>
          <p:cNvSpPr>
            <a:spLocks noGrp="1"/>
          </p:cNvSpPr>
          <p:nvPr>
            <p:ph type="sldNum" sz="quarter" idx="10"/>
          </p:nvPr>
        </p:nvSpPr>
        <p:spPr/>
        <p:txBody>
          <a:bodyPr/>
          <a:lstStyle/>
          <a:p>
            <a:fld id="{87BD8A4C-6D1B-3B4B-98CA-A63C166858A7}" type="slidenum">
              <a:rPr lang="en-US" smtClean="0"/>
              <a:t>5</a:t>
            </a:fld>
            <a:endParaRPr lang="en-US" dirty="0"/>
          </a:p>
        </p:txBody>
      </p:sp>
    </p:spTree>
    <p:extLst>
      <p:ext uri="{BB962C8B-B14F-4D97-AF65-F5344CB8AC3E}">
        <p14:creationId xmlns:p14="http://schemas.microsoft.com/office/powerpoint/2010/main" val="6530935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b="0" i="0" dirty="0"/>
              <a:t>:</a:t>
            </a:r>
          </a:p>
          <a:p>
            <a:r>
              <a:rPr lang="en-US" b="0" i="0" dirty="0"/>
              <a:t>How has our work today helped clarify</a:t>
            </a:r>
            <a:r>
              <a:rPr lang="en-US" b="0" i="0" baseline="0" dirty="0"/>
              <a:t> these goals? </a:t>
            </a:r>
            <a:endParaRPr lang="en-US" b="0" i="0" dirty="0"/>
          </a:p>
          <a:p>
            <a:r>
              <a:rPr lang="en-US" b="0" i="0" baseline="0" dirty="0"/>
              <a:t> </a:t>
            </a:r>
            <a:endParaRPr lang="en-US" b="1" baseline="0" dirty="0"/>
          </a:p>
        </p:txBody>
      </p:sp>
      <p:sp>
        <p:nvSpPr>
          <p:cNvPr id="4" name="Slide Number Placeholder 3"/>
          <p:cNvSpPr>
            <a:spLocks noGrp="1"/>
          </p:cNvSpPr>
          <p:nvPr>
            <p:ph type="sldNum" sz="quarter" idx="10"/>
          </p:nvPr>
        </p:nvSpPr>
        <p:spPr/>
        <p:txBody>
          <a:bodyPr/>
          <a:lstStyle/>
          <a:p>
            <a:fld id="{87BD8A4C-6D1B-3B4B-98CA-A63C166858A7}" type="slidenum">
              <a:rPr lang="en-US" smtClean="0"/>
              <a:t>50</a:t>
            </a:fld>
            <a:endParaRPr lang="en-US" dirty="0"/>
          </a:p>
        </p:txBody>
      </p:sp>
    </p:spTree>
    <p:extLst>
      <p:ext uri="{BB962C8B-B14F-4D97-AF65-F5344CB8AC3E}">
        <p14:creationId xmlns:p14="http://schemas.microsoft.com/office/powerpoint/2010/main" val="327810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Skip this slide if this</a:t>
            </a:r>
            <a:r>
              <a:rPr lang="en-US" b="0" i="1" baseline="0" dirty="0"/>
              <a:t> is a continuation of the IMET training. </a:t>
            </a:r>
            <a:endParaRPr lang="en-US" b="0" i="1" dirty="0"/>
          </a:p>
          <a:p>
            <a:endParaRPr lang="en-US" b="1" dirty="0"/>
          </a:p>
          <a:p>
            <a:r>
              <a:rPr lang="en-US" b="1" dirty="0"/>
              <a:t>Big Idea: </a:t>
            </a:r>
          </a:p>
          <a:p>
            <a:r>
              <a:rPr lang="en-US" b="0" dirty="0"/>
              <a:t>Norms</a:t>
            </a:r>
            <a:r>
              <a:rPr lang="en-US" b="0" baseline="0" dirty="0"/>
              <a:t> will help groups work effectively with the content in the IMET Modules. </a:t>
            </a:r>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Details: </a:t>
            </a:r>
          </a:p>
          <a:p>
            <a:pPr marL="0" marR="0" indent="0" algn="l" defTabSz="457200" rtl="0" eaLnBrk="1" fontAlgn="auto" latinLnBrk="0" hangingPunct="1">
              <a:lnSpc>
                <a:spcPct val="100000"/>
              </a:lnSpc>
              <a:spcBef>
                <a:spcPts val="0"/>
              </a:spcBef>
              <a:spcAft>
                <a:spcPts val="0"/>
              </a:spcAft>
              <a:buClrTx/>
              <a:buSzTx/>
              <a:buFontTx/>
              <a:buNone/>
              <a:tabLst/>
              <a:defRPr/>
            </a:pPr>
            <a:r>
              <a:rPr lang="en-US" b="0" i="1" dirty="0"/>
              <a:t>Optional:</a:t>
            </a:r>
            <a:r>
              <a:rPr lang="en-US" b="0" i="1" baseline="0" dirty="0"/>
              <a:t> If the group has established norms, insert here. If not, take the time to allow table groups to narrow down to 2 suggested norms and then chart the suggestions, noting repeats. Material needed: chart paper, markers</a:t>
            </a:r>
            <a:endParaRPr lang="en-US" b="0" i="1" dirty="0"/>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6</a:t>
            </a:fld>
            <a:endParaRPr lang="en-US" dirty="0"/>
          </a:p>
        </p:txBody>
      </p:sp>
    </p:spTree>
    <p:extLst>
      <p:ext uri="{BB962C8B-B14F-4D97-AF65-F5344CB8AC3E}">
        <p14:creationId xmlns:p14="http://schemas.microsoft.com/office/powerpoint/2010/main" val="2147031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Estimated</a:t>
            </a:r>
            <a:r>
              <a:rPr lang="en-US" sz="1200" b="0" i="1" kern="1200" baseline="0" dirty="0">
                <a:solidFill>
                  <a:schemeClr val="tx1"/>
                </a:solidFill>
                <a:effectLst/>
                <a:latin typeface="+mn-lt"/>
                <a:ea typeface="+mn-ea"/>
                <a:cs typeface="+mn-cs"/>
              </a:rPr>
              <a:t> time for slides 8-14: </a:t>
            </a:r>
            <a:r>
              <a:rPr lang="en-US" sz="1200" b="1" i="1" kern="1200" baseline="0" dirty="0">
                <a:solidFill>
                  <a:schemeClr val="tx1"/>
                </a:solidFill>
                <a:effectLst/>
                <a:latin typeface="+mn-lt"/>
                <a:ea typeface="+mn-ea"/>
                <a:cs typeface="+mn-cs"/>
              </a:rPr>
              <a:t>35-45 minutes</a:t>
            </a:r>
          </a:p>
          <a:p>
            <a:endParaRPr lang="en-US" b="1" i="1" dirty="0"/>
          </a:p>
          <a:p>
            <a:endParaRPr lang="en-US" b="1" dirty="0"/>
          </a:p>
          <a:p>
            <a:r>
              <a:rPr lang="en-US" b="1" dirty="0"/>
              <a:t>Big Idea: </a:t>
            </a:r>
          </a:p>
          <a:p>
            <a:r>
              <a:rPr lang="en-US" b="0" baseline="0" dirty="0"/>
              <a:t>We’ve talked already about Shift 3: the idea that students are learning content when they read, not simply a set of skills or strategies. Non-Negotiable 3 is all about Building Knowledge from reading.  </a:t>
            </a:r>
            <a:endParaRPr lang="en-US" b="0" dirty="0"/>
          </a:p>
          <a:p>
            <a:r>
              <a:rPr lang="en-US" b="1" dirty="0"/>
              <a:t> </a:t>
            </a:r>
          </a:p>
          <a:p>
            <a:endParaRPr lang="en-US" b="1" dirty="0"/>
          </a:p>
        </p:txBody>
      </p:sp>
      <p:sp>
        <p:nvSpPr>
          <p:cNvPr id="4" name="Slide Number Placeholder 3"/>
          <p:cNvSpPr>
            <a:spLocks noGrp="1"/>
          </p:cNvSpPr>
          <p:nvPr>
            <p:ph type="sldNum" sz="quarter" idx="10"/>
          </p:nvPr>
        </p:nvSpPr>
        <p:spPr/>
        <p:txBody>
          <a:bodyPr/>
          <a:lstStyle/>
          <a:p>
            <a:fld id="{87BD8A4C-6D1B-3B4B-98CA-A63C166858A7}" type="slidenum">
              <a:rPr lang="en-US" smtClean="0"/>
              <a:t>7</a:t>
            </a:fld>
            <a:endParaRPr lang="en-US" dirty="0"/>
          </a:p>
        </p:txBody>
      </p:sp>
    </p:spTree>
    <p:extLst>
      <p:ext uri="{BB962C8B-B14F-4D97-AF65-F5344CB8AC3E}">
        <p14:creationId xmlns:p14="http://schemas.microsoft.com/office/powerpoint/2010/main" val="1230463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p>
          <a:p>
            <a:r>
              <a:rPr lang="en-US" sz="1200" kern="1200" dirty="0">
                <a:solidFill>
                  <a:schemeClr val="tx1"/>
                </a:solidFill>
                <a:effectLst/>
                <a:latin typeface="+mn-lt"/>
                <a:ea typeface="+mn-ea"/>
                <a:cs typeface="+mn-cs"/>
              </a:rPr>
              <a:t>The standards are clear about the importance of building knowledge in order to support students with comprehension of increasingly complex texts.  If we expect students to become adept with this, we need materials which guide students in growing knowledge and vocabulary. </a:t>
            </a:r>
          </a:p>
          <a:p>
            <a:endParaRPr lang="en-US" baseline="0" dirty="0"/>
          </a:p>
          <a:p>
            <a:r>
              <a:rPr lang="en-US" b="1" baseline="0" dirty="0"/>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Found on p. 2 of handout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Briefly discuss with the person sitting next to you what these metrics require for materials to meet Non-Negotiable 3, highlighting or underlining the important words.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that while multiple standards will be addressed with every text, not every standard must be addressed with every text-</a:t>
            </a:r>
            <a:r>
              <a:rPr lang="en-US" sz="1200" kern="1200" baseline="0" dirty="0">
                <a:solidFill>
                  <a:schemeClr val="tx1"/>
                </a:solidFill>
                <a:effectLst/>
                <a:latin typeface="+mn-lt"/>
                <a:ea typeface="+mn-ea"/>
                <a:cs typeface="+mn-cs"/>
              </a:rPr>
              <a:t> the text should drive this.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BD8A4C-6D1B-3B4B-98CA-A63C166858A7}" type="slidenum">
              <a:rPr lang="en-US" smtClean="0"/>
              <a:t>8</a:t>
            </a:fld>
            <a:endParaRPr lang="en-US" dirty="0"/>
          </a:p>
        </p:txBody>
      </p:sp>
    </p:spTree>
    <p:extLst>
      <p:ext uri="{BB962C8B-B14F-4D97-AF65-F5344CB8AC3E}">
        <p14:creationId xmlns:p14="http://schemas.microsoft.com/office/powerpoint/2010/main" val="161779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1" baseline="0" dirty="0"/>
              <a:t>Download video and set up speakers in advance to ensure ease of showing.  Allow time to debrief following 8 minute video. </a:t>
            </a:r>
            <a:endParaRPr lang="en-US" sz="1200" b="0" i="1"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baseline="0" dirty="0"/>
              <a:t>Big Idea: </a:t>
            </a:r>
          </a:p>
          <a:p>
            <a:r>
              <a:rPr lang="en-US" sz="1200" kern="1200" dirty="0">
                <a:solidFill>
                  <a:schemeClr val="tx1"/>
                </a:solidFill>
                <a:effectLst/>
                <a:latin typeface="+mn-lt"/>
                <a:ea typeface="+mn-ea"/>
                <a:cs typeface="+mn-cs"/>
              </a:rPr>
              <a:t>The two quotes here &lt;have a participant read them aloud&gt; come directly from the Standards: </a:t>
            </a:r>
          </a:p>
          <a:p>
            <a:pPr marL="0" indent="0">
              <a:buNone/>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Segoe UI" pitchFamily="34" charset="0"/>
                <a:ea typeface="+mn-ea"/>
                <a:cs typeface="+mn-cs"/>
              </a:rPr>
              <a:t>Details: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David </a:t>
            </a:r>
            <a:r>
              <a:rPr lang="en-US" sz="1200" kern="1200" dirty="0" err="1">
                <a:solidFill>
                  <a:schemeClr val="tx1"/>
                </a:solidFill>
                <a:effectLst/>
                <a:latin typeface="+mn-lt"/>
                <a:ea typeface="+mn-ea"/>
                <a:cs typeface="+mn-cs"/>
              </a:rPr>
              <a:t>Liben</a:t>
            </a:r>
            <a:r>
              <a:rPr lang="en-US" sz="1200" kern="1200" dirty="0">
                <a:solidFill>
                  <a:schemeClr val="tx1"/>
                </a:solidFill>
                <a:effectLst/>
                <a:latin typeface="+mn-lt"/>
                <a:ea typeface="+mn-ea"/>
                <a:cs typeface="+mn-cs"/>
              </a:rPr>
              <a:t>, Senior Literacy Specialist with SAP, has been touring the country sharing this message.  In this 6 minute clip, he shares some of the research and also connects the importance of content knowledge to assessment.  While he references PARCC and SBAC, the implications hold true to other state CCR assessments.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Good idea to note that selection of examples from tests reflects the time and attention that went into selecting these texts.  The complexity of these passages in general, and the words, topics, and references would be true of any texts in the band whether on a test or not. Students need knowledge to improve reading comprehension.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Video: </a:t>
            </a:r>
            <a:r>
              <a:rPr lang="en-US" sz="1200" u="sng" kern="1200" dirty="0">
                <a:solidFill>
                  <a:schemeClr val="tx1"/>
                </a:solidFill>
                <a:effectLst/>
                <a:latin typeface="+mn-lt"/>
                <a:ea typeface="+mn-ea"/>
                <a:cs typeface="+mn-cs"/>
                <a:hlinkClick r:id="rId3"/>
              </a:rPr>
              <a:t>https://vimeo.com/132681353</a:t>
            </a:r>
            <a:r>
              <a:rPr lang="en-US" sz="1200" kern="1200" dirty="0">
                <a:solidFill>
                  <a:schemeClr val="tx1"/>
                </a:solidFill>
                <a:effectLst/>
                <a:latin typeface="+mn-lt"/>
                <a:ea typeface="+mn-ea"/>
                <a:cs typeface="+mn-cs"/>
              </a:rPr>
              <a:t>, Minutes 25:51 – 31:39 David </a:t>
            </a:r>
            <a:r>
              <a:rPr lang="en-US" sz="1200" kern="1200" dirty="0" err="1">
                <a:solidFill>
                  <a:schemeClr val="tx1"/>
                </a:solidFill>
                <a:effectLst/>
                <a:latin typeface="+mn-lt"/>
                <a:ea typeface="+mn-ea"/>
                <a:cs typeface="+mn-cs"/>
              </a:rPr>
              <a:t>Liben</a:t>
            </a:r>
            <a:r>
              <a:rPr lang="en-US" sz="1200" kern="1200" dirty="0">
                <a:solidFill>
                  <a:schemeClr val="tx1"/>
                </a:solidFill>
                <a:effectLst/>
                <a:latin typeface="+mn-lt"/>
                <a:ea typeface="+mn-ea"/>
                <a:cs typeface="+mn-cs"/>
              </a:rPr>
              <a:t>, Student Achievement Partners Senior Literacy Content Specialist at a Text Set Project Training describes the research and reasons why we must build knowledge along with focus on vocabulary.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After clip: Go ahead and take 3-4 minutes to debrief what David </a:t>
            </a:r>
            <a:r>
              <a:rPr lang="en-US" sz="1200" kern="1200" dirty="0" err="1">
                <a:solidFill>
                  <a:schemeClr val="tx1"/>
                </a:solidFill>
                <a:effectLst/>
                <a:latin typeface="+mn-lt"/>
                <a:ea typeface="+mn-ea"/>
                <a:cs typeface="+mn-cs"/>
              </a:rPr>
              <a:t>Liben</a:t>
            </a:r>
            <a:r>
              <a:rPr lang="en-US" sz="1200" kern="1200" dirty="0">
                <a:solidFill>
                  <a:schemeClr val="tx1"/>
                </a:solidFill>
                <a:effectLst/>
                <a:latin typeface="+mn-lt"/>
                <a:ea typeface="+mn-ea"/>
                <a:cs typeface="+mn-cs"/>
              </a:rPr>
              <a:t> shared.</a:t>
            </a:r>
            <a:endParaRPr lang="en-US" sz="1200" kern="1200" dirty="0">
              <a:solidFill>
                <a:schemeClr val="tx1"/>
              </a:solidFill>
              <a:effectLst/>
              <a:latin typeface="Segoe UI" pitchFamily="34" charset="0"/>
              <a:ea typeface="+mn-ea"/>
              <a:cs typeface="+mn-cs"/>
            </a:endParaRPr>
          </a:p>
          <a:p>
            <a:endParaRPr lang="en-US" sz="12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95FA5B0E-8558-45BD-B1C6-E80503665E4C}" type="slidenum">
              <a:rPr lang="en-US" smtClean="0"/>
              <a:t>9</a:t>
            </a:fld>
            <a:endParaRPr lang="en-US" dirty="0"/>
          </a:p>
        </p:txBody>
      </p:sp>
    </p:spTree>
    <p:extLst>
      <p:ext uri="{BB962C8B-B14F-4D97-AF65-F5344CB8AC3E}">
        <p14:creationId xmlns:p14="http://schemas.microsoft.com/office/powerpoint/2010/main" val="865616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45190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58990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6678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811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039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216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126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69659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882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972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9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p:nvPr>
        </p:nvSpPr>
        <p:spPr>
          <a:xfrm>
            <a:off x="0"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15600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309286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21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914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747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8308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9353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2944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34340" y="1219200"/>
            <a:ext cx="827532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endParaRPr lang="en-US" dirty="0"/>
          </a:p>
        </p:txBody>
      </p:sp>
      <p:sp>
        <p:nvSpPr>
          <p:cNvPr id="15"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3467519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4340" y="1231392"/>
            <a:ext cx="827532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6"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dirty="0"/>
              <a:t>Click to edit source information</a:t>
            </a:r>
          </a:p>
        </p:txBody>
      </p:sp>
    </p:spTree>
    <p:extLst>
      <p:ext uri="{BB962C8B-B14F-4D97-AF65-F5344CB8AC3E}">
        <p14:creationId xmlns:p14="http://schemas.microsoft.com/office/powerpoint/2010/main" val="278497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782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2534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2"/>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113483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809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1344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407221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38973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84" r:id="rId5"/>
    <p:sldLayoutId id="2147483677" r:id="rId6"/>
    <p:sldLayoutId id="2147483685" r:id="rId7"/>
    <p:sldLayoutId id="2147483663" r:id="rId8"/>
    <p:sldLayoutId id="2147483661" r:id="rId9"/>
    <p:sldLayoutId id="2147483675" r:id="rId10"/>
    <p:sldLayoutId id="2147483662" r:id="rId11"/>
    <p:sldLayoutId id="2147483650" r:id="rId12"/>
    <p:sldLayoutId id="2147483680" r:id="rId13"/>
    <p:sldLayoutId id="2147483681" r:id="rId14"/>
    <p:sldLayoutId id="2147483678" r:id="rId15"/>
    <p:sldLayoutId id="2147483679" r:id="rId16"/>
    <p:sldLayoutId id="2147483654" r:id="rId17"/>
    <p:sldLayoutId id="2147483655" r:id="rId18"/>
    <p:sldLayoutId id="2147483692" r:id="rId19"/>
    <p:sldLayoutId id="2147483660" r:id="rId20"/>
    <p:sldLayoutId id="2147483652" r:id="rId21"/>
    <p:sldLayoutId id="2147483653" r:id="rId22"/>
    <p:sldLayoutId id="2147483666" r:id="rId23"/>
    <p:sldLayoutId id="2147483668" r:id="rId24"/>
    <p:sldLayoutId id="2147483667" r:id="rId25"/>
    <p:sldLayoutId id="2147483669" r:id="rId26"/>
    <p:sldLayoutId id="2147483693" r:id="rId27"/>
    <p:sldLayoutId id="2147483694" r:id="rId28"/>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www.corestandards.org/ELA-Literacy/introduction/key-design-consideration/"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2.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666" cy="369332"/>
          </a:xfrm>
          <a:prstGeom prst="rect">
            <a:avLst/>
          </a:prstGeom>
          <a:noFill/>
        </p:spPr>
        <p:txBody>
          <a:bodyPr wrap="none" rtlCol="0">
            <a:spAutoFit/>
          </a:bodyPr>
          <a:lstStyle/>
          <a:p>
            <a:endParaRPr lang="en-US" dirty="0"/>
          </a:p>
        </p:txBody>
      </p:sp>
      <p:sp>
        <p:nvSpPr>
          <p:cNvPr id="14" name="Title 13"/>
          <p:cNvSpPr>
            <a:spLocks noGrp="1"/>
          </p:cNvSpPr>
          <p:nvPr>
            <p:ph type="ctrTitle"/>
          </p:nvPr>
        </p:nvSpPr>
        <p:spPr/>
        <p:txBody>
          <a:bodyPr/>
          <a:lstStyle/>
          <a:p>
            <a:r>
              <a:rPr lang="en-US" dirty="0"/>
              <a:t>Reviewing Using the Instructional Materials Evaluation Tool: ELA</a:t>
            </a:r>
          </a:p>
        </p:txBody>
      </p:sp>
      <p:sp>
        <p:nvSpPr>
          <p:cNvPr id="15" name="Subtitle 14"/>
          <p:cNvSpPr>
            <a:spLocks noGrp="1"/>
          </p:cNvSpPr>
          <p:nvPr>
            <p:ph type="subTitle" idx="1"/>
          </p:nvPr>
        </p:nvSpPr>
        <p:spPr>
          <a:xfrm>
            <a:off x="219318" y="3832459"/>
            <a:ext cx="8785852" cy="792406"/>
          </a:xfrm>
        </p:spPr>
        <p:txBody>
          <a:bodyPr>
            <a:normAutofit/>
          </a:bodyPr>
          <a:lstStyle/>
          <a:p>
            <a:r>
              <a:rPr lang="en-US" dirty="0"/>
              <a:t>Module 103: Building Knowledge</a:t>
            </a:r>
          </a:p>
        </p:txBody>
      </p:sp>
      <p:sp>
        <p:nvSpPr>
          <p:cNvPr id="4" name="TextBox 3"/>
          <p:cNvSpPr txBox="1"/>
          <p:nvPr/>
        </p:nvSpPr>
        <p:spPr>
          <a:xfrm>
            <a:off x="6161745" y="4589808"/>
            <a:ext cx="3110400" cy="400110"/>
          </a:xfrm>
          <a:prstGeom prst="rect">
            <a:avLst/>
          </a:prstGeom>
          <a:noFill/>
        </p:spPr>
        <p:txBody>
          <a:bodyPr wrap="square" rtlCol="0">
            <a:spAutoFit/>
          </a:bodyPr>
          <a:lstStyle/>
          <a:p>
            <a:r>
              <a:rPr lang="en-US" sz="2000" b="1" dirty="0">
                <a:solidFill>
                  <a:srgbClr val="3F3F39"/>
                </a:solidFill>
              </a:rPr>
              <a:t>www.achievethecore.org</a:t>
            </a:r>
          </a:p>
        </p:txBody>
      </p:sp>
    </p:spTree>
    <p:extLst>
      <p:ext uri="{BB962C8B-B14F-4D97-AF65-F5344CB8AC3E}">
        <p14:creationId xmlns:p14="http://schemas.microsoft.com/office/powerpoint/2010/main" val="18577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lingham Quote - knowledge.pdf"/>
          <p:cNvPicPr>
            <a:picLocks noGrp="1" noChangeAspect="1"/>
          </p:cNvPicPr>
          <p:nvPr>
            <p:ph idx="1"/>
          </p:nvPr>
        </p:nvPicPr>
        <p:blipFill rotWithShape="1">
          <a:blip r:embed="rId3">
            <a:extLst>
              <a:ext uri="{28A0092B-C50C-407E-A947-70E740481C1C}">
                <a14:useLocalDpi xmlns:a14="http://schemas.microsoft.com/office/drawing/2010/main" val="0"/>
              </a:ext>
            </a:extLst>
          </a:blip>
          <a:srcRect t="32589" b="32417"/>
          <a:stretch/>
        </p:blipFill>
        <p:spPr>
          <a:xfrm>
            <a:off x="439513" y="1669774"/>
            <a:ext cx="8348098" cy="3780537"/>
          </a:xfrm>
        </p:spPr>
      </p:pic>
      <p:sp>
        <p:nvSpPr>
          <p:cNvPr id="5" name="Rounded Rectangle 4"/>
          <p:cNvSpPr/>
          <p:nvPr/>
        </p:nvSpPr>
        <p:spPr bwMode="auto">
          <a:xfrm>
            <a:off x="1800512" y="368108"/>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Building Knowledge</a:t>
            </a:r>
          </a:p>
        </p:txBody>
      </p:sp>
    </p:spTree>
    <p:extLst>
      <p:ext uri="{BB962C8B-B14F-4D97-AF65-F5344CB8AC3E}">
        <p14:creationId xmlns:p14="http://schemas.microsoft.com/office/powerpoint/2010/main" val="3921400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39" y="956032"/>
            <a:ext cx="8229600" cy="804862"/>
          </a:xfrm>
        </p:spPr>
        <p:txBody>
          <a:bodyPr/>
          <a:lstStyle/>
          <a:p>
            <a:r>
              <a:rPr lang="en-US" dirty="0"/>
              <a:t> Example</a:t>
            </a:r>
          </a:p>
        </p:txBody>
      </p:sp>
      <p:pic>
        <p:nvPicPr>
          <p:cNvPr id="4" name="Content Placeholder 3" descr="Screen Shot 2015-06-11 at 11.23.34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549" r="5882"/>
          <a:stretch/>
        </p:blipFill>
        <p:spPr>
          <a:xfrm>
            <a:off x="815008" y="1731666"/>
            <a:ext cx="7632955" cy="4487886"/>
          </a:xfrm>
        </p:spPr>
      </p:pic>
      <p:sp>
        <p:nvSpPr>
          <p:cNvPr id="5" name="Rounded Rectangle 4"/>
          <p:cNvSpPr/>
          <p:nvPr/>
        </p:nvSpPr>
        <p:spPr bwMode="auto">
          <a:xfrm>
            <a:off x="1749799" y="242633"/>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Building Knowledge</a:t>
            </a:r>
          </a:p>
        </p:txBody>
      </p:sp>
    </p:spTree>
    <p:extLst>
      <p:ext uri="{BB962C8B-B14F-4D97-AF65-F5344CB8AC3E}">
        <p14:creationId xmlns:p14="http://schemas.microsoft.com/office/powerpoint/2010/main" val="4199428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65398"/>
            <a:ext cx="8229600" cy="1932429"/>
          </a:xfrm>
        </p:spPr>
        <p:txBody>
          <a:bodyPr>
            <a:noAutofit/>
          </a:bodyPr>
          <a:lstStyle/>
          <a:p>
            <a:r>
              <a:rPr lang="en-US" sz="2400" b="1" dirty="0">
                <a:solidFill>
                  <a:schemeClr val="accent2"/>
                </a:solidFill>
                <a:latin typeface="Lucida Sans" panose="020B0602030504020204" pitchFamily="34" charset="0"/>
              </a:rPr>
              <a:t>Metric 3B: </a:t>
            </a:r>
            <a:r>
              <a:rPr lang="en-US" sz="2400" dirty="0">
                <a:latin typeface="Lucida Sans" panose="020B0602030504020204" pitchFamily="34" charset="0"/>
              </a:rPr>
              <a:t>Materials provide instructions, clear design and lightweight student accountability, that guide instructors regarding how students will regularly engage in a volume of independent reading, both assigned, related to the anchor texts, or texts of their own choosing, in or outside of class.</a:t>
            </a:r>
          </a:p>
        </p:txBody>
      </p:sp>
      <p:sp>
        <p:nvSpPr>
          <p:cNvPr id="3" name="Content Placeholder 2"/>
          <p:cNvSpPr>
            <a:spLocks noGrp="1"/>
          </p:cNvSpPr>
          <p:nvPr>
            <p:ph idx="1"/>
          </p:nvPr>
        </p:nvSpPr>
        <p:spPr>
          <a:xfrm>
            <a:off x="2057400" y="3397827"/>
            <a:ext cx="5257800" cy="2286000"/>
          </a:xfrm>
        </p:spPr>
        <p:txBody>
          <a:bodyPr>
            <a:normAutofit fontScale="92500" lnSpcReduction="10000"/>
          </a:bodyPr>
          <a:lstStyle/>
          <a:p>
            <a:pPr marL="0" indent="0" algn="ctr">
              <a:buNone/>
            </a:pPr>
            <a:endParaRPr lang="en-US" sz="2400" dirty="0">
              <a:ea typeface="+mj-ea"/>
            </a:endParaRPr>
          </a:p>
          <a:p>
            <a:pPr marL="0" indent="0" algn="ctr">
              <a:buNone/>
            </a:pPr>
            <a:r>
              <a:rPr lang="en-US" sz="2400" dirty="0">
                <a:ea typeface="+mj-ea"/>
              </a:rPr>
              <a:t>Close reading alone</a:t>
            </a:r>
            <a:br>
              <a:rPr lang="en-US" sz="2400" dirty="0">
                <a:ea typeface="+mj-ea"/>
              </a:rPr>
            </a:br>
            <a:r>
              <a:rPr lang="en-US" sz="2400" dirty="0">
                <a:ea typeface="+mj-ea"/>
              </a:rPr>
              <a:t>is </a:t>
            </a:r>
            <a:r>
              <a:rPr lang="en-US" sz="2400" b="1" u="sng" dirty="0">
                <a:ea typeface="+mj-ea"/>
              </a:rPr>
              <a:t>NOT</a:t>
            </a:r>
            <a:r>
              <a:rPr lang="en-US" sz="2400" dirty="0">
                <a:ea typeface="+mj-ea"/>
              </a:rPr>
              <a:t> enough! </a:t>
            </a:r>
            <a:br>
              <a:rPr lang="en-US" sz="2400" dirty="0">
                <a:ea typeface="+mj-ea"/>
              </a:rPr>
            </a:br>
            <a:br>
              <a:rPr lang="en-US" sz="2400" dirty="0">
                <a:ea typeface="+mj-ea"/>
              </a:rPr>
            </a:br>
            <a:r>
              <a:rPr lang="en-US" sz="2400" dirty="0">
                <a:ea typeface="+mj-ea"/>
              </a:rPr>
              <a:t>In fact, done alone, it can INCREASE the achievement gap.</a:t>
            </a:r>
            <a:br>
              <a:rPr lang="en-US" sz="2500" dirty="0">
                <a:ea typeface="+mj-ea"/>
              </a:rPr>
            </a:br>
            <a:endParaRPr lang="en-US" dirty="0"/>
          </a:p>
        </p:txBody>
      </p:sp>
      <p:sp>
        <p:nvSpPr>
          <p:cNvPr id="4" name="Rounded Rectangle 3"/>
          <p:cNvSpPr/>
          <p:nvPr/>
        </p:nvSpPr>
        <p:spPr bwMode="auto">
          <a:xfrm>
            <a:off x="1873250" y="395605"/>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Building Knowledge</a:t>
            </a:r>
          </a:p>
        </p:txBody>
      </p:sp>
      <p:sp>
        <p:nvSpPr>
          <p:cNvPr id="5" name="TextBox 4"/>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15 </a:t>
            </a:r>
          </a:p>
        </p:txBody>
      </p:sp>
    </p:spTree>
    <p:extLst>
      <p:ext uri="{BB962C8B-B14F-4D97-AF65-F5344CB8AC3E}">
        <p14:creationId xmlns:p14="http://schemas.microsoft.com/office/powerpoint/2010/main" val="430247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94875392"/>
              </p:ext>
            </p:extLst>
          </p:nvPr>
        </p:nvGraphicFramePr>
        <p:xfrm>
          <a:off x="898634" y="1715239"/>
          <a:ext cx="7252138" cy="4547538"/>
        </p:xfrm>
        <a:graphic>
          <a:graphicData uri="http://schemas.openxmlformats.org/drawingml/2006/table">
            <a:tbl>
              <a:tblPr firstRow="1" bandRow="1">
                <a:tableStyleId>{5C22544A-7EE6-4342-B048-85BDC9FD1C3A}</a:tableStyleId>
              </a:tblPr>
              <a:tblGrid>
                <a:gridCol w="3626069">
                  <a:extLst>
                    <a:ext uri="{9D8B030D-6E8A-4147-A177-3AD203B41FA5}">
                      <a16:colId xmlns:a16="http://schemas.microsoft.com/office/drawing/2014/main" val="20000"/>
                    </a:ext>
                  </a:extLst>
                </a:gridCol>
                <a:gridCol w="3626069">
                  <a:extLst>
                    <a:ext uri="{9D8B030D-6E8A-4147-A177-3AD203B41FA5}">
                      <a16:colId xmlns:a16="http://schemas.microsoft.com/office/drawing/2014/main" val="20001"/>
                    </a:ext>
                  </a:extLst>
                </a:gridCol>
              </a:tblGrid>
              <a:tr h="376617">
                <a:tc>
                  <a:txBody>
                    <a:bodyPr/>
                    <a:lstStyle/>
                    <a:p>
                      <a:pPr algn="ctr"/>
                      <a:r>
                        <a:rPr lang="en-US" sz="2000" dirty="0">
                          <a:latin typeface="Lucida Sans" panose="020B0602030504020204" pitchFamily="34" charset="0"/>
                        </a:rPr>
                        <a:t>Close Reading</a:t>
                      </a:r>
                    </a:p>
                  </a:txBody>
                  <a:tcPr/>
                </a:tc>
                <a:tc>
                  <a:txBody>
                    <a:bodyPr/>
                    <a:lstStyle/>
                    <a:p>
                      <a:pPr algn="ctr"/>
                      <a:r>
                        <a:rPr lang="en-US" sz="2000" dirty="0">
                          <a:latin typeface="Lucida Sans" panose="020B0602030504020204" pitchFamily="34" charset="0"/>
                        </a:rPr>
                        <a:t>Volume of Reading</a:t>
                      </a:r>
                    </a:p>
                  </a:txBody>
                  <a:tcPr/>
                </a:tc>
                <a:extLst>
                  <a:ext uri="{0D108BD9-81ED-4DB2-BD59-A6C34878D82A}">
                    <a16:rowId xmlns:a16="http://schemas.microsoft.com/office/drawing/2014/main" val="10000"/>
                  </a:ext>
                </a:extLst>
              </a:tr>
              <a:tr h="440690">
                <a:tc>
                  <a:txBody>
                    <a:bodyPr/>
                    <a:lstStyle/>
                    <a:p>
                      <a:r>
                        <a:rPr lang="en-US" sz="1800" baseline="0" dirty="0">
                          <a:latin typeface="Lucida Sans" panose="020B0602030504020204" pitchFamily="34" charset="0"/>
                        </a:rPr>
                        <a:t>Fewer pages</a:t>
                      </a:r>
                      <a:endParaRPr lang="en-US" sz="1800" dirty="0">
                        <a:latin typeface="Lucida Sans" panose="020B0602030504020204" pitchFamily="34" charset="0"/>
                      </a:endParaRPr>
                    </a:p>
                  </a:txBody>
                  <a:tcPr/>
                </a:tc>
                <a:tc>
                  <a:txBody>
                    <a:bodyPr/>
                    <a:lstStyle/>
                    <a:p>
                      <a:r>
                        <a:rPr lang="en-US" sz="1800" dirty="0">
                          <a:latin typeface="Lucida Sans" panose="020B0602030504020204" pitchFamily="34" charset="0"/>
                        </a:rPr>
                        <a:t>More pages</a:t>
                      </a:r>
                    </a:p>
                  </a:txBody>
                  <a:tcPr/>
                </a:tc>
                <a:extLst>
                  <a:ext uri="{0D108BD9-81ED-4DB2-BD59-A6C34878D82A}">
                    <a16:rowId xmlns:a16="http://schemas.microsoft.com/office/drawing/2014/main" val="10001"/>
                  </a:ext>
                </a:extLst>
              </a:tr>
              <a:tr h="608381">
                <a:tc>
                  <a:txBody>
                    <a:bodyPr/>
                    <a:lstStyle/>
                    <a:p>
                      <a:r>
                        <a:rPr lang="en-US" sz="1800" dirty="0">
                          <a:latin typeface="Lucida Sans" panose="020B0602030504020204" pitchFamily="34" charset="0"/>
                        </a:rPr>
                        <a:t>Grade-level</a:t>
                      </a:r>
                      <a:r>
                        <a:rPr lang="en-US" sz="1800" baseline="0" dirty="0">
                          <a:latin typeface="Lucida Sans" panose="020B0602030504020204" pitchFamily="34" charset="0"/>
                        </a:rPr>
                        <a:t> complex text</a:t>
                      </a:r>
                      <a:endParaRPr lang="en-US" sz="1800" dirty="0">
                        <a:latin typeface="Lucida Sans" panose="020B0602030504020204" pitchFamily="34" charset="0"/>
                      </a:endParaRPr>
                    </a:p>
                  </a:txBody>
                  <a:tcPr/>
                </a:tc>
                <a:tc>
                  <a:txBody>
                    <a:bodyPr/>
                    <a:lstStyle/>
                    <a:p>
                      <a:r>
                        <a:rPr lang="en-US" sz="1800" dirty="0">
                          <a:latin typeface="Lucida Sans" panose="020B0602030504020204" pitchFamily="34" charset="0"/>
                        </a:rPr>
                        <a:t>Text at different</a:t>
                      </a:r>
                      <a:r>
                        <a:rPr lang="en-US" sz="1800" baseline="0" dirty="0">
                          <a:latin typeface="Lucida Sans" panose="020B0602030504020204" pitchFamily="34" charset="0"/>
                        </a:rPr>
                        <a:t> </a:t>
                      </a:r>
                      <a:r>
                        <a:rPr lang="en-US" sz="1800" dirty="0">
                          <a:latin typeface="Lucida Sans" panose="020B0602030504020204" pitchFamily="34" charset="0"/>
                        </a:rPr>
                        <a:t>levels of</a:t>
                      </a:r>
                      <a:r>
                        <a:rPr lang="en-US" sz="1800" baseline="0" dirty="0">
                          <a:latin typeface="Lucida Sans" panose="020B0602030504020204" pitchFamily="34" charset="0"/>
                        </a:rPr>
                        <a:t> </a:t>
                      </a:r>
                      <a:r>
                        <a:rPr lang="en-US" sz="1800" dirty="0">
                          <a:latin typeface="Lucida Sans" panose="020B0602030504020204" pitchFamily="34" charset="0"/>
                        </a:rPr>
                        <a:t>complexity</a:t>
                      </a:r>
                    </a:p>
                  </a:txBody>
                  <a:tcPr/>
                </a:tc>
                <a:extLst>
                  <a:ext uri="{0D108BD9-81ED-4DB2-BD59-A6C34878D82A}">
                    <a16:rowId xmlns:a16="http://schemas.microsoft.com/office/drawing/2014/main" val="10002"/>
                  </a:ext>
                </a:extLst>
              </a:tr>
              <a:tr h="608381">
                <a:tc>
                  <a:txBody>
                    <a:bodyPr/>
                    <a:lstStyle/>
                    <a:p>
                      <a:r>
                        <a:rPr lang="en-US" sz="1800" dirty="0">
                          <a:latin typeface="Lucida Sans" panose="020B0602030504020204" pitchFamily="34" charset="0"/>
                        </a:rPr>
                        <a:t>All</a:t>
                      </a:r>
                      <a:r>
                        <a:rPr lang="en-US" sz="1800" baseline="0" dirty="0">
                          <a:latin typeface="Lucida Sans" panose="020B0602030504020204" pitchFamily="34" charset="0"/>
                        </a:rPr>
                        <a:t> students same text</a:t>
                      </a:r>
                      <a:endParaRPr lang="en-US" sz="1800" dirty="0">
                        <a:latin typeface="Lucida Sans" panose="020B0602030504020204" pitchFamily="34" charset="0"/>
                      </a:endParaRPr>
                    </a:p>
                  </a:txBody>
                  <a:tcPr/>
                </a:tc>
                <a:tc>
                  <a:txBody>
                    <a:bodyPr/>
                    <a:lstStyle/>
                    <a:p>
                      <a:r>
                        <a:rPr lang="en-US" sz="1800" dirty="0">
                          <a:latin typeface="Lucida Sans" panose="020B0602030504020204" pitchFamily="34" charset="0"/>
                        </a:rPr>
                        <a:t>Student</a:t>
                      </a:r>
                      <a:r>
                        <a:rPr lang="en-US" sz="1800" baseline="0" dirty="0">
                          <a:latin typeface="Lucida Sans" panose="020B0602030504020204" pitchFamily="34" charset="0"/>
                        </a:rPr>
                        <a:t> or teacher choice of text</a:t>
                      </a:r>
                    </a:p>
                  </a:txBody>
                  <a:tcPr/>
                </a:tc>
                <a:extLst>
                  <a:ext uri="{0D108BD9-81ED-4DB2-BD59-A6C34878D82A}">
                    <a16:rowId xmlns:a16="http://schemas.microsoft.com/office/drawing/2014/main" val="10003"/>
                  </a:ext>
                </a:extLst>
              </a:tr>
              <a:tr h="675993">
                <a:tc>
                  <a:txBody>
                    <a:bodyPr/>
                    <a:lstStyle/>
                    <a:p>
                      <a:r>
                        <a:rPr lang="en-US" sz="1800" dirty="0">
                          <a:latin typeface="Lucida Sans" panose="020B0602030504020204" pitchFamily="34" charset="0"/>
                        </a:rPr>
                        <a:t>Teaches students to attend to text and</a:t>
                      </a:r>
                      <a:r>
                        <a:rPr lang="en-US" sz="1800" baseline="0" dirty="0">
                          <a:latin typeface="Lucida Sans" panose="020B0602030504020204" pitchFamily="34" charset="0"/>
                        </a:rPr>
                        <a:t> to words</a:t>
                      </a:r>
                      <a:endParaRPr lang="en-US" sz="1800" dirty="0">
                        <a:latin typeface="Lucida Sans" panose="020B0602030504020204" pitchFamily="34" charset="0"/>
                      </a:endParaRPr>
                    </a:p>
                  </a:txBody>
                  <a:tcPr/>
                </a:tc>
                <a:tc>
                  <a:txBody>
                    <a:bodyPr/>
                    <a:lstStyle/>
                    <a:p>
                      <a:r>
                        <a:rPr lang="en-US" sz="1800" b="0" dirty="0">
                          <a:latin typeface="Lucida Sans" panose="020B0602030504020204" pitchFamily="34" charset="0"/>
                        </a:rPr>
                        <a:t>Rapidly</a:t>
                      </a:r>
                      <a:r>
                        <a:rPr lang="en-US" sz="1800" b="0" baseline="0" dirty="0">
                          <a:latin typeface="Lucida Sans" panose="020B0602030504020204" pitchFamily="34" charset="0"/>
                        </a:rPr>
                        <a:t> builds </a:t>
                      </a:r>
                      <a:r>
                        <a:rPr lang="en-US" sz="1800" b="0" dirty="0">
                          <a:latin typeface="Lucida Sans" panose="020B0602030504020204" pitchFamily="34" charset="0"/>
                        </a:rPr>
                        <a:t>knowledge</a:t>
                      </a:r>
                      <a:r>
                        <a:rPr lang="en-US" sz="1800" b="0" baseline="0" dirty="0">
                          <a:latin typeface="Lucida Sans" panose="020B0602030504020204" pitchFamily="34" charset="0"/>
                        </a:rPr>
                        <a:t> &amp; vocab</a:t>
                      </a:r>
                    </a:p>
                  </a:txBody>
                  <a:tcPr/>
                </a:tc>
                <a:extLst>
                  <a:ext uri="{0D108BD9-81ED-4DB2-BD59-A6C34878D82A}">
                    <a16:rowId xmlns:a16="http://schemas.microsoft.com/office/drawing/2014/main" val="10004"/>
                  </a:ext>
                </a:extLst>
              </a:tr>
              <a:tr h="371115">
                <a:tc>
                  <a:txBody>
                    <a:bodyPr/>
                    <a:lstStyle/>
                    <a:p>
                      <a:r>
                        <a:rPr lang="en-US" sz="1800" dirty="0">
                          <a:latin typeface="Lucida Sans" panose="020B0602030504020204" pitchFamily="34" charset="0"/>
                        </a:rPr>
                        <a:t>Heavy support</a:t>
                      </a:r>
                    </a:p>
                  </a:txBody>
                  <a:tcPr/>
                </a:tc>
                <a:tc>
                  <a:txBody>
                    <a:bodyPr/>
                    <a:lstStyle/>
                    <a:p>
                      <a:r>
                        <a:rPr lang="en-US" sz="1800" b="0" baseline="0" dirty="0">
                          <a:latin typeface="Lucida Sans" panose="020B0602030504020204" pitchFamily="34" charset="0"/>
                        </a:rPr>
                        <a:t>Light support</a:t>
                      </a:r>
                    </a:p>
                  </a:txBody>
                  <a:tcPr/>
                </a:tc>
                <a:extLst>
                  <a:ext uri="{0D108BD9-81ED-4DB2-BD59-A6C34878D82A}">
                    <a16:rowId xmlns:a16="http://schemas.microsoft.com/office/drawing/2014/main" val="10005"/>
                  </a:ext>
                </a:extLst>
              </a:tr>
              <a:tr h="377500">
                <a:tc>
                  <a:txBody>
                    <a:bodyPr/>
                    <a:lstStyle/>
                    <a:p>
                      <a:r>
                        <a:rPr lang="en-US" sz="1800" dirty="0">
                          <a:latin typeface="Lucida Sans" panose="020B0602030504020204" pitchFamily="34" charset="0"/>
                        </a:rPr>
                        <a:t>Solely instructional</a:t>
                      </a:r>
                    </a:p>
                  </a:txBody>
                  <a:tcPr/>
                </a:tc>
                <a:tc>
                  <a:txBody>
                    <a:bodyPr/>
                    <a:lstStyle/>
                    <a:p>
                      <a:r>
                        <a:rPr lang="en-US" sz="1800" b="0" baseline="0" dirty="0">
                          <a:latin typeface="Lucida Sans" panose="020B0602030504020204" pitchFamily="34" charset="0"/>
                        </a:rPr>
                        <a:t>Guided or independent</a:t>
                      </a:r>
                    </a:p>
                  </a:txBody>
                  <a:tcPr/>
                </a:tc>
                <a:extLst>
                  <a:ext uri="{0D108BD9-81ED-4DB2-BD59-A6C34878D82A}">
                    <a16:rowId xmlns:a16="http://schemas.microsoft.com/office/drawing/2014/main" val="10006"/>
                  </a:ext>
                </a:extLst>
              </a:tr>
              <a:tr h="627653">
                <a:tc>
                  <a:txBody>
                    <a:bodyPr/>
                    <a:lstStyle/>
                    <a:p>
                      <a:r>
                        <a:rPr lang="en-US" sz="1800" dirty="0">
                          <a:latin typeface="Lucida Sans" panose="020B0602030504020204" pitchFamily="34" charset="0"/>
                        </a:rPr>
                        <a:t>Exposes</a:t>
                      </a:r>
                      <a:r>
                        <a:rPr lang="en-US" sz="1800" baseline="0" dirty="0">
                          <a:latin typeface="Lucida Sans" panose="020B0602030504020204" pitchFamily="34" charset="0"/>
                        </a:rPr>
                        <a:t> students to higher level content</a:t>
                      </a:r>
                      <a:endParaRPr lang="en-US" sz="1800" dirty="0">
                        <a:latin typeface="Lucida Sans" panose="020B0602030504020204" pitchFamily="34" charset="0"/>
                      </a:endParaRPr>
                    </a:p>
                  </a:txBody>
                  <a:tcPr/>
                </a:tc>
                <a:tc>
                  <a:txBody>
                    <a:bodyPr/>
                    <a:lstStyle/>
                    <a:p>
                      <a:r>
                        <a:rPr lang="en-US" sz="1800" b="0" baseline="0" dirty="0">
                          <a:latin typeface="Lucida Sans" panose="020B0602030504020204" pitchFamily="34" charset="0"/>
                        </a:rPr>
                        <a:t>Builds knowledge of words, and the world</a:t>
                      </a:r>
                    </a:p>
                  </a:txBody>
                  <a:tcPr/>
                </a:tc>
                <a:extLst>
                  <a:ext uri="{0D108BD9-81ED-4DB2-BD59-A6C34878D82A}">
                    <a16:rowId xmlns:a16="http://schemas.microsoft.com/office/drawing/2014/main" val="10007"/>
                  </a:ext>
                </a:extLst>
              </a:tr>
              <a:tr h="347647">
                <a:tc>
                  <a:txBody>
                    <a:bodyPr/>
                    <a:lstStyle/>
                    <a:p>
                      <a:r>
                        <a:rPr lang="en-US" sz="1800" dirty="0">
                          <a:latin typeface="Lucida Sans" panose="020B0602030504020204" pitchFamily="34" charset="0"/>
                        </a:rPr>
                        <a:t>Gives all students access</a:t>
                      </a:r>
                    </a:p>
                  </a:txBody>
                  <a:tcPr/>
                </a:tc>
                <a:tc>
                  <a:txBody>
                    <a:bodyPr/>
                    <a:lstStyle/>
                    <a:p>
                      <a:r>
                        <a:rPr lang="en-US" sz="1800" b="0" baseline="0" dirty="0">
                          <a:latin typeface="Lucida Sans" panose="020B0602030504020204" pitchFamily="34" charset="0"/>
                        </a:rPr>
                        <a:t>Builds love of reading</a:t>
                      </a:r>
                    </a:p>
                  </a:txBody>
                  <a:tcPr/>
                </a:tc>
                <a:extLst>
                  <a:ext uri="{0D108BD9-81ED-4DB2-BD59-A6C34878D82A}">
                    <a16:rowId xmlns:a16="http://schemas.microsoft.com/office/drawing/2014/main" val="10008"/>
                  </a:ext>
                </a:extLst>
              </a:tr>
            </a:tbl>
          </a:graphicData>
        </a:graphic>
      </p:graphicFrame>
      <p:sp>
        <p:nvSpPr>
          <p:cNvPr id="2" name="Rectangle 1"/>
          <p:cNvSpPr/>
          <p:nvPr/>
        </p:nvSpPr>
        <p:spPr>
          <a:xfrm>
            <a:off x="152400" y="996225"/>
            <a:ext cx="8991600" cy="707886"/>
          </a:xfrm>
          <a:prstGeom prst="rect">
            <a:avLst/>
          </a:prstGeom>
        </p:spPr>
        <p:txBody>
          <a:bodyPr wrap="square">
            <a:spAutoFit/>
          </a:bodyPr>
          <a:lstStyle/>
          <a:p>
            <a:r>
              <a:rPr lang="en-US" sz="2000" dirty="0">
                <a:solidFill>
                  <a:srgbClr val="3F3F39"/>
                </a:solidFill>
                <a:latin typeface="Lucida Sans" panose="020B0602030504020204" pitchFamily="34" charset="0"/>
              </a:rPr>
              <a:t>A </a:t>
            </a:r>
            <a:r>
              <a:rPr lang="en-US" sz="2000" dirty="0">
                <a:solidFill>
                  <a:srgbClr val="24A469"/>
                </a:solidFill>
                <a:latin typeface="Lucida Sans" panose="020B0602030504020204" pitchFamily="34" charset="0"/>
              </a:rPr>
              <a:t>volume of reading </a:t>
            </a:r>
            <a:r>
              <a:rPr lang="en-US" sz="2000" dirty="0">
                <a:solidFill>
                  <a:srgbClr val="3F3F39"/>
                </a:solidFill>
                <a:latin typeface="Lucida Sans" panose="020B0602030504020204" pitchFamily="34" charset="0"/>
              </a:rPr>
              <a:t>should be balanced with the</a:t>
            </a:r>
            <a:r>
              <a:rPr lang="en-US" sz="2000" dirty="0">
                <a:latin typeface="Lucida Sans" panose="020B0602030504020204" pitchFamily="34" charset="0"/>
              </a:rPr>
              <a:t> </a:t>
            </a:r>
            <a:r>
              <a:rPr lang="en-US" sz="2000" dirty="0">
                <a:solidFill>
                  <a:srgbClr val="24A469"/>
                </a:solidFill>
                <a:latin typeface="Lucida Sans" panose="020B0602030504020204" pitchFamily="34" charset="0"/>
              </a:rPr>
              <a:t>close analytic reading</a:t>
            </a:r>
            <a:r>
              <a:rPr lang="en-US" sz="1900" dirty="0">
                <a:solidFill>
                  <a:srgbClr val="24A469"/>
                </a:solidFill>
                <a:latin typeface="Lucida Sans" panose="020B0602030504020204" pitchFamily="34" charset="0"/>
              </a:rPr>
              <a:t>.</a:t>
            </a:r>
          </a:p>
        </p:txBody>
      </p:sp>
      <p:sp>
        <p:nvSpPr>
          <p:cNvPr id="6" name="Rounded Rectangle 5"/>
          <p:cNvSpPr/>
          <p:nvPr/>
        </p:nvSpPr>
        <p:spPr bwMode="auto">
          <a:xfrm>
            <a:off x="1749799" y="242633"/>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Building Knowledge</a:t>
            </a:r>
          </a:p>
        </p:txBody>
      </p:sp>
    </p:spTree>
    <p:extLst>
      <p:ext uri="{BB962C8B-B14F-4D97-AF65-F5344CB8AC3E}">
        <p14:creationId xmlns:p14="http://schemas.microsoft.com/office/powerpoint/2010/main" val="2954838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G_TG_9.png"/>
          <p:cNvPicPr>
            <a:picLocks noGrp="1" noChangeAspect="1"/>
          </p:cNvPicPr>
          <p:nvPr>
            <p:ph idx="1"/>
          </p:nvPr>
        </p:nvPicPr>
        <p:blipFill>
          <a:blip r:embed="rId3">
            <a:extLst>
              <a:ext uri="{28A0092B-C50C-407E-A947-70E740481C1C}">
                <a14:useLocalDpi xmlns:a14="http://schemas.microsoft.com/office/drawing/2010/main" val="0"/>
              </a:ext>
            </a:extLst>
          </a:blip>
          <a:srcRect t="6529" b="6529"/>
          <a:stretch>
            <a:fillRect/>
          </a:stretch>
        </p:blipFill>
        <p:spPr>
          <a:xfrm>
            <a:off x="457200" y="1573770"/>
            <a:ext cx="7945704" cy="4369831"/>
          </a:xfrm>
        </p:spPr>
      </p:pic>
      <p:sp>
        <p:nvSpPr>
          <p:cNvPr id="3" name="Title 2"/>
          <p:cNvSpPr>
            <a:spLocks noGrp="1"/>
          </p:cNvSpPr>
          <p:nvPr>
            <p:ph type="title"/>
          </p:nvPr>
        </p:nvSpPr>
        <p:spPr>
          <a:xfrm>
            <a:off x="457200" y="826885"/>
            <a:ext cx="8229600" cy="794183"/>
          </a:xfrm>
        </p:spPr>
        <p:txBody>
          <a:bodyPr>
            <a:normAutofit/>
          </a:bodyPr>
          <a:lstStyle/>
          <a:p>
            <a:r>
              <a:rPr lang="en-US" sz="2400" dirty="0"/>
              <a:t>Independent Reading</a:t>
            </a:r>
          </a:p>
        </p:txBody>
      </p:sp>
      <p:sp>
        <p:nvSpPr>
          <p:cNvPr id="6" name="Rounded Rectangle 5"/>
          <p:cNvSpPr/>
          <p:nvPr/>
        </p:nvSpPr>
        <p:spPr bwMode="auto">
          <a:xfrm>
            <a:off x="1749799" y="242633"/>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Building Knowledge</a:t>
            </a:r>
          </a:p>
        </p:txBody>
      </p:sp>
    </p:spTree>
    <p:extLst>
      <p:ext uri="{BB962C8B-B14F-4D97-AF65-F5344CB8AC3E}">
        <p14:creationId xmlns:p14="http://schemas.microsoft.com/office/powerpoint/2010/main" val="206327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Alignment Criterion 3: Building Knowledge with Texts, Vocabulary, and Tasks</a:t>
            </a:r>
          </a:p>
        </p:txBody>
      </p:sp>
    </p:spTree>
    <p:extLst>
      <p:ext uri="{BB962C8B-B14F-4D97-AF65-F5344CB8AC3E}">
        <p14:creationId xmlns:p14="http://schemas.microsoft.com/office/powerpoint/2010/main" val="307289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3680538"/>
          <a:ext cx="8001000" cy="741680"/>
        </p:xfrm>
        <a:graphic>
          <a:graphicData uri="http://schemas.openxmlformats.org/drawingml/2006/table">
            <a:tbl>
              <a:tblPr firstRow="1" bandRow="1">
                <a:tableStyleId>{2D5ABB26-0587-4C30-8999-92F81FD0307C}</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370840">
                <a:tc>
                  <a:txBody>
                    <a:bodyPr/>
                    <a:lstStyle/>
                    <a:p>
                      <a:pPr algn="ctr"/>
                      <a:r>
                        <a:rPr lang="en-US" b="1" dirty="0">
                          <a:solidFill>
                            <a:schemeClr val="accent1"/>
                          </a:solidFill>
                        </a:rPr>
                        <a:t>Example</a:t>
                      </a:r>
                    </a:p>
                  </a:txBody>
                  <a:tcPr>
                    <a:solidFill>
                      <a:schemeClr val="bg1">
                        <a:lumMod val="95000"/>
                      </a:schemeClr>
                    </a:solidFill>
                  </a:tcPr>
                </a:tc>
                <a:tc>
                  <a:txBody>
                    <a:bodyPr/>
                    <a:lstStyle/>
                    <a:p>
                      <a:pPr algn="ctr"/>
                      <a:r>
                        <a:rPr lang="en-US" b="1" dirty="0">
                          <a:solidFill>
                            <a:schemeClr val="tx1">
                              <a:lumMod val="65000"/>
                              <a:lumOff val="35000"/>
                            </a:schemeClr>
                          </a:solidFill>
                        </a:rPr>
                        <a:t>Non-Example</a:t>
                      </a:r>
                      <a:r>
                        <a:rPr lang="en-US" b="1" baseline="0" dirty="0">
                          <a:solidFill>
                            <a:schemeClr val="tx1">
                              <a:lumMod val="65000"/>
                              <a:lumOff val="35000"/>
                            </a:schemeClr>
                          </a:solidFill>
                        </a:rPr>
                        <a:t> </a:t>
                      </a:r>
                      <a:endParaRPr lang="en-US" b="1"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7" name="Content Placeholder 1"/>
          <p:cNvSpPr txBox="1">
            <a:spLocks/>
          </p:cNvSpPr>
          <p:nvPr/>
        </p:nvSpPr>
        <p:spPr bwMode="auto">
          <a:xfrm>
            <a:off x="533400" y="953260"/>
            <a:ext cx="8001000" cy="4442538"/>
          </a:xfrm>
          <a:prstGeom prst="rect">
            <a:avLst/>
          </a:prstGeom>
          <a:ln w="25400" cap="flat" cmpd="sng" algn="ctr">
            <a:no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chemeClr val="tx1"/>
              </a:buClr>
              <a:buChar char="•"/>
              <a:defRPr sz="1400">
                <a:solidFill>
                  <a:schemeClr val="dk1"/>
                </a:solidFill>
                <a:latin typeface="+mn-lt"/>
                <a:ea typeface="+mn-ea"/>
                <a:cs typeface="+mn-cs"/>
              </a:defRPr>
            </a:lvl1pPr>
            <a:lvl2pPr marL="571500" indent="-228600" algn="l" rtl="0" eaLnBrk="1" fontAlgn="base" hangingPunct="1">
              <a:spcBef>
                <a:spcPct val="20000"/>
              </a:spcBef>
              <a:spcAft>
                <a:spcPct val="0"/>
              </a:spcAft>
              <a:buClr>
                <a:schemeClr val="tx1"/>
              </a:buClr>
              <a:buChar char="o"/>
              <a:defRPr sz="1400">
                <a:solidFill>
                  <a:schemeClr val="dk1"/>
                </a:solidFill>
                <a:latin typeface="+mn-lt"/>
                <a:ea typeface="+mn-ea"/>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400">
                <a:solidFill>
                  <a:schemeClr val="dk1"/>
                </a:solidFill>
                <a:latin typeface="+mn-lt"/>
                <a:ea typeface="+mn-ea"/>
                <a:cs typeface="+mn-cs"/>
              </a:defRPr>
            </a:lvl3pPr>
            <a:lvl4pPr marL="1257300" indent="-228600" algn="l" rtl="0" eaLnBrk="1" fontAlgn="base" hangingPunct="1">
              <a:spcBef>
                <a:spcPct val="20000"/>
              </a:spcBef>
              <a:spcAft>
                <a:spcPct val="0"/>
              </a:spcAft>
              <a:buClr>
                <a:schemeClr val="tx1"/>
              </a:buClr>
              <a:buChar char="•"/>
              <a:defRPr sz="1400">
                <a:solidFill>
                  <a:schemeClr val="dk1"/>
                </a:solidFill>
                <a:latin typeface="+mn-lt"/>
                <a:ea typeface="+mn-ea"/>
                <a:cs typeface="+mn-cs"/>
              </a:defRPr>
            </a:lvl4pPr>
            <a:lvl5pPr marL="1600200" indent="-228600" algn="l" rtl="0" eaLnBrk="1" fontAlgn="base" hangingPunct="1">
              <a:spcBef>
                <a:spcPct val="25000"/>
              </a:spcBef>
              <a:spcAft>
                <a:spcPct val="0"/>
              </a:spcAft>
              <a:buClr>
                <a:schemeClr val="tx1"/>
              </a:buClr>
              <a:buChar char="•"/>
              <a:defRPr sz="1400">
                <a:solidFill>
                  <a:schemeClr val="dk1"/>
                </a:solidFill>
                <a:latin typeface="+mn-lt"/>
                <a:ea typeface="+mn-ea"/>
                <a:cs typeface="+mn-cs"/>
              </a:defRPr>
            </a:lvl5pPr>
            <a:lvl6pPr marL="20574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6pPr>
            <a:lvl7pPr marL="25146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7pPr>
            <a:lvl8pPr marL="29718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8pPr>
            <a:lvl9pPr marL="34290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9pPr>
          </a:lstStyle>
          <a:p>
            <a:pPr marL="0" indent="0">
              <a:buFontTx/>
              <a:buNone/>
            </a:pPr>
            <a:endParaRPr lang="en-US" sz="1600" b="1" kern="0" dirty="0">
              <a:solidFill>
                <a:schemeClr val="accent4"/>
              </a:solidFill>
            </a:endParaRPr>
          </a:p>
          <a:p>
            <a:pPr marL="0" indent="0">
              <a:buNone/>
            </a:pPr>
            <a:r>
              <a:rPr lang="en-US" sz="2400" b="1" kern="0" dirty="0">
                <a:solidFill>
                  <a:srgbClr val="24A469"/>
                </a:solidFill>
                <a:latin typeface="Lucida Sans" panose="020B0602030504020204" pitchFamily="34" charset="0"/>
              </a:rPr>
              <a:t>Alignment Criterion 3: </a:t>
            </a:r>
            <a:r>
              <a:rPr lang="en-US" sz="2400" dirty="0">
                <a:latin typeface="Lucida Sans" panose="020B0602030504020204" pitchFamily="34" charset="0"/>
              </a:rPr>
              <a:t>Building Knowledge with Texts, Vocabulary and Tasks: Materials build students’ knowledge across topics and content areas.</a:t>
            </a:r>
            <a:endParaRPr lang="en-US" sz="300" kern="0" dirty="0">
              <a:latin typeface="Lucida Sans" panose="020B0602030504020204" pitchFamily="34" charset="0"/>
            </a:endParaRPr>
          </a:p>
          <a:p>
            <a:pPr lvl="2">
              <a:buFont typeface="Arial" panose="020B0604020202020204" pitchFamily="34" charset="0"/>
              <a:buChar char="•"/>
            </a:pPr>
            <a:r>
              <a:rPr lang="en-US" sz="2000" b="1" dirty="0">
                <a:latin typeface="Lucida Sans" panose="020B0602030504020204" pitchFamily="34" charset="0"/>
              </a:rPr>
              <a:t> AC Metric 3A</a:t>
            </a:r>
            <a:r>
              <a:rPr lang="en-US" sz="2000" dirty="0">
                <a:latin typeface="Lucida Sans" panose="020B0602030504020204" pitchFamily="34" charset="0"/>
              </a:rPr>
              <a:t>: Materials regularly ask students to complete culminating tasks in which they demonstrate their knowledge of a topic.</a:t>
            </a:r>
          </a:p>
          <a:p>
            <a:pPr lvl="2">
              <a:buFont typeface="Arial" panose="020B0604020202020204" pitchFamily="34" charset="0"/>
              <a:buChar char="•"/>
            </a:pPr>
            <a:r>
              <a:rPr lang="en-US" sz="2000" b="1" dirty="0">
                <a:latin typeface="Lucida Sans" panose="020B0602030504020204" pitchFamily="34" charset="0"/>
              </a:rPr>
              <a:t>AC Metric 3B</a:t>
            </a:r>
            <a:r>
              <a:rPr lang="en-US" sz="2000" dirty="0">
                <a:latin typeface="Lucida Sans" panose="020B0602030504020204" pitchFamily="34" charset="0"/>
              </a:rPr>
              <a:t>: Materials require students to engage in many short, focused research projects annually to develop students’ knowledge in a range of areas and to enable students to develop the expertise needed to conduct research independently. </a:t>
            </a:r>
          </a:p>
          <a:p>
            <a:pPr lvl="2">
              <a:buFont typeface="Arial" panose="020B0604020202020204" pitchFamily="34" charset="0"/>
              <a:buChar char="•"/>
            </a:pPr>
            <a:r>
              <a:rPr lang="en-US" sz="2000" b="1" dirty="0">
                <a:latin typeface="Lucida Sans" panose="020B0602030504020204" pitchFamily="34" charset="0"/>
              </a:rPr>
              <a:t>AC Metric 3C:</a:t>
            </a:r>
            <a:r>
              <a:rPr lang="en-US" sz="2000" dirty="0">
                <a:latin typeface="Lucida Sans" panose="020B0602030504020204" pitchFamily="34" charset="0"/>
              </a:rPr>
              <a:t> Materials include a cohesive, year-long plan for students to interact with and build academic vocabulary.</a:t>
            </a:r>
          </a:p>
          <a:p>
            <a:pPr marL="0" indent="0">
              <a:buNone/>
            </a:pPr>
            <a:endParaRPr lang="en-US" sz="1600" dirty="0">
              <a:solidFill>
                <a:srgbClr val="3F3F39"/>
              </a:solidFill>
              <a:latin typeface="Lucida Sans" panose="020B0602030504020204" pitchFamily="34" charset="0"/>
            </a:endParaRPr>
          </a:p>
          <a:p>
            <a:pPr marL="228600" lvl="1">
              <a:spcBef>
                <a:spcPts val="0"/>
              </a:spcBef>
              <a:buFont typeface="Wingdings" panose="05000000000000000000" pitchFamily="2" charset="2"/>
              <a:buChar char="ü"/>
            </a:pPr>
            <a:endParaRPr lang="en-US" sz="1600" kern="0" dirty="0"/>
          </a:p>
          <a:p>
            <a:pPr marL="0" lvl="1" indent="0">
              <a:spcBef>
                <a:spcPts val="0"/>
              </a:spcBef>
              <a:buNone/>
            </a:pPr>
            <a:endParaRPr lang="en-US" sz="1600" kern="0" dirty="0"/>
          </a:p>
          <a:p>
            <a:endParaRPr lang="en-US" kern="0" dirty="0"/>
          </a:p>
          <a:p>
            <a:pPr marL="0" indent="0">
              <a:buFontTx/>
              <a:buNone/>
            </a:pPr>
            <a:endParaRPr lang="en-US" kern="0" dirty="0"/>
          </a:p>
        </p:txBody>
      </p:sp>
      <p:sp>
        <p:nvSpPr>
          <p:cNvPr id="9" name="Rounded Rectangle 8"/>
          <p:cNvSpPr/>
          <p:nvPr/>
        </p:nvSpPr>
        <p:spPr bwMode="auto">
          <a:xfrm>
            <a:off x="1053548" y="385602"/>
            <a:ext cx="6996787"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000" dirty="0">
                <a:latin typeface="Lucida Sans" panose="020B0602030504020204" pitchFamily="34" charset="0"/>
              </a:rPr>
              <a:t>Building Knowledge with Texts, Vocabulary, and Tasks</a:t>
            </a:r>
          </a:p>
        </p:txBody>
      </p:sp>
      <p:sp>
        <p:nvSpPr>
          <p:cNvPr id="6" name="TextBox 5"/>
          <p:cNvSpPr txBox="1"/>
          <p:nvPr/>
        </p:nvSpPr>
        <p:spPr>
          <a:xfrm>
            <a:off x="7995314" y="5963456"/>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31</a:t>
            </a:r>
          </a:p>
        </p:txBody>
      </p:sp>
    </p:spTree>
    <p:extLst>
      <p:ext uri="{BB962C8B-B14F-4D97-AF65-F5344CB8AC3E}">
        <p14:creationId xmlns:p14="http://schemas.microsoft.com/office/powerpoint/2010/main" val="401936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413" y="3162662"/>
            <a:ext cx="8692487" cy="2362200"/>
          </a:xfrm>
        </p:spPr>
        <p:txBody>
          <a:bodyPr/>
          <a:lstStyle/>
          <a:p>
            <a:endParaRPr lang="en-US" dirty="0"/>
          </a:p>
          <a:p>
            <a:pPr marL="0" indent="0">
              <a:buNone/>
            </a:pPr>
            <a:r>
              <a:rPr lang="en-US" dirty="0"/>
              <a:t>What will students say if you ask: “What did you learn from the reading and study we’ve done?”</a:t>
            </a:r>
          </a:p>
          <a:p>
            <a:pPr marL="0" indent="0">
              <a:buNone/>
            </a:pPr>
            <a:endParaRPr lang="en-US" dirty="0"/>
          </a:p>
          <a:p>
            <a:pPr marL="0" indent="0">
              <a:buNone/>
            </a:pPr>
            <a:endParaRPr lang="en-US" dirty="0"/>
          </a:p>
        </p:txBody>
      </p:sp>
      <p:sp>
        <p:nvSpPr>
          <p:cNvPr id="4" name="Title 3"/>
          <p:cNvSpPr>
            <a:spLocks noGrp="1"/>
          </p:cNvSpPr>
          <p:nvPr>
            <p:ph type="title"/>
          </p:nvPr>
        </p:nvSpPr>
        <p:spPr>
          <a:xfrm>
            <a:off x="413413" y="1581043"/>
            <a:ext cx="8229600" cy="1143000"/>
          </a:xfrm>
        </p:spPr>
        <p:txBody>
          <a:bodyPr>
            <a:noAutofit/>
          </a:bodyPr>
          <a:lstStyle/>
          <a:p>
            <a:pPr lvl="2"/>
            <a:r>
              <a:rPr lang="en-US" sz="2400" b="1" dirty="0">
                <a:solidFill>
                  <a:srgbClr val="24A469"/>
                </a:solidFill>
                <a:latin typeface="Lucida Sans" panose="020B0602030504020204" pitchFamily="34" charset="0"/>
              </a:rPr>
              <a:t>Alignment Criterion 3A</a:t>
            </a:r>
            <a:r>
              <a:rPr lang="en-US" sz="2400" b="1" dirty="0">
                <a:solidFill>
                  <a:srgbClr val="24A469"/>
                </a:solidFill>
              </a:rPr>
              <a:t>: </a:t>
            </a:r>
            <a:r>
              <a:rPr lang="en-US" sz="2400" dirty="0">
                <a:latin typeface="Lucida Sans" panose="020B0602030504020204" pitchFamily="34" charset="0"/>
              </a:rPr>
              <a:t>Materials regularly ask students to complete culminating tasks in which they demonstrate their knowledge of a topic.</a:t>
            </a:r>
          </a:p>
        </p:txBody>
      </p:sp>
      <p:sp>
        <p:nvSpPr>
          <p:cNvPr id="6" name="TextBox 5"/>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32</a:t>
            </a:r>
          </a:p>
        </p:txBody>
      </p:sp>
      <p:sp>
        <p:nvSpPr>
          <p:cNvPr id="7" name="Rounded Rectangle 6"/>
          <p:cNvSpPr/>
          <p:nvPr/>
        </p:nvSpPr>
        <p:spPr bwMode="auto">
          <a:xfrm>
            <a:off x="1053548" y="385602"/>
            <a:ext cx="6996787"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000" dirty="0">
                <a:latin typeface="Lucida Sans" panose="020B0602030504020204" pitchFamily="34" charset="0"/>
              </a:rPr>
              <a:t>Building Knowledge with Texts, Vocabulary, and Tasks</a:t>
            </a:r>
          </a:p>
        </p:txBody>
      </p:sp>
    </p:spTree>
    <p:extLst>
      <p:ext uri="{BB962C8B-B14F-4D97-AF65-F5344CB8AC3E}">
        <p14:creationId xmlns:p14="http://schemas.microsoft.com/office/powerpoint/2010/main" val="3214073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998186" y="2112579"/>
            <a:ext cx="6404797" cy="3137338"/>
          </a:xfrm>
          <a:prstGeom prst="rect">
            <a:avLst/>
          </a:prstGeom>
        </p:spPr>
      </p:pic>
      <p:sp>
        <p:nvSpPr>
          <p:cNvPr id="6" name="Rounded Rectangle 5"/>
          <p:cNvSpPr/>
          <p:nvPr/>
        </p:nvSpPr>
        <p:spPr bwMode="auto">
          <a:xfrm>
            <a:off x="1053548" y="385602"/>
            <a:ext cx="6996787"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000" dirty="0">
                <a:latin typeface="Lucida Sans" panose="020B0602030504020204" pitchFamily="34" charset="0"/>
              </a:rPr>
              <a:t>Building Knowledge with Texts, Vocabulary, and Tasks</a:t>
            </a:r>
          </a:p>
        </p:txBody>
      </p:sp>
      <p:sp>
        <p:nvSpPr>
          <p:cNvPr id="7" name="TextBox 6"/>
          <p:cNvSpPr txBox="1"/>
          <p:nvPr/>
        </p:nvSpPr>
        <p:spPr>
          <a:xfrm>
            <a:off x="265434" y="1351722"/>
            <a:ext cx="8573014" cy="523220"/>
          </a:xfrm>
          <a:prstGeom prst="rect">
            <a:avLst/>
          </a:prstGeom>
          <a:noFill/>
        </p:spPr>
        <p:txBody>
          <a:bodyPr wrap="square" rtlCol="0">
            <a:spAutoFit/>
          </a:bodyPr>
          <a:lstStyle/>
          <a:p>
            <a:r>
              <a:rPr lang="en-US" sz="2800" dirty="0">
                <a:latin typeface="Lucida Sans" panose="020B0602030504020204" pitchFamily="34" charset="0"/>
              </a:rPr>
              <a:t>Building Knowledge:  Example or Non-example?</a:t>
            </a:r>
          </a:p>
        </p:txBody>
      </p:sp>
    </p:spTree>
    <p:extLst>
      <p:ext uri="{BB962C8B-B14F-4D97-AF65-F5344CB8AC3E}">
        <p14:creationId xmlns:p14="http://schemas.microsoft.com/office/powerpoint/2010/main" val="3248233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053548" y="385602"/>
            <a:ext cx="6996787"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000" dirty="0">
                <a:latin typeface="Lucida Sans" panose="020B0602030504020204" pitchFamily="34" charset="0"/>
              </a:rPr>
              <a:t>Building Knowledge with Texts, Vocabulary, and Tasks</a:t>
            </a:r>
          </a:p>
        </p:txBody>
      </p:sp>
      <p:pic>
        <p:nvPicPr>
          <p:cNvPr id="3" name="Picture 2"/>
          <p:cNvPicPr>
            <a:picLocks noChangeAspect="1"/>
          </p:cNvPicPr>
          <p:nvPr/>
        </p:nvPicPr>
        <p:blipFill>
          <a:blip r:embed="rId3"/>
          <a:stretch>
            <a:fillRect/>
          </a:stretch>
        </p:blipFill>
        <p:spPr>
          <a:xfrm>
            <a:off x="437322" y="1945162"/>
            <a:ext cx="7863715" cy="3026887"/>
          </a:xfrm>
          <a:prstGeom prst="rect">
            <a:avLst/>
          </a:prstGeom>
        </p:spPr>
      </p:pic>
      <p:sp>
        <p:nvSpPr>
          <p:cNvPr id="4" name="TextBox 3"/>
          <p:cNvSpPr txBox="1"/>
          <p:nvPr/>
        </p:nvSpPr>
        <p:spPr>
          <a:xfrm>
            <a:off x="649962" y="1483498"/>
            <a:ext cx="6957392" cy="523220"/>
          </a:xfrm>
          <a:prstGeom prst="rect">
            <a:avLst/>
          </a:prstGeom>
          <a:noFill/>
        </p:spPr>
        <p:txBody>
          <a:bodyPr wrap="square" rtlCol="0">
            <a:spAutoFit/>
          </a:bodyPr>
          <a:lstStyle/>
          <a:p>
            <a:r>
              <a:rPr lang="en-US" sz="2800" dirty="0">
                <a:latin typeface="Lucida Sans" panose="020B0602030504020204" pitchFamily="34" charset="0"/>
              </a:rPr>
              <a:t>Building Knowledge:  Example  </a:t>
            </a:r>
          </a:p>
        </p:txBody>
      </p:sp>
    </p:spTree>
    <p:extLst>
      <p:ext uri="{BB962C8B-B14F-4D97-AF65-F5344CB8AC3E}">
        <p14:creationId xmlns:p14="http://schemas.microsoft.com/office/powerpoint/2010/main" val="3539655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40"/>
            <a:ext cx="8229600" cy="1143000"/>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a:latin typeface="Lucida Sans"/>
                <a:ea typeface="+mj-ea"/>
                <a:cs typeface="Lucida Sans"/>
              </a:rPr>
              <a:t>Essential Questions </a:t>
            </a:r>
          </a:p>
        </p:txBody>
      </p:sp>
      <p:sp>
        <p:nvSpPr>
          <p:cNvPr id="3" name="Content Placeholder 2"/>
          <p:cNvSpPr>
            <a:spLocks noGrp="1"/>
          </p:cNvSpPr>
          <p:nvPr>
            <p:ph idx="1"/>
          </p:nvPr>
        </p:nvSpPr>
        <p:spPr/>
        <p:txBody>
          <a:bodyPr/>
          <a:lstStyle/>
          <a:p>
            <a:pPr lvl="0" fontAlgn="base"/>
            <a:r>
              <a:rPr lang="en-US" dirty="0"/>
              <a:t>How does the </a:t>
            </a:r>
            <a:r>
              <a:rPr lang="en-US" b="1" dirty="0"/>
              <a:t>Instructional Materials Evaluation Tool (IMET</a:t>
            </a:r>
            <a:r>
              <a:rPr lang="en-US" dirty="0"/>
              <a:t>) reflect the major features of the Standards and the Shifts?</a:t>
            </a:r>
          </a:p>
          <a:p>
            <a:pPr lvl="0" fontAlgn="base"/>
            <a:endParaRPr lang="en-US" dirty="0"/>
          </a:p>
          <a:p>
            <a:pPr lvl="0" fontAlgn="base"/>
            <a:r>
              <a:rPr lang="en-US" dirty="0"/>
              <a:t>What understandings support high-quality, accurate application of the IMET metrics?</a:t>
            </a:r>
          </a:p>
          <a:p>
            <a:endParaRPr lang="en-US" dirty="0"/>
          </a:p>
        </p:txBody>
      </p:sp>
    </p:spTree>
    <p:extLst>
      <p:ext uri="{BB962C8B-B14F-4D97-AF65-F5344CB8AC3E}">
        <p14:creationId xmlns:p14="http://schemas.microsoft.com/office/powerpoint/2010/main" val="2400042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951" y="3636934"/>
            <a:ext cx="7651962" cy="2362200"/>
          </a:xfrm>
        </p:spPr>
        <p:txBody>
          <a:bodyPr/>
          <a:lstStyle/>
          <a:p>
            <a:r>
              <a:rPr lang="en-US" dirty="0"/>
              <a:t>CCSS Research: Standards 7, 8, 9, 10</a:t>
            </a:r>
          </a:p>
          <a:p>
            <a:r>
              <a:rPr lang="en-US" dirty="0"/>
              <a:t>Research = inquiry</a:t>
            </a:r>
          </a:p>
          <a:p>
            <a:r>
              <a:rPr lang="en-US" dirty="0"/>
              <a:t>Time to complete? Short </a:t>
            </a:r>
          </a:p>
          <a:p>
            <a:r>
              <a:rPr lang="en-US" dirty="0"/>
              <a:t>Spot check for inclusion</a:t>
            </a:r>
          </a:p>
          <a:p>
            <a:endParaRPr lang="en-US" dirty="0"/>
          </a:p>
          <a:p>
            <a:endParaRPr lang="en-US" dirty="0"/>
          </a:p>
        </p:txBody>
      </p:sp>
      <p:sp>
        <p:nvSpPr>
          <p:cNvPr id="4" name="Title 3"/>
          <p:cNvSpPr>
            <a:spLocks noGrp="1"/>
          </p:cNvSpPr>
          <p:nvPr>
            <p:ph type="title"/>
          </p:nvPr>
        </p:nvSpPr>
        <p:spPr>
          <a:xfrm>
            <a:off x="413413" y="1860961"/>
            <a:ext cx="8229600" cy="1143000"/>
          </a:xfrm>
        </p:spPr>
        <p:txBody>
          <a:bodyPr>
            <a:noAutofit/>
          </a:bodyPr>
          <a:lstStyle/>
          <a:p>
            <a:pPr lvl="2"/>
            <a:r>
              <a:rPr lang="en-US" sz="2400" b="1" dirty="0">
                <a:solidFill>
                  <a:srgbClr val="24A469"/>
                </a:solidFill>
                <a:latin typeface="Lucida Sans" panose="020B0602030504020204" pitchFamily="34" charset="0"/>
              </a:rPr>
              <a:t>Alignment Criterion 3B</a:t>
            </a:r>
            <a:r>
              <a:rPr lang="en-US" sz="2400" dirty="0">
                <a:latin typeface="Lucida Sans" panose="020B0602030504020204" pitchFamily="34" charset="0"/>
              </a:rPr>
              <a:t>: Materials require students to engage in many short, focused research projects annually to develop students’ knowledge in a range of areas and to enable students to develop the expertise needed to conduct research independently. </a:t>
            </a:r>
          </a:p>
        </p:txBody>
      </p:sp>
      <p:sp>
        <p:nvSpPr>
          <p:cNvPr id="6" name="TextBox 5"/>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33</a:t>
            </a:r>
          </a:p>
        </p:txBody>
      </p:sp>
      <p:sp>
        <p:nvSpPr>
          <p:cNvPr id="7" name="Rounded Rectangle 6"/>
          <p:cNvSpPr/>
          <p:nvPr/>
        </p:nvSpPr>
        <p:spPr bwMode="auto">
          <a:xfrm>
            <a:off x="1053548" y="385602"/>
            <a:ext cx="6996787"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000" dirty="0">
                <a:latin typeface="Lucida Sans" panose="020B0602030504020204" pitchFamily="34" charset="0"/>
              </a:rPr>
              <a:t>Building Knowledge with Texts, Vocabulary, and Tasks</a:t>
            </a:r>
          </a:p>
        </p:txBody>
      </p:sp>
    </p:spTree>
    <p:extLst>
      <p:ext uri="{BB962C8B-B14F-4D97-AF65-F5344CB8AC3E}">
        <p14:creationId xmlns:p14="http://schemas.microsoft.com/office/powerpoint/2010/main" val="2740833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onEx.NatGeo.Gr5.AC3D.png"/>
          <p:cNvPicPr>
            <a:picLocks noGrp="1" noChangeAspect="1"/>
          </p:cNvPicPr>
          <p:nvPr>
            <p:ph idx="1"/>
          </p:nvPr>
        </p:nvPicPr>
        <p:blipFill rotWithShape="1">
          <a:blip r:embed="rId3">
            <a:alphaModFix/>
            <a:extLst>
              <a:ext uri="{28A0092B-C50C-407E-A947-70E740481C1C}">
                <a14:useLocalDpi xmlns:a14="http://schemas.microsoft.com/office/drawing/2010/main" val="0"/>
              </a:ext>
            </a:extLst>
          </a:blip>
          <a:srcRect l="2570" t="11732" r="2109" b="2671"/>
          <a:stretch/>
        </p:blipFill>
        <p:spPr>
          <a:xfrm>
            <a:off x="1749972" y="1876482"/>
            <a:ext cx="5831928" cy="43338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title"/>
          </p:nvPr>
        </p:nvSpPr>
        <p:spPr>
          <a:xfrm>
            <a:off x="437141" y="1020924"/>
            <a:ext cx="8229600" cy="1143000"/>
          </a:xfrm>
        </p:spPr>
        <p:txBody>
          <a:bodyPr/>
          <a:lstStyle/>
          <a:p>
            <a:r>
              <a:rPr lang="en-US" dirty="0"/>
              <a:t>Research: Example or Non-example?</a:t>
            </a:r>
          </a:p>
        </p:txBody>
      </p:sp>
      <p:sp>
        <p:nvSpPr>
          <p:cNvPr id="7" name="Rounded Rectangle 6"/>
          <p:cNvSpPr/>
          <p:nvPr/>
        </p:nvSpPr>
        <p:spPr bwMode="auto">
          <a:xfrm>
            <a:off x="1053548" y="385602"/>
            <a:ext cx="6996787"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000" dirty="0">
                <a:latin typeface="Lucida Sans" panose="020B0602030504020204" pitchFamily="34" charset="0"/>
              </a:rPr>
              <a:t>Building Knowledge with Texts, Vocabulary, and Tasks</a:t>
            </a:r>
          </a:p>
        </p:txBody>
      </p:sp>
    </p:spTree>
    <p:extLst>
      <p:ext uri="{BB962C8B-B14F-4D97-AF65-F5344CB8AC3E}">
        <p14:creationId xmlns:p14="http://schemas.microsoft.com/office/powerpoint/2010/main" val="2530173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08-26 at 10.39.02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5654" b="29104"/>
          <a:stretch/>
        </p:blipFill>
        <p:spPr>
          <a:xfrm>
            <a:off x="693682" y="1553898"/>
            <a:ext cx="7993117" cy="4605601"/>
          </a:xfrm>
        </p:spPr>
      </p:pic>
      <p:sp>
        <p:nvSpPr>
          <p:cNvPr id="2" name="Title 1"/>
          <p:cNvSpPr>
            <a:spLocks noGrp="1"/>
          </p:cNvSpPr>
          <p:nvPr>
            <p:ph type="title"/>
          </p:nvPr>
        </p:nvSpPr>
        <p:spPr>
          <a:xfrm>
            <a:off x="457200" y="846138"/>
            <a:ext cx="8229600" cy="1143000"/>
          </a:xfrm>
        </p:spPr>
        <p:txBody>
          <a:bodyPr/>
          <a:lstStyle/>
          <a:p>
            <a:r>
              <a:rPr lang="en-US" dirty="0"/>
              <a:t>Research: Example or Non-example?</a:t>
            </a:r>
          </a:p>
        </p:txBody>
      </p:sp>
      <p:sp>
        <p:nvSpPr>
          <p:cNvPr id="7" name="Rounded Rectangle 6"/>
          <p:cNvSpPr/>
          <p:nvPr/>
        </p:nvSpPr>
        <p:spPr bwMode="auto">
          <a:xfrm>
            <a:off x="1053548" y="385602"/>
            <a:ext cx="6996787"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000" dirty="0">
                <a:latin typeface="Lucida Sans" panose="020B0602030504020204" pitchFamily="34" charset="0"/>
              </a:rPr>
              <a:t>Building Knowledge with Texts, Vocabulary, and Tasks</a:t>
            </a:r>
          </a:p>
        </p:txBody>
      </p:sp>
    </p:spTree>
    <p:extLst>
      <p:ext uri="{BB962C8B-B14F-4D97-AF65-F5344CB8AC3E}">
        <p14:creationId xmlns:p14="http://schemas.microsoft.com/office/powerpoint/2010/main" val="2804926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2042" y="2378324"/>
            <a:ext cx="7648833" cy="3816429"/>
          </a:xfrm>
          <a:prstGeom prst="rect">
            <a:avLst/>
          </a:prstGeom>
        </p:spPr>
        <p:txBody>
          <a:bodyPr wrap="square">
            <a:spAutoFit/>
          </a:bodyPr>
          <a:lstStyle/>
          <a:p>
            <a:r>
              <a:rPr lang="en-US" sz="2200" b="1" dirty="0">
                <a:latin typeface="Lucida Sans" panose="020B0602030504020204" pitchFamily="34" charset="0"/>
              </a:rPr>
              <a:t>Importance of Vocabulary</a:t>
            </a:r>
          </a:p>
          <a:p>
            <a:pPr marL="342900" indent="-342900">
              <a:buFont typeface="Arial" panose="020B0604020202020204" pitchFamily="34" charset="0"/>
              <a:buChar char="•"/>
            </a:pPr>
            <a:r>
              <a:rPr lang="en-US" sz="2200" dirty="0">
                <a:latin typeface="Lucida Sans" panose="020B0602030504020204" pitchFamily="34" charset="0"/>
              </a:rPr>
              <a:t>Nearly a century of research (Whipple 1925, NAEP 2012)</a:t>
            </a:r>
          </a:p>
          <a:p>
            <a:pPr marL="342900" indent="-342900">
              <a:buFont typeface="Arial" panose="020B0604020202020204" pitchFamily="34" charset="0"/>
              <a:buChar char="•"/>
            </a:pPr>
            <a:r>
              <a:rPr lang="en-US" sz="2200" dirty="0">
                <a:latin typeface="Lucida Sans" panose="020B0602030504020204" pitchFamily="34" charset="0"/>
              </a:rPr>
              <a:t>Feature of complex text that likely causes greatest difficulty (Nelson et al 2012)</a:t>
            </a:r>
          </a:p>
          <a:p>
            <a:pPr marL="342900" indent="-342900">
              <a:buFont typeface="Arial" panose="020B0604020202020204" pitchFamily="34" charset="0"/>
              <a:buChar char="•"/>
            </a:pPr>
            <a:r>
              <a:rPr lang="en-US" sz="2200" dirty="0">
                <a:latin typeface="Lucida Sans" panose="020B0602030504020204" pitchFamily="34" charset="0"/>
              </a:rPr>
              <a:t>Having to determine the meaning of too many words slows readers up; problem gets much worse with complex text.</a:t>
            </a:r>
          </a:p>
          <a:p>
            <a:pPr marL="342900" indent="-342900">
              <a:buFont typeface="Arial" panose="020B0604020202020204" pitchFamily="34" charset="0"/>
              <a:buChar char="•"/>
            </a:pPr>
            <a:r>
              <a:rPr lang="en-US" sz="2200" dirty="0">
                <a:latin typeface="Lucida Sans" panose="020B0602030504020204" pitchFamily="34" charset="0"/>
              </a:rPr>
              <a:t>Not knowing words on the page is debilitating.</a:t>
            </a:r>
          </a:p>
          <a:p>
            <a:pPr marL="342900" indent="-342900">
              <a:buFont typeface="Arial" panose="020B0604020202020204" pitchFamily="34" charset="0"/>
              <a:buChar char="•"/>
            </a:pPr>
            <a:r>
              <a:rPr lang="en-US" sz="2200" dirty="0">
                <a:latin typeface="Lucida Sans" panose="020B0602030504020204" pitchFamily="34" charset="0"/>
              </a:rPr>
              <a:t>“30 Million Word Gap”</a:t>
            </a:r>
          </a:p>
          <a:p>
            <a:pPr marL="342900" indent="-342900">
              <a:buFont typeface="Arial" panose="020B0604020202020204" pitchFamily="34" charset="0"/>
              <a:buChar char="•"/>
            </a:pPr>
            <a:r>
              <a:rPr lang="en-US" sz="2200" dirty="0">
                <a:latin typeface="Lucida Sans" panose="020B0602030504020204" pitchFamily="34" charset="0"/>
              </a:rPr>
              <a:t>After much research… </a:t>
            </a:r>
          </a:p>
        </p:txBody>
      </p:sp>
      <p:sp>
        <p:nvSpPr>
          <p:cNvPr id="3" name="Rectangle 2"/>
          <p:cNvSpPr/>
          <p:nvPr/>
        </p:nvSpPr>
        <p:spPr>
          <a:xfrm>
            <a:off x="490060" y="790200"/>
            <a:ext cx="8044249" cy="1815882"/>
          </a:xfrm>
          <a:prstGeom prst="rect">
            <a:avLst/>
          </a:prstGeom>
        </p:spPr>
        <p:txBody>
          <a:bodyPr wrap="square">
            <a:spAutoFit/>
          </a:bodyPr>
          <a:lstStyle/>
          <a:p>
            <a:pPr lvl="2"/>
            <a:endParaRPr lang="en-US" sz="2000" b="1" dirty="0">
              <a:solidFill>
                <a:schemeClr val="accent2"/>
              </a:solidFill>
              <a:latin typeface="Lucida Sans" panose="020B0602030504020204" pitchFamily="34" charset="0"/>
            </a:endParaRPr>
          </a:p>
          <a:p>
            <a:pPr marL="0" lvl="2"/>
            <a:r>
              <a:rPr lang="en-US" sz="2400" b="1" dirty="0">
                <a:solidFill>
                  <a:schemeClr val="accent2"/>
                </a:solidFill>
                <a:latin typeface="Lucida Sans" panose="020B0602030504020204" pitchFamily="34" charset="0"/>
              </a:rPr>
              <a:t>Alignment Criterion Metric 3C</a:t>
            </a:r>
            <a:r>
              <a:rPr lang="en-US" sz="2400" b="1" dirty="0">
                <a:latin typeface="Lucida Sans" panose="020B0602030504020204" pitchFamily="34" charset="0"/>
              </a:rPr>
              <a:t>:</a:t>
            </a:r>
            <a:r>
              <a:rPr lang="en-US" sz="2400" dirty="0">
                <a:latin typeface="Lucida Sans" panose="020B0602030504020204" pitchFamily="34" charset="0"/>
              </a:rPr>
              <a:t> Materials include a cohesive, year-long plan for students to interact with and build academic vocabulary.</a:t>
            </a:r>
          </a:p>
          <a:p>
            <a:pPr lvl="2"/>
            <a:endParaRPr lang="en-US" sz="2000" dirty="0">
              <a:latin typeface="Lucida Sans" panose="020B0602030504020204" pitchFamily="34" charset="0"/>
            </a:endParaRPr>
          </a:p>
        </p:txBody>
      </p:sp>
      <p:sp>
        <p:nvSpPr>
          <p:cNvPr id="5" name="Rounded Rectangle 4"/>
          <p:cNvSpPr/>
          <p:nvPr/>
        </p:nvSpPr>
        <p:spPr bwMode="auto">
          <a:xfrm>
            <a:off x="1013792" y="246453"/>
            <a:ext cx="6996787"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000" dirty="0">
                <a:latin typeface="Lucida Sans" panose="020B0602030504020204" pitchFamily="34" charset="0"/>
              </a:rPr>
              <a:t>Building Knowledge with Texts, Vocabulary, and Tasks</a:t>
            </a:r>
          </a:p>
        </p:txBody>
      </p:sp>
      <p:sp>
        <p:nvSpPr>
          <p:cNvPr id="6" name="TextBox 5"/>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34</a:t>
            </a:r>
          </a:p>
        </p:txBody>
      </p:sp>
    </p:spTree>
    <p:extLst>
      <p:ext uri="{BB962C8B-B14F-4D97-AF65-F5344CB8AC3E}">
        <p14:creationId xmlns:p14="http://schemas.microsoft.com/office/powerpoint/2010/main" val="3395111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013792" y="246453"/>
            <a:ext cx="6996787"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000" dirty="0">
                <a:latin typeface="Lucida Sans" panose="020B0602030504020204" pitchFamily="34" charset="0"/>
              </a:rPr>
              <a:t>Building Knowledge with Texts, Vocabulary, and Tasks</a:t>
            </a:r>
          </a:p>
        </p:txBody>
      </p:sp>
      <p:sp>
        <p:nvSpPr>
          <p:cNvPr id="4" name="Title 1"/>
          <p:cNvSpPr txBox="1">
            <a:spLocks/>
          </p:cNvSpPr>
          <p:nvPr/>
        </p:nvSpPr>
        <p:spPr>
          <a:xfrm>
            <a:off x="397384" y="1218855"/>
            <a:ext cx="8410713" cy="5400605"/>
          </a:xfrm>
          <a:prstGeom prst="rect">
            <a:avLst/>
          </a:prstGeom>
        </p:spPr>
        <p:txBody>
          <a:bodyPr/>
          <a:lstStyle>
            <a:lvl1pPr algn="l" defTabSz="457200" rtl="0" eaLnBrk="1" latinLnBrk="0" hangingPunct="1">
              <a:spcBef>
                <a:spcPct val="0"/>
              </a:spcBef>
              <a:buNone/>
              <a:defRPr sz="2800" kern="1200">
                <a:solidFill>
                  <a:schemeClr val="tx1"/>
                </a:solidFill>
                <a:latin typeface="Lucida Sans"/>
                <a:ea typeface="+mj-ea"/>
                <a:cs typeface="Lucida Sans"/>
              </a:defRPr>
            </a:lvl1pPr>
          </a:lstStyle>
          <a:p>
            <a:r>
              <a:rPr lang="en-US" dirty="0">
                <a:solidFill>
                  <a:srgbClr val="3F3F39"/>
                </a:solidFill>
              </a:rPr>
              <a:t>Example</a:t>
            </a:r>
          </a:p>
          <a:p>
            <a:endParaRPr lang="en-US" dirty="0">
              <a:latin typeface="Lucida Sans" panose="020B0602030504020204" pitchFamily="34" charset="0"/>
            </a:endParaRPr>
          </a:p>
          <a:p>
            <a:r>
              <a:rPr lang="en-US" sz="1800" dirty="0">
                <a:latin typeface="Lucida Sans" panose="020B0602030504020204" pitchFamily="34" charset="0"/>
                <a:cs typeface="Kalinga" panose="020B0502040204020203" pitchFamily="34" charset="0"/>
              </a:rPr>
              <a:t>With </a:t>
            </a:r>
            <a:r>
              <a:rPr lang="en-US" sz="1800" b="1" dirty="0">
                <a:latin typeface="Lucida Sans" panose="020B0602030504020204" pitchFamily="34" charset="0"/>
                <a:cs typeface="Kalinga" panose="020B0502040204020203" pitchFamily="34" charset="0"/>
              </a:rPr>
              <a:t>prompting, scaffolding, and support</a:t>
            </a:r>
            <a:r>
              <a:rPr lang="en-US" sz="1800" dirty="0">
                <a:latin typeface="Lucida Sans" panose="020B0602030504020204" pitchFamily="34" charset="0"/>
                <a:cs typeface="Kalinga" panose="020B0502040204020203" pitchFamily="34" charset="0"/>
              </a:rPr>
              <a:t>, the students will review the series of pictures and text to determine how water was important to early Asian civilizations.  After reviewing the documents, students will write to the prompt independently.</a:t>
            </a:r>
          </a:p>
          <a:p>
            <a:endParaRPr lang="en-US" sz="1800" dirty="0">
              <a:latin typeface="Lucida Sans" panose="020B0602030504020204" pitchFamily="34" charset="0"/>
              <a:cs typeface="Kalinga" panose="020B0502040204020203" pitchFamily="34" charset="0"/>
            </a:endParaRPr>
          </a:p>
          <a:p>
            <a:r>
              <a:rPr lang="en-US" sz="1800" b="1" dirty="0">
                <a:latin typeface="Lucida Sans" panose="020B0602030504020204" pitchFamily="34" charset="0"/>
                <a:cs typeface="Kalinga" panose="020B0502040204020203" pitchFamily="34" charset="0"/>
              </a:rPr>
              <a:t>Helpful Vocabulary:</a:t>
            </a:r>
          </a:p>
          <a:p>
            <a:r>
              <a:rPr lang="en-US" sz="1800" b="1" dirty="0">
                <a:latin typeface="Lucida Sans" panose="020B0602030504020204" pitchFamily="34" charset="0"/>
                <a:cs typeface="Kalinga" panose="020B0502040204020203" pitchFamily="34" charset="0"/>
              </a:rPr>
              <a:t>fertile		irrigation canals	Indus River		  trade</a:t>
            </a:r>
          </a:p>
          <a:p>
            <a:r>
              <a:rPr lang="en-US" sz="1800" b="1" dirty="0">
                <a:latin typeface="Lucida Sans" panose="020B0602030504020204" pitchFamily="34" charset="0"/>
                <a:cs typeface="Kalinga" panose="020B0502040204020203" pitchFamily="34" charset="0"/>
              </a:rPr>
              <a:t>cultivate	sacred				Yangtze River	  transport</a:t>
            </a:r>
          </a:p>
          <a:p>
            <a:r>
              <a:rPr lang="en-US" sz="1800" b="1" dirty="0">
                <a:latin typeface="Lucida Sans" panose="020B0602030504020204" pitchFamily="34" charset="0"/>
                <a:cs typeface="Kalinga" panose="020B0502040204020203" pitchFamily="34" charset="0"/>
              </a:rPr>
              <a:t>source		Hinduism			Yellow River  	  Himalayan Mountains</a:t>
            </a:r>
          </a:p>
          <a:p>
            <a:endParaRPr lang="en-US" sz="1800" b="1" dirty="0">
              <a:latin typeface="Lucida Sans" panose="020B0602030504020204" pitchFamily="34" charset="0"/>
              <a:cs typeface="Kalinga" panose="020B0502040204020203" pitchFamily="34" charset="0"/>
            </a:endParaRPr>
          </a:p>
          <a:p>
            <a:endParaRPr lang="en-US" sz="1800" b="1" dirty="0">
              <a:latin typeface="Lucida Sans" panose="020B0602030504020204" pitchFamily="34" charset="0"/>
              <a:cs typeface="Kalinga" panose="020B0502040204020203" pitchFamily="34" charset="0"/>
            </a:endParaRPr>
          </a:p>
          <a:p>
            <a:r>
              <a:rPr lang="en-US" sz="1800" b="1" dirty="0">
                <a:latin typeface="Lucida Sans" panose="020B0602030504020204" pitchFamily="34" charset="0"/>
                <a:cs typeface="Kalinga" panose="020B0502040204020203" pitchFamily="34" charset="0"/>
              </a:rPr>
              <a:t>Writing Task:  </a:t>
            </a:r>
            <a:r>
              <a:rPr lang="en-US" sz="1800" dirty="0">
                <a:latin typeface="Lucida Sans" panose="020B0602030504020204" pitchFamily="34" charset="0"/>
                <a:cs typeface="Kalinga" panose="020B0502040204020203" pitchFamily="34" charset="0"/>
              </a:rPr>
              <a:t>Using evidence found the in the following documents, your knowledge of our readings, and at least four of the vocabulary words above, please describe how water was important to early Asian civilizations.</a:t>
            </a:r>
          </a:p>
        </p:txBody>
      </p:sp>
    </p:spTree>
    <p:extLst>
      <p:ext uri="{BB962C8B-B14F-4D97-AF65-F5344CB8AC3E}">
        <p14:creationId xmlns:p14="http://schemas.microsoft.com/office/powerpoint/2010/main" val="2673872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013792" y="246453"/>
            <a:ext cx="6996787"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000" dirty="0">
                <a:latin typeface="Lucida Sans" panose="020B0602030504020204" pitchFamily="34" charset="0"/>
              </a:rPr>
              <a:t>Building Knowledge with Texts, Vocabulary, and Tasks</a:t>
            </a:r>
          </a:p>
        </p:txBody>
      </p:sp>
      <p:sp>
        <p:nvSpPr>
          <p:cNvPr id="4" name="Title 1"/>
          <p:cNvSpPr txBox="1">
            <a:spLocks/>
          </p:cNvSpPr>
          <p:nvPr/>
        </p:nvSpPr>
        <p:spPr>
          <a:xfrm>
            <a:off x="377329" y="1218856"/>
            <a:ext cx="8229600" cy="1143000"/>
          </a:xfrm>
          <a:prstGeom prst="rect">
            <a:avLst/>
          </a:prstGeom>
        </p:spPr>
        <p:txBody>
          <a:bodyPr/>
          <a:lstStyle>
            <a:lvl1pPr algn="l" defTabSz="457200" rtl="0" eaLnBrk="1" latinLnBrk="0" hangingPunct="1">
              <a:spcBef>
                <a:spcPct val="0"/>
              </a:spcBef>
              <a:buNone/>
              <a:defRPr sz="2800" kern="1200">
                <a:solidFill>
                  <a:schemeClr val="tx1"/>
                </a:solidFill>
                <a:latin typeface="Lucida Sans"/>
                <a:ea typeface="+mj-ea"/>
                <a:cs typeface="Lucida Sans"/>
              </a:defRPr>
            </a:lvl1pPr>
          </a:lstStyle>
          <a:p>
            <a:r>
              <a:rPr lang="en-US" dirty="0"/>
              <a:t>Example </a:t>
            </a:r>
          </a:p>
          <a:p>
            <a:endParaRPr lang="en-US" dirty="0"/>
          </a:p>
          <a:p>
            <a:r>
              <a:rPr lang="en-US" sz="1800" dirty="0">
                <a:latin typeface="Kalinga" panose="020B0502040204020203" pitchFamily="34" charset="0"/>
                <a:cs typeface="Kalinga" panose="020B0502040204020203" pitchFamily="34" charset="0"/>
              </a:rPr>
              <a:t>.</a:t>
            </a:r>
          </a:p>
        </p:txBody>
      </p:sp>
      <p:pic>
        <p:nvPicPr>
          <p:cNvPr id="2" name="Picture 1" descr="RG_TG_Vocabula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590" y="1790356"/>
            <a:ext cx="6601190" cy="4212955"/>
          </a:xfrm>
          <a:prstGeom prst="rect">
            <a:avLst/>
          </a:prstGeom>
        </p:spPr>
      </p:pic>
    </p:spTree>
    <p:extLst>
      <p:ext uri="{BB962C8B-B14F-4D97-AF65-F5344CB8AC3E}">
        <p14:creationId xmlns:p14="http://schemas.microsoft.com/office/powerpoint/2010/main" val="4179389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Alignment Criterion 4: </a:t>
            </a:r>
            <a:br>
              <a:rPr lang="en-US" dirty="0"/>
            </a:br>
            <a:r>
              <a:rPr lang="en-US" dirty="0"/>
              <a:t>Access to the Standards for All Students</a:t>
            </a:r>
          </a:p>
        </p:txBody>
      </p:sp>
    </p:spTree>
    <p:extLst>
      <p:ext uri="{BB962C8B-B14F-4D97-AF65-F5344CB8AC3E}">
        <p14:creationId xmlns:p14="http://schemas.microsoft.com/office/powerpoint/2010/main" val="689761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3680538"/>
          <a:ext cx="8001000" cy="741680"/>
        </p:xfrm>
        <a:graphic>
          <a:graphicData uri="http://schemas.openxmlformats.org/drawingml/2006/table">
            <a:tbl>
              <a:tblPr firstRow="1" bandRow="1">
                <a:tableStyleId>{2D5ABB26-0587-4C30-8999-92F81FD0307C}</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370840">
                <a:tc>
                  <a:txBody>
                    <a:bodyPr/>
                    <a:lstStyle/>
                    <a:p>
                      <a:pPr algn="ctr"/>
                      <a:r>
                        <a:rPr lang="en-US" b="1" dirty="0">
                          <a:solidFill>
                            <a:schemeClr val="accent1"/>
                          </a:solidFill>
                        </a:rPr>
                        <a:t>Example</a:t>
                      </a:r>
                    </a:p>
                  </a:txBody>
                  <a:tcPr>
                    <a:solidFill>
                      <a:schemeClr val="bg1">
                        <a:lumMod val="95000"/>
                      </a:schemeClr>
                    </a:solidFill>
                  </a:tcPr>
                </a:tc>
                <a:tc>
                  <a:txBody>
                    <a:bodyPr/>
                    <a:lstStyle/>
                    <a:p>
                      <a:pPr algn="ctr"/>
                      <a:r>
                        <a:rPr lang="en-US" b="1" dirty="0">
                          <a:solidFill>
                            <a:schemeClr val="tx1">
                              <a:lumMod val="65000"/>
                              <a:lumOff val="35000"/>
                            </a:schemeClr>
                          </a:solidFill>
                        </a:rPr>
                        <a:t>Non-Example</a:t>
                      </a:r>
                      <a:r>
                        <a:rPr lang="en-US" b="1" baseline="0" dirty="0">
                          <a:solidFill>
                            <a:schemeClr val="tx1">
                              <a:lumMod val="65000"/>
                              <a:lumOff val="35000"/>
                            </a:schemeClr>
                          </a:solidFill>
                        </a:rPr>
                        <a:t> </a:t>
                      </a:r>
                      <a:endParaRPr lang="en-US" b="1"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7" name="Content Placeholder 1"/>
          <p:cNvSpPr txBox="1">
            <a:spLocks/>
          </p:cNvSpPr>
          <p:nvPr/>
        </p:nvSpPr>
        <p:spPr bwMode="auto">
          <a:xfrm>
            <a:off x="488674" y="565508"/>
            <a:ext cx="8476421" cy="5310379"/>
          </a:xfrm>
          <a:prstGeom prst="rect">
            <a:avLst/>
          </a:prstGeom>
          <a:ln w="25400" cap="flat" cmpd="sng" algn="ctr">
            <a:no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20000"/>
              </a:spcBef>
              <a:spcAft>
                <a:spcPct val="0"/>
              </a:spcAft>
              <a:buClr>
                <a:schemeClr val="tx1"/>
              </a:buClr>
              <a:buChar char="•"/>
              <a:defRPr sz="1400">
                <a:solidFill>
                  <a:schemeClr val="dk1"/>
                </a:solidFill>
                <a:latin typeface="+mn-lt"/>
                <a:ea typeface="+mn-ea"/>
                <a:cs typeface="+mn-cs"/>
              </a:defRPr>
            </a:lvl1pPr>
            <a:lvl2pPr marL="571500" indent="-228600" algn="l" rtl="0" eaLnBrk="1" fontAlgn="base" hangingPunct="1">
              <a:spcBef>
                <a:spcPct val="20000"/>
              </a:spcBef>
              <a:spcAft>
                <a:spcPct val="0"/>
              </a:spcAft>
              <a:buClr>
                <a:schemeClr val="tx1"/>
              </a:buClr>
              <a:buChar char="o"/>
              <a:defRPr sz="1400">
                <a:solidFill>
                  <a:schemeClr val="dk1"/>
                </a:solidFill>
                <a:latin typeface="+mn-lt"/>
                <a:ea typeface="+mn-ea"/>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400">
                <a:solidFill>
                  <a:schemeClr val="dk1"/>
                </a:solidFill>
                <a:latin typeface="+mn-lt"/>
                <a:ea typeface="+mn-ea"/>
                <a:cs typeface="+mn-cs"/>
              </a:defRPr>
            </a:lvl3pPr>
            <a:lvl4pPr marL="1257300" indent="-228600" algn="l" rtl="0" eaLnBrk="1" fontAlgn="base" hangingPunct="1">
              <a:spcBef>
                <a:spcPct val="20000"/>
              </a:spcBef>
              <a:spcAft>
                <a:spcPct val="0"/>
              </a:spcAft>
              <a:buClr>
                <a:schemeClr val="tx1"/>
              </a:buClr>
              <a:buChar char="•"/>
              <a:defRPr sz="1400">
                <a:solidFill>
                  <a:schemeClr val="dk1"/>
                </a:solidFill>
                <a:latin typeface="+mn-lt"/>
                <a:ea typeface="+mn-ea"/>
                <a:cs typeface="+mn-cs"/>
              </a:defRPr>
            </a:lvl4pPr>
            <a:lvl5pPr marL="1600200" indent="-228600" algn="l" rtl="0" eaLnBrk="1" fontAlgn="base" hangingPunct="1">
              <a:spcBef>
                <a:spcPct val="25000"/>
              </a:spcBef>
              <a:spcAft>
                <a:spcPct val="0"/>
              </a:spcAft>
              <a:buClr>
                <a:schemeClr val="tx1"/>
              </a:buClr>
              <a:buChar char="•"/>
              <a:defRPr sz="1400">
                <a:solidFill>
                  <a:schemeClr val="dk1"/>
                </a:solidFill>
                <a:latin typeface="+mn-lt"/>
                <a:ea typeface="+mn-ea"/>
                <a:cs typeface="+mn-cs"/>
              </a:defRPr>
            </a:lvl5pPr>
            <a:lvl6pPr marL="20574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6pPr>
            <a:lvl7pPr marL="25146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7pPr>
            <a:lvl8pPr marL="29718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8pPr>
            <a:lvl9pPr marL="3429000" indent="-228600" algn="l" rtl="0" eaLnBrk="1" fontAlgn="base" hangingPunct="1">
              <a:spcBef>
                <a:spcPct val="25000"/>
              </a:spcBef>
              <a:spcAft>
                <a:spcPct val="0"/>
              </a:spcAft>
              <a:buClr>
                <a:schemeClr val="tx1"/>
              </a:buClr>
              <a:buChar char="•"/>
              <a:defRPr sz="1600">
                <a:solidFill>
                  <a:schemeClr val="dk1"/>
                </a:solidFill>
                <a:latin typeface="+mn-lt"/>
                <a:ea typeface="+mn-ea"/>
                <a:cs typeface="+mn-cs"/>
              </a:defRPr>
            </a:lvl9pPr>
          </a:lstStyle>
          <a:p>
            <a:pPr marL="0" indent="0">
              <a:buFontTx/>
              <a:buNone/>
            </a:pPr>
            <a:endParaRPr lang="en-US" sz="1600" b="1" kern="0" dirty="0">
              <a:solidFill>
                <a:schemeClr val="accent4"/>
              </a:solidFill>
              <a:latin typeface="Lucida Sans" panose="020B0602030504020204" pitchFamily="34" charset="0"/>
            </a:endParaRPr>
          </a:p>
          <a:p>
            <a:pPr marL="0" indent="0">
              <a:buNone/>
            </a:pPr>
            <a:endParaRPr lang="en-US" sz="1000" b="1" kern="0" dirty="0">
              <a:solidFill>
                <a:srgbClr val="24A469"/>
              </a:solidFill>
              <a:latin typeface="Lucida Sans" panose="020B0602030504020204" pitchFamily="34" charset="0"/>
            </a:endParaRPr>
          </a:p>
          <a:p>
            <a:pPr marL="0" indent="0">
              <a:buNone/>
            </a:pPr>
            <a:r>
              <a:rPr lang="en-US" sz="2400" b="1" kern="0" dirty="0">
                <a:solidFill>
                  <a:srgbClr val="24A469"/>
                </a:solidFill>
                <a:latin typeface="Lucida Sans" panose="020B0602030504020204" pitchFamily="34" charset="0"/>
              </a:rPr>
              <a:t>Alignment Criterion 4</a:t>
            </a:r>
            <a:r>
              <a:rPr lang="en-US" sz="2400" b="1" kern="0" dirty="0">
                <a:solidFill>
                  <a:schemeClr val="accent1"/>
                </a:solidFill>
                <a:latin typeface="Lucida Sans" panose="020B0602030504020204" pitchFamily="34" charset="0"/>
              </a:rPr>
              <a:t>:  </a:t>
            </a:r>
            <a:r>
              <a:rPr lang="en-US" sz="2400" kern="0" dirty="0">
                <a:solidFill>
                  <a:schemeClr val="tx2"/>
                </a:solidFill>
                <a:latin typeface="Lucida Sans" panose="020B0602030504020204" pitchFamily="34" charset="0"/>
              </a:rPr>
              <a:t>Materials are designed to provide thoughtful supports/scaffolds to support all students in accessing the Standards.</a:t>
            </a:r>
          </a:p>
          <a:p>
            <a:pPr marL="0" indent="0">
              <a:buNone/>
            </a:pPr>
            <a:endParaRPr lang="en-US" sz="2000" kern="0" dirty="0">
              <a:solidFill>
                <a:schemeClr val="tx2"/>
              </a:solidFill>
              <a:latin typeface="Lucida Sans" panose="020B0602030504020204" pitchFamily="34" charset="0"/>
            </a:endParaRPr>
          </a:p>
          <a:p>
            <a:pPr marL="911225" indent="-342900"/>
            <a:r>
              <a:rPr lang="en-US" sz="2000" b="1" kern="0" dirty="0">
                <a:solidFill>
                  <a:srgbClr val="3F3F39"/>
                </a:solidFill>
                <a:latin typeface="Lucida Sans" panose="020B0602030504020204" pitchFamily="34" charset="0"/>
              </a:rPr>
              <a:t>AC Metric 4A: </a:t>
            </a:r>
            <a:r>
              <a:rPr lang="en-US" sz="2000" kern="0" dirty="0">
                <a:solidFill>
                  <a:schemeClr val="tx2"/>
                </a:solidFill>
                <a:latin typeface="Lucida Sans" panose="020B0602030504020204" pitchFamily="34" charset="0"/>
              </a:rPr>
              <a:t>Content can be completed in a school year</a:t>
            </a:r>
          </a:p>
          <a:p>
            <a:pPr marL="911225" indent="-342900"/>
            <a:r>
              <a:rPr lang="en-US" sz="2000" b="1" kern="0" dirty="0">
                <a:solidFill>
                  <a:srgbClr val="3F3F39"/>
                </a:solidFill>
                <a:latin typeface="Lucida Sans" panose="020B0602030504020204" pitchFamily="34" charset="0"/>
              </a:rPr>
              <a:t>AC Metric 4B: </a:t>
            </a:r>
            <a:r>
              <a:rPr lang="en-US" sz="2000" kern="0" dirty="0">
                <a:solidFill>
                  <a:schemeClr val="tx2"/>
                </a:solidFill>
                <a:latin typeface="Lucida Sans" panose="020B0602030504020204" pitchFamily="34" charset="0"/>
              </a:rPr>
              <a:t>Materials support ELLS and students reading  below grade level</a:t>
            </a:r>
          </a:p>
          <a:p>
            <a:pPr marL="911225" indent="-342900"/>
            <a:r>
              <a:rPr lang="en-US" sz="2000" b="1" kern="0" dirty="0">
                <a:solidFill>
                  <a:srgbClr val="3F3F39"/>
                </a:solidFill>
                <a:latin typeface="Lucida Sans" panose="020B0602030504020204" pitchFamily="34" charset="0"/>
              </a:rPr>
              <a:t>AC Metric 4C: </a:t>
            </a:r>
            <a:r>
              <a:rPr lang="en-US" sz="2000" kern="0" dirty="0">
                <a:solidFill>
                  <a:schemeClr val="tx2"/>
                </a:solidFill>
                <a:latin typeface="Lucida Sans" panose="020B0602030504020204" pitchFamily="34" charset="0"/>
              </a:rPr>
              <a:t>Materials include extension opportunities</a:t>
            </a:r>
          </a:p>
          <a:p>
            <a:pPr marL="911225" indent="-342900"/>
            <a:r>
              <a:rPr lang="en-US" sz="2000" b="1" kern="0" dirty="0">
                <a:solidFill>
                  <a:srgbClr val="3F3F39"/>
                </a:solidFill>
                <a:latin typeface="Lucida Sans" panose="020B0602030504020204" pitchFamily="34" charset="0"/>
              </a:rPr>
              <a:t>AC Metric 4D: </a:t>
            </a:r>
            <a:r>
              <a:rPr lang="en-US" sz="2000" kern="0" dirty="0">
                <a:solidFill>
                  <a:schemeClr val="tx2"/>
                </a:solidFill>
                <a:latin typeface="Lucida Sans" panose="020B0602030504020204" pitchFamily="34" charset="0"/>
              </a:rPr>
              <a:t>Materials include adaptations/ remediation strategies</a:t>
            </a:r>
          </a:p>
          <a:p>
            <a:pPr marL="911225" indent="-342900"/>
            <a:r>
              <a:rPr lang="en-US" sz="2000" b="1" kern="0" dirty="0">
                <a:solidFill>
                  <a:srgbClr val="3F3F39"/>
                </a:solidFill>
                <a:latin typeface="Lucida Sans" panose="020B0602030504020204" pitchFamily="34" charset="0"/>
              </a:rPr>
              <a:t>AC Metric 4E</a:t>
            </a:r>
            <a:r>
              <a:rPr lang="en-US" sz="2000" kern="0" dirty="0">
                <a:solidFill>
                  <a:schemeClr val="accent2"/>
                </a:solidFill>
                <a:latin typeface="Lucida Sans" panose="020B0602030504020204" pitchFamily="34" charset="0"/>
              </a:rPr>
              <a:t>: </a:t>
            </a:r>
            <a:r>
              <a:rPr lang="en-US" sz="2000" kern="0" dirty="0">
                <a:solidFill>
                  <a:schemeClr val="tx2"/>
                </a:solidFill>
                <a:latin typeface="Lucida Sans" panose="020B0602030504020204" pitchFamily="34" charset="0"/>
              </a:rPr>
              <a:t>Materials include systematic assessment </a:t>
            </a:r>
          </a:p>
          <a:p>
            <a:pPr marL="0" lvl="1" indent="0">
              <a:spcBef>
                <a:spcPts val="0"/>
              </a:spcBef>
              <a:buNone/>
            </a:pPr>
            <a:endParaRPr lang="en-US" sz="1600" kern="0" dirty="0"/>
          </a:p>
          <a:p>
            <a:endParaRPr lang="en-US" kern="0" dirty="0"/>
          </a:p>
          <a:p>
            <a:pPr marL="0" indent="0">
              <a:buFontTx/>
              <a:buNone/>
            </a:pPr>
            <a:endParaRPr lang="en-US" kern="0" dirty="0"/>
          </a:p>
        </p:txBody>
      </p:sp>
      <p:sp>
        <p:nvSpPr>
          <p:cNvPr id="8" name="Rounded Rectangle 7"/>
          <p:cNvSpPr/>
          <p:nvPr/>
        </p:nvSpPr>
        <p:spPr bwMode="auto">
          <a:xfrm>
            <a:off x="2246245" y="117089"/>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
        <p:nvSpPr>
          <p:cNvPr id="6" name="TextBox 5"/>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36</a:t>
            </a:r>
          </a:p>
        </p:txBody>
      </p:sp>
    </p:spTree>
    <p:extLst>
      <p:ext uri="{BB962C8B-B14F-4D97-AF65-F5344CB8AC3E}">
        <p14:creationId xmlns:p14="http://schemas.microsoft.com/office/powerpoint/2010/main" val="2690637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84" y="1067831"/>
            <a:ext cx="8229600" cy="1143000"/>
          </a:xfrm>
        </p:spPr>
        <p:txBody>
          <a:bodyPr/>
          <a:lstStyle/>
          <a:p>
            <a:r>
              <a:rPr lang="en-US" dirty="0"/>
              <a:t>As Noted in the IMET:</a:t>
            </a:r>
          </a:p>
        </p:txBody>
      </p:sp>
      <p:sp>
        <p:nvSpPr>
          <p:cNvPr id="3" name="Content Placeholder 2"/>
          <p:cNvSpPr>
            <a:spLocks noGrp="1"/>
          </p:cNvSpPr>
          <p:nvPr>
            <p:ph idx="1"/>
          </p:nvPr>
        </p:nvSpPr>
        <p:spPr>
          <a:xfrm>
            <a:off x="565484" y="2034328"/>
            <a:ext cx="8229600" cy="4295274"/>
          </a:xfrm>
        </p:spPr>
        <p:txBody>
          <a:bodyPr/>
          <a:lstStyle/>
          <a:p>
            <a:pPr marL="0" indent="0">
              <a:buNone/>
            </a:pPr>
            <a:r>
              <a:rPr lang="en-US" dirty="0"/>
              <a:t>Because the Standards are for all students, evaluation requires that careful attention be paid to ensure that all students, including English Language Learners and those with different learning needs, have access to high-quality, aligned materials. The IMET is designed primarily to help educators determine whether instructional materials are aligned to the Shifts and major features of the CCSS. The IMET also allows room for local considerations to ensure that selected materials provide access for the specific set of students who will be using those materials. </a:t>
            </a:r>
          </a:p>
        </p:txBody>
      </p:sp>
      <p:sp>
        <p:nvSpPr>
          <p:cNvPr id="4" name="Rounded Rectangle 3"/>
          <p:cNvSpPr/>
          <p:nvPr/>
        </p:nvSpPr>
        <p:spPr bwMode="auto">
          <a:xfrm>
            <a:off x="2303379" y="367900"/>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
        <p:nvSpPr>
          <p:cNvPr id="5" name="TextBox 4"/>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36</a:t>
            </a:r>
          </a:p>
        </p:txBody>
      </p:sp>
    </p:spTree>
    <p:extLst>
      <p:ext uri="{BB962C8B-B14F-4D97-AF65-F5344CB8AC3E}">
        <p14:creationId xmlns:p14="http://schemas.microsoft.com/office/powerpoint/2010/main" val="4095188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091" y="1280244"/>
            <a:ext cx="8229600" cy="1016000"/>
          </a:xfrm>
        </p:spPr>
        <p:txBody>
          <a:bodyPr>
            <a:noAutofit/>
          </a:bodyPr>
          <a:lstStyle/>
          <a:p>
            <a:r>
              <a:rPr lang="en-US" sz="2200" b="1" kern="0" dirty="0">
                <a:solidFill>
                  <a:srgbClr val="24A469"/>
                </a:solidFill>
                <a:latin typeface="Lucida Sans" panose="020B0602030504020204" pitchFamily="34" charset="0"/>
              </a:rPr>
              <a:t>Alignment Criterion </a:t>
            </a:r>
            <a:r>
              <a:rPr lang="en-US" sz="2200" b="1" kern="0" dirty="0">
                <a:solidFill>
                  <a:schemeClr val="accent2"/>
                </a:solidFill>
                <a:latin typeface="Lucida Sans" panose="020B0602030504020204" pitchFamily="34" charset="0"/>
              </a:rPr>
              <a:t>4A: </a:t>
            </a:r>
            <a:r>
              <a:rPr lang="en-US" sz="2200" dirty="0">
                <a:latin typeface="Lucida Sans" panose="020B0602030504020204" pitchFamily="34" charset="0"/>
              </a:rPr>
              <a:t>Teachers and students can reasonably complete the core content within a regular school year to maximize students’ learning.</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199690138"/>
              </p:ext>
            </p:extLst>
          </p:nvPr>
        </p:nvGraphicFramePr>
        <p:xfrm>
          <a:off x="428625" y="2365266"/>
          <a:ext cx="8278813" cy="4375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bwMode="auto">
          <a:xfrm>
            <a:off x="2392614" y="382214"/>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
        <p:nvSpPr>
          <p:cNvPr id="5" name="TextBox 4"/>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37</a:t>
            </a:r>
          </a:p>
        </p:txBody>
      </p:sp>
    </p:spTree>
    <p:extLst>
      <p:ext uri="{BB962C8B-B14F-4D97-AF65-F5344CB8AC3E}">
        <p14:creationId xmlns:p14="http://schemas.microsoft.com/office/powerpoint/2010/main" val="171347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4302"/>
            <a:ext cx="8229600" cy="4525963"/>
          </a:xfrm>
        </p:spPr>
        <p:txBody>
          <a:bodyPr>
            <a:normAutofit/>
          </a:bodyPr>
          <a:lstStyle/>
          <a:p>
            <a:r>
              <a:rPr lang="en-US" sz="2600" dirty="0"/>
              <a:t>Understand how aligned materials embody the shifts inherent in the Common Core State Standards</a:t>
            </a:r>
          </a:p>
          <a:p>
            <a:endParaRPr lang="en-US" sz="2600" dirty="0"/>
          </a:p>
          <a:p>
            <a:r>
              <a:rPr lang="en-US" sz="2600" dirty="0">
                <a:ea typeface="Allerta"/>
                <a:sym typeface="Allerta"/>
                <a:rtl val="0"/>
              </a:rPr>
              <a:t>Understand the precise meaning of each metric</a:t>
            </a:r>
          </a:p>
          <a:p>
            <a:endParaRPr lang="en-US" sz="2600" dirty="0">
              <a:ea typeface="Allerta"/>
              <a:sym typeface="Allerta"/>
              <a:rtl val="0"/>
            </a:endParaRPr>
          </a:p>
          <a:p>
            <a:r>
              <a:rPr lang="en-US" sz="2600" dirty="0">
                <a:ea typeface="Allerta"/>
                <a:sym typeface="Allerta"/>
                <a:rtl val="0"/>
              </a:rPr>
              <a:t>Recognize examples and non-examples related to each IMET criteria metric</a:t>
            </a:r>
            <a:endParaRPr lang="en-US" dirty="0"/>
          </a:p>
          <a:p>
            <a:pPr marL="0" indent="0">
              <a:buNone/>
            </a:pPr>
            <a:endParaRPr lang="en-US" dirty="0"/>
          </a:p>
        </p:txBody>
      </p:sp>
      <p:sp>
        <p:nvSpPr>
          <p:cNvPr id="4" name="Title 1"/>
          <p:cNvSpPr txBox="1">
            <a:spLocks/>
          </p:cNvSpPr>
          <p:nvPr/>
        </p:nvSpPr>
        <p:spPr>
          <a:xfrm>
            <a:off x="457200" y="218440"/>
            <a:ext cx="8229600" cy="11430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latin typeface="Lucida Sans"/>
                <a:ea typeface="+mj-ea"/>
                <a:cs typeface="Lucida Sans"/>
              </a:rPr>
              <a:t>Goals</a:t>
            </a:r>
          </a:p>
        </p:txBody>
      </p:sp>
    </p:spTree>
    <p:extLst>
      <p:ext uri="{BB962C8B-B14F-4D97-AF65-F5344CB8AC3E}">
        <p14:creationId xmlns:p14="http://schemas.microsoft.com/office/powerpoint/2010/main" val="1435966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46245" y="117089"/>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pic>
        <p:nvPicPr>
          <p:cNvPr id="5" name="Picture 4"/>
          <p:cNvPicPr>
            <a:picLocks noChangeAspect="1"/>
          </p:cNvPicPr>
          <p:nvPr/>
        </p:nvPicPr>
        <p:blipFill>
          <a:blip r:embed="rId3"/>
          <a:stretch>
            <a:fillRect/>
          </a:stretch>
        </p:blipFill>
        <p:spPr>
          <a:xfrm>
            <a:off x="298174" y="996128"/>
            <a:ext cx="6226658" cy="5329205"/>
          </a:xfrm>
          <a:prstGeom prst="rect">
            <a:avLst/>
          </a:prstGeom>
        </p:spPr>
      </p:pic>
      <p:pic>
        <p:nvPicPr>
          <p:cNvPr id="5122" name="Picture 2" descr="Image result for &quot;common core aligned&quot; st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832" y="2055910"/>
            <a:ext cx="2619168" cy="209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572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246245" y="117089"/>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pic>
        <p:nvPicPr>
          <p:cNvPr id="2" name="Picture 1"/>
          <p:cNvPicPr>
            <a:picLocks noChangeAspect="1"/>
          </p:cNvPicPr>
          <p:nvPr/>
        </p:nvPicPr>
        <p:blipFill>
          <a:blip r:embed="rId3"/>
          <a:stretch>
            <a:fillRect/>
          </a:stretch>
        </p:blipFill>
        <p:spPr>
          <a:xfrm>
            <a:off x="1848678" y="1850832"/>
            <a:ext cx="4630950" cy="4435669"/>
          </a:xfrm>
          <a:prstGeom prst="rect">
            <a:avLst/>
          </a:prstGeom>
        </p:spPr>
      </p:pic>
      <p:sp>
        <p:nvSpPr>
          <p:cNvPr id="3" name="TextBox 2"/>
          <p:cNvSpPr txBox="1"/>
          <p:nvPr/>
        </p:nvSpPr>
        <p:spPr>
          <a:xfrm>
            <a:off x="477078" y="1172817"/>
            <a:ext cx="2941983" cy="584775"/>
          </a:xfrm>
          <a:prstGeom prst="rect">
            <a:avLst/>
          </a:prstGeom>
          <a:noFill/>
        </p:spPr>
        <p:txBody>
          <a:bodyPr wrap="square" rtlCol="0">
            <a:spAutoFit/>
          </a:bodyPr>
          <a:lstStyle/>
          <a:p>
            <a:r>
              <a:rPr lang="en-US" sz="3200" dirty="0"/>
              <a:t>Example</a:t>
            </a:r>
          </a:p>
        </p:txBody>
      </p:sp>
    </p:spTree>
    <p:extLst>
      <p:ext uri="{BB962C8B-B14F-4D97-AF65-F5344CB8AC3E}">
        <p14:creationId xmlns:p14="http://schemas.microsoft.com/office/powerpoint/2010/main" val="112624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091" y="932868"/>
            <a:ext cx="8229600" cy="1528362"/>
          </a:xfrm>
        </p:spPr>
        <p:txBody>
          <a:bodyPr>
            <a:noAutofit/>
          </a:bodyPr>
          <a:lstStyle/>
          <a:p>
            <a:r>
              <a:rPr lang="en-US" sz="2000" b="1" dirty="0">
                <a:solidFill>
                  <a:schemeClr val="accent2"/>
                </a:solidFill>
              </a:rPr>
              <a:t>Alignment Criterion 4B</a:t>
            </a:r>
            <a:r>
              <a:rPr lang="en-US" sz="2000" dirty="0"/>
              <a:t>: Materials regularly provide all students, including those who read, write, speak, or listen below grade level, or whose first language is other than English, with extensive opportunities to work with and meet grade-level standards</a:t>
            </a:r>
            <a:r>
              <a:rPr lang="en-US" sz="2400" dirty="0"/>
              <a:t>.</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916854592"/>
              </p:ext>
            </p:extLst>
          </p:nvPr>
        </p:nvGraphicFramePr>
        <p:xfrm>
          <a:off x="428625" y="2482516"/>
          <a:ext cx="8278813" cy="4375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bwMode="auto">
          <a:xfrm>
            <a:off x="2392614" y="79402"/>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
        <p:nvSpPr>
          <p:cNvPr id="5" name="TextBox 4"/>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38</a:t>
            </a:r>
          </a:p>
        </p:txBody>
      </p:sp>
    </p:spTree>
    <p:extLst>
      <p:ext uri="{BB962C8B-B14F-4D97-AF65-F5344CB8AC3E}">
        <p14:creationId xmlns:p14="http://schemas.microsoft.com/office/powerpoint/2010/main" val="1254822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53" y="769040"/>
            <a:ext cx="8229600" cy="1143000"/>
          </a:xfrm>
        </p:spPr>
        <p:txBody>
          <a:bodyPr/>
          <a:lstStyle/>
          <a:p>
            <a:r>
              <a:rPr lang="en-US" dirty="0"/>
              <a:t>Example </a:t>
            </a:r>
          </a:p>
        </p:txBody>
      </p:sp>
      <p:pic>
        <p:nvPicPr>
          <p:cNvPr id="4" name="Content Placeholder 3" descr="Screen Shot 2015-07-16 at 4.12.42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70" t="-237" r="312" b="237"/>
          <a:stretch/>
        </p:blipFill>
        <p:spPr>
          <a:xfrm>
            <a:off x="1040732" y="1912040"/>
            <a:ext cx="6924174" cy="4192379"/>
          </a:xfrm>
        </p:spPr>
      </p:pic>
      <p:sp>
        <p:nvSpPr>
          <p:cNvPr id="6" name="Rounded Rectangle 5"/>
          <p:cNvSpPr/>
          <p:nvPr/>
        </p:nvSpPr>
        <p:spPr bwMode="auto">
          <a:xfrm>
            <a:off x="2296854" y="222462"/>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Tree>
    <p:extLst>
      <p:ext uri="{BB962C8B-B14F-4D97-AF65-F5344CB8AC3E}">
        <p14:creationId xmlns:p14="http://schemas.microsoft.com/office/powerpoint/2010/main" val="1796730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369" y="1273790"/>
            <a:ext cx="8229600" cy="1143000"/>
          </a:xfrm>
        </p:spPr>
        <p:txBody>
          <a:bodyPr>
            <a:normAutofit fontScale="90000"/>
          </a:bodyPr>
          <a:lstStyle/>
          <a:p>
            <a:r>
              <a:rPr lang="en-US" sz="3100" dirty="0"/>
              <a:t>Adapting instruction for varying needs: Example or Non-example?</a:t>
            </a:r>
            <a:br>
              <a:rPr lang="en-US" sz="2400" dirty="0"/>
            </a:br>
            <a:endParaRPr lang="en-US" sz="2400" dirty="0"/>
          </a:p>
        </p:txBody>
      </p:sp>
      <p:pic>
        <p:nvPicPr>
          <p:cNvPr id="11" name="Content Placeholder 10" descr="Screen Shot 2015-08-31 at 3.38.48 PM.png"/>
          <p:cNvPicPr>
            <a:picLocks noGrp="1" noChangeAspect="1"/>
          </p:cNvPicPr>
          <p:nvPr>
            <p:ph idx="1"/>
          </p:nvPr>
        </p:nvPicPr>
        <p:blipFill>
          <a:blip r:embed="rId3">
            <a:extLst>
              <a:ext uri="{28A0092B-C50C-407E-A947-70E740481C1C}">
                <a14:useLocalDpi xmlns:a14="http://schemas.microsoft.com/office/drawing/2010/main" val="0"/>
              </a:ext>
            </a:extLst>
          </a:blip>
          <a:srcRect l="1255" r="1255"/>
          <a:stretch>
            <a:fillRect/>
          </a:stretch>
        </p:blipFill>
        <p:spPr>
          <a:xfrm>
            <a:off x="1297725" y="2575347"/>
            <a:ext cx="6570256" cy="3613388"/>
          </a:xfrm>
        </p:spPr>
      </p:pic>
      <p:sp>
        <p:nvSpPr>
          <p:cNvPr id="5" name="Rounded Rectangle 4"/>
          <p:cNvSpPr/>
          <p:nvPr/>
        </p:nvSpPr>
        <p:spPr bwMode="auto">
          <a:xfrm>
            <a:off x="2296854" y="222462"/>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Tree>
    <p:extLst>
      <p:ext uri="{BB962C8B-B14F-4D97-AF65-F5344CB8AC3E}">
        <p14:creationId xmlns:p14="http://schemas.microsoft.com/office/powerpoint/2010/main" val="57644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34"/>
            <a:ext cx="8229600" cy="735495"/>
          </a:xfrm>
        </p:spPr>
        <p:txBody>
          <a:bodyPr>
            <a:normAutofit fontScale="90000"/>
          </a:bodyPr>
          <a:lstStyle/>
          <a:p>
            <a:br>
              <a:rPr lang="en-US" b="1" dirty="0">
                <a:solidFill>
                  <a:schemeClr val="accent2"/>
                </a:solidFill>
              </a:rPr>
            </a:br>
            <a:r>
              <a:rPr lang="en-US" b="1" dirty="0">
                <a:solidFill>
                  <a:schemeClr val="accent2"/>
                </a:solidFill>
              </a:rPr>
              <a:t>Alignment Criterion 4C</a:t>
            </a:r>
            <a:r>
              <a:rPr lang="en-US" dirty="0"/>
              <a:t>: Materials regularly include extensions and/or more advanced opportunities for students who read, write, speak, or listen above grade level.</a:t>
            </a:r>
            <a:br>
              <a:rPr lang="en-US" dirty="0"/>
            </a:br>
            <a:br>
              <a:rPr lang="en-US" dirty="0"/>
            </a:br>
            <a:r>
              <a:rPr lang="en-US" sz="2200" b="1" dirty="0">
                <a:solidFill>
                  <a:srgbClr val="0E6641"/>
                </a:solidFill>
                <a:latin typeface="Lucida Sans" panose="020B0602030504020204" pitchFamily="34" charset="0"/>
              </a:rPr>
              <a:t>Basic Characteristics of Enrichment Learning</a:t>
            </a:r>
          </a:p>
        </p:txBody>
      </p:sp>
      <p:sp>
        <p:nvSpPr>
          <p:cNvPr id="3" name="Content Placeholder 2"/>
          <p:cNvSpPr>
            <a:spLocks noGrp="1"/>
          </p:cNvSpPr>
          <p:nvPr>
            <p:ph idx="1"/>
          </p:nvPr>
        </p:nvSpPr>
        <p:spPr>
          <a:xfrm>
            <a:off x="0" y="3502631"/>
            <a:ext cx="8686800" cy="3037577"/>
          </a:xfrm>
        </p:spPr>
        <p:txBody>
          <a:bodyPr>
            <a:normAutofit lnSpcReduction="10000"/>
          </a:bodyPr>
          <a:lstStyle/>
          <a:p>
            <a:pPr lvl="1">
              <a:buFont typeface="Symbol" charset="0"/>
              <a:buChar char="·"/>
            </a:pPr>
            <a:r>
              <a:rPr lang="en-US" dirty="0"/>
              <a:t>Student and teacher select a topic which may be an off-shoot of the regular curriculum or an independent topic based on the student</a:t>
            </a:r>
            <a:r>
              <a:rPr lang="ja-JP" altLang="en-US" dirty="0"/>
              <a:t>’</a:t>
            </a:r>
            <a:r>
              <a:rPr lang="en-US" dirty="0"/>
              <a:t>s interest.</a:t>
            </a:r>
          </a:p>
          <a:p>
            <a:pPr lvl="1">
              <a:buFont typeface="Symbol" charset="0"/>
              <a:buChar char="·"/>
            </a:pPr>
            <a:endParaRPr lang="en-US" dirty="0"/>
          </a:p>
          <a:p>
            <a:pPr lvl="1">
              <a:buFont typeface="Symbol" charset="0"/>
              <a:buChar char="·"/>
            </a:pPr>
            <a:r>
              <a:rPr lang="en-US" dirty="0"/>
              <a:t>Student produces a product, project, and/or service that is intended to have an impact on a particular audience.</a:t>
            </a:r>
          </a:p>
          <a:p>
            <a:pPr lvl="1">
              <a:buFont typeface="Symbol" charset="0"/>
              <a:buChar char="·"/>
            </a:pPr>
            <a:endParaRPr lang="en-US" dirty="0"/>
          </a:p>
          <a:p>
            <a:pPr lvl="1">
              <a:buFont typeface="Symbol" panose="05050102010706020507" pitchFamily="18" charset="2"/>
              <a:buChar char="·"/>
            </a:pPr>
            <a:r>
              <a:rPr lang="en-US" dirty="0"/>
              <a:t>Student uses authentic methods, technological resources, and advanced level content to produce the product or service.</a:t>
            </a:r>
          </a:p>
          <a:p>
            <a:endParaRPr lang="en-US" dirty="0"/>
          </a:p>
        </p:txBody>
      </p:sp>
      <p:sp>
        <p:nvSpPr>
          <p:cNvPr id="4" name="Rounded Rectangle 3"/>
          <p:cNvSpPr/>
          <p:nvPr/>
        </p:nvSpPr>
        <p:spPr bwMode="auto">
          <a:xfrm>
            <a:off x="2296854" y="222462"/>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
        <p:nvSpPr>
          <p:cNvPr id="5" name="TextBox 4"/>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39</a:t>
            </a:r>
          </a:p>
        </p:txBody>
      </p:sp>
    </p:spTree>
    <p:extLst>
      <p:ext uri="{BB962C8B-B14F-4D97-AF65-F5344CB8AC3E}">
        <p14:creationId xmlns:p14="http://schemas.microsoft.com/office/powerpoint/2010/main" val="237373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80906"/>
            <a:ext cx="8229600" cy="1143000"/>
          </a:xfrm>
        </p:spPr>
        <p:txBody>
          <a:bodyPr/>
          <a:lstStyle/>
          <a:p>
            <a:r>
              <a:rPr lang="en-US" dirty="0"/>
              <a:t>Example</a:t>
            </a:r>
          </a:p>
        </p:txBody>
      </p:sp>
      <p:pic>
        <p:nvPicPr>
          <p:cNvPr id="5" name="Content Placeholder 4" descr="Screen Shot 2015-10-08 at 7.19.38 AM.png"/>
          <p:cNvPicPr>
            <a:picLocks noGrp="1" noChangeAspect="1"/>
          </p:cNvPicPr>
          <p:nvPr>
            <p:ph idx="1"/>
          </p:nvPr>
        </p:nvPicPr>
        <p:blipFill>
          <a:blip r:embed="rId3">
            <a:extLst>
              <a:ext uri="{28A0092B-C50C-407E-A947-70E740481C1C}">
                <a14:useLocalDpi xmlns:a14="http://schemas.microsoft.com/office/drawing/2010/main" val="0"/>
              </a:ext>
            </a:extLst>
          </a:blip>
          <a:srcRect t="6789" b="6789"/>
          <a:stretch>
            <a:fillRect/>
          </a:stretch>
        </p:blipFill>
        <p:spPr>
          <a:xfrm>
            <a:off x="606477" y="1923906"/>
            <a:ext cx="7952752" cy="4373707"/>
          </a:xfrm>
        </p:spPr>
      </p:pic>
      <p:sp>
        <p:nvSpPr>
          <p:cNvPr id="6" name="Rounded Rectangle 5"/>
          <p:cNvSpPr/>
          <p:nvPr/>
        </p:nvSpPr>
        <p:spPr bwMode="auto">
          <a:xfrm>
            <a:off x="2296854" y="222462"/>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Tree>
    <p:extLst>
      <p:ext uri="{BB962C8B-B14F-4D97-AF65-F5344CB8AC3E}">
        <p14:creationId xmlns:p14="http://schemas.microsoft.com/office/powerpoint/2010/main" val="2967356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875287"/>
            <a:ext cx="8229600" cy="1143000"/>
          </a:xfrm>
        </p:spPr>
        <p:txBody>
          <a:bodyPr>
            <a:normAutofit/>
          </a:bodyPr>
          <a:lstStyle/>
          <a:p>
            <a:r>
              <a:rPr lang="en-US" dirty="0">
                <a:solidFill>
                  <a:srgbClr val="24A469"/>
                </a:solidFill>
              </a:rPr>
              <a:t>Alignment Criteria 4B and 4C: </a:t>
            </a:r>
            <a:r>
              <a:rPr lang="en-US" dirty="0">
                <a:solidFill>
                  <a:schemeClr val="tx1"/>
                </a:solidFill>
              </a:rPr>
              <a:t>Example</a:t>
            </a:r>
            <a:endParaRPr lang="en-US" dirty="0">
              <a:solidFill>
                <a:schemeClr val="tx2"/>
              </a:solidFill>
            </a:endParaRPr>
          </a:p>
        </p:txBody>
      </p:sp>
      <p:sp>
        <p:nvSpPr>
          <p:cNvPr id="7" name="Rounded Rectangle 6"/>
          <p:cNvSpPr/>
          <p:nvPr/>
        </p:nvSpPr>
        <p:spPr bwMode="auto">
          <a:xfrm>
            <a:off x="2335464" y="222462"/>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pic>
        <p:nvPicPr>
          <p:cNvPr id="8" name="Content Placeholder 3" descr="Screen Shot 2015-10-06 at 3.05.48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38" b="29"/>
          <a:stretch/>
        </p:blipFill>
        <p:spPr>
          <a:xfrm>
            <a:off x="457200" y="2018287"/>
            <a:ext cx="8229600" cy="3765000"/>
          </a:xfrm>
        </p:spPr>
      </p:pic>
    </p:spTree>
    <p:extLst>
      <p:ext uri="{BB962C8B-B14F-4D97-AF65-F5344CB8AC3E}">
        <p14:creationId xmlns:p14="http://schemas.microsoft.com/office/powerpoint/2010/main" val="502241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68053" y="2027859"/>
            <a:ext cx="8229600" cy="1143000"/>
          </a:xfrm>
        </p:spPr>
        <p:txBody>
          <a:bodyPr>
            <a:normAutofit fontScale="90000"/>
          </a:bodyPr>
          <a:lstStyle/>
          <a:p>
            <a:br>
              <a:rPr lang="en-US" sz="2400" b="1" dirty="0">
                <a:solidFill>
                  <a:srgbClr val="24A469"/>
                </a:solidFill>
              </a:rPr>
            </a:br>
            <a:br>
              <a:rPr lang="en-US" sz="2400" b="1" dirty="0">
                <a:solidFill>
                  <a:srgbClr val="24A469"/>
                </a:solidFill>
              </a:rPr>
            </a:br>
            <a:br>
              <a:rPr lang="en-US" sz="2400" b="1" dirty="0">
                <a:solidFill>
                  <a:srgbClr val="24A469"/>
                </a:solidFill>
              </a:rPr>
            </a:br>
            <a:br>
              <a:rPr lang="en-US" sz="2400" b="1" dirty="0">
                <a:solidFill>
                  <a:srgbClr val="24A469"/>
                </a:solidFill>
              </a:rPr>
            </a:br>
            <a:br>
              <a:rPr lang="en-US" sz="2400" b="1" dirty="0">
                <a:solidFill>
                  <a:srgbClr val="24A469"/>
                </a:solidFill>
              </a:rPr>
            </a:br>
            <a:r>
              <a:rPr lang="en-US" sz="3100" b="1" dirty="0">
                <a:solidFill>
                  <a:srgbClr val="24A469"/>
                </a:solidFill>
              </a:rPr>
              <a:t>Alignment Criterion 4D: </a:t>
            </a:r>
            <a:r>
              <a:rPr lang="en-US" sz="3100" dirty="0"/>
              <a:t>Materials regularly and systematically build in the time, resources, and suggestions required for adapting instruction to allow teachers to guide all students to meet grade-level standards (e.g., alternative teaching approaches, pacing, instructional delivery options, suggestions for addressing common student difficulties, remediation strategies). </a:t>
            </a:r>
            <a:endParaRPr lang="en-US" sz="2400" dirty="0"/>
          </a:p>
        </p:txBody>
      </p:sp>
      <p:sp>
        <p:nvSpPr>
          <p:cNvPr id="7" name="Rounded Rectangle 6"/>
          <p:cNvSpPr/>
          <p:nvPr/>
        </p:nvSpPr>
        <p:spPr bwMode="auto">
          <a:xfrm>
            <a:off x="2296854" y="222462"/>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
        <p:nvSpPr>
          <p:cNvPr id="8" name="TextBox 7"/>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40 </a:t>
            </a:r>
          </a:p>
        </p:txBody>
      </p:sp>
    </p:spTree>
    <p:extLst>
      <p:ext uri="{BB962C8B-B14F-4D97-AF65-F5344CB8AC3E}">
        <p14:creationId xmlns:p14="http://schemas.microsoft.com/office/powerpoint/2010/main" val="586305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875287"/>
            <a:ext cx="8229600" cy="1143000"/>
          </a:xfrm>
        </p:spPr>
        <p:txBody>
          <a:bodyPr>
            <a:normAutofit/>
          </a:bodyPr>
          <a:lstStyle/>
          <a:p>
            <a:br>
              <a:rPr lang="en-US" sz="2400" b="1" dirty="0">
                <a:solidFill>
                  <a:srgbClr val="24A469"/>
                </a:solidFill>
              </a:rPr>
            </a:br>
            <a:r>
              <a:rPr lang="en-US" sz="2400" b="1" dirty="0">
                <a:solidFill>
                  <a:srgbClr val="24A469"/>
                </a:solidFill>
              </a:rPr>
              <a:t>Alignment Criterion 4D Example</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78" y="2037398"/>
            <a:ext cx="7774753" cy="4072226"/>
          </a:xfrm>
          <a:prstGeom prst="rect">
            <a:avLst/>
          </a:prstGeom>
          <a:ln>
            <a:solidFill>
              <a:schemeClr val="tx1"/>
            </a:solidFill>
          </a:ln>
        </p:spPr>
      </p:pic>
      <p:sp>
        <p:nvSpPr>
          <p:cNvPr id="7" name="Rounded Rectangle 6"/>
          <p:cNvSpPr/>
          <p:nvPr/>
        </p:nvSpPr>
        <p:spPr bwMode="auto">
          <a:xfrm>
            <a:off x="2296854" y="222462"/>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Tree>
    <p:extLst>
      <p:ext uri="{BB962C8B-B14F-4D97-AF65-F5344CB8AC3E}">
        <p14:creationId xmlns:p14="http://schemas.microsoft.com/office/powerpoint/2010/main" val="397649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503238"/>
            <a:ext cx="8229600" cy="1143000"/>
          </a:xfrm>
          <a:prstGeom prst="rect">
            <a:avLst/>
          </a:prstGeom>
          <a:noFill/>
          <a:ln>
            <a:noFill/>
          </a:ln>
        </p:spPr>
        <p:txBody>
          <a:bodyPr lIns="91425" tIns="45700" rIns="91425" bIns="45700" anchor="ctr" anchorCtr="0">
            <a:noAutofit/>
          </a:bodyPr>
          <a:lstStyle/>
          <a:p>
            <a:pPr marR="0" lvl="0" indent="0">
              <a:lnSpc>
                <a:spcPct val="100000"/>
              </a:lnSpc>
              <a:spcAft>
                <a:spcPts val="0"/>
              </a:spcAft>
              <a:buClr>
                <a:srgbClr val="3F3F39"/>
              </a:buClr>
              <a:buSzPct val="25000"/>
            </a:pPr>
            <a:r>
              <a:rPr lang="en-US" dirty="0">
                <a:sym typeface="Allerta"/>
              </a:rPr>
              <a:t>The quality of instructional materials in our classrooms has a large impact on student learning.</a:t>
            </a:r>
          </a:p>
        </p:txBody>
      </p:sp>
      <p:sp>
        <p:nvSpPr>
          <p:cNvPr id="264" name="Shape 264"/>
          <p:cNvSpPr txBox="1">
            <a:spLocks noGrp="1"/>
          </p:cNvSpPr>
          <p:nvPr>
            <p:ph idx="1"/>
          </p:nvPr>
        </p:nvSpPr>
        <p:spPr>
          <a:xfrm>
            <a:off x="457200" y="2157414"/>
            <a:ext cx="8229600" cy="394335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accent1"/>
              </a:buClr>
              <a:buSzPct val="25000"/>
              <a:buFont typeface="Arial"/>
              <a:buNone/>
            </a:pPr>
            <a:r>
              <a:rPr lang="en-US" b="0" i="0" u="none" strike="noStrike" cap="none" baseline="0" dirty="0">
                <a:solidFill>
                  <a:srgbClr val="24A469"/>
                </a:solidFill>
                <a:latin typeface="Lucida Sans" panose="020B0602030504020204" pitchFamily="34" charset="0"/>
                <a:ea typeface="Arial"/>
                <a:cs typeface="Arial"/>
                <a:sym typeface="Arial"/>
                <a:rtl val="0"/>
              </a:rPr>
              <a:t>“There is strong evidence that the choice of instructional materials has large effects on student learning – effects that rival in size those that are associated with differences in teacher effectiveness.” </a:t>
            </a:r>
          </a:p>
          <a:p>
            <a:pPr marL="0" marR="0" lvl="0" indent="0" algn="r" rtl="0">
              <a:lnSpc>
                <a:spcPct val="100000"/>
              </a:lnSpc>
              <a:spcBef>
                <a:spcPts val="480"/>
              </a:spcBef>
              <a:spcAft>
                <a:spcPts val="0"/>
              </a:spcAft>
              <a:buClr>
                <a:srgbClr val="3F3F39"/>
              </a:buClr>
              <a:buSzPct val="25000"/>
              <a:buFont typeface="Arial"/>
              <a:buNone/>
            </a:pPr>
            <a:r>
              <a:rPr lang="en-US" sz="2400" b="0" i="0" u="none" strike="noStrike" cap="none" baseline="0" dirty="0">
                <a:solidFill>
                  <a:srgbClr val="3F3F39"/>
                </a:solidFill>
                <a:latin typeface="Allerta"/>
                <a:ea typeface="Allerta"/>
                <a:cs typeface="Allerta"/>
                <a:sym typeface="Allerta"/>
                <a:rtl val="0"/>
              </a:rPr>
              <a:t>						</a:t>
            </a:r>
            <a:r>
              <a:rPr lang="en-US" sz="1800" b="0" i="0" u="none" strike="noStrike" cap="none" baseline="0" dirty="0">
                <a:solidFill>
                  <a:srgbClr val="3F3F39"/>
                </a:solidFill>
                <a:latin typeface="Arial"/>
                <a:ea typeface="Arial"/>
                <a:cs typeface="Arial"/>
                <a:sym typeface="Arial"/>
                <a:rtl val="0"/>
              </a:rPr>
              <a:t>	</a:t>
            </a:r>
            <a:r>
              <a:rPr lang="en-US" sz="1800" b="0" i="0" u="none" strike="noStrike" cap="none" baseline="0" dirty="0">
                <a:solidFill>
                  <a:srgbClr val="3F3F39"/>
                </a:solidFill>
                <a:latin typeface="Lucida Sans" panose="020B0602030504020204" pitchFamily="34" charset="0"/>
                <a:ea typeface="Arial"/>
                <a:cs typeface="Arial"/>
                <a:sym typeface="Arial"/>
                <a:rtl val="0"/>
              </a:rPr>
              <a:t>Chingos &amp; Whitehurst,</a:t>
            </a:r>
          </a:p>
          <a:p>
            <a:pPr marL="0" marR="0" lvl="0" indent="0" algn="r" rtl="0">
              <a:lnSpc>
                <a:spcPct val="100000"/>
              </a:lnSpc>
              <a:spcBef>
                <a:spcPts val="360"/>
              </a:spcBef>
              <a:spcAft>
                <a:spcPts val="0"/>
              </a:spcAft>
              <a:buClr>
                <a:srgbClr val="3F3F39"/>
              </a:buClr>
              <a:buSzPct val="25000"/>
              <a:buFont typeface="Arial"/>
              <a:buNone/>
            </a:pPr>
            <a:r>
              <a:rPr lang="en-US" sz="1800" b="0" i="1" u="none" strike="noStrike" cap="none" baseline="0" dirty="0">
                <a:solidFill>
                  <a:srgbClr val="3F3F39"/>
                </a:solidFill>
                <a:latin typeface="Lucida Sans" panose="020B0602030504020204" pitchFamily="34" charset="0"/>
                <a:ea typeface="Arial"/>
                <a:cs typeface="Arial"/>
                <a:sym typeface="Arial"/>
                <a:rtl val="0"/>
              </a:rPr>
              <a:t>				Choosing Blindly: Instructional Materials, Teacher Effectiveness, and the Common Core</a:t>
            </a:r>
          </a:p>
          <a:p>
            <a:pPr marL="0" marR="0" lvl="0" indent="0" algn="l" rtl="0">
              <a:lnSpc>
                <a:spcPct val="100000"/>
              </a:lnSpc>
              <a:spcBef>
                <a:spcPts val="320"/>
              </a:spcBef>
              <a:spcAft>
                <a:spcPts val="0"/>
              </a:spcAft>
              <a:buClr>
                <a:srgbClr val="3F3F39"/>
              </a:buClr>
              <a:buSzPct val="25000"/>
              <a:buFont typeface="Arial"/>
              <a:buNone/>
            </a:pPr>
            <a:r>
              <a:rPr lang="en-US" sz="1600" b="0" i="0" u="none" strike="noStrike" cap="none" baseline="0" dirty="0">
                <a:solidFill>
                  <a:srgbClr val="3F3F39"/>
                </a:solidFill>
                <a:latin typeface="Allerta"/>
                <a:ea typeface="Allerta"/>
                <a:cs typeface="Allerta"/>
                <a:sym typeface="Allerta"/>
                <a:rtl val="0"/>
              </a:rPr>
              <a:t> </a:t>
            </a:r>
          </a:p>
          <a:p>
            <a:pPr marL="342900" marR="0" lvl="0" indent="-190500" algn="l" rtl="0">
              <a:lnSpc>
                <a:spcPct val="100000"/>
              </a:lnSpc>
              <a:spcBef>
                <a:spcPts val="480"/>
              </a:spcBef>
              <a:spcAft>
                <a:spcPts val="0"/>
              </a:spcAft>
              <a:buClr>
                <a:srgbClr val="3F3F39"/>
              </a:buClr>
              <a:buFont typeface="Arial"/>
              <a:buNone/>
            </a:pPr>
            <a:endParaRPr sz="2400" b="0" i="0" u="none" strike="noStrike" cap="none" baseline="0" dirty="0">
              <a:solidFill>
                <a:srgbClr val="3F3F39"/>
              </a:solidFill>
              <a:latin typeface="Allerta"/>
              <a:ea typeface="Allerta"/>
              <a:cs typeface="Allerta"/>
              <a:sym typeface="Allerta"/>
              <a:rtl val="0"/>
            </a:endParaRPr>
          </a:p>
        </p:txBody>
      </p:sp>
    </p:spTree>
    <p:extLst>
      <p:ext uri="{BB962C8B-B14F-4D97-AF65-F5344CB8AC3E}">
        <p14:creationId xmlns:p14="http://schemas.microsoft.com/office/powerpoint/2010/main" val="3903794865"/>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C_7C_CKLA_A&amp;RTOC.png"/>
          <p:cNvPicPr>
            <a:picLocks noGrp="1" noChangeAspect="1"/>
          </p:cNvPicPr>
          <p:nvPr>
            <p:ph idx="1"/>
          </p:nvPr>
        </p:nvPicPr>
        <p:blipFill>
          <a:blip r:embed="rId3">
            <a:extLst>
              <a:ext uri="{28A0092B-C50C-407E-A947-70E740481C1C}">
                <a14:useLocalDpi xmlns:a14="http://schemas.microsoft.com/office/drawing/2010/main" val="0"/>
              </a:ext>
            </a:extLst>
          </a:blip>
          <a:srcRect l="2925" r="2925"/>
          <a:stretch>
            <a:fillRect/>
          </a:stretch>
        </p:blipFill>
        <p:spPr>
          <a:xfrm>
            <a:off x="457200" y="1390650"/>
            <a:ext cx="8229600" cy="4525963"/>
          </a:xfrm>
        </p:spPr>
      </p:pic>
      <p:sp>
        <p:nvSpPr>
          <p:cNvPr id="5" name="Rounded Rectangle 4"/>
          <p:cNvSpPr/>
          <p:nvPr/>
        </p:nvSpPr>
        <p:spPr bwMode="auto">
          <a:xfrm>
            <a:off x="2285999" y="317712"/>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Tree>
    <p:extLst>
      <p:ext uri="{BB962C8B-B14F-4D97-AF65-F5344CB8AC3E}">
        <p14:creationId xmlns:p14="http://schemas.microsoft.com/office/powerpoint/2010/main" val="2158663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663" y="1393574"/>
            <a:ext cx="2610853" cy="4152983"/>
          </a:xfrm>
        </p:spPr>
        <p:txBody>
          <a:bodyPr>
            <a:normAutofit/>
          </a:bodyPr>
          <a:lstStyle/>
          <a:p>
            <a:br>
              <a:rPr lang="en-US" sz="2400" dirty="0"/>
            </a:br>
            <a:r>
              <a:rPr lang="en-US" sz="2400" dirty="0"/>
              <a:t>Example or Non-example?</a:t>
            </a:r>
          </a:p>
        </p:txBody>
      </p:sp>
      <p:pic>
        <p:nvPicPr>
          <p:cNvPr id="5" name="Content Placeholder 4" descr="AC_7D.ELgr5.pdf"/>
          <p:cNvPicPr>
            <a:picLocks noGrp="1" noChangeAspect="1"/>
          </p:cNvPicPr>
          <p:nvPr>
            <p:ph idx="1"/>
          </p:nvPr>
        </p:nvPicPr>
        <p:blipFill rotWithShape="1">
          <a:blip r:embed="rId3">
            <a:extLst>
              <a:ext uri="{28A0092B-C50C-407E-A947-70E740481C1C}">
                <a14:useLocalDpi xmlns:a14="http://schemas.microsoft.com/office/drawing/2010/main" val="0"/>
              </a:ext>
            </a:extLst>
          </a:blip>
          <a:srcRect l="10093" r="8718"/>
          <a:stretch/>
        </p:blipFill>
        <p:spPr>
          <a:xfrm>
            <a:off x="4006516" y="1393574"/>
            <a:ext cx="3007893" cy="4794449"/>
          </a:xfrm>
        </p:spPr>
      </p:pic>
      <p:sp>
        <p:nvSpPr>
          <p:cNvPr id="4" name="Rounded Rectangle 3"/>
          <p:cNvSpPr/>
          <p:nvPr/>
        </p:nvSpPr>
        <p:spPr bwMode="auto">
          <a:xfrm>
            <a:off x="2442410" y="319656"/>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Tree>
    <p:extLst>
      <p:ext uri="{BB962C8B-B14F-4D97-AF65-F5344CB8AC3E}">
        <p14:creationId xmlns:p14="http://schemas.microsoft.com/office/powerpoint/2010/main" val="689188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290009" y="319656"/>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
        <p:nvSpPr>
          <p:cNvPr id="3" name="Content Placeholder 2"/>
          <p:cNvSpPr>
            <a:spLocks noGrp="1"/>
          </p:cNvSpPr>
          <p:nvPr>
            <p:ph idx="1"/>
          </p:nvPr>
        </p:nvSpPr>
        <p:spPr>
          <a:xfrm>
            <a:off x="635060" y="1287082"/>
            <a:ext cx="8051740" cy="4839081"/>
          </a:xfrm>
        </p:spPr>
        <p:txBody>
          <a:bodyPr>
            <a:normAutofit/>
          </a:bodyPr>
          <a:lstStyle/>
          <a:p>
            <a:pPr marL="0" indent="0">
              <a:buNone/>
            </a:pPr>
            <a:endParaRPr lang="en-US" dirty="0"/>
          </a:p>
          <a:p>
            <a:pPr marL="0" indent="0">
              <a:buNone/>
            </a:pPr>
            <a:r>
              <a:rPr lang="en-US" i="1" dirty="0"/>
              <a:t>Optional: </a:t>
            </a:r>
          </a:p>
          <a:p>
            <a:r>
              <a:rPr lang="en-US" dirty="0"/>
              <a:t>In your handout packet on page 24, find the Vermont Writing Collaborative Darwin Germany lesson on habits of mind. </a:t>
            </a:r>
          </a:p>
          <a:p>
            <a:pPr marL="0" indent="0">
              <a:buNone/>
            </a:pPr>
            <a:endParaRPr lang="en-US" dirty="0"/>
          </a:p>
          <a:p>
            <a:r>
              <a:rPr lang="en-US" dirty="0"/>
              <a:t>Look over the lesson plan and discuss how this lesson is an example of alignment for AC 4D. </a:t>
            </a:r>
          </a:p>
        </p:txBody>
      </p:sp>
      <p:sp>
        <p:nvSpPr>
          <p:cNvPr id="4" name="TextBox 3"/>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40</a:t>
            </a:r>
          </a:p>
        </p:txBody>
      </p:sp>
    </p:spTree>
    <p:extLst>
      <p:ext uri="{BB962C8B-B14F-4D97-AF65-F5344CB8AC3E}">
        <p14:creationId xmlns:p14="http://schemas.microsoft.com/office/powerpoint/2010/main" val="2370861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376"/>
            <a:ext cx="8229600" cy="1143000"/>
          </a:xfrm>
        </p:spPr>
        <p:txBody>
          <a:bodyPr>
            <a:normAutofit fontScale="90000"/>
          </a:bodyPr>
          <a:lstStyle/>
          <a:p>
            <a:br>
              <a:rPr lang="en-US" b="1" dirty="0">
                <a:solidFill>
                  <a:srgbClr val="24A469"/>
                </a:solidFill>
              </a:rPr>
            </a:br>
            <a:br>
              <a:rPr lang="en-US" b="1" dirty="0">
                <a:solidFill>
                  <a:srgbClr val="24A469"/>
                </a:solidFill>
              </a:rPr>
            </a:br>
            <a:br>
              <a:rPr lang="en-US" b="1" dirty="0">
                <a:solidFill>
                  <a:srgbClr val="24A469"/>
                </a:solidFill>
              </a:rPr>
            </a:br>
            <a:br>
              <a:rPr lang="en-US" b="1" dirty="0">
                <a:solidFill>
                  <a:srgbClr val="24A469"/>
                </a:solidFill>
              </a:rPr>
            </a:br>
            <a:r>
              <a:rPr lang="en-US" b="1" dirty="0">
                <a:solidFill>
                  <a:srgbClr val="24A469"/>
                </a:solidFill>
              </a:rPr>
              <a:t>Alignment Criterion 4E</a:t>
            </a:r>
            <a:r>
              <a:rPr lang="en-US" dirty="0"/>
              <a:t>: Materials regularly and systematically offer assessment opportunities that genuinely measure progress on reading comprehension and writing proficiency as well as on mastery of grade level standards. This progress includes gradual release of supporting scaffolds for students to measure their independent abilities.</a:t>
            </a:r>
            <a:br>
              <a:rPr lang="en-US" dirty="0"/>
            </a:br>
            <a:endParaRPr lang="en-US" dirty="0"/>
          </a:p>
        </p:txBody>
      </p:sp>
      <p:sp>
        <p:nvSpPr>
          <p:cNvPr id="3" name="Content Placeholder 2"/>
          <p:cNvSpPr>
            <a:spLocks noGrp="1"/>
          </p:cNvSpPr>
          <p:nvPr>
            <p:ph idx="1"/>
          </p:nvPr>
        </p:nvSpPr>
        <p:spPr>
          <a:xfrm>
            <a:off x="613609" y="3748210"/>
            <a:ext cx="8229600" cy="2505707"/>
          </a:xfrm>
        </p:spPr>
        <p:txBody>
          <a:bodyPr>
            <a:normAutofit lnSpcReduction="10000"/>
          </a:bodyPr>
          <a:lstStyle/>
          <a:p>
            <a:endParaRPr lang="en-US" dirty="0"/>
          </a:p>
          <a:p>
            <a:r>
              <a:rPr lang="en-US" dirty="0"/>
              <a:t>Formative, interim, and summative assessments</a:t>
            </a:r>
          </a:p>
          <a:p>
            <a:endParaRPr lang="en-US" sz="1200" dirty="0"/>
          </a:p>
          <a:p>
            <a:r>
              <a:rPr lang="en-US" dirty="0"/>
              <a:t>Aligned to the requirements of the grade-level standards</a:t>
            </a:r>
          </a:p>
          <a:p>
            <a:endParaRPr lang="en-US" sz="1300" dirty="0"/>
          </a:p>
          <a:p>
            <a:r>
              <a:rPr lang="en-US" dirty="0"/>
              <a:t>Reflect the balance of text and writing types</a:t>
            </a:r>
          </a:p>
        </p:txBody>
      </p:sp>
      <p:sp>
        <p:nvSpPr>
          <p:cNvPr id="4" name="Rounded Rectangle 3"/>
          <p:cNvSpPr/>
          <p:nvPr/>
        </p:nvSpPr>
        <p:spPr bwMode="auto">
          <a:xfrm>
            <a:off x="2442410" y="319656"/>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
        <p:nvSpPr>
          <p:cNvPr id="5" name="TextBox 4"/>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41</a:t>
            </a:r>
          </a:p>
        </p:txBody>
      </p:sp>
    </p:spTree>
    <p:extLst>
      <p:ext uri="{BB962C8B-B14F-4D97-AF65-F5344CB8AC3E}">
        <p14:creationId xmlns:p14="http://schemas.microsoft.com/office/powerpoint/2010/main" val="673808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15" y="1776827"/>
            <a:ext cx="2538663" cy="3536199"/>
          </a:xfrm>
        </p:spPr>
        <p:txBody>
          <a:bodyPr/>
          <a:lstStyle/>
          <a:p>
            <a:r>
              <a:rPr lang="en-US" sz="2400" dirty="0"/>
              <a:t>Focus and Coherence in Instruction and Assessment</a:t>
            </a:r>
            <a:r>
              <a:rPr lang="en-US" dirty="0"/>
              <a:t>	</a:t>
            </a:r>
          </a:p>
        </p:txBody>
      </p:sp>
      <p:sp>
        <p:nvSpPr>
          <p:cNvPr id="3" name="Content Placeholder 2"/>
          <p:cNvSpPr>
            <a:spLocks noGrp="1"/>
          </p:cNvSpPr>
          <p:nvPr>
            <p:ph idx="1"/>
          </p:nvPr>
        </p:nvSpPr>
        <p:spPr>
          <a:xfrm>
            <a:off x="3970421" y="1776827"/>
            <a:ext cx="3657600" cy="5094288"/>
          </a:xfrm>
        </p:spPr>
        <p:txBody>
          <a:bodyPr/>
          <a:lstStyle/>
          <a:p>
            <a:pPr marL="0" indent="0">
              <a:buNone/>
            </a:pPr>
            <a:r>
              <a:rPr lang="en-US" sz="2000" dirty="0"/>
              <a:t>“While the Standards delineate specific expectations in reading, writing, speaking, listening, and language, each standard need not be a separate focus for instruction and assessment. Often, several standards can be addressed by a single rich task.”</a:t>
            </a:r>
          </a:p>
          <a:p>
            <a:pPr marL="0" indent="0" algn="r">
              <a:buNone/>
            </a:pPr>
            <a:r>
              <a:rPr lang="en-US" dirty="0"/>
              <a:t>--</a:t>
            </a:r>
            <a:r>
              <a:rPr lang="en-US" sz="1600" dirty="0"/>
              <a:t>Common Core State Standards, </a:t>
            </a:r>
          </a:p>
          <a:p>
            <a:pPr marL="0" indent="0" algn="r">
              <a:buNone/>
            </a:pPr>
            <a:r>
              <a:rPr lang="en-US" sz="1600" dirty="0">
                <a:hlinkClick r:id="rId3"/>
              </a:rPr>
              <a:t>Key Design Considerations</a:t>
            </a:r>
            <a:endParaRPr lang="en-US" sz="1600" dirty="0"/>
          </a:p>
        </p:txBody>
      </p:sp>
      <p:sp>
        <p:nvSpPr>
          <p:cNvPr id="4" name="Rounded Rectangle 3"/>
          <p:cNvSpPr/>
          <p:nvPr/>
        </p:nvSpPr>
        <p:spPr bwMode="auto">
          <a:xfrm>
            <a:off x="3741821" y="1529094"/>
            <a:ext cx="4114800" cy="4533900"/>
          </a:xfrm>
          <a:prstGeom prst="roundRect">
            <a:avLst/>
          </a:prstGeom>
          <a:noFill/>
          <a:ln w="19050" algn="ctr">
            <a:solidFill>
              <a:schemeClr val="accent1"/>
            </a:solidFill>
            <a:round/>
            <a:headEnd/>
            <a:tailEnd type="triangle" w="med" len="med"/>
          </a:ln>
        </p:spPr>
        <p:txBody>
          <a:bodyPr wrap="none" rtlCol="0" anchor="ctr"/>
          <a:lstStyle/>
          <a:p>
            <a:pPr algn="ctr"/>
            <a:endParaRPr lang="en-US" dirty="0">
              <a:latin typeface="Book Antiqua" pitchFamily="18" charset="0"/>
            </a:endParaRPr>
          </a:p>
        </p:txBody>
      </p:sp>
      <p:sp>
        <p:nvSpPr>
          <p:cNvPr id="5" name="Rounded Rectangle 4"/>
          <p:cNvSpPr/>
          <p:nvPr/>
        </p:nvSpPr>
        <p:spPr bwMode="auto">
          <a:xfrm>
            <a:off x="2225841" y="476690"/>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Tree>
    <p:extLst>
      <p:ext uri="{BB962C8B-B14F-4D97-AF65-F5344CB8AC3E}">
        <p14:creationId xmlns:p14="http://schemas.microsoft.com/office/powerpoint/2010/main" val="3436051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9938"/>
            <a:ext cx="8229600" cy="1143000"/>
          </a:xfrm>
        </p:spPr>
        <p:txBody>
          <a:bodyPr/>
          <a:lstStyle/>
          <a:p>
            <a:r>
              <a:rPr lang="en-US" dirty="0"/>
              <a:t>Bottom Line for Reading for Standards</a:t>
            </a:r>
          </a:p>
        </p:txBody>
      </p:sp>
      <p:sp>
        <p:nvSpPr>
          <p:cNvPr id="3" name="Content Placeholder 2"/>
          <p:cNvSpPr>
            <a:spLocks noGrp="1"/>
          </p:cNvSpPr>
          <p:nvPr>
            <p:ph idx="1"/>
          </p:nvPr>
        </p:nvSpPr>
        <p:spPr>
          <a:xfrm>
            <a:off x="457200" y="1703389"/>
            <a:ext cx="8229600" cy="4525963"/>
          </a:xfrm>
        </p:spPr>
        <p:txBody>
          <a:bodyPr>
            <a:normAutofit fontScale="92500" lnSpcReduction="10000"/>
          </a:bodyPr>
          <a:lstStyle/>
          <a:p>
            <a:pPr marL="0" indent="0">
              <a:buNone/>
            </a:pPr>
            <a:r>
              <a:rPr lang="en-US" sz="2600" i="1" dirty="0"/>
              <a:t>Questions are…</a:t>
            </a:r>
          </a:p>
          <a:p>
            <a:pPr lvl="1">
              <a:buFont typeface="Arial" panose="020B0604020202020204" pitchFamily="34" charset="0"/>
              <a:buChar char="•"/>
            </a:pPr>
            <a:r>
              <a:rPr lang="en-US" sz="2600" dirty="0"/>
              <a:t>based on texts that are of </a:t>
            </a:r>
            <a:r>
              <a:rPr lang="en-US" sz="2600" b="1" dirty="0">
                <a:solidFill>
                  <a:srgbClr val="24A469"/>
                </a:solidFill>
              </a:rPr>
              <a:t>appropriate</a:t>
            </a:r>
            <a:r>
              <a:rPr lang="en-US" sz="2600" dirty="0">
                <a:solidFill>
                  <a:srgbClr val="24A469"/>
                </a:solidFill>
              </a:rPr>
              <a:t> </a:t>
            </a:r>
            <a:r>
              <a:rPr lang="en-US" sz="2600" b="1" dirty="0">
                <a:solidFill>
                  <a:srgbClr val="24A469"/>
                </a:solidFill>
              </a:rPr>
              <a:t>complexity</a:t>
            </a:r>
            <a:r>
              <a:rPr lang="en-US" sz="2600" dirty="0"/>
              <a:t>. They are worthy of students’ attention! (Standard 10)</a:t>
            </a:r>
          </a:p>
          <a:p>
            <a:pPr marL="0" indent="0">
              <a:buNone/>
            </a:pPr>
            <a:endParaRPr lang="en-US" sz="800" dirty="0"/>
          </a:p>
          <a:p>
            <a:pPr marL="0" indent="0">
              <a:buNone/>
            </a:pPr>
            <a:r>
              <a:rPr lang="en-US" sz="2600" i="1" dirty="0"/>
              <a:t>Questions require…</a:t>
            </a:r>
          </a:p>
          <a:p>
            <a:pPr lvl="1">
              <a:buFont typeface="Arial" panose="020B0604020202020204" pitchFamily="34" charset="0"/>
              <a:buChar char="•"/>
            </a:pPr>
            <a:r>
              <a:rPr lang="en-US" sz="2600" dirty="0"/>
              <a:t>students to </a:t>
            </a:r>
            <a:r>
              <a:rPr lang="en-US" sz="2600" b="1" dirty="0">
                <a:solidFill>
                  <a:srgbClr val="24A469"/>
                </a:solidFill>
              </a:rPr>
              <a:t>read</a:t>
            </a:r>
            <a:r>
              <a:rPr lang="en-US" sz="2600" dirty="0">
                <a:solidFill>
                  <a:srgbClr val="24A469"/>
                </a:solidFill>
              </a:rPr>
              <a:t> </a:t>
            </a:r>
            <a:r>
              <a:rPr lang="en-US" sz="2600" b="1" dirty="0">
                <a:solidFill>
                  <a:srgbClr val="24A469"/>
                </a:solidFill>
              </a:rPr>
              <a:t>closely</a:t>
            </a:r>
            <a:r>
              <a:rPr lang="en-US" sz="2600" dirty="0">
                <a:solidFill>
                  <a:srgbClr val="24A469"/>
                </a:solidFill>
              </a:rPr>
              <a:t> and </a:t>
            </a:r>
            <a:r>
              <a:rPr lang="en-US" sz="2600" b="1" dirty="0">
                <a:solidFill>
                  <a:srgbClr val="24A469"/>
                </a:solidFill>
              </a:rPr>
              <a:t>think deeply </a:t>
            </a:r>
            <a:r>
              <a:rPr lang="en-US" sz="2600" dirty="0"/>
              <a:t>about </a:t>
            </a:r>
            <a:r>
              <a:rPr lang="en-US" sz="2600" b="1" dirty="0">
                <a:solidFill>
                  <a:srgbClr val="24A469"/>
                </a:solidFill>
              </a:rPr>
              <a:t>key</a:t>
            </a:r>
            <a:r>
              <a:rPr lang="en-US" sz="2600" dirty="0">
                <a:solidFill>
                  <a:srgbClr val="24A469"/>
                </a:solidFill>
              </a:rPr>
              <a:t> </a:t>
            </a:r>
            <a:r>
              <a:rPr lang="en-US" sz="2600" b="1" dirty="0">
                <a:solidFill>
                  <a:srgbClr val="24A469"/>
                </a:solidFill>
              </a:rPr>
              <a:t>ideas</a:t>
            </a:r>
            <a:r>
              <a:rPr lang="en-US" sz="2600" dirty="0">
                <a:solidFill>
                  <a:srgbClr val="24A469"/>
                </a:solidFill>
              </a:rPr>
              <a:t> </a:t>
            </a:r>
            <a:r>
              <a:rPr lang="en-US" sz="2600" dirty="0"/>
              <a:t>and </a:t>
            </a:r>
            <a:r>
              <a:rPr lang="en-US" sz="2600" b="1" dirty="0">
                <a:solidFill>
                  <a:srgbClr val="24A469"/>
                </a:solidFill>
              </a:rPr>
              <a:t>specifics</a:t>
            </a:r>
            <a:r>
              <a:rPr lang="en-US" sz="2600" dirty="0">
                <a:solidFill>
                  <a:srgbClr val="2B9650"/>
                </a:solidFill>
              </a:rPr>
              <a:t> </a:t>
            </a:r>
            <a:r>
              <a:rPr lang="en-US" sz="2600" dirty="0"/>
              <a:t>of the texts. They are questions worth answering!</a:t>
            </a:r>
          </a:p>
          <a:p>
            <a:pPr lvl="1">
              <a:buFont typeface="Arial" panose="020B0604020202020204" pitchFamily="34" charset="0"/>
              <a:buChar char="•"/>
            </a:pPr>
            <a:r>
              <a:rPr lang="en-US" sz="2600" dirty="0"/>
              <a:t>students to use </a:t>
            </a:r>
            <a:r>
              <a:rPr lang="en-US" sz="2600" b="1" dirty="0">
                <a:solidFill>
                  <a:srgbClr val="24A469"/>
                </a:solidFill>
              </a:rPr>
              <a:t>textual evidenc</a:t>
            </a:r>
            <a:r>
              <a:rPr lang="en-US" sz="2600" b="1" dirty="0">
                <a:solidFill>
                  <a:srgbClr val="2B9650"/>
                </a:solidFill>
              </a:rPr>
              <a:t>e </a:t>
            </a:r>
            <a:r>
              <a:rPr lang="en-US" sz="2600" dirty="0"/>
              <a:t>to help them formulate their responses. They help prepare students for the demands of careers and college! (Standard 1)</a:t>
            </a:r>
          </a:p>
          <a:p>
            <a:endParaRPr lang="en-US" dirty="0"/>
          </a:p>
        </p:txBody>
      </p:sp>
      <p:sp>
        <p:nvSpPr>
          <p:cNvPr id="4" name="Rounded Rectangle 3"/>
          <p:cNvSpPr/>
          <p:nvPr/>
        </p:nvSpPr>
        <p:spPr bwMode="auto">
          <a:xfrm>
            <a:off x="2296854" y="222462"/>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Tree>
    <p:extLst>
      <p:ext uri="{BB962C8B-B14F-4D97-AF65-F5344CB8AC3E}">
        <p14:creationId xmlns:p14="http://schemas.microsoft.com/office/powerpoint/2010/main" val="299299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626" b="6314"/>
          <a:stretch/>
        </p:blipFill>
        <p:spPr>
          <a:xfrm>
            <a:off x="1142999" y="2370221"/>
            <a:ext cx="6713815" cy="3874168"/>
          </a:xfrm>
          <a:prstGeom prst="rect">
            <a:avLst/>
          </a:prstGeom>
        </p:spPr>
      </p:pic>
      <p:sp>
        <p:nvSpPr>
          <p:cNvPr id="3" name="Title 2"/>
          <p:cNvSpPr>
            <a:spLocks noGrp="1"/>
          </p:cNvSpPr>
          <p:nvPr>
            <p:ph type="title"/>
          </p:nvPr>
        </p:nvSpPr>
        <p:spPr>
          <a:xfrm>
            <a:off x="354977" y="1080085"/>
            <a:ext cx="8578419" cy="1143000"/>
          </a:xfrm>
        </p:spPr>
        <p:txBody>
          <a:bodyPr>
            <a:noAutofit/>
          </a:bodyPr>
          <a:lstStyle/>
          <a:p>
            <a:r>
              <a:rPr lang="en-US" sz="2400" dirty="0"/>
              <a:t>Students should demonstrate “mastery” of the Standards through tasks that require deep understanding of the text under consideration.</a:t>
            </a:r>
          </a:p>
        </p:txBody>
      </p:sp>
      <p:sp>
        <p:nvSpPr>
          <p:cNvPr id="4" name="Rounded Rectangle 3"/>
          <p:cNvSpPr/>
          <p:nvPr/>
        </p:nvSpPr>
        <p:spPr bwMode="auto">
          <a:xfrm>
            <a:off x="2358188" y="212937"/>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spTree>
    <p:extLst>
      <p:ext uri="{BB962C8B-B14F-4D97-AF65-F5344CB8AC3E}">
        <p14:creationId xmlns:p14="http://schemas.microsoft.com/office/powerpoint/2010/main" val="2949495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1060720"/>
            <a:ext cx="8534400" cy="1070810"/>
          </a:xfrm>
        </p:spPr>
        <p:txBody>
          <a:bodyPr>
            <a:noAutofit/>
          </a:bodyPr>
          <a:lstStyle/>
          <a:p>
            <a:r>
              <a:rPr lang="en-US" sz="2300" dirty="0">
                <a:solidFill>
                  <a:schemeClr val="accent1"/>
                </a:solidFill>
                <a:latin typeface="Lucida Sans" panose="020B0602030504020204" pitchFamily="34" charset="0"/>
              </a:rPr>
              <a:t>Do assessments genuinely </a:t>
            </a:r>
            <a:r>
              <a:rPr lang="en-US" sz="2300" dirty="0">
                <a:solidFill>
                  <a:srgbClr val="24A469"/>
                </a:solidFill>
                <a:latin typeface="Lucida Sans" panose="020B0602030504020204" pitchFamily="34" charset="0"/>
              </a:rPr>
              <a:t>measure progress</a:t>
            </a:r>
            <a:r>
              <a:rPr lang="en-US" sz="2300" dirty="0">
                <a:latin typeface="Lucida Sans" panose="020B0602030504020204" pitchFamily="34" charset="0"/>
              </a:rPr>
              <a:t>? If questions linger around assessment, check out these sources!</a:t>
            </a:r>
          </a:p>
        </p:txBody>
      </p:sp>
      <p:sp>
        <p:nvSpPr>
          <p:cNvPr id="3" name="Text Placeholder 2"/>
          <p:cNvSpPr>
            <a:spLocks noGrp="1"/>
          </p:cNvSpPr>
          <p:nvPr>
            <p:ph type="body" idx="1"/>
          </p:nvPr>
        </p:nvSpPr>
        <p:spPr>
          <a:xfrm>
            <a:off x="361950" y="2282716"/>
            <a:ext cx="3981449" cy="437464"/>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solidFill>
                  <a:schemeClr val="bg1"/>
                </a:solidFill>
                <a:latin typeface="Lucida Sans" panose="020B0602030504020204" pitchFamily="34" charset="0"/>
              </a:rPr>
              <a:t>Assessment Alignment</a:t>
            </a:r>
          </a:p>
        </p:txBody>
      </p:sp>
      <p:sp>
        <p:nvSpPr>
          <p:cNvPr id="4" name="Text Placeholder 3"/>
          <p:cNvSpPr>
            <a:spLocks noGrp="1"/>
          </p:cNvSpPr>
          <p:nvPr>
            <p:ph type="body" sz="quarter" idx="3"/>
          </p:nvPr>
        </p:nvSpPr>
        <p:spPr>
          <a:xfrm>
            <a:off x="4629150" y="2282716"/>
            <a:ext cx="4041775" cy="437464"/>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solidFill>
                  <a:schemeClr val="bg1"/>
                </a:solidFill>
                <a:latin typeface="Lucida Sans" panose="020B0602030504020204" pitchFamily="34" charset="0"/>
              </a:rPr>
              <a:t>EQuIP Rubric</a:t>
            </a:r>
          </a:p>
        </p:txBody>
      </p:sp>
      <p:pic>
        <p:nvPicPr>
          <p:cNvPr id="15" name="Content Placeholder 14" descr="Screen Shot 2016-08-31 at 2.37.50 PM.pn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51687" b="-18358"/>
          <a:stretch/>
        </p:blipFill>
        <p:spPr>
          <a:xfrm>
            <a:off x="4629150" y="2416819"/>
            <a:ext cx="4041775" cy="3654425"/>
          </a:xfrm>
        </p:spPr>
      </p:pic>
      <p:sp>
        <p:nvSpPr>
          <p:cNvPr id="9" name="Rounded Rectangle 8"/>
          <p:cNvSpPr/>
          <p:nvPr/>
        </p:nvSpPr>
        <p:spPr bwMode="auto">
          <a:xfrm>
            <a:off x="2438399" y="153492"/>
            <a:ext cx="4571999"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Access for All Students</a:t>
            </a:r>
          </a:p>
        </p:txBody>
      </p:sp>
      <p:pic>
        <p:nvPicPr>
          <p:cNvPr id="11" name="Content Placeholder 10" descr="Screen Shot 2016-08-31 at 2.33.40 PM.png"/>
          <p:cNvPicPr>
            <a:picLocks noGrp="1" noChangeAspect="1"/>
          </p:cNvPicPr>
          <p:nvPr>
            <p:ph sz="half" idx="2"/>
          </p:nvPr>
        </p:nvPicPr>
        <p:blipFill>
          <a:blip r:embed="rId4">
            <a:extLst>
              <a:ext uri="{28A0092B-C50C-407E-A947-70E740481C1C}">
                <a14:useLocalDpi xmlns:a14="http://schemas.microsoft.com/office/drawing/2010/main" val="0"/>
              </a:ext>
            </a:extLst>
          </a:blip>
          <a:srcRect t="-40954" b="-40954"/>
          <a:stretch>
            <a:fillRect/>
          </a:stretch>
        </p:blipFill>
        <p:spPr>
          <a:xfrm>
            <a:off x="457200" y="2504650"/>
            <a:ext cx="3719224" cy="3637387"/>
          </a:xfrm>
        </p:spPr>
      </p:pic>
    </p:spTree>
    <p:extLst>
      <p:ext uri="{BB962C8B-B14F-4D97-AF65-F5344CB8AC3E}">
        <p14:creationId xmlns:p14="http://schemas.microsoft.com/office/powerpoint/2010/main" val="4223675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dirty="0">
                <a:latin typeface="Lucida Sans" panose="020B0602030504020204" pitchFamily="34" charset="0"/>
                <a:ea typeface="Allerta"/>
                <a:cs typeface="Allerta"/>
                <a:sym typeface="Allerta"/>
              </a:rPr>
              <a:t>Rating: </a:t>
            </a:r>
            <a:r>
              <a:rPr lang="en-US" sz="2800" b="0" i="0" u="none" strike="noStrike" cap="none" baseline="0" dirty="0">
                <a:solidFill>
                  <a:srgbClr val="3F3F39"/>
                </a:solidFill>
                <a:latin typeface="Lucida Sans" panose="020B0602030504020204" pitchFamily="34" charset="0"/>
                <a:ea typeface="Allerta"/>
                <a:cs typeface="Allerta"/>
                <a:sym typeface="Allerta"/>
              </a:rPr>
              <a:t>Non-Negotiable vs. Alignment Criteria</a:t>
            </a:r>
          </a:p>
        </p:txBody>
      </p:sp>
      <p:sp>
        <p:nvSpPr>
          <p:cNvPr id="598" name="Shape 598"/>
          <p:cNvSpPr txBox="1">
            <a:spLocks noGrp="1"/>
          </p:cNvSpPr>
          <p:nvPr>
            <p:ph type="body" idx="1"/>
          </p:nvPr>
        </p:nvSpPr>
        <p:spPr>
          <a:xfrm>
            <a:off x="457200" y="4177849"/>
            <a:ext cx="8229600" cy="2314199"/>
          </a:xfrm>
          <a:prstGeom prst="rect">
            <a:avLst/>
          </a:prstGeom>
          <a:noFill/>
          <a:ln>
            <a:noFill/>
          </a:ln>
        </p:spPr>
        <p:txBody>
          <a:bodyPr lIns="91425" tIns="45700" rIns="91425" bIns="45700" anchor="t" anchorCtr="0">
            <a:noAutofit/>
          </a:bodyPr>
          <a:lstStyle/>
          <a:p>
            <a:pPr marL="0" marR="0" lvl="0" indent="0" algn="l" rtl="0">
              <a:spcBef>
                <a:spcPts val="480"/>
              </a:spcBef>
              <a:buClr>
                <a:srgbClr val="3F3F39"/>
              </a:buClr>
              <a:buSzPct val="25000"/>
              <a:buFont typeface="Arial"/>
              <a:buNone/>
            </a:pPr>
            <a:endParaRPr lang="en-US" sz="2400" b="0" i="0" u="none" strike="noStrike" cap="none" baseline="0" dirty="0">
              <a:solidFill>
                <a:srgbClr val="3F3F39"/>
              </a:solidFill>
              <a:latin typeface="Allerta"/>
              <a:ea typeface="Allerta"/>
              <a:cs typeface="Allerta"/>
              <a:sym typeface="Allerta"/>
            </a:endParaRPr>
          </a:p>
          <a:p>
            <a:pPr marL="0" marR="0" lvl="0" indent="0" algn="l" rtl="0">
              <a:spcBef>
                <a:spcPts val="480"/>
              </a:spcBef>
              <a:buClr>
                <a:srgbClr val="3F3F39"/>
              </a:buClr>
              <a:buSzPct val="25000"/>
              <a:buFont typeface="Arial"/>
              <a:buNone/>
            </a:pPr>
            <a:endParaRPr lang="en-US" dirty="0">
              <a:latin typeface="Allerta"/>
              <a:ea typeface="Allerta"/>
              <a:cs typeface="Allerta"/>
              <a:sym typeface="Allerta"/>
            </a:endParaRPr>
          </a:p>
          <a:p>
            <a:pPr marL="0" marR="0" lvl="0" indent="0" algn="l" rtl="0">
              <a:spcBef>
                <a:spcPts val="480"/>
              </a:spcBef>
              <a:buClr>
                <a:srgbClr val="3F3F39"/>
              </a:buClr>
              <a:buSzPct val="25000"/>
              <a:buFont typeface="Arial"/>
              <a:buNone/>
            </a:pPr>
            <a:r>
              <a:rPr lang="en-US" sz="2400" b="0" i="0" u="none" strike="noStrike" cap="none" baseline="0" dirty="0">
                <a:solidFill>
                  <a:srgbClr val="3F3F39"/>
                </a:solidFill>
                <a:latin typeface="Lucida Sans" panose="020B0602030504020204" pitchFamily="34" charset="0"/>
                <a:ea typeface="Allerta"/>
                <a:cs typeface="Allerta"/>
                <a:sym typeface="Allerta"/>
              </a:rPr>
              <a:t>Why? Standard</a:t>
            </a:r>
            <a:r>
              <a:rPr lang="en-US" sz="2400" b="0" i="0" u="none" strike="noStrike" cap="none" dirty="0">
                <a:solidFill>
                  <a:srgbClr val="3F3F39"/>
                </a:solidFill>
                <a:latin typeface="Lucida Sans" panose="020B0602030504020204" pitchFamily="34" charset="0"/>
                <a:ea typeface="Allerta"/>
                <a:cs typeface="Allerta"/>
                <a:sym typeface="Allerta"/>
              </a:rPr>
              <a:t> 10 and Standard 1 </a:t>
            </a:r>
            <a:endParaRPr lang="en-US" sz="2400" b="0" i="0" u="none" strike="noStrike" cap="none" baseline="0" dirty="0">
              <a:solidFill>
                <a:srgbClr val="3F3F39"/>
              </a:solidFill>
              <a:latin typeface="Lucida Sans" panose="020B0602030504020204" pitchFamily="34" charset="0"/>
              <a:ea typeface="Allerta"/>
              <a:cs typeface="Allerta"/>
              <a:sym typeface="Allerta"/>
            </a:endParaRPr>
          </a:p>
          <a:p>
            <a:pPr marL="0" marR="0" lvl="0" indent="0" algn="l" rtl="0">
              <a:spcBef>
                <a:spcPts val="480"/>
              </a:spcBef>
              <a:buClr>
                <a:srgbClr val="3F3F39"/>
              </a:buClr>
              <a:buFont typeface="Arial"/>
              <a:buNone/>
            </a:pPr>
            <a:endParaRPr sz="2400" b="0" i="0" u="none" strike="noStrike" cap="none" baseline="0" dirty="0">
              <a:solidFill>
                <a:srgbClr val="3F3F39"/>
              </a:solidFill>
              <a:latin typeface="Allerta"/>
              <a:ea typeface="Allerta"/>
              <a:cs typeface="Allerta"/>
              <a:sym typeface="Allerta"/>
            </a:endParaRPr>
          </a:p>
        </p:txBody>
      </p:sp>
      <p:graphicFrame>
        <p:nvGraphicFramePr>
          <p:cNvPr id="600" name="Shape 600"/>
          <p:cNvGraphicFramePr/>
          <p:nvPr>
            <p:extLst>
              <p:ext uri="{D42A27DB-BD31-4B8C-83A1-F6EECF244321}">
                <p14:modId xmlns:p14="http://schemas.microsoft.com/office/powerpoint/2010/main" val="2345014564"/>
              </p:ext>
            </p:extLst>
          </p:nvPr>
        </p:nvGraphicFramePr>
        <p:xfrm>
          <a:off x="819150" y="1417650"/>
          <a:ext cx="7581900" cy="3059100"/>
        </p:xfrm>
        <a:graphic>
          <a:graphicData uri="http://schemas.openxmlformats.org/drawingml/2006/table">
            <a:tbl>
              <a:tblPr firstRow="1">
                <a:tableStyleId>{5C22544A-7EE6-4342-B048-85BDC9FD1C3A}</a:tableStyleId>
              </a:tblPr>
              <a:tblGrid>
                <a:gridCol w="3790950">
                  <a:extLst>
                    <a:ext uri="{9D8B030D-6E8A-4147-A177-3AD203B41FA5}">
                      <a16:colId xmlns:a16="http://schemas.microsoft.com/office/drawing/2014/main" val="20000"/>
                    </a:ext>
                  </a:extLst>
                </a:gridCol>
                <a:gridCol w="3790950">
                  <a:extLst>
                    <a:ext uri="{9D8B030D-6E8A-4147-A177-3AD203B41FA5}">
                      <a16:colId xmlns:a16="http://schemas.microsoft.com/office/drawing/2014/main" val="20001"/>
                    </a:ext>
                  </a:extLst>
                </a:gridCol>
              </a:tblGrid>
              <a:tr h="509834">
                <a:tc>
                  <a:txBody>
                    <a:bodyPr/>
                    <a:lstStyle/>
                    <a:p>
                      <a:pPr lvl="0" rtl="0">
                        <a:spcBef>
                          <a:spcPts val="0"/>
                        </a:spcBef>
                        <a:buNone/>
                      </a:pPr>
                      <a:r>
                        <a:rPr lang="en-US" dirty="0">
                          <a:latin typeface="Lucida Sans" panose="020B0602030504020204" pitchFamily="34" charset="0"/>
                        </a:rPr>
                        <a:t>Non- Negotiable Criteria</a:t>
                      </a:r>
                    </a:p>
                  </a:txBody>
                  <a:tcPr marL="91425" marR="91425" marT="91425" marB="91425"/>
                </a:tc>
                <a:tc>
                  <a:txBody>
                    <a:bodyPr/>
                    <a:lstStyle/>
                    <a:p>
                      <a:pPr lvl="0" rtl="0">
                        <a:spcBef>
                          <a:spcPts val="0"/>
                        </a:spcBef>
                        <a:buNone/>
                      </a:pPr>
                      <a:r>
                        <a:rPr lang="en-US" dirty="0">
                          <a:latin typeface="Lucida Sans" panose="020B0602030504020204" pitchFamily="34" charset="0"/>
                        </a:rPr>
                        <a:t>Alignment Criteria</a:t>
                      </a:r>
                    </a:p>
                  </a:txBody>
                  <a:tcPr marL="91425" marR="91425" marT="91425" marB="91425"/>
                </a:tc>
                <a:extLst>
                  <a:ext uri="{0D108BD9-81ED-4DB2-BD59-A6C34878D82A}">
                    <a16:rowId xmlns:a16="http://schemas.microsoft.com/office/drawing/2014/main" val="10000"/>
                  </a:ext>
                </a:extLst>
              </a:tr>
              <a:tr h="1121673">
                <a:tc>
                  <a:txBody>
                    <a:bodyPr/>
                    <a:lstStyle/>
                    <a:p>
                      <a:pPr lvl="0" rtl="0">
                        <a:spcBef>
                          <a:spcPts val="0"/>
                        </a:spcBef>
                        <a:buNone/>
                      </a:pPr>
                      <a:r>
                        <a:rPr lang="en-US" dirty="0">
                          <a:latin typeface="Lucida Sans" panose="020B0602030504020204" pitchFamily="34" charset="0"/>
                        </a:rPr>
                        <a:t>Each metric rated Meets/Does Not Meet</a:t>
                      </a:r>
                    </a:p>
                  </a:txBody>
                  <a:tcPr marL="91425" marR="91425" marT="91425" marB="91425"/>
                </a:tc>
                <a:tc>
                  <a:txBody>
                    <a:bodyPr/>
                    <a:lstStyle/>
                    <a:p>
                      <a:pPr lvl="0" rtl="0">
                        <a:spcBef>
                          <a:spcPts val="0"/>
                        </a:spcBef>
                        <a:buNone/>
                      </a:pPr>
                      <a:r>
                        <a:rPr lang="en-US" dirty="0">
                          <a:latin typeface="Lucida Sans" panose="020B0602030504020204" pitchFamily="34" charset="0"/>
                        </a:rPr>
                        <a:t>Each metric rated Meets (2 pts)/ Partially Meets (1 </a:t>
                      </a:r>
                      <a:r>
                        <a:rPr lang="en-US" dirty="0" err="1">
                          <a:latin typeface="Lucida Sans" panose="020B0602030504020204" pitchFamily="34" charset="0"/>
                        </a:rPr>
                        <a:t>pt</a:t>
                      </a:r>
                      <a:r>
                        <a:rPr lang="en-US" dirty="0">
                          <a:latin typeface="Lucida Sans" panose="020B0602030504020204" pitchFamily="34" charset="0"/>
                        </a:rPr>
                        <a:t>)/Does Not Meet (0)</a:t>
                      </a:r>
                    </a:p>
                  </a:txBody>
                  <a:tcPr marL="91425" marR="91425" marT="91425" marB="91425"/>
                </a:tc>
                <a:extLst>
                  <a:ext uri="{0D108BD9-81ED-4DB2-BD59-A6C34878D82A}">
                    <a16:rowId xmlns:a16="http://schemas.microsoft.com/office/drawing/2014/main" val="10001"/>
                  </a:ext>
                </a:extLst>
              </a:tr>
              <a:tr h="1427593">
                <a:tc>
                  <a:txBody>
                    <a:bodyPr/>
                    <a:lstStyle/>
                    <a:p>
                      <a:pPr lvl="0" rtl="0">
                        <a:spcBef>
                          <a:spcPts val="0"/>
                        </a:spcBef>
                        <a:buNone/>
                      </a:pPr>
                      <a:r>
                        <a:rPr lang="en-US" dirty="0">
                          <a:latin typeface="Lucida Sans" panose="020B0602030504020204" pitchFamily="34" charset="0"/>
                        </a:rPr>
                        <a:t>Every metric must be met to rate the criterion as Meets</a:t>
                      </a:r>
                    </a:p>
                  </a:txBody>
                  <a:tcPr marL="91425" marR="91425" marT="91425" marB="91425"/>
                </a:tc>
                <a:tc>
                  <a:txBody>
                    <a:bodyPr/>
                    <a:lstStyle/>
                    <a:p>
                      <a:pPr lvl="0" rtl="0">
                        <a:spcBef>
                          <a:spcPts val="0"/>
                        </a:spcBef>
                        <a:buNone/>
                      </a:pPr>
                      <a:r>
                        <a:rPr lang="en-US" dirty="0">
                          <a:latin typeface="Lucida Sans" panose="020B0602030504020204" pitchFamily="34" charset="0"/>
                        </a:rPr>
                        <a:t>Must receive a</a:t>
                      </a:r>
                      <a:r>
                        <a:rPr lang="en-US" baseline="0" dirty="0">
                          <a:latin typeface="Lucida Sans" panose="020B0602030504020204" pitchFamily="34" charset="0"/>
                        </a:rPr>
                        <a:t> specific number of </a:t>
                      </a:r>
                      <a:r>
                        <a:rPr lang="en-US" dirty="0">
                          <a:latin typeface="Lucida Sans" panose="020B0602030504020204" pitchFamily="34" charset="0"/>
                        </a:rPr>
                        <a:t>points out</a:t>
                      </a:r>
                      <a:r>
                        <a:rPr lang="en-US" baseline="0" dirty="0">
                          <a:latin typeface="Lucida Sans" panose="020B0602030504020204" pitchFamily="34" charset="0"/>
                        </a:rPr>
                        <a:t> of the total</a:t>
                      </a:r>
                      <a:r>
                        <a:rPr lang="en-US" dirty="0">
                          <a:latin typeface="Lucida Sans" panose="020B0602030504020204" pitchFamily="34" charset="0"/>
                        </a:rPr>
                        <a:t> to rate the criterion as Meets</a:t>
                      </a:r>
                    </a:p>
                  </a:txBody>
                  <a:tcPr marL="91425" marR="91425" marT="91425" marB="914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27825034"/>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40"/>
            <a:ext cx="8229600" cy="1143000"/>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a:latin typeface="Lucida Sans"/>
                <a:ea typeface="+mj-ea"/>
                <a:cs typeface="Lucida Sans"/>
              </a:rPr>
              <a:t>Essential Questions </a:t>
            </a:r>
          </a:p>
        </p:txBody>
      </p:sp>
      <p:sp>
        <p:nvSpPr>
          <p:cNvPr id="3" name="Content Placeholder 2"/>
          <p:cNvSpPr>
            <a:spLocks noGrp="1"/>
          </p:cNvSpPr>
          <p:nvPr>
            <p:ph idx="1"/>
          </p:nvPr>
        </p:nvSpPr>
        <p:spPr/>
        <p:txBody>
          <a:bodyPr/>
          <a:lstStyle/>
          <a:p>
            <a:pPr lvl="0" fontAlgn="base"/>
            <a:r>
              <a:rPr lang="en-US" dirty="0"/>
              <a:t>How does the </a:t>
            </a:r>
            <a:r>
              <a:rPr lang="en-US" b="1" dirty="0"/>
              <a:t>Instructional Materials Evaluation Tool (IMET</a:t>
            </a:r>
            <a:r>
              <a:rPr lang="en-US" dirty="0"/>
              <a:t>) reflect the major features of the Standards and the Shifts?</a:t>
            </a:r>
          </a:p>
          <a:p>
            <a:pPr lvl="0" fontAlgn="base"/>
            <a:endParaRPr lang="en-US" dirty="0"/>
          </a:p>
          <a:p>
            <a:pPr lvl="0" fontAlgn="base"/>
            <a:r>
              <a:rPr lang="en-US" dirty="0"/>
              <a:t>What understandings support high-quality, accurate application of the IMET metrics?</a:t>
            </a:r>
          </a:p>
          <a:p>
            <a:endParaRPr lang="en-US" dirty="0"/>
          </a:p>
        </p:txBody>
      </p:sp>
    </p:spTree>
    <p:extLst>
      <p:ext uri="{BB962C8B-B14F-4D97-AF65-F5344CB8AC3E}">
        <p14:creationId xmlns:p14="http://schemas.microsoft.com/office/powerpoint/2010/main" val="234702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p:txBody>
          <a:bodyPr>
            <a:normAutofit/>
          </a:bodyPr>
          <a:lstStyle/>
          <a:p>
            <a:pPr marL="0" indent="0" algn="ctr">
              <a:buNone/>
            </a:pPr>
            <a:r>
              <a:rPr lang="en-US" dirty="0"/>
              <a:t>Module 103:</a:t>
            </a:r>
          </a:p>
          <a:p>
            <a:pPr marL="0" indent="0" algn="ctr">
              <a:buNone/>
            </a:pPr>
            <a:endParaRPr lang="en-US" dirty="0"/>
          </a:p>
          <a:p>
            <a:pPr>
              <a:buFont typeface="Arial" panose="020B0604020202020204" pitchFamily="34" charset="0"/>
              <a:buChar char="•"/>
            </a:pPr>
            <a:r>
              <a:rPr lang="en-US" dirty="0"/>
              <a:t>Non-Negotiable 3: Building Knowledge</a:t>
            </a:r>
          </a:p>
          <a:p>
            <a:pPr>
              <a:buFont typeface="Arial" panose="020B0604020202020204" pitchFamily="34" charset="0"/>
              <a:buChar char="•"/>
            </a:pPr>
            <a:r>
              <a:rPr lang="en-US" dirty="0"/>
              <a:t>Alignment Criterion 3: Building Knowledge with Texts, Vocabulary, and Tasks</a:t>
            </a:r>
          </a:p>
          <a:p>
            <a:pPr>
              <a:buFont typeface="Arial" panose="020B0604020202020204" pitchFamily="34" charset="0"/>
              <a:buChar char="•"/>
            </a:pPr>
            <a:r>
              <a:rPr lang="en-US" dirty="0"/>
              <a:t>Alignment Criterion 4: Access to the Standards for All Students </a:t>
            </a:r>
          </a:p>
        </p:txBody>
      </p:sp>
    </p:spTree>
    <p:extLst>
      <p:ext uri="{BB962C8B-B14F-4D97-AF65-F5344CB8AC3E}">
        <p14:creationId xmlns:p14="http://schemas.microsoft.com/office/powerpoint/2010/main" val="4146627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4302"/>
            <a:ext cx="8229600" cy="4525963"/>
          </a:xfrm>
        </p:spPr>
        <p:txBody>
          <a:bodyPr>
            <a:normAutofit/>
          </a:bodyPr>
          <a:lstStyle/>
          <a:p>
            <a:r>
              <a:rPr lang="en-US" dirty="0"/>
              <a:t>Understand how aligned materials embody the shifts inherent in the Common Core State Standards</a:t>
            </a:r>
          </a:p>
          <a:p>
            <a:endParaRPr lang="en-US" dirty="0"/>
          </a:p>
          <a:p>
            <a:r>
              <a:rPr lang="en-US" dirty="0">
                <a:ea typeface="Allerta"/>
                <a:sym typeface="Allerta"/>
                <a:rtl val="0"/>
              </a:rPr>
              <a:t>Understand the precise meaning of each metric</a:t>
            </a:r>
          </a:p>
          <a:p>
            <a:endParaRPr lang="en-US" dirty="0">
              <a:ea typeface="Allerta"/>
              <a:sym typeface="Allerta"/>
              <a:rtl val="0"/>
            </a:endParaRPr>
          </a:p>
          <a:p>
            <a:r>
              <a:rPr lang="en-US" dirty="0">
                <a:ea typeface="Allerta"/>
                <a:sym typeface="Allerta"/>
                <a:rtl val="0"/>
              </a:rPr>
              <a:t>Recognize examples and non-examples related to each IMET criteria metric</a:t>
            </a:r>
            <a:endParaRPr lang="en-US" dirty="0"/>
          </a:p>
          <a:p>
            <a:pPr marL="0" indent="0">
              <a:buNone/>
            </a:pPr>
            <a:endParaRPr lang="en-US" dirty="0"/>
          </a:p>
        </p:txBody>
      </p:sp>
      <p:sp>
        <p:nvSpPr>
          <p:cNvPr id="4" name="Title 1"/>
          <p:cNvSpPr txBox="1">
            <a:spLocks/>
          </p:cNvSpPr>
          <p:nvPr/>
        </p:nvSpPr>
        <p:spPr>
          <a:xfrm>
            <a:off x="457200" y="218440"/>
            <a:ext cx="8229600" cy="1143000"/>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latin typeface="Lucida Sans"/>
                <a:ea typeface="+mj-ea"/>
                <a:cs typeface="Lucida Sans"/>
              </a:rPr>
              <a:t>Goals</a:t>
            </a:r>
          </a:p>
        </p:txBody>
      </p:sp>
    </p:spTree>
    <p:extLst>
      <p:ext uri="{BB962C8B-B14F-4D97-AF65-F5344CB8AC3E}">
        <p14:creationId xmlns:p14="http://schemas.microsoft.com/office/powerpoint/2010/main" val="394245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Norms for Our Work </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Consider two norms you’d like to see us adhere to for the next two days.</a:t>
            </a:r>
          </a:p>
          <a:p>
            <a:endParaRPr lang="en-US" dirty="0"/>
          </a:p>
          <a:p>
            <a:r>
              <a:rPr lang="en-US" dirty="0"/>
              <a:t>Discuss your thoughts with your shoulder partner.</a:t>
            </a:r>
          </a:p>
          <a:p>
            <a:endParaRPr lang="en-US" dirty="0"/>
          </a:p>
          <a:p>
            <a:r>
              <a:rPr lang="en-US" dirty="0"/>
              <a:t>Be ready to share.</a:t>
            </a:r>
          </a:p>
        </p:txBody>
      </p:sp>
    </p:spTree>
    <p:extLst>
      <p:ext uri="{BB962C8B-B14F-4D97-AF65-F5344CB8AC3E}">
        <p14:creationId xmlns:p14="http://schemas.microsoft.com/office/powerpoint/2010/main" val="128166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Non-Negotiable 3: Building Knowledge</a:t>
            </a:r>
          </a:p>
        </p:txBody>
      </p:sp>
    </p:spTree>
    <p:extLst>
      <p:ext uri="{BB962C8B-B14F-4D97-AF65-F5344CB8AC3E}">
        <p14:creationId xmlns:p14="http://schemas.microsoft.com/office/powerpoint/2010/main" val="3981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1993"/>
            <a:ext cx="8229600" cy="4759657"/>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b="1" dirty="0">
                <a:solidFill>
                  <a:srgbClr val="24A469"/>
                </a:solidFill>
                <a:latin typeface="Lucida Sans" panose="020B0602030504020204" pitchFamily="34" charset="0"/>
              </a:rPr>
              <a:t>Non-Negotiable 3</a:t>
            </a:r>
            <a:r>
              <a:rPr lang="en-US" dirty="0">
                <a:solidFill>
                  <a:srgbClr val="2B9650"/>
                </a:solidFill>
                <a:latin typeface="Lucida Sans" panose="020B0602030504020204" pitchFamily="34" charset="0"/>
              </a:rPr>
              <a:t>: </a:t>
            </a:r>
            <a:r>
              <a:rPr lang="en-US" dirty="0">
                <a:latin typeface="Lucida Sans" panose="020B0602030504020204" pitchFamily="34" charset="0"/>
              </a:rPr>
              <a:t>Materials build knowledge systematically through reading, writing, speaking and listening, and language study.</a:t>
            </a:r>
          </a:p>
          <a:p>
            <a:pPr marL="0" indent="0">
              <a:buNone/>
            </a:pPr>
            <a:endParaRPr lang="en-US" sz="1050" dirty="0">
              <a:latin typeface="Lucida Sans" panose="020B0602030504020204" pitchFamily="34" charset="0"/>
            </a:endParaRPr>
          </a:p>
          <a:p>
            <a:pPr>
              <a:buFont typeface="Arial" panose="020B0604020202020204" pitchFamily="34" charset="0"/>
              <a:buChar char="•"/>
            </a:pPr>
            <a:r>
              <a:rPr lang="en-US" sz="2000" b="1" dirty="0">
                <a:latin typeface="Lucida Sans" panose="020B0602030504020204" pitchFamily="34" charset="0"/>
              </a:rPr>
              <a:t>Metric 3A: </a:t>
            </a:r>
            <a:r>
              <a:rPr lang="en-US" sz="2000" dirty="0">
                <a:latin typeface="Lucida Sans" panose="020B0602030504020204" pitchFamily="34" charset="0"/>
              </a:rPr>
              <a:t>Materials provide a sequence or series of texts that build knowledge and vocabulary systematically through reading, writing, listening, and speaking. These texts are organized around a variety of topics at each grade level.</a:t>
            </a:r>
          </a:p>
          <a:p>
            <a:pPr>
              <a:buFont typeface="Arial" panose="020B0604020202020204" pitchFamily="34" charset="0"/>
              <a:buChar char="•"/>
            </a:pPr>
            <a:endParaRPr lang="en-US" sz="1200" dirty="0">
              <a:latin typeface="Lucida Sans" panose="020B0602030504020204" pitchFamily="34" charset="0"/>
            </a:endParaRPr>
          </a:p>
          <a:p>
            <a:pPr>
              <a:buFont typeface="Arial" panose="020B0604020202020204" pitchFamily="34" charset="0"/>
              <a:buChar char="•"/>
            </a:pPr>
            <a:r>
              <a:rPr lang="en-US" sz="2000" b="1" dirty="0">
                <a:latin typeface="Lucida Sans" panose="020B0602030504020204" pitchFamily="34" charset="0"/>
              </a:rPr>
              <a:t>Metric 3B: </a:t>
            </a:r>
            <a:r>
              <a:rPr lang="en-US" sz="2000" dirty="0">
                <a:latin typeface="Lucida Sans" panose="020B0602030504020204" pitchFamily="34" charset="0"/>
              </a:rPr>
              <a:t>Materials provide instructions, clear design and lightweight student accountability, that guide instructors regarding how students will regularly engage in a volume of independent reading, both assigned, related to the anchor texts, or texts of their own choosing, in or outside of class.</a:t>
            </a:r>
          </a:p>
        </p:txBody>
      </p:sp>
      <p:sp>
        <p:nvSpPr>
          <p:cNvPr id="6" name="Rounded Rectangle 5"/>
          <p:cNvSpPr/>
          <p:nvPr/>
        </p:nvSpPr>
        <p:spPr bwMode="auto">
          <a:xfrm>
            <a:off x="2362200" y="221367"/>
            <a:ext cx="4571999" cy="803911"/>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Building Knowledge</a:t>
            </a:r>
          </a:p>
        </p:txBody>
      </p:sp>
      <p:sp>
        <p:nvSpPr>
          <p:cNvPr id="4" name="TextBox 3"/>
          <p:cNvSpPr txBox="1"/>
          <p:nvPr/>
        </p:nvSpPr>
        <p:spPr>
          <a:xfrm>
            <a:off x="8039100" y="5946141"/>
            <a:ext cx="1104900"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13</a:t>
            </a:r>
          </a:p>
        </p:txBody>
      </p:sp>
    </p:spTree>
    <p:extLst>
      <p:ext uri="{BB962C8B-B14F-4D97-AF65-F5344CB8AC3E}">
        <p14:creationId xmlns:p14="http://schemas.microsoft.com/office/powerpoint/2010/main" val="328986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3" y="1387287"/>
            <a:ext cx="8839201" cy="1143000"/>
          </a:xfrm>
          <a:no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2200" b="1" dirty="0">
                <a:solidFill>
                  <a:schemeClr val="accent2"/>
                </a:solidFill>
                <a:latin typeface="Lucida Sans" panose="020B0602030504020204" pitchFamily="34" charset="0"/>
              </a:rPr>
              <a:t>Metric 3A: </a:t>
            </a:r>
            <a:r>
              <a:rPr lang="en-US" sz="2200" dirty="0">
                <a:latin typeface="Lucida Sans" panose="020B0602030504020204" pitchFamily="34" charset="0"/>
              </a:rPr>
              <a:t>Materials provide a sequence or series of texts that build knowledge and vocabulary systematically through reading, writing, listening, and speaking. These texts are organized around a variety of topics at each grade level.</a:t>
            </a:r>
          </a:p>
        </p:txBody>
      </p:sp>
      <p:sp>
        <p:nvSpPr>
          <p:cNvPr id="3" name="Content Placeholder 2"/>
          <p:cNvSpPr>
            <a:spLocks noGrp="1"/>
          </p:cNvSpPr>
          <p:nvPr>
            <p:ph idx="1"/>
          </p:nvPr>
        </p:nvSpPr>
        <p:spPr>
          <a:xfrm>
            <a:off x="-3934143" y="1088120"/>
            <a:ext cx="3000694" cy="5094288"/>
          </a:xfrm>
        </p:spPr>
        <p:txBody>
          <a:bodyPr/>
          <a:lstStyle/>
          <a:p>
            <a:pPr marL="0"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709" y="2828575"/>
            <a:ext cx="3218229" cy="2757216"/>
          </a:xfrm>
          <a:prstGeom prst="rect">
            <a:avLst/>
          </a:prstGeom>
          <a:ln>
            <a:solidFill>
              <a:schemeClr val="tx1"/>
            </a:solidFill>
          </a:ln>
        </p:spPr>
      </p:pic>
      <p:sp>
        <p:nvSpPr>
          <p:cNvPr id="6" name="Rectangle 5"/>
          <p:cNvSpPr/>
          <p:nvPr/>
        </p:nvSpPr>
        <p:spPr>
          <a:xfrm>
            <a:off x="193963" y="2767299"/>
            <a:ext cx="5173167" cy="3493264"/>
          </a:xfrm>
          <a:prstGeom prst="rect">
            <a:avLst/>
          </a:prstGeom>
        </p:spPr>
        <p:txBody>
          <a:bodyPr wrap="square">
            <a:spAutoFit/>
          </a:bodyPr>
          <a:lstStyle/>
          <a:p>
            <a:pPr marL="0" indent="0">
              <a:buNone/>
            </a:pPr>
            <a:r>
              <a:rPr lang="en-US" sz="1700" dirty="0">
                <a:solidFill>
                  <a:srgbClr val="3F3F39"/>
                </a:solidFill>
                <a:latin typeface="Lucida Sans" panose="020B0602030504020204" pitchFamily="34" charset="0"/>
              </a:rPr>
              <a:t>“By reading texts in history/social studies, science, and other disciplines, students build a foundation of knowledge in these fields that will also give them the background to be better readers in all content areas. </a:t>
            </a:r>
          </a:p>
          <a:p>
            <a:pPr marL="0" indent="0">
              <a:buNone/>
            </a:pPr>
            <a:endParaRPr lang="en-US" sz="1700" dirty="0">
              <a:solidFill>
                <a:srgbClr val="3F3F39"/>
              </a:solidFill>
              <a:latin typeface="Lucida Sans" panose="020B0602030504020204" pitchFamily="34" charset="0"/>
            </a:endParaRPr>
          </a:p>
          <a:p>
            <a:pPr marL="0" indent="0">
              <a:buNone/>
            </a:pPr>
            <a:r>
              <a:rPr lang="en-US" sz="1700" dirty="0">
                <a:solidFill>
                  <a:srgbClr val="3F3F39"/>
                </a:solidFill>
                <a:latin typeface="Lucida Sans" panose="020B0602030504020204" pitchFamily="34" charset="0"/>
              </a:rPr>
              <a:t>Students can only gain this foundation when </a:t>
            </a:r>
            <a:r>
              <a:rPr lang="en-US" sz="1700" b="1" dirty="0">
                <a:solidFill>
                  <a:srgbClr val="3F3F39"/>
                </a:solidFill>
                <a:latin typeface="Lucida Sans" panose="020B0602030504020204" pitchFamily="34" charset="0"/>
              </a:rPr>
              <a:t>the curriculum is intentionally and coherently structured to develop rich content knowledge within and across grades</a:t>
            </a:r>
            <a:r>
              <a:rPr lang="en-US" sz="1700" dirty="0">
                <a:solidFill>
                  <a:srgbClr val="3F3F39"/>
                </a:solidFill>
                <a:latin typeface="Lucida Sans" panose="020B0602030504020204" pitchFamily="34" charset="0"/>
              </a:rPr>
              <a:t>.” </a:t>
            </a:r>
          </a:p>
          <a:p>
            <a:pPr marL="0" indent="0">
              <a:buNone/>
            </a:pPr>
            <a:endParaRPr lang="en-US" sz="1700" dirty="0">
              <a:solidFill>
                <a:srgbClr val="3F3F39"/>
              </a:solidFill>
              <a:latin typeface="Lucida Sans" panose="020B0602030504020204" pitchFamily="34" charset="0"/>
            </a:endParaRPr>
          </a:p>
          <a:p>
            <a:pPr marL="0" indent="0" algn="r">
              <a:buNone/>
            </a:pPr>
            <a:r>
              <a:rPr lang="en-US" sz="1700" dirty="0">
                <a:solidFill>
                  <a:srgbClr val="3F3F39"/>
                </a:solidFill>
                <a:latin typeface="Lucida Sans" panose="020B0602030504020204" pitchFamily="34" charset="0"/>
              </a:rPr>
              <a:t>-- CCSS Anchor Reading Standards</a:t>
            </a:r>
          </a:p>
        </p:txBody>
      </p:sp>
      <p:sp>
        <p:nvSpPr>
          <p:cNvPr id="7" name="Rounded Rectangle 6"/>
          <p:cNvSpPr/>
          <p:nvPr/>
        </p:nvSpPr>
        <p:spPr bwMode="auto">
          <a:xfrm>
            <a:off x="1800512" y="368108"/>
            <a:ext cx="5626100" cy="720012"/>
          </a:xfrm>
          <a:prstGeom prst="roundRect">
            <a:avLst/>
          </a:prstGeom>
          <a:solidFill>
            <a:schemeClr val="accent1"/>
          </a:solidFill>
          <a:ln>
            <a:noFill/>
            <a:headEnd/>
            <a:tailEnd type="triangle" w="med" len="med"/>
          </a:ln>
        </p:spPr>
        <p:style>
          <a:lnRef idx="2">
            <a:schemeClr val="accent2">
              <a:shade val="50000"/>
            </a:schemeClr>
          </a:lnRef>
          <a:fillRef idx="1">
            <a:schemeClr val="accent2"/>
          </a:fillRef>
          <a:effectRef idx="0">
            <a:schemeClr val="accent2"/>
          </a:effectRef>
          <a:fontRef idx="minor">
            <a:schemeClr val="lt1"/>
          </a:fontRef>
        </p:style>
        <p:txBody>
          <a:bodyPr wrap="none" rtlCol="0" anchor="ctr"/>
          <a:lstStyle/>
          <a:p>
            <a:pPr algn="ctr"/>
            <a:r>
              <a:rPr lang="en-US" sz="2600" dirty="0">
                <a:latin typeface="Lucida Sans" panose="020B0602030504020204" pitchFamily="34" charset="0"/>
              </a:rPr>
              <a:t>Building Knowledge</a:t>
            </a:r>
          </a:p>
        </p:txBody>
      </p:sp>
      <p:sp>
        <p:nvSpPr>
          <p:cNvPr id="8" name="TextBox 7"/>
          <p:cNvSpPr txBox="1"/>
          <p:nvPr/>
        </p:nvSpPr>
        <p:spPr>
          <a:xfrm>
            <a:off x="8065827" y="5946140"/>
            <a:ext cx="1078172" cy="307777"/>
          </a:xfrm>
          <a:prstGeom prst="rect">
            <a:avLst/>
          </a:prstGeom>
          <a:solidFill>
            <a:schemeClr val="accent2"/>
          </a:solidFill>
        </p:spPr>
        <p:txBody>
          <a:bodyPr wrap="square" rtlCol="0">
            <a:spAutoFit/>
          </a:bodyPr>
          <a:lstStyle/>
          <a:p>
            <a:r>
              <a:rPr lang="en-US" sz="1400" dirty="0">
                <a:latin typeface="Arial" panose="020B0604020202020204" pitchFamily="34" charset="0"/>
                <a:cs typeface="Arial" panose="020B0604020202020204" pitchFamily="34" charset="0"/>
              </a:rPr>
              <a:t>IMET p. 14</a:t>
            </a:r>
          </a:p>
        </p:txBody>
      </p:sp>
    </p:spTree>
    <p:extLst>
      <p:ext uri="{BB962C8B-B14F-4D97-AF65-F5344CB8AC3E}">
        <p14:creationId xmlns:p14="http://schemas.microsoft.com/office/powerpoint/2010/main" val="3288067131"/>
      </p:ext>
    </p:extLst>
  </p:cSld>
  <p:clrMapOvr>
    <a:masterClrMapping/>
  </p:clrMapOvr>
</p:sld>
</file>

<file path=ppt/theme/theme1.xml><?xml version="1.0" encoding="utf-8"?>
<a:theme xmlns:a="http://schemas.openxmlformats.org/drawingml/2006/main" name="SAP-ATC-PPT-Template-khkl (3)">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40954</TotalTime>
  <Words>9566</Words>
  <Application>Microsoft Office PowerPoint</Application>
  <PresentationFormat>On-screen Show (4:3)</PresentationFormat>
  <Paragraphs>722</Paragraphs>
  <Slides>50</Slides>
  <Notes>50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Allerta</vt:lpstr>
      <vt:lpstr>Arial</vt:lpstr>
      <vt:lpstr>Book Antiqua</vt:lpstr>
      <vt:lpstr>Calibri</vt:lpstr>
      <vt:lpstr>Kalinga</vt:lpstr>
      <vt:lpstr>Lucida Sans</vt:lpstr>
      <vt:lpstr>Segoe UI</vt:lpstr>
      <vt:lpstr>Symbol</vt:lpstr>
      <vt:lpstr>Wingdings</vt:lpstr>
      <vt:lpstr>SAP-ATC-PPT-Template-khkl (3)</vt:lpstr>
      <vt:lpstr>Reviewing Using the Instructional Materials Evaluation Tool: ELA</vt:lpstr>
      <vt:lpstr>Essential Questions </vt:lpstr>
      <vt:lpstr>PowerPoint Presentation</vt:lpstr>
      <vt:lpstr>The quality of instructional materials in our classrooms has a large impact on student learning.</vt:lpstr>
      <vt:lpstr>Agenda</vt:lpstr>
      <vt:lpstr>Norms for Our Work </vt:lpstr>
      <vt:lpstr>Non-Negotiable 3: Building Knowledge</vt:lpstr>
      <vt:lpstr>PowerPoint Presentation</vt:lpstr>
      <vt:lpstr>Metric 3A: Materials provide a sequence or series of texts that build knowledge and vocabulary systematically through reading, writing, listening, and speaking. These texts are organized around a variety of topics at each grade level.</vt:lpstr>
      <vt:lpstr>PowerPoint Presentation</vt:lpstr>
      <vt:lpstr> Example</vt:lpstr>
      <vt:lpstr>Metric 3B: Materials provide instructions, clear design and lightweight student accountability, that guide instructors regarding how students will regularly engage in a volume of independent reading, both assigned, related to the anchor texts, or texts of their own choosing, in or outside of class.</vt:lpstr>
      <vt:lpstr>PowerPoint Presentation</vt:lpstr>
      <vt:lpstr>Independent Reading</vt:lpstr>
      <vt:lpstr>Alignment Criterion 3: Building Knowledge with Texts, Vocabulary, and Tasks</vt:lpstr>
      <vt:lpstr>PowerPoint Presentation</vt:lpstr>
      <vt:lpstr>Alignment Criterion 3A: Materials regularly ask students to complete culminating tasks in which they demonstrate their knowledge of a topic.</vt:lpstr>
      <vt:lpstr>PowerPoint Presentation</vt:lpstr>
      <vt:lpstr>PowerPoint Presentation</vt:lpstr>
      <vt:lpstr>Alignment Criterion 3B: Materials require students to engage in many short, focused research projects annually to develop students’ knowledge in a range of areas and to enable students to develop the expertise needed to conduct research independently. </vt:lpstr>
      <vt:lpstr>Research: Example or Non-example?</vt:lpstr>
      <vt:lpstr>Research: Example or Non-example?</vt:lpstr>
      <vt:lpstr>PowerPoint Presentation</vt:lpstr>
      <vt:lpstr>PowerPoint Presentation</vt:lpstr>
      <vt:lpstr>PowerPoint Presentation</vt:lpstr>
      <vt:lpstr>Alignment Criterion 4:  Access to the Standards for All Students</vt:lpstr>
      <vt:lpstr>PowerPoint Presentation</vt:lpstr>
      <vt:lpstr>As Noted in the IMET:</vt:lpstr>
      <vt:lpstr>Alignment Criterion 4A: Teachers and students can reasonably complete the core content within a regular school year to maximize students’ learning.</vt:lpstr>
      <vt:lpstr>PowerPoint Presentation</vt:lpstr>
      <vt:lpstr>PowerPoint Presentation</vt:lpstr>
      <vt:lpstr>Alignment Criterion 4B: Materials regularly provide all students, including those who read, write, speak, or listen below grade level, or whose first language is other than English, with extensive opportunities to work with and meet grade-level standards.</vt:lpstr>
      <vt:lpstr>Example </vt:lpstr>
      <vt:lpstr>Adapting instruction for varying needs: Example or Non-example? </vt:lpstr>
      <vt:lpstr> Alignment Criterion 4C: Materials regularly include extensions and/or more advanced opportunities for students who read, write, speak, or listen above grade level.  Basic Characteristics of Enrichment Learning</vt:lpstr>
      <vt:lpstr>Example</vt:lpstr>
      <vt:lpstr>Alignment Criteria 4B and 4C: Example</vt:lpstr>
      <vt:lpstr>     Alignment Criterion 4D: Materials regularly and systematically build in the time, resources, and suggestions required for adapting instruction to allow teachers to guide all students to meet grade-level standards (e.g., alternative teaching approaches, pacing, instructional delivery options, suggestions for addressing common student difficulties, remediation strategies). </vt:lpstr>
      <vt:lpstr> Alignment Criterion 4D Example</vt:lpstr>
      <vt:lpstr>PowerPoint Presentation</vt:lpstr>
      <vt:lpstr> Example or Non-example?</vt:lpstr>
      <vt:lpstr>PowerPoint Presentation</vt:lpstr>
      <vt:lpstr>    Alignment Criterion 4E: Materials regularly and systematically offer assessment opportunities that genuinely measure progress on reading comprehension and writing proficiency as well as on mastery of grade level standards. This progress includes gradual release of supporting scaffolds for students to measure their independent abilities. </vt:lpstr>
      <vt:lpstr>Focus and Coherence in Instruction and Assessment </vt:lpstr>
      <vt:lpstr>Bottom Line for Reading for Standards</vt:lpstr>
      <vt:lpstr>Students should demonstrate “mastery” of the Standards through tasks that require deep understanding of the text under consideration.</vt:lpstr>
      <vt:lpstr>Do assessments genuinely measure progress? If questions linger around assessment, check out these sources!</vt:lpstr>
      <vt:lpstr>Rating: Non-Negotiable vs. Alignment Criteria</vt:lpstr>
      <vt:lpstr>Essential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Pascale Joseph</cp:lastModifiedBy>
  <cp:revision>588</cp:revision>
  <cp:lastPrinted>2013-12-05T18:14:54Z</cp:lastPrinted>
  <dcterms:created xsi:type="dcterms:W3CDTF">2014-09-02T17:40:14Z</dcterms:created>
  <dcterms:modified xsi:type="dcterms:W3CDTF">2020-01-23T19:04:37Z</dcterms:modified>
</cp:coreProperties>
</file>