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92" r:id="rId1"/>
    <p:sldMasterId id="2147483693"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embeddedFontLst>
    <p:embeddedFont>
      <p:font typeface="Rockwell" panose="02060603020205020403" pitchFamily="18" charset="0"/>
      <p:regular r:id="rId51"/>
      <p:bold r:id="rId52"/>
      <p:italic r:id="rId53"/>
      <p:boldItalic r:id="rId54"/>
    </p:embeddedFont>
    <p:embeddedFont>
      <p:font typeface="Lucida Sans" panose="020B0602030504020204" pitchFamily="34" charset="0"/>
      <p:regular r:id="rId55"/>
      <p:bold r:id="rId56"/>
      <p:italic r:id="rId57"/>
      <p:boldItalic r:id="rId58"/>
    </p:embeddedFont>
    <p:embeddedFont>
      <p:font typeface="Allerta" panose="020B0604020202020204" charset="0"/>
      <p:regular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18" autoAdjust="0"/>
  </p:normalViewPr>
  <p:slideViewPr>
    <p:cSldViewPr snapToGrid="0">
      <p:cViewPr varScale="1">
        <p:scale>
          <a:sx n="46" d="100"/>
          <a:sy n="46" d="100"/>
        </p:scale>
        <p:origin x="20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0389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330" name="Shape 33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072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397" name="Shape 3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31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689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440"/>
              </a:spcBef>
              <a:buClr>
                <a:schemeClr val="dk1"/>
              </a:buClr>
              <a:buSzPct val="25000"/>
              <a:buFont typeface="Calibri"/>
              <a:buNone/>
            </a:pPr>
            <a:endParaRPr dirty="0"/>
          </a:p>
        </p:txBody>
      </p:sp>
      <p:sp>
        <p:nvSpPr>
          <p:cNvPr id="413" name="Shape 41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9304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420" name="Shape 42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577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28" name="Shape 42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9519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562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2" name="Shape 44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4563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8" name="Shape 4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273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69261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461" name="Shape 4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341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40383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6" name="Shape 4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5704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3" name="Shape 4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91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1" name="Shape 4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294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05" name="Shape 5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44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13" name="Shape 51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549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20" name="Shape 5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35655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28" name="Shape 52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9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5" name="Shape 53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5134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0" name="Shape 5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83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6" name="Shape 5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342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dirty="0">
              <a:sym typeface="Allerta"/>
            </a:endParaRP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897692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25000"/>
              <a:buFont typeface="Arial"/>
              <a:buNone/>
            </a:pPr>
            <a:endParaRPr/>
          </a:p>
        </p:txBody>
      </p:sp>
      <p:sp>
        <p:nvSpPr>
          <p:cNvPr id="552" name="Shape 5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30258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558" name="Shape 5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41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Char char="●"/>
            </a:pPr>
            <a:endParaRPr lang="en-US" dirty="0"/>
          </a:p>
        </p:txBody>
      </p:sp>
      <p:sp>
        <p:nvSpPr>
          <p:cNvPr id="564" name="Shape 56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1824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2" name="Shape 57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6241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578" name="Shape 57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7695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5" name="Shape 58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sym typeface="Allerta"/>
            </a:endParaRPr>
          </a:p>
        </p:txBody>
      </p:sp>
      <p:sp>
        <p:nvSpPr>
          <p:cNvPr id="586" name="Shape 58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4902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94" name="Shape 59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807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1" name="Shape 60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457200" marR="0" lvl="0" indent="-368300" algn="l" rtl="0">
              <a:spcBef>
                <a:spcPts val="0"/>
              </a:spcBef>
              <a:buClr>
                <a:srgbClr val="595959"/>
              </a:buClr>
              <a:buSzPct val="100000"/>
              <a:buFont typeface="Arial"/>
              <a:buChar char="•"/>
            </a:pPr>
            <a:endParaRPr lang="en-US">
              <a:sym typeface="Allerta"/>
            </a:endParaRPr>
          </a:p>
        </p:txBody>
      </p:sp>
      <p:sp>
        <p:nvSpPr>
          <p:cNvPr id="602" name="Shape 60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88678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9" name="Shape 60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457200" marR="0" lvl="0" indent="-355600" algn="l" rtl="0">
              <a:spcBef>
                <a:spcPts val="440"/>
              </a:spcBef>
              <a:buClr>
                <a:srgbClr val="595959"/>
              </a:buClr>
              <a:buSzPct val="25000"/>
              <a:buFont typeface="Allerta"/>
              <a:buNone/>
            </a:pPr>
            <a:endParaRPr>
              <a:sym typeface="Allerta"/>
            </a:endParaRPr>
          </a:p>
        </p:txBody>
      </p:sp>
      <p:sp>
        <p:nvSpPr>
          <p:cNvPr id="610" name="Shape 61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09870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7" name="Shape 61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8" name="Shape 61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0968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648665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6" name="Shape 62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627" name="Shape 6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40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9285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634" name="Shape 6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27419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39" name="Shape 6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184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6" name="Shape 64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dirty="0"/>
          </a:p>
        </p:txBody>
      </p:sp>
      <p:sp>
        <p:nvSpPr>
          <p:cNvPr id="647" name="Shape 64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7836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652" name="Shape 6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6517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8" name="Shape 6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659" name="Shape 6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45</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60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6" name="Shape 6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667" name="Shape 6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035053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4" name="Shape 6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578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22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369" name="Shape 3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6</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417524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376" name="Shape 3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906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70698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Allerta"/>
              <a:ea typeface="Allerta"/>
              <a:cs typeface="Allerta"/>
              <a:sym typeface="Allerta"/>
            </a:endParaRPr>
          </a:p>
        </p:txBody>
      </p:sp>
      <p:sp>
        <p:nvSpPr>
          <p:cNvPr id="391" name="Shape 3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373270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6" y="2982072"/>
            <a:ext cx="8619880" cy="850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7" y="3832457"/>
            <a:ext cx="861987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19316" y="2933439"/>
            <a:ext cx="8619880" cy="89901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subTitle" idx="1"/>
          </p:nvPr>
        </p:nvSpPr>
        <p:spPr>
          <a:xfrm>
            <a:off x="219313" y="3832457"/>
            <a:ext cx="8619883" cy="792405"/>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Shape 76"/>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7" name="Shape 77"/>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381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Shape 78"/>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3" name="Shape 8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4" name="Shape 8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8" name="Shape 8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90" name="Shape 9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93" name="Shape 9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94" name="Shape 94"/>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5" name="Shape 95"/>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Shape 107"/>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2" name="Shape 11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2" name="Shape 1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5"/>
            <a:ext cx="8534399" cy="111648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04800" y="1600200"/>
            <a:ext cx="4038597" cy="455493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0" name="Shape 13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131" name="Shape 131">
            <a:hlinkClick r:id="rId2"/>
          </p:cNvPr>
          <p:cNvSpPr/>
          <p:nvPr/>
        </p:nvSpPr>
        <p:spPr>
          <a:xfrm>
            <a:off x="3542585" y="6519775"/>
            <a:ext cx="1906868" cy="175585"/>
          </a:xfrm>
          <a:prstGeom prst="rect">
            <a:avLst/>
          </a:prstGeom>
          <a:no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59"/>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200"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8" name="Shape 1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650"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200"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7" name="Shape 14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4683119" y="5646676"/>
            <a:ext cx="4003680"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921"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5" name="Shape 15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2" name="Shape 162"/>
          <p:cNvSpPr txBox="1">
            <a:spLocks noGrp="1"/>
          </p:cNvSpPr>
          <p:nvPr>
            <p:ph type="body" idx="1"/>
          </p:nvPr>
        </p:nvSpPr>
        <p:spPr>
          <a:xfrm>
            <a:off x="4533898" y="5646676"/>
            <a:ext cx="4152902"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50"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077"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50" cy="479485"/>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71"/>
        <p:cNvGrpSpPr/>
        <p:nvPr/>
      </p:nvGrpSpPr>
      <p:grpSpPr>
        <a:xfrm>
          <a:off x="0" y="0"/>
          <a:ext cx="0" cy="0"/>
          <a:chOff x="0" y="0"/>
          <a:chExt cx="0" cy="0"/>
        </a:xfrm>
      </p:grpSpPr>
      <p:sp>
        <p:nvSpPr>
          <p:cNvPr id="172" name="Shape 172"/>
          <p:cNvSpPr/>
          <p:nvPr/>
        </p:nvSpPr>
        <p:spPr>
          <a:xfrm>
            <a:off x="0" y="6329467"/>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3" name="Shape 17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4" name="Shape 17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p:nvPr/>
        </p:nvSpPr>
        <p:spPr>
          <a:xfrm>
            <a:off x="0" y="6330471"/>
            <a:ext cx="9153000" cy="5402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6" name="Shape 176"/>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77" name="Shape 17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19315" y="2982072"/>
            <a:ext cx="8619900" cy="85049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0" name="Shape 180"/>
          <p:cNvSpPr txBox="1">
            <a:spLocks noGrp="1"/>
          </p:cNvSpPr>
          <p:nvPr>
            <p:ph type="subTitle" idx="1"/>
          </p:nvPr>
        </p:nvSpPr>
        <p:spPr>
          <a:xfrm>
            <a:off x="219316" y="3832457"/>
            <a:ext cx="8619900" cy="792297"/>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1" name="Shape 181"/>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2" name="Shape 182"/>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83" name="Shape 183"/>
          <p:cNvPicPr preferRelativeResize="0"/>
          <p:nvPr/>
        </p:nvPicPr>
        <p:blipFill rotWithShape="1">
          <a:blip r:embed="rId3">
            <a:alphaModFix/>
          </a:blip>
          <a:srcRect/>
          <a:stretch/>
        </p:blipFill>
        <p:spPr>
          <a:xfrm>
            <a:off x="304800" y="5840889"/>
            <a:ext cx="1313998" cy="507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84"/>
        <p:cNvGrpSpPr/>
        <p:nvPr/>
      </p:nvGrpSpPr>
      <p:grpSpPr>
        <a:xfrm>
          <a:off x="0" y="0"/>
          <a:ext cx="0" cy="0"/>
          <a:chOff x="0" y="0"/>
          <a:chExt cx="0" cy="0"/>
        </a:xfrm>
      </p:grpSpPr>
      <p:sp>
        <p:nvSpPr>
          <p:cNvPr id="185" name="Shape 185"/>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6" name="Shape 186"/>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7" name="Shape 187"/>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8" name="Shape 188"/>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9" name="Shape 189"/>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0" name="Shape 190"/>
          <p:cNvSpPr txBox="1">
            <a:spLocks noGrp="1"/>
          </p:cNvSpPr>
          <p:nvPr>
            <p:ph type="title"/>
          </p:nvPr>
        </p:nvSpPr>
        <p:spPr>
          <a:xfrm>
            <a:off x="216563"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1" name="Shape 191"/>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92"/>
        <p:cNvGrpSpPr/>
        <p:nvPr/>
      </p:nvGrpSpPr>
      <p:grpSpPr>
        <a:xfrm>
          <a:off x="0" y="0"/>
          <a:ext cx="0" cy="0"/>
          <a:chOff x="0" y="0"/>
          <a:chExt cx="0" cy="0"/>
        </a:xfrm>
      </p:grpSpPr>
      <p:sp>
        <p:nvSpPr>
          <p:cNvPr id="193" name="Shape 193"/>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4" name="Shape 194"/>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5" name="Shape 195"/>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6" name="Shape 196"/>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7" name="Shape 197"/>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8" name="Shape 198"/>
          <p:cNvSpPr txBox="1">
            <a:spLocks noGrp="1"/>
          </p:cNvSpPr>
          <p:nvPr>
            <p:ph type="title"/>
          </p:nvPr>
        </p:nvSpPr>
        <p:spPr>
          <a:xfrm>
            <a:off x="216563"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9" name="Shape 199"/>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00"/>
        <p:cNvGrpSpPr/>
        <p:nvPr/>
      </p:nvGrpSpPr>
      <p:grpSpPr>
        <a:xfrm>
          <a:off x="0" y="0"/>
          <a:ext cx="0" cy="0"/>
          <a:chOff x="0" y="0"/>
          <a:chExt cx="0" cy="0"/>
        </a:xfrm>
      </p:grpSpPr>
      <p:sp>
        <p:nvSpPr>
          <p:cNvPr id="201" name="Shape 201"/>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2" name="Shape 202"/>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3" name="Shape 203"/>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4" name="Shape 204"/>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5" name="Shape 205"/>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6" name="Shape 206"/>
          <p:cNvSpPr txBox="1">
            <a:spLocks noGrp="1"/>
          </p:cNvSpPr>
          <p:nvPr>
            <p:ph type="title"/>
          </p:nvPr>
        </p:nvSpPr>
        <p:spPr>
          <a:xfrm>
            <a:off x="216563"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07" name="Shape 207"/>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08"/>
        <p:cNvGrpSpPr/>
        <p:nvPr/>
      </p:nvGrpSpPr>
      <p:grpSpPr>
        <a:xfrm>
          <a:off x="0" y="0"/>
          <a:ext cx="0" cy="0"/>
          <a:chOff x="0" y="0"/>
          <a:chExt cx="0" cy="0"/>
        </a:xfrm>
      </p:grpSpPr>
      <p:sp>
        <p:nvSpPr>
          <p:cNvPr id="209" name="Shape 209"/>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0" name="Shape 210"/>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11" name="Shape 211"/>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4" name="Shape 214"/>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8" name="Shape 218"/>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9" name="Shape 219"/>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20" name="Shape 220"/>
          <p:cNvSpPr/>
          <p:nvPr/>
        </p:nvSpPr>
        <p:spPr>
          <a:xfrm>
            <a:off x="3542585" y="6519775"/>
            <a:ext cx="1906799" cy="175499"/>
          </a:xfrm>
          <a:prstGeom prst="rect">
            <a:avLst/>
          </a:prstGeom>
          <a:no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Shape 28"/>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64" y="2829675"/>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2"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3" name="Shape 223"/>
          <p:cNvSpPr txBox="1">
            <a:spLocks noGrp="1"/>
          </p:cNvSpPr>
          <p:nvPr>
            <p:ph type="subTitle" idx="1"/>
          </p:nvPr>
        </p:nvSpPr>
        <p:spPr>
          <a:xfrm>
            <a:off x="3339151" y="3835562"/>
            <a:ext cx="5497199" cy="792297"/>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4" name="Shape 224"/>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5" name="Shape 225"/>
          <p:cNvSpPr>
            <a:spLocks noGrp="1"/>
          </p:cNvSpPr>
          <p:nvPr>
            <p:ph type="pic" idx="2"/>
          </p:nvPr>
        </p:nvSpPr>
        <p:spPr>
          <a:xfrm>
            <a:off x="304800" y="1857374"/>
            <a:ext cx="2752500" cy="3158998"/>
          </a:xfrm>
          <a:prstGeom prst="rect">
            <a:avLst/>
          </a:prstGeom>
          <a:noFill/>
          <a:ln>
            <a:noFill/>
          </a:ln>
        </p:spPr>
        <p:txBody>
          <a:bodyPr lIns="91425" tIns="91425" rIns="91425" bIns="91425" anchor="t" anchorCtr="0"/>
          <a:lstStyle>
            <a:lvl1pPr marL="342900" marR="0" lvl="0" indent="292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6" name="Shape 226"/>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219315" y="2933439"/>
            <a:ext cx="8619900" cy="8990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9" name="Shape 229"/>
          <p:cNvSpPr txBox="1">
            <a:spLocks noGrp="1"/>
          </p:cNvSpPr>
          <p:nvPr>
            <p:ph type="subTitle" idx="1"/>
          </p:nvPr>
        </p:nvSpPr>
        <p:spPr>
          <a:xfrm>
            <a:off x="219312" y="3832457"/>
            <a:ext cx="8619900" cy="792297"/>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0" name="Shape 230"/>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1" name="Shape 231"/>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381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2" name="Shape 232"/>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able Page">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5" name="Shape 235"/>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6" name="Shape 236"/>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37" name="Shape 23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hart Page">
    <p:spTree>
      <p:nvGrpSpPr>
        <p:cNvPr id="1" name="Shape 238"/>
        <p:cNvGrpSpPr/>
        <p:nvPr/>
      </p:nvGrpSpPr>
      <p:grpSpPr>
        <a:xfrm>
          <a:off x="0" y="0"/>
          <a:ext cx="0" cy="0"/>
          <a:chOff x="0" y="0"/>
          <a:chExt cx="0" cy="0"/>
        </a:xfrm>
      </p:grpSpPr>
      <p:sp>
        <p:nvSpPr>
          <p:cNvPr id="239" name="Shape 239"/>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1" name="Shape 241"/>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2" name="Shape 242"/>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3" name="Shape 24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4"/>
        <p:cNvGrpSpPr/>
        <p:nvPr/>
      </p:nvGrpSpPr>
      <p:grpSpPr>
        <a:xfrm>
          <a:off x="0" y="0"/>
          <a:ext cx="0" cy="0"/>
          <a:chOff x="0" y="0"/>
          <a:chExt cx="0" cy="0"/>
        </a:xfrm>
      </p:grpSpPr>
      <p:sp>
        <p:nvSpPr>
          <p:cNvPr id="245" name="Shape 245"/>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7" name="Shape 247"/>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8" name="Shape 248"/>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9" name="Shape 24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50"/>
        <p:cNvGrpSpPr/>
        <p:nvPr/>
      </p:nvGrpSpPr>
      <p:grpSpPr>
        <a:xfrm>
          <a:off x="0" y="0"/>
          <a:ext cx="0" cy="0"/>
          <a:chOff x="0" y="0"/>
          <a:chExt cx="0" cy="0"/>
        </a:xfrm>
      </p:grpSpPr>
      <p:sp>
        <p:nvSpPr>
          <p:cNvPr id="251" name="Shape 251"/>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252" name="Shape 252"/>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53" name="Shape 253"/>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4" name="Shape 254"/>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6" name="Shape 26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67"/>
        <p:cNvGrpSpPr/>
        <p:nvPr/>
      </p:nvGrpSpPr>
      <p:grpSpPr>
        <a:xfrm>
          <a:off x="0" y="0"/>
          <a:ext cx="0" cy="0"/>
          <a:chOff x="0" y="0"/>
          <a:chExt cx="0" cy="0"/>
        </a:xfrm>
      </p:grpSpPr>
      <p:sp>
        <p:nvSpPr>
          <p:cNvPr id="268" name="Shape 268"/>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1" name="Shape 271"/>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2" name="Shape 272"/>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73" name="Shape 27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74"/>
        <p:cNvGrpSpPr/>
        <p:nvPr/>
      </p:nvGrpSpPr>
      <p:grpSpPr>
        <a:xfrm>
          <a:off x="0" y="0"/>
          <a:ext cx="0" cy="0"/>
          <a:chOff x="0" y="0"/>
          <a:chExt cx="0" cy="0"/>
        </a:xfrm>
      </p:grpSpPr>
      <p:sp>
        <p:nvSpPr>
          <p:cNvPr id="275" name="Shape 275"/>
          <p:cNvSpPr/>
          <p:nvPr/>
        </p:nvSpPr>
        <p:spPr>
          <a:xfrm>
            <a:off x="0" y="6330471"/>
            <a:ext cx="9153000" cy="540298"/>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6" name="Shape 276"/>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277" name="Shape 277"/>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278" name="Shape 278"/>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79"/>
        <p:cNvGrpSpPr/>
        <p:nvPr/>
      </p:nvGrpSpPr>
      <p:grpSpPr>
        <a:xfrm>
          <a:off x="0" y="0"/>
          <a:ext cx="0" cy="0"/>
          <a:chOff x="0" y="0"/>
          <a:chExt cx="0" cy="0"/>
        </a:xfrm>
      </p:grpSpPr>
      <p:sp>
        <p:nvSpPr>
          <p:cNvPr id="280" name="Shape 280"/>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1" name="Shape 281"/>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82" name="Shape 282"/>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283" name="Shape 283"/>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Shape 38"/>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Shape 39"/>
          <p:cNvSpPr txBox="1">
            <a:spLocks noGrp="1"/>
          </p:cNvSpPr>
          <p:nvPr>
            <p:ph type="title"/>
          </p:nvPr>
        </p:nvSpPr>
        <p:spPr>
          <a:xfrm>
            <a:off x="216564" y="2829675"/>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2"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04800" y="279394"/>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6" name="Shape 286"/>
          <p:cNvSpPr txBox="1">
            <a:spLocks noGrp="1"/>
          </p:cNvSpPr>
          <p:nvPr>
            <p:ph type="body" idx="1"/>
          </p:nvPr>
        </p:nvSpPr>
        <p:spPr>
          <a:xfrm>
            <a:off x="304800" y="1600200"/>
            <a:ext cx="4038597" cy="45549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body" idx="2"/>
          </p:nvPr>
        </p:nvSpPr>
        <p:spPr>
          <a:xfrm>
            <a:off x="4496019" y="1603770"/>
            <a:ext cx="4026000" cy="4551298"/>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9" name="Shape 289"/>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90" name="Shape 290"/>
          <p:cNvSpPr/>
          <p:nvPr/>
        </p:nvSpPr>
        <p:spPr>
          <a:xfrm>
            <a:off x="3542585" y="6519775"/>
            <a:ext cx="1906799" cy="175499"/>
          </a:xfrm>
          <a:prstGeom prst="rect">
            <a:avLst/>
          </a:prstGeom>
          <a:no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91"/>
        <p:cNvGrpSpPr/>
        <p:nvPr/>
      </p:nvGrpSpPr>
      <p:grpSpPr>
        <a:xfrm>
          <a:off x="0" y="0"/>
          <a:ext cx="0" cy="0"/>
          <a:chOff x="0" y="0"/>
          <a:chExt cx="0" cy="0"/>
        </a:xfrm>
      </p:grpSpPr>
      <p:sp>
        <p:nvSpPr>
          <p:cNvPr id="292" name="Shape 292"/>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4" name="Shape 294"/>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3"/>
          </p:nvPr>
        </p:nvSpPr>
        <p:spPr>
          <a:xfrm>
            <a:off x="4673600" y="5646676"/>
            <a:ext cx="4013100"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Shape 296"/>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97" name="Shape 297"/>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2" name="Shape 302"/>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body" idx="4"/>
          </p:nvPr>
        </p:nvSpPr>
        <p:spPr>
          <a:xfrm>
            <a:off x="4673600" y="5646676"/>
            <a:ext cx="4057798"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5"/>
          </p:nvPr>
        </p:nvSpPr>
        <p:spPr>
          <a:xfrm>
            <a:off x="4673600" y="3354830"/>
            <a:ext cx="4013100"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6" name="Shape 306"/>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wo Images">
    <p:spTree>
      <p:nvGrpSpPr>
        <p:cNvPr id="1" name="Shape 307"/>
        <p:cNvGrpSpPr/>
        <p:nvPr/>
      </p:nvGrpSpPr>
      <p:grpSpPr>
        <a:xfrm>
          <a:off x="0" y="0"/>
          <a:ext cx="0" cy="0"/>
          <a:chOff x="0" y="0"/>
          <a:chExt cx="0" cy="0"/>
        </a:xfrm>
      </p:grpSpPr>
      <p:sp>
        <p:nvSpPr>
          <p:cNvPr id="308" name="Shape 308"/>
          <p:cNvSpPr>
            <a:spLocks noGrp="1"/>
          </p:cNvSpPr>
          <p:nvPr>
            <p:ph type="pic" idx="2"/>
          </p:nvPr>
        </p:nvSpPr>
        <p:spPr>
          <a:xfrm>
            <a:off x="4683119" y="1600200"/>
            <a:ext cx="4003798"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10" name="Shape 310"/>
          <p:cNvSpPr txBox="1">
            <a:spLocks noGrp="1"/>
          </p:cNvSpPr>
          <p:nvPr>
            <p:ph type="body" idx="1"/>
          </p:nvPr>
        </p:nvSpPr>
        <p:spPr>
          <a:xfrm>
            <a:off x="4683119" y="5646676"/>
            <a:ext cx="4003798"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a:spLocks noGrp="1"/>
          </p:cNvSpPr>
          <p:nvPr>
            <p:ph type="pic" idx="3"/>
          </p:nvPr>
        </p:nvSpPr>
        <p:spPr>
          <a:xfrm>
            <a:off x="304801" y="1600200"/>
            <a:ext cx="4225798"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body" idx="4"/>
          </p:nvPr>
        </p:nvSpPr>
        <p:spPr>
          <a:xfrm>
            <a:off x="304800" y="5646676"/>
            <a:ext cx="4225798"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14" name="Shape 314"/>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our Images">
    <p:spTree>
      <p:nvGrpSpPr>
        <p:cNvPr id="1" name="Shape 315"/>
        <p:cNvGrpSpPr/>
        <p:nvPr/>
      </p:nvGrpSpPr>
      <p:grpSpPr>
        <a:xfrm>
          <a:off x="0" y="0"/>
          <a:ext cx="0" cy="0"/>
          <a:chOff x="0" y="0"/>
          <a:chExt cx="0" cy="0"/>
        </a:xfrm>
      </p:grpSpPr>
      <p:sp>
        <p:nvSpPr>
          <p:cNvPr id="316" name="Shape 316"/>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a:spLocks noGrp="1"/>
          </p:cNvSpPr>
          <p:nvPr>
            <p:ph type="pic" idx="3"/>
          </p:nvPr>
        </p:nvSpPr>
        <p:spPr>
          <a:xfrm>
            <a:off x="4533898" y="1600200"/>
            <a:ext cx="4152897"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a:spLocks noGrp="1"/>
          </p:cNvSpPr>
          <p:nvPr>
            <p:ph type="pic" idx="4"/>
          </p:nvPr>
        </p:nvSpPr>
        <p:spPr>
          <a:xfrm>
            <a:off x="304800" y="1600200"/>
            <a:ext cx="41591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21" name="Shape 321"/>
          <p:cNvSpPr txBox="1">
            <a:spLocks noGrp="1"/>
          </p:cNvSpPr>
          <p:nvPr>
            <p:ph type="body" idx="1"/>
          </p:nvPr>
        </p:nvSpPr>
        <p:spPr>
          <a:xfrm>
            <a:off x="4533898" y="5646676"/>
            <a:ext cx="4152897"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body" idx="6"/>
          </p:nvPr>
        </p:nvSpPr>
        <p:spPr>
          <a:xfrm>
            <a:off x="304800" y="5646676"/>
            <a:ext cx="4159198"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body" idx="7"/>
          </p:nvPr>
        </p:nvSpPr>
        <p:spPr>
          <a:xfrm>
            <a:off x="4530721" y="3354830"/>
            <a:ext cx="4156200"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body" idx="8"/>
          </p:nvPr>
        </p:nvSpPr>
        <p:spPr>
          <a:xfrm>
            <a:off x="304801" y="3354830"/>
            <a:ext cx="4159198" cy="479398"/>
          </a:xfrm>
          <a:prstGeom prst="rect">
            <a:avLst/>
          </a:prstGeom>
          <a:solidFill>
            <a:srgbClr val="FFFFFF">
              <a:alpha val="47450"/>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Shape 325"/>
          <p:cNvSpPr/>
          <p:nvPr/>
        </p:nvSpPr>
        <p:spPr>
          <a:xfrm>
            <a:off x="0" y="6330471"/>
            <a:ext cx="9153000" cy="5402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26" name="Shape 326"/>
          <p:cNvSpPr txBox="1"/>
          <p:nvPr/>
        </p:nvSpPr>
        <p:spPr>
          <a:xfrm>
            <a:off x="7571684" y="6483773"/>
            <a:ext cx="1458297"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41"/>
        <p:cNvGrpSpPr/>
        <p:nvPr/>
      </p:nvGrpSpPr>
      <p:grpSpPr>
        <a:xfrm>
          <a:off x="0" y="0"/>
          <a:ext cx="0" cy="0"/>
          <a:chOff x="0" y="0"/>
          <a:chExt cx="0" cy="0"/>
        </a:xfrm>
      </p:grpSpPr>
      <p:sp>
        <p:nvSpPr>
          <p:cNvPr id="42" name="Shape 4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4" name="Shape 4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able Page">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 name="Shape 4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9" name="Shape 49"/>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2" name="Shape 52"/>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 name="Shape 53"/>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 name="Shape 54"/>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5" name="Shape 55"/>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6" name="Shape 56"/>
          <p:cNvSpPr txBox="1">
            <a:spLocks noGrp="1"/>
          </p:cNvSpPr>
          <p:nvPr>
            <p:ph type="title"/>
          </p:nvPr>
        </p:nvSpPr>
        <p:spPr>
          <a:xfrm>
            <a:off x="216564" y="2829675"/>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57" name="Shape 57"/>
          <p:cNvPicPr preferRelativeResize="0"/>
          <p:nvPr/>
        </p:nvPicPr>
        <p:blipFill rotWithShape="1">
          <a:blip r:embed="rId2">
            <a:alphaModFix/>
          </a:blip>
          <a:srcRect/>
          <a:stretch/>
        </p:blipFill>
        <p:spPr>
          <a:xfrm>
            <a:off x="304812" y="394130"/>
            <a:ext cx="2235199" cy="2101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04800" y="2015408"/>
            <a:ext cx="4192588" cy="4126626"/>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417637"/>
            <a:ext cx="4194174" cy="632406"/>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778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5" name="Shape 6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66" name="Shape 66">
            <a:hlinkClick r:id="rId2"/>
          </p:cNvPr>
          <p:cNvSpPr/>
          <p:nvPr/>
        </p:nvSpPr>
        <p:spPr>
          <a:xfrm>
            <a:off x="3542585" y="6519775"/>
            <a:ext cx="1906868" cy="175585"/>
          </a:xfrm>
          <a:prstGeom prst="rect">
            <a:avLst/>
          </a:prstGeom>
          <a:no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9" name="Shape 69"/>
          <p:cNvSpPr txBox="1">
            <a:spLocks noGrp="1"/>
          </p:cNvSpPr>
          <p:nvPr>
            <p:ph type="subTitle" idx="1"/>
          </p:nvPr>
        </p:nvSpPr>
        <p:spPr>
          <a:xfrm>
            <a:off x="3339151"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Shape 70"/>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 name="Shape 71"/>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165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Shape 72"/>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159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222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2286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1778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0" name="Shape 17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556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49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3429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79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document/d/1yWpU-5NkduaGifyLh2ViHAoavzfGtJ7aiQpWbYrQjuk/edit?usp=shari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tinyurl.com/educatorstakingacti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ttendee.gotowebinar.com/register/880809127161846477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tinyurl.com/educatorstakingac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ctrTitle"/>
          </p:nvPr>
        </p:nvSpPr>
        <p:spPr>
          <a:xfrm>
            <a:off x="219316" y="2982072"/>
            <a:ext cx="8619880" cy="850387"/>
          </a:xfrm>
          <a:prstGeom prst="rect">
            <a:avLst/>
          </a:prstGeom>
          <a:noFill/>
          <a:ln>
            <a:noFill/>
          </a:ln>
        </p:spPr>
        <p:txBody>
          <a:bodyPr lIns="91425" tIns="45700" rIns="91425" bIns="45700"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3000" b="1" i="0" u="none" strike="noStrike" cap="none">
                <a:solidFill>
                  <a:srgbClr val="575757"/>
                </a:solidFill>
                <a:latin typeface="Lucida Sans"/>
                <a:ea typeface="Lucida Sans"/>
                <a:cs typeface="Lucida Sans"/>
                <a:sym typeface="Lucida Sans"/>
              </a:rPr>
              <a:t>Using In Common to Integrate Content Understanding and Writing</a:t>
            </a:r>
          </a:p>
          <a:p>
            <a:pPr marL="0" marR="0" lvl="0" indent="0" algn="l" rtl="0">
              <a:lnSpc>
                <a:spcPct val="100000"/>
              </a:lnSpc>
              <a:spcBef>
                <a:spcPts val="0"/>
              </a:spcBef>
              <a:spcAft>
                <a:spcPts val="0"/>
              </a:spcAft>
              <a:buClr>
                <a:srgbClr val="50514F"/>
              </a:buClr>
              <a:buSzPct val="25000"/>
              <a:buFont typeface="Allerta"/>
              <a:buNone/>
            </a:pPr>
            <a:endParaRPr sz="2800" b="0" i="0" u="none" strike="noStrike" cap="none">
              <a:solidFill>
                <a:srgbClr val="50514F"/>
              </a:solidFill>
              <a:latin typeface="Allerta"/>
              <a:ea typeface="Allerta"/>
              <a:cs typeface="Allerta"/>
              <a:sym typeface="Allerta"/>
            </a:endParaRPr>
          </a:p>
        </p:txBody>
      </p:sp>
      <p:sp>
        <p:nvSpPr>
          <p:cNvPr id="334" name="Shape 334"/>
          <p:cNvSpPr txBox="1">
            <a:spLocks noGrp="1"/>
          </p:cNvSpPr>
          <p:nvPr>
            <p:ph type="subTitle" idx="1"/>
          </p:nvPr>
        </p:nvSpPr>
        <p:spPr>
          <a:xfrm>
            <a:off x="219317" y="3832457"/>
            <a:ext cx="8619878" cy="7924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75757"/>
                </a:solidFill>
                <a:latin typeface="Lucida Sans"/>
                <a:ea typeface="Lucida Sans"/>
                <a:cs typeface="Lucida Sans"/>
                <a:sym typeface="Lucida Sans"/>
              </a:rPr>
              <a:t>December 7, 2016</a:t>
            </a:r>
          </a:p>
        </p:txBody>
      </p:sp>
      <p:sp>
        <p:nvSpPr>
          <p:cNvPr id="335" name="Shape 335"/>
          <p:cNvSpPr txBox="1"/>
          <p:nvPr/>
        </p:nvSpPr>
        <p:spPr>
          <a:xfrm>
            <a:off x="3590432" y="5448560"/>
            <a:ext cx="5343860"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75757"/>
                </a:solidFill>
                <a:latin typeface="Lucida Sans"/>
                <a:ea typeface="Lucida Sans"/>
                <a:cs typeface="Lucida Sans"/>
                <a:sym typeface="Lucida Sans"/>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216564" y="2416482"/>
            <a:ext cx="8620551" cy="167674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400" b="0" i="0" u="none" strike="noStrike" cap="none">
                <a:solidFill>
                  <a:srgbClr val="FFFFFF"/>
                </a:solidFill>
                <a:latin typeface="Lucida Sans"/>
                <a:ea typeface="Lucida Sans"/>
                <a:cs typeface="Lucida Sans"/>
                <a:sym typeface="Lucida Sans"/>
              </a:rPr>
              <a:t>What is </a:t>
            </a:r>
            <a:r>
              <a:rPr lang="en-US" sz="2400" b="0" i="1" u="none" strike="noStrike" cap="none">
                <a:solidFill>
                  <a:srgbClr val="FFFFFF"/>
                </a:solidFill>
                <a:latin typeface="Lucida Sans"/>
                <a:ea typeface="Lucida Sans"/>
                <a:cs typeface="Lucida Sans"/>
                <a:sym typeface="Lucida Sans"/>
              </a:rPr>
              <a:t>In Common</a:t>
            </a:r>
            <a:r>
              <a:rPr lang="en-US" sz="2400" b="0" i="0" u="none" strike="noStrike" cap="none">
                <a:solidFill>
                  <a:srgbClr val="FFFFFF"/>
                </a:solidFill>
                <a:latin typeface="Lucida Sans"/>
                <a:ea typeface="Lucida Sans"/>
                <a:cs typeface="Lucida Sans"/>
                <a:sym typeface="Lucida Sans"/>
              </a:rPr>
              <a:t> and how was it developed?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342900" marR="0" lvl="0" indent="-63500" algn="l" rtl="0">
              <a:lnSpc>
                <a:spcPct val="100000"/>
              </a:lnSpc>
              <a:spcBef>
                <a:spcPts val="0"/>
              </a:spcBef>
              <a:spcAft>
                <a:spcPts val="0"/>
              </a:spcAft>
              <a:buClr>
                <a:srgbClr val="595959"/>
              </a:buClr>
              <a:buSzPct val="100000"/>
              <a:buFont typeface="Arial"/>
              <a:buChar char="•"/>
            </a:pPr>
            <a:r>
              <a:rPr lang="en-US" sz="2200" b="0" i="0" u="none" strike="noStrike" cap="none">
                <a:solidFill>
                  <a:srgbClr val="575757"/>
                </a:solidFill>
                <a:latin typeface="Lucida Sans"/>
                <a:ea typeface="Lucida Sans"/>
                <a:cs typeface="Lucida Sans"/>
                <a:sym typeface="Lucida Sans"/>
              </a:rPr>
              <a:t>Collection of K-12 student writing samples in three of the Common Core writing standards</a:t>
            </a:r>
          </a:p>
          <a:p>
            <a:pPr marL="342900" marR="0" lvl="0" indent="-635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75757"/>
                </a:solidFill>
                <a:latin typeface="Lucida Sans"/>
                <a:ea typeface="Lucida Sans"/>
                <a:cs typeface="Lucida Sans"/>
                <a:sym typeface="Lucida Sans"/>
              </a:rPr>
              <a:t>Gathered from numerous classrooms around the country</a:t>
            </a:r>
            <a:br>
              <a:rPr lang="en-US" sz="2200" b="0" i="0" u="none" strike="noStrike" cap="none">
                <a:solidFill>
                  <a:srgbClr val="575757"/>
                </a:solidFill>
                <a:latin typeface="Lucida Sans"/>
                <a:ea typeface="Lucida Sans"/>
                <a:cs typeface="Lucida Sans"/>
                <a:sym typeface="Lucida Sans"/>
              </a:rPr>
            </a:br>
            <a:endParaRPr lang="en-US" sz="2200" b="0" i="0" u="none" strike="noStrike" cap="none">
              <a:solidFill>
                <a:srgbClr val="575757"/>
              </a:solidFill>
              <a:latin typeface="Lucida Sans"/>
              <a:ea typeface="Lucida Sans"/>
              <a:cs typeface="Lucida Sans"/>
              <a:sym typeface="Lucida Sans"/>
            </a:endParaRPr>
          </a:p>
        </p:txBody>
      </p:sp>
      <p:pic>
        <p:nvPicPr>
          <p:cNvPr id="405" name="Shape 405" descr="blues umbrella.jpg"/>
          <p:cNvPicPr preferRelativeResize="0"/>
          <p:nvPr/>
        </p:nvPicPr>
        <p:blipFill rotWithShape="1">
          <a:blip r:embed="rId3">
            <a:alphaModFix/>
          </a:blip>
          <a:srcRect/>
          <a:stretch/>
        </p:blipFill>
        <p:spPr>
          <a:xfrm>
            <a:off x="1757683" y="3932612"/>
            <a:ext cx="2620540" cy="1959722"/>
          </a:xfrm>
          <a:prstGeom prst="rect">
            <a:avLst/>
          </a:prstGeom>
          <a:noFill/>
          <a:ln>
            <a:noFill/>
          </a:ln>
        </p:spPr>
      </p:pic>
      <p:pic>
        <p:nvPicPr>
          <p:cNvPr id="406" name="Shape 406" descr="umbrella yellow.png"/>
          <p:cNvPicPr preferRelativeResize="0"/>
          <p:nvPr/>
        </p:nvPicPr>
        <p:blipFill rotWithShape="1">
          <a:blip r:embed="rId4">
            <a:alphaModFix/>
          </a:blip>
          <a:srcRect/>
          <a:stretch/>
        </p:blipFill>
        <p:spPr>
          <a:xfrm>
            <a:off x="6426926" y="3843416"/>
            <a:ext cx="1850390" cy="1883541"/>
          </a:xfrm>
          <a:prstGeom prst="rect">
            <a:avLst/>
          </a:prstGeom>
          <a:noFill/>
          <a:ln>
            <a:noFill/>
          </a:ln>
        </p:spPr>
      </p:pic>
      <p:sp>
        <p:nvSpPr>
          <p:cNvPr id="407" name="Shape 407"/>
          <p:cNvSpPr txBox="1"/>
          <p:nvPr/>
        </p:nvSpPr>
        <p:spPr>
          <a:xfrm>
            <a:off x="5529301" y="3400773"/>
            <a:ext cx="3347999" cy="2851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Rockwell"/>
              <a:buNone/>
            </a:pPr>
            <a:r>
              <a:rPr lang="en-US" sz="2000" b="0" i="0" u="none" strike="noStrike" cap="none">
                <a:solidFill>
                  <a:srgbClr val="575757"/>
                </a:solidFill>
                <a:latin typeface="Lucida Sans"/>
                <a:ea typeface="Lucida Sans"/>
                <a:cs typeface="Lucida Sans"/>
                <a:sym typeface="Lucida Sans"/>
              </a:rPr>
              <a:t>Expressive/Creative</a:t>
            </a: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ct val="25000"/>
              <a:buFont typeface="Rockwell"/>
              <a:buNone/>
            </a:pPr>
            <a:r>
              <a:rPr lang="en-US" sz="2200" b="0" i="0" u="none" strike="noStrike" cap="none">
                <a:solidFill>
                  <a:srgbClr val="575757"/>
                </a:solidFill>
                <a:latin typeface="Lucida Sans"/>
                <a:ea typeface="Lucida Sans"/>
                <a:cs typeface="Lucida Sans"/>
                <a:sym typeface="Lucida Sans"/>
              </a:rPr>
              <a:t>     </a:t>
            </a:r>
          </a:p>
          <a:p>
            <a:pPr marL="0" marR="0" lvl="0" indent="0" algn="l" rtl="0">
              <a:lnSpc>
                <a:spcPct val="100000"/>
              </a:lnSpc>
              <a:spcBef>
                <a:spcPts val="0"/>
              </a:spcBef>
              <a:spcAft>
                <a:spcPts val="0"/>
              </a:spcAft>
              <a:buClr>
                <a:schemeClr val="dk1"/>
              </a:buClr>
              <a:buSzPct val="25000"/>
              <a:buFont typeface="Rockwell"/>
              <a:buNone/>
            </a:pPr>
            <a:r>
              <a:rPr lang="en-US" sz="2200" b="0" i="0" u="none" strike="noStrike" cap="none">
                <a:solidFill>
                  <a:srgbClr val="575757"/>
                </a:solidFill>
                <a:latin typeface="Lucida Sans"/>
                <a:ea typeface="Lucida Sans"/>
                <a:cs typeface="Lucida Sans"/>
                <a:sym typeface="Lucida Sans"/>
              </a:rPr>
              <a:t>     </a:t>
            </a: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ct val="25000"/>
              <a:buFont typeface="Rockwell"/>
              <a:buNone/>
            </a:pPr>
            <a:r>
              <a:rPr lang="en-US" sz="2200" b="0" i="0" u="none" strike="noStrike" cap="none">
                <a:solidFill>
                  <a:srgbClr val="575757"/>
                </a:solidFill>
                <a:latin typeface="Lucida Sans"/>
                <a:ea typeface="Lucida Sans"/>
                <a:cs typeface="Lucida Sans"/>
                <a:sym typeface="Lucida Sans"/>
              </a:rPr>
              <a:t>         </a:t>
            </a:r>
          </a:p>
          <a:p>
            <a:pPr marL="0" marR="0" lvl="0" indent="0" algn="l" rtl="0">
              <a:lnSpc>
                <a:spcPct val="100000"/>
              </a:lnSpc>
              <a:spcBef>
                <a:spcPts val="0"/>
              </a:spcBef>
              <a:spcAft>
                <a:spcPts val="0"/>
              </a:spcAft>
              <a:buClr>
                <a:schemeClr val="dk1"/>
              </a:buClr>
              <a:buSzPct val="25000"/>
              <a:buFont typeface="Rockwell"/>
              <a:buNone/>
            </a:pPr>
            <a:r>
              <a:rPr lang="en-US" sz="2200" b="0" i="0" u="none" strike="noStrike" cap="none">
                <a:solidFill>
                  <a:srgbClr val="575757"/>
                </a:solidFill>
                <a:latin typeface="Lucida Sans"/>
                <a:ea typeface="Lucida Sans"/>
                <a:cs typeface="Lucida Sans"/>
                <a:sym typeface="Lucida Sans"/>
              </a:rPr>
              <a:t>      </a:t>
            </a:r>
            <a:r>
              <a:rPr lang="en-US" sz="1800" b="0" i="0" u="none" strike="noStrike" cap="none">
                <a:solidFill>
                  <a:srgbClr val="575757"/>
                </a:solidFill>
                <a:latin typeface="Lucida Sans"/>
                <a:ea typeface="Lucida Sans"/>
                <a:cs typeface="Lucida Sans"/>
                <a:sym typeface="Lucida Sans"/>
              </a:rPr>
              <a:t>  Narrative, W3</a:t>
            </a:r>
          </a:p>
          <a:p>
            <a:pPr marL="0" marR="0" lvl="0" indent="0" algn="l" rtl="0">
              <a:lnSpc>
                <a:spcPct val="100000"/>
              </a:lnSpc>
              <a:spcBef>
                <a:spcPts val="0"/>
              </a:spcBef>
              <a:spcAft>
                <a:spcPts val="0"/>
              </a:spcAft>
              <a:buClr>
                <a:schemeClr val="dk1"/>
              </a:buClr>
              <a:buSzPct val="25000"/>
              <a:buFont typeface="Rockwell"/>
              <a:buNone/>
            </a:pPr>
            <a:r>
              <a:rPr lang="en-US" sz="2400" b="0" i="0" u="none" strike="noStrike" cap="none">
                <a:solidFill>
                  <a:schemeClr val="dk1"/>
                </a:solidFill>
                <a:latin typeface="Rockwell"/>
                <a:ea typeface="Rockwell"/>
                <a:cs typeface="Rockwell"/>
                <a:sym typeface="Rockwell"/>
              </a:rPr>
              <a:t>                  </a:t>
            </a:r>
          </a:p>
          <a:p>
            <a:pPr marL="0" marR="0" lvl="0" indent="0" algn="l" rtl="0">
              <a:lnSpc>
                <a:spcPct val="100000"/>
              </a:lnSpc>
              <a:spcBef>
                <a:spcPts val="0"/>
              </a:spcBef>
              <a:spcAft>
                <a:spcPts val="0"/>
              </a:spcAft>
              <a:buClr>
                <a:schemeClr val="dk1"/>
              </a:buClr>
              <a:buSzPct val="25000"/>
              <a:buFont typeface="Rockwell"/>
              <a:buNone/>
            </a:pPr>
            <a:r>
              <a:rPr lang="en-US" sz="2400" b="0" i="0" u="none" strike="noStrike" cap="none">
                <a:solidFill>
                  <a:schemeClr val="dk1"/>
                </a:solidFill>
                <a:latin typeface="Rockwell"/>
                <a:ea typeface="Rockwell"/>
                <a:cs typeface="Rockwell"/>
                <a:sym typeface="Rockwell"/>
              </a:rPr>
              <a: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Rockwell"/>
              <a:ea typeface="Rockwell"/>
              <a:cs typeface="Rockwell"/>
              <a:sym typeface="Rockwell"/>
            </a:endParaRPr>
          </a:p>
        </p:txBody>
      </p:sp>
      <p:sp>
        <p:nvSpPr>
          <p:cNvPr id="408" name="Shape 408"/>
          <p:cNvSpPr txBox="1"/>
          <p:nvPr/>
        </p:nvSpPr>
        <p:spPr>
          <a:xfrm>
            <a:off x="769377" y="3400773"/>
            <a:ext cx="4249799" cy="313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Rockwell"/>
              <a:buNone/>
            </a:pPr>
            <a:r>
              <a:rPr lang="en-US" sz="2000" b="0" i="0" u="none" strike="noStrike" cap="none">
                <a:solidFill>
                  <a:srgbClr val="575757"/>
                </a:solidFill>
                <a:latin typeface="Lucida Sans"/>
                <a:ea typeface="Lucida Sans"/>
                <a:cs typeface="Lucida Sans"/>
                <a:sym typeface="Lucida Sans"/>
              </a:rPr>
              <a:t>Expository Writing</a:t>
            </a:r>
          </a:p>
          <a:p>
            <a:pPr marL="0" marR="0" lvl="0" indent="0" algn="l" rtl="0">
              <a:lnSpc>
                <a:spcPct val="100000"/>
              </a:lnSpc>
              <a:spcBef>
                <a:spcPts val="0"/>
              </a:spcBef>
              <a:spcAft>
                <a:spcPts val="0"/>
              </a:spcAft>
              <a:buClr>
                <a:schemeClr val="dk1"/>
              </a:buClr>
              <a:buSzPct val="25000"/>
              <a:buFont typeface="Rockwell"/>
              <a:buNone/>
            </a:pPr>
            <a:r>
              <a:rPr lang="en-US" sz="2200" b="0" i="0" u="none" strike="noStrike" cap="none">
                <a:solidFill>
                  <a:srgbClr val="575757"/>
                </a:solidFill>
                <a:latin typeface="Lucida Sans"/>
                <a:ea typeface="Lucida Sans"/>
                <a:cs typeface="Lucida Sans"/>
                <a:sym typeface="Lucida Sans"/>
              </a:rPr>
              <a:t> </a:t>
            </a: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Font typeface="Rockwel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ct val="25000"/>
              <a:buFont typeface="Rockwell"/>
              <a:buNone/>
            </a:pPr>
            <a:r>
              <a:rPr lang="en-US" sz="1800" b="0" i="0" u="none" strike="noStrike" cap="none">
                <a:solidFill>
                  <a:srgbClr val="575757"/>
                </a:solidFill>
                <a:latin typeface="Lucida Sans"/>
                <a:ea typeface="Lucida Sans"/>
                <a:cs typeface="Lucida Sans"/>
                <a:sym typeface="Lucida Sans"/>
              </a:rPr>
              <a:t>Opinion/Argument,W1</a:t>
            </a:r>
          </a:p>
          <a:p>
            <a:pPr marL="0" marR="0" lvl="0" indent="0" algn="l" rtl="0">
              <a:lnSpc>
                <a:spcPct val="100000"/>
              </a:lnSpc>
              <a:spcBef>
                <a:spcPts val="0"/>
              </a:spcBef>
              <a:spcAft>
                <a:spcPts val="0"/>
              </a:spcAft>
              <a:buClr>
                <a:schemeClr val="dk1"/>
              </a:buClr>
              <a:buSzPct val="25000"/>
              <a:buFont typeface="Rockwell"/>
              <a:buNone/>
            </a:pPr>
            <a:r>
              <a:rPr lang="en-US" sz="1800" b="0" i="0" u="none" strike="noStrike" cap="none">
                <a:solidFill>
                  <a:srgbClr val="575757"/>
                </a:solidFill>
                <a:latin typeface="Lucida Sans"/>
                <a:ea typeface="Lucida Sans"/>
                <a:cs typeface="Lucida Sans"/>
                <a:sym typeface="Lucida Sans"/>
              </a:rPr>
              <a:t>Reports,W2</a:t>
            </a:r>
          </a:p>
          <a:p>
            <a:pPr marL="0" marR="0" lvl="0" indent="0" algn="l" rtl="0">
              <a:lnSpc>
                <a:spcPct val="100000"/>
              </a:lnSpc>
              <a:spcBef>
                <a:spcPts val="0"/>
              </a:spcBef>
              <a:spcAft>
                <a:spcPts val="0"/>
              </a:spcAft>
              <a:buClr>
                <a:schemeClr val="dk1"/>
              </a:buClr>
              <a:buSzPct val="25000"/>
              <a:buFont typeface="Rockwell"/>
              <a:buNone/>
            </a:pPr>
            <a:r>
              <a:rPr lang="en-US" sz="1800" b="0" i="0" u="none" strike="noStrike" cap="none">
                <a:solidFill>
                  <a:srgbClr val="575757"/>
                </a:solidFill>
                <a:latin typeface="Lucida Sans"/>
                <a:ea typeface="Lucida Sans"/>
                <a:cs typeface="Lucida Sans"/>
                <a:sym typeface="Lucida Sans"/>
              </a:rPr>
              <a:t>Response to Texts,W2</a:t>
            </a:r>
          </a:p>
          <a:p>
            <a:pPr marL="0" marR="0" lvl="0" indent="0" algn="l" rtl="0">
              <a:lnSpc>
                <a:spcPct val="100000"/>
              </a:lnSpc>
              <a:spcBef>
                <a:spcPts val="0"/>
              </a:spcBef>
              <a:spcAft>
                <a:spcPts val="0"/>
              </a:spcAft>
              <a:buClr>
                <a:schemeClr val="dk1"/>
              </a:buClr>
              <a:buFont typeface="Rockwel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Rockwell"/>
              <a:buNone/>
            </a:pPr>
            <a:endParaRPr sz="1400" b="0" i="0" u="none" strike="noStrike" cap="none">
              <a:solidFill>
                <a:srgbClr val="000000"/>
              </a:solidFill>
              <a:latin typeface="Arial"/>
              <a:ea typeface="Arial"/>
              <a:cs typeface="Arial"/>
              <a:sym typeface="Arial"/>
            </a:endParaRPr>
          </a:p>
        </p:txBody>
      </p:sp>
      <p:sp>
        <p:nvSpPr>
          <p:cNvPr id="409" name="Shape 40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75757"/>
                </a:solidFill>
                <a:latin typeface="Lucida Sans"/>
                <a:ea typeface="Lucida Sans"/>
                <a:cs typeface="Lucida Sans"/>
                <a:sym typeface="Lucida Sans"/>
              </a:rPr>
              <a:t>What is </a:t>
            </a:r>
            <a:r>
              <a:rPr lang="en-US" sz="2800" b="0" i="1" u="none" strike="noStrike" cap="none">
                <a:solidFill>
                  <a:srgbClr val="575757"/>
                </a:solidFill>
                <a:latin typeface="Lucida Sans"/>
                <a:ea typeface="Lucida Sans"/>
                <a:cs typeface="Lucida Sans"/>
                <a:sym typeface="Lucida Sans"/>
              </a:rPr>
              <a:t>In Common</a:t>
            </a:r>
            <a:r>
              <a:rPr lang="en-US" sz="2800" b="0" i="0" u="none" strike="noStrike" cap="none">
                <a:solidFill>
                  <a:srgbClr val="575757"/>
                </a:solidFill>
                <a:latin typeface="Lucida Sans"/>
                <a:ea typeface="Lucida Sans"/>
                <a:cs typeface="Lucida Sans"/>
                <a:sym typeface="Lucida San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75757"/>
                </a:solidFill>
                <a:latin typeface="Lucida Sans"/>
                <a:ea typeface="Lucida Sans"/>
                <a:cs typeface="Lucida Sans"/>
                <a:sym typeface="Lucida Sans"/>
              </a:rPr>
              <a:t>How was </a:t>
            </a:r>
            <a:r>
              <a:rPr lang="en-US" sz="2400" b="0" i="1" u="none" strike="noStrike" cap="none">
                <a:solidFill>
                  <a:srgbClr val="575757"/>
                </a:solidFill>
                <a:latin typeface="Lucida Sans"/>
                <a:ea typeface="Lucida Sans"/>
                <a:cs typeface="Lucida Sans"/>
                <a:sym typeface="Lucida Sans"/>
              </a:rPr>
              <a:t>In Common</a:t>
            </a:r>
            <a:r>
              <a:rPr lang="en-US" sz="2400" b="0" i="0" u="none" strike="noStrike" cap="none">
                <a:solidFill>
                  <a:srgbClr val="575757"/>
                </a:solidFill>
                <a:latin typeface="Lucida Sans"/>
                <a:ea typeface="Lucida Sans"/>
                <a:cs typeface="Lucida Sans"/>
                <a:sym typeface="Lucida Sans"/>
              </a:rPr>
              <a:t> developed?</a:t>
            </a:r>
          </a:p>
        </p:txBody>
      </p:sp>
      <p:sp>
        <p:nvSpPr>
          <p:cNvPr id="416" name="Shape 416"/>
          <p:cNvSpPr txBox="1">
            <a:spLocks noGrp="1"/>
          </p:cNvSpPr>
          <p:nvPr>
            <p:ph type="body" idx="1"/>
          </p:nvPr>
        </p:nvSpPr>
        <p:spPr>
          <a:xfrm>
            <a:off x="143200" y="1570950"/>
            <a:ext cx="88932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2200" b="0" i="0" u="none" strike="noStrike" cap="none">
                <a:solidFill>
                  <a:srgbClr val="575757"/>
                </a:solidFill>
                <a:latin typeface="Lucida Sans"/>
                <a:ea typeface="Lucida Sans"/>
                <a:cs typeface="Lucida Sans"/>
                <a:sym typeface="Lucida Sans"/>
              </a:rPr>
              <a:t>SAP, in its work with teachers, identified a need for student writing exemplars. </a:t>
            </a:r>
          </a:p>
          <a:p>
            <a:pPr marL="457200" marR="0" lvl="0" indent="-381000" algn="l" rtl="0">
              <a:lnSpc>
                <a:spcPct val="100000"/>
              </a:lnSpc>
              <a:spcBef>
                <a:spcPts val="0"/>
              </a:spcBef>
              <a:spcAft>
                <a:spcPts val="0"/>
              </a:spcAft>
              <a:buClr>
                <a:schemeClr val="dk1"/>
              </a:buClr>
              <a:buSzPct val="100000"/>
              <a:buFont typeface="Arial"/>
              <a:buChar char="•"/>
            </a:pPr>
            <a:r>
              <a:rPr lang="en-US" sz="2200" b="0" i="0" u="none" strike="noStrike" cap="none">
                <a:solidFill>
                  <a:srgbClr val="575757"/>
                </a:solidFill>
                <a:latin typeface="Lucida Sans"/>
                <a:ea typeface="Lucida Sans"/>
                <a:cs typeface="Lucida Sans"/>
                <a:sym typeface="Lucida Sans"/>
              </a:rPr>
              <a:t>SAP partnered with the Vermont Writing Collaborative, a nonprofit organization.</a:t>
            </a:r>
          </a:p>
          <a:p>
            <a:pPr marL="76200" marR="0" lvl="0" indent="0" algn="l" rtl="0">
              <a:lnSpc>
                <a:spcPct val="100000"/>
              </a:lnSpc>
              <a:spcBef>
                <a:spcPts val="0"/>
              </a:spcBef>
              <a:spcAft>
                <a:spcPts val="0"/>
              </a:spcAft>
              <a:buClr>
                <a:schemeClr val="dk1"/>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742950" marR="0" lvl="1" indent="95250" algn="l" rtl="0">
              <a:lnSpc>
                <a:spcPct val="100000"/>
              </a:lnSpc>
              <a:spcBef>
                <a:spcPts val="0"/>
              </a:spcBef>
              <a:spcAft>
                <a:spcPts val="0"/>
              </a:spcAft>
              <a:buClr>
                <a:schemeClr val="dk1"/>
              </a:buClr>
              <a:buSzPct val="100000"/>
              <a:buFont typeface="Arial"/>
              <a:buChar char="–"/>
            </a:pPr>
            <a:r>
              <a:rPr lang="en-US" sz="2200" b="0" i="0" u="none" strike="noStrike" cap="none">
                <a:solidFill>
                  <a:srgbClr val="575757"/>
                </a:solidFill>
                <a:latin typeface="Lucida Sans"/>
                <a:ea typeface="Lucida Sans"/>
                <a:cs typeface="Lucida Sans"/>
                <a:sym typeface="Lucida Sans"/>
              </a:rPr>
              <a:t>1,600 pieces of writing from teachers across the country</a:t>
            </a:r>
          </a:p>
          <a:p>
            <a:pPr marL="742950" marR="0" lvl="1" indent="95250" algn="l" rtl="0">
              <a:lnSpc>
                <a:spcPct val="100000"/>
              </a:lnSpc>
              <a:spcBef>
                <a:spcPts val="0"/>
              </a:spcBef>
              <a:spcAft>
                <a:spcPts val="0"/>
              </a:spcAft>
              <a:buClr>
                <a:schemeClr val="dk1"/>
              </a:buClr>
              <a:buSzPct val="100000"/>
              <a:buFont typeface="Arial"/>
              <a:buChar char="–"/>
            </a:pPr>
            <a:r>
              <a:rPr lang="en-US" sz="2200" b="0" i="0" u="none" strike="noStrike" cap="none">
                <a:solidFill>
                  <a:srgbClr val="575757"/>
                </a:solidFill>
                <a:latin typeface="Lucida Sans"/>
                <a:ea typeface="Lucida Sans"/>
                <a:cs typeface="Lucida Sans"/>
                <a:sym typeface="Lucida Sans"/>
              </a:rPr>
              <a:t>Teams of teachers read, organized, and discussed how these pieces set an example of good rhetorical effectiveness and conventions</a:t>
            </a:r>
          </a:p>
          <a:p>
            <a:pPr marL="76200" marR="0" lvl="0" indent="0" algn="l" rtl="0">
              <a:lnSpc>
                <a:spcPct val="100000"/>
              </a:lnSpc>
              <a:spcBef>
                <a:spcPts val="0"/>
              </a:spcBef>
              <a:spcAft>
                <a:spcPts val="0"/>
              </a:spcAft>
              <a:buClr>
                <a:schemeClr val="dk1"/>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457200" marR="0" lvl="0" indent="-381000" algn="l" rtl="0">
              <a:lnSpc>
                <a:spcPct val="100000"/>
              </a:lnSpc>
              <a:spcBef>
                <a:spcPts val="0"/>
              </a:spcBef>
              <a:spcAft>
                <a:spcPts val="0"/>
              </a:spcAft>
              <a:buClr>
                <a:schemeClr val="dk1"/>
              </a:buClr>
              <a:buSzPct val="100000"/>
              <a:buFont typeface="Arial"/>
              <a:buChar char="•"/>
            </a:pPr>
            <a:r>
              <a:rPr lang="en-US" sz="2200" b="0" i="0" u="none" strike="noStrike" cap="none">
                <a:solidFill>
                  <a:srgbClr val="2A7251"/>
                </a:solidFill>
                <a:latin typeface="Lucida Sans"/>
                <a:ea typeface="Lucida Sans"/>
                <a:cs typeface="Lucida Sans"/>
                <a:sym typeface="Lucida Sans"/>
              </a:rPr>
              <a:t>These are not “perfect” papers, but papers chosen to be representative of what </a:t>
            </a:r>
            <a:r>
              <a:rPr lang="en-US" sz="2200" b="0" i="1" u="none" strike="noStrike" cap="none">
                <a:solidFill>
                  <a:srgbClr val="2A7251"/>
                </a:solidFill>
                <a:latin typeface="Lucida Sans"/>
                <a:ea typeface="Lucida Sans"/>
                <a:cs typeface="Lucida Sans"/>
                <a:sym typeface="Lucida Sans"/>
              </a:rPr>
              <a:t>all</a:t>
            </a:r>
            <a:r>
              <a:rPr lang="en-US" sz="2200" b="0" i="0" u="none" strike="noStrike" cap="none">
                <a:solidFill>
                  <a:srgbClr val="2A7251"/>
                </a:solidFill>
                <a:latin typeface="Lucida Sans"/>
                <a:ea typeface="Lucida Sans"/>
                <a:cs typeface="Lucida Sans"/>
                <a:sym typeface="Lucida Sans"/>
              </a:rPr>
              <a:t> students can do with good teaching.</a:t>
            </a:r>
          </a:p>
          <a:p>
            <a:pPr marL="2794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88900" marR="0" lvl="0" indent="0" algn="l" rtl="0">
              <a:lnSpc>
                <a:spcPct val="100000"/>
              </a:lnSpc>
              <a:spcBef>
                <a:spcPts val="0"/>
              </a:spcBef>
              <a:spcAft>
                <a:spcPts val="0"/>
              </a:spcAft>
              <a:buClr>
                <a:srgbClr val="595959"/>
              </a:buClr>
              <a:buSzPct val="25000"/>
              <a:buFont typeface="Allerta"/>
              <a:buNone/>
            </a:pPr>
            <a:r>
              <a:rPr lang="en-US" sz="2400" b="0" i="1" u="none" strike="noStrike" cap="none">
                <a:solidFill>
                  <a:srgbClr val="595959"/>
                </a:solidFill>
                <a:latin typeface="Lucida Sans"/>
                <a:ea typeface="Lucida Sans"/>
                <a:cs typeface="Lucida Sans"/>
                <a:sym typeface="Lucida Sans"/>
              </a:rPr>
              <a:t>In Common</a:t>
            </a:r>
            <a:r>
              <a:rPr lang="en-US" sz="2400" b="0" i="0" u="none" strike="noStrike" cap="none">
                <a:solidFill>
                  <a:srgbClr val="595959"/>
                </a:solidFill>
                <a:latin typeface="Lucida Sans"/>
                <a:ea typeface="Lucida Sans"/>
                <a:cs typeface="Lucida Sans"/>
                <a:sym typeface="Lucida Sans"/>
              </a:rPr>
              <a:t> has two types of student writing examples done in conjunction with a close read of complex texts</a:t>
            </a:r>
          </a:p>
        </p:txBody>
      </p:sp>
      <p:sp>
        <p:nvSpPr>
          <p:cNvPr id="423" name="Shape 423"/>
          <p:cNvSpPr txBox="1">
            <a:spLocks noGrp="1"/>
          </p:cNvSpPr>
          <p:nvPr>
            <p:ph type="body" idx="1"/>
          </p:nvPr>
        </p:nvSpPr>
        <p:spPr>
          <a:xfrm>
            <a:off x="304801" y="1570940"/>
            <a:ext cx="5227396" cy="4526100"/>
          </a:xfrm>
          <a:prstGeom prst="rect">
            <a:avLst/>
          </a:prstGeom>
          <a:noFill/>
          <a:ln>
            <a:noFill/>
          </a:ln>
        </p:spPr>
        <p:txBody>
          <a:bodyPr lIns="91425" tIns="91425" rIns="91425" bIns="91425" anchor="t" anchorCtr="0">
            <a:noAutofit/>
          </a:bodyPr>
          <a:lstStyle/>
          <a:p>
            <a:pPr marL="457200" marR="0" lvl="0" indent="-368300" algn="l" rtl="0">
              <a:lnSpc>
                <a:spcPct val="100000"/>
              </a:lnSpc>
              <a:spcBef>
                <a:spcPts val="0"/>
              </a:spcBef>
              <a:spcAft>
                <a:spcPts val="0"/>
              </a:spcAft>
              <a:buClr>
                <a:srgbClr val="595959"/>
              </a:buClr>
              <a:buSzPct val="100000"/>
              <a:buFont typeface="Lucida Sans"/>
              <a:buAutoNum type="arabicPeriod"/>
            </a:pPr>
            <a:r>
              <a:rPr lang="en-US" sz="2200" b="0" i="0" u="none" strike="noStrike" cap="none">
                <a:solidFill>
                  <a:srgbClr val="595959"/>
                </a:solidFill>
                <a:latin typeface="Lucida Sans"/>
                <a:ea typeface="Lucida Sans"/>
                <a:cs typeface="Lucida Sans"/>
                <a:sym typeface="Lucida Sans"/>
              </a:rPr>
              <a:t>Range of Writing </a:t>
            </a:r>
          </a:p>
          <a:p>
            <a:pPr marL="457200" marR="0" lvl="0" indent="-457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2.  On-Demand Writing Prompts</a:t>
            </a: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Opinion/Argument</a:t>
            </a:r>
          </a:p>
          <a:p>
            <a:pPr marL="914400" marR="0" lvl="0" indent="-317500" algn="l" rtl="0">
              <a:lnSpc>
                <a:spcPct val="100000"/>
              </a:lnSpc>
              <a:spcBef>
                <a:spcPts val="0"/>
              </a:spcBef>
              <a:spcAft>
                <a:spcPts val="0"/>
              </a:spcAft>
              <a:buClr>
                <a:srgbClr val="595959"/>
              </a:buClr>
              <a:buSzPct val="100000"/>
              <a:buFont typeface="Arial"/>
              <a:buAutoNum type="arabicPeriod"/>
            </a:pPr>
            <a:r>
              <a:rPr lang="en-US" sz="1400" b="0" i="0" u="none" strike="noStrike" cap="none">
                <a:solidFill>
                  <a:srgbClr val="595959"/>
                </a:solidFill>
                <a:latin typeface="Lucida Sans"/>
                <a:ea typeface="Lucida Sans"/>
                <a:cs typeface="Lucida Sans"/>
                <a:sym typeface="Lucida Sans"/>
              </a:rPr>
              <a:t>What is the best pet? (K-5)</a:t>
            </a:r>
          </a:p>
          <a:p>
            <a:pPr marL="914400" marR="0" lvl="0" indent="-317500" algn="l" rtl="0">
              <a:lnSpc>
                <a:spcPct val="100000"/>
              </a:lnSpc>
              <a:spcBef>
                <a:spcPts val="0"/>
              </a:spcBef>
              <a:spcAft>
                <a:spcPts val="0"/>
              </a:spcAft>
              <a:buClr>
                <a:srgbClr val="595959"/>
              </a:buClr>
              <a:buSzPct val="100000"/>
              <a:buFont typeface="Arial"/>
              <a:buAutoNum type="arabicPeriod"/>
            </a:pPr>
            <a:r>
              <a:rPr lang="en-US" sz="1400" b="0" i="0" u="none" strike="noStrike" cap="none">
                <a:solidFill>
                  <a:srgbClr val="595959"/>
                </a:solidFill>
                <a:latin typeface="Lucida Sans"/>
                <a:ea typeface="Lucida Sans"/>
                <a:cs typeface="Lucida Sans"/>
                <a:sym typeface="Lucida Sans"/>
              </a:rPr>
              <a:t>Should  your school participate in “Shut Down Your Screen Week?” (6-12)</a:t>
            </a:r>
          </a:p>
          <a:p>
            <a:pPr marL="457200" marR="0" lvl="0" indent="-76200" algn="l" rtl="0">
              <a:lnSpc>
                <a:spcPct val="100000"/>
              </a:lnSpc>
              <a:spcBef>
                <a:spcPts val="0"/>
              </a:spcBef>
              <a:spcAft>
                <a:spcPts val="0"/>
              </a:spcAft>
              <a:buClr>
                <a:srgbClr val="000000"/>
              </a:buClr>
              <a:buSzPct val="25000"/>
              <a:buFont typeface="Arial"/>
              <a:buNone/>
            </a:pPr>
            <a:r>
              <a:rPr lang="en-US" sz="2200" b="0" i="0" u="none" strike="noStrike" cap="none">
                <a:solidFill>
                  <a:srgbClr val="595959"/>
                </a:solidFill>
                <a:latin typeface="Lucida Sans"/>
                <a:ea typeface="Lucida Sans"/>
                <a:cs typeface="Lucida Sans"/>
                <a:sym typeface="Lucida Sans"/>
              </a:rPr>
              <a:t>   Informational</a:t>
            </a:r>
          </a:p>
          <a:p>
            <a:pPr marL="914400" marR="0" lvl="0" indent="-317500" algn="l" rtl="0">
              <a:lnSpc>
                <a:spcPct val="100000"/>
              </a:lnSpc>
              <a:spcBef>
                <a:spcPts val="0"/>
              </a:spcBef>
              <a:spcAft>
                <a:spcPts val="0"/>
              </a:spcAft>
              <a:buClr>
                <a:srgbClr val="595959"/>
              </a:buClr>
              <a:buSzPct val="100000"/>
              <a:buFont typeface="Arial"/>
              <a:buAutoNum type="arabicPeriod"/>
            </a:pPr>
            <a:r>
              <a:rPr lang="en-US" sz="1400" b="0" i="0" u="none" strike="noStrike" cap="none">
                <a:solidFill>
                  <a:srgbClr val="595959"/>
                </a:solidFill>
                <a:latin typeface="Lucida Sans"/>
                <a:ea typeface="Lucida Sans"/>
                <a:cs typeface="Lucida Sans"/>
                <a:sym typeface="Lucida Sans"/>
              </a:rPr>
              <a:t> What Can You Do to Save Water? (K-5)</a:t>
            </a:r>
          </a:p>
          <a:p>
            <a:pPr marL="914400" marR="0" lvl="0" indent="-317500" algn="l" rtl="0">
              <a:lnSpc>
                <a:spcPct val="100000"/>
              </a:lnSpc>
              <a:spcBef>
                <a:spcPts val="0"/>
              </a:spcBef>
              <a:spcAft>
                <a:spcPts val="0"/>
              </a:spcAft>
              <a:buClr>
                <a:srgbClr val="595959"/>
              </a:buClr>
              <a:buSzPct val="100000"/>
              <a:buFont typeface="Arial"/>
              <a:buAutoNum type="arabicPeriod"/>
            </a:pPr>
            <a:r>
              <a:rPr lang="en-US" sz="1400" b="0" i="0" u="none" strike="noStrike" cap="none">
                <a:solidFill>
                  <a:srgbClr val="595959"/>
                </a:solidFill>
                <a:latin typeface="Lucida Sans"/>
                <a:ea typeface="Lucida Sans"/>
                <a:cs typeface="Lucida Sans"/>
                <a:sym typeface="Lucida Sans"/>
              </a:rPr>
              <a:t>The Effects of the Great Depression (6-12)</a:t>
            </a:r>
          </a:p>
          <a:p>
            <a:pPr marL="4572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Narrative</a:t>
            </a:r>
          </a:p>
          <a:p>
            <a:pPr marL="914400" marR="0" lvl="0" indent="-317500" algn="l" rtl="0">
              <a:lnSpc>
                <a:spcPct val="100000"/>
              </a:lnSpc>
              <a:spcBef>
                <a:spcPts val="0"/>
              </a:spcBef>
              <a:spcAft>
                <a:spcPts val="0"/>
              </a:spcAft>
              <a:buClr>
                <a:srgbClr val="595959"/>
              </a:buClr>
              <a:buSzPct val="100000"/>
              <a:buFont typeface="Arial"/>
              <a:buAutoNum type="arabicPeriod"/>
            </a:pPr>
            <a:r>
              <a:rPr lang="en-US" sz="1400" b="0" i="0" u="none" strike="noStrike" cap="none">
                <a:solidFill>
                  <a:srgbClr val="595959"/>
                </a:solidFill>
                <a:latin typeface="Lucida Sans"/>
                <a:ea typeface="Lucida Sans"/>
                <a:cs typeface="Lucida Sans"/>
                <a:sym typeface="Lucida Sans"/>
              </a:rPr>
              <a:t>Write a story to go with this picture.</a:t>
            </a:r>
          </a:p>
          <a:p>
            <a:pPr marL="914400" marR="0" lvl="0" indent="-317500" algn="l" rtl="0">
              <a:lnSpc>
                <a:spcPct val="100000"/>
              </a:lnSpc>
              <a:spcBef>
                <a:spcPts val="0"/>
              </a:spcBef>
              <a:spcAft>
                <a:spcPts val="0"/>
              </a:spcAft>
              <a:buClr>
                <a:srgbClr val="595959"/>
              </a:buClr>
              <a:buSzPct val="100000"/>
              <a:buFont typeface="Arial"/>
              <a:buAutoNum type="arabicPeriod"/>
            </a:pPr>
            <a:r>
              <a:rPr lang="en-US" sz="1400" b="0" i="0" u="none" strike="noStrike" cap="none">
                <a:solidFill>
                  <a:srgbClr val="595959"/>
                </a:solidFill>
                <a:latin typeface="Lucida Sans"/>
                <a:ea typeface="Lucida Sans"/>
                <a:cs typeface="Lucida Sans"/>
                <a:sym typeface="Lucida Sans"/>
              </a:rPr>
              <a:t>After reading articles and looking at photographs of the Dust Bowl, write a narrative on how a particular small moment in time during this experience affected one person.</a:t>
            </a:r>
          </a:p>
        </p:txBody>
      </p:sp>
      <p:pic>
        <p:nvPicPr>
          <p:cNvPr id="424" name="Shape 424" descr="Kids writing in classroom.png"/>
          <p:cNvPicPr preferRelativeResize="0"/>
          <p:nvPr/>
        </p:nvPicPr>
        <p:blipFill rotWithShape="1">
          <a:blip r:embed="rId3">
            <a:alphaModFix/>
          </a:blip>
          <a:srcRect/>
          <a:stretch/>
        </p:blipFill>
        <p:spPr>
          <a:xfrm>
            <a:off x="5324587" y="1792800"/>
            <a:ext cx="3638098" cy="231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75757"/>
                </a:solidFill>
                <a:latin typeface="Lucida Sans"/>
                <a:ea typeface="Lucida Sans"/>
                <a:cs typeface="Lucida Sans"/>
                <a:sym typeface="Lucida Sans"/>
              </a:rPr>
              <a:t>Completed Project</a:t>
            </a:r>
          </a:p>
        </p:txBody>
      </p:sp>
      <p:sp>
        <p:nvSpPr>
          <p:cNvPr id="431" name="Shape 431"/>
          <p:cNvSpPr txBox="1">
            <a:spLocks noGrp="1"/>
          </p:cNvSpPr>
          <p:nvPr>
            <p:ph type="body" idx="1"/>
          </p:nvPr>
        </p:nvSpPr>
        <p:spPr>
          <a:xfrm>
            <a:off x="304800" y="1484779"/>
            <a:ext cx="8572500" cy="4526100"/>
          </a:xfrm>
          <a:prstGeom prst="rect">
            <a:avLst/>
          </a:prstGeom>
          <a:noFill/>
          <a:ln>
            <a:noFill/>
          </a:ln>
        </p:spPr>
        <p:txBody>
          <a:bodyPr lIns="91425" tIns="91425" rIns="91425" bIns="91425" anchor="t" anchorCtr="0">
            <a:noAutofit/>
          </a:bodyPr>
          <a:lstStyle/>
          <a:p>
            <a:pPr marL="762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75757"/>
                </a:solidFill>
                <a:latin typeface="Lucida Sans"/>
                <a:ea typeface="Lucida Sans"/>
                <a:cs typeface="Lucida Sans"/>
                <a:sym typeface="Lucida Sans"/>
              </a:rPr>
              <a:t>Over 80 pieces of student work, K-12</a:t>
            </a:r>
          </a:p>
          <a:p>
            <a:pPr marL="914400" marR="0" lvl="1" indent="-381000" algn="l" rtl="0">
              <a:lnSpc>
                <a:spcPct val="100000"/>
              </a:lnSpc>
              <a:spcBef>
                <a:spcPts val="0"/>
              </a:spcBef>
              <a:spcAft>
                <a:spcPts val="0"/>
              </a:spcAft>
              <a:buClr>
                <a:srgbClr val="595959"/>
              </a:buClr>
              <a:buSzPct val="100000"/>
              <a:buFont typeface="Arial"/>
              <a:buChar char="–"/>
            </a:pPr>
            <a:r>
              <a:rPr lang="en-US" sz="2000" b="0" i="0" u="none" strike="noStrike" cap="none">
                <a:solidFill>
                  <a:srgbClr val="575757"/>
                </a:solidFill>
                <a:latin typeface="Lucida Sans"/>
                <a:ea typeface="Lucida Sans"/>
                <a:cs typeface="Lucida Sans"/>
                <a:sym typeface="Lucida Sans"/>
              </a:rPr>
              <a:t>Original work with student errors</a:t>
            </a:r>
          </a:p>
          <a:p>
            <a:pPr marL="914400" marR="0" lvl="1" indent="-381000" algn="l" rtl="0">
              <a:lnSpc>
                <a:spcPct val="100000"/>
              </a:lnSpc>
              <a:spcBef>
                <a:spcPts val="0"/>
              </a:spcBef>
              <a:spcAft>
                <a:spcPts val="0"/>
              </a:spcAft>
              <a:buClr>
                <a:srgbClr val="595959"/>
              </a:buClr>
              <a:buSzPct val="100000"/>
              <a:buFont typeface="Arial"/>
              <a:buChar char="–"/>
            </a:pPr>
            <a:r>
              <a:rPr lang="en-US" sz="2000" b="0" i="0" u="none" strike="noStrike" cap="none">
                <a:solidFill>
                  <a:srgbClr val="575757"/>
                </a:solidFill>
                <a:latin typeface="Lucida Sans"/>
                <a:ea typeface="Lucida Sans"/>
                <a:cs typeface="Lucida Sans"/>
                <a:sym typeface="Lucida Sans"/>
              </a:rPr>
              <a:t>Original work with corrections</a:t>
            </a:r>
          </a:p>
          <a:p>
            <a:pPr marL="914400" marR="0" lvl="1" indent="-381000" algn="l" rtl="0">
              <a:lnSpc>
                <a:spcPct val="100000"/>
              </a:lnSpc>
              <a:spcBef>
                <a:spcPts val="0"/>
              </a:spcBef>
              <a:spcAft>
                <a:spcPts val="0"/>
              </a:spcAft>
              <a:buClr>
                <a:srgbClr val="595959"/>
              </a:buClr>
              <a:buSzPct val="100000"/>
              <a:buFont typeface="Arial"/>
              <a:buChar char="–"/>
            </a:pPr>
            <a:r>
              <a:rPr lang="en-US" sz="2000" b="0" i="0" u="none" strike="noStrike" cap="none">
                <a:solidFill>
                  <a:srgbClr val="575757"/>
                </a:solidFill>
                <a:latin typeface="Lucida Sans"/>
                <a:ea typeface="Lucida Sans"/>
                <a:cs typeface="Lucida Sans"/>
                <a:sym typeface="Lucida Sans"/>
              </a:rPr>
              <a:t>Annotated student work for both rhetorical effectiveness (how well students write) and conventions (editing)</a:t>
            </a:r>
          </a:p>
        </p:txBody>
      </p:sp>
      <p:pic>
        <p:nvPicPr>
          <p:cNvPr id="432" name="Shape 432" descr="Screen Shot 2016-12-06 at 12.32.11 PM.png"/>
          <p:cNvPicPr preferRelativeResize="0"/>
          <p:nvPr/>
        </p:nvPicPr>
        <p:blipFill rotWithShape="1">
          <a:blip r:embed="rId3">
            <a:alphaModFix/>
          </a:blip>
          <a:srcRect/>
          <a:stretch/>
        </p:blipFill>
        <p:spPr>
          <a:xfrm>
            <a:off x="2508315" y="3437810"/>
            <a:ext cx="4488324" cy="33168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216564" y="2829675"/>
            <a:ext cx="8620551" cy="8683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What does it look like?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Shape 444" descr="Screen Shot 2016-12-06 at 12.34.34 PM.png"/>
          <p:cNvPicPr preferRelativeResize="0"/>
          <p:nvPr/>
        </p:nvPicPr>
        <p:blipFill rotWithShape="1">
          <a:blip r:embed="rId3">
            <a:alphaModFix/>
          </a:blip>
          <a:srcRect/>
          <a:stretch/>
        </p:blipFill>
        <p:spPr>
          <a:xfrm>
            <a:off x="1343729" y="0"/>
            <a:ext cx="7179815" cy="6527561"/>
          </a:xfrm>
          <a:prstGeom prst="rect">
            <a:avLst/>
          </a:prstGeom>
          <a:noFill/>
          <a:ln>
            <a:noFill/>
          </a:ln>
        </p:spPr>
      </p:pic>
      <p:sp>
        <p:nvSpPr>
          <p:cNvPr id="445" name="Shape 445"/>
          <p:cNvSpPr txBox="1"/>
          <p:nvPr/>
        </p:nvSpPr>
        <p:spPr>
          <a:xfrm>
            <a:off x="5644398" y="686785"/>
            <a:ext cx="3499601"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1" u="none" strike="noStrike" cap="none">
                <a:solidFill>
                  <a:srgbClr val="000000"/>
                </a:solidFill>
                <a:latin typeface="Arial"/>
                <a:ea typeface="Arial"/>
                <a:cs typeface="Arial"/>
                <a:sym typeface="Arial"/>
              </a:rPr>
              <a:t>See the full text: Handout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Screen Shot 2016-12-06 at 12.35.02 PM.png"/>
          <p:cNvPicPr preferRelativeResize="0"/>
          <p:nvPr/>
        </p:nvPicPr>
        <p:blipFill rotWithShape="1">
          <a:blip r:embed="rId3">
            <a:alphaModFix/>
          </a:blip>
          <a:srcRect/>
          <a:stretch/>
        </p:blipFill>
        <p:spPr>
          <a:xfrm>
            <a:off x="1048404" y="114300"/>
            <a:ext cx="7685316" cy="6309883"/>
          </a:xfrm>
          <a:prstGeom prst="rect">
            <a:avLst/>
          </a:prstGeom>
          <a:noFill/>
          <a:ln>
            <a:noFill/>
          </a:ln>
        </p:spPr>
      </p:pic>
      <p:sp>
        <p:nvSpPr>
          <p:cNvPr id="451" name="Shape 451"/>
          <p:cNvSpPr txBox="1"/>
          <p:nvPr/>
        </p:nvSpPr>
        <p:spPr>
          <a:xfrm>
            <a:off x="5644398" y="317454"/>
            <a:ext cx="3499601"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1" u="none" strike="noStrike" cap="none">
                <a:solidFill>
                  <a:srgbClr val="000000"/>
                </a:solidFill>
                <a:latin typeface="Arial"/>
                <a:ea typeface="Arial"/>
                <a:cs typeface="Arial"/>
                <a:sym typeface="Arial"/>
              </a:rPr>
              <a:t>See the full text: Handout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216564" y="2454408"/>
            <a:ext cx="8620500" cy="151782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Why is sample student work a worthy source of professional learning?  </a:t>
            </a:r>
          </a:p>
        </p:txBody>
      </p:sp>
      <p:sp>
        <p:nvSpPr>
          <p:cNvPr id="458" name="Shape 458"/>
          <p:cNvSpPr txBox="1"/>
          <p:nvPr/>
        </p:nvSpPr>
        <p:spPr>
          <a:xfrm>
            <a:off x="1433875" y="3972235"/>
            <a:ext cx="6301579" cy="56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1400" b="0" i="0" u="none" strike="noStrike" cap="none">
                <a:solidFill>
                  <a:srgbClr val="FFFFFF"/>
                </a:solidFill>
                <a:latin typeface="Allerta"/>
                <a:ea typeface="Allerta"/>
                <a:cs typeface="Allerta"/>
                <a:sym typeface="Allerta"/>
              </a:rPr>
              <a:t>Please use the Questions tab on your control panel to submit your response.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216564" y="2416482"/>
            <a:ext cx="8620500" cy="16766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400" b="0" i="0" u="none" strike="noStrike" cap="none">
                <a:solidFill>
                  <a:srgbClr val="FFFFFF"/>
                </a:solidFill>
                <a:latin typeface="Lucida Sans"/>
                <a:ea typeface="Lucida Sans"/>
                <a:cs typeface="Lucida Sans"/>
                <a:sym typeface="Lucida Sans"/>
              </a:rPr>
              <a:t>How does </a:t>
            </a:r>
            <a:r>
              <a:rPr lang="en-US" sz="2400" b="0" i="1" u="none" strike="noStrike" cap="none">
                <a:solidFill>
                  <a:srgbClr val="FFFFFF"/>
                </a:solidFill>
                <a:latin typeface="Lucida Sans"/>
                <a:ea typeface="Lucida Sans"/>
                <a:cs typeface="Lucida Sans"/>
                <a:sym typeface="Lucida Sans"/>
              </a:rPr>
              <a:t>In Common</a:t>
            </a:r>
            <a:r>
              <a:rPr lang="en-US" sz="2400" b="0" i="0" u="none" strike="noStrike" cap="none">
                <a:solidFill>
                  <a:srgbClr val="FFFFFF"/>
                </a:solidFill>
                <a:latin typeface="Lucida Sans"/>
                <a:ea typeface="Lucida Sans"/>
                <a:cs typeface="Lucida Sans"/>
                <a:sym typeface="Lucida Sans"/>
              </a:rPr>
              <a:t> connect to my work with the Standards and the Shifts to positively impact student achievement</a:t>
            </a:r>
            <a:r>
              <a:rPr lang="en-US" sz="2400" b="0" i="0" u="none" strike="noStrike" cap="none">
                <a:solidFill>
                  <a:schemeClr val="lt1"/>
                </a:solidFill>
                <a:latin typeface="Lucida Sans"/>
                <a:ea typeface="Lucida Sans"/>
                <a:cs typeface="Lucida Sans"/>
                <a:sym typeface="Lucida San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Introductions</a:t>
            </a:r>
          </a:p>
        </p:txBody>
      </p:sp>
      <p:sp>
        <p:nvSpPr>
          <p:cNvPr id="342" name="Shape 34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75757"/>
                </a:solidFill>
                <a:latin typeface="Lucida Sans"/>
                <a:ea typeface="Lucida Sans"/>
                <a:cs typeface="Lucida Sans"/>
                <a:sym typeface="Lucida Sans"/>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Sandra Alberti,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Janelle Fann, Project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Jennie Beltramini,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Joanie Funderburk, Manager of Professional Learning</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Lynda Nguyen, Team Coordinator</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75757"/>
                </a:solidFill>
                <a:latin typeface="Lucida Sans"/>
                <a:ea typeface="Lucida Sans"/>
                <a:cs typeface="Lucida Sans"/>
                <a:sym typeface="Lucida Sans"/>
              </a:rPr>
              <a:t>This Month’s Guests</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Karen Kurzman, Vermont Writing Collaborative; K-12 ELA Supervisor in RI</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75757"/>
                </a:solidFill>
                <a:latin typeface="Lucida Sans"/>
                <a:ea typeface="Lucida Sans"/>
                <a:cs typeface="Lucida Sans"/>
                <a:sym typeface="Lucida Sans"/>
              </a:rPr>
              <a:t>Char Shryock, OH Standards Advocate Captain</a:t>
            </a:r>
          </a:p>
          <a:p>
            <a:pPr marL="0" marR="0" lvl="0" indent="0" algn="l" rtl="0">
              <a:lnSpc>
                <a:spcPct val="8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The Shifts for ELA/Literacy and </a:t>
            </a:r>
            <a:r>
              <a:rPr lang="en-US" sz="2400" b="0" i="1" u="none" strike="noStrike" cap="none">
                <a:solidFill>
                  <a:srgbClr val="595959"/>
                </a:solidFill>
                <a:latin typeface="Lucida Sans"/>
                <a:ea typeface="Lucida Sans"/>
                <a:cs typeface="Lucida Sans"/>
                <a:sym typeface="Lucida Sans"/>
              </a:rPr>
              <a:t>In Common</a:t>
            </a:r>
          </a:p>
        </p:txBody>
      </p:sp>
      <p:sp>
        <p:nvSpPr>
          <p:cNvPr id="469" name="Shape 469"/>
          <p:cNvSpPr txBox="1">
            <a:spLocks noGrp="1"/>
          </p:cNvSpPr>
          <p:nvPr>
            <p:ph type="body" idx="1"/>
          </p:nvPr>
        </p:nvSpPr>
        <p:spPr>
          <a:xfrm>
            <a:off x="0" y="2730984"/>
            <a:ext cx="3615364" cy="1738240"/>
          </a:xfrm>
          <a:prstGeom prst="rect">
            <a:avLst/>
          </a:prstGeom>
          <a:noFill/>
          <a:ln>
            <a:noFill/>
          </a:ln>
        </p:spPr>
        <p:txBody>
          <a:bodyPr lIns="91425" tIns="91425" rIns="91425" bIns="91425" anchor="t" anchorCtr="0">
            <a:noAutofit/>
          </a:bodyPr>
          <a:lstStyle/>
          <a:p>
            <a:pPr marL="736600" marR="0" lvl="0" indent="-457200" algn="l" rtl="0">
              <a:lnSpc>
                <a:spcPct val="100000"/>
              </a:lnSpc>
              <a:spcBef>
                <a:spcPts val="0"/>
              </a:spcBef>
              <a:spcAft>
                <a:spcPts val="0"/>
              </a:spcAft>
              <a:buClr>
                <a:srgbClr val="595959"/>
              </a:buClr>
              <a:buSzPct val="100000"/>
              <a:buFont typeface="Noto Sans Symbols"/>
              <a:buAutoNum type="arabicPlain"/>
            </a:pPr>
            <a:r>
              <a:rPr lang="en-US" sz="2200" b="0" i="0" u="none" strike="noStrike" cap="none">
                <a:solidFill>
                  <a:srgbClr val="595959"/>
                </a:solidFill>
                <a:latin typeface="Lucida Sans"/>
                <a:ea typeface="Lucida Sans"/>
                <a:cs typeface="Lucida Sans"/>
                <a:sym typeface="Lucida Sans"/>
              </a:rPr>
              <a:t>Regular practice with </a:t>
            </a:r>
            <a:r>
              <a:rPr lang="en-US" sz="2200" b="1" i="0" u="none" strike="noStrike" cap="none">
                <a:solidFill>
                  <a:srgbClr val="595959"/>
                </a:solidFill>
                <a:latin typeface="Lucida Sans"/>
                <a:ea typeface="Lucida Sans"/>
                <a:cs typeface="Lucida Sans"/>
                <a:sym typeface="Lucida Sans"/>
              </a:rPr>
              <a:t>complex text </a:t>
            </a:r>
            <a:r>
              <a:rPr lang="en-US" sz="2200" b="0" i="0" u="none" strike="noStrike" cap="none">
                <a:solidFill>
                  <a:srgbClr val="595959"/>
                </a:solidFill>
                <a:latin typeface="Lucida Sans"/>
                <a:ea typeface="Lucida Sans"/>
                <a:cs typeface="Lucida Sans"/>
                <a:sym typeface="Lucida Sans"/>
              </a:rPr>
              <a:t>and its academic language </a:t>
            </a:r>
          </a:p>
        </p:txBody>
      </p:sp>
      <p:pic>
        <p:nvPicPr>
          <p:cNvPr id="470" name="Shape 470"/>
          <p:cNvPicPr preferRelativeResize="0"/>
          <p:nvPr/>
        </p:nvPicPr>
        <p:blipFill rotWithShape="1">
          <a:blip r:embed="rId3">
            <a:alphaModFix/>
          </a:blip>
          <a:srcRect/>
          <a:stretch/>
        </p:blipFill>
        <p:spPr>
          <a:xfrm>
            <a:off x="3566007" y="1570940"/>
            <a:ext cx="5577993" cy="452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Shift 1: Complex Text</a:t>
            </a:r>
          </a:p>
        </p:txBody>
      </p:sp>
      <p:sp>
        <p:nvSpPr>
          <p:cNvPr id="476" name="Shape 476"/>
          <p:cNvSpPr txBox="1">
            <a:spLocks noGrp="1"/>
          </p:cNvSpPr>
          <p:nvPr>
            <p:ph type="body" idx="1"/>
          </p:nvPr>
        </p:nvSpPr>
        <p:spPr>
          <a:xfrm>
            <a:off x="304800" y="2064184"/>
            <a:ext cx="3968234" cy="1479698"/>
          </a:xfrm>
          <a:prstGeom prst="rect">
            <a:avLst/>
          </a:prstGeom>
          <a:noFill/>
          <a:ln>
            <a:noFill/>
          </a:ln>
        </p:spPr>
        <p:txBody>
          <a:bodyPr lIns="91425" tIns="91425" rIns="91425" bIns="91425" anchor="t" anchorCtr="0">
            <a:noAutofit/>
          </a:bodyPr>
          <a:lstStyle/>
          <a:p>
            <a:pPr marL="342900" marR="0" lvl="0" indent="-635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Three aspects of text complexity</a:t>
            </a:r>
          </a:p>
        </p:txBody>
      </p:sp>
      <p:pic>
        <p:nvPicPr>
          <p:cNvPr id="477" name="Shape 477"/>
          <p:cNvPicPr preferRelativeResize="0"/>
          <p:nvPr/>
        </p:nvPicPr>
        <p:blipFill rotWithShape="1">
          <a:blip r:embed="rId3">
            <a:alphaModFix/>
          </a:blip>
          <a:srcRect l="6297" t="5437" r="5343"/>
          <a:stretch/>
        </p:blipFill>
        <p:spPr>
          <a:xfrm>
            <a:off x="3819076" y="1752600"/>
            <a:ext cx="4974609" cy="4114800"/>
          </a:xfrm>
          <a:prstGeom prst="rect">
            <a:avLst/>
          </a:prstGeom>
          <a:noFill/>
          <a:ln>
            <a:noFill/>
          </a:ln>
        </p:spPr>
      </p:pic>
      <p:sp>
        <p:nvSpPr>
          <p:cNvPr id="478" name="Shape 478"/>
          <p:cNvSpPr/>
          <p:nvPr/>
        </p:nvSpPr>
        <p:spPr>
          <a:xfrm rot="2151449">
            <a:off x="3632350" y="3282917"/>
            <a:ext cx="1317009" cy="609597"/>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Aspects of Qualitative Complexity</a:t>
            </a:r>
          </a:p>
        </p:txBody>
      </p:sp>
      <p:grpSp>
        <p:nvGrpSpPr>
          <p:cNvPr id="484" name="Shape 484"/>
          <p:cNvGrpSpPr/>
          <p:nvPr/>
        </p:nvGrpSpPr>
        <p:grpSpPr>
          <a:xfrm>
            <a:off x="1059594" y="1267156"/>
            <a:ext cx="6941209" cy="5105893"/>
            <a:chOff x="221394" y="-104443"/>
            <a:chExt cx="6941209" cy="5105893"/>
          </a:xfrm>
        </p:grpSpPr>
        <p:sp>
          <p:nvSpPr>
            <p:cNvPr id="485" name="Shape 485"/>
            <p:cNvSpPr/>
            <p:nvPr/>
          </p:nvSpPr>
          <p:spPr>
            <a:xfrm>
              <a:off x="4746144" y="3221857"/>
              <a:ext cx="2416460" cy="1565318"/>
            </a:xfrm>
            <a:prstGeom prst="roundRect">
              <a:avLst>
                <a:gd name="adj" fmla="val 10000"/>
              </a:avLst>
            </a:prstGeom>
            <a:solidFill>
              <a:schemeClr val="lt1">
                <a:alpha val="89019"/>
              </a:schemeClr>
            </a:solidFill>
            <a:ln w="9525" cap="flat" cmpd="sng">
              <a:solidFill>
                <a:schemeClr val="accent4"/>
              </a:solidFill>
              <a:prstDash val="solid"/>
              <a:round/>
              <a:headEnd type="none" w="med" len="med"/>
              <a:tailEnd type="none" w="med" len="med"/>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6" name="Shape 486"/>
            <p:cNvSpPr txBox="1"/>
            <p:nvPr/>
          </p:nvSpPr>
          <p:spPr>
            <a:xfrm>
              <a:off x="5505467" y="3647571"/>
              <a:ext cx="1622752" cy="1105217"/>
            </a:xfrm>
            <a:prstGeom prst="rect">
              <a:avLst/>
            </a:prstGeom>
            <a:noFill/>
            <a:ln>
              <a:noFill/>
            </a:ln>
          </p:spPr>
          <p:txBody>
            <a:bodyPr lIns="60950" tIns="60950" rIns="60950" bIns="60950"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Background</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Experiences</a:t>
              </a:r>
            </a:p>
          </p:txBody>
        </p:sp>
        <p:sp>
          <p:nvSpPr>
            <p:cNvPr id="487" name="Shape 487"/>
            <p:cNvSpPr/>
            <p:nvPr/>
          </p:nvSpPr>
          <p:spPr>
            <a:xfrm>
              <a:off x="221394" y="2590799"/>
              <a:ext cx="2299116" cy="2410651"/>
            </a:xfrm>
            <a:prstGeom prst="roundRect">
              <a:avLst>
                <a:gd name="adj" fmla="val 10000"/>
              </a:avLst>
            </a:prstGeom>
            <a:solidFill>
              <a:schemeClr val="lt1">
                <a:alpha val="89019"/>
              </a:schemeClr>
            </a:solidFill>
            <a:ln w="9525" cap="flat" cmpd="sng">
              <a:solidFill>
                <a:srgbClr val="49ACC5"/>
              </a:solidFill>
              <a:prstDash val="solid"/>
              <a:round/>
              <a:headEnd type="none" w="med" len="med"/>
              <a:tailEnd type="none" w="med" len="med"/>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8" name="Shape 488"/>
            <p:cNvSpPr txBox="1"/>
            <p:nvPr/>
          </p:nvSpPr>
          <p:spPr>
            <a:xfrm>
              <a:off x="268534" y="3240599"/>
              <a:ext cx="1515106" cy="1713715"/>
            </a:xfrm>
            <a:prstGeom prst="rect">
              <a:avLst/>
            </a:prstGeom>
            <a:noFill/>
            <a:ln>
              <a:noFill/>
            </a:ln>
          </p:spPr>
          <p:txBody>
            <a:bodyPr lIns="53325" tIns="53325" rIns="53325" bIns="53325" anchor="t"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Vocabulary</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Sentence length and structure</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Figurative language</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Regional/historical usage (dialects)</a:t>
              </a:r>
            </a:p>
          </p:txBody>
        </p:sp>
        <p:sp>
          <p:nvSpPr>
            <p:cNvPr id="489" name="Shape 489"/>
            <p:cNvSpPr/>
            <p:nvPr/>
          </p:nvSpPr>
          <p:spPr>
            <a:xfrm>
              <a:off x="4649292" y="-104443"/>
              <a:ext cx="2416460" cy="1565318"/>
            </a:xfrm>
            <a:prstGeom prst="roundRect">
              <a:avLst>
                <a:gd name="adj" fmla="val 10000"/>
              </a:avLst>
            </a:prstGeom>
            <a:solidFill>
              <a:schemeClr val="lt1">
                <a:alpha val="89019"/>
              </a:schemeClr>
            </a:solidFill>
            <a:ln w="9525" cap="flat" cmpd="sng">
              <a:solidFill>
                <a:schemeClr val="accent3"/>
              </a:solidFill>
              <a:prstDash val="solid"/>
              <a:round/>
              <a:headEnd type="none" w="med" len="med"/>
              <a:tailEnd type="none" w="med" len="med"/>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0" name="Shape 490"/>
            <p:cNvSpPr txBox="1"/>
            <p:nvPr/>
          </p:nvSpPr>
          <p:spPr>
            <a:xfrm>
              <a:off x="5408614" y="-70058"/>
              <a:ext cx="1622752" cy="1105217"/>
            </a:xfrm>
            <a:prstGeom prst="rect">
              <a:avLst/>
            </a:prstGeom>
            <a:noFill/>
            <a:ln>
              <a:noFill/>
            </a:ln>
          </p:spPr>
          <p:txBody>
            <a:bodyPr lIns="68575" tIns="68575" rIns="68575" bIns="68575" anchor="t"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Text features</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Genre</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Organization</a:t>
              </a:r>
            </a:p>
          </p:txBody>
        </p:sp>
        <p:sp>
          <p:nvSpPr>
            <p:cNvPr id="491" name="Shape 491"/>
            <p:cNvSpPr/>
            <p:nvPr/>
          </p:nvSpPr>
          <p:spPr>
            <a:xfrm>
              <a:off x="706647" y="-104443"/>
              <a:ext cx="2416460" cy="1565318"/>
            </a:xfrm>
            <a:prstGeom prst="roundRect">
              <a:avLst>
                <a:gd name="adj" fmla="val 10000"/>
              </a:avLst>
            </a:prstGeom>
            <a:solidFill>
              <a:schemeClr val="lt1">
                <a:alpha val="89019"/>
              </a:schemeClr>
            </a:solidFill>
            <a:ln w="9525" cap="flat" cmpd="sng">
              <a:solidFill>
                <a:srgbClr val="BF504D"/>
              </a:solidFill>
              <a:prstDash val="solid"/>
              <a:round/>
              <a:headEnd type="none" w="med" len="med"/>
              <a:tailEnd type="none" w="med" len="med"/>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2" name="Shape 492"/>
            <p:cNvSpPr txBox="1"/>
            <p:nvPr/>
          </p:nvSpPr>
          <p:spPr>
            <a:xfrm>
              <a:off x="741031" y="-70058"/>
              <a:ext cx="1622752" cy="1105217"/>
            </a:xfrm>
            <a:prstGeom prst="rect">
              <a:avLst/>
            </a:prstGeom>
            <a:noFill/>
            <a:ln>
              <a:noFill/>
            </a:ln>
          </p:spPr>
          <p:txBody>
            <a:bodyPr lIns="68575" tIns="68575" rIns="68575" bIns="68575" anchor="t"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Layers of meaning</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Purpose</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Concept complexity</a:t>
              </a:r>
            </a:p>
          </p:txBody>
        </p:sp>
        <p:sp>
          <p:nvSpPr>
            <p:cNvPr id="493" name="Shape 493"/>
            <p:cNvSpPr/>
            <p:nvPr/>
          </p:nvSpPr>
          <p:spPr>
            <a:xfrm>
              <a:off x="1719209" y="385712"/>
              <a:ext cx="2118071" cy="2118071"/>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82D2B"/>
                </a:gs>
                <a:gs pos="80000">
                  <a:srgbClr val="C83D39"/>
                </a:gs>
                <a:gs pos="100000">
                  <a:srgbClr val="CC3A36"/>
                </a:gs>
              </a:gsLst>
              <a:lin ang="16200000" scaled="0"/>
            </a:gradFill>
            <a:ln>
              <a:noFill/>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4" name="Shape 494"/>
            <p:cNvSpPr txBox="1"/>
            <p:nvPr/>
          </p:nvSpPr>
          <p:spPr>
            <a:xfrm>
              <a:off x="2339581" y="1006079"/>
              <a:ext cx="1497700" cy="1497700"/>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100" b="0" i="0" u="none" strike="noStrike" cap="none">
                  <a:solidFill>
                    <a:schemeClr val="lt1"/>
                  </a:solidFill>
                  <a:latin typeface="Calibri"/>
                  <a:ea typeface="Calibri"/>
                  <a:cs typeface="Calibri"/>
                  <a:sym typeface="Calibri"/>
                </a:rPr>
                <a:t>Meaning</a:t>
              </a:r>
            </a:p>
          </p:txBody>
        </p:sp>
        <p:sp>
          <p:nvSpPr>
            <p:cNvPr id="495" name="Shape 495"/>
            <p:cNvSpPr/>
            <p:nvPr/>
          </p:nvSpPr>
          <p:spPr>
            <a:xfrm rot="5400000">
              <a:off x="3935116" y="385712"/>
              <a:ext cx="2118071" cy="2118071"/>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336"/>
                </a:gs>
                <a:gs pos="80000">
                  <a:srgbClr val="99C247"/>
                </a:gs>
                <a:gs pos="100000">
                  <a:srgbClr val="9BC545"/>
                </a:gs>
              </a:gsLst>
              <a:lin ang="16200000" scaled="0"/>
            </a:gradFill>
            <a:ln>
              <a:noFill/>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6" name="Shape 496"/>
            <p:cNvSpPr txBox="1"/>
            <p:nvPr/>
          </p:nvSpPr>
          <p:spPr>
            <a:xfrm>
              <a:off x="3935116" y="1006079"/>
              <a:ext cx="1497700" cy="1497700"/>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100" b="0" i="0" u="none" strike="noStrike" cap="none">
                  <a:solidFill>
                    <a:schemeClr val="lt1"/>
                  </a:solidFill>
                  <a:latin typeface="Calibri"/>
                  <a:ea typeface="Calibri"/>
                  <a:cs typeface="Calibri"/>
                  <a:sym typeface="Calibri"/>
                </a:rPr>
                <a:t>Structure</a:t>
              </a:r>
            </a:p>
          </p:txBody>
        </p:sp>
        <p:sp>
          <p:nvSpPr>
            <p:cNvPr id="497" name="Shape 497"/>
            <p:cNvSpPr/>
            <p:nvPr/>
          </p:nvSpPr>
          <p:spPr>
            <a:xfrm rot="10800000">
              <a:off x="3935116" y="2601614"/>
              <a:ext cx="2118071" cy="2118071"/>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27D"/>
                </a:gs>
                <a:gs pos="80000">
                  <a:srgbClr val="7A57A5"/>
                </a:gs>
                <a:gs pos="100000">
                  <a:srgbClr val="7A56A7"/>
                </a:gs>
              </a:gsLst>
              <a:lin ang="16200000" scaled="0"/>
            </a:gradFill>
            <a:ln>
              <a:noFill/>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8" name="Shape 498"/>
            <p:cNvSpPr txBox="1"/>
            <p:nvPr/>
          </p:nvSpPr>
          <p:spPr>
            <a:xfrm>
              <a:off x="3935116" y="2601615"/>
              <a:ext cx="1497700" cy="1497700"/>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100" b="0" i="0" u="none" strike="noStrike" cap="none">
                  <a:solidFill>
                    <a:schemeClr val="lt1"/>
                  </a:solidFill>
                  <a:latin typeface="Calibri"/>
                  <a:ea typeface="Calibri"/>
                  <a:cs typeface="Calibri"/>
                  <a:sym typeface="Calibri"/>
                </a:rPr>
                <a:t>Knowledge</a:t>
              </a:r>
            </a:p>
          </p:txBody>
        </p:sp>
        <p:sp>
          <p:nvSpPr>
            <p:cNvPr id="499" name="Shape 499"/>
            <p:cNvSpPr/>
            <p:nvPr/>
          </p:nvSpPr>
          <p:spPr>
            <a:xfrm rot="-5400000">
              <a:off x="1719209" y="2601614"/>
              <a:ext cx="2118071" cy="2118071"/>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7869E"/>
                </a:gs>
                <a:gs pos="80000">
                  <a:srgbClr val="34B0D0"/>
                </a:gs>
                <a:gs pos="100000">
                  <a:srgbClr val="30B3D4"/>
                </a:gs>
              </a:gsLst>
              <a:lin ang="16200000" scaled="0"/>
            </a:gradFill>
            <a:ln>
              <a:noFill/>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0" name="Shape 500"/>
            <p:cNvSpPr txBox="1"/>
            <p:nvPr/>
          </p:nvSpPr>
          <p:spPr>
            <a:xfrm>
              <a:off x="2339581" y="2601615"/>
              <a:ext cx="1497700" cy="1497700"/>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100" b="0" i="0" u="none" strike="noStrike" cap="none">
                  <a:solidFill>
                    <a:schemeClr val="lt1"/>
                  </a:solidFill>
                  <a:latin typeface="Calibri"/>
                  <a:ea typeface="Calibri"/>
                  <a:cs typeface="Calibri"/>
                  <a:sym typeface="Calibri"/>
                </a:rPr>
                <a:t>Language</a:t>
              </a:r>
            </a:p>
          </p:txBody>
        </p:sp>
        <p:sp>
          <p:nvSpPr>
            <p:cNvPr id="501" name="Shape 501"/>
            <p:cNvSpPr/>
            <p:nvPr/>
          </p:nvSpPr>
          <p:spPr>
            <a:xfrm>
              <a:off x="3520551" y="2112450"/>
              <a:ext cx="731297" cy="63591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AC9595"/>
                </a:gs>
                <a:gs pos="80000">
                  <a:srgbClr val="E2C4C4"/>
                </a:gs>
                <a:gs pos="100000">
                  <a:srgbClr val="E4C4C4"/>
                </a:gs>
              </a:gsLst>
              <a:lin ang="16200000" scaled="0"/>
            </a:gradFill>
            <a:ln>
              <a:noFill/>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2" name="Shape 502"/>
            <p:cNvSpPr/>
            <p:nvPr/>
          </p:nvSpPr>
          <p:spPr>
            <a:xfrm rot="10800000">
              <a:off x="3520551" y="2357031"/>
              <a:ext cx="731297" cy="63591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AC9595"/>
                </a:gs>
                <a:gs pos="80000">
                  <a:srgbClr val="E2C4C4"/>
                </a:gs>
                <a:gs pos="100000">
                  <a:srgbClr val="E4C4C4"/>
                </a:gs>
              </a:gsLst>
              <a:lin ang="16200000" scaled="0"/>
            </a:gradFill>
            <a:ln>
              <a:noFill/>
            </a:ln>
            <a:effectLst>
              <a:outerShdw blurRad="39999" dist="23000" dir="5400000" rotWithShape="0">
                <a:srgbClr val="000000">
                  <a:alpha val="34117"/>
                </a:srgbClr>
              </a:outerShdw>
            </a:effectLst>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The Shifts for ELA/Literacy and </a:t>
            </a:r>
            <a:r>
              <a:rPr lang="en-US" sz="2400" b="0" i="1" u="none" strike="noStrike" cap="none">
                <a:solidFill>
                  <a:srgbClr val="595959"/>
                </a:solidFill>
                <a:latin typeface="Lucida Sans"/>
                <a:ea typeface="Lucida Sans"/>
                <a:cs typeface="Lucida Sans"/>
                <a:sym typeface="Lucida Sans"/>
              </a:rPr>
              <a:t>In Common</a:t>
            </a:r>
          </a:p>
        </p:txBody>
      </p:sp>
      <p:sp>
        <p:nvSpPr>
          <p:cNvPr id="508" name="Shape 508"/>
          <p:cNvSpPr txBox="1">
            <a:spLocks noGrp="1"/>
          </p:cNvSpPr>
          <p:nvPr>
            <p:ph type="body" idx="1"/>
          </p:nvPr>
        </p:nvSpPr>
        <p:spPr>
          <a:xfrm>
            <a:off x="403562" y="1911941"/>
            <a:ext cx="7964464" cy="1738240"/>
          </a:xfrm>
          <a:prstGeom prst="rect">
            <a:avLst/>
          </a:prstGeom>
          <a:noFill/>
          <a:ln>
            <a:noFill/>
          </a:ln>
        </p:spPr>
        <p:txBody>
          <a:bodyPr lIns="91425" tIns="91425" rIns="91425" bIns="91425" anchor="t" anchorCtr="0">
            <a:noAutofit/>
          </a:bodyPr>
          <a:lstStyle/>
          <a:p>
            <a:pPr marL="736600" marR="0" lvl="0" indent="-457200" algn="l" rtl="0">
              <a:lnSpc>
                <a:spcPct val="100000"/>
              </a:lnSpc>
              <a:spcBef>
                <a:spcPts val="0"/>
              </a:spcBef>
              <a:spcAft>
                <a:spcPts val="0"/>
              </a:spcAft>
              <a:buClr>
                <a:srgbClr val="595959"/>
              </a:buClr>
              <a:buSzPct val="100000"/>
              <a:buFont typeface="Noto Sans Symbols"/>
              <a:buAutoNum type="arabicPlain" startAt="2"/>
            </a:pPr>
            <a:r>
              <a:rPr lang="en-US" sz="2200" b="0" i="0" u="none" strike="noStrike" cap="none">
                <a:solidFill>
                  <a:srgbClr val="595959"/>
                </a:solidFill>
                <a:latin typeface="Lucida Sans"/>
                <a:ea typeface="Lucida Sans"/>
                <a:cs typeface="Lucida Sans"/>
                <a:sym typeface="Lucida Sans"/>
              </a:rPr>
              <a:t>Reading, writing and speaking </a:t>
            </a:r>
            <a:r>
              <a:rPr lang="en-US" sz="2200" b="1" i="0" u="none" strike="noStrike" cap="none">
                <a:solidFill>
                  <a:srgbClr val="595959"/>
                </a:solidFill>
                <a:latin typeface="Lucida Sans"/>
                <a:ea typeface="Lucida Sans"/>
                <a:cs typeface="Lucida Sans"/>
                <a:sym typeface="Lucida Sans"/>
              </a:rPr>
              <a:t>grounded in evidence from the text</a:t>
            </a:r>
            <a:r>
              <a:rPr lang="en-US" sz="2200" b="0" i="0" u="none" strike="noStrike" cap="none">
                <a:solidFill>
                  <a:srgbClr val="595959"/>
                </a:solidFill>
                <a:latin typeface="Lucida Sans"/>
                <a:ea typeface="Lucida Sans"/>
                <a:cs typeface="Lucida Sans"/>
                <a:sym typeface="Lucida Sans"/>
              </a:rPr>
              <a:t>, both literary and informational</a:t>
            </a:r>
          </a:p>
        </p:txBody>
      </p:sp>
      <p:pic>
        <p:nvPicPr>
          <p:cNvPr id="509" name="Shape 509"/>
          <p:cNvPicPr preferRelativeResize="0"/>
          <p:nvPr/>
        </p:nvPicPr>
        <p:blipFill rotWithShape="1">
          <a:blip r:embed="rId3">
            <a:alphaModFix/>
          </a:blip>
          <a:srcRect/>
          <a:stretch/>
        </p:blipFill>
        <p:spPr>
          <a:xfrm>
            <a:off x="0" y="3580662"/>
            <a:ext cx="9144000" cy="261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Shift 2: Grounded in evidence from the text</a:t>
            </a:r>
          </a:p>
        </p:txBody>
      </p:sp>
      <p:sp>
        <p:nvSpPr>
          <p:cNvPr id="516" name="Shape 516"/>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590550" marR="0" lvl="0" indent="-46355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All prompts use a text-based essential question to give students a clear focus/thesis.</a:t>
            </a:r>
          </a:p>
          <a:p>
            <a:pPr marL="133350" marR="0" lvl="0" indent="-635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590550" marR="0" lvl="0" indent="-46355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All needed information is found within the texts</a:t>
            </a:r>
          </a:p>
          <a:p>
            <a:pPr marL="342900" marR="0" lvl="0" indent="-6350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517" name="Shape 517" descr="Evidence_ShiftText_v3.gif"/>
          <p:cNvPicPr preferRelativeResize="0"/>
          <p:nvPr/>
        </p:nvPicPr>
        <p:blipFill rotWithShape="1">
          <a:blip r:embed="rId3">
            <a:alphaModFix/>
          </a:blip>
          <a:srcRect/>
          <a:stretch/>
        </p:blipFill>
        <p:spPr>
          <a:xfrm>
            <a:off x="1891150" y="3157474"/>
            <a:ext cx="5034443" cy="33562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The Shifts for ELA/Literacy and </a:t>
            </a:r>
            <a:r>
              <a:rPr lang="en-US" sz="2400" b="0" i="1" u="none" strike="noStrike" cap="none">
                <a:solidFill>
                  <a:srgbClr val="595959"/>
                </a:solidFill>
                <a:latin typeface="Lucida Sans"/>
                <a:ea typeface="Lucida Sans"/>
                <a:cs typeface="Lucida Sans"/>
                <a:sym typeface="Lucida Sans"/>
              </a:rPr>
              <a:t>In Common</a:t>
            </a:r>
          </a:p>
        </p:txBody>
      </p:sp>
      <p:sp>
        <p:nvSpPr>
          <p:cNvPr id="523" name="Shape 523"/>
          <p:cNvSpPr txBox="1">
            <a:spLocks noGrp="1"/>
          </p:cNvSpPr>
          <p:nvPr>
            <p:ph type="body" idx="1"/>
          </p:nvPr>
        </p:nvSpPr>
        <p:spPr>
          <a:xfrm>
            <a:off x="304800" y="2442266"/>
            <a:ext cx="4656667" cy="2697080"/>
          </a:xfrm>
          <a:prstGeom prst="rect">
            <a:avLst/>
          </a:prstGeom>
          <a:noFill/>
          <a:ln>
            <a:noFill/>
          </a:ln>
        </p:spPr>
        <p:txBody>
          <a:bodyPr lIns="91425" tIns="91425" rIns="91425" bIns="91425" anchor="t" anchorCtr="0">
            <a:noAutofit/>
          </a:bodyPr>
          <a:lstStyle/>
          <a:p>
            <a:pPr marL="736600" marR="0" lvl="0" indent="-457200" algn="l" rtl="0">
              <a:lnSpc>
                <a:spcPct val="100000"/>
              </a:lnSpc>
              <a:spcBef>
                <a:spcPts val="0"/>
              </a:spcBef>
              <a:spcAft>
                <a:spcPts val="0"/>
              </a:spcAft>
              <a:buClr>
                <a:srgbClr val="595959"/>
              </a:buClr>
              <a:buSzPct val="100000"/>
              <a:buFont typeface="Noto Sans Symbols"/>
              <a:buAutoNum type="arabicPlain" startAt="3"/>
            </a:pPr>
            <a:r>
              <a:rPr lang="en-US" sz="2200" b="1" i="0" u="none" strike="noStrike" cap="none">
                <a:solidFill>
                  <a:srgbClr val="595959"/>
                </a:solidFill>
                <a:latin typeface="Lucida Sans"/>
                <a:ea typeface="Lucida Sans"/>
                <a:cs typeface="Lucida Sans"/>
                <a:sym typeface="Lucida Sans"/>
              </a:rPr>
              <a:t>Building knowledge </a:t>
            </a:r>
            <a:r>
              <a:rPr lang="en-US" sz="2200" b="0" i="0" u="none" strike="noStrike" cap="none">
                <a:solidFill>
                  <a:srgbClr val="595959"/>
                </a:solidFill>
                <a:latin typeface="Lucida Sans"/>
                <a:ea typeface="Lucida Sans"/>
                <a:cs typeface="Lucida Sans"/>
                <a:sym typeface="Lucida Sans"/>
              </a:rPr>
              <a:t>through content-rich </a:t>
            </a: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texts.</a:t>
            </a:r>
          </a:p>
        </p:txBody>
      </p:sp>
      <p:pic>
        <p:nvPicPr>
          <p:cNvPr id="524" name="Shape 524"/>
          <p:cNvPicPr preferRelativeResize="0"/>
          <p:nvPr/>
        </p:nvPicPr>
        <p:blipFill rotWithShape="1">
          <a:blip r:embed="rId3">
            <a:alphaModFix/>
          </a:blip>
          <a:srcRect/>
          <a:stretch/>
        </p:blipFill>
        <p:spPr>
          <a:xfrm>
            <a:off x="4359848" y="1570950"/>
            <a:ext cx="4784098" cy="5212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Shift 3: Building knowledge</a:t>
            </a:r>
          </a:p>
        </p:txBody>
      </p:sp>
      <p:sp>
        <p:nvSpPr>
          <p:cNvPr id="531" name="Shape 53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514350" marR="0" lvl="0" indent="-38735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Prompts are based on ELA, Science, Social Studies, and other content areas.</a:t>
            </a:r>
          </a:p>
          <a:p>
            <a:pPr marL="914400" marR="0" lvl="1" indent="-3937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Lucida Sans"/>
                <a:ea typeface="Lucida Sans"/>
                <a:cs typeface="Lucida Sans"/>
                <a:sym typeface="Lucida Sans"/>
              </a:rPr>
              <a:t>Range of Writing</a:t>
            </a:r>
          </a:p>
          <a:p>
            <a:pPr marL="914400" marR="0" lvl="1" indent="-3937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Lucida Sans"/>
                <a:ea typeface="Lucida Sans"/>
                <a:cs typeface="Lucida Sans"/>
                <a:sym typeface="Lucida Sans"/>
              </a:rPr>
              <a:t>On Demand  </a:t>
            </a:r>
          </a:p>
          <a:p>
            <a:pPr marL="342900" marR="0" lvl="0" indent="-6350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216564" y="2829675"/>
            <a:ext cx="8620551" cy="8683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Let’s look at the range of writing narrative, </a:t>
            </a:r>
            <a:r>
              <a:rPr lang="en-US" sz="2800" b="0" i="1" u="none" strike="noStrike" cap="none">
                <a:solidFill>
                  <a:schemeClr val="lt1"/>
                </a:solidFill>
                <a:latin typeface="Lucida Sans"/>
                <a:ea typeface="Lucida Sans"/>
                <a:cs typeface="Lucida Sans"/>
                <a:sym typeface="Lucida Sans"/>
              </a:rPr>
              <a:t>The Boy. </a:t>
            </a:r>
            <a:r>
              <a:rPr lang="en-US" sz="2800" b="0" i="0" u="none" strike="noStrike" cap="none">
                <a:solidFill>
                  <a:schemeClr val="lt1"/>
                </a:solidFill>
                <a:latin typeface="Lucida Sans"/>
                <a:ea typeface="Lucida Sans"/>
                <a:cs typeface="Lucida Sans"/>
                <a:sym typeface="Lucida Sans"/>
              </a:rPr>
              <a:t>(Handout #2)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Sample Student Work: “The Boy”</a:t>
            </a:r>
          </a:p>
        </p:txBody>
      </p:sp>
      <p:pic>
        <p:nvPicPr>
          <p:cNvPr id="543" name="Shape 543" descr="Screen Shot 2016-12-06 at 3.51.45 PM.png"/>
          <p:cNvPicPr preferRelativeResize="0"/>
          <p:nvPr/>
        </p:nvPicPr>
        <p:blipFill rotWithShape="1">
          <a:blip r:embed="rId3">
            <a:alphaModFix/>
          </a:blip>
          <a:srcRect/>
          <a:stretch/>
        </p:blipFill>
        <p:spPr>
          <a:xfrm>
            <a:off x="0" y="488422"/>
            <a:ext cx="9144000" cy="63695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Shape 548" descr="Screen Shot 2016-12-06 at 3.54.27 PM.png"/>
          <p:cNvPicPr preferRelativeResize="0"/>
          <p:nvPr/>
        </p:nvPicPr>
        <p:blipFill rotWithShape="1">
          <a:blip r:embed="rId3">
            <a:alphaModFix/>
          </a:blip>
          <a:srcRect/>
          <a:stretch/>
        </p:blipFill>
        <p:spPr>
          <a:xfrm>
            <a:off x="269360" y="0"/>
            <a:ext cx="8546414"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Who are Core Advocates?</a:t>
            </a:r>
          </a:p>
        </p:txBody>
      </p:sp>
      <p:sp>
        <p:nvSpPr>
          <p:cNvPr id="349" name="Shape 34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575757"/>
                </a:solidFill>
                <a:latin typeface="Lucida Sans"/>
                <a:ea typeface="Lucida Sans"/>
                <a:cs typeface="Lucida Sans"/>
                <a:sym typeface="Lucida Sans"/>
              </a:rPr>
              <a:t>Core Advocates are educators who:</a:t>
            </a:r>
          </a:p>
          <a:p>
            <a:pPr marL="742950" marR="0" lvl="1" indent="-285750" algn="l" rtl="0">
              <a:lnSpc>
                <a:spcPct val="80000"/>
              </a:lnSpc>
              <a:spcBef>
                <a:spcPts val="370"/>
              </a:spcBef>
              <a:spcAft>
                <a:spcPts val="0"/>
              </a:spcAft>
              <a:buClr>
                <a:srgbClr val="3F3F39"/>
              </a:buClr>
              <a:buSzPct val="74572"/>
              <a:buFont typeface="Arial"/>
              <a:buChar char="–"/>
            </a:pPr>
            <a:r>
              <a:rPr lang="en-US" sz="1850" b="0" i="0" u="none" strike="noStrike" cap="none">
                <a:solidFill>
                  <a:srgbClr val="575757"/>
                </a:solidFill>
                <a:latin typeface="Lucida Sans"/>
                <a:ea typeface="Lucida Sans"/>
                <a:cs typeface="Lucida Sans"/>
                <a:sym typeface="Lucida Sans"/>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74572"/>
              <a:buFont typeface="Arial"/>
              <a:buChar char="–"/>
            </a:pPr>
            <a:r>
              <a:rPr lang="en-US" sz="1850" b="0" i="0" u="none" strike="noStrike" cap="none">
                <a:solidFill>
                  <a:srgbClr val="575757"/>
                </a:solidFill>
                <a:latin typeface="Lucida Sans"/>
                <a:ea typeface="Lucida Sans"/>
                <a:cs typeface="Lucida Sans"/>
                <a:sym typeface="Lucida Sans"/>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74572"/>
              <a:buFont typeface="Arial"/>
              <a:buChar char="–"/>
            </a:pPr>
            <a:r>
              <a:rPr lang="en-US" sz="1850" b="0" i="0" u="none" strike="noStrike" cap="none">
                <a:solidFill>
                  <a:srgbClr val="575757"/>
                </a:solidFill>
                <a:latin typeface="Lucida Sans"/>
                <a:ea typeface="Lucida Sans"/>
                <a:cs typeface="Lucida Sans"/>
                <a:sym typeface="Lucida Sans"/>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pic>
        <p:nvPicPr>
          <p:cNvPr id="350" name="Shape 350" descr="13316_SAP2016_0828.jpg"/>
          <p:cNvPicPr preferRelativeResize="0"/>
          <p:nvPr/>
        </p:nvPicPr>
        <p:blipFill rotWithShape="1">
          <a:blip r:embed="rId3">
            <a:alphaModFix/>
          </a:blip>
          <a:srcRect/>
          <a:stretch/>
        </p:blipFill>
        <p:spPr>
          <a:xfrm>
            <a:off x="2844614" y="4204680"/>
            <a:ext cx="3737400" cy="24866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216564" y="2829675"/>
            <a:ext cx="8620500" cy="8684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Poll: </a:t>
            </a:r>
            <a:br>
              <a:rPr lang="en-US" sz="2800" b="0" i="0" u="none" strike="noStrike" cap="none">
                <a:solidFill>
                  <a:schemeClr val="lt1"/>
                </a:solidFill>
                <a:latin typeface="Lucida Sans"/>
                <a:ea typeface="Lucida Sans"/>
                <a:cs typeface="Lucida Sans"/>
                <a:sym typeface="Lucida Sans"/>
              </a:rPr>
            </a:br>
            <a:r>
              <a:rPr lang="en-US" sz="2800" b="0" i="0" u="none" strike="noStrike" cap="none">
                <a:solidFill>
                  <a:schemeClr val="lt1"/>
                </a:solidFill>
                <a:latin typeface="Lucida Sans"/>
                <a:ea typeface="Lucida Sans"/>
                <a:cs typeface="Lucida Sans"/>
                <a:sym typeface="Lucida Sans"/>
              </a:rPr>
              <a:t>Which Shift is the most difficult for teachers to connect to writing instruction? </a:t>
            </a:r>
          </a:p>
        </p:txBody>
      </p:sp>
      <p:sp>
        <p:nvSpPr>
          <p:cNvPr id="555" name="Shape 555"/>
          <p:cNvSpPr txBox="1"/>
          <p:nvPr/>
        </p:nvSpPr>
        <p:spPr>
          <a:xfrm>
            <a:off x="1519991" y="4175898"/>
            <a:ext cx="6156927" cy="10156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Font typeface="Lucida Sans"/>
              <a:buNone/>
            </a:pPr>
            <a:endParaRPr sz="2000" b="0" i="1"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216564" y="2829675"/>
            <a:ext cx="8620500" cy="868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rgbClr val="FFFFFF"/>
                </a:solidFill>
                <a:latin typeface="Lucida Sans"/>
                <a:ea typeface="Lucida Sans"/>
                <a:cs typeface="Lucida Sans"/>
                <a:sym typeface="Lucida Sans"/>
              </a:rPr>
              <a:t>How have other educators used </a:t>
            </a:r>
            <a:r>
              <a:rPr lang="en-US" sz="2400" b="0" i="1" u="none" strike="noStrike" cap="none">
                <a:solidFill>
                  <a:srgbClr val="FFFFFF"/>
                </a:solidFill>
                <a:latin typeface="Lucida Sans"/>
                <a:ea typeface="Lucida Sans"/>
                <a:cs typeface="Lucida Sans"/>
                <a:sym typeface="Lucida Sans"/>
              </a:rPr>
              <a:t>In Common</a:t>
            </a:r>
            <a:r>
              <a:rPr lang="en-US" sz="2400" b="0" i="0" u="none" strike="noStrike" cap="none">
                <a:solidFill>
                  <a:srgbClr val="FFFFFF"/>
                </a:solidFill>
                <a:latin typeface="Lucida Sans"/>
                <a:ea typeface="Lucida Sans"/>
                <a:cs typeface="Lucida Sans"/>
                <a:sym typeface="Lucida Sans"/>
              </a:rPr>
              <a:t>, and how might I use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Karen’s Use of </a:t>
            </a:r>
            <a:r>
              <a:rPr lang="en-US" sz="2400" b="0" i="1" u="none" strike="noStrike" cap="none">
                <a:solidFill>
                  <a:srgbClr val="595959"/>
                </a:solidFill>
                <a:latin typeface="Lucida Sans"/>
                <a:ea typeface="Lucida Sans"/>
                <a:cs typeface="Lucida Sans"/>
                <a:sym typeface="Lucida Sans"/>
              </a:rPr>
              <a:t>In Common </a:t>
            </a:r>
          </a:p>
        </p:txBody>
      </p:sp>
      <p:sp>
        <p:nvSpPr>
          <p:cNvPr id="567" name="Shape 56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Use </a:t>
            </a:r>
            <a:r>
              <a:rPr lang="en-US" sz="2200" b="0" i="1" u="none" strike="noStrike" cap="none">
                <a:solidFill>
                  <a:srgbClr val="595959"/>
                </a:solidFill>
                <a:latin typeface="Lucida Sans"/>
                <a:ea typeface="Lucida Sans"/>
                <a:cs typeface="Lucida Sans"/>
                <a:sym typeface="Lucida Sans"/>
              </a:rPr>
              <a:t>In Common…</a:t>
            </a:r>
          </a:p>
          <a:p>
            <a:pPr marL="2286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028700" marR="0" lvl="1" indent="-3429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…to compliment the district writing rubric.</a:t>
            </a:r>
          </a:p>
          <a:p>
            <a:pPr marL="1028700" marR="0" lvl="1" indent="-3429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 to help create district exemplars. It helps eliminate subjectivity of teachers.</a:t>
            </a:r>
          </a:p>
          <a:p>
            <a:pPr marL="1028700" marR="0" lvl="1" indent="-3429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…with students, supporting them in analyzing and recognizing writer’s craft.</a:t>
            </a:r>
          </a:p>
        </p:txBody>
      </p:sp>
      <p:pic>
        <p:nvPicPr>
          <p:cNvPr id="568" name="Shape 568" descr="Screen Shot 2016-12-06 at 4.53.34 PM.png"/>
          <p:cNvPicPr preferRelativeResize="0"/>
          <p:nvPr/>
        </p:nvPicPr>
        <p:blipFill rotWithShape="1">
          <a:blip r:embed="rId3">
            <a:alphaModFix/>
          </a:blip>
          <a:srcRect/>
          <a:stretch/>
        </p:blipFill>
        <p:spPr>
          <a:xfrm>
            <a:off x="3470069" y="3873501"/>
            <a:ext cx="3794330" cy="222354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216564" y="2829675"/>
            <a:ext cx="8620500" cy="8684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Special Guest Core Advocate:</a:t>
            </a: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Char Shryock, Dir. of Curriculum and Instruction</a:t>
            </a:r>
          </a:p>
          <a:p>
            <a:pPr marL="0" marR="0" lvl="0" indent="0" algn="l" rtl="0">
              <a:lnSpc>
                <a:spcPct val="100000"/>
              </a:lnSpc>
              <a:spcBef>
                <a:spcPts val="0"/>
              </a:spcBef>
              <a:spcAft>
                <a:spcPts val="0"/>
              </a:spcAft>
              <a:buClr>
                <a:schemeClr val="lt1"/>
              </a:buClr>
              <a:buSzPct val="25000"/>
              <a:buFont typeface="Allerta"/>
              <a:buNone/>
            </a:pPr>
            <a:r>
              <a:rPr lang="en-US" sz="2800" b="0" i="1" u="none" strike="noStrike" cap="none">
                <a:solidFill>
                  <a:schemeClr val="lt1"/>
                </a:solidFill>
                <a:latin typeface="Lucida Sans"/>
                <a:ea typeface="Lucida Sans"/>
                <a:cs typeface="Lucida Sans"/>
                <a:sym typeface="Lucida Sans"/>
              </a:rPr>
              <a:t>Bay Village City Schools </a:t>
            </a:r>
          </a:p>
          <a:p>
            <a:pPr marL="0" marR="0" lvl="0" indent="0" algn="l" rtl="0">
              <a:lnSpc>
                <a:spcPct val="100000"/>
              </a:lnSpc>
              <a:spcBef>
                <a:spcPts val="0"/>
              </a:spcBef>
              <a:spcAft>
                <a:spcPts val="0"/>
              </a:spcAft>
              <a:buClr>
                <a:schemeClr val="lt1"/>
              </a:buClr>
              <a:buSzPct val="25000"/>
              <a:buFont typeface="Allerta"/>
              <a:buNone/>
            </a:pPr>
            <a:r>
              <a:rPr lang="en-US" sz="2800" b="1" i="1" u="none" strike="noStrike" cap="none">
                <a:solidFill>
                  <a:schemeClr val="lt1"/>
                </a:solidFill>
                <a:latin typeface="Lucida Sans"/>
                <a:ea typeface="Lucida Sans"/>
                <a:cs typeface="Lucida Sans"/>
                <a:sym typeface="Lucida Sans"/>
              </a:rPr>
              <a:t>Ohio Standards Advocates State Captain</a:t>
            </a:r>
          </a:p>
          <a:p>
            <a:pPr marL="0" marR="0" lvl="0" indent="0" algn="l" rtl="0">
              <a:lnSpc>
                <a:spcPct val="100000"/>
              </a:lnSpc>
              <a:spcBef>
                <a:spcPts val="0"/>
              </a:spcBef>
              <a:spcAft>
                <a:spcPts val="0"/>
              </a:spcAft>
              <a:buClr>
                <a:schemeClr val="lt1"/>
              </a:buClr>
              <a:buSzPct val="25000"/>
              <a:buFont typeface="Allerta"/>
              <a:buNone/>
            </a:pPr>
            <a:endParaRPr sz="2800" b="1" i="1" u="none" strike="noStrike" cap="none">
              <a:solidFill>
                <a:schemeClr val="lt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lt1"/>
              </a:buClr>
              <a:buSzPct val="25000"/>
              <a:buFont typeface="Allerta"/>
              <a:buNone/>
            </a:pPr>
            <a:r>
              <a:rPr lang="en-US" sz="2800" b="1" i="0" u="none" strike="noStrike" cap="none">
                <a:solidFill>
                  <a:schemeClr val="lt1"/>
                </a:solidFill>
                <a:latin typeface="Lucida Sans"/>
                <a:ea typeface="Lucida Sans"/>
                <a:cs typeface="Lucida Sans"/>
                <a:sym typeface="Lucida Sans"/>
              </a:rPr>
              <a:t>@edtechgirl    #OHAdvocates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How a K-12 Vertical ELA Team Used </a:t>
            </a:r>
            <a:r>
              <a:rPr lang="en-US" sz="2400" b="0" i="1" u="none" strike="noStrike" cap="none">
                <a:solidFill>
                  <a:srgbClr val="595959"/>
                </a:solidFill>
                <a:latin typeface="Lucida Sans"/>
                <a:ea typeface="Lucida Sans"/>
                <a:cs typeface="Lucida Sans"/>
                <a:sym typeface="Lucida Sans"/>
              </a:rPr>
              <a:t>In Common</a:t>
            </a:r>
          </a:p>
        </p:txBody>
      </p:sp>
      <p:sp>
        <p:nvSpPr>
          <p:cNvPr id="581" name="Shape 581"/>
          <p:cNvSpPr txBox="1">
            <a:spLocks noGrp="1"/>
          </p:cNvSpPr>
          <p:nvPr>
            <p:ph type="body" idx="1"/>
          </p:nvPr>
        </p:nvSpPr>
        <p:spPr>
          <a:xfrm>
            <a:off x="304800" y="1167524"/>
            <a:ext cx="8572500" cy="5276999"/>
          </a:xfrm>
          <a:prstGeom prst="rect">
            <a:avLst/>
          </a:prstGeom>
          <a:noFill/>
          <a:ln>
            <a:noFill/>
          </a:ln>
        </p:spPr>
        <p:txBody>
          <a:bodyPr lIns="91425" tIns="91425" rIns="91425" bIns="91425" anchor="t" anchorCtr="0">
            <a:noAutofit/>
          </a:bodyPr>
          <a:lstStyle/>
          <a:p>
            <a:pPr marL="342900" marR="0" lvl="0" indent="-6350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Our problem:</a:t>
            </a:r>
            <a:r>
              <a:rPr lang="en-US" sz="2200" b="0" i="0" u="none" strike="noStrike" cap="none">
                <a:solidFill>
                  <a:srgbClr val="2A7251"/>
                </a:solidFill>
                <a:latin typeface="Lucida Sans"/>
                <a:ea typeface="Lucida Sans"/>
                <a:cs typeface="Lucida Sans"/>
                <a:sym typeface="Lucida Sans"/>
              </a:rPr>
              <a:t>  </a:t>
            </a: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279400" marR="0" lvl="0" indent="0" algn="l" rtl="0">
              <a:lnSpc>
                <a:spcPct val="100000"/>
              </a:lnSpc>
              <a:spcBef>
                <a:spcPts val="0"/>
              </a:spcBef>
              <a:spcAft>
                <a:spcPts val="0"/>
              </a:spcAft>
              <a:buClr>
                <a:srgbClr val="595959"/>
              </a:buClr>
              <a:buSzPct val="25000"/>
              <a:buFont typeface="Arial"/>
              <a:buNone/>
            </a:pPr>
            <a:r>
              <a:rPr lang="en-US" sz="2200" b="0" i="1" u="none" strike="noStrike" cap="none">
                <a:solidFill>
                  <a:srgbClr val="595959"/>
                </a:solidFill>
                <a:latin typeface="Lucida Sans"/>
                <a:ea typeface="Lucida Sans"/>
                <a:cs typeface="Lucida Sans"/>
                <a:sym typeface="Lucida Sans"/>
              </a:rPr>
              <a:t>Lack of consistent expectations for what quality argumentative/opinion writing should look like within and across grades. </a:t>
            </a:r>
          </a:p>
          <a:p>
            <a:pPr marL="279400" marR="0" lvl="0" indent="0" algn="l" rtl="0">
              <a:lnSpc>
                <a:spcPct val="100000"/>
              </a:lnSpc>
              <a:spcBef>
                <a:spcPts val="0"/>
              </a:spcBef>
              <a:spcAft>
                <a:spcPts val="0"/>
              </a:spcAft>
              <a:buClr>
                <a:srgbClr val="595959"/>
              </a:buClr>
              <a:buSzPct val="25000"/>
              <a:buFont typeface="Arial"/>
              <a:buNone/>
            </a:pPr>
            <a:endParaRPr sz="2200" b="0" i="1" u="none" strike="noStrike" cap="none">
              <a:solidFill>
                <a:srgbClr val="595959"/>
              </a:solidFill>
              <a:latin typeface="Lucida Sans"/>
              <a:ea typeface="Lucida Sans"/>
              <a:cs typeface="Lucida Sans"/>
              <a:sym typeface="Lucida Sans"/>
            </a:endParaRPr>
          </a:p>
          <a:p>
            <a:pPr marL="279400" marR="0" lvl="0" indent="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Our solution:</a:t>
            </a:r>
            <a:r>
              <a:rPr lang="en-US" sz="2200" b="0" i="0" u="none" strike="noStrike" cap="none">
                <a:solidFill>
                  <a:srgbClr val="2A7251"/>
                </a:solidFill>
                <a:latin typeface="Lucida Sans"/>
                <a:ea typeface="Lucida Sans"/>
                <a:cs typeface="Lucida Sans"/>
                <a:sym typeface="Lucida Sans"/>
              </a:rPr>
              <a:t> </a:t>
            </a:r>
          </a:p>
          <a:p>
            <a:pPr marL="2794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279400" marR="0" lvl="0" indent="0" algn="l" rtl="0">
              <a:lnSpc>
                <a:spcPct val="100000"/>
              </a:lnSpc>
              <a:spcBef>
                <a:spcPts val="0"/>
              </a:spcBef>
              <a:spcAft>
                <a:spcPts val="0"/>
              </a:spcAft>
              <a:buClr>
                <a:srgbClr val="595959"/>
              </a:buClr>
              <a:buSzPct val="25000"/>
              <a:buFont typeface="Arial"/>
              <a:buNone/>
            </a:pPr>
            <a:r>
              <a:rPr lang="en-US" sz="2200" b="0" i="1" u="none" strike="noStrike" cap="none">
                <a:solidFill>
                  <a:srgbClr val="595959"/>
                </a:solidFill>
                <a:latin typeface="Lucida Sans"/>
                <a:ea typeface="Lucida Sans"/>
                <a:cs typeface="Lucida Sans"/>
                <a:sym typeface="Lucida Sans"/>
              </a:rPr>
              <a:t>Use the </a:t>
            </a:r>
            <a:r>
              <a:rPr lang="en-US" sz="2200" b="0" i="0" u="none" strike="noStrike" cap="none">
                <a:solidFill>
                  <a:srgbClr val="595959"/>
                </a:solidFill>
                <a:latin typeface="Lucida Sans"/>
                <a:ea typeface="Lucida Sans"/>
                <a:cs typeface="Lucida Sans"/>
                <a:sym typeface="Lucida Sans"/>
              </a:rPr>
              <a:t>In Common</a:t>
            </a:r>
            <a:r>
              <a:rPr lang="en-US" sz="2200" b="0" i="1" u="none" strike="noStrike" cap="none">
                <a:solidFill>
                  <a:srgbClr val="595959"/>
                </a:solidFill>
                <a:latin typeface="Lucida Sans"/>
                <a:ea typeface="Lucida Sans"/>
                <a:cs typeface="Lucida Sans"/>
                <a:sym typeface="Lucida Sans"/>
              </a:rPr>
              <a:t> On Demand annotated student work</a:t>
            </a:r>
          </a:p>
          <a:p>
            <a:pPr marL="279400" marR="0" lvl="0" indent="0" algn="l" rtl="0">
              <a:lnSpc>
                <a:spcPct val="100000"/>
              </a:lnSpc>
              <a:spcBef>
                <a:spcPts val="0"/>
              </a:spcBef>
              <a:spcAft>
                <a:spcPts val="0"/>
              </a:spcAft>
              <a:buClr>
                <a:srgbClr val="595959"/>
              </a:buClr>
              <a:buSzPct val="25000"/>
              <a:buFont typeface="Arial"/>
              <a:buNone/>
            </a:pPr>
            <a:r>
              <a:rPr lang="en-US" sz="2200" b="0" i="1" u="none" strike="noStrike" cap="none">
                <a:solidFill>
                  <a:srgbClr val="595959"/>
                </a:solidFill>
                <a:latin typeface="Lucida Sans"/>
                <a:ea typeface="Lucida Sans"/>
                <a:cs typeface="Lucida Sans"/>
                <a:sym typeface="Lucida Sans"/>
              </a:rPr>
              <a:t>and the ELA standards to create a common</a:t>
            </a:r>
          </a:p>
          <a:p>
            <a:pPr marL="279400" marR="0" lvl="0" indent="0" algn="l" rtl="0">
              <a:lnSpc>
                <a:spcPct val="100000"/>
              </a:lnSpc>
              <a:spcBef>
                <a:spcPts val="0"/>
              </a:spcBef>
              <a:spcAft>
                <a:spcPts val="0"/>
              </a:spcAft>
              <a:buClr>
                <a:srgbClr val="595959"/>
              </a:buClr>
              <a:buSzPct val="25000"/>
              <a:buFont typeface="Arial"/>
              <a:buNone/>
            </a:pPr>
            <a:r>
              <a:rPr lang="en-US" sz="2200" b="0" i="1" u="none" strike="noStrike" cap="none">
                <a:solidFill>
                  <a:srgbClr val="595959"/>
                </a:solidFill>
                <a:latin typeface="Lucida Sans"/>
                <a:ea typeface="Lucida Sans"/>
                <a:cs typeface="Lucida Sans"/>
                <a:sym typeface="Lucida Sans"/>
              </a:rPr>
              <a:t>anchor rubric.</a:t>
            </a: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582" name="Shape 582" descr="bay logo.jpg"/>
          <p:cNvPicPr preferRelativeResize="0"/>
          <p:nvPr/>
        </p:nvPicPr>
        <p:blipFill rotWithShape="1">
          <a:blip r:embed="rId3">
            <a:alphaModFix/>
          </a:blip>
          <a:srcRect/>
          <a:stretch/>
        </p:blipFill>
        <p:spPr>
          <a:xfrm>
            <a:off x="7690621" y="5060923"/>
            <a:ext cx="918354" cy="11429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75757"/>
                </a:solidFill>
                <a:latin typeface="Lucida Sans"/>
                <a:ea typeface="Lucida Sans"/>
                <a:cs typeface="Lucida Sans"/>
                <a:sym typeface="Lucida Sans"/>
              </a:rPr>
              <a:t>Our Expected Outcomes:</a:t>
            </a:r>
          </a:p>
        </p:txBody>
      </p:sp>
      <p:sp>
        <p:nvSpPr>
          <p:cNvPr id="589" name="Shape 589"/>
          <p:cNvSpPr txBox="1">
            <a:spLocks noGrp="1"/>
          </p:cNvSpPr>
          <p:nvPr>
            <p:ph type="body" idx="1"/>
          </p:nvPr>
        </p:nvSpPr>
        <p:spPr>
          <a:xfrm>
            <a:off x="304800" y="1779564"/>
            <a:ext cx="8572500" cy="3281360"/>
          </a:xfrm>
          <a:prstGeom prst="rect">
            <a:avLst/>
          </a:prstGeom>
          <a:noFill/>
          <a:ln>
            <a:noFill/>
          </a:ln>
        </p:spPr>
        <p:txBody>
          <a:bodyPr lIns="91425" tIns="91425" rIns="91425" bIns="91425" anchor="t" anchorCtr="0">
            <a:noAutofit/>
          </a:bodyPr>
          <a:lstStyle/>
          <a:p>
            <a:pPr marL="457200" marR="0" lvl="0" indent="-355600" algn="l" rtl="0">
              <a:lnSpc>
                <a:spcPct val="115000"/>
              </a:lnSpc>
              <a:spcBef>
                <a:spcPts val="0"/>
              </a:spcBef>
              <a:spcAft>
                <a:spcPts val="0"/>
              </a:spcAft>
              <a:buClr>
                <a:schemeClr val="dk1"/>
              </a:buClr>
              <a:buSzPct val="100000"/>
              <a:buFont typeface="Allerta"/>
              <a:buChar char="•"/>
            </a:pPr>
            <a:r>
              <a:rPr lang="en-US" sz="2000" b="0" i="0" u="none" strike="noStrike" cap="none">
                <a:solidFill>
                  <a:srgbClr val="575757"/>
                </a:solidFill>
                <a:latin typeface="Lucida Sans"/>
                <a:ea typeface="Lucida Sans"/>
                <a:cs typeface="Lucida Sans"/>
                <a:sym typeface="Lucida Sans"/>
              </a:rPr>
              <a:t>Identify consistent writing non-negotiables </a:t>
            </a:r>
          </a:p>
          <a:p>
            <a:pPr marL="457200" marR="0" lvl="0" indent="-355600" algn="l" rtl="0">
              <a:lnSpc>
                <a:spcPct val="115000"/>
              </a:lnSpc>
              <a:spcBef>
                <a:spcPts val="0"/>
              </a:spcBef>
              <a:spcAft>
                <a:spcPts val="0"/>
              </a:spcAft>
              <a:buClr>
                <a:schemeClr val="dk1"/>
              </a:buClr>
              <a:buSzPct val="100000"/>
              <a:buFont typeface="Allerta"/>
              <a:buChar char="•"/>
            </a:pPr>
            <a:r>
              <a:rPr lang="en-US" sz="2000" b="0" i="0" u="none" strike="noStrike" cap="none">
                <a:solidFill>
                  <a:srgbClr val="575757"/>
                </a:solidFill>
                <a:latin typeface="Lucida Sans"/>
                <a:ea typeface="Lucida Sans"/>
                <a:cs typeface="Lucida Sans"/>
                <a:sym typeface="Lucida Sans"/>
              </a:rPr>
              <a:t>Provide a framework </a:t>
            </a:r>
          </a:p>
          <a:p>
            <a:pPr marL="457200" marR="0" lvl="0" indent="-355600" algn="l" rtl="0">
              <a:lnSpc>
                <a:spcPct val="115000"/>
              </a:lnSpc>
              <a:spcBef>
                <a:spcPts val="0"/>
              </a:spcBef>
              <a:spcAft>
                <a:spcPts val="0"/>
              </a:spcAft>
              <a:buClr>
                <a:schemeClr val="dk1"/>
              </a:buClr>
              <a:buSzPct val="100000"/>
              <a:buFont typeface="Allerta"/>
              <a:buChar char="•"/>
            </a:pPr>
            <a:r>
              <a:rPr lang="en-US" sz="2000" b="0" i="0" u="none" strike="noStrike" cap="none">
                <a:solidFill>
                  <a:srgbClr val="575757"/>
                </a:solidFill>
                <a:latin typeface="Lucida Sans"/>
                <a:ea typeface="Lucida Sans"/>
                <a:cs typeface="Lucida Sans"/>
                <a:sym typeface="Lucida Sans"/>
              </a:rPr>
              <a:t>Shift thinking around assessment  </a:t>
            </a:r>
          </a:p>
          <a:p>
            <a:pPr marL="914400" marR="0" lvl="1" indent="-355600" algn="l" rtl="0">
              <a:lnSpc>
                <a:spcPct val="115000"/>
              </a:lnSpc>
              <a:spcBef>
                <a:spcPts val="0"/>
              </a:spcBef>
              <a:spcAft>
                <a:spcPts val="0"/>
              </a:spcAft>
              <a:buClr>
                <a:schemeClr val="dk1"/>
              </a:buClr>
              <a:buSzPct val="100000"/>
              <a:buFont typeface="Allerta"/>
              <a:buChar char="–"/>
            </a:pPr>
            <a:r>
              <a:rPr lang="en-US" sz="2000" b="1" i="0" u="none" strike="noStrike" cap="none">
                <a:solidFill>
                  <a:srgbClr val="575757"/>
                </a:solidFill>
                <a:latin typeface="Allerta"/>
                <a:ea typeface="Allerta"/>
                <a:cs typeface="Allerta"/>
                <a:sym typeface="Allerta"/>
              </a:rPr>
              <a:t>Purpose </a:t>
            </a:r>
          </a:p>
          <a:p>
            <a:pPr marL="914400" marR="0" lvl="1" indent="-355600" algn="l" rtl="0">
              <a:lnSpc>
                <a:spcPct val="115000"/>
              </a:lnSpc>
              <a:spcBef>
                <a:spcPts val="0"/>
              </a:spcBef>
              <a:spcAft>
                <a:spcPts val="0"/>
              </a:spcAft>
              <a:buClr>
                <a:schemeClr val="dk1"/>
              </a:buClr>
              <a:buSzPct val="100000"/>
              <a:buFont typeface="Allerta"/>
              <a:buChar char="–"/>
            </a:pPr>
            <a:r>
              <a:rPr lang="en-US" sz="2000" b="1" i="0" u="none" strike="noStrike" cap="none">
                <a:solidFill>
                  <a:srgbClr val="575757"/>
                </a:solidFill>
                <a:latin typeface="Allerta"/>
                <a:ea typeface="Allerta"/>
                <a:cs typeface="Allerta"/>
                <a:sym typeface="Allerta"/>
              </a:rPr>
              <a:t>Focus </a:t>
            </a:r>
          </a:p>
          <a:p>
            <a:pPr marL="914400" marR="0" lvl="1" indent="-355600" algn="l" rtl="0">
              <a:lnSpc>
                <a:spcPct val="115000"/>
              </a:lnSpc>
              <a:spcBef>
                <a:spcPts val="0"/>
              </a:spcBef>
              <a:spcAft>
                <a:spcPts val="0"/>
              </a:spcAft>
              <a:buClr>
                <a:schemeClr val="dk1"/>
              </a:buClr>
              <a:buSzPct val="100000"/>
              <a:buFont typeface="Allerta"/>
              <a:buChar char="–"/>
            </a:pPr>
            <a:r>
              <a:rPr lang="en-US" sz="2000" b="1" i="0" u="none" strike="noStrike" cap="none">
                <a:solidFill>
                  <a:srgbClr val="575757"/>
                </a:solidFill>
                <a:latin typeface="Allerta"/>
                <a:ea typeface="Allerta"/>
                <a:cs typeface="Allerta"/>
                <a:sym typeface="Allerta"/>
              </a:rPr>
              <a:t>Evidence </a:t>
            </a:r>
          </a:p>
          <a:p>
            <a:pPr marL="914400" marR="0" lvl="1" indent="-355600" algn="l" rtl="0">
              <a:lnSpc>
                <a:spcPct val="115000"/>
              </a:lnSpc>
              <a:spcBef>
                <a:spcPts val="0"/>
              </a:spcBef>
              <a:spcAft>
                <a:spcPts val="0"/>
              </a:spcAft>
              <a:buClr>
                <a:schemeClr val="dk1"/>
              </a:buClr>
              <a:buSzPct val="100000"/>
              <a:buFont typeface="Allerta"/>
              <a:buChar char="–"/>
            </a:pPr>
            <a:r>
              <a:rPr lang="en-US" sz="2000" b="0" i="1" u="none" strike="noStrike" cap="none">
                <a:solidFill>
                  <a:srgbClr val="575757"/>
                </a:solidFill>
                <a:latin typeface="Allerta"/>
                <a:ea typeface="Allerta"/>
                <a:cs typeface="Allerta"/>
                <a:sym typeface="Allerta"/>
              </a:rPr>
              <a:t>Conventions</a:t>
            </a:r>
          </a:p>
          <a:p>
            <a:pPr marL="457200" marR="0" lvl="0" indent="-355600" algn="l" rtl="0">
              <a:lnSpc>
                <a:spcPct val="115000"/>
              </a:lnSpc>
              <a:spcBef>
                <a:spcPts val="0"/>
              </a:spcBef>
              <a:spcAft>
                <a:spcPts val="0"/>
              </a:spcAft>
              <a:buClr>
                <a:schemeClr val="dk1"/>
              </a:buClr>
              <a:buSzPct val="100000"/>
              <a:buFont typeface="Allerta"/>
              <a:buChar char="•"/>
            </a:pPr>
            <a:r>
              <a:rPr lang="en-US" sz="2000" b="0" i="0" u="none" strike="noStrike" cap="none">
                <a:solidFill>
                  <a:srgbClr val="575757"/>
                </a:solidFill>
                <a:latin typeface="Lucida Sans"/>
                <a:ea typeface="Lucida Sans"/>
                <a:cs typeface="Lucida Sans"/>
                <a:sym typeface="Lucida Sans"/>
              </a:rPr>
              <a:t>Parent Communication</a:t>
            </a: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590" name="Shape 590" descr="bay logo.jpg"/>
          <p:cNvPicPr preferRelativeResize="0"/>
          <p:nvPr/>
        </p:nvPicPr>
        <p:blipFill rotWithShape="1">
          <a:blip r:embed="rId3">
            <a:alphaModFix/>
          </a:blip>
          <a:srcRect/>
          <a:stretch/>
        </p:blipFill>
        <p:spPr>
          <a:xfrm>
            <a:off x="7690621" y="5060923"/>
            <a:ext cx="918354" cy="114299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75757"/>
                </a:solidFill>
                <a:latin typeface="Lucida Sans"/>
                <a:ea typeface="Lucida Sans"/>
                <a:cs typeface="Lucida Sans"/>
                <a:sym typeface="Lucida Sans"/>
              </a:rPr>
              <a:t>Our Process - Step 1</a:t>
            </a:r>
          </a:p>
        </p:txBody>
      </p:sp>
      <p:sp>
        <p:nvSpPr>
          <p:cNvPr id="597" name="Shape 597"/>
          <p:cNvSpPr txBox="1">
            <a:spLocks noGrp="1"/>
          </p:cNvSpPr>
          <p:nvPr>
            <p:ph type="body" idx="1"/>
          </p:nvPr>
        </p:nvSpPr>
        <p:spPr>
          <a:xfrm>
            <a:off x="285750" y="1417624"/>
            <a:ext cx="8572500" cy="4141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Standards Review</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75757"/>
                </a:solidFill>
                <a:latin typeface="Lucida Sans"/>
                <a:ea typeface="Lucida Sans"/>
                <a:cs typeface="Lucida Sans"/>
                <a:sym typeface="Lucida Sans"/>
              </a:rPr>
              <a:t>By grade level</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75757"/>
                </a:solidFill>
                <a:latin typeface="Lucida Sans"/>
                <a:ea typeface="Lucida Sans"/>
                <a:cs typeface="Lucida Sans"/>
                <a:sym typeface="Lucida Sans"/>
              </a:rPr>
              <a:t>Identify key words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75757"/>
                </a:solidFill>
                <a:latin typeface="Lucida Sans"/>
                <a:ea typeface="Lucida Sans"/>
                <a:cs typeface="Lucida Sans"/>
                <a:sym typeface="Lucida Sans"/>
              </a:rPr>
              <a:t>Grade to grade progression</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75757"/>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75757"/>
                </a:solidFill>
                <a:latin typeface="Lucida Sans"/>
                <a:ea typeface="Lucida Sans"/>
                <a:cs typeface="Lucida Sans"/>
                <a:sym typeface="Lucida Sans"/>
              </a:rPr>
              <a:t>Discussion</a:t>
            </a:r>
          </a:p>
          <a:p>
            <a:pPr marL="914400" marR="0" lvl="1" indent="-228600" algn="l" rtl="0">
              <a:lnSpc>
                <a:spcPct val="100000"/>
              </a:lnSpc>
              <a:spcBef>
                <a:spcPts val="0"/>
              </a:spcBef>
              <a:spcAft>
                <a:spcPts val="0"/>
              </a:spcAft>
              <a:buClr>
                <a:srgbClr val="595959"/>
              </a:buClr>
              <a:buSzPct val="100000"/>
              <a:buFont typeface="Arial"/>
              <a:buChar char="–"/>
            </a:pPr>
            <a:r>
              <a:rPr lang="en-US" sz="2000" b="0" i="0" u="none" strike="noStrike" cap="none">
                <a:solidFill>
                  <a:srgbClr val="575757"/>
                </a:solidFill>
                <a:latin typeface="Allerta"/>
                <a:ea typeface="Allerta"/>
                <a:cs typeface="Allerta"/>
                <a:sym typeface="Allerta"/>
              </a:rPr>
              <a:t>What categories can we put our key words into?</a:t>
            </a:r>
          </a:p>
          <a:p>
            <a:pPr marL="914400" marR="0" lvl="1" indent="-228600" algn="l" rtl="0">
              <a:lnSpc>
                <a:spcPct val="100000"/>
              </a:lnSpc>
              <a:spcBef>
                <a:spcPts val="0"/>
              </a:spcBef>
              <a:spcAft>
                <a:spcPts val="0"/>
              </a:spcAft>
              <a:buClr>
                <a:srgbClr val="595959"/>
              </a:buClr>
              <a:buSzPct val="100000"/>
              <a:buFont typeface="Arial"/>
              <a:buChar char="–"/>
            </a:pPr>
            <a:r>
              <a:rPr lang="en-US" sz="2000" b="0" i="0" u="none" strike="noStrike" cap="none">
                <a:solidFill>
                  <a:srgbClr val="575757"/>
                </a:solidFill>
                <a:latin typeface="Allerta"/>
                <a:ea typeface="Allerta"/>
                <a:cs typeface="Allerta"/>
                <a:sym typeface="Allerta"/>
              </a:rPr>
              <a:t>What are key differences you see between grades?</a:t>
            </a:r>
          </a:p>
          <a:p>
            <a:pPr marL="914400" marR="0" lvl="1" indent="-228600" algn="l" rtl="0">
              <a:lnSpc>
                <a:spcPct val="100000"/>
              </a:lnSpc>
              <a:spcBef>
                <a:spcPts val="0"/>
              </a:spcBef>
              <a:spcAft>
                <a:spcPts val="0"/>
              </a:spcAft>
              <a:buClr>
                <a:srgbClr val="595959"/>
              </a:buClr>
              <a:buSzPct val="100000"/>
              <a:buFont typeface="Arial"/>
              <a:buChar char="–"/>
            </a:pPr>
            <a:r>
              <a:rPr lang="en-US" sz="2000" b="0" i="0" u="none" strike="noStrike" cap="none">
                <a:solidFill>
                  <a:srgbClr val="575757"/>
                </a:solidFill>
                <a:latin typeface="Allerta"/>
                <a:ea typeface="Allerta"/>
                <a:cs typeface="Allerta"/>
                <a:sym typeface="Allerta"/>
              </a:rPr>
              <a:t>What might be challenging for students?</a:t>
            </a:r>
          </a:p>
          <a:p>
            <a:pPr marL="4572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a:t>
            </a:r>
          </a:p>
        </p:txBody>
      </p:sp>
      <p:pic>
        <p:nvPicPr>
          <p:cNvPr id="598" name="Shape 598" descr="bay logo.jpg"/>
          <p:cNvPicPr preferRelativeResize="0"/>
          <p:nvPr/>
        </p:nvPicPr>
        <p:blipFill rotWithShape="1">
          <a:blip r:embed="rId3">
            <a:alphaModFix/>
          </a:blip>
          <a:srcRect/>
          <a:stretch/>
        </p:blipFill>
        <p:spPr>
          <a:xfrm>
            <a:off x="7690621" y="5060923"/>
            <a:ext cx="918354" cy="114299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434343"/>
                </a:solidFill>
                <a:latin typeface="Lucida Sans"/>
                <a:ea typeface="Lucida Sans"/>
                <a:cs typeface="Lucida Sans"/>
                <a:sym typeface="Lucida Sans"/>
              </a:rPr>
              <a:t>Our Process - Step 2</a:t>
            </a:r>
          </a:p>
        </p:txBody>
      </p:sp>
      <p:sp>
        <p:nvSpPr>
          <p:cNvPr id="605" name="Shape 605"/>
          <p:cNvSpPr txBox="1">
            <a:spLocks noGrp="1"/>
          </p:cNvSpPr>
          <p:nvPr>
            <p:ph type="body" idx="1"/>
          </p:nvPr>
        </p:nvSpPr>
        <p:spPr>
          <a:xfrm>
            <a:off x="285750" y="1253265"/>
            <a:ext cx="85725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Student Work Deep Dive - Using </a:t>
            </a:r>
            <a:r>
              <a:rPr lang="en-US" sz="2200" b="1" i="1" u="none" strike="noStrike" cap="none">
                <a:solidFill>
                  <a:srgbClr val="2A7251"/>
                </a:solidFill>
                <a:latin typeface="Lucida Sans"/>
                <a:ea typeface="Lucida Sans"/>
                <a:cs typeface="Lucida Sans"/>
                <a:sym typeface="Lucida Sans"/>
              </a:rPr>
              <a:t>In Common </a:t>
            </a:r>
            <a:r>
              <a:rPr lang="en-US" sz="2200" b="1" i="0" u="none" strike="noStrike" cap="none">
                <a:solidFill>
                  <a:srgbClr val="2A7251"/>
                </a:solidFill>
                <a:latin typeface="Lucida Sans"/>
                <a:ea typeface="Lucida Sans"/>
                <a:cs typeface="Lucida Sans"/>
                <a:sym typeface="Lucida Sans"/>
              </a:rPr>
              <a:t>Student Work</a:t>
            </a:r>
          </a:p>
          <a:p>
            <a:pPr marL="0" marR="0" lvl="0" indent="0" algn="l" rtl="0">
              <a:lnSpc>
                <a:spcPct val="100000"/>
              </a:lnSpc>
              <a:spcBef>
                <a:spcPts val="0"/>
              </a:spcBef>
              <a:spcAft>
                <a:spcPts val="0"/>
              </a:spcAft>
              <a:buClr>
                <a:srgbClr val="595959"/>
              </a:buClr>
              <a:buSzPct val="25000"/>
              <a:buFont typeface="Arial"/>
              <a:buNone/>
            </a:pPr>
            <a:endParaRPr sz="2200" b="1" i="0" u="none" strike="noStrike" cap="none">
              <a:solidFill>
                <a:srgbClr val="38761D"/>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1" i="0" u="none" strike="noStrike" cap="none">
                <a:solidFill>
                  <a:srgbClr val="FF0000"/>
                </a:solidFill>
                <a:latin typeface="Lucida Sans"/>
                <a:ea typeface="Lucida Sans"/>
                <a:cs typeface="Lucida Sans"/>
                <a:sym typeface="Lucida Sans"/>
              </a:rPr>
              <a:t>On Demand</a:t>
            </a:r>
            <a:r>
              <a:rPr lang="en-US" sz="2200" b="0" i="0" u="none" strike="noStrike" cap="none">
                <a:solidFill>
                  <a:srgbClr val="595959"/>
                </a:solidFill>
                <a:latin typeface="Lucida Sans"/>
                <a:ea typeface="Lucida Sans"/>
                <a:cs typeface="Lucida Sans"/>
                <a:sym typeface="Lucida Sans"/>
              </a:rPr>
              <a:t> annotated writing samples </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Focus on key features by grade</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Gallery walk</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Discussion </a:t>
            </a:r>
          </a:p>
          <a:p>
            <a:pPr marL="914400" marR="0" lvl="1" indent="-2286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Lucida Sans"/>
                <a:ea typeface="Lucida Sans"/>
                <a:cs typeface="Lucida Sans"/>
                <a:sym typeface="Lucida Sans"/>
              </a:rPr>
              <a:t>How do key features of student work match to the standards?</a:t>
            </a:r>
          </a:p>
          <a:p>
            <a:pPr marL="914400" marR="0" lvl="1" indent="-2286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Lucida Sans"/>
                <a:ea typeface="Lucida Sans"/>
                <a:cs typeface="Lucida Sans"/>
                <a:sym typeface="Lucida Sans"/>
              </a:rPr>
              <a:t>What common features of argument/opinion can be seen across all of the student work?</a:t>
            </a:r>
          </a:p>
        </p:txBody>
      </p:sp>
      <p:pic>
        <p:nvPicPr>
          <p:cNvPr id="606" name="Shape 606" descr="bay logo.jpg"/>
          <p:cNvPicPr preferRelativeResize="0"/>
          <p:nvPr/>
        </p:nvPicPr>
        <p:blipFill rotWithShape="1">
          <a:blip r:embed="rId3">
            <a:alphaModFix/>
          </a:blip>
          <a:srcRect/>
          <a:stretch/>
        </p:blipFill>
        <p:spPr>
          <a:xfrm>
            <a:off x="7690621" y="5116998"/>
            <a:ext cx="918354" cy="11429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Our Process - Step 3</a:t>
            </a:r>
          </a:p>
        </p:txBody>
      </p:sp>
      <p:sp>
        <p:nvSpPr>
          <p:cNvPr id="613" name="Shape 613"/>
          <p:cNvSpPr txBox="1">
            <a:spLocks noGrp="1"/>
          </p:cNvSpPr>
          <p:nvPr>
            <p:ph type="body" idx="1"/>
          </p:nvPr>
        </p:nvSpPr>
        <p:spPr>
          <a:xfrm>
            <a:off x="285750" y="1499525"/>
            <a:ext cx="8572500" cy="3359810"/>
          </a:xfrm>
          <a:prstGeom prst="rect">
            <a:avLst/>
          </a:prstGeom>
          <a:noFill/>
          <a:ln>
            <a:noFill/>
          </a:ln>
        </p:spPr>
        <p:txBody>
          <a:bodyPr lIns="91425" tIns="91425" rIns="91425" bIns="91425" anchor="t" anchorCtr="0">
            <a:noAutofit/>
          </a:bodyPr>
          <a:lstStyle/>
          <a:p>
            <a:pPr marL="342900" marR="0" lvl="0" indent="-6350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Build Anchor Rubric</a:t>
            </a:r>
          </a:p>
          <a:p>
            <a:pPr marL="342900" marR="0" lvl="0" indent="-63500" algn="l" rtl="0">
              <a:lnSpc>
                <a:spcPct val="100000"/>
              </a:lnSpc>
              <a:spcBef>
                <a:spcPts val="0"/>
              </a:spcBef>
              <a:spcAft>
                <a:spcPts val="0"/>
              </a:spcAft>
              <a:buClr>
                <a:srgbClr val="595959"/>
              </a:buClr>
              <a:buSzPct val="25000"/>
              <a:buFont typeface="Arial"/>
              <a:buNone/>
            </a:pPr>
            <a:endParaRPr sz="2200" b="1" i="0" u="none" strike="noStrike" cap="none">
              <a:solidFill>
                <a:srgbClr val="2A7251"/>
              </a:solidFill>
              <a:latin typeface="Lucida Sans"/>
              <a:ea typeface="Lucida Sans"/>
              <a:cs typeface="Lucida Sans"/>
              <a:sym typeface="Lucida Sans"/>
            </a:endParaRPr>
          </a:p>
          <a:p>
            <a:pPr marL="457200" marR="0" lvl="0" indent="-355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Identify rubric domains </a:t>
            </a:r>
          </a:p>
          <a:p>
            <a:pPr marL="457200" marR="0" lvl="0" indent="-355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Create anchor descriptors Level 3</a:t>
            </a:r>
          </a:p>
          <a:p>
            <a:pPr marL="457200" marR="0" lvl="0" indent="-355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Use authentic student work to build other levels</a:t>
            </a:r>
          </a:p>
          <a:p>
            <a:pPr marL="457200" marR="0" lvl="0" indent="-355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Use Anchor Rubric to build grade-specific rubrics</a:t>
            </a:r>
          </a:p>
        </p:txBody>
      </p:sp>
      <p:pic>
        <p:nvPicPr>
          <p:cNvPr id="614" name="Shape 614" descr="bay logo.jpg"/>
          <p:cNvPicPr preferRelativeResize="0"/>
          <p:nvPr/>
        </p:nvPicPr>
        <p:blipFill rotWithShape="1">
          <a:blip r:embed="rId3">
            <a:alphaModFix/>
          </a:blip>
          <a:srcRect/>
          <a:stretch/>
        </p:blipFill>
        <p:spPr>
          <a:xfrm>
            <a:off x="7559821" y="5359898"/>
            <a:ext cx="918354" cy="11429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Our Anchor Rubric</a:t>
            </a:r>
          </a:p>
        </p:txBody>
      </p:sp>
      <p:sp>
        <p:nvSpPr>
          <p:cNvPr id="621" name="Shape 621"/>
          <p:cNvSpPr txBox="1">
            <a:spLocks noGrp="1"/>
          </p:cNvSpPr>
          <p:nvPr>
            <p:ph type="body" idx="1"/>
          </p:nvPr>
        </p:nvSpPr>
        <p:spPr>
          <a:xfrm>
            <a:off x="285750" y="4739825"/>
            <a:ext cx="8572500" cy="85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Handout #3  OR Access the Complete Anchor Rubric here:</a:t>
            </a:r>
          </a:p>
          <a:p>
            <a:pPr marL="0" marR="0" lvl="0" indent="0" algn="l" rtl="0">
              <a:lnSpc>
                <a:spcPct val="100000"/>
              </a:lnSpc>
              <a:spcBef>
                <a:spcPts val="0"/>
              </a:spcBef>
              <a:spcAft>
                <a:spcPts val="0"/>
              </a:spcAft>
              <a:buClr>
                <a:srgbClr val="595959"/>
              </a:buClr>
              <a:buSzPct val="25000"/>
              <a:buFont typeface="Arial"/>
              <a:buNone/>
            </a:pPr>
            <a:r>
              <a:rPr lang="en-US" sz="1400" b="0" i="0" u="sng" strike="noStrike" cap="none">
                <a:solidFill>
                  <a:schemeClr val="hlink"/>
                </a:solidFill>
                <a:latin typeface="Lucida Sans"/>
                <a:ea typeface="Lucida Sans"/>
                <a:cs typeface="Lucida Sans"/>
                <a:sym typeface="Lucida Sans"/>
                <a:hlinkClick r:id="rId3"/>
              </a:rPr>
              <a:t>https://docs.google.com/document/d/1yWpU-5NkduaGifyLh2ViHAoavzfGtJ7aiQpWbYrQjuk/edit?usp=sharing</a:t>
            </a: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635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SSee</a:t>
            </a:r>
          </a:p>
        </p:txBody>
      </p:sp>
      <p:pic>
        <p:nvPicPr>
          <p:cNvPr id="622" name="Shape 622"/>
          <p:cNvPicPr preferRelativeResize="0"/>
          <p:nvPr/>
        </p:nvPicPr>
        <p:blipFill rotWithShape="1">
          <a:blip r:embed="rId4">
            <a:alphaModFix/>
          </a:blip>
          <a:srcRect/>
          <a:stretch/>
        </p:blipFill>
        <p:spPr>
          <a:xfrm>
            <a:off x="304797" y="1085125"/>
            <a:ext cx="8253800" cy="3756675"/>
          </a:xfrm>
          <a:prstGeom prst="rect">
            <a:avLst/>
          </a:prstGeom>
          <a:noFill/>
          <a:ln>
            <a:noFill/>
          </a:ln>
        </p:spPr>
      </p:pic>
      <p:pic>
        <p:nvPicPr>
          <p:cNvPr id="623" name="Shape 623" descr="bay logo.jpg"/>
          <p:cNvPicPr preferRelativeResize="0"/>
          <p:nvPr/>
        </p:nvPicPr>
        <p:blipFill rotWithShape="1">
          <a:blip r:embed="rId5">
            <a:alphaModFix/>
          </a:blip>
          <a:srcRect/>
          <a:stretch/>
        </p:blipFill>
        <p:spPr>
          <a:xfrm>
            <a:off x="7793146" y="5592423"/>
            <a:ext cx="685022" cy="852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Allerta"/>
                <a:ea typeface="Allerta"/>
                <a:cs typeface="Allerta"/>
                <a:sym typeface="Allerta"/>
              </a:rPr>
              <a:t>To learn more about </a:t>
            </a:r>
            <a:r>
              <a:rPr lang="en-US" sz="2800" b="0" i="0" u="none" strike="noStrike" cap="none">
                <a:solidFill>
                  <a:srgbClr val="575757"/>
                </a:solidFill>
                <a:latin typeface="Lucida Sans"/>
                <a:ea typeface="Lucida Sans"/>
                <a:cs typeface="Lucida Sans"/>
                <a:sym typeface="Lucida Sans"/>
              </a:rPr>
              <a:t>Core</a:t>
            </a:r>
            <a:r>
              <a:rPr lang="en-US" sz="2800" b="0" i="0" u="none" strike="noStrike" cap="none">
                <a:solidFill>
                  <a:srgbClr val="575757"/>
                </a:solidFill>
                <a:latin typeface="Allerta"/>
                <a:ea typeface="Allerta"/>
                <a:cs typeface="Allerta"/>
                <a:sym typeface="Allerta"/>
              </a:rPr>
              <a:t> Advocates…</a:t>
            </a:r>
          </a:p>
        </p:txBody>
      </p:sp>
      <p:sp>
        <p:nvSpPr>
          <p:cNvPr id="357" name="Shape 35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75757"/>
                </a:solidFill>
                <a:latin typeface="Allerta"/>
                <a:ea typeface="Allerta"/>
                <a:cs typeface="Allerta"/>
                <a:sym typeface="Allerta"/>
              </a:rPr>
              <a:t>Contact Jennie Beltramini </a:t>
            </a:r>
            <a:r>
              <a:rPr lang="en-US" sz="1800" b="0" i="0" u="none" strike="noStrike" cap="none">
                <a:solidFill>
                  <a:srgbClr val="575757"/>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3"/>
              </a:rPr>
              <a:t>jbeltramini@studentsachieve.net</a:t>
            </a:r>
            <a:r>
              <a:rPr lang="en-US" sz="1800" b="0" i="0" u="none" strike="noStrike" cap="none">
                <a:solidFill>
                  <a:srgbClr val="575757"/>
                </a:solidFill>
                <a:latin typeface="Allerta"/>
                <a:ea typeface="Allerta"/>
                <a:cs typeface="Allerta"/>
                <a:sym typeface="Allerta"/>
              </a:rPr>
              <a:t> ) </a:t>
            </a:r>
            <a:r>
              <a:rPr lang="en-US" sz="2400" b="0" i="0" u="none" strike="noStrike" cap="none">
                <a:solidFill>
                  <a:srgbClr val="575757"/>
                </a:solidFill>
                <a:latin typeface="Allerta"/>
                <a:ea typeface="Allerta"/>
                <a:cs typeface="Allerta"/>
                <a:sym typeface="Allerta"/>
              </a:rPr>
              <a:t>or Joanie Funderburk </a:t>
            </a:r>
            <a:r>
              <a:rPr lang="en-US" sz="1800" b="0" i="0" u="none" strike="noStrike" cap="none">
                <a:solidFill>
                  <a:srgbClr val="575757"/>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4"/>
              </a:rPr>
              <a:t>jfunderburk@studentsachieve.net</a:t>
            </a:r>
            <a:r>
              <a:rPr lang="en-US" sz="1800" b="0" i="0" u="none" strike="noStrike" cap="none">
                <a:solidFill>
                  <a:srgbClr val="575757"/>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75757"/>
                </a:solidFill>
                <a:latin typeface="Allerta"/>
                <a:ea typeface="Allerta"/>
                <a:cs typeface="Allerta"/>
                <a:sym typeface="Allerta"/>
              </a:rPr>
              <a:t>Complete this survey to join our database (and mailing lists): </a:t>
            </a:r>
            <a:r>
              <a:rPr lang="en-US" sz="1800" b="0" i="0" u="sng" strike="noStrike" cap="none">
                <a:solidFill>
                  <a:schemeClr val="hlink"/>
                </a:solidFill>
                <a:latin typeface="Allerta"/>
                <a:ea typeface="Allerta"/>
                <a:cs typeface="Allerta"/>
                <a:sym typeface="Allerta"/>
                <a:hlinkClick r:id="rId5"/>
              </a:rPr>
              <a:t>http://</a:t>
            </a:r>
            <a:r>
              <a:rPr lang="en-US" sz="1800" b="0" i="0" u="sng" strike="noStrike" cap="none">
                <a:solidFill>
                  <a:srgbClr val="575757"/>
                </a:solidFill>
                <a:latin typeface="Allerta"/>
                <a:ea typeface="Allerta"/>
                <a:cs typeface="Allerta"/>
                <a:sym typeface="Allerta"/>
              </a:rPr>
              <a:t>bitly.com/joincoreadvocates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75757"/>
                </a:solidFill>
                <a:latin typeface="Allerta"/>
                <a:ea typeface="Allerta"/>
                <a:cs typeface="Allerta"/>
                <a:sym typeface="Allerta"/>
              </a:rPr>
              <a:t>Visit our website: </a:t>
            </a:r>
            <a:r>
              <a:rPr lang="en-US" sz="1800" b="0" i="0" u="sng" strike="noStrike" cap="none">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358" name="Shape 358"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75757"/>
                </a:solidFill>
                <a:latin typeface="Lucida Sans"/>
                <a:ea typeface="Lucida Sans"/>
                <a:cs typeface="Lucida Sans"/>
                <a:sym typeface="Lucida Sans"/>
              </a:rPr>
              <a:t>Activity: Let’s Look at Student Work from </a:t>
            </a:r>
            <a:r>
              <a:rPr lang="en-US" sz="2400" b="0" i="1" u="none" strike="noStrike" cap="none">
                <a:solidFill>
                  <a:srgbClr val="575757"/>
                </a:solidFill>
                <a:latin typeface="Lucida Sans"/>
                <a:ea typeface="Lucida Sans"/>
                <a:cs typeface="Lucida Sans"/>
                <a:sym typeface="Lucida Sans"/>
              </a:rPr>
              <a:t>In Common</a:t>
            </a:r>
          </a:p>
        </p:txBody>
      </p:sp>
      <p:sp>
        <p:nvSpPr>
          <p:cNvPr id="630" name="Shape 630"/>
          <p:cNvSpPr txBox="1">
            <a:spLocks noGrp="1"/>
          </p:cNvSpPr>
          <p:nvPr>
            <p:ph type="body" idx="1"/>
          </p:nvPr>
        </p:nvSpPr>
        <p:spPr>
          <a:xfrm>
            <a:off x="285750" y="1646965"/>
            <a:ext cx="8572500" cy="4526100"/>
          </a:xfrm>
          <a:prstGeom prst="rect">
            <a:avLst/>
          </a:prstGeom>
          <a:noFill/>
          <a:ln>
            <a:noFill/>
          </a:ln>
        </p:spPr>
        <p:txBody>
          <a:bodyPr lIns="91425" tIns="91425" rIns="91425" bIns="91425" anchor="t" anchorCtr="0">
            <a:noAutofit/>
          </a:bodyPr>
          <a:lstStyle/>
          <a:p>
            <a:pPr marL="342900" marR="0" lvl="0" indent="-6350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GR 1</a:t>
            </a:r>
            <a:r>
              <a:rPr lang="en-US" sz="2200" b="0" i="0" u="none" strike="noStrike" cap="none">
                <a:solidFill>
                  <a:srgbClr val="2A7251"/>
                </a:solidFill>
                <a:latin typeface="Lucida Sans"/>
                <a:ea typeface="Lucida Sans"/>
                <a:cs typeface="Lucida Sans"/>
                <a:sym typeface="Lucida Sans"/>
              </a:rPr>
              <a:t> </a:t>
            </a:r>
            <a:r>
              <a:rPr lang="en-US" sz="2200" b="0" i="0" u="none" strike="noStrike" cap="none">
                <a:solidFill>
                  <a:srgbClr val="575757"/>
                </a:solidFill>
                <a:latin typeface="Lucida Sans"/>
                <a:ea typeface="Lucida Sans"/>
                <a:cs typeface="Lucida Sans"/>
                <a:sym typeface="Lucida Sans"/>
              </a:rPr>
              <a:t>I used to have a dog and I think a dog is best. A dog becas its cute and it likes to Play and its snuggly and it likes to choo bones. A dog is best because of theese reasons.</a:t>
            </a:r>
          </a:p>
          <a:p>
            <a:pPr marL="342900" marR="0" lvl="0" indent="-635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63500" algn="l" rtl="0">
              <a:lnSpc>
                <a:spcPct val="100000"/>
              </a:lnSpc>
              <a:spcBef>
                <a:spcPts val="0"/>
              </a:spcBef>
              <a:spcAft>
                <a:spcPts val="0"/>
              </a:spcAft>
              <a:buClr>
                <a:srgbClr val="595959"/>
              </a:buClr>
              <a:buSzPct val="25000"/>
              <a:buFont typeface="Arial"/>
              <a:buNone/>
            </a:pPr>
            <a:r>
              <a:rPr lang="en-US" sz="2200" b="1" i="0" u="none" strike="noStrike" cap="none">
                <a:solidFill>
                  <a:srgbClr val="2A7251"/>
                </a:solidFill>
                <a:latin typeface="Lucida Sans"/>
                <a:ea typeface="Lucida Sans"/>
                <a:cs typeface="Lucida Sans"/>
                <a:sym typeface="Lucida Sans"/>
              </a:rPr>
              <a:t>GR 3</a:t>
            </a:r>
            <a:r>
              <a:rPr lang="en-US" sz="2200" b="0" i="0" u="none" strike="noStrike" cap="none">
                <a:solidFill>
                  <a:srgbClr val="2A7251"/>
                </a:solidFill>
                <a:latin typeface="Lucida Sans"/>
                <a:ea typeface="Lucida Sans"/>
                <a:cs typeface="Lucida Sans"/>
                <a:sym typeface="Lucida Sans"/>
              </a:rPr>
              <a:t> </a:t>
            </a:r>
            <a:r>
              <a:rPr lang="en-US" sz="2200" b="0" i="0" u="none" strike="noStrike" cap="none">
                <a:solidFill>
                  <a:srgbClr val="575757"/>
                </a:solidFill>
                <a:latin typeface="Lucida Sans"/>
                <a:ea typeface="Lucida Sans"/>
                <a:cs typeface="Lucida Sans"/>
                <a:sym typeface="Lucida Sans"/>
              </a:rPr>
              <a:t>Are you looking for a now Pet? I'd rekomend a cat. For one thing they aren't that egspensev you could find one on your porch and aboped it. Cat's yushely baeth them sellf. Cat's will sleep with you and can help you cawlm down when you'r upset or mad. Cat's allso don't need training and you can's leave cats home for the day. Cat's don't need much exercise. So if you are looking for a pet maeby see some cat's and you mite find your self a great pet!</a:t>
            </a:r>
          </a:p>
        </p:txBody>
      </p:sp>
      <p:sp>
        <p:nvSpPr>
          <p:cNvPr id="631" name="Shape 631"/>
          <p:cNvSpPr txBox="1"/>
          <p:nvPr/>
        </p:nvSpPr>
        <p:spPr>
          <a:xfrm>
            <a:off x="6098457" y="6350344"/>
            <a:ext cx="2510262"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Handout #4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216564" y="2829675"/>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Questions for Char and Karen?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216564" y="1544837"/>
            <a:ext cx="8620551" cy="8683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Find In Common on Achieve the Core</a:t>
            </a:r>
          </a:p>
        </p:txBody>
      </p:sp>
      <p:pic>
        <p:nvPicPr>
          <p:cNvPr id="642" name="Shape 642" descr="Screen Shot 2016-12-07 at 6.01.57 PM.png"/>
          <p:cNvPicPr preferRelativeResize="0"/>
          <p:nvPr/>
        </p:nvPicPr>
        <p:blipFill rotWithShape="1">
          <a:blip r:embed="rId3">
            <a:alphaModFix/>
          </a:blip>
          <a:srcRect/>
          <a:stretch/>
        </p:blipFill>
        <p:spPr>
          <a:xfrm>
            <a:off x="36130" y="2717356"/>
            <a:ext cx="9022474" cy="3727132"/>
          </a:xfrm>
          <a:prstGeom prst="rect">
            <a:avLst/>
          </a:prstGeom>
          <a:noFill/>
          <a:ln w="9525" cap="flat" cmpd="sng">
            <a:solidFill>
              <a:srgbClr val="FF0000"/>
            </a:solidFill>
            <a:prstDash val="solid"/>
            <a:round/>
            <a:headEnd type="none" w="med" len="med"/>
            <a:tailEnd type="none" w="med" len="med"/>
          </a:ln>
        </p:spPr>
      </p:pic>
      <p:cxnSp>
        <p:nvCxnSpPr>
          <p:cNvPr id="643" name="Shape 643"/>
          <p:cNvCxnSpPr/>
          <p:nvPr/>
        </p:nvCxnSpPr>
        <p:spPr>
          <a:xfrm flipH="1">
            <a:off x="4223147" y="2413200"/>
            <a:ext cx="1801482" cy="1397004"/>
          </a:xfrm>
          <a:prstGeom prst="straightConnector1">
            <a:avLst/>
          </a:prstGeom>
          <a:noFill/>
          <a:ln w="25400" cap="flat" cmpd="sng">
            <a:solidFill>
              <a:srgbClr val="FF0000"/>
            </a:solidFill>
            <a:prstDash val="solid"/>
            <a:round/>
            <a:headEnd type="none" w="med" len="med"/>
            <a:tailEnd type="stealth" w="lg" len="lg"/>
          </a:ln>
          <a:effectLst>
            <a:outerShdw blurRad="39999" dist="20000" dir="5400000" rotWithShape="0">
              <a:srgbClr val="000000">
                <a:alpha val="37647"/>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216564" y="2829675"/>
            <a:ext cx="8620500" cy="8684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Poll: </a:t>
            </a:r>
            <a:br>
              <a:rPr lang="en-US" sz="2800" b="0" i="0" u="none" strike="noStrike" cap="none">
                <a:solidFill>
                  <a:schemeClr val="lt1"/>
                </a:solidFill>
                <a:latin typeface="Lucida Sans"/>
                <a:ea typeface="Lucida Sans"/>
                <a:cs typeface="Lucida Sans"/>
                <a:sym typeface="Lucida Sans"/>
              </a:rPr>
            </a:br>
            <a:r>
              <a:rPr lang="en-US" sz="2800" b="0" i="0" u="none" strike="noStrike" cap="none">
                <a:solidFill>
                  <a:schemeClr val="lt1"/>
                </a:solidFill>
                <a:latin typeface="Lucida Sans"/>
                <a:ea typeface="Lucida Sans"/>
                <a:cs typeface="Lucida Sans"/>
                <a:sym typeface="Lucida Sans"/>
              </a:rPr>
              <a:t>Which of these ways of using </a:t>
            </a:r>
            <a:r>
              <a:rPr lang="en-US" sz="2800" b="0" i="1" u="none" strike="noStrike" cap="none">
                <a:solidFill>
                  <a:schemeClr val="lt1"/>
                </a:solidFill>
                <a:latin typeface="Lucida Sans"/>
                <a:ea typeface="Lucida Sans"/>
                <a:cs typeface="Lucida Sans"/>
                <a:sym typeface="Lucida Sans"/>
              </a:rPr>
              <a:t>In Common</a:t>
            </a:r>
            <a:r>
              <a:rPr lang="en-US" sz="2800" b="0" i="0" u="none" strike="noStrike" cap="none">
                <a:solidFill>
                  <a:schemeClr val="lt1"/>
                </a:solidFill>
                <a:latin typeface="Lucida Sans"/>
                <a:ea typeface="Lucida Sans"/>
                <a:cs typeface="Lucida Sans"/>
                <a:sym typeface="Lucida Sans"/>
              </a:rPr>
              <a:t> is most applicable in your setting?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Instructional Advocacy – A Definition</a:t>
            </a:r>
          </a:p>
        </p:txBody>
      </p:sp>
      <p:sp>
        <p:nvSpPr>
          <p:cNvPr id="655" name="Shape 655"/>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Lucida Sans"/>
                <a:ea typeface="Lucida Sans"/>
                <a:cs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Tell us about your successes</a:t>
            </a:r>
          </a:p>
        </p:txBody>
      </p:sp>
      <p:pic>
        <p:nvPicPr>
          <p:cNvPr id="662" name="Shape 662" descr="Screen Shot 2016-07-12 at 4.22.08 PM.png"/>
          <p:cNvPicPr preferRelativeResize="0"/>
          <p:nvPr/>
        </p:nvPicPr>
        <p:blipFill rotWithShape="1">
          <a:blip r:embed="rId3">
            <a:alphaModFix/>
          </a:blip>
          <a:srcRect/>
          <a:stretch/>
        </p:blipFill>
        <p:spPr>
          <a:xfrm>
            <a:off x="1210832" y="1402869"/>
            <a:ext cx="6839477" cy="4327207"/>
          </a:xfrm>
          <a:prstGeom prst="rect">
            <a:avLst/>
          </a:prstGeom>
          <a:noFill/>
          <a:ln>
            <a:noFill/>
          </a:ln>
        </p:spPr>
      </p:pic>
      <p:sp>
        <p:nvSpPr>
          <p:cNvPr id="663" name="Shape 663"/>
          <p:cNvSpPr txBox="1"/>
          <p:nvPr/>
        </p:nvSpPr>
        <p:spPr>
          <a:xfrm>
            <a:off x="1762125" y="6010671"/>
            <a:ext cx="5768661"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sng" strike="noStrike" cap="none">
                <a:solidFill>
                  <a:schemeClr val="hlink"/>
                </a:solidFill>
                <a:latin typeface="Arial"/>
                <a:ea typeface="Arial"/>
                <a:cs typeface="Arial"/>
                <a:sym typeface="Arial"/>
                <a:hlinkClick r:id="rId4"/>
              </a:rPr>
              <a:t>http://tinyurl.com/educatorstakingaction</a:t>
            </a:r>
            <a:r>
              <a:rPr lang="en-US" sz="2400" b="0" i="0" u="none" strike="noStrike" cap="none">
                <a:solidFill>
                  <a:srgbClr val="000000"/>
                </a:solidFill>
                <a:latin typeface="Arial"/>
                <a:ea typeface="Arial"/>
                <a:cs typeface="Arial"/>
                <a:sym typeface="Arial"/>
              </a:rPr>
              <a:t> </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Please join us again next month!</a:t>
            </a:r>
          </a:p>
        </p:txBody>
      </p:sp>
      <p:sp>
        <p:nvSpPr>
          <p:cNvPr id="670" name="Shape 6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19100" indent="-342900">
              <a:lnSpc>
                <a:spcPct val="115000"/>
              </a:lnSpc>
              <a:spcBef>
                <a:spcPts val="0"/>
              </a:spcBef>
              <a:buClr>
                <a:srgbClr val="464646"/>
              </a:buClr>
            </a:pPr>
            <a:r>
              <a:rPr lang="en-US" sz="2400" b="0" i="0" u="none" strike="noStrike" cap="none" dirty="0">
                <a:solidFill>
                  <a:srgbClr val="464646"/>
                </a:solidFill>
                <a:latin typeface="Lucida Sans"/>
                <a:ea typeface="Lucida Sans"/>
                <a:cs typeface="Lucida Sans"/>
                <a:sym typeface="Lucida Sans"/>
              </a:rPr>
              <a:t>In the New Year, Resolve to Make the Work, Work!</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457200" marR="0" lvl="0" indent="-381000" algn="l" rtl="0">
              <a:lnSpc>
                <a:spcPct val="100000"/>
              </a:lnSpc>
              <a:spcBef>
                <a:spcPts val="0"/>
              </a:spcBef>
              <a:spcAft>
                <a:spcPts val="0"/>
              </a:spcAft>
              <a:buClr>
                <a:srgbClr val="464646"/>
              </a:buClr>
              <a:buSzPct val="100000"/>
              <a:buFont typeface="Arial"/>
              <a:buChar char="•"/>
            </a:pPr>
            <a:r>
              <a:rPr lang="en-US" sz="2400" b="0" i="0" u="none" strike="noStrike" cap="none" dirty="0">
                <a:solidFill>
                  <a:srgbClr val="464646"/>
                </a:solidFill>
                <a:latin typeface="Lucida Sans"/>
                <a:ea typeface="Lucida Sans"/>
                <a:cs typeface="Lucida Sans"/>
                <a:sym typeface="Lucida Sans"/>
              </a:rPr>
              <a:t>January 4, 2017</a:t>
            </a:r>
            <a:r>
              <a:rPr lang="en-US" sz="2400" b="0" i="0" u="none" strike="noStrike" cap="none" dirty="0">
                <a:solidFill>
                  <a:srgbClr val="464646"/>
                </a:solidFill>
                <a:latin typeface="Allerta"/>
                <a:ea typeface="Allerta"/>
                <a:cs typeface="Allerta"/>
                <a:sym typeface="Allerta"/>
              </a:rPr>
              <a:t>   7:00 - 8:00 pm E</a:t>
            </a:r>
            <a:r>
              <a:rPr lang="en-US" sz="2400" b="0" i="0" u="none" strike="noStrike" cap="none" dirty="0">
                <a:solidFill>
                  <a:srgbClr val="464646"/>
                </a:solidFill>
                <a:latin typeface="Lucida Sans"/>
                <a:ea typeface="Lucida Sans"/>
                <a:cs typeface="Lucida Sans"/>
                <a:sym typeface="Lucida Sans"/>
              </a:rPr>
              <a:t>S</a:t>
            </a:r>
            <a:r>
              <a:rPr lang="en-US" sz="2400" b="0" i="0" u="none" strike="noStrike" cap="none" dirty="0">
                <a:solidFill>
                  <a:srgbClr val="464646"/>
                </a:solidFill>
                <a:latin typeface="Allerta"/>
                <a:ea typeface="Allerta"/>
                <a:cs typeface="Allerta"/>
                <a:sym typeface="Allerta"/>
              </a:rPr>
              <a:t>T</a:t>
            </a:r>
          </a:p>
          <a:p>
            <a:pPr marL="457200" marR="0" lvl="0" indent="0" algn="l" rtl="0">
              <a:lnSpc>
                <a:spcPct val="100000"/>
              </a:lnSpc>
              <a:spcBef>
                <a:spcPts val="0"/>
              </a:spcBef>
              <a:spcAft>
                <a:spcPts val="0"/>
              </a:spcAft>
              <a:buClr>
                <a:srgbClr val="595959"/>
              </a:buClr>
              <a:buSzPct val="25000"/>
              <a:buFont typeface="Arial"/>
              <a:buNone/>
            </a:pPr>
            <a:endParaRPr sz="1800" b="0" i="0" u="none" strike="noStrike" cap="none" dirty="0">
              <a:solidFill>
                <a:srgbClr val="464646"/>
              </a:solidFill>
              <a:latin typeface="Allerta"/>
              <a:ea typeface="Allerta"/>
              <a:cs typeface="Allerta"/>
              <a:sym typeface="Allerta"/>
            </a:endParaRPr>
          </a:p>
          <a:p>
            <a:pPr marL="457200" marR="0" lvl="0" indent="-381000" algn="l" rtl="0">
              <a:lnSpc>
                <a:spcPct val="100000"/>
              </a:lnSpc>
              <a:spcBef>
                <a:spcPts val="0"/>
              </a:spcBef>
              <a:spcAft>
                <a:spcPts val="0"/>
              </a:spcAft>
              <a:buClr>
                <a:srgbClr val="464646"/>
              </a:buClr>
              <a:buSzPct val="100000"/>
              <a:buFont typeface="Allerta"/>
              <a:buChar char="•"/>
            </a:pPr>
            <a:r>
              <a:rPr lang="en-US" sz="2400" b="0" i="0" u="none" strike="noStrike" cap="none" dirty="0">
                <a:solidFill>
                  <a:srgbClr val="464646"/>
                </a:solidFill>
                <a:latin typeface="Lucida Sans"/>
                <a:ea typeface="Lucida Sans"/>
                <a:cs typeface="Lucida Sans"/>
                <a:sym typeface="Lucida Sans"/>
              </a:rPr>
              <a:t>Register Here: </a:t>
            </a:r>
            <a:r>
              <a:rPr lang="en-US" sz="2400" b="0" i="0" u="sng" strike="noStrike" cap="none" dirty="0">
                <a:solidFill>
                  <a:schemeClr val="hlink"/>
                </a:solidFill>
                <a:latin typeface="Lucida Sans"/>
                <a:ea typeface="Lucida Sans"/>
                <a:cs typeface="Lucida Sans"/>
                <a:sym typeface="Lucida Sans"/>
                <a:hlinkClick r:id="rId3"/>
              </a:rPr>
              <a:t>https://attendee.gotowebinar.com/register/8808091271618464770</a:t>
            </a:r>
            <a:r>
              <a:rPr lang="en-US" sz="2400" b="0" i="0" u="none" strike="noStrike" cap="none" dirty="0">
                <a:solidFill>
                  <a:srgbClr val="464646"/>
                </a:solidFill>
                <a:latin typeface="Lucida Sans"/>
                <a:ea typeface="Lucida Sans"/>
                <a:cs typeface="Lucida Sans"/>
                <a:sym typeface="Lucida Sans"/>
              </a:rPr>
              <a:t> </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671" name="Shape 671"/>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216564" y="2829675"/>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Tweet with us</a:t>
            </a:r>
          </a:p>
        </p:txBody>
      </p:sp>
      <p:sp>
        <p:nvSpPr>
          <p:cNvPr id="364" name="Shape 36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75757"/>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575757"/>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575757"/>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575757"/>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575757"/>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75757"/>
                </a:solidFill>
                <a:latin typeface="Allerta"/>
                <a:ea typeface="Allerta"/>
                <a:cs typeface="Allerta"/>
                <a:sym typeface="Allerta"/>
              </a:rPr>
              <a:t>@achievethecore</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75757"/>
                </a:solidFill>
                <a:latin typeface="Allerta"/>
                <a:ea typeface="Allerta"/>
                <a:cs typeface="Allerta"/>
                <a:sym typeface="Allerta"/>
              </a:rPr>
              <a:t>@JoanieFun, @salberti, @JennieBeltro</a:t>
            </a:r>
            <a:r>
              <a:rPr lang="en-US" sz="2400" b="0" i="0" u="none" strike="noStrike" cap="none">
                <a:solidFill>
                  <a:srgbClr val="575757"/>
                </a:solidFill>
                <a:latin typeface="Lucida Sans"/>
                <a:ea typeface="Lucida Sans"/>
                <a:cs typeface="Lucida Sans"/>
                <a:sym typeface="Lucida Sans"/>
              </a:rPr>
              <a:t>, </a:t>
            </a:r>
            <a:r>
              <a:rPr lang="en-US" sz="2400" b="0" i="0" u="none" strike="noStrike" cap="none">
                <a:solidFill>
                  <a:srgbClr val="575757"/>
                </a:solidFill>
                <a:latin typeface="Allerta"/>
                <a:ea typeface="Allerta"/>
                <a:cs typeface="Allerta"/>
                <a:sym typeface="Allerta"/>
              </a:rPr>
              <a:t>@edtechgirl</a:t>
            </a:r>
          </a:p>
        </p:txBody>
      </p:sp>
      <p:pic>
        <p:nvPicPr>
          <p:cNvPr id="365" name="Shape 365"/>
          <p:cNvPicPr preferRelativeResize="0"/>
          <p:nvPr/>
        </p:nvPicPr>
        <p:blipFill rotWithShape="1">
          <a:blip r:embed="rId3">
            <a:alphaModFix/>
          </a:blip>
          <a:srcRect/>
          <a:stretch/>
        </p:blipFill>
        <p:spPr>
          <a:xfrm>
            <a:off x="5210353" y="2482858"/>
            <a:ext cx="2632800" cy="18924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575757"/>
                </a:solidFill>
                <a:latin typeface="Lucida Sans"/>
                <a:ea typeface="Lucida Sans"/>
                <a:cs typeface="Lucida Sans"/>
                <a:sym typeface="Lucida Sans"/>
              </a:rPr>
              <a:t>Webinar protocols</a:t>
            </a:r>
          </a:p>
        </p:txBody>
      </p:sp>
      <p:sp>
        <p:nvSpPr>
          <p:cNvPr id="372" name="Shape 372"/>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575757"/>
                </a:solidFill>
                <a:latin typeface="Lucida Sans"/>
                <a:ea typeface="Lucida Sans"/>
                <a:cs typeface="Lucida Sans"/>
                <a:sym typeface="Lucida Sans"/>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575757"/>
                </a:solidFill>
                <a:latin typeface="Lucida Sans"/>
                <a:ea typeface="Lucida Sans"/>
                <a:cs typeface="Lucida Sans"/>
                <a:sym typeface="Lucida Sans"/>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75757"/>
                </a:solidFill>
                <a:latin typeface="Lucida Sans"/>
                <a:ea typeface="Lucida Sans"/>
                <a:cs typeface="Lucida Sans"/>
                <a:sym typeface="Lucida Sans"/>
              </a:rPr>
              <a:t>– 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373" name="Shape 373"/>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Instructional Advocacy – A Definition</a:t>
            </a:r>
          </a:p>
        </p:txBody>
      </p:sp>
      <p:sp>
        <p:nvSpPr>
          <p:cNvPr id="379" name="Shape 379"/>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Lucida Sans"/>
                <a:ea typeface="Lucida Sans"/>
                <a:cs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Tell us about your efforts</a:t>
            </a:r>
          </a:p>
        </p:txBody>
      </p:sp>
      <p:pic>
        <p:nvPicPr>
          <p:cNvPr id="386" name="Shape 386"/>
          <p:cNvPicPr preferRelativeResize="0"/>
          <p:nvPr/>
        </p:nvPicPr>
        <p:blipFill rotWithShape="1">
          <a:blip r:embed="rId3">
            <a:alphaModFix/>
          </a:blip>
          <a:srcRect/>
          <a:stretch/>
        </p:blipFill>
        <p:spPr>
          <a:xfrm>
            <a:off x="1762125" y="1290824"/>
            <a:ext cx="5619750" cy="4476748"/>
          </a:xfrm>
          <a:prstGeom prst="rect">
            <a:avLst/>
          </a:prstGeom>
          <a:noFill/>
          <a:ln>
            <a:noFill/>
          </a:ln>
        </p:spPr>
      </p:pic>
      <p:sp>
        <p:nvSpPr>
          <p:cNvPr id="387" name="Shape 387"/>
          <p:cNvSpPr txBox="1"/>
          <p:nvPr/>
        </p:nvSpPr>
        <p:spPr>
          <a:xfrm>
            <a:off x="1762125" y="6010671"/>
            <a:ext cx="5768661"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sng" strike="noStrike" cap="none">
                <a:solidFill>
                  <a:schemeClr val="hlink"/>
                </a:solidFill>
                <a:latin typeface="Arial"/>
                <a:ea typeface="Arial"/>
                <a:cs typeface="Arial"/>
                <a:sym typeface="Arial"/>
                <a:hlinkClick r:id="rId4"/>
              </a:rPr>
              <a:t>http://tinyurl.com/educatorstakingaction</a:t>
            </a:r>
            <a:r>
              <a:rPr lang="en-US" sz="2400" b="0" i="0" u="none" strike="noStrike" cap="none">
                <a:solidFill>
                  <a:srgbClr val="000000"/>
                </a:solidFill>
                <a:latin typeface="Arial"/>
                <a:ea typeface="Arial"/>
                <a:cs typeface="Arial"/>
                <a:sym typeface="Arial"/>
              </a:rPr>
              <a:t>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75757"/>
                </a:solidFill>
                <a:latin typeface="Lucida Sans"/>
                <a:ea typeface="Lucida Sans"/>
                <a:cs typeface="Lucida Sans"/>
                <a:sym typeface="Lucida Sans"/>
              </a:rPr>
              <a:t>Goals of the webinar</a:t>
            </a:r>
          </a:p>
        </p:txBody>
      </p:sp>
      <p:sp>
        <p:nvSpPr>
          <p:cNvPr id="394" name="Shape 39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0000"/>
              </a:buClr>
              <a:buSzPct val="100000"/>
              <a:buFont typeface="Noto Sans Symbols"/>
              <a:buChar char="✓"/>
            </a:pPr>
            <a:r>
              <a:rPr lang="en-US" sz="2400" b="0" i="0" u="none" strike="noStrike" cap="none">
                <a:solidFill>
                  <a:srgbClr val="575757"/>
                </a:solidFill>
                <a:latin typeface="Lucida Sans"/>
                <a:ea typeface="Lucida Sans"/>
                <a:cs typeface="Lucida Sans"/>
                <a:sym typeface="Lucida Sans"/>
              </a:rPr>
              <a:t>Learn about the </a:t>
            </a:r>
            <a:r>
              <a:rPr lang="en-US" sz="2400" b="0" i="1" u="none" strike="noStrike" cap="none">
                <a:solidFill>
                  <a:srgbClr val="575757"/>
                </a:solidFill>
                <a:latin typeface="Lucida Sans"/>
                <a:ea typeface="Lucida Sans"/>
                <a:cs typeface="Lucida Sans"/>
                <a:sym typeface="Lucida Sans"/>
              </a:rPr>
              <a:t>In Common </a:t>
            </a:r>
            <a:r>
              <a:rPr lang="en-US" sz="2400" b="0" i="0" u="none" strike="noStrike" cap="none">
                <a:solidFill>
                  <a:srgbClr val="575757"/>
                </a:solidFill>
                <a:latin typeface="Lucida Sans"/>
                <a:ea typeface="Lucida Sans"/>
                <a:cs typeface="Lucida Sans"/>
                <a:sym typeface="Lucida Sans"/>
              </a:rPr>
              <a:t>resources for writing instruction and how and why they were developed.</a:t>
            </a:r>
          </a:p>
          <a:p>
            <a:pPr marL="342900" marR="0" lvl="0" indent="-342900" algn="l" rtl="0">
              <a:lnSpc>
                <a:spcPct val="100000"/>
              </a:lnSpc>
              <a:spcBef>
                <a:spcPts val="0"/>
              </a:spcBef>
              <a:spcAft>
                <a:spcPts val="0"/>
              </a:spcAft>
              <a:buClr>
                <a:srgbClr val="FF0000"/>
              </a:buClr>
              <a:buSzPct val="25000"/>
              <a:buFont typeface="Noto Sans Symbols"/>
              <a:buNone/>
            </a:pPr>
            <a:endParaRPr sz="2400" b="0" i="0" u="none" strike="noStrike" cap="none">
              <a:solidFill>
                <a:srgbClr val="575757"/>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FF0000"/>
              </a:buClr>
              <a:buSzPct val="100000"/>
              <a:buFont typeface="Noto Sans Symbols"/>
              <a:buChar char="✓"/>
            </a:pPr>
            <a:r>
              <a:rPr lang="en-US" sz="2400" b="0" i="0" u="none" strike="noStrike" cap="none">
                <a:solidFill>
                  <a:srgbClr val="575757"/>
                </a:solidFill>
                <a:latin typeface="Lucida Sans"/>
                <a:ea typeface="Lucida Sans"/>
                <a:cs typeface="Lucida Sans"/>
                <a:sym typeface="Lucida Sans"/>
              </a:rPr>
              <a:t>Understand how this resource connects to the Standards, the Shifts, and student achievement in writing.</a:t>
            </a:r>
          </a:p>
          <a:p>
            <a:pPr marL="342900" marR="0" lvl="0" indent="-342900" algn="l" rtl="0">
              <a:lnSpc>
                <a:spcPct val="100000"/>
              </a:lnSpc>
              <a:spcBef>
                <a:spcPts val="0"/>
              </a:spcBef>
              <a:spcAft>
                <a:spcPts val="0"/>
              </a:spcAft>
              <a:buClr>
                <a:srgbClr val="FF0000"/>
              </a:buClr>
              <a:buSzPct val="25000"/>
              <a:buFont typeface="Noto Sans Symbols"/>
              <a:buNone/>
            </a:pPr>
            <a:endParaRPr sz="2400" b="0" i="0" u="none" strike="noStrike" cap="none">
              <a:solidFill>
                <a:srgbClr val="575757"/>
              </a:solidFill>
              <a:latin typeface="Lucida Sans"/>
              <a:ea typeface="Lucida Sans"/>
              <a:cs typeface="Lucida Sans"/>
              <a:sym typeface="Lucida Sans"/>
            </a:endParaRPr>
          </a:p>
          <a:p>
            <a:pPr marL="342900" marR="0" lvl="0" indent="-342900" algn="l" rtl="0">
              <a:lnSpc>
                <a:spcPct val="100000"/>
              </a:lnSpc>
              <a:spcBef>
                <a:spcPts val="480"/>
              </a:spcBef>
              <a:spcAft>
                <a:spcPts val="0"/>
              </a:spcAft>
              <a:buClr>
                <a:srgbClr val="FF0000"/>
              </a:buClr>
              <a:buSzPct val="100000"/>
              <a:buFont typeface="Noto Sans Symbols"/>
              <a:buChar char="✓"/>
            </a:pPr>
            <a:r>
              <a:rPr lang="en-US" sz="2400" b="0" i="0" u="none" strike="noStrike" cap="none">
                <a:solidFill>
                  <a:srgbClr val="575757"/>
                </a:solidFill>
                <a:latin typeface="Lucida Sans"/>
                <a:ea typeface="Lucida Sans"/>
                <a:cs typeface="Lucida Sans"/>
                <a:sym typeface="Lucida Sans"/>
              </a:rPr>
              <a:t>Consider ways that Core Advocates have used </a:t>
            </a:r>
            <a:r>
              <a:rPr lang="en-US" sz="2400" b="0" i="1" u="none" strike="noStrike" cap="none">
                <a:solidFill>
                  <a:srgbClr val="575757"/>
                </a:solidFill>
                <a:latin typeface="Lucida Sans"/>
                <a:ea typeface="Lucida Sans"/>
                <a:cs typeface="Lucida Sans"/>
                <a:sym typeface="Lucida Sans"/>
              </a:rPr>
              <a:t>In Common</a:t>
            </a:r>
            <a:r>
              <a:rPr lang="en-US" sz="2400" b="0" i="0" u="none" strike="noStrike" cap="none">
                <a:solidFill>
                  <a:srgbClr val="575757"/>
                </a:solidFill>
                <a:latin typeface="Lucida Sans"/>
                <a:ea typeface="Lucida Sans"/>
                <a:cs typeface="Lucida Sans"/>
                <a:sym typeface="Lucida Sans"/>
              </a:rPr>
              <a:t>, and how you might use it in your setting.</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spTree>
  </p:cSld>
  <p:clrMapOvr>
    <a:masterClrMapping/>
  </p:clrMapOvr>
  <p:transition spd="slow">
    <p:fade/>
  </p:transition>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On-screen Show (4:3)</PresentationFormat>
  <Paragraphs>273</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Rockwell</vt:lpstr>
      <vt:lpstr>Arial</vt:lpstr>
      <vt:lpstr>Lucida Sans</vt:lpstr>
      <vt:lpstr>Noto Sans Symbols</vt:lpstr>
      <vt:lpstr>Allerta</vt:lpstr>
      <vt:lpstr>Calibri</vt:lpstr>
      <vt:lpstr>July Webinar New Year's Resolution</vt:lpstr>
      <vt:lpstr>July Webinar New Year's Resolution</vt:lpstr>
      <vt:lpstr>Using In Common to Integrate Content Understanding and Writing </vt:lpstr>
      <vt:lpstr>Introductions</vt:lpstr>
      <vt:lpstr>Who are Core Advocates?</vt:lpstr>
      <vt:lpstr>To learn more about Core Advocates…</vt:lpstr>
      <vt:lpstr>Tweet with us</vt:lpstr>
      <vt:lpstr>Webinar protocols</vt:lpstr>
      <vt:lpstr>Instructional Advocacy – A Definition</vt:lpstr>
      <vt:lpstr>Tell us about your efforts</vt:lpstr>
      <vt:lpstr>Goals of the webinar</vt:lpstr>
      <vt:lpstr>What is In Common and how was it developed?</vt:lpstr>
      <vt:lpstr>What is In Common?</vt:lpstr>
      <vt:lpstr>How was In Common developed?</vt:lpstr>
      <vt:lpstr>In Common has two types of student writing examples done in conjunction with a close read of complex texts</vt:lpstr>
      <vt:lpstr>Completed Project</vt:lpstr>
      <vt:lpstr>What does it look like?</vt:lpstr>
      <vt:lpstr>PowerPoint Presentation</vt:lpstr>
      <vt:lpstr>PowerPoint Presentation</vt:lpstr>
      <vt:lpstr>Question:  Why is sample student work a worthy source of professional learning?  </vt:lpstr>
      <vt:lpstr>How does In Common connect to my work with the Standards and the Shifts to positively impact student achievement?</vt:lpstr>
      <vt:lpstr>The Shifts for ELA/Literacy and In Common</vt:lpstr>
      <vt:lpstr>Shift 1: Complex Text</vt:lpstr>
      <vt:lpstr>Aspects of Qualitative Complexity</vt:lpstr>
      <vt:lpstr>The Shifts for ELA/Literacy and In Common</vt:lpstr>
      <vt:lpstr>Shift 2: Grounded in evidence from the text</vt:lpstr>
      <vt:lpstr>The Shifts for ELA/Literacy and In Common</vt:lpstr>
      <vt:lpstr>Shift 3: Building knowledge</vt:lpstr>
      <vt:lpstr>Let’s look at the range of writing narrative, The Boy. (Handout #2)</vt:lpstr>
      <vt:lpstr>Sample Student Work: “The Boy”</vt:lpstr>
      <vt:lpstr>PowerPoint Presentation</vt:lpstr>
      <vt:lpstr>Poll:  Which Shift is the most difficult for teachers to connect to writing instruction? </vt:lpstr>
      <vt:lpstr>How have other educators used In Common, and how might I use it?</vt:lpstr>
      <vt:lpstr>Karen’s Use of In Common </vt:lpstr>
      <vt:lpstr>Special Guest Core Advocate:  Char Shryock, Dir. of Curriculum and Instruction Bay Village City Schools  Ohio Standards Advocates State Captain  @edtechgirl    #OHAdvocates</vt:lpstr>
      <vt:lpstr>How a K-12 Vertical ELA Team Used In Common</vt:lpstr>
      <vt:lpstr>Our Expected Outcomes:</vt:lpstr>
      <vt:lpstr>Our Process - Step 1</vt:lpstr>
      <vt:lpstr>Our Process - Step 2</vt:lpstr>
      <vt:lpstr>Our Process - Step 3</vt:lpstr>
      <vt:lpstr>Our Anchor Rubric</vt:lpstr>
      <vt:lpstr>Activity: Let’s Look at Student Work from In Common</vt:lpstr>
      <vt:lpstr>Questions for Char and Karen?</vt:lpstr>
      <vt:lpstr>Find In Common on Achieve the Core</vt:lpstr>
      <vt:lpstr>Poll:  Which of these ways of using In Common is most applicable in your setting?</vt:lpstr>
      <vt:lpstr>Instructional Advocacy – A Definition</vt:lpstr>
      <vt:lpstr>Tell us about your successes</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2016-12-08T16:52:32Z</dcterms:modified>
</cp:coreProperties>
</file>