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389" r:id="rId2"/>
    <p:sldId id="336"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82" r:id="rId49"/>
    <p:sldId id="383" r:id="rId50"/>
    <p:sldId id="384" r:id="rId51"/>
    <p:sldId id="385" r:id="rId52"/>
    <p:sldId id="386" r:id="rId53"/>
    <p:sldId id="387" r:id="rId54"/>
    <p:sldId id="39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a:srgbClr val="1EA56A"/>
    <a:srgbClr val="50524F"/>
    <a:srgbClr val="F1FBF5"/>
    <a:srgbClr val="2A7252"/>
    <a:srgbClr val="EC6302"/>
    <a:srgbClr val="2B9650"/>
    <a:srgbClr val="23593E"/>
    <a:srgbClr val="416795"/>
    <a:srgbClr val="23A3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36" autoAdjust="0"/>
    <p:restoredTop sz="53223" autoAdjust="0"/>
  </p:normalViewPr>
  <p:slideViewPr>
    <p:cSldViewPr snapToGrid="0" snapToObjects="1">
      <p:cViewPr varScale="1">
        <p:scale>
          <a:sx n="60" d="100"/>
          <a:sy n="60" d="100"/>
        </p:scale>
        <p:origin x="2724" y="78"/>
      </p:cViewPr>
      <p:guideLst>
        <p:guide orient="horz" pos="3969"/>
        <p:guide orient="horz" pos="3006"/>
        <p:guide orient="horz" pos="3486"/>
        <p:guide pos="197"/>
      </p:guideLst>
    </p:cSldViewPr>
  </p:slideViewPr>
  <p:notesTextViewPr>
    <p:cViewPr>
      <p:scale>
        <a:sx n="100" d="100"/>
        <a:sy n="100" d="100"/>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F892B-6627-994E-B68D-E99C83311AB5}" type="datetimeFigureOut">
              <a:rPr lang="en-US" smtClean="0"/>
              <a:t>4/19/2019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EF523-DFFF-3849-AB64-4EC8F28D8BCC}" type="slidenum">
              <a:rPr lang="en-US" smtClean="0"/>
              <a:t>‹#›</a:t>
            </a:fld>
            <a:endParaRPr lang="en-US" dirty="0"/>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23EEE-6E04-426F-B1DE-60E282A2EEE6}" type="datetimeFigureOut">
              <a:rPr lang="en-US" smtClean="0"/>
              <a:t>4/19/2019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B71A4-3065-4BEA-9D4E-04A4418ECCE8}" type="slidenum">
              <a:rPr lang="en-US" smtClean="0"/>
              <a:t>‹#›</a:t>
            </a:fld>
            <a:endParaRPr lang="en-US" dirty="0"/>
          </a:p>
        </p:txBody>
      </p:sp>
    </p:spTree>
    <p:extLst>
      <p:ext uri="{BB962C8B-B14F-4D97-AF65-F5344CB8AC3E}">
        <p14:creationId xmlns:p14="http://schemas.microsoft.com/office/powerpoint/2010/main" val="209131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chievethecore.org/page/1119/coaching-too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achievethecore.org/page/990/mathematics-instructional-practice-guide-coaching-too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achievethecore.org/coherence-ma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achievethecore.org/coherence-ma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achievethecore.org/content/upload/Equivalent%20Expressions%20(Grade%206).pdf" TargetMode="External"/><Relationship Id="rId3" Type="http://schemas.openxmlformats.org/officeDocument/2006/relationships/hyperlink" Target="https://vimeo.com/197898778" TargetMode="External"/><Relationship Id="rId7" Type="http://schemas.openxmlformats.org/officeDocument/2006/relationships/hyperlink" Target="https://vimeo.com/196096543"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achievethecore.org/content/upload/Applications%20of%20Multiplication%20and%20Division.pdf" TargetMode="External"/><Relationship Id="rId5" Type="http://schemas.openxmlformats.org/officeDocument/2006/relationships/hyperlink" Target="https://vimeo.com/292939871" TargetMode="External"/><Relationship Id="rId4" Type="http://schemas.openxmlformats.org/officeDocument/2006/relationships/hyperlink" Target="https://achievethecore.org/content/upload/Decompose%20Numbers%20Less%20Than%2010%20(Kindergarten).pdf"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achievethecore.org/lesson-planning-tool/" TargetMode="External"/><Relationship Id="rId7" Type="http://schemas.openxmlformats.org/officeDocument/2006/relationships/hyperlink" Target="http://www.edreports.org/#?f=&amp;o=0"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www.achieve.org/EQuIP" TargetMode="External"/><Relationship Id="rId5" Type="http://schemas.openxmlformats.org/officeDocument/2006/relationships/hyperlink" Target="http://achievethecore.org/page/1946/instructional-materials-evaluation-tool" TargetMode="External"/><Relationship Id="rId4" Type="http://schemas.openxmlformats.org/officeDocument/2006/relationships/hyperlink" Target="http://achievethecore.org/page/1097/toolkit-portfolio"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achieve.org/our-initiatives/equip/student-work-protoco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achieve.org/our-initiatives/equip/student-work-protoco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chievethecore.org/page/894/the-common-core-math-shifts-at-a-glanc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achievethecore.org/page/399/introduction-to-the-math-shift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0" name="Shape 670"/>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Begin to answer the question:  What do</a:t>
            </a:r>
            <a:r>
              <a:rPr lang="en-US" dirty="0"/>
              <a:t> the standards and Shifts look like in the classroom? </a:t>
            </a: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Calibri"/>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 </a:t>
            </a:r>
          </a:p>
          <a:p>
            <a:pPr marL="171450" marR="0" lvl="0" indent="-171450" algn="l" rtl="0">
              <a:spcBef>
                <a:spcPts val="0"/>
              </a:spcBef>
              <a:spcAft>
                <a:spcPts val="0"/>
              </a:spcAft>
              <a:buClr>
                <a:schemeClr val="dk1"/>
              </a:buClr>
              <a:buSzPct val="25000"/>
              <a:buFont typeface="Arial" panose="020B0604020202020204" pitchFamily="34" charset="0"/>
              <a:buChar char="•"/>
            </a:pPr>
            <a:r>
              <a:rPr lang="en-US" dirty="0"/>
              <a:t>Participants can take a few minutes to discuss with colleagues.  This can serve as a good icebreaker for the room and an opportunity for the facilitator to understand more about the participants’ perspective about the standards and Shifts.</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The conditions necessary for aligned classroom instruction are multiple and interconnected.  </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There is not just one answer to what aligned instruction looks like, nor is there one answer to what it doesn’t look like.</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The best approach we can take as a learning community is to become good at naming what is and what isn’t aligned practice, by collecting and discussing enough examples and non-examples with common tools to be able to confidently identify the conditions necessary for aligned classroom instruction.</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cs typeface="Calibri"/>
                <a:sym typeface="Calibri"/>
              </a:rPr>
              <a:t>This practice will help our learning community reflect on our own systems and practice and decide which efforts are effective and where more resources are necessary to support standards-aligned instruction.</a:t>
            </a:r>
            <a:br>
              <a:rPr lang="en-US" dirty="0"/>
            </a:br>
            <a:endParaRPr sz="1200" b="0" i="0" u="none" strike="noStrike" cap="none" dirty="0">
              <a:solidFill>
                <a:schemeClr val="dk1"/>
              </a:solidFill>
              <a:latin typeface="Calibri"/>
              <a:ea typeface="Calibri"/>
              <a:cs typeface="Calibri"/>
              <a:sym typeface="Calibri"/>
            </a:endParaRPr>
          </a:p>
        </p:txBody>
      </p:sp>
      <p:sp>
        <p:nvSpPr>
          <p:cNvPr id="671" name="Shape 671"/>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925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2" name="Shape 732"/>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dirty="0">
                <a:solidFill>
                  <a:schemeClr val="dk1"/>
                </a:solidFill>
                <a:latin typeface="Calibri"/>
                <a:ea typeface="Calibri"/>
                <a:cs typeface="Calibri"/>
                <a:sym typeface="Calibri"/>
              </a:rPr>
              <a:t>Big Idea: </a:t>
            </a:r>
            <a:r>
              <a:rPr lang="en-US" sz="1200" b="0" i="0" u="sng" strike="noStrike" cap="none" dirty="0">
                <a:solidFill>
                  <a:schemeClr val="hlink"/>
                </a:solidFill>
                <a:latin typeface="Calibri"/>
                <a:ea typeface="Calibri"/>
                <a:cs typeface="Calibri"/>
                <a:sym typeface="Calibri"/>
                <a:hlinkClick r:id="rId3"/>
              </a:rPr>
              <a:t>The IPG Coaching Tools</a:t>
            </a:r>
            <a:r>
              <a:rPr lang="en-US" sz="1200" b="0" i="0" u="none" strike="noStrike" cap="none" dirty="0">
                <a:solidFill>
                  <a:schemeClr val="dk1"/>
                </a:solidFill>
                <a:latin typeface="Calibri"/>
                <a:ea typeface="Calibri"/>
                <a:cs typeface="Calibri"/>
                <a:sym typeface="Calibri"/>
              </a:rPr>
              <a:t>  (</a:t>
            </a:r>
            <a:r>
              <a:rPr lang="en-US" dirty="0"/>
              <a:t>http://achievethecore.org/page/1119/coaching-tool)</a:t>
            </a:r>
            <a:r>
              <a:rPr lang="en-US" baseline="0" dirty="0"/>
              <a:t> </a:t>
            </a:r>
            <a:r>
              <a:rPr lang="en-US" sz="1200" b="0" i="0" u="none" strike="noStrike" cap="none" dirty="0">
                <a:solidFill>
                  <a:schemeClr val="dk1"/>
                </a:solidFill>
                <a:latin typeface="Calibri"/>
                <a:ea typeface="Calibri"/>
                <a:cs typeface="Calibri"/>
                <a:sym typeface="Calibri"/>
              </a:rPr>
              <a:t>are available either digitally or in print version. They are designed to be used to observe a single lesson. The tools are designed for use in coaching and collaborating around mathematics lessons in most education settings and is a non-evaluative observation tool.  The IPG purposefully focuses on the content of the lesson.  Because content expectations vary depending on grade and subject, there are different versions of the IPG.  (K-8 and HS for Math and K-2 and 3-12 </a:t>
            </a:r>
            <a:r>
              <a:rPr lang="en-US" dirty="0"/>
              <a:t>for</a:t>
            </a:r>
            <a:r>
              <a:rPr lang="en-US" sz="1200" b="0" i="0" u="none" strike="noStrike" cap="none" dirty="0">
                <a:solidFill>
                  <a:schemeClr val="dk1"/>
                </a:solidFill>
                <a:latin typeface="Calibri"/>
                <a:ea typeface="Calibri"/>
                <a:cs typeface="Calibri"/>
                <a:sym typeface="Calibri"/>
              </a:rPr>
              <a:t> ELA/Literacy</a:t>
            </a:r>
            <a:r>
              <a:rPr lang="en-US" dirty="0"/>
              <a:t>.)</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p>
          <a:p>
            <a:pPr marL="465887" marR="0" lvl="0" indent="-300787"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There are two versions of the</a:t>
            </a:r>
            <a:r>
              <a:rPr lang="en-US" sz="1200" b="0" i="0" u="none" strike="noStrike" cap="none" baseline="0" dirty="0">
                <a:solidFill>
                  <a:schemeClr val="dk1"/>
                </a:solidFill>
                <a:latin typeface="Calibri"/>
                <a:ea typeface="Calibri"/>
                <a:cs typeface="Calibri"/>
                <a:sym typeface="Calibri"/>
              </a:rPr>
              <a:t> Math IPG: one for K-8 and one for High School.  They are the same except that the K-8 version refers to “grade-level” and the HS version refers to “course-level.”</a:t>
            </a:r>
          </a:p>
          <a:p>
            <a:pPr marL="465887" marR="0" lvl="0" indent="-300787"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The Math IPG includes 3 Core Actions, or key practices, with the observable indicators lettered under each. There is also room for recording notes and  evidence for each indicator. </a:t>
            </a:r>
          </a:p>
          <a:p>
            <a:pPr marL="465887" marR="0" lvl="0" indent="-300787"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The right side of the table includes a “Ratings” column.  Ratings are considered optional and have been designed to offer some guiding language for discussion and calibration. </a:t>
            </a:r>
          </a:p>
          <a:p>
            <a:pPr marL="465887" marR="0" lvl="0" indent="-300787" algn="l" rtl="0">
              <a:spcBef>
                <a:spcPts val="0"/>
              </a:spcBef>
              <a:spcAft>
                <a:spcPts val="0"/>
              </a:spcAft>
              <a:buClr>
                <a:srgbClr val="000000"/>
              </a:buClr>
              <a:buSzPct val="83333"/>
              <a:buFont typeface="Calibri"/>
              <a:buChar char="●"/>
            </a:pPr>
            <a:r>
              <a:rPr lang="en-US" sz="1200" b="0" i="0" u="none" strike="noStrike" cap="none" dirty="0">
                <a:solidFill>
                  <a:srgbClr val="000000"/>
                </a:solidFill>
                <a:latin typeface="Calibri"/>
                <a:ea typeface="Calibri"/>
                <a:cs typeface="Calibri"/>
                <a:sym typeface="Calibri"/>
              </a:rPr>
              <a:t>Not every indicator will be observable in every lesson. </a:t>
            </a:r>
          </a:p>
          <a:p>
            <a:pPr marL="0" marR="0" lvl="0" indent="0" algn="l" rtl="0">
              <a:spcBef>
                <a:spcPts val="0"/>
              </a:spcBef>
              <a:spcAft>
                <a:spcPts val="0"/>
              </a:spcAft>
              <a:buClr>
                <a:schemeClr val="dk1"/>
              </a:buClr>
              <a:buSzPct val="25000"/>
              <a:buFont typeface="Calibri"/>
              <a:buNone/>
            </a:pPr>
            <a:endParaRPr sz="1200" b="0" i="0" u="none" strike="noStrike" cap="none" dirty="0">
              <a:solidFill>
                <a:srgbClr val="FF0000"/>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Background Knowledge:</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a:solidFill>
                  <a:schemeClr val="dk1"/>
                </a:solidFill>
                <a:latin typeface="Calibri"/>
                <a:ea typeface="Calibri"/>
                <a:cs typeface="Calibri"/>
                <a:sym typeface="Calibri"/>
              </a:rPr>
              <a:t>If participants have little experience with the Instructional Practice Guide for Math, consider providing additional training and support using the </a:t>
            </a:r>
            <a:r>
              <a:rPr lang="en-US" sz="1200" b="0" i="0" u="sng" strike="noStrike" cap="none" dirty="0">
                <a:solidFill>
                  <a:schemeClr val="hlink"/>
                </a:solidFill>
                <a:latin typeface="Calibri"/>
                <a:ea typeface="Calibri"/>
                <a:cs typeface="Calibri"/>
                <a:sym typeface="Calibri"/>
                <a:hlinkClick r:id="rId4"/>
              </a:rPr>
              <a:t>Introduction to the Instructional Practice Guide for Mathematics Module</a:t>
            </a:r>
            <a:r>
              <a:rPr lang="en-US" sz="1200" b="0" i="0" u="sng" strike="noStrike" cap="none" dirty="0">
                <a:solidFill>
                  <a:schemeClr val="hlink"/>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http://achievethecore.org/page/990/mathematics-instructional-practice-guide-coaching-tool).</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The module includes a review of the three instructional Shifts in Math. Within the module, there are activities and discussions based on the Core Actions that will further prepare participants to use the Instructional Practice Guide.</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733" name="Shape 733"/>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334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5" name="Shape 745"/>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lvl="0" rtl="0">
              <a:spcBef>
                <a:spcPts val="0"/>
              </a:spcBef>
              <a:buClr>
                <a:schemeClr val="dk1"/>
              </a:buClr>
              <a:buSzPct val="25000"/>
              <a:buFont typeface="Calibri"/>
              <a:buNone/>
            </a:pPr>
            <a:r>
              <a:rPr lang="en-US" b="1" dirty="0"/>
              <a:t>Big Idea: </a:t>
            </a:r>
            <a:r>
              <a:rPr lang="en-US" dirty="0"/>
              <a:t>The Beyond the Lesson Discussion Guide provides more opportunity to consider the evidence of the Shifts beyond the scope of a single lesson.</a:t>
            </a:r>
          </a:p>
          <a:p>
            <a:pPr lvl="0" rtl="0">
              <a:spcBef>
                <a:spcPts val="0"/>
              </a:spcBef>
              <a:buClr>
                <a:schemeClr val="dk1"/>
              </a:buClr>
              <a:buSzPct val="25000"/>
              <a:buFont typeface="Calibri"/>
              <a:buNone/>
            </a:pPr>
            <a:endParaRPr b="1" dirty="0"/>
          </a:p>
          <a:p>
            <a:pPr lvl="0" rtl="0">
              <a:spcBef>
                <a:spcPts val="0"/>
              </a:spcBef>
              <a:buClr>
                <a:schemeClr val="dk1"/>
              </a:buClr>
              <a:buSzPct val="25000"/>
              <a:buFont typeface="Calibri"/>
              <a:buNone/>
            </a:pPr>
            <a:r>
              <a:rPr lang="en-US" b="1" dirty="0"/>
              <a:t>Details:</a:t>
            </a:r>
          </a:p>
          <a:p>
            <a:pPr lvl="0" rtl="0">
              <a:spcBef>
                <a:spcPts val="0"/>
              </a:spcBef>
              <a:buClr>
                <a:schemeClr val="dk1"/>
              </a:buClr>
              <a:buSzPct val="25000"/>
              <a:buFont typeface="Calibri"/>
              <a:buNone/>
            </a:pPr>
            <a:r>
              <a:rPr lang="en-US" b="1" dirty="0"/>
              <a:t>Have participants get out their copies of the IPG so they can see the Beyond the Lesson Guide and how integral it is to the IPG. It is always the final page of all of the IPGs.</a:t>
            </a:r>
          </a:p>
          <a:p>
            <a:pPr marL="457200" lvl="0" indent="-292100" rtl="0">
              <a:spcBef>
                <a:spcPts val="0"/>
              </a:spcBef>
              <a:buSzPct val="83333"/>
              <a:buChar char="●"/>
            </a:pPr>
            <a:r>
              <a:rPr lang="en-US" dirty="0"/>
              <a:t>The Beyond the Lesson Discussion Guide is designed for the post-observation conversation using the Instructional Practice Guide Coaching Tool (achievethecore.org/coaching-tool) or any other observation rubric. </a:t>
            </a:r>
          </a:p>
          <a:p>
            <a:pPr marL="457200" lvl="0" indent="-292100" rtl="0">
              <a:spcBef>
                <a:spcPts val="0"/>
              </a:spcBef>
              <a:buSzPct val="83333"/>
              <a:buChar char="●"/>
            </a:pPr>
            <a:r>
              <a:rPr lang="en-US" dirty="0"/>
              <a:t>The questions put the content of the lesson in the context of the broader instructional plan for the unit or year.</a:t>
            </a:r>
          </a:p>
          <a:p>
            <a:pPr marL="457200" lvl="0" indent="-292100" rtl="0">
              <a:spcBef>
                <a:spcPts val="0"/>
              </a:spcBef>
              <a:buSzPct val="83333"/>
              <a:buChar char="●"/>
            </a:pPr>
            <a:r>
              <a:rPr lang="en-US" dirty="0"/>
              <a:t>After discussing the observed lesson, select several appropriate  “Beyond the Lesson” (BTL) questions to help clearly delineate what practices are in place, what has already occurred, and what opportunities might exist in another lesson, further in the unit, or over the course of the year to incorporate the Shifts into the classroom.</a:t>
            </a:r>
          </a:p>
          <a:p>
            <a:pPr marL="457200" lvl="0" indent="-292100" rtl="0">
              <a:spcBef>
                <a:spcPts val="0"/>
              </a:spcBef>
              <a:buSzPct val="83333"/>
              <a:buChar char="●"/>
            </a:pPr>
            <a:r>
              <a:rPr lang="en-US" dirty="0"/>
              <a:t>The IPG Coaching Tool only captures one lesson or one day's work but, without addressing what is done before and after and how this lesson fits into the work of a unit or larger time frame, it is impossible to gain a valid sense of how instruction is or is not preparing students for college and career over time.  The BTL discussion guide questions are designed to address the broader instructional context.</a:t>
            </a:r>
          </a:p>
          <a:p>
            <a:pPr marL="457200" lvl="0" indent="-292100" rtl="0">
              <a:spcBef>
                <a:spcPts val="0"/>
              </a:spcBef>
              <a:buSzPct val="83333"/>
              <a:buChar char="●"/>
            </a:pPr>
            <a:r>
              <a:rPr lang="en-US" dirty="0"/>
              <a:t>Not all questions need to be raised at once, but all of the questions are of equal importance.</a:t>
            </a:r>
          </a:p>
          <a:p>
            <a:pPr marL="457200" lvl="0" indent="-292100" rtl="0">
              <a:spcBef>
                <a:spcPts val="0"/>
              </a:spcBef>
              <a:buSzPct val="83333"/>
              <a:buChar char="●"/>
            </a:pPr>
            <a:r>
              <a:rPr lang="en-US" dirty="0"/>
              <a:t>Point out the fact that some of the most crucial CCR standards cannot really be seen in a given lesson. Time spent on major work, for example, can only be understood over the course of the year.</a:t>
            </a:r>
          </a:p>
          <a:p>
            <a:pPr marL="457200" lvl="0" indent="-292100" rtl="0">
              <a:spcBef>
                <a:spcPts val="0"/>
              </a:spcBef>
              <a:buSzPct val="83333"/>
              <a:buChar char="●"/>
            </a:pPr>
            <a:r>
              <a:rPr lang="en-US" dirty="0"/>
              <a:t>The balance of the aspects of Rigor is also something that should be discussed in the context of a unit or the year.  Many lessons may only target one aspect of Rigor, depending on the standards they are targeting.</a:t>
            </a:r>
          </a:p>
        </p:txBody>
      </p:sp>
      <p:sp>
        <p:nvSpPr>
          <p:cNvPr id="746" name="Shape 746"/>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6670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6" name="Shape 52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Calibri"/>
              <a:buNone/>
              <a:tabLst/>
              <a:defRPr/>
            </a:pPr>
            <a:r>
              <a:rPr lang="en-US" sz="1200" b="1" i="0" u="none" strike="noStrike" cap="none" dirty="0">
                <a:solidFill>
                  <a:srgbClr val="000000"/>
                </a:solidFill>
                <a:latin typeface="Calibri"/>
                <a:ea typeface="Calibri"/>
                <a:cs typeface="Calibri"/>
                <a:sym typeface="Calibri"/>
              </a:rPr>
              <a:t>Big Idea: </a:t>
            </a:r>
            <a:r>
              <a:rPr lang="en-US" dirty="0">
                <a:solidFill>
                  <a:srgbClr val="000000"/>
                </a:solidFill>
              </a:rPr>
              <a:t>Connect the ideas behind the Shifts with the IPG and BTL Discussion Guide. </a:t>
            </a:r>
            <a:r>
              <a:rPr lang="en-US" dirty="0"/>
              <a:t>Give participants an opportunity to scan the templates for the arc of the work in the IPT.</a:t>
            </a:r>
          </a:p>
          <a:p>
            <a:pPr marL="0" marR="0" lvl="0" indent="0" algn="l" rtl="0">
              <a:lnSpc>
                <a:spcPct val="100000"/>
              </a:lnSpc>
              <a:spcBef>
                <a:spcPts val="0"/>
              </a:spcBef>
              <a:spcAft>
                <a:spcPts val="0"/>
              </a:spcAft>
              <a:buClr>
                <a:srgbClr val="000000"/>
              </a:buClr>
              <a:buSzPct val="25000"/>
              <a:buFont typeface="Calibri"/>
              <a:buNone/>
            </a:pPr>
            <a:endParaRPr lang="en-US" dirty="0">
              <a:solidFill>
                <a:srgbClr val="000000"/>
              </a:solidFill>
            </a:endParaRP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dirty="0">
                <a:solidFill>
                  <a:srgbClr val="000000"/>
                </a:solidFill>
                <a:latin typeface="Calibri"/>
                <a:ea typeface="Calibri"/>
                <a:cs typeface="Calibri"/>
                <a:sym typeface="Calibri"/>
              </a:rPr>
              <a:t>Details:</a:t>
            </a:r>
          </a:p>
          <a:p>
            <a:pPr marL="457200" marR="0" lvl="0" indent="-292100" algn="l" rtl="0">
              <a:lnSpc>
                <a:spcPct val="100000"/>
              </a:lnSpc>
              <a:spcBef>
                <a:spcPts val="0"/>
              </a:spcBef>
              <a:spcAft>
                <a:spcPts val="0"/>
              </a:spcAft>
              <a:buClr>
                <a:srgbClr val="000000"/>
              </a:buClr>
              <a:buSzPct val="83333"/>
              <a:buChar char="●"/>
            </a:pPr>
            <a:r>
              <a:rPr lang="en-US" dirty="0">
                <a:solidFill>
                  <a:srgbClr val="000000"/>
                </a:solidFill>
              </a:rPr>
              <a:t>Provide participants with copies of the IPG &amp; BTL Discussion Guide (last page of the IPG).</a:t>
            </a:r>
          </a:p>
          <a:p>
            <a:pPr marL="457200" marR="0" lvl="0" indent="-292100" algn="l" rtl="0">
              <a:lnSpc>
                <a:spcPct val="100000"/>
              </a:lnSpc>
              <a:spcBef>
                <a:spcPts val="0"/>
              </a:spcBef>
              <a:spcAft>
                <a:spcPts val="0"/>
              </a:spcAft>
              <a:buClr>
                <a:srgbClr val="000000"/>
              </a:buClr>
              <a:buSzPct val="83333"/>
              <a:buChar char="●"/>
            </a:pPr>
            <a:r>
              <a:rPr lang="en-US" dirty="0">
                <a:solidFill>
                  <a:srgbClr val="000000"/>
                </a:solidFill>
              </a:rPr>
              <a:t>Allow time for participants to complete the suggested activities on the slide at their tables. They should be able to identify all three Shifts within the IPG and the Beyond the Lesson Discussion Guide. If you have ample time, provide three different-colored highlighters to the participants so they can color code the document by Shifts. </a:t>
            </a:r>
          </a:p>
        </p:txBody>
      </p:sp>
      <p:sp>
        <p:nvSpPr>
          <p:cNvPr id="527" name="Shape 5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4447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4" name="Shape 5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Consider the implications of qualitative analysis on the lesson planning and observation</a:t>
            </a:r>
            <a:r>
              <a:rPr lang="en-US" dirty="0"/>
              <a:t>/coaching </a:t>
            </a:r>
            <a:r>
              <a:rPr lang="en-US" sz="1200" b="0" i="0" u="none" strike="noStrike" cap="none" dirty="0">
                <a:solidFill>
                  <a:schemeClr val="dk1"/>
                </a:solidFill>
                <a:latin typeface="Calibri"/>
                <a:ea typeface="Calibri"/>
                <a:cs typeface="Calibri"/>
                <a:sym typeface="Calibri"/>
              </a:rPr>
              <a:t>process.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a:t>
            </a:r>
          </a:p>
          <a:p>
            <a:pPr marL="171450" lvl="0" indent="-171450">
              <a:spcBef>
                <a:spcPts val="0"/>
              </a:spcBef>
              <a:buClr>
                <a:schemeClr val="dk1"/>
              </a:buClr>
              <a:buSzPct val="25000"/>
              <a:buFont typeface="Arial" panose="020B0604020202020204" pitchFamily="34" charset="0"/>
              <a:buChar char="•"/>
            </a:pPr>
            <a:r>
              <a:rPr lang="en-US" b="1" dirty="0"/>
              <a:t>The questions provided on the slide are general reflection questions; however, the reflection questions should be adjusted by the facilitator to best meet the specific learning needs of the audience.</a:t>
            </a:r>
          </a:p>
          <a:p>
            <a:pPr marL="0" lvl="0" indent="0">
              <a:spcBef>
                <a:spcPts val="0"/>
              </a:spcBef>
              <a:buClr>
                <a:schemeClr val="dk1"/>
              </a:buClr>
              <a:buSzPct val="25000"/>
              <a:buFont typeface="Arial" panose="020B0604020202020204" pitchFamily="34" charset="0"/>
              <a:buNone/>
            </a:pPr>
            <a:r>
              <a:rPr lang="en-US" b="1" dirty="0"/>
              <a:t>	</a:t>
            </a:r>
          </a:p>
          <a:p>
            <a:pPr lvl="1"/>
            <a:r>
              <a:rPr lang="en-US" sz="1200" b="0" i="0" u="none" strike="noStrike" kern="1200" cap="none" dirty="0">
                <a:solidFill>
                  <a:schemeClr val="dk1"/>
                </a:solidFill>
                <a:effectLst/>
                <a:latin typeface="Calibri"/>
                <a:ea typeface="Calibri"/>
                <a:cs typeface="Calibri"/>
                <a:sym typeface="Calibri"/>
              </a:rPr>
              <a:t>Based on your role in the learning community, how do content-specific tools support your work?</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Superintendent/District Leader</a:t>
            </a:r>
            <a:endParaRPr lang="en-US" sz="1200" b="0" i="0" u="none" strike="noStrike" kern="1200" cap="none" dirty="0">
              <a:solidFill>
                <a:schemeClr val="dk1"/>
              </a:solidFill>
              <a:effectLst/>
              <a:latin typeface="Calibri"/>
              <a:ea typeface="Calibri"/>
              <a:cs typeface="Calibri"/>
              <a:sym typeface="Calibri"/>
            </a:endParaRP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School Leader</a:t>
            </a:r>
            <a:r>
              <a:rPr lang="en-US" sz="1200" b="0" i="0" u="none" strike="noStrike" kern="1200" cap="none" dirty="0">
                <a:solidFill>
                  <a:schemeClr val="dk1"/>
                </a:solidFill>
                <a:effectLst/>
                <a:latin typeface="Calibri"/>
                <a:ea typeface="Calibri"/>
                <a:cs typeface="Calibri"/>
                <a:sym typeface="Calibri"/>
              </a:rPr>
              <a:t> </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Coach</a:t>
            </a:r>
            <a:endParaRPr lang="en-US" sz="1200" b="0" i="0" u="none" strike="noStrike" kern="1200" cap="none" dirty="0">
              <a:solidFill>
                <a:schemeClr val="dk1"/>
              </a:solidFill>
              <a:effectLst/>
              <a:latin typeface="Calibri"/>
              <a:ea typeface="Calibri"/>
              <a:cs typeface="Calibri"/>
              <a:sym typeface="Calibri"/>
            </a:endParaRP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Teacher </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Parent</a:t>
            </a:r>
            <a:r>
              <a:rPr lang="en-US" sz="1200" b="0" i="0" u="none" strike="noStrike" kern="1200" cap="none" dirty="0">
                <a:solidFill>
                  <a:schemeClr val="dk1"/>
                </a:solidFill>
                <a:effectLst/>
                <a:latin typeface="Calibri"/>
                <a:ea typeface="Calibri"/>
                <a:cs typeface="Calibri"/>
                <a:sym typeface="Calibri"/>
              </a:rPr>
              <a:t> </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Partner organization</a:t>
            </a:r>
            <a:r>
              <a:rPr lang="en-US" sz="1200" b="0" i="0" u="none" strike="noStrike" kern="1200" cap="none" dirty="0">
                <a:solidFill>
                  <a:schemeClr val="dk1"/>
                </a:solidFill>
                <a:effectLst/>
                <a:latin typeface="Calibri"/>
                <a:ea typeface="Calibri"/>
                <a:cs typeface="Calibri"/>
                <a:sym typeface="Calibri"/>
              </a:rPr>
              <a:t>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585" name="Shape 5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9302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9" name="Shape 759"/>
          <p:cNvSpPr txBox="1">
            <a:spLocks noGrp="1"/>
          </p:cNvSpPr>
          <p:nvPr>
            <p:ph type="body" idx="1"/>
          </p:nvPr>
        </p:nvSpPr>
        <p:spPr>
          <a:xfrm>
            <a:off x="701041" y="4473892"/>
            <a:ext cx="5608200" cy="3660600"/>
          </a:xfrm>
          <a:prstGeom prst="rect">
            <a:avLst/>
          </a:prstGeom>
          <a:noFill/>
          <a:ln>
            <a:noFill/>
          </a:ln>
        </p:spPr>
        <p:txBody>
          <a:bodyPr lIns="93150" tIns="46550" rIns="93150" bIns="46550" anchor="t" anchorCtr="0">
            <a:noAutofit/>
          </a:bodyPr>
          <a:lstStyle/>
          <a:p>
            <a:pPr lvl="0">
              <a:spcBef>
                <a:spcPts val="0"/>
              </a:spcBef>
              <a:buNone/>
            </a:pPr>
            <a:r>
              <a:rPr lang="en-US" b="1" dirty="0"/>
              <a:t>Big Idea:</a:t>
            </a:r>
            <a:r>
              <a:rPr lang="en-US" dirty="0"/>
              <a:t> Transition participants to the next component of the Toolkit.  Participants will get some background on the Shifts, do the student math work, and look at the indicators for Core Action 1.</a:t>
            </a:r>
          </a:p>
          <a:p>
            <a:pPr lvl="0">
              <a:spcBef>
                <a:spcPts val="0"/>
              </a:spcBef>
              <a:buNone/>
            </a:pPr>
            <a:endParaRPr dirty="0"/>
          </a:p>
          <a:p>
            <a:pPr lvl="0" rtl="0">
              <a:spcBef>
                <a:spcPts val="0"/>
              </a:spcBef>
              <a:buNone/>
            </a:pPr>
            <a:endParaRPr dirty="0"/>
          </a:p>
        </p:txBody>
      </p:sp>
      <p:sp>
        <p:nvSpPr>
          <p:cNvPr id="760" name="Shape 760"/>
          <p:cNvSpPr txBox="1">
            <a:spLocks noGrp="1"/>
          </p:cNvSpPr>
          <p:nvPr>
            <p:ph type="sldNum" idx="12"/>
          </p:nvPr>
        </p:nvSpPr>
        <p:spPr>
          <a:xfrm>
            <a:off x="3970937" y="8829967"/>
            <a:ext cx="3037799" cy="466500"/>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2443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1" name="Shape 5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25000"/>
              <a:buFont typeface="Calibri"/>
              <a:buNone/>
            </a:pPr>
            <a:r>
              <a:rPr lang="en-US" b="1" dirty="0"/>
              <a:t>Big Idea: </a:t>
            </a:r>
            <a:r>
              <a:rPr lang="en-US" dirty="0"/>
              <a:t>Preview activities within this section.</a:t>
            </a:r>
          </a:p>
        </p:txBody>
      </p:sp>
      <p:sp>
        <p:nvSpPr>
          <p:cNvPr id="542" name="Shape 54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16</a:t>
            </a:fld>
            <a:endParaRPr lang="en-US" dirty="0"/>
          </a:p>
        </p:txBody>
      </p:sp>
    </p:spTree>
    <p:extLst>
      <p:ext uri="{BB962C8B-B14F-4D97-AF65-F5344CB8AC3E}">
        <p14:creationId xmlns:p14="http://schemas.microsoft.com/office/powerpoint/2010/main" val="2593192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Shape 83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4" name="Shape 834"/>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 The purpose of the slide is to have participants connect the Shifts to the indicators in Core Action 1. </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p>
          <a:p>
            <a:pPr marL="0" marR="0" lvl="0" indent="0" algn="l" rtl="0">
              <a:spcBef>
                <a:spcPts val="0"/>
              </a:spcBef>
              <a:spcAft>
                <a:spcPts val="0"/>
              </a:spcAft>
              <a:buClr>
                <a:schemeClr val="dk1"/>
              </a:buClr>
              <a:buSzPct val="25000"/>
              <a:buFont typeface="Calibri"/>
              <a:buNone/>
            </a:pPr>
            <a:r>
              <a:rPr lang="en-US" sz="1200" b="0" i="0" u="none" strike="noStrike" cap="none" dirty="0">
                <a:solidFill>
                  <a:srgbClr val="000000"/>
                </a:solidFill>
                <a:latin typeface="Calibri"/>
                <a:ea typeface="Calibri"/>
                <a:cs typeface="Calibri"/>
                <a:sym typeface="Calibri"/>
              </a:rPr>
              <a:t>As you discuss the indicators, note the Shift that each indicator in Core Action 1 represents.   For groups that are familiar with the Shifts, this is a good opportunity to ask participants to describe the connections.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Background Knowledge:</a:t>
            </a:r>
            <a:r>
              <a:rPr lang="en-US" sz="1200" b="0" i="0" u="none" strike="noStrike" cap="none" dirty="0">
                <a:solidFill>
                  <a:schemeClr val="dk1"/>
                </a:solidFill>
                <a:latin typeface="Calibri"/>
                <a:ea typeface="Calibri"/>
                <a:cs typeface="Calibri"/>
                <a:sym typeface="Calibri"/>
              </a:rPr>
              <a:t> Let’s consider what evidence for these indicators might look like - </a:t>
            </a:r>
          </a:p>
          <a:p>
            <a:pPr marL="174708" marR="0" lvl="0" indent="-174708"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Is the math that is being targeted on grade-level and accurately meeting the depth of the standards?  </a:t>
            </a:r>
            <a:r>
              <a:rPr lang="en-US" sz="1200" b="0" i="1" u="none" strike="noStrike" cap="none" dirty="0">
                <a:solidFill>
                  <a:schemeClr val="dk1"/>
                </a:solidFill>
                <a:latin typeface="Calibri"/>
                <a:ea typeface="Calibri"/>
                <a:cs typeface="Calibri"/>
                <a:sym typeface="Calibri"/>
              </a:rPr>
              <a:t>Note that it is not necessary to get to the full</a:t>
            </a:r>
            <a:r>
              <a:rPr lang="en-US" sz="1200" b="0" i="1" u="none" strike="noStrike" cap="none" baseline="0" dirty="0">
                <a:solidFill>
                  <a:schemeClr val="dk1"/>
                </a:solidFill>
                <a:latin typeface="Calibri"/>
                <a:ea typeface="Calibri"/>
                <a:cs typeface="Calibri"/>
                <a:sym typeface="Calibri"/>
              </a:rPr>
              <a:t> depth of a standard in a single lesson.</a:t>
            </a:r>
            <a:endParaRPr lang="en-US" sz="1200" b="0" i="0" u="none" strike="noStrike" cap="none" dirty="0">
              <a:solidFill>
                <a:schemeClr val="dk1"/>
              </a:solidFill>
              <a:latin typeface="Calibri"/>
              <a:ea typeface="Calibri"/>
              <a:cs typeface="Calibri"/>
              <a:sym typeface="Calibri"/>
            </a:endParaRPr>
          </a:p>
          <a:p>
            <a:pPr marL="174708" marR="0" lvl="0" indent="-174708"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Are coherent connections being made explicit to students?</a:t>
            </a:r>
          </a:p>
          <a:p>
            <a:pPr marL="174708" marR="0" lvl="0" indent="-174708"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Do the tasks and questions students are being asked to do reflect the aspect of rigor called for by the standard being addressed?</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rgbClr val="000000"/>
              </a:buClr>
              <a:buSzPct val="25000"/>
              <a:buFont typeface="Calibri"/>
              <a:buNone/>
            </a:pPr>
            <a:r>
              <a:rPr lang="en-US" sz="1200" b="0" i="0" u="none" strike="noStrike" cap="none" dirty="0">
                <a:solidFill>
                  <a:schemeClr val="dk1"/>
                </a:solidFill>
                <a:latin typeface="Calibri"/>
                <a:ea typeface="Calibri"/>
                <a:cs typeface="Calibri"/>
                <a:sym typeface="Calibri"/>
              </a:rPr>
              <a:t>While some indicators from Core Actions 2 and 3 may not be observed in every lesson, or may not be the focus of every observation, all lessons should observe for the focus, coherence, and rigor that are make up Core Action 1.</a:t>
            </a:r>
          </a:p>
          <a:p>
            <a:pPr marL="0" marR="0" lvl="0" indent="0" algn="l" rtl="0">
              <a:spcBef>
                <a:spcPts val="0"/>
              </a:spcBef>
              <a:buClr>
                <a:srgbClr val="000000"/>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ct val="25000"/>
              <a:buFont typeface="Calibri"/>
              <a:buNone/>
              <a:tabLst/>
              <a:defRPr/>
            </a:pPr>
            <a:r>
              <a:rPr lang="en-US" sz="1200" b="0" i="1" u="none" strike="noStrike" cap="none" dirty="0">
                <a:solidFill>
                  <a:schemeClr val="dk1"/>
                </a:solidFill>
                <a:latin typeface="Calibri"/>
                <a:ea typeface="Calibri"/>
                <a:cs typeface="Calibri"/>
                <a:sym typeface="Calibri"/>
              </a:rPr>
              <a:t>(Note:</a:t>
            </a:r>
            <a:r>
              <a:rPr lang="en-US" sz="1200" b="0" i="1" u="none" strike="noStrike" cap="none" baseline="0"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Although the language</a:t>
            </a:r>
            <a:r>
              <a:rPr lang="en-US" sz="1200" b="0" i="1" u="none" strike="noStrike" cap="none" baseline="0" dirty="0">
                <a:solidFill>
                  <a:schemeClr val="dk1"/>
                </a:solidFill>
                <a:latin typeface="Calibri"/>
                <a:ea typeface="Calibri"/>
                <a:cs typeface="Calibri"/>
                <a:sym typeface="Calibri"/>
              </a:rPr>
              <a:t> of the Core Action specifies “CCSS”, the Core Action and related indicators are applicable to all CCR standards.)</a:t>
            </a:r>
            <a:endParaRPr lang="en-US" sz="1200" b="0" i="1" u="none" strike="noStrike" cap="none" dirty="0">
              <a:solidFill>
                <a:schemeClr val="dk1"/>
              </a:solidFill>
              <a:latin typeface="Calibri"/>
              <a:ea typeface="Calibri"/>
              <a:cs typeface="Calibri"/>
              <a:sym typeface="Calibri"/>
            </a:endParaRPr>
          </a:p>
          <a:p>
            <a:pPr marL="0" marR="0" lvl="0" indent="0" algn="l" rtl="0">
              <a:spcBef>
                <a:spcPts val="0"/>
              </a:spcBef>
              <a:buClr>
                <a:srgbClr val="000000"/>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835" name="Shape 835"/>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850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rtl="0">
              <a:lnSpc>
                <a:spcPct val="8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Review of the Shift of Focus.</a:t>
            </a:r>
          </a:p>
          <a:p>
            <a:pPr marL="181178" marR="0" lvl="0" indent="-117678" algn="l" rtl="0">
              <a:lnSpc>
                <a:spcPct val="8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6471" marR="0" lvl="0" indent="-6471" algn="l" rtl="0">
              <a:lnSpc>
                <a:spcPct val="80000"/>
              </a:lnSpc>
              <a:spcBef>
                <a:spcPts val="0"/>
              </a:spcBef>
              <a:spcAft>
                <a:spcPts val="0"/>
              </a:spcAft>
              <a:buClr>
                <a:schemeClr val="dk1"/>
              </a:buClr>
              <a:buSzPct val="25000"/>
              <a:buFont typeface="Calibri"/>
              <a:buNone/>
            </a:pPr>
            <a:r>
              <a:rPr lang="en-US" b="1" dirty="0"/>
              <a:t>Details:</a:t>
            </a:r>
            <a:r>
              <a:rPr lang="en-US" dirty="0"/>
              <a:t> </a:t>
            </a:r>
            <a:r>
              <a:rPr lang="en-US" sz="1200" b="0" i="0" u="none" strike="noStrike" cap="none" dirty="0">
                <a:solidFill>
                  <a:schemeClr val="dk1"/>
                </a:solidFill>
                <a:latin typeface="Calibri"/>
                <a:ea typeface="Calibri"/>
                <a:cs typeface="Calibri"/>
                <a:sym typeface="Calibri"/>
              </a:rPr>
              <a:t>(corresponds to each bullet on the slide)</a:t>
            </a:r>
          </a:p>
          <a:p>
            <a:pPr marL="171450" marR="0" lvl="0" indent="-171450" algn="l" rtl="0">
              <a:lnSpc>
                <a:spcPct val="114000"/>
              </a:lnSpc>
              <a:spcBef>
                <a:spcPts val="0"/>
              </a:spcBef>
              <a:spcAft>
                <a:spcPts val="0"/>
              </a:spcAft>
              <a:buClr>
                <a:schemeClr val="dk1"/>
              </a:buClr>
              <a:buSzPct val="102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Significantly narrow the scope of content and deepen how time and energy is spent in the math classroom. This is that notion of “the power of the eraser.” We don’t focus and do less just to do less; we focus to allow the time to go more deeply into content.  </a:t>
            </a:r>
          </a:p>
          <a:p>
            <a:pPr marL="171450" marR="0" lvl="0" indent="-171450" algn="l" rtl="0">
              <a:lnSpc>
                <a:spcPct val="114000"/>
              </a:lnSpc>
              <a:spcBef>
                <a:spcPts val="0"/>
              </a:spcBef>
              <a:spcAft>
                <a:spcPts val="0"/>
              </a:spcAft>
              <a:buClr>
                <a:schemeClr val="dk1"/>
              </a:buClr>
              <a:buSzPct val="102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Focus deeply on what is emphasized in the standards, so that students gain strong foundations. Rather than skating through a lot of topics (covering the curriculum), there are fewer topics on the list– but the expectations in those topics are much deeper.  Without focus, deep understanding of core math concepts for all students cannot be realized. </a:t>
            </a:r>
          </a:p>
          <a:p>
            <a:pPr marL="171450" marR="0" lvl="0" indent="-171450" algn="l" rtl="0">
              <a:lnSpc>
                <a:spcPct val="114000"/>
              </a:lnSpc>
              <a:spcBef>
                <a:spcPts val="0"/>
              </a:spcBef>
              <a:spcAft>
                <a:spcPts val="0"/>
              </a:spcAft>
              <a:buClr>
                <a:schemeClr val="dk1"/>
              </a:buClr>
              <a:buSzPct val="102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Move away from "mile wide, inch deep" curricula. Many math teachers in the U.S. can relate to a “mile wide, inch deep” curriculum where instruction feels rushed.  Prior to CCSSM, teachers might have realized that students didn’t have a solid understanding and moved on anyway, due to the pressure to cover everything.  </a:t>
            </a:r>
          </a:p>
          <a:p>
            <a:pPr marL="171450" marR="0" lvl="0" indent="-171450" algn="l" rtl="0">
              <a:lnSpc>
                <a:spcPct val="114000"/>
              </a:lnSpc>
              <a:spcBef>
                <a:spcPts val="0"/>
              </a:spcBef>
              <a:spcAft>
                <a:spcPts val="0"/>
              </a:spcAft>
              <a:buClr>
                <a:schemeClr val="dk1"/>
              </a:buClr>
              <a:buSzPct val="102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“Less topic coverage can be associated with higher scores on those topics covered because students have more time to master the content that is taught.”     -Ginsburg, et al., 2005</a:t>
            </a:r>
          </a:p>
          <a:p>
            <a:pPr marL="171450" marR="0" lvl="0" indent="-171450" algn="l" rtl="0">
              <a:lnSpc>
                <a:spcPct val="114000"/>
              </a:lnSpc>
              <a:spcBef>
                <a:spcPts val="0"/>
              </a:spcBef>
              <a:spcAft>
                <a:spcPts val="0"/>
              </a:spcAft>
              <a:buClr>
                <a:schemeClr val="dk1"/>
              </a:buClr>
              <a:buSzPct val="102000"/>
              <a:buFont typeface="Arial" panose="020B0604020202020204" pitchFamily="34" charset="0"/>
              <a:buChar char="•"/>
            </a:pPr>
            <a:r>
              <a:rPr lang="en-US" sz="1200" b="0" i="1" u="none" strike="noStrike" cap="none" dirty="0">
                <a:solidFill>
                  <a:schemeClr val="dk1"/>
                </a:solidFill>
                <a:latin typeface="Calibri"/>
                <a:ea typeface="Calibri"/>
                <a:cs typeface="Calibri"/>
                <a:sym typeface="Calibri"/>
              </a:rPr>
              <a:t>(Summary information for the slide.)  </a:t>
            </a:r>
            <a:r>
              <a:rPr lang="en-US" sz="1200" b="0" i="0" u="none" strike="noStrike" cap="none" dirty="0">
                <a:solidFill>
                  <a:schemeClr val="dk1"/>
                </a:solidFill>
                <a:latin typeface="Calibri"/>
                <a:ea typeface="Calibri"/>
                <a:cs typeface="Calibri"/>
                <a:sym typeface="Calibri"/>
              </a:rPr>
              <a:t>The Trends in International Math and Science Study (TIMSS) not only ranks assessment performance of many industrialized nations, but also analyzes the education systems of those countries.  It showed that curriculum in the U.S. “covers” far more topics than those countries that significantly outperform us. In fact, the TIMSS study revealed that in grade 4, high scoring Hong Kong covered only 52% of the topics assessed in TIMSS. However, the U.S., on average, covered 83%. In the U.S. we have been covering more topics with the net result of learning less about them. In essence, we need to “go slow to go fast”- when students have a deep understanding of major topics, they are able to make connections and figure out problems, even those they haven’t been explicitly taught. </a:t>
            </a:r>
          </a:p>
          <a:p>
            <a:pPr marL="0" marR="0" lvl="0" indent="0" algn="l" rtl="0">
              <a:lnSpc>
                <a:spcPct val="114000"/>
              </a:lnSpc>
              <a:spcBef>
                <a:spcPts val="1223"/>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197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The domain-level organization of the CCSS is a helpful way to see the focus required. </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b="1" dirty="0"/>
              <a:t>Details:</a:t>
            </a:r>
          </a:p>
          <a:p>
            <a:pPr marL="174708" marR="0" lvl="0" indent="-174708" algn="l" rtl="0">
              <a:spcBef>
                <a:spcPts val="0"/>
              </a:spcBef>
              <a:spcAft>
                <a:spcPts val="0"/>
              </a:spcAft>
              <a:buClr>
                <a:schemeClr val="dk1"/>
              </a:buClr>
              <a:buSzPct val="100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The two tables give the big picture of the way that content is organized in the CCSS, and how it shifted from past versions.</a:t>
            </a:r>
          </a:p>
          <a:p>
            <a:pPr marL="174708" marR="0" lvl="0" indent="-174708" algn="l" rtl="0">
              <a:spcBef>
                <a:spcPts val="0"/>
              </a:spcBef>
              <a:spcAft>
                <a:spcPts val="0"/>
              </a:spcAft>
              <a:buClr>
                <a:schemeClr val="dk1"/>
              </a:buClr>
              <a:buSzPct val="100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The top table shows the traditional domain organization of mathematical standards.  All 5 domains were equally important in all grades K-8.</a:t>
            </a:r>
          </a:p>
          <a:p>
            <a:pPr marL="174708" marR="0" lvl="0" indent="-174708" algn="l" rtl="0">
              <a:spcBef>
                <a:spcPts val="0"/>
              </a:spcBef>
              <a:spcAft>
                <a:spcPts val="0"/>
              </a:spcAft>
              <a:buClr>
                <a:schemeClr val="dk1"/>
              </a:buClr>
              <a:buSzPct val="100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The bottom table shows the reorganization under CCSS.</a:t>
            </a:r>
          </a:p>
          <a:p>
            <a:pPr marL="174708" marR="0" lvl="0" indent="-174708" algn="l" rtl="0">
              <a:spcBef>
                <a:spcPts val="0"/>
              </a:spcBef>
              <a:spcAft>
                <a:spcPts val="0"/>
              </a:spcAft>
              <a:buClr>
                <a:schemeClr val="dk1"/>
              </a:buClr>
              <a:buSzPct val="100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The color-coding shows how the domain of Number has been split up into multiple domains within K-5 in order to emphasize the importance of this work in the elementary grades.  The green shading shows that Algebra has been turned into the major focus of the middle school grades.  Everything is no longer created equal.</a:t>
            </a:r>
          </a:p>
          <a:p>
            <a:pPr marL="174708" marR="0" lvl="0" indent="-174708" algn="l" rtl="0">
              <a:spcBef>
                <a:spcPts val="0"/>
              </a:spcBef>
              <a:spcAft>
                <a:spcPts val="0"/>
              </a:spcAft>
              <a:buClr>
                <a:schemeClr val="dk1"/>
              </a:buClr>
              <a:buSzPct val="100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Background information: </a:t>
            </a:r>
            <a:r>
              <a:rPr lang="en-US" sz="1200" b="0" i="0" u="none" strike="noStrike" cap="none" dirty="0">
                <a:solidFill>
                  <a:schemeClr val="dk1"/>
                </a:solidFill>
                <a:latin typeface="Calibri"/>
                <a:ea typeface="Calibri"/>
                <a:cs typeface="Calibri"/>
                <a:sym typeface="Calibri"/>
              </a:rPr>
              <a:t> This graphic comes from Jason Zimba’s article &lt;http://achievethecore.org/content/upload/What%20Content%20is%20Visibly%20Emphasized%20in%20the%20CCSSM.pdf&gt;</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a:solidFill>
                  <a:schemeClr val="dk1"/>
                </a:solidFill>
                <a:latin typeface="Calibri"/>
                <a:ea typeface="Calibri"/>
                <a:cs typeface="Calibri"/>
                <a:sym typeface="Calibri"/>
              </a:rPr>
              <a:t>(N</a:t>
            </a:r>
            <a:r>
              <a:rPr lang="en-US" sz="1200" b="0" i="1" u="none" strike="noStrike" cap="none" dirty="0">
                <a:solidFill>
                  <a:schemeClr val="dk1"/>
                </a:solidFill>
                <a:latin typeface="Calibri"/>
                <a:ea typeface="Calibri"/>
                <a:cs typeface="Calibri"/>
                <a:sym typeface="Calibri"/>
              </a:rPr>
              <a:t>ote:</a:t>
            </a:r>
            <a:r>
              <a:rPr lang="en-US" sz="1200" b="0" i="1" u="none" strike="noStrike" cap="none" baseline="0" dirty="0">
                <a:solidFill>
                  <a:schemeClr val="dk1"/>
                </a:solidFill>
                <a:latin typeface="Calibri"/>
                <a:ea typeface="Calibri"/>
                <a:cs typeface="Calibri"/>
                <a:sym typeface="Calibri"/>
              </a:rPr>
              <a:t> </a:t>
            </a:r>
            <a:r>
              <a:rPr lang="en-US" sz="1200" b="0" i="1" u="none" strike="noStrike" cap="none" dirty="0">
                <a:solidFill>
                  <a:schemeClr val="dk1"/>
                </a:solidFill>
                <a:latin typeface="Calibri"/>
                <a:ea typeface="Calibri"/>
                <a:cs typeface="Calibri"/>
                <a:sym typeface="Calibri"/>
              </a:rPr>
              <a:t>Although the language</a:t>
            </a:r>
            <a:r>
              <a:rPr lang="en-US" sz="1200" b="0" i="1" u="none" strike="noStrike" cap="none" baseline="0" dirty="0">
                <a:solidFill>
                  <a:schemeClr val="dk1"/>
                </a:solidFill>
                <a:latin typeface="Calibri"/>
                <a:ea typeface="Calibri"/>
                <a:cs typeface="Calibri"/>
                <a:sym typeface="Calibri"/>
              </a:rPr>
              <a:t> of the Core Action specifies “CCSS”, the Shift of Focus is applicable to all CCR standards.)</a:t>
            </a:r>
            <a:endParaRPr lang="en-US" sz="1200" b="0" i="1"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9877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rtl="0">
              <a:lnSpc>
                <a:spcPct val="8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Review of the Shift of Coherence</a:t>
            </a:r>
          </a:p>
          <a:p>
            <a:pPr marL="6470" marR="0" lvl="0" indent="-6470" algn="l" rtl="0">
              <a:lnSpc>
                <a:spcPct val="80000"/>
              </a:lnSpc>
              <a:spcBef>
                <a:spcPts val="0"/>
              </a:spcBef>
              <a:spcAft>
                <a:spcPts val="0"/>
              </a:spcAft>
              <a:buClr>
                <a:schemeClr val="dk1"/>
              </a:buClr>
              <a:buSzPct val="25000"/>
              <a:buFont typeface="Calibri"/>
              <a:buNone/>
            </a:pPr>
            <a:endParaRPr lang="en-US" b="1" dirty="0"/>
          </a:p>
          <a:p>
            <a:pPr marL="6471" marR="0" lvl="0" indent="-6471" algn="l" rtl="0">
              <a:lnSpc>
                <a:spcPct val="80000"/>
              </a:lnSpc>
              <a:spcBef>
                <a:spcPts val="0"/>
              </a:spcBef>
              <a:spcAft>
                <a:spcPts val="0"/>
              </a:spcAft>
              <a:buClr>
                <a:schemeClr val="dk1"/>
              </a:buClr>
              <a:buSzPct val="25000"/>
              <a:buFont typeface="Calibri"/>
              <a:buNone/>
            </a:pPr>
            <a:r>
              <a:rPr lang="en-US" b="1" dirty="0"/>
              <a:t>Details: </a:t>
            </a:r>
            <a:r>
              <a:rPr lang="en-US" sz="1200" b="0" i="0" u="none" strike="noStrike" cap="none" dirty="0">
                <a:solidFill>
                  <a:schemeClr val="dk1"/>
                </a:solidFill>
                <a:latin typeface="Calibri"/>
                <a:ea typeface="Calibri"/>
                <a:cs typeface="Calibri"/>
                <a:sym typeface="Calibri"/>
              </a:rPr>
              <a:t> (corresponds to each bullet on the slide)</a:t>
            </a:r>
          </a:p>
          <a:p>
            <a:pPr marL="174708" marR="0" lvl="0" indent="-174708" algn="l" rtl="0">
              <a:lnSpc>
                <a:spcPct val="114000"/>
              </a:lnSpc>
              <a:spcBef>
                <a:spcPts val="0"/>
              </a:spcBef>
              <a:spcAft>
                <a:spcPts val="0"/>
              </a:spcAft>
              <a:buClr>
                <a:schemeClr val="dk1"/>
              </a:buClr>
              <a:buSzPct val="100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There are two types of coherence required by the standards: connecting topics within a given grade and connecting learning across grades.  Both of these enhance students’ understanding of mathematical concepts. The organization of the standards themselves build on previous learning, sometimes explicitly in the language of the cluster headings.</a:t>
            </a:r>
          </a:p>
          <a:p>
            <a:pPr marL="174708" marR="0" lvl="0" indent="-174708" algn="l" rtl="0">
              <a:lnSpc>
                <a:spcPct val="114000"/>
              </a:lnSpc>
              <a:spcBef>
                <a:spcPts val="0"/>
              </a:spcBef>
              <a:spcAft>
                <a:spcPts val="0"/>
              </a:spcAft>
              <a:buClr>
                <a:schemeClr val="dk1"/>
              </a:buClr>
              <a:buSzPct val="100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Teachers should be able to count on conceptual understanding of core content and build on it.   Sometimes cluster headings specifically state that students are building on previous learning, but even when it’s not explicitly named in a standard or cluster, connecting to previous learning is part of the design of the standards.</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Typically, current math instructional materials spend as much as 25% of the instructional school year on reviewing and re-teaching previous grade level expectations, not as an extension but rather as a re-teaching which doesn’t leverage the coherence of mathematical ideas to focus on the important content.  This eliminates the idea for teachers that “it doesn’t really matter whether my students learned this topic, they will see it again next year.”</a:t>
            </a:r>
          </a:p>
          <a:p>
            <a:pPr marL="174708" marR="0" lvl="0" indent="-174708" algn="l" rtl="0">
              <a:lnSpc>
                <a:spcPct val="114000"/>
              </a:lnSpc>
              <a:spcBef>
                <a:spcPts val="0"/>
              </a:spcBef>
              <a:spcAft>
                <a:spcPts val="0"/>
              </a:spcAft>
              <a:buClr>
                <a:schemeClr val="dk1"/>
              </a:buClr>
              <a:buSzPct val="100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Mathematics makes sense – this is what high-performing mathematics students get.  It speaks to the idea that math does not consist of a list of isolated topics, but the connectedness is what helps us make sense of math. </a:t>
            </a:r>
          </a:p>
          <a:p>
            <a:pPr marR="0" lvl="0" algn="l" rtl="0">
              <a:spcBef>
                <a:spcPts val="0"/>
              </a:spcBef>
              <a:buNone/>
            </a:pPr>
            <a:endParaRPr lang="en-US" dirty="0"/>
          </a:p>
          <a:p>
            <a:pPr marR="0" lvl="0" algn="l" rtl="0">
              <a:spcBef>
                <a:spcPts val="0"/>
              </a:spcBef>
              <a:buNone/>
            </a:pPr>
            <a:r>
              <a:rPr lang="en-US" b="1" dirty="0"/>
              <a:t>Background information:</a:t>
            </a:r>
          </a:p>
          <a:p>
            <a:pPr marR="0" lvl="0" algn="l" rtl="0">
              <a:spcBef>
                <a:spcPts val="0"/>
              </a:spcBef>
              <a:buNone/>
            </a:pPr>
            <a:r>
              <a:rPr lang="en-US" dirty="0"/>
              <a:t>For more information on the connection between standards, see the </a:t>
            </a:r>
            <a:r>
              <a:rPr lang="en-US" u="sng" dirty="0">
                <a:solidFill>
                  <a:schemeClr val="hlink"/>
                </a:solidFill>
                <a:hlinkClick r:id="rId3"/>
              </a:rPr>
              <a:t>Coherence Map</a:t>
            </a:r>
            <a:r>
              <a:rPr lang="en-US" dirty="0"/>
              <a:t> (http://achievethecore.org/coherence-map/).</a:t>
            </a:r>
          </a:p>
          <a:p>
            <a:pPr marL="6471" marR="0" lvl="0" indent="-6471" algn="l" rtl="0">
              <a:lnSpc>
                <a:spcPct val="80000"/>
              </a:lnSpc>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902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7" name="Shape 677"/>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The purpose of the slide is to share the goals for the day.  </a:t>
            </a:r>
          </a:p>
          <a:p>
            <a:pPr marL="0" marR="0" lvl="0" indent="0" algn="l" rtl="0">
              <a:spcBef>
                <a:spcPts val="0"/>
              </a:spcBef>
              <a:spcAft>
                <a:spcPts val="0"/>
              </a:spcAft>
              <a:buClr>
                <a:schemeClr val="dk1"/>
              </a:buClr>
              <a:buSzPct val="25000"/>
              <a:buFont typeface="Calibri"/>
              <a:buNone/>
            </a:pPr>
            <a:r>
              <a:rPr lang="en-US" i="1" dirty="0"/>
              <a:t>Facilitators may want to a</a:t>
            </a:r>
            <a:r>
              <a:rPr lang="en-US" sz="1200" b="0" i="1" u="none" strike="noStrike" cap="none" dirty="0">
                <a:solidFill>
                  <a:schemeClr val="dk1"/>
                </a:solidFill>
                <a:latin typeface="Calibri"/>
                <a:ea typeface="Calibri"/>
                <a:cs typeface="Calibri"/>
                <a:sym typeface="Calibri"/>
              </a:rPr>
              <a:t>djust </a:t>
            </a:r>
            <a:r>
              <a:rPr lang="en-US" i="1" dirty="0"/>
              <a:t>the goals, based on the format and audience</a:t>
            </a:r>
            <a:r>
              <a:rPr lang="en-US" sz="1200" b="0" i="1" u="none" strike="noStrike" cap="none" dirty="0">
                <a:solidFill>
                  <a:schemeClr val="dk1"/>
                </a:solidFill>
                <a:latin typeface="Calibri"/>
                <a:ea typeface="Calibri"/>
                <a:cs typeface="Calibri"/>
                <a:sym typeface="Calibri"/>
              </a:rPr>
              <a:t>.</a:t>
            </a:r>
          </a:p>
          <a:p>
            <a:pPr marL="0" marR="0" lvl="0" indent="0" algn="l" rtl="0">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a:t>
            </a:r>
          </a:p>
          <a:p>
            <a:pPr marL="465886" marR="0" lvl="0" indent="-300786"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Effective teaching and learning aligned with college- and career-ready (CCR) standards occur when there is a direct relationship among instructional goals, instructional resources, classroom activities, and the standards. </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678" name="Shape 678"/>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2635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Often, Supporting Work is connected to Major Work by the specific language of the standards.</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b="1" dirty="0"/>
              <a:t>Details:</a:t>
            </a:r>
          </a:p>
          <a:p>
            <a:pPr marL="174708" marR="0" lvl="0" indent="-174708" algn="l" rtl="0">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The top standard is from a specific state’s Kindergarten standards, before they adopted CCSS.  You can see that it is statistical work.  In the bottom excerpt from CCSS, the same ideas of data are present, however, it is clearly tied to counting – part of the Major Work of Kindergarten. This is an example</a:t>
            </a:r>
            <a:r>
              <a:rPr lang="en-US" sz="1200" b="0" i="0" u="none" strike="noStrike" cap="none" baseline="0" dirty="0">
                <a:solidFill>
                  <a:schemeClr val="dk1"/>
                </a:solidFill>
                <a:latin typeface="Calibri"/>
                <a:ea typeface="Calibri"/>
                <a:cs typeface="Calibri"/>
                <a:sym typeface="Calibri"/>
              </a:rPr>
              <a:t> of the kind of Coherence expected in CCR standards.</a:t>
            </a:r>
            <a:endParaRPr lang="en-US" sz="1200" b="0" i="0" u="none" strike="noStrike" cap="none" dirty="0">
              <a:solidFill>
                <a:schemeClr val="dk1"/>
              </a:solidFill>
              <a:latin typeface="Calibri"/>
              <a:ea typeface="Calibri"/>
              <a:cs typeface="Calibri"/>
              <a:sym typeface="Calibri"/>
            </a:endParaRPr>
          </a:p>
          <a:p>
            <a:pPr marL="174708" marR="0" lvl="0" indent="-174708"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Often, when looking at supporting standards, the standard itself requires connecting to Major Work in order to make sure it’s fully addressed.  Therefore, to meet the standards as written, materials must connect Major Work to Supporting Work.</a:t>
            </a:r>
          </a:p>
          <a:p>
            <a:pPr marL="174708" marR="0" lvl="0" indent="-174708"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Note that this is true of the Supporting Work</a:t>
            </a:r>
            <a:r>
              <a:rPr lang="en-US" sz="1200" b="0" i="0" u="none" strike="noStrike" cap="none" baseline="0" dirty="0">
                <a:solidFill>
                  <a:schemeClr val="dk1"/>
                </a:solidFill>
                <a:latin typeface="Calibri"/>
                <a:ea typeface="Calibri"/>
                <a:cs typeface="Calibri"/>
                <a:sym typeface="Calibri"/>
              </a:rPr>
              <a:t> standards, but not the Additional Work standards. There is a distinction there and it was a strategic choice to use the term “Supporting” to communicate that there are connections to the Major Work.</a:t>
            </a:r>
            <a:endParaRPr lang="en-US" sz="1200" b="0" i="0" u="none" strike="noStrike" cap="none"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4812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a:t>
            </a:r>
            <a:r>
              <a:rPr lang="en-US" dirty="0"/>
              <a:t>Some standards or cluster headings point to specific connections to previous work</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b="1" dirty="0"/>
              <a:t>Details:</a:t>
            </a:r>
          </a:p>
          <a:p>
            <a:pPr marL="174707" marR="0" lvl="0" indent="-174707" algn="l" rtl="0">
              <a:spcBef>
                <a:spcPts val="0"/>
              </a:spcBef>
              <a:buClr>
                <a:schemeClr val="dk1"/>
              </a:buClr>
              <a:buSzPct val="100000"/>
              <a:buFont typeface="Calibri"/>
              <a:buChar char="-"/>
            </a:pPr>
            <a:r>
              <a:rPr lang="en-US" dirty="0"/>
              <a:t>As an example, </a:t>
            </a:r>
            <a:r>
              <a:rPr lang="en-US" baseline="0" dirty="0"/>
              <a:t>t</a:t>
            </a:r>
            <a:r>
              <a:rPr lang="en-US" dirty="0"/>
              <a:t>his is cluster 5.NF.B. The cluster heading calls out that work students are doing with fractions should relate to previous work with whole number operations.</a:t>
            </a:r>
          </a:p>
          <a:p>
            <a:pPr marL="174707" marR="0" lvl="0" indent="-174707" algn="l" rtl="0">
              <a:spcBef>
                <a:spcPts val="0"/>
              </a:spcBef>
              <a:buClr>
                <a:schemeClr val="dk1"/>
              </a:buClr>
              <a:buSzPct val="100000"/>
              <a:buFont typeface="Calibri"/>
              <a:buChar char="-"/>
            </a:pPr>
            <a:r>
              <a:rPr lang="en-US" dirty="0"/>
              <a:t>This is also called out in the individual standard 5.NF.B.4</a:t>
            </a:r>
          </a:p>
          <a:p>
            <a:pPr marL="174707" marR="0" lvl="0" indent="-174707" algn="l" rtl="0">
              <a:spcBef>
                <a:spcPts val="0"/>
              </a:spcBef>
              <a:buClr>
                <a:schemeClr val="dk1"/>
              </a:buClr>
              <a:buSzPct val="100000"/>
              <a:buFont typeface="Calibri"/>
              <a:buChar char="-"/>
            </a:pPr>
            <a:r>
              <a:rPr lang="en-US" dirty="0"/>
              <a:t>Although some standards specifically call out connections to previous grade-level work, all of the standards are built on a progression of ideas from grade to grade.</a:t>
            </a:r>
          </a:p>
          <a:p>
            <a:pPr marR="0" lvl="0" algn="l" rtl="0">
              <a:spcBef>
                <a:spcPts val="0"/>
              </a:spcBef>
              <a:buNone/>
            </a:pPr>
            <a:endParaRPr lang="en-US" dirty="0"/>
          </a:p>
          <a:p>
            <a:pPr marR="0" lvl="0" algn="l" rtl="0">
              <a:spcBef>
                <a:spcPts val="0"/>
              </a:spcBef>
              <a:buNone/>
            </a:pPr>
            <a:r>
              <a:rPr lang="en-US" b="1" dirty="0"/>
              <a:t>Background information:</a:t>
            </a:r>
          </a:p>
          <a:p>
            <a:pPr marL="0" marR="0" lvl="0" indent="0" algn="l" defTabSz="914400" rtl="0" eaLnBrk="1" fontAlgn="auto" latinLnBrk="0" hangingPunct="1">
              <a:lnSpc>
                <a:spcPct val="100000"/>
              </a:lnSpc>
              <a:spcBef>
                <a:spcPts val="0"/>
              </a:spcBef>
              <a:spcAft>
                <a:spcPts val="0"/>
              </a:spcAft>
              <a:buClr>
                <a:schemeClr val="dk1"/>
              </a:buClr>
              <a:buSzTx/>
              <a:buFont typeface="Calibri"/>
              <a:buNone/>
              <a:tabLst/>
              <a:defRPr/>
            </a:pPr>
            <a:r>
              <a:rPr lang="en-US" dirty="0"/>
              <a:t>For more information on the connection between standards, see the </a:t>
            </a:r>
            <a:r>
              <a:rPr lang="en-US" u="sng" dirty="0">
                <a:solidFill>
                  <a:schemeClr val="hlink"/>
                </a:solidFill>
                <a:hlinkClick r:id="rId3"/>
              </a:rPr>
              <a:t>Coherence Map</a:t>
            </a:r>
            <a:r>
              <a:rPr lang="en-US" u="none" baseline="0" dirty="0">
                <a:solidFill>
                  <a:schemeClr val="dk1"/>
                </a:solidFill>
              </a:rPr>
              <a:t> </a:t>
            </a:r>
            <a:r>
              <a:rPr lang="en-US" dirty="0"/>
              <a:t>(http://achievethecore.org/coherence-map/).</a:t>
            </a:r>
          </a:p>
          <a:p>
            <a:pPr marR="0" lvl="0" algn="l" rtl="0">
              <a:spcBef>
                <a:spcPts val="0"/>
              </a:spcBef>
              <a:buNone/>
            </a:pP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0053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rtl="0">
              <a:lnSpc>
                <a:spcPct val="8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Review of the Shift of Rigor</a:t>
            </a:r>
          </a:p>
          <a:p>
            <a:pPr marL="181178" marR="0" lvl="0" indent="-117678" algn="l" rtl="0">
              <a:lnSpc>
                <a:spcPct val="8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6471" marR="0" lvl="0" indent="-6471" algn="l" rtl="0">
              <a:lnSpc>
                <a:spcPct val="80000"/>
              </a:lnSpc>
              <a:spcBef>
                <a:spcPts val="0"/>
              </a:spcBef>
              <a:spcAft>
                <a:spcPts val="0"/>
              </a:spcAft>
              <a:buClr>
                <a:schemeClr val="dk1"/>
              </a:buClr>
              <a:buSzPct val="25000"/>
              <a:buFont typeface="Calibri"/>
              <a:buNone/>
            </a:pPr>
            <a:r>
              <a:rPr lang="en-US" b="1" dirty="0"/>
              <a:t>Details</a:t>
            </a:r>
            <a:r>
              <a:rPr lang="en-US" sz="1200" b="0" i="0" u="none" strike="noStrike" cap="none" dirty="0">
                <a:solidFill>
                  <a:schemeClr val="dk1"/>
                </a:solidFill>
                <a:latin typeface="Calibri"/>
                <a:ea typeface="Calibri"/>
                <a:cs typeface="Calibri"/>
                <a:sym typeface="Calibri"/>
              </a:rPr>
              <a:t>:</a:t>
            </a:r>
          </a:p>
          <a:p>
            <a:pPr marL="181178" marR="0" lvl="0" indent="-181178" algn="l" rtl="0">
              <a:lnSpc>
                <a:spcPct val="80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Although Rigor has a lot of uses in education, there is a very precise definition in CCR</a:t>
            </a:r>
            <a:r>
              <a:rPr lang="en-US" sz="1200" b="0" i="0" u="none" strike="noStrike" cap="none" baseline="0" dirty="0">
                <a:solidFill>
                  <a:schemeClr val="dk1"/>
                </a:solidFill>
                <a:latin typeface="Calibri"/>
                <a:ea typeface="Calibri"/>
                <a:cs typeface="Calibri"/>
                <a:sym typeface="Calibri"/>
              </a:rPr>
              <a:t> standards </a:t>
            </a:r>
            <a:r>
              <a:rPr lang="en-US" sz="1200" b="0" i="0" u="none" strike="noStrike" cap="none" dirty="0">
                <a:solidFill>
                  <a:schemeClr val="dk1"/>
                </a:solidFill>
                <a:latin typeface="Calibri"/>
                <a:ea typeface="Calibri"/>
                <a:cs typeface="Calibri"/>
                <a:sym typeface="Calibri"/>
              </a:rPr>
              <a:t>and what they require.</a:t>
            </a:r>
          </a:p>
          <a:p>
            <a:pPr marL="181178" marR="0" lvl="0" indent="-181178" algn="l" rtl="0">
              <a:lnSpc>
                <a:spcPct val="80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In the context of the CCR standards, Rigor means pursuing conceptual understanding, procedural skill and fluency, and application as they are called for in the standards.</a:t>
            </a:r>
          </a:p>
          <a:p>
            <a:pPr marL="181178" marR="0" lvl="0" indent="-181178" algn="l" rtl="0">
              <a:lnSpc>
                <a:spcPct val="80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It is about the depth of what is expected in the standards, and also about what one should expect to see in instructional materials. </a:t>
            </a:r>
          </a:p>
          <a:p>
            <a:pPr marL="181178" marR="0" lvl="0" indent="-181178" algn="l" rtl="0">
              <a:lnSpc>
                <a:spcPct val="80000"/>
              </a:lnSpc>
              <a:spcBef>
                <a:spcPts val="0"/>
              </a:spcBef>
              <a:spcAft>
                <a:spcPts val="0"/>
              </a:spcAft>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Rigor in CCR</a:t>
            </a:r>
            <a:r>
              <a:rPr lang="en-US" sz="1200" b="0" i="0" u="none" strike="noStrike" cap="none" baseline="0" dirty="0">
                <a:solidFill>
                  <a:schemeClr val="dk1"/>
                </a:solidFill>
                <a:latin typeface="Calibri"/>
                <a:ea typeface="Calibri"/>
                <a:cs typeface="Calibri"/>
                <a:sym typeface="Calibri"/>
              </a:rPr>
              <a:t> standards</a:t>
            </a:r>
            <a:r>
              <a:rPr lang="en-US" sz="1200" b="0" i="0" u="none" strike="noStrike" cap="none" dirty="0">
                <a:solidFill>
                  <a:schemeClr val="dk1"/>
                </a:solidFill>
                <a:latin typeface="Calibri"/>
                <a:ea typeface="Calibri"/>
                <a:cs typeface="Calibri"/>
                <a:sym typeface="Calibri"/>
              </a:rPr>
              <a:t> speaks to the balance of three components and the fact that each requires specific attention in instructional materials. This doesn’t mean that it’s an equal amount of time in each lesson (20 min/20 min/20 min) but equal over the course of the year, as required by the standards.</a:t>
            </a:r>
          </a:p>
          <a:p>
            <a:pPr marL="181178" marR="0" lvl="0" indent="-181178" algn="l" rtl="0">
              <a:lnSpc>
                <a:spcPct val="80000"/>
              </a:lnSpc>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Often, bias comes into play when we think about Rigor and whether a specific aspect is more important. However, the standards require a balance of all 3 aspects.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687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6" name="Shape 816"/>
          <p:cNvSpPr txBox="1">
            <a:spLocks noGrp="1"/>
          </p:cNvSpPr>
          <p:nvPr>
            <p:ph type="body" idx="1"/>
          </p:nvPr>
        </p:nvSpPr>
        <p:spPr>
          <a:xfrm>
            <a:off x="701041" y="4473892"/>
            <a:ext cx="5608200" cy="3660600"/>
          </a:xfrm>
          <a:prstGeom prst="rect">
            <a:avLst/>
          </a:prstGeom>
          <a:noFill/>
          <a:ln>
            <a:noFill/>
          </a:ln>
        </p:spPr>
        <p:txBody>
          <a:bodyPr lIns="93150" tIns="93150" rIns="93150" bIns="93150" anchor="t" anchorCtr="0">
            <a:noAutofit/>
          </a:bodyPr>
          <a:lstStyle/>
          <a:p>
            <a:pPr lvl="0" rtl="0">
              <a:spcBef>
                <a:spcPts val="0"/>
              </a:spcBef>
              <a:buClr>
                <a:schemeClr val="dk1"/>
              </a:buClr>
              <a:buSzPct val="25000"/>
              <a:buFont typeface="Calibri"/>
              <a:buNone/>
            </a:pPr>
            <a:r>
              <a:rPr lang="en-US" b="1" dirty="0"/>
              <a:t>Big Idea:</a:t>
            </a:r>
            <a:r>
              <a:rPr lang="en-US" dirty="0"/>
              <a:t>  Many standards have language that signals they are targeted specific aspects of Rigor. Using the next two slides, have participants complete the activity to identify the aspects of Rigor.  </a:t>
            </a:r>
          </a:p>
          <a:p>
            <a:pPr lvl="0" rtl="0">
              <a:spcBef>
                <a:spcPts val="0"/>
              </a:spcBef>
              <a:buClr>
                <a:schemeClr val="dk1"/>
              </a:buClr>
              <a:buSzPct val="25000"/>
              <a:buFont typeface="Calibri"/>
              <a:buNone/>
            </a:pPr>
            <a:endParaRPr dirty="0"/>
          </a:p>
          <a:p>
            <a:pPr lvl="0" rtl="0">
              <a:spcBef>
                <a:spcPts val="0"/>
              </a:spcBef>
              <a:buClr>
                <a:schemeClr val="dk1"/>
              </a:buClr>
              <a:buSzPct val="25000"/>
              <a:buFont typeface="Calibri"/>
              <a:buNone/>
            </a:pPr>
            <a:r>
              <a:rPr lang="en-US" b="1" dirty="0"/>
              <a:t>Details:</a:t>
            </a:r>
          </a:p>
          <a:p>
            <a:pPr marL="174707" lvl="0" indent="-174707" rtl="0">
              <a:spcBef>
                <a:spcPts val="0"/>
              </a:spcBef>
              <a:buSzPct val="100000"/>
              <a:buFont typeface="Arial" panose="020B0604020202020204" pitchFamily="34" charset="0"/>
              <a:buChar char="•"/>
            </a:pPr>
            <a:r>
              <a:rPr lang="en-US" dirty="0"/>
              <a:t>The balance of aspects of Rigor is built into the language of many standards, such as the ones included within this slide.</a:t>
            </a:r>
          </a:p>
          <a:p>
            <a:pPr marL="174707" lvl="0" indent="-174707" rtl="0">
              <a:spcBef>
                <a:spcPts val="0"/>
              </a:spcBef>
              <a:buSzPct val="100000"/>
              <a:buFont typeface="Arial" panose="020B0604020202020204" pitchFamily="34" charset="0"/>
              <a:buChar char="•"/>
            </a:pPr>
            <a:r>
              <a:rPr lang="en-US" dirty="0"/>
              <a:t>In these two standards from the 6th grade Expressions and Equations domain (CCSS</a:t>
            </a:r>
            <a:r>
              <a:rPr lang="en-US" baseline="0" dirty="0"/>
              <a:t>)</a:t>
            </a:r>
            <a:r>
              <a:rPr lang="en-US" dirty="0"/>
              <a:t>, there are signals to all three aspects of Rigor.</a:t>
            </a:r>
          </a:p>
          <a:p>
            <a:pPr marL="174707" lvl="0" indent="-174707" rtl="0">
              <a:spcBef>
                <a:spcPts val="0"/>
              </a:spcBef>
              <a:buSzPct val="100000"/>
              <a:buFont typeface="Arial" panose="020B0604020202020204" pitchFamily="34" charset="0"/>
              <a:buChar char="•"/>
            </a:pPr>
            <a:r>
              <a:rPr lang="en-US" dirty="0"/>
              <a:t>Have participants identify language related to each aspect of Rigor.  On the next slide, click through to reveal the language tied to conceptual understanding (yellow), procedural skill (blue), and application (purple.)</a:t>
            </a:r>
          </a:p>
          <a:p>
            <a:pPr marL="174707" lvl="0" indent="-174707" rtl="0">
              <a:spcBef>
                <a:spcPts val="0"/>
              </a:spcBef>
              <a:buSzPct val="100000"/>
              <a:buFont typeface="Arial" panose="020B0604020202020204" pitchFamily="34" charset="0"/>
              <a:buChar char="•"/>
            </a:pPr>
            <a:r>
              <a:rPr lang="en-US" dirty="0"/>
              <a:t>Note that some standards very clearly target a single aspect of rigor, some target multiple aspects of rigor, and some are hard to categorize.</a:t>
            </a:r>
          </a:p>
          <a:p>
            <a:pPr marL="0" marR="0" lvl="0" indent="0" algn="l" rtl="0">
              <a:spcBef>
                <a:spcPts val="0"/>
              </a:spcBef>
              <a:buClr>
                <a:schemeClr val="dk1"/>
              </a:buClr>
              <a:buSzPct val="25000"/>
              <a:buFont typeface="Calibri"/>
              <a:buNone/>
            </a:pPr>
            <a:endParaRPr dirty="0"/>
          </a:p>
        </p:txBody>
      </p:sp>
      <p:sp>
        <p:nvSpPr>
          <p:cNvPr id="817" name="Shape 817"/>
          <p:cNvSpPr txBox="1">
            <a:spLocks noGrp="1"/>
          </p:cNvSpPr>
          <p:nvPr>
            <p:ph type="sldNum" idx="12"/>
          </p:nvPr>
        </p:nvSpPr>
        <p:spPr>
          <a:xfrm>
            <a:off x="3970937" y="8829967"/>
            <a:ext cx="3037799" cy="466500"/>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5335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3" name="Shape 823"/>
          <p:cNvSpPr txBox="1">
            <a:spLocks noGrp="1"/>
          </p:cNvSpPr>
          <p:nvPr>
            <p:ph type="body" idx="1"/>
          </p:nvPr>
        </p:nvSpPr>
        <p:spPr>
          <a:xfrm>
            <a:off x="701041" y="4473892"/>
            <a:ext cx="5608319" cy="3660457"/>
          </a:xfrm>
          <a:prstGeom prst="rect">
            <a:avLst/>
          </a:prstGeom>
          <a:noFill/>
          <a:ln>
            <a:noFill/>
          </a:ln>
        </p:spPr>
        <p:txBody>
          <a:bodyPr lIns="93150" tIns="93150" rIns="93150" bIns="93150" anchor="t" anchorCtr="0">
            <a:noAutofit/>
          </a:bodyPr>
          <a:lstStyle/>
          <a:p>
            <a:pPr lvl="0" rtl="0">
              <a:spcBef>
                <a:spcPts val="0"/>
              </a:spcBef>
              <a:buClr>
                <a:schemeClr val="dk1"/>
              </a:buClr>
              <a:buSzPct val="25000"/>
              <a:buFont typeface="Calibri"/>
              <a:buNone/>
            </a:pPr>
            <a:r>
              <a:rPr lang="en-US" b="1" dirty="0"/>
              <a:t>Big Idea:</a:t>
            </a:r>
            <a:r>
              <a:rPr lang="en-US" dirty="0"/>
              <a:t>  Continuation of activity on previous slide:  many standards have language that signals they are targeted specific aspects of Rigor.</a:t>
            </a:r>
          </a:p>
          <a:p>
            <a:pPr lvl="0" rtl="0">
              <a:spcBef>
                <a:spcPts val="0"/>
              </a:spcBef>
              <a:buClr>
                <a:schemeClr val="dk1"/>
              </a:buClr>
              <a:buSzPct val="25000"/>
              <a:buFont typeface="Calibri"/>
              <a:buNone/>
            </a:pPr>
            <a:endParaRPr dirty="0"/>
          </a:p>
          <a:p>
            <a:pPr lvl="0" rtl="0">
              <a:spcBef>
                <a:spcPts val="0"/>
              </a:spcBef>
              <a:buClr>
                <a:schemeClr val="dk1"/>
              </a:buClr>
              <a:buSzPct val="25000"/>
              <a:buFont typeface="Calibri"/>
              <a:buNone/>
            </a:pPr>
            <a:r>
              <a:rPr lang="en-US" b="1" dirty="0"/>
              <a:t>Details:</a:t>
            </a:r>
          </a:p>
          <a:p>
            <a:pPr marL="174707" lvl="0" indent="-174707" rtl="0">
              <a:spcBef>
                <a:spcPts val="0"/>
              </a:spcBef>
              <a:buSzPct val="100000"/>
              <a:buFont typeface="Arial" panose="020B0604020202020204" pitchFamily="34" charset="0"/>
              <a:buChar char="•"/>
            </a:pPr>
            <a:r>
              <a:rPr lang="en-US" dirty="0"/>
              <a:t>The balance of aspects of Rigor in these standards are represented as follows:</a:t>
            </a:r>
          </a:p>
          <a:p>
            <a:pPr marL="628650" lvl="1" indent="-171450" rtl="0">
              <a:spcBef>
                <a:spcPts val="0"/>
              </a:spcBef>
              <a:buFont typeface="Arial" panose="020B0604020202020204" pitchFamily="34" charset="0"/>
              <a:buChar char="•"/>
            </a:pPr>
            <a:r>
              <a:rPr lang="en-US" dirty="0"/>
              <a:t>conceptual understanding (yellow)</a:t>
            </a:r>
          </a:p>
          <a:p>
            <a:pPr marL="628650" lvl="1" indent="-171450" rtl="0">
              <a:spcBef>
                <a:spcPts val="0"/>
              </a:spcBef>
              <a:buFont typeface="Arial" panose="020B0604020202020204" pitchFamily="34" charset="0"/>
              <a:buChar char="•"/>
            </a:pPr>
            <a:r>
              <a:rPr lang="en-US" dirty="0"/>
              <a:t>procedural skill (blue)</a:t>
            </a:r>
          </a:p>
          <a:p>
            <a:pPr marL="628650" lvl="1" indent="-171450" rtl="0">
              <a:spcBef>
                <a:spcPts val="0"/>
              </a:spcBef>
              <a:buFont typeface="Arial" panose="020B0604020202020204" pitchFamily="34" charset="0"/>
              <a:buChar char="•"/>
            </a:pPr>
            <a:r>
              <a:rPr lang="en-US" dirty="0"/>
              <a:t>application (purple.)</a:t>
            </a:r>
          </a:p>
          <a:p>
            <a:pPr marL="174707" lvl="0" indent="-174707" rtl="0">
              <a:spcBef>
                <a:spcPts val="0"/>
              </a:spcBef>
              <a:buSzPct val="100000"/>
              <a:buFont typeface="Arial" panose="020B0604020202020204" pitchFamily="34" charset="0"/>
              <a:buChar char="•"/>
            </a:pPr>
            <a:r>
              <a:rPr lang="en-US" dirty="0"/>
              <a:t>Note that some standards very clearly target a single aspect of Rigor, some target multiple aspects of Rigor, and some are hard to categorize.</a:t>
            </a:r>
          </a:p>
          <a:p>
            <a:pPr marL="174707" lvl="0" indent="-174707" rtl="0">
              <a:spcBef>
                <a:spcPts val="0"/>
              </a:spcBef>
              <a:buSzPct val="100000"/>
              <a:buFont typeface="Arial" panose="020B0604020202020204" pitchFamily="34" charset="0"/>
              <a:buChar char="•"/>
            </a:pPr>
            <a:r>
              <a:rPr lang="en-US" dirty="0"/>
              <a:t>It is</a:t>
            </a:r>
            <a:r>
              <a:rPr lang="en-US" baseline="0" dirty="0"/>
              <a:t> helpful to think about the aspects of Rigor not as buckets, but as a continuum. </a:t>
            </a:r>
            <a:endParaRPr lang="en-US" dirty="0"/>
          </a:p>
          <a:p>
            <a:pPr marL="0" marR="0" lvl="0" indent="0" algn="l" rtl="0">
              <a:spcBef>
                <a:spcPts val="0"/>
              </a:spcBef>
              <a:buClr>
                <a:schemeClr val="dk1"/>
              </a:buClr>
              <a:buSzPct val="25000"/>
              <a:buFont typeface="Calibri"/>
              <a:buNone/>
            </a:pPr>
            <a:endParaRPr dirty="0"/>
          </a:p>
        </p:txBody>
      </p:sp>
      <p:sp>
        <p:nvSpPr>
          <p:cNvPr id="824" name="Shape 824"/>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0145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Shape 84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1" name="Shape 841"/>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The purpose of the slide is to provide a placeholder for when participants engage with the mathematics that the teacher has planned for the lesson. </a:t>
            </a:r>
            <a:r>
              <a:rPr lang="en-US" sz="1200" b="0" i="1" u="none" strike="noStrike" cap="none" dirty="0">
                <a:solidFill>
                  <a:schemeClr val="dk1"/>
                </a:solidFill>
                <a:latin typeface="Calibri"/>
                <a:ea typeface="Calibri"/>
                <a:cs typeface="Calibri"/>
                <a:sym typeface="Calibri"/>
              </a:rPr>
              <a:t>(Facilitator may want to add a screenshot of the math assignment for the presentation.)</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  </a:t>
            </a:r>
          </a:p>
          <a:p>
            <a:pPr marL="465886" marR="0" lvl="0" indent="-300786"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Set the stage for this work by letting participants</a:t>
            </a:r>
            <a:r>
              <a:rPr lang="en-US" sz="1200" b="0" i="0" u="none" strike="noStrike" cap="none" baseline="0" dirty="0">
                <a:solidFill>
                  <a:schemeClr val="dk1"/>
                </a:solidFill>
                <a:latin typeface="Calibri"/>
                <a:ea typeface="Calibri"/>
                <a:cs typeface="Calibri"/>
                <a:sym typeface="Calibri"/>
              </a:rPr>
              <a:t> know that they will be completing the student work from the lesson they will be observing.  The student work has not been edited and therefore doesn’t necessarily represent exemplary materials.</a:t>
            </a:r>
          </a:p>
          <a:p>
            <a:pPr marL="465886" marR="0" lvl="0" indent="-300786"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Facilitators may choose to have participants do the math individually or as partners,</a:t>
            </a:r>
            <a:r>
              <a:rPr lang="en-US" sz="1200" b="0" i="0" u="none" strike="noStrike" cap="none" baseline="0" dirty="0">
                <a:solidFill>
                  <a:schemeClr val="dk1"/>
                </a:solidFill>
                <a:latin typeface="Calibri"/>
                <a:ea typeface="Calibri"/>
                <a:cs typeface="Calibri"/>
                <a:sym typeface="Calibri"/>
              </a:rPr>
              <a:t> but participants should be engaging in their work as if they were a student.</a:t>
            </a:r>
            <a:r>
              <a:rPr lang="en-US" sz="1200" b="0" i="0" u="none" strike="noStrike" cap="none" dirty="0">
                <a:solidFill>
                  <a:schemeClr val="dk1"/>
                </a:solidFill>
                <a:latin typeface="Calibri"/>
                <a:ea typeface="Calibri"/>
                <a:cs typeface="Calibri"/>
                <a:sym typeface="Calibri"/>
              </a:rPr>
              <a:t> </a:t>
            </a:r>
          </a:p>
          <a:p>
            <a:pPr marL="465886" marR="0" lvl="0" indent="-300786" algn="l" rtl="0">
              <a:spcBef>
                <a:spcPts val="0"/>
              </a:spcBef>
              <a:spcAft>
                <a:spcPts val="0"/>
              </a:spcAft>
              <a:buClr>
                <a:schemeClr val="dk1"/>
              </a:buClr>
              <a:buSzPct val="83333"/>
              <a:buFont typeface="Calibri"/>
              <a:buChar char="●"/>
            </a:pPr>
            <a:r>
              <a:rPr lang="en-US" dirty="0"/>
              <a:t>Some participants may be hesitant to do the math, depending on their comfort with the content.  This is a good point to reiterate that everyone is engaging in the work from a learner stance.</a:t>
            </a:r>
          </a:p>
          <a:p>
            <a:pPr marL="465886" marR="0" lvl="0" indent="-300786" algn="l" rtl="0">
              <a:spcBef>
                <a:spcPts val="0"/>
              </a:spcBef>
              <a:spcAft>
                <a:spcPts val="0"/>
              </a:spcAft>
              <a:buClr>
                <a:schemeClr val="dk1"/>
              </a:buClr>
              <a:buSzPct val="83333"/>
              <a:buFont typeface="Calibri"/>
              <a:buChar char="●"/>
            </a:pPr>
            <a:r>
              <a:rPr lang="en-US" sz="1200" b="0" i="0" u="none" strike="noStrike" kern="1200" cap="none" dirty="0">
                <a:solidFill>
                  <a:schemeClr val="dk1"/>
                </a:solidFill>
                <a:effectLst/>
                <a:latin typeface="Calibri"/>
                <a:ea typeface="Calibri"/>
                <a:cs typeface="Calibri"/>
                <a:sym typeface="Calibri"/>
              </a:rPr>
              <a:t>Facilitator’s should reference the </a:t>
            </a:r>
            <a:r>
              <a:rPr lang="en-US" sz="1200" b="1" i="0" u="none" strike="noStrike" kern="1200" cap="none" dirty="0">
                <a:solidFill>
                  <a:schemeClr val="dk1"/>
                </a:solidFill>
                <a:effectLst/>
                <a:latin typeface="Calibri"/>
                <a:ea typeface="Calibri"/>
                <a:cs typeface="Calibri"/>
                <a:sym typeface="Calibri"/>
              </a:rPr>
              <a:t>Experience the Content of the Lesson: Discussion Guide </a:t>
            </a:r>
            <a:r>
              <a:rPr lang="en-US" sz="1200" b="0" i="0" u="none" strike="noStrike" kern="1200" cap="none" dirty="0">
                <a:solidFill>
                  <a:schemeClr val="dk1"/>
                </a:solidFill>
                <a:effectLst/>
                <a:latin typeface="Calibri"/>
                <a:ea typeface="Calibri"/>
                <a:cs typeface="Calibri"/>
                <a:sym typeface="Calibri"/>
              </a:rPr>
              <a:t>for detailed support in</a:t>
            </a:r>
            <a:r>
              <a:rPr lang="en-US" sz="1200" b="0" i="0" u="none" strike="noStrike" kern="1200" cap="none" baseline="0" dirty="0">
                <a:solidFill>
                  <a:schemeClr val="dk1"/>
                </a:solidFill>
                <a:effectLst/>
                <a:latin typeface="Calibri"/>
                <a:ea typeface="Calibri"/>
                <a:cs typeface="Calibri"/>
                <a:sym typeface="Calibri"/>
              </a:rPr>
              <a:t> relation to the activity.</a:t>
            </a:r>
            <a:endParaRPr lang="en-US" b="1" dirty="0"/>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Background Knowledge:  </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When observing a lesson through video, observers often miss the opportunity to experience the math that students are doing.  It is because of this that we recommend for participants of this module to take time to experience the math that is being planned for the class.  </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Prepare for the activity:</a:t>
            </a:r>
          </a:p>
          <a:p>
            <a:pPr lvl="0"/>
            <a:r>
              <a:rPr lang="en-US" sz="1200" b="0" i="0" u="none" strike="noStrike" kern="1200" cap="none" dirty="0">
                <a:solidFill>
                  <a:schemeClr val="dk1"/>
                </a:solidFill>
                <a:effectLst/>
                <a:latin typeface="Calibri"/>
                <a:ea typeface="Calibri"/>
                <a:cs typeface="Calibri"/>
                <a:sym typeface="Calibri"/>
              </a:rPr>
              <a:t>As</a:t>
            </a:r>
            <a:r>
              <a:rPr lang="en-US" sz="1200" b="0" i="0" u="none" strike="noStrike" kern="1200" cap="none" baseline="0" dirty="0">
                <a:solidFill>
                  <a:schemeClr val="dk1"/>
                </a:solidFill>
                <a:effectLst/>
                <a:latin typeface="Calibri"/>
                <a:ea typeface="Calibri"/>
                <a:cs typeface="Calibri"/>
                <a:sym typeface="Calibri"/>
              </a:rPr>
              <a:t> a facilitator, d</a:t>
            </a:r>
            <a:r>
              <a:rPr lang="en-US" sz="1200" b="0" i="0" u="none" strike="noStrike" kern="1200" cap="none" dirty="0">
                <a:solidFill>
                  <a:schemeClr val="dk1"/>
                </a:solidFill>
                <a:effectLst/>
                <a:latin typeface="Calibri"/>
                <a:ea typeface="Calibri"/>
                <a:cs typeface="Calibri"/>
                <a:sym typeface="Calibri"/>
              </a:rPr>
              <a:t>o the math yourself.</a:t>
            </a:r>
            <a:endParaRPr lang="en-US" sz="1600" b="0" i="0" u="none" strike="noStrike" kern="1200" cap="none" dirty="0">
              <a:solidFill>
                <a:schemeClr val="dk1"/>
              </a:solidFill>
              <a:effectLst/>
              <a:latin typeface="Calibri"/>
              <a:ea typeface="Calibri"/>
              <a:cs typeface="Calibri"/>
              <a:sym typeface="Calibri"/>
            </a:endParaRPr>
          </a:p>
          <a:p>
            <a:pPr lvl="0"/>
            <a:r>
              <a:rPr lang="en-US" sz="1200" b="0" i="0" u="none" strike="noStrike" kern="1200" cap="none" dirty="0">
                <a:solidFill>
                  <a:schemeClr val="dk1"/>
                </a:solidFill>
                <a:effectLst/>
                <a:latin typeface="Calibri"/>
                <a:ea typeface="Calibri"/>
                <a:cs typeface="Calibri"/>
                <a:sym typeface="Calibri"/>
              </a:rPr>
              <a:t>Plan to lead the discussion in a way that allows you to model the instructional practices in the IPG.  With an emphasis on:</a:t>
            </a:r>
            <a:endParaRPr lang="en-US" sz="1600" b="0" i="0" u="none" strike="noStrike" kern="1200" cap="none" dirty="0">
              <a:solidFill>
                <a:schemeClr val="dk1"/>
              </a:solidFill>
              <a:effectLst/>
              <a:latin typeface="Calibri"/>
              <a:ea typeface="Calibri"/>
              <a:cs typeface="Calibri"/>
              <a:sym typeface="Calibri"/>
            </a:endParaRPr>
          </a:p>
          <a:p>
            <a:pPr lvl="1"/>
            <a:r>
              <a:rPr lang="en-US" sz="1200" b="0" i="0" u="none" strike="noStrike" kern="1200" cap="none" dirty="0">
                <a:solidFill>
                  <a:schemeClr val="dk1"/>
                </a:solidFill>
                <a:effectLst/>
                <a:latin typeface="Calibri"/>
                <a:ea typeface="Calibri"/>
                <a:cs typeface="Calibri"/>
                <a:sym typeface="Calibri"/>
              </a:rPr>
              <a:t>2A: The teacher makes the mathematics of the lesson explicit through the use of explanations, representations, tasks, and/or examples. The mathematics presented is clear and correct.</a:t>
            </a:r>
            <a:endParaRPr lang="en-US" sz="1600" b="0" i="0" u="none" strike="noStrike" kern="1200" cap="none" dirty="0">
              <a:solidFill>
                <a:schemeClr val="dk1"/>
              </a:solidFill>
              <a:effectLst/>
              <a:latin typeface="Calibri"/>
              <a:ea typeface="Calibri"/>
              <a:cs typeface="Calibri"/>
              <a:sym typeface="Calibri"/>
            </a:endParaRPr>
          </a:p>
          <a:p>
            <a:pPr lvl="1"/>
            <a:r>
              <a:rPr lang="en-US" sz="1200" b="0" i="0" u="none" strike="noStrike" kern="1200" cap="none" dirty="0">
                <a:solidFill>
                  <a:schemeClr val="dk1"/>
                </a:solidFill>
                <a:effectLst/>
                <a:latin typeface="Calibri"/>
                <a:ea typeface="Calibri"/>
                <a:cs typeface="Calibri"/>
                <a:sym typeface="Calibri"/>
              </a:rPr>
              <a:t>2C: The teacher strengthens all students’ understanding of the content by strategically sharing variety of students’ representations and solution methods.</a:t>
            </a:r>
            <a:endParaRPr lang="en-US" sz="1600" b="0" i="0" u="none" strike="noStrike" kern="1200" cap="none" dirty="0">
              <a:solidFill>
                <a:schemeClr val="dk1"/>
              </a:solidFill>
              <a:effectLst/>
              <a:latin typeface="Calibri"/>
              <a:ea typeface="Calibri"/>
              <a:cs typeface="Calibri"/>
              <a:sym typeface="Calibri"/>
            </a:endParaRPr>
          </a:p>
          <a:p>
            <a:pPr lvl="1"/>
            <a:r>
              <a:rPr lang="en-US" sz="1200" b="0" i="0" u="none" strike="noStrike" kern="1200" cap="none" dirty="0">
                <a:solidFill>
                  <a:schemeClr val="dk1"/>
                </a:solidFill>
                <a:effectLst/>
                <a:latin typeface="Calibri"/>
                <a:ea typeface="Calibri"/>
                <a:cs typeface="Calibri"/>
                <a:sym typeface="Calibri"/>
              </a:rPr>
              <a:t>3C: The teacher establishes a classroom culture in which students explain their thinking.</a:t>
            </a:r>
            <a:endParaRPr lang="en-US" sz="1600" b="0" i="0" u="none" strike="noStrike" kern="1200" cap="none" dirty="0">
              <a:solidFill>
                <a:schemeClr val="dk1"/>
              </a:solidFill>
              <a:effectLst/>
              <a:latin typeface="Calibri"/>
              <a:ea typeface="Calibri"/>
              <a:cs typeface="Calibri"/>
              <a:sym typeface="Calibri"/>
            </a:endParaRPr>
          </a:p>
          <a:p>
            <a:pPr lvl="1"/>
            <a:r>
              <a:rPr lang="en-US" sz="1200" b="0" i="0" u="none" strike="noStrike" kern="1200" cap="none" dirty="0">
                <a:solidFill>
                  <a:schemeClr val="dk1"/>
                </a:solidFill>
                <a:effectLst/>
                <a:latin typeface="Calibri"/>
                <a:ea typeface="Calibri"/>
                <a:cs typeface="Calibri"/>
                <a:sym typeface="Calibri"/>
              </a:rPr>
              <a:t>3E: The teacher connects and develops students’ informal language to precise mathematical language appropriate to their grade.</a:t>
            </a:r>
            <a:endParaRPr lang="en-US" sz="1600" b="0" i="0" u="none" strike="noStrike" kern="1200" cap="none" dirty="0">
              <a:solidFill>
                <a:schemeClr val="dk1"/>
              </a:solidFill>
              <a:effectLst/>
              <a:latin typeface="Calibri"/>
              <a:ea typeface="Calibri"/>
              <a:cs typeface="Calibri"/>
              <a:sym typeface="Calibri"/>
            </a:endParaRPr>
          </a:p>
          <a:p>
            <a:pPr lvl="1"/>
            <a:r>
              <a:rPr lang="en-US" sz="1200" b="0" i="0" u="none" strike="noStrike" kern="1200" cap="none" dirty="0">
                <a:solidFill>
                  <a:schemeClr val="dk1"/>
                </a:solidFill>
                <a:effectLst/>
                <a:latin typeface="Calibri"/>
                <a:ea typeface="Calibri"/>
                <a:cs typeface="Calibri"/>
                <a:sym typeface="Calibri"/>
              </a:rPr>
              <a:t>3G: The teacher asks students to explain and justify work and provides feedback that helps students revise initial work.</a:t>
            </a:r>
            <a:endParaRPr lang="en-US" sz="1600" b="0" i="0" u="none" strike="noStrike" kern="1200" cap="none" dirty="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842" name="Shape 842"/>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533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Shape 84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8" name="Shape 848"/>
          <p:cNvSpPr txBox="1">
            <a:spLocks noGrp="1"/>
          </p:cNvSpPr>
          <p:nvPr>
            <p:ph type="body" idx="1"/>
          </p:nvPr>
        </p:nvSpPr>
        <p:spPr>
          <a:xfrm>
            <a:off x="701041" y="4473892"/>
            <a:ext cx="5608319" cy="3660457"/>
          </a:xfrm>
          <a:prstGeom prst="rect">
            <a:avLst/>
          </a:prstGeom>
          <a:noFill/>
          <a:ln>
            <a:noFill/>
          </a:ln>
        </p:spPr>
        <p:txBody>
          <a:bodyPr lIns="93150" tIns="93150" rIns="93150" bIns="93150" anchor="t" anchorCtr="0">
            <a:noAutofit/>
          </a:bodyPr>
          <a:lstStyle/>
          <a:p>
            <a:pPr lvl="0" rtl="0">
              <a:spcBef>
                <a:spcPts val="0"/>
              </a:spcBef>
              <a:buClr>
                <a:schemeClr val="dk1"/>
              </a:buClr>
              <a:buSzPct val="25000"/>
              <a:buFont typeface="Calibri"/>
              <a:buNone/>
            </a:pPr>
            <a:r>
              <a:rPr lang="en-US" b="1" dirty="0"/>
              <a:t>Big idea: </a:t>
            </a:r>
            <a:r>
              <a:rPr lang="en-US" dirty="0"/>
              <a:t>Have a brief discussion about the standards addressed</a:t>
            </a:r>
          </a:p>
          <a:p>
            <a:pPr lvl="0" rtl="0">
              <a:spcBef>
                <a:spcPts val="0"/>
              </a:spcBef>
              <a:buClr>
                <a:schemeClr val="dk1"/>
              </a:buClr>
              <a:buSzPct val="25000"/>
              <a:buFont typeface="Calibri"/>
              <a:buNone/>
            </a:pPr>
            <a:endParaRPr dirty="0"/>
          </a:p>
          <a:p>
            <a:pPr lvl="0" rtl="0">
              <a:spcBef>
                <a:spcPts val="0"/>
              </a:spcBef>
              <a:buClr>
                <a:schemeClr val="dk1"/>
              </a:buClr>
              <a:buSzPct val="25000"/>
              <a:buFont typeface="Calibri"/>
              <a:buNone/>
            </a:pPr>
            <a:r>
              <a:rPr lang="en-US" b="1" dirty="0"/>
              <a:t>Details:</a:t>
            </a:r>
          </a:p>
          <a:p>
            <a:pPr marL="171450" lvl="0" indent="-171450" rtl="0">
              <a:spcBef>
                <a:spcPts val="0"/>
              </a:spcBef>
              <a:buClr>
                <a:schemeClr val="dk1"/>
              </a:buClr>
              <a:buSzPct val="25000"/>
              <a:buFont typeface="Arial" panose="020B0604020202020204" pitchFamily="34" charset="0"/>
              <a:buChar char="•"/>
            </a:pPr>
            <a:r>
              <a:rPr lang="en-US" dirty="0"/>
              <a:t>Participants will do the formal analysis of the problems and exercises during the student work analysis later in the module, but depending on the familiarity of participants with the particular grade-level standards, it may be helpful for participants to identify what standard(s) are being targeted in the assignments now while engaging in the work. </a:t>
            </a:r>
          </a:p>
          <a:p>
            <a:pPr marL="171450" lvl="0" indent="-171450" rtl="0">
              <a:spcBef>
                <a:spcPts val="0"/>
              </a:spcBef>
              <a:buClr>
                <a:schemeClr val="dk1"/>
              </a:buClr>
              <a:buSzPct val="25000"/>
              <a:buFont typeface="Arial" panose="020B0604020202020204" pitchFamily="34" charset="0"/>
              <a:buChar char="•"/>
            </a:pPr>
            <a:r>
              <a:rPr lang="en-US" dirty="0"/>
              <a:t>Facilitators may want to share the standards and the related</a:t>
            </a:r>
            <a:r>
              <a:rPr lang="en-US" baseline="0" dirty="0"/>
              <a:t> </a:t>
            </a:r>
            <a:r>
              <a:rPr lang="en-US" b="1" baseline="0" dirty="0"/>
              <a:t>F</a:t>
            </a:r>
            <a:r>
              <a:rPr lang="en-US" b="1" dirty="0"/>
              <a:t>ocus document </a:t>
            </a:r>
            <a:r>
              <a:rPr lang="en-US" dirty="0"/>
              <a:t>for the grade level </a:t>
            </a:r>
            <a:r>
              <a:rPr lang="en-US" baseline="0" dirty="0"/>
              <a:t>at this time.</a:t>
            </a:r>
            <a:endParaRPr lang="en-US" dirty="0"/>
          </a:p>
          <a:p>
            <a:pPr lvl="0" rtl="0">
              <a:spcBef>
                <a:spcPts val="0"/>
              </a:spcBef>
              <a:buClr>
                <a:schemeClr val="dk1"/>
              </a:buClr>
              <a:buSzPct val="25000"/>
              <a:buFont typeface="Calibri"/>
              <a:buNone/>
            </a:pPr>
            <a:endParaRPr lang="en-US" dirty="0"/>
          </a:p>
          <a:p>
            <a:pPr lvl="0" rtl="0">
              <a:spcBef>
                <a:spcPts val="0"/>
              </a:spcBef>
              <a:buClr>
                <a:schemeClr val="dk1"/>
              </a:buClr>
              <a:buSzPct val="25000"/>
              <a:buFont typeface="Calibri"/>
              <a:buNone/>
            </a:pPr>
            <a:r>
              <a:rPr lang="en-US" dirty="0"/>
              <a:t> </a:t>
            </a:r>
          </a:p>
          <a:p>
            <a:pPr marL="0" marR="0" lvl="0" indent="0" algn="l" rtl="0">
              <a:spcBef>
                <a:spcPts val="0"/>
              </a:spcBef>
              <a:buClr>
                <a:schemeClr val="dk1"/>
              </a:buClr>
              <a:buSzPct val="25000"/>
              <a:buFont typeface="Calibri"/>
              <a:buNone/>
            </a:pPr>
            <a:endParaRPr dirty="0"/>
          </a:p>
        </p:txBody>
      </p:sp>
      <p:sp>
        <p:nvSpPr>
          <p:cNvPr id="849" name="Shape 849"/>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2178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4" name="Shape 5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Consider the implications of</a:t>
            </a:r>
            <a:r>
              <a:rPr lang="en-US" dirty="0"/>
              <a:t> doing math o</a:t>
            </a:r>
            <a:r>
              <a:rPr lang="en-US" sz="1200" b="0" i="0" u="none" strike="noStrike" cap="none" dirty="0">
                <a:solidFill>
                  <a:schemeClr val="dk1"/>
                </a:solidFill>
                <a:latin typeface="Calibri"/>
                <a:ea typeface="Calibri"/>
                <a:cs typeface="Calibri"/>
                <a:sym typeface="Calibri"/>
              </a:rPr>
              <a:t>n the lesson planning and observation</a:t>
            </a:r>
            <a:r>
              <a:rPr lang="en-US" dirty="0"/>
              <a:t>/coaching </a:t>
            </a:r>
            <a:r>
              <a:rPr lang="en-US" sz="1200" b="0" i="0" u="none" strike="noStrike" cap="none" dirty="0">
                <a:solidFill>
                  <a:schemeClr val="dk1"/>
                </a:solidFill>
                <a:latin typeface="Calibri"/>
                <a:ea typeface="Calibri"/>
                <a:cs typeface="Calibri"/>
                <a:sym typeface="Calibri"/>
              </a:rPr>
              <a:t>process.</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b="1" dirty="0"/>
              <a:t>The question provided on the slide is a general reflection question; however, the reflection question should be adjusted by the facilitator to best meet the specific learning needs of the audience.</a:t>
            </a:r>
          </a:p>
          <a:p>
            <a:pPr marL="171450" marR="0" lvl="0" indent="-171450" algn="l" rtl="0">
              <a:spcBef>
                <a:spcPts val="0"/>
              </a:spcBef>
              <a:spcAft>
                <a:spcPts val="0"/>
              </a:spcAft>
              <a:buClr>
                <a:schemeClr val="dk1"/>
              </a:buClr>
              <a:buSzPct val="25000"/>
              <a:buFont typeface="Arial" panose="020B0604020202020204" pitchFamily="34" charset="0"/>
              <a:buChar char="•"/>
            </a:pPr>
            <a:endParaRPr lang="en-US" dirty="0"/>
          </a:p>
          <a:p>
            <a:pPr marL="336550" marR="0" lvl="0" indent="-171450" algn="l" rtl="0">
              <a:spcBef>
                <a:spcPts val="0"/>
              </a:spcBef>
              <a:spcAft>
                <a:spcPts val="0"/>
              </a:spcAft>
              <a:buClr>
                <a:schemeClr val="dk1"/>
              </a:buClr>
              <a:buSzPct val="83333"/>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Is this part of the culture of professional learning </a:t>
            </a:r>
            <a:r>
              <a:rPr lang="en-US" dirty="0"/>
              <a:t>in</a:t>
            </a:r>
            <a:r>
              <a:rPr lang="en-US" sz="1200" b="0" i="0" u="none" strike="noStrike" cap="none" dirty="0">
                <a:solidFill>
                  <a:schemeClr val="dk1"/>
                </a:solidFill>
                <a:latin typeface="Calibri"/>
                <a:ea typeface="Calibri"/>
                <a:cs typeface="Calibri"/>
                <a:sym typeface="Calibri"/>
              </a:rPr>
              <a:t> your setting?</a:t>
            </a:r>
          </a:p>
          <a:p>
            <a:pPr marL="336550" marR="0" lvl="0" indent="-171450" algn="l" rtl="0">
              <a:spcBef>
                <a:spcPts val="0"/>
              </a:spcBef>
              <a:spcAft>
                <a:spcPts val="0"/>
              </a:spcAft>
              <a:buClr>
                <a:schemeClr val="dk1"/>
              </a:buClr>
              <a:buSzPct val="83333"/>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What resources or support might teachers and leaders need to incorporate </a:t>
            </a:r>
            <a:r>
              <a:rPr lang="en-US" dirty="0"/>
              <a:t>experiencing the math</a:t>
            </a:r>
            <a:r>
              <a:rPr lang="en-US" sz="1200" b="0" i="0" u="none" strike="noStrike" cap="none" dirty="0">
                <a:solidFill>
                  <a:schemeClr val="dk1"/>
                </a:solidFill>
                <a:latin typeface="Calibri"/>
                <a:ea typeface="Calibri"/>
                <a:cs typeface="Calibri"/>
                <a:sym typeface="Calibri"/>
              </a:rPr>
              <a:t> into the lesson planning process?</a:t>
            </a:r>
          </a:p>
          <a:p>
            <a:pPr marL="0" lvl="0" indent="0">
              <a:spcBef>
                <a:spcPts val="0"/>
              </a:spcBef>
              <a:buClr>
                <a:schemeClr val="dk1"/>
              </a:buClr>
              <a:buSzPct val="25000"/>
              <a:buFont typeface="Arial" panose="020B0604020202020204" pitchFamily="34" charset="0"/>
              <a:buNone/>
            </a:pPr>
            <a:endParaRPr lang="en-US" sz="1200" b="1" i="0" u="none" strike="noStrike" kern="1200" cap="none" dirty="0">
              <a:solidFill>
                <a:schemeClr val="dk1"/>
              </a:solidFill>
              <a:effectLst/>
              <a:latin typeface="Calibri"/>
              <a:ea typeface="Calibri"/>
              <a:cs typeface="Calibri"/>
              <a:sym typeface="Calibri"/>
            </a:endParaRPr>
          </a:p>
          <a:p>
            <a:pPr marL="0" lvl="0" indent="0">
              <a:spcBef>
                <a:spcPts val="0"/>
              </a:spcBef>
              <a:buClr>
                <a:schemeClr val="dk1"/>
              </a:buClr>
              <a:buSzPct val="25000"/>
              <a:buFont typeface="Arial" panose="020B0604020202020204" pitchFamily="34" charset="0"/>
              <a:buNone/>
            </a:pPr>
            <a:r>
              <a:rPr lang="en-US" sz="1200" b="0" i="0" u="none" strike="noStrike" kern="1200" cap="none" dirty="0">
                <a:solidFill>
                  <a:schemeClr val="dk1"/>
                </a:solidFill>
                <a:effectLst/>
                <a:latin typeface="Calibri"/>
                <a:ea typeface="Calibri"/>
                <a:cs typeface="Calibri"/>
                <a:sym typeface="Calibri"/>
              </a:rPr>
              <a:t>Based on your role in the learning community, how does doing the math help you to think about students engaging with this content?:</a:t>
            </a:r>
          </a:p>
          <a:p>
            <a:pPr marL="628650" marR="0" lvl="1" indent="-1714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200" b="1" i="0" u="none" strike="noStrike" kern="1200" cap="none" dirty="0">
                <a:solidFill>
                  <a:schemeClr val="dk1"/>
                </a:solidFill>
                <a:effectLst/>
                <a:latin typeface="Calibri"/>
                <a:ea typeface="Calibri"/>
                <a:cs typeface="Calibri"/>
                <a:sym typeface="Calibri"/>
              </a:rPr>
              <a:t>Superintendent/District Leader</a:t>
            </a:r>
            <a:r>
              <a:rPr lang="en-US" sz="1200" b="0" i="0" u="none" strike="noStrike" kern="1200" cap="none" dirty="0">
                <a:solidFill>
                  <a:schemeClr val="dk1"/>
                </a:solidFill>
                <a:effectLst/>
                <a:latin typeface="Calibri"/>
                <a:ea typeface="Calibri"/>
                <a:cs typeface="Calibri"/>
                <a:sym typeface="Calibri"/>
              </a:rPr>
              <a:t> – </a:t>
            </a:r>
            <a:r>
              <a:rPr lang="en-US" sz="1200" b="0" i="0" u="none" strike="noStrike" cap="none" dirty="0">
                <a:solidFill>
                  <a:schemeClr val="dk1"/>
                </a:solidFill>
                <a:latin typeface="Calibri"/>
                <a:ea typeface="Calibri"/>
                <a:cs typeface="Calibri"/>
                <a:sym typeface="Calibri"/>
              </a:rPr>
              <a:t>What resources or support might teachers and leaders need to incorporate </a:t>
            </a:r>
            <a:r>
              <a:rPr lang="en-US" dirty="0"/>
              <a:t>doing the math</a:t>
            </a:r>
            <a:r>
              <a:rPr lang="en-US" sz="1200" b="0" i="0" u="none" strike="noStrike" cap="none" dirty="0">
                <a:solidFill>
                  <a:schemeClr val="dk1"/>
                </a:solidFill>
                <a:latin typeface="Calibri"/>
                <a:ea typeface="Calibri"/>
                <a:cs typeface="Calibri"/>
                <a:sym typeface="Calibri"/>
              </a:rPr>
              <a:t> into the lesson planning process?</a:t>
            </a:r>
            <a:endParaRPr lang="en-US" sz="1200" b="0" i="0" u="none" strike="noStrike" kern="1200" cap="none" dirty="0">
              <a:solidFill>
                <a:schemeClr val="dk1"/>
              </a:solidFill>
              <a:effectLst/>
              <a:latin typeface="Calibri"/>
              <a:ea typeface="Calibri"/>
              <a:cs typeface="Calibri"/>
              <a:sym typeface="Calibri"/>
            </a:endParaRP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School Leader</a:t>
            </a:r>
            <a:r>
              <a:rPr lang="en-US" sz="1200" b="0" i="0" u="none" strike="noStrike" kern="1200" cap="none" dirty="0">
                <a:solidFill>
                  <a:schemeClr val="dk1"/>
                </a:solidFill>
                <a:effectLst/>
                <a:latin typeface="Calibri"/>
                <a:ea typeface="Calibri"/>
                <a:cs typeface="Calibri"/>
                <a:sym typeface="Calibri"/>
              </a:rPr>
              <a:t> – Is doing math together part of the</a:t>
            </a:r>
            <a:r>
              <a:rPr lang="en-US" sz="1200" b="0" i="0" u="none" strike="noStrike" kern="1200" cap="none" baseline="0" dirty="0">
                <a:solidFill>
                  <a:schemeClr val="dk1"/>
                </a:solidFill>
                <a:effectLst/>
                <a:latin typeface="Calibri"/>
                <a:ea typeface="Calibri"/>
                <a:cs typeface="Calibri"/>
                <a:sym typeface="Calibri"/>
              </a:rPr>
              <a:t> culture of professional learning in your setting?</a:t>
            </a:r>
            <a:endParaRPr lang="en-US" sz="1200" b="0" i="0" u="none" strike="noStrike" kern="1200" cap="none" dirty="0">
              <a:solidFill>
                <a:schemeClr val="dk1"/>
              </a:solidFill>
              <a:effectLst/>
              <a:latin typeface="Calibri"/>
              <a:ea typeface="Calibri"/>
              <a:cs typeface="Calibri"/>
              <a:sym typeface="Calibri"/>
            </a:endParaRP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Coach</a:t>
            </a:r>
            <a:r>
              <a:rPr lang="en-US" sz="1200" b="0" i="0" u="none" strike="noStrike" kern="1200" cap="none" dirty="0">
                <a:solidFill>
                  <a:schemeClr val="dk1"/>
                </a:solidFill>
                <a:effectLst/>
                <a:latin typeface="Calibri"/>
                <a:ea typeface="Calibri"/>
                <a:cs typeface="Calibri"/>
                <a:sym typeface="Calibri"/>
              </a:rPr>
              <a:t> – How can content-based feedback help prioritize professional learning and coaching activities to support teachers’ implementation of grade-level</a:t>
            </a:r>
            <a:r>
              <a:rPr lang="en-US" sz="1200" b="0" i="0" u="none" strike="noStrike" kern="1200" cap="none" baseline="0" dirty="0">
                <a:solidFill>
                  <a:schemeClr val="dk1"/>
                </a:solidFill>
                <a:effectLst/>
                <a:latin typeface="Calibri"/>
                <a:ea typeface="Calibri"/>
                <a:cs typeface="Calibri"/>
                <a:sym typeface="Calibri"/>
              </a:rPr>
              <a:t> mathematics?  How often do you facilitate teachers in doing math together?</a:t>
            </a:r>
            <a:endParaRPr lang="en-US" sz="1200" b="0" i="0" u="none" strike="noStrike" kern="1200" cap="none" dirty="0">
              <a:solidFill>
                <a:schemeClr val="dk1"/>
              </a:solidFill>
              <a:effectLst/>
              <a:latin typeface="Calibri"/>
              <a:ea typeface="Calibri"/>
              <a:cs typeface="Calibri"/>
              <a:sym typeface="Calibri"/>
            </a:endParaRP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Teacher </a:t>
            </a:r>
            <a:r>
              <a:rPr lang="en-US" sz="1200" b="0" i="0" u="none" strike="noStrike" kern="1200" cap="none" dirty="0">
                <a:solidFill>
                  <a:schemeClr val="dk1"/>
                </a:solidFill>
                <a:effectLst/>
                <a:latin typeface="Calibri"/>
                <a:ea typeface="Calibri"/>
                <a:cs typeface="Calibri"/>
                <a:sym typeface="Calibri"/>
              </a:rPr>
              <a:t>– How often do you do the</a:t>
            </a:r>
            <a:r>
              <a:rPr lang="en-US" sz="1200" b="0" i="0" u="none" strike="noStrike" kern="1200" cap="none" baseline="0" dirty="0">
                <a:solidFill>
                  <a:schemeClr val="dk1"/>
                </a:solidFill>
                <a:effectLst/>
                <a:latin typeface="Calibri"/>
                <a:ea typeface="Calibri"/>
                <a:cs typeface="Calibri"/>
                <a:sym typeface="Calibri"/>
              </a:rPr>
              <a:t> math that students will be doing</a:t>
            </a:r>
            <a:r>
              <a:rPr lang="en-US" sz="1200" b="0" i="0" u="none" strike="noStrike" kern="1200" cap="none" dirty="0">
                <a:solidFill>
                  <a:schemeClr val="dk1"/>
                </a:solidFill>
                <a:effectLst/>
                <a:latin typeface="Calibri"/>
                <a:ea typeface="Calibri"/>
                <a:cs typeface="Calibri"/>
                <a:sym typeface="Calibri"/>
              </a:rPr>
              <a:t>? How</a:t>
            </a:r>
            <a:r>
              <a:rPr lang="en-US" sz="1200" b="0" i="0" u="none" strike="noStrike" kern="1200" cap="none" baseline="0" dirty="0">
                <a:solidFill>
                  <a:schemeClr val="dk1"/>
                </a:solidFill>
                <a:effectLst/>
                <a:latin typeface="Calibri"/>
                <a:ea typeface="Calibri"/>
                <a:cs typeface="Calibri"/>
                <a:sym typeface="Calibri"/>
              </a:rPr>
              <a:t> often do you do this with other teachers?</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Parent</a:t>
            </a:r>
            <a:r>
              <a:rPr lang="en-US" sz="1200" b="0" i="0" u="none" strike="noStrike" kern="1200" cap="none" dirty="0">
                <a:solidFill>
                  <a:schemeClr val="dk1"/>
                </a:solidFill>
                <a:effectLst/>
                <a:latin typeface="Calibri"/>
                <a:ea typeface="Calibri"/>
                <a:cs typeface="Calibri"/>
                <a:sym typeface="Calibri"/>
              </a:rPr>
              <a:t> – Where do you see evidence of your child’s success and challenges with mathematics?</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Partner organization</a:t>
            </a:r>
            <a:r>
              <a:rPr lang="en-US" sz="1200" b="0" i="0" u="none" strike="noStrike" kern="1200" cap="none" dirty="0">
                <a:solidFill>
                  <a:schemeClr val="dk1"/>
                </a:solidFill>
                <a:effectLst/>
                <a:latin typeface="Calibri"/>
                <a:ea typeface="Calibri"/>
                <a:cs typeface="Calibri"/>
                <a:sym typeface="Calibri"/>
              </a:rPr>
              <a:t> – How does our organization’s theory of action and activities with districts partners support teachers engaging in the math students</a:t>
            </a:r>
            <a:r>
              <a:rPr lang="en-US" sz="1200" b="0" i="0" u="none" strike="noStrike" kern="1200" cap="none" baseline="0" dirty="0">
                <a:solidFill>
                  <a:schemeClr val="dk1"/>
                </a:solidFill>
                <a:effectLst/>
                <a:latin typeface="Calibri"/>
                <a:ea typeface="Calibri"/>
                <a:cs typeface="Calibri"/>
                <a:sym typeface="Calibri"/>
              </a:rPr>
              <a:t> will be doing?</a:t>
            </a: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dirty="0"/>
          </a:p>
          <a:p>
            <a:pPr marR="0" lvl="0" algn="l" rtl="0">
              <a:spcBef>
                <a:spcPts val="0"/>
              </a:spcBef>
              <a:spcAft>
                <a:spcPts val="0"/>
              </a:spcAft>
              <a:buNone/>
            </a:pPr>
            <a:endParaRPr dirty="0"/>
          </a:p>
        </p:txBody>
      </p:sp>
      <p:sp>
        <p:nvSpPr>
          <p:cNvPr id="585" name="Shape 5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0235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Shape 86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2" name="Shape 862"/>
          <p:cNvSpPr txBox="1">
            <a:spLocks noGrp="1"/>
          </p:cNvSpPr>
          <p:nvPr>
            <p:ph type="body" idx="1"/>
          </p:nvPr>
        </p:nvSpPr>
        <p:spPr>
          <a:xfrm>
            <a:off x="701041" y="4473892"/>
            <a:ext cx="5608200" cy="3660600"/>
          </a:xfrm>
          <a:prstGeom prst="rect">
            <a:avLst/>
          </a:prstGeom>
          <a:noFill/>
          <a:ln>
            <a:noFill/>
          </a:ln>
        </p:spPr>
        <p:txBody>
          <a:bodyPr lIns="93150" tIns="46550" rIns="93150" bIns="46550" anchor="t" anchorCtr="0">
            <a:noAutofit/>
          </a:bodyPr>
          <a:lstStyle/>
          <a:p>
            <a:pPr lvl="0" rtl="0">
              <a:spcBef>
                <a:spcPts val="0"/>
              </a:spcBef>
              <a:buNone/>
            </a:pPr>
            <a:r>
              <a:rPr lang="en-US" b="1" dirty="0"/>
              <a:t>Big Idea:</a:t>
            </a:r>
            <a:r>
              <a:rPr lang="en-US" dirty="0"/>
              <a:t> Transition participants to the next component of the Toolkit.  We just looked at Core Action 1 and how the indicators line up to the Shifts. Participants will now learn about the indicators for Core Actions 2 and 3 and observe the lesson using the IPG.</a:t>
            </a:r>
          </a:p>
          <a:p>
            <a:pPr lvl="0" rtl="0">
              <a:spcBef>
                <a:spcPts val="0"/>
              </a:spcBef>
              <a:buNone/>
            </a:pPr>
            <a:endParaRPr dirty="0"/>
          </a:p>
        </p:txBody>
      </p:sp>
      <p:sp>
        <p:nvSpPr>
          <p:cNvPr id="863" name="Shape 863"/>
          <p:cNvSpPr txBox="1">
            <a:spLocks noGrp="1"/>
          </p:cNvSpPr>
          <p:nvPr>
            <p:ph type="sldNum" idx="12"/>
          </p:nvPr>
        </p:nvSpPr>
        <p:spPr>
          <a:xfrm>
            <a:off x="3970937" y="8829967"/>
            <a:ext cx="3037799" cy="466500"/>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2749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9" name="Shape 5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25000"/>
              <a:buFont typeface="Calibri"/>
              <a:buNone/>
            </a:pPr>
            <a:r>
              <a:rPr lang="en-US" b="1" dirty="0"/>
              <a:t>Big Idea: </a:t>
            </a:r>
            <a:r>
              <a:rPr lang="en-US" dirty="0"/>
              <a:t>Preview activities within this section.</a:t>
            </a:r>
          </a:p>
          <a:p>
            <a:pPr lvl="0">
              <a:spcBef>
                <a:spcPts val="0"/>
              </a:spcBef>
              <a:buNone/>
            </a:pPr>
            <a:endParaRPr dirty="0"/>
          </a:p>
        </p:txBody>
      </p:sp>
      <p:sp>
        <p:nvSpPr>
          <p:cNvPr id="600" name="Shape 60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30</a:t>
            </a:fld>
            <a:endParaRPr lang="en-US" dirty="0"/>
          </a:p>
        </p:txBody>
      </p:sp>
    </p:spTree>
    <p:extLst>
      <p:ext uri="{BB962C8B-B14F-4D97-AF65-F5344CB8AC3E}">
        <p14:creationId xmlns:p14="http://schemas.microsoft.com/office/powerpoint/2010/main" val="16168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4" name="Shape 684"/>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lvl="0" rtl="0">
              <a:spcBef>
                <a:spcPts val="0"/>
              </a:spcBef>
              <a:buClr>
                <a:srgbClr val="000000"/>
              </a:buClr>
              <a:buSzPct val="91666"/>
              <a:buFont typeface="Arial"/>
              <a:buNone/>
            </a:pPr>
            <a:r>
              <a:rPr lang="en-US" b="1" dirty="0"/>
              <a:t>Big Idea</a:t>
            </a:r>
            <a:r>
              <a:rPr lang="en-US" dirty="0"/>
              <a:t>: Contextualize the components of the Toolkit with the Teaching and Learning Cycle</a:t>
            </a:r>
          </a:p>
          <a:p>
            <a:pPr lvl="0" rtl="0">
              <a:spcBef>
                <a:spcPts val="0"/>
              </a:spcBef>
              <a:buClr>
                <a:srgbClr val="000000"/>
              </a:buClr>
              <a:buSzPct val="91666"/>
              <a:buFont typeface="Arial"/>
              <a:buNone/>
            </a:pPr>
            <a:endParaRPr dirty="0"/>
          </a:p>
          <a:p>
            <a:pPr lvl="0" rtl="0">
              <a:spcBef>
                <a:spcPts val="0"/>
              </a:spcBef>
              <a:buClr>
                <a:srgbClr val="000000"/>
              </a:buClr>
              <a:buSzPct val="91666"/>
              <a:buFont typeface="Arial"/>
              <a:buNone/>
            </a:pPr>
            <a:r>
              <a:rPr lang="en-US" b="1" dirty="0"/>
              <a:t>Details</a:t>
            </a:r>
            <a:r>
              <a:rPr lang="en-US" dirty="0"/>
              <a:t>: </a:t>
            </a:r>
          </a:p>
          <a:p>
            <a:pPr marL="457200" lvl="0" indent="-292100" rtl="0">
              <a:spcBef>
                <a:spcPts val="0"/>
              </a:spcBef>
              <a:buSzPct val="83333"/>
              <a:buChar char="●"/>
            </a:pPr>
            <a:r>
              <a:rPr lang="en-US" dirty="0"/>
              <a:t>The Toolkit brings together tools to analyze lessons from various perspectives to clear picture of what Shifts look like in practice. This Toolkit is designed to highlight the throughline from designing and planning a lesson, to implementing in the classroom, to analyzing student work to see if the intended outcomes were achieved for students.  By reflecting on the entire teaching and learning process, the Toolkit also provides an opportunity to summarize the lesson and identify which aspects of instruction can be adjusted to further align to </a:t>
            </a:r>
            <a:r>
              <a:rPr lang="en-US" dirty="0">
                <a:solidFill>
                  <a:srgbClr val="FF0000"/>
                </a:solidFill>
              </a:rPr>
              <a:t>CCR standards </a:t>
            </a:r>
            <a:r>
              <a:rPr lang="en-US" dirty="0"/>
              <a:t>and Shifts.</a:t>
            </a:r>
          </a:p>
          <a:p>
            <a:pPr marR="0" lvl="0" algn="l" rtl="0">
              <a:spcBef>
                <a:spcPts val="0"/>
              </a:spcBef>
              <a:buNone/>
            </a:pPr>
            <a:endParaRPr b="1" dirty="0"/>
          </a:p>
        </p:txBody>
      </p:sp>
      <p:sp>
        <p:nvSpPr>
          <p:cNvPr id="685" name="Shape 685"/>
          <p:cNvSpPr txBox="1">
            <a:spLocks noGrp="1"/>
          </p:cNvSpPr>
          <p:nvPr>
            <p:ph type="sldNum" idx="12"/>
          </p:nvPr>
        </p:nvSpPr>
        <p:spPr>
          <a:xfrm>
            <a:off x="3970937" y="8829967"/>
            <a:ext cx="3037839" cy="464819"/>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3345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Shape 87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0" name="Shape 880"/>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 The purpose of the slide is to share the indicators for Core Action 2</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   </a:t>
            </a:r>
            <a:r>
              <a:rPr lang="en-US" sz="1200" b="0" i="0" u="none" strike="noStrike" cap="none" dirty="0">
                <a:solidFill>
                  <a:schemeClr val="dk1"/>
                </a:solidFill>
                <a:latin typeface="Calibri"/>
                <a:ea typeface="Calibri"/>
                <a:cs typeface="Calibri"/>
                <a:sym typeface="Calibri"/>
              </a:rPr>
              <a:t>If participants do not have experience using the IPG, it will be helpful to have the group dive into the individual indicators.</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Either individually or in pairs, assign each of the indicators to one person/pair.</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Ask participants to underline 4-6 key words in the indicator and the rating.</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Ask participants to generate an example of what this might look like in a classroom.</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Have participants share out on each indicator.</a:t>
            </a:r>
          </a:p>
          <a:p>
            <a:pPr marL="171450" marR="0" lvl="0" indent="-17145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881" name="Shape 881"/>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1456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0" name="Shape 870"/>
          <p:cNvSpPr txBox="1">
            <a:spLocks noGrp="1"/>
          </p:cNvSpPr>
          <p:nvPr>
            <p:ph type="body" idx="1"/>
          </p:nvPr>
        </p:nvSpPr>
        <p:spPr>
          <a:xfrm>
            <a:off x="716618" y="4489385"/>
            <a:ext cx="5732947" cy="4253101"/>
          </a:xfrm>
          <a:prstGeom prst="rect">
            <a:avLst/>
          </a:prstGeom>
          <a:noFill/>
          <a:ln>
            <a:noFill/>
          </a:ln>
        </p:spPr>
        <p:txBody>
          <a:bodyPr lIns="94925" tIns="47450" rIns="94925" bIns="47450" anchor="t" anchorCtr="0">
            <a:noAutofit/>
          </a:bodyPr>
          <a:lstStyle/>
          <a:p>
            <a:pPr marL="0" marR="0" lvl="0" indent="0" algn="l" rtl="0">
              <a:spcBef>
                <a:spcPts val="0"/>
              </a:spcBef>
              <a:spcAft>
                <a:spcPts val="0"/>
              </a:spcAft>
              <a:buClr>
                <a:schemeClr val="dk1"/>
              </a:buClr>
              <a:buSzPct val="25000"/>
              <a:buFont typeface="Calibri"/>
              <a:buNone/>
            </a:pPr>
            <a:r>
              <a:rPr lang="en-US" sz="1200" b="1" i="0" strike="noStrike" cap="none" dirty="0">
                <a:solidFill>
                  <a:schemeClr val="dk1"/>
                </a:solidFill>
                <a:latin typeface="Calibri"/>
                <a:ea typeface="Calibri"/>
                <a:cs typeface="Calibri"/>
                <a:sym typeface="Calibri"/>
              </a:rPr>
              <a:t>Big Idea:</a:t>
            </a:r>
            <a:r>
              <a:rPr lang="en-US" b="1" dirty="0"/>
              <a:t>  </a:t>
            </a:r>
            <a:r>
              <a:rPr lang="en-US" sz="1200" b="0" i="0" u="none" strike="noStrike" cap="none" dirty="0">
                <a:solidFill>
                  <a:schemeClr val="dk1"/>
                </a:solidFill>
                <a:latin typeface="Calibri"/>
                <a:ea typeface="Calibri"/>
                <a:cs typeface="Calibri"/>
                <a:sym typeface="Calibri"/>
              </a:rPr>
              <a:t>This slide illustrates the components of Core Action 2</a:t>
            </a:r>
          </a:p>
          <a:p>
            <a:pPr marL="174708" marR="0" lvl="0" indent="-98508"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b="1" dirty="0"/>
              <a:t>Details:</a:t>
            </a:r>
          </a:p>
          <a:p>
            <a:pPr marL="178027" marR="0" lvl="0" indent="-178027"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Note that the structure of Core Action 2 is different than that of Core Action 1.</a:t>
            </a:r>
          </a:p>
          <a:p>
            <a:pPr marL="178027" marR="0" lvl="0" indent="-178027"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Here, each of the indicators includes scale ranking that allows an observer (or the teacher him/herself) to consider to what degree the indicator is observed during the lesson.</a:t>
            </a:r>
          </a:p>
          <a:p>
            <a:pPr marL="178027" marR="0" lvl="0" indent="-178027"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The scale is designed to allow for a progression, so a teacher can consider ways to improve.</a:t>
            </a:r>
          </a:p>
          <a:p>
            <a:pPr marL="178027" marR="0" lvl="0" indent="-178027"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Note that in using a scale, it is our nature to want to be at the highest rank.  Because this is designed as a coaching tool and not an evaluation tool, the scale rankings should be focus for conversation, rather than a “good” or “bad” indicator.</a:t>
            </a:r>
          </a:p>
          <a:p>
            <a:pPr marL="178027" marR="0" lvl="0" indent="-178027"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As shown in the footnote, not every indicator will be evident in all lessons that are taught and observed.  However, some or most of the indicators should be observable. In the case where an indicator is not observed in a lesson, it should be left blank. </a:t>
            </a:r>
          </a:p>
          <a:p>
            <a:pPr marL="178027" marR="0" lvl="0" indent="-101827"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871" name="Shape 871"/>
          <p:cNvSpPr txBox="1">
            <a:spLocks noGrp="1"/>
          </p:cNvSpPr>
          <p:nvPr>
            <p:ph type="sldNum" idx="12"/>
          </p:nvPr>
        </p:nvSpPr>
        <p:spPr>
          <a:xfrm>
            <a:off x="4059180" y="8977132"/>
            <a:ext cx="3105347" cy="472564"/>
          </a:xfrm>
          <a:prstGeom prst="rect">
            <a:avLst/>
          </a:prstGeom>
          <a:noFill/>
          <a:ln>
            <a:noFill/>
          </a:ln>
        </p:spPr>
        <p:txBody>
          <a:bodyPr lIns="94925" tIns="47450" rIns="94925" bIns="474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6489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Shape 91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2" name="Shape 912"/>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 The purpose of the slide is to share the indicators for Core Action 3</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   </a:t>
            </a:r>
            <a:r>
              <a:rPr lang="en-US" sz="1200" b="0" i="0" u="none" strike="noStrike" cap="none" dirty="0">
                <a:solidFill>
                  <a:schemeClr val="dk1"/>
                </a:solidFill>
                <a:latin typeface="Calibri"/>
                <a:ea typeface="Calibri"/>
                <a:cs typeface="Calibri"/>
                <a:sym typeface="Calibri"/>
              </a:rPr>
              <a:t>If participants do not have experience using the IPG, it will be helpful to have the group dive into the individual indicators.</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Either individually or in pairs, assign each of the indicators to one person/pair.</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Ask participants to underline 4-6 key words in the indicator and the rating.</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Ask participants to generate an example of what this might look like in a classroom.</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Have participants share out on each indicator.</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913" name="Shape 913"/>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5228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Shape 91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9" name="Shape 919"/>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The purpose of the slide is to share the indicators for Core Action 3</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See notes on previous slide</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920" name="Shape 920"/>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1964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Shape 886"/>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7" name="Shape 887"/>
          <p:cNvSpPr txBox="1">
            <a:spLocks noGrp="1"/>
          </p:cNvSpPr>
          <p:nvPr>
            <p:ph type="body" idx="1"/>
          </p:nvPr>
        </p:nvSpPr>
        <p:spPr>
          <a:xfrm>
            <a:off x="716618" y="4489385"/>
            <a:ext cx="5732947" cy="4253101"/>
          </a:xfrm>
          <a:prstGeom prst="rect">
            <a:avLst/>
          </a:prstGeom>
          <a:noFill/>
          <a:ln>
            <a:noFill/>
          </a:ln>
        </p:spPr>
        <p:txBody>
          <a:bodyPr lIns="94925" tIns="47450" rIns="94925" bIns="47450" anchor="t" anchorCtr="0">
            <a:noAutofit/>
          </a:bodyPr>
          <a:lstStyle/>
          <a:p>
            <a:pPr marL="0" marR="0" lvl="0" indent="0" algn="l" rtl="0">
              <a:spcBef>
                <a:spcPts val="0"/>
              </a:spcBef>
              <a:spcAft>
                <a:spcPts val="0"/>
              </a:spcAft>
              <a:buClr>
                <a:schemeClr val="dk1"/>
              </a:buClr>
              <a:buSzPct val="25000"/>
              <a:buFont typeface="Calibri"/>
              <a:buNone/>
            </a:pPr>
            <a:r>
              <a:rPr lang="en-US" sz="1200" b="1" i="0" strike="noStrike" cap="none" dirty="0">
                <a:solidFill>
                  <a:schemeClr val="dk1"/>
                </a:solidFill>
                <a:latin typeface="Calibri"/>
                <a:ea typeface="Calibri"/>
                <a:cs typeface="Calibri"/>
                <a:sym typeface="Calibri"/>
              </a:rPr>
              <a:t>Big Idea:</a:t>
            </a:r>
            <a:r>
              <a:rPr lang="en-US" b="1" dirty="0"/>
              <a:t> </a:t>
            </a:r>
            <a:r>
              <a:rPr lang="en-US" sz="1200" b="0" i="0" u="none" strike="noStrike" cap="none" dirty="0">
                <a:solidFill>
                  <a:schemeClr val="dk1"/>
                </a:solidFill>
                <a:latin typeface="Calibri"/>
                <a:ea typeface="Calibri"/>
                <a:cs typeface="Calibri"/>
                <a:sym typeface="Calibri"/>
              </a:rPr>
              <a:t>This slide illustrates the components of Core Action 3</a:t>
            </a:r>
            <a:r>
              <a:rPr lang="en-US" dirty="0"/>
              <a:t>.</a:t>
            </a:r>
          </a:p>
          <a:p>
            <a:pPr marL="0" marR="0" lvl="0" indent="0" algn="l" rtl="0">
              <a:spcBef>
                <a:spcPts val="0"/>
              </a:spcBef>
              <a:spcAft>
                <a:spcPts val="0"/>
              </a:spcAft>
              <a:buClr>
                <a:schemeClr val="dk1"/>
              </a:buClr>
              <a:buSzPct val="25000"/>
              <a:buFont typeface="Calibri"/>
              <a:buNone/>
            </a:pPr>
            <a:endParaRPr dirty="0"/>
          </a:p>
          <a:p>
            <a:pPr marL="0" marR="0" lvl="0" indent="0" algn="l" rtl="0">
              <a:spcBef>
                <a:spcPts val="0"/>
              </a:spcBef>
              <a:spcAft>
                <a:spcPts val="0"/>
              </a:spcAft>
              <a:buClr>
                <a:schemeClr val="dk1"/>
              </a:buClr>
              <a:buSzPct val="25000"/>
              <a:buFont typeface="Calibri"/>
              <a:buNone/>
            </a:pPr>
            <a:r>
              <a:rPr lang="en-US" b="1" dirty="0"/>
              <a:t>Details:</a:t>
            </a:r>
          </a:p>
          <a:p>
            <a:pPr marL="178027" marR="0" lvl="0" indent="-178027"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Note that the structure of Core Action 3 is different than that of Core Action 2.</a:t>
            </a:r>
          </a:p>
          <a:p>
            <a:pPr marL="178027" marR="0" lvl="0" indent="-178027"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Here, each of the indicators has two parts – one that describes the teacher behaviors and one that describes the student behaviors. </a:t>
            </a:r>
          </a:p>
          <a:p>
            <a:pPr marL="643914" marR="0" lvl="1" indent="-186713"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Because this Core Action is about the math practices, we need to consider both teachers and students.</a:t>
            </a:r>
          </a:p>
          <a:p>
            <a:pPr marL="643914" marR="0" lvl="1" indent="-186713"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Teachers are responsible for creating the classroom structures and opportunities for students to engage in the math practices.  Students have to actually engage in them.</a:t>
            </a:r>
          </a:p>
          <a:p>
            <a:pPr marL="643914" marR="0" lvl="1" indent="-186713"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The language in the scale allows an observer to </a:t>
            </a:r>
            <a:r>
              <a:rPr lang="en-US" dirty="0"/>
              <a:t>rate </a:t>
            </a:r>
            <a:r>
              <a:rPr lang="en-US" sz="1200" b="0" i="0" u="none" strike="noStrike" cap="none" dirty="0">
                <a:solidFill>
                  <a:schemeClr val="dk1"/>
                </a:solidFill>
                <a:latin typeface="Calibri"/>
                <a:ea typeface="Calibri"/>
                <a:cs typeface="Calibri"/>
                <a:sym typeface="Calibri"/>
              </a:rPr>
              <a:t>the degree to which the indicators are present during the lesson.</a:t>
            </a:r>
          </a:p>
          <a:p>
            <a:pPr marL="178027" marR="0" lvl="0" indent="-178027"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Note also that  scale is also different from the ones in Core Actions 1 and 2. </a:t>
            </a:r>
          </a:p>
          <a:p>
            <a:pPr marL="643914" marR="0" lvl="1" indent="-186713"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The language for the 1-4 ratings are the same for every indicator in Core Action 3.  </a:t>
            </a:r>
          </a:p>
          <a:p>
            <a:pPr marL="643914" marR="0" lvl="1" indent="-186714"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At the top end of the scale, the teacher is providing opportunity consistently and </a:t>
            </a:r>
            <a:r>
              <a:rPr lang="en-US" sz="1200" b="1" i="0" u="none" strike="noStrike" cap="none" dirty="0">
                <a:solidFill>
                  <a:schemeClr val="dk1"/>
                </a:solidFill>
                <a:latin typeface="Calibri"/>
                <a:ea typeface="Calibri"/>
                <a:cs typeface="Calibri"/>
                <a:sym typeface="Calibri"/>
              </a:rPr>
              <a:t>most</a:t>
            </a:r>
            <a:r>
              <a:rPr lang="en-US" sz="1200" b="0" i="0" u="none" strike="noStrike" cap="none" dirty="0">
                <a:solidFill>
                  <a:schemeClr val="dk1"/>
                </a:solidFill>
                <a:latin typeface="Calibri"/>
                <a:ea typeface="Calibri"/>
                <a:cs typeface="Calibri"/>
                <a:sym typeface="Calibri"/>
              </a:rPr>
              <a:t> students are demonstrating the behavior associated with the indicator. </a:t>
            </a:r>
          </a:p>
          <a:p>
            <a:pPr marL="174707" lvl="0" indent="-174707" rtl="0">
              <a:spcBef>
                <a:spcPts val="0"/>
              </a:spcBef>
              <a:buClr>
                <a:schemeClr val="dk1"/>
              </a:buClr>
              <a:buSzPct val="100000"/>
              <a:buFont typeface="Arial"/>
              <a:buChar char="•"/>
            </a:pPr>
            <a:r>
              <a:rPr lang="en-US" dirty="0"/>
              <a:t>As shown in the footnote, not every indicator will be evident in all lessons that are taught and observed.  Some topics lend themselves to specific Practices but</a:t>
            </a:r>
            <a:r>
              <a:rPr lang="en-US" baseline="0" dirty="0"/>
              <a:t> not all Practices. </a:t>
            </a:r>
            <a:r>
              <a:rPr lang="en-US" dirty="0"/>
              <a:t>However, some or most of the indicators should be observable. In the case where an indicator is not observed in a lesson, it should be left blank. </a:t>
            </a:r>
          </a:p>
          <a:p>
            <a:pPr marL="0" marR="0" lvl="0" indent="0" algn="l" rtl="0">
              <a:spcBef>
                <a:spcPts val="0"/>
              </a:spcBef>
              <a:buClr>
                <a:schemeClr val="dk1"/>
              </a:buClr>
              <a:buSzPct val="25000"/>
              <a:buFont typeface="Calibri"/>
              <a:buNone/>
            </a:pPr>
            <a:endParaRPr dirty="0"/>
          </a:p>
        </p:txBody>
      </p:sp>
      <p:sp>
        <p:nvSpPr>
          <p:cNvPr id="888" name="Shape 888"/>
          <p:cNvSpPr txBox="1">
            <a:spLocks noGrp="1"/>
          </p:cNvSpPr>
          <p:nvPr>
            <p:ph type="sldNum" idx="12"/>
          </p:nvPr>
        </p:nvSpPr>
        <p:spPr>
          <a:xfrm>
            <a:off x="4059180" y="8977132"/>
            <a:ext cx="3105347" cy="472564"/>
          </a:xfrm>
          <a:prstGeom prst="rect">
            <a:avLst/>
          </a:prstGeom>
          <a:noFill/>
          <a:ln>
            <a:noFill/>
          </a:ln>
        </p:spPr>
        <p:txBody>
          <a:bodyPr lIns="94925" tIns="47450" rIns="94925" bIns="474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0994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Shape 901"/>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2" name="Shape 902"/>
          <p:cNvSpPr txBox="1">
            <a:spLocks noGrp="1"/>
          </p:cNvSpPr>
          <p:nvPr>
            <p:ph type="body" idx="1"/>
          </p:nvPr>
        </p:nvSpPr>
        <p:spPr>
          <a:xfrm>
            <a:off x="716618" y="4489385"/>
            <a:ext cx="5732947" cy="4253101"/>
          </a:xfrm>
          <a:prstGeom prst="rect">
            <a:avLst/>
          </a:prstGeom>
          <a:noFill/>
          <a:ln>
            <a:noFill/>
          </a:ln>
        </p:spPr>
        <p:txBody>
          <a:bodyPr lIns="94925" tIns="47450" rIns="94925" bIns="47450" anchor="t" anchorCtr="0">
            <a:noAutofit/>
          </a:bodyPr>
          <a:lstStyle/>
          <a:p>
            <a:pPr marL="0" marR="0" lvl="0" indent="0" algn="l" rtl="0">
              <a:spcBef>
                <a:spcPts val="0"/>
              </a:spcBef>
              <a:spcAft>
                <a:spcPts val="0"/>
              </a:spcAft>
              <a:buClr>
                <a:schemeClr val="dk1"/>
              </a:buClr>
              <a:buSzPct val="25000"/>
              <a:buFont typeface="Calibri"/>
              <a:buNone/>
            </a:pPr>
            <a:r>
              <a:rPr lang="en-US" sz="1200" b="1" i="0" strike="noStrike" cap="none" dirty="0">
                <a:solidFill>
                  <a:schemeClr val="dk1"/>
                </a:solidFill>
                <a:latin typeface="Calibri"/>
                <a:ea typeface="Calibri"/>
                <a:cs typeface="Calibri"/>
                <a:sym typeface="Calibri"/>
              </a:rPr>
              <a:t>Big Idea:</a:t>
            </a:r>
            <a:r>
              <a:rPr lang="en-US" b="1" dirty="0"/>
              <a:t>  </a:t>
            </a:r>
            <a:r>
              <a:rPr lang="en-US" dirty="0"/>
              <a:t>Explain the relationship between the M</a:t>
            </a:r>
            <a:r>
              <a:rPr lang="en-US" sz="1200" b="0" i="0" u="none" strike="noStrike" cap="none" dirty="0">
                <a:solidFill>
                  <a:schemeClr val="dk1"/>
                </a:solidFill>
                <a:latin typeface="Calibri"/>
                <a:ea typeface="Calibri"/>
                <a:cs typeface="Calibri"/>
                <a:sym typeface="Calibri"/>
              </a:rPr>
              <a:t>ath </a:t>
            </a:r>
            <a:r>
              <a:rPr lang="en-US" dirty="0"/>
              <a:t>P</a:t>
            </a:r>
            <a:r>
              <a:rPr lang="en-US" sz="1200" b="0" i="0" u="none" strike="noStrike" cap="none" dirty="0">
                <a:solidFill>
                  <a:schemeClr val="dk1"/>
                </a:solidFill>
                <a:latin typeface="Calibri"/>
                <a:ea typeface="Calibri"/>
                <a:cs typeface="Calibri"/>
                <a:sym typeface="Calibri"/>
              </a:rPr>
              <a:t>ractices </a:t>
            </a:r>
            <a:r>
              <a:rPr lang="en-US" dirty="0"/>
              <a:t>and the indicators of</a:t>
            </a:r>
            <a:r>
              <a:rPr lang="en-US" sz="1200" b="0" i="0" u="none" strike="noStrike" cap="none" dirty="0">
                <a:solidFill>
                  <a:schemeClr val="dk1"/>
                </a:solidFill>
                <a:latin typeface="Calibri"/>
                <a:ea typeface="Calibri"/>
                <a:cs typeface="Calibri"/>
                <a:sym typeface="Calibri"/>
              </a:rPr>
              <a:t> Core Action 3.</a:t>
            </a:r>
          </a:p>
          <a:p>
            <a:pPr marL="174708" marR="0" lvl="0" indent="-98508"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b="1" dirty="0"/>
              <a:t>Details:</a:t>
            </a:r>
          </a:p>
          <a:p>
            <a:pPr marL="174708" marR="0" lvl="0" indent="-174708" algn="l" rtl="0">
              <a:spcBef>
                <a:spcPts val="0"/>
              </a:spcBef>
              <a:spcAft>
                <a:spcPts val="0"/>
              </a:spcAft>
              <a:buClr>
                <a:schemeClr val="dk1"/>
              </a:buClr>
              <a:buSzPct val="100000"/>
              <a:buFont typeface="Arial"/>
              <a:buChar char="•"/>
            </a:pPr>
            <a:r>
              <a:rPr lang="en-US" dirty="0"/>
              <a:t>Th</a:t>
            </a:r>
            <a:r>
              <a:rPr lang="en-US" sz="1200" b="0" i="0" u="none" strike="noStrike" cap="none" dirty="0">
                <a:solidFill>
                  <a:schemeClr val="dk1"/>
                </a:solidFill>
                <a:latin typeface="Calibri"/>
                <a:ea typeface="Calibri"/>
                <a:cs typeface="Calibri"/>
                <a:sym typeface="Calibri"/>
              </a:rPr>
              <a:t>ere are eight standards for mathematical practice </a:t>
            </a:r>
            <a:r>
              <a:rPr lang="en-US" dirty="0"/>
              <a:t>and only seven indicators in Core Action 3, which </a:t>
            </a:r>
            <a:r>
              <a:rPr lang="en-US" sz="1200" b="0" i="0" u="none" strike="noStrike" cap="none" dirty="0">
                <a:solidFill>
                  <a:schemeClr val="dk1"/>
                </a:solidFill>
                <a:latin typeface="Calibri"/>
                <a:ea typeface="Calibri"/>
                <a:cs typeface="Calibri"/>
                <a:sym typeface="Calibri"/>
              </a:rPr>
              <a:t>means there is not a one-to-one correspondence in indicators in Core Action 3.</a:t>
            </a:r>
          </a:p>
          <a:p>
            <a:pPr marL="174708" marR="0" lvl="0" indent="-174708" algn="l" rtl="0">
              <a:spcBef>
                <a:spcPts val="0"/>
              </a:spcBef>
              <a:spcAft>
                <a:spcPts val="0"/>
              </a:spcAft>
              <a:buClr>
                <a:schemeClr val="dk1"/>
              </a:buClr>
              <a:buSzPct val="100000"/>
              <a:buFont typeface="Arial"/>
              <a:buChar char="•"/>
            </a:pPr>
            <a:r>
              <a:rPr lang="en-US" dirty="0"/>
              <a:t>T</a:t>
            </a:r>
            <a:r>
              <a:rPr lang="en-US" sz="1200" b="0" i="0" u="none" strike="noStrike" cap="none" dirty="0">
                <a:solidFill>
                  <a:schemeClr val="dk1"/>
                </a:solidFill>
                <a:latin typeface="Calibri"/>
                <a:ea typeface="Calibri"/>
                <a:cs typeface="Calibri"/>
                <a:sym typeface="Calibri"/>
              </a:rPr>
              <a:t>he intent of the </a:t>
            </a:r>
            <a:r>
              <a:rPr lang="en-US" dirty="0"/>
              <a:t>Core Action 3 indicators </a:t>
            </a:r>
            <a:r>
              <a:rPr lang="en-US" sz="1200" b="0" i="0" u="none" strike="noStrike" cap="none" dirty="0">
                <a:solidFill>
                  <a:schemeClr val="dk1"/>
                </a:solidFill>
                <a:latin typeface="Calibri"/>
                <a:ea typeface="Calibri"/>
                <a:cs typeface="Calibri"/>
                <a:sym typeface="Calibri"/>
              </a:rPr>
              <a:t>is to focus on the math practices that are most easily observable during instruction.</a:t>
            </a:r>
          </a:p>
          <a:p>
            <a:pPr marL="174708" marR="0" lvl="0" indent="-174708"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The lack of one-to-one correspondence is not intended to imply that some math practices are more important than others, or than some can be disregarded by teachers.</a:t>
            </a:r>
          </a:p>
          <a:p>
            <a:pPr marL="174707" marR="0" lvl="0" indent="-174707"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Students should be presented with opportunities to exhibit the mathematical practices in relation to the content of the lesson on a daily basis. </a:t>
            </a:r>
          </a:p>
        </p:txBody>
      </p:sp>
      <p:sp>
        <p:nvSpPr>
          <p:cNvPr id="903" name="Shape 903"/>
          <p:cNvSpPr txBox="1">
            <a:spLocks noGrp="1"/>
          </p:cNvSpPr>
          <p:nvPr>
            <p:ph type="sldNum" idx="12"/>
          </p:nvPr>
        </p:nvSpPr>
        <p:spPr>
          <a:xfrm>
            <a:off x="4059180" y="8977132"/>
            <a:ext cx="3105347" cy="472564"/>
          </a:xfrm>
          <a:prstGeom prst="rect">
            <a:avLst/>
          </a:prstGeom>
          <a:noFill/>
          <a:ln>
            <a:noFill/>
          </a:ln>
        </p:spPr>
        <p:txBody>
          <a:bodyPr lIns="94925" tIns="47450" rIns="94925" bIns="474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5635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Shape 92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6" name="Shape 926"/>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lvl="0" rtl="0">
              <a:spcBef>
                <a:spcPts val="0"/>
              </a:spcBef>
              <a:buClr>
                <a:schemeClr val="dk1"/>
              </a:buClr>
              <a:buSzPct val="25000"/>
              <a:buFont typeface="Calibri"/>
              <a:buNone/>
            </a:pPr>
            <a:r>
              <a:rPr lang="en-US" b="1" dirty="0"/>
              <a:t>Big Idea: </a:t>
            </a:r>
            <a:r>
              <a:rPr lang="en-US" dirty="0"/>
              <a:t>Best Practices for Low-Inference Notes</a:t>
            </a:r>
          </a:p>
          <a:p>
            <a:pPr lvl="0" rtl="0">
              <a:spcBef>
                <a:spcPts val="0"/>
              </a:spcBef>
              <a:buClr>
                <a:schemeClr val="dk1"/>
              </a:buClr>
              <a:buSzPct val="25000"/>
              <a:buFont typeface="Calibri"/>
              <a:buNone/>
            </a:pPr>
            <a:endParaRPr dirty="0"/>
          </a:p>
          <a:p>
            <a:pPr lvl="0" rtl="0">
              <a:spcBef>
                <a:spcPts val="0"/>
              </a:spcBef>
              <a:buClr>
                <a:schemeClr val="dk1"/>
              </a:buClr>
              <a:buSzPct val="25000"/>
              <a:buFont typeface="Calibri"/>
              <a:buNone/>
            </a:pPr>
            <a:r>
              <a:rPr lang="en-US" b="1" dirty="0"/>
              <a:t>Details:</a:t>
            </a:r>
          </a:p>
          <a:p>
            <a:pPr marL="457200" lvl="0" indent="-228600" rtl="0">
              <a:spcBef>
                <a:spcPts val="0"/>
              </a:spcBef>
              <a:buChar char="●"/>
            </a:pPr>
            <a:r>
              <a:rPr lang="en-US" dirty="0"/>
              <a:t>Capturing high-quality notes during the observation is the first step in ensuring that ratings are accurate and feedback aligns to areas of improvement. Low-inference note-taking is a skill, not knowledge; it comes with practice. When taking low-inference notes, the observer describes what is taking place without drawing conclusions or making judgments about what he or she observes.  </a:t>
            </a:r>
          </a:p>
          <a:p>
            <a:pPr marL="457200" marR="0" lvl="0" indent="-228600" algn="l" defTabSz="914400" rtl="0" eaLnBrk="1" fontAlgn="auto" latinLnBrk="0" hangingPunct="1">
              <a:lnSpc>
                <a:spcPct val="100000"/>
              </a:lnSpc>
              <a:spcBef>
                <a:spcPts val="0"/>
              </a:spcBef>
              <a:spcAft>
                <a:spcPts val="0"/>
              </a:spcAft>
              <a:buClr>
                <a:schemeClr val="dk1"/>
              </a:buClr>
              <a:buSzTx/>
              <a:buFont typeface="Calibri"/>
              <a:buChar char="●"/>
              <a:tabLst/>
              <a:defRPr/>
            </a:pPr>
            <a:r>
              <a:rPr lang="en-US" dirty="0"/>
              <a:t>The resource, </a:t>
            </a:r>
            <a:r>
              <a:rPr lang="en-US" sz="1200" b="1" i="0" u="none" strike="noStrike" kern="1200" cap="none" dirty="0">
                <a:solidFill>
                  <a:schemeClr val="dk1"/>
                </a:solidFill>
                <a:effectLst/>
                <a:latin typeface="Calibri"/>
                <a:ea typeface="Calibri"/>
                <a:cs typeface="Calibri"/>
                <a:sym typeface="Calibri"/>
              </a:rPr>
              <a:t>The Observation and Feedback Cycle: Best Practices for Low Inference Notes</a:t>
            </a:r>
            <a:r>
              <a:rPr lang="en-US" b="1" dirty="0"/>
              <a:t>,</a:t>
            </a:r>
            <a:r>
              <a:rPr lang="en-US" dirty="0"/>
              <a:t> (https://www.weteachnyc.org/media2016/filer_public/2a/d3/2ad3839f-eeae-42ba-8249-614b33136717/best_practices_for_low_inference_notes.pdf) is provided to build knowledge and capacity for this important skill.  </a:t>
            </a:r>
          </a:p>
          <a:p>
            <a:pPr marL="457200" lvl="0" indent="-228600" rtl="0">
              <a:spcBef>
                <a:spcPts val="0"/>
              </a:spcBef>
              <a:buChar char="●"/>
            </a:pPr>
            <a:r>
              <a:rPr lang="en-US" dirty="0"/>
              <a:t>Low-inference notes will provide an objective evidence base for reviewing and discussing the lesson throughout the toolkit.  </a:t>
            </a:r>
          </a:p>
          <a:p>
            <a:pPr marL="457200" lvl="0" indent="-228600" rtl="0">
              <a:spcBef>
                <a:spcPts val="0"/>
              </a:spcBef>
              <a:buChar char="●"/>
            </a:pPr>
            <a:r>
              <a:rPr lang="en-US" dirty="0"/>
              <a:t>Encourage participants to collect low-inference notes as  often as possible.  Remind participants to assume the role of researcher rather than evaluator and of coach rather than supervisor. The intent is not to pass judgment, but to highlight effective practices and to create a way to identify improvements needed and share best practices</a:t>
            </a:r>
          </a:p>
          <a:p>
            <a:pPr lvl="0" rtl="0">
              <a:spcBef>
                <a:spcPts val="0"/>
              </a:spcBef>
              <a:buClr>
                <a:schemeClr val="dk1"/>
              </a:buClr>
              <a:buSzPct val="25000"/>
              <a:buFont typeface="Calibri"/>
              <a:buNone/>
            </a:pPr>
            <a:endParaRPr dirty="0"/>
          </a:p>
          <a:p>
            <a:pPr lvl="0" rtl="0">
              <a:spcBef>
                <a:spcPts val="0"/>
              </a:spcBef>
              <a:buClr>
                <a:schemeClr val="dk1"/>
              </a:buClr>
              <a:buSzPct val="25000"/>
              <a:buFont typeface="Calibri"/>
              <a:buNone/>
            </a:pPr>
            <a:r>
              <a:rPr lang="en-US" dirty="0"/>
              <a:t>If necessary:</a:t>
            </a:r>
          </a:p>
          <a:p>
            <a:pPr marL="457200" lvl="0" indent="-292100" rtl="0">
              <a:spcBef>
                <a:spcPts val="0"/>
              </a:spcBef>
              <a:buSzPct val="83333"/>
              <a:buChar char="●"/>
            </a:pPr>
            <a:r>
              <a:rPr lang="en-US" dirty="0"/>
              <a:t>Distribute </a:t>
            </a:r>
            <a:r>
              <a:rPr lang="en-US" sz="1200" b="1" i="0" u="none" strike="noStrike" kern="1200" cap="none" dirty="0">
                <a:solidFill>
                  <a:schemeClr val="dk1"/>
                </a:solidFill>
                <a:effectLst/>
                <a:latin typeface="Calibri"/>
                <a:ea typeface="Calibri"/>
                <a:cs typeface="Calibri"/>
                <a:sym typeface="Calibri"/>
              </a:rPr>
              <a:t>The Observation and Feedback Cycle: Best Practices for Low Inference Notes </a:t>
            </a:r>
            <a:r>
              <a:rPr lang="en-US" dirty="0"/>
              <a:t>handout</a:t>
            </a:r>
          </a:p>
          <a:p>
            <a:pPr marL="457200" lvl="0" indent="-292100" rtl="0">
              <a:spcBef>
                <a:spcPts val="0"/>
              </a:spcBef>
              <a:buSzPct val="83333"/>
              <a:buChar char="●"/>
            </a:pPr>
            <a:r>
              <a:rPr lang="en-US" dirty="0"/>
              <a:t>Discuss questions or comments based on the guidance provided.</a:t>
            </a:r>
          </a:p>
          <a:p>
            <a:pPr lvl="0" rtl="0">
              <a:spcBef>
                <a:spcPts val="0"/>
              </a:spcBef>
              <a:buClr>
                <a:schemeClr val="dk1"/>
              </a:buClr>
              <a:buSzPct val="25000"/>
              <a:buFont typeface="Calibri"/>
              <a:buNone/>
            </a:pPr>
            <a:endParaRPr dirty="0"/>
          </a:p>
          <a:p>
            <a:pPr marL="0" marR="0" lvl="0" indent="0" algn="l" rtl="0">
              <a:spcBef>
                <a:spcPts val="0"/>
              </a:spcBef>
              <a:buClr>
                <a:schemeClr val="dk1"/>
              </a:buClr>
              <a:buSzPct val="25000"/>
              <a:buFont typeface="Calibri"/>
              <a:buNone/>
            </a:pPr>
            <a:endParaRPr b="1" dirty="0"/>
          </a:p>
        </p:txBody>
      </p:sp>
      <p:sp>
        <p:nvSpPr>
          <p:cNvPr id="927" name="Shape 927"/>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9032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Shape 93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7" name="Shape 937"/>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lvl="0" rtl="0">
              <a:spcBef>
                <a:spcPts val="0"/>
              </a:spcBef>
              <a:buClr>
                <a:schemeClr val="dk1"/>
              </a:buClr>
              <a:buSzPct val="25000"/>
              <a:buFont typeface="Calibri"/>
              <a:buNone/>
            </a:pPr>
            <a:r>
              <a:rPr lang="en-US" b="1" dirty="0"/>
              <a:t>Big Idea: </a:t>
            </a:r>
            <a:r>
              <a:rPr lang="en-US" dirty="0"/>
              <a:t>Now that we’ve worked through all of the Core Actions, we’ll practice putting it all together and using the guide using a tool to focus conversations.</a:t>
            </a:r>
          </a:p>
          <a:p>
            <a:pPr lvl="0" rtl="0">
              <a:spcBef>
                <a:spcPts val="0"/>
              </a:spcBef>
              <a:buClr>
                <a:schemeClr val="dk1"/>
              </a:buClr>
              <a:buSzPct val="25000"/>
              <a:buFont typeface="Calibri"/>
              <a:buNone/>
            </a:pPr>
            <a:endParaRPr b="1" dirty="0"/>
          </a:p>
          <a:p>
            <a:pPr lvl="0" rtl="0">
              <a:spcBef>
                <a:spcPts val="0"/>
              </a:spcBef>
              <a:buClr>
                <a:schemeClr val="dk1"/>
              </a:buClr>
              <a:buSzPct val="25000"/>
              <a:buFont typeface="Calibri"/>
              <a:buNone/>
            </a:pPr>
            <a:r>
              <a:rPr lang="en-US" b="1" dirty="0"/>
              <a:t>Details:</a:t>
            </a:r>
          </a:p>
          <a:p>
            <a:pPr marL="457200" lvl="0" indent="-292100" rtl="0">
              <a:spcBef>
                <a:spcPts val="0"/>
              </a:spcBef>
              <a:buSzPct val="83333"/>
              <a:buChar char="●"/>
            </a:pPr>
            <a:r>
              <a:rPr lang="en-US" dirty="0"/>
              <a:t>Watch the lesson video (approximately 30 minutes run time); collect and record low-inference</a:t>
            </a:r>
            <a:r>
              <a:rPr lang="en-US" baseline="0" dirty="0"/>
              <a:t> </a:t>
            </a:r>
            <a:r>
              <a:rPr lang="en-US" dirty="0"/>
              <a:t>notes. </a:t>
            </a:r>
            <a:r>
              <a:rPr lang="en-US" sz="1200" b="0" i="0" u="none" strike="noStrike" kern="1200" cap="none" dirty="0">
                <a:solidFill>
                  <a:schemeClr val="dk1"/>
                </a:solidFill>
                <a:effectLst/>
                <a:latin typeface="Calibri"/>
                <a:ea typeface="Calibri"/>
                <a:cs typeface="Calibri"/>
                <a:sym typeface="Calibri"/>
              </a:rPr>
              <a:t>Assume positive intentions of the teacher and that he/she does what he/she thinks is in the best interest of his/her students.  If you question what they’re doing, think about why someone might be think it’s the right thing to do.  Be open and curious about what you see!</a:t>
            </a:r>
            <a:endParaRPr lang="en-US" dirty="0"/>
          </a:p>
          <a:p>
            <a:pPr marL="457200" lvl="0" indent="-292100" rtl="0">
              <a:spcBef>
                <a:spcPts val="0"/>
              </a:spcBef>
              <a:buSzPct val="83333"/>
              <a:buChar char="●"/>
            </a:pPr>
            <a:r>
              <a:rPr lang="en-US" dirty="0"/>
              <a:t>Facilitators may want to have participants watch the video once before the session, if possible.</a:t>
            </a:r>
          </a:p>
          <a:p>
            <a:pPr marL="457200" lvl="0" indent="-292100" rtl="0">
              <a:spcBef>
                <a:spcPts val="0"/>
              </a:spcBef>
              <a:buSzPct val="83333"/>
              <a:buChar char="●"/>
            </a:pPr>
            <a:r>
              <a:rPr lang="en-US" dirty="0"/>
              <a:t>Remind participants to pay close attention to teacher-student interactions during the lesson: What does the teacher say and do? How are students engaged in the lesson and how does the teacher encourage that engagement? How are students demonstrating their understanding, their strategies for answering questions, or completing tasks?</a:t>
            </a:r>
          </a:p>
          <a:p>
            <a:pPr marL="457200" lvl="0" indent="-292100" rtl="0">
              <a:spcBef>
                <a:spcPts val="0"/>
              </a:spcBef>
              <a:buSzPct val="83333"/>
              <a:buChar char="●"/>
            </a:pPr>
            <a:r>
              <a:rPr lang="en-US" dirty="0"/>
              <a:t>Other helpful hints: </a:t>
            </a:r>
          </a:p>
          <a:p>
            <a:pPr marL="914400" lvl="1" indent="-292100" rtl="0">
              <a:spcBef>
                <a:spcPts val="0"/>
              </a:spcBef>
              <a:buSzPct val="83333"/>
              <a:buChar char="○"/>
            </a:pPr>
            <a:r>
              <a:rPr lang="en-US" dirty="0"/>
              <a:t>Participants should not worry about putting their notes into the right core actions, let alone the right core indicators! They should just capture notes and sort out where they belong immediately afterwards. </a:t>
            </a:r>
          </a:p>
          <a:p>
            <a:pPr marL="914400" lvl="1" indent="-292100" rtl="0">
              <a:spcBef>
                <a:spcPts val="0"/>
              </a:spcBef>
              <a:buSzPct val="83333"/>
              <a:buChar char="○"/>
            </a:pPr>
            <a:r>
              <a:rPr lang="en-US" dirty="0"/>
              <a:t>Participants should make sure their notes are ‘low inference’ that they are not judging what they are seeing but simply recording what they are seeing and hearing. </a:t>
            </a:r>
          </a:p>
          <a:p>
            <a:pPr marL="914400" lvl="1" indent="-292100" rtl="0">
              <a:spcBef>
                <a:spcPts val="0"/>
              </a:spcBef>
              <a:buSzPct val="83333"/>
              <a:buChar char="○"/>
            </a:pPr>
            <a:r>
              <a:rPr lang="en-US" dirty="0"/>
              <a:t>Participant may note questions they may have as they watch the lesson.</a:t>
            </a:r>
          </a:p>
          <a:p>
            <a:pPr lvl="0" rtl="0">
              <a:spcBef>
                <a:spcPts val="0"/>
              </a:spcBef>
              <a:buClr>
                <a:schemeClr val="dk1"/>
              </a:buClr>
              <a:buSzPct val="25000"/>
              <a:buFont typeface="Calibri"/>
              <a:buNone/>
            </a:pPr>
            <a:endParaRPr dirty="0"/>
          </a:p>
          <a:p>
            <a:pPr marL="0" marR="0" lvl="0" indent="0" algn="l" rtl="0">
              <a:spcBef>
                <a:spcPts val="0"/>
              </a:spcBef>
              <a:buClr>
                <a:schemeClr val="dk1"/>
              </a:buClr>
              <a:buSzPct val="25000"/>
              <a:buFont typeface="Calibri"/>
              <a:buNone/>
            </a:pPr>
            <a:r>
              <a:rPr lang="en-US" b="1" dirty="0"/>
              <a:t>Links: </a:t>
            </a:r>
          </a:p>
          <a:p>
            <a:pPr marL="0" marR="0" lvl="0" indent="0" algn="l" rtl="0">
              <a:spcBef>
                <a:spcPts val="0"/>
              </a:spcBef>
              <a:buClr>
                <a:schemeClr val="dk1"/>
              </a:buClr>
              <a:buSzPct val="25000"/>
              <a:buFont typeface="Calibri"/>
              <a:buNone/>
            </a:pPr>
            <a:r>
              <a:rPr lang="en-US" b="0" dirty="0"/>
              <a:t>Grade K: Decomposing the Number 10 video (</a:t>
            </a:r>
            <a:r>
              <a:rPr lang="en-US" b="0" dirty="0">
                <a:hlinkClick r:id="rId3"/>
              </a:rPr>
              <a:t>https://vimeo.com/197898778</a:t>
            </a:r>
            <a:r>
              <a:rPr lang="en-US" b="0" dirty="0"/>
              <a:t>) &amp; transcript (</a:t>
            </a:r>
            <a:r>
              <a:rPr lang="en-US" b="0" dirty="0">
                <a:hlinkClick r:id="rId4"/>
              </a:rPr>
              <a:t>https://achievethecore.org/content/upload/Decompose%20Numbers%20Less%20Than%2010%20(Kindergarten).pdf</a:t>
            </a:r>
            <a:r>
              <a:rPr lang="en-US" b="0" dirty="0"/>
              <a:t>)</a:t>
            </a:r>
          </a:p>
          <a:p>
            <a:pPr marL="0" marR="0" lvl="0" indent="0" algn="l" rtl="0">
              <a:spcBef>
                <a:spcPts val="0"/>
              </a:spcBef>
              <a:buClr>
                <a:schemeClr val="dk1"/>
              </a:buClr>
              <a:buSzPct val="25000"/>
              <a:buFont typeface="Calibri"/>
              <a:buNone/>
            </a:pPr>
            <a:r>
              <a:rPr lang="en-US" b="0" dirty="0"/>
              <a:t>Grade 3: Application of Multiplication &amp; Division video (</a:t>
            </a:r>
            <a:r>
              <a:rPr lang="en-US" b="0" dirty="0">
                <a:hlinkClick r:id="rId5"/>
              </a:rPr>
              <a:t>https://vimeo.com/292939871</a:t>
            </a:r>
            <a:r>
              <a:rPr lang="en-US" b="0" dirty="0"/>
              <a:t>)  &amp; transcript (</a:t>
            </a:r>
            <a:r>
              <a:rPr lang="en-US" b="0" dirty="0">
                <a:hlinkClick r:id="rId6"/>
              </a:rPr>
              <a:t>https://achievethecore.org/content/upload/Applications%20of%20Multiplication%20and%20Division.pdf</a:t>
            </a:r>
            <a:r>
              <a:rPr lang="en-US" b="0" dirty="0"/>
              <a:t>) </a:t>
            </a:r>
          </a:p>
          <a:p>
            <a:pPr marL="0" marR="0" lvl="0" indent="0" algn="l" rtl="0">
              <a:spcBef>
                <a:spcPts val="0"/>
              </a:spcBef>
              <a:buClr>
                <a:schemeClr val="dk1"/>
              </a:buClr>
              <a:buSzPct val="25000"/>
              <a:buFont typeface="Calibri"/>
              <a:buNone/>
            </a:pPr>
            <a:r>
              <a:rPr lang="en-US" b="0" dirty="0"/>
              <a:t>Grade 6: Equivalent Expressions video (</a:t>
            </a:r>
            <a:r>
              <a:rPr lang="en-US" b="0" dirty="0">
                <a:hlinkClick r:id="rId7"/>
              </a:rPr>
              <a:t>https://vimeo.com/196096543</a:t>
            </a:r>
            <a:r>
              <a:rPr lang="en-US" b="0" dirty="0"/>
              <a:t>)  &amp; transcript (</a:t>
            </a:r>
            <a:r>
              <a:rPr lang="en-US" b="0" dirty="0">
                <a:hlinkClick r:id="rId8"/>
              </a:rPr>
              <a:t>https://achievethecore.org/content/upload/Equivalent%20Expressions%20(Grade%206).pdf</a:t>
            </a:r>
            <a:r>
              <a:rPr lang="en-US" b="0" dirty="0"/>
              <a:t>)</a:t>
            </a:r>
            <a:endParaRPr b="0" dirty="0"/>
          </a:p>
        </p:txBody>
      </p:sp>
      <p:sp>
        <p:nvSpPr>
          <p:cNvPr id="938" name="Shape 938"/>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7201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Shape 94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5" name="Shape 945"/>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lvl="0" rtl="0">
              <a:spcBef>
                <a:spcPts val="0"/>
              </a:spcBef>
              <a:buClr>
                <a:schemeClr val="dk1"/>
              </a:buClr>
              <a:buSzPct val="25000"/>
              <a:buFont typeface="Calibri"/>
              <a:buNone/>
            </a:pPr>
            <a:r>
              <a:rPr lang="en-US" b="1" dirty="0"/>
              <a:t>Big Idea:  </a:t>
            </a:r>
            <a:r>
              <a:rPr lang="en-US" dirty="0"/>
              <a:t>Complete and discuss evidence for the indicators of the IPG.  Create consensus on </a:t>
            </a:r>
            <a:r>
              <a:rPr lang="en-US" b="1" dirty="0"/>
              <a:t>evidence </a:t>
            </a:r>
            <a:r>
              <a:rPr lang="en-US" dirty="0"/>
              <a:t>for each indicator and the strengths and weaknesses of the lesson (Note: the purpose of this activity is not to come to consensus on the rating for each indicator)</a:t>
            </a:r>
          </a:p>
          <a:p>
            <a:pPr lvl="0" rtl="0">
              <a:spcBef>
                <a:spcPts val="0"/>
              </a:spcBef>
              <a:buClr>
                <a:schemeClr val="dk1"/>
              </a:buClr>
              <a:buSzPct val="25000"/>
              <a:buFont typeface="Calibri"/>
              <a:buNone/>
            </a:pPr>
            <a:endParaRPr b="1" dirty="0"/>
          </a:p>
          <a:p>
            <a:pPr lvl="0" rtl="0">
              <a:spcBef>
                <a:spcPts val="0"/>
              </a:spcBef>
              <a:buClr>
                <a:schemeClr val="dk1"/>
              </a:buClr>
              <a:buSzPct val="25000"/>
              <a:buFont typeface="Calibri"/>
              <a:buNone/>
            </a:pPr>
            <a:r>
              <a:rPr lang="en-US" b="1" dirty="0"/>
              <a:t>Details:</a:t>
            </a:r>
          </a:p>
          <a:p>
            <a:pPr marL="457200" lvl="0" indent="-292100" rtl="0">
              <a:spcBef>
                <a:spcPts val="0"/>
              </a:spcBef>
              <a:buSzPct val="83333"/>
              <a:buChar char="●"/>
            </a:pPr>
            <a:r>
              <a:rPr lang="en-US" dirty="0"/>
              <a:t>Complete the IPG Coaching Tool by providing observational evidence for the appropriate indicators.  It is not recommended that participants give ratings for each indicator so that the discussion can focus on identifying evidence that aligns to each indicator.</a:t>
            </a:r>
          </a:p>
          <a:p>
            <a:pPr marL="457200" lvl="0" indent="-292100" rtl="0">
              <a:spcBef>
                <a:spcPts val="0"/>
              </a:spcBef>
              <a:buSzPct val="83333"/>
              <a:buChar char="●"/>
            </a:pPr>
            <a:r>
              <a:rPr lang="en-US" dirty="0"/>
              <a:t>Although</a:t>
            </a:r>
            <a:r>
              <a:rPr lang="en-US" baseline="0" dirty="0"/>
              <a:t> we are asking for evidence tied to each indicator, participants should note missed opportunities or times when the teacher or student did not engage in the indicator, as well as times when each indicator is being met. </a:t>
            </a:r>
            <a:endParaRPr lang="en-US" dirty="0"/>
          </a:p>
          <a:p>
            <a:pPr marL="457200" lvl="0" indent="-292100" rtl="0">
              <a:spcBef>
                <a:spcPts val="0"/>
              </a:spcBef>
              <a:buSzPct val="83333"/>
              <a:buChar char="●"/>
            </a:pPr>
            <a:r>
              <a:rPr lang="en-US" dirty="0"/>
              <a:t>After individually completing the IPG Coaching Tool, discuss first with a partner or in small table groups, then discuss evidence. Share reflections as a whole group.</a:t>
            </a:r>
          </a:p>
          <a:p>
            <a:pPr marL="457200" lvl="0" indent="-292100" rtl="0">
              <a:spcBef>
                <a:spcPts val="0"/>
              </a:spcBef>
              <a:buSzPct val="83333"/>
              <a:buChar char="●"/>
            </a:pPr>
            <a:r>
              <a:rPr lang="en-US" dirty="0"/>
              <a:t>Set the stage for the whole group discussion by</a:t>
            </a:r>
            <a:r>
              <a:rPr lang="en-US" baseline="0" dirty="0"/>
              <a:t> reminding participants that this conversation is not meant to mirror how they would talk to the teacher about the lesson we just watched.  The purpose is to discuss evidence for each of the indicators in order to have a shared understanding of what we just saw.</a:t>
            </a:r>
          </a:p>
          <a:p>
            <a:pPr marL="457200" lvl="0" indent="-292100" rtl="0">
              <a:spcBef>
                <a:spcPts val="0"/>
              </a:spcBef>
              <a:buSzPct val="83333"/>
              <a:buChar char="●"/>
            </a:pPr>
            <a:r>
              <a:rPr lang="en-US" dirty="0"/>
              <a:t>Some options for sharing:  Have participants norm as a small group and then share with the full group (can be done with concretely using poster paper and post-it notes or digitally using a google doc spreadsheet.)  It’s is often interesting to discuss indicators where there isn’t consensus.</a:t>
            </a:r>
          </a:p>
          <a:p>
            <a:pPr marL="457200" lvl="0" indent="-292100" rtl="0">
              <a:spcBef>
                <a:spcPts val="0"/>
              </a:spcBef>
              <a:buSzPct val="83333"/>
              <a:buChar char="●"/>
            </a:pPr>
            <a:r>
              <a:rPr lang="en-US" dirty="0"/>
              <a:t>After discussing, participants may want to note specific strengths and specific areas in need of growth to be used later in the lesson feedback summary. (Don’t use feedback summary form yet.)</a:t>
            </a:r>
          </a:p>
          <a:p>
            <a:pPr marL="457200" lvl="0" indent="-292100" rtl="0">
              <a:spcBef>
                <a:spcPts val="0"/>
              </a:spcBef>
              <a:buSzPct val="83333"/>
              <a:buChar char="●"/>
            </a:pPr>
            <a:r>
              <a:rPr lang="en-US" b="1" dirty="0"/>
              <a:t>Refer to the completed </a:t>
            </a:r>
            <a:r>
              <a:rPr lang="en-US" b="1" u="sng" dirty="0"/>
              <a:t>IPG Coaching Tool – Model Response</a:t>
            </a:r>
            <a:r>
              <a:rPr lang="en-US" b="1" u="none" dirty="0"/>
              <a:t> </a:t>
            </a:r>
            <a:r>
              <a:rPr lang="en-US" b="1" dirty="0"/>
              <a:t>for the model response for the lesson.  Compare participants’ responses with the model response.  Note: it is strongly recommended that while preparing for</a:t>
            </a:r>
            <a:r>
              <a:rPr lang="en-US" b="1" baseline="0" dirty="0"/>
              <a:t> the presentation, </a:t>
            </a:r>
            <a:r>
              <a:rPr lang="en-US" b="1" dirty="0"/>
              <a:t>the facilitator re-watches the video, paying</a:t>
            </a:r>
            <a:r>
              <a:rPr lang="en-US" b="1" baseline="0" dirty="0"/>
              <a:t> attention to the moments that correspond to the time stamps in the model response.</a:t>
            </a:r>
            <a:endParaRPr lang="en-US" b="1" dirty="0"/>
          </a:p>
          <a:p>
            <a:pPr lvl="0" rtl="0">
              <a:spcBef>
                <a:spcPts val="0"/>
              </a:spcBef>
              <a:buClr>
                <a:schemeClr val="dk1"/>
              </a:buClr>
              <a:buSzPct val="91666"/>
              <a:buFont typeface="Arial"/>
              <a:buNone/>
            </a:pPr>
            <a:endParaRPr b="1" dirty="0"/>
          </a:p>
          <a:p>
            <a:pPr lvl="0" rtl="0">
              <a:spcBef>
                <a:spcPts val="0"/>
              </a:spcBef>
              <a:buClr>
                <a:schemeClr val="dk1"/>
              </a:buClr>
              <a:buSzPct val="91666"/>
              <a:buFont typeface="Arial"/>
              <a:buNone/>
            </a:pPr>
            <a:r>
              <a:rPr lang="en-US" b="1" dirty="0"/>
              <a:t>Important Facilitation Note:</a:t>
            </a:r>
          </a:p>
          <a:p>
            <a:pPr marL="457200" lvl="0" indent="-292100" rtl="0">
              <a:spcBef>
                <a:spcPts val="0"/>
              </a:spcBef>
              <a:buSzPct val="83333"/>
              <a:buChar char="●"/>
            </a:pPr>
            <a:r>
              <a:rPr lang="en-US" b="1" dirty="0"/>
              <a:t>At this time, ratings are not provided in the model response; only video-specific evidence is provided for the appropriate indicator to support clearly identifying evidence of standards aligned practice and facilitate the group discussion.  </a:t>
            </a:r>
          </a:p>
          <a:p>
            <a:pPr marL="457200" lvl="0" indent="-292100" rtl="0">
              <a:spcBef>
                <a:spcPts val="0"/>
              </a:spcBef>
              <a:buSzPct val="83333"/>
              <a:buChar char="●"/>
            </a:pPr>
            <a:r>
              <a:rPr lang="en-US" b="1" dirty="0"/>
              <a:t>If calibration is a key goal of the training, additional time will be required to facilitate the norming process. Discussions about</a:t>
            </a:r>
            <a:r>
              <a:rPr lang="en-US" b="1" u="sng" dirty="0"/>
              <a:t> ratings and evidence</a:t>
            </a:r>
            <a:r>
              <a:rPr lang="en-US" b="1" dirty="0"/>
              <a:t> will support the calibration process.</a:t>
            </a:r>
          </a:p>
          <a:p>
            <a:pPr marL="457200" lvl="0" indent="-292100" rtl="0">
              <a:spcBef>
                <a:spcPts val="0"/>
              </a:spcBef>
              <a:buSzPct val="83333"/>
              <a:buChar char="●"/>
            </a:pPr>
            <a:r>
              <a:rPr lang="en-US" sz="1200" b="1" i="0" u="none" strike="noStrike" cap="none" dirty="0">
                <a:solidFill>
                  <a:srgbClr val="000000"/>
                </a:solidFill>
                <a:latin typeface="Calibri"/>
                <a:ea typeface="Calibri"/>
                <a:cs typeface="Calibri"/>
                <a:sym typeface="Calibri"/>
              </a:rPr>
              <a:t>Optional: If you would like a tool to capture evidence you may use the tool found here (note</a:t>
            </a:r>
            <a:r>
              <a:rPr lang="en-US" sz="1200" b="1" i="0" u="none" strike="noStrike" cap="none" baseline="0" dirty="0">
                <a:solidFill>
                  <a:srgbClr val="000000"/>
                </a:solidFill>
                <a:latin typeface="Calibri"/>
                <a:ea typeface="Calibri"/>
                <a:cs typeface="Calibri"/>
                <a:sym typeface="Calibri"/>
              </a:rPr>
              <a:t> -</a:t>
            </a:r>
            <a:r>
              <a:rPr lang="en-US" sz="1200" b="1" i="0" u="none" strike="noStrike" cap="none" dirty="0">
                <a:solidFill>
                  <a:srgbClr val="000000"/>
                </a:solidFill>
                <a:latin typeface="Calibri"/>
                <a:ea typeface="Calibri"/>
                <a:cs typeface="Calibri"/>
                <a:sym typeface="Calibri"/>
              </a:rPr>
              <a:t> you</a:t>
            </a:r>
            <a:r>
              <a:rPr lang="en-US" sz="1200" b="1" i="0" u="none" strike="noStrike" cap="none" baseline="0" dirty="0">
                <a:solidFill>
                  <a:srgbClr val="000000"/>
                </a:solidFill>
                <a:latin typeface="Calibri"/>
                <a:ea typeface="Calibri"/>
                <a:cs typeface="Calibri"/>
                <a:sym typeface="Calibri"/>
              </a:rPr>
              <a:t> will need to download and prepare this in advance)</a:t>
            </a:r>
            <a:r>
              <a:rPr lang="en-US" sz="1200" b="1" i="0" u="none" strike="noStrike" cap="none" dirty="0">
                <a:solidFill>
                  <a:srgbClr val="000000"/>
                </a:solidFill>
                <a:latin typeface="Calibri"/>
                <a:ea typeface="Calibri"/>
                <a:cs typeface="Calibri"/>
                <a:sym typeface="Calibri"/>
              </a:rPr>
              <a:t>:</a:t>
            </a:r>
            <a:r>
              <a:rPr lang="en-US" sz="1200" b="1" i="0" u="none" strike="noStrike" cap="none" baseline="0" dirty="0">
                <a:solidFill>
                  <a:srgbClr val="000000"/>
                </a:solidFill>
                <a:latin typeface="Calibri"/>
                <a:ea typeface="Calibri"/>
                <a:cs typeface="Calibri"/>
                <a:sym typeface="Calibri"/>
              </a:rPr>
              <a:t> https://docs.google.com/spreadsheets/d/110f4_nBcyDZAILzdpi4aejGu34TNvau_AnhOOymHtvc/edit?usp=sharing </a:t>
            </a:r>
            <a:endParaRPr lang="en-US" dirty="0"/>
          </a:p>
        </p:txBody>
      </p:sp>
      <p:sp>
        <p:nvSpPr>
          <p:cNvPr id="946" name="Shape 946"/>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2949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Shape 9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2" name="Shape 952"/>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lvl="0" rtl="0">
              <a:spcBef>
                <a:spcPts val="0"/>
              </a:spcBef>
              <a:buClr>
                <a:schemeClr val="dk1"/>
              </a:buClr>
              <a:buSzPct val="91666"/>
              <a:buFont typeface="Arial"/>
              <a:buNone/>
            </a:pPr>
            <a:r>
              <a:rPr lang="en-US" b="1" dirty="0"/>
              <a:t>Big Idea:  </a:t>
            </a:r>
            <a:r>
              <a:rPr lang="en-US" dirty="0"/>
              <a:t>The Beyond the Lesson Guide is a good resource for questions that may come up in observing a single lesson.</a:t>
            </a:r>
          </a:p>
          <a:p>
            <a:pPr lvl="0" rtl="0">
              <a:spcBef>
                <a:spcPts val="0"/>
              </a:spcBef>
              <a:buClr>
                <a:schemeClr val="dk1"/>
              </a:buClr>
              <a:buSzPct val="91666"/>
              <a:buFont typeface="Arial"/>
              <a:buNone/>
            </a:pPr>
            <a:endParaRPr dirty="0"/>
          </a:p>
          <a:p>
            <a:pPr lvl="0" rtl="0">
              <a:spcBef>
                <a:spcPts val="0"/>
              </a:spcBef>
              <a:buClr>
                <a:schemeClr val="dk1"/>
              </a:buClr>
              <a:buSzPct val="91666"/>
              <a:buFont typeface="Arial"/>
              <a:buNone/>
            </a:pPr>
            <a:r>
              <a:rPr lang="en-US" dirty="0"/>
              <a:t>Classroom observations are, by definition, limited to what you see while you are present in the room. </a:t>
            </a:r>
          </a:p>
          <a:p>
            <a:pPr lvl="0" rtl="0">
              <a:spcBef>
                <a:spcPts val="0"/>
              </a:spcBef>
              <a:buClr>
                <a:schemeClr val="dk1"/>
              </a:buClr>
              <a:buSzPct val="91666"/>
              <a:buFont typeface="Arial"/>
              <a:buNone/>
            </a:pPr>
            <a:r>
              <a:rPr lang="en-US" dirty="0"/>
              <a:t>But learning happens over the course of days, across the weeks, and months of the school year. That needs to be accounted for in the coaching conversations with teachers.</a:t>
            </a:r>
          </a:p>
          <a:p>
            <a:pPr lvl="0" rtl="0">
              <a:spcBef>
                <a:spcPts val="0"/>
              </a:spcBef>
              <a:buClr>
                <a:schemeClr val="dk1"/>
              </a:buClr>
              <a:buSzPct val="91666"/>
              <a:buFont typeface="Arial"/>
              <a:buNone/>
            </a:pPr>
            <a:endParaRPr b="1" dirty="0"/>
          </a:p>
          <a:p>
            <a:pPr lvl="0" rtl="0">
              <a:spcBef>
                <a:spcPts val="0"/>
              </a:spcBef>
              <a:buClr>
                <a:schemeClr val="dk1"/>
              </a:buClr>
              <a:buSzPct val="91666"/>
              <a:buFont typeface="Arial"/>
              <a:buNone/>
            </a:pPr>
            <a:r>
              <a:rPr lang="en-US" b="1" dirty="0"/>
              <a:t>Details:</a:t>
            </a:r>
          </a:p>
          <a:p>
            <a:pPr marL="457200" lvl="0" indent="-292100" rtl="0">
              <a:spcBef>
                <a:spcPts val="0"/>
              </a:spcBef>
              <a:buSzPct val="83333"/>
              <a:buChar char="●"/>
            </a:pPr>
            <a:r>
              <a:rPr lang="en-US" dirty="0"/>
              <a:t>Although we just identified strengths and areas for growth based on the video, we may be left with other questions.</a:t>
            </a:r>
          </a:p>
          <a:p>
            <a:pPr marL="457200" lvl="0" indent="-292100" rtl="0">
              <a:spcBef>
                <a:spcPts val="0"/>
              </a:spcBef>
              <a:buSzPct val="83333"/>
              <a:buChar char="●"/>
            </a:pPr>
            <a:r>
              <a:rPr lang="en-US" dirty="0"/>
              <a:t>The Beyond the Lesson Guide is a great resource for helping us frame the questions.  We are going to take a quick look at it now and then revisit it when we are summarizing all of the things we learned about this lesson.</a:t>
            </a:r>
          </a:p>
          <a:p>
            <a:pPr marL="457200" lvl="0" indent="-292100" rtl="0">
              <a:spcBef>
                <a:spcPts val="0"/>
              </a:spcBef>
              <a:buSzPct val="83333"/>
              <a:buChar char="●"/>
            </a:pPr>
            <a:r>
              <a:rPr lang="en-US" dirty="0"/>
              <a:t>Have participants briefly discuss at their table which questions would help illuminate the lesson they just observed.</a:t>
            </a:r>
          </a:p>
        </p:txBody>
      </p:sp>
      <p:sp>
        <p:nvSpPr>
          <p:cNvPr id="953" name="Shape 953"/>
          <p:cNvSpPr txBox="1">
            <a:spLocks noGrp="1"/>
          </p:cNvSpPr>
          <p:nvPr>
            <p:ph type="sldNum" idx="12"/>
          </p:nvPr>
        </p:nvSpPr>
        <p:spPr>
          <a:xfrm>
            <a:off x="3970937" y="8829967"/>
            <a:ext cx="3037839" cy="464819"/>
          </a:xfrm>
          <a:prstGeom prst="rect">
            <a:avLst/>
          </a:prstGeom>
          <a:noFill/>
          <a:ln>
            <a:noFill/>
          </a:ln>
        </p:spPr>
        <p:txBody>
          <a:bodyPr lIns="93150" tIns="46550" rIns="93150" bIns="4655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40</a:t>
            </a:fld>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0764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3" name="Shape 693"/>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This module includes the listed components.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b="1" dirty="0"/>
              <a:t>Details</a:t>
            </a:r>
            <a:r>
              <a:rPr lang="en-US" sz="1200" b="1" i="0" u="none" strike="noStrike" cap="none" dirty="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  </a:t>
            </a:r>
          </a:p>
          <a:p>
            <a:pPr marL="465886" marR="0" lvl="0" indent="-300786" algn="l" rtl="0">
              <a:spcBef>
                <a:spcPts val="0"/>
              </a:spcBef>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Through lesson observation</a:t>
            </a:r>
            <a:r>
              <a:rPr lang="en-US" sz="1200" b="0" i="0" u="none" strike="noStrike" cap="none" baseline="0" dirty="0">
                <a:solidFill>
                  <a:schemeClr val="dk1"/>
                </a:solidFill>
                <a:latin typeface="Calibri"/>
                <a:ea typeface="Calibri"/>
                <a:cs typeface="Calibri"/>
                <a:sym typeface="Calibri"/>
              </a:rPr>
              <a:t> and lesson plan and student work analysis, participants will reflect on the Core Actions (and indicators) and how they appear in planning, practice, and student work of lessons that meets the expectations set by CCR standards.  </a:t>
            </a:r>
            <a:endParaRPr lang="en-US" sz="1200" b="0" i="0" u="none" strike="noStrike" cap="none" dirty="0">
              <a:solidFill>
                <a:schemeClr val="dk1"/>
              </a:solidFill>
              <a:latin typeface="Calibri"/>
              <a:ea typeface="Calibri"/>
              <a:cs typeface="Calibri"/>
              <a:sym typeface="Calibri"/>
            </a:endParaRPr>
          </a:p>
          <a:p>
            <a:pPr marL="465886" marR="0" lvl="0" indent="-300786" algn="l" rtl="0">
              <a:spcBef>
                <a:spcPts val="0"/>
              </a:spcBef>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This Toolkit is designed to be flexible. See the Facilitator’s Guide for ideas for scheduling and chunking the activities to best meet your needs. This provides an overall view of the learning, but let your participants know what components they will be working on today vs. future dates. </a:t>
            </a:r>
          </a:p>
          <a:p>
            <a:pPr marL="465887" marR="0" lvl="0" indent="-300787" algn="l" rtl="0">
              <a:spcBef>
                <a:spcPts val="0"/>
              </a:spcBef>
              <a:buClr>
                <a:schemeClr val="dk1"/>
              </a:buClr>
              <a:buSzPct val="83333"/>
              <a:buFont typeface="Calibri"/>
              <a:buChar char="●"/>
            </a:pPr>
            <a:r>
              <a:rPr lang="en-US" dirty="0"/>
              <a:t>As best as possible, have participants reflect on each of these three components (observed lesson, lesson plan, and student work) separately and then use the Lesson Feedback Summary document to synthesize what was analyzed and to think about next steps and what can be learned from this experience.</a:t>
            </a:r>
            <a:br>
              <a:rPr lang="en-US" sz="1200" b="0" i="0" u="none" strike="noStrike" cap="none" dirty="0">
                <a:solidFill>
                  <a:schemeClr val="dk1"/>
                </a:solidFill>
                <a:latin typeface="Calibri"/>
                <a:ea typeface="Calibri"/>
                <a:cs typeface="Calibri"/>
                <a:sym typeface="Calibri"/>
              </a:rPr>
            </a:br>
            <a:br>
              <a:rPr lang="en-US" sz="1200" b="0" i="0" u="none" strike="noStrike" cap="none" dirty="0">
                <a:solidFill>
                  <a:schemeClr val="dk1"/>
                </a:solidFill>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694" name="Shape 694"/>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9706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3" name="Shape 6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Consider the implications of</a:t>
            </a:r>
            <a:r>
              <a:rPr lang="en-US" dirty="0"/>
              <a:t> observing a lesson with the IPG.</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a:t>
            </a:r>
          </a:p>
          <a:p>
            <a:pPr marL="171450" lvl="0" indent="-171450">
              <a:spcBef>
                <a:spcPts val="0"/>
              </a:spcBef>
              <a:buClr>
                <a:schemeClr val="dk1"/>
              </a:buClr>
              <a:buSzPct val="25000"/>
              <a:buFont typeface="Arial" panose="020B0604020202020204" pitchFamily="34" charset="0"/>
              <a:buChar char="•"/>
            </a:pPr>
            <a:r>
              <a:rPr lang="en-US" b="1" dirty="0"/>
              <a:t>The questions provided on the slide are general reflection questions; however, the reflection questions should be adjusted by the facilitator to best meet the specific learning needs of the audience.</a:t>
            </a:r>
          </a:p>
          <a:p>
            <a:pPr lvl="0">
              <a:spcBef>
                <a:spcPts val="0"/>
              </a:spcBef>
              <a:buClr>
                <a:schemeClr val="dk1"/>
              </a:buClr>
              <a:buSzPct val="25000"/>
              <a:buFont typeface="Calibri"/>
              <a:buNone/>
            </a:pPr>
            <a:endParaRPr lang="en-US" dirty="0"/>
          </a:p>
          <a:p>
            <a:pPr lvl="1"/>
            <a:r>
              <a:rPr lang="en-US" sz="1200" b="0" i="0" u="none" strike="noStrike" kern="1200" cap="none" dirty="0">
                <a:solidFill>
                  <a:schemeClr val="dk1"/>
                </a:solidFill>
                <a:effectLst/>
                <a:latin typeface="Calibri"/>
                <a:ea typeface="Calibri"/>
                <a:cs typeface="Calibri"/>
                <a:sym typeface="Calibri"/>
              </a:rPr>
              <a:t>Based on your role in the learning community, how did looking at the lesson through the lens of the IPG and Beyond the Lesson Discussion Guide help you to think about standards-aligned instruction in the classroom in your work as a:</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Superintendent/District Leader</a:t>
            </a:r>
            <a:r>
              <a:rPr lang="en-US" sz="1200" b="0" i="0" u="none" strike="noStrike" kern="1200" cap="none" dirty="0">
                <a:solidFill>
                  <a:schemeClr val="dk1"/>
                </a:solidFill>
                <a:effectLst/>
                <a:latin typeface="Calibri"/>
                <a:ea typeface="Calibri"/>
                <a:cs typeface="Calibri"/>
                <a:sym typeface="Calibri"/>
              </a:rPr>
              <a:t> – How are resources directed to support standards-aligned practices in classrooms?</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School Leader</a:t>
            </a:r>
            <a:r>
              <a:rPr lang="en-US" sz="1200" b="0" i="0" u="none" strike="noStrike" kern="1200" cap="none" dirty="0">
                <a:solidFill>
                  <a:schemeClr val="dk1"/>
                </a:solidFill>
                <a:effectLst/>
                <a:latin typeface="Calibri"/>
                <a:ea typeface="Calibri"/>
                <a:cs typeface="Calibri"/>
                <a:sym typeface="Calibri"/>
              </a:rPr>
              <a:t> – What building conditions must exist to encourage and support standards-aligned practices in the classroom?</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Coach</a:t>
            </a:r>
            <a:r>
              <a:rPr lang="en-US" sz="1200" b="0" i="0" u="none" strike="noStrike" kern="1200" cap="none" dirty="0">
                <a:solidFill>
                  <a:schemeClr val="dk1"/>
                </a:solidFill>
                <a:effectLst/>
                <a:latin typeface="Calibri"/>
                <a:ea typeface="Calibri"/>
                <a:cs typeface="Calibri"/>
                <a:sym typeface="Calibri"/>
              </a:rPr>
              <a:t> – How can content-based feedback help prioritize professional learning and coaching activities to support standards-aligned practices in the classroom?</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Teacher </a:t>
            </a:r>
            <a:r>
              <a:rPr lang="en-US" sz="1200" b="0" i="0" u="none" strike="noStrike" kern="1200" cap="none" dirty="0">
                <a:solidFill>
                  <a:schemeClr val="dk1"/>
                </a:solidFill>
                <a:effectLst/>
                <a:latin typeface="Calibri"/>
                <a:ea typeface="Calibri"/>
                <a:cs typeface="Calibri"/>
                <a:sym typeface="Calibri"/>
              </a:rPr>
              <a:t>– Which aspects of your instructional practice provides all students with access to grade-level standards-based content and tasks?  Which aspects do not?</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Parent</a:t>
            </a:r>
            <a:r>
              <a:rPr lang="en-US" sz="1200" b="0" i="0" u="none" strike="noStrike" kern="1200" cap="none" dirty="0">
                <a:solidFill>
                  <a:schemeClr val="dk1"/>
                </a:solidFill>
                <a:effectLst/>
                <a:latin typeface="Calibri"/>
                <a:ea typeface="Calibri"/>
                <a:cs typeface="Calibri"/>
                <a:sym typeface="Calibri"/>
              </a:rPr>
              <a:t> – Where do you see evidence of your child’s day-to-day experience with standards-aligned grade-level content in school?</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Partner organization</a:t>
            </a:r>
            <a:r>
              <a:rPr lang="en-US" sz="1200" b="0" i="0" u="none" strike="noStrike" kern="1200" cap="none" dirty="0">
                <a:solidFill>
                  <a:schemeClr val="dk1"/>
                </a:solidFill>
                <a:effectLst/>
                <a:latin typeface="Calibri"/>
                <a:ea typeface="Calibri"/>
                <a:cs typeface="Calibri"/>
                <a:sym typeface="Calibri"/>
              </a:rPr>
              <a:t> – How does our organization’s theory of action and activities with districts partners support standards-aligned practice in the classroom?</a:t>
            </a:r>
          </a:p>
          <a:p>
            <a:r>
              <a:rPr lang="en-US" sz="1200" b="0" i="0" u="none" strike="noStrike" kern="1200" cap="none" dirty="0">
                <a:solidFill>
                  <a:schemeClr val="dk1"/>
                </a:solidFill>
                <a:effectLst/>
                <a:latin typeface="Calibri"/>
                <a:ea typeface="Calibri"/>
                <a:cs typeface="Calibri"/>
                <a:sym typeface="Calibri"/>
              </a:rPr>
              <a:t> </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Based on your role in the learning community, what resources and strategies could be used to support standards-aligned practice in classrooms?  </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684" name="Shape 6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4614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7" name="Shape 967"/>
          <p:cNvSpPr txBox="1">
            <a:spLocks noGrp="1"/>
          </p:cNvSpPr>
          <p:nvPr>
            <p:ph type="body" idx="1"/>
          </p:nvPr>
        </p:nvSpPr>
        <p:spPr>
          <a:xfrm>
            <a:off x="701041" y="4473892"/>
            <a:ext cx="5608200" cy="3660600"/>
          </a:xfrm>
          <a:prstGeom prst="rect">
            <a:avLst/>
          </a:prstGeom>
          <a:noFill/>
          <a:ln>
            <a:noFill/>
          </a:ln>
        </p:spPr>
        <p:txBody>
          <a:bodyPr lIns="93150" tIns="46550" rIns="93150" bIns="46550" anchor="t" anchorCtr="0">
            <a:noAutofit/>
          </a:bodyPr>
          <a:lstStyle/>
          <a:p>
            <a:pPr lvl="0" rtl="0">
              <a:spcBef>
                <a:spcPts val="0"/>
              </a:spcBef>
              <a:buClr>
                <a:srgbClr val="000000"/>
              </a:buClr>
              <a:buSzPct val="91666"/>
              <a:buFont typeface="Arial"/>
              <a:buNone/>
            </a:pPr>
            <a:r>
              <a:rPr lang="en-US" b="1" dirty="0"/>
              <a:t>Big Idea: </a:t>
            </a:r>
            <a:r>
              <a:rPr lang="en-US" dirty="0"/>
              <a:t> To get a full picture of instruction, it is important to consider the other important aspects of the teaching and learning cycle.  The lesson plan can provide additional insight into what was planned and the goals for the lesson.</a:t>
            </a:r>
          </a:p>
          <a:p>
            <a:pPr lvl="0" rtl="0">
              <a:spcBef>
                <a:spcPts val="0"/>
              </a:spcBef>
              <a:buClr>
                <a:srgbClr val="000000"/>
              </a:buClr>
              <a:buSzPct val="91666"/>
              <a:buFont typeface="Arial"/>
              <a:buNone/>
            </a:pPr>
            <a:endParaRPr dirty="0"/>
          </a:p>
          <a:p>
            <a:pPr lvl="0" rtl="0">
              <a:spcBef>
                <a:spcPts val="0"/>
              </a:spcBef>
              <a:buClr>
                <a:srgbClr val="000000"/>
              </a:buClr>
              <a:buSzPct val="91666"/>
              <a:buFont typeface="Arial"/>
              <a:buNone/>
            </a:pPr>
            <a:r>
              <a:rPr lang="en-US" b="1" dirty="0"/>
              <a:t>Details:</a:t>
            </a:r>
          </a:p>
          <a:p>
            <a:pPr marL="457200" lvl="0" indent="-292100" rtl="0">
              <a:spcBef>
                <a:spcPts val="0"/>
              </a:spcBef>
              <a:buSzPct val="83333"/>
              <a:buChar char="●"/>
            </a:pPr>
            <a:r>
              <a:rPr lang="en-US" dirty="0"/>
              <a:t>You are looking at the lesson plan after observing the lesson, not before. This allows observers to come to lessons without the benefit of advance details about what to expect—just as students do daily.  For this reason, the lesson plan analysis happens after watching the video. The sole focus is to illuminate what was observed during the lesson.</a:t>
            </a:r>
          </a:p>
          <a:p>
            <a:pPr marL="457200" lvl="0" indent="-292100" rtl="0">
              <a:spcBef>
                <a:spcPts val="0"/>
              </a:spcBef>
              <a:buSzPct val="83333"/>
              <a:buChar char="●"/>
            </a:pPr>
            <a:r>
              <a:rPr lang="en-US" dirty="0"/>
              <a:t>Let’s take a look at the lesson plan for the video we just watched.  </a:t>
            </a:r>
          </a:p>
          <a:p>
            <a:pPr lvl="0" rtl="0">
              <a:spcBef>
                <a:spcPts val="0"/>
              </a:spcBef>
              <a:buNone/>
            </a:pPr>
            <a:endParaRPr b="1" dirty="0"/>
          </a:p>
        </p:txBody>
      </p:sp>
      <p:sp>
        <p:nvSpPr>
          <p:cNvPr id="968" name="Shape 968"/>
          <p:cNvSpPr txBox="1">
            <a:spLocks noGrp="1"/>
          </p:cNvSpPr>
          <p:nvPr>
            <p:ph type="sldNum" idx="12"/>
          </p:nvPr>
        </p:nvSpPr>
        <p:spPr>
          <a:xfrm>
            <a:off x="3970937" y="8829967"/>
            <a:ext cx="3037799" cy="466500"/>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4191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8" name="Shape 6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rgbClr val="000000"/>
                </a:solidFill>
                <a:latin typeface="Calibri"/>
                <a:ea typeface="Calibri"/>
                <a:cs typeface="Calibri"/>
                <a:sym typeface="Calibri"/>
              </a:rPr>
              <a:t>Big Idea</a:t>
            </a:r>
            <a:r>
              <a:rPr lang="en-US" sz="1200" b="0" i="0" u="none" strike="noStrike" cap="none" dirty="0">
                <a:solidFill>
                  <a:srgbClr val="000000"/>
                </a:solidFill>
                <a:latin typeface="Calibri"/>
                <a:ea typeface="Calibri"/>
                <a:cs typeface="Calibri"/>
                <a:sym typeface="Calibri"/>
              </a:rPr>
              <a:t>: Consider the lesson plan and </a:t>
            </a:r>
            <a:r>
              <a:rPr lang="en-US" dirty="0">
                <a:solidFill>
                  <a:srgbClr val="000000"/>
                </a:solidFill>
              </a:rPr>
              <a:t>its</a:t>
            </a:r>
            <a:r>
              <a:rPr lang="en-US" sz="1200" b="0" i="0" u="none" strike="noStrike" cap="none" dirty="0">
                <a:solidFill>
                  <a:srgbClr val="000000"/>
                </a:solidFill>
                <a:latin typeface="Calibri"/>
                <a:ea typeface="Calibri"/>
                <a:cs typeface="Calibri"/>
                <a:sym typeface="Calibri"/>
              </a:rPr>
              <a:t> implications through the lens of the IPG Coaching Tool</a:t>
            </a:r>
            <a:r>
              <a:rPr lang="en-US" dirty="0">
                <a:solidFill>
                  <a:srgbClr val="000000"/>
                </a:solidFill>
              </a:rPr>
              <a:t>.</a:t>
            </a:r>
          </a:p>
          <a:p>
            <a:pPr marL="0" marR="0" lvl="0" indent="0" algn="l" rtl="0">
              <a:spcBef>
                <a:spcPts val="0"/>
              </a:spcBef>
              <a:spcAft>
                <a:spcPts val="0"/>
              </a:spcAft>
              <a:buClr>
                <a:schemeClr val="dk1"/>
              </a:buClr>
              <a:buSzPct val="250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rgbClr val="000000"/>
                </a:solidFill>
                <a:latin typeface="Calibri"/>
                <a:ea typeface="Calibri"/>
                <a:cs typeface="Calibri"/>
                <a:sym typeface="Calibri"/>
              </a:rPr>
              <a:t>Details</a:t>
            </a:r>
            <a:r>
              <a:rPr lang="en-US" sz="1200" b="0" i="0" u="none" strike="noStrike" cap="none" dirty="0">
                <a:solidFill>
                  <a:srgbClr val="000000"/>
                </a:solidFill>
                <a:latin typeface="Calibri"/>
                <a:ea typeface="Calibri"/>
                <a:cs typeface="Calibri"/>
                <a:sym typeface="Calibri"/>
              </a:rPr>
              <a:t>:</a:t>
            </a:r>
          </a:p>
          <a:p>
            <a:pPr marL="457200" marR="0" lvl="0" indent="-292100" algn="l" rtl="0">
              <a:spcBef>
                <a:spcPts val="0"/>
              </a:spcBef>
              <a:spcAft>
                <a:spcPts val="0"/>
              </a:spcAft>
              <a:buClr>
                <a:srgbClr val="000000"/>
              </a:buClr>
              <a:buSzPct val="83333"/>
              <a:buFont typeface="Calibri"/>
              <a:buChar char="●"/>
            </a:pPr>
            <a:r>
              <a:rPr lang="en-US" sz="1200" b="0" i="0" u="none" strike="noStrike" cap="none" dirty="0">
                <a:solidFill>
                  <a:srgbClr val="000000"/>
                </a:solidFill>
                <a:latin typeface="Calibri"/>
                <a:ea typeface="Calibri"/>
                <a:cs typeface="Calibri"/>
                <a:sym typeface="Calibri"/>
              </a:rPr>
              <a:t>Provide participants with a copy of the lesson plan and the Lesson Plan Analysis participant handout.</a:t>
            </a:r>
          </a:p>
          <a:p>
            <a:pPr marL="457200" lvl="0" indent="-292100" rtl="0">
              <a:spcBef>
                <a:spcPts val="0"/>
              </a:spcBef>
              <a:buClr>
                <a:srgbClr val="000000"/>
              </a:buClr>
              <a:buSzPct val="83333"/>
              <a:buChar char="●"/>
            </a:pPr>
            <a:r>
              <a:rPr lang="en-US" dirty="0">
                <a:solidFill>
                  <a:srgbClr val="000000"/>
                </a:solidFill>
              </a:rPr>
              <a:t>Prompt participants to take the lesson plan at face value. Ask them to limit their observations to what the lesson plan communicates about its purpose; they should not make assumptions or assign purposes to it that are not readily evident. Reinforce low-inference notes.</a:t>
            </a:r>
          </a:p>
          <a:p>
            <a:pPr marL="457200" lvl="0" indent="-317500" rtl="0">
              <a:spcBef>
                <a:spcPts val="0"/>
              </a:spcBef>
              <a:buClr>
                <a:srgbClr val="000000"/>
              </a:buClr>
              <a:buSzPct val="116666"/>
              <a:buChar char="●"/>
            </a:pPr>
            <a:r>
              <a:rPr lang="en-US" dirty="0">
                <a:solidFill>
                  <a:srgbClr val="000000"/>
                </a:solidFill>
              </a:rPr>
              <a:t>As much as possible, participants should use the lesson plan only, not what was observed in the video lesson, to complete the Lesson Plan Analysis handout. </a:t>
            </a:r>
          </a:p>
          <a:p>
            <a:pPr marL="457200" lvl="0" indent="-317500" rtl="0">
              <a:spcBef>
                <a:spcPts val="0"/>
              </a:spcBef>
              <a:buClr>
                <a:srgbClr val="000000"/>
              </a:buClr>
              <a:buSzPct val="116666"/>
              <a:buChar char="●"/>
            </a:pPr>
            <a:r>
              <a:rPr lang="en-US" dirty="0">
                <a:solidFill>
                  <a:srgbClr val="000000"/>
                </a:solidFill>
              </a:rPr>
              <a:t>It is also important to note that is highly unlikely to see all of these questions answered in a plan for an individual lesson and that this not meant to be a checklist of what has to be included in every lesson plan.</a:t>
            </a:r>
          </a:p>
          <a:p>
            <a:pPr marL="457200" lvl="0" indent="-292100" rtl="0">
              <a:spcBef>
                <a:spcPts val="0"/>
              </a:spcBef>
              <a:buClr>
                <a:srgbClr val="000000"/>
              </a:buClr>
              <a:buSzPct val="83333"/>
              <a:buChar char="●"/>
            </a:pPr>
            <a:r>
              <a:rPr lang="en-US" dirty="0">
                <a:solidFill>
                  <a:srgbClr val="000000"/>
                </a:solidFill>
              </a:rPr>
              <a:t>Responses for each Core Action can be a narrative rather than written as individual responses to each question separately.</a:t>
            </a:r>
            <a:endParaRPr dirty="0">
              <a:solidFill>
                <a:srgbClr val="000000"/>
              </a:solidFill>
            </a:endParaRPr>
          </a:p>
          <a:p>
            <a:pPr marL="457200" lvl="0" indent="-292100" rtl="0">
              <a:spcBef>
                <a:spcPts val="0"/>
              </a:spcBef>
              <a:buClr>
                <a:srgbClr val="000000"/>
              </a:buClr>
              <a:buSzPct val="83333"/>
              <a:buChar char="●"/>
            </a:pPr>
            <a:r>
              <a:rPr lang="en-US" dirty="0">
                <a:solidFill>
                  <a:srgbClr val="000000"/>
                </a:solidFill>
              </a:rPr>
              <a:t>After individually completing the Lesson Plan Analysis handout, first discuss evidence and responses with a partner or in small table groups, then share reflections as a whole group.</a:t>
            </a:r>
          </a:p>
          <a:p>
            <a:pPr marL="457200" lvl="0" indent="-292100" rtl="0">
              <a:spcBef>
                <a:spcPts val="0"/>
              </a:spcBef>
              <a:buClr>
                <a:srgbClr val="000000"/>
              </a:buClr>
              <a:buSzPct val="83333"/>
              <a:buChar char="●"/>
            </a:pPr>
            <a:r>
              <a:rPr lang="en-US" dirty="0">
                <a:solidFill>
                  <a:srgbClr val="000000"/>
                </a:solidFill>
              </a:rPr>
              <a:t>After discussing, participants may want to note specific strengths and specific areas in need of growth to be used later in the feedback summary handout. (Don’t use feedback summary handout yet.)</a:t>
            </a:r>
          </a:p>
          <a:p>
            <a:pPr marL="457200" lvl="0" indent="-292100" rtl="0">
              <a:spcBef>
                <a:spcPts val="0"/>
              </a:spcBef>
              <a:buClr>
                <a:srgbClr val="000000"/>
              </a:buClr>
              <a:buSzPct val="83333"/>
              <a:buChar char="●"/>
            </a:pPr>
            <a:r>
              <a:rPr lang="en-US" dirty="0">
                <a:solidFill>
                  <a:srgbClr val="000000"/>
                </a:solidFill>
              </a:rPr>
              <a:t>If appropriate, you may have the group discuss how the lesson plan analysis illuminated aspects of the lesson observation.</a:t>
            </a:r>
          </a:p>
          <a:p>
            <a:pPr marL="457200" marR="0" lvl="0" indent="-292100" algn="l" rtl="0">
              <a:lnSpc>
                <a:spcPct val="100000"/>
              </a:lnSpc>
              <a:spcBef>
                <a:spcPts val="0"/>
              </a:spcBef>
              <a:spcAft>
                <a:spcPts val="0"/>
              </a:spcAft>
              <a:buClr>
                <a:srgbClr val="000000"/>
              </a:buClr>
              <a:buSzPct val="83333"/>
              <a:buChar char="●"/>
            </a:pPr>
            <a:r>
              <a:rPr lang="en-US" sz="1200" b="1" i="0" u="none" strike="noStrike" cap="none" dirty="0">
                <a:solidFill>
                  <a:srgbClr val="000000"/>
                </a:solidFill>
                <a:latin typeface="Calibri"/>
                <a:ea typeface="Calibri"/>
                <a:cs typeface="Calibri"/>
                <a:sym typeface="Calibri"/>
              </a:rPr>
              <a:t>Refer to the completed Lesson Plan Analysis –</a:t>
            </a:r>
            <a:r>
              <a:rPr lang="en-US" sz="1200" b="1" i="0" u="none" strike="noStrike" cap="none" baseline="0" dirty="0">
                <a:solidFill>
                  <a:srgbClr val="000000"/>
                </a:solidFill>
                <a:latin typeface="Calibri"/>
                <a:ea typeface="Calibri"/>
                <a:cs typeface="Calibri"/>
                <a:sym typeface="Calibri"/>
              </a:rPr>
              <a:t> Model Response.</a:t>
            </a:r>
            <a:r>
              <a:rPr lang="en-US" sz="1200" b="1" i="0" u="none" strike="noStrike" cap="none" dirty="0">
                <a:solidFill>
                  <a:srgbClr val="000000"/>
                </a:solidFill>
                <a:latin typeface="Calibri"/>
                <a:ea typeface="Calibri"/>
                <a:cs typeface="Calibri"/>
                <a:sym typeface="Calibri"/>
              </a:rPr>
              <a:t>  Compare participants responses with the </a:t>
            </a:r>
            <a:r>
              <a:rPr lang="en-US" b="1" dirty="0">
                <a:solidFill>
                  <a:srgbClr val="000000"/>
                </a:solidFill>
              </a:rPr>
              <a:t>model response</a:t>
            </a:r>
            <a:r>
              <a:rPr lang="en-US" sz="1200" b="1" i="0" u="none" strike="noStrike" cap="none" dirty="0">
                <a:solidFill>
                  <a:srgbClr val="000000"/>
                </a:solidFill>
                <a:latin typeface="Calibri"/>
                <a:ea typeface="Calibri"/>
                <a:cs typeface="Calibri"/>
                <a:sym typeface="Calibri"/>
              </a:rPr>
              <a:t>.  Parti</a:t>
            </a:r>
            <a:r>
              <a:rPr lang="en-US" b="1" dirty="0">
                <a:solidFill>
                  <a:srgbClr val="000000"/>
                </a:solidFill>
              </a:rPr>
              <a:t>cipants may also be provided with the model response after the activity has been completed and discussed. </a:t>
            </a:r>
            <a:r>
              <a:rPr lang="en-US" dirty="0">
                <a:solidFill>
                  <a:srgbClr val="000000"/>
                </a:solidFill>
              </a:rPr>
              <a:t> </a:t>
            </a:r>
            <a:r>
              <a:rPr lang="en-US" b="1" dirty="0">
                <a:solidFill>
                  <a:srgbClr val="000000"/>
                </a:solidFill>
              </a:rPr>
              <a:t>Use completed version to spark conversation about the plan that participants may not have highlighted.  </a:t>
            </a:r>
            <a:br>
              <a:rPr lang="en-US" b="1" dirty="0">
                <a:solidFill>
                  <a:srgbClr val="000000"/>
                </a:solidFill>
              </a:rPr>
            </a:br>
            <a:endParaRPr lang="en-US" b="1" dirty="0">
              <a:solidFill>
                <a:srgbClr val="000000"/>
              </a:solidFill>
            </a:endParaRPr>
          </a:p>
          <a:p>
            <a:pPr lvl="0">
              <a:spcBef>
                <a:spcPts val="0"/>
              </a:spcBef>
              <a:buClr>
                <a:schemeClr val="dk1"/>
              </a:buClr>
              <a:buSzPct val="25000"/>
              <a:buFont typeface="Calibri"/>
              <a:buNone/>
            </a:pPr>
            <a:endParaRPr dirty="0">
              <a:solidFill>
                <a:srgbClr val="000000"/>
              </a:solidFill>
            </a:endParaRPr>
          </a:p>
          <a:p>
            <a:pPr lvl="0" rtl="0">
              <a:spcBef>
                <a:spcPts val="0"/>
              </a:spcBef>
              <a:buClr>
                <a:schemeClr val="dk1"/>
              </a:buClr>
              <a:buSzPct val="25000"/>
              <a:buFont typeface="Calibri"/>
              <a:buNone/>
            </a:pPr>
            <a:endParaRPr dirty="0">
              <a:solidFill>
                <a:srgbClr val="000000"/>
              </a:solidFill>
            </a:endParaRPr>
          </a:p>
          <a:p>
            <a:pPr marR="0" lvl="0" algn="l" rtl="0">
              <a:lnSpc>
                <a:spcPct val="100000"/>
              </a:lnSpc>
              <a:spcBef>
                <a:spcPts val="0"/>
              </a:spcBef>
              <a:spcAft>
                <a:spcPts val="0"/>
              </a:spcAft>
              <a:buNone/>
            </a:pPr>
            <a:endParaRPr b="1" dirty="0">
              <a:solidFill>
                <a:srgbClr val="000000"/>
              </a:solidFill>
            </a:endParaRPr>
          </a:p>
        </p:txBody>
      </p:sp>
      <p:sp>
        <p:nvSpPr>
          <p:cNvPr id="699" name="Shape 6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0162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5" name="Shape 7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Consider the implications of the </a:t>
            </a:r>
            <a:r>
              <a:rPr lang="en-US" dirty="0"/>
              <a:t>Lesson Plan Analysis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a:t>
            </a:r>
          </a:p>
          <a:p>
            <a:pPr marL="171450" lvl="0" indent="-171450">
              <a:spcBef>
                <a:spcPts val="0"/>
              </a:spcBef>
              <a:buClr>
                <a:schemeClr val="dk1"/>
              </a:buClr>
              <a:buSzPct val="25000"/>
              <a:buFont typeface="Arial" panose="020B0604020202020204" pitchFamily="34" charset="0"/>
              <a:buChar char="•"/>
            </a:pPr>
            <a:r>
              <a:rPr lang="en-US" b="1" dirty="0"/>
              <a:t>The questions provided on the slide are general reflection questions; however, the reflection questions should be adjusted by the facilitator to best meet the specific learning needs of the audience.</a:t>
            </a:r>
          </a:p>
          <a:p>
            <a:pPr lvl="0">
              <a:spcBef>
                <a:spcPts val="0"/>
              </a:spcBef>
              <a:buClr>
                <a:schemeClr val="dk1"/>
              </a:buClr>
              <a:buSzPct val="25000"/>
              <a:buFont typeface="Calibri"/>
              <a:buNone/>
            </a:pPr>
            <a:endParaRPr lang="en-US" dirty="0"/>
          </a:p>
          <a:p>
            <a:pPr lvl="1"/>
            <a:r>
              <a:rPr lang="en-US" sz="1200" b="0" i="0" u="none" strike="noStrike" kern="1200" cap="none" dirty="0">
                <a:solidFill>
                  <a:schemeClr val="dk1"/>
                </a:solidFill>
                <a:effectLst/>
                <a:latin typeface="Calibri"/>
                <a:ea typeface="Calibri"/>
                <a:cs typeface="Calibri"/>
                <a:sym typeface="Calibri"/>
              </a:rPr>
              <a:t>Based on your role in the learning community, how did examining the lesson plan help you think about the impact of impact of curriculum resources on instructional practice in your work as a:</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Superintendent/District Leader</a:t>
            </a:r>
            <a:r>
              <a:rPr lang="en-US" sz="1200" b="0" i="0" u="none" strike="noStrike" kern="1200" cap="none" dirty="0">
                <a:solidFill>
                  <a:schemeClr val="dk1"/>
                </a:solidFill>
                <a:effectLst/>
                <a:latin typeface="Calibri"/>
                <a:ea typeface="Calibri"/>
                <a:cs typeface="Calibri"/>
                <a:sym typeface="Calibri"/>
              </a:rPr>
              <a:t> – How are resources directed to provide standards-aligned curriculum materials in classrooms?</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School Leader</a:t>
            </a:r>
            <a:r>
              <a:rPr lang="en-US" sz="1200" b="0" i="0" u="none" strike="noStrike" kern="1200" cap="none" dirty="0">
                <a:solidFill>
                  <a:schemeClr val="dk1"/>
                </a:solidFill>
                <a:effectLst/>
                <a:latin typeface="Calibri"/>
                <a:ea typeface="Calibri"/>
                <a:cs typeface="Calibri"/>
                <a:sym typeface="Calibri"/>
              </a:rPr>
              <a:t> – What building conditions must exist to provide all classrooms with access to standards-aligned curriculum materials?</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Coach</a:t>
            </a:r>
            <a:r>
              <a:rPr lang="en-US" sz="1200" b="0" i="0" u="none" strike="noStrike" kern="1200" cap="none" dirty="0">
                <a:solidFill>
                  <a:schemeClr val="dk1"/>
                </a:solidFill>
                <a:effectLst/>
                <a:latin typeface="Calibri"/>
                <a:ea typeface="Calibri"/>
                <a:cs typeface="Calibri"/>
                <a:sym typeface="Calibri"/>
              </a:rPr>
              <a:t> - How can content-based feedback help prioritize professional learning and coaching activities to support teachers’ implementation of standards-aligned curriculum resources?</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Teacher </a:t>
            </a:r>
            <a:r>
              <a:rPr lang="en-US" sz="1200" b="0" i="0" u="none" strike="noStrike" kern="1200" cap="none" dirty="0">
                <a:solidFill>
                  <a:schemeClr val="dk1"/>
                </a:solidFill>
                <a:effectLst/>
                <a:latin typeface="Calibri"/>
                <a:ea typeface="Calibri"/>
                <a:cs typeface="Calibri"/>
                <a:sym typeface="Calibri"/>
              </a:rPr>
              <a:t>– Which aspects of your planning process provides all students with access to grade-level standards-based content and tasks?  Which aspects do not?</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Parent</a:t>
            </a:r>
            <a:r>
              <a:rPr lang="en-US" sz="1200" b="0" i="0" u="none" strike="noStrike" kern="1200" cap="none" dirty="0">
                <a:solidFill>
                  <a:schemeClr val="dk1"/>
                </a:solidFill>
                <a:effectLst/>
                <a:latin typeface="Calibri"/>
                <a:ea typeface="Calibri"/>
                <a:cs typeface="Calibri"/>
                <a:sym typeface="Calibri"/>
              </a:rPr>
              <a:t> – Where do you see evidence of your child's success and challenges with standards-aligned grade-level content?</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Partner organization</a:t>
            </a:r>
            <a:r>
              <a:rPr lang="en-US" sz="1200" b="0" i="0" u="none" strike="noStrike" kern="1200" cap="none" dirty="0">
                <a:solidFill>
                  <a:schemeClr val="dk1"/>
                </a:solidFill>
                <a:effectLst/>
                <a:latin typeface="Calibri"/>
                <a:ea typeface="Calibri"/>
                <a:cs typeface="Calibri"/>
                <a:sym typeface="Calibri"/>
              </a:rPr>
              <a:t> – How does our organization’s theory of action and activities with districts partners support improved student outcomes with standards-aligned instruction?</a:t>
            </a:r>
          </a:p>
          <a:p>
            <a:r>
              <a:rPr lang="en-US" sz="1200" b="0" i="0" u="none" strike="noStrike" kern="1200" cap="none" dirty="0">
                <a:solidFill>
                  <a:schemeClr val="dk1"/>
                </a:solidFill>
                <a:effectLst/>
                <a:latin typeface="Calibri"/>
                <a:ea typeface="Calibri"/>
                <a:cs typeface="Calibri"/>
                <a:sym typeface="Calibri"/>
              </a:rPr>
              <a:t> </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Based on your role in the learning community, what resources and strategies could be used provide all classrooms access to standards-aligned curriculum resources?  </a:t>
            </a:r>
          </a:p>
          <a:p>
            <a:pPr marL="0" marR="0" lvl="0" indent="0" algn="l" rtl="0">
              <a:spcBef>
                <a:spcPts val="0"/>
              </a:spcBef>
              <a:spcAft>
                <a:spcPts val="0"/>
              </a:spcAft>
              <a:buClr>
                <a:schemeClr val="dk1"/>
              </a:buClr>
              <a:buSzPct val="25000"/>
              <a:buFont typeface="Calibri"/>
              <a:buNone/>
            </a:pPr>
            <a:endParaRPr dirty="0"/>
          </a:p>
          <a:p>
            <a:pPr marL="0" marR="0" lvl="0" indent="0" algn="l" rtl="0">
              <a:spcBef>
                <a:spcPts val="0"/>
              </a:spcBef>
              <a:spcAft>
                <a:spcPts val="0"/>
              </a:spcAft>
              <a:buClr>
                <a:schemeClr val="dk1"/>
              </a:buClr>
              <a:buSzPct val="25000"/>
              <a:buFont typeface="Calibri"/>
              <a:buNone/>
            </a:pPr>
            <a:r>
              <a:rPr lang="en-US" b="1" dirty="0"/>
              <a:t>Background Knowledge:</a:t>
            </a:r>
          </a:p>
          <a:p>
            <a:pPr marL="457200" lvl="0" indent="-304800" rtl="0">
              <a:spcBef>
                <a:spcPts val="0"/>
              </a:spcBef>
              <a:buSzPct val="100000"/>
              <a:buAutoNum type="arabicPeriod"/>
            </a:pPr>
            <a:r>
              <a:rPr lang="en-US" dirty="0"/>
              <a:t>Refer to the </a:t>
            </a:r>
            <a:r>
              <a:rPr lang="en-US" u="sng" dirty="0">
                <a:solidFill>
                  <a:schemeClr val="hlink"/>
                </a:solidFill>
                <a:hlinkClick r:id="rId3"/>
              </a:rPr>
              <a:t>Lesson Planning Tool</a:t>
            </a:r>
            <a:r>
              <a:rPr lang="en-US" dirty="0"/>
              <a:t>  (http://achievethecore.org/page/962/lesson-planning-tool) to practice planning with the CCR standards in mind. The Lesson Planning Tool (digital version only) guides teachers through a series of prompts about the lesson content, structure, and activities to ensure the Shifts required by CCR standards are central to the lesson.  References to Core Actions and indicators found in the IPG can be found throughout the Lesson Planning Tool. Teachers using the lesson planning tool with a coach or colleague can use these references to more easily make connections between what CCR-aligned content and practice has been planned and what is to be observed during classroom instruction.  These lessons can be easily shared with a coach in advance of a non-evaluative observation focused on CCR-aligned classroom instruction.</a:t>
            </a:r>
          </a:p>
          <a:p>
            <a:pPr marL="457200" lvl="0" indent="-304800" rtl="0">
              <a:spcBef>
                <a:spcPts val="0"/>
              </a:spcBef>
              <a:buSzPct val="100000"/>
              <a:buAutoNum type="arabicPeriod"/>
            </a:pPr>
            <a:r>
              <a:rPr lang="en-US" dirty="0"/>
              <a:t>Refer to the Instructional Materials Evaluation Tool (IMET) to evaluate comprehensive textbook or textbook series for alignment to the Shifts and major features of the CCSS. For use with ELA/literacy materials for grades K-2 or 3-12 and for mathematics materials K-8 or high school. The IMET is a tool within the </a:t>
            </a:r>
            <a:r>
              <a:rPr lang="en-US" u="sng" dirty="0">
                <a:solidFill>
                  <a:schemeClr val="hlink"/>
                </a:solidFill>
                <a:hlinkClick r:id="rId4"/>
              </a:rPr>
              <a:t>Materials Alignment </a:t>
            </a:r>
            <a:r>
              <a:rPr lang="en-US" u="none" dirty="0">
                <a:solidFill>
                  <a:schemeClr val="hlink"/>
                </a:solidFill>
                <a:hlinkClick r:id="rId4"/>
              </a:rPr>
              <a:t>Toolkit</a:t>
            </a:r>
            <a:r>
              <a:rPr lang="en-US" u="none" dirty="0">
                <a:solidFill>
                  <a:schemeClr val="hlink"/>
                </a:solidFill>
              </a:rPr>
              <a:t> (http://achievethecore.org/page/1097/toolkit-portfolio)</a:t>
            </a:r>
            <a:r>
              <a:rPr lang="en-US" dirty="0"/>
              <a:t>, developed in partnership with Achieve, the Council of Chief State School Officers (CCSSO) and the Council of Great City Schools (CGCS).</a:t>
            </a:r>
          </a:p>
          <a:p>
            <a:pPr lvl="0">
              <a:spcBef>
                <a:spcPts val="0"/>
              </a:spcBef>
              <a:buNone/>
            </a:pPr>
            <a:r>
              <a:rPr lang="en-US" dirty="0"/>
              <a:t>	Use this tool to:</a:t>
            </a:r>
          </a:p>
          <a:p>
            <a:pPr marL="914400" lvl="0" indent="-292100" rtl="0">
              <a:spcBef>
                <a:spcPts val="0"/>
              </a:spcBef>
              <a:buSzPct val="83333"/>
              <a:buChar char="●"/>
            </a:pPr>
            <a:r>
              <a:rPr lang="en-US" dirty="0"/>
              <a:t>Inform decisions about purchasing curriculum materials</a:t>
            </a:r>
          </a:p>
          <a:p>
            <a:pPr marL="914400" lvl="0" indent="-292100" rtl="0">
              <a:spcBef>
                <a:spcPts val="0"/>
              </a:spcBef>
              <a:buSzPct val="83333"/>
              <a:buFont typeface="Arial"/>
              <a:buChar char="●"/>
            </a:pPr>
            <a:r>
              <a:rPr lang="en-US" dirty="0"/>
              <a:t>Evaluate previously purchased materials to identify neces­sary modifications to align more closely to the standards and Shifts</a:t>
            </a:r>
          </a:p>
          <a:p>
            <a:pPr marL="914400" lvl="0" indent="-304800" rtl="0">
              <a:spcBef>
                <a:spcPts val="0"/>
              </a:spcBef>
              <a:buSzPct val="100000"/>
              <a:buFont typeface="Arial"/>
              <a:buChar char="●"/>
            </a:pPr>
            <a:r>
              <a:rPr lang="en-US" dirty="0"/>
              <a:t>Build understanding of what aligned materials look like</a:t>
            </a:r>
          </a:p>
          <a:p>
            <a:pPr marL="457200" marR="0" lvl="0" indent="387350" algn="l" defTabSz="914400" rtl="0" eaLnBrk="1" fontAlgn="auto" latinLnBrk="0" hangingPunct="1">
              <a:lnSpc>
                <a:spcPct val="100000"/>
              </a:lnSpc>
              <a:spcBef>
                <a:spcPts val="0"/>
              </a:spcBef>
              <a:spcAft>
                <a:spcPts val="0"/>
              </a:spcAft>
              <a:buClr>
                <a:schemeClr val="dk1"/>
              </a:buClr>
              <a:buSzPct val="91666"/>
              <a:buFont typeface="Arial"/>
              <a:buNone/>
              <a:tabLst/>
              <a:defRPr/>
            </a:pPr>
            <a:r>
              <a:rPr lang="en-US" u="sng" dirty="0">
                <a:solidFill>
                  <a:schemeClr val="hlink"/>
                </a:solidFill>
                <a:hlinkClick r:id="rId5"/>
              </a:rPr>
              <a:t>Instructional Materials Evaluation Tool    </a:t>
            </a:r>
            <a:r>
              <a:rPr lang="en-US" u="sng" dirty="0">
                <a:solidFill>
                  <a:schemeClr val="hlink"/>
                </a:solidFill>
              </a:rPr>
              <a:t>(</a:t>
            </a:r>
            <a:r>
              <a:rPr lang="en-US" dirty="0">
                <a:solidFill>
                  <a:srgbClr val="000000"/>
                </a:solidFill>
              </a:rPr>
              <a:t>http://achievethecore.org/page/1946/instructional-materials-evaluation-tool)</a:t>
            </a:r>
            <a:endParaRPr lang="en-US" u="sng" dirty="0">
              <a:solidFill>
                <a:schemeClr val="hlink"/>
              </a:solidFill>
            </a:endParaRPr>
          </a:p>
          <a:p>
            <a:pPr marL="152400" lvl="0" indent="0" rtl="0">
              <a:spcBef>
                <a:spcPts val="0"/>
              </a:spcBef>
              <a:buClr>
                <a:srgbClr val="000000"/>
              </a:buClr>
              <a:buSzPct val="100000"/>
              <a:buNone/>
            </a:pPr>
            <a:endParaRPr lang="en-US" dirty="0">
              <a:solidFill>
                <a:srgbClr val="000000"/>
              </a:solidFill>
            </a:endParaRPr>
          </a:p>
          <a:p>
            <a:pPr marL="152400" lvl="0" indent="0" rtl="0">
              <a:spcBef>
                <a:spcPts val="0"/>
              </a:spcBef>
              <a:buClr>
                <a:srgbClr val="000000"/>
              </a:buClr>
              <a:buSzPct val="100000"/>
              <a:buNone/>
            </a:pPr>
            <a:r>
              <a:rPr lang="en-US" dirty="0">
                <a:solidFill>
                  <a:srgbClr val="000000"/>
                </a:solidFill>
              </a:rPr>
              <a:t>3.  Also included in the </a:t>
            </a:r>
            <a:r>
              <a:rPr lang="en-US" u="sng" dirty="0">
                <a:solidFill>
                  <a:schemeClr val="accent5"/>
                </a:solidFill>
                <a:hlinkClick r:id="rId4"/>
              </a:rPr>
              <a:t>Materials Alignment Toolkit</a:t>
            </a:r>
            <a:r>
              <a:rPr lang="en-US" dirty="0">
                <a:solidFill>
                  <a:srgbClr val="000000"/>
                </a:solidFill>
              </a:rPr>
              <a:t> are EQuIP (Educators Evaluating the Quality of Instructional Products) rubrics which are designed to help educators evaluate standards alignment of multi-day lessons in ELA/Literacy, Mathematics and Science.  The rubrics and training materials are available from </a:t>
            </a:r>
            <a:r>
              <a:rPr lang="en-US" u="sng" dirty="0">
                <a:solidFill>
                  <a:schemeClr val="hlink"/>
                </a:solidFill>
                <a:hlinkClick r:id="rId6"/>
              </a:rPr>
              <a:t>Achieve</a:t>
            </a:r>
            <a:r>
              <a:rPr lang="en-US" u="none" baseline="0" dirty="0">
                <a:solidFill>
                  <a:srgbClr val="000000"/>
                </a:solidFill>
              </a:rPr>
              <a:t> (www.achieve.org)</a:t>
            </a:r>
            <a:endParaRPr lang="en-US" dirty="0">
              <a:solidFill>
                <a:srgbClr val="000000"/>
              </a:solidFill>
            </a:endParaRPr>
          </a:p>
          <a:p>
            <a:pPr marL="152400" lvl="0" indent="0" rtl="0">
              <a:spcBef>
                <a:spcPts val="0"/>
              </a:spcBef>
              <a:buClr>
                <a:srgbClr val="000000"/>
              </a:buClr>
              <a:buSzPct val="109090"/>
              <a:buNone/>
            </a:pPr>
            <a:endParaRPr lang="en-US" dirty="0">
              <a:solidFill>
                <a:srgbClr val="000000"/>
              </a:solidFill>
            </a:endParaRPr>
          </a:p>
          <a:p>
            <a:pPr marL="152400" lvl="0" indent="0" rtl="0">
              <a:spcBef>
                <a:spcPts val="0"/>
              </a:spcBef>
              <a:buClr>
                <a:srgbClr val="000000"/>
              </a:buClr>
              <a:buSzPct val="109090"/>
              <a:buNone/>
            </a:pPr>
            <a:r>
              <a:rPr lang="en-US" dirty="0">
                <a:solidFill>
                  <a:srgbClr val="000000"/>
                </a:solidFill>
              </a:rPr>
              <a:t>4. </a:t>
            </a:r>
            <a:r>
              <a:rPr lang="en-US" u="sng" dirty="0">
                <a:solidFill>
                  <a:schemeClr val="hlink"/>
                </a:solidFill>
                <a:hlinkClick r:id="rId7"/>
              </a:rPr>
              <a:t>EdReports.org</a:t>
            </a:r>
            <a:r>
              <a:rPr lang="en-US" dirty="0">
                <a:solidFill>
                  <a:srgbClr val="000000"/>
                </a:solidFill>
              </a:rPr>
              <a:t> is an independent nonprofit that publishes free reviews of instructional materials, using an educator-designed tool that measures alignment, usability, and other quality criteria. The reports help districts and educators make informed purchasing and instructional decisions that support improved student outcomes.  Refer to EdReports for completed analyses of curriculum materials and lessons for both Mathematics and ELA/Literacy.</a:t>
            </a:r>
          </a:p>
          <a:p>
            <a:pPr marL="152400" lvl="0" indent="0" rtl="0">
              <a:spcBef>
                <a:spcPts val="0"/>
              </a:spcBef>
              <a:buClr>
                <a:srgbClr val="000000"/>
              </a:buClr>
              <a:buSzPct val="109090"/>
              <a:buNone/>
            </a:pPr>
            <a:endParaRPr lang="en-US" dirty="0">
              <a:solidFill>
                <a:srgbClr val="000000"/>
              </a:solidFill>
            </a:endParaRPr>
          </a:p>
        </p:txBody>
      </p:sp>
      <p:sp>
        <p:nvSpPr>
          <p:cNvPr id="706" name="Shape 7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1009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Shape 98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8" name="Shape 988"/>
          <p:cNvSpPr txBox="1">
            <a:spLocks noGrp="1"/>
          </p:cNvSpPr>
          <p:nvPr>
            <p:ph type="body" idx="1"/>
          </p:nvPr>
        </p:nvSpPr>
        <p:spPr>
          <a:xfrm>
            <a:off x="701041" y="4473892"/>
            <a:ext cx="5608200" cy="3660600"/>
          </a:xfrm>
          <a:prstGeom prst="rect">
            <a:avLst/>
          </a:prstGeom>
          <a:noFill/>
          <a:ln>
            <a:noFill/>
          </a:ln>
        </p:spPr>
        <p:txBody>
          <a:bodyPr lIns="93150" tIns="46550" rIns="93150" bIns="46550" anchor="t" anchorCtr="0">
            <a:noAutofit/>
          </a:bodyPr>
          <a:lstStyle/>
          <a:p>
            <a:pPr lvl="0">
              <a:spcBef>
                <a:spcPts val="0"/>
              </a:spcBef>
              <a:buClr>
                <a:schemeClr val="dk1"/>
              </a:buClr>
              <a:buSzPct val="91666"/>
              <a:buFont typeface="Arial"/>
              <a:buNone/>
            </a:pPr>
            <a:r>
              <a:rPr lang="en-US" b="1" dirty="0"/>
              <a:t>Big Idea: </a:t>
            </a:r>
            <a:r>
              <a:rPr lang="en-US" dirty="0"/>
              <a:t> To get a full picture of instruction, it is critical to examine how effective the lesson was for student mastery of the subject matter (“We think we taught x. What did the students actually learn?”). Student outcomes are another important aspect of the teaching and learning cycle.</a:t>
            </a:r>
          </a:p>
          <a:p>
            <a:pPr lvl="0">
              <a:spcBef>
                <a:spcPts val="0"/>
              </a:spcBef>
              <a:buClr>
                <a:schemeClr val="dk1"/>
              </a:buClr>
              <a:buSzPct val="91666"/>
              <a:buFont typeface="Arial"/>
              <a:buNone/>
            </a:pPr>
            <a:endParaRPr dirty="0"/>
          </a:p>
          <a:p>
            <a:pPr lvl="0">
              <a:spcBef>
                <a:spcPts val="0"/>
              </a:spcBef>
              <a:buClr>
                <a:schemeClr val="dk1"/>
              </a:buClr>
              <a:buSzPct val="91666"/>
              <a:buFont typeface="Arial"/>
              <a:buNone/>
            </a:pPr>
            <a:r>
              <a:rPr lang="en-US" b="1" dirty="0"/>
              <a:t>Details:</a:t>
            </a:r>
          </a:p>
          <a:p>
            <a:pPr marL="457200" lvl="0" indent="-292100">
              <a:spcBef>
                <a:spcPts val="0"/>
              </a:spcBef>
              <a:buSzPct val="83333"/>
              <a:buChar char="●"/>
            </a:pPr>
            <a:r>
              <a:rPr lang="en-US" dirty="0"/>
              <a:t>Let’s take a look at student work samples from the video we just watched.</a:t>
            </a:r>
          </a:p>
          <a:p>
            <a:pPr marL="457200" lvl="0" indent="-292100" rtl="0">
              <a:spcBef>
                <a:spcPts val="0"/>
              </a:spcBef>
              <a:buSzPct val="83333"/>
              <a:buChar char="●"/>
            </a:pPr>
            <a:r>
              <a:rPr lang="en-US" dirty="0"/>
              <a:t>Insights from examining the assignment and student work will further inform related instructional approaches that occurred during the lesson. It will allow observers to help teachers monitor the effectiveness of their lessons and then be ready to make/suggest adjustments that will make instruction and learning stronger.</a:t>
            </a:r>
          </a:p>
        </p:txBody>
      </p:sp>
      <p:sp>
        <p:nvSpPr>
          <p:cNvPr id="989" name="Shape 989"/>
          <p:cNvSpPr txBox="1">
            <a:spLocks noGrp="1"/>
          </p:cNvSpPr>
          <p:nvPr>
            <p:ph type="sldNum" idx="12"/>
          </p:nvPr>
        </p:nvSpPr>
        <p:spPr>
          <a:xfrm>
            <a:off x="3970937" y="8829967"/>
            <a:ext cx="3037799" cy="466500"/>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16960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0" name="Shape 7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Consider the student work through the lens of the IPG Coa</a:t>
            </a:r>
            <a:r>
              <a:rPr lang="en-US" dirty="0"/>
              <a:t>ching Tool.</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i="1" dirty="0"/>
              <a:t>Note:</a:t>
            </a:r>
            <a:r>
              <a:rPr lang="en-US" i="1" baseline="0" dirty="0"/>
              <a:t> The Student Work Analysis is based on the </a:t>
            </a:r>
            <a:r>
              <a:rPr lang="en-US" u="sng" dirty="0">
                <a:solidFill>
                  <a:schemeClr val="accent5"/>
                </a:solidFill>
                <a:hlinkClick r:id="rId3"/>
              </a:rPr>
              <a:t>EQuIP Student Work Protocol </a:t>
            </a:r>
            <a:r>
              <a:rPr lang="en-US" u="none" baseline="0" dirty="0">
                <a:solidFill>
                  <a:schemeClr val="accent5"/>
                </a:solidFill>
              </a:rPr>
              <a:t> (https://www.achieve.org/our-initiatives/equip/student-work-protocol). </a:t>
            </a:r>
            <a:r>
              <a:rPr lang="en-US" i="1" u="none" baseline="0" dirty="0">
                <a:solidFill>
                  <a:schemeClr val="accent5"/>
                </a:solidFill>
              </a:rPr>
              <a:t>It has been modified for length and adapted to align to the Core Actions of the IPG.</a:t>
            </a:r>
            <a:endParaRPr lang="en-US" dirty="0"/>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a:t>
            </a:r>
          </a:p>
          <a:p>
            <a:pPr marL="457200" marR="0" lvl="0" indent="-292100" algn="l" rtl="0">
              <a:lnSpc>
                <a:spcPct val="100000"/>
              </a:lnSpc>
              <a:spcBef>
                <a:spcPts val="0"/>
              </a:spcBef>
              <a:spcAft>
                <a:spcPts val="0"/>
              </a:spcAft>
              <a:buSzPct val="83333"/>
              <a:buChar char="●"/>
            </a:pPr>
            <a:r>
              <a:rPr lang="en-US" sz="1200" b="0" i="0" u="none" strike="noStrike" cap="none" dirty="0">
                <a:solidFill>
                  <a:schemeClr val="dk1"/>
                </a:solidFill>
                <a:latin typeface="Calibri"/>
                <a:ea typeface="Calibri"/>
                <a:cs typeface="Calibri"/>
                <a:sym typeface="Calibri"/>
              </a:rPr>
              <a:t>Provide participants with a copies of the student work s</a:t>
            </a:r>
            <a:r>
              <a:rPr lang="en-US" dirty="0"/>
              <a:t>amples</a:t>
            </a:r>
            <a:r>
              <a:rPr lang="en-US" sz="1200" b="0" i="0" u="none" strike="noStrike" cap="none" dirty="0">
                <a:solidFill>
                  <a:schemeClr val="dk1"/>
                </a:solidFill>
                <a:latin typeface="Calibri"/>
                <a:ea typeface="Calibri"/>
                <a:cs typeface="Calibri"/>
                <a:sym typeface="Calibri"/>
              </a:rPr>
              <a:t> and the Student Work Analysis handout.</a:t>
            </a:r>
          </a:p>
          <a:p>
            <a:pPr marL="457200" marR="0" lvl="0" indent="-292100" algn="l" rtl="0">
              <a:lnSpc>
                <a:spcPct val="100000"/>
              </a:lnSpc>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Prompt participants to take the assignment at face value. Ask them to limit their observations to what the assignment communicates about its purpose; they should not make assumptions or assign purposes to it that are not readily evident.  Reinforce </a:t>
            </a:r>
            <a:r>
              <a:rPr lang="en-US" dirty="0"/>
              <a:t>low-inference notes.</a:t>
            </a:r>
          </a:p>
          <a:p>
            <a:pPr marL="457200" marR="0" lvl="0" indent="-292100" algn="l" defTabSz="914400" rtl="0" eaLnBrk="1" fontAlgn="auto" latinLnBrk="0" hangingPunct="1">
              <a:lnSpc>
                <a:spcPct val="100000"/>
              </a:lnSpc>
              <a:spcBef>
                <a:spcPts val="0"/>
              </a:spcBef>
              <a:spcAft>
                <a:spcPts val="0"/>
              </a:spcAft>
              <a:buClr>
                <a:schemeClr val="dk1"/>
              </a:buClr>
              <a:buSzPct val="83333"/>
              <a:buFont typeface="Calibri"/>
              <a:buChar char="●"/>
              <a:tabLst/>
              <a:defRPr/>
            </a:pPr>
            <a:r>
              <a:rPr lang="en-US" sz="1200" b="0" i="0" u="none" strike="noStrike" cap="none" baseline="0" dirty="0">
                <a:solidFill>
                  <a:schemeClr val="dk1"/>
                </a:solidFill>
                <a:latin typeface="Calibri"/>
                <a:ea typeface="Calibri"/>
                <a:cs typeface="Calibri"/>
                <a:sym typeface="Calibri"/>
              </a:rPr>
              <a:t>The student work has not been edited and therefore doesn’t necessarily represent exemplary materials.</a:t>
            </a:r>
            <a:endParaRPr lang="en-US" dirty="0"/>
          </a:p>
          <a:p>
            <a:pPr marL="457200" lvl="0" indent="-317500" rtl="0">
              <a:spcBef>
                <a:spcPts val="0"/>
              </a:spcBef>
              <a:buSzPct val="116666"/>
              <a:buChar char="●"/>
            </a:pPr>
            <a:r>
              <a:rPr lang="en-US" dirty="0"/>
              <a:t>As much as possible, participants should use the student work only, not what was observed in the video lesson or the lesson plan, to complete the Student Work Analysis handout. </a:t>
            </a:r>
            <a:endParaRPr dirty="0"/>
          </a:p>
          <a:p>
            <a:pPr marL="457200" lvl="0" indent="-292100" rtl="0">
              <a:spcBef>
                <a:spcPts val="0"/>
              </a:spcBef>
              <a:buSzPct val="83333"/>
              <a:buChar char="●"/>
            </a:pPr>
            <a:r>
              <a:rPr lang="en-US" dirty="0"/>
              <a:t>After individually completing the Student Work Analysis handout, first discuss evidence and responses with a partner or in small table groups, then share reflections as a whole group.</a:t>
            </a:r>
          </a:p>
          <a:p>
            <a:pPr marL="457200" lvl="0" indent="-292100" rtl="0">
              <a:spcBef>
                <a:spcPts val="0"/>
              </a:spcBef>
              <a:buSzPct val="83333"/>
              <a:buChar char="●"/>
            </a:pPr>
            <a:r>
              <a:rPr lang="en-US" dirty="0"/>
              <a:t>After discussing, participants may want to note specific strengths and specific areas in need of growth to be used later in the lesson feedback summary handout. (Don’t use lesson feedback summary handout yet.)</a:t>
            </a:r>
          </a:p>
          <a:p>
            <a:pPr marL="457200" lvl="0" indent="-292100" rtl="0">
              <a:spcBef>
                <a:spcPts val="0"/>
              </a:spcBef>
              <a:buSzPct val="83333"/>
              <a:buChar char="●"/>
            </a:pPr>
            <a:r>
              <a:rPr lang="en-US" dirty="0"/>
              <a:t>If appropriate, you may have the group discuss how the student work analysis illuminated aspects of the lesson observation.</a:t>
            </a:r>
          </a:p>
          <a:p>
            <a:pPr marL="457200" lvl="0" indent="-292100" rtl="0">
              <a:spcBef>
                <a:spcPts val="0"/>
              </a:spcBef>
              <a:buSzPct val="83333"/>
              <a:buChar char="●"/>
            </a:pPr>
            <a:r>
              <a:rPr lang="en-US" sz="1200" b="1" i="0" u="none" strike="noStrike" cap="none" dirty="0">
                <a:solidFill>
                  <a:srgbClr val="000000"/>
                </a:solidFill>
                <a:latin typeface="Calibri"/>
                <a:ea typeface="Calibri"/>
                <a:cs typeface="Calibri"/>
                <a:sym typeface="Calibri"/>
              </a:rPr>
              <a:t>Refer to the completed Student</a:t>
            </a:r>
            <a:r>
              <a:rPr lang="en-US" sz="1200" b="1" i="0" u="none" strike="noStrike" cap="none" baseline="0" dirty="0">
                <a:solidFill>
                  <a:srgbClr val="000000"/>
                </a:solidFill>
                <a:latin typeface="Calibri"/>
                <a:ea typeface="Calibri"/>
                <a:cs typeface="Calibri"/>
                <a:sym typeface="Calibri"/>
              </a:rPr>
              <a:t> Work </a:t>
            </a:r>
            <a:r>
              <a:rPr lang="en-US" sz="1200" b="1" i="0" u="none" strike="noStrike" cap="none" dirty="0">
                <a:solidFill>
                  <a:srgbClr val="000000"/>
                </a:solidFill>
                <a:latin typeface="Calibri"/>
                <a:ea typeface="Calibri"/>
                <a:cs typeface="Calibri"/>
                <a:sym typeface="Calibri"/>
              </a:rPr>
              <a:t>Analysis –</a:t>
            </a:r>
            <a:r>
              <a:rPr lang="en-US" sz="1200" b="1" i="0" u="none" strike="noStrike" cap="none" baseline="0" dirty="0">
                <a:solidFill>
                  <a:srgbClr val="000000"/>
                </a:solidFill>
                <a:latin typeface="Calibri"/>
                <a:ea typeface="Calibri"/>
                <a:cs typeface="Calibri"/>
                <a:sym typeface="Calibri"/>
              </a:rPr>
              <a:t> Model Response </a:t>
            </a:r>
            <a:r>
              <a:rPr lang="en-US" sz="1200" b="1" i="0" u="none" strike="noStrike" cap="none" dirty="0">
                <a:solidFill>
                  <a:srgbClr val="000000"/>
                </a:solidFill>
                <a:latin typeface="Calibri"/>
                <a:ea typeface="Calibri"/>
                <a:cs typeface="Calibri"/>
                <a:sym typeface="Calibri"/>
              </a:rPr>
              <a:t>for the </a:t>
            </a:r>
            <a:r>
              <a:rPr lang="en-US" b="1" dirty="0"/>
              <a:t>model response</a:t>
            </a:r>
            <a:r>
              <a:rPr lang="en-US" sz="1200" b="1" i="0" u="none" strike="noStrike" cap="none" dirty="0">
                <a:solidFill>
                  <a:srgbClr val="000000"/>
                </a:solidFill>
                <a:latin typeface="Calibri"/>
                <a:ea typeface="Calibri"/>
                <a:cs typeface="Calibri"/>
                <a:sym typeface="Calibri"/>
              </a:rPr>
              <a:t> of the work samples.  Compare participants responses with the </a:t>
            </a:r>
            <a:r>
              <a:rPr lang="en-US" b="1" dirty="0"/>
              <a:t>model response</a:t>
            </a:r>
            <a:r>
              <a:rPr lang="en-US" sz="1200" b="1" i="0" u="none" strike="noStrike" cap="none" dirty="0">
                <a:solidFill>
                  <a:srgbClr val="000000"/>
                </a:solidFill>
                <a:latin typeface="Calibri"/>
                <a:ea typeface="Calibri"/>
                <a:cs typeface="Calibri"/>
                <a:sym typeface="Calibri"/>
              </a:rPr>
              <a:t>.  </a:t>
            </a:r>
            <a:r>
              <a:rPr lang="en-US" b="1" dirty="0"/>
              <a:t>Participants may also be provided with the model response after the activity has been completed and discussed.</a:t>
            </a:r>
          </a:p>
          <a:p>
            <a:pPr marR="0" lvl="0" algn="l" rtl="0">
              <a:lnSpc>
                <a:spcPct val="100000"/>
              </a:lnSpc>
              <a:spcBef>
                <a:spcPts val="0"/>
              </a:spcBef>
              <a:spcAft>
                <a:spcPts val="0"/>
              </a:spcAft>
              <a:buNone/>
            </a:pPr>
            <a:endParaRPr b="1" dirty="0">
              <a:solidFill>
                <a:srgbClr val="000000"/>
              </a:solidFill>
            </a:endParaRPr>
          </a:p>
        </p:txBody>
      </p:sp>
      <p:sp>
        <p:nvSpPr>
          <p:cNvPr id="721" name="Shape 7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4451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7" name="Shape 7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a:t>
            </a:r>
            <a:r>
              <a:rPr lang="en-US" dirty="0"/>
              <a:t>Consider the student work through the lens of the IPG as a vital gauge of lesson effectiveness.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a:t>
            </a:r>
          </a:p>
          <a:p>
            <a:pPr marL="171450" lvl="0" indent="-171450">
              <a:spcBef>
                <a:spcPts val="0"/>
              </a:spcBef>
              <a:buClr>
                <a:schemeClr val="dk1"/>
              </a:buClr>
              <a:buSzPct val="25000"/>
              <a:buFont typeface="Arial" panose="020B0604020202020204" pitchFamily="34" charset="0"/>
              <a:buChar char="•"/>
            </a:pPr>
            <a:r>
              <a:rPr lang="en-US" b="1" dirty="0"/>
              <a:t>The questions provided on the slide are general reflection questions; however, the reflection questions should be adjusted by the facilitator to best meet the specific learning needs of the audience.</a:t>
            </a:r>
          </a:p>
          <a:p>
            <a:pPr lvl="0">
              <a:spcBef>
                <a:spcPts val="0"/>
              </a:spcBef>
              <a:buClr>
                <a:schemeClr val="dk1"/>
              </a:buClr>
              <a:buSzPct val="25000"/>
              <a:buFont typeface="Calibri"/>
              <a:buNone/>
            </a:pPr>
            <a:endParaRPr lang="en-US" dirty="0"/>
          </a:p>
          <a:p>
            <a:pPr lvl="1"/>
            <a:r>
              <a:rPr lang="en-US" sz="1200" b="0" i="0" u="none" strike="noStrike" kern="1200" cap="none" dirty="0">
                <a:solidFill>
                  <a:schemeClr val="dk1"/>
                </a:solidFill>
                <a:effectLst/>
                <a:latin typeface="Calibri"/>
                <a:ea typeface="Calibri"/>
                <a:cs typeface="Calibri"/>
                <a:sym typeface="Calibri"/>
              </a:rPr>
              <a:t>Based on your role in the learning community, how did examining the student work help you think about student outcomes in your work as a:</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Superintendent/District Leader</a:t>
            </a:r>
            <a:r>
              <a:rPr lang="en-US" sz="1200" b="0" i="0" u="none" strike="noStrike" kern="1200" cap="none" dirty="0">
                <a:solidFill>
                  <a:schemeClr val="dk1"/>
                </a:solidFill>
                <a:effectLst/>
                <a:latin typeface="Calibri"/>
                <a:ea typeface="Calibri"/>
                <a:cs typeface="Calibri"/>
                <a:sym typeface="Calibri"/>
              </a:rPr>
              <a:t> – How are resources directed to improve student outcomes with standards-aligned instruction in classrooms?</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School Leader</a:t>
            </a:r>
            <a:r>
              <a:rPr lang="en-US" sz="1200" b="0" i="0" u="none" strike="noStrike" kern="1200" cap="none" dirty="0">
                <a:solidFill>
                  <a:schemeClr val="dk1"/>
                </a:solidFill>
                <a:effectLst/>
                <a:latin typeface="Calibri"/>
                <a:ea typeface="Calibri"/>
                <a:cs typeface="Calibri"/>
                <a:sym typeface="Calibri"/>
              </a:rPr>
              <a:t> – What building conditions must exist to support improved student outcomes with standards-aligned instruction in classrooms?</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Coach</a:t>
            </a:r>
            <a:r>
              <a:rPr lang="en-US" sz="1200" b="0" i="0" u="none" strike="noStrike" kern="1200" cap="none" dirty="0">
                <a:solidFill>
                  <a:schemeClr val="dk1"/>
                </a:solidFill>
                <a:effectLst/>
                <a:latin typeface="Calibri"/>
                <a:ea typeface="Calibri"/>
                <a:cs typeface="Calibri"/>
                <a:sym typeface="Calibri"/>
              </a:rPr>
              <a:t> - How can content-based feedback help prioritize professional learning and coaching activities to support improve student outcomes with standards-aligned instruction?</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Teacher </a:t>
            </a:r>
            <a:r>
              <a:rPr lang="en-US" sz="1200" b="0" i="0" u="none" strike="noStrike" kern="1200" cap="none" dirty="0">
                <a:solidFill>
                  <a:schemeClr val="dk1"/>
                </a:solidFill>
                <a:effectLst/>
                <a:latin typeface="Calibri"/>
                <a:ea typeface="Calibri"/>
                <a:cs typeface="Calibri"/>
                <a:sym typeface="Calibri"/>
              </a:rPr>
              <a:t>– Which aspects of your instructional practice provides all students with access to grade-level standards-based content and tasks?  Which aspects do not?</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Parent</a:t>
            </a:r>
            <a:r>
              <a:rPr lang="en-US" sz="1200" b="0" i="0" u="none" strike="noStrike" kern="1200" cap="none" dirty="0">
                <a:solidFill>
                  <a:schemeClr val="dk1"/>
                </a:solidFill>
                <a:effectLst/>
                <a:latin typeface="Calibri"/>
                <a:ea typeface="Calibri"/>
                <a:cs typeface="Calibri"/>
                <a:sym typeface="Calibri"/>
              </a:rPr>
              <a:t> – Where do you see evidence of your child's success and challenges with standards-aligned grade-level content?</a:t>
            </a:r>
          </a:p>
          <a:p>
            <a:pPr marL="628650" lvl="1" indent="-171450">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Partner organization</a:t>
            </a:r>
            <a:r>
              <a:rPr lang="en-US" sz="1200" b="0" i="0" u="none" strike="noStrike" kern="1200" cap="none" dirty="0">
                <a:solidFill>
                  <a:schemeClr val="dk1"/>
                </a:solidFill>
                <a:effectLst/>
                <a:latin typeface="Calibri"/>
                <a:ea typeface="Calibri"/>
                <a:cs typeface="Calibri"/>
                <a:sym typeface="Calibri"/>
              </a:rPr>
              <a:t> – How does our organization’s theory of action and activities with districts partners support improved student outcomes with standards-aligned instruction?</a:t>
            </a:r>
          </a:p>
          <a:p>
            <a:r>
              <a:rPr lang="en-US" sz="1200" b="0" i="0" u="none" strike="noStrike" kern="1200" cap="none" dirty="0">
                <a:solidFill>
                  <a:schemeClr val="dk1"/>
                </a:solidFill>
                <a:effectLst/>
                <a:latin typeface="Calibri"/>
                <a:ea typeface="Calibri"/>
                <a:cs typeface="Calibri"/>
                <a:sym typeface="Calibri"/>
              </a:rPr>
              <a:t> </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Based on your role in the learning community, what resources and strategies could be used to encourage and support improved student outcomes?  </a:t>
            </a:r>
          </a:p>
          <a:p>
            <a:pPr marL="165100" marR="0" lvl="0" indent="0" algn="l" rtl="0">
              <a:spcBef>
                <a:spcPts val="0"/>
              </a:spcBef>
              <a:spcAft>
                <a:spcPts val="0"/>
              </a:spcAft>
              <a:buSzPct val="83333"/>
              <a:buNone/>
            </a:pPr>
            <a:endParaRPr lang="en-US" sz="1200" b="0" i="0" u="none" strike="noStrike" cap="none" dirty="0">
              <a:solidFill>
                <a:schemeClr val="dk1"/>
              </a:solidFill>
              <a:latin typeface="Calibri"/>
              <a:ea typeface="Calibri"/>
              <a:cs typeface="Calibri"/>
              <a:sym typeface="Calibri"/>
            </a:endParaRPr>
          </a:p>
          <a:p>
            <a:pPr marR="0" lvl="0" algn="l" rtl="0">
              <a:spcBef>
                <a:spcPts val="0"/>
              </a:spcBef>
              <a:spcAft>
                <a:spcPts val="0"/>
              </a:spcAft>
              <a:buNone/>
            </a:pPr>
            <a:endParaRPr dirty="0"/>
          </a:p>
          <a:p>
            <a:pPr marR="0" lvl="0" algn="l" rtl="0">
              <a:spcBef>
                <a:spcPts val="0"/>
              </a:spcBef>
              <a:spcAft>
                <a:spcPts val="0"/>
              </a:spcAft>
              <a:buNone/>
            </a:pPr>
            <a:r>
              <a:rPr lang="en-US" b="1" dirty="0"/>
              <a:t>Background Knowledge:</a:t>
            </a:r>
          </a:p>
          <a:p>
            <a:pPr marL="0" marR="0" lvl="0" indent="0" algn="l" rtl="0">
              <a:spcBef>
                <a:spcPts val="0"/>
              </a:spcBef>
              <a:buClr>
                <a:schemeClr val="dk1"/>
              </a:buClr>
              <a:buSzPct val="25000"/>
              <a:buFont typeface="Calibri"/>
              <a:buNone/>
            </a:pPr>
            <a:r>
              <a:rPr lang="en-US" dirty="0"/>
              <a:t>The Student Work Analysis Took was in part derived from the </a:t>
            </a:r>
            <a:r>
              <a:rPr lang="en-US" u="sng" dirty="0">
                <a:solidFill>
                  <a:schemeClr val="hlink"/>
                </a:solidFill>
                <a:hlinkClick r:id="rId3"/>
              </a:rPr>
              <a:t>The EQuIP Student Work Protocol </a:t>
            </a:r>
            <a:r>
              <a:rPr lang="en-US" dirty="0"/>
              <a:t>- designed to establish or articulate the relationship between student work and the quality and alignment of instructional materials that previously have been reviewed using the EQuIP quality review process.</a:t>
            </a:r>
          </a:p>
        </p:txBody>
      </p:sp>
      <p:sp>
        <p:nvSpPr>
          <p:cNvPr id="728" name="Shape 7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9962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0" name="Shape 1010"/>
          <p:cNvSpPr txBox="1">
            <a:spLocks noGrp="1"/>
          </p:cNvSpPr>
          <p:nvPr>
            <p:ph type="body" idx="1"/>
          </p:nvPr>
        </p:nvSpPr>
        <p:spPr>
          <a:xfrm>
            <a:off x="701040" y="4415790"/>
            <a:ext cx="5608200" cy="4183499"/>
          </a:xfrm>
          <a:prstGeom prst="rect">
            <a:avLst/>
          </a:prstGeom>
          <a:noFill/>
          <a:ln>
            <a:noFill/>
          </a:ln>
        </p:spPr>
        <p:txBody>
          <a:bodyPr lIns="93275" tIns="93275" rIns="93275" bIns="93275" anchor="t" anchorCtr="0">
            <a:noAutofit/>
          </a:bodyPr>
          <a:lstStyle/>
          <a:p>
            <a:pPr lvl="0" rtl="0">
              <a:spcBef>
                <a:spcPts val="0"/>
              </a:spcBef>
              <a:buNone/>
            </a:pPr>
            <a:r>
              <a:rPr lang="en-US" b="1" dirty="0"/>
              <a:t>Big Idea:</a:t>
            </a:r>
            <a:r>
              <a:rPr lang="en-US" dirty="0"/>
              <a:t> Transition participants to the next component of the Toolkit. Participants will now synthesize their notes from the IPG, Lesson Plan Analysis, and Student Work Analysis to summarize feedback on the lesson.</a:t>
            </a:r>
          </a:p>
          <a:p>
            <a:pPr lvl="0" rtl="0">
              <a:spcBef>
                <a:spcPts val="0"/>
              </a:spcBef>
              <a:buNone/>
            </a:pPr>
            <a:br>
              <a:rPr lang="en-US" dirty="0"/>
            </a:br>
            <a:endParaRPr lang="en-US" dirty="0"/>
          </a:p>
        </p:txBody>
      </p:sp>
      <p:sp>
        <p:nvSpPr>
          <p:cNvPr id="1011" name="Shape 1011"/>
          <p:cNvSpPr txBox="1">
            <a:spLocks noGrp="1"/>
          </p:cNvSpPr>
          <p:nvPr>
            <p:ph type="sldNum" idx="12"/>
          </p:nvPr>
        </p:nvSpPr>
        <p:spPr>
          <a:xfrm>
            <a:off x="3970936" y="8829966"/>
            <a:ext cx="3037800" cy="464700"/>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28115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Shape 10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8" name="Shape 1018"/>
          <p:cNvSpPr txBox="1">
            <a:spLocks noGrp="1"/>
          </p:cNvSpPr>
          <p:nvPr>
            <p:ph type="body" idx="1"/>
          </p:nvPr>
        </p:nvSpPr>
        <p:spPr>
          <a:xfrm>
            <a:off x="701040" y="4415790"/>
            <a:ext cx="5608200" cy="4183499"/>
          </a:xfrm>
          <a:prstGeom prst="rect">
            <a:avLst/>
          </a:prstGeom>
          <a:noFill/>
          <a:ln>
            <a:noFill/>
          </a:ln>
        </p:spPr>
        <p:txBody>
          <a:bodyPr lIns="93275" tIns="93275" rIns="93275" bIns="93275"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a:t>
            </a:r>
            <a:r>
              <a:rPr lang="en-US" dirty="0"/>
              <a:t>o think about adjusting instruction requires clarity about where in the teaching and learning cycle targeted adjustments can be made.</a:t>
            </a:r>
          </a:p>
          <a:p>
            <a:pPr marL="0" marR="0" lvl="0" indent="0" algn="l" rtl="0">
              <a:spcBef>
                <a:spcPts val="0"/>
              </a:spcBef>
              <a:spcAft>
                <a:spcPts val="0"/>
              </a:spcAft>
              <a:buClr>
                <a:schemeClr val="dk1"/>
              </a:buClr>
              <a:buSzPct val="25000"/>
              <a:buFont typeface="Calibri"/>
              <a:buNone/>
            </a:pPr>
            <a:endParaRPr b="1" dirty="0"/>
          </a:p>
          <a:p>
            <a:pPr lvl="0" rtl="0">
              <a:spcBef>
                <a:spcPts val="0"/>
              </a:spcBef>
              <a:buClr>
                <a:schemeClr val="dk1"/>
              </a:buClr>
              <a:buSzPct val="91666"/>
              <a:buFont typeface="Arial"/>
              <a:buNone/>
            </a:pPr>
            <a:r>
              <a:rPr lang="en-US" b="1" dirty="0"/>
              <a:t>Details</a:t>
            </a:r>
            <a:r>
              <a:rPr lang="en-US" dirty="0"/>
              <a:t>: </a:t>
            </a:r>
          </a:p>
          <a:p>
            <a:pPr marL="469900" lvl="0" indent="-241300" rtl="0">
              <a:spcBef>
                <a:spcPts val="0"/>
              </a:spcBef>
              <a:buChar char="●"/>
            </a:pPr>
            <a:r>
              <a:rPr lang="en-US" dirty="0"/>
              <a:t>The purpose of the feedback summary is to reveal a picture of effective—and less effective—teaching practices and curriculum choices, not to judge the merit or performance of a specific teacher or group of students. </a:t>
            </a:r>
          </a:p>
          <a:p>
            <a:pPr marL="469900" lvl="0" indent="-241300" rtl="0">
              <a:spcBef>
                <a:spcPts val="0"/>
              </a:spcBef>
              <a:buChar char="●"/>
            </a:pPr>
            <a:r>
              <a:rPr lang="en-US" dirty="0"/>
              <a:t>Feedback summary will provide a chance to step back and consider all aspects of instruction.</a:t>
            </a:r>
          </a:p>
          <a:p>
            <a:pPr marL="469900" lvl="0" indent="-241300" rtl="0">
              <a:spcBef>
                <a:spcPts val="0"/>
              </a:spcBef>
              <a:buChar char="●"/>
            </a:pPr>
            <a:r>
              <a:rPr lang="en-US" dirty="0"/>
              <a:t>By reflecting on the entire teaching and learning process, the toolkit also provides an opportunity to summarize the lesson and identify which aspects of instruction can be adjusted to further align to the standards and Shifts.</a:t>
            </a:r>
            <a:br>
              <a:rPr lang="en-US" dirty="0"/>
            </a:br>
            <a:endParaRPr lang="en-US" dirty="0"/>
          </a:p>
        </p:txBody>
      </p:sp>
      <p:sp>
        <p:nvSpPr>
          <p:cNvPr id="1019" name="Shape 1019"/>
          <p:cNvSpPr txBox="1">
            <a:spLocks noGrp="1"/>
          </p:cNvSpPr>
          <p:nvPr>
            <p:ph type="sldNum" idx="12"/>
          </p:nvPr>
        </p:nvSpPr>
        <p:spPr>
          <a:xfrm>
            <a:off x="3970936" y="8829966"/>
            <a:ext cx="3037800" cy="464700"/>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97028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Shape 10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5" name="Shape 1035"/>
          <p:cNvSpPr txBox="1">
            <a:spLocks noGrp="1"/>
          </p:cNvSpPr>
          <p:nvPr>
            <p:ph type="body" idx="1"/>
          </p:nvPr>
        </p:nvSpPr>
        <p:spPr>
          <a:xfrm>
            <a:off x="701041" y="4415789"/>
            <a:ext cx="5608319" cy="4183379"/>
          </a:xfrm>
          <a:prstGeom prst="rect">
            <a:avLst/>
          </a:prstGeom>
          <a:noFill/>
          <a:ln>
            <a:noFill/>
          </a:ln>
        </p:spPr>
        <p:txBody>
          <a:bodyPr lIns="93150" tIns="46550" rIns="93150" bIns="4655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The feedback summary will provide a holistic evidence-based </a:t>
            </a:r>
            <a:r>
              <a:rPr lang="en-US" dirty="0"/>
              <a:t>on multiple aspects</a:t>
            </a:r>
            <a:r>
              <a:rPr lang="en-US" sz="1200" b="0" i="0" u="none" strike="noStrike" cap="none" dirty="0">
                <a:solidFill>
                  <a:schemeClr val="dk1"/>
                </a:solidFill>
                <a:latin typeface="Calibri"/>
                <a:ea typeface="Calibri"/>
                <a:cs typeface="Calibri"/>
                <a:sym typeface="Calibri"/>
              </a:rPr>
              <a:t> of the lesson.</a:t>
            </a:r>
          </a:p>
          <a:p>
            <a:pPr marL="0" marR="0" lvl="0" indent="0" algn="l" rtl="0">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 </a:t>
            </a:r>
          </a:p>
          <a:p>
            <a:pPr marL="457200" marR="0" lvl="0" indent="-228600" algn="l" rtl="0">
              <a:spcBef>
                <a:spcPts val="0"/>
              </a:spcBef>
              <a:spcAft>
                <a:spcPts val="0"/>
              </a:spcAft>
              <a:buChar char="●"/>
            </a:pPr>
            <a:r>
              <a:rPr lang="en-US" dirty="0"/>
              <a:t>Provide a look at the lesson from all perspectives.</a:t>
            </a:r>
          </a:p>
          <a:p>
            <a:pPr marL="457200" marR="0" lvl="0" indent="-228600" algn="l" rtl="0">
              <a:spcBef>
                <a:spcPts val="0"/>
              </a:spcBef>
              <a:spcAft>
                <a:spcPts val="0"/>
              </a:spcAft>
              <a:buChar char="●"/>
            </a:pPr>
            <a:r>
              <a:rPr lang="en-US" dirty="0"/>
              <a:t>Summarize where there is evidence of the Shifts in practice and considerations for making the Shifts more apparent.</a:t>
            </a:r>
          </a:p>
          <a:p>
            <a:pPr marL="457200" marR="0" lvl="0" indent="-228600" algn="l" rtl="0">
              <a:spcBef>
                <a:spcPts val="0"/>
              </a:spcBef>
              <a:spcAft>
                <a:spcPts val="0"/>
              </a:spcAft>
              <a:buChar char="●"/>
            </a:pPr>
            <a:r>
              <a:rPr lang="en-US" sz="1200" b="0" i="0" u="none" strike="noStrike" kern="1200" cap="none" dirty="0">
                <a:solidFill>
                  <a:schemeClr val="dk1"/>
                </a:solidFill>
                <a:effectLst/>
                <a:latin typeface="Calibri"/>
                <a:ea typeface="Calibri"/>
                <a:cs typeface="Calibri"/>
                <a:sym typeface="Calibri"/>
              </a:rPr>
              <a:t>Evidence should be written/shared in a way that you would like to hear feedback, if you were on the receiving end.</a:t>
            </a:r>
            <a:endParaRPr lang="en-US" b="0" dirty="0"/>
          </a:p>
          <a:p>
            <a:pPr marL="457200" marR="0" lvl="0" indent="-228600" algn="l" rtl="0">
              <a:spcBef>
                <a:spcPts val="0"/>
              </a:spcBef>
              <a:spcAft>
                <a:spcPts val="0"/>
              </a:spcAft>
              <a:buChar char="●"/>
            </a:pPr>
            <a:r>
              <a:rPr lang="en-US" dirty="0"/>
              <a:t>Take into account all aspects of instruction:  lesson plan, classroom practice, and student work</a:t>
            </a:r>
            <a:endParaRPr lang="en-US" sz="1200" b="0" i="0" u="none" strike="noStrike" cap="none" dirty="0">
              <a:solidFill>
                <a:schemeClr val="dk1"/>
              </a:solidFill>
              <a:latin typeface="Calibri"/>
              <a:sym typeface="Calibri"/>
            </a:endParaRPr>
          </a:p>
          <a:p>
            <a:pPr marL="457200" marR="0" lvl="0" indent="-228600" algn="l" rtl="0">
              <a:spcBef>
                <a:spcPts val="0"/>
              </a:spcBef>
              <a:spcAft>
                <a:spcPts val="0"/>
              </a:spcAft>
              <a:buChar char="●"/>
            </a:pPr>
            <a:r>
              <a:rPr lang="en-US" sz="1200" b="0" i="0" u="none" strike="noStrike" cap="none" dirty="0">
                <a:solidFill>
                  <a:schemeClr val="dk1"/>
                </a:solidFill>
                <a:latin typeface="Calibri"/>
                <a:ea typeface="Calibri"/>
                <a:cs typeface="Calibri"/>
                <a:sym typeface="Calibri"/>
              </a:rPr>
              <a:t>Provide participants with a copies of the Feedback Summary template. </a:t>
            </a:r>
          </a:p>
          <a:p>
            <a:pPr marL="457200" marR="0" lvl="0" indent="-228600" algn="l" rtl="0">
              <a:spcBef>
                <a:spcPts val="0"/>
              </a:spcBef>
              <a:spcAft>
                <a:spcPts val="0"/>
              </a:spcAft>
              <a:buChar char="●"/>
            </a:pPr>
            <a:r>
              <a:rPr lang="en-US" sz="1200" b="0" i="0" u="none" strike="noStrike" cap="none" dirty="0">
                <a:solidFill>
                  <a:schemeClr val="dk1"/>
                </a:solidFill>
                <a:latin typeface="Calibri"/>
                <a:ea typeface="Calibri"/>
                <a:cs typeface="Calibri"/>
                <a:sym typeface="Calibri"/>
              </a:rPr>
              <a:t>Prompt participants to consider the evidence collected in all of tools at face value. Ask them to limit their observations to what the evidence communicates about the lesson;  they should not make assumptions or state opinions that are not supported by evidence. </a:t>
            </a:r>
          </a:p>
          <a:p>
            <a:pPr marL="457200" marR="0" lvl="0" indent="-228600" algn="l" rtl="0">
              <a:spcBef>
                <a:spcPts val="0"/>
              </a:spcBef>
              <a:spcAft>
                <a:spcPts val="0"/>
              </a:spcAft>
              <a:buChar char="●"/>
            </a:pPr>
            <a:r>
              <a:rPr lang="en-US" sz="1200" b="0" i="0" u="none" strike="noStrike" cap="none" dirty="0">
                <a:solidFill>
                  <a:schemeClr val="dk1"/>
                </a:solidFill>
                <a:latin typeface="Calibri"/>
                <a:ea typeface="Calibri"/>
                <a:cs typeface="Calibri"/>
                <a:sym typeface="Calibri"/>
              </a:rPr>
              <a:t>The purpose of this exercise it to look for the</a:t>
            </a:r>
            <a:r>
              <a:rPr lang="en-US" sz="1200" b="0" i="0" u="none" strike="noStrike" cap="none" baseline="0" dirty="0">
                <a:solidFill>
                  <a:schemeClr val="dk1"/>
                </a:solidFill>
                <a:latin typeface="Calibri"/>
                <a:ea typeface="Calibri"/>
                <a:cs typeface="Calibri"/>
                <a:sym typeface="Calibri"/>
              </a:rPr>
              <a:t> connections between the video, the lesson plan, and the student work in order to illuminate the most important strengths and considerations for the teacher. </a:t>
            </a:r>
            <a:r>
              <a:rPr lang="en-US" sz="1200" b="0" i="0" u="none" strike="noStrike" cap="none" dirty="0">
                <a:solidFill>
                  <a:schemeClr val="dk1"/>
                </a:solidFill>
                <a:latin typeface="Calibri"/>
                <a:ea typeface="Calibri"/>
                <a:cs typeface="Calibri"/>
                <a:sym typeface="Calibri"/>
              </a:rPr>
              <a:t>After individually (or in pairs) completing the Feedback Summary, discuss as a whole group. Throughout the process, all discussions and observations should be based only on evidence gathered across all the tools.  </a:t>
            </a:r>
          </a:p>
          <a:p>
            <a:pPr marL="457200" marR="0" lvl="0" indent="-228600" algn="l" rtl="0">
              <a:spcBef>
                <a:spcPts val="0"/>
              </a:spcBef>
              <a:spcAft>
                <a:spcPts val="0"/>
              </a:spcAft>
              <a:buChar char="●"/>
            </a:pPr>
            <a:r>
              <a:rPr lang="en-US" sz="1200" b="1" i="0" u="none" strike="noStrike" cap="none" dirty="0">
                <a:solidFill>
                  <a:schemeClr val="dk1"/>
                </a:solidFill>
                <a:latin typeface="Calibri"/>
                <a:ea typeface="Calibri"/>
                <a:cs typeface="Calibri"/>
                <a:sym typeface="Calibri"/>
              </a:rPr>
              <a:t>Refer to the completed Feedback Summary for </a:t>
            </a:r>
            <a:r>
              <a:rPr lang="en-US" b="1" dirty="0"/>
              <a:t>a model response</a:t>
            </a:r>
            <a:r>
              <a:rPr lang="en-US" sz="1200" b="1" i="0" u="none" strike="noStrike" cap="none" dirty="0">
                <a:solidFill>
                  <a:schemeClr val="dk1"/>
                </a:solidFill>
                <a:latin typeface="Calibri"/>
                <a:ea typeface="Calibri"/>
                <a:cs typeface="Calibri"/>
                <a:sym typeface="Calibri"/>
              </a:rPr>
              <a:t>.  Compare participants responses with the sample model response.  Participants may also be provided with the </a:t>
            </a:r>
            <a:r>
              <a:rPr lang="en-US" b="1" dirty="0"/>
              <a:t>model response</a:t>
            </a:r>
            <a:r>
              <a:rPr lang="en-US" sz="1200" b="1" i="0" u="none" strike="noStrike" cap="none" dirty="0">
                <a:solidFill>
                  <a:schemeClr val="dk1"/>
                </a:solidFill>
                <a:latin typeface="Calibri"/>
                <a:ea typeface="Calibri"/>
                <a:cs typeface="Calibri"/>
                <a:sym typeface="Calibri"/>
              </a:rPr>
              <a:t> after the activity has been completed and discussed.</a:t>
            </a:r>
          </a:p>
          <a:p>
            <a:pPr marL="0" marR="0" lvl="0" indent="0" algn="l" rtl="0">
              <a:spcBef>
                <a:spcPts val="0"/>
              </a:spcBef>
              <a:spcAft>
                <a:spcPts val="0"/>
              </a:spcAft>
              <a:buClr>
                <a:schemeClr val="dk1"/>
              </a:buClr>
              <a:buSzPct val="25000"/>
              <a:buFont typeface="Calibri"/>
              <a:buNone/>
            </a:pPr>
            <a:endParaRPr sz="1100" b="1" i="1" u="none" strike="noStrike" cap="none" dirty="0">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ct val="25000"/>
              <a:buFont typeface="Calibri"/>
              <a:buNone/>
            </a:pPr>
            <a:r>
              <a:rPr lang="en-US" i="1" u="none" strike="noStrike" cap="none" dirty="0">
                <a:solidFill>
                  <a:schemeClr val="dk1"/>
                </a:solidFill>
              </a:rPr>
              <a:t>Notes for Facilitator: The italicized statements in the model response can be used for group discussions, as a basis for developing questions for a coaching conversation with the teacher, or for participants to take a deeper dive into adapting the lesson and deepening their understanding of mathematics and the Shifts required by the standards.</a:t>
            </a:r>
          </a:p>
          <a:p>
            <a:pPr marL="0" marR="0" lvl="0" indent="0" algn="l" rtl="0">
              <a:spcBef>
                <a:spcPts val="0"/>
              </a:spcBef>
              <a:buClr>
                <a:schemeClr val="dk1"/>
              </a:buClr>
              <a:buSzPct val="25000"/>
              <a:buFont typeface="Calibri"/>
              <a:buNone/>
            </a:pPr>
            <a:endParaRPr sz="1200" b="1" i="1" u="none" strike="noStrike" cap="none" dirty="0">
              <a:solidFill>
                <a:schemeClr val="dk1"/>
              </a:solidFill>
              <a:latin typeface="Calibri"/>
              <a:ea typeface="Calibri"/>
              <a:cs typeface="Calibri"/>
              <a:sym typeface="Calibri"/>
            </a:endParaRPr>
          </a:p>
        </p:txBody>
      </p:sp>
      <p:sp>
        <p:nvSpPr>
          <p:cNvPr id="1036" name="Shape 1036"/>
          <p:cNvSpPr txBox="1">
            <a:spLocks noGrp="1"/>
          </p:cNvSpPr>
          <p:nvPr>
            <p:ph type="sldNum" idx="12"/>
          </p:nvPr>
        </p:nvSpPr>
        <p:spPr>
          <a:xfrm>
            <a:off x="3970937" y="8829967"/>
            <a:ext cx="3037839" cy="464819"/>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226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Shape 69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0" name="Shape 700"/>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 Set learning expectations with participants.</a:t>
            </a:r>
            <a:r>
              <a:rPr lang="en-US" dirty="0"/>
              <a:t> </a:t>
            </a:r>
            <a:r>
              <a:rPr lang="en-US" i="1" dirty="0"/>
              <a:t>If necessary, add additional norms based on specific audience and purpose.</a:t>
            </a:r>
          </a:p>
          <a:p>
            <a:pPr marL="0" marR="0" lvl="0" indent="0" algn="l" rtl="0">
              <a:spcBef>
                <a:spcPts val="0"/>
              </a:spcBef>
              <a:spcAft>
                <a:spcPts val="0"/>
              </a:spcAft>
              <a:buClr>
                <a:schemeClr val="dk1"/>
              </a:buClr>
              <a:buSzPct val="25000"/>
              <a:buFont typeface="Calibri"/>
              <a:buNone/>
            </a:pPr>
            <a:endParaRPr dirty="0">
              <a:solidFill>
                <a:srgbClr val="000000"/>
              </a:solidFill>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rgbClr val="000000"/>
                </a:solidFill>
                <a:latin typeface="Calibri"/>
                <a:ea typeface="Calibri"/>
                <a:cs typeface="Calibri"/>
                <a:sym typeface="Calibri"/>
              </a:rPr>
              <a:t>Details:</a:t>
            </a:r>
          </a:p>
          <a:p>
            <a:pPr marL="465887" marR="0" lvl="0" indent="-300787" algn="l" rtl="0">
              <a:spcBef>
                <a:spcPts val="0"/>
              </a:spcBef>
              <a:spcAft>
                <a:spcPts val="0"/>
              </a:spcAft>
              <a:buClr>
                <a:srgbClr val="000000"/>
              </a:buClr>
              <a:buSzPct val="83333"/>
              <a:buFont typeface="Calibri"/>
              <a:buChar char="●"/>
            </a:pPr>
            <a:r>
              <a:rPr lang="en-US" sz="1200" b="0" i="0" u="none" strike="noStrike" cap="none" dirty="0">
                <a:solidFill>
                  <a:srgbClr val="000000"/>
                </a:solidFill>
                <a:latin typeface="Calibri"/>
                <a:ea typeface="Calibri"/>
                <a:cs typeface="Calibri"/>
                <a:sym typeface="Calibri"/>
              </a:rPr>
              <a:t>In order to norm the way we look at instruction, collectively, we want to root all of our comments in the evidence of the observation, rather than our interpretation of what we see.</a:t>
            </a:r>
          </a:p>
          <a:p>
            <a:pPr marL="465887" marR="0" lvl="0" indent="-300787" algn="l" rtl="0">
              <a:spcBef>
                <a:spcPts val="0"/>
              </a:spcBef>
              <a:spcAft>
                <a:spcPts val="0"/>
              </a:spcAft>
              <a:buClr>
                <a:srgbClr val="000000"/>
              </a:buClr>
              <a:buSzPct val="83333"/>
              <a:buFont typeface="Calibri"/>
              <a:buChar char="●"/>
            </a:pPr>
            <a:r>
              <a:rPr lang="en-US" sz="1200" b="0" i="0" u="none" strike="noStrike" cap="none" dirty="0">
                <a:solidFill>
                  <a:srgbClr val="000000"/>
                </a:solidFill>
                <a:latin typeface="Calibri"/>
                <a:ea typeface="Calibri"/>
                <a:cs typeface="Calibri"/>
                <a:sym typeface="Calibri"/>
              </a:rPr>
              <a:t>We will practice taking low-inference notes throughout the work, and ultimately summarize and interpret the lesson through the lens of the standards and Shifts.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701" name="Shape 701"/>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00245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Shape 10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7" name="Shape 1027"/>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rgbClr val="000000"/>
                </a:solidFill>
                <a:latin typeface="Calibri"/>
                <a:ea typeface="Calibri"/>
                <a:cs typeface="Calibri"/>
                <a:sym typeface="Calibri"/>
              </a:rPr>
              <a:t>Big Idea: </a:t>
            </a:r>
            <a:r>
              <a:rPr lang="en-US" dirty="0">
                <a:solidFill>
                  <a:srgbClr val="000000"/>
                </a:solidFill>
              </a:rPr>
              <a:t>Use the Beyond the Lesson Guide to start to synthesize learnings on this lesson</a:t>
            </a:r>
          </a:p>
          <a:p>
            <a:pPr marL="0" marR="0" lvl="0" indent="0" algn="l" rtl="0">
              <a:spcBef>
                <a:spcPts val="0"/>
              </a:spcBef>
              <a:spcAft>
                <a:spcPts val="0"/>
              </a:spcAft>
              <a:buClr>
                <a:schemeClr val="dk1"/>
              </a:buClr>
              <a:buSzPct val="25000"/>
              <a:buFont typeface="Calibri"/>
              <a:buNone/>
            </a:pPr>
            <a:endParaRPr sz="1200" b="1"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rgbClr val="000000"/>
                </a:solidFill>
                <a:latin typeface="Calibri"/>
                <a:ea typeface="Calibri"/>
                <a:cs typeface="Calibri"/>
                <a:sym typeface="Calibri"/>
              </a:rPr>
              <a:t>Details:</a:t>
            </a:r>
          </a:p>
          <a:p>
            <a:pPr marL="465886" marR="0" lvl="0" indent="-300786" algn="l" rtl="0">
              <a:spcBef>
                <a:spcPts val="0"/>
              </a:spcBef>
              <a:buClr>
                <a:srgbClr val="000000"/>
              </a:buClr>
              <a:buSzPct val="83333"/>
              <a:buFont typeface="Calibri"/>
              <a:buChar char="●"/>
            </a:pPr>
            <a:r>
              <a:rPr lang="en-US" dirty="0">
                <a:solidFill>
                  <a:srgbClr val="000000"/>
                </a:solidFill>
              </a:rPr>
              <a:t>Now that we’ve had a chance to analyze the lesson using the IPG, the lesson plan, and student work, we want to reconsider the questions we would want to discuss with the teacher.</a:t>
            </a:r>
          </a:p>
          <a:p>
            <a:pPr marL="465887" marR="0" lvl="0" indent="-300787" algn="l" rtl="0">
              <a:spcBef>
                <a:spcPts val="0"/>
              </a:spcBef>
              <a:buClr>
                <a:srgbClr val="000000"/>
              </a:buClr>
              <a:buSzPct val="83333"/>
              <a:buFont typeface="Calibri"/>
              <a:buChar char="●"/>
            </a:pPr>
            <a:r>
              <a:rPr lang="en-US" dirty="0">
                <a:solidFill>
                  <a:srgbClr val="000000"/>
                </a:solidFill>
              </a:rPr>
              <a:t>With that in mind, we are going to revisit the Beyond the Lesson Guide to discuss which have been answered and identify any questions that remain about the lesson.</a:t>
            </a:r>
          </a:p>
        </p:txBody>
      </p:sp>
      <p:sp>
        <p:nvSpPr>
          <p:cNvPr id="1028" name="Shape 1028"/>
          <p:cNvSpPr txBox="1">
            <a:spLocks noGrp="1"/>
          </p:cNvSpPr>
          <p:nvPr>
            <p:ph type="sldNum" idx="12"/>
          </p:nvPr>
        </p:nvSpPr>
        <p:spPr>
          <a:xfrm>
            <a:off x="3970937" y="8829967"/>
            <a:ext cx="3037839" cy="464819"/>
          </a:xfrm>
          <a:prstGeom prst="rect">
            <a:avLst/>
          </a:prstGeom>
          <a:noFill/>
          <a:ln>
            <a:noFill/>
          </a:ln>
        </p:spPr>
        <p:txBody>
          <a:bodyPr lIns="93150" tIns="46550" rIns="93150" bIns="4655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52</a:t>
            </a:fld>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761904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Shape 7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6" name="Shape 7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a:t>Big Idea:</a:t>
            </a:r>
            <a:r>
              <a:rPr lang="en-US" dirty="0"/>
              <a:t>  Allow participants time to reflect on the entire IPT training and implications for their work.</a:t>
            </a:r>
          </a:p>
          <a:p>
            <a:pPr lvl="0">
              <a:spcBef>
                <a:spcPts val="0"/>
              </a:spcBef>
              <a:buNone/>
            </a:pPr>
            <a:endParaRPr dirty="0"/>
          </a:p>
          <a:p>
            <a:pPr lvl="0">
              <a:spcBef>
                <a:spcPts val="0"/>
              </a:spcBef>
              <a:buNone/>
            </a:pPr>
            <a:r>
              <a:rPr lang="en-US" b="1" dirty="0"/>
              <a:t>Details</a:t>
            </a:r>
            <a:r>
              <a:rPr lang="en-US" dirty="0"/>
              <a:t>:</a:t>
            </a:r>
          </a:p>
          <a:p>
            <a:pPr lvl="0">
              <a:spcBef>
                <a:spcPts val="0"/>
              </a:spcBef>
              <a:buClr>
                <a:schemeClr val="dk1"/>
              </a:buClr>
              <a:buSzPct val="25000"/>
              <a:buFont typeface="Calibri"/>
              <a:buNone/>
            </a:pPr>
            <a:endParaRPr lang="en-US" dirty="0"/>
          </a:p>
          <a:p>
            <a:r>
              <a:rPr lang="en-US" sz="1200" b="1" i="0" u="none" strike="noStrike" kern="1200" cap="none" dirty="0">
                <a:solidFill>
                  <a:schemeClr val="dk1"/>
                </a:solidFill>
                <a:effectLst/>
                <a:latin typeface="Calibri"/>
                <a:ea typeface="Calibri"/>
                <a:cs typeface="Calibri"/>
                <a:sym typeface="Calibri"/>
              </a:rPr>
              <a:t>Participants can use the implications and next steps space on the lesson feedback summary form to reflect on:</a:t>
            </a:r>
            <a:endParaRPr lang="en-US" sz="1600" b="1" i="0" u="none" strike="noStrike" kern="1200"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questions on the slide (these are general and can be adjusted to meet the specific learning needs of the audience)</a:t>
            </a:r>
            <a:endParaRPr lang="en-US" sz="1600" b="0" i="0" u="none" strike="noStrike" kern="1200" cap="none" dirty="0">
              <a:solidFill>
                <a:schemeClr val="dk1"/>
              </a:solidFill>
              <a:effectLst/>
              <a:latin typeface="Calibri"/>
              <a:ea typeface="Calibri"/>
              <a:cs typeface="Calibri"/>
              <a:sym typeface="Calibri"/>
            </a:endParaRPr>
          </a:p>
          <a:p>
            <a:pPr lvl="1"/>
            <a:r>
              <a:rPr lang="en-US" sz="1200" b="0" i="0" u="none" strike="noStrike" kern="1200" cap="none" dirty="0">
                <a:solidFill>
                  <a:schemeClr val="dk1"/>
                </a:solidFill>
                <a:effectLst/>
                <a:latin typeface="Calibri"/>
                <a:ea typeface="Calibri"/>
                <a:cs typeface="Calibri"/>
                <a:sym typeface="Calibri"/>
              </a:rPr>
              <a:t>Based on your role in the learning community, how did examining all aspects of this lesson impact your work?</a:t>
            </a:r>
            <a:endParaRPr lang="en-US" sz="1600" b="0" i="0" u="none" strike="noStrike" kern="1200" cap="none" dirty="0">
              <a:solidFill>
                <a:schemeClr val="dk1"/>
              </a:solidFill>
              <a:effectLst/>
              <a:latin typeface="Calibri"/>
              <a:ea typeface="Calibri"/>
              <a:cs typeface="Calibri"/>
              <a:sym typeface="Calibri"/>
            </a:endParaRPr>
          </a:p>
          <a:p>
            <a:pPr lvl="1"/>
            <a:r>
              <a:rPr lang="en-US" sz="1200" b="0" i="0" u="none" strike="noStrike" kern="1200" cap="none" dirty="0">
                <a:solidFill>
                  <a:schemeClr val="dk1"/>
                </a:solidFill>
                <a:effectLst/>
                <a:latin typeface="Calibri"/>
                <a:ea typeface="Calibri"/>
                <a:cs typeface="Calibri"/>
                <a:sym typeface="Calibri"/>
              </a:rPr>
              <a:t>Based on your role in the learning community, what resources and strategies could be used to encourage and support aligned instructional practice in the classroom?  </a:t>
            </a:r>
            <a:endParaRPr lang="en-US" sz="16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 </a:t>
            </a:r>
            <a:endParaRPr lang="en-US" sz="1600" b="0" i="0" u="none" strike="noStrike" kern="1200"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 role-specific reflection questions</a:t>
            </a:r>
            <a:endParaRPr lang="en-US" sz="1600" b="0" i="0" u="none" strike="noStrike" kern="1200" cap="none" dirty="0">
              <a:solidFill>
                <a:schemeClr val="dk1"/>
              </a:solidFill>
              <a:effectLst/>
              <a:latin typeface="Calibri"/>
              <a:ea typeface="Calibri"/>
              <a:cs typeface="Calibri"/>
              <a:sym typeface="Calibri"/>
            </a:endParaRPr>
          </a:p>
          <a:p>
            <a:pPr lvl="2"/>
            <a:r>
              <a:rPr lang="en-US" sz="1200" b="1" i="0" u="none" strike="noStrike" kern="1200" cap="none" dirty="0">
                <a:solidFill>
                  <a:schemeClr val="dk1"/>
                </a:solidFill>
                <a:effectLst/>
                <a:latin typeface="Calibri"/>
                <a:ea typeface="Calibri"/>
                <a:cs typeface="Calibri"/>
                <a:sym typeface="Calibri"/>
              </a:rPr>
              <a:t>Superintendent/District Leader</a:t>
            </a:r>
            <a:r>
              <a:rPr lang="en-US" sz="1200" b="0" i="0" u="none" strike="noStrike" kern="1200" cap="none" dirty="0">
                <a:solidFill>
                  <a:schemeClr val="dk1"/>
                </a:solidFill>
                <a:effectLst/>
                <a:latin typeface="Calibri"/>
                <a:ea typeface="Calibri"/>
                <a:cs typeface="Calibri"/>
                <a:sym typeface="Calibri"/>
              </a:rPr>
              <a:t> – How can I direct resources to improve standards-aligned instruction in classrooms?</a:t>
            </a:r>
            <a:endParaRPr lang="en-US" sz="1600" b="0" i="0" u="none" strike="noStrike" kern="1200" cap="none" dirty="0">
              <a:solidFill>
                <a:schemeClr val="dk1"/>
              </a:solidFill>
              <a:effectLst/>
              <a:latin typeface="Calibri"/>
              <a:ea typeface="Calibri"/>
              <a:cs typeface="Calibri"/>
              <a:sym typeface="Calibri"/>
            </a:endParaRPr>
          </a:p>
          <a:p>
            <a:pPr lvl="2"/>
            <a:r>
              <a:rPr lang="en-US" sz="1200" b="1" i="0" u="none" strike="noStrike" kern="1200" cap="none" dirty="0">
                <a:solidFill>
                  <a:schemeClr val="dk1"/>
                </a:solidFill>
                <a:effectLst/>
                <a:latin typeface="Calibri"/>
                <a:ea typeface="Calibri"/>
                <a:cs typeface="Calibri"/>
                <a:sym typeface="Calibri"/>
              </a:rPr>
              <a:t>School Leader</a:t>
            </a:r>
            <a:r>
              <a:rPr lang="en-US" sz="1200" b="0" i="0" u="none" strike="noStrike" kern="1200" cap="none" dirty="0">
                <a:solidFill>
                  <a:schemeClr val="dk1"/>
                </a:solidFill>
                <a:effectLst/>
                <a:latin typeface="Calibri"/>
                <a:ea typeface="Calibri"/>
                <a:cs typeface="Calibri"/>
                <a:sym typeface="Calibri"/>
              </a:rPr>
              <a:t> – What building conditions must exist to support standards-aligned instruction in classrooms?</a:t>
            </a:r>
            <a:endParaRPr lang="en-US" sz="1600" b="0" i="0" u="none" strike="noStrike" kern="1200" cap="none" dirty="0">
              <a:solidFill>
                <a:schemeClr val="dk1"/>
              </a:solidFill>
              <a:effectLst/>
              <a:latin typeface="Calibri"/>
              <a:ea typeface="Calibri"/>
              <a:cs typeface="Calibri"/>
              <a:sym typeface="Calibri"/>
            </a:endParaRPr>
          </a:p>
          <a:p>
            <a:pPr lvl="2"/>
            <a:r>
              <a:rPr lang="en-US" sz="1200" b="1" i="0" u="none" strike="noStrike" kern="1200" cap="none" dirty="0">
                <a:solidFill>
                  <a:schemeClr val="dk1"/>
                </a:solidFill>
                <a:effectLst/>
                <a:latin typeface="Calibri"/>
                <a:ea typeface="Calibri"/>
                <a:cs typeface="Calibri"/>
                <a:sym typeface="Calibri"/>
              </a:rPr>
              <a:t>Coach</a:t>
            </a:r>
            <a:r>
              <a:rPr lang="en-US" sz="1200" b="0" i="0" u="none" strike="noStrike" kern="1200" cap="none" dirty="0">
                <a:solidFill>
                  <a:schemeClr val="dk1"/>
                </a:solidFill>
                <a:effectLst/>
                <a:latin typeface="Calibri"/>
                <a:ea typeface="Calibri"/>
                <a:cs typeface="Calibri"/>
                <a:sym typeface="Calibri"/>
              </a:rPr>
              <a:t> - How can content-based feedback help prioritize professional learning and coaching activities to support teachers with standards-aligned instruction?</a:t>
            </a:r>
            <a:endParaRPr lang="en-US" sz="1600" b="0" i="0" u="none" strike="noStrike" kern="1200" cap="none" dirty="0">
              <a:solidFill>
                <a:schemeClr val="dk1"/>
              </a:solidFill>
              <a:effectLst/>
              <a:latin typeface="Calibri"/>
              <a:ea typeface="Calibri"/>
              <a:cs typeface="Calibri"/>
              <a:sym typeface="Calibri"/>
            </a:endParaRPr>
          </a:p>
          <a:p>
            <a:pPr lvl="2"/>
            <a:r>
              <a:rPr lang="en-US" sz="1200" b="1" i="0" u="none" strike="noStrike" kern="1200" cap="none" dirty="0">
                <a:solidFill>
                  <a:schemeClr val="dk1"/>
                </a:solidFill>
                <a:effectLst/>
                <a:latin typeface="Calibri"/>
                <a:ea typeface="Calibri"/>
                <a:cs typeface="Calibri"/>
                <a:sym typeface="Calibri"/>
              </a:rPr>
              <a:t>Teacher </a:t>
            </a:r>
            <a:r>
              <a:rPr lang="en-US" sz="1200" b="0" i="0" u="none" strike="noStrike" kern="1200" cap="none" dirty="0">
                <a:solidFill>
                  <a:schemeClr val="dk1"/>
                </a:solidFill>
                <a:effectLst/>
                <a:latin typeface="Calibri"/>
                <a:ea typeface="Calibri"/>
                <a:cs typeface="Calibri"/>
                <a:sym typeface="Calibri"/>
              </a:rPr>
              <a:t>– Which aspects of your instructional practice provide all students with access to grade-level standards-based content and tasks?  Which aspects do not?</a:t>
            </a:r>
            <a:endParaRPr lang="en-US" sz="1600" b="0" i="0" u="none" strike="noStrike" kern="1200" cap="none" dirty="0">
              <a:solidFill>
                <a:schemeClr val="dk1"/>
              </a:solidFill>
              <a:effectLst/>
              <a:latin typeface="Calibri"/>
              <a:ea typeface="Calibri"/>
              <a:cs typeface="Calibri"/>
              <a:sym typeface="Calibri"/>
            </a:endParaRPr>
          </a:p>
          <a:p>
            <a:pPr lvl="2"/>
            <a:r>
              <a:rPr lang="en-US" sz="1200" b="1" i="0" u="none" strike="noStrike" kern="1200" cap="none" dirty="0">
                <a:solidFill>
                  <a:schemeClr val="dk1"/>
                </a:solidFill>
                <a:effectLst/>
                <a:latin typeface="Calibri"/>
                <a:ea typeface="Calibri"/>
                <a:cs typeface="Calibri"/>
                <a:sym typeface="Calibri"/>
              </a:rPr>
              <a:t>Parent</a:t>
            </a:r>
            <a:r>
              <a:rPr lang="en-US" sz="1200" b="0" i="0" u="none" strike="noStrike" kern="1200" cap="none" dirty="0">
                <a:solidFill>
                  <a:schemeClr val="dk1"/>
                </a:solidFill>
                <a:effectLst/>
                <a:latin typeface="Calibri"/>
                <a:ea typeface="Calibri"/>
                <a:cs typeface="Calibri"/>
                <a:sym typeface="Calibri"/>
              </a:rPr>
              <a:t> – Where do you see evidence of standards-aligned instruction in your child’s classroom?</a:t>
            </a:r>
            <a:endParaRPr lang="en-US" sz="1600" b="0" i="0" u="none" strike="noStrike" kern="1200" cap="none" dirty="0">
              <a:solidFill>
                <a:schemeClr val="dk1"/>
              </a:solidFill>
              <a:effectLst/>
              <a:latin typeface="Calibri"/>
              <a:ea typeface="Calibri"/>
              <a:cs typeface="Calibri"/>
              <a:sym typeface="Calibri"/>
            </a:endParaRPr>
          </a:p>
          <a:p>
            <a:pPr lvl="2"/>
            <a:r>
              <a:rPr lang="en-US" sz="1200" b="1" i="0" u="none" strike="noStrike" kern="1200" cap="none" dirty="0">
                <a:solidFill>
                  <a:schemeClr val="dk1"/>
                </a:solidFill>
                <a:effectLst/>
                <a:latin typeface="Calibri"/>
                <a:ea typeface="Calibri"/>
                <a:cs typeface="Calibri"/>
                <a:sym typeface="Calibri"/>
              </a:rPr>
              <a:t>Partner organization</a:t>
            </a:r>
            <a:r>
              <a:rPr lang="en-US" sz="1200" b="0" i="0" u="none" strike="noStrike" kern="1200" cap="none" dirty="0">
                <a:solidFill>
                  <a:schemeClr val="dk1"/>
                </a:solidFill>
                <a:effectLst/>
                <a:latin typeface="Calibri"/>
                <a:ea typeface="Calibri"/>
                <a:cs typeface="Calibri"/>
                <a:sym typeface="Calibri"/>
              </a:rPr>
              <a:t> – How does our organization’s theory of action and activities with districts partners support standards-aligned instruction in classrooms?</a:t>
            </a:r>
            <a:endParaRPr lang="en-US" sz="16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 </a:t>
            </a:r>
            <a:endParaRPr lang="en-US" sz="1600" b="0" i="0" u="none" strike="noStrike" kern="1200"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one or more of the italicized consider statements from the lesson feedback summary – model response</a:t>
            </a:r>
            <a:endParaRPr lang="en-US" sz="1600" b="0" i="0" u="none" strike="noStrike" kern="1200" cap="none" dirty="0">
              <a:solidFill>
                <a:schemeClr val="dk1"/>
              </a:solidFill>
              <a:effectLst/>
              <a:latin typeface="Calibri"/>
              <a:ea typeface="Calibri"/>
              <a:cs typeface="Calibri"/>
              <a:sym typeface="Calibri"/>
            </a:endParaRPr>
          </a:p>
          <a:p>
            <a:pPr lvl="0">
              <a:spcBef>
                <a:spcPts val="0"/>
              </a:spcBef>
              <a:buNone/>
            </a:pPr>
            <a:endParaRPr dirty="0"/>
          </a:p>
        </p:txBody>
      </p:sp>
      <p:sp>
        <p:nvSpPr>
          <p:cNvPr id="767" name="Shape 76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53</a:t>
            </a:fld>
            <a:endParaRPr lang="en-US" dirty="0"/>
          </a:p>
        </p:txBody>
      </p:sp>
    </p:spTree>
    <p:extLst>
      <p:ext uri="{BB962C8B-B14F-4D97-AF65-F5344CB8AC3E}">
        <p14:creationId xmlns:p14="http://schemas.microsoft.com/office/powerpoint/2010/main" val="2938418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7" name="Shape 707"/>
          <p:cNvSpPr txBox="1">
            <a:spLocks noGrp="1"/>
          </p:cNvSpPr>
          <p:nvPr>
            <p:ph type="body" idx="1"/>
          </p:nvPr>
        </p:nvSpPr>
        <p:spPr>
          <a:xfrm>
            <a:off x="701041" y="4473892"/>
            <a:ext cx="5608200" cy="3660600"/>
          </a:xfrm>
          <a:prstGeom prst="rect">
            <a:avLst/>
          </a:prstGeom>
          <a:noFill/>
          <a:ln>
            <a:noFill/>
          </a:ln>
        </p:spPr>
        <p:txBody>
          <a:bodyPr lIns="93150" tIns="46550" rIns="93150" bIns="46550" anchor="t" anchorCtr="0">
            <a:noAutofit/>
          </a:bodyPr>
          <a:lstStyle/>
          <a:p>
            <a:pPr lvl="0" rtl="0">
              <a:spcBef>
                <a:spcPts val="0"/>
              </a:spcBef>
              <a:buNone/>
            </a:pPr>
            <a:r>
              <a:rPr lang="en-US" b="1" dirty="0"/>
              <a:t>Big Idea:</a:t>
            </a:r>
            <a:r>
              <a:rPr lang="en-US" dirty="0"/>
              <a:t> Transition participants to the next component of the Toolkit.  Participants will now engage in working with the structure of the IPG</a:t>
            </a:r>
          </a:p>
          <a:p>
            <a:pPr lvl="0" rtl="0">
              <a:spcBef>
                <a:spcPts val="0"/>
              </a:spcBef>
              <a:buNone/>
            </a:pPr>
            <a:endParaRPr dirty="0"/>
          </a:p>
        </p:txBody>
      </p:sp>
      <p:sp>
        <p:nvSpPr>
          <p:cNvPr id="708" name="Shape 708"/>
          <p:cNvSpPr txBox="1">
            <a:spLocks noGrp="1"/>
          </p:cNvSpPr>
          <p:nvPr>
            <p:ph type="sldNum" idx="12"/>
          </p:nvPr>
        </p:nvSpPr>
        <p:spPr>
          <a:xfrm>
            <a:off x="3970937" y="8829967"/>
            <a:ext cx="3037799" cy="466500"/>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8605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9" name="Shape 5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25000"/>
              <a:buFont typeface="Calibri"/>
              <a:buNone/>
            </a:pPr>
            <a:r>
              <a:rPr lang="en-US" b="1" dirty="0"/>
              <a:t>Big Idea: </a:t>
            </a:r>
            <a:r>
              <a:rPr lang="en-US" dirty="0"/>
              <a:t>Preview activities within this section.</a:t>
            </a:r>
          </a:p>
          <a:p>
            <a:pPr lvl="0">
              <a:spcBef>
                <a:spcPts val="0"/>
              </a:spcBef>
              <a:buNone/>
            </a:pPr>
            <a:endParaRPr dirty="0"/>
          </a:p>
        </p:txBody>
      </p:sp>
      <p:sp>
        <p:nvSpPr>
          <p:cNvPr id="600" name="Shape 60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8</a:t>
            </a:fld>
            <a:endParaRPr lang="en-US" dirty="0"/>
          </a:p>
        </p:txBody>
      </p:sp>
    </p:spTree>
    <p:extLst>
      <p:ext uri="{BB962C8B-B14F-4D97-AF65-F5344CB8AC3E}">
        <p14:creationId xmlns:p14="http://schemas.microsoft.com/office/powerpoint/2010/main" val="93838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5" name="Shape 715"/>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The most important Shifts demanded by the CCR standards for mathematics are: focus, coherence, and rigor.  </a:t>
            </a:r>
            <a:r>
              <a:rPr lang="en-US" dirty="0"/>
              <a:t>These </a:t>
            </a:r>
            <a:r>
              <a:rPr lang="en-US" sz="1200" b="0" i="0" u="none" strike="noStrike" cap="none" dirty="0">
                <a:solidFill>
                  <a:srgbClr val="333333"/>
                </a:solidFill>
                <a:latin typeface="Calibri"/>
                <a:ea typeface="Calibri"/>
                <a:cs typeface="Calibri"/>
                <a:sym typeface="Calibri"/>
              </a:rPr>
              <a:t>Shifts are supported by the college and career readiness research. </a:t>
            </a:r>
            <a:r>
              <a:rPr lang="en-US" sz="1200" b="0" i="0" u="none" strike="noStrike" cap="none" dirty="0">
                <a:solidFill>
                  <a:schemeClr val="dk1"/>
                </a:solidFill>
                <a:latin typeface="Calibri"/>
                <a:ea typeface="Calibri"/>
                <a:cs typeface="Calibri"/>
                <a:sym typeface="Calibri"/>
              </a:rPr>
              <a:t>Refer to the</a:t>
            </a:r>
            <a:r>
              <a:rPr lang="en-US" sz="1200" b="0" i="0" u="sng" strike="noStrike" cap="none" dirty="0">
                <a:solidFill>
                  <a:schemeClr val="hlink"/>
                </a:solidFill>
                <a:latin typeface="Calibri"/>
                <a:ea typeface="Calibri"/>
                <a:cs typeface="Calibri"/>
                <a:sym typeface="Calibri"/>
                <a:hlinkClick r:id="rId3"/>
              </a:rPr>
              <a:t> Common Core Shifts for Mathematics</a:t>
            </a:r>
            <a:r>
              <a:rPr lang="en-US" sz="1200" b="0" i="0" u="sng" strike="noStrike" cap="none" baseline="0" dirty="0">
                <a:solidFill>
                  <a:schemeClr val="hlink"/>
                </a:solidFill>
                <a:latin typeface="Calibri"/>
                <a:ea typeface="Calibri"/>
                <a:cs typeface="Calibri"/>
                <a:sym typeface="Calibri"/>
                <a:hlinkClick r:id="rId3"/>
              </a:rPr>
              <a:t> </a:t>
            </a:r>
            <a:r>
              <a:rPr lang="en-US" sz="1200" b="0" i="0" u="none" strike="noStrike" cap="none" dirty="0">
                <a:solidFill>
                  <a:schemeClr val="dk1"/>
                </a:solidFill>
                <a:latin typeface="Calibri"/>
                <a:ea typeface="Calibri"/>
                <a:cs typeface="Calibri"/>
                <a:sym typeface="Calibri"/>
              </a:rPr>
              <a:t>(http://achievethecore.org/content/upload/122113_Shifts.pdf) handout</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in your packet.</a:t>
            </a: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p>
          <a:p>
            <a:pPr marL="465887" marR="0" lvl="0" indent="-376987" algn="l" rtl="0">
              <a:spcBef>
                <a:spcPts val="0"/>
              </a:spcBef>
              <a:spcAft>
                <a:spcPts val="0"/>
              </a:spcAft>
              <a:buClr>
                <a:schemeClr val="dk1"/>
              </a:buClr>
              <a:buSzPct val="83333"/>
              <a:buFont typeface="Calibri"/>
              <a:buChar char="●"/>
            </a:pPr>
            <a:r>
              <a:rPr lang="en-US" sz="1200" b="1" i="0" u="none" strike="noStrike" cap="none" dirty="0">
                <a:solidFill>
                  <a:schemeClr val="dk1"/>
                </a:solidFill>
                <a:latin typeface="Calibri"/>
                <a:ea typeface="Calibri"/>
                <a:cs typeface="Calibri"/>
                <a:sym typeface="Calibri"/>
              </a:rPr>
              <a:t>Focus </a:t>
            </a:r>
            <a:r>
              <a:rPr lang="en-US" sz="1200" b="0" i="0" u="none" strike="noStrike" cap="none" dirty="0">
                <a:solidFill>
                  <a:schemeClr val="dk1"/>
                </a:solidFill>
                <a:latin typeface="Calibri"/>
                <a:ea typeface="Calibri"/>
                <a:cs typeface="Calibri"/>
                <a:sym typeface="Calibri"/>
              </a:rPr>
              <a:t>strongly where the standards focus.</a:t>
            </a:r>
          </a:p>
          <a:p>
            <a:pPr marL="465887" marR="0" lvl="0" indent="-376987" algn="l" rtl="0">
              <a:spcBef>
                <a:spcPts val="0"/>
              </a:spcBef>
              <a:spcAft>
                <a:spcPts val="0"/>
              </a:spcAft>
              <a:buClr>
                <a:schemeClr val="dk1"/>
              </a:buClr>
              <a:buSzPct val="83333"/>
              <a:buFont typeface="Calibri"/>
              <a:buChar char="●"/>
            </a:pPr>
            <a:r>
              <a:rPr lang="en-US" sz="1200" b="1" i="0" u="none" strike="noStrike" cap="none" dirty="0">
                <a:solidFill>
                  <a:schemeClr val="dk1"/>
                </a:solidFill>
                <a:latin typeface="Calibri"/>
                <a:ea typeface="Calibri"/>
                <a:cs typeface="Calibri"/>
                <a:sym typeface="Calibri"/>
              </a:rPr>
              <a:t>Coherence: </a:t>
            </a:r>
            <a:r>
              <a:rPr lang="en-US" sz="1200" b="0" i="0" u="none" strike="noStrike" cap="none" dirty="0">
                <a:solidFill>
                  <a:schemeClr val="dk1"/>
                </a:solidFill>
                <a:latin typeface="Calibri"/>
                <a:ea typeface="Calibri"/>
                <a:cs typeface="Calibri"/>
                <a:sym typeface="Calibri"/>
              </a:rPr>
              <a:t>think across grades, and link to major topics within grades.</a:t>
            </a:r>
          </a:p>
          <a:p>
            <a:pPr marL="465887" marR="0" lvl="0" indent="-376987" algn="l" rtl="0">
              <a:spcBef>
                <a:spcPts val="0"/>
              </a:spcBef>
              <a:spcAft>
                <a:spcPts val="0"/>
              </a:spcAft>
              <a:buClr>
                <a:schemeClr val="dk1"/>
              </a:buClr>
              <a:buSzPct val="83333"/>
              <a:buFont typeface="Calibri"/>
              <a:buChar char="●"/>
            </a:pPr>
            <a:r>
              <a:rPr lang="en-US" sz="1200" b="1" i="0" u="none" strike="noStrike" cap="none" dirty="0">
                <a:solidFill>
                  <a:schemeClr val="dk1"/>
                </a:solidFill>
                <a:latin typeface="Calibri"/>
                <a:ea typeface="Calibri"/>
                <a:cs typeface="Calibri"/>
                <a:sym typeface="Calibri"/>
              </a:rPr>
              <a:t>Rigor: </a:t>
            </a:r>
            <a:r>
              <a:rPr lang="en-US" sz="1200" b="0" i="0" u="none" strike="noStrike" cap="none" dirty="0">
                <a:solidFill>
                  <a:schemeClr val="dk1"/>
                </a:solidFill>
                <a:latin typeface="Calibri"/>
                <a:ea typeface="Calibri"/>
                <a:cs typeface="Calibri"/>
                <a:sym typeface="Calibri"/>
              </a:rPr>
              <a:t>in major topics pursue:</a:t>
            </a:r>
          </a:p>
          <a:p>
            <a:pPr marL="757066" marR="0" lvl="1" indent="-287166"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conceptual understanding</a:t>
            </a:r>
          </a:p>
          <a:p>
            <a:pPr marL="757066" marR="0" lvl="1" indent="-287166"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procedural skill and fluency, and</a:t>
            </a:r>
          </a:p>
          <a:p>
            <a:pPr marL="757066" marR="0" lvl="1" indent="-287166"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application</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with equal intensity</a:t>
            </a:r>
          </a:p>
          <a:p>
            <a:pPr marL="465887" marR="0" lvl="0" indent="-376987"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Depending on the group’s familiarity with the Shifts and time available, participants may be directed to read, underline, and discuss the important concepts in each Shift description from the </a:t>
            </a:r>
            <a:r>
              <a:rPr lang="en-US" sz="1200" b="0" i="0" u="sng" strike="noStrike" cap="none" dirty="0">
                <a:solidFill>
                  <a:schemeClr val="hlink"/>
                </a:solidFill>
                <a:latin typeface="Calibri"/>
                <a:ea typeface="Calibri"/>
                <a:cs typeface="Calibri"/>
                <a:sym typeface="Calibri"/>
                <a:hlinkClick r:id="rId3"/>
              </a:rPr>
              <a:t>Common Core Shifts for Mathematics</a:t>
            </a:r>
            <a:r>
              <a:rPr lang="en-US" sz="1200" b="0" i="0" u="sng" strike="noStrike" cap="none" baseline="0" dirty="0">
                <a:solidFill>
                  <a:schemeClr val="hlink"/>
                </a:solidFill>
                <a:latin typeface="Calibri"/>
                <a:ea typeface="Calibri"/>
                <a:cs typeface="Calibri"/>
                <a:sym typeface="Calibri"/>
                <a:hlinkClick r:id="rId3"/>
              </a:rPr>
              <a:t> </a:t>
            </a:r>
            <a:r>
              <a:rPr lang="en-US" sz="1200" b="0" i="0" u="none" strike="noStrike" cap="none" dirty="0">
                <a:solidFill>
                  <a:schemeClr val="dk1"/>
                </a:solidFill>
                <a:latin typeface="Calibri"/>
                <a:ea typeface="Calibri"/>
                <a:cs typeface="Calibri"/>
                <a:sym typeface="Calibri"/>
              </a:rPr>
              <a:t>handout. </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dirty="0">
                <a:solidFill>
                  <a:schemeClr val="dk1"/>
                </a:solidFill>
                <a:latin typeface="Calibri"/>
                <a:ea typeface="Calibri"/>
                <a:cs typeface="Calibri"/>
                <a:sym typeface="Calibri"/>
              </a:rPr>
              <a:t>Background Knowledge: </a:t>
            </a:r>
            <a:r>
              <a:rPr lang="en-US" sz="1200" b="0" i="0" u="none" strike="noStrike" cap="none" dirty="0">
                <a:solidFill>
                  <a:schemeClr val="dk1"/>
                </a:solidFill>
                <a:latin typeface="Calibri"/>
                <a:ea typeface="Calibri"/>
                <a:cs typeface="Calibri"/>
                <a:sym typeface="Calibri"/>
              </a:rPr>
              <a:t> There is a 1-2 hour introductory module available at www.achievethecore.org,</a:t>
            </a:r>
            <a:r>
              <a:rPr lang="en-US" sz="1200" b="0" i="0" u="sng" strike="noStrike" cap="none" dirty="0">
                <a:solidFill>
                  <a:schemeClr val="hlink"/>
                </a:solidFill>
                <a:latin typeface="Calibri"/>
                <a:ea typeface="Calibri"/>
                <a:cs typeface="Calibri"/>
                <a:sym typeface="Calibri"/>
                <a:hlinkClick r:id="rId4"/>
              </a:rPr>
              <a:t> Professional Development: Introduction to the Math Shifts</a:t>
            </a:r>
            <a:r>
              <a:rPr lang="en-US" sz="1200" b="0" i="0" u="none" strike="noStrike" cap="none" dirty="0">
                <a:solidFill>
                  <a:schemeClr val="dk1"/>
                </a:solidFill>
                <a:latin typeface="Calibri"/>
                <a:ea typeface="Calibri"/>
                <a:cs typeface="Calibri"/>
                <a:sym typeface="Calibri"/>
              </a:rPr>
              <a:t>, (http://achievethecore.org/page/399/introduction-to-the-math-shifts) if you would like a more detailed look at why these moves are prioritized or the research behind them.</a:t>
            </a:r>
          </a:p>
        </p:txBody>
      </p:sp>
      <p:sp>
        <p:nvSpPr>
          <p:cNvPr id="716" name="Shape 716"/>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605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5" name="Shape 725"/>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 </a:t>
            </a:r>
            <a:r>
              <a:rPr lang="en-US" sz="1200" i="0" u="none" strike="noStrike" cap="none" dirty="0">
                <a:solidFill>
                  <a:schemeClr val="dk1"/>
                </a:solidFill>
                <a:latin typeface="Calibri"/>
                <a:ea typeface="Calibri"/>
                <a:cs typeface="Calibri"/>
                <a:sym typeface="Calibri"/>
              </a:rPr>
              <a:t>Share the Core Actions that the IPG names for observing </a:t>
            </a:r>
            <a:r>
              <a:rPr lang="en-US" dirty="0"/>
              <a:t>CCR-aligned instructional practice</a:t>
            </a:r>
          </a:p>
          <a:p>
            <a:pPr marL="0" marR="0" lvl="0" indent="0" algn="l" rtl="0">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p>
          <a:p>
            <a:pPr marL="457200" marR="0" lvl="0" indent="-228600" algn="l" rtl="0">
              <a:spcBef>
                <a:spcPts val="0"/>
              </a:spcBef>
              <a:spcAft>
                <a:spcPts val="0"/>
              </a:spcAft>
              <a:buFont typeface="Arial" panose="020B0604020202020204" pitchFamily="34" charset="0"/>
              <a:buChar char="•"/>
            </a:pPr>
            <a:r>
              <a:rPr lang="en-US" dirty="0"/>
              <a:t>We will be taking a look at a specific tool for observing CCR-aligned instructional practice.  This tool names three overarching Core Actions that indicate alignment.  </a:t>
            </a:r>
          </a:p>
          <a:p>
            <a:pPr marL="457200" marR="0" lvl="0" indent="-228600" algn="l" rtl="0">
              <a:spcBef>
                <a:spcPts val="0"/>
              </a:spcBef>
              <a:spcAft>
                <a:spcPts val="0"/>
              </a:spcAft>
              <a:buFont typeface="Arial" panose="020B0604020202020204" pitchFamily="34" charset="0"/>
              <a:buChar char="•"/>
            </a:pPr>
            <a:r>
              <a:rPr lang="en-US" dirty="0"/>
              <a:t>Each of these Core Actions has more detailed descriptions of what to look for, but they will serve as a frame for us throughout our work today or analyzing a lesson observation, lesson plan, and student work.</a:t>
            </a:r>
          </a:p>
          <a:p>
            <a:pPr marL="457200" marR="0" lvl="0" indent="-228600" algn="l" rtl="0">
              <a:spcBef>
                <a:spcPts val="0"/>
              </a:spcBef>
              <a:spcAft>
                <a:spcPts val="0"/>
              </a:spcAft>
              <a:buFont typeface="Arial" panose="020B0604020202020204" pitchFamily="34" charset="0"/>
              <a:buChar char="•"/>
            </a:pPr>
            <a:r>
              <a:rPr lang="en-US" dirty="0"/>
              <a:t>You will notice that both Core Actions 2 and</a:t>
            </a:r>
            <a:r>
              <a:rPr lang="en-US" baseline="0" dirty="0"/>
              <a:t> 3 reference “content.”  It is important to remember that, as we look at teacher actions and how the practices play out in the classroom, they are all in service of students learning the specific mathematical content of the grade.</a:t>
            </a:r>
            <a:endParaRPr lang="en-US" dirty="0"/>
          </a:p>
          <a:p>
            <a:pPr marL="0" marR="0" lvl="0" indent="0" algn="l" rtl="0">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Background Knowledge:</a:t>
            </a:r>
          </a:p>
          <a:p>
            <a:pPr marL="0" marR="0" lvl="0" indent="0" algn="l" rtl="0">
              <a:spcBef>
                <a:spcPts val="0"/>
              </a:spcBef>
              <a:spcAft>
                <a:spcPts val="0"/>
              </a:spcAft>
              <a:buClr>
                <a:schemeClr val="dk1"/>
              </a:buClr>
              <a:buSzPct val="250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Note to Facilitator:</a:t>
            </a: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If participants are new to the IPG Coaching Tool, you may want to provide an opportunity for them to highlight key words within each indicator (both from the indicator and rating language.)  One way to do this is to have everyone highlight the keywords for Core Action 1 and discuss as a full group.  Then have smaller groups do something similar with 1 or 2 indicators (highlight key words as well as think of examples and non-example of this indicator).  These could be shared on posters and discussed with the full group.</a:t>
            </a:r>
          </a:p>
        </p:txBody>
      </p:sp>
      <p:sp>
        <p:nvSpPr>
          <p:cNvPr id="726" name="Shape 726"/>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0373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AP">
    <p:spTree>
      <p:nvGrpSpPr>
        <p:cNvPr id="1" name=""/>
        <p:cNvGrpSpPr/>
        <p:nvPr/>
      </p:nvGrpSpPr>
      <p:grpSpPr>
        <a:xfrm>
          <a:off x="0" y="0"/>
          <a:ext cx="0" cy="0"/>
          <a:chOff x="0" y="0"/>
          <a:chExt cx="0" cy="0"/>
        </a:xfrm>
      </p:grpSpPr>
      <p:sp>
        <p:nvSpPr>
          <p:cNvPr id="10" name="Title 1"/>
          <p:cNvSpPr>
            <a:spLocks noGrp="1"/>
          </p:cNvSpPr>
          <p:nvPr>
            <p:ph type="ctrTitle"/>
          </p:nvPr>
        </p:nvSpPr>
        <p:spPr>
          <a:xfrm>
            <a:off x="219320" y="2362434"/>
            <a:ext cx="8785850" cy="1470025"/>
          </a:xfrm>
        </p:spPr>
        <p:txBody>
          <a:bodyPr>
            <a:normAutofit/>
          </a:bodyPr>
          <a:lstStyle>
            <a:lvl1pPr>
              <a:defRPr sz="3200">
                <a:solidFill>
                  <a:schemeClr val="tx1"/>
                </a:solidFill>
              </a:defRPr>
            </a:lvl1pPr>
          </a:lstStyle>
          <a:p>
            <a:r>
              <a:rPr lang="en-US" dirty="0"/>
              <a:t>Click to edit Master title style</a:t>
            </a:r>
          </a:p>
        </p:txBody>
      </p:sp>
      <p:sp>
        <p:nvSpPr>
          <p:cNvPr id="11" name="Subtitle 2"/>
          <p:cNvSpPr>
            <a:spLocks noGrp="1"/>
          </p:cNvSpPr>
          <p:nvPr>
            <p:ph type="subTitle" idx="1"/>
          </p:nvPr>
        </p:nvSpPr>
        <p:spPr>
          <a:xfrm>
            <a:off x="219317" y="3835562"/>
            <a:ext cx="8785852" cy="792406"/>
          </a:xfrm>
        </p:spPr>
        <p:txBody>
          <a:bodyPr>
            <a:normAutofit/>
          </a:bodyPr>
          <a:lstStyle>
            <a:lvl1pPr marL="0" indent="0" algn="l">
              <a:buNone/>
              <a:defRPr sz="2000">
                <a:solidFill>
                  <a:srgbClr val="3F3F3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80" y="492398"/>
            <a:ext cx="1363579" cy="541330"/>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5052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noFill/>
          <a:ln>
            <a:noFill/>
          </a:ln>
          <a:effectLst/>
        </p:spPr>
        <p:txBody>
          <a:bodyPr>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8973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3568116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2" name="Rectangle 11">
            <a:hlinkClick r:id="rId2"/>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1020392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4" name="Rectangle 13">
            <a:hlinkClick r:id="rId2"/>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2692161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2" name="Rectangle 11">
            <a:hlinkClick r:id="rId2"/>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3661263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a:hlinkClick r:id="rId2"/>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4198820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a:hlinkClick r:id="rId2"/>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609727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8" name="TextBox 7"/>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1702934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1EA5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no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sp>
        <p:nvSpPr>
          <p:cNvPr id="4" name="Title 3"/>
          <p:cNvSpPr>
            <a:spLocks noGrp="1"/>
          </p:cNvSpPr>
          <p:nvPr>
            <p:ph type="title"/>
          </p:nvPr>
        </p:nvSpPr>
        <p:spPr>
          <a:xfrm>
            <a:off x="219320" y="2852946"/>
            <a:ext cx="8617800" cy="876843"/>
          </a:xfrm>
        </p:spPr>
        <p:txBody>
          <a:bodyPr/>
          <a:lstStyle>
            <a:lvl1pPr>
              <a:defRPr>
                <a:solidFill>
                  <a:schemeClr val="bg1"/>
                </a:solidFill>
              </a:defRPr>
            </a:lvl1pPr>
          </a:lstStyle>
          <a:p>
            <a:r>
              <a:rPr lang="en-US" dirty="0"/>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80" y="492399"/>
            <a:ext cx="1363579" cy="541772"/>
          </a:xfrm>
          <a:prstGeom prst="rect">
            <a:avLst/>
          </a:prstGeom>
        </p:spPr>
      </p:pic>
    </p:spTree>
    <p:extLst>
      <p:ext uri="{BB962C8B-B14F-4D97-AF65-F5344CB8AC3E}">
        <p14:creationId xmlns:p14="http://schemas.microsoft.com/office/powerpoint/2010/main" val="309286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AP 2">
    <p:spTree>
      <p:nvGrpSpPr>
        <p:cNvPr id="1" name=""/>
        <p:cNvGrpSpPr/>
        <p:nvPr/>
      </p:nvGrpSpPr>
      <p:grpSpPr>
        <a:xfrm>
          <a:off x="0" y="0"/>
          <a:ext cx="0" cy="0"/>
          <a:chOff x="0" y="0"/>
          <a:chExt cx="0" cy="0"/>
        </a:xfrm>
      </p:grpSpPr>
      <p:sp>
        <p:nvSpPr>
          <p:cNvPr id="10" name="Title 1"/>
          <p:cNvSpPr>
            <a:spLocks noGrp="1"/>
          </p:cNvSpPr>
          <p:nvPr>
            <p:ph type="ctrTitle"/>
          </p:nvPr>
        </p:nvSpPr>
        <p:spPr>
          <a:xfrm>
            <a:off x="3507950" y="2362434"/>
            <a:ext cx="5497219" cy="1470025"/>
          </a:xfrm>
        </p:spPr>
        <p:txBody>
          <a:bodyPr>
            <a:normAutofit/>
          </a:bodyPr>
          <a:lstStyle>
            <a:lvl1pPr>
              <a:defRPr sz="3200">
                <a:solidFill>
                  <a:srgbClr val="3F3F39"/>
                </a:solidFill>
              </a:defRPr>
            </a:lvl1pPr>
          </a:lstStyle>
          <a:p>
            <a:r>
              <a:rPr lang="en-US" dirty="0"/>
              <a:t>Click to edit Master title style</a:t>
            </a:r>
          </a:p>
        </p:txBody>
      </p:sp>
      <p:sp>
        <p:nvSpPr>
          <p:cNvPr id="11" name="Subtitle 2"/>
          <p:cNvSpPr>
            <a:spLocks noGrp="1"/>
          </p:cNvSpPr>
          <p:nvPr>
            <p:ph type="subTitle" idx="1"/>
          </p:nvPr>
        </p:nvSpPr>
        <p:spPr>
          <a:xfrm>
            <a:off x="3507949" y="3835562"/>
            <a:ext cx="5497220" cy="792406"/>
          </a:xfrm>
        </p:spPr>
        <p:txBody>
          <a:bodyPr>
            <a:normAutofit/>
          </a:bodyPr>
          <a:lstStyle>
            <a:lvl1pPr marL="0" indent="0" algn="l">
              <a:buNone/>
              <a:defRPr sz="2000">
                <a:solidFill>
                  <a:srgbClr val="3F3F3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p:nvPr>
        </p:nvSpPr>
        <p:spPr>
          <a:xfrm>
            <a:off x="0" y="1857374"/>
            <a:ext cx="3349625" cy="3159126"/>
          </a:xfrm>
        </p:spPr>
        <p:txBody>
          <a:bodyPr/>
          <a:lstStyle/>
          <a:p>
            <a:r>
              <a:rPr lang="en-US" dirty="0"/>
              <a:t>Click icon to add picture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80" y="492398"/>
            <a:ext cx="1363579" cy="541330"/>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190215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417638"/>
            <a:ext cx="4040188" cy="77311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17638"/>
            <a:ext cx="4041775" cy="77311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4219141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1" name="TextBox 10"/>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2667475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2" name="TextBox 11"/>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3048308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2" name="TextBox 11"/>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4089353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5" name="TextBox 14"/>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782944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able Page">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Lucida Sans"/>
              <a:buNone/>
              <a:defRPr sz="2800" b="0" i="0" u="none" strike="noStrike" cap="none">
                <a:solidFill>
                  <a:srgbClr val="3F3F3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sp>
        <p:nvSpPr>
          <p:cNvPr id="52" name="Shape 52"/>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dirty="0">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dirty="0">
                <a:solidFill>
                  <a:srgbClr val="FFFFFF"/>
                </a:solidFill>
                <a:latin typeface="Lucida Sans"/>
                <a:ea typeface="Lucida Sans"/>
                <a:cs typeface="Lucida Sans"/>
                <a:sym typeface="Lucida Sans"/>
              </a:rPr>
              <a:t> </a:t>
            </a:r>
          </a:p>
        </p:txBody>
      </p:sp>
      <p:pic>
        <p:nvPicPr>
          <p:cNvPr id="53" name="Shape 53"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54" name="Shape 54">
            <a:hlinkClick r:id="rId3"/>
          </p:cNvPr>
          <p:cNvSpPr/>
          <p:nvPr/>
        </p:nvSpPr>
        <p:spPr>
          <a:xfrm>
            <a:off x="3542585" y="6519775"/>
            <a:ext cx="1906868" cy="175585"/>
          </a:xfrm>
          <a:prstGeom prst="rect">
            <a:avLst/>
          </a:prstGeom>
          <a:noFill/>
          <a:ln>
            <a:noFill/>
          </a:ln>
          <a:effectLst>
            <a:outerShdw blurRad="39999" dist="23000" dir="5400000" rotWithShape="0">
              <a:srgbClr val="000000">
                <a:alpha val="34117"/>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1056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SAP Co-Branded">
    <p:spTree>
      <p:nvGrpSpPr>
        <p:cNvPr id="1" name=""/>
        <p:cNvGrpSpPr/>
        <p:nvPr/>
      </p:nvGrpSpPr>
      <p:grpSpPr>
        <a:xfrm>
          <a:off x="0" y="0"/>
          <a:ext cx="0" cy="0"/>
          <a:chOff x="0" y="0"/>
          <a:chExt cx="0" cy="0"/>
        </a:xfrm>
      </p:grpSpPr>
      <p:sp>
        <p:nvSpPr>
          <p:cNvPr id="10" name="Title 1"/>
          <p:cNvSpPr>
            <a:spLocks noGrp="1"/>
          </p:cNvSpPr>
          <p:nvPr>
            <p:ph type="ctrTitle"/>
          </p:nvPr>
        </p:nvSpPr>
        <p:spPr>
          <a:xfrm>
            <a:off x="219320" y="2362434"/>
            <a:ext cx="8785850" cy="1470025"/>
          </a:xfrm>
        </p:spPr>
        <p:txBody>
          <a:bodyPr>
            <a:normAutofit/>
          </a:bodyPr>
          <a:lstStyle>
            <a:lvl1pPr>
              <a:defRPr sz="3200">
                <a:solidFill>
                  <a:srgbClr val="3F3F39"/>
                </a:solidFill>
              </a:defRPr>
            </a:lvl1pPr>
          </a:lstStyle>
          <a:p>
            <a:r>
              <a:rPr lang="en-US" dirty="0"/>
              <a:t>Click to edit Master title style</a:t>
            </a:r>
          </a:p>
        </p:txBody>
      </p:sp>
      <p:sp>
        <p:nvSpPr>
          <p:cNvPr id="11" name="Subtitle 2"/>
          <p:cNvSpPr>
            <a:spLocks noGrp="1"/>
          </p:cNvSpPr>
          <p:nvPr>
            <p:ph type="subTitle" idx="1"/>
          </p:nvPr>
        </p:nvSpPr>
        <p:spPr>
          <a:xfrm>
            <a:off x="219317" y="3835562"/>
            <a:ext cx="8785852" cy="792406"/>
          </a:xfrm>
        </p:spPr>
        <p:txBody>
          <a:bodyPr>
            <a:normAutofit/>
          </a:bodyPr>
          <a:lstStyle>
            <a:lvl1pPr marL="0" indent="0" algn="l">
              <a:buNone/>
              <a:defRPr sz="2000">
                <a:solidFill>
                  <a:srgbClr val="3F3F3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7049319" y="359044"/>
            <a:ext cx="1651000" cy="808038"/>
          </a:xfrm>
        </p:spPr>
        <p:txBody>
          <a:bodyPr>
            <a:normAutofit/>
          </a:bodyPr>
          <a:lstStyle>
            <a:lvl1pPr>
              <a:defRPr sz="1400"/>
            </a:lvl1pPr>
          </a:lstStyle>
          <a:p>
            <a:r>
              <a:rPr lang="en-US" dirty="0"/>
              <a:t>Click icon to add picture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80" y="492398"/>
            <a:ext cx="1363579" cy="541330"/>
          </a:xfrm>
          <a:prstGeom prst="rect">
            <a:avLst/>
          </a:prstGeom>
        </p:spPr>
      </p:pic>
    </p:spTree>
    <p:extLst>
      <p:ext uri="{BB962C8B-B14F-4D97-AF65-F5344CB8AC3E}">
        <p14:creationId xmlns:p14="http://schemas.microsoft.com/office/powerpoint/2010/main" val="253442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AP Image">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sp>
        <p:nvSpPr>
          <p:cNvPr id="13" name="Title 1"/>
          <p:cNvSpPr>
            <a:spLocks noGrp="1"/>
          </p:cNvSpPr>
          <p:nvPr>
            <p:ph type="ctrTitle"/>
          </p:nvPr>
        </p:nvSpPr>
        <p:spPr>
          <a:xfrm>
            <a:off x="237698" y="4930555"/>
            <a:ext cx="8684052" cy="942502"/>
          </a:xfrm>
        </p:spPr>
        <p:txBody>
          <a:bodyPr>
            <a:normAutofit/>
          </a:bodyPr>
          <a:lstStyle>
            <a:lvl1pPr>
              <a:defRPr sz="2800">
                <a:solidFill>
                  <a:srgbClr val="3F3F39"/>
                </a:solidFill>
              </a:defRPr>
            </a:lvl1pPr>
          </a:lstStyle>
          <a:p>
            <a:r>
              <a:rPr lang="en-US" dirty="0"/>
              <a:t>Click to edit Master title style</a:t>
            </a:r>
          </a:p>
        </p:txBody>
      </p:sp>
      <p:sp>
        <p:nvSpPr>
          <p:cNvPr id="15" name="Subtitle 2"/>
          <p:cNvSpPr>
            <a:spLocks noGrp="1"/>
          </p:cNvSpPr>
          <p:nvPr>
            <p:ph type="subTitle" idx="1"/>
          </p:nvPr>
        </p:nvSpPr>
        <p:spPr>
          <a:xfrm>
            <a:off x="237698" y="5873057"/>
            <a:ext cx="8684052" cy="792406"/>
          </a:xfrm>
        </p:spPr>
        <p:txBody>
          <a:bodyPr>
            <a:normAutofit/>
          </a:bodyPr>
          <a:lstStyle>
            <a:lvl1pPr marL="0" indent="0" algn="l">
              <a:buNone/>
              <a:defRPr sz="2000">
                <a:solidFill>
                  <a:srgbClr val="3F3F3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080" y="492398"/>
            <a:ext cx="1363579" cy="541330"/>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7" name="TextBox 6"/>
          <p:cNvSpPr txBox="1"/>
          <p:nvPr userDrawn="1"/>
        </p:nvSpPr>
        <p:spPr>
          <a:xfrm>
            <a:off x="7571684" y="6380256"/>
            <a:ext cx="1458266" cy="246221"/>
          </a:xfrm>
          <a:prstGeom prst="rect">
            <a:avLst/>
          </a:prstGeom>
          <a:noFill/>
        </p:spPr>
        <p:txBody>
          <a:bodyPr wrap="square" rtlCol="0">
            <a:spAutoFit/>
          </a:bodyPr>
          <a:lstStyle/>
          <a:p>
            <a:pPr algn="r"/>
            <a:r>
              <a:rPr lang="en-US" sz="1000" dirty="0">
                <a:solidFill>
                  <a:schemeClr val="tx1"/>
                </a:solidFill>
                <a:latin typeface="Lucida Sans"/>
                <a:cs typeface="Lucida Sans"/>
              </a:rPr>
              <a:t>PAGE </a:t>
            </a:r>
            <a:fld id="{7C6A728C-FC91-4C42-BBC3-781D2A254A60}" type="slidenum">
              <a:rPr lang="en-US" sz="1000" smtClean="0">
                <a:solidFill>
                  <a:schemeClr val="tx1"/>
                </a:solidFill>
                <a:latin typeface="Lucida Sans"/>
                <a:cs typeface="Lucida Sans"/>
              </a:rPr>
              <a:pPr algn="r"/>
              <a:t>‹#›</a:t>
            </a:fld>
            <a:r>
              <a:rPr lang="en-US" sz="1000" dirty="0">
                <a:solidFill>
                  <a:schemeClr val="tx1"/>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3F3F39"/>
                </a:solidFill>
              </a:defRPr>
            </a:lvl1pPr>
          </a:lstStyle>
          <a:p>
            <a:r>
              <a:rPr lang="en-US" dirty="0"/>
              <a:t>Click to edit Master title style</a:t>
            </a:r>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6848" y="6379714"/>
            <a:ext cx="4552444" cy="234316"/>
          </a:xfrm>
          <a:prstGeom prst="rect">
            <a:avLst/>
          </a:prstGeom>
        </p:spPr>
      </p:pic>
    </p:spTree>
    <p:extLst>
      <p:ext uri="{BB962C8B-B14F-4D97-AF65-F5344CB8AC3E}">
        <p14:creationId xmlns:p14="http://schemas.microsoft.com/office/powerpoint/2010/main" val="230809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3F3F39"/>
                </a:solidFill>
              </a:defRPr>
            </a:lvl1pPr>
          </a:lstStyle>
          <a:p>
            <a:r>
              <a:rPr lang="en-US" dirty="0"/>
              <a:t>Click to edit Master title style</a:t>
            </a:r>
          </a:p>
        </p:txBody>
      </p:sp>
      <p:sp>
        <p:nvSpPr>
          <p:cNvPr id="33" name="Text Placeholder 32"/>
          <p:cNvSpPr>
            <a:spLocks noGrp="1"/>
          </p:cNvSpPr>
          <p:nvPr>
            <p:ph type="body" sz="quarter" idx="10"/>
          </p:nvPr>
        </p:nvSpPr>
        <p:spPr>
          <a:xfrm>
            <a:off x="4624613" y="2456788"/>
            <a:ext cx="2444750" cy="539750"/>
          </a:xfrm>
        </p:spPr>
        <p:txBody>
          <a:bodyPr>
            <a:no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Autofit/>
          </a:bodyPr>
          <a:lstStyle>
            <a:lvl1pPr marL="0" indent="0" algn="r">
              <a:buNone/>
              <a:defRPr sz="1400">
                <a:solidFill>
                  <a:srgbClr val="3F3F3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400">
                <a:solidFill>
                  <a:srgbClr val="50524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A7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noFill/>
          <a:ln>
            <a:noFill/>
          </a:ln>
          <a:effectLst/>
        </p:spPr>
        <p:txBody>
          <a:bodyPr>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7221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1EA5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noFill/>
          <a:ln>
            <a:noFill/>
          </a:ln>
          <a:effectLst/>
        </p:spPr>
        <p:txBody>
          <a:bodyPr>
            <a:normAutofit/>
          </a:bodyP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6678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F1FB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noFill/>
          <a:ln>
            <a:noFill/>
          </a:ln>
          <a:effectLst/>
        </p:spPr>
        <p:txBody>
          <a:bodyPr>
            <a:normAutofit/>
          </a:bodyPr>
          <a:lstStyle>
            <a:lvl1pPr>
              <a:defRPr sz="3200">
                <a:solidFill>
                  <a:srgbClr val="50524F"/>
                </a:solidFill>
              </a:defRPr>
            </a:lvl1pPr>
          </a:lstStyle>
          <a:p>
            <a:r>
              <a:rPr lang="en-US" dirty="0"/>
              <a:t>Click to edit Master title style</a:t>
            </a:r>
          </a:p>
        </p:txBody>
      </p:sp>
    </p:spTree>
    <p:extLst>
      <p:ext uri="{BB962C8B-B14F-4D97-AF65-F5344CB8AC3E}">
        <p14:creationId xmlns:p14="http://schemas.microsoft.com/office/powerpoint/2010/main" val="358990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0" r:id="rId3"/>
    <p:sldLayoutId id="2147483684" r:id="rId4"/>
    <p:sldLayoutId id="2147483677" r:id="rId5"/>
    <p:sldLayoutId id="2147483685" r:id="rId6"/>
    <p:sldLayoutId id="2147483663" r:id="rId7"/>
    <p:sldLayoutId id="2147483662" r:id="rId8"/>
    <p:sldLayoutId id="2147483675" r:id="rId9"/>
    <p:sldLayoutId id="2147483661" r:id="rId10"/>
    <p:sldLayoutId id="2147483650" r:id="rId11"/>
    <p:sldLayoutId id="2147483680" r:id="rId12"/>
    <p:sldLayoutId id="2147483681" r:id="rId13"/>
    <p:sldLayoutId id="2147483678" r:id="rId14"/>
    <p:sldLayoutId id="2147483679" r:id="rId15"/>
    <p:sldLayoutId id="2147483654" r:id="rId16"/>
    <p:sldLayoutId id="2147483655" r:id="rId17"/>
    <p:sldLayoutId id="2147483692" r:id="rId18"/>
    <p:sldLayoutId id="2147483660" r:id="rId19"/>
    <p:sldLayoutId id="2147483652" r:id="rId20"/>
    <p:sldLayoutId id="2147483653" r:id="rId21"/>
    <p:sldLayoutId id="2147483666" r:id="rId22"/>
    <p:sldLayoutId id="2147483668" r:id="rId23"/>
    <p:sldLayoutId id="2147483667" r:id="rId24"/>
    <p:sldLayoutId id="2147483669" r:id="rId25"/>
    <p:sldLayoutId id="2147483694" r:id="rId26"/>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3F3F39"/>
                </a:solidFill>
              </a:rPr>
              <a:t>Instructional Practice Toolkit – </a:t>
            </a:r>
            <a:br>
              <a:rPr lang="en-US" dirty="0">
                <a:solidFill>
                  <a:srgbClr val="3F3F39"/>
                </a:solidFill>
              </a:rPr>
            </a:br>
            <a:r>
              <a:rPr lang="en-US" dirty="0">
                <a:solidFill>
                  <a:srgbClr val="3F3F39"/>
                </a:solidFill>
              </a:rPr>
              <a:t>Mathematics</a:t>
            </a:r>
          </a:p>
        </p:txBody>
      </p:sp>
    </p:spTree>
    <p:extLst>
      <p:ext uri="{BB962C8B-B14F-4D97-AF65-F5344CB8AC3E}">
        <p14:creationId xmlns:p14="http://schemas.microsoft.com/office/powerpoint/2010/main" val="864303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Core Actions in the IPG</a:t>
            </a:r>
          </a:p>
        </p:txBody>
      </p:sp>
      <p:sp>
        <p:nvSpPr>
          <p:cNvPr id="729" name="Shape 72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lvl="0" indent="0">
              <a:spcBef>
                <a:spcPts val="0"/>
              </a:spcBef>
              <a:buClr>
                <a:schemeClr val="accent1"/>
              </a:buClr>
              <a:buSzPct val="25000"/>
              <a:buNone/>
            </a:pPr>
            <a:r>
              <a:rPr lang="en-US" sz="2400" b="0" i="1" u="none" strike="noStrike" cap="none" dirty="0">
                <a:solidFill>
                  <a:schemeClr val="accent1"/>
                </a:solidFill>
                <a:latin typeface="Lucida Sans"/>
                <a:ea typeface="Lucida Sans"/>
                <a:cs typeface="Lucida Sans"/>
                <a:sym typeface="Lucida Sans"/>
              </a:rPr>
              <a:t>Core Action 1:  </a:t>
            </a:r>
            <a:r>
              <a:rPr lang="en-US" i="1" dirty="0">
                <a:solidFill>
                  <a:schemeClr val="accent1"/>
                </a:solidFill>
                <a:ea typeface="Lucida Sans"/>
                <a:sym typeface="Lucida Sans"/>
              </a:rPr>
              <a:t>Ensure the work of the enacted lesson reflects the Focus, Coherence, and Rigor required by college- and career-ready standards in mathematics.</a:t>
            </a:r>
            <a:endParaRPr sz="2400" b="0" i="1" u="none" strike="noStrike" cap="none" dirty="0">
              <a:solidFill>
                <a:schemeClr val="accent1"/>
              </a:solidFill>
              <a:latin typeface="Lucida Sans"/>
              <a:ea typeface="Lucida Sans"/>
              <a:cs typeface="Lucida Sans"/>
              <a:sym typeface="Lucida Sans"/>
            </a:endParaRPr>
          </a:p>
          <a:p>
            <a:pPr marL="0" marR="0" lvl="0" indent="0" algn="l" rtl="0">
              <a:lnSpc>
                <a:spcPct val="100000"/>
              </a:lnSpc>
              <a:spcBef>
                <a:spcPts val="480"/>
              </a:spcBef>
              <a:spcAft>
                <a:spcPts val="0"/>
              </a:spcAft>
              <a:buClr>
                <a:schemeClr val="accent1"/>
              </a:buClr>
              <a:buSzPct val="25000"/>
              <a:buFont typeface="Arial"/>
              <a:buNone/>
            </a:pPr>
            <a:endParaRPr lang="en-US" sz="2400" b="0" i="1" u="none" strike="noStrike" cap="none" dirty="0">
              <a:solidFill>
                <a:schemeClr val="accent1"/>
              </a:solidFill>
              <a:latin typeface="Lucida Sans"/>
              <a:ea typeface="Lucida Sans"/>
              <a:cs typeface="Lucida Sans"/>
              <a:sym typeface="Lucida Sans"/>
            </a:endParaRPr>
          </a:p>
          <a:p>
            <a:pPr marL="0" marR="0" lvl="0" indent="0" algn="l" rtl="0">
              <a:lnSpc>
                <a:spcPct val="100000"/>
              </a:lnSpc>
              <a:spcBef>
                <a:spcPts val="480"/>
              </a:spcBef>
              <a:spcAft>
                <a:spcPts val="0"/>
              </a:spcAft>
              <a:buClr>
                <a:schemeClr val="accent1"/>
              </a:buClr>
              <a:buSzPct val="25000"/>
              <a:buFont typeface="Arial"/>
              <a:buNone/>
            </a:pPr>
            <a:r>
              <a:rPr lang="en-US" sz="2400" b="0" i="1" u="none" strike="noStrike" cap="none" dirty="0">
                <a:solidFill>
                  <a:schemeClr val="accent1"/>
                </a:solidFill>
                <a:latin typeface="Lucida Sans"/>
                <a:ea typeface="Lucida Sans"/>
                <a:cs typeface="Lucida Sans"/>
                <a:sym typeface="Lucida Sans"/>
              </a:rPr>
              <a:t>Core Action 2:  Employ instructional practices that allow all students to learn the content of the lesson. </a:t>
            </a:r>
          </a:p>
          <a:p>
            <a:pPr marL="0" marR="0" lvl="0" indent="0" algn="l" rtl="0">
              <a:lnSpc>
                <a:spcPct val="100000"/>
              </a:lnSpc>
              <a:spcBef>
                <a:spcPts val="480"/>
              </a:spcBef>
              <a:spcAft>
                <a:spcPts val="0"/>
              </a:spcAft>
              <a:buClr>
                <a:srgbClr val="3F3F39"/>
              </a:buClr>
              <a:buSzPct val="25000"/>
              <a:buFont typeface="Arial"/>
              <a:buNone/>
            </a:pPr>
            <a:endParaRPr sz="2400" b="0" i="1" u="none" strike="noStrike" cap="none" dirty="0">
              <a:solidFill>
                <a:schemeClr val="accent1"/>
              </a:solidFill>
              <a:latin typeface="Lucida Sans"/>
              <a:ea typeface="Lucida Sans"/>
              <a:cs typeface="Lucida Sans"/>
              <a:sym typeface="Lucida Sans"/>
            </a:endParaRPr>
          </a:p>
          <a:p>
            <a:pPr marL="0" marR="0" lvl="0" indent="0" algn="l" rtl="0">
              <a:lnSpc>
                <a:spcPct val="100000"/>
              </a:lnSpc>
              <a:spcBef>
                <a:spcPts val="480"/>
              </a:spcBef>
              <a:spcAft>
                <a:spcPts val="0"/>
              </a:spcAft>
              <a:buClr>
                <a:schemeClr val="accent1"/>
              </a:buClr>
              <a:buSzPct val="25000"/>
              <a:buFont typeface="Arial"/>
              <a:buNone/>
            </a:pPr>
            <a:r>
              <a:rPr lang="en-US" sz="2400" b="0" i="1" u="none" strike="noStrike" cap="none" dirty="0">
                <a:solidFill>
                  <a:schemeClr val="accent1"/>
                </a:solidFill>
                <a:latin typeface="Lucida Sans"/>
                <a:ea typeface="Lucida Sans"/>
                <a:cs typeface="Lucida Sans"/>
                <a:sym typeface="Lucida Sans"/>
              </a:rPr>
              <a:t>Core Action 3:  Provide all students with opportunities to exhibit mathematical practices while engaging with the content of the lesson.</a:t>
            </a:r>
          </a:p>
          <a:p>
            <a:pPr marL="0" marR="0" lvl="0" indent="0" algn="l" rtl="0">
              <a:lnSpc>
                <a:spcPct val="100000"/>
              </a:lnSpc>
              <a:spcBef>
                <a:spcPts val="480"/>
              </a:spcBef>
              <a:spcAft>
                <a:spcPts val="0"/>
              </a:spcAft>
              <a:buClr>
                <a:srgbClr val="3F3F39"/>
              </a:buClr>
              <a:buSzPct val="25000"/>
              <a:buFont typeface="Arial"/>
              <a:buNone/>
            </a:pPr>
            <a:endParaRPr sz="2400" b="0" i="1" u="none" strike="noStrike" cap="none" dirty="0">
              <a:solidFill>
                <a:schemeClr val="accent1"/>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Lucida Sans"/>
              <a:ea typeface="Lucida Sans"/>
              <a:cs typeface="Lucida Sans"/>
              <a:sym typeface="Lucida Sans"/>
            </a:endParaRPr>
          </a:p>
        </p:txBody>
      </p:sp>
    </p:spTree>
    <p:extLst>
      <p:ext uri="{BB962C8B-B14F-4D97-AF65-F5344CB8AC3E}">
        <p14:creationId xmlns:p14="http://schemas.microsoft.com/office/powerpoint/2010/main" val="128364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a:spLocks noGrp="1"/>
          </p:cNvSpPr>
          <p:nvPr>
            <p:ph type="title"/>
          </p:nvPr>
        </p:nvSpPr>
        <p:spPr>
          <a:xfrm>
            <a:off x="427270" y="141983"/>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Instructional Practice Guide - Design</a:t>
            </a:r>
          </a:p>
        </p:txBody>
      </p:sp>
      <p:sp>
        <p:nvSpPr>
          <p:cNvPr id="736" name="Shape 736"/>
          <p:cNvSpPr txBox="1">
            <a:spLocks noGrp="1"/>
          </p:cNvSpPr>
          <p:nvPr>
            <p:ph type="body" idx="1"/>
          </p:nvPr>
        </p:nvSpPr>
        <p:spPr>
          <a:xfrm>
            <a:off x="0" y="1388875"/>
            <a:ext cx="3823200" cy="4871100"/>
          </a:xfrm>
          <a:prstGeom prst="rect">
            <a:avLst/>
          </a:prstGeom>
          <a:noFill/>
          <a:ln>
            <a:noFill/>
          </a:ln>
        </p:spPr>
        <p:txBody>
          <a:bodyPr lIns="91425" tIns="45700" rIns="91425" bIns="45700" anchor="t" anchorCtr="0">
            <a:noAutofit/>
          </a:bodyPr>
          <a:lstStyle/>
          <a:p>
            <a:pPr marL="457200" marR="0" lvl="1" indent="0" algn="l" rtl="0">
              <a:lnSpc>
                <a:spcPct val="100000"/>
              </a:lnSpc>
              <a:spcBef>
                <a:spcPts val="0"/>
              </a:spcBef>
              <a:spcAft>
                <a:spcPts val="0"/>
              </a:spcAft>
              <a:buClr>
                <a:srgbClr val="3F3F39"/>
              </a:buClr>
              <a:buSzPct val="25000"/>
              <a:buFont typeface="Arial"/>
              <a:buNone/>
            </a:pPr>
            <a:endParaRPr sz="2000" b="0" i="0" u="none" strike="noStrike" cap="none" dirty="0">
              <a:solidFill>
                <a:srgbClr val="3F3F39"/>
              </a:solidFill>
              <a:latin typeface="Lucida Sans"/>
              <a:ea typeface="Lucida Sans"/>
              <a:cs typeface="Lucida Sans"/>
              <a:sym typeface="Lucida Sans"/>
            </a:endParaRPr>
          </a:p>
          <a:p>
            <a:pPr marL="342900" marR="0" lvl="0" indent="-342900" algn="l" rtl="0">
              <a:lnSpc>
                <a:spcPct val="100000"/>
              </a:lnSpc>
              <a:spcBef>
                <a:spcPts val="400"/>
              </a:spcBef>
              <a:spcAft>
                <a:spcPts val="0"/>
              </a:spcAft>
              <a:buClr>
                <a:srgbClr val="3F3F39"/>
              </a:buClr>
              <a:buSzPct val="100000"/>
              <a:buFont typeface="Arial"/>
              <a:buChar char="•"/>
            </a:pPr>
            <a:r>
              <a:rPr lang="en-US" sz="2000" b="1" i="0" u="none" strike="noStrike" cap="none" dirty="0">
                <a:solidFill>
                  <a:srgbClr val="3F3F39"/>
                </a:solidFill>
                <a:latin typeface="Lucida Sans"/>
                <a:ea typeface="Lucida Sans"/>
                <a:cs typeface="Lucida Sans"/>
                <a:sym typeface="Lucida Sans"/>
              </a:rPr>
              <a:t>Core Actions</a:t>
            </a:r>
          </a:p>
          <a:p>
            <a:pPr marL="457200" marR="0" lvl="1" indent="0" algn="l" rtl="0">
              <a:lnSpc>
                <a:spcPct val="100000"/>
              </a:lnSpc>
              <a:spcBef>
                <a:spcPts val="400"/>
              </a:spcBef>
              <a:spcAft>
                <a:spcPts val="0"/>
              </a:spcAft>
              <a:buClr>
                <a:srgbClr val="3F3F39"/>
              </a:buClr>
              <a:buSzPct val="25000"/>
              <a:buFont typeface="Arial"/>
              <a:buNone/>
            </a:pPr>
            <a:r>
              <a:rPr lang="en-US" sz="2000" b="0" i="0" u="none" strike="noStrike" cap="none" dirty="0">
                <a:solidFill>
                  <a:srgbClr val="3F3F39"/>
                </a:solidFill>
                <a:latin typeface="Lucida Sans"/>
                <a:ea typeface="Lucida Sans"/>
                <a:cs typeface="Lucida Sans"/>
                <a:sym typeface="Lucida Sans"/>
              </a:rPr>
              <a:t>Key Practices </a:t>
            </a:r>
          </a:p>
          <a:p>
            <a:pPr marL="457200" marR="0" lvl="1" indent="0" algn="l" rtl="0">
              <a:lnSpc>
                <a:spcPct val="100000"/>
              </a:lnSpc>
              <a:spcBef>
                <a:spcPts val="400"/>
              </a:spcBef>
              <a:spcAft>
                <a:spcPts val="0"/>
              </a:spcAft>
              <a:buClr>
                <a:srgbClr val="3F3F39"/>
              </a:buClr>
              <a:buSzPct val="25000"/>
              <a:buFont typeface="Arial"/>
              <a:buNone/>
            </a:pPr>
            <a:r>
              <a:rPr lang="en-US" sz="2000" b="0" i="0" u="none" strike="noStrike" cap="none" dirty="0">
                <a:solidFill>
                  <a:srgbClr val="3F3F39"/>
                </a:solidFill>
                <a:latin typeface="Lucida Sans"/>
                <a:ea typeface="Lucida Sans"/>
                <a:cs typeface="Lucida Sans"/>
                <a:sym typeface="Lucida Sans"/>
              </a:rPr>
              <a:t>(numbered sections)</a:t>
            </a:r>
          </a:p>
          <a:p>
            <a:pPr marL="457200" marR="0" lvl="1" indent="0" algn="l" rtl="0">
              <a:lnSpc>
                <a:spcPct val="100000"/>
              </a:lnSpc>
              <a:spcBef>
                <a:spcPts val="400"/>
              </a:spcBef>
              <a:spcAft>
                <a:spcPts val="0"/>
              </a:spcAft>
              <a:buClr>
                <a:srgbClr val="3F3F39"/>
              </a:buClr>
              <a:buSzPct val="25000"/>
              <a:buFont typeface="Arial"/>
              <a:buNone/>
            </a:pPr>
            <a:endParaRPr sz="2000" b="0" i="0" u="none" strike="noStrike" cap="none" dirty="0">
              <a:solidFill>
                <a:srgbClr val="3F3F39"/>
              </a:solidFill>
              <a:latin typeface="Lucida Sans"/>
              <a:ea typeface="Lucida Sans"/>
              <a:cs typeface="Lucida Sans"/>
              <a:sym typeface="Lucida Sans"/>
            </a:endParaRPr>
          </a:p>
          <a:p>
            <a:pPr marL="457200" marR="0" lvl="1" indent="0" algn="l" rtl="0">
              <a:lnSpc>
                <a:spcPct val="100000"/>
              </a:lnSpc>
              <a:spcBef>
                <a:spcPts val="400"/>
              </a:spcBef>
              <a:spcAft>
                <a:spcPts val="0"/>
              </a:spcAft>
              <a:buClr>
                <a:srgbClr val="3F3F39"/>
              </a:buClr>
              <a:buSzPct val="25000"/>
              <a:buFont typeface="Arial"/>
              <a:buNone/>
            </a:pPr>
            <a:endParaRPr sz="2000" b="0" i="0" u="none" strike="noStrike" cap="none" dirty="0">
              <a:solidFill>
                <a:srgbClr val="3F3F39"/>
              </a:solidFill>
              <a:latin typeface="Lucida Sans"/>
              <a:ea typeface="Lucida Sans"/>
              <a:cs typeface="Lucida Sans"/>
              <a:sym typeface="Lucida Sans"/>
            </a:endParaRPr>
          </a:p>
          <a:p>
            <a:pPr marL="342900" marR="0" lvl="0" indent="-342900" algn="l" rtl="0">
              <a:lnSpc>
                <a:spcPct val="100000"/>
              </a:lnSpc>
              <a:spcBef>
                <a:spcPts val="400"/>
              </a:spcBef>
              <a:spcAft>
                <a:spcPts val="0"/>
              </a:spcAft>
              <a:buClr>
                <a:srgbClr val="3F3F39"/>
              </a:buClr>
              <a:buSzPct val="100000"/>
              <a:buFont typeface="Arial"/>
              <a:buChar char="•"/>
            </a:pPr>
            <a:r>
              <a:rPr lang="en-US" sz="2000" b="1" i="0" u="none" strike="noStrike" cap="none" dirty="0">
                <a:solidFill>
                  <a:srgbClr val="3F3F39"/>
                </a:solidFill>
                <a:latin typeface="Lucida Sans"/>
                <a:ea typeface="Lucida Sans"/>
                <a:cs typeface="Lucida Sans"/>
                <a:sym typeface="Lucida Sans"/>
              </a:rPr>
              <a:t>Indicators</a:t>
            </a:r>
          </a:p>
          <a:p>
            <a:pPr marL="457200" marR="0" lvl="1" indent="0" algn="l" rtl="0">
              <a:lnSpc>
                <a:spcPct val="100000"/>
              </a:lnSpc>
              <a:spcBef>
                <a:spcPts val="400"/>
              </a:spcBef>
              <a:spcAft>
                <a:spcPts val="0"/>
              </a:spcAft>
              <a:buClr>
                <a:srgbClr val="3F3F39"/>
              </a:buClr>
              <a:buSzPct val="25000"/>
              <a:buFont typeface="Arial"/>
              <a:buNone/>
            </a:pPr>
            <a:r>
              <a:rPr lang="en-US" sz="2000" b="0" i="0" u="none" strike="noStrike" cap="none" dirty="0">
                <a:solidFill>
                  <a:srgbClr val="3F3F39"/>
                </a:solidFill>
                <a:latin typeface="Lucida Sans"/>
                <a:ea typeface="Lucida Sans"/>
                <a:cs typeface="Lucida Sans"/>
                <a:sym typeface="Lucida Sans"/>
              </a:rPr>
              <a:t>Observable </a:t>
            </a:r>
          </a:p>
          <a:p>
            <a:pPr marL="457200" marR="0" lvl="1" indent="0" algn="l" rtl="0">
              <a:lnSpc>
                <a:spcPct val="100000"/>
              </a:lnSpc>
              <a:spcBef>
                <a:spcPts val="400"/>
              </a:spcBef>
              <a:spcAft>
                <a:spcPts val="0"/>
              </a:spcAft>
              <a:buClr>
                <a:srgbClr val="3F3F39"/>
              </a:buClr>
              <a:buSzPct val="25000"/>
              <a:buFont typeface="Arial"/>
              <a:buNone/>
            </a:pPr>
            <a:r>
              <a:rPr lang="en-US" sz="2000" b="0" i="0" u="none" strike="noStrike" cap="none" dirty="0">
                <a:solidFill>
                  <a:srgbClr val="3F3F39"/>
                </a:solidFill>
                <a:latin typeface="Lucida Sans"/>
                <a:ea typeface="Lucida Sans"/>
                <a:cs typeface="Lucida Sans"/>
                <a:sym typeface="Lucida Sans"/>
              </a:rPr>
              <a:t>(lettered details under each Core Action)</a:t>
            </a:r>
          </a:p>
        </p:txBody>
      </p:sp>
      <p:cxnSp>
        <p:nvCxnSpPr>
          <p:cNvPr id="738" name="Shape 738"/>
          <p:cNvCxnSpPr/>
          <p:nvPr/>
        </p:nvCxnSpPr>
        <p:spPr>
          <a:xfrm rot="10800000" flipH="1">
            <a:off x="1914571" y="2491359"/>
            <a:ext cx="1822637" cy="1225692"/>
          </a:xfrm>
          <a:prstGeom prst="straightConnector1">
            <a:avLst/>
          </a:prstGeom>
          <a:noFill/>
          <a:ln w="25400" cap="flat" cmpd="sng">
            <a:solidFill>
              <a:srgbClr val="C00000"/>
            </a:solidFill>
            <a:prstDash val="solid"/>
            <a:round/>
            <a:headEnd type="none" w="med" len="med"/>
            <a:tailEnd type="stealth" w="lg" len="lg"/>
          </a:ln>
        </p:spPr>
      </p:cxnSp>
      <p:cxnSp>
        <p:nvCxnSpPr>
          <p:cNvPr id="739" name="Shape 739"/>
          <p:cNvCxnSpPr/>
          <p:nvPr/>
        </p:nvCxnSpPr>
        <p:spPr>
          <a:xfrm rot="10800000" flipH="1">
            <a:off x="1971578" y="3347633"/>
            <a:ext cx="1603972" cy="473308"/>
          </a:xfrm>
          <a:prstGeom prst="straightConnector1">
            <a:avLst/>
          </a:prstGeom>
          <a:noFill/>
          <a:ln w="25400" cap="flat" cmpd="sng">
            <a:solidFill>
              <a:srgbClr val="C00000"/>
            </a:solidFill>
            <a:prstDash val="solid"/>
            <a:round/>
            <a:headEnd type="none" w="med" len="med"/>
            <a:tailEnd type="stealth" w="lg" len="lg"/>
          </a:ln>
        </p:spPr>
      </p:cxnSp>
      <p:sp>
        <p:nvSpPr>
          <p:cNvPr id="740" name="Shape 740"/>
          <p:cNvSpPr txBox="1"/>
          <p:nvPr/>
        </p:nvSpPr>
        <p:spPr>
          <a:xfrm>
            <a:off x="3575551" y="4819536"/>
            <a:ext cx="4029000" cy="369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1800" b="0" i="0" u="none" strike="noStrike" cap="none" dirty="0">
                <a:solidFill>
                  <a:srgbClr val="C00000"/>
                </a:solidFill>
                <a:latin typeface="Calibri"/>
                <a:ea typeface="Calibri"/>
                <a:cs typeface="Calibri"/>
                <a:sym typeface="Calibri"/>
              </a:rPr>
              <a:t>Space for evidence</a:t>
            </a:r>
          </a:p>
        </p:txBody>
      </p:sp>
      <p:cxnSp>
        <p:nvCxnSpPr>
          <p:cNvPr id="741" name="Shape 741"/>
          <p:cNvCxnSpPr/>
          <p:nvPr/>
        </p:nvCxnSpPr>
        <p:spPr>
          <a:xfrm rot="10800000" flipH="1">
            <a:off x="2324151" y="1749470"/>
            <a:ext cx="1251399" cy="177439"/>
          </a:xfrm>
          <a:prstGeom prst="straightConnector1">
            <a:avLst/>
          </a:prstGeom>
          <a:noFill/>
          <a:ln w="25400" cap="flat" cmpd="sng">
            <a:solidFill>
              <a:srgbClr val="C00000"/>
            </a:solidFill>
            <a:prstDash val="solid"/>
            <a:round/>
            <a:headEnd type="none" w="med" len="med"/>
            <a:tailEnd type="stealth" w="lg" len="lg"/>
          </a:ln>
        </p:spPr>
      </p:cxnSp>
      <p:cxnSp>
        <p:nvCxnSpPr>
          <p:cNvPr id="742" name="Shape 742"/>
          <p:cNvCxnSpPr/>
          <p:nvPr/>
        </p:nvCxnSpPr>
        <p:spPr>
          <a:xfrm>
            <a:off x="1989324" y="3903817"/>
            <a:ext cx="1586226" cy="349016"/>
          </a:xfrm>
          <a:prstGeom prst="straightConnector1">
            <a:avLst/>
          </a:prstGeom>
          <a:noFill/>
          <a:ln w="25400" cap="flat" cmpd="sng">
            <a:solidFill>
              <a:srgbClr val="C00000"/>
            </a:solidFill>
            <a:prstDash val="solid"/>
            <a:round/>
            <a:headEnd type="none" w="med" len="med"/>
            <a:tailEnd type="stealth" w="lg" len="lg"/>
          </a:ln>
        </p:spPr>
      </p:cxnSp>
      <p:pic>
        <p:nvPicPr>
          <p:cNvPr id="3" name="Picture 2">
            <a:extLst>
              <a:ext uri="{FF2B5EF4-FFF2-40B4-BE49-F238E27FC236}">
                <a16:creationId xmlns:a16="http://schemas.microsoft.com/office/drawing/2014/main" id="{FBEE4817-F9F8-4319-A45A-F5D99D7CD22A}"/>
              </a:ext>
            </a:extLst>
          </p:cNvPr>
          <p:cNvPicPr>
            <a:picLocks noChangeAspect="1"/>
          </p:cNvPicPr>
          <p:nvPr/>
        </p:nvPicPr>
        <p:blipFill>
          <a:blip r:embed="rId3"/>
          <a:stretch>
            <a:fillRect/>
          </a:stretch>
        </p:blipFill>
        <p:spPr>
          <a:xfrm>
            <a:off x="3740414" y="1640817"/>
            <a:ext cx="5075989" cy="3224949"/>
          </a:xfrm>
          <a:prstGeom prst="rect">
            <a:avLst/>
          </a:prstGeom>
        </p:spPr>
      </p:pic>
    </p:spTree>
    <p:extLst>
      <p:ext uri="{BB962C8B-B14F-4D97-AF65-F5344CB8AC3E}">
        <p14:creationId xmlns:p14="http://schemas.microsoft.com/office/powerpoint/2010/main" val="3017285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txBox="1">
            <a:spLocks noGrp="1"/>
          </p:cNvSpPr>
          <p:nvPr>
            <p:ph type="title"/>
          </p:nvPr>
        </p:nvSpPr>
        <p:spPr>
          <a:xfrm>
            <a:off x="445445" y="468483"/>
            <a:ext cx="6802800" cy="9626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Beyond the Lesson: Discussion Guide</a:t>
            </a:r>
          </a:p>
        </p:txBody>
      </p:sp>
      <p:pic>
        <p:nvPicPr>
          <p:cNvPr id="749" name="Shape 749"/>
          <p:cNvPicPr preferRelativeResize="0"/>
          <p:nvPr/>
        </p:nvPicPr>
        <p:blipFill rotWithShape="1">
          <a:blip r:embed="rId3">
            <a:alphaModFix/>
          </a:blip>
          <a:srcRect/>
          <a:stretch/>
        </p:blipFill>
        <p:spPr>
          <a:xfrm>
            <a:off x="136925" y="1843924"/>
            <a:ext cx="8870148" cy="3492447"/>
          </a:xfrm>
          <a:prstGeom prst="rect">
            <a:avLst/>
          </a:prstGeom>
          <a:noFill/>
          <a:ln>
            <a:noFill/>
          </a:ln>
        </p:spPr>
      </p:pic>
    </p:spTree>
    <p:extLst>
      <p:ext uri="{BB962C8B-B14F-4D97-AF65-F5344CB8AC3E}">
        <p14:creationId xmlns:p14="http://schemas.microsoft.com/office/powerpoint/2010/main" val="202556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p:nvPr/>
        </p:nvSpPr>
        <p:spPr>
          <a:xfrm>
            <a:off x="312737" y="238509"/>
            <a:ext cx="8831400" cy="10773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dirty="0">
                <a:solidFill>
                  <a:srgbClr val="3F3F39"/>
                </a:solidFill>
                <a:latin typeface="Lucida Sans"/>
                <a:ea typeface="Lucida Sans"/>
                <a:cs typeface="Lucida Sans"/>
                <a:sym typeface="Lucida Sans"/>
              </a:rPr>
              <a:t>The Shifts, Core Actions, and Beyond the Lesson</a:t>
            </a:r>
          </a:p>
        </p:txBody>
      </p:sp>
      <p:sp>
        <p:nvSpPr>
          <p:cNvPr id="530" name="Shape 530"/>
          <p:cNvSpPr txBox="1"/>
          <p:nvPr/>
        </p:nvSpPr>
        <p:spPr>
          <a:xfrm>
            <a:off x="312737" y="1484412"/>
            <a:ext cx="8409138" cy="4624557"/>
          </a:xfrm>
          <a:prstGeom prst="rect">
            <a:avLst/>
          </a:prstGeom>
          <a:noFill/>
          <a:ln>
            <a:noFill/>
          </a:ln>
        </p:spPr>
        <p:txBody>
          <a:bodyPr lIns="91425" tIns="91425" rIns="91425" bIns="91425" anchor="t" anchorCtr="0">
            <a:noAutofit/>
          </a:bodyPr>
          <a:lstStyle/>
          <a:p>
            <a:pPr marL="419100" indent="-342900">
              <a:buSzPct val="100000"/>
              <a:buFont typeface="Arial" panose="020B0604020202020204" pitchFamily="34" charset="0"/>
              <a:buChar char="•"/>
            </a:pPr>
            <a:r>
              <a:rPr lang="en-US" sz="2400" dirty="0">
                <a:solidFill>
                  <a:srgbClr val="3F3F39"/>
                </a:solidFill>
                <a:latin typeface="Lucida Sans"/>
                <a:ea typeface="Lucida Sans"/>
                <a:cs typeface="Lucida Sans"/>
                <a:sym typeface="Lucida Sans"/>
              </a:rPr>
              <a:t>Read/scan the IPG and Beyond the Lesson Discussion Guide. Jot down any questions that come up.</a:t>
            </a:r>
          </a:p>
          <a:p>
            <a:pPr marL="342900" lvl="0" indent="-342900" rtl="0">
              <a:spcBef>
                <a:spcPts val="0"/>
              </a:spcBef>
              <a:buFont typeface="Arial" panose="020B0604020202020204" pitchFamily="34" charset="0"/>
              <a:buChar char="•"/>
            </a:pPr>
            <a:endParaRPr sz="2400" dirty="0">
              <a:solidFill>
                <a:srgbClr val="3F3F39"/>
              </a:solidFill>
              <a:latin typeface="Lucida Sans"/>
              <a:ea typeface="Lucida Sans"/>
              <a:cs typeface="Lucida Sans"/>
              <a:sym typeface="Lucida Sans"/>
            </a:endParaRPr>
          </a:p>
          <a:p>
            <a:pPr marL="419100" lvl="0" indent="-342900" rtl="0">
              <a:spcBef>
                <a:spcPts val="0"/>
              </a:spcBef>
              <a:buSzPct val="100000"/>
              <a:buFont typeface="Arial" panose="020B0604020202020204" pitchFamily="34" charset="0"/>
              <a:buChar char="•"/>
            </a:pPr>
            <a:r>
              <a:rPr lang="en-US" sz="2400" dirty="0">
                <a:solidFill>
                  <a:srgbClr val="3F3F39"/>
                </a:solidFill>
                <a:latin typeface="Lucida Sans"/>
                <a:ea typeface="Lucida Sans"/>
                <a:cs typeface="Lucida Sans"/>
                <a:sym typeface="Lucida Sans"/>
              </a:rPr>
              <a:t>What is the purpose of the Instructional Practice Guide and Beyond the Lesson Discussion Guide?</a:t>
            </a:r>
          </a:p>
          <a:p>
            <a:pPr marL="342900" lvl="0" indent="-342900" rtl="0">
              <a:spcBef>
                <a:spcPts val="0"/>
              </a:spcBef>
              <a:buFont typeface="Arial" panose="020B0604020202020204" pitchFamily="34" charset="0"/>
              <a:buChar char="•"/>
            </a:pPr>
            <a:endParaRPr sz="2400" dirty="0">
              <a:solidFill>
                <a:srgbClr val="3F3F39"/>
              </a:solidFill>
              <a:latin typeface="Lucida Sans"/>
              <a:ea typeface="Lucida Sans"/>
              <a:cs typeface="Lucida Sans"/>
              <a:sym typeface="Lucida Sans"/>
            </a:endParaRPr>
          </a:p>
          <a:p>
            <a:pPr marL="419100" lvl="0" indent="-342900" rtl="0">
              <a:spcBef>
                <a:spcPts val="0"/>
              </a:spcBef>
              <a:buSzPct val="100000"/>
              <a:buFont typeface="Arial" panose="020B0604020202020204" pitchFamily="34" charset="0"/>
              <a:buChar char="•"/>
            </a:pPr>
            <a:r>
              <a:rPr lang="en-US" sz="2400" dirty="0">
                <a:solidFill>
                  <a:srgbClr val="3F3F39"/>
                </a:solidFill>
                <a:latin typeface="Lucida Sans"/>
                <a:ea typeface="Lucida Sans"/>
                <a:cs typeface="Lucida Sans"/>
                <a:sym typeface="Lucida Sans"/>
              </a:rPr>
              <a:t>Consider the Shifts throughout both documents. Highlight or underline where you see evidence of the Shifts throughout the tools.</a:t>
            </a:r>
          </a:p>
        </p:txBody>
      </p:sp>
    </p:spTree>
    <p:extLst>
      <p:ext uri="{BB962C8B-B14F-4D97-AF65-F5344CB8AC3E}">
        <p14:creationId xmlns:p14="http://schemas.microsoft.com/office/powerpoint/2010/main" val="3561974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Reflection</a:t>
            </a:r>
          </a:p>
        </p:txBody>
      </p:sp>
      <p:sp>
        <p:nvSpPr>
          <p:cNvPr id="588" name="Shape 58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F3F39"/>
              </a:buClr>
              <a:buSzPct val="25000"/>
              <a:buFont typeface="Arial"/>
              <a:buNone/>
            </a:pPr>
            <a:r>
              <a:rPr lang="en-US" dirty="0"/>
              <a:t>Based on your role in the learning community, how do content-specific tools support your work?</a:t>
            </a:r>
          </a:p>
          <a:p>
            <a:pPr marL="0" marR="0" lvl="0" indent="0" algn="l" rtl="0">
              <a:lnSpc>
                <a:spcPct val="100000"/>
              </a:lnSpc>
              <a:spcBef>
                <a:spcPts val="0"/>
              </a:spcBef>
              <a:spcAft>
                <a:spcPts val="0"/>
              </a:spcAft>
              <a:buClr>
                <a:srgbClr val="3F3F39"/>
              </a:buClr>
              <a:buSzPct val="25000"/>
              <a:buFont typeface="Arial"/>
              <a:buNone/>
            </a:pPr>
            <a:endParaRPr lang="en-US" dirty="0"/>
          </a:p>
          <a:p>
            <a:pPr marL="0" lvl="0" indent="0">
              <a:spcBef>
                <a:spcPts val="0"/>
              </a:spcBef>
              <a:buSzPct val="25000"/>
              <a:buNone/>
            </a:pPr>
            <a:r>
              <a:rPr lang="en-US" dirty="0"/>
              <a:t>Based on your role in the learning community, what resources and strategies could be used to incorporate content-specific tools in your work? </a:t>
            </a:r>
          </a:p>
          <a:p>
            <a:pPr marL="0" marR="0" lvl="0" indent="0" algn="l" rtl="0">
              <a:lnSpc>
                <a:spcPct val="100000"/>
              </a:lnSpc>
              <a:spcBef>
                <a:spcPts val="0"/>
              </a:spcBef>
              <a:spcAft>
                <a:spcPts val="0"/>
              </a:spcAft>
              <a:buClr>
                <a:srgbClr val="3F3F39"/>
              </a:buClr>
              <a:buSzPct val="25000"/>
              <a:buFont typeface="Arial"/>
              <a:buNone/>
            </a:pPr>
            <a:br>
              <a:rPr lang="en-US" dirty="0"/>
            </a:br>
            <a:endParaRPr lang="en-US" dirty="0"/>
          </a:p>
        </p:txBody>
      </p:sp>
    </p:spTree>
    <p:extLst>
      <p:ext uri="{BB962C8B-B14F-4D97-AF65-F5344CB8AC3E}">
        <p14:creationId xmlns:p14="http://schemas.microsoft.com/office/powerpoint/2010/main" val="184492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rtl="0">
              <a:spcBef>
                <a:spcPts val="0"/>
              </a:spcBef>
              <a:buClr>
                <a:srgbClr val="3F3F39"/>
              </a:buClr>
              <a:buSzPct val="25000"/>
              <a:buFont typeface="Lucida Sans"/>
              <a:buNone/>
            </a:pPr>
            <a:r>
              <a:rPr lang="en-US" dirty="0"/>
              <a:t>Module Overview</a:t>
            </a:r>
          </a:p>
        </p:txBody>
      </p:sp>
      <p:pic>
        <p:nvPicPr>
          <p:cNvPr id="6" name="Picture 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23" y="1417637"/>
            <a:ext cx="756542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4" name="Shape 764"/>
          <p:cNvSpPr/>
          <p:nvPr/>
        </p:nvSpPr>
        <p:spPr>
          <a:xfrm>
            <a:off x="800513" y="2666114"/>
            <a:ext cx="7338448" cy="571032"/>
          </a:xfrm>
          <a:prstGeom prst="rect">
            <a:avLst/>
          </a:prstGeom>
          <a:noFill/>
          <a:ln w="1143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24316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Goals and Activities in this Component</a:t>
            </a:r>
          </a:p>
        </p:txBody>
      </p:sp>
      <p:sp>
        <p:nvSpPr>
          <p:cNvPr id="545" name="Shape 545"/>
          <p:cNvSpPr txBox="1">
            <a:spLocks noGrp="1"/>
          </p:cNvSpPr>
          <p:nvPr>
            <p:ph type="body" idx="1"/>
          </p:nvPr>
        </p:nvSpPr>
        <p:spPr>
          <a:xfrm>
            <a:off x="457200" y="1524000"/>
            <a:ext cx="8229600" cy="4526100"/>
          </a:xfrm>
          <a:prstGeom prst="rect">
            <a:avLst/>
          </a:prstGeom>
        </p:spPr>
        <p:txBody>
          <a:bodyPr lIns="91425" tIns="91425" rIns="91425" bIns="91425" anchor="t" anchorCtr="0">
            <a:noAutofit/>
          </a:bodyPr>
          <a:lstStyle/>
          <a:p>
            <a:pPr marL="228600" indent="0">
              <a:spcBef>
                <a:spcPts val="0"/>
              </a:spcBef>
              <a:buClr>
                <a:schemeClr val="dk1"/>
              </a:buClr>
              <a:buNone/>
            </a:pPr>
            <a:r>
              <a:rPr lang="en-US" dirty="0"/>
              <a:t>Engage with authentic lesson content and discuss the related Shifts and specific standards required</a:t>
            </a:r>
          </a:p>
          <a:p>
            <a:pPr marL="571500" indent="-342900">
              <a:spcBef>
                <a:spcPts val="0"/>
              </a:spcBef>
              <a:buClr>
                <a:schemeClr val="dk1"/>
              </a:buClr>
            </a:pPr>
            <a:endParaRPr lang="en-US" dirty="0"/>
          </a:p>
          <a:p>
            <a:pPr marL="571500" indent="-342900">
              <a:spcBef>
                <a:spcPts val="0"/>
              </a:spcBef>
              <a:buClr>
                <a:schemeClr val="dk1"/>
              </a:buClr>
            </a:pPr>
            <a:r>
              <a:rPr lang="en-US" dirty="0"/>
              <a:t>Zoom into IPG: Core Action 1 </a:t>
            </a:r>
          </a:p>
          <a:p>
            <a:pPr marL="228600" indent="0">
              <a:spcBef>
                <a:spcPts val="0"/>
              </a:spcBef>
              <a:buClr>
                <a:schemeClr val="dk1"/>
              </a:buClr>
              <a:buNone/>
            </a:pPr>
            <a:endParaRPr lang="en-US" dirty="0"/>
          </a:p>
          <a:p>
            <a:pPr marL="571500" indent="-342900">
              <a:spcBef>
                <a:spcPts val="0"/>
              </a:spcBef>
              <a:buClr>
                <a:schemeClr val="dk1"/>
              </a:buClr>
            </a:pPr>
            <a:r>
              <a:rPr lang="en-US" dirty="0"/>
              <a:t>Review the Shifts for Mathematics</a:t>
            </a:r>
          </a:p>
          <a:p>
            <a:pPr marL="0" indent="0">
              <a:spcBef>
                <a:spcPts val="0"/>
              </a:spcBef>
              <a:buNone/>
            </a:pPr>
            <a:endParaRPr dirty="0"/>
          </a:p>
          <a:p>
            <a:pPr marL="571500" indent="-342900">
              <a:spcBef>
                <a:spcPts val="0"/>
              </a:spcBef>
              <a:buClr>
                <a:schemeClr val="dk1"/>
              </a:buClr>
            </a:pPr>
            <a:r>
              <a:rPr lang="en-US" dirty="0"/>
              <a:t>Do the Math</a:t>
            </a:r>
          </a:p>
        </p:txBody>
      </p:sp>
    </p:spTree>
    <p:extLst>
      <p:ext uri="{BB962C8B-B14F-4D97-AF65-F5344CB8AC3E}">
        <p14:creationId xmlns:p14="http://schemas.microsoft.com/office/powerpoint/2010/main" val="3333340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Shape 837"/>
          <p:cNvSpPr txBox="1">
            <a:spLocks noGrp="1"/>
          </p:cNvSpPr>
          <p:nvPr>
            <p:ph type="title"/>
          </p:nvPr>
        </p:nvSpPr>
        <p:spPr>
          <a:xfrm>
            <a:off x="457200" y="468593"/>
            <a:ext cx="8229600" cy="1143000"/>
          </a:xfrm>
          <a:prstGeom prst="rect">
            <a:avLst/>
          </a:prstGeom>
          <a:noFill/>
          <a:ln>
            <a:noFill/>
          </a:ln>
        </p:spPr>
        <p:txBody>
          <a:bodyPr lIns="91425" tIns="45700" rIns="91425" bIns="45700" anchor="ctr" anchorCtr="0">
            <a:noAutofit/>
          </a:bodyPr>
          <a:lstStyle/>
          <a:p>
            <a:pPr>
              <a:spcBef>
                <a:spcPts val="0"/>
              </a:spcBef>
              <a:buClr>
                <a:srgbClr val="3F3F39"/>
              </a:buClr>
              <a:buSzPct val="25000"/>
            </a:pPr>
            <a:r>
              <a:rPr lang="en-US" sz="2520" b="0" i="0" u="none" strike="noStrike" cap="none" dirty="0">
                <a:solidFill>
                  <a:srgbClr val="3F3F39"/>
                </a:solidFill>
                <a:latin typeface="Lucida Sans"/>
                <a:ea typeface="Lucida Sans"/>
                <a:cs typeface="Lucida Sans"/>
                <a:sym typeface="Lucida Sans"/>
              </a:rPr>
              <a:t>Core Action 1:  </a:t>
            </a:r>
            <a:r>
              <a:rPr lang="en-US" sz="2400" i="1" dirty="0">
                <a:solidFill>
                  <a:schemeClr val="accent1"/>
                </a:solidFill>
                <a:ea typeface="Lucida Sans"/>
                <a:sym typeface="Lucida Sans"/>
              </a:rPr>
              <a:t>Ensure the work of the enacted lesson reflects the Focus, Coherence, and Rigor required by college- and career-ready standards in mathematics.</a:t>
            </a:r>
            <a:br>
              <a:rPr lang="en-US" i="1" dirty="0">
                <a:solidFill>
                  <a:schemeClr val="accent1"/>
                </a:solidFill>
                <a:ea typeface="Lucida Sans"/>
                <a:sym typeface="Lucida Sans"/>
              </a:rPr>
            </a:br>
            <a:endParaRPr lang="en-US" sz="2520" b="0" i="1" u="none" strike="noStrike" cap="none" dirty="0">
              <a:solidFill>
                <a:schemeClr val="accent1"/>
              </a:solidFill>
              <a:latin typeface="Lucida Sans"/>
              <a:ea typeface="Lucida Sans"/>
              <a:cs typeface="Lucida Sans"/>
              <a:sym typeface="Lucida Sans"/>
            </a:endParaRPr>
          </a:p>
        </p:txBody>
      </p:sp>
      <p:sp>
        <p:nvSpPr>
          <p:cNvPr id="838" name="Shape 838"/>
          <p:cNvSpPr txBox="1">
            <a:spLocks noGrp="1"/>
          </p:cNvSpPr>
          <p:nvPr>
            <p:ph type="body" idx="1"/>
          </p:nvPr>
        </p:nvSpPr>
        <p:spPr>
          <a:xfrm>
            <a:off x="457200" y="1632791"/>
            <a:ext cx="8229600" cy="496653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800"/>
              </a:spcAft>
              <a:buClr>
                <a:schemeClr val="dk1"/>
              </a:buClr>
              <a:buSzPct val="25000"/>
              <a:buFont typeface="Arial"/>
              <a:buNone/>
            </a:pPr>
            <a:r>
              <a:rPr lang="en-US" sz="2400" b="0" i="0" u="none" strike="noStrike" cap="none" dirty="0">
                <a:latin typeface="Lucida Sans"/>
                <a:ea typeface="Lucida Sans"/>
                <a:cs typeface="Lucida Sans"/>
                <a:sym typeface="Lucida Sans"/>
              </a:rPr>
              <a:t>Indicators:</a:t>
            </a:r>
          </a:p>
          <a:p>
            <a:pPr marL="457200" marR="0" lvl="0" indent="-457200" algn="l" rtl="0">
              <a:lnSpc>
                <a:spcPct val="100000"/>
              </a:lnSpc>
              <a:spcBef>
                <a:spcPts val="480"/>
              </a:spcBef>
              <a:spcAft>
                <a:spcPts val="800"/>
              </a:spcAft>
              <a:buClr>
                <a:srgbClr val="3F3F39"/>
              </a:buClr>
              <a:buSzPct val="100000"/>
              <a:buFont typeface="Calibri"/>
              <a:buAutoNum type="alphaUcPeriod"/>
            </a:pPr>
            <a:r>
              <a:rPr lang="en-US" sz="2400" b="0" i="0" u="none" strike="noStrike" cap="none" dirty="0">
                <a:solidFill>
                  <a:srgbClr val="3F3F39"/>
                </a:solidFill>
                <a:latin typeface="Lucida Sans"/>
                <a:ea typeface="Lucida Sans"/>
                <a:cs typeface="Lucida Sans"/>
                <a:sym typeface="Lucida Sans"/>
              </a:rPr>
              <a:t>The enacted lesson focuses on the grade-level cluster(s), grade-level content standard(s), or part(s) thereof.</a:t>
            </a:r>
          </a:p>
          <a:p>
            <a:pPr marL="457200" marR="0" lvl="0" indent="-457200" algn="l" rtl="0">
              <a:lnSpc>
                <a:spcPct val="100000"/>
              </a:lnSpc>
              <a:spcBef>
                <a:spcPts val="480"/>
              </a:spcBef>
              <a:spcAft>
                <a:spcPts val="800"/>
              </a:spcAft>
              <a:buClr>
                <a:srgbClr val="3F3F39"/>
              </a:buClr>
              <a:buSzPct val="100000"/>
              <a:buFont typeface="Calibri"/>
              <a:buAutoNum type="alphaUcPeriod"/>
            </a:pPr>
            <a:r>
              <a:rPr lang="en-US" sz="2400" b="0" i="0" u="none" strike="noStrike" cap="none" dirty="0">
                <a:solidFill>
                  <a:srgbClr val="3F3F39"/>
                </a:solidFill>
                <a:latin typeface="Lucida Sans"/>
                <a:ea typeface="Lucida Sans"/>
                <a:cs typeface="Lucida Sans"/>
                <a:sym typeface="Lucida Sans"/>
              </a:rPr>
              <a:t>The enacted lesson appropriately relates new content to math content within or across grades.</a:t>
            </a:r>
          </a:p>
          <a:p>
            <a:pPr marL="457200" marR="0" lvl="0" indent="-457200" algn="l" rtl="0">
              <a:lnSpc>
                <a:spcPct val="100000"/>
              </a:lnSpc>
              <a:spcBef>
                <a:spcPts val="480"/>
              </a:spcBef>
              <a:spcAft>
                <a:spcPts val="800"/>
              </a:spcAft>
              <a:buClr>
                <a:srgbClr val="3F3F39"/>
              </a:buClr>
              <a:buSzPct val="100000"/>
              <a:buFont typeface="Calibri"/>
              <a:buAutoNum type="alphaUcPeriod"/>
            </a:pPr>
            <a:r>
              <a:rPr lang="en-US" sz="2400" b="0" i="0" u="none" strike="noStrike" cap="none" dirty="0">
                <a:solidFill>
                  <a:srgbClr val="3F3F39"/>
                </a:solidFill>
                <a:latin typeface="Lucida Sans"/>
                <a:ea typeface="Lucida Sans"/>
                <a:cs typeface="Lucida Sans"/>
                <a:sym typeface="Lucida Sans"/>
              </a:rPr>
              <a:t>The enacted lesson intentionally targets the aspect(s) of </a:t>
            </a:r>
            <a:r>
              <a:rPr lang="en-US" dirty="0">
                <a:ea typeface="Lucida Sans"/>
                <a:sym typeface="Lucida Sans"/>
              </a:rPr>
              <a:t>R</a:t>
            </a:r>
            <a:r>
              <a:rPr lang="en-US" sz="2400" b="0" i="0" u="none" strike="noStrike" cap="none" dirty="0">
                <a:solidFill>
                  <a:srgbClr val="3F3F39"/>
                </a:solidFill>
                <a:latin typeface="Lucida Sans"/>
                <a:ea typeface="Lucida Sans"/>
                <a:cs typeface="Lucida Sans"/>
                <a:sym typeface="Lucida Sans"/>
              </a:rPr>
              <a:t>igor (conceptual understanding, procedural skill and fluency, application) called for by the standard(s) being addressed.  </a:t>
            </a:r>
          </a:p>
        </p:txBody>
      </p:sp>
    </p:spTree>
    <p:extLst>
      <p:ext uri="{BB962C8B-B14F-4D97-AF65-F5344CB8AC3E}">
        <p14:creationId xmlns:p14="http://schemas.microsoft.com/office/powerpoint/2010/main" val="4169590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a:ea typeface="Lucida Sans"/>
                <a:cs typeface="Lucida Sans"/>
                <a:sym typeface="Lucida Sans"/>
              </a:rPr>
              <a:t>Shift 1: Focus</a:t>
            </a:r>
          </a:p>
        </p:txBody>
      </p:sp>
      <p:sp>
        <p:nvSpPr>
          <p:cNvPr id="5" name="Shape 772"/>
          <p:cNvSpPr/>
          <p:nvPr/>
        </p:nvSpPr>
        <p:spPr>
          <a:xfrm>
            <a:off x="3429001" y="1193607"/>
            <a:ext cx="5257799" cy="4919326"/>
          </a:xfrm>
          <a:prstGeom prst="rect">
            <a:avLst/>
          </a:prstGeom>
          <a:solidFill>
            <a:schemeClr val="lt1"/>
          </a:solidFill>
          <a:ln w="25400" cap="flat" cmpd="sng">
            <a:solidFill>
              <a:schemeClr val="accent2"/>
            </a:solidFill>
            <a:prstDash val="solid"/>
            <a:round/>
            <a:headEnd type="none" w="med" len="med"/>
            <a:tailEnd type="none" w="med" len="med"/>
          </a:ln>
        </p:spPr>
        <p:txBody>
          <a:bodyPr lIns="91425" tIns="45700" rIns="91425" bIns="45700" anchor="t" anchorCtr="0">
            <a:noAutofit/>
          </a:bodyPr>
          <a:lstStyle/>
          <a:p>
            <a:pPr marL="285750" marR="0" lvl="0" indent="-285750" algn="l" rtl="0">
              <a:lnSpc>
                <a:spcPct val="114000"/>
              </a:lnSpc>
              <a:spcBef>
                <a:spcPts val="0"/>
              </a:spcBef>
              <a:spcAft>
                <a:spcPts val="0"/>
              </a:spcAft>
              <a:buClr>
                <a:schemeClr val="dk1"/>
              </a:buClr>
              <a:buSzPct val="100000"/>
              <a:buFont typeface="Arial"/>
              <a:buChar char="✓"/>
            </a:pPr>
            <a:r>
              <a:rPr lang="en-US" sz="2400" b="0" i="0" u="none" strike="noStrike" cap="none" dirty="0">
                <a:solidFill>
                  <a:srgbClr val="3F3F39"/>
                </a:solidFill>
                <a:latin typeface="Lucida Sans"/>
                <a:ea typeface="Lucida Sans"/>
                <a:cs typeface="Lucida Sans"/>
                <a:sym typeface="Lucida Sans"/>
              </a:rPr>
              <a:t>Narrow the scope of content</a:t>
            </a:r>
          </a:p>
          <a:p>
            <a:pPr marR="0" lvl="0" algn="l" rtl="0">
              <a:lnSpc>
                <a:spcPct val="114000"/>
              </a:lnSpc>
              <a:spcBef>
                <a:spcPts val="0"/>
              </a:spcBef>
              <a:spcAft>
                <a:spcPts val="0"/>
              </a:spcAft>
              <a:buClr>
                <a:schemeClr val="dk1"/>
              </a:buClr>
              <a:buSzPct val="100000"/>
            </a:pPr>
            <a:r>
              <a:rPr lang="en-US" sz="2400" b="0" i="0" u="none" strike="noStrike" cap="none" dirty="0">
                <a:solidFill>
                  <a:srgbClr val="3F3F39"/>
                </a:solidFill>
                <a:latin typeface="Lucida Sans"/>
                <a:ea typeface="Lucida Sans"/>
                <a:cs typeface="Lucida Sans"/>
                <a:sym typeface="Lucida Sans"/>
              </a:rPr>
              <a:t> </a:t>
            </a:r>
            <a:endParaRPr sz="2400" b="0" i="0" u="none" strike="noStrike" cap="none" dirty="0">
              <a:solidFill>
                <a:srgbClr val="3F3F39"/>
              </a:solidFill>
              <a:latin typeface="Lucida Sans"/>
              <a:ea typeface="Lucida Sans"/>
              <a:cs typeface="Lucida Sans"/>
              <a:sym typeface="Lucida Sans"/>
            </a:endParaRPr>
          </a:p>
          <a:p>
            <a:pPr marL="285750" marR="0" lvl="0" indent="-285750" algn="l" rtl="0">
              <a:lnSpc>
                <a:spcPct val="114000"/>
              </a:lnSpc>
              <a:spcBef>
                <a:spcPts val="0"/>
              </a:spcBef>
              <a:spcAft>
                <a:spcPts val="0"/>
              </a:spcAft>
              <a:buClr>
                <a:schemeClr val="dk1"/>
              </a:buClr>
              <a:buSzPct val="100000"/>
              <a:buFont typeface="Arial"/>
              <a:buChar char="✓"/>
            </a:pPr>
            <a:r>
              <a:rPr lang="en-US" sz="2400" b="0" i="0" u="none" strike="noStrike" cap="none" dirty="0">
                <a:solidFill>
                  <a:srgbClr val="3F3F39"/>
                </a:solidFill>
                <a:latin typeface="Lucida Sans"/>
                <a:ea typeface="Lucida Sans"/>
                <a:cs typeface="Lucida Sans"/>
                <a:sym typeface="Lucida Sans"/>
              </a:rPr>
              <a:t>Focus deeply on what is emphasized in the standards</a:t>
            </a:r>
          </a:p>
          <a:p>
            <a:pPr marR="0" lvl="0" algn="l" rtl="0">
              <a:lnSpc>
                <a:spcPct val="114000"/>
              </a:lnSpc>
              <a:spcBef>
                <a:spcPts val="0"/>
              </a:spcBef>
              <a:spcAft>
                <a:spcPts val="0"/>
              </a:spcAft>
              <a:buClr>
                <a:schemeClr val="dk1"/>
              </a:buClr>
              <a:buSzPct val="100000"/>
            </a:pPr>
            <a:endParaRPr sz="2400" b="0" i="0" u="none" strike="noStrike" cap="none" dirty="0">
              <a:solidFill>
                <a:srgbClr val="3F3F39"/>
              </a:solidFill>
              <a:latin typeface="Lucida Sans"/>
              <a:ea typeface="Lucida Sans"/>
              <a:cs typeface="Lucida Sans"/>
              <a:sym typeface="Lucida Sans"/>
            </a:endParaRPr>
          </a:p>
          <a:p>
            <a:pPr marL="285750" marR="0" lvl="0" indent="-285750" algn="l" rtl="0">
              <a:lnSpc>
                <a:spcPct val="114000"/>
              </a:lnSpc>
              <a:spcBef>
                <a:spcPts val="0"/>
              </a:spcBef>
              <a:spcAft>
                <a:spcPts val="0"/>
              </a:spcAft>
              <a:buClr>
                <a:schemeClr val="dk1"/>
              </a:buClr>
              <a:buSzPct val="100000"/>
              <a:buFont typeface="Arial"/>
              <a:buChar char="✓"/>
            </a:pPr>
            <a:r>
              <a:rPr lang="en-US" sz="2400" b="0" i="0" u="none" strike="noStrike" cap="none" dirty="0">
                <a:solidFill>
                  <a:srgbClr val="3F3F39"/>
                </a:solidFill>
                <a:latin typeface="Lucida Sans"/>
                <a:ea typeface="Lucida Sans"/>
                <a:cs typeface="Lucida Sans"/>
                <a:sym typeface="Lucida Sans"/>
              </a:rPr>
              <a:t>Move away from "mile wide, inch deep“</a:t>
            </a:r>
          </a:p>
          <a:p>
            <a:pPr marR="0" lvl="0" algn="l" rtl="0">
              <a:lnSpc>
                <a:spcPct val="114000"/>
              </a:lnSpc>
              <a:spcBef>
                <a:spcPts val="0"/>
              </a:spcBef>
              <a:spcAft>
                <a:spcPts val="0"/>
              </a:spcAft>
              <a:buClr>
                <a:schemeClr val="dk1"/>
              </a:buClr>
              <a:buSzPct val="100000"/>
            </a:pPr>
            <a:endParaRPr lang="en-US" sz="2400" b="0" i="0" u="none" strike="noStrike" cap="none" dirty="0">
              <a:solidFill>
                <a:srgbClr val="3F3F39"/>
              </a:solidFill>
              <a:latin typeface="Lucida Sans"/>
              <a:ea typeface="Lucida Sans"/>
              <a:cs typeface="Lucida Sans"/>
              <a:sym typeface="Lucida Sans"/>
            </a:endParaRPr>
          </a:p>
          <a:p>
            <a:pPr marL="285750" marR="0" lvl="0" indent="-285750" algn="l" rtl="0">
              <a:lnSpc>
                <a:spcPct val="114000"/>
              </a:lnSpc>
              <a:spcBef>
                <a:spcPts val="0"/>
              </a:spcBef>
              <a:spcAft>
                <a:spcPts val="0"/>
              </a:spcAft>
              <a:buClr>
                <a:schemeClr val="dk1"/>
              </a:buClr>
              <a:buSzPct val="100000"/>
              <a:buFont typeface="Arial"/>
              <a:buChar char="✓"/>
            </a:pPr>
            <a:r>
              <a:rPr lang="en-US" sz="2400" b="0" i="0" u="none" strike="noStrike" cap="none" dirty="0">
                <a:solidFill>
                  <a:srgbClr val="3F3F39"/>
                </a:solidFill>
                <a:latin typeface="Lucida Sans"/>
                <a:ea typeface="Lucida Sans"/>
                <a:cs typeface="Lucida Sans"/>
                <a:sym typeface="Lucida Sans"/>
              </a:rPr>
              <a:t>Less topic coverage can be associated with higher scores on those topics covered</a:t>
            </a:r>
          </a:p>
        </p:txBody>
      </p:sp>
      <p:sp>
        <p:nvSpPr>
          <p:cNvPr id="6" name="Shape 771"/>
          <p:cNvSpPr/>
          <p:nvPr/>
        </p:nvSpPr>
        <p:spPr>
          <a:xfrm>
            <a:off x="349839" y="2438400"/>
            <a:ext cx="2760599" cy="2077498"/>
          </a:xfrm>
          <a:prstGeom prst="homePlate">
            <a:avLst>
              <a:gd name="adj" fmla="val 50000"/>
            </a:avLst>
          </a:prstGeom>
          <a:no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0" i="0" u="none" strike="noStrike" cap="none" dirty="0">
                <a:solidFill>
                  <a:schemeClr val="dk1"/>
                </a:solidFill>
                <a:latin typeface="Lucida Sans"/>
                <a:ea typeface="Lucida Sans"/>
                <a:cs typeface="Lucida Sans"/>
                <a:sym typeface="Lucida Sans"/>
              </a:rPr>
              <a:t>Focus strongly where the Standards focus</a:t>
            </a:r>
          </a:p>
        </p:txBody>
      </p:sp>
    </p:spTree>
    <p:extLst>
      <p:ext uri="{BB962C8B-B14F-4D97-AF65-F5344CB8AC3E}">
        <p14:creationId xmlns:p14="http://schemas.microsoft.com/office/powerpoint/2010/main" val="2391530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latin typeface="Lucida Sans"/>
                <a:ea typeface="Lucida Sans"/>
                <a:cs typeface="Lucida Sans"/>
                <a:sym typeface="Lucida Sans"/>
              </a:rPr>
              <a:t>Focus is Built </a:t>
            </a:r>
            <a:r>
              <a:rPr lang="en-US" dirty="0"/>
              <a:t>I</a:t>
            </a:r>
            <a:r>
              <a:rPr lang="en-US" sz="2800" b="0" i="0" u="none" strike="noStrike" cap="none" dirty="0">
                <a:solidFill>
                  <a:srgbClr val="3F3F39"/>
                </a:solidFill>
                <a:latin typeface="Lucida Sans"/>
                <a:ea typeface="Lucida Sans"/>
                <a:cs typeface="Lucida Sans"/>
                <a:sym typeface="Lucida Sans"/>
              </a:rPr>
              <a:t>nto the Standards</a:t>
            </a:r>
          </a:p>
        </p:txBody>
      </p:sp>
      <p:pic>
        <p:nvPicPr>
          <p:cNvPr id="5" name="Shape 779"/>
          <p:cNvPicPr preferRelativeResize="0"/>
          <p:nvPr/>
        </p:nvPicPr>
        <p:blipFill rotWithShape="1">
          <a:blip r:embed="rId3">
            <a:alphaModFix/>
          </a:blip>
          <a:srcRect t="2837" b="2688"/>
          <a:stretch/>
        </p:blipFill>
        <p:spPr>
          <a:xfrm>
            <a:off x="1021404" y="1283025"/>
            <a:ext cx="6867600" cy="4843200"/>
          </a:xfrm>
          <a:prstGeom prst="rect">
            <a:avLst/>
          </a:prstGeom>
          <a:noFill/>
          <a:ln>
            <a:noFill/>
          </a:ln>
        </p:spPr>
      </p:pic>
    </p:spTree>
    <p:extLst>
      <p:ext uri="{BB962C8B-B14F-4D97-AF65-F5344CB8AC3E}">
        <p14:creationId xmlns:p14="http://schemas.microsoft.com/office/powerpoint/2010/main" val="85684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Shape 6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Essential Question</a:t>
            </a:r>
          </a:p>
        </p:txBody>
      </p:sp>
      <p:sp>
        <p:nvSpPr>
          <p:cNvPr id="674" name="Shape 674"/>
          <p:cNvSpPr txBox="1">
            <a:spLocks noGrp="1"/>
          </p:cNvSpPr>
          <p:nvPr>
            <p:ph type="body" idx="1"/>
          </p:nvPr>
        </p:nvSpPr>
        <p:spPr>
          <a:xfrm>
            <a:off x="560231" y="1846525"/>
            <a:ext cx="8229600" cy="260320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F3F39"/>
              </a:buClr>
              <a:buSzPct val="25000"/>
              <a:buFont typeface="Arial"/>
              <a:buNone/>
            </a:pPr>
            <a:r>
              <a:rPr lang="en-US" sz="2500" b="0" i="0" u="none" strike="noStrike" cap="none" dirty="0">
                <a:solidFill>
                  <a:srgbClr val="3F3F39"/>
                </a:solidFill>
                <a:latin typeface="Lucida Sans"/>
                <a:ea typeface="Lucida Sans"/>
                <a:cs typeface="Lucida Sans"/>
                <a:sym typeface="Lucida Sans"/>
              </a:rPr>
              <a:t>What do the standards and Shifts look like in the classroom?  </a:t>
            </a:r>
          </a:p>
          <a:p>
            <a:pPr marL="0" marR="0" lvl="0" indent="0" algn="l" rtl="0">
              <a:lnSpc>
                <a:spcPct val="100000"/>
              </a:lnSpc>
              <a:spcBef>
                <a:spcPts val="560"/>
              </a:spcBef>
              <a:spcAft>
                <a:spcPts val="0"/>
              </a:spcAft>
              <a:buClr>
                <a:srgbClr val="3F3F39"/>
              </a:buClr>
              <a:buSzPct val="25000"/>
              <a:buFont typeface="Arial"/>
              <a:buNone/>
            </a:pPr>
            <a:endParaRPr sz="2400" b="0" i="0" u="none" strike="noStrike" cap="none" dirty="0">
              <a:solidFill>
                <a:srgbClr val="3F3F39"/>
              </a:solidFill>
              <a:latin typeface="Lucida Sans"/>
              <a:ea typeface="Lucida Sans"/>
              <a:cs typeface="Lucida Sans"/>
              <a:sym typeface="Lucida Sans"/>
            </a:endParaRPr>
          </a:p>
        </p:txBody>
      </p:sp>
    </p:spTree>
    <p:extLst>
      <p:ext uri="{BB962C8B-B14F-4D97-AF65-F5344CB8AC3E}">
        <p14:creationId xmlns:p14="http://schemas.microsoft.com/office/powerpoint/2010/main" val="3437389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8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a:ea typeface="Lucida Sans"/>
                <a:cs typeface="Lucida Sans"/>
                <a:sym typeface="Lucida Sans"/>
              </a:rPr>
              <a:t>Shift 2: Coherence</a:t>
            </a:r>
          </a:p>
        </p:txBody>
      </p:sp>
      <p:sp>
        <p:nvSpPr>
          <p:cNvPr id="5" name="Shape 786"/>
          <p:cNvSpPr/>
          <p:nvPr/>
        </p:nvSpPr>
        <p:spPr>
          <a:xfrm>
            <a:off x="349839" y="2438400"/>
            <a:ext cx="2760599" cy="2077498"/>
          </a:xfrm>
          <a:prstGeom prst="homePlate">
            <a:avLst>
              <a:gd name="adj" fmla="val 50000"/>
            </a:avLst>
          </a:prstGeom>
          <a:no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0" i="0" u="none" strike="noStrike" cap="none" dirty="0">
                <a:solidFill>
                  <a:schemeClr val="dk1"/>
                </a:solidFill>
                <a:latin typeface="Lucida Sans"/>
                <a:ea typeface="Lucida Sans"/>
                <a:cs typeface="Lucida Sans"/>
                <a:sym typeface="Lucida Sans"/>
              </a:rPr>
              <a:t>Think across grades and link to major topics within grades</a:t>
            </a:r>
          </a:p>
        </p:txBody>
      </p:sp>
      <p:sp>
        <p:nvSpPr>
          <p:cNvPr id="6" name="Shape 787"/>
          <p:cNvSpPr/>
          <p:nvPr/>
        </p:nvSpPr>
        <p:spPr>
          <a:xfrm>
            <a:off x="3429001" y="1687677"/>
            <a:ext cx="5257799" cy="3138323"/>
          </a:xfrm>
          <a:prstGeom prst="rect">
            <a:avLst/>
          </a:prstGeom>
          <a:solidFill>
            <a:schemeClr val="lt1"/>
          </a:solidFill>
          <a:ln w="25400" cap="flat" cmpd="sng">
            <a:solidFill>
              <a:schemeClr val="accent2"/>
            </a:solidFill>
            <a:prstDash val="solid"/>
            <a:round/>
            <a:headEnd type="none" w="med" len="med"/>
            <a:tailEnd type="none" w="med" len="med"/>
          </a:ln>
        </p:spPr>
        <p:txBody>
          <a:bodyPr lIns="91425" tIns="45700" rIns="91425" bIns="45700" anchor="t" anchorCtr="0">
            <a:noAutofit/>
          </a:bodyPr>
          <a:lstStyle/>
          <a:p>
            <a:pPr marL="285750" marR="0" lvl="0" indent="-285750" algn="l" rtl="0">
              <a:lnSpc>
                <a:spcPct val="114000"/>
              </a:lnSpc>
              <a:spcBef>
                <a:spcPts val="0"/>
              </a:spcBef>
              <a:spcAft>
                <a:spcPts val="0"/>
              </a:spcAft>
              <a:buClr>
                <a:schemeClr val="dk1"/>
              </a:buClr>
              <a:buSzPct val="100000"/>
              <a:buFont typeface="Arial"/>
              <a:buChar char="✓"/>
            </a:pPr>
            <a:r>
              <a:rPr lang="en-US" sz="2400" b="0" i="0" u="none" strike="noStrike" cap="none" dirty="0">
                <a:solidFill>
                  <a:srgbClr val="3F3F39"/>
                </a:solidFill>
                <a:latin typeface="Lucida Sans"/>
                <a:ea typeface="Lucida Sans"/>
                <a:cs typeface="Lucida Sans"/>
                <a:sym typeface="Lucida Sans"/>
              </a:rPr>
              <a:t>Connect learning within and across grades </a:t>
            </a:r>
          </a:p>
          <a:p>
            <a:pPr marL="285750" marR="0" lvl="0" indent="-285750" algn="l" rtl="0">
              <a:lnSpc>
                <a:spcPct val="114000"/>
              </a:lnSpc>
              <a:spcBef>
                <a:spcPts val="1200"/>
              </a:spcBef>
              <a:spcAft>
                <a:spcPts val="0"/>
              </a:spcAft>
              <a:buClr>
                <a:schemeClr val="dk1"/>
              </a:buClr>
              <a:buSzPct val="100000"/>
              <a:buFont typeface="Arial"/>
              <a:buChar char="✓"/>
            </a:pPr>
            <a:r>
              <a:rPr lang="en-US" sz="2400" b="0" i="0" u="none" strike="noStrike" cap="none" dirty="0">
                <a:solidFill>
                  <a:srgbClr val="3F3F39"/>
                </a:solidFill>
                <a:latin typeface="Lucida Sans"/>
                <a:ea typeface="Lucida Sans"/>
                <a:cs typeface="Lucida Sans"/>
                <a:sym typeface="Lucida Sans"/>
              </a:rPr>
              <a:t>Each standard is not a new event, but an extension of previous learning</a:t>
            </a:r>
          </a:p>
          <a:p>
            <a:pPr marL="285750" marR="0" lvl="0" indent="-285750" algn="l" rtl="0">
              <a:lnSpc>
                <a:spcPct val="114000"/>
              </a:lnSpc>
              <a:spcBef>
                <a:spcPts val="1200"/>
              </a:spcBef>
              <a:spcAft>
                <a:spcPts val="0"/>
              </a:spcAft>
              <a:buClr>
                <a:srgbClr val="3F3F39"/>
              </a:buClr>
              <a:buSzPct val="100000"/>
              <a:buFont typeface="Noto Sans Symbols"/>
              <a:buChar char="✓"/>
            </a:pPr>
            <a:r>
              <a:rPr lang="en-US" sz="2400" b="0" i="0" u="none" strike="noStrike" cap="none" dirty="0">
                <a:solidFill>
                  <a:srgbClr val="3F3F39"/>
                </a:solidFill>
                <a:latin typeface="Lucida Sans"/>
                <a:ea typeface="Lucida Sans"/>
                <a:cs typeface="Lucida Sans"/>
                <a:sym typeface="Lucida Sans"/>
              </a:rPr>
              <a:t>Mathematics makes sense</a:t>
            </a:r>
          </a:p>
        </p:txBody>
      </p:sp>
    </p:spTree>
    <p:extLst>
      <p:ext uri="{BB962C8B-B14F-4D97-AF65-F5344CB8AC3E}">
        <p14:creationId xmlns:p14="http://schemas.microsoft.com/office/powerpoint/2010/main" val="1455507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9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Coherence is Built Into the Standards</a:t>
            </a:r>
          </a:p>
        </p:txBody>
      </p:sp>
      <p:pic>
        <p:nvPicPr>
          <p:cNvPr id="5" name="Shape 794"/>
          <p:cNvPicPr preferRelativeResize="0"/>
          <p:nvPr/>
        </p:nvPicPr>
        <p:blipFill rotWithShape="1">
          <a:blip r:embed="rId3">
            <a:alphaModFix/>
          </a:blip>
          <a:srcRect/>
          <a:stretch/>
        </p:blipFill>
        <p:spPr>
          <a:xfrm>
            <a:off x="713600" y="1699875"/>
            <a:ext cx="7353300" cy="1928228"/>
          </a:xfrm>
          <a:prstGeom prst="rect">
            <a:avLst/>
          </a:prstGeom>
          <a:noFill/>
          <a:ln>
            <a:noFill/>
          </a:ln>
        </p:spPr>
      </p:pic>
      <p:pic>
        <p:nvPicPr>
          <p:cNvPr id="6" name="Shape 795"/>
          <p:cNvPicPr preferRelativeResize="0"/>
          <p:nvPr/>
        </p:nvPicPr>
        <p:blipFill rotWithShape="1">
          <a:blip r:embed="rId4">
            <a:alphaModFix/>
          </a:blip>
          <a:srcRect/>
          <a:stretch/>
        </p:blipFill>
        <p:spPr>
          <a:xfrm>
            <a:off x="713600" y="4018875"/>
            <a:ext cx="7353300" cy="1314449"/>
          </a:xfrm>
          <a:prstGeom prst="rect">
            <a:avLst/>
          </a:prstGeom>
          <a:noFill/>
          <a:ln>
            <a:noFill/>
          </a:ln>
        </p:spPr>
      </p:pic>
    </p:spTree>
    <p:extLst>
      <p:ext uri="{BB962C8B-B14F-4D97-AF65-F5344CB8AC3E}">
        <p14:creationId xmlns:p14="http://schemas.microsoft.com/office/powerpoint/2010/main" val="3677931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Coherence is Built Into the Standards</a:t>
            </a:r>
          </a:p>
        </p:txBody>
      </p:sp>
      <p:pic>
        <p:nvPicPr>
          <p:cNvPr id="5" name="Shape 802"/>
          <p:cNvPicPr preferRelativeResize="0"/>
          <p:nvPr/>
        </p:nvPicPr>
        <p:blipFill rotWithShape="1">
          <a:blip r:embed="rId3">
            <a:alphaModFix/>
          </a:blip>
          <a:srcRect/>
          <a:stretch/>
        </p:blipFill>
        <p:spPr>
          <a:xfrm>
            <a:off x="666022" y="2174444"/>
            <a:ext cx="7332268" cy="3358450"/>
          </a:xfrm>
          <a:prstGeom prst="rect">
            <a:avLst/>
          </a:prstGeom>
          <a:noFill/>
          <a:ln>
            <a:noFill/>
          </a:ln>
        </p:spPr>
      </p:pic>
      <p:pic>
        <p:nvPicPr>
          <p:cNvPr id="6" name="Shape 803"/>
          <p:cNvPicPr preferRelativeResize="0"/>
          <p:nvPr/>
        </p:nvPicPr>
        <p:blipFill rotWithShape="1">
          <a:blip r:embed="rId4">
            <a:alphaModFix/>
          </a:blip>
          <a:srcRect/>
          <a:stretch/>
        </p:blipFill>
        <p:spPr>
          <a:xfrm>
            <a:off x="666022" y="1529341"/>
            <a:ext cx="7332268" cy="568708"/>
          </a:xfrm>
          <a:prstGeom prst="rect">
            <a:avLst/>
          </a:prstGeom>
          <a:noFill/>
          <a:ln>
            <a:noFill/>
          </a:ln>
        </p:spPr>
      </p:pic>
      <p:sp>
        <p:nvSpPr>
          <p:cNvPr id="7" name="Shape 804"/>
          <p:cNvSpPr/>
          <p:nvPr/>
        </p:nvSpPr>
        <p:spPr>
          <a:xfrm>
            <a:off x="666022" y="2220939"/>
            <a:ext cx="4634396" cy="289785"/>
          </a:xfrm>
          <a:prstGeom prst="rect">
            <a:avLst/>
          </a:prstGeom>
          <a:solidFill>
            <a:srgbClr val="FFFF00">
              <a:alpha val="54901"/>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8" name="Shape 805"/>
          <p:cNvSpPr/>
          <p:nvPr/>
        </p:nvSpPr>
        <p:spPr>
          <a:xfrm>
            <a:off x="1252374" y="5023548"/>
            <a:ext cx="4048044" cy="323366"/>
          </a:xfrm>
          <a:prstGeom prst="rect">
            <a:avLst/>
          </a:prstGeom>
          <a:solidFill>
            <a:srgbClr val="FFFF00">
              <a:alpha val="54901"/>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09398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dirty="0">
                <a:solidFill>
                  <a:srgbClr val="3F3F39"/>
                </a:solidFill>
                <a:latin typeface="Lucida Sans"/>
                <a:ea typeface="Lucida Sans"/>
                <a:cs typeface="Lucida Sans"/>
                <a:sym typeface="Lucida Sans"/>
              </a:rPr>
              <a:t>Shift 3: Rigor</a:t>
            </a:r>
          </a:p>
        </p:txBody>
      </p:sp>
      <p:sp>
        <p:nvSpPr>
          <p:cNvPr id="5" name="Shape 812"/>
          <p:cNvSpPr/>
          <p:nvPr/>
        </p:nvSpPr>
        <p:spPr>
          <a:xfrm>
            <a:off x="349839" y="2438400"/>
            <a:ext cx="2760599" cy="2077498"/>
          </a:xfrm>
          <a:prstGeom prst="homePlate">
            <a:avLst>
              <a:gd name="adj" fmla="val 50000"/>
            </a:avLst>
          </a:prstGeom>
          <a:no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1800" b="0" i="0" u="none" strike="noStrike" cap="none" dirty="0">
                <a:solidFill>
                  <a:srgbClr val="3F3F39"/>
                </a:solidFill>
                <a:latin typeface="Lucida Sans"/>
                <a:ea typeface="Lucida Sans"/>
                <a:cs typeface="Lucida Sans"/>
                <a:sym typeface="Lucida Sans"/>
              </a:rPr>
              <a:t>In major topics, pursue conceptual understanding, procedural skill and fluency, and application</a:t>
            </a:r>
          </a:p>
        </p:txBody>
      </p:sp>
      <p:sp>
        <p:nvSpPr>
          <p:cNvPr id="6" name="Shape 813"/>
          <p:cNvSpPr/>
          <p:nvPr/>
        </p:nvSpPr>
        <p:spPr>
          <a:xfrm>
            <a:off x="3352800" y="1066801"/>
            <a:ext cx="5257799" cy="3911600"/>
          </a:xfrm>
          <a:prstGeom prst="rect">
            <a:avLst/>
          </a:prstGeom>
          <a:solidFill>
            <a:schemeClr val="lt1"/>
          </a:solidFill>
          <a:ln w="25400" cap="flat" cmpd="sng">
            <a:solidFill>
              <a:schemeClr val="accent2"/>
            </a:solidFill>
            <a:prstDash val="solid"/>
            <a:round/>
            <a:headEnd type="none" w="med" len="med"/>
            <a:tailEnd type="none" w="med" len="med"/>
          </a:ln>
        </p:spPr>
        <p:txBody>
          <a:bodyPr lIns="91425" tIns="45700" rIns="91425" bIns="45700" anchor="t" anchorCtr="0">
            <a:noAutofit/>
          </a:bodyPr>
          <a:lstStyle/>
          <a:p>
            <a:pPr marL="285750" marR="0" lvl="0" indent="-285750" algn="l" rtl="0">
              <a:lnSpc>
                <a:spcPct val="114000"/>
              </a:lnSpc>
              <a:spcBef>
                <a:spcPts val="0"/>
              </a:spcBef>
              <a:spcAft>
                <a:spcPts val="0"/>
              </a:spcAft>
              <a:buClr>
                <a:schemeClr val="dk1"/>
              </a:buClr>
              <a:buSzPct val="100000"/>
              <a:buFont typeface="Arial"/>
              <a:buChar char="✓"/>
            </a:pPr>
            <a:r>
              <a:rPr lang="en-US" sz="2400" b="0" i="0" u="none" strike="noStrike" cap="none" dirty="0">
                <a:solidFill>
                  <a:srgbClr val="3F3F39"/>
                </a:solidFill>
                <a:latin typeface="Lucida Sans"/>
                <a:ea typeface="Lucida Sans"/>
                <a:cs typeface="Lucida Sans"/>
                <a:sym typeface="Lucida Sans"/>
              </a:rPr>
              <a:t>CCR standards require a balance of:</a:t>
            </a:r>
          </a:p>
          <a:p>
            <a:pPr marL="457200" marR="0" lvl="1" indent="0" algn="l" rtl="0">
              <a:lnSpc>
                <a:spcPct val="114000"/>
              </a:lnSpc>
              <a:spcBef>
                <a:spcPts val="0"/>
              </a:spcBef>
              <a:spcAft>
                <a:spcPts val="0"/>
              </a:spcAft>
              <a:buClr>
                <a:schemeClr val="dk1"/>
              </a:buClr>
              <a:buSzPct val="25000"/>
              <a:buFont typeface="Lucida Sans"/>
              <a:buNone/>
            </a:pPr>
            <a:r>
              <a:rPr lang="en-US" sz="2400" b="0" i="0" u="none" strike="noStrike" cap="none" dirty="0">
                <a:solidFill>
                  <a:srgbClr val="3F3F39"/>
                </a:solidFill>
                <a:latin typeface="Lucida Sans"/>
                <a:ea typeface="Lucida Sans"/>
                <a:cs typeface="Lucida Sans"/>
                <a:sym typeface="Lucida Sans"/>
              </a:rPr>
              <a:t>	</a:t>
            </a:r>
            <a:r>
              <a:rPr lang="en-US" sz="2200" b="0" i="0" u="none" strike="noStrike" cap="none" dirty="0">
                <a:solidFill>
                  <a:srgbClr val="3F3F39"/>
                </a:solidFill>
                <a:latin typeface="Lucida Sans"/>
                <a:ea typeface="Lucida Sans"/>
                <a:cs typeface="Lucida Sans"/>
                <a:sym typeface="Lucida Sans"/>
              </a:rPr>
              <a:t>-Conceptual understanding</a:t>
            </a:r>
          </a:p>
          <a:p>
            <a:pPr marL="457200" marR="0" lvl="1" indent="0" algn="l" rtl="0">
              <a:lnSpc>
                <a:spcPct val="114000"/>
              </a:lnSpc>
              <a:spcBef>
                <a:spcPts val="0"/>
              </a:spcBef>
              <a:spcAft>
                <a:spcPts val="0"/>
              </a:spcAft>
              <a:buClr>
                <a:schemeClr val="dk1"/>
              </a:buClr>
              <a:buSzPct val="25000"/>
              <a:buFont typeface="Lucida Sans"/>
              <a:buNone/>
            </a:pPr>
            <a:r>
              <a:rPr lang="en-US" sz="2200" b="0" i="0" u="none" strike="noStrike" cap="none" dirty="0">
                <a:solidFill>
                  <a:srgbClr val="3F3F39"/>
                </a:solidFill>
                <a:latin typeface="Lucida Sans"/>
                <a:ea typeface="Lucida Sans"/>
                <a:cs typeface="Lucida Sans"/>
                <a:sym typeface="Lucida Sans"/>
              </a:rPr>
              <a:t>	-Procedural skill and fluency</a:t>
            </a:r>
          </a:p>
          <a:p>
            <a:pPr marL="457200" marR="0" lvl="1" indent="0" algn="l" rtl="0">
              <a:lnSpc>
                <a:spcPct val="114000"/>
              </a:lnSpc>
              <a:spcBef>
                <a:spcPts val="0"/>
              </a:spcBef>
              <a:spcAft>
                <a:spcPts val="0"/>
              </a:spcAft>
              <a:buClr>
                <a:schemeClr val="dk1"/>
              </a:buClr>
              <a:buSzPct val="25000"/>
              <a:buFont typeface="Lucida Sans"/>
              <a:buNone/>
            </a:pPr>
            <a:r>
              <a:rPr lang="en-US" sz="2200" b="0" i="0" u="none" strike="noStrike" cap="none" dirty="0">
                <a:solidFill>
                  <a:srgbClr val="3F3F39"/>
                </a:solidFill>
                <a:latin typeface="Lucida Sans"/>
                <a:ea typeface="Lucida Sans"/>
                <a:cs typeface="Lucida Sans"/>
                <a:sym typeface="Lucida Sans"/>
              </a:rPr>
              <a:t>	-Application in problem- 		 solving situations</a:t>
            </a:r>
          </a:p>
          <a:p>
            <a:pPr marL="285750" marR="0" lvl="0" indent="-285750" algn="l" rtl="0">
              <a:lnSpc>
                <a:spcPct val="114000"/>
              </a:lnSpc>
              <a:spcBef>
                <a:spcPts val="1800"/>
              </a:spcBef>
              <a:spcAft>
                <a:spcPts val="0"/>
              </a:spcAft>
              <a:buClr>
                <a:schemeClr val="dk1"/>
              </a:buClr>
              <a:buSzPct val="100000"/>
              <a:buFont typeface="Arial"/>
              <a:buChar char="✓"/>
            </a:pPr>
            <a:r>
              <a:rPr lang="en-US" sz="2400" b="0" i="0" u="none" strike="noStrike" cap="none" dirty="0">
                <a:solidFill>
                  <a:srgbClr val="3F3F39"/>
                </a:solidFill>
                <a:latin typeface="Lucida Sans"/>
                <a:ea typeface="Lucida Sans"/>
                <a:cs typeface="Lucida Sans"/>
                <a:sym typeface="Lucida Sans"/>
              </a:rPr>
              <a:t>Equal intensity in time, activities, and resources</a:t>
            </a:r>
          </a:p>
        </p:txBody>
      </p:sp>
    </p:spTree>
    <p:extLst>
      <p:ext uri="{BB962C8B-B14F-4D97-AF65-F5344CB8AC3E}">
        <p14:creationId xmlns:p14="http://schemas.microsoft.com/office/powerpoint/2010/main" val="3626119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Shape 8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Rigor is Built </a:t>
            </a:r>
            <a:r>
              <a:rPr lang="en-US" dirty="0"/>
              <a:t>I</a:t>
            </a:r>
            <a:r>
              <a:rPr lang="en-US" sz="2800" b="0" i="0" u="none" strike="noStrike" cap="none" dirty="0">
                <a:solidFill>
                  <a:srgbClr val="3F3F39"/>
                </a:solidFill>
                <a:latin typeface="Lucida Sans"/>
                <a:ea typeface="Lucida Sans"/>
                <a:cs typeface="Lucida Sans"/>
                <a:sym typeface="Lucida Sans"/>
              </a:rPr>
              <a:t>nto the Standards</a:t>
            </a:r>
          </a:p>
        </p:txBody>
      </p:sp>
      <p:sp>
        <p:nvSpPr>
          <p:cNvPr id="820" name="Shape 82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304800" marR="0" lvl="0" indent="0" algn="l" rtl="0">
              <a:lnSpc>
                <a:spcPct val="100000"/>
              </a:lnSpc>
              <a:spcBef>
                <a:spcPts val="0"/>
              </a:spcBef>
              <a:spcAft>
                <a:spcPts val="0"/>
              </a:spcAft>
              <a:buClr>
                <a:srgbClr val="3F3F39"/>
              </a:buClr>
              <a:buSzPct val="25000"/>
              <a:buFont typeface="Arial"/>
              <a:buNone/>
            </a:pPr>
            <a:r>
              <a:rPr lang="en-US" sz="2400" b="0" i="0" u="none" strike="noStrike" cap="none" dirty="0">
                <a:solidFill>
                  <a:srgbClr val="3F3F39"/>
                </a:solidFill>
                <a:latin typeface="Lucida Sans"/>
                <a:ea typeface="Lucida Sans"/>
                <a:cs typeface="Lucida Sans"/>
                <a:sym typeface="Lucida Sans"/>
              </a:rPr>
              <a:t>In many standards, Rigor is built into the language of the standard.  Can </a:t>
            </a:r>
            <a:r>
              <a:rPr lang="en-US" dirty="0"/>
              <a:t>you identify the aspects of Rigor in the standards below?</a:t>
            </a:r>
          </a:p>
          <a:p>
            <a:pPr marL="342900" marR="0" lvl="0" indent="-38100" algn="l" rtl="0">
              <a:lnSpc>
                <a:spcPct val="100000"/>
              </a:lnSpc>
              <a:spcBef>
                <a:spcPts val="480"/>
              </a:spcBef>
              <a:spcAft>
                <a:spcPts val="0"/>
              </a:spcAft>
              <a:buClr>
                <a:srgbClr val="3F3F39"/>
              </a:buClr>
              <a:buSzPct val="100000"/>
              <a:buFont typeface="Arial"/>
              <a:buNone/>
            </a:pPr>
            <a:endParaRPr sz="2400" b="0" i="0" u="none" strike="noStrike" cap="none" dirty="0">
              <a:solidFill>
                <a:srgbClr val="3F3F39"/>
              </a:solidFill>
              <a:latin typeface="Lucida Sans"/>
              <a:ea typeface="Lucida Sans"/>
              <a:cs typeface="Lucida Sans"/>
              <a:sym typeface="Lucida Sans"/>
            </a:endParaRPr>
          </a:p>
          <a:p>
            <a:pPr marL="590550" indent="-285750"/>
            <a:r>
              <a:rPr lang="en-US" sz="1800" b="0" i="0" u="none" strike="noStrike" cap="none" dirty="0">
                <a:solidFill>
                  <a:srgbClr val="3F3F39"/>
                </a:solidFill>
                <a:latin typeface="Lucida Sans"/>
                <a:ea typeface="Lucida Sans"/>
                <a:cs typeface="Lucida Sans"/>
                <a:sym typeface="Lucida Sans"/>
              </a:rPr>
              <a:t>6.EE.B.5 Understand solving an equation or inequality as a process of answering a question: which values from a specified set, if any, make the equation or inequality true? Use substitution to determine whether a given number in a specified set makes an equation or inequality true. </a:t>
            </a:r>
          </a:p>
          <a:p>
            <a:pPr marL="590550" indent="-285750"/>
            <a:r>
              <a:rPr lang="en-US" sz="1800" b="0" i="0" u="none" strike="noStrike" cap="none" dirty="0">
                <a:solidFill>
                  <a:srgbClr val="3F3F39"/>
                </a:solidFill>
                <a:latin typeface="Lucida Sans"/>
                <a:ea typeface="Lucida Sans"/>
                <a:cs typeface="Lucida Sans"/>
                <a:sym typeface="Lucida Sans"/>
              </a:rPr>
              <a:t>6.EE.B.6 Use variables to represent numbers and write expressions when solving a real-world or mathematical problem; understand that a variable can represent an unknown number, or, depending on the purpose at hand, any number in a specified set. </a:t>
            </a:r>
          </a:p>
          <a:p>
            <a:pPr marL="0" marR="0" lvl="0" indent="0" algn="l" rtl="0">
              <a:lnSpc>
                <a:spcPct val="100000"/>
              </a:lnSpc>
              <a:spcBef>
                <a:spcPts val="1800"/>
              </a:spcBef>
              <a:spcAft>
                <a:spcPts val="0"/>
              </a:spcAft>
              <a:buClr>
                <a:srgbClr val="3F3F39"/>
              </a:buClr>
              <a:buSzPct val="25000"/>
              <a:buFont typeface="Arial"/>
              <a:buNone/>
            </a:pPr>
            <a:endParaRPr sz="1800" b="0" i="0" u="none" strike="noStrike" cap="none" dirty="0">
              <a:solidFill>
                <a:srgbClr val="3F3F39"/>
              </a:solidFill>
              <a:latin typeface="Lucida Sans"/>
              <a:ea typeface="Lucida Sans"/>
              <a:cs typeface="Lucida Sans"/>
              <a:sym typeface="Lucida Sans"/>
            </a:endParaRPr>
          </a:p>
          <a:p>
            <a:pPr marL="342900" marR="0" lvl="0" indent="-38100" algn="l" rtl="0">
              <a:lnSpc>
                <a:spcPct val="100000"/>
              </a:lnSpc>
              <a:spcBef>
                <a:spcPts val="480"/>
              </a:spcBef>
              <a:spcAft>
                <a:spcPts val="0"/>
              </a:spcAft>
              <a:buClr>
                <a:srgbClr val="3F3F39"/>
              </a:buClr>
              <a:buSzPct val="100000"/>
              <a:buFont typeface="Arial"/>
              <a:buNone/>
            </a:pPr>
            <a:endParaRPr sz="1800" b="0" i="0" u="none" strike="noStrike" cap="none" dirty="0">
              <a:solidFill>
                <a:srgbClr val="3F3F39"/>
              </a:solidFill>
              <a:latin typeface="Lucida Sans"/>
              <a:ea typeface="Lucida Sans"/>
              <a:cs typeface="Lucida Sans"/>
              <a:sym typeface="Lucida Sans"/>
            </a:endParaRPr>
          </a:p>
        </p:txBody>
      </p:sp>
    </p:spTree>
    <p:extLst>
      <p:ext uri="{BB962C8B-B14F-4D97-AF65-F5344CB8AC3E}">
        <p14:creationId xmlns:p14="http://schemas.microsoft.com/office/powerpoint/2010/main" val="2372622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Rigor is Built </a:t>
            </a:r>
            <a:r>
              <a:rPr lang="en-US" dirty="0"/>
              <a:t>I</a:t>
            </a:r>
            <a:r>
              <a:rPr lang="en-US" sz="2800" b="0" i="0" u="none" strike="noStrike" cap="none" dirty="0">
                <a:solidFill>
                  <a:srgbClr val="3F3F39"/>
                </a:solidFill>
                <a:latin typeface="Lucida Sans"/>
                <a:ea typeface="Lucida Sans"/>
                <a:cs typeface="Lucida Sans"/>
                <a:sym typeface="Lucida Sans"/>
              </a:rPr>
              <a:t>nto the Standards</a:t>
            </a:r>
          </a:p>
        </p:txBody>
      </p:sp>
      <p:sp>
        <p:nvSpPr>
          <p:cNvPr id="827" name="Shape 82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304800" marR="0" lvl="0" indent="0" algn="l" rtl="0">
              <a:lnSpc>
                <a:spcPct val="100000"/>
              </a:lnSpc>
              <a:spcBef>
                <a:spcPts val="0"/>
              </a:spcBef>
              <a:spcAft>
                <a:spcPts val="0"/>
              </a:spcAft>
              <a:buClr>
                <a:srgbClr val="3F3F39"/>
              </a:buClr>
              <a:buSzPct val="25000"/>
              <a:buFont typeface="Arial"/>
              <a:buNone/>
            </a:pPr>
            <a:r>
              <a:rPr lang="en-US" sz="2400" b="0" i="0" u="none" strike="noStrike" cap="none" dirty="0">
                <a:solidFill>
                  <a:srgbClr val="3F3F39"/>
                </a:solidFill>
                <a:latin typeface="Lucida Sans"/>
                <a:ea typeface="Lucida Sans"/>
                <a:cs typeface="Lucida Sans"/>
                <a:sym typeface="Lucida Sans"/>
              </a:rPr>
              <a:t>In many standards, Rigor is built into the language of the standard</a:t>
            </a:r>
          </a:p>
          <a:p>
            <a:pPr marL="342900" marR="0" lvl="0" indent="-38100" algn="l" rtl="0">
              <a:lnSpc>
                <a:spcPct val="100000"/>
              </a:lnSpc>
              <a:spcBef>
                <a:spcPts val="480"/>
              </a:spcBef>
              <a:spcAft>
                <a:spcPts val="0"/>
              </a:spcAft>
              <a:buClr>
                <a:srgbClr val="3F3F39"/>
              </a:buClr>
              <a:buSzPct val="100000"/>
              <a:buFont typeface="Arial"/>
              <a:buNone/>
            </a:pPr>
            <a:endParaRPr sz="2400" b="0" i="0" u="none" strike="noStrike" cap="none" dirty="0">
              <a:solidFill>
                <a:srgbClr val="3F3F39"/>
              </a:solidFill>
              <a:latin typeface="Lucida Sans"/>
              <a:ea typeface="Lucida Sans"/>
              <a:cs typeface="Lucida Sans"/>
              <a:sym typeface="Lucida Sans"/>
            </a:endParaRPr>
          </a:p>
          <a:p>
            <a:pPr marL="590550" indent="-285750"/>
            <a:r>
              <a:rPr lang="en-US" sz="1800" b="0" i="0" u="none" strike="noStrike" cap="none" dirty="0">
                <a:solidFill>
                  <a:srgbClr val="3F3F39"/>
                </a:solidFill>
                <a:latin typeface="Lucida Sans"/>
                <a:ea typeface="Lucida Sans"/>
                <a:cs typeface="Lucida Sans"/>
                <a:sym typeface="Lucida Sans"/>
              </a:rPr>
              <a:t>6.EE.B.5 Understand solving an equation or inequality as a process of answering a question: which values from a specified set, if any, make the equation or inequality true? Use substitution to determine whether a given number in a specified set makes an equation or inequality true. </a:t>
            </a:r>
          </a:p>
          <a:p>
            <a:pPr marL="590550" indent="-285750"/>
            <a:r>
              <a:rPr lang="en-US" sz="1800" b="0" i="0" u="none" strike="noStrike" cap="none" dirty="0">
                <a:solidFill>
                  <a:srgbClr val="3F3F39"/>
                </a:solidFill>
                <a:latin typeface="Lucida Sans"/>
                <a:ea typeface="Lucida Sans"/>
                <a:cs typeface="Lucida Sans"/>
                <a:sym typeface="Lucida Sans"/>
              </a:rPr>
              <a:t>6.EE.B.6 Use variables to represent numbers and write expressions when solving a real-world or mathematical problem; understand that a variable can represent an unknown number, or, depending on the purpose at hand, any number in a specified set. </a:t>
            </a:r>
          </a:p>
          <a:p>
            <a:pPr marL="0" marR="0" lvl="0" indent="0" algn="l" rtl="0">
              <a:lnSpc>
                <a:spcPct val="100000"/>
              </a:lnSpc>
              <a:spcBef>
                <a:spcPts val="1800"/>
              </a:spcBef>
              <a:spcAft>
                <a:spcPts val="0"/>
              </a:spcAft>
              <a:buClr>
                <a:srgbClr val="3F3F39"/>
              </a:buClr>
              <a:buSzPct val="25000"/>
              <a:buFont typeface="Arial"/>
              <a:buNone/>
            </a:pPr>
            <a:endParaRPr sz="1800" b="0" i="0" u="none" strike="noStrike" cap="none" dirty="0">
              <a:solidFill>
                <a:srgbClr val="3F3F39"/>
              </a:solidFill>
              <a:latin typeface="Lucida Sans"/>
              <a:ea typeface="Lucida Sans"/>
              <a:cs typeface="Lucida Sans"/>
              <a:sym typeface="Lucida Sans"/>
            </a:endParaRPr>
          </a:p>
          <a:p>
            <a:pPr marL="342900" marR="0" lvl="0" indent="-38100" algn="l" rtl="0">
              <a:lnSpc>
                <a:spcPct val="100000"/>
              </a:lnSpc>
              <a:spcBef>
                <a:spcPts val="480"/>
              </a:spcBef>
              <a:spcAft>
                <a:spcPts val="0"/>
              </a:spcAft>
              <a:buClr>
                <a:srgbClr val="3F3F39"/>
              </a:buClr>
              <a:buSzPct val="100000"/>
              <a:buFont typeface="Arial"/>
              <a:buNone/>
            </a:pPr>
            <a:endParaRPr sz="1800" b="0" i="0" u="none" strike="noStrike" cap="none" dirty="0">
              <a:solidFill>
                <a:srgbClr val="3F3F39"/>
              </a:solidFill>
              <a:latin typeface="Lucida Sans"/>
              <a:ea typeface="Lucida Sans"/>
              <a:cs typeface="Lucida Sans"/>
              <a:sym typeface="Lucida Sans"/>
            </a:endParaRPr>
          </a:p>
        </p:txBody>
      </p:sp>
      <p:sp>
        <p:nvSpPr>
          <p:cNvPr id="828" name="Shape 828"/>
          <p:cNvSpPr/>
          <p:nvPr/>
        </p:nvSpPr>
        <p:spPr>
          <a:xfrm>
            <a:off x="2074777" y="2905267"/>
            <a:ext cx="1296537" cy="232011"/>
          </a:xfrm>
          <a:prstGeom prst="rect">
            <a:avLst/>
          </a:prstGeom>
          <a:solidFill>
            <a:srgbClr val="FFFF00">
              <a:alpha val="38823"/>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829" name="Shape 829"/>
          <p:cNvSpPr/>
          <p:nvPr/>
        </p:nvSpPr>
        <p:spPr>
          <a:xfrm>
            <a:off x="7053617" y="4709709"/>
            <a:ext cx="1296537" cy="232011"/>
          </a:xfrm>
          <a:prstGeom prst="rect">
            <a:avLst/>
          </a:prstGeom>
          <a:solidFill>
            <a:srgbClr val="FFFF00">
              <a:alpha val="38823"/>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830" name="Shape 830"/>
          <p:cNvSpPr/>
          <p:nvPr/>
        </p:nvSpPr>
        <p:spPr>
          <a:xfrm>
            <a:off x="5336698" y="3543465"/>
            <a:ext cx="1865192" cy="213814"/>
          </a:xfrm>
          <a:prstGeom prst="rect">
            <a:avLst/>
          </a:prstGeom>
          <a:solidFill>
            <a:srgbClr val="00B0F0">
              <a:alpha val="38823"/>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831" name="Shape 831"/>
          <p:cNvSpPr/>
          <p:nvPr/>
        </p:nvSpPr>
        <p:spPr>
          <a:xfrm>
            <a:off x="2670410" y="4709708"/>
            <a:ext cx="4219488" cy="232011"/>
          </a:xfrm>
          <a:prstGeom prst="rect">
            <a:avLst/>
          </a:prstGeom>
          <a:solidFill>
            <a:srgbClr val="7030A0">
              <a:alpha val="38823"/>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47281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Shape 8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Experience the Content of the Lesson</a:t>
            </a:r>
          </a:p>
        </p:txBody>
      </p:sp>
      <p:pic>
        <p:nvPicPr>
          <p:cNvPr id="845" name="Shape 845"/>
          <p:cNvPicPr preferRelativeResize="0"/>
          <p:nvPr/>
        </p:nvPicPr>
        <p:blipFill rotWithShape="1">
          <a:blip r:embed="rId3">
            <a:alphaModFix/>
          </a:blip>
          <a:srcRect/>
          <a:stretch/>
        </p:blipFill>
        <p:spPr>
          <a:xfrm>
            <a:off x="619931" y="1600200"/>
            <a:ext cx="7284203" cy="4287537"/>
          </a:xfrm>
          <a:prstGeom prst="rect">
            <a:avLst/>
          </a:prstGeom>
          <a:noFill/>
          <a:ln>
            <a:noFill/>
          </a:ln>
        </p:spPr>
      </p:pic>
    </p:spTree>
    <p:extLst>
      <p:ext uri="{BB962C8B-B14F-4D97-AF65-F5344CB8AC3E}">
        <p14:creationId xmlns:p14="http://schemas.microsoft.com/office/powerpoint/2010/main" val="1802418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Experience the Content of the Lesson</a:t>
            </a:r>
          </a:p>
        </p:txBody>
      </p:sp>
      <p:sp>
        <p:nvSpPr>
          <p:cNvPr id="852" name="Shape 85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304800" indent="0">
              <a:spcBef>
                <a:spcPts val="0"/>
              </a:spcBef>
              <a:buNone/>
            </a:pPr>
            <a:r>
              <a:rPr lang="en-US" sz="2400" b="0" i="0" u="none" strike="noStrike" cap="none" dirty="0">
                <a:solidFill>
                  <a:srgbClr val="3F3F39"/>
                </a:solidFill>
                <a:latin typeface="Lucida Sans"/>
                <a:ea typeface="Lucida Sans"/>
                <a:cs typeface="Lucida Sans"/>
                <a:sym typeface="Lucida Sans"/>
              </a:rPr>
              <a:t>Which standard(s) does this assignment address?</a:t>
            </a:r>
          </a:p>
        </p:txBody>
      </p:sp>
    </p:spTree>
    <p:extLst>
      <p:ext uri="{BB962C8B-B14F-4D97-AF65-F5344CB8AC3E}">
        <p14:creationId xmlns:p14="http://schemas.microsoft.com/office/powerpoint/2010/main" val="950998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Reflection</a:t>
            </a:r>
          </a:p>
        </p:txBody>
      </p:sp>
      <p:sp>
        <p:nvSpPr>
          <p:cNvPr id="588" name="Shape 58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F3F39"/>
              </a:buClr>
              <a:buSzPct val="25000"/>
              <a:buFont typeface="Arial"/>
              <a:buNone/>
            </a:pPr>
            <a:r>
              <a:rPr lang="en-US" dirty="0"/>
              <a:t>Based on your role in the learning community, how does doing the math help you to think about how students will engage with this content?</a:t>
            </a:r>
          </a:p>
          <a:p>
            <a:pPr marL="0" marR="0" lvl="0" indent="0" algn="l" rtl="0">
              <a:lnSpc>
                <a:spcPct val="100000"/>
              </a:lnSpc>
              <a:spcBef>
                <a:spcPts val="0"/>
              </a:spcBef>
              <a:spcAft>
                <a:spcPts val="0"/>
              </a:spcAft>
              <a:buClr>
                <a:srgbClr val="3F3F39"/>
              </a:buClr>
              <a:buSzPct val="25000"/>
              <a:buFont typeface="Arial"/>
              <a:buNone/>
            </a:pPr>
            <a:endParaRPr lang="en-US" dirty="0"/>
          </a:p>
          <a:p>
            <a:pPr marL="0" marR="0" lvl="0" indent="0" algn="l" rtl="0">
              <a:lnSpc>
                <a:spcPct val="100000"/>
              </a:lnSpc>
              <a:spcBef>
                <a:spcPts val="0"/>
              </a:spcBef>
              <a:spcAft>
                <a:spcPts val="0"/>
              </a:spcAft>
              <a:buClr>
                <a:srgbClr val="3F3F39"/>
              </a:buClr>
              <a:buSzPct val="25000"/>
              <a:buFont typeface="Arial"/>
              <a:buNone/>
            </a:pPr>
            <a:br>
              <a:rPr lang="en-US" dirty="0"/>
            </a:br>
            <a:endParaRPr lang="en-US" dirty="0"/>
          </a:p>
        </p:txBody>
      </p:sp>
    </p:spTree>
    <p:extLst>
      <p:ext uri="{BB962C8B-B14F-4D97-AF65-F5344CB8AC3E}">
        <p14:creationId xmlns:p14="http://schemas.microsoft.com/office/powerpoint/2010/main" val="2080797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Shape 8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dirty="0"/>
              <a:t>Module Overview</a:t>
            </a:r>
          </a:p>
        </p:txBody>
      </p:sp>
      <p:pic>
        <p:nvPicPr>
          <p:cNvPr id="6" name="Picture 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21" y="1417637"/>
            <a:ext cx="756542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7" name="Shape 867"/>
          <p:cNvSpPr/>
          <p:nvPr/>
        </p:nvSpPr>
        <p:spPr>
          <a:xfrm>
            <a:off x="856541" y="3218183"/>
            <a:ext cx="7371188" cy="532408"/>
          </a:xfrm>
          <a:prstGeom prst="rect">
            <a:avLst/>
          </a:prstGeom>
          <a:noFill/>
          <a:ln w="1143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7341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Learning Goals</a:t>
            </a:r>
          </a:p>
        </p:txBody>
      </p:sp>
      <p:sp>
        <p:nvSpPr>
          <p:cNvPr id="681" name="Shape 681"/>
          <p:cNvSpPr txBox="1">
            <a:spLocks noGrp="1"/>
          </p:cNvSpPr>
          <p:nvPr>
            <p:ph type="body" idx="1"/>
          </p:nvPr>
        </p:nvSpPr>
        <p:spPr>
          <a:xfrm>
            <a:off x="457200" y="1247736"/>
            <a:ext cx="8229600" cy="4619663"/>
          </a:xfrm>
          <a:prstGeom prst="rect">
            <a:avLst/>
          </a:prstGeom>
          <a:noFill/>
          <a:ln>
            <a:noFill/>
          </a:ln>
        </p:spPr>
        <p:txBody>
          <a:bodyPr lIns="91425" tIns="45700" rIns="91425" bIns="45700" anchor="t" anchorCtr="0">
            <a:noAutofit/>
          </a:bodyPr>
          <a:lstStyle/>
          <a:p>
            <a:pPr indent="-288925"/>
            <a:r>
              <a:rPr lang="en-US" sz="2000" dirty="0"/>
              <a:t>Examine and discuss evidence of standards-aligned practice using content-specific tools and resources including Instructional Practice Guide (IPG) and Beyond the Lesson Discussion Guide</a:t>
            </a:r>
          </a:p>
          <a:p>
            <a:pPr indent="-288925"/>
            <a:r>
              <a:rPr lang="en-US" sz="2000" dirty="0"/>
              <a:t>Engage with authentic lesson content and discuss the related Shifts and specific standards required (e.g.,:  do the math problem)</a:t>
            </a:r>
          </a:p>
          <a:p>
            <a:pPr indent="-288925"/>
            <a:r>
              <a:rPr lang="en-US" sz="2000" dirty="0"/>
              <a:t>Observe lesson video and gather evidence of teacher and student actions that exemplify standards-aligned instruction</a:t>
            </a:r>
          </a:p>
          <a:p>
            <a:pPr indent="-288925"/>
            <a:r>
              <a:rPr lang="en-US" sz="2000" dirty="0"/>
              <a:t>Analyze and interpret lesson plans and student work to collect and discuss evidence of standards-aligned practice</a:t>
            </a:r>
          </a:p>
          <a:p>
            <a:pPr indent="-288925"/>
            <a:r>
              <a:rPr lang="en-US" sz="2000" dirty="0"/>
              <a:t>Summarize overall trends of standards-aligned practice and discuss implications and next steps based on a variety of specific roles and contexts</a:t>
            </a:r>
          </a:p>
          <a:p>
            <a:pPr marL="342900" marR="0" lvl="0" indent="-342900" algn="l" rtl="0">
              <a:lnSpc>
                <a:spcPct val="90000"/>
              </a:lnSpc>
              <a:spcBef>
                <a:spcPts val="444"/>
              </a:spcBef>
              <a:spcAft>
                <a:spcPts val="0"/>
              </a:spcAft>
              <a:buClr>
                <a:srgbClr val="3F3F39"/>
              </a:buClr>
              <a:buSzPct val="25000"/>
              <a:buFont typeface="Arial"/>
              <a:buNone/>
            </a:pPr>
            <a:endParaRPr sz="2220" b="1" i="0" u="none" strike="noStrike" cap="none" dirty="0">
              <a:solidFill>
                <a:srgbClr val="3F3F39"/>
              </a:solidFill>
              <a:latin typeface="Lucida Sans"/>
              <a:ea typeface="Lucida Sans"/>
              <a:cs typeface="Lucida Sans"/>
              <a:sym typeface="Lucida Sans"/>
            </a:endParaRPr>
          </a:p>
          <a:p>
            <a:pPr marL="342900" marR="0" lvl="0" indent="-342900" algn="l" rtl="0">
              <a:lnSpc>
                <a:spcPct val="90000"/>
              </a:lnSpc>
              <a:spcBef>
                <a:spcPts val="444"/>
              </a:spcBef>
              <a:spcAft>
                <a:spcPts val="0"/>
              </a:spcAft>
              <a:buClr>
                <a:srgbClr val="3F3F39"/>
              </a:buClr>
              <a:buSzPct val="25000"/>
              <a:buFont typeface="Arial"/>
              <a:buNone/>
            </a:pPr>
            <a:endParaRPr sz="2220" b="0" i="0" u="none" strike="noStrike" cap="none" dirty="0">
              <a:solidFill>
                <a:srgbClr val="3F3F39"/>
              </a:solidFill>
              <a:latin typeface="Lucida Sans"/>
              <a:ea typeface="Lucida Sans"/>
              <a:cs typeface="Lucida Sans"/>
              <a:sym typeface="Lucida Sans"/>
            </a:endParaRPr>
          </a:p>
        </p:txBody>
      </p:sp>
    </p:spTree>
    <p:extLst>
      <p:ext uri="{BB962C8B-B14F-4D97-AF65-F5344CB8AC3E}">
        <p14:creationId xmlns:p14="http://schemas.microsoft.com/office/powerpoint/2010/main" val="2778308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Goals and Activities in this Component</a:t>
            </a:r>
          </a:p>
        </p:txBody>
      </p:sp>
      <p:sp>
        <p:nvSpPr>
          <p:cNvPr id="603" name="Shape 60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228600" indent="0">
              <a:spcBef>
                <a:spcPts val="0"/>
              </a:spcBef>
              <a:buClr>
                <a:schemeClr val="dk1"/>
              </a:buClr>
              <a:buNone/>
            </a:pPr>
            <a:r>
              <a:rPr lang="en-US" dirty="0"/>
              <a:t>Observe lesson video and gather evidence of teacher and student actions that exemplify standards- aligned instruction.</a:t>
            </a:r>
          </a:p>
          <a:p>
            <a:pPr marL="228600" indent="0">
              <a:spcBef>
                <a:spcPts val="0"/>
              </a:spcBef>
              <a:buClr>
                <a:schemeClr val="dk1"/>
              </a:buClr>
              <a:buNone/>
            </a:pPr>
            <a:endParaRPr lang="en-US" dirty="0">
              <a:solidFill>
                <a:schemeClr val="dk1"/>
              </a:solidFill>
            </a:endParaRPr>
          </a:p>
          <a:p>
            <a:pPr marL="571500" indent="-342900">
              <a:spcBef>
                <a:spcPts val="0"/>
              </a:spcBef>
              <a:buClr>
                <a:schemeClr val="dk1"/>
              </a:buClr>
            </a:pPr>
            <a:endParaRPr lang="en-US" dirty="0">
              <a:solidFill>
                <a:schemeClr val="dk1"/>
              </a:solidFill>
            </a:endParaRPr>
          </a:p>
          <a:p>
            <a:pPr marL="571500" indent="-342900">
              <a:spcBef>
                <a:spcPts val="0"/>
              </a:spcBef>
              <a:buClr>
                <a:schemeClr val="dk1"/>
              </a:buClr>
            </a:pPr>
            <a:r>
              <a:rPr lang="en-US" dirty="0"/>
              <a:t>Dive into IPG: Core Actions 2 &amp; 3</a:t>
            </a:r>
          </a:p>
          <a:p>
            <a:pPr indent="-342900">
              <a:spcBef>
                <a:spcPts val="0"/>
              </a:spcBef>
            </a:pPr>
            <a:endParaRPr dirty="0"/>
          </a:p>
          <a:p>
            <a:pPr marL="571500" indent="-342900">
              <a:spcBef>
                <a:spcPts val="0"/>
              </a:spcBef>
              <a:buClr>
                <a:schemeClr val="dk1"/>
              </a:buClr>
            </a:pPr>
            <a:r>
              <a:rPr lang="en-US" dirty="0"/>
              <a:t>Watch the lesson video </a:t>
            </a:r>
          </a:p>
          <a:p>
            <a:pPr indent="-342900">
              <a:spcBef>
                <a:spcPts val="0"/>
              </a:spcBef>
            </a:pPr>
            <a:endParaRPr dirty="0"/>
          </a:p>
          <a:p>
            <a:pPr marL="571500" indent="-342900">
              <a:spcBef>
                <a:spcPts val="0"/>
              </a:spcBef>
              <a:buClr>
                <a:schemeClr val="dk1"/>
              </a:buClr>
            </a:pPr>
            <a:r>
              <a:rPr lang="en-US" dirty="0"/>
              <a:t>Complete the IPG</a:t>
            </a:r>
          </a:p>
        </p:txBody>
      </p:sp>
    </p:spTree>
    <p:extLst>
      <p:ext uri="{BB962C8B-B14F-4D97-AF65-F5344CB8AC3E}">
        <p14:creationId xmlns:p14="http://schemas.microsoft.com/office/powerpoint/2010/main" val="3226976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title"/>
          </p:nvPr>
        </p:nvSpPr>
        <p:spPr>
          <a:xfrm>
            <a:off x="457200" y="4270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520" b="0" i="0" u="none" strike="noStrike" cap="none" dirty="0">
                <a:solidFill>
                  <a:srgbClr val="3F3F39"/>
                </a:solidFill>
                <a:latin typeface="Lucida Sans"/>
                <a:ea typeface="Lucida Sans"/>
                <a:cs typeface="Lucida Sans"/>
                <a:sym typeface="Lucida Sans"/>
              </a:rPr>
              <a:t>Core Action 2:  </a:t>
            </a:r>
            <a:r>
              <a:rPr lang="en-US" sz="2520" b="0" i="1" u="none" strike="noStrike" cap="none" dirty="0">
                <a:solidFill>
                  <a:schemeClr val="accent1"/>
                </a:solidFill>
                <a:latin typeface="Lucida Sans"/>
                <a:ea typeface="Lucida Sans"/>
                <a:cs typeface="Lucida Sans"/>
                <a:sym typeface="Lucida Sans"/>
              </a:rPr>
              <a:t>Employ instructional practices that allow all students to learn the content of the lesson. </a:t>
            </a:r>
            <a:br>
              <a:rPr lang="en-US" sz="2520" b="0" i="1" u="none" strike="noStrike" cap="none" dirty="0">
                <a:solidFill>
                  <a:schemeClr val="accent1"/>
                </a:solidFill>
                <a:latin typeface="Lucida Sans"/>
                <a:ea typeface="Lucida Sans"/>
                <a:cs typeface="Lucida Sans"/>
                <a:sym typeface="Lucida Sans"/>
              </a:rPr>
            </a:br>
            <a:endParaRPr lang="en-US" sz="2520" b="0" i="1" u="none" strike="noStrike" cap="none" dirty="0">
              <a:solidFill>
                <a:schemeClr val="accent1"/>
              </a:solidFill>
              <a:latin typeface="Lucida Sans"/>
              <a:ea typeface="Lucida Sans"/>
              <a:cs typeface="Lucida Sans"/>
              <a:sym typeface="Lucida Sans"/>
            </a:endParaRPr>
          </a:p>
        </p:txBody>
      </p:sp>
      <p:sp>
        <p:nvSpPr>
          <p:cNvPr id="884" name="Shape 884"/>
          <p:cNvSpPr txBox="1">
            <a:spLocks noGrp="1"/>
          </p:cNvSpPr>
          <p:nvPr>
            <p:ph type="body" idx="1"/>
          </p:nvPr>
        </p:nvSpPr>
        <p:spPr>
          <a:xfrm>
            <a:off x="457200" y="1616075"/>
            <a:ext cx="8229600" cy="47967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400"/>
              </a:spcAft>
              <a:buClr>
                <a:schemeClr val="dk1"/>
              </a:buClr>
              <a:buSzPct val="25000"/>
              <a:buFont typeface="Arial"/>
              <a:buNone/>
            </a:pPr>
            <a:r>
              <a:rPr lang="en-US" sz="2040" b="0" i="0" u="none" strike="noStrike" cap="none" dirty="0">
                <a:latin typeface="Lucida Sans"/>
                <a:ea typeface="Lucida Sans"/>
                <a:cs typeface="Lucida Sans"/>
                <a:sym typeface="Lucida Sans"/>
              </a:rPr>
              <a:t>Indicators:</a:t>
            </a:r>
          </a:p>
          <a:p>
            <a:pPr marL="457200" marR="0" lvl="0" indent="-457200" algn="l" rtl="0">
              <a:lnSpc>
                <a:spcPct val="90000"/>
              </a:lnSpc>
              <a:spcBef>
                <a:spcPts val="408"/>
              </a:spcBef>
              <a:spcAft>
                <a:spcPts val="200"/>
              </a:spcAft>
              <a:buClr>
                <a:srgbClr val="3F3F39"/>
              </a:buClr>
              <a:buSzPct val="100000"/>
              <a:buFont typeface="Calibri"/>
              <a:buAutoNum type="alphaUcPeriod"/>
            </a:pPr>
            <a:r>
              <a:rPr lang="en-US" sz="1900" b="0" i="0" u="none" strike="noStrike" cap="none" dirty="0">
                <a:solidFill>
                  <a:srgbClr val="3F3F39"/>
                </a:solidFill>
                <a:latin typeface="Lucida Sans"/>
                <a:ea typeface="Lucida Sans"/>
                <a:cs typeface="Lucida Sans"/>
                <a:sym typeface="Lucida Sans"/>
              </a:rPr>
              <a:t>The teacher makes the mathematics of the lesson explicit </a:t>
            </a:r>
            <a:r>
              <a:rPr lang="en-US" sz="1900" dirty="0"/>
              <a:t>through the use of</a:t>
            </a:r>
            <a:r>
              <a:rPr lang="en-US" sz="1900" b="0" i="0" u="none" strike="noStrike" cap="none" dirty="0">
                <a:solidFill>
                  <a:srgbClr val="3F3F39"/>
                </a:solidFill>
                <a:latin typeface="Lucida Sans"/>
                <a:ea typeface="Lucida Sans"/>
                <a:cs typeface="Lucida Sans"/>
                <a:sym typeface="Lucida Sans"/>
              </a:rPr>
              <a:t> explanations, representations, tasks, and/or examples. </a:t>
            </a:r>
          </a:p>
          <a:p>
            <a:pPr marL="457200" marR="0" lvl="0" indent="-457200" algn="l" rtl="0">
              <a:lnSpc>
                <a:spcPct val="90000"/>
              </a:lnSpc>
              <a:spcBef>
                <a:spcPts val="408"/>
              </a:spcBef>
              <a:spcAft>
                <a:spcPts val="200"/>
              </a:spcAft>
              <a:buClr>
                <a:srgbClr val="3F3F39"/>
              </a:buClr>
              <a:buSzPct val="100000"/>
              <a:buFont typeface="Calibri"/>
              <a:buAutoNum type="alphaUcPeriod"/>
            </a:pPr>
            <a:r>
              <a:rPr lang="en-US" sz="1900" b="0" i="0" u="none" strike="noStrike" cap="none" dirty="0">
                <a:solidFill>
                  <a:srgbClr val="3F3F39"/>
                </a:solidFill>
                <a:latin typeface="Lucida Sans"/>
                <a:ea typeface="Lucida Sans"/>
                <a:cs typeface="Lucida Sans"/>
                <a:sym typeface="Lucida Sans"/>
              </a:rPr>
              <a:t>The teacher strengthens all students’ understanding of the content by strategically sharing students’ representations and/or solution methods.</a:t>
            </a:r>
          </a:p>
          <a:p>
            <a:pPr marL="457200" marR="0" lvl="0" indent="-457200" algn="l" rtl="0">
              <a:lnSpc>
                <a:spcPct val="90000"/>
              </a:lnSpc>
              <a:spcBef>
                <a:spcPts val="408"/>
              </a:spcBef>
              <a:spcAft>
                <a:spcPts val="200"/>
              </a:spcAft>
              <a:buClr>
                <a:srgbClr val="3F3F39"/>
              </a:buClr>
              <a:buSzPct val="100000"/>
              <a:buFont typeface="Calibri"/>
              <a:buAutoNum type="alphaUcPeriod"/>
            </a:pPr>
            <a:r>
              <a:rPr lang="en-US" sz="1900" b="0" i="0" u="none" strike="noStrike" cap="none" dirty="0">
                <a:solidFill>
                  <a:srgbClr val="3F3F39"/>
                </a:solidFill>
                <a:latin typeface="Lucida Sans"/>
                <a:ea typeface="Lucida Sans"/>
                <a:cs typeface="Lucida Sans"/>
                <a:sym typeface="Lucida Sans"/>
              </a:rPr>
              <a:t>The teacher deliberately checks for understanding throughout the lesson to surface misconceptions and </a:t>
            </a:r>
            <a:r>
              <a:rPr lang="en-US" sz="1900" dirty="0">
                <a:ea typeface="Lucida Sans"/>
                <a:sym typeface="Lucida Sans"/>
              </a:rPr>
              <a:t>opportunities for growth, </a:t>
            </a:r>
            <a:r>
              <a:rPr lang="en-US" sz="1900" b="0" i="0" u="none" strike="noStrike" cap="none" dirty="0">
                <a:solidFill>
                  <a:srgbClr val="3F3F39"/>
                </a:solidFill>
                <a:latin typeface="Lucida Sans"/>
                <a:ea typeface="Lucida Sans"/>
                <a:cs typeface="Lucida Sans"/>
                <a:sym typeface="Lucida Sans"/>
              </a:rPr>
              <a:t>and adapts the lesson according to student understanding.</a:t>
            </a:r>
          </a:p>
          <a:p>
            <a:pPr marL="457200" marR="0" lvl="0" indent="-457200" algn="l" rtl="0">
              <a:lnSpc>
                <a:spcPct val="90000"/>
              </a:lnSpc>
              <a:spcBef>
                <a:spcPts val="408"/>
              </a:spcBef>
              <a:spcAft>
                <a:spcPts val="200"/>
              </a:spcAft>
              <a:buClr>
                <a:srgbClr val="3F3F39"/>
              </a:buClr>
              <a:buSzPct val="100000"/>
              <a:buFont typeface="Calibri"/>
              <a:buAutoNum type="alphaUcPeriod"/>
            </a:pPr>
            <a:r>
              <a:rPr lang="en-US" sz="1900" b="0" i="0" u="none" strike="noStrike" cap="none" dirty="0">
                <a:solidFill>
                  <a:srgbClr val="3F3F39"/>
                </a:solidFill>
                <a:latin typeface="Lucida Sans"/>
                <a:ea typeface="Lucida Sans"/>
                <a:cs typeface="Lucida Sans"/>
                <a:sym typeface="Lucida Sans"/>
              </a:rPr>
              <a:t>The teacher facilitates the summary of the mathematics with references to student work and discussion in order to reinforce the </a:t>
            </a:r>
            <a:r>
              <a:rPr lang="en-US" sz="1900" dirty="0"/>
              <a:t>purpose</a:t>
            </a:r>
            <a:r>
              <a:rPr lang="en-US" sz="1900" b="0" i="0" u="none" strike="noStrike" cap="none" dirty="0">
                <a:solidFill>
                  <a:srgbClr val="3F3F39"/>
                </a:solidFill>
                <a:latin typeface="Lucida Sans"/>
                <a:ea typeface="Lucida Sans"/>
                <a:cs typeface="Lucida Sans"/>
                <a:sym typeface="Lucida Sans"/>
              </a:rPr>
              <a:t> of the lesson.</a:t>
            </a:r>
            <a:r>
              <a:rPr lang="en-US" sz="2040" b="0" i="0" u="none" strike="noStrike" cap="none" dirty="0">
                <a:solidFill>
                  <a:srgbClr val="3F3F39"/>
                </a:solidFill>
                <a:latin typeface="Lucida Sans"/>
                <a:ea typeface="Lucida Sans"/>
                <a:cs typeface="Lucida Sans"/>
                <a:sym typeface="Lucida Sans"/>
              </a:rPr>
              <a:t> </a:t>
            </a:r>
          </a:p>
        </p:txBody>
      </p:sp>
    </p:spTree>
    <p:extLst>
      <p:ext uri="{BB962C8B-B14F-4D97-AF65-F5344CB8AC3E}">
        <p14:creationId xmlns:p14="http://schemas.microsoft.com/office/powerpoint/2010/main" val="1207900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pic>
        <p:nvPicPr>
          <p:cNvPr id="3" name="Picture 2">
            <a:extLst>
              <a:ext uri="{FF2B5EF4-FFF2-40B4-BE49-F238E27FC236}">
                <a16:creationId xmlns:a16="http://schemas.microsoft.com/office/drawing/2014/main" id="{09470367-D166-442C-99E3-CA4E67AE1D28}"/>
              </a:ext>
            </a:extLst>
          </p:cNvPr>
          <p:cNvPicPr>
            <a:picLocks noChangeAspect="1"/>
          </p:cNvPicPr>
          <p:nvPr/>
        </p:nvPicPr>
        <p:blipFill>
          <a:blip r:embed="rId3"/>
          <a:stretch>
            <a:fillRect/>
          </a:stretch>
        </p:blipFill>
        <p:spPr>
          <a:xfrm>
            <a:off x="504825" y="1882609"/>
            <a:ext cx="8134350" cy="1857375"/>
          </a:xfrm>
          <a:prstGeom prst="rect">
            <a:avLst/>
          </a:prstGeom>
        </p:spPr>
      </p:pic>
      <p:sp>
        <p:nvSpPr>
          <p:cNvPr id="874" name="Shape 87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Core Action 2</a:t>
            </a:r>
          </a:p>
        </p:txBody>
      </p:sp>
      <p:sp>
        <p:nvSpPr>
          <p:cNvPr id="875" name="Shape 875"/>
          <p:cNvSpPr txBox="1"/>
          <p:nvPr/>
        </p:nvSpPr>
        <p:spPr>
          <a:xfrm>
            <a:off x="6618375" y="608053"/>
            <a:ext cx="2681100" cy="688499"/>
          </a:xfrm>
          <a:prstGeom prst="rect">
            <a:avLst/>
          </a:prstGeom>
          <a:noFill/>
          <a:ln>
            <a:noFill/>
          </a:ln>
        </p:spPr>
        <p:txBody>
          <a:bodyPr lIns="91425" tIns="91425" rIns="91425" bIns="91425" anchor="t" anchorCtr="0">
            <a:noAutofit/>
          </a:bodyPr>
          <a:lstStyle/>
          <a:p>
            <a:pPr lvl="0">
              <a:spcBef>
                <a:spcPts val="0"/>
              </a:spcBef>
              <a:buNone/>
            </a:pPr>
            <a:r>
              <a:rPr lang="en-US" sz="1500" dirty="0">
                <a:latin typeface="Allerta"/>
                <a:ea typeface="Allerta"/>
                <a:cs typeface="Allerta"/>
                <a:sym typeface="Allerta"/>
              </a:rPr>
              <a:t>Rating scale</a:t>
            </a:r>
          </a:p>
        </p:txBody>
      </p:sp>
      <p:cxnSp>
        <p:nvCxnSpPr>
          <p:cNvPr id="876" name="Shape 876"/>
          <p:cNvCxnSpPr/>
          <p:nvPr/>
        </p:nvCxnSpPr>
        <p:spPr>
          <a:xfrm flipH="1">
            <a:off x="6407025" y="1073025"/>
            <a:ext cx="855300" cy="1259700"/>
          </a:xfrm>
          <a:prstGeom prst="straightConnector1">
            <a:avLst/>
          </a:prstGeom>
          <a:noFill/>
          <a:ln w="38100" cap="flat" cmpd="sng">
            <a:solidFill>
              <a:srgbClr val="FF0000"/>
            </a:solidFill>
            <a:prstDash val="solid"/>
            <a:round/>
            <a:headEnd type="none" w="med" len="med"/>
            <a:tailEnd type="stealth" w="lg" len="lg"/>
          </a:ln>
        </p:spPr>
      </p:cxnSp>
      <p:sp>
        <p:nvSpPr>
          <p:cNvPr id="877" name="Shape 877"/>
          <p:cNvSpPr txBox="1"/>
          <p:nvPr/>
        </p:nvSpPr>
        <p:spPr>
          <a:xfrm>
            <a:off x="656275" y="5258575"/>
            <a:ext cx="8275800" cy="685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Calibri"/>
              <a:buNone/>
            </a:pPr>
            <a:r>
              <a:rPr lang="en-US" sz="2000" b="0" i="0" u="none" strike="noStrike" cap="none" baseline="30000" dirty="0">
                <a:solidFill>
                  <a:srgbClr val="3F3F39"/>
                </a:solidFill>
                <a:latin typeface="Lucida Sans"/>
                <a:ea typeface="Lucida Sans"/>
                <a:cs typeface="Lucida Sans"/>
                <a:sym typeface="Lucida Sans"/>
              </a:rPr>
              <a:t>3</a:t>
            </a:r>
            <a:r>
              <a:rPr lang="en-US" sz="2000" b="0" i="0" u="none" strike="noStrike" cap="none" dirty="0">
                <a:solidFill>
                  <a:srgbClr val="3F3F39"/>
                </a:solidFill>
                <a:latin typeface="Lucida Sans"/>
                <a:ea typeface="Lucida Sans"/>
                <a:cs typeface="Lucida Sans"/>
                <a:sym typeface="Lucida Sans"/>
              </a:rPr>
              <a:t> </a:t>
            </a:r>
            <a:r>
              <a:rPr lang="en-US" sz="2000" dirty="0">
                <a:solidFill>
                  <a:srgbClr val="3F3F39"/>
                </a:solidFill>
                <a:latin typeface="Lucida Sans"/>
                <a:ea typeface="Lucida Sans"/>
                <a:cs typeface="Lucida Sans"/>
                <a:sym typeface="Lucida Sans"/>
              </a:rPr>
              <a:t>These actions may be viewed over the course of 2-3 class periods.</a:t>
            </a:r>
          </a:p>
        </p:txBody>
      </p:sp>
    </p:spTree>
    <p:extLst>
      <p:ext uri="{BB962C8B-B14F-4D97-AF65-F5344CB8AC3E}">
        <p14:creationId xmlns:p14="http://schemas.microsoft.com/office/powerpoint/2010/main" val="3601963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Shape 915"/>
          <p:cNvSpPr txBox="1">
            <a:spLocks noGrp="1"/>
          </p:cNvSpPr>
          <p:nvPr>
            <p:ph type="title"/>
          </p:nvPr>
        </p:nvSpPr>
        <p:spPr>
          <a:xfrm>
            <a:off x="457200" y="479588"/>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520" b="0" i="0" u="none" strike="noStrike" cap="none" dirty="0">
                <a:solidFill>
                  <a:srgbClr val="3F3F39"/>
                </a:solidFill>
                <a:latin typeface="Lucida Sans"/>
                <a:ea typeface="Lucida Sans"/>
                <a:cs typeface="Lucida Sans"/>
                <a:sym typeface="Lucida Sans"/>
              </a:rPr>
              <a:t>Core Action 3:  </a:t>
            </a:r>
            <a:r>
              <a:rPr lang="en-US" sz="2520" b="0" i="1" u="none" strike="noStrike" cap="none" dirty="0">
                <a:solidFill>
                  <a:schemeClr val="accent1"/>
                </a:solidFill>
                <a:latin typeface="Lucida Sans"/>
                <a:ea typeface="Lucida Sans"/>
                <a:cs typeface="Lucida Sans"/>
                <a:sym typeface="Lucida Sans"/>
              </a:rPr>
              <a:t>Provide all students with opportunities to exhibit mathematical practices while engaging with the content of the lesson</a:t>
            </a:r>
            <a:br>
              <a:rPr lang="en-US" sz="2520" b="0" i="1" u="none" strike="noStrike" cap="none" dirty="0">
                <a:solidFill>
                  <a:schemeClr val="accent1"/>
                </a:solidFill>
                <a:latin typeface="Lucida Sans"/>
                <a:ea typeface="Lucida Sans"/>
                <a:cs typeface="Lucida Sans"/>
                <a:sym typeface="Lucida Sans"/>
              </a:rPr>
            </a:br>
            <a:endParaRPr lang="en-US" sz="2520" b="0" i="1" u="none" strike="noStrike" cap="none" dirty="0">
              <a:solidFill>
                <a:schemeClr val="accent1"/>
              </a:solidFill>
              <a:latin typeface="Lucida Sans"/>
              <a:ea typeface="Lucida Sans"/>
              <a:cs typeface="Lucida Sans"/>
              <a:sym typeface="Lucida Sans"/>
            </a:endParaRPr>
          </a:p>
        </p:txBody>
      </p:sp>
      <p:sp>
        <p:nvSpPr>
          <p:cNvPr id="916" name="Shape 916"/>
          <p:cNvSpPr txBox="1">
            <a:spLocks noGrp="1"/>
          </p:cNvSpPr>
          <p:nvPr>
            <p:ph type="body" idx="1"/>
          </p:nvPr>
        </p:nvSpPr>
        <p:spPr>
          <a:xfrm>
            <a:off x="457200" y="1619576"/>
            <a:ext cx="8229600" cy="4882824"/>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600"/>
              </a:spcAft>
              <a:buClr>
                <a:schemeClr val="dk1"/>
              </a:buClr>
              <a:buSzPct val="25000"/>
              <a:buFont typeface="Arial"/>
              <a:buNone/>
            </a:pPr>
            <a:r>
              <a:rPr lang="en-US" sz="2000" b="0" i="0" u="none" strike="noStrike" cap="none" dirty="0">
                <a:sym typeface="Lucida Sans"/>
              </a:rPr>
              <a:t>Indicators:</a:t>
            </a:r>
          </a:p>
          <a:p>
            <a:pPr marL="457200" indent="-457200">
              <a:lnSpc>
                <a:spcPct val="90000"/>
              </a:lnSpc>
              <a:spcBef>
                <a:spcPts val="408"/>
              </a:spcBef>
              <a:spcAft>
                <a:spcPts val="200"/>
              </a:spcAft>
              <a:buFont typeface="Calibri"/>
              <a:buAutoNum type="alphaUcPeriod"/>
            </a:pPr>
            <a:r>
              <a:rPr lang="en-US" sz="2000" dirty="0"/>
              <a:t>The teacher provides opportunities for all students to work with and practice grade-level problems and exercises. Students work with and practice grade-level problems and exercises.</a:t>
            </a:r>
          </a:p>
          <a:p>
            <a:pPr marL="457200" indent="-457200">
              <a:lnSpc>
                <a:spcPct val="90000"/>
              </a:lnSpc>
              <a:spcBef>
                <a:spcPts val="408"/>
              </a:spcBef>
              <a:spcAft>
                <a:spcPts val="200"/>
              </a:spcAft>
              <a:buFont typeface="Calibri"/>
              <a:buAutoNum type="alphaUcPeriod"/>
            </a:pPr>
            <a:r>
              <a:rPr lang="en-US" sz="2000" dirty="0"/>
              <a:t>The teacher cultivates reasoning and problem solving by allowing students to productively struggle. Students persevere in solving problems in the face of difficulty.</a:t>
            </a:r>
          </a:p>
          <a:p>
            <a:pPr marL="457200" indent="-457200">
              <a:lnSpc>
                <a:spcPct val="90000"/>
              </a:lnSpc>
              <a:spcBef>
                <a:spcPts val="408"/>
              </a:spcBef>
              <a:spcAft>
                <a:spcPts val="200"/>
              </a:spcAft>
              <a:buFont typeface="Calibri"/>
              <a:buAutoNum type="alphaUcPeriod"/>
            </a:pPr>
            <a:r>
              <a:rPr lang="en-US" sz="2000" dirty="0"/>
              <a:t>The teacher poses questions and problems that prompt students to explain their thinking about the content of the lesson. Students share their thinking about the content of the lesson beyond just stating answers.</a:t>
            </a:r>
          </a:p>
          <a:p>
            <a:pPr marL="412750" lvl="1" indent="0">
              <a:lnSpc>
                <a:spcPct val="150000"/>
              </a:lnSpc>
              <a:spcBef>
                <a:spcPts val="1200"/>
              </a:spcBef>
              <a:spcAft>
                <a:spcPts val="600"/>
              </a:spcAft>
              <a:buNone/>
            </a:pPr>
            <a:r>
              <a:rPr lang="en-US" dirty="0"/>
              <a:t>(continued on next slide)</a:t>
            </a:r>
            <a:endParaRPr lang="en-US" sz="1800" b="0" i="0" u="none" strike="noStrike" cap="none" dirty="0">
              <a:solidFill>
                <a:srgbClr val="3F3F39"/>
              </a:solidFill>
              <a:latin typeface="Lucida Sans"/>
              <a:ea typeface="Lucida Sans"/>
              <a:cs typeface="Lucida Sans"/>
              <a:sym typeface="Lucida Sans"/>
            </a:endParaRPr>
          </a:p>
        </p:txBody>
      </p:sp>
    </p:spTree>
    <p:extLst>
      <p:ext uri="{BB962C8B-B14F-4D97-AF65-F5344CB8AC3E}">
        <p14:creationId xmlns:p14="http://schemas.microsoft.com/office/powerpoint/2010/main" val="3778371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Shape 922"/>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520" b="0" i="0" u="none" strike="noStrike" cap="none" dirty="0">
                <a:solidFill>
                  <a:srgbClr val="3F3F39"/>
                </a:solidFill>
                <a:latin typeface="Lucida Sans"/>
                <a:ea typeface="Lucida Sans"/>
                <a:cs typeface="Lucida Sans"/>
                <a:sym typeface="Lucida Sans"/>
              </a:rPr>
              <a:t>Core Action 3:  </a:t>
            </a:r>
            <a:r>
              <a:rPr lang="en-US" sz="2520" b="0" i="1" u="none" strike="noStrike" cap="none" dirty="0">
                <a:solidFill>
                  <a:schemeClr val="accent1"/>
                </a:solidFill>
                <a:latin typeface="Lucida Sans"/>
                <a:ea typeface="Lucida Sans"/>
                <a:cs typeface="Lucida Sans"/>
                <a:sym typeface="Lucida Sans"/>
              </a:rPr>
              <a:t>Provide all students with opportunities to exhibit mathematical practices while engaging with the content of the lesson</a:t>
            </a:r>
            <a:br>
              <a:rPr lang="en-US" sz="2520" b="0" i="1" u="none" strike="noStrike" cap="none" dirty="0">
                <a:solidFill>
                  <a:schemeClr val="accent1"/>
                </a:solidFill>
                <a:latin typeface="Lucida Sans"/>
                <a:ea typeface="Lucida Sans"/>
                <a:cs typeface="Lucida Sans"/>
                <a:sym typeface="Lucida Sans"/>
              </a:rPr>
            </a:br>
            <a:endParaRPr lang="en-US" sz="2520" b="0" i="1" u="none" strike="noStrike" cap="none" dirty="0">
              <a:solidFill>
                <a:schemeClr val="accent1"/>
              </a:solidFill>
              <a:latin typeface="Lucida Sans"/>
              <a:ea typeface="Lucida Sans"/>
              <a:cs typeface="Lucida Sans"/>
              <a:sym typeface="Lucida Sans"/>
            </a:endParaRPr>
          </a:p>
        </p:txBody>
      </p:sp>
      <p:sp>
        <p:nvSpPr>
          <p:cNvPr id="923" name="Shape 923"/>
          <p:cNvSpPr txBox="1">
            <a:spLocks noGrp="1"/>
          </p:cNvSpPr>
          <p:nvPr>
            <p:ph type="body" idx="1"/>
          </p:nvPr>
        </p:nvSpPr>
        <p:spPr>
          <a:xfrm>
            <a:off x="457200" y="1752600"/>
            <a:ext cx="8229600" cy="3284621"/>
          </a:xfrm>
          <a:prstGeom prst="rect">
            <a:avLst/>
          </a:prstGeom>
          <a:noFill/>
          <a:ln>
            <a:noFill/>
          </a:ln>
        </p:spPr>
        <p:txBody>
          <a:bodyPr lIns="91425" tIns="45700" rIns="91425" bIns="45700" anchor="t" anchorCtr="0">
            <a:noAutofit/>
          </a:bodyPr>
          <a:lstStyle/>
          <a:p>
            <a:pPr marL="457200" marR="0" lvl="0" indent="-444500" algn="l" rtl="0">
              <a:lnSpc>
                <a:spcPct val="80000"/>
              </a:lnSpc>
              <a:spcBef>
                <a:spcPts val="0"/>
              </a:spcBef>
              <a:spcAft>
                <a:spcPts val="0"/>
              </a:spcAft>
              <a:buClr>
                <a:srgbClr val="3F3F39"/>
              </a:buClr>
              <a:buSzPct val="100000"/>
              <a:buFont typeface="Calibri"/>
              <a:buAutoNum type="alphaUcPeriod" startAt="4"/>
            </a:pPr>
            <a:r>
              <a:rPr lang="en-US" sz="2000" b="0" i="0" u="none" strike="noStrike" cap="none" dirty="0">
                <a:solidFill>
                  <a:srgbClr val="3F3F39"/>
                </a:solidFill>
                <a:latin typeface="Lucida Sans"/>
                <a:ea typeface="Lucida Sans"/>
                <a:cs typeface="Lucida Sans"/>
                <a:sym typeface="Lucida Sans"/>
              </a:rPr>
              <a:t>The teacher creates the conditions for student conversations where students are encouraged to talk about each other’s thinking. Students talk and ask questions about each other’s thinking, in order to clarify or improve their own mathematical understanding.</a:t>
            </a:r>
          </a:p>
          <a:p>
            <a:pPr marL="457200" marR="0" lvl="0" indent="-444500" algn="l" rtl="0">
              <a:lnSpc>
                <a:spcPct val="80000"/>
              </a:lnSpc>
              <a:spcBef>
                <a:spcPts val="1008"/>
              </a:spcBef>
              <a:spcAft>
                <a:spcPts val="0"/>
              </a:spcAft>
              <a:buClr>
                <a:srgbClr val="3F3F39"/>
              </a:buClr>
              <a:buSzPct val="100000"/>
              <a:buFont typeface="Calibri"/>
              <a:buAutoNum type="alphaUcPeriod" startAt="4"/>
            </a:pPr>
            <a:r>
              <a:rPr lang="en-US" sz="2000" b="0" i="0" u="none" strike="noStrike" cap="none" dirty="0">
                <a:solidFill>
                  <a:srgbClr val="3F3F39"/>
                </a:solidFill>
                <a:latin typeface="Lucida Sans"/>
                <a:ea typeface="Lucida Sans"/>
                <a:cs typeface="Lucida Sans"/>
                <a:sym typeface="Lucida Sans"/>
              </a:rPr>
              <a:t>The teacher connects and develops students’ informal language and mathematical ideas to precise mathematical language and ideas. Students use increasingly precise mathematical language and ideas.</a:t>
            </a:r>
          </a:p>
          <a:p>
            <a:pPr marL="457200" marR="0" lvl="0" indent="-457200" algn="l" rtl="0">
              <a:lnSpc>
                <a:spcPct val="80000"/>
              </a:lnSpc>
              <a:spcBef>
                <a:spcPts val="1008"/>
              </a:spcBef>
              <a:spcAft>
                <a:spcPts val="0"/>
              </a:spcAft>
              <a:buClr>
                <a:srgbClr val="3F3F39"/>
              </a:buClr>
              <a:buSzPct val="25000"/>
              <a:buFont typeface="Calibri"/>
              <a:buNone/>
            </a:pPr>
            <a:endParaRPr sz="2000" b="0" i="0" u="none" strike="noStrike" cap="none" dirty="0">
              <a:solidFill>
                <a:srgbClr val="3F3F39"/>
              </a:solidFill>
              <a:latin typeface="Lucida Sans"/>
              <a:ea typeface="Lucida Sans"/>
              <a:cs typeface="Lucida Sans"/>
              <a:sym typeface="Lucida Sans"/>
            </a:endParaRPr>
          </a:p>
        </p:txBody>
      </p:sp>
    </p:spTree>
    <p:extLst>
      <p:ext uri="{BB962C8B-B14F-4D97-AF65-F5344CB8AC3E}">
        <p14:creationId xmlns:p14="http://schemas.microsoft.com/office/powerpoint/2010/main" val="1465900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pic>
        <p:nvPicPr>
          <p:cNvPr id="3" name="Picture 2">
            <a:extLst>
              <a:ext uri="{FF2B5EF4-FFF2-40B4-BE49-F238E27FC236}">
                <a16:creationId xmlns:a16="http://schemas.microsoft.com/office/drawing/2014/main" id="{99C9BEF1-EBB7-4484-8E75-1BCB6210E6A9}"/>
              </a:ext>
            </a:extLst>
          </p:cNvPr>
          <p:cNvPicPr>
            <a:picLocks noChangeAspect="1"/>
          </p:cNvPicPr>
          <p:nvPr/>
        </p:nvPicPr>
        <p:blipFill>
          <a:blip r:embed="rId3"/>
          <a:stretch>
            <a:fillRect/>
          </a:stretch>
        </p:blipFill>
        <p:spPr>
          <a:xfrm>
            <a:off x="419100" y="1861170"/>
            <a:ext cx="8305800" cy="1952625"/>
          </a:xfrm>
          <a:prstGeom prst="rect">
            <a:avLst/>
          </a:prstGeom>
        </p:spPr>
      </p:pic>
      <p:sp>
        <p:nvSpPr>
          <p:cNvPr id="890" name="Shape 89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190500" algn="l" rtl="0">
              <a:lnSpc>
                <a:spcPct val="100000"/>
              </a:lnSpc>
              <a:spcBef>
                <a:spcPts val="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p:txBody>
      </p:sp>
      <p:sp>
        <p:nvSpPr>
          <p:cNvPr id="891" name="Shape 891"/>
          <p:cNvSpPr txBox="1"/>
          <p:nvPr/>
        </p:nvSpPr>
        <p:spPr>
          <a:xfrm>
            <a:off x="542896" y="5583576"/>
            <a:ext cx="8275915" cy="68579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Calibri"/>
              <a:buNone/>
            </a:pPr>
            <a:r>
              <a:rPr lang="en-US" sz="2000" baseline="30000" dirty="0">
                <a:solidFill>
                  <a:srgbClr val="3F3F39"/>
                </a:solidFill>
                <a:latin typeface="Lucida Sans"/>
                <a:ea typeface="Lucida Sans"/>
                <a:cs typeface="Lucida Sans"/>
                <a:sym typeface="Lucida Sans"/>
              </a:rPr>
              <a:t>6</a:t>
            </a:r>
            <a:r>
              <a:rPr lang="en-US" sz="2000" b="0" i="0" u="none" strike="noStrike" cap="none" dirty="0">
                <a:solidFill>
                  <a:srgbClr val="3F3F39"/>
                </a:solidFill>
                <a:latin typeface="Lucida Sans"/>
                <a:ea typeface="Lucida Sans"/>
                <a:cs typeface="Lucida Sans"/>
                <a:sym typeface="Lucida Sans"/>
              </a:rPr>
              <a:t> Some or most of the indicators should be observable in every lesson, though not all will be evident in all lessons.</a:t>
            </a:r>
          </a:p>
        </p:txBody>
      </p:sp>
      <p:cxnSp>
        <p:nvCxnSpPr>
          <p:cNvPr id="892" name="Shape 892"/>
          <p:cNvCxnSpPr>
            <a:stCxn id="893" idx="1"/>
          </p:cNvCxnSpPr>
          <p:nvPr/>
        </p:nvCxnSpPr>
        <p:spPr>
          <a:xfrm rot="10800000">
            <a:off x="1193203" y="3898271"/>
            <a:ext cx="900000" cy="1077300"/>
          </a:xfrm>
          <a:prstGeom prst="straightConnector1">
            <a:avLst/>
          </a:prstGeom>
          <a:noFill/>
          <a:ln w="38100" cap="flat" cmpd="sng">
            <a:solidFill>
              <a:srgbClr val="FF0000"/>
            </a:solidFill>
            <a:prstDash val="solid"/>
            <a:round/>
            <a:headEnd type="none" w="med" len="med"/>
            <a:tailEnd type="stealth" w="lg" len="lg"/>
          </a:ln>
        </p:spPr>
      </p:cxnSp>
      <p:sp>
        <p:nvSpPr>
          <p:cNvPr id="893" name="Shape 893"/>
          <p:cNvSpPr txBox="1"/>
          <p:nvPr/>
        </p:nvSpPr>
        <p:spPr>
          <a:xfrm>
            <a:off x="2093203" y="4636121"/>
            <a:ext cx="1336500" cy="678900"/>
          </a:xfrm>
          <a:prstGeom prst="rect">
            <a:avLst/>
          </a:prstGeom>
          <a:noFill/>
          <a:ln>
            <a:noFill/>
          </a:ln>
        </p:spPr>
        <p:txBody>
          <a:bodyPr lIns="91425" tIns="91425" rIns="91425" bIns="91425" anchor="t" anchorCtr="0">
            <a:noAutofit/>
          </a:bodyPr>
          <a:lstStyle/>
          <a:p>
            <a:pPr lvl="0" rtl="0">
              <a:spcBef>
                <a:spcPts val="0"/>
              </a:spcBef>
              <a:buNone/>
            </a:pPr>
            <a:r>
              <a:rPr lang="en-US" sz="1500" dirty="0">
                <a:latin typeface="Allerta"/>
                <a:ea typeface="Allerta"/>
                <a:cs typeface="Allerta"/>
                <a:sym typeface="Allerta"/>
              </a:rPr>
              <a:t>Student behavior</a:t>
            </a:r>
          </a:p>
        </p:txBody>
      </p:sp>
      <p:sp>
        <p:nvSpPr>
          <p:cNvPr id="894" name="Shape 89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Core Action 3</a:t>
            </a:r>
          </a:p>
        </p:txBody>
      </p:sp>
      <p:sp>
        <p:nvSpPr>
          <p:cNvPr id="896" name="Shape 896"/>
          <p:cNvSpPr txBox="1"/>
          <p:nvPr/>
        </p:nvSpPr>
        <p:spPr>
          <a:xfrm>
            <a:off x="4827103" y="4141346"/>
            <a:ext cx="1336500" cy="678900"/>
          </a:xfrm>
          <a:prstGeom prst="rect">
            <a:avLst/>
          </a:prstGeom>
          <a:noFill/>
          <a:ln>
            <a:noFill/>
          </a:ln>
        </p:spPr>
        <p:txBody>
          <a:bodyPr lIns="91425" tIns="91425" rIns="91425" bIns="91425" anchor="t" anchorCtr="0">
            <a:noAutofit/>
          </a:bodyPr>
          <a:lstStyle/>
          <a:p>
            <a:pPr lvl="0" rtl="0">
              <a:spcBef>
                <a:spcPts val="0"/>
              </a:spcBef>
              <a:buNone/>
            </a:pPr>
            <a:r>
              <a:rPr lang="en-US" sz="1500" dirty="0">
                <a:latin typeface="Allerta"/>
                <a:ea typeface="Allerta"/>
                <a:cs typeface="Allerta"/>
                <a:sym typeface="Allerta"/>
              </a:rPr>
              <a:t>Teacher behavior</a:t>
            </a:r>
          </a:p>
        </p:txBody>
      </p:sp>
      <p:cxnSp>
        <p:nvCxnSpPr>
          <p:cNvPr id="897" name="Shape 897"/>
          <p:cNvCxnSpPr/>
          <p:nvPr/>
        </p:nvCxnSpPr>
        <p:spPr>
          <a:xfrm rot="10800000">
            <a:off x="4447566" y="3514646"/>
            <a:ext cx="847200" cy="654300"/>
          </a:xfrm>
          <a:prstGeom prst="straightConnector1">
            <a:avLst/>
          </a:prstGeom>
          <a:noFill/>
          <a:ln w="38100" cap="flat" cmpd="sng">
            <a:solidFill>
              <a:srgbClr val="FF0000"/>
            </a:solidFill>
            <a:prstDash val="solid"/>
            <a:round/>
            <a:headEnd type="none" w="med" len="med"/>
            <a:tailEnd type="stealth" w="lg" len="lg"/>
          </a:ln>
        </p:spPr>
      </p:cxnSp>
      <p:sp>
        <p:nvSpPr>
          <p:cNvPr id="898" name="Shape 898"/>
          <p:cNvSpPr txBox="1"/>
          <p:nvPr/>
        </p:nvSpPr>
        <p:spPr>
          <a:xfrm>
            <a:off x="6400675" y="1136778"/>
            <a:ext cx="2681100" cy="688500"/>
          </a:xfrm>
          <a:prstGeom prst="rect">
            <a:avLst/>
          </a:prstGeom>
          <a:noFill/>
          <a:ln>
            <a:noFill/>
          </a:ln>
        </p:spPr>
        <p:txBody>
          <a:bodyPr lIns="91425" tIns="91425" rIns="91425" bIns="91425" anchor="t" anchorCtr="0">
            <a:noAutofit/>
          </a:bodyPr>
          <a:lstStyle/>
          <a:p>
            <a:pPr lvl="0" rtl="0">
              <a:spcBef>
                <a:spcPts val="0"/>
              </a:spcBef>
              <a:buNone/>
            </a:pPr>
            <a:r>
              <a:rPr lang="en-US" sz="1500" dirty="0">
                <a:latin typeface="Allerta"/>
                <a:ea typeface="Allerta"/>
                <a:cs typeface="Allerta"/>
                <a:sym typeface="Allerta"/>
              </a:rPr>
              <a:t>Rating scale</a:t>
            </a:r>
          </a:p>
        </p:txBody>
      </p:sp>
      <p:cxnSp>
        <p:nvCxnSpPr>
          <p:cNvPr id="899" name="Shape 899"/>
          <p:cNvCxnSpPr/>
          <p:nvPr/>
        </p:nvCxnSpPr>
        <p:spPr>
          <a:xfrm flipH="1">
            <a:off x="5178300" y="1555100"/>
            <a:ext cx="1773000" cy="1166400"/>
          </a:xfrm>
          <a:prstGeom prst="straightConnector1">
            <a:avLst/>
          </a:prstGeom>
          <a:noFill/>
          <a:ln w="38100" cap="flat" cmpd="sng">
            <a:solidFill>
              <a:srgbClr val="FF0000"/>
            </a:solidFill>
            <a:prstDash val="solid"/>
            <a:round/>
            <a:headEnd type="none" w="med" len="med"/>
            <a:tailEnd type="stealth" w="lg" len="lg"/>
          </a:ln>
        </p:spPr>
      </p:cxnSp>
    </p:spTree>
    <p:extLst>
      <p:ext uri="{BB962C8B-B14F-4D97-AF65-F5344CB8AC3E}">
        <p14:creationId xmlns:p14="http://schemas.microsoft.com/office/powerpoint/2010/main" val="2314010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latin typeface="Lucida Sans"/>
                <a:ea typeface="Lucida Sans"/>
                <a:cs typeface="Lucida Sans"/>
                <a:sym typeface="Lucida Sans"/>
              </a:rPr>
              <a:t>Standards for Mathematical Practice</a:t>
            </a:r>
          </a:p>
        </p:txBody>
      </p:sp>
      <p:sp>
        <p:nvSpPr>
          <p:cNvPr id="906" name="Shape 906"/>
          <p:cNvSpPr txBox="1">
            <a:spLocks noGrp="1"/>
          </p:cNvSpPr>
          <p:nvPr>
            <p:ph type="body" idx="1"/>
          </p:nvPr>
        </p:nvSpPr>
        <p:spPr>
          <a:xfrm>
            <a:off x="457200" y="2190750"/>
            <a:ext cx="4040187" cy="395128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 </a:t>
            </a:r>
          </a:p>
        </p:txBody>
      </p:sp>
      <p:sp>
        <p:nvSpPr>
          <p:cNvPr id="907" name="Shape 907"/>
          <p:cNvSpPr txBox="1">
            <a:spLocks noGrp="1"/>
          </p:cNvSpPr>
          <p:nvPr>
            <p:ph type="body" idx="2"/>
          </p:nvPr>
        </p:nvSpPr>
        <p:spPr>
          <a:xfrm>
            <a:off x="4648200" y="1600200"/>
            <a:ext cx="4041772" cy="4343400"/>
          </a:xfrm>
          <a:prstGeom prst="rect">
            <a:avLst/>
          </a:prstGeom>
          <a:ln w="28575">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45700" rIns="91425" bIns="45700" anchor="t" anchorCtr="0">
            <a:noAutofit/>
          </a:bodyPr>
          <a:lstStyle/>
          <a:p>
            <a:pPr marL="457200" marR="0" lvl="0" indent="-355600" algn="l" rtl="0">
              <a:lnSpc>
                <a:spcPct val="100000"/>
              </a:lnSpc>
              <a:spcBef>
                <a:spcPts val="0"/>
              </a:spcBef>
              <a:spcAft>
                <a:spcPts val="0"/>
              </a:spcAft>
              <a:buSzPct val="100000"/>
            </a:pPr>
            <a:r>
              <a:rPr lang="en-US" sz="2000" dirty="0"/>
              <a:t>There is n</a:t>
            </a:r>
            <a:r>
              <a:rPr lang="en-US" sz="2000" b="0" i="0" u="none" strike="noStrike" cap="none" dirty="0">
                <a:solidFill>
                  <a:srgbClr val="3F3F39"/>
                </a:solidFill>
                <a:latin typeface="Lucida Sans"/>
                <a:ea typeface="Lucida Sans"/>
                <a:cs typeface="Lucida Sans"/>
                <a:sym typeface="Lucida Sans"/>
              </a:rPr>
              <a:t>ot a one-to-one correspondence between the indicators for Core Action 3 and the Standards for Mathematical Practice.</a:t>
            </a:r>
          </a:p>
          <a:p>
            <a:pPr marL="0" marR="0" lvl="0" indent="0" algn="l" rtl="0">
              <a:lnSpc>
                <a:spcPct val="100000"/>
              </a:lnSpc>
              <a:spcBef>
                <a:spcPts val="0"/>
              </a:spcBef>
              <a:spcAft>
                <a:spcPts val="0"/>
              </a:spcAft>
              <a:buNone/>
            </a:pPr>
            <a:endParaRPr sz="2000" dirty="0"/>
          </a:p>
          <a:p>
            <a:pPr marL="457200" marR="0" lvl="0" indent="-355600" algn="l" rtl="0">
              <a:lnSpc>
                <a:spcPct val="100000"/>
              </a:lnSpc>
              <a:spcBef>
                <a:spcPts val="0"/>
              </a:spcBef>
              <a:spcAft>
                <a:spcPts val="0"/>
              </a:spcAft>
              <a:buSzPct val="100000"/>
            </a:pPr>
            <a:r>
              <a:rPr lang="en-US" sz="2000" dirty="0"/>
              <a:t>These i</a:t>
            </a:r>
            <a:r>
              <a:rPr lang="en-US" sz="2000" b="0" i="0" u="none" strike="noStrike" cap="none" dirty="0">
                <a:solidFill>
                  <a:srgbClr val="3F3F39"/>
                </a:solidFill>
                <a:latin typeface="Lucida Sans"/>
                <a:ea typeface="Lucida Sans"/>
                <a:cs typeface="Lucida Sans"/>
                <a:sym typeface="Lucida Sans"/>
              </a:rPr>
              <a:t>ndicators and the associated illustrative student behavior collectively represent the Standards for Mathematical Practice that are most easily observable during instruction.</a:t>
            </a:r>
          </a:p>
        </p:txBody>
      </p:sp>
      <p:sp>
        <p:nvSpPr>
          <p:cNvPr id="908" name="Shape 908"/>
          <p:cNvSpPr txBox="1">
            <a:spLocks noGrp="1"/>
          </p:cNvSpPr>
          <p:nvPr>
            <p:ph type="sldNum" idx="4294967295"/>
          </p:nvPr>
        </p:nvSpPr>
        <p:spPr>
          <a:xfrm>
            <a:off x="6929717" y="6542180"/>
            <a:ext cx="2133598" cy="32003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dirty="0">
                <a:solidFill>
                  <a:schemeClr val="dk1"/>
                </a:solidFill>
                <a:latin typeface="Calibri"/>
                <a:ea typeface="Calibri"/>
                <a:cs typeface="Calibri"/>
                <a:sym typeface="Calibri"/>
              </a:rPr>
              <a:t> </a:t>
            </a:r>
          </a:p>
        </p:txBody>
      </p:sp>
      <p:pic>
        <p:nvPicPr>
          <p:cNvPr id="909" name="Shape 909"/>
          <p:cNvPicPr preferRelativeResize="0"/>
          <p:nvPr/>
        </p:nvPicPr>
        <p:blipFill rotWithShape="1">
          <a:blip r:embed="rId3">
            <a:alphaModFix/>
          </a:blip>
          <a:srcRect l="48413" t="37302" r="26867" b="17262"/>
          <a:stretch/>
        </p:blipFill>
        <p:spPr>
          <a:xfrm>
            <a:off x="173416" y="1371600"/>
            <a:ext cx="4288225" cy="4572000"/>
          </a:xfrm>
          <a:prstGeom prst="rect">
            <a:avLst/>
          </a:prstGeom>
          <a:noFill/>
          <a:ln>
            <a:noFill/>
          </a:ln>
        </p:spPr>
      </p:pic>
    </p:spTree>
    <p:extLst>
      <p:ext uri="{BB962C8B-B14F-4D97-AF65-F5344CB8AC3E}">
        <p14:creationId xmlns:p14="http://schemas.microsoft.com/office/powerpoint/2010/main" val="2014348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Shape 9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Low-Inference Notes</a:t>
            </a:r>
          </a:p>
        </p:txBody>
      </p:sp>
      <p:sp>
        <p:nvSpPr>
          <p:cNvPr id="930" name="Shape 93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F3F39"/>
              </a:buClr>
              <a:buSzPct val="25000"/>
              <a:buFont typeface="Arial"/>
              <a:buNone/>
            </a:pPr>
            <a:r>
              <a:rPr lang="en-US" sz="2400" b="0" i="0" u="none" strike="noStrike" cap="none" dirty="0">
                <a:solidFill>
                  <a:srgbClr val="3F3F39"/>
                </a:solidFill>
                <a:latin typeface="Lucida Sans"/>
                <a:ea typeface="Lucida Sans"/>
                <a:cs typeface="Lucida Sans"/>
                <a:sym typeface="Lucida Sans"/>
              </a:rPr>
              <a:t>  </a:t>
            </a:r>
          </a:p>
        </p:txBody>
      </p:sp>
      <p:pic>
        <p:nvPicPr>
          <p:cNvPr id="931" name="Shape 931"/>
          <p:cNvPicPr preferRelativeResize="0"/>
          <p:nvPr/>
        </p:nvPicPr>
        <p:blipFill rotWithShape="1">
          <a:blip r:embed="rId3">
            <a:alphaModFix/>
          </a:blip>
          <a:srcRect l="1900" r="5766"/>
          <a:stretch/>
        </p:blipFill>
        <p:spPr>
          <a:xfrm>
            <a:off x="295835" y="1600195"/>
            <a:ext cx="8552400" cy="2189700"/>
          </a:xfrm>
          <a:prstGeom prst="rect">
            <a:avLst/>
          </a:prstGeom>
          <a:noFill/>
          <a:ln>
            <a:noFill/>
          </a:ln>
        </p:spPr>
      </p:pic>
      <p:pic>
        <p:nvPicPr>
          <p:cNvPr id="932" name="Shape 932"/>
          <p:cNvPicPr preferRelativeResize="0"/>
          <p:nvPr/>
        </p:nvPicPr>
        <p:blipFill rotWithShape="1">
          <a:blip r:embed="rId4">
            <a:alphaModFix/>
          </a:blip>
          <a:srcRect/>
          <a:stretch/>
        </p:blipFill>
        <p:spPr>
          <a:xfrm>
            <a:off x="1222824" y="4224625"/>
            <a:ext cx="6345974" cy="1583250"/>
          </a:xfrm>
          <a:prstGeom prst="rect">
            <a:avLst/>
          </a:prstGeom>
          <a:noFill/>
          <a:ln>
            <a:noFill/>
          </a:ln>
        </p:spPr>
      </p:pic>
      <p:sp>
        <p:nvSpPr>
          <p:cNvPr id="933" name="Shape 933"/>
          <p:cNvSpPr/>
          <p:nvPr/>
        </p:nvSpPr>
        <p:spPr>
          <a:xfrm>
            <a:off x="295834" y="2410874"/>
            <a:ext cx="8552401" cy="440813"/>
          </a:xfrm>
          <a:prstGeom prst="rect">
            <a:avLst/>
          </a:prstGeom>
          <a:noFill/>
          <a:ln w="76200" cap="flat" cmpd="sng">
            <a:solidFill>
              <a:srgbClr val="454645"/>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934" name="Shape 934"/>
          <p:cNvSpPr txBox="1"/>
          <p:nvPr/>
        </p:nvSpPr>
        <p:spPr>
          <a:xfrm>
            <a:off x="6961625" y="5937000"/>
            <a:ext cx="2101200" cy="394800"/>
          </a:xfrm>
          <a:prstGeom prst="rect">
            <a:avLst/>
          </a:prstGeom>
          <a:noFill/>
          <a:ln>
            <a:noFill/>
          </a:ln>
        </p:spPr>
        <p:txBody>
          <a:bodyPr lIns="91425" tIns="91425" rIns="91425" bIns="91425" anchor="t" anchorCtr="0">
            <a:noAutofit/>
          </a:bodyPr>
          <a:lstStyle/>
          <a:p>
            <a:pPr lvl="0" rtl="0">
              <a:spcBef>
                <a:spcPts val="0"/>
              </a:spcBef>
              <a:buNone/>
            </a:pPr>
            <a:r>
              <a:rPr lang="en-US" sz="1300" dirty="0">
                <a:latin typeface="Lucida Sans"/>
                <a:ea typeface="Lucida Sans"/>
                <a:cs typeface="Lucida Sans"/>
                <a:sym typeface="Lucida Sans"/>
              </a:rPr>
              <a:t>Source: We Teach NYC</a:t>
            </a:r>
          </a:p>
        </p:txBody>
      </p:sp>
    </p:spTree>
    <p:extLst>
      <p:ext uri="{BB962C8B-B14F-4D97-AF65-F5344CB8AC3E}">
        <p14:creationId xmlns:p14="http://schemas.microsoft.com/office/powerpoint/2010/main" val="96747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Shape 9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latin typeface="Lucida Sans"/>
                <a:ea typeface="Lucida Sans"/>
                <a:cs typeface="Lucida Sans"/>
                <a:sym typeface="Lucida Sans"/>
              </a:rPr>
              <a:t>Watch the Lesson Video</a:t>
            </a:r>
          </a:p>
        </p:txBody>
      </p:sp>
      <p:sp>
        <p:nvSpPr>
          <p:cNvPr id="941" name="Shape 941"/>
          <p:cNvSpPr txBox="1"/>
          <p:nvPr/>
        </p:nvSpPr>
        <p:spPr>
          <a:xfrm>
            <a:off x="592427" y="1347523"/>
            <a:ext cx="8094300" cy="11121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2751"/>
              <a:buFont typeface="Calibri"/>
              <a:buAutoNum type="arabicPeriod"/>
            </a:pPr>
            <a:r>
              <a:rPr lang="en-US" sz="2220" b="0" i="0" u="none" strike="noStrike" cap="none" dirty="0">
                <a:solidFill>
                  <a:srgbClr val="3F3F39"/>
                </a:solidFill>
                <a:latin typeface="Lucida Sans"/>
                <a:ea typeface="Lucida Sans"/>
                <a:cs typeface="Lucida Sans"/>
                <a:sym typeface="Lucida Sans"/>
              </a:rPr>
              <a:t>Take low-inference notes.  What do you see and hear?</a:t>
            </a:r>
          </a:p>
          <a:p>
            <a:pPr marL="457200" marR="0" lvl="0" indent="-457200" algn="l" rtl="0">
              <a:lnSpc>
                <a:spcPct val="100000"/>
              </a:lnSpc>
              <a:spcBef>
                <a:spcPts val="444"/>
              </a:spcBef>
              <a:spcAft>
                <a:spcPts val="0"/>
              </a:spcAft>
              <a:buClr>
                <a:schemeClr val="dk1"/>
              </a:buClr>
              <a:buSzPct val="102751"/>
              <a:buFont typeface="Calibri"/>
              <a:buAutoNum type="arabicPeriod"/>
            </a:pPr>
            <a:r>
              <a:rPr lang="en-US" sz="2220" b="0" i="0" u="none" strike="noStrike" cap="none" dirty="0">
                <a:solidFill>
                  <a:srgbClr val="3F3F39"/>
                </a:solidFill>
                <a:latin typeface="Lucida Sans"/>
                <a:ea typeface="Lucida Sans"/>
                <a:cs typeface="Lucida Sans"/>
                <a:sym typeface="Lucida Sans"/>
              </a:rPr>
              <a:t>Keep the Core Actions in mind</a:t>
            </a:r>
            <a:r>
              <a:rPr lang="en-US" sz="2220" dirty="0">
                <a:solidFill>
                  <a:srgbClr val="3F3F39"/>
                </a:solidFill>
                <a:latin typeface="Lucida Sans"/>
                <a:ea typeface="Lucida Sans"/>
                <a:cs typeface="Lucida Sans"/>
                <a:sym typeface="Lucida Sans"/>
              </a:rPr>
              <a:t>, but don’t complete the Instructional Practice Guide yet.</a:t>
            </a:r>
          </a:p>
          <a:p>
            <a:pPr marL="457200" marR="0" lvl="0" indent="-457200" algn="l" rtl="0">
              <a:lnSpc>
                <a:spcPct val="100000"/>
              </a:lnSpc>
              <a:spcBef>
                <a:spcPts val="444"/>
              </a:spcBef>
              <a:spcAft>
                <a:spcPts val="0"/>
              </a:spcAft>
              <a:buClr>
                <a:schemeClr val="dk1"/>
              </a:buClr>
              <a:buFont typeface="Calibri"/>
              <a:buNone/>
            </a:pPr>
            <a:endParaRPr sz="2220" b="0" i="0" u="none" strike="noStrike" cap="none" dirty="0">
              <a:solidFill>
                <a:schemeClr val="dk1"/>
              </a:solidFill>
              <a:latin typeface="Lucida Sans"/>
              <a:ea typeface="Lucida Sans"/>
              <a:cs typeface="Lucida Sans"/>
              <a:sym typeface="Lucida Sans"/>
            </a:endParaRPr>
          </a:p>
          <a:p>
            <a:pPr marL="457200" marR="0" lvl="0" indent="-457200" algn="l" rtl="0">
              <a:lnSpc>
                <a:spcPct val="100000"/>
              </a:lnSpc>
              <a:spcBef>
                <a:spcPts val="444"/>
              </a:spcBef>
              <a:spcAft>
                <a:spcPts val="0"/>
              </a:spcAft>
              <a:buClr>
                <a:schemeClr val="dk1"/>
              </a:buClr>
              <a:buFont typeface="Calibri"/>
              <a:buNone/>
            </a:pPr>
            <a:endParaRPr sz="2220" b="0" i="0" u="none" strike="noStrike" cap="none" dirty="0">
              <a:solidFill>
                <a:schemeClr val="dk1"/>
              </a:solidFill>
              <a:latin typeface="Lucida Sans"/>
              <a:ea typeface="Lucida Sans"/>
              <a:cs typeface="Lucida Sans"/>
              <a:sym typeface="Lucida Sans"/>
            </a:endParaRPr>
          </a:p>
          <a:p>
            <a:pPr marL="457200" marR="0" lvl="0" indent="-457200" algn="l" rtl="0">
              <a:lnSpc>
                <a:spcPct val="100000"/>
              </a:lnSpc>
              <a:spcBef>
                <a:spcPts val="444"/>
              </a:spcBef>
              <a:spcAft>
                <a:spcPts val="0"/>
              </a:spcAft>
              <a:buClr>
                <a:schemeClr val="dk1"/>
              </a:buClr>
              <a:buFont typeface="Calibri"/>
              <a:buNone/>
            </a:pPr>
            <a:endParaRPr sz="2220" b="0" i="0" u="none" strike="noStrike" cap="none" dirty="0">
              <a:solidFill>
                <a:schemeClr val="dk1"/>
              </a:solidFill>
              <a:latin typeface="Lucida Sans"/>
              <a:ea typeface="Lucida Sans"/>
              <a:cs typeface="Lucida Sans"/>
              <a:sym typeface="Lucida Sans"/>
            </a:endParaRPr>
          </a:p>
          <a:p>
            <a:pPr marL="0" marR="0" lvl="0" indent="0" algn="l" rtl="0">
              <a:lnSpc>
                <a:spcPct val="100000"/>
              </a:lnSpc>
              <a:spcBef>
                <a:spcPts val="444"/>
              </a:spcBef>
              <a:spcAft>
                <a:spcPts val="0"/>
              </a:spcAft>
              <a:buClr>
                <a:schemeClr val="dk1"/>
              </a:buClr>
              <a:buFont typeface="Arial"/>
              <a:buNone/>
            </a:pPr>
            <a:endParaRPr sz="2220" b="0" i="0" u="none" strike="noStrike" cap="none" dirty="0">
              <a:solidFill>
                <a:schemeClr val="dk1"/>
              </a:solidFill>
              <a:latin typeface="Lucida Sans"/>
              <a:ea typeface="Lucida Sans"/>
              <a:cs typeface="Lucida Sans"/>
              <a:sym typeface="Lucida Sans"/>
            </a:endParaRPr>
          </a:p>
          <a:p>
            <a:pPr marL="1257300" marR="0" lvl="1" indent="-520700" algn="l" rtl="0">
              <a:lnSpc>
                <a:spcPct val="100000"/>
              </a:lnSpc>
              <a:spcBef>
                <a:spcPts val="444"/>
              </a:spcBef>
              <a:spcAft>
                <a:spcPts val="0"/>
              </a:spcAft>
              <a:buClr>
                <a:schemeClr val="dk1"/>
              </a:buClr>
              <a:buFont typeface="Arial"/>
              <a:buNone/>
            </a:pPr>
            <a:endParaRPr sz="2220" b="0" i="0" u="none" strike="noStrike" cap="none" dirty="0">
              <a:solidFill>
                <a:schemeClr val="dk1"/>
              </a:solidFill>
              <a:latin typeface="Lucida Sans"/>
              <a:ea typeface="Lucida Sans"/>
              <a:cs typeface="Lucida Sans"/>
              <a:sym typeface="Lucida Sans"/>
            </a:endParaRPr>
          </a:p>
          <a:p>
            <a:pPr marL="1257300" marR="0" lvl="1" indent="-520700" algn="l" rtl="0">
              <a:lnSpc>
                <a:spcPct val="100000"/>
              </a:lnSpc>
              <a:spcBef>
                <a:spcPts val="444"/>
              </a:spcBef>
              <a:spcAft>
                <a:spcPts val="0"/>
              </a:spcAft>
              <a:buClr>
                <a:schemeClr val="dk1"/>
              </a:buClr>
              <a:buFont typeface="Arial"/>
              <a:buNone/>
            </a:pPr>
            <a:endParaRPr sz="2220" b="0" i="0" u="none" strike="noStrike" cap="none" dirty="0">
              <a:solidFill>
                <a:schemeClr val="dk1"/>
              </a:solidFill>
              <a:latin typeface="Lucida Sans"/>
              <a:ea typeface="Lucida Sans"/>
              <a:cs typeface="Lucida Sans"/>
              <a:sym typeface="Lucida Sans"/>
            </a:endParaRPr>
          </a:p>
          <a:p>
            <a:pPr marL="742950" marR="0" lvl="1" indent="-285750" algn="l" rtl="0">
              <a:lnSpc>
                <a:spcPct val="100000"/>
              </a:lnSpc>
              <a:spcBef>
                <a:spcPts val="444"/>
              </a:spcBef>
              <a:spcAft>
                <a:spcPts val="0"/>
              </a:spcAft>
              <a:buClr>
                <a:schemeClr val="dk1"/>
              </a:buClr>
              <a:buFont typeface="Arial"/>
              <a:buNone/>
            </a:pPr>
            <a:endParaRPr sz="2220" b="0" i="0" u="none" strike="noStrike" cap="none" dirty="0">
              <a:solidFill>
                <a:schemeClr val="dk1"/>
              </a:solidFill>
              <a:latin typeface="Lucida Sans"/>
              <a:ea typeface="Lucida Sans"/>
              <a:cs typeface="Lucida Sans"/>
              <a:sym typeface="Lucida Sans"/>
            </a:endParaRPr>
          </a:p>
        </p:txBody>
      </p:sp>
      <p:pic>
        <p:nvPicPr>
          <p:cNvPr id="942" name="Shape 942"/>
          <p:cNvPicPr preferRelativeResize="0"/>
          <p:nvPr/>
        </p:nvPicPr>
        <p:blipFill>
          <a:blip r:embed="rId3">
            <a:alphaModFix/>
          </a:blip>
          <a:stretch>
            <a:fillRect/>
          </a:stretch>
        </p:blipFill>
        <p:spPr>
          <a:xfrm>
            <a:off x="1389025" y="2612025"/>
            <a:ext cx="6365945" cy="3611449"/>
          </a:xfrm>
          <a:prstGeom prst="rect">
            <a:avLst/>
          </a:prstGeom>
          <a:noFill/>
          <a:ln>
            <a:noFill/>
          </a:ln>
        </p:spPr>
      </p:pic>
    </p:spTree>
    <p:extLst>
      <p:ext uri="{BB962C8B-B14F-4D97-AF65-F5344CB8AC3E}">
        <p14:creationId xmlns:p14="http://schemas.microsoft.com/office/powerpoint/2010/main" val="3097632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Shape 948"/>
          <p:cNvSpPr txBox="1">
            <a:spLocks noGrp="1"/>
          </p:cNvSpPr>
          <p:nvPr>
            <p:ph type="body" idx="1"/>
          </p:nvPr>
        </p:nvSpPr>
        <p:spPr>
          <a:xfrm>
            <a:off x="457200" y="1862249"/>
            <a:ext cx="8229600" cy="3133498"/>
          </a:xfrm>
          <a:prstGeom prst="rect">
            <a:avLst/>
          </a:prstGeom>
          <a:noFill/>
          <a:ln>
            <a:noFill/>
          </a:ln>
        </p:spPr>
        <p:txBody>
          <a:bodyPr lIns="91425" tIns="45700" rIns="91425" bIns="45700" anchor="t" anchorCtr="0">
            <a:noAutofit/>
          </a:bodyPr>
          <a:lstStyle/>
          <a:p>
            <a:pPr marL="571500" marR="0" lvl="0" indent="-342900" algn="l" rtl="0">
              <a:lnSpc>
                <a:spcPct val="100000"/>
              </a:lnSpc>
              <a:spcBef>
                <a:spcPts val="0"/>
              </a:spcBef>
              <a:spcAft>
                <a:spcPts val="0"/>
              </a:spcAft>
              <a:buClr>
                <a:srgbClr val="3F3F39"/>
              </a:buClr>
              <a:buSzPct val="100000"/>
              <a:buFont typeface="Arial"/>
              <a:buChar char="•"/>
            </a:pPr>
            <a:r>
              <a:rPr lang="en-US" sz="2400" b="0" i="0" u="none" strike="noStrike" cap="none" dirty="0">
                <a:solidFill>
                  <a:srgbClr val="3F3F39"/>
                </a:solidFill>
                <a:latin typeface="Lucida Sans"/>
                <a:ea typeface="Lucida Sans"/>
                <a:cs typeface="Lucida Sans"/>
                <a:sym typeface="Lucida Sans"/>
              </a:rPr>
              <a:t>Spend time </a:t>
            </a:r>
            <a:r>
              <a:rPr lang="en-US" sz="2400" b="0" i="1" u="none" strike="noStrike" cap="none" dirty="0">
                <a:solidFill>
                  <a:srgbClr val="3F3F39"/>
                </a:solidFill>
                <a:latin typeface="Lucida Sans"/>
                <a:ea typeface="Lucida Sans"/>
                <a:cs typeface="Lucida Sans"/>
                <a:sym typeface="Lucida Sans"/>
              </a:rPr>
              <a:t>individually</a:t>
            </a:r>
            <a:r>
              <a:rPr lang="en-US" sz="2400" b="0" i="0" u="none" strike="noStrike" cap="none" dirty="0">
                <a:solidFill>
                  <a:srgbClr val="3F3F39"/>
                </a:solidFill>
                <a:latin typeface="Lucida Sans"/>
                <a:ea typeface="Lucida Sans"/>
                <a:cs typeface="Lucida Sans"/>
                <a:sym typeface="Lucida Sans"/>
              </a:rPr>
              <a:t> </a:t>
            </a:r>
            <a:r>
              <a:rPr lang="en-US" sz="2400" b="0" i="0" u="none" strike="noStrike" cap="none" dirty="0">
                <a:solidFill>
                  <a:srgbClr val="333333"/>
                </a:solidFill>
                <a:highlight>
                  <a:srgbClr val="FFFFFF"/>
                </a:highlight>
                <a:latin typeface="Lucida Sans"/>
                <a:ea typeface="Lucida Sans"/>
                <a:cs typeface="Lucida Sans"/>
                <a:sym typeface="Lucida Sans"/>
              </a:rPr>
              <a:t>applying the low-inference notes you gathered from the lesson video to the indicators under each of the Core Actions.</a:t>
            </a:r>
          </a:p>
          <a:p>
            <a:pPr marL="457200" marR="0" lvl="0" indent="-406400" algn="l" rtl="0">
              <a:lnSpc>
                <a:spcPct val="100000"/>
              </a:lnSpc>
              <a:spcBef>
                <a:spcPts val="400"/>
              </a:spcBef>
              <a:spcAft>
                <a:spcPts val="0"/>
              </a:spcAft>
              <a:buClr>
                <a:srgbClr val="000000"/>
              </a:buClr>
              <a:buSzPct val="25000"/>
              <a:buFont typeface="Arial"/>
              <a:buNone/>
            </a:pPr>
            <a:endParaRPr sz="2400" b="0" i="0" u="none" strike="noStrike" cap="none" dirty="0">
              <a:solidFill>
                <a:srgbClr val="3F3F39"/>
              </a:solidFill>
              <a:latin typeface="Lucida Sans"/>
              <a:ea typeface="Lucida Sans"/>
              <a:cs typeface="Lucida Sans"/>
              <a:sym typeface="Lucida Sans"/>
            </a:endParaRPr>
          </a:p>
          <a:p>
            <a:pPr marL="571500" marR="0" lvl="0" indent="-342900" algn="l" rtl="0">
              <a:lnSpc>
                <a:spcPct val="100000"/>
              </a:lnSpc>
              <a:spcBef>
                <a:spcPts val="400"/>
              </a:spcBef>
              <a:spcAft>
                <a:spcPts val="0"/>
              </a:spcAft>
              <a:buClr>
                <a:srgbClr val="3F3F39"/>
              </a:buClr>
              <a:buSzPct val="100000"/>
              <a:buFont typeface="Arial"/>
              <a:buChar char="•"/>
            </a:pPr>
            <a:r>
              <a:rPr lang="en-US" sz="2400" b="0" i="0" u="none" strike="noStrike" cap="none" dirty="0">
                <a:solidFill>
                  <a:srgbClr val="3F3F39"/>
                </a:solidFill>
                <a:latin typeface="Lucida Sans"/>
                <a:ea typeface="Lucida Sans"/>
                <a:cs typeface="Lucida Sans"/>
                <a:sym typeface="Lucida Sans"/>
              </a:rPr>
              <a:t>Discuss the indicators and share the evidence with colleagues.</a:t>
            </a:r>
          </a:p>
          <a:p>
            <a:pPr marL="457200" marR="0" lvl="0" indent="-457200" algn="l" rtl="0">
              <a:lnSpc>
                <a:spcPct val="100000"/>
              </a:lnSpc>
              <a:spcBef>
                <a:spcPts val="400"/>
              </a:spcBef>
              <a:spcAft>
                <a:spcPts val="0"/>
              </a:spcAft>
              <a:buClr>
                <a:srgbClr val="3F3F39"/>
              </a:buClr>
              <a:buSzPct val="25000"/>
              <a:buFont typeface="Calibri"/>
              <a:buNone/>
            </a:pPr>
            <a:endParaRPr sz="2000" b="0" i="0" u="none" strike="noStrike" cap="none" dirty="0">
              <a:solidFill>
                <a:srgbClr val="3F3F39"/>
              </a:solidFill>
              <a:latin typeface="Lucida Sans"/>
              <a:ea typeface="Lucida Sans"/>
              <a:cs typeface="Lucida Sans"/>
              <a:sym typeface="Lucida Sans"/>
            </a:endParaRPr>
          </a:p>
          <a:p>
            <a:pPr marL="457200" marR="0" lvl="0" indent="-457200" algn="l" rtl="0">
              <a:lnSpc>
                <a:spcPct val="100000"/>
              </a:lnSpc>
              <a:spcBef>
                <a:spcPts val="400"/>
              </a:spcBef>
              <a:spcAft>
                <a:spcPts val="0"/>
              </a:spcAft>
              <a:buClr>
                <a:srgbClr val="3F3F39"/>
              </a:buClr>
              <a:buSzPct val="25000"/>
              <a:buFont typeface="Calibri"/>
              <a:buNone/>
            </a:pPr>
            <a:endParaRPr sz="2000" b="0" i="0" u="none" strike="noStrike" cap="none" dirty="0">
              <a:solidFill>
                <a:srgbClr val="3F3F39"/>
              </a:solidFill>
              <a:latin typeface="Lucida Sans"/>
              <a:ea typeface="Lucida Sans"/>
              <a:cs typeface="Lucida Sans"/>
              <a:sym typeface="Lucida Sans"/>
            </a:endParaRPr>
          </a:p>
          <a:p>
            <a:pPr marL="457200" marR="0" lvl="0" indent="-457200" algn="l" rtl="0">
              <a:lnSpc>
                <a:spcPct val="100000"/>
              </a:lnSpc>
              <a:spcBef>
                <a:spcPts val="400"/>
              </a:spcBef>
              <a:spcAft>
                <a:spcPts val="0"/>
              </a:spcAft>
              <a:buClr>
                <a:srgbClr val="3F3F39"/>
              </a:buClr>
              <a:buSzPct val="25000"/>
              <a:buFont typeface="Calibri"/>
              <a:buNone/>
            </a:pPr>
            <a:endParaRPr sz="2000" b="1" i="0" u="none" strike="noStrike" cap="none" dirty="0">
              <a:solidFill>
                <a:srgbClr val="3F3F39"/>
              </a:solidFill>
              <a:latin typeface="Lucida Sans"/>
              <a:ea typeface="Lucida Sans"/>
              <a:cs typeface="Lucida Sans"/>
              <a:sym typeface="Lucida Sans"/>
            </a:endParaRPr>
          </a:p>
        </p:txBody>
      </p:sp>
      <p:sp>
        <p:nvSpPr>
          <p:cNvPr id="949" name="Shape 949"/>
          <p:cNvSpPr txBox="1">
            <a:spLocks noGrp="1"/>
          </p:cNvSpPr>
          <p:nvPr>
            <p:ph type="title"/>
          </p:nvPr>
        </p:nvSpPr>
        <p:spPr>
          <a:xfrm>
            <a:off x="457200" y="278153"/>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Lucida Sans"/>
              <a:buNone/>
            </a:pPr>
            <a:r>
              <a:rPr lang="en-US" sz="2800" b="0" i="0" u="none" strike="noStrike" cap="none" dirty="0">
                <a:latin typeface="Lucida Sans"/>
                <a:ea typeface="Lucida Sans"/>
                <a:cs typeface="Lucida Sans"/>
                <a:sym typeface="Lucida Sans"/>
              </a:rPr>
              <a:t>After Watching the Lesson Video – Complete the IPG Coaching Tool</a:t>
            </a:r>
          </a:p>
        </p:txBody>
      </p:sp>
    </p:spTree>
    <p:extLst>
      <p:ext uri="{BB962C8B-B14F-4D97-AF65-F5344CB8AC3E}">
        <p14:creationId xmlns:p14="http://schemas.microsoft.com/office/powerpoint/2010/main" val="144867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dirty="0"/>
              <a:t>The Teaching and Learning Cycle</a:t>
            </a:r>
            <a:endParaRPr lang="en-US" sz="2800" b="0" i="0" u="none" strike="noStrike" cap="none" dirty="0">
              <a:solidFill>
                <a:srgbClr val="3F3F39"/>
              </a:solidFill>
              <a:latin typeface="Lucida Sans"/>
              <a:ea typeface="Lucida Sans"/>
              <a:cs typeface="Lucida Sans"/>
              <a:sym typeface="Lucida Sans"/>
            </a:endParaRPr>
          </a:p>
        </p:txBody>
      </p:sp>
      <p:pic>
        <p:nvPicPr>
          <p:cNvPr id="689" name="Shape 689" descr="Teaching &amp; Learning Cycle.png"/>
          <p:cNvPicPr preferRelativeResize="0"/>
          <p:nvPr/>
        </p:nvPicPr>
        <p:blipFill rotWithShape="1">
          <a:blip r:embed="rId3">
            <a:alphaModFix/>
          </a:blip>
          <a:srcRect/>
          <a:stretch/>
        </p:blipFill>
        <p:spPr>
          <a:xfrm>
            <a:off x="2386613" y="1417637"/>
            <a:ext cx="4370774" cy="3913449"/>
          </a:xfrm>
          <a:prstGeom prst="rect">
            <a:avLst/>
          </a:prstGeom>
          <a:noFill/>
          <a:ln>
            <a:noFill/>
          </a:ln>
        </p:spPr>
      </p:pic>
      <p:sp>
        <p:nvSpPr>
          <p:cNvPr id="690" name="Shape 690"/>
          <p:cNvSpPr txBox="1"/>
          <p:nvPr/>
        </p:nvSpPr>
        <p:spPr>
          <a:xfrm>
            <a:off x="5036350" y="5871225"/>
            <a:ext cx="4008900" cy="39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300" b="0" i="0" u="none" strike="noStrike" cap="none" dirty="0">
                <a:solidFill>
                  <a:srgbClr val="000000"/>
                </a:solidFill>
                <a:latin typeface="Lucida Sans" panose="020B0602030504020204" pitchFamily="34" charset="0"/>
                <a:sym typeface="Arial"/>
              </a:rPr>
              <a:t>Source: Cherry Creek School District, Colorado</a:t>
            </a:r>
          </a:p>
        </p:txBody>
      </p:sp>
    </p:spTree>
    <p:extLst>
      <p:ext uri="{BB962C8B-B14F-4D97-AF65-F5344CB8AC3E}">
        <p14:creationId xmlns:p14="http://schemas.microsoft.com/office/powerpoint/2010/main" val="3610491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Shape 955"/>
          <p:cNvSpPr txBox="1"/>
          <p:nvPr/>
        </p:nvSpPr>
        <p:spPr>
          <a:xfrm>
            <a:off x="457200" y="1407700"/>
            <a:ext cx="8229600" cy="1130548"/>
          </a:xfrm>
          <a:prstGeom prst="rect">
            <a:avLst/>
          </a:prstGeom>
          <a:no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Lucida Sans"/>
              <a:buNone/>
            </a:pPr>
            <a:r>
              <a:rPr lang="en-US" sz="1600" b="0" i="1" u="none" strike="noStrike" cap="none" dirty="0">
                <a:solidFill>
                  <a:schemeClr val="accent1"/>
                </a:solidFill>
                <a:latin typeface="Lucida Sans"/>
                <a:ea typeface="Lucida Sans"/>
                <a:cs typeface="Lucida Sans"/>
                <a:sym typeface="Lucida Sans"/>
              </a:rPr>
              <a:t>“After discussing the observed lesson, use the ‘Beyond the Lesson’ questions to help clearly delineate what practices are in place, what already occurred, and what opportunities might exist in another lesson, further in the unit, or over the course of the year to incorporate the Shifts into the classroom.”</a:t>
            </a:r>
          </a:p>
        </p:txBody>
      </p:sp>
      <p:sp>
        <p:nvSpPr>
          <p:cNvPr id="956" name="Shape 956"/>
          <p:cNvSpPr txBox="1"/>
          <p:nvPr/>
        </p:nvSpPr>
        <p:spPr>
          <a:xfrm>
            <a:off x="457200" y="3093816"/>
            <a:ext cx="8409898" cy="23223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dirty="0">
                <a:solidFill>
                  <a:srgbClr val="3F3F39"/>
                </a:solidFill>
                <a:latin typeface="Lucida Sans"/>
                <a:ea typeface="Lucida Sans"/>
                <a:cs typeface="Lucida Sans"/>
                <a:sym typeface="Lucida Sans"/>
              </a:rPr>
              <a:t>Review the questions from the BTL Discussion Guide</a:t>
            </a:r>
          </a:p>
          <a:p>
            <a:pPr marL="342900" marR="0" lvl="0" indent="-342900" algn="l" rtl="0">
              <a:lnSpc>
                <a:spcPct val="100000"/>
              </a:lnSpc>
              <a:spcBef>
                <a:spcPts val="0"/>
              </a:spcBef>
              <a:spcAft>
                <a:spcPts val="0"/>
              </a:spcAft>
              <a:buClr>
                <a:srgbClr val="000000"/>
              </a:buClr>
              <a:buFont typeface="Arial"/>
              <a:buNone/>
            </a:pPr>
            <a:endParaRPr sz="2400" b="0" i="0" u="none" strike="noStrike" cap="none" dirty="0">
              <a:solidFill>
                <a:srgbClr val="3F3F39"/>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dirty="0">
                <a:solidFill>
                  <a:srgbClr val="3F3F39"/>
                </a:solidFill>
                <a:latin typeface="Lucida Sans"/>
                <a:ea typeface="Lucida Sans"/>
                <a:cs typeface="Lucida Sans"/>
                <a:sym typeface="Lucida Sans"/>
              </a:rPr>
              <a:t>Which questions would you prioritize for this lesson? Why? </a:t>
            </a:r>
          </a:p>
        </p:txBody>
      </p:sp>
      <p:sp>
        <p:nvSpPr>
          <p:cNvPr id="957" name="Shape 9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Beyond the Lesson Guide</a:t>
            </a:r>
          </a:p>
        </p:txBody>
      </p:sp>
    </p:spTree>
    <p:extLst>
      <p:ext uri="{BB962C8B-B14F-4D97-AF65-F5344CB8AC3E}">
        <p14:creationId xmlns:p14="http://schemas.microsoft.com/office/powerpoint/2010/main" val="50057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Reflection</a:t>
            </a:r>
          </a:p>
        </p:txBody>
      </p:sp>
      <p:sp>
        <p:nvSpPr>
          <p:cNvPr id="687" name="Shape 68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F3F39"/>
              </a:buClr>
              <a:buSzPct val="25000"/>
              <a:buFont typeface="Arial"/>
              <a:buNone/>
            </a:pPr>
            <a:r>
              <a:rPr lang="en-US" sz="2400" b="0" i="0" u="none" strike="noStrike" cap="none" dirty="0">
                <a:solidFill>
                  <a:srgbClr val="3F3F39"/>
                </a:solidFill>
                <a:latin typeface="Lucida Sans"/>
                <a:ea typeface="Lucida Sans"/>
                <a:cs typeface="Lucida Sans"/>
                <a:sym typeface="Lucida Sans"/>
              </a:rPr>
              <a:t>Based on your role in the learning community, how did looking at the lesson through the lens of the IPG and Beyond the Lesson</a:t>
            </a:r>
            <a:r>
              <a:rPr lang="en-US" dirty="0"/>
              <a:t> Discussion Guide</a:t>
            </a:r>
            <a:r>
              <a:rPr lang="en-US" sz="2400" b="0" i="0" u="none" strike="noStrike" cap="none" dirty="0">
                <a:solidFill>
                  <a:srgbClr val="3F3F39"/>
                </a:solidFill>
                <a:latin typeface="Lucida Sans"/>
                <a:ea typeface="Lucida Sans"/>
                <a:cs typeface="Lucida Sans"/>
                <a:sym typeface="Lucida Sans"/>
              </a:rPr>
              <a:t> help you to think about </a:t>
            </a:r>
            <a:r>
              <a:rPr lang="en-US" dirty="0"/>
              <a:t>standards-aligned instruction in the classroom?</a:t>
            </a:r>
          </a:p>
          <a:p>
            <a:pPr marL="0" marR="0" lvl="0" indent="0" algn="l" rtl="0">
              <a:lnSpc>
                <a:spcPct val="100000"/>
              </a:lnSpc>
              <a:spcBef>
                <a:spcPts val="0"/>
              </a:spcBef>
              <a:spcAft>
                <a:spcPts val="0"/>
              </a:spcAft>
              <a:buClr>
                <a:srgbClr val="3F3F39"/>
              </a:buClr>
              <a:buSzPct val="25000"/>
              <a:buFont typeface="Arial"/>
              <a:buNone/>
            </a:pPr>
            <a:endParaRPr lang="en-US" sz="2400" b="0" i="0" u="none" strike="noStrike" cap="none" dirty="0">
              <a:solidFill>
                <a:srgbClr val="3F3F39"/>
              </a:solidFill>
              <a:latin typeface="Lucida Sans"/>
              <a:ea typeface="Lucida Sans"/>
              <a:cs typeface="Lucida Sans"/>
              <a:sym typeface="Lucida Sans"/>
            </a:endParaRPr>
          </a:p>
          <a:p>
            <a:pPr marL="0" lvl="0" indent="0">
              <a:spcBef>
                <a:spcPts val="0"/>
              </a:spcBef>
              <a:buSzPct val="25000"/>
              <a:buNone/>
            </a:pPr>
            <a:r>
              <a:rPr lang="en-US" dirty="0"/>
              <a:t>Based on your role in the learning community, what resources and strategies could be used to support standards-aligned practice in classrooms? </a:t>
            </a:r>
            <a:endParaRPr lang="en-US" sz="2400" b="0" i="0" u="none" strike="noStrike" cap="none" dirty="0">
              <a:solidFill>
                <a:srgbClr val="3F3F39"/>
              </a:solidFill>
              <a:latin typeface="Lucida Sans"/>
              <a:ea typeface="Lucida Sans"/>
              <a:cs typeface="Lucida Sans"/>
              <a:sym typeface="Lucida Sans"/>
            </a:endParaRPr>
          </a:p>
        </p:txBody>
      </p:sp>
    </p:spTree>
    <p:extLst>
      <p:ext uri="{BB962C8B-B14F-4D97-AF65-F5344CB8AC3E}">
        <p14:creationId xmlns:p14="http://schemas.microsoft.com/office/powerpoint/2010/main" val="3077313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Shape 9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dirty="0"/>
              <a:t>Module Overview</a:t>
            </a:r>
          </a:p>
        </p:txBody>
      </p:sp>
      <p:pic>
        <p:nvPicPr>
          <p:cNvPr id="6" name="Picture 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36" y="1417637"/>
            <a:ext cx="756542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 name="Shape 972"/>
          <p:cNvSpPr/>
          <p:nvPr/>
        </p:nvSpPr>
        <p:spPr>
          <a:xfrm>
            <a:off x="861368" y="3820319"/>
            <a:ext cx="7421264" cy="543100"/>
          </a:xfrm>
          <a:prstGeom prst="rect">
            <a:avLst/>
          </a:prstGeom>
          <a:noFill/>
          <a:ln w="1143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9904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Goals and Activities in this Component</a:t>
            </a:r>
          </a:p>
        </p:txBody>
      </p:sp>
      <p:sp>
        <p:nvSpPr>
          <p:cNvPr id="702" name="Shape 702"/>
          <p:cNvSpPr txBox="1">
            <a:spLocks noGrp="1"/>
          </p:cNvSpPr>
          <p:nvPr>
            <p:ph type="body" idx="1"/>
          </p:nvPr>
        </p:nvSpPr>
        <p:spPr>
          <a:xfrm>
            <a:off x="457200" y="1639110"/>
            <a:ext cx="8229600" cy="4525963"/>
          </a:xfrm>
          <a:prstGeom prst="rect">
            <a:avLst/>
          </a:prstGeom>
          <a:noFill/>
          <a:ln>
            <a:noFill/>
          </a:ln>
        </p:spPr>
        <p:txBody>
          <a:bodyPr lIns="91425" tIns="91425" rIns="91425" bIns="91425" anchor="t" anchorCtr="0">
            <a:noAutofit/>
          </a:bodyPr>
          <a:lstStyle/>
          <a:p>
            <a:pPr marL="571500" indent="-342900">
              <a:spcBef>
                <a:spcPts val="0"/>
              </a:spcBef>
            </a:pPr>
            <a:r>
              <a:rPr lang="en-US" dirty="0"/>
              <a:t>Analyze and interpret the lesson plan to collect and discuss evidence of standards-aligned practice.</a:t>
            </a:r>
          </a:p>
          <a:p>
            <a:pPr marL="571500" indent="-342900">
              <a:spcBef>
                <a:spcPts val="0"/>
              </a:spcBef>
            </a:pPr>
            <a:endParaRPr lang="en-US" dirty="0"/>
          </a:p>
          <a:p>
            <a:pPr marL="571500" indent="-342900">
              <a:spcBef>
                <a:spcPts val="0"/>
              </a:spcBef>
            </a:pPr>
            <a:r>
              <a:rPr lang="en-US" sz="2400" b="0" i="0" u="none" strike="noStrike" cap="none" dirty="0">
                <a:solidFill>
                  <a:srgbClr val="3F3F39"/>
                </a:solidFill>
                <a:latin typeface="Lucida Sans"/>
                <a:ea typeface="Lucida Sans"/>
                <a:cs typeface="Lucida Sans"/>
                <a:sym typeface="Lucida Sans"/>
              </a:rPr>
              <a:t>Review the guiding questions </a:t>
            </a:r>
            <a:r>
              <a:rPr lang="en-US" dirty="0"/>
              <a:t>related to </a:t>
            </a:r>
            <a:r>
              <a:rPr lang="en-US" sz="2400" b="0" i="0" u="none" strike="noStrike" cap="none" dirty="0">
                <a:solidFill>
                  <a:srgbClr val="3F3F39"/>
                </a:solidFill>
                <a:latin typeface="Lucida Sans"/>
                <a:ea typeface="Lucida Sans"/>
                <a:cs typeface="Lucida Sans"/>
                <a:sym typeface="Lucida Sans"/>
              </a:rPr>
              <a:t>each Core Action </a:t>
            </a:r>
            <a:r>
              <a:rPr lang="en-US" dirty="0"/>
              <a:t>in </a:t>
            </a:r>
            <a:r>
              <a:rPr lang="en-US" sz="2400" b="0" i="0" u="none" strike="noStrike" cap="none" dirty="0">
                <a:solidFill>
                  <a:srgbClr val="3F3F39"/>
                </a:solidFill>
                <a:latin typeface="Lucida Sans"/>
                <a:ea typeface="Lucida Sans"/>
                <a:cs typeface="Lucida Sans"/>
                <a:sym typeface="Lucida Sans"/>
              </a:rPr>
              <a:t>the Lesson Plan Analysis.</a:t>
            </a:r>
          </a:p>
          <a:p>
            <a:pPr marL="228600" indent="0">
              <a:spcBef>
                <a:spcPts val="0"/>
              </a:spcBef>
              <a:buNone/>
            </a:pPr>
            <a:endParaRPr lang="en-US" sz="2400" b="0" i="0" u="none" strike="noStrike" cap="none" dirty="0">
              <a:solidFill>
                <a:srgbClr val="3F3F39"/>
              </a:solidFill>
              <a:latin typeface="Lucida Sans"/>
              <a:ea typeface="Lucida Sans"/>
              <a:cs typeface="Lucida Sans"/>
              <a:sym typeface="Lucida Sans"/>
            </a:endParaRPr>
          </a:p>
          <a:p>
            <a:pPr marL="571500" indent="-342900">
              <a:spcBef>
                <a:spcPts val="0"/>
              </a:spcBef>
            </a:pPr>
            <a:r>
              <a:rPr lang="en-US" sz="2400" b="0" i="0" u="none" strike="noStrike" cap="none" dirty="0">
                <a:solidFill>
                  <a:srgbClr val="3F3F39"/>
                </a:solidFill>
                <a:latin typeface="Lucida Sans"/>
                <a:ea typeface="Lucida Sans"/>
                <a:cs typeface="Lucida Sans"/>
                <a:sym typeface="Lucida Sans"/>
              </a:rPr>
              <a:t>Respond to the questions using evidence from the lesson plan provided.</a:t>
            </a:r>
          </a:p>
          <a:p>
            <a:pPr marL="0" marR="0" lvl="0" indent="0" algn="l" rtl="0">
              <a:lnSpc>
                <a:spcPct val="100000"/>
              </a:lnSpc>
              <a:spcBef>
                <a:spcPts val="480"/>
              </a:spcBef>
              <a:spcAft>
                <a:spcPts val="0"/>
              </a:spcAft>
              <a:buNone/>
            </a:pPr>
            <a:endParaRPr sz="2400" b="0" i="0" u="none" strike="noStrike" cap="none" dirty="0">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Lucida Sans"/>
              <a:ea typeface="Lucida Sans"/>
              <a:cs typeface="Lucida Sans"/>
              <a:sym typeface="Lucida Sans"/>
            </a:endParaRPr>
          </a:p>
        </p:txBody>
      </p:sp>
    </p:spTree>
    <p:extLst>
      <p:ext uri="{BB962C8B-B14F-4D97-AF65-F5344CB8AC3E}">
        <p14:creationId xmlns:p14="http://schemas.microsoft.com/office/powerpoint/2010/main" val="1797554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Reflection</a:t>
            </a:r>
          </a:p>
        </p:txBody>
      </p:sp>
      <p:sp>
        <p:nvSpPr>
          <p:cNvPr id="709" name="Shape 70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F3F39"/>
              </a:buClr>
              <a:buSzPct val="25000"/>
              <a:buFont typeface="Arial"/>
              <a:buNone/>
            </a:pPr>
            <a:r>
              <a:rPr lang="en-US" sz="2400" b="0" i="0" u="none" strike="noStrike" cap="none" dirty="0">
                <a:solidFill>
                  <a:srgbClr val="3F3F39"/>
                </a:solidFill>
                <a:latin typeface="Lucida Sans"/>
                <a:ea typeface="Lucida Sans"/>
                <a:cs typeface="Lucida Sans"/>
                <a:sym typeface="Lucida Sans"/>
              </a:rPr>
              <a:t>Based on your role in the learning community, how did analyzing the lesson plan help you to think about </a:t>
            </a:r>
            <a:r>
              <a:rPr lang="en-US" dirty="0"/>
              <a:t>the impact of curriculum resources on instructional practice</a:t>
            </a:r>
            <a:r>
              <a:rPr lang="en-US" sz="2400" b="0" i="0" u="none" strike="noStrike" cap="none" dirty="0">
                <a:solidFill>
                  <a:srgbClr val="3F3F39"/>
                </a:solidFill>
                <a:latin typeface="Lucida Sans"/>
                <a:ea typeface="Lucida Sans"/>
                <a:cs typeface="Lucida Sans"/>
                <a:sym typeface="Lucida Sans"/>
              </a:rPr>
              <a:t>?</a:t>
            </a:r>
          </a:p>
          <a:p>
            <a:pPr marL="0" marR="0" lvl="0" indent="0" algn="l" rtl="0">
              <a:lnSpc>
                <a:spcPct val="100000"/>
              </a:lnSpc>
              <a:spcBef>
                <a:spcPts val="0"/>
              </a:spcBef>
              <a:spcAft>
                <a:spcPts val="0"/>
              </a:spcAft>
              <a:buClr>
                <a:srgbClr val="3F3F39"/>
              </a:buClr>
              <a:buSzPct val="25000"/>
              <a:buFont typeface="Arial"/>
              <a:buNone/>
            </a:pPr>
            <a:endParaRPr lang="en-US" dirty="0"/>
          </a:p>
          <a:p>
            <a:pPr marL="0" lvl="0" indent="0">
              <a:spcBef>
                <a:spcPts val="0"/>
              </a:spcBef>
              <a:buSzPct val="25000"/>
              <a:buNone/>
            </a:pPr>
            <a:r>
              <a:rPr lang="en-US" dirty="0"/>
              <a:t>Based on your role in the learning community, what resources and strategies could be used provide all classroom access to standards-aligned curriculum resources? </a:t>
            </a:r>
            <a:endParaRPr lang="en-US" sz="2400" b="0" i="0" u="none" strike="noStrike" cap="none" dirty="0">
              <a:solidFill>
                <a:srgbClr val="3F3F39"/>
              </a:solidFill>
              <a:latin typeface="Lucida Sans"/>
              <a:ea typeface="Lucida Sans"/>
              <a:cs typeface="Lucida Sans"/>
              <a:sym typeface="Lucida Sans"/>
            </a:endParaRPr>
          </a:p>
        </p:txBody>
      </p:sp>
    </p:spTree>
    <p:extLst>
      <p:ext uri="{BB962C8B-B14F-4D97-AF65-F5344CB8AC3E}">
        <p14:creationId xmlns:p14="http://schemas.microsoft.com/office/powerpoint/2010/main" val="3652398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Shape 9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dirty="0"/>
              <a:t>Module Overview</a:t>
            </a:r>
          </a:p>
        </p:txBody>
      </p:sp>
      <p:pic>
        <p:nvPicPr>
          <p:cNvPr id="6" name="Picture 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01" y="1417637"/>
            <a:ext cx="756542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 name="Shape 993"/>
          <p:cNvSpPr/>
          <p:nvPr/>
        </p:nvSpPr>
        <p:spPr>
          <a:xfrm>
            <a:off x="763615" y="4381663"/>
            <a:ext cx="7342000" cy="539050"/>
          </a:xfrm>
          <a:prstGeom prst="rect">
            <a:avLst/>
          </a:prstGeom>
          <a:noFill/>
          <a:ln w="1143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76132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457200" y="411803"/>
            <a:ext cx="8229600" cy="806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Goals </a:t>
            </a:r>
            <a:r>
              <a:rPr lang="en-US" dirty="0"/>
              <a:t>and Activities in this Component</a:t>
            </a:r>
            <a:endParaRPr lang="en-US" sz="2800" b="0" i="0" u="none" strike="noStrike" cap="none" dirty="0">
              <a:solidFill>
                <a:srgbClr val="3F3F39"/>
              </a:solidFill>
              <a:latin typeface="Lucida Sans"/>
              <a:ea typeface="Lucida Sans"/>
              <a:cs typeface="Lucida Sans"/>
              <a:sym typeface="Lucida Sans"/>
            </a:endParaRPr>
          </a:p>
        </p:txBody>
      </p:sp>
      <p:sp>
        <p:nvSpPr>
          <p:cNvPr id="724" name="Shape 724"/>
          <p:cNvSpPr txBox="1">
            <a:spLocks noGrp="1"/>
          </p:cNvSpPr>
          <p:nvPr>
            <p:ph type="body" idx="1"/>
          </p:nvPr>
        </p:nvSpPr>
        <p:spPr>
          <a:xfrm>
            <a:off x="457200" y="1579805"/>
            <a:ext cx="8229600" cy="4611900"/>
          </a:xfrm>
          <a:prstGeom prst="rect">
            <a:avLst/>
          </a:prstGeom>
          <a:noFill/>
          <a:ln>
            <a:noFill/>
          </a:ln>
        </p:spPr>
        <p:txBody>
          <a:bodyPr lIns="91425" tIns="91425" rIns="91425" bIns="91425" anchor="t" anchorCtr="0">
            <a:noAutofit/>
          </a:bodyPr>
          <a:lstStyle/>
          <a:p>
            <a:pPr marL="457200" indent="-228600">
              <a:spcBef>
                <a:spcPts val="0"/>
              </a:spcBef>
            </a:pPr>
            <a:r>
              <a:rPr lang="en-US" dirty="0"/>
              <a:t>Analyze and interpret student work to collect and discuss evidence of standards-aligned practice.</a:t>
            </a:r>
            <a:endParaRPr lang="en-US" sz="2400" b="0" i="0" u="none" strike="noStrike" cap="none" dirty="0">
              <a:solidFill>
                <a:srgbClr val="3F3F39"/>
              </a:solidFill>
              <a:latin typeface="Lucida Sans"/>
              <a:ea typeface="Lucida Sans"/>
              <a:cs typeface="Lucida Sans"/>
              <a:sym typeface="Lucida Sans"/>
            </a:endParaRPr>
          </a:p>
          <a:p>
            <a:pPr marL="457200" marR="0" lvl="0" indent="-228600" algn="l" rtl="0">
              <a:lnSpc>
                <a:spcPct val="100000"/>
              </a:lnSpc>
              <a:spcBef>
                <a:spcPts val="0"/>
              </a:spcBef>
              <a:spcAft>
                <a:spcPts val="0"/>
              </a:spcAft>
            </a:pPr>
            <a:endParaRPr lang="en-US" dirty="0"/>
          </a:p>
          <a:p>
            <a:pPr marL="457200" marR="0" lvl="0" indent="-228600" algn="l" rtl="0">
              <a:lnSpc>
                <a:spcPct val="100000"/>
              </a:lnSpc>
              <a:spcBef>
                <a:spcPts val="0"/>
              </a:spcBef>
              <a:spcAft>
                <a:spcPts val="0"/>
              </a:spcAft>
            </a:pPr>
            <a:r>
              <a:rPr lang="en-US" sz="2400" b="0" i="0" u="none" strike="noStrike" cap="none" dirty="0">
                <a:solidFill>
                  <a:srgbClr val="3F3F39"/>
                </a:solidFill>
                <a:latin typeface="Lucida Sans"/>
                <a:ea typeface="Lucida Sans"/>
                <a:cs typeface="Lucida Sans"/>
                <a:sym typeface="Lucida Sans"/>
              </a:rPr>
              <a:t>Review the guiding questions </a:t>
            </a:r>
            <a:r>
              <a:rPr lang="en-US" dirty="0"/>
              <a:t>related to </a:t>
            </a:r>
            <a:r>
              <a:rPr lang="en-US" sz="2400" b="0" i="0" u="none" strike="noStrike" cap="none" dirty="0">
                <a:solidFill>
                  <a:srgbClr val="3F3F39"/>
                </a:solidFill>
                <a:latin typeface="Lucida Sans"/>
                <a:ea typeface="Lucida Sans"/>
                <a:cs typeface="Lucida Sans"/>
                <a:sym typeface="Lucida Sans"/>
              </a:rPr>
              <a:t>each Core Action </a:t>
            </a:r>
            <a:r>
              <a:rPr lang="en-US" dirty="0"/>
              <a:t>in </a:t>
            </a:r>
            <a:r>
              <a:rPr lang="en-US" sz="2400" b="0" i="0" u="none" strike="noStrike" cap="none" dirty="0">
                <a:solidFill>
                  <a:srgbClr val="3F3F39"/>
                </a:solidFill>
                <a:latin typeface="Lucida Sans"/>
                <a:ea typeface="Lucida Sans"/>
                <a:cs typeface="Lucida Sans"/>
                <a:sym typeface="Lucida Sans"/>
              </a:rPr>
              <a:t>the Student Work Analysis.</a:t>
            </a:r>
          </a:p>
          <a:p>
            <a:pPr marL="228600" marR="0" lvl="0" indent="0" algn="l" rtl="0">
              <a:lnSpc>
                <a:spcPct val="100000"/>
              </a:lnSpc>
              <a:spcBef>
                <a:spcPts val="0"/>
              </a:spcBef>
              <a:spcAft>
                <a:spcPts val="0"/>
              </a:spcAft>
              <a:buNone/>
            </a:pPr>
            <a:endParaRPr sz="2400" b="0" i="0" u="none" strike="noStrike" cap="none" dirty="0">
              <a:solidFill>
                <a:srgbClr val="3F3F39"/>
              </a:solidFill>
              <a:latin typeface="Lucida Sans"/>
              <a:ea typeface="Lucida Sans"/>
              <a:cs typeface="Lucida Sans"/>
              <a:sym typeface="Lucida Sans"/>
            </a:endParaRPr>
          </a:p>
          <a:p>
            <a:pPr marL="457200" marR="0" lvl="0" indent="-228600" algn="l" rtl="0">
              <a:lnSpc>
                <a:spcPct val="100000"/>
              </a:lnSpc>
              <a:spcBef>
                <a:spcPts val="480"/>
              </a:spcBef>
              <a:spcAft>
                <a:spcPts val="0"/>
              </a:spcAft>
            </a:pPr>
            <a:r>
              <a:rPr lang="en-US" sz="2400" b="0" i="0" u="none" strike="noStrike" cap="none" dirty="0">
                <a:solidFill>
                  <a:srgbClr val="3F3F39"/>
                </a:solidFill>
                <a:latin typeface="Lucida Sans"/>
                <a:ea typeface="Lucida Sans"/>
                <a:cs typeface="Lucida Sans"/>
                <a:sym typeface="Lucida Sans"/>
              </a:rPr>
              <a:t>Respond </a:t>
            </a:r>
            <a:r>
              <a:rPr lang="en-US" dirty="0"/>
              <a:t>to the </a:t>
            </a:r>
            <a:r>
              <a:rPr lang="en-US" sz="2400" b="0" i="0" u="none" strike="noStrike" cap="none" dirty="0">
                <a:solidFill>
                  <a:srgbClr val="3F3F39"/>
                </a:solidFill>
                <a:latin typeface="Lucida Sans"/>
                <a:ea typeface="Lucida Sans"/>
                <a:cs typeface="Lucida Sans"/>
                <a:sym typeface="Lucida Sans"/>
              </a:rPr>
              <a:t>questions using evidence from the student work samples provided.</a:t>
            </a:r>
          </a:p>
          <a:p>
            <a:pPr marL="457200" marR="0" lvl="0" indent="-457200" algn="l" rtl="0">
              <a:lnSpc>
                <a:spcPct val="100000"/>
              </a:lnSpc>
              <a:spcBef>
                <a:spcPts val="480"/>
              </a:spcBef>
              <a:spcAft>
                <a:spcPts val="0"/>
              </a:spcAft>
              <a:buClr>
                <a:srgbClr val="3F3F39"/>
              </a:buClr>
              <a:buSzPct val="100000"/>
              <a:buFont typeface="Arial"/>
              <a:buNone/>
            </a:pPr>
            <a:endParaRPr sz="2400" b="0" i="0" u="none" strike="noStrike" cap="none" dirty="0">
              <a:solidFill>
                <a:srgbClr val="3F3F39"/>
              </a:solidFill>
              <a:latin typeface="Lucida Sans"/>
              <a:ea typeface="Lucida Sans"/>
              <a:cs typeface="Lucida Sans"/>
              <a:sym typeface="Lucida Sans"/>
            </a:endParaRPr>
          </a:p>
          <a:p>
            <a:pPr marL="457200" marR="0" lvl="0" indent="-457200" algn="l" rtl="0">
              <a:lnSpc>
                <a:spcPct val="100000"/>
              </a:lnSpc>
              <a:spcBef>
                <a:spcPts val="480"/>
              </a:spcBef>
              <a:spcAft>
                <a:spcPts val="0"/>
              </a:spcAft>
              <a:buClr>
                <a:srgbClr val="3F3F39"/>
              </a:buClr>
              <a:buSzPct val="100000"/>
              <a:buFont typeface="Arial"/>
              <a:buNone/>
            </a:pPr>
            <a:endParaRPr sz="2400" b="0" i="0" u="none" strike="noStrike" cap="none" dirty="0">
              <a:solidFill>
                <a:srgbClr val="3F3F39"/>
              </a:solidFill>
              <a:latin typeface="Lucida Sans"/>
              <a:ea typeface="Lucida Sans"/>
              <a:cs typeface="Lucida Sans"/>
              <a:sym typeface="Lucida Sans"/>
            </a:endParaRPr>
          </a:p>
        </p:txBody>
      </p:sp>
    </p:spTree>
    <p:extLst>
      <p:ext uri="{BB962C8B-B14F-4D97-AF65-F5344CB8AC3E}">
        <p14:creationId xmlns:p14="http://schemas.microsoft.com/office/powerpoint/2010/main" val="3517933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Reflection</a:t>
            </a:r>
          </a:p>
        </p:txBody>
      </p:sp>
      <p:sp>
        <p:nvSpPr>
          <p:cNvPr id="731" name="Shape 73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F3F39"/>
              </a:buClr>
              <a:buSzPct val="25000"/>
              <a:buFont typeface="Arial"/>
              <a:buNone/>
            </a:pPr>
            <a:r>
              <a:rPr lang="en-US" sz="2400" b="0" i="0" u="none" strike="noStrike" cap="none" dirty="0">
                <a:solidFill>
                  <a:srgbClr val="3F3F39"/>
                </a:solidFill>
                <a:latin typeface="Lucida Sans"/>
                <a:ea typeface="Lucida Sans"/>
                <a:cs typeface="Lucida Sans"/>
                <a:sym typeface="Lucida Sans"/>
              </a:rPr>
              <a:t>Based on your role in the </a:t>
            </a:r>
            <a:r>
              <a:rPr lang="en-US" dirty="0"/>
              <a:t>learning community, h</a:t>
            </a:r>
            <a:r>
              <a:rPr lang="en-US" sz="2400" b="0" i="0" u="none" strike="noStrike" cap="none" dirty="0">
                <a:solidFill>
                  <a:srgbClr val="3F3F39"/>
                </a:solidFill>
                <a:latin typeface="Lucida Sans"/>
                <a:ea typeface="Lucida Sans"/>
                <a:cs typeface="Lucida Sans"/>
                <a:sym typeface="Lucida Sans"/>
              </a:rPr>
              <a:t>ow did analyzing the student work help you to think about </a:t>
            </a:r>
            <a:r>
              <a:rPr lang="en-US" dirty="0"/>
              <a:t>student outcomes</a:t>
            </a:r>
            <a:r>
              <a:rPr lang="en-US" sz="2400" b="0" i="0" u="none" strike="noStrike" cap="none" dirty="0">
                <a:solidFill>
                  <a:srgbClr val="3F3F39"/>
                </a:solidFill>
                <a:latin typeface="Lucida Sans"/>
                <a:ea typeface="Lucida Sans"/>
                <a:cs typeface="Lucida Sans"/>
                <a:sym typeface="Lucida Sans"/>
              </a:rPr>
              <a:t>?</a:t>
            </a:r>
          </a:p>
          <a:p>
            <a:pPr marL="0" marR="0" lvl="0" indent="0" algn="l" rtl="0">
              <a:lnSpc>
                <a:spcPct val="100000"/>
              </a:lnSpc>
              <a:spcBef>
                <a:spcPts val="0"/>
              </a:spcBef>
              <a:spcAft>
                <a:spcPts val="0"/>
              </a:spcAft>
              <a:buClr>
                <a:srgbClr val="3F3F39"/>
              </a:buClr>
              <a:buSzPct val="25000"/>
              <a:buFont typeface="Arial"/>
              <a:buNone/>
            </a:pPr>
            <a:endParaRPr lang="en-US" dirty="0"/>
          </a:p>
          <a:p>
            <a:pPr marL="0" lvl="0" indent="0">
              <a:spcBef>
                <a:spcPts val="0"/>
              </a:spcBef>
              <a:buSzPct val="25000"/>
              <a:buNone/>
            </a:pPr>
            <a:r>
              <a:rPr lang="en-US" dirty="0"/>
              <a:t>Based on your role in the learning community, what resources and strategies could be used to encourage and support improved student outcomes? </a:t>
            </a:r>
            <a:endParaRPr lang="en-US" sz="2400" b="0" i="0" u="none" strike="noStrike" cap="none" dirty="0">
              <a:solidFill>
                <a:srgbClr val="3F3F39"/>
              </a:solidFill>
              <a:latin typeface="Lucida Sans"/>
              <a:ea typeface="Lucida Sans"/>
              <a:cs typeface="Lucida Sans"/>
              <a:sym typeface="Lucida Sans"/>
            </a:endParaRPr>
          </a:p>
        </p:txBody>
      </p:sp>
    </p:spTree>
    <p:extLst>
      <p:ext uri="{BB962C8B-B14F-4D97-AF65-F5344CB8AC3E}">
        <p14:creationId xmlns:p14="http://schemas.microsoft.com/office/powerpoint/2010/main" val="4201400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Shape 10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dirty="0"/>
              <a:t>Module Overview</a:t>
            </a:r>
          </a:p>
        </p:txBody>
      </p:sp>
      <p:pic>
        <p:nvPicPr>
          <p:cNvPr id="6" name="Picture 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86" y="1417637"/>
            <a:ext cx="756542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5" name="Shape 1015"/>
          <p:cNvSpPr/>
          <p:nvPr/>
        </p:nvSpPr>
        <p:spPr>
          <a:xfrm>
            <a:off x="854196" y="4960589"/>
            <a:ext cx="7435608" cy="510314"/>
          </a:xfrm>
          <a:prstGeom prst="rect">
            <a:avLst/>
          </a:prstGeom>
          <a:noFill/>
          <a:ln w="1143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10610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Activities in this Component</a:t>
            </a:r>
          </a:p>
        </p:txBody>
      </p:sp>
      <p:sp>
        <p:nvSpPr>
          <p:cNvPr id="3" name="Text Placeholder 2"/>
          <p:cNvSpPr>
            <a:spLocks noGrp="1"/>
          </p:cNvSpPr>
          <p:nvPr>
            <p:ph type="body" idx="1"/>
          </p:nvPr>
        </p:nvSpPr>
        <p:spPr>
          <a:xfrm>
            <a:off x="457200" y="1600200"/>
            <a:ext cx="8229600" cy="4525963"/>
          </a:xfrm>
        </p:spPr>
        <p:txBody>
          <a:bodyPr/>
          <a:lstStyle/>
          <a:p>
            <a:pPr marL="304800" indent="0">
              <a:buNone/>
            </a:pPr>
            <a:r>
              <a:rPr lang="en-US" dirty="0"/>
              <a:t>Summarize overall trends of standards-aligned practice and discuss implications and next steps based on a variety of specific roles and contexts</a:t>
            </a:r>
          </a:p>
        </p:txBody>
      </p:sp>
    </p:spTree>
    <p:extLst>
      <p:ext uri="{BB962C8B-B14F-4D97-AF65-F5344CB8AC3E}">
        <p14:creationId xmlns:p14="http://schemas.microsoft.com/office/powerpoint/2010/main" val="12119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The Instructional Practice Toolkit (IPT) Components</a:t>
            </a:r>
          </a:p>
        </p:txBody>
      </p:sp>
      <p:pic>
        <p:nvPicPr>
          <p:cNvPr id="4"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00" y="1540951"/>
            <a:ext cx="756542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529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Shape 10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dirty="0"/>
              <a:t>Feedback Summary</a:t>
            </a:r>
          </a:p>
        </p:txBody>
      </p:sp>
      <p:sp>
        <p:nvSpPr>
          <p:cNvPr id="1022" name="Shape 1022"/>
          <p:cNvSpPr txBox="1">
            <a:spLocks noGrp="1"/>
          </p:cNvSpPr>
          <p:nvPr>
            <p:ph type="body" idx="1"/>
          </p:nvPr>
        </p:nvSpPr>
        <p:spPr>
          <a:xfrm>
            <a:off x="457200" y="1417625"/>
            <a:ext cx="8229600" cy="4526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F3F39"/>
              </a:buClr>
              <a:buSzPct val="25000"/>
              <a:buFont typeface="Arial"/>
              <a:buNone/>
            </a:pPr>
            <a:r>
              <a:rPr lang="en-US" dirty="0"/>
              <a:t>The</a:t>
            </a:r>
            <a:r>
              <a:rPr lang="en-US" sz="2400" b="0" i="0" u="none" strike="noStrike" cap="none" dirty="0">
                <a:solidFill>
                  <a:srgbClr val="3F3F39"/>
                </a:solidFill>
                <a:latin typeface="Lucida Sans"/>
                <a:ea typeface="Lucida Sans"/>
                <a:cs typeface="Lucida Sans"/>
                <a:sym typeface="Lucida Sans"/>
              </a:rPr>
              <a:t> </a:t>
            </a:r>
            <a:r>
              <a:rPr lang="en-US" dirty="0"/>
              <a:t>T</a:t>
            </a:r>
            <a:r>
              <a:rPr lang="en-US" sz="2400" b="0" i="0" u="none" strike="noStrike" cap="none" dirty="0">
                <a:solidFill>
                  <a:srgbClr val="3F3F39"/>
                </a:solidFill>
                <a:latin typeface="Lucida Sans"/>
                <a:ea typeface="Lucida Sans"/>
                <a:cs typeface="Lucida Sans"/>
                <a:sym typeface="Lucida Sans"/>
              </a:rPr>
              <a:t>eaching and </a:t>
            </a:r>
            <a:r>
              <a:rPr lang="en-US" dirty="0"/>
              <a:t>L</a:t>
            </a:r>
            <a:r>
              <a:rPr lang="en-US" sz="2400" b="0" i="0" u="none" strike="noStrike" cap="none" dirty="0">
                <a:solidFill>
                  <a:srgbClr val="3F3F39"/>
                </a:solidFill>
                <a:latin typeface="Lucida Sans"/>
                <a:ea typeface="Lucida Sans"/>
                <a:cs typeface="Lucida Sans"/>
                <a:sym typeface="Lucida Sans"/>
              </a:rPr>
              <a:t>earning </a:t>
            </a:r>
            <a:r>
              <a:rPr lang="en-US" dirty="0"/>
              <a:t>C</a:t>
            </a:r>
            <a:r>
              <a:rPr lang="en-US" sz="2400" b="0" i="0" u="none" strike="noStrike" cap="none" dirty="0">
                <a:solidFill>
                  <a:srgbClr val="3F3F39"/>
                </a:solidFill>
                <a:latin typeface="Lucida Sans"/>
                <a:ea typeface="Lucida Sans"/>
                <a:cs typeface="Lucida Sans"/>
                <a:sym typeface="Lucida Sans"/>
              </a:rPr>
              <a:t>ycle</a:t>
            </a:r>
          </a:p>
        </p:txBody>
      </p:sp>
      <p:pic>
        <p:nvPicPr>
          <p:cNvPr id="1023" name="Shape 1023" descr="Teaching &amp; Learning Cycle.png"/>
          <p:cNvPicPr preferRelativeResize="0"/>
          <p:nvPr/>
        </p:nvPicPr>
        <p:blipFill>
          <a:blip r:embed="rId3">
            <a:alphaModFix/>
          </a:blip>
          <a:stretch>
            <a:fillRect/>
          </a:stretch>
        </p:blipFill>
        <p:spPr>
          <a:xfrm>
            <a:off x="2335974" y="2053974"/>
            <a:ext cx="4472049" cy="4004174"/>
          </a:xfrm>
          <a:prstGeom prst="rect">
            <a:avLst/>
          </a:prstGeom>
          <a:noFill/>
          <a:ln>
            <a:noFill/>
          </a:ln>
        </p:spPr>
      </p:pic>
      <p:sp>
        <p:nvSpPr>
          <p:cNvPr id="1024" name="Shape 1024"/>
          <p:cNvSpPr txBox="1"/>
          <p:nvPr/>
        </p:nvSpPr>
        <p:spPr>
          <a:xfrm>
            <a:off x="5135100" y="5943725"/>
            <a:ext cx="4008900" cy="394800"/>
          </a:xfrm>
          <a:prstGeom prst="rect">
            <a:avLst/>
          </a:prstGeom>
          <a:noFill/>
          <a:ln>
            <a:noFill/>
          </a:ln>
        </p:spPr>
        <p:txBody>
          <a:bodyPr lIns="91425" tIns="91425" rIns="91425" bIns="91425" anchor="t" anchorCtr="0">
            <a:noAutofit/>
          </a:bodyPr>
          <a:lstStyle/>
          <a:p>
            <a:pPr lvl="0" rtl="0">
              <a:spcBef>
                <a:spcPts val="0"/>
              </a:spcBef>
              <a:buNone/>
            </a:pPr>
            <a:r>
              <a:rPr lang="en-US" sz="1300" dirty="0">
                <a:latin typeface="Lucida Sans" panose="020B0602030504020204" pitchFamily="34" charset="0"/>
              </a:rPr>
              <a:t>Source: Cherry Creek School District, Colorado</a:t>
            </a:r>
          </a:p>
        </p:txBody>
      </p:sp>
    </p:spTree>
    <p:extLst>
      <p:ext uri="{BB962C8B-B14F-4D97-AF65-F5344CB8AC3E}">
        <p14:creationId xmlns:p14="http://schemas.microsoft.com/office/powerpoint/2010/main" val="277173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Shape 1038"/>
          <p:cNvSpPr txBox="1">
            <a:spLocks noGrp="1"/>
          </p:cNvSpPr>
          <p:nvPr>
            <p:ph type="title"/>
          </p:nvPr>
        </p:nvSpPr>
        <p:spPr>
          <a:xfrm>
            <a:off x="234275" y="274625"/>
            <a:ext cx="87321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Feedback Summary </a:t>
            </a:r>
          </a:p>
        </p:txBody>
      </p:sp>
      <p:sp>
        <p:nvSpPr>
          <p:cNvPr id="1039" name="Shape 1039"/>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571500" indent="-342900">
              <a:spcBef>
                <a:spcPts val="0"/>
              </a:spcBef>
            </a:pPr>
            <a:r>
              <a:rPr lang="en-US" dirty="0"/>
              <a:t>Review the evidence collected from the:</a:t>
            </a:r>
          </a:p>
          <a:p>
            <a:pPr marL="1085850" lvl="1" indent="-457200">
              <a:spcBef>
                <a:spcPts val="0"/>
              </a:spcBef>
            </a:pPr>
            <a:r>
              <a:rPr lang="en-US" sz="2400" dirty="0"/>
              <a:t>Lesson Plan Analysis</a:t>
            </a:r>
          </a:p>
          <a:p>
            <a:pPr marL="1085850" lvl="1" indent="-457200">
              <a:spcBef>
                <a:spcPts val="0"/>
              </a:spcBef>
            </a:pPr>
            <a:r>
              <a:rPr lang="en-US" sz="2400" dirty="0"/>
              <a:t>Student Work Analysis </a:t>
            </a:r>
          </a:p>
          <a:p>
            <a:pPr marL="1085850" lvl="1" indent="-457200">
              <a:spcBef>
                <a:spcPts val="0"/>
              </a:spcBef>
            </a:pPr>
            <a:r>
              <a:rPr lang="en-US" sz="2400" dirty="0"/>
              <a:t>Instructional Practice Guide</a:t>
            </a:r>
          </a:p>
          <a:p>
            <a:pPr marL="1085850" lvl="1" indent="-457200">
              <a:spcBef>
                <a:spcPts val="0"/>
              </a:spcBef>
            </a:pPr>
            <a:r>
              <a:rPr lang="en-US" sz="2400" dirty="0"/>
              <a:t>Beyond the Lesson Discussion Guide</a:t>
            </a:r>
          </a:p>
          <a:p>
            <a:pPr marL="0" lvl="0" indent="0">
              <a:spcBef>
                <a:spcPts val="0"/>
              </a:spcBef>
              <a:buNone/>
            </a:pPr>
            <a:endParaRPr lang="en-US" dirty="0"/>
          </a:p>
          <a:p>
            <a:pPr marL="571500" indent="-342900">
              <a:spcBef>
                <a:spcPts val="0"/>
              </a:spcBef>
            </a:pPr>
            <a:r>
              <a:rPr lang="en-US" dirty="0"/>
              <a:t>Use the feedback summary to highlight:</a:t>
            </a:r>
          </a:p>
          <a:p>
            <a:pPr marL="1085850" lvl="1" indent="-457200">
              <a:spcBef>
                <a:spcPts val="0"/>
              </a:spcBef>
            </a:pPr>
            <a:r>
              <a:rPr lang="en-US" sz="2400" dirty="0"/>
              <a:t>Evidence of the Shifts and standards-aligned practice</a:t>
            </a:r>
          </a:p>
          <a:p>
            <a:pPr marL="1085850" lvl="1" indent="-457200">
              <a:spcBef>
                <a:spcPts val="0"/>
              </a:spcBef>
            </a:pPr>
            <a:r>
              <a:rPr lang="en-US" sz="2400" dirty="0"/>
              <a:t>Areas where alignment to the Shifts and standards can improve</a:t>
            </a:r>
          </a:p>
        </p:txBody>
      </p:sp>
    </p:spTree>
    <p:extLst>
      <p:ext uri="{BB962C8B-B14F-4D97-AF65-F5344CB8AC3E}">
        <p14:creationId xmlns:p14="http://schemas.microsoft.com/office/powerpoint/2010/main" val="1078790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Shape 1030"/>
          <p:cNvSpPr txBox="1"/>
          <p:nvPr/>
        </p:nvSpPr>
        <p:spPr>
          <a:xfrm>
            <a:off x="457200" y="1407699"/>
            <a:ext cx="8229600" cy="1114783"/>
          </a:xfrm>
          <a:prstGeom prst="rect">
            <a:avLst/>
          </a:prstGeom>
          <a:no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Lucida Sans"/>
              <a:buNone/>
            </a:pPr>
            <a:r>
              <a:rPr lang="en-US" sz="1600" b="0" i="1" u="none" strike="noStrike" cap="none" dirty="0">
                <a:solidFill>
                  <a:schemeClr val="accent1"/>
                </a:solidFill>
                <a:latin typeface="Lucida Sans"/>
                <a:ea typeface="Lucida Sans"/>
                <a:cs typeface="Lucida Sans"/>
                <a:sym typeface="Lucida Sans"/>
              </a:rPr>
              <a:t>“After discussing the observed lesson, use the ‘Beyond the Lesson’ questions to help clearly delineate what practices are in place, what already occurred, and what opportunities might exist in another lesson, further in the unit, or over the course of the year to incorporate the Shifts into the classroom.”</a:t>
            </a:r>
          </a:p>
        </p:txBody>
      </p:sp>
      <p:sp>
        <p:nvSpPr>
          <p:cNvPr id="1031" name="Shape 1031"/>
          <p:cNvSpPr txBox="1"/>
          <p:nvPr/>
        </p:nvSpPr>
        <p:spPr>
          <a:xfrm>
            <a:off x="457200" y="3093816"/>
            <a:ext cx="8409898" cy="23223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dirty="0">
                <a:solidFill>
                  <a:srgbClr val="3F3F39"/>
                </a:solidFill>
                <a:latin typeface="Lucida Sans"/>
                <a:ea typeface="Lucida Sans"/>
                <a:cs typeface="Lucida Sans"/>
                <a:sym typeface="Lucida Sans"/>
              </a:rPr>
              <a:t>Review the questions from the BTL Discussion Guide</a:t>
            </a:r>
          </a:p>
          <a:p>
            <a:pPr marL="342900" marR="0" lvl="0" indent="-342900" algn="l" rtl="0">
              <a:lnSpc>
                <a:spcPct val="100000"/>
              </a:lnSpc>
              <a:spcBef>
                <a:spcPts val="0"/>
              </a:spcBef>
              <a:spcAft>
                <a:spcPts val="0"/>
              </a:spcAft>
              <a:buClr>
                <a:srgbClr val="000000"/>
              </a:buClr>
              <a:buFont typeface="Arial"/>
              <a:buNone/>
            </a:pPr>
            <a:endParaRPr sz="2400" b="0" i="0" u="none" strike="noStrike" cap="none" dirty="0">
              <a:solidFill>
                <a:srgbClr val="3F3F39"/>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dirty="0">
                <a:solidFill>
                  <a:srgbClr val="3F3F39"/>
                </a:solidFill>
                <a:latin typeface="Lucida Sans"/>
                <a:ea typeface="Lucida Sans"/>
                <a:cs typeface="Lucida Sans"/>
                <a:sym typeface="Lucida Sans"/>
              </a:rPr>
              <a:t>Which questions would you prioritize for this lesson? Why? </a:t>
            </a:r>
          </a:p>
        </p:txBody>
      </p:sp>
      <p:sp>
        <p:nvSpPr>
          <p:cNvPr id="1032" name="Shape 10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Beyond the Lesson Guide</a:t>
            </a:r>
          </a:p>
        </p:txBody>
      </p:sp>
    </p:spTree>
    <p:extLst>
      <p:ext uri="{BB962C8B-B14F-4D97-AF65-F5344CB8AC3E}">
        <p14:creationId xmlns:p14="http://schemas.microsoft.com/office/powerpoint/2010/main" val="2788846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Reflection</a:t>
            </a:r>
          </a:p>
        </p:txBody>
      </p:sp>
      <p:sp>
        <p:nvSpPr>
          <p:cNvPr id="770" name="Shape 770"/>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571500" indent="-342900">
              <a:spcBef>
                <a:spcPts val="0"/>
              </a:spcBef>
            </a:pPr>
            <a:r>
              <a:rPr lang="en-US" dirty="0"/>
              <a:t>Based on your role in the learning community, how did examining all aspects of this lesson impact your work?</a:t>
            </a:r>
          </a:p>
          <a:p>
            <a:pPr marL="571500" indent="-342900">
              <a:spcBef>
                <a:spcPts val="0"/>
              </a:spcBef>
            </a:pPr>
            <a:endParaRPr lang="en-US" dirty="0"/>
          </a:p>
          <a:p>
            <a:pPr marL="571500" indent="-342900">
              <a:spcBef>
                <a:spcPts val="0"/>
              </a:spcBef>
            </a:pPr>
            <a:r>
              <a:rPr lang="en-US" dirty="0"/>
              <a:t>Based on your role in the learning community, what resources and strategies could be used to encourage and support aligned instructional practice in the classroom? </a:t>
            </a:r>
          </a:p>
          <a:p>
            <a:pPr marL="571500" indent="-342900">
              <a:spcBef>
                <a:spcPts val="0"/>
              </a:spcBef>
            </a:pPr>
            <a:endParaRPr lang="en-US" dirty="0"/>
          </a:p>
          <a:p>
            <a:pPr marL="571500" indent="-342900">
              <a:spcBef>
                <a:spcPts val="0"/>
              </a:spcBef>
            </a:pPr>
            <a:endParaRPr dirty="0"/>
          </a:p>
          <a:p>
            <a:pPr lvl="0">
              <a:spcBef>
                <a:spcPts val="0"/>
              </a:spcBef>
              <a:buNone/>
            </a:pPr>
            <a:endParaRPr dirty="0"/>
          </a:p>
        </p:txBody>
      </p:sp>
    </p:spTree>
    <p:extLst>
      <p:ext uri="{BB962C8B-B14F-4D97-AF65-F5344CB8AC3E}">
        <p14:creationId xmlns:p14="http://schemas.microsoft.com/office/powerpoint/2010/main" val="30773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160070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Norms</a:t>
            </a:r>
          </a:p>
        </p:txBody>
      </p:sp>
      <p:sp>
        <p:nvSpPr>
          <p:cNvPr id="704" name="Shape 704"/>
          <p:cNvSpPr txBox="1">
            <a:spLocks noGrp="1"/>
          </p:cNvSpPr>
          <p:nvPr>
            <p:ph type="body" idx="1"/>
          </p:nvPr>
        </p:nvSpPr>
        <p:spPr>
          <a:xfrm>
            <a:off x="457200" y="1600200"/>
            <a:ext cx="8229600" cy="2997557"/>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0"/>
              </a:spcBef>
              <a:spcAft>
                <a:spcPts val="0"/>
              </a:spcAft>
              <a:buClr>
                <a:srgbClr val="000000"/>
              </a:buClr>
              <a:buSzPct val="100000"/>
              <a:buFont typeface="Arial"/>
              <a:buChar char="•"/>
            </a:pPr>
            <a:r>
              <a:rPr lang="en-US" sz="2400" b="0" i="0" u="none" strike="noStrike" cap="none" dirty="0">
                <a:latin typeface="Lucida Sans"/>
                <a:ea typeface="Lucida Sans"/>
                <a:cs typeface="Lucida Sans"/>
                <a:sym typeface="Lucida Sans"/>
              </a:rPr>
              <a:t>Be brave!  We’re all learning.</a:t>
            </a:r>
          </a:p>
          <a:p>
            <a:pPr marL="457200" marR="0" lvl="0" indent="-381000" algn="l" rtl="0">
              <a:lnSpc>
                <a:spcPct val="100000"/>
              </a:lnSpc>
              <a:spcBef>
                <a:spcPts val="0"/>
              </a:spcBef>
              <a:spcAft>
                <a:spcPts val="0"/>
              </a:spcAft>
              <a:buClr>
                <a:srgbClr val="000000"/>
              </a:buClr>
              <a:buSzPct val="100000"/>
              <a:buFont typeface="Arial"/>
              <a:buNone/>
            </a:pPr>
            <a:endParaRPr sz="2400" b="0" i="0" u="none" strike="noStrike" cap="none" dirty="0">
              <a:latin typeface="Lucida Sans"/>
              <a:ea typeface="Lucida Sans"/>
              <a:cs typeface="Lucida Sans"/>
              <a:sym typeface="Lucida Sans"/>
            </a:endParaRPr>
          </a:p>
          <a:p>
            <a:pPr marL="457200" marR="0" lvl="0" indent="-381000" algn="l" rtl="0">
              <a:lnSpc>
                <a:spcPct val="100000"/>
              </a:lnSpc>
              <a:spcBef>
                <a:spcPts val="0"/>
              </a:spcBef>
              <a:spcAft>
                <a:spcPts val="0"/>
              </a:spcAft>
              <a:buClr>
                <a:srgbClr val="000000"/>
              </a:buClr>
              <a:buSzPct val="100000"/>
              <a:buFont typeface="Arial"/>
              <a:buChar char="•"/>
            </a:pPr>
            <a:r>
              <a:rPr lang="en-US" sz="2400" b="0" i="0" u="none" strike="noStrike" cap="none" dirty="0">
                <a:latin typeface="Lucida Sans"/>
                <a:ea typeface="Lucida Sans"/>
                <a:cs typeface="Lucida Sans"/>
                <a:sym typeface="Lucida Sans"/>
              </a:rPr>
              <a:t>Frame all observations using the language of the tools and the Standards</a:t>
            </a:r>
          </a:p>
          <a:p>
            <a:pPr marL="0" marR="0" lvl="0" indent="0" algn="l" rtl="0">
              <a:lnSpc>
                <a:spcPct val="100000"/>
              </a:lnSpc>
              <a:spcBef>
                <a:spcPts val="480"/>
              </a:spcBef>
              <a:spcAft>
                <a:spcPts val="0"/>
              </a:spcAft>
              <a:buClr>
                <a:srgbClr val="3F3F39"/>
              </a:buClr>
              <a:buSzPct val="25000"/>
              <a:buFont typeface="Arial"/>
              <a:buNone/>
            </a:pPr>
            <a:endParaRPr sz="2400" b="0" i="0" u="none" strike="noStrike" cap="none" dirty="0">
              <a:latin typeface="Lucida Sans"/>
              <a:ea typeface="Lucida Sans"/>
              <a:cs typeface="Lucida Sans"/>
              <a:sym typeface="Lucida Sans"/>
            </a:endParaRPr>
          </a:p>
          <a:p>
            <a:pPr marL="457200" marR="0" lvl="0" indent="-381000" algn="l" rtl="0">
              <a:lnSpc>
                <a:spcPct val="100000"/>
              </a:lnSpc>
              <a:spcBef>
                <a:spcPts val="480"/>
              </a:spcBef>
              <a:spcAft>
                <a:spcPts val="0"/>
              </a:spcAft>
              <a:buClr>
                <a:srgbClr val="000000"/>
              </a:buClr>
              <a:buSzPct val="100000"/>
              <a:buFont typeface="Arial"/>
              <a:buChar char="•"/>
            </a:pPr>
            <a:r>
              <a:rPr lang="en-US" sz="2400" b="0" i="0" u="none" strike="noStrike" cap="none" dirty="0">
                <a:latin typeface="Lucida Sans"/>
                <a:ea typeface="Lucida Sans"/>
                <a:cs typeface="Lucida Sans"/>
                <a:sym typeface="Lucida Sans"/>
              </a:rPr>
              <a:t>Support </a:t>
            </a:r>
            <a:r>
              <a:rPr lang="en-US" sz="2400" b="1" i="0" u="sng" strike="noStrike" cap="none" dirty="0">
                <a:latin typeface="Lucida Sans"/>
                <a:ea typeface="Lucida Sans"/>
                <a:cs typeface="Lucida Sans"/>
                <a:sym typeface="Lucida Sans"/>
              </a:rPr>
              <a:t>every</a:t>
            </a:r>
            <a:r>
              <a:rPr lang="en-US" sz="2400" b="0" i="0" u="none" strike="noStrike" cap="none" dirty="0">
                <a:latin typeface="Lucida Sans"/>
                <a:ea typeface="Lucida Sans"/>
                <a:cs typeface="Lucida Sans"/>
                <a:sym typeface="Lucida Sans"/>
              </a:rPr>
              <a:t> idea with evidence</a:t>
            </a:r>
          </a:p>
        </p:txBody>
      </p:sp>
    </p:spTree>
    <p:extLst>
      <p:ext uri="{BB962C8B-B14F-4D97-AF65-F5344CB8AC3E}">
        <p14:creationId xmlns:p14="http://schemas.microsoft.com/office/powerpoint/2010/main" val="293536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dirty="0"/>
              <a:t>Module Overview </a:t>
            </a:r>
          </a:p>
        </p:txBody>
      </p:sp>
      <p:pic>
        <p:nvPicPr>
          <p:cNvPr id="6" name="Picture 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69" y="1417637"/>
            <a:ext cx="756542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2" name="Shape 712"/>
          <p:cNvSpPr/>
          <p:nvPr/>
        </p:nvSpPr>
        <p:spPr>
          <a:xfrm>
            <a:off x="791613" y="2040392"/>
            <a:ext cx="7428340" cy="656313"/>
          </a:xfrm>
          <a:prstGeom prst="rect">
            <a:avLst/>
          </a:prstGeom>
          <a:noFill/>
          <a:ln w="1143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5972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Goals and Activities in this Component</a:t>
            </a:r>
          </a:p>
        </p:txBody>
      </p:sp>
      <p:sp>
        <p:nvSpPr>
          <p:cNvPr id="603" name="Shape 60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228600" indent="0">
              <a:spcBef>
                <a:spcPts val="0"/>
              </a:spcBef>
              <a:buClr>
                <a:schemeClr val="dk1"/>
              </a:buClr>
              <a:buNone/>
            </a:pPr>
            <a:r>
              <a:rPr lang="en-US" dirty="0"/>
              <a:t>Examine and discuss standards-aligned practice using the Instructional Practice Guide and Beyond the Lesson Discussion Guide</a:t>
            </a:r>
          </a:p>
        </p:txBody>
      </p:sp>
    </p:spTree>
    <p:extLst>
      <p:ext uri="{BB962C8B-B14F-4D97-AF65-F5344CB8AC3E}">
        <p14:creationId xmlns:p14="http://schemas.microsoft.com/office/powerpoint/2010/main" val="226133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rgbClr val="3F3F39"/>
                </a:solidFill>
                <a:latin typeface="Lucida Sans"/>
                <a:ea typeface="Lucida Sans"/>
                <a:cs typeface="Lucida Sans"/>
                <a:sym typeface="Lucida Sans"/>
              </a:rPr>
              <a:t>Key Shifts in Math</a:t>
            </a:r>
          </a:p>
        </p:txBody>
      </p:sp>
      <p:sp>
        <p:nvSpPr>
          <p:cNvPr id="719" name="Shape 719"/>
          <p:cNvSpPr txBox="1">
            <a:spLocks noGrp="1"/>
          </p:cNvSpPr>
          <p:nvPr>
            <p:ph type="body" idx="1"/>
          </p:nvPr>
        </p:nvSpPr>
        <p:spPr>
          <a:xfrm>
            <a:off x="1290798" y="1541324"/>
            <a:ext cx="7681327" cy="4526100"/>
          </a:xfrm>
          <a:prstGeom prst="rect">
            <a:avLst/>
          </a:prstGeom>
          <a:noFill/>
          <a:ln>
            <a:noFill/>
          </a:ln>
        </p:spPr>
        <p:txBody>
          <a:bodyPr lIns="91425" tIns="45700" rIns="91425" bIns="45700" anchor="t" anchorCtr="0">
            <a:noAutofit/>
          </a:bodyPr>
          <a:lstStyle/>
          <a:p>
            <a:pPr marL="0" indent="0">
              <a:buNone/>
            </a:pPr>
            <a:r>
              <a:rPr lang="en-US" b="1" dirty="0">
                <a:solidFill>
                  <a:srgbClr val="50524F"/>
                </a:solidFill>
              </a:rPr>
              <a:t>Focus </a:t>
            </a:r>
            <a:r>
              <a:rPr lang="en-US" dirty="0">
                <a:solidFill>
                  <a:srgbClr val="50524F"/>
                </a:solidFill>
              </a:rPr>
              <a:t>strongly where the standards focus.</a:t>
            </a:r>
          </a:p>
          <a:p>
            <a:pPr marL="457200" marR="0" lvl="0" indent="-457200" algn="l" rtl="0">
              <a:lnSpc>
                <a:spcPct val="100000"/>
              </a:lnSpc>
              <a:spcBef>
                <a:spcPts val="480"/>
              </a:spcBef>
              <a:spcAft>
                <a:spcPts val="0"/>
              </a:spcAft>
              <a:buClr>
                <a:srgbClr val="3F3F39"/>
              </a:buClr>
              <a:buSzPct val="25000"/>
              <a:buFont typeface="Calibri"/>
              <a:buNone/>
            </a:pPr>
            <a:endParaRPr sz="2400" b="0" i="0" u="none" strike="noStrike" cap="none" dirty="0">
              <a:latin typeface="Lucida Sans"/>
              <a:ea typeface="Lucida Sans"/>
              <a:cs typeface="Lucida Sans"/>
              <a:sym typeface="Lucida Sans"/>
            </a:endParaRPr>
          </a:p>
          <a:p>
            <a:pPr marL="0" indent="0">
              <a:buNone/>
            </a:pPr>
            <a:r>
              <a:rPr lang="en-US" b="1" dirty="0">
                <a:solidFill>
                  <a:srgbClr val="50524F"/>
                </a:solidFill>
              </a:rPr>
              <a:t>Coherence</a:t>
            </a:r>
            <a:r>
              <a:rPr lang="en-US" dirty="0">
                <a:solidFill>
                  <a:srgbClr val="50524F"/>
                </a:solidFill>
              </a:rPr>
              <a:t>: Think across grades and link to major topics within grades.</a:t>
            </a:r>
          </a:p>
          <a:p>
            <a:pPr marL="457200" marR="0" lvl="0" indent="-457200" algn="l" rtl="0">
              <a:lnSpc>
                <a:spcPct val="100000"/>
              </a:lnSpc>
              <a:spcBef>
                <a:spcPts val="480"/>
              </a:spcBef>
              <a:spcAft>
                <a:spcPts val="0"/>
              </a:spcAft>
              <a:buClr>
                <a:srgbClr val="3F3F39"/>
              </a:buClr>
              <a:buSzPct val="25000"/>
              <a:buFont typeface="Calibri"/>
              <a:buNone/>
            </a:pPr>
            <a:endParaRPr sz="2400" b="0" i="0" u="none" strike="noStrike" cap="none" dirty="0">
              <a:latin typeface="Lucida Sans"/>
              <a:ea typeface="Lucida Sans"/>
              <a:cs typeface="Lucida Sans"/>
              <a:sym typeface="Lucida Sans"/>
            </a:endParaRPr>
          </a:p>
          <a:p>
            <a:pPr marL="0" indent="0">
              <a:buNone/>
            </a:pPr>
            <a:r>
              <a:rPr lang="en-US" b="1" dirty="0">
                <a:solidFill>
                  <a:srgbClr val="50524F"/>
                </a:solidFill>
              </a:rPr>
              <a:t>Rigor</a:t>
            </a:r>
            <a:r>
              <a:rPr lang="en-US" dirty="0">
                <a:solidFill>
                  <a:srgbClr val="50524F"/>
                </a:solidFill>
              </a:rPr>
              <a:t>: In major topics, pursue conceptual understanding, procedural skill and fluency, and application with equal intensity.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37" y="1417637"/>
            <a:ext cx="928617" cy="9286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637" y="2349604"/>
            <a:ext cx="919331" cy="92861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67" y="3489254"/>
            <a:ext cx="919331" cy="919331"/>
          </a:xfrm>
          <a:prstGeom prst="rect">
            <a:avLst/>
          </a:prstGeom>
        </p:spPr>
      </p:pic>
    </p:spTree>
    <p:extLst>
      <p:ext uri="{BB962C8B-B14F-4D97-AF65-F5344CB8AC3E}">
        <p14:creationId xmlns:p14="http://schemas.microsoft.com/office/powerpoint/2010/main" val="2697904434"/>
      </p:ext>
    </p:extLst>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SAP+ATC+PPT+Template</Template>
  <TotalTime>1266</TotalTime>
  <Words>10549</Words>
  <Application>Microsoft Office PowerPoint</Application>
  <PresentationFormat>On-screen Show (4:3)</PresentationFormat>
  <Paragraphs>734</Paragraphs>
  <Slides>54</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Allerta</vt:lpstr>
      <vt:lpstr>Arial</vt:lpstr>
      <vt:lpstr>Calibri</vt:lpstr>
      <vt:lpstr>Lucida Sans</vt:lpstr>
      <vt:lpstr>Noto Sans Symbols</vt:lpstr>
      <vt:lpstr>SAP ATC PPT Template revised</vt:lpstr>
      <vt:lpstr>Instructional Practice Toolkit –  Mathematics</vt:lpstr>
      <vt:lpstr>Essential Question</vt:lpstr>
      <vt:lpstr>Learning Goals</vt:lpstr>
      <vt:lpstr>The Teaching and Learning Cycle</vt:lpstr>
      <vt:lpstr>The Instructional Practice Toolkit (IPT) Components</vt:lpstr>
      <vt:lpstr>Norms</vt:lpstr>
      <vt:lpstr>Module Overview </vt:lpstr>
      <vt:lpstr>Goals and Activities in this Component</vt:lpstr>
      <vt:lpstr>Key Shifts in Math</vt:lpstr>
      <vt:lpstr>Core Actions in the IPG</vt:lpstr>
      <vt:lpstr>Instructional Practice Guide - Design</vt:lpstr>
      <vt:lpstr>Beyond the Lesson: Discussion Guide</vt:lpstr>
      <vt:lpstr>PowerPoint Presentation</vt:lpstr>
      <vt:lpstr>Reflection</vt:lpstr>
      <vt:lpstr>Module Overview</vt:lpstr>
      <vt:lpstr>Goals and Activities in this Component</vt:lpstr>
      <vt:lpstr>Core Action 1:  Ensure the work of the enacted lesson reflects the Focus, Coherence, and Rigor required by college- and career-ready standards in mathematics. </vt:lpstr>
      <vt:lpstr>Shift 1: Focus</vt:lpstr>
      <vt:lpstr>Focus is Built Into the Standards</vt:lpstr>
      <vt:lpstr>Shift 2: Coherence</vt:lpstr>
      <vt:lpstr>Coherence is Built Into the Standards</vt:lpstr>
      <vt:lpstr>Coherence is Built Into the Standards</vt:lpstr>
      <vt:lpstr>Shift 3: Rigor</vt:lpstr>
      <vt:lpstr>Rigor is Built Into the Standards</vt:lpstr>
      <vt:lpstr>Rigor is Built Into the Standards</vt:lpstr>
      <vt:lpstr>Experience the Content of the Lesson</vt:lpstr>
      <vt:lpstr>Experience the Content of the Lesson</vt:lpstr>
      <vt:lpstr>Reflection</vt:lpstr>
      <vt:lpstr>Module Overview</vt:lpstr>
      <vt:lpstr>Goals and Activities in this Component</vt:lpstr>
      <vt:lpstr>Core Action 2:  Employ instructional practices that allow all students to learn the content of the lesson.  </vt:lpstr>
      <vt:lpstr>Core Action 2</vt:lpstr>
      <vt:lpstr>Core Action 3:  Provide all students with opportunities to exhibit mathematical practices while engaging with the content of the lesson </vt:lpstr>
      <vt:lpstr>Core Action 3:  Provide all students with opportunities to exhibit mathematical practices while engaging with the content of the lesson </vt:lpstr>
      <vt:lpstr>Core Action 3</vt:lpstr>
      <vt:lpstr>Standards for Mathematical Practice</vt:lpstr>
      <vt:lpstr>Low-Inference Notes</vt:lpstr>
      <vt:lpstr>Watch the Lesson Video</vt:lpstr>
      <vt:lpstr>After Watching the Lesson Video – Complete the IPG Coaching Tool</vt:lpstr>
      <vt:lpstr>Beyond the Lesson Guide</vt:lpstr>
      <vt:lpstr>Reflection</vt:lpstr>
      <vt:lpstr>Module Overview</vt:lpstr>
      <vt:lpstr>Goals and Activities in this Component</vt:lpstr>
      <vt:lpstr>Reflection</vt:lpstr>
      <vt:lpstr>Module Overview</vt:lpstr>
      <vt:lpstr>Goals and Activities in this Component</vt:lpstr>
      <vt:lpstr>Reflection</vt:lpstr>
      <vt:lpstr>Module Overview</vt:lpstr>
      <vt:lpstr>Goals and Activities in this Component</vt:lpstr>
      <vt:lpstr>Feedback Summary</vt:lpstr>
      <vt:lpstr>Feedback Summary </vt:lpstr>
      <vt:lpstr>Beyond the Lesson Guide</vt:lpstr>
      <vt:lpstr>Reflection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crivero</dc:creator>
  <cp:lastModifiedBy>Susan Hitt</cp:lastModifiedBy>
  <cp:revision>22</cp:revision>
  <cp:lastPrinted>2013-12-05T18:14:54Z</cp:lastPrinted>
  <dcterms:created xsi:type="dcterms:W3CDTF">2016-11-28T15:16:28Z</dcterms:created>
  <dcterms:modified xsi:type="dcterms:W3CDTF">2019-04-19T20:04:09Z</dcterms:modified>
</cp:coreProperties>
</file>