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0C9CA3-D285-42DB-A4F0-3E5E86060143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BC1D8A-79FE-4A47-8E11-F5DF8BEFEB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lvm.usu.edu/en/nav/frames_asid_328_g_4_t_2.html?open=activities&amp;from=category_g_4_t_2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3.amazonaws.com/grapher/exports/ysgay6v5ih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3.amazonaws.com/grapher/exports/0wejbs3fne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Looking at the Structure of Patterns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Rules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u="sng" dirty="0" smtClean="0"/>
              <a:t>Warm-up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Arial Rounded MT Bold" pitchFamily="34" charset="0"/>
              </a:rPr>
              <a:t>Write a function rule for the table and graph shown below.</a:t>
            </a:r>
          </a:p>
          <a:p>
            <a:pPr marL="0" indent="0">
              <a:buNone/>
            </a:pPr>
            <a:r>
              <a:rPr lang="en-US" sz="3600" dirty="0" smtClean="0">
                <a:latin typeface="Arial Rounded MT Bold" pitchFamily="34" charset="0"/>
              </a:rPr>
              <a:t>1. 				    2.</a:t>
            </a:r>
          </a:p>
          <a:p>
            <a:pPr marL="0" indent="0">
              <a:buNone/>
            </a:pPr>
            <a:endParaRPr lang="en-US" sz="3600" dirty="0" smtClean="0"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3600" dirty="0"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3600" dirty="0" smtClean="0"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Arial Rounded MT Bold" pitchFamily="34" charset="0"/>
              </a:rPr>
              <a:t>Think about it…How did you determine your rule?</a:t>
            </a:r>
            <a:endParaRPr lang="en-US" sz="3600" dirty="0">
              <a:latin typeface="Arial Rounded MT Bold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92725"/>
              </p:ext>
            </p:extLst>
          </p:nvPr>
        </p:nvGraphicFramePr>
        <p:xfrm>
          <a:off x="685800" y="2971800"/>
          <a:ext cx="36576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/>
                <a:gridCol w="731520"/>
                <a:gridCol w="746760"/>
                <a:gridCol w="716280"/>
                <a:gridCol w="7315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 (x)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0"/>
            <a:ext cx="2209800" cy="262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2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80772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hlinkClick r:id="rId2"/>
              </a:rPr>
              <a:t>National Library of Virtual </a:t>
            </a:r>
            <a:r>
              <a:rPr lang="en-US" u="sng" dirty="0" err="1" smtClean="0">
                <a:solidFill>
                  <a:schemeClr val="tx1"/>
                </a:solidFill>
                <a:hlinkClick r:id="rId2"/>
              </a:rPr>
              <a:t>Manipulatives</a:t>
            </a:r>
            <a:r>
              <a:rPr lang="en-US" u="sng" dirty="0" smtClean="0">
                <a:solidFill>
                  <a:schemeClr val="tx1"/>
                </a:solidFill>
                <a:hlinkClick r:id="rId2"/>
              </a:rPr>
              <a:t>:</a:t>
            </a:r>
            <a:br>
              <a:rPr lang="en-US" u="sng" dirty="0" smtClean="0">
                <a:solidFill>
                  <a:schemeClr val="tx1"/>
                </a:solidFill>
                <a:hlinkClick r:id="rId2"/>
              </a:rPr>
            </a:br>
            <a:r>
              <a:rPr lang="en-US" u="sng" dirty="0" smtClean="0">
                <a:solidFill>
                  <a:schemeClr val="tx1"/>
                </a:solidFill>
                <a:hlinkClick r:id="rId2"/>
              </a:rPr>
              <a:t>Block Patterns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 Rounded MT Bold" pitchFamily="34" charset="0"/>
              </a:rPr>
              <a:t>In your note-taker (for each activity):</a:t>
            </a:r>
          </a:p>
          <a:p>
            <a:pPr marL="0" indent="0">
              <a:buNone/>
            </a:pPr>
            <a:endParaRPr lang="en-US" sz="3200" dirty="0">
              <a:latin typeface="Arial Rounded MT Bold" pitchFamily="34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 Rounded MT Bold" pitchFamily="34" charset="0"/>
              </a:rPr>
              <a:t>Complet</a:t>
            </a:r>
            <a:r>
              <a:rPr lang="en-US" sz="3200" dirty="0" smtClean="0">
                <a:latin typeface="Arial Rounded MT Bold" pitchFamily="34" charset="0"/>
              </a:rPr>
              <a:t>e the table and scatterplot.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 Rounded MT Bold" pitchFamily="34" charset="0"/>
              </a:rPr>
              <a:t>Write a rule for this particular pattern.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 Rounded MT Bold" pitchFamily="34" charset="0"/>
              </a:rPr>
              <a:t>Share with a partner.</a:t>
            </a:r>
            <a:endParaRPr lang="en-US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9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361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Linear Function (arithmetic)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343400" y="609600"/>
            <a:ext cx="15240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Graphically</a:t>
            </a:r>
            <a:endParaRPr lang="en-US" sz="1600" dirty="0">
              <a:latin typeface="Arial Rounded MT Bold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7" r="38221" b="11335"/>
          <a:stretch/>
        </p:blipFill>
        <p:spPr bwMode="auto">
          <a:xfrm>
            <a:off x="4368188" y="1143000"/>
            <a:ext cx="4434288" cy="480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2209800" cy="38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Algebraically (Rule)</a:t>
            </a:r>
            <a:endParaRPr lang="en-US" sz="1600" dirty="0">
              <a:latin typeface="Arial Rounded MT Bold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sz="quarter" idx="1"/>
          </p:nvPr>
        </p:nvSpPr>
        <p:spPr>
          <a:xfrm>
            <a:off x="671111" y="3367802"/>
            <a:ext cx="20574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Numerically (table)</a:t>
            </a:r>
            <a:endParaRPr lang="en-US" sz="1600" dirty="0">
              <a:latin typeface="Arial Rounded MT Bold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671111" y="1866900"/>
                <a:ext cx="25146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𝑦</m:t>
                      </m:r>
                      <m:r>
                        <a:rPr lang="en-US" sz="3200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 −2</m:t>
                      </m:r>
                      <m:r>
                        <a:rPr lang="en-US" sz="3200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𝑥</m:t>
                      </m:r>
                      <m:r>
                        <a:rPr lang="en-US" sz="3200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+5</m:t>
                      </m:r>
                    </m:oMath>
                  </m:oMathPara>
                </a14:m>
                <a:endParaRPr lang="en-US" sz="3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  <a:endParaRPr lang="en-US" sz="11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1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111" y="1866900"/>
                <a:ext cx="2514600" cy="6858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17913"/>
              </p:ext>
            </p:extLst>
          </p:nvPr>
        </p:nvGraphicFramePr>
        <p:xfrm>
          <a:off x="304800" y="4038600"/>
          <a:ext cx="3886200" cy="7331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  <a:gridCol w="485775"/>
              </a:tblGrid>
              <a:tr h="1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4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f(x)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5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361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Exponential Function (geometric)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724400" y="754655"/>
            <a:ext cx="15240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Graphically</a:t>
            </a:r>
            <a:endParaRPr lang="en-US" sz="1600" dirty="0">
              <a:latin typeface="Arial Rounded MT Bold" pitchFamily="34" charset="0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2209800" cy="38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Algebraically (Rule)</a:t>
            </a:r>
            <a:endParaRPr lang="en-US" sz="1600" dirty="0">
              <a:latin typeface="Arial Rounded MT Bold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sz="quarter" idx="1"/>
          </p:nvPr>
        </p:nvSpPr>
        <p:spPr>
          <a:xfrm>
            <a:off x="685800" y="2590800"/>
            <a:ext cx="20574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Numerically (table)</a:t>
            </a:r>
            <a:endParaRPr lang="en-US" sz="1600" dirty="0">
              <a:latin typeface="Arial Rounded MT Bold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671111" y="1524000"/>
                <a:ext cx="25146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32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𝑦</m:t>
                    </m:r>
                    <m:r>
                      <a:rPr lang="en-US" sz="32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=4(</m:t>
                    </m:r>
                    <m:sSup>
                      <m:sSupPr>
                        <m:ctrlPr>
                          <a:rPr lang="en-US" sz="3200" b="0" i="1" smtClean="0">
                            <a:effectLst/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/>
                            <a:latin typeface="Cambria Math"/>
                            <a:cs typeface="Times New Roman"/>
                          </a:rPr>
                          <m:t>3)</m:t>
                        </m:r>
                      </m:e>
                      <m:sup>
                        <m:r>
                          <a:rPr lang="en-US" sz="3200" b="0" i="1" smtClean="0">
                            <a:effectLst/>
                            <a:latin typeface="Cambria Math"/>
                            <a:cs typeface="Times New Roman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11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  <a:endParaRPr lang="en-US" sz="11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111" y="1524000"/>
                <a:ext cx="2514600" cy="685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394555"/>
              </p:ext>
            </p:extLst>
          </p:nvPr>
        </p:nvGraphicFramePr>
        <p:xfrm>
          <a:off x="304796" y="3124200"/>
          <a:ext cx="4063392" cy="8197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7924"/>
                <a:gridCol w="507924"/>
                <a:gridCol w="507924"/>
                <a:gridCol w="507924"/>
                <a:gridCol w="507924"/>
                <a:gridCol w="507924"/>
                <a:gridCol w="507924"/>
                <a:gridCol w="507924"/>
              </a:tblGrid>
              <a:tr h="425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4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f(x)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4/9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4/3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144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324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098" name="Picture 2" descr="https://s3.amazonaws.com/grapher/exports/ysgay6v5ih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6" t="5254" r="41084" b="32926"/>
          <a:stretch/>
        </p:blipFill>
        <p:spPr bwMode="auto">
          <a:xfrm>
            <a:off x="4572000" y="1219200"/>
            <a:ext cx="4307595" cy="443979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0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361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Quadratic Function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4343400" y="609600"/>
            <a:ext cx="15240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Graphically</a:t>
            </a:r>
            <a:endParaRPr lang="en-US" sz="1600" dirty="0">
              <a:latin typeface="Arial Rounded MT Bold" pitchFamily="34" charset="0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2209800" cy="38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Algebraically (Rule)</a:t>
            </a:r>
            <a:endParaRPr lang="en-US" sz="1600" dirty="0">
              <a:latin typeface="Arial Rounded MT Bold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sz="quarter" idx="1"/>
          </p:nvPr>
        </p:nvSpPr>
        <p:spPr>
          <a:xfrm>
            <a:off x="685800" y="2590800"/>
            <a:ext cx="2057400" cy="45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Arial Rounded MT Bold" pitchFamily="34" charset="0"/>
              </a:rPr>
              <a:t>Numerically (table)</a:t>
            </a:r>
            <a:endParaRPr lang="en-US" sz="1600" dirty="0">
              <a:latin typeface="Arial Rounded MT Bold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671111" y="1524000"/>
                <a:ext cx="25146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32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𝑦</m:t>
                    </m:r>
                    <m:r>
                      <a:rPr lang="en-US" sz="32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effectLst/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/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/>
                            <a:latin typeface="Cambria Math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r>
                      <a:rPr lang="en-US" sz="3200" b="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3</m:t>
                    </m:r>
                  </m:oMath>
                </a14:m>
                <a:r>
                  <a:rPr lang="en-US" sz="1100" dirty="0">
                    <a:effectLst/>
                    <a:latin typeface="Calibri"/>
                    <a:ea typeface="Calibri"/>
                    <a:cs typeface="Times New Roman"/>
                  </a:rPr>
                  <a:t> </a:t>
                </a:r>
                <a:endParaRPr lang="en-US" sz="11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latin typeface="Calibri"/>
                  <a:ea typeface="Calibri"/>
                  <a:cs typeface="Times New Roman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111" y="1524000"/>
                <a:ext cx="2514600" cy="685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08568"/>
              </p:ext>
            </p:extLst>
          </p:nvPr>
        </p:nvGraphicFramePr>
        <p:xfrm>
          <a:off x="304796" y="3342096"/>
          <a:ext cx="3429006" cy="8197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9858"/>
                <a:gridCol w="489858"/>
                <a:gridCol w="489858"/>
                <a:gridCol w="489858"/>
                <a:gridCol w="489858"/>
                <a:gridCol w="489858"/>
                <a:gridCol w="489858"/>
              </a:tblGrid>
              <a:tr h="425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4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f(x)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https://s3.amazonaws.com/grapher/exports/0wejbs3fne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" t="10863" r="62772" b="13687"/>
          <a:stretch/>
        </p:blipFill>
        <p:spPr bwMode="auto">
          <a:xfrm>
            <a:off x="4481111" y="1066800"/>
            <a:ext cx="3609623" cy="541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7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dirty="0" smtClean="0"/>
              <a:t>Check for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Tonight’s Homework:  </a:t>
            </a:r>
            <a:r>
              <a:rPr lang="en-US" sz="2800" dirty="0" smtClean="0">
                <a:latin typeface="Arial Rounded MT Bold" pitchFamily="34" charset="0"/>
              </a:rPr>
              <a:t>Complete Function Rules from Tables</a:t>
            </a:r>
            <a:endParaRPr lang="en-US" sz="2800" dirty="0" smtClean="0"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1100" dirty="0"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Check </a:t>
            </a:r>
            <a:r>
              <a:rPr lang="en-US" sz="2800" dirty="0" smtClean="0">
                <a:latin typeface="Arial Rounded MT Bold" pitchFamily="34" charset="0"/>
              </a:rPr>
              <a:t>For Understanding</a:t>
            </a:r>
            <a:r>
              <a:rPr lang="en-US" sz="2800" dirty="0" smtClean="0">
                <a:latin typeface="Arial Rounded MT Bold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Fill in a table with a linear and exponential function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Trade papers with a partner and write the algebraic rule for the function of their table.</a:t>
            </a:r>
            <a:endParaRPr lang="en-US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7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452</TotalTime>
  <Words>227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Function Rules </vt:lpstr>
      <vt:lpstr>Warm-up</vt:lpstr>
      <vt:lpstr>National Library of Virtual Manipulatives: Block Patterns</vt:lpstr>
      <vt:lpstr>Linear Function (arithmetic)</vt:lpstr>
      <vt:lpstr>Exponential Function (geometric)</vt:lpstr>
      <vt:lpstr>Quadratic Function</vt:lpstr>
      <vt:lpstr>Check for Understanding</vt:lpstr>
    </vt:vector>
  </TitlesOfParts>
  <Company>WCSD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Relationships</dc:title>
  <dc:creator>Hair, Carrie</dc:creator>
  <cp:lastModifiedBy>Hair, Carrie</cp:lastModifiedBy>
  <cp:revision>10</cp:revision>
  <dcterms:created xsi:type="dcterms:W3CDTF">2014-01-24T18:21:47Z</dcterms:created>
  <dcterms:modified xsi:type="dcterms:W3CDTF">2014-02-07T23:21:57Z</dcterms:modified>
</cp:coreProperties>
</file>