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3" r:id="rId1"/>
  </p:sldMasterIdLst>
  <p:notesMasterIdLst>
    <p:notesMasterId r:id="rId49"/>
  </p:notesMasterIdLst>
  <p:sldIdLst>
    <p:sldId id="1232" r:id="rId2"/>
    <p:sldId id="1251" r:id="rId3"/>
    <p:sldId id="1250" r:id="rId4"/>
    <p:sldId id="1072" r:id="rId5"/>
    <p:sldId id="1161" r:id="rId6"/>
    <p:sldId id="1240" r:id="rId7"/>
    <p:sldId id="1196" r:id="rId8"/>
    <p:sldId id="1198" r:id="rId9"/>
    <p:sldId id="1199" r:id="rId10"/>
    <p:sldId id="1201" r:id="rId11"/>
    <p:sldId id="1202" r:id="rId12"/>
    <p:sldId id="1229" r:id="rId13"/>
    <p:sldId id="1203" r:id="rId14"/>
    <p:sldId id="1204" r:id="rId15"/>
    <p:sldId id="1230" r:id="rId16"/>
    <p:sldId id="1076" r:id="rId17"/>
    <p:sldId id="1205" r:id="rId18"/>
    <p:sldId id="1206" r:id="rId19"/>
    <p:sldId id="1221" r:id="rId20"/>
    <p:sldId id="1222" r:id="rId21"/>
    <p:sldId id="1223" r:id="rId22"/>
    <p:sldId id="1224" r:id="rId23"/>
    <p:sldId id="1225" r:id="rId24"/>
    <p:sldId id="1226" r:id="rId25"/>
    <p:sldId id="1227" r:id="rId26"/>
    <p:sldId id="1228" r:id="rId27"/>
    <p:sldId id="1207" r:id="rId28"/>
    <p:sldId id="1208" r:id="rId29"/>
    <p:sldId id="1209" r:id="rId30"/>
    <p:sldId id="1214" r:id="rId31"/>
    <p:sldId id="1215" r:id="rId32"/>
    <p:sldId id="1216" r:id="rId33"/>
    <p:sldId id="1217" r:id="rId34"/>
    <p:sldId id="1219" r:id="rId35"/>
    <p:sldId id="1220" r:id="rId36"/>
    <p:sldId id="1231" r:id="rId37"/>
    <p:sldId id="1234" r:id="rId38"/>
    <p:sldId id="1211" r:id="rId39"/>
    <p:sldId id="1213" r:id="rId40"/>
    <p:sldId id="1212" r:id="rId41"/>
    <p:sldId id="1158" r:id="rId42"/>
    <p:sldId id="1159" r:id="rId43"/>
    <p:sldId id="1184" r:id="rId44"/>
    <p:sldId id="1249" r:id="rId45"/>
    <p:sldId id="1247" r:id="rId46"/>
    <p:sldId id="1248" r:id="rId47"/>
    <p:sldId id="1238" r:id="rId48"/>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Etienne" initials="" lastIdx="11" clrIdx="0"/>
  <p:cmAuthor id="7" name="Tori Filler" initials="TF" lastIdx="12" clrIdx="7">
    <p:extLst>
      <p:ext uri="{19B8F6BF-5375-455C-9EA6-DF929625EA0E}">
        <p15:presenceInfo xmlns:p15="http://schemas.microsoft.com/office/powerpoint/2012/main" userId="Tori Filler" providerId="None"/>
      </p:ext>
    </p:extLst>
  </p:cmAuthor>
  <p:cmAuthor id="1" name="Carey Swanson" initials="CS" lastIdx="108" clrIdx="1"/>
  <p:cmAuthor id="8" name="Lisa Goldschmidt" initials="LG" lastIdx="12" clrIdx="8">
    <p:extLst>
      <p:ext uri="{19B8F6BF-5375-455C-9EA6-DF929625EA0E}">
        <p15:presenceInfo xmlns:p15="http://schemas.microsoft.com/office/powerpoint/2012/main" userId="Lisa Goldschmidt" providerId="None"/>
      </p:ext>
    </p:extLst>
  </p:cmAuthor>
  <p:cmAuthor id="2" name="Nicole Bravo" initials="NB" lastIdx="9" clrIdx="2"/>
  <p:cmAuthor id="9" name="EMK" initials="E" lastIdx="11" clrIdx="9">
    <p:extLst>
      <p:ext uri="{19B8F6BF-5375-455C-9EA6-DF929625EA0E}">
        <p15:presenceInfo xmlns:p15="http://schemas.microsoft.com/office/powerpoint/2012/main" userId="EMK" providerId="None"/>
      </p:ext>
    </p:extLst>
  </p:cmAuthor>
  <p:cmAuthor id="3" name="Stacy Wetcher" initials="SW" lastIdx="4" clrIdx="3"/>
  <p:cmAuthor id="4" name="Meredith Liben" initials="ML" lastIdx="1" clrIdx="4"/>
  <p:cmAuthor id="5" name="tfiller" initials="t" lastIdx="2" clrIdx="5"/>
  <p:cmAuthor id="6" name="David Liben" initials="DL" lastIdx="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24F"/>
    <a:srgbClr val="22A469"/>
    <a:srgbClr val="17A96A"/>
    <a:srgbClr val="C8EED1"/>
    <a:srgbClr val="D4F2DB"/>
    <a:srgbClr val="B5E9C1"/>
    <a:srgbClr val="A9E5B7"/>
    <a:srgbClr val="D3F1E6"/>
    <a:srgbClr val="C0F2DB"/>
    <a:srgbClr val="C9FF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5C2E68-A0DA-4108-AF7E-2E3958B79FE0}">
  <a:tblStyle styleId="{295C2E68-A0DA-4108-AF7E-2E3958B79FE0}"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6EAE8"/>
          </a:solidFill>
        </a:fill>
      </a:tcStyle>
    </a:wholeTbl>
    <a:band1H>
      <a:tcStyle>
        <a:tcBdr/>
        <a:fill>
          <a:solidFill>
            <a:srgbClr val="CAD2CD"/>
          </a:solidFill>
        </a:fill>
      </a:tcStyle>
    </a:band1H>
    <a:band1V>
      <a:tcStyle>
        <a:tcBdr/>
        <a:fill>
          <a:solidFill>
            <a:srgbClr val="CAD2CD"/>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E0C03113-7716-402F-ADB2-12976F4C95C7}" styleName="Table_1">
    <a:wholeTbl>
      <a:tcTxStyle b="off" i="off">
        <a:font>
          <a:latin typeface="Arial"/>
          <a:ea typeface="Arial"/>
          <a:cs typeface="Arial"/>
        </a:font>
        <a:schemeClr val="dk1"/>
      </a:tcTxStyle>
      <a:tcStyle>
        <a:tcBdr>
          <a:left>
            <a:ln w="12700" cap="flat" cmpd="sng">
              <a:solidFill>
                <a:schemeClr val="accent2"/>
              </a:solidFill>
              <a:prstDash val="solid"/>
              <a:round/>
              <a:headEnd type="none" w="med" len="med"/>
              <a:tailEnd type="none" w="med" len="med"/>
            </a:ln>
          </a:left>
          <a:right>
            <a:ln w="12700" cap="flat" cmpd="sng">
              <a:solidFill>
                <a:schemeClr val="accent2"/>
              </a:solidFill>
              <a:prstDash val="solid"/>
              <a:round/>
              <a:headEnd type="none" w="med" len="med"/>
              <a:tailEnd type="none" w="med" len="med"/>
            </a:ln>
          </a:right>
          <a:top>
            <a:ln w="12700" cap="flat" cmpd="sng">
              <a:solidFill>
                <a:schemeClr val="accent2"/>
              </a:solidFill>
              <a:prstDash val="solid"/>
              <a:round/>
              <a:headEnd type="none" w="med" len="med"/>
              <a:tailEnd type="none" w="med" len="med"/>
            </a:ln>
          </a:top>
          <a:bottom>
            <a:ln w="12700" cap="flat" cmpd="sng">
              <a:solidFill>
                <a:schemeClr val="accent2"/>
              </a:solidFill>
              <a:prstDash val="solid"/>
              <a:round/>
              <a:headEnd type="none" w="med" len="med"/>
              <a:tailEnd type="none" w="med" len="med"/>
            </a:ln>
          </a:bottom>
          <a:insideH>
            <a:ln w="12700" cap="flat" cmpd="sng">
              <a:solidFill>
                <a:schemeClr val="accent2"/>
              </a:solidFill>
              <a:prstDash val="solid"/>
              <a:round/>
              <a:headEnd type="none" w="med" len="med"/>
              <a:tailEnd type="none" w="med" len="med"/>
            </a:ln>
          </a:insideH>
          <a:insideV>
            <a:ln w="12700" cap="flat" cmpd="sng">
              <a:solidFill>
                <a:schemeClr val="accent2"/>
              </a:solidFill>
              <a:prstDash val="solid"/>
              <a:round/>
              <a:headEnd type="none" w="med" len="med"/>
              <a:tailEnd type="none" w="med" len="med"/>
            </a:ln>
          </a:insideV>
        </a:tcBdr>
        <a:fill>
          <a:solidFill>
            <a:srgbClr val="FFFFFF">
              <a:alpha val="0"/>
            </a:srgbClr>
          </a:solid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accent2"/>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60148" autoAdjust="0"/>
  </p:normalViewPr>
  <p:slideViewPr>
    <p:cSldViewPr snapToGrid="0">
      <p:cViewPr varScale="1">
        <p:scale>
          <a:sx n="43" d="100"/>
          <a:sy n="43" d="100"/>
        </p:scale>
        <p:origin x="2154" y="48"/>
      </p:cViewPr>
      <p:guideLst/>
    </p:cSldViewPr>
  </p:slideViewPr>
  <p:notesTextViewPr>
    <p:cViewPr>
      <p:scale>
        <a:sx n="1" d="1"/>
        <a:sy n="1" d="1"/>
      </p:scale>
      <p:origin x="0" y="0"/>
    </p:cViewPr>
  </p:notesTextViewPr>
  <p:sorterViewPr>
    <p:cViewPr>
      <p:scale>
        <a:sx n="90" d="100"/>
        <a:sy n="90" d="100"/>
      </p:scale>
      <p:origin x="0" y="-7068"/>
    </p:cViewPr>
  </p:sorterViewPr>
  <p:notesViewPr>
    <p:cSldViewPr snapToGrid="0">
      <p:cViewPr varScale="1">
        <p:scale>
          <a:sx n="87" d="100"/>
          <a:sy n="87" d="100"/>
        </p:scale>
        <p:origin x="360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0" y="4415791"/>
            <a:ext cx="5608320" cy="418338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23246038"/>
      </p:ext>
    </p:extLst>
  </p:cSld>
  <p:clrMap bg1="lt1" tx1="dk1" bg2="dk2" tx2="lt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coreknowledge.org/mimik/mimik_uploads/documents/712/CK%20Early%20Literacy%20Pilot%203%2012%2012.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100" b="0" i="0" u="none" strike="noStrike" kern="1200" cap="none">
                <a:solidFill>
                  <a:schemeClr val="dk1"/>
                </a:solidFill>
                <a:effectLst/>
                <a:latin typeface="Calibri"/>
                <a:ea typeface="Calibri"/>
                <a:cs typeface="Calibri"/>
                <a:sym typeface="Calibri"/>
              </a:rPr>
              <a:t>This module was last updated on April 2018.</a:t>
            </a:r>
          </a:p>
          <a:p>
            <a:endParaRPr lang="en-US" dirty="0"/>
          </a:p>
          <a:p>
            <a:endParaRPr lang="en-US" dirty="0"/>
          </a:p>
          <a:p>
            <a:r>
              <a:rPr lang="en-US" dirty="0"/>
              <a:t>Welcome to</a:t>
            </a:r>
            <a:r>
              <a:rPr lang="en-US" baseline="0" dirty="0"/>
              <a:t> the second module of the FS mini-course.</a:t>
            </a:r>
            <a:endParaRPr lang="en-US" dirty="0"/>
          </a:p>
        </p:txBody>
      </p:sp>
    </p:spTree>
    <p:extLst>
      <p:ext uri="{BB962C8B-B14F-4D97-AF65-F5344CB8AC3E}">
        <p14:creationId xmlns:p14="http://schemas.microsoft.com/office/powerpoint/2010/main" val="1706104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a:t>
            </a:r>
          </a:p>
          <a:p>
            <a:r>
              <a:rPr lang="en-US" b="0" dirty="0"/>
              <a:t>You can think of phonological awareness as a progression from simple to more complex.  Here is an example of what</a:t>
            </a:r>
            <a:r>
              <a:rPr lang="en-US" b="0" baseline="0" dirty="0"/>
              <a:t> these components mean.  Let’s take a look at each example.</a:t>
            </a:r>
          </a:p>
          <a:p>
            <a:endParaRPr lang="en-US" b="0" baseline="0" dirty="0"/>
          </a:p>
          <a:p>
            <a:r>
              <a:rPr lang="en-US" b="1" baseline="0" dirty="0"/>
              <a:t>Details:</a:t>
            </a:r>
          </a:p>
          <a:p>
            <a:r>
              <a:rPr lang="en-US" b="0" baseline="0" dirty="0"/>
              <a:t>This chart shows instructional examples of each component of phonological awareness.  You can think of this as a set of skills that move from broad (hearing rhyme and alliteration) to slightly more specific (identifying words within sentences, syllables within words, and onset/rime within words).  Finally, phonemic awareness is the most granular area of learning- identifying the individual units of sound within words.</a:t>
            </a:r>
          </a:p>
          <a:p>
            <a:endParaRPr lang="en-US" b="0" baseline="0" dirty="0"/>
          </a:p>
          <a:p>
            <a:r>
              <a:rPr lang="en-US" b="0" baseline="0" dirty="0"/>
              <a:t>These categories do not necessarily need to be taught in order- there can be overlap, but you will spend the most time on phonemic awareness, as it is the most complex subskill.  </a:t>
            </a:r>
            <a:endParaRPr lang="en-US" b="0" dirty="0"/>
          </a:p>
          <a:p>
            <a:endParaRPr lang="en-US" dirty="0"/>
          </a:p>
        </p:txBody>
      </p:sp>
    </p:spTree>
    <p:extLst>
      <p:ext uri="{BB962C8B-B14F-4D97-AF65-F5344CB8AC3E}">
        <p14:creationId xmlns:p14="http://schemas.microsoft.com/office/powerpoint/2010/main" val="3136103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key starting point for phonemic</a:t>
            </a:r>
            <a:r>
              <a:rPr lang="en-US" b="0" baseline="0" dirty="0"/>
              <a:t> awareness is phoneme articulation.  This involves teaching students the mouth position to pronounce phonemes correctly.</a:t>
            </a:r>
          </a:p>
          <a:p>
            <a:endParaRPr lang="en-US" b="0" baseline="0" dirty="0"/>
          </a:p>
          <a:p>
            <a:r>
              <a:rPr lang="en-US" b="0" baseline="0" dirty="0"/>
              <a:t>You have a handout today with consonant phonemes and vowel phonemes.  These handouts include articulation features.  These resources come from The Reading Teacher’s Top Ten Tools, which is a virtual in-depth reading course offered by Dr. Deb Glaser.  This course goes into much greater depth than what we offer and includes support in phoneme articulation, including the suggested use of mirrors for practice—first by teachers, and then by students during instruction.</a:t>
            </a:r>
            <a:endParaRPr lang="en-US" b="0" dirty="0"/>
          </a:p>
        </p:txBody>
      </p:sp>
    </p:spTree>
    <p:extLst>
      <p:ext uri="{BB962C8B-B14F-4D97-AF65-F5344CB8AC3E}">
        <p14:creationId xmlns:p14="http://schemas.microsoft.com/office/powerpoint/2010/main" val="2568512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Phonemic</a:t>
            </a:r>
            <a:r>
              <a:rPr lang="en-US" baseline="0" dirty="0"/>
              <a:t> awareness moves from making the individual phoneme sounds to hearing and identifying phonemes in words.  Students must hear the phonemes and then isolate the initial, medial, and final sounds.  Medial sounds usually come last, as they are more difficult to isolate.</a:t>
            </a:r>
          </a:p>
          <a:p>
            <a:endParaRPr lang="en-US" baseline="0" dirty="0"/>
          </a:p>
          <a:p>
            <a:r>
              <a:rPr lang="en-US" baseline="0" dirty="0"/>
              <a:t>Students must be able to eventually segment words into their individual phonemes. As shown in this example: bat consists of 3 phonemes, /b/ /a/ and /t/</a:t>
            </a:r>
          </a:p>
          <a:p>
            <a:endParaRPr lang="en-US" baseline="0" dirty="0"/>
          </a:p>
          <a:p>
            <a:r>
              <a:rPr lang="en-US" baseline="0" dirty="0"/>
              <a:t>And students should eventually be able to manipulate phonemes, as you did in our icebreaker with the phrase, “bello by </a:t>
            </a:r>
            <a:r>
              <a:rPr lang="en-US" baseline="0" dirty="0" err="1"/>
              <a:t>bame</a:t>
            </a:r>
            <a:r>
              <a:rPr lang="en-US" baseline="0" dirty="0"/>
              <a:t> </a:t>
            </a:r>
            <a:r>
              <a:rPr lang="en-US" baseline="0" dirty="0" err="1"/>
              <a:t>bis</a:t>
            </a:r>
            <a:r>
              <a:rPr lang="en-US" baseline="0" dirty="0"/>
              <a:t>…”.  Students can add, delete, or move any designated phonemes in order to regenerate new words or nonsense words.  Remember, this is all oral so can be done with any spelling pattern, as students are not engaging in the printed words here.</a:t>
            </a:r>
            <a:endParaRPr lang="en-US" dirty="0"/>
          </a:p>
        </p:txBody>
      </p:sp>
    </p:spTree>
    <p:extLst>
      <p:ext uri="{BB962C8B-B14F-4D97-AF65-F5344CB8AC3E}">
        <p14:creationId xmlns:p14="http://schemas.microsoft.com/office/powerpoint/2010/main" val="3889183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9" name="Shape 659"/>
          <p:cNvSpPr txBox="1">
            <a:spLocks noGrp="1"/>
          </p:cNvSpPr>
          <p:nvPr>
            <p:ph type="body" idx="1"/>
          </p:nvPr>
        </p:nvSpPr>
        <p:spPr>
          <a:xfrm>
            <a:off x="685802" y="4415791"/>
            <a:ext cx="5486399" cy="418338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Do</a:t>
            </a:r>
            <a:r>
              <a:rPr lang="en" sz="1100" b="0" i="0" u="none" strike="noStrike" cap="none" baseline="0" dirty="0">
                <a:solidFill>
                  <a:schemeClr val="dk1"/>
                </a:solidFill>
                <a:latin typeface="Arial"/>
                <a:ea typeface="Arial"/>
                <a:cs typeface="Arial"/>
                <a:sym typeface="Arial"/>
              </a:rPr>
              <a:t> you know how many phonemes there are in the English language?  Take a guess, and then keep playing to check your work.</a:t>
            </a:r>
          </a:p>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There are 44 phonemes in the English Language (despite some variation you’ll see in linguistic textbooks based on categorization): 25 consonants and 19 vowel sounds.</a:t>
            </a:r>
          </a:p>
          <a:p>
            <a:pPr marL="0" marR="0" lvl="0" indent="0" algn="l" rtl="0">
              <a:spcBef>
                <a:spcPts val="0"/>
              </a:spcBef>
              <a:spcAft>
                <a:spcPts val="0"/>
              </a:spcAft>
              <a:buSzPct val="25000"/>
              <a:buNone/>
            </a:pPr>
            <a:endParaRPr lang="en" sz="11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SzPct val="25000"/>
              <a:buFont typeface="Arial" panose="020B0604020202020204" pitchFamily="34" charset="0"/>
              <a:buChar char="•"/>
            </a:pPr>
            <a:r>
              <a:rPr lang="en" sz="1100" b="0" i="0" u="none" strike="noStrike" cap="none" dirty="0">
                <a:solidFill>
                  <a:schemeClr val="dk1"/>
                </a:solidFill>
                <a:latin typeface="Arial"/>
                <a:ea typeface="Arial"/>
                <a:cs typeface="Arial"/>
                <a:sym typeface="Arial"/>
              </a:rPr>
              <a:t>Take some time to practice</a:t>
            </a:r>
            <a:r>
              <a:rPr lang="en" sz="1100" b="0" i="0" u="none" strike="noStrike" cap="none" baseline="0" dirty="0">
                <a:solidFill>
                  <a:schemeClr val="dk1"/>
                </a:solidFill>
                <a:latin typeface="Arial"/>
                <a:ea typeface="Arial"/>
                <a:cs typeface="Arial"/>
                <a:sym typeface="Arial"/>
              </a:rPr>
              <a:t> making and identifying the sounds using your handouts.</a:t>
            </a:r>
          </a:p>
          <a:p>
            <a:pPr marL="0" marR="0" lvl="0" indent="0" algn="l" rtl="0">
              <a:spcBef>
                <a:spcPts val="0"/>
              </a:spcBef>
              <a:spcAft>
                <a:spcPts val="0"/>
              </a:spcAft>
              <a:buNone/>
            </a:pPr>
            <a:endParaRPr sz="11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100000"/>
              <a:buFont typeface="Arial"/>
              <a:buChar char="•"/>
            </a:pPr>
            <a:r>
              <a:rPr lang="en" sz="1100" b="0" i="0" u="none" strike="noStrike" cap="none" dirty="0">
                <a:solidFill>
                  <a:schemeClr val="dk1"/>
                </a:solidFill>
                <a:latin typeface="Arial"/>
                <a:ea typeface="Arial"/>
                <a:cs typeface="Arial"/>
                <a:sym typeface="Arial"/>
              </a:rPr>
              <a:t>Don’t worry if you have some trouble isolating phonemes!  Another plug for a structured scope and sequence: if this is not something you are already an expert in, your materials will introduce them to you in a clear and organized way, as well.  I</a:t>
            </a:r>
            <a:r>
              <a:rPr lang="en" sz="1100" dirty="0">
                <a:solidFill>
                  <a:schemeClr val="dk1"/>
                </a:solidFill>
              </a:rPr>
              <a:t>f you want to become an expert at isolating and categorizing phonemes, take the PD courses.</a:t>
            </a:r>
          </a:p>
        </p:txBody>
      </p:sp>
    </p:spTree>
    <p:extLst>
      <p:ext uri="{BB962C8B-B14F-4D97-AF65-F5344CB8AC3E}">
        <p14:creationId xmlns:p14="http://schemas.microsoft.com/office/powerpoint/2010/main" val="1886534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minute to identify how many phonemes we hear in some common words.  We’ll model; you follow along and check your own efforts.</a:t>
            </a:r>
          </a:p>
        </p:txBody>
      </p:sp>
    </p:spTree>
    <p:extLst>
      <p:ext uri="{BB962C8B-B14F-4D97-AF65-F5344CB8AC3E}">
        <p14:creationId xmlns:p14="http://schemas.microsoft.com/office/powerpoint/2010/main" val="1805186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0" name="Shape 710"/>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US" sz="1100" b="0" i="0" u="none" strike="noStrike" cap="none" dirty="0">
                <a:solidFill>
                  <a:schemeClr val="dk1"/>
                </a:solidFill>
                <a:latin typeface="+mn-lt"/>
                <a:ea typeface="Arial"/>
                <a:cs typeface="Arial"/>
                <a:sym typeface="Arial"/>
              </a:rPr>
              <a:t>We’re going to take a minute to apply these ideas in context. Keep in mind that this activity would need to be oral in order for it to be considered phonological awareness. </a:t>
            </a:r>
          </a:p>
          <a:p>
            <a:pPr marL="0" marR="0" lvl="0" indent="0" algn="l" rtl="0">
              <a:spcBef>
                <a:spcPts val="0"/>
              </a:spcBef>
              <a:spcAft>
                <a:spcPts val="0"/>
              </a:spcAft>
              <a:buSzPct val="25000"/>
              <a:buNone/>
            </a:pPr>
            <a:endParaRPr lang="en-US" sz="1100" b="0" i="0" u="none" strike="noStrike" cap="none" dirty="0">
              <a:solidFill>
                <a:schemeClr val="dk1"/>
              </a:solidFill>
              <a:latin typeface="+mn-lt"/>
              <a:ea typeface="Arial"/>
              <a:cs typeface="Arial"/>
              <a:sym typeface="Arial"/>
            </a:endParaRPr>
          </a:p>
          <a:p>
            <a:pPr marL="0" marR="0" lvl="0" indent="0" algn="l" rtl="0">
              <a:spcBef>
                <a:spcPts val="0"/>
              </a:spcBef>
              <a:spcAft>
                <a:spcPts val="0"/>
              </a:spcAft>
              <a:buSzPct val="25000"/>
              <a:buNone/>
            </a:pPr>
            <a:r>
              <a:rPr lang="en-US" sz="1100" b="0" i="0" u="none" strike="noStrike" cap="none" dirty="0">
                <a:solidFill>
                  <a:schemeClr val="dk1"/>
                </a:solidFill>
                <a:latin typeface="+mn-lt"/>
                <a:ea typeface="Arial"/>
                <a:cs typeface="Arial"/>
                <a:sym typeface="Arial"/>
              </a:rPr>
              <a:t>Look at the words on this slide. How many sentences are there?  How many words?  How many syllables? </a:t>
            </a:r>
            <a:r>
              <a:rPr lang="en" sz="1100" b="0" i="0" u="none" strike="noStrike" cap="none" baseline="0" dirty="0">
                <a:solidFill>
                  <a:schemeClr val="dk1"/>
                </a:solidFill>
                <a:latin typeface="Arial"/>
                <a:ea typeface="Arial"/>
                <a:cs typeface="Arial"/>
                <a:sym typeface="Arial"/>
              </a:rPr>
              <a:t>How many phonemes?</a:t>
            </a:r>
            <a:endParaRPr lang="en-US" sz="1100" b="0" i="0" u="none" strike="noStrike" cap="none" dirty="0">
              <a:solidFill>
                <a:schemeClr val="dk1"/>
              </a:solidFill>
              <a:latin typeface="+mn-lt"/>
              <a:ea typeface="Arial"/>
              <a:cs typeface="Arial"/>
              <a:sym typeface="Arial"/>
            </a:endParaRPr>
          </a:p>
        </p:txBody>
      </p:sp>
    </p:spTree>
    <p:extLst>
      <p:ext uri="{BB962C8B-B14F-4D97-AF65-F5344CB8AC3E}">
        <p14:creationId xmlns:p14="http://schemas.microsoft.com/office/powerpoint/2010/main" val="1533582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Shape 65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2" name="Shape 652"/>
          <p:cNvSpPr txBox="1">
            <a:spLocks noGrp="1"/>
          </p:cNvSpPr>
          <p:nvPr>
            <p:ph type="body" idx="1"/>
          </p:nvPr>
        </p:nvSpPr>
        <p:spPr>
          <a:xfrm>
            <a:off x="685802" y="4415791"/>
            <a:ext cx="5486399" cy="4183380"/>
          </a:xfrm>
          <a:prstGeom prst="rect">
            <a:avLst/>
          </a:prstGeom>
          <a:noFill/>
          <a:ln>
            <a:noFill/>
          </a:ln>
        </p:spPr>
        <p:txBody>
          <a:bodyPr lIns="91425" tIns="91425" rIns="91425" bIns="91425" anchor="t" anchorCtr="0">
            <a:noAutofit/>
          </a:bodyPr>
          <a:lstStyle/>
          <a:p>
            <a:pPr marL="0" marR="0" lvl="0" indent="0" algn="l" rtl="0">
              <a:spcBef>
                <a:spcPts val="0"/>
              </a:spcBef>
              <a:buSzPct val="25000"/>
              <a:buNone/>
            </a:pPr>
            <a:endParaRPr lang="en" sz="11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 sz="1100" b="0" i="0" u="none" strike="noStrike" cap="none" dirty="0">
                <a:solidFill>
                  <a:schemeClr val="dk1"/>
                </a:solidFill>
                <a:latin typeface="Arial"/>
                <a:ea typeface="Arial"/>
                <a:cs typeface="Arial"/>
                <a:sym typeface="Arial"/>
              </a:rPr>
              <a:t>Key:</a:t>
            </a:r>
          </a:p>
          <a:p>
            <a:pPr marL="0" marR="0" lvl="0" indent="0" algn="l" rtl="0">
              <a:spcBef>
                <a:spcPts val="0"/>
              </a:spcBef>
              <a:buSzPct val="25000"/>
              <a:buNone/>
            </a:pPr>
            <a:r>
              <a:rPr lang="en" sz="1100" b="0" i="0" u="none" strike="noStrike" cap="none" dirty="0">
                <a:solidFill>
                  <a:schemeClr val="dk1"/>
                </a:solidFill>
                <a:latin typeface="Arial"/>
                <a:ea typeface="Arial"/>
                <a:cs typeface="Arial"/>
                <a:sym typeface="Arial"/>
              </a:rPr>
              <a:t>2 sentences</a:t>
            </a:r>
          </a:p>
          <a:p>
            <a:pPr marL="0" marR="0" lvl="0" indent="0" algn="l" rtl="0">
              <a:spcBef>
                <a:spcPts val="0"/>
              </a:spcBef>
              <a:buSzPct val="25000"/>
              <a:buNone/>
            </a:pPr>
            <a:r>
              <a:rPr lang="en" sz="1100" b="0" i="0" u="none" strike="noStrike" cap="none" dirty="0">
                <a:solidFill>
                  <a:schemeClr val="dk1"/>
                </a:solidFill>
                <a:latin typeface="Arial"/>
                <a:ea typeface="Arial"/>
                <a:cs typeface="Arial"/>
                <a:sym typeface="Arial"/>
              </a:rPr>
              <a:t>8 words</a:t>
            </a:r>
          </a:p>
          <a:p>
            <a:pPr marL="0" marR="0" lvl="0" indent="0" algn="l" rtl="0">
              <a:spcBef>
                <a:spcPts val="0"/>
              </a:spcBef>
              <a:buSzPct val="25000"/>
              <a:buNone/>
            </a:pPr>
            <a:r>
              <a:rPr lang="en" sz="1100" b="0" i="0" u="none" strike="noStrike" cap="none" dirty="0">
                <a:solidFill>
                  <a:schemeClr val="dk1"/>
                </a:solidFill>
                <a:latin typeface="Arial"/>
                <a:ea typeface="Arial"/>
                <a:cs typeface="Arial"/>
                <a:sym typeface="Arial"/>
              </a:rPr>
              <a:t>10 syllables</a:t>
            </a:r>
          </a:p>
          <a:p>
            <a:pPr marL="0" marR="0" lvl="0" indent="0" algn="l" rtl="0">
              <a:spcBef>
                <a:spcPts val="0"/>
              </a:spcBef>
              <a:buSzPct val="25000"/>
              <a:buNone/>
            </a:pPr>
            <a:r>
              <a:rPr lang="en" sz="1100" b="0" i="0" u="none" strike="noStrike" cap="none" dirty="0">
                <a:solidFill>
                  <a:schemeClr val="dk1"/>
                </a:solidFill>
                <a:latin typeface="Arial"/>
                <a:ea typeface="Arial"/>
                <a:cs typeface="Arial"/>
                <a:sym typeface="Arial"/>
              </a:rPr>
              <a:t>20 phonemes</a:t>
            </a:r>
          </a:p>
          <a:p>
            <a:pPr marL="0" marR="0" lvl="0" indent="0" algn="l" rtl="0">
              <a:spcBef>
                <a:spcPts val="0"/>
              </a:spcBef>
              <a:buSzPct val="25000"/>
              <a:buNone/>
            </a:pPr>
            <a:endParaRPr lang="en" sz="11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 sz="1100" b="0" i="0" u="none" strike="noStrike" cap="none" dirty="0">
                <a:solidFill>
                  <a:schemeClr val="dk1"/>
                </a:solidFill>
                <a:latin typeface="Arial"/>
                <a:ea typeface="Arial"/>
                <a:cs typeface="Arial"/>
                <a:sym typeface="Arial"/>
              </a:rPr>
              <a:t>/h/ </a:t>
            </a:r>
            <a:r>
              <a:rPr lang="en-US" dirty="0"/>
              <a:t>/ow/</a:t>
            </a:r>
            <a:r>
              <a:rPr lang="en" sz="1100" b="0" i="0" u="none" strike="noStrike" cap="none" dirty="0">
                <a:solidFill>
                  <a:schemeClr val="dk1"/>
                </a:solidFill>
                <a:latin typeface="Arial"/>
                <a:ea typeface="Arial"/>
                <a:cs typeface="Arial"/>
                <a:sym typeface="Arial"/>
              </a:rPr>
              <a:t>-</a:t>
            </a:r>
            <a:r>
              <a:rPr lang="en" sz="1100" b="0" i="0" u="none" strike="noStrike" cap="none" baseline="0" dirty="0">
                <a:solidFill>
                  <a:schemeClr val="dk1"/>
                </a:solidFill>
                <a:latin typeface="Arial"/>
                <a:ea typeface="Arial"/>
                <a:cs typeface="Arial"/>
                <a:sym typeface="Arial"/>
              </a:rPr>
              <a:t> how (2)</a:t>
            </a:r>
          </a:p>
          <a:p>
            <a:pPr marL="0" marR="0" lvl="0" indent="0" algn="l" rtl="0">
              <a:spcBef>
                <a:spcPts val="0"/>
              </a:spcBef>
              <a:buSzPct val="25000"/>
              <a:buNone/>
            </a:pPr>
            <a:r>
              <a:rPr lang="en-US" sz="1100" b="0" i="0" u="none" strike="noStrike" cap="none" baseline="0" dirty="0">
                <a:solidFill>
                  <a:schemeClr val="dk1"/>
                </a:solidFill>
                <a:latin typeface="Arial"/>
                <a:ea typeface="Arial"/>
                <a:cs typeface="Arial"/>
                <a:sym typeface="Arial"/>
              </a:rPr>
              <a:t> /a(r)/-are (1)</a:t>
            </a:r>
            <a:endParaRPr lang="en" sz="11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 sz="1100" b="0" i="0" u="none" strike="noStrike" cap="none" dirty="0">
                <a:solidFill>
                  <a:schemeClr val="dk1"/>
                </a:solidFill>
                <a:latin typeface="Arial"/>
                <a:ea typeface="Arial"/>
                <a:cs typeface="Arial"/>
                <a:sym typeface="Arial"/>
              </a:rPr>
              <a:t>/y/ </a:t>
            </a:r>
            <a:r>
              <a:rPr lang="en-US" dirty="0"/>
              <a:t>/</a:t>
            </a:r>
            <a:r>
              <a:rPr lang="en-US" dirty="0" err="1"/>
              <a:t>ōō</a:t>
            </a:r>
            <a:r>
              <a:rPr lang="en-US" dirty="0"/>
              <a:t>/</a:t>
            </a:r>
            <a:r>
              <a:rPr lang="en" sz="1100" b="0" i="0" u="none" strike="noStrike" cap="none" dirty="0">
                <a:solidFill>
                  <a:schemeClr val="dk1"/>
                </a:solidFill>
                <a:latin typeface="Arial"/>
                <a:ea typeface="Arial"/>
                <a:cs typeface="Arial"/>
                <a:sym typeface="Arial"/>
              </a:rPr>
              <a:t>- you (2)</a:t>
            </a:r>
          </a:p>
          <a:p>
            <a:pPr marL="0" marR="0" lvl="0" indent="0" algn="l" rtl="0">
              <a:spcBef>
                <a:spcPts val="0"/>
              </a:spcBef>
              <a:buSzPct val="25000"/>
              <a:buNone/>
            </a:pPr>
            <a:r>
              <a:rPr lang="en" sz="1100" b="0" i="0" u="none" strike="noStrike" cap="none" dirty="0">
                <a:solidFill>
                  <a:schemeClr val="dk1"/>
                </a:solidFill>
                <a:latin typeface="Arial"/>
                <a:ea typeface="Arial"/>
                <a:cs typeface="Arial"/>
                <a:sym typeface="Arial"/>
              </a:rPr>
              <a:t>/t/</a:t>
            </a:r>
            <a:r>
              <a:rPr lang="en" sz="1100" b="0" i="0" u="none" strike="noStrike" cap="none" baseline="0" dirty="0">
                <a:solidFill>
                  <a:schemeClr val="dk1"/>
                </a:solidFill>
                <a:latin typeface="Arial"/>
                <a:ea typeface="Arial"/>
                <a:cs typeface="Arial"/>
                <a:sym typeface="Arial"/>
              </a:rPr>
              <a:t> </a:t>
            </a:r>
            <a:r>
              <a:rPr lang="en-US" dirty="0"/>
              <a:t>/</a:t>
            </a:r>
            <a:r>
              <a:rPr lang="en-US" dirty="0" err="1"/>
              <a:t>ōō</a:t>
            </a:r>
            <a:r>
              <a:rPr lang="en-US" dirty="0"/>
              <a:t>/</a:t>
            </a:r>
            <a:r>
              <a:rPr lang="en" sz="1100" b="0" i="0" u="none" strike="noStrike" cap="none" baseline="0" dirty="0">
                <a:solidFill>
                  <a:schemeClr val="dk1"/>
                </a:solidFill>
                <a:latin typeface="Arial"/>
                <a:ea typeface="Arial"/>
                <a:cs typeface="Arial"/>
                <a:sym typeface="Arial"/>
              </a:rPr>
              <a:t> /d/ </a:t>
            </a:r>
            <a:r>
              <a:rPr lang="en-US" dirty="0"/>
              <a:t>/ā/</a:t>
            </a:r>
            <a:r>
              <a:rPr lang="en" sz="1100" b="0" i="0" u="none" strike="noStrike" cap="none" baseline="0" dirty="0">
                <a:solidFill>
                  <a:schemeClr val="dk1"/>
                </a:solidFill>
                <a:latin typeface="Arial"/>
                <a:ea typeface="Arial"/>
                <a:cs typeface="Arial"/>
                <a:sym typeface="Arial"/>
              </a:rPr>
              <a:t>- today (4)</a:t>
            </a:r>
          </a:p>
          <a:p>
            <a:pPr marL="0" marR="0" lvl="0" indent="0" algn="l" rtl="0">
              <a:spcBef>
                <a:spcPts val="0"/>
              </a:spcBef>
              <a:buSzPct val="25000"/>
              <a:buNone/>
            </a:pPr>
            <a:r>
              <a:rPr lang="en" sz="1100" b="0" i="0" u="none" strike="noStrike" cap="none" baseline="0" dirty="0">
                <a:solidFill>
                  <a:schemeClr val="dk1"/>
                </a:solidFill>
                <a:latin typeface="Arial"/>
                <a:ea typeface="Arial"/>
                <a:cs typeface="Arial"/>
                <a:sym typeface="Arial"/>
              </a:rPr>
              <a:t>/a(r)/- are (1)</a:t>
            </a:r>
          </a:p>
          <a:p>
            <a:pPr marL="0" marR="0" lvl="0" indent="0" algn="l" defTabSz="1219170" rtl="0" eaLnBrk="1" fontAlgn="auto" latinLnBrk="0" hangingPunct="1">
              <a:lnSpc>
                <a:spcPct val="100000"/>
              </a:lnSpc>
              <a:spcBef>
                <a:spcPts val="0"/>
              </a:spcBef>
              <a:spcAft>
                <a:spcPts val="0"/>
              </a:spcAft>
              <a:buClrTx/>
              <a:buSzPct val="25000"/>
              <a:buFontTx/>
              <a:buNone/>
              <a:tabLst/>
              <a:defRPr/>
            </a:pPr>
            <a:r>
              <a:rPr lang="en" sz="1100" b="0" i="0" u="none" strike="noStrike" cap="none" dirty="0">
                <a:solidFill>
                  <a:schemeClr val="dk1"/>
                </a:solidFill>
                <a:latin typeface="+mn-lt"/>
                <a:ea typeface="Arial"/>
                <a:cs typeface="Arial"/>
                <a:sym typeface="Arial"/>
              </a:rPr>
              <a:t>/y/ </a:t>
            </a:r>
            <a:r>
              <a:rPr lang="en-US" dirty="0"/>
              <a:t>/</a:t>
            </a:r>
            <a:r>
              <a:rPr lang="en-US" dirty="0" err="1"/>
              <a:t>ōō</a:t>
            </a:r>
            <a:r>
              <a:rPr lang="en-US" dirty="0"/>
              <a:t>/- </a:t>
            </a:r>
            <a:r>
              <a:rPr lang="en" sz="1100" b="0" i="0" u="none" strike="noStrike" cap="none" dirty="0">
                <a:solidFill>
                  <a:schemeClr val="dk1"/>
                </a:solidFill>
                <a:latin typeface="+mn-lt"/>
                <a:ea typeface="Arial"/>
                <a:cs typeface="Arial"/>
                <a:sym typeface="Arial"/>
              </a:rPr>
              <a:t>you (2)</a:t>
            </a:r>
          </a:p>
          <a:p>
            <a:pPr marL="0" marR="0" lvl="0" indent="0" algn="l" defTabSz="1219170" rtl="0" eaLnBrk="1" fontAlgn="auto" latinLnBrk="0" hangingPunct="1">
              <a:lnSpc>
                <a:spcPct val="100000"/>
              </a:lnSpc>
              <a:spcBef>
                <a:spcPts val="0"/>
              </a:spcBef>
              <a:spcAft>
                <a:spcPts val="0"/>
              </a:spcAft>
              <a:buClrTx/>
              <a:buSzPct val="25000"/>
              <a:buFontTx/>
              <a:buNone/>
              <a:tabLst/>
              <a:defRPr/>
            </a:pPr>
            <a:r>
              <a:rPr lang="en" sz="1100" b="0" i="0" u="none" strike="noStrike" cap="none" dirty="0">
                <a:solidFill>
                  <a:schemeClr val="dk1"/>
                </a:solidFill>
                <a:latin typeface="+mn-lt"/>
                <a:ea typeface="Arial"/>
                <a:cs typeface="Arial"/>
                <a:sym typeface="Arial"/>
              </a:rPr>
              <a:t>/h/</a:t>
            </a:r>
            <a:r>
              <a:rPr lang="en" sz="1100" b="0" i="0" u="none" strike="noStrike" cap="none" baseline="0" dirty="0">
                <a:solidFill>
                  <a:schemeClr val="dk1"/>
                </a:solidFill>
                <a:latin typeface="+mn-lt"/>
                <a:ea typeface="Arial"/>
                <a:cs typeface="Arial"/>
                <a:sym typeface="Arial"/>
              </a:rPr>
              <a:t> /a/ /v/ /i/ /ng/- having (5)</a:t>
            </a:r>
          </a:p>
          <a:p>
            <a:pPr marL="0" marR="0" lvl="0" indent="0" algn="l" defTabSz="1219170" rtl="0" eaLnBrk="1" fontAlgn="auto" latinLnBrk="0" hangingPunct="1">
              <a:lnSpc>
                <a:spcPct val="100000"/>
              </a:lnSpc>
              <a:spcBef>
                <a:spcPts val="0"/>
              </a:spcBef>
              <a:spcAft>
                <a:spcPts val="0"/>
              </a:spcAft>
              <a:buClrTx/>
              <a:buSzPct val="25000"/>
              <a:buFontTx/>
              <a:buNone/>
              <a:tabLst/>
              <a:defRPr/>
            </a:pPr>
            <a:r>
              <a:rPr lang="en" sz="1100" b="0" i="0" u="none" strike="noStrike" cap="none" baseline="0" dirty="0">
                <a:solidFill>
                  <a:schemeClr val="dk1"/>
                </a:solidFill>
                <a:latin typeface="+mn-lt"/>
                <a:ea typeface="Arial"/>
                <a:cs typeface="Arial"/>
                <a:sym typeface="Arial"/>
              </a:rPr>
              <a:t>/f/ /u/ /n/- fun (3)</a:t>
            </a:r>
            <a:endParaRPr lang="en" sz="1100" b="0" i="0" u="none" strike="noStrike" cap="none" dirty="0">
              <a:solidFill>
                <a:schemeClr val="dk1"/>
              </a:solidFill>
              <a:latin typeface="+mn-lt"/>
              <a:ea typeface="Arial"/>
              <a:cs typeface="Arial"/>
              <a:sym typeface="Arial"/>
            </a:endParaRPr>
          </a:p>
          <a:p>
            <a:pPr marL="0" marR="0" lvl="0" indent="0" algn="l" rtl="0">
              <a:spcBef>
                <a:spcPts val="0"/>
              </a:spcBef>
              <a:buSzPct val="25000"/>
              <a:buNone/>
            </a:pPr>
            <a:endParaRPr lang="en" sz="11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 sz="11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 sz="11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 sz="11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958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dirty="0"/>
              <a:t>From </a:t>
            </a:r>
            <a:r>
              <a:rPr lang="en-US" i="1" dirty="0"/>
              <a:t>Beginning to Read: Thinking about Learning and about Print </a:t>
            </a:r>
            <a:r>
              <a:rPr lang="en-US" i="0" dirty="0"/>
              <a:t>by Marilyn Adams (1990).</a:t>
            </a:r>
            <a:endParaRPr lang="en-US" dirty="0"/>
          </a:p>
        </p:txBody>
      </p:sp>
    </p:spTree>
    <p:extLst>
      <p:ext uri="{BB962C8B-B14F-4D97-AF65-F5344CB8AC3E}">
        <p14:creationId xmlns:p14="http://schemas.microsoft.com/office/powerpoint/2010/main" val="4061063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try some tasks to illustrate the challenges found in listening for phonemes. </a:t>
            </a:r>
          </a:p>
        </p:txBody>
      </p:sp>
    </p:spTree>
    <p:extLst>
      <p:ext uri="{BB962C8B-B14F-4D97-AF65-F5344CB8AC3E}">
        <p14:creationId xmlns:p14="http://schemas.microsoft.com/office/powerpoint/2010/main" val="1524764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teeth, dog, student, dog, rot, sound  </a:t>
            </a:r>
          </a:p>
          <a:p>
            <a:endParaRPr lang="en-US" dirty="0"/>
          </a:p>
          <a:p>
            <a:r>
              <a:rPr lang="en-US" dirty="0"/>
              <a:t>Research: </a:t>
            </a:r>
          </a:p>
          <a:p>
            <a:r>
              <a:rPr lang="en-US" dirty="0" err="1"/>
              <a:t>Savin</a:t>
            </a:r>
            <a:r>
              <a:rPr lang="en-US" dirty="0"/>
              <a:t> and </a:t>
            </a:r>
            <a:r>
              <a:rPr lang="en-US" dirty="0" err="1"/>
              <a:t>Bever</a:t>
            </a:r>
            <a:r>
              <a:rPr lang="en-US" dirty="0"/>
              <a:t> (1970); Warren (1971) </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1C22E8-DCE0-4390-AB38-FF9D85B47240}" type="slidenum">
              <a:rPr lang="en-US" smtClean="0"/>
              <a:t>20</a:t>
            </a:fld>
            <a:endParaRPr lang="en-US"/>
          </a:p>
        </p:txBody>
      </p:sp>
    </p:spTree>
    <p:extLst>
      <p:ext uri="{BB962C8B-B14F-4D97-AF65-F5344CB8AC3E}">
        <p14:creationId xmlns:p14="http://schemas.microsoft.com/office/powerpoint/2010/main" val="3915026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3173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fork, cat, treat, puppy, study</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1C22E8-DCE0-4390-AB38-FF9D85B47240}" type="slidenum">
              <a:rPr lang="en-US" smtClean="0"/>
              <a:t>21</a:t>
            </a:fld>
            <a:endParaRPr lang="en-US"/>
          </a:p>
        </p:txBody>
      </p:sp>
    </p:spTree>
    <p:extLst>
      <p:ext uri="{BB962C8B-B14F-4D97-AF65-F5344CB8AC3E}">
        <p14:creationId xmlns:p14="http://schemas.microsoft.com/office/powerpoint/2010/main" val="1184781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found,</a:t>
            </a:r>
            <a:r>
              <a:rPr lang="en-US" baseline="0" dirty="0"/>
              <a:t> and research shows, that listening for discrete phonemes is more challenging for adults then listening for words.</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1C22E8-DCE0-4390-AB38-FF9D85B47240}" type="slidenum">
              <a:rPr lang="en-US" smtClean="0"/>
              <a:t>22</a:t>
            </a:fld>
            <a:endParaRPr lang="en-US"/>
          </a:p>
        </p:txBody>
      </p:sp>
    </p:spTree>
    <p:extLst>
      <p:ext uri="{BB962C8B-B14F-4D97-AF65-F5344CB8AC3E}">
        <p14:creationId xmlns:p14="http://schemas.microsoft.com/office/powerpoint/2010/main" val="3262673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br>
              <a:rPr lang="en-US" dirty="0"/>
            </a:br>
            <a:r>
              <a:rPr lang="en-US" dirty="0"/>
              <a:t>This is because our brains are not set up to be consciously</a:t>
            </a:r>
            <a:r>
              <a:rPr lang="en-US" baseline="0" dirty="0"/>
              <a:t> aware of individual phonemes.</a:t>
            </a:r>
          </a:p>
          <a:p>
            <a:endParaRPr lang="en-US" baseline="0" dirty="0"/>
          </a:p>
          <a:p>
            <a:r>
              <a:rPr lang="en-US" dirty="0"/>
              <a:t>From Adams (1990) page 66 – Despite our working knowledge of phonemes, we are not set up to be consciously aware of them.   This is one of the reasons</a:t>
            </a:r>
            <a:r>
              <a:rPr lang="en-US" baseline="0" dirty="0"/>
              <a:t> that reading is not natural.</a:t>
            </a:r>
            <a:endParaRPr lang="en-US" dirty="0"/>
          </a:p>
          <a:p>
            <a:endParaRPr lang="en-US" dirty="0"/>
          </a:p>
          <a:p>
            <a:r>
              <a:rPr lang="en-US" dirty="0"/>
              <a:t>Research that supports this: </a:t>
            </a:r>
          </a:p>
          <a:p>
            <a:r>
              <a:rPr lang="en-US" dirty="0" err="1"/>
              <a:t>Savin</a:t>
            </a:r>
            <a:r>
              <a:rPr lang="en-US" dirty="0"/>
              <a:t> and </a:t>
            </a:r>
            <a:r>
              <a:rPr lang="en-US" dirty="0" err="1"/>
              <a:t>Bever</a:t>
            </a:r>
            <a:r>
              <a:rPr lang="en-US" dirty="0"/>
              <a:t> (1970); Warren (1971) </a:t>
            </a:r>
          </a:p>
          <a:p>
            <a:endParaRPr lang="en-US" dirty="0"/>
          </a:p>
          <a:p>
            <a:r>
              <a:rPr lang="en-US" dirty="0"/>
              <a:t>Adults can push a button faster when listening for a whole word than when listening for a single phoneme, even when it is at the beginning of the word.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1C22E8-DCE0-4390-AB38-FF9D85B47240}" type="slidenum">
              <a:rPr lang="en-US" smtClean="0"/>
              <a:t>23</a:t>
            </a:fld>
            <a:endParaRPr lang="en-US"/>
          </a:p>
        </p:txBody>
      </p:sp>
    </p:spTree>
    <p:extLst>
      <p:ext uri="{BB962C8B-B14F-4D97-AF65-F5344CB8AC3E}">
        <p14:creationId xmlns:p14="http://schemas.microsoft.com/office/powerpoint/2010/main" val="480381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Click to hear the audio file with the Arabic</a:t>
            </a:r>
            <a:r>
              <a:rPr lang="en-US" sz="1200" b="0" i="0" kern="1200" baseline="0" dirty="0">
                <a:solidFill>
                  <a:schemeClr val="tx1"/>
                </a:solidFill>
                <a:effectLst/>
                <a:latin typeface="+mn-lt"/>
                <a:ea typeface="+mn-ea"/>
                <a:cs typeface="+mn-cs"/>
              </a:rPr>
              <a:t> word (written below) for purple.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ar-AE" dirty="0"/>
              <a:t>أرجواني</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1C22E8-DCE0-4390-AB38-FF9D85B47240}" type="slidenum">
              <a:rPr lang="en-US" smtClean="0"/>
              <a:t>25</a:t>
            </a:fld>
            <a:endParaRPr lang="en-US"/>
          </a:p>
        </p:txBody>
      </p:sp>
    </p:spTree>
    <p:extLst>
      <p:ext uri="{BB962C8B-B14F-4D97-AF65-F5344CB8AC3E}">
        <p14:creationId xmlns:p14="http://schemas.microsoft.com/office/powerpoint/2010/main" val="1840934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were likely unable to do so, unless you already have knowledge of Arabic words and Arabic phonemes.  There is nothing acoustically discrete about whole words. We must learn to think this way! Which means that students need a LOT of practice.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1C22E8-DCE0-4390-AB38-FF9D85B47240}" type="slidenum">
              <a:rPr lang="en-US" smtClean="0"/>
              <a:t>26</a:t>
            </a:fld>
            <a:endParaRPr lang="en-US"/>
          </a:p>
        </p:txBody>
      </p:sp>
    </p:spTree>
    <p:extLst>
      <p:ext uri="{BB962C8B-B14F-4D97-AF65-F5344CB8AC3E}">
        <p14:creationId xmlns:p14="http://schemas.microsoft.com/office/powerpoint/2010/main" val="3035926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86" name="Shape 586"/>
          <p:cNvSpPr txBox="1">
            <a:spLocks noGrp="1"/>
          </p:cNvSpPr>
          <p:nvPr>
            <p:ph type="body" idx="1"/>
          </p:nvPr>
        </p:nvSpPr>
        <p:spPr>
          <a:xfrm>
            <a:off x="685802" y="4415791"/>
            <a:ext cx="5486399" cy="418338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a:t>
            </a:r>
            <a:br>
              <a:rPr lang="en" sz="1100" b="0" i="0" u="none" strike="noStrike" cap="none" dirty="0">
                <a:solidFill>
                  <a:schemeClr val="dk1"/>
                </a:solidFill>
                <a:latin typeface="Arial"/>
                <a:ea typeface="Arial"/>
                <a:cs typeface="Arial"/>
                <a:sym typeface="Arial"/>
              </a:rPr>
            </a:br>
            <a:r>
              <a:rPr lang="en" sz="1100" b="0" i="0" u="none" strike="noStrike" cap="none" dirty="0">
                <a:solidFill>
                  <a:schemeClr val="dk1"/>
                </a:solidFill>
                <a:latin typeface="Arial"/>
                <a:ea typeface="Arial"/>
                <a:cs typeface="Arial"/>
                <a:sym typeface="Arial"/>
              </a:rPr>
              <a:t>We</a:t>
            </a:r>
            <a:r>
              <a:rPr lang="en" sz="1100" b="0" i="0" u="none" strike="noStrike" cap="none" baseline="0" dirty="0">
                <a:solidFill>
                  <a:schemeClr val="dk1"/>
                </a:solidFill>
                <a:latin typeface="Arial"/>
                <a:ea typeface="Arial"/>
                <a:cs typeface="Arial"/>
                <a:sym typeface="Arial"/>
              </a:rPr>
              <a:t> have to be able to connect the content to our instructional priorities if our goal is to build these skills in children. </a:t>
            </a:r>
          </a:p>
          <a:p>
            <a:pPr marL="0" marR="0" lvl="0" indent="0" algn="l" rtl="0">
              <a:spcBef>
                <a:spcPts val="0"/>
              </a:spcBef>
              <a:spcAft>
                <a:spcPts val="0"/>
              </a:spcAft>
              <a:buClr>
                <a:schemeClr val="dk1"/>
              </a:buClr>
              <a:buSzPct val="25000"/>
              <a:buFont typeface="Arial"/>
              <a:buNone/>
            </a:pPr>
            <a:endParaRPr lang="en" sz="1100" b="0" i="0" u="none" strike="noStrike" cap="none" baseline="0"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25000"/>
              <a:buFont typeface="Arial" panose="020B0604020202020204" pitchFamily="34" charset="0"/>
              <a:buChar char="•"/>
            </a:pPr>
            <a:r>
              <a:rPr lang="en" sz="1100" b="0" i="0" u="none" strike="noStrike" cap="none" dirty="0">
                <a:solidFill>
                  <a:schemeClr val="dk1"/>
                </a:solidFill>
                <a:latin typeface="Arial"/>
                <a:ea typeface="Arial"/>
                <a:cs typeface="Arial"/>
                <a:sym typeface="Arial"/>
              </a:rPr>
              <a:t>Phonemic</a:t>
            </a:r>
            <a:r>
              <a:rPr lang="en" sz="1100" b="0" i="0" u="none" strike="noStrike" cap="none" baseline="0" dirty="0">
                <a:solidFill>
                  <a:schemeClr val="dk1"/>
                </a:solidFill>
                <a:latin typeface="Arial"/>
                <a:ea typeface="Arial"/>
                <a:cs typeface="Arial"/>
                <a:sym typeface="Arial"/>
              </a:rPr>
              <a:t> Awareness is the biggest priority for early K.  This means allocating time in order to support this work: 20-30 minutes in whole- or small-group for instruction and student practice.</a:t>
            </a:r>
          </a:p>
          <a:p>
            <a:pPr marL="171450" marR="0" lvl="0" indent="-171450" algn="l" rtl="0">
              <a:spcBef>
                <a:spcPts val="0"/>
              </a:spcBef>
              <a:spcAft>
                <a:spcPts val="0"/>
              </a:spcAft>
              <a:buClr>
                <a:schemeClr val="dk1"/>
              </a:buClr>
              <a:buSzPct val="25000"/>
              <a:buFont typeface="Arial" panose="020B0604020202020204" pitchFamily="34" charset="0"/>
              <a:buChar char="•"/>
            </a:pPr>
            <a:r>
              <a:rPr lang="en" sz="1100" b="0" i="0" u="none" strike="noStrike" cap="none" baseline="0" dirty="0">
                <a:solidFill>
                  <a:schemeClr val="dk1"/>
                </a:solidFill>
                <a:latin typeface="Arial"/>
                <a:ea typeface="Arial"/>
                <a:cs typeface="Arial"/>
                <a:sym typeface="Arial"/>
              </a:rPr>
              <a:t>In mid to late K and through 1</a:t>
            </a:r>
            <a:r>
              <a:rPr lang="en" sz="1100" b="0" i="0" u="none" strike="noStrike" cap="none" baseline="30000" dirty="0">
                <a:solidFill>
                  <a:schemeClr val="dk1"/>
                </a:solidFill>
                <a:latin typeface="Arial"/>
                <a:ea typeface="Arial"/>
                <a:cs typeface="Arial"/>
                <a:sym typeface="Arial"/>
              </a:rPr>
              <a:t>st</a:t>
            </a:r>
            <a:r>
              <a:rPr lang="en" sz="1100" b="0" i="0" u="none" strike="noStrike" cap="none" baseline="0" dirty="0">
                <a:solidFill>
                  <a:schemeClr val="dk1"/>
                </a:solidFill>
                <a:latin typeface="Arial"/>
                <a:ea typeface="Arial"/>
                <a:cs typeface="Arial"/>
                <a:sym typeface="Arial"/>
              </a:rPr>
              <a:t>, phonemic awareness will connect more directly to phonics. We’ll talk about that as we proceed through this module.</a:t>
            </a:r>
          </a:p>
          <a:p>
            <a:pPr marL="171450" marR="0" lvl="0" indent="-171450" algn="l" rtl="0">
              <a:spcBef>
                <a:spcPts val="0"/>
              </a:spcBef>
              <a:spcAft>
                <a:spcPts val="0"/>
              </a:spcAft>
              <a:buClr>
                <a:schemeClr val="dk1"/>
              </a:buClr>
              <a:buSzPct val="25000"/>
              <a:buFont typeface="Arial" panose="020B0604020202020204" pitchFamily="34" charset="0"/>
              <a:buChar char="•"/>
            </a:pPr>
            <a:r>
              <a:rPr lang="en" sz="1100" b="0" i="0" u="none" strike="noStrike" cap="none" baseline="0" dirty="0">
                <a:solidFill>
                  <a:schemeClr val="dk1"/>
                </a:solidFill>
                <a:latin typeface="Arial"/>
                <a:ea typeface="Arial"/>
                <a:cs typeface="Arial"/>
                <a:sym typeface="Arial"/>
              </a:rPr>
              <a:t>In 2</a:t>
            </a:r>
            <a:r>
              <a:rPr lang="en" sz="1100" b="0" i="0" u="none" strike="noStrike" cap="none" baseline="30000" dirty="0">
                <a:solidFill>
                  <a:schemeClr val="dk1"/>
                </a:solidFill>
                <a:latin typeface="Arial"/>
                <a:ea typeface="Arial"/>
                <a:cs typeface="Arial"/>
                <a:sym typeface="Arial"/>
              </a:rPr>
              <a:t>nd</a:t>
            </a:r>
            <a:r>
              <a:rPr lang="en" sz="1100" b="0" i="0" u="none" strike="noStrike" cap="none" baseline="0" dirty="0">
                <a:solidFill>
                  <a:schemeClr val="dk1"/>
                </a:solidFill>
                <a:latin typeface="Arial"/>
                <a:ea typeface="Arial"/>
                <a:cs typeface="Arial"/>
                <a:sym typeface="Arial"/>
              </a:rPr>
              <a:t> grade, most students should have solid PA skills.  If they do not, we need to remediate accordingly.</a:t>
            </a:r>
            <a:endParaRPr lang="en"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3381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t>
            </a:r>
          </a:p>
          <a:p>
            <a:r>
              <a:rPr lang="en-US" b="0" dirty="0"/>
              <a:t>When suggesting</a:t>
            </a:r>
            <a:r>
              <a:rPr lang="en-US" b="0" baseline="0" dirty="0"/>
              <a:t> guidelines for instructional time, note that these timeframes can be thought of from the individual student perspective– including the time a child is spending in whole group instruction, doing individual or group meaningful practice, and within small group instruction.  </a:t>
            </a:r>
            <a:endParaRPr lang="en-US" b="0" dirty="0"/>
          </a:p>
        </p:txBody>
      </p:sp>
    </p:spTree>
    <p:extLst>
      <p:ext uri="{BB962C8B-B14F-4D97-AF65-F5344CB8AC3E}">
        <p14:creationId xmlns:p14="http://schemas.microsoft.com/office/powerpoint/2010/main" val="3337281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Here </a:t>
            </a:r>
            <a:r>
              <a:rPr lang="en-US" b="0" dirty="0"/>
              <a:t>are some suggestions of</a:t>
            </a:r>
            <a:r>
              <a:rPr lang="en-US" b="0" baseline="0" dirty="0"/>
              <a:t> ways to meet the phonological awareness needs in K.</a:t>
            </a:r>
          </a:p>
          <a:p>
            <a:endParaRPr lang="en-US" b="0" baseline="0" dirty="0"/>
          </a:p>
          <a:p>
            <a:pPr marL="171450" indent="-171450">
              <a:buFont typeface="Arial" panose="020B0604020202020204" pitchFamily="34" charset="0"/>
              <a:buChar char="•"/>
            </a:pPr>
            <a:r>
              <a:rPr lang="en-US" b="0" baseline="0" dirty="0"/>
              <a:t>In small group instruction, PA lessons might be repeated or adjusted as an opening or closing to a lesson.  This is also a good way to observe and assess your students, since PA is all oral.</a:t>
            </a:r>
          </a:p>
          <a:p>
            <a:pPr marL="171450" indent="-171450">
              <a:buFont typeface="Arial" panose="020B0604020202020204" pitchFamily="34" charset="0"/>
              <a:buChar char="•"/>
            </a:pPr>
            <a:r>
              <a:rPr lang="en-US" b="0" baseline="0" dirty="0"/>
              <a:t>There are a lot of resources that offer guidance here; this text (</a:t>
            </a:r>
            <a:r>
              <a:rPr lang="en-US" b="0" i="1" baseline="0" dirty="0"/>
              <a:t>Phonemic Awareness in Young Children) </a:t>
            </a:r>
            <a:r>
              <a:rPr lang="en-US" b="0" baseline="0" dirty="0"/>
              <a:t>was written by one of lead authors of the foundational skills standards.  It is full of games and tasks that support the building of phonemic awareness in engaging ways for young learners.</a:t>
            </a:r>
            <a:endParaRPr lang="en-US" b="1" baseline="0" dirty="0"/>
          </a:p>
          <a:p>
            <a:endParaRPr lang="en-US" b="0" dirty="0"/>
          </a:p>
        </p:txBody>
      </p:sp>
    </p:spTree>
    <p:extLst>
      <p:ext uri="{BB962C8B-B14F-4D97-AF65-F5344CB8AC3E}">
        <p14:creationId xmlns:p14="http://schemas.microsoft.com/office/powerpoint/2010/main" val="51242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we’ll take  a look at what teaching phonological awareness looks like in terms of instructional tasks.</a:t>
            </a:r>
          </a:p>
          <a:p>
            <a:endParaRPr lang="en-US" dirty="0"/>
          </a:p>
          <a:p>
            <a:r>
              <a:rPr lang="en-US" dirty="0"/>
              <a:t>Be sure to note that these</a:t>
            </a:r>
            <a:r>
              <a:rPr lang="en-US" baseline="0" dirty="0"/>
              <a:t> tasks should be oral.  Again, this is where instruction is fluid: it must include a mix of what the teacher models and what students say, hear, and do.</a:t>
            </a:r>
            <a:endParaRPr lang="en-US" dirty="0"/>
          </a:p>
        </p:txBody>
      </p:sp>
    </p:spTree>
    <p:extLst>
      <p:ext uri="{BB962C8B-B14F-4D97-AF65-F5344CB8AC3E}">
        <p14:creationId xmlns:p14="http://schemas.microsoft.com/office/powerpoint/2010/main" val="2852992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showing rhyme-based tasks.  Note that the students are being</a:t>
            </a:r>
            <a:r>
              <a:rPr lang="en-US" baseline="0" dirty="0"/>
              <a:t> asked here to do the work of the lesson—to provide the rhyming words.  And a quick note for us as grown-ups: our students don’t likely have the vocabulary skills we have, so nonsense words still fit as rhyming words.  </a:t>
            </a:r>
            <a:endParaRPr lang="en-US" dirty="0"/>
          </a:p>
        </p:txBody>
      </p:sp>
    </p:spTree>
    <p:extLst>
      <p:ext uri="{BB962C8B-B14F-4D97-AF65-F5344CB8AC3E}">
        <p14:creationId xmlns:p14="http://schemas.microsoft.com/office/powerpoint/2010/main" val="2593326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2" name="Shape 682"/>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buNone/>
            </a:pPr>
            <a:r>
              <a:rPr lang="en-US" sz="1100" b="1"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5226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focus</a:t>
            </a:r>
            <a:r>
              <a:rPr lang="en-US" baseline="0" dirty="0"/>
              <a:t> is on hearing and counting words in sentences  Note that the students are counting together.</a:t>
            </a:r>
            <a:endParaRPr lang="en-US" dirty="0"/>
          </a:p>
        </p:txBody>
      </p:sp>
    </p:spTree>
    <p:extLst>
      <p:ext uri="{BB962C8B-B14F-4D97-AF65-F5344CB8AC3E}">
        <p14:creationId xmlns:p14="http://schemas.microsoft.com/office/powerpoint/2010/main" val="332257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students are clapping along and saying the words, as well as counting the syllables.</a:t>
            </a:r>
          </a:p>
        </p:txBody>
      </p:sp>
    </p:spTree>
    <p:extLst>
      <p:ext uri="{BB962C8B-B14F-4D97-AF65-F5344CB8AC3E}">
        <p14:creationId xmlns:p14="http://schemas.microsoft.com/office/powerpoint/2010/main" val="3605890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this task, the teacher is providing the onset and the rime.  The students are then blending the word parts into the full word.  </a:t>
            </a:r>
          </a:p>
        </p:txBody>
      </p:sp>
    </p:spTree>
    <p:extLst>
      <p:ext uri="{BB962C8B-B14F-4D97-AF65-F5344CB8AC3E}">
        <p14:creationId xmlns:p14="http://schemas.microsoft.com/office/powerpoint/2010/main" val="2260359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in this example of manipulating</a:t>
            </a:r>
            <a:r>
              <a:rPr lang="en-US" baseline="0" dirty="0"/>
              <a:t> phonemes, the teacher is providing the directions, and the students are manipulating the sounds.  Note the connection to meaning here—make sure students make meaning from words they are saying even in these types of tasks.</a:t>
            </a:r>
            <a:endParaRPr lang="en-US" dirty="0"/>
          </a:p>
        </p:txBody>
      </p:sp>
    </p:spTree>
    <p:extLst>
      <p:ext uri="{BB962C8B-B14F-4D97-AF65-F5344CB8AC3E}">
        <p14:creationId xmlns:p14="http://schemas.microsoft.com/office/powerpoint/2010/main" val="1827762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 brief snip from a video we’ll look at more later in this course.  Here, students are listening to hear the long I sound in words.</a:t>
            </a:r>
            <a:endParaRPr lang="en-US" dirty="0"/>
          </a:p>
        </p:txBody>
      </p:sp>
    </p:spTree>
    <p:extLst>
      <p:ext uri="{BB962C8B-B14F-4D97-AF65-F5344CB8AC3E}">
        <p14:creationId xmlns:p14="http://schemas.microsoft.com/office/powerpoint/2010/main" val="610922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Shape 1496"/>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marL="495296" indent="-342900">
              <a:spcBef>
                <a:spcPts val="0"/>
              </a:spcBef>
              <a:spcAft>
                <a:spcPts val="800"/>
              </a:spcAft>
            </a:pPr>
            <a:r>
              <a:rPr lang="en" b="0" dirty="0"/>
              <a:t>***</a:t>
            </a:r>
          </a:p>
          <a:p>
            <a:pPr marL="495296" indent="-342900">
              <a:spcBef>
                <a:spcPts val="0"/>
              </a:spcBef>
              <a:spcAft>
                <a:spcPts val="800"/>
              </a:spcAft>
            </a:pPr>
            <a:r>
              <a:rPr lang="en" b="0" dirty="0"/>
              <a:t>Last week we spoke about the fact that our youngest students should be learning through fun, engaging tasks</a:t>
            </a:r>
            <a:r>
              <a:rPr lang="en" b="0" baseline="0" dirty="0"/>
              <a:t>.  </a:t>
            </a:r>
            <a:endParaRPr dirty="0"/>
          </a:p>
        </p:txBody>
      </p:sp>
      <p:sp>
        <p:nvSpPr>
          <p:cNvPr id="1497" name="Shape 1497"/>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642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a:t>
            </a:r>
          </a:p>
          <a:p>
            <a:r>
              <a:rPr lang="en-US" b="0" baseline="0" dirty="0"/>
              <a:t>In general, we want to ensure that this learning is FUN and engaging for young students.  The text we mentioned earlier, </a:t>
            </a:r>
            <a:r>
              <a:rPr lang="en-US" b="0" i="1" baseline="0" dirty="0"/>
              <a:t>PA in Young </a:t>
            </a:r>
            <a:r>
              <a:rPr lang="en-US" b="0" i="0" baseline="0" dirty="0"/>
              <a:t>Children, is</a:t>
            </a:r>
            <a:r>
              <a:rPr lang="en-US" b="0" baseline="0" dirty="0"/>
              <a:t> FULL of tasks and activities that can be added to any core curriculum.</a:t>
            </a:r>
          </a:p>
        </p:txBody>
      </p:sp>
    </p:spTree>
    <p:extLst>
      <p:ext uri="{BB962C8B-B14F-4D97-AF65-F5344CB8AC3E}">
        <p14:creationId xmlns:p14="http://schemas.microsoft.com/office/powerpoint/2010/main" val="4020041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0" name="Shape 710"/>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US" sz="1100" b="1" i="0" u="none" strike="noStrike" cap="none" dirty="0">
                <a:solidFill>
                  <a:schemeClr val="dk1"/>
                </a:solidFill>
                <a:latin typeface="Arial"/>
                <a:ea typeface="Arial"/>
                <a:cs typeface="Arial"/>
                <a:sym typeface="Arial"/>
              </a:rPr>
              <a:t> </a:t>
            </a:r>
            <a:r>
              <a:rPr lang="en-US" sz="1100" b="0" i="0" u="none" strike="noStrike" cap="none" dirty="0">
                <a:solidFill>
                  <a:schemeClr val="dk1"/>
                </a:solidFill>
                <a:latin typeface="+mn-lt"/>
                <a:ea typeface="Arial"/>
                <a:cs typeface="Arial"/>
                <a:sym typeface="Arial"/>
              </a:rPr>
              <a:t>Two</a:t>
            </a:r>
            <a:r>
              <a:rPr lang="en-US" sz="1100" b="0" i="0" u="none" strike="noStrike" cap="none" baseline="0" dirty="0">
                <a:solidFill>
                  <a:schemeClr val="dk1"/>
                </a:solidFill>
                <a:latin typeface="+mn-lt"/>
                <a:ea typeface="Arial"/>
                <a:cs typeface="Arial"/>
                <a:sym typeface="Arial"/>
              </a:rPr>
              <a:t> examples of games from this text are included here.  Pause the webinar, and take a few minutes to play one or both games right now.  If you are on your own, do the tasks orally.  If you are with a group, play the game or games with your colleagues.</a:t>
            </a:r>
            <a:endParaRPr lang="en"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05185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8" name="Shape 598"/>
          <p:cNvSpPr txBox="1">
            <a:spLocks noGrp="1"/>
          </p:cNvSpPr>
          <p:nvPr>
            <p:ph type="body" idx="1"/>
          </p:nvPr>
        </p:nvSpPr>
        <p:spPr>
          <a:xfrm>
            <a:off x="701042" y="4415791"/>
            <a:ext cx="5608319" cy="4183380"/>
          </a:xfrm>
          <a:prstGeom prst="rect">
            <a:avLst/>
          </a:prstGeom>
          <a:noFill/>
          <a:ln>
            <a:noFill/>
          </a:ln>
        </p:spPr>
        <p:txBody>
          <a:bodyPr lIns="91425" tIns="91425" rIns="91425" bIns="91425" anchor="t" anchorCtr="0">
            <a:noAutofit/>
          </a:bodyPr>
          <a:lstStyle/>
          <a:p>
            <a:pPr marL="171450" marR="0" lvl="0" indent="-171450" algn="l" rtl="0">
              <a:spcBef>
                <a:spcPts val="0"/>
              </a:spcBef>
              <a:spcAft>
                <a:spcPts val="0"/>
              </a:spcAft>
              <a:buClr>
                <a:schemeClr val="dk1"/>
              </a:buClr>
              <a:buSzPct val="100000"/>
              <a:buFont typeface="Arial"/>
              <a:buChar char="•"/>
            </a:pPr>
            <a:r>
              <a:rPr lang="en-US" sz="1100" b="0" i="0" u="none" strike="noStrike" cap="none" dirty="0">
                <a:solidFill>
                  <a:schemeClr val="dk1"/>
                </a:solidFill>
                <a:latin typeface="+mn-lt"/>
                <a:ea typeface="Arial"/>
                <a:cs typeface="Arial"/>
                <a:sym typeface="Arial"/>
              </a:rPr>
              <a:t>We mentioned that phonological awareness is an umbrella term– the related subskills</a:t>
            </a:r>
            <a:r>
              <a:rPr lang="en-US" sz="1100" b="0" i="0" u="none" strike="noStrike" cap="none" baseline="0" dirty="0">
                <a:solidFill>
                  <a:schemeClr val="dk1"/>
                </a:solidFill>
                <a:latin typeface="+mn-lt"/>
                <a:ea typeface="Arial"/>
                <a:cs typeface="Arial"/>
                <a:sym typeface="Arial"/>
              </a:rPr>
              <a:t> follow a logical progression.</a:t>
            </a:r>
          </a:p>
          <a:p>
            <a:pPr marL="0" marR="0" lvl="0" indent="0" algn="l" rtl="0">
              <a:spcBef>
                <a:spcPts val="0"/>
              </a:spcBef>
              <a:spcAft>
                <a:spcPts val="0"/>
              </a:spcAft>
              <a:buClr>
                <a:schemeClr val="dk1"/>
              </a:buClr>
              <a:buSzPct val="100000"/>
              <a:buFont typeface="Arial"/>
              <a:buNone/>
            </a:pPr>
            <a:endParaRPr lang="en-US" sz="1100" b="0" i="0" u="none" strike="noStrike" cap="none" dirty="0">
              <a:solidFill>
                <a:schemeClr val="dk1"/>
              </a:solidFill>
              <a:latin typeface="+mn-lt"/>
              <a:ea typeface="Arial"/>
              <a:cs typeface="Arial"/>
              <a:sym typeface="Arial"/>
            </a:endParaRPr>
          </a:p>
          <a:p>
            <a:pPr marL="171450" marR="0" lvl="0" indent="-171450" algn="l" rtl="0">
              <a:spcBef>
                <a:spcPts val="0"/>
              </a:spcBef>
              <a:spcAft>
                <a:spcPts val="0"/>
              </a:spcAft>
              <a:buClr>
                <a:schemeClr val="dk1"/>
              </a:buClr>
              <a:buSzPct val="100000"/>
              <a:buFont typeface="Arial"/>
              <a:buChar char="•"/>
            </a:pPr>
            <a:r>
              <a:rPr lang="en-US" sz="1100" b="0" i="0" u="none" strike="noStrike" cap="none" dirty="0">
                <a:solidFill>
                  <a:schemeClr val="dk1"/>
                </a:solidFill>
                <a:latin typeface="+mn-lt"/>
                <a:ea typeface="Arial"/>
                <a:cs typeface="Arial"/>
                <a:sym typeface="Arial"/>
              </a:rPr>
              <a:t>Intentionally building</a:t>
            </a:r>
            <a:r>
              <a:rPr lang="en-US" sz="1100" b="0" i="0" u="none" strike="noStrike" cap="none" baseline="0" dirty="0">
                <a:solidFill>
                  <a:schemeClr val="dk1"/>
                </a:solidFill>
                <a:latin typeface="+mn-lt"/>
                <a:ea typeface="Arial"/>
                <a:cs typeface="Arial"/>
                <a:sym typeface="Arial"/>
              </a:rPr>
              <a:t> students’ capacity to listen, and then moving through the related subskills, can set them up for success when phonics begins.  Take a look at the skills progression here.</a:t>
            </a:r>
          </a:p>
          <a:p>
            <a:pPr marL="171450" marR="0" lvl="0" indent="-171450" algn="l" rtl="0">
              <a:spcBef>
                <a:spcPts val="0"/>
              </a:spcBef>
              <a:spcAft>
                <a:spcPts val="0"/>
              </a:spcAft>
              <a:buClr>
                <a:schemeClr val="dk1"/>
              </a:buClr>
              <a:buSzPct val="100000"/>
              <a:buFont typeface="Arial"/>
              <a:buChar char="•"/>
            </a:pPr>
            <a:endParaRPr lang="en-US" sz="1100" b="0" i="0" u="none" strike="noStrike" cap="none" baseline="0" dirty="0">
              <a:solidFill>
                <a:schemeClr val="dk1"/>
              </a:solidFill>
              <a:latin typeface="+mn-lt"/>
              <a:ea typeface="Arial"/>
              <a:cs typeface="Arial"/>
              <a:sym typeface="Arial"/>
            </a:endParaRPr>
          </a:p>
          <a:p>
            <a:pPr marL="171450" marR="0" lvl="0" indent="-171450" algn="l" rtl="0">
              <a:spcBef>
                <a:spcPts val="0"/>
              </a:spcBef>
              <a:spcAft>
                <a:spcPts val="0"/>
              </a:spcAft>
              <a:buClr>
                <a:schemeClr val="dk1"/>
              </a:buClr>
              <a:buSzPct val="100000"/>
              <a:buFont typeface="Arial"/>
              <a:buChar char="•"/>
            </a:pPr>
            <a:r>
              <a:rPr lang="en-US" sz="1100" b="0" i="0" u="none" strike="noStrike" cap="none" baseline="0" dirty="0">
                <a:solidFill>
                  <a:schemeClr val="dk1"/>
                </a:solidFill>
                <a:latin typeface="+mn-lt"/>
                <a:ea typeface="Arial"/>
                <a:cs typeface="Arial"/>
                <a:sym typeface="Arial"/>
              </a:rPr>
              <a:t>Can you identify the skills the game you played were targeting?  “Add a Sound” was targeting isolating and manipulating phonemes, while “Troll Talk” focused on blending syllables.</a:t>
            </a:r>
            <a:endParaRPr lang="en-US" sz="1100" b="0" i="0" u="none" strike="noStrike" cap="none" dirty="0">
              <a:solidFill>
                <a:schemeClr val="dk1"/>
              </a:solidFill>
              <a:latin typeface="+mn-lt"/>
              <a:ea typeface="Arial"/>
              <a:cs typeface="Arial"/>
              <a:sym typeface="Arial"/>
            </a:endParaRPr>
          </a:p>
          <a:p>
            <a:pPr marL="12700" marR="0" lvl="0" indent="0" algn="l" rtl="0">
              <a:spcBef>
                <a:spcPts val="480"/>
              </a:spcBef>
              <a:spcAft>
                <a:spcPts val="0"/>
              </a:spcAft>
              <a:buClr>
                <a:srgbClr val="3F3F39"/>
              </a:buClr>
              <a:buSzPct val="100000"/>
              <a:buFont typeface="Arial"/>
              <a:buNone/>
            </a:pPr>
            <a:endParaRPr lang="en" sz="1100" b="1" i="0" u="none" strike="noStrike" cap="none" baseline="0" dirty="0">
              <a:solidFill>
                <a:schemeClr val="hlink"/>
              </a:solidFill>
              <a:latin typeface="Lucida Sans"/>
              <a:ea typeface="Lucida Sans"/>
              <a:cs typeface="Lucida Sans"/>
              <a:sym typeface="Lucida Sans"/>
              <a:hlinkClick r:id="rId3" invalidUrl="http://www.coreknowledge.org/mimik/mimik_uploads/documents/712/CK Early Literacy Pilot 3 12 12.pdf"/>
            </a:endParaRPr>
          </a:p>
          <a:p>
            <a:pPr marL="12700" marR="0" lvl="0" indent="0" algn="l" rtl="0">
              <a:spcBef>
                <a:spcPts val="480"/>
              </a:spcBef>
              <a:spcAft>
                <a:spcPts val="0"/>
              </a:spcAft>
              <a:buClr>
                <a:srgbClr val="3F3F39"/>
              </a:buClr>
              <a:buSzPct val="100000"/>
              <a:buFont typeface="Arial"/>
              <a:buNone/>
            </a:pPr>
            <a:endParaRPr lang="en" sz="1100" b="1" i="0" u="none" strike="noStrike" cap="none" dirty="0">
              <a:solidFill>
                <a:schemeClr val="tx1"/>
              </a:solidFill>
              <a:latin typeface="Lucida Sans"/>
              <a:ea typeface="Lucida Sans"/>
              <a:cs typeface="Lucida Sans"/>
              <a:sym typeface="Lucida Sans"/>
              <a:hlinkClick r:id="rId3" invalidUrl="http://www.coreknowledge.org/mimik/mimik_uploads/documents/712/CK Early Literacy Pilot 3 12 12.pdf"/>
            </a:endParaRPr>
          </a:p>
        </p:txBody>
      </p:sp>
    </p:spTree>
    <p:extLst>
      <p:ext uri="{BB962C8B-B14F-4D97-AF65-F5344CB8AC3E}">
        <p14:creationId xmlns:p14="http://schemas.microsoft.com/office/powerpoint/2010/main" val="994108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week’s task is to connect what you’ve learned around PA to building students’ abilities</a:t>
            </a:r>
            <a:r>
              <a:rPr lang="en-US" baseline="0" dirty="0"/>
              <a:t> in the areas of spelling, reading, and vocabulary.  Engage in this online discussion with your colleagues.</a:t>
            </a:r>
            <a:endParaRPr lang="en-US" dirty="0"/>
          </a:p>
        </p:txBody>
      </p:sp>
    </p:spTree>
    <p:extLst>
      <p:ext uri="{BB962C8B-B14F-4D97-AF65-F5344CB8AC3E}">
        <p14:creationId xmlns:p14="http://schemas.microsoft.com/office/powerpoint/2010/main" val="3896304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Shape 1404"/>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05" name="Shape 1405"/>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panose="020B0604020202020204" pitchFamily="34" charset="0"/>
              <a:buNone/>
            </a:pPr>
            <a:r>
              <a:rPr lang="en-US" sz="1100" b="0" i="0" u="none" strike="noStrike" cap="none" dirty="0">
                <a:solidFill>
                  <a:schemeClr val="dk1"/>
                </a:solidFill>
                <a:latin typeface="Arial"/>
                <a:ea typeface="Arial"/>
                <a:cs typeface="Arial"/>
                <a:sym typeface="Arial"/>
              </a:rPr>
              <a:t>Remember</a:t>
            </a:r>
            <a:r>
              <a:rPr lang="en-US" sz="1100" b="0" i="0" u="none" strike="noStrike" cap="none" baseline="0" dirty="0">
                <a:solidFill>
                  <a:schemeClr val="dk1"/>
                </a:solidFill>
                <a:latin typeface="Arial"/>
                <a:ea typeface="Arial"/>
                <a:cs typeface="Arial"/>
                <a:sym typeface="Arial"/>
              </a:rPr>
              <a:t> that phonological awareness (PA) is one of the four components in the foundational skills standards.</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31996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a:t>
            </a:r>
            <a:r>
              <a:rPr lang="en-US" baseline="0" dirty="0"/>
              <a:t> options for practice tasks this week.  Our classroom option is for early grade teachers specifically.  You can pick one of the games either from the Adams book if you have it, or from the link on the next slide; whichever game you pick, you must play it with your students.  Observe students as they play; note your observations as you think about developmentally appropriate, fun tasks that have this instructional purpose.</a:t>
            </a:r>
          </a:p>
          <a:p>
            <a:endParaRPr lang="en-US" baseline="0" dirty="0"/>
          </a:p>
          <a:p>
            <a:r>
              <a:rPr lang="en-US" baseline="0" dirty="0"/>
              <a:t>For those of you not with young students, your job is to write up an “elevator pitch”—a short, easy to remember statement about what phonemic awareness is so important.  Keep it succinct!</a:t>
            </a:r>
            <a:endParaRPr lang="en-US" dirty="0"/>
          </a:p>
        </p:txBody>
      </p:sp>
    </p:spTree>
    <p:extLst>
      <p:ext uri="{BB962C8B-B14F-4D97-AF65-F5344CB8AC3E}">
        <p14:creationId xmlns:p14="http://schemas.microsoft.com/office/powerpoint/2010/main" val="35982790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recommended</a:t>
            </a:r>
            <a:r>
              <a:rPr lang="en-US" baseline="0" dirty="0"/>
              <a:t> readings for this week have been explained throughout this module. Remember that the next few slides are also included in the PowerPoint version of this module, and include information about other tools and resources related to Student Achievement Partners as an organization, the resources we house on our website, Achieve the Core, and our team of engaged teachers and leaders, Core Advocates.</a:t>
            </a:r>
            <a:endParaRPr lang="en-US" dirty="0"/>
          </a:p>
        </p:txBody>
      </p:sp>
    </p:spTree>
    <p:extLst>
      <p:ext uri="{BB962C8B-B14F-4D97-AF65-F5344CB8AC3E}">
        <p14:creationId xmlns:p14="http://schemas.microsoft.com/office/powerpoint/2010/main" val="961843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Shape 1410"/>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r>
              <a:rPr lang="en-US" b="0" dirty="0"/>
              <a:t>Here</a:t>
            </a:r>
            <a:r>
              <a:rPr lang="en-US" b="0" baseline="0" dirty="0"/>
              <a:t> is a reminder of the focus in kindergarten and first grade.  PA is heaviest in kindergarten, and continues with a focus on syllables and phonemes in first grade.  This area of focus is complete by second grade.  It should absolutely take priority for intervention in second grade if students experience deficits.  </a:t>
            </a:r>
            <a:endParaRPr lang="en-US" b="0" dirty="0"/>
          </a:p>
        </p:txBody>
      </p:sp>
      <p:sp>
        <p:nvSpPr>
          <p:cNvPr id="1411" name="Shape 141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259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4" name="Shape 534"/>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As we move into what PA is, we’re going</a:t>
            </a:r>
            <a:r>
              <a:rPr lang="en-US" sz="1100" b="0" i="0" u="none" strike="noStrike" cap="none" baseline="0" dirty="0">
                <a:solidFill>
                  <a:schemeClr val="dk1"/>
                </a:solidFill>
                <a:latin typeface="Arial"/>
                <a:ea typeface="Arial"/>
                <a:cs typeface="Arial"/>
                <a:sym typeface="Arial"/>
              </a:rPr>
              <a:t> to ask you to engage in a quick oral task.  You can pause and do this in groups if you are viewing with your colleagues.</a:t>
            </a:r>
          </a:p>
          <a:p>
            <a:pPr marL="0" marR="0" lvl="0" indent="0" algn="l" rtl="0">
              <a:spcBef>
                <a:spcPts val="0"/>
              </a:spcBef>
              <a:spcAft>
                <a:spcPts val="0"/>
              </a:spcAft>
              <a:buClr>
                <a:schemeClr val="dk1"/>
              </a:buClr>
              <a:buSzPct val="25000"/>
              <a:buFont typeface="Arial"/>
              <a:buNone/>
            </a:pPr>
            <a:endParaRPr lang="en-US" sz="1100" b="0" i="0" u="none" strike="noStrike" cap="none" baseline="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baseline="0" dirty="0">
                <a:solidFill>
                  <a:schemeClr val="dk1"/>
                </a:solidFill>
                <a:latin typeface="Arial"/>
                <a:ea typeface="Arial"/>
                <a:cs typeface="Arial"/>
                <a:sym typeface="Arial"/>
              </a:rPr>
              <a:t>Your task is simply to say the phrase, “Hello my name is …..” and your name.  However, you will need to swap out the first sound, or phoneme, in each word with the sound represented by the letter you see.  For example, since my name is Carey, I would say, “Bello by </a:t>
            </a:r>
            <a:r>
              <a:rPr lang="en-US" sz="1100" b="0" i="0" u="none" strike="noStrike" cap="none" baseline="0" dirty="0" err="1">
                <a:solidFill>
                  <a:schemeClr val="dk1"/>
                </a:solidFill>
                <a:latin typeface="Arial"/>
                <a:ea typeface="Arial"/>
                <a:cs typeface="Arial"/>
                <a:sym typeface="Arial"/>
              </a:rPr>
              <a:t>bame</a:t>
            </a:r>
            <a:r>
              <a:rPr lang="en-US" sz="1100" b="0" i="0" u="none" strike="noStrike" cap="none" baseline="0" dirty="0">
                <a:solidFill>
                  <a:schemeClr val="dk1"/>
                </a:solidFill>
                <a:latin typeface="Arial"/>
                <a:ea typeface="Arial"/>
                <a:cs typeface="Arial"/>
                <a:sym typeface="Arial"/>
              </a:rPr>
              <a:t> </a:t>
            </a:r>
            <a:r>
              <a:rPr lang="en-US" sz="1100" b="0" i="0" u="none" strike="noStrike" cap="none" baseline="0" dirty="0" err="1">
                <a:solidFill>
                  <a:schemeClr val="dk1"/>
                </a:solidFill>
                <a:latin typeface="Arial"/>
                <a:ea typeface="Arial"/>
                <a:cs typeface="Arial"/>
                <a:sym typeface="Arial"/>
              </a:rPr>
              <a:t>bis</a:t>
            </a:r>
            <a:r>
              <a:rPr lang="en-US" sz="1100" b="0" i="0" u="none" strike="noStrike" cap="none" baseline="0" dirty="0">
                <a:solidFill>
                  <a:schemeClr val="dk1"/>
                </a:solidFill>
                <a:latin typeface="Arial"/>
                <a:ea typeface="Arial"/>
                <a:cs typeface="Arial"/>
                <a:sym typeface="Arial"/>
              </a:rPr>
              <a:t> </a:t>
            </a:r>
            <a:r>
              <a:rPr lang="en-US" sz="1100" b="0" i="0" u="none" strike="noStrike" cap="none" baseline="0" dirty="0" err="1">
                <a:solidFill>
                  <a:schemeClr val="dk1"/>
                </a:solidFill>
                <a:latin typeface="Arial"/>
                <a:ea typeface="Arial"/>
                <a:cs typeface="Arial"/>
                <a:sym typeface="Arial"/>
              </a:rPr>
              <a:t>Barey</a:t>
            </a:r>
            <a:r>
              <a:rPr lang="en-US" sz="1100" b="0" i="0" u="none" strike="noStrike" cap="none" baseline="0" dirty="0">
                <a:solidFill>
                  <a:schemeClr val="dk1"/>
                </a:solidFill>
                <a:latin typeface="Arial"/>
                <a:ea typeface="Arial"/>
                <a:cs typeface="Arial"/>
                <a:sym typeface="Arial"/>
              </a:rPr>
              <a:t>.”  The letter will change as we go.  Go ahead and get started- even if you are by yourself, do this task out loud!</a:t>
            </a:r>
            <a:endParaRPr lang="en"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1617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9" name="Shape 559"/>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Phonological awareness is a broad skill.</a:t>
            </a:r>
          </a:p>
          <a:p>
            <a:pPr marL="0" marR="0" lvl="0" indent="0" algn="l" rtl="0">
              <a:spcBef>
                <a:spcPts val="0"/>
              </a:spcBef>
              <a:spcAft>
                <a:spcPts val="0"/>
              </a:spcAft>
              <a:buClr>
                <a:schemeClr val="dk1"/>
              </a:buClr>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 sz="1100" b="0" i="0" u="none" strike="noStrike" cap="none" dirty="0">
                <a:solidFill>
                  <a:schemeClr val="dk1"/>
                </a:solidFill>
                <a:latin typeface="Arial"/>
                <a:ea typeface="Arial"/>
                <a:cs typeface="Arial"/>
                <a:sym typeface="Arial"/>
              </a:rPr>
              <a:t>When discussing phonological awareness and the related instructional activities, it is important to note that phonological awareness refers to the ability to hear, identify, and manipulate sounds.  In considering the sound parts of oral language, it is important to build students’ overall listening skills, help them hear sounds as in rhyming and alliteration, and then move towards understanding words in a sentence, syllables, onset and rime, and finally, phonemes.</a:t>
            </a:r>
          </a:p>
        </p:txBody>
      </p:sp>
    </p:spTree>
    <p:extLst>
      <p:ext uri="{BB962C8B-B14F-4D97-AF65-F5344CB8AC3E}">
        <p14:creationId xmlns:p14="http://schemas.microsoft.com/office/powerpoint/2010/main" val="2207620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8" name="Shape 568"/>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mn-lt"/>
                <a:ea typeface="Arial"/>
                <a:cs typeface="Arial"/>
                <a:sym typeface="Arial"/>
              </a:rPr>
              <a:t>Phonological awareness is a continuum.  You can think of the parts as going from big to small.</a:t>
            </a:r>
          </a:p>
          <a:p>
            <a:pPr marL="0" marR="0" lvl="0" indent="0" algn="l" rtl="0">
              <a:spcBef>
                <a:spcPts val="0"/>
              </a:spcBef>
              <a:spcAft>
                <a:spcPts val="0"/>
              </a:spcAft>
              <a:buClr>
                <a:schemeClr val="dk1"/>
              </a:buClr>
              <a:buFont typeface="Arial"/>
              <a:buNone/>
            </a:pPr>
            <a:endParaRPr lang="en-US" sz="1100" b="0" i="0" u="none" strike="noStrike" cap="none" dirty="0">
              <a:solidFill>
                <a:schemeClr val="dk1"/>
              </a:solidFill>
              <a:latin typeface="+mn-lt"/>
              <a:ea typeface="Arial"/>
              <a:cs typeface="Arial"/>
              <a:sym typeface="Arial"/>
            </a:endParaRPr>
          </a:p>
          <a:p>
            <a:pPr marL="171450" marR="0" lvl="0" indent="-171450" algn="l" rtl="0">
              <a:spcBef>
                <a:spcPts val="0"/>
              </a:spcBef>
              <a:spcAft>
                <a:spcPts val="0"/>
              </a:spcAft>
              <a:buClr>
                <a:schemeClr val="dk1"/>
              </a:buClr>
              <a:buSzPct val="100000"/>
              <a:buFont typeface="Arial"/>
              <a:buChar char="•"/>
            </a:pPr>
            <a:r>
              <a:rPr lang="en-US" sz="1100" b="0" i="0" u="none" strike="noStrike" cap="none" dirty="0">
                <a:solidFill>
                  <a:schemeClr val="dk1"/>
                </a:solidFill>
                <a:latin typeface="+mn-lt"/>
                <a:ea typeface="Arial"/>
                <a:cs typeface="Arial"/>
                <a:sym typeface="Arial"/>
              </a:rPr>
              <a:t>Teachers can start teaching phonological awareness well before letter recognition is secure.  Start with large units, such as recognizing rhyme and hearing</a:t>
            </a:r>
            <a:r>
              <a:rPr lang="en-US" sz="1100" b="0" i="0" u="none" strike="noStrike" cap="none" baseline="0" dirty="0">
                <a:solidFill>
                  <a:schemeClr val="dk1"/>
                </a:solidFill>
                <a:latin typeface="+mn-lt"/>
                <a:ea typeface="Arial"/>
                <a:cs typeface="Arial"/>
                <a:sym typeface="Arial"/>
              </a:rPr>
              <a:t> the repeated sound in alliteration.</a:t>
            </a:r>
            <a:r>
              <a:rPr lang="en-US" sz="1100" b="0" i="0" u="none" strike="noStrike" cap="none" dirty="0">
                <a:solidFill>
                  <a:schemeClr val="dk1"/>
                </a:solidFill>
                <a:latin typeface="+mn-lt"/>
                <a:ea typeface="Arial"/>
                <a:cs typeface="Arial"/>
                <a:sym typeface="Arial"/>
              </a:rPr>
              <a:t>   </a:t>
            </a:r>
          </a:p>
          <a:p>
            <a:pPr marL="171450" marR="0" lvl="0" indent="-171450" algn="l" rtl="0">
              <a:spcBef>
                <a:spcPts val="0"/>
              </a:spcBef>
              <a:spcAft>
                <a:spcPts val="0"/>
              </a:spcAft>
              <a:buClr>
                <a:schemeClr val="dk1"/>
              </a:buClr>
              <a:buSzPct val="100000"/>
              <a:buFont typeface="Arial"/>
              <a:buChar char="•"/>
            </a:pPr>
            <a:r>
              <a:rPr lang="en-US" sz="1100" b="0" i="0" u="none" strike="noStrike" cap="none" dirty="0">
                <a:solidFill>
                  <a:schemeClr val="dk1"/>
                </a:solidFill>
                <a:latin typeface="+mn-lt"/>
                <a:ea typeface="Arial"/>
                <a:cs typeface="Arial"/>
                <a:sym typeface="Arial"/>
              </a:rPr>
              <a:t>Slightly</a:t>
            </a:r>
            <a:r>
              <a:rPr lang="en-US" sz="1100" b="0" i="0" u="none" strike="noStrike" cap="none" baseline="0" dirty="0">
                <a:solidFill>
                  <a:schemeClr val="dk1"/>
                </a:solidFill>
                <a:latin typeface="+mn-lt"/>
                <a:ea typeface="Arial"/>
                <a:cs typeface="Arial"/>
                <a:sym typeface="Arial"/>
              </a:rPr>
              <a:t> more specific is </a:t>
            </a:r>
            <a:r>
              <a:rPr lang="en-US" sz="1100" b="0" i="0" u="none" strike="noStrike" cap="none" dirty="0">
                <a:solidFill>
                  <a:schemeClr val="dk1"/>
                </a:solidFill>
                <a:latin typeface="+mn-lt"/>
                <a:ea typeface="Arial"/>
                <a:cs typeface="Arial"/>
                <a:sym typeface="Arial"/>
              </a:rPr>
              <a:t>segmenting sentences into words, counting the number of words in a sentence, and then moving into syllables within</a:t>
            </a:r>
            <a:r>
              <a:rPr lang="en-US" sz="1100" b="0" i="0" u="none" strike="noStrike" cap="none" baseline="0" dirty="0">
                <a:solidFill>
                  <a:schemeClr val="dk1"/>
                </a:solidFill>
                <a:latin typeface="+mn-lt"/>
                <a:ea typeface="Arial"/>
                <a:cs typeface="Arial"/>
                <a:sym typeface="Arial"/>
              </a:rPr>
              <a:t> words.</a:t>
            </a:r>
            <a:endParaRPr lang="en-US" sz="1100" b="0" i="0" u="none" strike="noStrike" cap="none" dirty="0">
              <a:solidFill>
                <a:schemeClr val="dk1"/>
              </a:solidFill>
              <a:latin typeface="+mn-lt"/>
              <a:ea typeface="Arial"/>
              <a:cs typeface="Arial"/>
              <a:sym typeface="Arial"/>
            </a:endParaRPr>
          </a:p>
          <a:p>
            <a:pPr marL="171450" marR="0" lvl="0" indent="-171450" algn="l" rtl="0">
              <a:spcBef>
                <a:spcPts val="0"/>
              </a:spcBef>
              <a:spcAft>
                <a:spcPts val="0"/>
              </a:spcAft>
              <a:buClr>
                <a:schemeClr val="dk1"/>
              </a:buClr>
              <a:buSzPct val="100000"/>
              <a:buFont typeface="Arial"/>
              <a:buChar char="•"/>
            </a:pPr>
            <a:r>
              <a:rPr lang="en-US" sz="1100" b="0" i="0" u="none" strike="noStrike" cap="none" dirty="0">
                <a:solidFill>
                  <a:schemeClr val="dk1"/>
                </a:solidFill>
                <a:latin typeface="+mn-lt"/>
                <a:ea typeface="Arial"/>
                <a:cs typeface="Arial"/>
                <a:sym typeface="Arial"/>
              </a:rPr>
              <a:t>After words and syllables, move into onset/ rime- </a:t>
            </a:r>
            <a:r>
              <a:rPr lang="en-US" sz="1100" b="0" i="0" kern="1200" dirty="0">
                <a:solidFill>
                  <a:schemeClr val="tx1"/>
                </a:solidFill>
                <a:effectLst/>
                <a:latin typeface="+mn-lt"/>
                <a:ea typeface="+mn-ea"/>
                <a:cs typeface="+mn-cs"/>
              </a:rPr>
              <a:t>he </a:t>
            </a:r>
            <a:r>
              <a:rPr lang="en-US" sz="1100" b="1" i="0" kern="1200" dirty="0">
                <a:solidFill>
                  <a:schemeClr val="tx1"/>
                </a:solidFill>
                <a:effectLst/>
                <a:latin typeface="+mn-lt"/>
                <a:ea typeface="+mn-ea"/>
                <a:cs typeface="+mn-cs"/>
              </a:rPr>
              <a:t>onset</a:t>
            </a:r>
            <a:r>
              <a:rPr lang="en-US" sz="1100" b="0" i="0" kern="1200" dirty="0">
                <a:solidFill>
                  <a:schemeClr val="tx1"/>
                </a:solidFill>
                <a:effectLst/>
                <a:latin typeface="+mn-lt"/>
                <a:ea typeface="+mn-ea"/>
                <a:cs typeface="+mn-cs"/>
              </a:rPr>
              <a:t> is the initial consonant or consonant cluster of the word, and the </a:t>
            </a:r>
            <a:r>
              <a:rPr lang="en-US" sz="1100" b="1" i="0" kern="1200" dirty="0">
                <a:solidFill>
                  <a:schemeClr val="tx1"/>
                </a:solidFill>
                <a:effectLst/>
                <a:latin typeface="+mn-lt"/>
                <a:ea typeface="+mn-ea"/>
                <a:cs typeface="+mn-cs"/>
              </a:rPr>
              <a:t>rime</a:t>
            </a:r>
            <a:r>
              <a:rPr lang="en-US" sz="1100" b="0" i="0" kern="1200" dirty="0">
                <a:solidFill>
                  <a:schemeClr val="tx1"/>
                </a:solidFill>
                <a:effectLst/>
                <a:latin typeface="+mn-lt"/>
                <a:ea typeface="+mn-ea"/>
                <a:cs typeface="+mn-cs"/>
              </a:rPr>
              <a:t> is the vowel and consonants that follow it</a:t>
            </a:r>
            <a:r>
              <a:rPr lang="en-US" sz="1100" b="0" i="0" u="none" strike="noStrike" cap="none" dirty="0">
                <a:solidFill>
                  <a:schemeClr val="dk1"/>
                </a:solidFill>
                <a:latin typeface="+mn-lt"/>
                <a:ea typeface="Arial"/>
                <a:cs typeface="Arial"/>
                <a:sym typeface="Arial"/>
              </a:rPr>
              <a:t>.  </a:t>
            </a:r>
            <a:r>
              <a:rPr lang="en-US" sz="1100" b="0" i="1" u="none" strike="noStrike" cap="none" dirty="0">
                <a:solidFill>
                  <a:schemeClr val="dk1"/>
                </a:solidFill>
                <a:latin typeface="+mn-lt"/>
                <a:ea typeface="Arial"/>
                <a:cs typeface="Arial"/>
                <a:sym typeface="Arial"/>
              </a:rPr>
              <a:t>(Check for understanding from participants and spend more time on onset/rime as needed). </a:t>
            </a:r>
            <a:r>
              <a:rPr lang="en-US" sz="1100" b="0" i="0" u="none" strike="noStrike" cap="none" dirty="0">
                <a:solidFill>
                  <a:schemeClr val="dk1"/>
                </a:solidFill>
                <a:latin typeface="+mn-lt"/>
                <a:ea typeface="Arial"/>
                <a:cs typeface="Arial"/>
                <a:sym typeface="Arial"/>
              </a:rPr>
              <a:t> </a:t>
            </a:r>
          </a:p>
          <a:p>
            <a:pPr marL="171450" marR="0" lvl="0" indent="-171450" algn="l" defTabSz="1219170" rtl="0" eaLnBrk="1" fontAlgn="auto" latinLnBrk="0" hangingPunct="1">
              <a:lnSpc>
                <a:spcPct val="100000"/>
              </a:lnSpc>
              <a:spcBef>
                <a:spcPts val="0"/>
              </a:spcBef>
              <a:spcAft>
                <a:spcPts val="0"/>
              </a:spcAft>
              <a:buClr>
                <a:schemeClr val="dk1"/>
              </a:buClr>
              <a:buSzPct val="100000"/>
              <a:buFont typeface="Arial"/>
              <a:buChar char="•"/>
              <a:tabLst/>
              <a:defRPr/>
            </a:pPr>
            <a:r>
              <a:rPr lang="en-US" sz="1100" b="0" i="0" u="none" strike="noStrike" cap="none" dirty="0">
                <a:solidFill>
                  <a:schemeClr val="dk1"/>
                </a:solidFill>
                <a:latin typeface="+mn-lt"/>
                <a:ea typeface="Arial"/>
                <a:cs typeface="Arial"/>
                <a:sym typeface="Arial"/>
              </a:rPr>
              <a:t>The</a:t>
            </a:r>
            <a:r>
              <a:rPr lang="en-US" sz="1100" b="0" i="0" u="none" strike="noStrike" cap="none" baseline="0" dirty="0">
                <a:solidFill>
                  <a:schemeClr val="dk1"/>
                </a:solidFill>
                <a:latin typeface="+mn-lt"/>
                <a:ea typeface="Arial"/>
                <a:cs typeface="Arial"/>
                <a:sym typeface="Arial"/>
              </a:rPr>
              <a:t> most specific part of this continuum is listening for and manipulating the individual speech sounds, or phonemes, in words. </a:t>
            </a:r>
            <a:r>
              <a:rPr lang="en-US" sz="1100" b="1" i="0" u="none" strike="noStrike" cap="none" dirty="0">
                <a:solidFill>
                  <a:schemeClr val="dk1"/>
                </a:solidFill>
                <a:latin typeface="+mn-lt"/>
                <a:ea typeface="Arial"/>
                <a:cs typeface="Arial"/>
                <a:sym typeface="Arial"/>
              </a:rPr>
              <a:t>Phonemic awareness</a:t>
            </a:r>
            <a:r>
              <a:rPr lang="en-US" sz="1100" b="0" i="0" u="none" strike="noStrike" cap="none" dirty="0">
                <a:solidFill>
                  <a:schemeClr val="dk1"/>
                </a:solidFill>
                <a:latin typeface="+mn-lt"/>
                <a:ea typeface="Arial"/>
                <a:cs typeface="Arial"/>
                <a:sym typeface="Arial"/>
              </a:rPr>
              <a:t> is one small component of phonological awareness., but it is the most complex.  Students</a:t>
            </a:r>
            <a:r>
              <a:rPr lang="en-US" sz="1100" b="0" i="0" u="none" strike="noStrike" cap="none" baseline="0" dirty="0">
                <a:solidFill>
                  <a:schemeClr val="dk1"/>
                </a:solidFill>
                <a:latin typeface="+mn-lt"/>
                <a:ea typeface="Arial"/>
                <a:cs typeface="Arial"/>
                <a:sym typeface="Arial"/>
              </a:rPr>
              <a:t> work on isolating phonemes, making the individual speech sounds, and manipulating or substituting the sounds as you did in the initial activity.  </a:t>
            </a:r>
            <a:r>
              <a:rPr lang="en-US" sz="1100" b="0" i="0" u="none" strike="noStrike" cap="none" dirty="0">
                <a:solidFill>
                  <a:schemeClr val="dk1"/>
                </a:solidFill>
                <a:latin typeface="+mn-lt"/>
                <a:ea typeface="Arial"/>
                <a:cs typeface="Arial"/>
                <a:sym typeface="Arial"/>
              </a:rPr>
              <a:t>Segmenting (breaking the word into parts) and blending (putting parts together to make a whole word) can be done orally, in fun and engaging ways. </a:t>
            </a:r>
          </a:p>
          <a:p>
            <a:pPr marL="0" marR="0" lvl="0" indent="0" algn="l" rtl="0">
              <a:spcBef>
                <a:spcPts val="0"/>
              </a:spcBef>
              <a:spcAft>
                <a:spcPts val="0"/>
              </a:spcAft>
              <a:buClr>
                <a:schemeClr val="dk1"/>
              </a:buClr>
              <a:buSzPct val="100000"/>
              <a:buFont typeface="Arial"/>
              <a:buNone/>
            </a:pPr>
            <a:r>
              <a:rPr lang="en-US" sz="1100" b="0" i="0" u="none" strike="noStrike" cap="none" dirty="0">
                <a:solidFill>
                  <a:schemeClr val="dk1"/>
                </a:solidFill>
                <a:latin typeface="+mn-lt"/>
                <a:ea typeface="Arial"/>
                <a:cs typeface="Arial"/>
                <a:sym typeface="Arial"/>
              </a:rPr>
              <a:t>  </a:t>
            </a:r>
          </a:p>
        </p:txBody>
      </p:sp>
    </p:spTree>
    <p:extLst>
      <p:ext uri="{BB962C8B-B14F-4D97-AF65-F5344CB8AC3E}">
        <p14:creationId xmlns:p14="http://schemas.microsoft.com/office/powerpoint/2010/main" val="2581462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75" name="Shape 575"/>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1" i="0" u="none" strike="noStrike" cap="none" dirty="0">
                <a:solidFill>
                  <a:schemeClr val="dk1"/>
                </a:solidFill>
                <a:latin typeface="Arial"/>
                <a:ea typeface="Arial"/>
                <a:cs typeface="Arial"/>
                <a:sym typeface="Arial"/>
              </a:rPr>
              <a:t>*****</a:t>
            </a:r>
          </a:p>
          <a:p>
            <a:pPr marL="0" marR="0" lvl="0" indent="0" algn="l" rtl="0">
              <a:spcBef>
                <a:spcPts val="0"/>
              </a:spcBef>
              <a:spcAft>
                <a:spcPts val="0"/>
              </a:spcAft>
              <a:buSzPct val="25000"/>
              <a:buNone/>
            </a:pPr>
            <a:r>
              <a:rPr lang="en" sz="1100" b="1" i="0" u="none" strike="noStrike" cap="none" dirty="0">
                <a:solidFill>
                  <a:schemeClr val="dk1"/>
                </a:solidFill>
                <a:latin typeface="Arial"/>
                <a:ea typeface="Arial"/>
                <a:cs typeface="Arial"/>
                <a:sym typeface="Arial"/>
              </a:rPr>
              <a:t>Big Idea:</a:t>
            </a:r>
          </a:p>
          <a:p>
            <a:pPr marL="171450" marR="0" lvl="0" indent="-171450" algn="l" rtl="0">
              <a:spcBef>
                <a:spcPts val="0"/>
              </a:spcBef>
              <a:spcAft>
                <a:spcPts val="0"/>
              </a:spcAft>
              <a:buClr>
                <a:schemeClr val="dk1"/>
              </a:buClr>
              <a:buSzPct val="100000"/>
              <a:buFont typeface="Arial"/>
              <a:buChar char="•"/>
            </a:pPr>
            <a:r>
              <a:rPr lang="en" sz="1100" b="0" i="0" u="none" strike="noStrike" cap="none" dirty="0">
                <a:solidFill>
                  <a:schemeClr val="dk1"/>
                </a:solidFill>
                <a:latin typeface="Arial"/>
                <a:ea typeface="Arial"/>
                <a:cs typeface="Arial"/>
                <a:sym typeface="Arial"/>
              </a:rPr>
              <a:t>It is important to understand that phonemic awareness is one small part of the larger umbrella term, phonological awareness.</a:t>
            </a:r>
            <a:r>
              <a:rPr lang="en" sz="1100" b="0" i="0" u="none" strike="noStrike" cap="none" baseline="0" dirty="0">
                <a:solidFill>
                  <a:schemeClr val="dk1"/>
                </a:solidFill>
                <a:latin typeface="Arial"/>
                <a:ea typeface="Arial"/>
                <a:cs typeface="Arial"/>
                <a:sym typeface="Arial"/>
              </a:rPr>
              <a:t>  Phonemic awareness is directly connected to the individual sounds or phonemes in spoken words.  </a:t>
            </a:r>
            <a:endParaRPr lang="en" sz="11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34408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hyperlink" Target="http://www.achievethecor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2" name="Shape 6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Shape 6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4" name="Shape 6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65" name="Shape 6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66" name="Shape 6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232"/>
        <p:cNvGrpSpPr/>
        <p:nvPr/>
      </p:nvGrpSpPr>
      <p:grpSpPr>
        <a:xfrm>
          <a:off x="0" y="0"/>
          <a:ext cx="0" cy="0"/>
          <a:chOff x="0" y="0"/>
          <a:chExt cx="0" cy="0"/>
        </a:xfrm>
      </p:grpSpPr>
      <p:sp>
        <p:nvSpPr>
          <p:cNvPr id="233" name="Shape 233"/>
          <p:cNvSpPr>
            <a:spLocks noGrp="1"/>
          </p:cNvSpPr>
          <p:nvPr>
            <p:ph type="pic" idx="2"/>
          </p:nvPr>
        </p:nvSpPr>
        <p:spPr>
          <a:xfrm>
            <a:off x="4578349" y="3892045"/>
            <a:ext cx="4108451" cy="2234115"/>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4" name="Shape 234"/>
          <p:cNvSpPr>
            <a:spLocks noGrp="1"/>
          </p:cNvSpPr>
          <p:nvPr>
            <p:ph type="pic" idx="3"/>
          </p:nvPr>
        </p:nvSpPr>
        <p:spPr>
          <a:xfrm>
            <a:off x="4578349" y="1600200"/>
            <a:ext cx="4108451" cy="2234115"/>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5" name="Shape 23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36" name="Shape 236"/>
          <p:cNvSpPr txBox="1">
            <a:spLocks noGrp="1"/>
          </p:cNvSpPr>
          <p:nvPr>
            <p:ph type="body" idx="1"/>
          </p:nvPr>
        </p:nvSpPr>
        <p:spPr>
          <a:xfrm>
            <a:off x="457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body" idx="4"/>
          </p:nvPr>
        </p:nvSpPr>
        <p:spPr>
          <a:xfrm>
            <a:off x="4578349" y="5646681"/>
            <a:ext cx="41084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body" idx="5"/>
          </p:nvPr>
        </p:nvSpPr>
        <p:spPr>
          <a:xfrm>
            <a:off x="4578349" y="3354834"/>
            <a:ext cx="41084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Shape 239"/>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40" name="Shape 240"/>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41" name="Shape 24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42" name="Shape 24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Four Images">
    <p:spTree>
      <p:nvGrpSpPr>
        <p:cNvPr id="1" name="Shape 253"/>
        <p:cNvGrpSpPr/>
        <p:nvPr/>
      </p:nvGrpSpPr>
      <p:grpSpPr>
        <a:xfrm>
          <a:off x="0" y="0"/>
          <a:ext cx="0" cy="0"/>
          <a:chOff x="0" y="0"/>
          <a:chExt cx="0" cy="0"/>
        </a:xfrm>
      </p:grpSpPr>
      <p:sp>
        <p:nvSpPr>
          <p:cNvPr id="254" name="Shape 254"/>
          <p:cNvSpPr>
            <a:spLocks noGrp="1"/>
          </p:cNvSpPr>
          <p:nvPr>
            <p:ph type="pic" idx="2"/>
          </p:nvPr>
        </p:nvSpPr>
        <p:spPr>
          <a:xfrm>
            <a:off x="4616451" y="3892050"/>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5" name="Shape 255"/>
          <p:cNvSpPr>
            <a:spLocks noGrp="1"/>
          </p:cNvSpPr>
          <p:nvPr>
            <p:ph type="pic" idx="3"/>
          </p:nvPr>
        </p:nvSpPr>
        <p:spPr>
          <a:xfrm>
            <a:off x="4616451" y="1600205"/>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6" name="Shape 256"/>
          <p:cNvSpPr>
            <a:spLocks noGrp="1"/>
          </p:cNvSpPr>
          <p:nvPr>
            <p:ph type="pic" idx="4"/>
          </p:nvPr>
        </p:nvSpPr>
        <p:spPr>
          <a:xfrm>
            <a:off x="457199" y="1600205"/>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7" name="Shape 257"/>
          <p:cNvSpPr>
            <a:spLocks noGrp="1"/>
          </p:cNvSpPr>
          <p:nvPr>
            <p:ph type="pic" idx="5"/>
          </p:nvPr>
        </p:nvSpPr>
        <p:spPr>
          <a:xfrm>
            <a:off x="460374" y="3892050"/>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8" name="Shape 258"/>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59" name="Shape 259"/>
          <p:cNvSpPr txBox="1">
            <a:spLocks noGrp="1"/>
          </p:cNvSpPr>
          <p:nvPr>
            <p:ph type="body" idx="1"/>
          </p:nvPr>
        </p:nvSpPr>
        <p:spPr>
          <a:xfrm>
            <a:off x="4616451" y="5646681"/>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body" idx="6"/>
          </p:nvPr>
        </p:nvSpPr>
        <p:spPr>
          <a:xfrm>
            <a:off x="457199" y="5646681"/>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body" idx="7"/>
          </p:nvPr>
        </p:nvSpPr>
        <p:spPr>
          <a:xfrm>
            <a:off x="4616451" y="3354834"/>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body" idx="8"/>
          </p:nvPr>
        </p:nvSpPr>
        <p:spPr>
          <a:xfrm>
            <a:off x="454023" y="3354834"/>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3" name="Shape 26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64" name="Shape 26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65" name="Shape 26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66" name="Shape 26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Header 1">
    <p:spTree>
      <p:nvGrpSpPr>
        <p:cNvPr id="1" name="Shape 92"/>
        <p:cNvGrpSpPr/>
        <p:nvPr/>
      </p:nvGrpSpPr>
      <p:grpSpPr>
        <a:xfrm>
          <a:off x="0" y="0"/>
          <a:ext cx="0" cy="0"/>
          <a:chOff x="0" y="0"/>
          <a:chExt cx="0" cy="0"/>
        </a:xfrm>
      </p:grpSpPr>
      <p:sp>
        <p:nvSpPr>
          <p:cNvPr id="93" name="Shape 93"/>
          <p:cNvSpPr/>
          <p:nvPr/>
        </p:nvSpPr>
        <p:spPr>
          <a:xfrm>
            <a:off x="0" y="0"/>
            <a:ext cx="9144000" cy="6858000"/>
          </a:xfrm>
          <a:prstGeom prst="rect">
            <a:avLst/>
          </a:prstGeom>
          <a:solidFill>
            <a:srgbClr val="24593B"/>
          </a:solidFill>
          <a:ln>
            <a:noFill/>
          </a:ln>
          <a:effectLst>
            <a:outerShdw blurRad="39999" dist="23000" dir="5400000" rotWithShape="0">
              <a:srgbClr val="000000">
                <a:alpha val="34901"/>
              </a:srgbClr>
            </a:outerShdw>
          </a:effectLst>
        </p:spPr>
        <p:txBody>
          <a:bodyPr lIns="68569" tIns="34275" rIns="68569" bIns="34275" anchor="ctr" anchorCtr="0">
            <a:noAutofit/>
          </a:bodyPr>
          <a:lstStyle/>
          <a:p>
            <a:pPr marL="0" marR="0" lvl="0" indent="0" algn="ctr" rtl="0">
              <a:spcBef>
                <a:spcPts val="0"/>
              </a:spcBef>
              <a:buNone/>
            </a:pPr>
            <a:endParaRPr sz="1350" dirty="0">
              <a:solidFill>
                <a:schemeClr val="lt1"/>
              </a:solidFill>
              <a:latin typeface="Calibri"/>
              <a:ea typeface="Calibri"/>
              <a:cs typeface="Calibri"/>
              <a:sym typeface="Calibri"/>
            </a:endParaRPr>
          </a:p>
        </p:txBody>
      </p:sp>
      <p:sp>
        <p:nvSpPr>
          <p:cNvPr id="94" name="Shape 94"/>
          <p:cNvSpPr txBox="1"/>
          <p:nvPr/>
        </p:nvSpPr>
        <p:spPr>
          <a:xfrm>
            <a:off x="115460" y="2306252"/>
            <a:ext cx="3793677" cy="1933091"/>
          </a:xfrm>
          <a:prstGeom prst="rect">
            <a:avLst/>
          </a:prstGeom>
          <a:noFill/>
          <a:ln>
            <a:noFill/>
          </a:ln>
        </p:spPr>
        <p:txBody>
          <a:bodyPr lIns="68569" tIns="34275" rIns="68569" bIns="34275" anchor="ctr" anchorCtr="0">
            <a:noAutofit/>
          </a:bodyPr>
          <a:lstStyle/>
          <a:p>
            <a:pPr marL="0" marR="0" lvl="0" indent="0" algn="l" rtl="0">
              <a:spcBef>
                <a:spcPts val="0"/>
              </a:spcBef>
              <a:buClr>
                <a:schemeClr val="dk1"/>
              </a:buClr>
              <a:buFont typeface="Calibri"/>
              <a:buNone/>
            </a:pPr>
            <a:endParaRPr sz="2400" dirty="0">
              <a:solidFill>
                <a:schemeClr val="dk1"/>
              </a:solidFill>
              <a:latin typeface="Lucida Sans"/>
              <a:ea typeface="Lucida Sans"/>
              <a:cs typeface="Lucida Sans"/>
              <a:sym typeface="Lucida Sans"/>
            </a:endParaRPr>
          </a:p>
        </p:txBody>
      </p:sp>
      <p:sp>
        <p:nvSpPr>
          <p:cNvPr id="95" name="Shape 95"/>
          <p:cNvSpPr txBox="1"/>
          <p:nvPr/>
        </p:nvSpPr>
        <p:spPr>
          <a:xfrm>
            <a:off x="115460" y="2952694"/>
            <a:ext cx="3793677" cy="1933091"/>
          </a:xfrm>
          <a:prstGeom prst="rect">
            <a:avLst/>
          </a:prstGeom>
          <a:noFill/>
          <a:ln>
            <a:noFill/>
          </a:ln>
        </p:spPr>
        <p:txBody>
          <a:bodyPr lIns="68569" tIns="34275" rIns="68569" bIns="34275" anchor="ctr" anchorCtr="0">
            <a:noAutofit/>
          </a:bodyPr>
          <a:lstStyle/>
          <a:p>
            <a:pPr marL="0" marR="0" lvl="0" indent="0" algn="l" rtl="0">
              <a:spcBef>
                <a:spcPts val="0"/>
              </a:spcBef>
              <a:buClr>
                <a:schemeClr val="dk1"/>
              </a:buClr>
              <a:buFont typeface="Calibri"/>
              <a:buNone/>
            </a:pPr>
            <a:endParaRPr sz="2400" dirty="0">
              <a:solidFill>
                <a:schemeClr val="dk1"/>
              </a:solidFill>
              <a:latin typeface="Lucida Sans"/>
              <a:ea typeface="Lucida Sans"/>
              <a:cs typeface="Lucida Sans"/>
              <a:sym typeface="Lucida Sans"/>
            </a:endParaRPr>
          </a:p>
        </p:txBody>
      </p:sp>
      <p:sp>
        <p:nvSpPr>
          <p:cNvPr id="96" name="Shape 96"/>
          <p:cNvSpPr txBox="1"/>
          <p:nvPr/>
        </p:nvSpPr>
        <p:spPr>
          <a:xfrm>
            <a:off x="115460" y="2306252"/>
            <a:ext cx="3793677" cy="1933091"/>
          </a:xfrm>
          <a:prstGeom prst="rect">
            <a:avLst/>
          </a:prstGeom>
          <a:noFill/>
          <a:ln>
            <a:noFill/>
          </a:ln>
        </p:spPr>
        <p:txBody>
          <a:bodyPr lIns="68569" tIns="34275" rIns="68569" bIns="34275" anchor="ctr" anchorCtr="0">
            <a:noAutofit/>
          </a:bodyPr>
          <a:lstStyle/>
          <a:p>
            <a:pPr marL="0" marR="0" lvl="0" indent="0" algn="l" rtl="0">
              <a:spcBef>
                <a:spcPts val="0"/>
              </a:spcBef>
              <a:buClr>
                <a:schemeClr val="dk1"/>
              </a:buClr>
              <a:buFont typeface="Calibri"/>
              <a:buNone/>
            </a:pPr>
            <a:endParaRPr sz="2400" dirty="0">
              <a:solidFill>
                <a:schemeClr val="dk1"/>
              </a:solidFill>
              <a:latin typeface="Lucida Sans"/>
              <a:ea typeface="Lucida Sans"/>
              <a:cs typeface="Lucida Sans"/>
              <a:sym typeface="Lucida Sans"/>
            </a:endParaRPr>
          </a:p>
        </p:txBody>
      </p:sp>
      <p:sp>
        <p:nvSpPr>
          <p:cNvPr id="97" name="Shape 97"/>
          <p:cNvSpPr txBox="1"/>
          <p:nvPr/>
        </p:nvSpPr>
        <p:spPr>
          <a:xfrm>
            <a:off x="115460" y="2952694"/>
            <a:ext cx="3793677" cy="1933091"/>
          </a:xfrm>
          <a:prstGeom prst="rect">
            <a:avLst/>
          </a:prstGeom>
          <a:noFill/>
          <a:ln>
            <a:noFill/>
          </a:ln>
        </p:spPr>
        <p:txBody>
          <a:bodyPr lIns="68569" tIns="34275" rIns="68569" bIns="34275" anchor="ctr" anchorCtr="0">
            <a:noAutofit/>
          </a:bodyPr>
          <a:lstStyle/>
          <a:p>
            <a:pPr marL="0" marR="0" lvl="0" indent="0" algn="l" rtl="0">
              <a:spcBef>
                <a:spcPts val="0"/>
              </a:spcBef>
              <a:buClr>
                <a:schemeClr val="dk1"/>
              </a:buClr>
              <a:buFont typeface="Calibri"/>
              <a:buNone/>
            </a:pPr>
            <a:endParaRPr sz="2400" dirty="0">
              <a:solidFill>
                <a:schemeClr val="dk1"/>
              </a:solidFill>
              <a:latin typeface="Lucida Sans"/>
              <a:ea typeface="Lucida Sans"/>
              <a:cs typeface="Lucida Sans"/>
              <a:sym typeface="Lucida Sans"/>
            </a:endParaRPr>
          </a:p>
        </p:txBody>
      </p:sp>
      <p:sp>
        <p:nvSpPr>
          <p:cNvPr id="98" name="Shape 98"/>
          <p:cNvSpPr txBox="1">
            <a:spLocks noGrp="1"/>
          </p:cNvSpPr>
          <p:nvPr>
            <p:ph type="title"/>
          </p:nvPr>
        </p:nvSpPr>
        <p:spPr>
          <a:xfrm>
            <a:off x="216568" y="2829677"/>
            <a:ext cx="8620551" cy="868362"/>
          </a:xfrm>
          <a:prstGeom prst="rect">
            <a:avLst/>
          </a:prstGeom>
          <a:solidFill>
            <a:schemeClr val="lt1">
              <a:alpha val="80000"/>
            </a:schemeClr>
          </a:solidFill>
          <a:ln>
            <a:noFill/>
          </a:ln>
        </p:spPr>
        <p:txBody>
          <a:bodyPr lIns="91425" tIns="91425" rIns="91425" bIns="91425" anchor="ctr" anchorCtr="0"/>
          <a:lstStyle>
            <a:lvl1pPr marL="0" marR="0" lvl="0" indent="0" algn="l" rtl="0">
              <a:spcBef>
                <a:spcPts val="0"/>
              </a:spcBef>
              <a:buClr>
                <a:srgbClr val="23593E"/>
              </a:buClr>
              <a:buFont typeface="Lucida Sans"/>
              <a:buNone/>
              <a:defRPr sz="2400" b="0" i="0" u="none" strike="noStrike" cap="none">
                <a:solidFill>
                  <a:srgbClr val="23593E"/>
                </a:solidFill>
                <a:latin typeface="Lucida Sans"/>
                <a:ea typeface="Lucida Sans"/>
                <a:cs typeface="Lucida Sans"/>
                <a:sym typeface="Lucida San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Tree>
    <p:extLst>
      <p:ext uri="{BB962C8B-B14F-4D97-AF65-F5344CB8AC3E}">
        <p14:creationId xmlns:p14="http://schemas.microsoft.com/office/powerpoint/2010/main" val="2842266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able Page">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rgbClr val="3F3F39"/>
              </a:buClr>
              <a:buFont typeface="Lucida Sans"/>
              <a:buNone/>
              <a:defRPr sz="2100" b="0" i="0" u="none" strike="noStrike" cap="none">
                <a:solidFill>
                  <a:srgbClr val="3F3F39"/>
                </a:solidFill>
                <a:latin typeface="Lucida Sans"/>
                <a:ea typeface="Lucida Sans"/>
                <a:cs typeface="Lucida Sans"/>
                <a:sym typeface="Lucida San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22" name="Shape 122"/>
          <p:cNvSpPr/>
          <p:nvPr/>
        </p:nvSpPr>
        <p:spPr>
          <a:xfrm>
            <a:off x="1" y="6330471"/>
            <a:ext cx="9153069" cy="540226"/>
          </a:xfrm>
          <a:prstGeom prst="rect">
            <a:avLst/>
          </a:prstGeom>
          <a:solidFill>
            <a:srgbClr val="23593E"/>
          </a:solidFill>
          <a:ln>
            <a:noFill/>
          </a:ln>
        </p:spPr>
        <p:txBody>
          <a:bodyPr lIns="68569" tIns="34275" rIns="68569" bIns="34275" anchor="ctr" anchorCtr="0">
            <a:noAutofit/>
          </a:bodyPr>
          <a:lstStyle/>
          <a:p>
            <a:pPr marL="0" marR="0" lvl="0" indent="0" algn="ctr" rtl="0">
              <a:spcBef>
                <a:spcPts val="0"/>
              </a:spcBef>
              <a:buNone/>
            </a:pPr>
            <a:endParaRPr sz="1350" dirty="0">
              <a:solidFill>
                <a:schemeClr val="lt1"/>
              </a:solidFill>
              <a:latin typeface="Calibri"/>
              <a:ea typeface="Calibri"/>
              <a:cs typeface="Calibri"/>
              <a:sym typeface="Calibri"/>
            </a:endParaRPr>
          </a:p>
        </p:txBody>
      </p:sp>
      <p:sp>
        <p:nvSpPr>
          <p:cNvPr id="123" name="Shape 123"/>
          <p:cNvSpPr txBox="1"/>
          <p:nvPr/>
        </p:nvSpPr>
        <p:spPr>
          <a:xfrm>
            <a:off x="7571685" y="6483773"/>
            <a:ext cx="1458265" cy="246220"/>
          </a:xfrm>
          <a:prstGeom prst="rect">
            <a:avLst/>
          </a:prstGeom>
          <a:noFill/>
          <a:ln>
            <a:noFill/>
          </a:ln>
        </p:spPr>
        <p:txBody>
          <a:bodyPr lIns="68569" tIns="34275" rIns="68569" bIns="34275" anchor="t" anchorCtr="0">
            <a:noAutofit/>
          </a:bodyPr>
          <a:lstStyle/>
          <a:p>
            <a:pPr marL="0" marR="0" lvl="0" indent="0" algn="r" rtl="0">
              <a:spcBef>
                <a:spcPts val="0"/>
              </a:spcBef>
              <a:buSzPct val="25000"/>
              <a:buNone/>
            </a:pPr>
            <a:r>
              <a:rPr lang="en-US" sz="750" dirty="0">
                <a:solidFill>
                  <a:srgbClr val="FFFFFF"/>
                </a:solidFill>
                <a:latin typeface="Lucida Sans"/>
                <a:ea typeface="Lucida Sans"/>
                <a:cs typeface="Lucida Sans"/>
                <a:sym typeface="Lucida Sans"/>
              </a:rPr>
              <a:t>PAGE </a:t>
            </a:r>
            <a:fld id="{00000000-1234-1234-1234-123412341234}" type="slidenum">
              <a:rPr lang="en-US" sz="750">
                <a:solidFill>
                  <a:srgbClr val="FFFFFF"/>
                </a:solidFill>
                <a:latin typeface="Lucida Sans"/>
                <a:ea typeface="Lucida Sans"/>
                <a:cs typeface="Lucida Sans"/>
                <a:sym typeface="Lucida Sans"/>
              </a:rPr>
              <a:pPr marL="0" marR="0" lvl="0" indent="0" algn="r" rtl="0">
                <a:spcBef>
                  <a:spcPts val="0"/>
                </a:spcBef>
                <a:buSzPct val="25000"/>
                <a:buNone/>
              </a:pPr>
              <a:t>‹#›</a:t>
            </a:fld>
            <a:r>
              <a:rPr lang="en-US" sz="750" dirty="0">
                <a:solidFill>
                  <a:srgbClr val="FFFFFF"/>
                </a:solidFill>
                <a:latin typeface="Lucida Sans"/>
                <a:ea typeface="Lucida Sans"/>
                <a:cs typeface="Lucida Sans"/>
                <a:sym typeface="Lucida Sans"/>
              </a:rPr>
              <a:t> </a:t>
            </a:r>
          </a:p>
        </p:txBody>
      </p:sp>
      <p:pic>
        <p:nvPicPr>
          <p:cNvPr id="124" name="Shape 124" descr="footer_saporg_white_horiz.pdf"/>
          <p:cNvPicPr preferRelativeResize="0"/>
          <p:nvPr/>
        </p:nvPicPr>
        <p:blipFill rotWithShape="1">
          <a:blip r:embed="rId2">
            <a:alphaModFix/>
          </a:blip>
          <a:srcRect/>
          <a:stretch/>
        </p:blipFill>
        <p:spPr>
          <a:xfrm>
            <a:off x="75409" y="6436277"/>
            <a:ext cx="5476304" cy="338159"/>
          </a:xfrm>
          <a:prstGeom prst="rect">
            <a:avLst/>
          </a:prstGeom>
          <a:noFill/>
          <a:ln>
            <a:noFill/>
          </a:ln>
        </p:spPr>
      </p:pic>
      <p:sp>
        <p:nvSpPr>
          <p:cNvPr id="125" name="Shape 125">
            <a:hlinkClick r:id="rId3"/>
          </p:cNvPr>
          <p:cNvSpPr/>
          <p:nvPr/>
        </p:nvSpPr>
        <p:spPr>
          <a:xfrm>
            <a:off x="3542586" y="6519777"/>
            <a:ext cx="1906868" cy="175585"/>
          </a:xfrm>
          <a:prstGeom prst="rect">
            <a:avLst/>
          </a:prstGeom>
          <a:noFill/>
          <a:ln>
            <a:noFill/>
          </a:ln>
          <a:effectLst>
            <a:outerShdw blurRad="39999" dist="23000" dir="5400000" rotWithShape="0">
              <a:srgbClr val="000000">
                <a:alpha val="34901"/>
              </a:srgbClr>
            </a:outerShdw>
          </a:effectLst>
        </p:spPr>
        <p:txBody>
          <a:bodyPr lIns="68569" tIns="34275" rIns="68569" bIns="34275" anchor="ctr" anchorCtr="0">
            <a:noAutofit/>
          </a:bodyPr>
          <a:lstStyle/>
          <a:p>
            <a:pPr marL="0" marR="0" lvl="0" indent="0" algn="ctr" rtl="0">
              <a:spcBef>
                <a:spcPts val="0"/>
              </a:spcBef>
              <a:buNone/>
            </a:pPr>
            <a:endParaRPr sz="135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41977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EE769-45E1-4306-A10F-BEA4F454F05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A1F259E-3B26-4023-8FB9-92DDB7A0DA9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8D48E55-52BD-4AA1-9889-6C678D602551}"/>
              </a:ext>
            </a:extLst>
          </p:cNvPr>
          <p:cNvSpPr>
            <a:spLocks noGrp="1"/>
          </p:cNvSpPr>
          <p:nvPr>
            <p:ph type="dt" sz="half" idx="10"/>
          </p:nvPr>
        </p:nvSpPr>
        <p:spPr>
          <a:xfrm>
            <a:off x="628650" y="6356351"/>
            <a:ext cx="2057400" cy="365125"/>
          </a:xfrm>
          <a:prstGeom prst="rect">
            <a:avLst/>
          </a:prstGeom>
        </p:spPr>
        <p:txBody>
          <a:bodyPr/>
          <a:lstStyle/>
          <a:p>
            <a:fld id="{D50E57FF-F78E-461C-BCF9-B9A26DDF368C}" type="datetimeFigureOut">
              <a:rPr lang="en-US" smtClean="0"/>
              <a:t>1/23/2020</a:t>
            </a:fld>
            <a:endParaRPr lang="en-US"/>
          </a:p>
        </p:txBody>
      </p:sp>
      <p:sp>
        <p:nvSpPr>
          <p:cNvPr id="5" name="Footer Placeholder 4">
            <a:extLst>
              <a:ext uri="{FF2B5EF4-FFF2-40B4-BE49-F238E27FC236}">
                <a16:creationId xmlns:a16="http://schemas.microsoft.com/office/drawing/2014/main" id="{C7602625-C3DB-4C92-B4D6-A67401AC634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D49217-8534-4321-AA04-14F8CA742868}"/>
              </a:ext>
            </a:extLst>
          </p:cNvPr>
          <p:cNvSpPr>
            <a:spLocks noGrp="1"/>
          </p:cNvSpPr>
          <p:nvPr>
            <p:ph type="sldNum" sz="quarter" idx="12"/>
          </p:nvPr>
        </p:nvSpPr>
        <p:spPr>
          <a:xfrm>
            <a:off x="6457950" y="6356351"/>
            <a:ext cx="2057400" cy="365125"/>
          </a:xfrm>
          <a:prstGeom prst="rect">
            <a:avLst/>
          </a:prstGeom>
        </p:spPr>
        <p:txBody>
          <a:bodyPr/>
          <a:lstStyle/>
          <a:p>
            <a:fld id="{286470A7-7B21-4480-A594-C014BB6C42B5}" type="slidenum">
              <a:rPr lang="en-US" smtClean="0"/>
              <a:t>‹#›</a:t>
            </a:fld>
            <a:endParaRPr lang="en-US"/>
          </a:p>
        </p:txBody>
      </p:sp>
    </p:spTree>
    <p:extLst>
      <p:ext uri="{BB962C8B-B14F-4D97-AF65-F5344CB8AC3E}">
        <p14:creationId xmlns:p14="http://schemas.microsoft.com/office/powerpoint/2010/main" val="3947211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 SAP">
    <p:spTree>
      <p:nvGrpSpPr>
        <p:cNvPr id="1" name=""/>
        <p:cNvGrpSpPr/>
        <p:nvPr/>
      </p:nvGrpSpPr>
      <p:grpSpPr>
        <a:xfrm>
          <a:off x="0" y="0"/>
          <a:ext cx="0" cy="0"/>
          <a:chOff x="0" y="0"/>
          <a:chExt cx="0" cy="0"/>
        </a:xfrm>
      </p:grpSpPr>
      <p:sp>
        <p:nvSpPr>
          <p:cNvPr id="10" name="Title 1"/>
          <p:cNvSpPr>
            <a:spLocks noGrp="1"/>
          </p:cNvSpPr>
          <p:nvPr>
            <p:ph type="ctrTitle"/>
          </p:nvPr>
        </p:nvSpPr>
        <p:spPr>
          <a:xfrm>
            <a:off x="219320" y="2362434"/>
            <a:ext cx="8785850" cy="1470025"/>
          </a:xfrm>
        </p:spPr>
        <p:txBody>
          <a:bodyPr>
            <a:normAutofit/>
          </a:bodyPr>
          <a:lstStyle>
            <a:lvl1pPr>
              <a:defRPr sz="3200">
                <a:solidFill>
                  <a:schemeClr val="tx1"/>
                </a:solidFill>
              </a:defRPr>
            </a:lvl1pPr>
          </a:lstStyle>
          <a:p>
            <a:r>
              <a:rPr lang="en-US" dirty="0"/>
              <a:t>Click to edit Master title style</a:t>
            </a:r>
          </a:p>
        </p:txBody>
      </p:sp>
      <p:sp>
        <p:nvSpPr>
          <p:cNvPr id="11" name="Subtitle 2"/>
          <p:cNvSpPr>
            <a:spLocks noGrp="1"/>
          </p:cNvSpPr>
          <p:nvPr>
            <p:ph type="subTitle" idx="1"/>
          </p:nvPr>
        </p:nvSpPr>
        <p:spPr>
          <a:xfrm>
            <a:off x="219317" y="3835562"/>
            <a:ext cx="8785852" cy="792406"/>
          </a:xfrm>
        </p:spPr>
        <p:txBody>
          <a:bodyPr>
            <a:normAutofit/>
          </a:bodyPr>
          <a:lstStyle>
            <a:lvl1pPr marL="0" indent="0" algn="l">
              <a:buNone/>
              <a:defRPr sz="2000">
                <a:solidFill>
                  <a:srgbClr val="3F3F3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Rectangle 12"/>
          <p:cNvSpPr/>
          <p:nvPr userDrawn="1"/>
        </p:nvSpPr>
        <p:spPr>
          <a:xfrm>
            <a:off x="-1" y="1737612"/>
            <a:ext cx="9144000" cy="111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080" y="492398"/>
            <a:ext cx="1363579" cy="541330"/>
          </a:xfrm>
          <a:prstGeom prst="rect">
            <a:avLst/>
          </a:prstGeom>
        </p:spPr>
      </p:pic>
    </p:spTree>
    <p:extLst>
      <p:ext uri="{BB962C8B-B14F-4D97-AF65-F5344CB8AC3E}">
        <p14:creationId xmlns:p14="http://schemas.microsoft.com/office/powerpoint/2010/main" val="2336007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3" name="Picture 2" descr="green_texture_compressed.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7"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2" name="Title 1"/>
          <p:cNvSpPr txBox="1">
            <a:spLocks/>
          </p:cNvSpPr>
          <p:nvPr userDrawn="1"/>
        </p:nvSpPr>
        <p:spPr>
          <a:xfrm>
            <a:off x="216568" y="2852946"/>
            <a:ext cx="8620552" cy="876843"/>
          </a:xfrm>
          <a:prstGeom prst="rect">
            <a:avLst/>
          </a:prstGeom>
          <a:no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23593E"/>
              </a:solidFill>
              <a:latin typeface="Lucida Sans"/>
              <a:cs typeface="Lucida Sans"/>
            </a:endParaRPr>
          </a:p>
        </p:txBody>
      </p:sp>
      <p:sp>
        <p:nvSpPr>
          <p:cNvPr id="4" name="Title 3"/>
          <p:cNvSpPr>
            <a:spLocks noGrp="1"/>
          </p:cNvSpPr>
          <p:nvPr>
            <p:ph type="title"/>
          </p:nvPr>
        </p:nvSpPr>
        <p:spPr>
          <a:xfrm>
            <a:off x="219320" y="2852946"/>
            <a:ext cx="8617800" cy="876843"/>
          </a:xfrm>
        </p:spPr>
        <p:txBody>
          <a:bodyPr/>
          <a:lstStyle>
            <a:lvl1pPr>
              <a:defRPr>
                <a:solidFill>
                  <a:schemeClr val="bg1"/>
                </a:solidFill>
              </a:defRPr>
            </a:lvl1pPr>
          </a:lstStyle>
          <a:p>
            <a:r>
              <a:rPr lang="en-US" dirty="0"/>
              <a:t>Click to edit Master 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080" y="492399"/>
            <a:ext cx="1363579" cy="541772"/>
          </a:xfrm>
          <a:prstGeom prst="rect">
            <a:avLst/>
          </a:prstGeom>
        </p:spPr>
      </p:pic>
    </p:spTree>
    <p:extLst>
      <p:ext uri="{BB962C8B-B14F-4D97-AF65-F5344CB8AC3E}">
        <p14:creationId xmlns:p14="http://schemas.microsoft.com/office/powerpoint/2010/main" val="114170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6" name="Shape 76"/>
          <p:cNvSpPr txBox="1">
            <a:spLocks noGrp="1"/>
          </p:cNvSpPr>
          <p:nvPr>
            <p:ph type="body" idx="1"/>
          </p:nvPr>
        </p:nvSpPr>
        <p:spPr>
          <a:xfrm>
            <a:off x="457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2"/>
          </p:nvPr>
        </p:nvSpPr>
        <p:spPr>
          <a:xfrm>
            <a:off x="4648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79" name="Shape 79"/>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80" name="Shape 80"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81" name="Shape 81">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dy Copy (Url Only)">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3" name="Shape 9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Shape 94"/>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1800" b="0" i="0" u="none" strike="noStrike" cap="none">
                <a:solidFill>
                  <a:schemeClr val="lt1"/>
                </a:solidFill>
                <a:latin typeface="Calibri"/>
                <a:ea typeface="Calibri"/>
                <a:cs typeface="Calibri"/>
                <a:sym typeface="Calibri"/>
              </a:rPr>
              <a:t> </a:t>
            </a:r>
          </a:p>
        </p:txBody>
      </p:sp>
      <p:pic>
        <p:nvPicPr>
          <p:cNvPr id="95" name="Shape 95" descr="ATC_org.pdf"/>
          <p:cNvPicPr preferRelativeResize="0"/>
          <p:nvPr/>
        </p:nvPicPr>
        <p:blipFill rotWithShape="1">
          <a:blip r:embed="rId2">
            <a:alphaModFix/>
          </a:blip>
          <a:srcRect/>
          <a:stretch/>
        </p:blipFill>
        <p:spPr>
          <a:xfrm>
            <a:off x="140803" y="6519775"/>
            <a:ext cx="1974668" cy="159613"/>
          </a:xfrm>
          <a:prstGeom prst="rect">
            <a:avLst/>
          </a:prstGeom>
          <a:noFill/>
          <a:ln>
            <a:noFill/>
          </a:ln>
        </p:spPr>
      </p:pic>
      <p:sp>
        <p:nvSpPr>
          <p:cNvPr id="96" name="Shape 96"/>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sp>
        <p:nvSpPr>
          <p:cNvPr id="97" name="Shape 97">
            <a:hlinkClick r:id="rId3"/>
          </p:cNvPr>
          <p:cNvSpPr/>
          <p:nvPr/>
        </p:nvSpPr>
        <p:spPr>
          <a:xfrm>
            <a:off x="195231" y="6519775"/>
            <a:ext cx="1920244" cy="159613"/>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128"/>
        <p:cNvGrpSpPr/>
        <p:nvPr/>
      </p:nvGrpSpPr>
      <p:grpSpPr>
        <a:xfrm>
          <a:off x="0" y="0"/>
          <a:ext cx="0" cy="0"/>
          <a:chOff x="0" y="0"/>
          <a:chExt cx="0" cy="0"/>
        </a:xfrm>
      </p:grpSpPr>
      <p:sp>
        <p:nvSpPr>
          <p:cNvPr id="129" name="Shape 129"/>
          <p:cNvSpPr/>
          <p:nvPr/>
        </p:nvSpPr>
        <p:spPr>
          <a:xfrm>
            <a:off x="0" y="0"/>
            <a:ext cx="9144000" cy="6858000"/>
          </a:xfrm>
          <a:prstGeom prst="rect">
            <a:avLst/>
          </a:prstGeom>
          <a:solidFill>
            <a:srgbClr val="A9B0AC"/>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0" name="Shape 130"/>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1" name="Shape 131"/>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2" name="Shape 132"/>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3" name="Shape 133"/>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4" name="Shape 134"/>
          <p:cNvSpPr txBox="1">
            <a:spLocks noGrp="1"/>
          </p:cNvSpPr>
          <p:nvPr>
            <p:ph type="title"/>
          </p:nvPr>
        </p:nvSpPr>
        <p:spPr>
          <a:xfrm>
            <a:off x="216569" y="2829681"/>
            <a:ext cx="8620551" cy="868361"/>
          </a:xfrm>
          <a:prstGeom prst="rect">
            <a:avLst/>
          </a:prstGeom>
          <a:solidFill>
            <a:schemeClr val="lt1">
              <a:alpha val="80000"/>
            </a:schemeClr>
          </a:solid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32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135"/>
        <p:cNvGrpSpPr/>
        <p:nvPr/>
      </p:nvGrpSpPr>
      <p:grpSpPr>
        <a:xfrm>
          <a:off x="0" y="0"/>
          <a:ext cx="0" cy="0"/>
          <a:chOff x="0" y="0"/>
          <a:chExt cx="0" cy="0"/>
        </a:xfrm>
      </p:grpSpPr>
      <p:sp>
        <p:nvSpPr>
          <p:cNvPr id="136" name="Shape 136"/>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7" name="Shape 137"/>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sp>
        <p:nvSpPr>
          <p:cNvPr id="138" name="Shape 138"/>
          <p:cNvSpPr txBox="1">
            <a:spLocks noGrp="1"/>
          </p:cNvSpPr>
          <p:nvPr>
            <p:ph type="title"/>
          </p:nvPr>
        </p:nvSpPr>
        <p:spPr>
          <a:xfrm>
            <a:off x="214314" y="2914649"/>
            <a:ext cx="367506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28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39" name="Shape 139"/>
          <p:cNvSpPr txBox="1">
            <a:spLocks noGrp="1"/>
          </p:cNvSpPr>
          <p:nvPr>
            <p:ph type="body" idx="1"/>
          </p:nvPr>
        </p:nvSpPr>
        <p:spPr>
          <a:xfrm>
            <a:off x="4624614" y="1858450"/>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body" idx="2"/>
          </p:nvPr>
        </p:nvSpPr>
        <p:spPr>
          <a:xfrm>
            <a:off x="7209513" y="1858450"/>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body" idx="3"/>
          </p:nvPr>
        </p:nvSpPr>
        <p:spPr>
          <a:xfrm>
            <a:off x="4624614" y="240063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body" idx="4"/>
          </p:nvPr>
        </p:nvSpPr>
        <p:spPr>
          <a:xfrm>
            <a:off x="7209513" y="240063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body" idx="5"/>
          </p:nvPr>
        </p:nvSpPr>
        <p:spPr>
          <a:xfrm>
            <a:off x="4624614" y="295502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body" idx="6"/>
          </p:nvPr>
        </p:nvSpPr>
        <p:spPr>
          <a:xfrm>
            <a:off x="7209513" y="295502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7"/>
          </p:nvPr>
        </p:nvSpPr>
        <p:spPr>
          <a:xfrm>
            <a:off x="4624614" y="350941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body" idx="8"/>
          </p:nvPr>
        </p:nvSpPr>
        <p:spPr>
          <a:xfrm>
            <a:off x="7209513" y="350941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body" idx="9"/>
          </p:nvPr>
        </p:nvSpPr>
        <p:spPr>
          <a:xfrm>
            <a:off x="4624614" y="4063802"/>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body" idx="13"/>
          </p:nvPr>
        </p:nvSpPr>
        <p:spPr>
          <a:xfrm>
            <a:off x="7209513" y="4063802"/>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body" idx="14"/>
          </p:nvPr>
        </p:nvSpPr>
        <p:spPr>
          <a:xfrm>
            <a:off x="4624614" y="4618189"/>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body" idx="15"/>
          </p:nvPr>
        </p:nvSpPr>
        <p:spPr>
          <a:xfrm>
            <a:off x="7209513" y="4618189"/>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51" name="Shape 15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152" name="Shape 15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168"/>
        <p:cNvGrpSpPr/>
        <p:nvPr/>
      </p:nvGrpSpPr>
      <p:grpSpPr>
        <a:xfrm>
          <a:off x="0" y="0"/>
          <a:ext cx="0" cy="0"/>
          <a:chOff x="0" y="0"/>
          <a:chExt cx="0" cy="0"/>
        </a:xfrm>
      </p:grpSpPr>
      <p:pic>
        <p:nvPicPr>
          <p:cNvPr id="169" name="Shape 169" descr="green_texture_compressed_crop.jpg"/>
          <p:cNvPicPr preferRelativeResize="0"/>
          <p:nvPr/>
        </p:nvPicPr>
        <p:blipFill rotWithShape="1">
          <a:blip r:embed="rId2">
            <a:alphaModFix/>
          </a:blip>
          <a:srcRect/>
          <a:stretch/>
        </p:blipFill>
        <p:spPr>
          <a:xfrm>
            <a:off x="0" y="1874135"/>
            <a:ext cx="9144000" cy="3131363"/>
          </a:xfrm>
          <a:prstGeom prst="rect">
            <a:avLst/>
          </a:prstGeom>
          <a:noFill/>
          <a:ln>
            <a:noFill/>
          </a:ln>
        </p:spPr>
      </p:pic>
      <p:pic>
        <p:nvPicPr>
          <p:cNvPr id="170" name="Shape 170" descr="SAP_logo_RGB.pdf"/>
          <p:cNvPicPr preferRelativeResize="0"/>
          <p:nvPr/>
        </p:nvPicPr>
        <p:blipFill rotWithShape="1">
          <a:blip r:embed="rId3">
            <a:alphaModFix/>
          </a:blip>
          <a:srcRect/>
          <a:stretch/>
        </p:blipFill>
        <p:spPr>
          <a:xfrm>
            <a:off x="219320" y="225995"/>
            <a:ext cx="1640437" cy="808048"/>
          </a:xfrm>
          <a:prstGeom prst="rect">
            <a:avLst/>
          </a:prstGeom>
          <a:noFill/>
          <a:ln>
            <a:noFill/>
          </a:ln>
        </p:spPr>
      </p:pic>
      <p:sp>
        <p:nvSpPr>
          <p:cNvPr id="171" name="Shape 171"/>
          <p:cNvSpPr txBox="1">
            <a:spLocks noGrp="1"/>
          </p:cNvSpPr>
          <p:nvPr>
            <p:ph type="ctrTitle"/>
          </p:nvPr>
        </p:nvSpPr>
        <p:spPr>
          <a:xfrm>
            <a:off x="219317" y="2362437"/>
            <a:ext cx="8785851" cy="1470023"/>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Lucida Sans"/>
              <a:buNone/>
              <a:defRPr sz="3200" b="0" i="0" u="none" strike="noStrike" cap="none">
                <a:solidFill>
                  <a:srgbClr val="FFFFFF"/>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2" name="Shape 172"/>
          <p:cNvSpPr txBox="1">
            <a:spLocks noGrp="1"/>
          </p:cNvSpPr>
          <p:nvPr>
            <p:ph type="subTitle" idx="1"/>
          </p:nvPr>
        </p:nvSpPr>
        <p:spPr>
          <a:xfrm>
            <a:off x="219316" y="3835562"/>
            <a:ext cx="8785851" cy="792404"/>
          </a:xfrm>
          <a:prstGeom prst="rect">
            <a:avLst/>
          </a:prstGeom>
          <a:noFill/>
          <a:ln>
            <a:noFill/>
          </a:ln>
        </p:spPr>
        <p:txBody>
          <a:bodyPr lIns="91425" tIns="91425" rIns="91425" bIns="91425" anchor="t" anchorCtr="0"/>
          <a:lstStyle>
            <a:lvl1pPr marL="0" marR="0" lvl="0" indent="0" algn="l" rtl="0">
              <a:lnSpc>
                <a:spcPct val="100000"/>
              </a:lnSpc>
              <a:spcBef>
                <a:spcPts val="480"/>
              </a:spcBef>
              <a:spcAft>
                <a:spcPts val="0"/>
              </a:spcAft>
              <a:buClr>
                <a:srgbClr val="24593B"/>
              </a:buClr>
              <a:buFont typeface="Arial"/>
              <a:buNone/>
              <a:defRPr sz="2400" b="0" i="0" u="none" strike="noStrike" cap="none">
                <a:solidFill>
                  <a:srgbClr val="24593B"/>
                </a:solidFill>
                <a:latin typeface="Lucida Sans"/>
                <a:ea typeface="Lucida Sans"/>
                <a:cs typeface="Lucida Sans"/>
                <a:sym typeface="Lucida Sans"/>
              </a:defRPr>
            </a:lvl1pPr>
            <a:lvl2pPr marL="457189" marR="0" lvl="1"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Lucida Sans"/>
                <a:ea typeface="Lucida Sans"/>
                <a:cs typeface="Lucida Sans"/>
                <a:sym typeface="Lucida Sans"/>
              </a:defRPr>
            </a:lvl2pPr>
            <a:lvl3pPr marL="914377" marR="0" lvl="2"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Lucida Sans"/>
                <a:ea typeface="Lucida Sans"/>
                <a:cs typeface="Lucida Sans"/>
                <a:sym typeface="Lucida Sans"/>
              </a:defRPr>
            </a:lvl3pPr>
            <a:lvl4pPr marL="1371566" marR="0" lvl="3"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Lucida Sans"/>
                <a:ea typeface="Lucida Sans"/>
                <a:cs typeface="Lucida Sans"/>
                <a:sym typeface="Lucida Sans"/>
              </a:defRPr>
            </a:lvl4pPr>
            <a:lvl5pPr marL="1828754" marR="0" lvl="4"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Lucida Sans"/>
                <a:ea typeface="Lucida Sans"/>
                <a:cs typeface="Lucida Sans"/>
                <a:sym typeface="Lucida Sans"/>
              </a:defRPr>
            </a:lvl5pPr>
            <a:lvl6pPr marL="2285943"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131"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32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509"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173" name="Shape 173" descr="ATC_org_green_CMYK.pdf">
            <a:hlinkClick r:id="rId4"/>
          </p:cNvPr>
          <p:cNvPicPr preferRelativeResize="0"/>
          <p:nvPr/>
        </p:nvPicPr>
        <p:blipFill rotWithShape="1">
          <a:blip r:embed="rId5">
            <a:alphaModFix/>
          </a:blip>
          <a:srcRect/>
          <a:stretch/>
        </p:blipFill>
        <p:spPr>
          <a:xfrm>
            <a:off x="172081" y="6518037"/>
            <a:ext cx="1862715" cy="150564"/>
          </a:xfrm>
          <a:prstGeom prst="rect">
            <a:avLst/>
          </a:prstGeom>
          <a:noFill/>
          <a:ln>
            <a:noFill/>
          </a:ln>
        </p:spPr>
      </p:pic>
      <p:sp>
        <p:nvSpPr>
          <p:cNvPr id="174" name="Shape 174"/>
          <p:cNvSpPr/>
          <p:nvPr/>
        </p:nvSpPr>
        <p:spPr>
          <a:xfrm>
            <a:off x="0" y="1737615"/>
            <a:ext cx="9144000" cy="111124"/>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75" name="Shape 175"/>
          <p:cNvSpPr>
            <a:spLocks noGrp="1"/>
          </p:cNvSpPr>
          <p:nvPr>
            <p:ph type="pic" idx="2"/>
          </p:nvPr>
        </p:nvSpPr>
        <p:spPr>
          <a:xfrm>
            <a:off x="7117559" y="225429"/>
            <a:ext cx="1650999" cy="808036"/>
          </a:xfrm>
          <a:prstGeom prst="rect">
            <a:avLst/>
          </a:prstGeom>
          <a:noFill/>
          <a:ln>
            <a:noFill/>
          </a:ln>
        </p:spPr>
        <p:txBody>
          <a:bodyPr lIns="91425" tIns="91425" rIns="91425" bIns="91425" anchor="t" anchorCtr="0"/>
          <a:lstStyle>
            <a:lvl1pPr marL="342891" marR="0" lvl="0" indent="-165096" algn="l" rtl="0">
              <a:lnSpc>
                <a:spcPct val="100000"/>
              </a:lnSpc>
              <a:spcBef>
                <a:spcPts val="280"/>
              </a:spcBef>
              <a:spcAft>
                <a:spcPts val="0"/>
              </a:spcAft>
              <a:buClr>
                <a:schemeClr val="dk1"/>
              </a:buClr>
              <a:buSzPct val="100000"/>
              <a:buFont typeface="Arial"/>
              <a:buChar char="•"/>
              <a:defRPr sz="1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hart Page">
    <p:spTree>
      <p:nvGrpSpPr>
        <p:cNvPr id="1" name="Shape 205"/>
        <p:cNvGrpSpPr/>
        <p:nvPr/>
      </p:nvGrpSpPr>
      <p:grpSpPr>
        <a:xfrm>
          <a:off x="0" y="0"/>
          <a:ext cx="0" cy="0"/>
          <a:chOff x="0" y="0"/>
          <a:chExt cx="0" cy="0"/>
        </a:xfrm>
      </p:grpSpPr>
      <p:sp>
        <p:nvSpPr>
          <p:cNvPr id="206" name="Shape 206"/>
          <p:cNvSpPr>
            <a:spLocks noGrp="1"/>
          </p:cNvSpPr>
          <p:nvPr>
            <p:ph type="chart" idx="2"/>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08" name="Shape 208"/>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09" name="Shape 209"/>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10" name="Shape 210"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11" name="Shape 211">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212"/>
        <p:cNvGrpSpPr/>
        <p:nvPr/>
      </p:nvGrpSpPr>
      <p:grpSpPr>
        <a:xfrm>
          <a:off x="0" y="0"/>
          <a:ext cx="0" cy="0"/>
          <a:chOff x="0" y="0"/>
          <a:chExt cx="0" cy="0"/>
        </a:xfrm>
      </p:grpSpPr>
      <p:sp>
        <p:nvSpPr>
          <p:cNvPr id="213" name="Shape 213"/>
          <p:cNvSpPr>
            <a:spLocks noGrp="1"/>
          </p:cNvSpPr>
          <p:nvPr>
            <p:ph type="pic" idx="2"/>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15" name="Shape 215"/>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16" name="Shape 216"/>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17" name="Shape 217"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18" name="Shape 218">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219"/>
        <p:cNvGrpSpPr/>
        <p:nvPr/>
      </p:nvGrpSpPr>
      <p:grpSpPr>
        <a:xfrm>
          <a:off x="0" y="0"/>
          <a:ext cx="0" cy="0"/>
          <a:chOff x="0" y="0"/>
          <a:chExt cx="0" cy="0"/>
        </a:xfrm>
      </p:grpSpPr>
      <p:sp>
        <p:nvSpPr>
          <p:cNvPr id="220" name="Shape 220"/>
          <p:cNvSpPr>
            <a:spLocks noGrp="1"/>
          </p:cNvSpPr>
          <p:nvPr>
            <p:ph type="pic" idx="2"/>
          </p:nvPr>
        </p:nvSpPr>
        <p:spPr>
          <a:xfrm>
            <a:off x="0" y="0"/>
            <a:ext cx="9144000" cy="6858000"/>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Lucida Sans"/>
              <a:buNone/>
              <a:defRPr sz="2800" b="0" i="0" u="none" strike="noStrike" cap="none">
                <a:solidFill>
                  <a:schemeClr val="dk1"/>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2" name="Shape 5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2" r:id="rId2"/>
    <p:sldLayoutId id="2147483664" r:id="rId3"/>
    <p:sldLayoutId id="2147483669" r:id="rId4"/>
    <p:sldLayoutId id="2147483670" r:id="rId5"/>
    <p:sldLayoutId id="2147483673" r:id="rId6"/>
    <p:sldLayoutId id="2147483677" r:id="rId7"/>
    <p:sldLayoutId id="2147483678" r:id="rId8"/>
    <p:sldLayoutId id="2147483679" r:id="rId9"/>
    <p:sldLayoutId id="2147483682" r:id="rId10"/>
    <p:sldLayoutId id="2147483684" r:id="rId11"/>
    <p:sldLayoutId id="2147483714" r:id="rId12"/>
    <p:sldLayoutId id="2147483715" r:id="rId13"/>
    <p:sldLayoutId id="2147483716" r:id="rId14"/>
    <p:sldLayoutId id="2147483717" r:id="rId15"/>
    <p:sldLayoutId id="214748371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38.gif"/><Relationship Id="rId7" Type="http://schemas.openxmlformats.org/officeDocument/2006/relationships/image" Target="../media/image42.gi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gif"/></Relationships>
</file>

<file path=ppt/slides/_rels/slide3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0.gif"/></Relationships>
</file>

<file path=ppt/slides/_rels/slide32.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38.gif"/><Relationship Id="rId7" Type="http://schemas.openxmlformats.org/officeDocument/2006/relationships/image" Target="../media/image42.gi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3.gif"/><Relationship Id="rId4" Type="http://schemas.openxmlformats.org/officeDocument/2006/relationships/image" Target="../media/image40.gif"/></Relationships>
</file>

<file path=ppt/slides/_rels/slide3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9.gif"/></Relationships>
</file>

<file path=ppt/slides/_rels/slide34.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38.gif"/><Relationship Id="rId7" Type="http://schemas.openxmlformats.org/officeDocument/2006/relationships/image" Target="../media/image42.gi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3.gif"/><Relationship Id="rId4" Type="http://schemas.openxmlformats.org/officeDocument/2006/relationships/image" Target="../media/image40.gif"/></Relationships>
</file>

<file path=ppt/slides/_rels/slide35.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38.gif"/><Relationship Id="rId7" Type="http://schemas.openxmlformats.org/officeDocument/2006/relationships/image" Target="../media/image42.gi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3.gif"/><Relationship Id="rId4" Type="http://schemas.openxmlformats.org/officeDocument/2006/relationships/image" Target="../media/image40.gif"/></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www.readingrockets.org/article/why-phonological-awareness-important-reading-and-spelling"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readingrockets.org/article/phonemic-activities-preschool-or-elementary-classroom"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87333" y="0"/>
            <a:ext cx="4656667" cy="3057849"/>
          </a:xfrm>
          <a:prstGeom prst="rect">
            <a:avLst/>
          </a:prstGeom>
        </p:spPr>
      </p:pic>
      <p:sp>
        <p:nvSpPr>
          <p:cNvPr id="2" name="TextBox 1"/>
          <p:cNvSpPr txBox="1"/>
          <p:nvPr/>
        </p:nvSpPr>
        <p:spPr>
          <a:xfrm>
            <a:off x="-2518771" y="5036554"/>
            <a:ext cx="184666" cy="369332"/>
          </a:xfrm>
          <a:prstGeom prst="rect">
            <a:avLst/>
          </a:prstGeom>
          <a:noFill/>
        </p:spPr>
        <p:txBody>
          <a:bodyPr wrap="none" rtlCol="0">
            <a:spAutoFit/>
          </a:bodyPr>
          <a:lstStyle/>
          <a:p>
            <a:endParaRPr lang="en-US" dirty="0"/>
          </a:p>
        </p:txBody>
      </p:sp>
      <p:sp>
        <p:nvSpPr>
          <p:cNvPr id="14" name="Title 13"/>
          <p:cNvSpPr>
            <a:spLocks noGrp="1"/>
          </p:cNvSpPr>
          <p:nvPr>
            <p:ph type="ctrTitle"/>
          </p:nvPr>
        </p:nvSpPr>
        <p:spPr/>
        <p:txBody>
          <a:bodyPr/>
          <a:lstStyle/>
          <a:p>
            <a:r>
              <a:rPr lang="en" dirty="0">
                <a:solidFill>
                  <a:schemeClr val="accent1"/>
                </a:solidFill>
              </a:rPr>
              <a:t>Foundational </a:t>
            </a:r>
            <a:r>
              <a:rPr lang="en">
                <a:solidFill>
                  <a:schemeClr val="accent1"/>
                </a:solidFill>
              </a:rPr>
              <a:t>Skills Mini-Course</a:t>
            </a:r>
            <a:endParaRPr lang="en-US" dirty="0"/>
          </a:p>
        </p:txBody>
      </p:sp>
      <p:sp>
        <p:nvSpPr>
          <p:cNvPr id="15" name="Subtitle 14"/>
          <p:cNvSpPr>
            <a:spLocks noGrp="1"/>
          </p:cNvSpPr>
          <p:nvPr>
            <p:ph type="subTitle" idx="1"/>
          </p:nvPr>
        </p:nvSpPr>
        <p:spPr/>
        <p:txBody>
          <a:bodyPr/>
          <a:lstStyle/>
          <a:p>
            <a:r>
              <a:rPr lang="en-US" dirty="0"/>
              <a:t>Module 2: Phonological Awareness</a:t>
            </a:r>
          </a:p>
        </p:txBody>
      </p:sp>
    </p:spTree>
    <p:extLst>
      <p:ext uri="{BB962C8B-B14F-4D97-AF65-F5344CB8AC3E}">
        <p14:creationId xmlns:p14="http://schemas.microsoft.com/office/powerpoint/2010/main" val="3199435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435007" y="501158"/>
            <a:ext cx="8229600" cy="857251"/>
          </a:xfrm>
          <a:prstGeom prst="rect">
            <a:avLst/>
          </a:prstGeom>
          <a:noFill/>
          <a:ln>
            <a:noFill/>
          </a:ln>
        </p:spPr>
        <p:txBody>
          <a:bodyPr lIns="91425" tIns="91425" rIns="91425" bIns="91425" anchor="ctr" anchorCtr="0">
            <a:noAutofit/>
          </a:bodyPr>
          <a:lstStyle/>
          <a:p>
            <a:pPr>
              <a:buSzPct val="25000"/>
            </a:pPr>
            <a:r>
              <a:rPr lang="en" dirty="0"/>
              <a:t>What Is Phonemic Awareness?</a:t>
            </a:r>
          </a:p>
        </p:txBody>
      </p:sp>
      <p:sp>
        <p:nvSpPr>
          <p:cNvPr id="578" name="Shape 578"/>
          <p:cNvSpPr txBox="1">
            <a:spLocks noGrp="1"/>
          </p:cNvSpPr>
          <p:nvPr>
            <p:ph type="body" idx="1"/>
          </p:nvPr>
        </p:nvSpPr>
        <p:spPr>
          <a:xfrm>
            <a:off x="435007" y="4445307"/>
            <a:ext cx="8229600" cy="1767899"/>
          </a:xfrm>
          <a:prstGeom prst="rect">
            <a:avLst/>
          </a:prstGeom>
          <a:noFill/>
          <a:ln>
            <a:noFill/>
          </a:ln>
        </p:spPr>
        <p:txBody>
          <a:bodyPr lIns="91425" tIns="91425" rIns="91425" bIns="91425" anchor="t" anchorCtr="0">
            <a:noAutofit/>
          </a:bodyPr>
          <a:lstStyle/>
          <a:p>
            <a:pPr marL="495296" indent="-342900">
              <a:spcBef>
                <a:spcPts val="0"/>
              </a:spcBef>
            </a:pPr>
            <a:r>
              <a:rPr lang="en" b="1" dirty="0"/>
              <a:t>Phonemic awareness</a:t>
            </a:r>
            <a:r>
              <a:rPr lang="en" dirty="0"/>
              <a:t> refers to the specific ability to focus on and manipulate individual sounds (phonemes) in spoken words. Phonemes are the  smallest unit of sound within words.     </a:t>
            </a:r>
          </a:p>
          <a:p>
            <a:pPr indent="-190495">
              <a:buNone/>
            </a:pPr>
            <a:endParaRPr dirty="0"/>
          </a:p>
        </p:txBody>
      </p:sp>
      <p:sp>
        <p:nvSpPr>
          <p:cNvPr id="579" name="Shape 579"/>
          <p:cNvSpPr/>
          <p:nvPr/>
        </p:nvSpPr>
        <p:spPr>
          <a:xfrm rot="-819145">
            <a:off x="5533267" y="2955179"/>
            <a:ext cx="1109747" cy="502324"/>
          </a:xfrm>
          <a:prstGeom prst="rect">
            <a:avLst/>
          </a:prstGeom>
          <a:noFill/>
          <a:ln>
            <a:noFill/>
          </a:ln>
        </p:spPr>
        <p:txBody>
          <a:bodyPr lIns="91425" tIns="45700" rIns="91425" bIns="45700" anchor="t" anchorCtr="0">
            <a:noAutofit/>
          </a:bodyPr>
          <a:lstStyle/>
          <a:p>
            <a:pPr>
              <a:buClr>
                <a:srgbClr val="7030A0"/>
              </a:buClr>
              <a:buSzPct val="25000"/>
            </a:pPr>
            <a:r>
              <a:rPr lang="en" sz="3400" dirty="0">
                <a:solidFill>
                  <a:srgbClr val="7030A0"/>
                </a:solidFill>
                <a:latin typeface="Lucida Sans" panose="020B0602030504020204" pitchFamily="34" charset="0"/>
              </a:rPr>
              <a:t>/th/</a:t>
            </a:r>
          </a:p>
        </p:txBody>
      </p:sp>
      <p:sp>
        <p:nvSpPr>
          <p:cNvPr id="580" name="Shape 580"/>
          <p:cNvSpPr/>
          <p:nvPr/>
        </p:nvSpPr>
        <p:spPr>
          <a:xfrm>
            <a:off x="3975292" y="2041796"/>
            <a:ext cx="1111058" cy="484748"/>
          </a:xfrm>
          <a:prstGeom prst="rect">
            <a:avLst/>
          </a:prstGeom>
          <a:noFill/>
          <a:ln>
            <a:noFill/>
          </a:ln>
        </p:spPr>
        <p:txBody>
          <a:bodyPr lIns="91425" tIns="45700" rIns="91425" bIns="45700" anchor="t" anchorCtr="0">
            <a:noAutofit/>
          </a:bodyPr>
          <a:lstStyle/>
          <a:p>
            <a:pPr>
              <a:buClr>
                <a:srgbClr val="00B050"/>
              </a:buClr>
              <a:buSzPct val="25000"/>
            </a:pPr>
            <a:r>
              <a:rPr lang="en" sz="3400" dirty="0">
                <a:solidFill>
                  <a:srgbClr val="00B050"/>
                </a:solidFill>
                <a:latin typeface="Lucida Sans" panose="020B0602030504020204" pitchFamily="34" charset="0"/>
              </a:rPr>
              <a:t>/ch/</a:t>
            </a:r>
          </a:p>
        </p:txBody>
      </p:sp>
      <p:sp>
        <p:nvSpPr>
          <p:cNvPr id="581" name="Shape 581"/>
          <p:cNvSpPr/>
          <p:nvPr/>
        </p:nvSpPr>
        <p:spPr>
          <a:xfrm rot="1133201">
            <a:off x="2392987" y="2961962"/>
            <a:ext cx="909662" cy="516197"/>
          </a:xfrm>
          <a:prstGeom prst="rect">
            <a:avLst/>
          </a:prstGeom>
          <a:noFill/>
          <a:ln>
            <a:noFill/>
          </a:ln>
        </p:spPr>
        <p:txBody>
          <a:bodyPr lIns="91425" tIns="45700" rIns="91425" bIns="45700" anchor="t" anchorCtr="0">
            <a:noAutofit/>
          </a:bodyPr>
          <a:lstStyle/>
          <a:p>
            <a:pPr>
              <a:buClr>
                <a:srgbClr val="0070C0"/>
              </a:buClr>
              <a:buSzPct val="25000"/>
            </a:pPr>
            <a:r>
              <a:rPr lang="en" sz="3400" dirty="0">
                <a:solidFill>
                  <a:srgbClr val="0070C0"/>
                </a:solidFill>
                <a:latin typeface="Lucida Sans" panose="020B0602030504020204" pitchFamily="34" charset="0"/>
              </a:rPr>
              <a:t>/a/</a:t>
            </a:r>
          </a:p>
        </p:txBody>
      </p:sp>
      <p:sp>
        <p:nvSpPr>
          <p:cNvPr id="582" name="Shape 582"/>
          <p:cNvSpPr/>
          <p:nvPr/>
        </p:nvSpPr>
        <p:spPr>
          <a:xfrm rot="-770890">
            <a:off x="7075927" y="2023352"/>
            <a:ext cx="1046141" cy="548113"/>
          </a:xfrm>
          <a:prstGeom prst="rect">
            <a:avLst/>
          </a:prstGeom>
          <a:noFill/>
          <a:ln>
            <a:noFill/>
          </a:ln>
        </p:spPr>
        <p:txBody>
          <a:bodyPr lIns="91425" tIns="45700" rIns="91425" bIns="45700" anchor="t" anchorCtr="0">
            <a:noAutofit/>
          </a:bodyPr>
          <a:lstStyle/>
          <a:p>
            <a:pPr>
              <a:buClr>
                <a:srgbClr val="FFC000"/>
              </a:buClr>
              <a:buSzPct val="25000"/>
            </a:pPr>
            <a:r>
              <a:rPr lang="en" sz="3400" dirty="0">
                <a:solidFill>
                  <a:srgbClr val="FFC000"/>
                </a:solidFill>
                <a:latin typeface="Lucida Sans" panose="020B0602030504020204" pitchFamily="34" charset="0"/>
              </a:rPr>
              <a:t>/p/</a:t>
            </a:r>
          </a:p>
        </p:txBody>
      </p:sp>
      <p:sp>
        <p:nvSpPr>
          <p:cNvPr id="583" name="Shape 583"/>
          <p:cNvSpPr/>
          <p:nvPr/>
        </p:nvSpPr>
        <p:spPr>
          <a:xfrm rot="1123158">
            <a:off x="1249376" y="1871671"/>
            <a:ext cx="1108812" cy="578913"/>
          </a:xfrm>
          <a:prstGeom prst="rect">
            <a:avLst/>
          </a:prstGeom>
          <a:noFill/>
          <a:ln>
            <a:noFill/>
          </a:ln>
        </p:spPr>
        <p:txBody>
          <a:bodyPr lIns="91425" tIns="45700" rIns="91425" bIns="45700" anchor="t" anchorCtr="0">
            <a:noAutofit/>
          </a:bodyPr>
          <a:lstStyle/>
          <a:p>
            <a:pPr>
              <a:buClr>
                <a:srgbClr val="FF0000"/>
              </a:buClr>
              <a:buSzPct val="25000"/>
            </a:pPr>
            <a:r>
              <a:rPr lang="en" sz="3400" dirty="0">
                <a:solidFill>
                  <a:srgbClr val="FF0000"/>
                </a:solidFill>
                <a:latin typeface="Lucida Sans" panose="020B0602030504020204" pitchFamily="34" charset="0"/>
              </a:rPr>
              <a:t>/oi/</a:t>
            </a:r>
          </a:p>
        </p:txBody>
      </p:sp>
    </p:spTree>
    <p:extLst>
      <p:ext uri="{BB962C8B-B14F-4D97-AF65-F5344CB8AC3E}">
        <p14:creationId xmlns:p14="http://schemas.microsoft.com/office/powerpoint/2010/main" val="79273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8">
                                            <p:txEl>
                                              <p:pRg st="0" end="0"/>
                                            </p:txEl>
                                          </p:spTgt>
                                        </p:tgtEl>
                                        <p:attrNameLst>
                                          <p:attrName>style.visibility</p:attrName>
                                        </p:attrNameLst>
                                      </p:cBhvr>
                                      <p:to>
                                        <p:strVal val="visible"/>
                                      </p:to>
                                    </p:set>
                                    <p:animEffect transition="in" filter="fade">
                                      <p:cBhvr>
                                        <p:cTn id="7" dur="1000"/>
                                        <p:tgtEl>
                                          <p:spTgt spid="5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943" t="21729" r="4507" b="12862"/>
          <a:stretch/>
        </p:blipFill>
        <p:spPr>
          <a:xfrm>
            <a:off x="90367" y="1662545"/>
            <a:ext cx="8846599" cy="3647284"/>
          </a:xfrm>
          <a:prstGeom prst="rect">
            <a:avLst/>
          </a:prstGeom>
        </p:spPr>
      </p:pic>
      <p:sp>
        <p:nvSpPr>
          <p:cNvPr id="5" name="TextBox 4">
            <a:extLst>
              <a:ext uri="{FF2B5EF4-FFF2-40B4-BE49-F238E27FC236}">
                <a16:creationId xmlns:a16="http://schemas.microsoft.com/office/drawing/2014/main" id="{F47FAE1D-4CDF-49C7-A70A-DB2F7B3A4F30}"/>
              </a:ext>
            </a:extLst>
          </p:cNvPr>
          <p:cNvSpPr txBox="1"/>
          <p:nvPr/>
        </p:nvSpPr>
        <p:spPr>
          <a:xfrm>
            <a:off x="501728" y="4617331"/>
            <a:ext cx="2276315" cy="369332"/>
          </a:xfrm>
          <a:prstGeom prst="rect">
            <a:avLst/>
          </a:prstGeom>
          <a:noFill/>
        </p:spPr>
        <p:txBody>
          <a:bodyPr wrap="square" rtlCol="0">
            <a:spAutoFit/>
          </a:bodyPr>
          <a:lstStyle/>
          <a:p>
            <a:r>
              <a:rPr lang="en-US" sz="1800" dirty="0">
                <a:solidFill>
                  <a:srgbClr val="50524F"/>
                </a:solidFill>
                <a:latin typeface="Lucida Sans" panose="020B0602030504020204" pitchFamily="34" charset="0"/>
              </a:rPr>
              <a:t>*Nursery Rhymes</a:t>
            </a:r>
          </a:p>
        </p:txBody>
      </p:sp>
      <p:sp>
        <p:nvSpPr>
          <p:cNvPr id="6" name="Arrow: Right 5">
            <a:extLst>
              <a:ext uri="{FF2B5EF4-FFF2-40B4-BE49-F238E27FC236}">
                <a16:creationId xmlns:a16="http://schemas.microsoft.com/office/drawing/2014/main" id="{8CF363B5-CE82-4CBC-AAE5-31FB9B640132}"/>
              </a:ext>
            </a:extLst>
          </p:cNvPr>
          <p:cNvSpPr/>
          <p:nvPr/>
        </p:nvSpPr>
        <p:spPr>
          <a:xfrm rot="16200000">
            <a:off x="7759964" y="4064282"/>
            <a:ext cx="775504" cy="811363"/>
          </a:xfrm>
          <a:prstGeom prst="rightArrow">
            <a:avLst/>
          </a:prstGeom>
          <a:solidFill>
            <a:srgbClr val="22A469"/>
          </a:solidFill>
          <a:ln>
            <a:solidFill>
              <a:srgbClr val="22A46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6B3A8A9-71D4-423B-B949-16D65A6C3AC5}"/>
              </a:ext>
            </a:extLst>
          </p:cNvPr>
          <p:cNvSpPr txBox="1"/>
          <p:nvPr/>
        </p:nvSpPr>
        <p:spPr>
          <a:xfrm>
            <a:off x="7298102" y="4986663"/>
            <a:ext cx="1683087" cy="646331"/>
          </a:xfrm>
          <a:prstGeom prst="rect">
            <a:avLst/>
          </a:prstGeom>
          <a:ln w="12700">
            <a:solidFill>
              <a:srgbClr val="50524F"/>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800" dirty="0">
                <a:solidFill>
                  <a:srgbClr val="50524F"/>
                </a:solidFill>
                <a:latin typeface="Lucida Sans" panose="020B0602030504020204" pitchFamily="34" charset="0"/>
              </a:rPr>
              <a:t>Phonemic </a:t>
            </a:r>
          </a:p>
          <a:p>
            <a:pPr algn="ctr"/>
            <a:r>
              <a:rPr lang="en-US" sz="1800" dirty="0">
                <a:solidFill>
                  <a:srgbClr val="50524F"/>
                </a:solidFill>
                <a:latin typeface="Lucida Sans" panose="020B0602030504020204" pitchFamily="34" charset="0"/>
              </a:rPr>
              <a:t>Awareness </a:t>
            </a:r>
          </a:p>
        </p:txBody>
      </p:sp>
      <p:sp>
        <p:nvSpPr>
          <p:cNvPr id="8" name="Shape 570"/>
          <p:cNvSpPr txBox="1">
            <a:spLocks noGrp="1"/>
          </p:cNvSpPr>
          <p:nvPr>
            <p:ph type="title"/>
          </p:nvPr>
        </p:nvSpPr>
        <p:spPr>
          <a:xfrm>
            <a:off x="426204" y="381301"/>
            <a:ext cx="8229600" cy="857251"/>
          </a:xfrm>
          <a:prstGeom prst="rect">
            <a:avLst/>
          </a:prstGeom>
          <a:noFill/>
          <a:ln>
            <a:noFill/>
          </a:ln>
        </p:spPr>
        <p:txBody>
          <a:bodyPr lIns="91425" tIns="91425" rIns="91425" bIns="91425" anchor="ctr" anchorCtr="0">
            <a:noAutofit/>
          </a:bodyPr>
          <a:lstStyle/>
          <a:p>
            <a:pPr>
              <a:buSzPct val="25000"/>
            </a:pPr>
            <a:r>
              <a:rPr lang="en" dirty="0"/>
              <a:t>Phonological Awareness</a:t>
            </a:r>
          </a:p>
        </p:txBody>
      </p:sp>
    </p:spTree>
    <p:extLst>
      <p:ext uri="{BB962C8B-B14F-4D97-AF65-F5344CB8AC3E}">
        <p14:creationId xmlns:p14="http://schemas.microsoft.com/office/powerpoint/2010/main" val="314633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rPr>
              <a:t>Phoneme Articulation</a:t>
            </a:r>
          </a:p>
        </p:txBody>
      </p:sp>
      <p:sp>
        <p:nvSpPr>
          <p:cNvPr id="4" name="Text Placeholder 3"/>
          <p:cNvSpPr>
            <a:spLocks noGrp="1"/>
          </p:cNvSpPr>
          <p:nvPr>
            <p:ph type="body" idx="2"/>
          </p:nvPr>
        </p:nvSpPr>
        <p:spPr>
          <a:xfrm>
            <a:off x="6219824" y="2448839"/>
            <a:ext cx="2819400" cy="1630364"/>
          </a:xfrm>
        </p:spPr>
        <p:txBody>
          <a:bodyPr/>
          <a:lstStyle/>
          <a:p>
            <a:pPr marL="304792" indent="0">
              <a:buNone/>
            </a:pPr>
            <a:r>
              <a:rPr lang="en-US" dirty="0">
                <a:solidFill>
                  <a:srgbClr val="22A469"/>
                </a:solidFill>
              </a:rPr>
              <a:t>Mouth positioning – tongue, teeth, and lips</a:t>
            </a:r>
          </a:p>
        </p:txBody>
      </p:sp>
      <p:pic>
        <p:nvPicPr>
          <p:cNvPr id="5" name="Picture 4"/>
          <p:cNvPicPr>
            <a:picLocks noChangeAspect="1"/>
          </p:cNvPicPr>
          <p:nvPr/>
        </p:nvPicPr>
        <p:blipFill>
          <a:blip r:embed="rId3"/>
          <a:stretch>
            <a:fillRect/>
          </a:stretch>
        </p:blipFill>
        <p:spPr>
          <a:xfrm>
            <a:off x="223838" y="1646238"/>
            <a:ext cx="6276975" cy="4029075"/>
          </a:xfrm>
          <a:prstGeom prst="rect">
            <a:avLst/>
          </a:prstGeom>
        </p:spPr>
      </p:pic>
      <p:pic>
        <p:nvPicPr>
          <p:cNvPr id="6" name="Picture 5"/>
          <p:cNvPicPr>
            <a:picLocks noChangeAspect="1"/>
          </p:cNvPicPr>
          <p:nvPr/>
        </p:nvPicPr>
        <p:blipFill>
          <a:blip r:embed="rId4"/>
          <a:stretch>
            <a:fillRect/>
          </a:stretch>
        </p:blipFill>
        <p:spPr>
          <a:xfrm>
            <a:off x="6276974" y="5364164"/>
            <a:ext cx="2762250" cy="895350"/>
          </a:xfrm>
          <a:prstGeom prst="rect">
            <a:avLst/>
          </a:prstGeom>
        </p:spPr>
      </p:pic>
    </p:spTree>
    <p:extLst>
      <p:ext uri="{BB962C8B-B14F-4D97-AF65-F5344CB8AC3E}">
        <p14:creationId xmlns:p14="http://schemas.microsoft.com/office/powerpoint/2010/main" val="3631618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ax&#10;&#10;Description generated with high confidence">
            <a:extLst>
              <a:ext uri="{FF2B5EF4-FFF2-40B4-BE49-F238E27FC236}">
                <a16:creationId xmlns:a16="http://schemas.microsoft.com/office/drawing/2014/main" id="{5903FE9F-8F66-4D7D-9D96-36F885C31A04}"/>
              </a:ext>
            </a:extLst>
          </p:cNvPr>
          <p:cNvPicPr>
            <a:picLocks noChangeAspect="1"/>
          </p:cNvPicPr>
          <p:nvPr/>
        </p:nvPicPr>
        <p:blipFill>
          <a:blip r:embed="rId3"/>
          <a:stretch>
            <a:fillRect/>
          </a:stretch>
        </p:blipFill>
        <p:spPr>
          <a:xfrm rot="19772067">
            <a:off x="1325785" y="1185272"/>
            <a:ext cx="1415264" cy="1415264"/>
          </a:xfrm>
          <a:prstGeom prst="rect">
            <a:avLst/>
          </a:prstGeom>
        </p:spPr>
      </p:pic>
      <p:sp>
        <p:nvSpPr>
          <p:cNvPr id="2" name="Title 1">
            <a:extLst>
              <a:ext uri="{FF2B5EF4-FFF2-40B4-BE49-F238E27FC236}">
                <a16:creationId xmlns:a16="http://schemas.microsoft.com/office/drawing/2014/main" id="{F4F9BDDB-D438-4211-88C7-1F76A55C7BB9}"/>
              </a:ext>
            </a:extLst>
          </p:cNvPr>
          <p:cNvSpPr>
            <a:spLocks noGrp="1"/>
          </p:cNvSpPr>
          <p:nvPr>
            <p:ph type="title"/>
          </p:nvPr>
        </p:nvSpPr>
        <p:spPr>
          <a:xfrm>
            <a:off x="403934" y="254615"/>
            <a:ext cx="8229600" cy="1143000"/>
          </a:xfrm>
        </p:spPr>
        <p:txBody>
          <a:bodyPr/>
          <a:lstStyle/>
          <a:p>
            <a:r>
              <a:rPr lang="en-US" dirty="0"/>
              <a:t>Phonemic Awareness </a:t>
            </a:r>
          </a:p>
        </p:txBody>
      </p:sp>
      <p:sp>
        <p:nvSpPr>
          <p:cNvPr id="4" name="Rectangle 3">
            <a:extLst>
              <a:ext uri="{FF2B5EF4-FFF2-40B4-BE49-F238E27FC236}">
                <a16:creationId xmlns:a16="http://schemas.microsoft.com/office/drawing/2014/main" id="{AE998433-D8C7-4A15-A161-FC8ED56263B7}"/>
              </a:ext>
            </a:extLst>
          </p:cNvPr>
          <p:cNvSpPr/>
          <p:nvPr/>
        </p:nvSpPr>
        <p:spPr>
          <a:xfrm>
            <a:off x="482414" y="2736760"/>
            <a:ext cx="8324152" cy="3600986"/>
          </a:xfrm>
          <a:prstGeom prst="rect">
            <a:avLst/>
          </a:prstGeom>
        </p:spPr>
        <p:txBody>
          <a:bodyPr wrap="square">
            <a:spAutoFit/>
          </a:bodyPr>
          <a:lstStyle/>
          <a:p>
            <a:pPr marL="495296" indent="-342900">
              <a:spcBef>
                <a:spcPts val="400"/>
              </a:spcBef>
            </a:pPr>
            <a:r>
              <a:rPr lang="en-US" sz="2100" b="1" dirty="0">
                <a:solidFill>
                  <a:srgbClr val="17A96A"/>
                </a:solidFill>
                <a:latin typeface="Lucida Sans" panose="020B0602030504020204" pitchFamily="34" charset="0"/>
              </a:rPr>
              <a:t>Hear/Identify Phonemes </a:t>
            </a:r>
            <a:endParaRPr lang="en" sz="2100" b="1" dirty="0">
              <a:solidFill>
                <a:srgbClr val="17A96A"/>
              </a:solidFill>
              <a:latin typeface="Lucida Sans" panose="020B0602030504020204" pitchFamily="34" charset="0"/>
            </a:endParaRPr>
          </a:p>
          <a:p>
            <a:pPr marL="609596" indent="-457200">
              <a:spcBef>
                <a:spcPts val="400"/>
              </a:spcBef>
              <a:buFont typeface="Arial" panose="020B0604020202020204" pitchFamily="34" charset="0"/>
              <a:buChar char="•"/>
            </a:pPr>
            <a:r>
              <a:rPr lang="en-US" sz="2100" dirty="0">
                <a:solidFill>
                  <a:srgbClr val="50524F"/>
                </a:solidFill>
                <a:latin typeface="Lucida Sans" panose="020B0602030504020204" pitchFamily="34" charset="0"/>
              </a:rPr>
              <a:t>Individual phonemes  </a:t>
            </a:r>
            <a:endParaRPr lang="en" sz="2100" dirty="0">
              <a:solidFill>
                <a:srgbClr val="50524F"/>
              </a:solidFill>
              <a:latin typeface="Lucida Sans" panose="020B0602030504020204" pitchFamily="34" charset="0"/>
            </a:endParaRPr>
          </a:p>
          <a:p>
            <a:pPr marL="609596" indent="-457200">
              <a:spcBef>
                <a:spcPts val="400"/>
              </a:spcBef>
              <a:buFont typeface="Arial" panose="020B0604020202020204" pitchFamily="34" charset="0"/>
              <a:buChar char="•"/>
            </a:pPr>
            <a:r>
              <a:rPr lang="en" sz="2100" dirty="0">
                <a:solidFill>
                  <a:srgbClr val="50524F"/>
                </a:solidFill>
                <a:latin typeface="Lucida Sans" panose="020B0602030504020204" pitchFamily="34" charset="0"/>
              </a:rPr>
              <a:t>Isolate initial, medial, and/or final sound</a:t>
            </a:r>
          </a:p>
          <a:p>
            <a:pPr marL="495296" indent="-342900">
              <a:spcBef>
                <a:spcPts val="400"/>
              </a:spcBef>
            </a:pPr>
            <a:endParaRPr lang="en" sz="1600" dirty="0">
              <a:solidFill>
                <a:srgbClr val="7030A0"/>
              </a:solidFill>
              <a:latin typeface="Lucida Sans" panose="020B0602030504020204" pitchFamily="34" charset="0"/>
            </a:endParaRPr>
          </a:p>
          <a:p>
            <a:pPr marL="495296" indent="-342900">
              <a:spcBef>
                <a:spcPts val="400"/>
              </a:spcBef>
            </a:pPr>
            <a:r>
              <a:rPr lang="en-US" sz="2100" b="1" dirty="0">
                <a:solidFill>
                  <a:srgbClr val="17A96A"/>
                </a:solidFill>
                <a:latin typeface="Lucida Sans" panose="020B0602030504020204" pitchFamily="34" charset="0"/>
              </a:rPr>
              <a:t>Phonemic Segmentation </a:t>
            </a:r>
          </a:p>
          <a:p>
            <a:pPr marL="609596" indent="-457200">
              <a:spcBef>
                <a:spcPts val="400"/>
              </a:spcBef>
              <a:buFont typeface="Arial" panose="020B0604020202020204" pitchFamily="34" charset="0"/>
              <a:buChar char="•"/>
            </a:pPr>
            <a:r>
              <a:rPr lang="en-US" sz="2100" dirty="0">
                <a:solidFill>
                  <a:srgbClr val="50524F"/>
                </a:solidFill>
                <a:latin typeface="Lucida Sans" panose="020B0602030504020204" pitchFamily="34" charset="0"/>
              </a:rPr>
              <a:t>‘bat’ </a:t>
            </a:r>
            <a:r>
              <a:rPr lang="en-US" sz="2100" dirty="0">
                <a:solidFill>
                  <a:srgbClr val="50524F"/>
                </a:solidFill>
                <a:latin typeface="Lucida Sans" panose="020B0602030504020204" pitchFamily="34" charset="0"/>
                <a:sym typeface="Wingdings" panose="05000000000000000000" pitchFamily="2" charset="2"/>
              </a:rPr>
              <a:t></a:t>
            </a:r>
            <a:r>
              <a:rPr lang="en-US" sz="2100" dirty="0">
                <a:solidFill>
                  <a:srgbClr val="50524F"/>
                </a:solidFill>
                <a:latin typeface="Lucida Sans" panose="020B0602030504020204" pitchFamily="34" charset="0"/>
              </a:rPr>
              <a:t> /b/ /a/ /t/ </a:t>
            </a:r>
            <a:endParaRPr lang="en" sz="2100" dirty="0">
              <a:solidFill>
                <a:srgbClr val="50524F"/>
              </a:solidFill>
              <a:latin typeface="Lucida Sans" panose="020B0602030504020204" pitchFamily="34" charset="0"/>
            </a:endParaRPr>
          </a:p>
          <a:p>
            <a:pPr marL="495296" indent="-342900">
              <a:spcBef>
                <a:spcPts val="400"/>
              </a:spcBef>
            </a:pPr>
            <a:endParaRPr lang="en" sz="1600" dirty="0">
              <a:solidFill>
                <a:srgbClr val="7030A0"/>
              </a:solidFill>
              <a:latin typeface="Lucida Sans" panose="020B0602030504020204" pitchFamily="34" charset="0"/>
            </a:endParaRPr>
          </a:p>
          <a:p>
            <a:pPr marL="495296" indent="-342900">
              <a:spcBef>
                <a:spcPts val="400"/>
              </a:spcBef>
            </a:pPr>
            <a:r>
              <a:rPr lang="en" sz="2100" b="1" dirty="0">
                <a:solidFill>
                  <a:srgbClr val="17A96A"/>
                </a:solidFill>
                <a:latin typeface="Lucida Sans" panose="020B0602030504020204" pitchFamily="34" charset="0"/>
              </a:rPr>
              <a:t>Manipulate Phonemes</a:t>
            </a:r>
          </a:p>
          <a:p>
            <a:pPr marL="609596" indent="-457200">
              <a:spcBef>
                <a:spcPts val="400"/>
              </a:spcBef>
              <a:buFont typeface="Arial" panose="020B0604020202020204" pitchFamily="34" charset="0"/>
              <a:buChar char="•"/>
            </a:pPr>
            <a:r>
              <a:rPr lang="en" sz="2100" dirty="0">
                <a:solidFill>
                  <a:srgbClr val="50524F"/>
                </a:solidFill>
                <a:latin typeface="Lucida Sans" panose="020B0602030504020204" pitchFamily="34" charset="0"/>
              </a:rPr>
              <a:t>Add, delete, </a:t>
            </a:r>
            <a:r>
              <a:rPr lang="en-US" sz="2100" dirty="0">
                <a:solidFill>
                  <a:srgbClr val="50524F"/>
                </a:solidFill>
                <a:latin typeface="Lucida Sans" panose="020B0602030504020204" pitchFamily="34" charset="0"/>
              </a:rPr>
              <a:t>or move any designated phoneme. </a:t>
            </a:r>
          </a:p>
          <a:p>
            <a:pPr marL="609596" indent="-457200">
              <a:spcBef>
                <a:spcPts val="400"/>
              </a:spcBef>
              <a:buFont typeface="Arial" panose="020B0604020202020204" pitchFamily="34" charset="0"/>
              <a:buChar char="•"/>
            </a:pPr>
            <a:r>
              <a:rPr lang="en-US" sz="2100" dirty="0">
                <a:solidFill>
                  <a:srgbClr val="50524F"/>
                </a:solidFill>
                <a:latin typeface="Lucida Sans" panose="020B0602030504020204" pitchFamily="34" charset="0"/>
              </a:rPr>
              <a:t>Regenerate new word or nonsense word.</a:t>
            </a:r>
          </a:p>
        </p:txBody>
      </p:sp>
      <p:pic>
        <p:nvPicPr>
          <p:cNvPr id="5" name="Picture 4">
            <a:extLst>
              <a:ext uri="{FF2B5EF4-FFF2-40B4-BE49-F238E27FC236}">
                <a16:creationId xmlns:a16="http://schemas.microsoft.com/office/drawing/2014/main" id="{C118B537-6A10-4ACE-932F-25C572E3FFCA}"/>
              </a:ext>
            </a:extLst>
          </p:cNvPr>
          <p:cNvPicPr>
            <a:picLocks noChangeAspect="1"/>
          </p:cNvPicPr>
          <p:nvPr/>
        </p:nvPicPr>
        <p:blipFill>
          <a:blip r:embed="rId4"/>
          <a:stretch>
            <a:fillRect/>
          </a:stretch>
        </p:blipFill>
        <p:spPr>
          <a:xfrm>
            <a:off x="6399412" y="1203119"/>
            <a:ext cx="1156716" cy="1379570"/>
          </a:xfrm>
          <a:prstGeom prst="rect">
            <a:avLst/>
          </a:prstGeom>
        </p:spPr>
      </p:pic>
      <p:pic>
        <p:nvPicPr>
          <p:cNvPr id="6" name="Picture 5">
            <a:extLst>
              <a:ext uri="{FF2B5EF4-FFF2-40B4-BE49-F238E27FC236}">
                <a16:creationId xmlns:a16="http://schemas.microsoft.com/office/drawing/2014/main" id="{88DFFD5A-30E1-4B5B-9476-1EFD30C6719C}"/>
              </a:ext>
            </a:extLst>
          </p:cNvPr>
          <p:cNvPicPr>
            <a:picLocks noChangeAspect="1"/>
          </p:cNvPicPr>
          <p:nvPr/>
        </p:nvPicPr>
        <p:blipFill>
          <a:blip r:embed="rId5"/>
          <a:stretch>
            <a:fillRect/>
          </a:stretch>
        </p:blipFill>
        <p:spPr>
          <a:xfrm>
            <a:off x="2741863" y="1604646"/>
            <a:ext cx="1202608" cy="925084"/>
          </a:xfrm>
          <a:prstGeom prst="rect">
            <a:avLst/>
          </a:prstGeom>
        </p:spPr>
      </p:pic>
      <p:pic>
        <p:nvPicPr>
          <p:cNvPr id="7" name="Picture 6">
            <a:extLst>
              <a:ext uri="{FF2B5EF4-FFF2-40B4-BE49-F238E27FC236}">
                <a16:creationId xmlns:a16="http://schemas.microsoft.com/office/drawing/2014/main" id="{A5D37727-B058-4779-85DC-8AEFABAA7575}"/>
              </a:ext>
            </a:extLst>
          </p:cNvPr>
          <p:cNvPicPr>
            <a:picLocks noChangeAspect="1"/>
          </p:cNvPicPr>
          <p:nvPr/>
        </p:nvPicPr>
        <p:blipFill>
          <a:blip r:embed="rId6"/>
          <a:stretch>
            <a:fillRect/>
          </a:stretch>
        </p:blipFill>
        <p:spPr>
          <a:xfrm>
            <a:off x="3944471" y="1682008"/>
            <a:ext cx="1148527" cy="847722"/>
          </a:xfrm>
          <a:prstGeom prst="rect">
            <a:avLst/>
          </a:prstGeom>
        </p:spPr>
      </p:pic>
      <p:pic>
        <p:nvPicPr>
          <p:cNvPr id="8" name="Picture 7">
            <a:extLst>
              <a:ext uri="{FF2B5EF4-FFF2-40B4-BE49-F238E27FC236}">
                <a16:creationId xmlns:a16="http://schemas.microsoft.com/office/drawing/2014/main" id="{E5464FD2-DF1C-4B2B-9E83-C9DE1ED83814}"/>
              </a:ext>
            </a:extLst>
          </p:cNvPr>
          <p:cNvPicPr>
            <a:picLocks noChangeAspect="1"/>
          </p:cNvPicPr>
          <p:nvPr/>
        </p:nvPicPr>
        <p:blipFill>
          <a:blip r:embed="rId7"/>
          <a:stretch>
            <a:fillRect/>
          </a:stretch>
        </p:blipFill>
        <p:spPr>
          <a:xfrm>
            <a:off x="5151195" y="1637975"/>
            <a:ext cx="1116650" cy="858425"/>
          </a:xfrm>
          <a:prstGeom prst="rect">
            <a:avLst/>
          </a:prstGeom>
        </p:spPr>
      </p:pic>
    </p:spTree>
    <p:extLst>
      <p:ext uri="{BB962C8B-B14F-4D97-AF65-F5344CB8AC3E}">
        <p14:creationId xmlns:p14="http://schemas.microsoft.com/office/powerpoint/2010/main" val="220801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 calcmode="lin" valueType="num">
                                      <p:cBhvr additive="base">
                                        <p:cTn id="1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 calcmode="lin" valueType="num">
                                      <p:cBhvr additive="base">
                                        <p:cTn id="1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anim calcmode="lin" valueType="num">
                                      <p:cBhvr additive="base">
                                        <p:cTn id="2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8" end="8"/>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anim calcmode="lin" valueType="num">
                                      <p:cBhvr additive="base">
                                        <p:cTn id="2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3" name="Picture 2"/>
          <p:cNvPicPr>
            <a:picLocks noChangeAspect="1"/>
          </p:cNvPicPr>
          <p:nvPr/>
        </p:nvPicPr>
        <p:blipFill rotWithShape="1">
          <a:blip r:embed="rId3"/>
          <a:srcRect l="9322" t="4448" r="2941" b="-840"/>
          <a:stretch/>
        </p:blipFill>
        <p:spPr>
          <a:xfrm rot="20397214">
            <a:off x="1352422" y="2433692"/>
            <a:ext cx="2771327" cy="3560872"/>
          </a:xfrm>
          <a:prstGeom prst="rect">
            <a:avLst/>
          </a:prstGeom>
        </p:spPr>
      </p:pic>
      <p:pic>
        <p:nvPicPr>
          <p:cNvPr id="4" name="Picture 3"/>
          <p:cNvPicPr>
            <a:picLocks noChangeAspect="1"/>
          </p:cNvPicPr>
          <p:nvPr/>
        </p:nvPicPr>
        <p:blipFill rotWithShape="1">
          <a:blip r:embed="rId4"/>
          <a:srcRect l="7071" r="3874"/>
          <a:stretch/>
        </p:blipFill>
        <p:spPr>
          <a:xfrm rot="911002">
            <a:off x="5707838" y="2358735"/>
            <a:ext cx="2712569" cy="3613386"/>
          </a:xfrm>
          <a:prstGeom prst="rect">
            <a:avLst/>
          </a:prstGeom>
        </p:spPr>
      </p:pic>
      <p:sp>
        <p:nvSpPr>
          <p:cNvPr id="661" name="Shape 661"/>
          <p:cNvSpPr txBox="1">
            <a:spLocks noGrp="1"/>
          </p:cNvSpPr>
          <p:nvPr>
            <p:ph type="title"/>
          </p:nvPr>
        </p:nvSpPr>
        <p:spPr>
          <a:xfrm>
            <a:off x="436098" y="328554"/>
            <a:ext cx="8229600" cy="857251"/>
          </a:xfrm>
          <a:prstGeom prst="rect">
            <a:avLst/>
          </a:prstGeom>
          <a:noFill/>
          <a:ln>
            <a:noFill/>
          </a:ln>
        </p:spPr>
        <p:txBody>
          <a:bodyPr lIns="91425" tIns="91425" rIns="91425" bIns="91425" anchor="ctr" anchorCtr="0">
            <a:noAutofit/>
          </a:bodyPr>
          <a:lstStyle/>
          <a:p>
            <a:pPr>
              <a:buSzPct val="25000"/>
            </a:pPr>
            <a:r>
              <a:rPr lang="en" dirty="0"/>
              <a:t>Phonemes</a:t>
            </a:r>
          </a:p>
        </p:txBody>
      </p:sp>
      <p:sp>
        <p:nvSpPr>
          <p:cNvPr id="662" name="Shape 662"/>
          <p:cNvSpPr txBox="1">
            <a:spLocks noGrp="1"/>
          </p:cNvSpPr>
          <p:nvPr>
            <p:ph type="body" idx="1"/>
          </p:nvPr>
        </p:nvSpPr>
        <p:spPr>
          <a:xfrm>
            <a:off x="436098" y="1244400"/>
            <a:ext cx="8229600" cy="1315557"/>
          </a:xfrm>
          <a:prstGeom prst="rect">
            <a:avLst/>
          </a:prstGeom>
          <a:noFill/>
          <a:ln>
            <a:noFill/>
          </a:ln>
        </p:spPr>
        <p:txBody>
          <a:bodyPr lIns="91425" tIns="91425" rIns="91425" bIns="91425" anchor="t" anchorCtr="0">
            <a:noAutofit/>
          </a:bodyPr>
          <a:lstStyle/>
          <a:p>
            <a:pPr marL="152396" indent="0" algn="ctr">
              <a:spcBef>
                <a:spcPts val="0"/>
              </a:spcBef>
              <a:buNone/>
            </a:pPr>
            <a:r>
              <a:rPr lang="en" sz="2200" dirty="0"/>
              <a:t>There are 44 phonemes in the English Language.</a:t>
            </a:r>
          </a:p>
          <a:p>
            <a:pPr marL="152396" indent="0" algn="ctr">
              <a:spcBef>
                <a:spcPts val="0"/>
              </a:spcBef>
              <a:buNone/>
            </a:pPr>
            <a:endParaRPr lang="en" sz="2200" dirty="0"/>
          </a:p>
          <a:p>
            <a:pPr marL="152396" indent="0" algn="ctr">
              <a:spcBef>
                <a:spcPts val="0"/>
              </a:spcBef>
              <a:buNone/>
            </a:pPr>
            <a:r>
              <a:rPr lang="en" sz="2200" dirty="0"/>
              <a:t>25 consonant sounds and 19 vowel sounds. </a:t>
            </a:r>
          </a:p>
          <a:p>
            <a:pPr marL="152396" indent="0">
              <a:buSzPct val="25000"/>
              <a:buNone/>
            </a:pPr>
            <a:endParaRPr dirty="0"/>
          </a:p>
          <a:p>
            <a:pPr marL="152396" indent="0">
              <a:buSzPct val="25000"/>
              <a:buNone/>
            </a:pPr>
            <a:endParaRPr dirty="0"/>
          </a:p>
          <a:p>
            <a:pPr indent="-190495">
              <a:buNone/>
            </a:pPr>
            <a:endParaRPr dirty="0"/>
          </a:p>
        </p:txBody>
      </p:sp>
      <p:sp>
        <p:nvSpPr>
          <p:cNvPr id="2" name="Rectangle 1">
            <a:extLst>
              <a:ext uri="{FF2B5EF4-FFF2-40B4-BE49-F238E27FC236}">
                <a16:creationId xmlns:a16="http://schemas.microsoft.com/office/drawing/2014/main" id="{6AE95E53-4162-4F44-8BCF-994DB91A3101}"/>
              </a:ext>
            </a:extLst>
          </p:cNvPr>
          <p:cNvSpPr/>
          <p:nvPr/>
        </p:nvSpPr>
        <p:spPr>
          <a:xfrm>
            <a:off x="2738085" y="1244400"/>
            <a:ext cx="415637" cy="469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 name="Rectangle 5">
            <a:extLst>
              <a:ext uri="{FF2B5EF4-FFF2-40B4-BE49-F238E27FC236}">
                <a16:creationId xmlns:a16="http://schemas.microsoft.com/office/drawing/2014/main" id="{6AE95E53-4162-4F44-8BCF-994DB91A3101}"/>
              </a:ext>
            </a:extLst>
          </p:cNvPr>
          <p:cNvSpPr/>
          <p:nvPr/>
        </p:nvSpPr>
        <p:spPr>
          <a:xfrm>
            <a:off x="1682101" y="1902178"/>
            <a:ext cx="415637" cy="469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 name="Rectangle 6">
            <a:extLst>
              <a:ext uri="{FF2B5EF4-FFF2-40B4-BE49-F238E27FC236}">
                <a16:creationId xmlns:a16="http://schemas.microsoft.com/office/drawing/2014/main" id="{6AE95E53-4162-4F44-8BCF-994DB91A3101}"/>
              </a:ext>
            </a:extLst>
          </p:cNvPr>
          <p:cNvSpPr/>
          <p:nvPr/>
        </p:nvSpPr>
        <p:spPr>
          <a:xfrm>
            <a:off x="5281993" y="1902177"/>
            <a:ext cx="415637" cy="469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338526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50524F"/>
                </a:solidFill>
              </a:rPr>
              <a:t>Phonemes in Words</a:t>
            </a:r>
          </a:p>
        </p:txBody>
      </p:sp>
      <p:sp>
        <p:nvSpPr>
          <p:cNvPr id="5" name="Text Placeholder 4"/>
          <p:cNvSpPr>
            <a:spLocks noGrp="1"/>
          </p:cNvSpPr>
          <p:nvPr>
            <p:ph type="body" idx="2"/>
          </p:nvPr>
        </p:nvSpPr>
        <p:spPr>
          <a:xfrm>
            <a:off x="3810180" y="1603077"/>
            <a:ext cx="5100738" cy="4525963"/>
          </a:xfrm>
        </p:spPr>
        <p:txBody>
          <a:bodyPr/>
          <a:lstStyle/>
          <a:p>
            <a:pPr marL="304792" indent="0">
              <a:buNone/>
            </a:pPr>
            <a:r>
              <a:rPr lang="en-US" dirty="0"/>
              <a:t>3 phonemes – /k/ /a/ /t/</a:t>
            </a:r>
          </a:p>
          <a:p>
            <a:pPr marL="304792" indent="0">
              <a:buNone/>
            </a:pPr>
            <a:endParaRPr lang="en-US" dirty="0"/>
          </a:p>
          <a:p>
            <a:pPr marL="304792" indent="0">
              <a:buNone/>
            </a:pPr>
            <a:endParaRPr lang="en-US" dirty="0"/>
          </a:p>
          <a:p>
            <a:pPr marL="304792" indent="0">
              <a:buNone/>
            </a:pPr>
            <a:endParaRPr lang="en-US" dirty="0"/>
          </a:p>
          <a:p>
            <a:pPr marL="304792" indent="0">
              <a:buNone/>
            </a:pPr>
            <a:r>
              <a:rPr lang="en-US" dirty="0"/>
              <a:t>2 phonemes – /</a:t>
            </a:r>
            <a:r>
              <a:rPr lang="en-US" dirty="0" err="1"/>
              <a:t>sh</a:t>
            </a:r>
            <a:r>
              <a:rPr lang="en-US" dirty="0"/>
              <a:t>/ /</a:t>
            </a:r>
            <a:r>
              <a:rPr lang="en-US" dirty="0" err="1"/>
              <a:t>oe</a:t>
            </a:r>
            <a:r>
              <a:rPr lang="en-US" dirty="0"/>
              <a:t>/</a:t>
            </a:r>
          </a:p>
          <a:p>
            <a:pPr marL="304792" indent="0">
              <a:buNone/>
            </a:pPr>
            <a:r>
              <a:rPr lang="en-US" dirty="0"/>
              <a:t>(also written ō)</a:t>
            </a:r>
          </a:p>
          <a:p>
            <a:pPr marL="304792" indent="0">
              <a:buNone/>
            </a:pPr>
            <a:endParaRPr lang="en-US" sz="1200" dirty="0"/>
          </a:p>
          <a:p>
            <a:pPr marL="304792" indent="0">
              <a:buNone/>
            </a:pPr>
            <a:endParaRPr lang="en-US" dirty="0"/>
          </a:p>
          <a:p>
            <a:pPr marL="304792" indent="0">
              <a:buNone/>
            </a:pPr>
            <a:r>
              <a:rPr lang="en-US" dirty="0"/>
              <a:t>7 phonemes – /o/ /k/ /t/ /u/ /p/ /u/ /s/</a:t>
            </a:r>
          </a:p>
        </p:txBody>
      </p:sp>
      <p:grpSp>
        <p:nvGrpSpPr>
          <p:cNvPr id="6" name="Group 5">
            <a:extLst>
              <a:ext uri="{FF2B5EF4-FFF2-40B4-BE49-F238E27FC236}">
                <a16:creationId xmlns:a16="http://schemas.microsoft.com/office/drawing/2014/main" id="{40A012B1-A885-49B6-B6AF-68B3E6CC2861}"/>
              </a:ext>
            </a:extLst>
          </p:cNvPr>
          <p:cNvGrpSpPr/>
          <p:nvPr/>
        </p:nvGrpSpPr>
        <p:grpSpPr>
          <a:xfrm>
            <a:off x="690282" y="4637642"/>
            <a:ext cx="3732574" cy="1433877"/>
            <a:chOff x="1247283" y="1938464"/>
            <a:chExt cx="3732574" cy="1433877"/>
          </a:xfrm>
        </p:grpSpPr>
        <p:pic>
          <p:nvPicPr>
            <p:cNvPr id="7" name="Picture 6" descr="A close up of a logo&#10;&#10;Description generated with very high confidence">
              <a:extLst>
                <a:ext uri="{FF2B5EF4-FFF2-40B4-BE49-F238E27FC236}">
                  <a16:creationId xmlns:a16="http://schemas.microsoft.com/office/drawing/2014/main" id="{8F9861AA-9A5C-4437-B1E1-C1DF311332E9}"/>
                </a:ext>
              </a:extLst>
            </p:cNvPr>
            <p:cNvPicPr>
              <a:picLocks noChangeAspect="1"/>
            </p:cNvPicPr>
            <p:nvPr/>
          </p:nvPicPr>
          <p:blipFill>
            <a:blip r:embed="rId3"/>
            <a:stretch>
              <a:fillRect/>
            </a:stretch>
          </p:blipFill>
          <p:spPr>
            <a:xfrm>
              <a:off x="1247283" y="1938464"/>
              <a:ext cx="3732574" cy="1433877"/>
            </a:xfrm>
            <a:prstGeom prst="rect">
              <a:avLst/>
            </a:prstGeom>
          </p:spPr>
        </p:pic>
        <p:sp>
          <p:nvSpPr>
            <p:cNvPr id="8" name="Rectangle 7">
              <a:extLst>
                <a:ext uri="{FF2B5EF4-FFF2-40B4-BE49-F238E27FC236}">
                  <a16:creationId xmlns:a16="http://schemas.microsoft.com/office/drawing/2014/main" id="{06DC2284-D2A3-4589-9B8C-E8F2CC9EDA63}"/>
                </a:ext>
              </a:extLst>
            </p:cNvPr>
            <p:cNvSpPr/>
            <p:nvPr/>
          </p:nvSpPr>
          <p:spPr>
            <a:xfrm>
              <a:off x="2096688" y="2108824"/>
              <a:ext cx="2177199" cy="707886"/>
            </a:xfrm>
            <a:prstGeom prst="rect">
              <a:avLst/>
            </a:prstGeom>
          </p:spPr>
          <p:txBody>
            <a:bodyPr wrap="none">
              <a:spAutoFit/>
            </a:bodyPr>
            <a:lstStyle/>
            <a:p>
              <a:pPr indent="-190495"/>
              <a:r>
                <a:rPr lang="en" sz="4000" b="1" dirty="0">
                  <a:solidFill>
                    <a:srgbClr val="FF0000"/>
                  </a:solidFill>
                </a:rPr>
                <a:t>octopus</a:t>
              </a:r>
            </a:p>
          </p:txBody>
        </p:sp>
      </p:grpSp>
      <p:grpSp>
        <p:nvGrpSpPr>
          <p:cNvPr id="9" name="Group 8">
            <a:extLst>
              <a:ext uri="{FF2B5EF4-FFF2-40B4-BE49-F238E27FC236}">
                <a16:creationId xmlns:a16="http://schemas.microsoft.com/office/drawing/2014/main" id="{40A012B1-A885-49B6-B6AF-68B3E6CC2861}"/>
              </a:ext>
            </a:extLst>
          </p:cNvPr>
          <p:cNvGrpSpPr/>
          <p:nvPr/>
        </p:nvGrpSpPr>
        <p:grpSpPr>
          <a:xfrm>
            <a:off x="609600" y="1490240"/>
            <a:ext cx="3732574" cy="1433877"/>
            <a:chOff x="1083494" y="1975820"/>
            <a:chExt cx="3732574" cy="1433877"/>
          </a:xfrm>
        </p:grpSpPr>
        <p:pic>
          <p:nvPicPr>
            <p:cNvPr id="10" name="Picture 9" descr="A close up of a logo&#10;&#10;Description generated with very high confidence">
              <a:extLst>
                <a:ext uri="{FF2B5EF4-FFF2-40B4-BE49-F238E27FC236}">
                  <a16:creationId xmlns:a16="http://schemas.microsoft.com/office/drawing/2014/main" id="{8F9861AA-9A5C-4437-B1E1-C1DF311332E9}"/>
                </a:ext>
              </a:extLst>
            </p:cNvPr>
            <p:cNvPicPr>
              <a:picLocks noChangeAspect="1"/>
            </p:cNvPicPr>
            <p:nvPr/>
          </p:nvPicPr>
          <p:blipFill>
            <a:blip r:embed="rId3"/>
            <a:stretch>
              <a:fillRect/>
            </a:stretch>
          </p:blipFill>
          <p:spPr>
            <a:xfrm>
              <a:off x="1083494" y="1975820"/>
              <a:ext cx="3732574" cy="1433877"/>
            </a:xfrm>
            <a:prstGeom prst="rect">
              <a:avLst/>
            </a:prstGeom>
          </p:spPr>
        </p:pic>
        <p:sp>
          <p:nvSpPr>
            <p:cNvPr id="11" name="Rectangle 10">
              <a:extLst>
                <a:ext uri="{FF2B5EF4-FFF2-40B4-BE49-F238E27FC236}">
                  <a16:creationId xmlns:a16="http://schemas.microsoft.com/office/drawing/2014/main" id="{06DC2284-D2A3-4589-9B8C-E8F2CC9EDA63}"/>
                </a:ext>
              </a:extLst>
            </p:cNvPr>
            <p:cNvSpPr/>
            <p:nvPr/>
          </p:nvSpPr>
          <p:spPr>
            <a:xfrm>
              <a:off x="2458350" y="2187205"/>
              <a:ext cx="926857" cy="707886"/>
            </a:xfrm>
            <a:prstGeom prst="rect">
              <a:avLst/>
            </a:prstGeom>
          </p:spPr>
          <p:txBody>
            <a:bodyPr wrap="none">
              <a:spAutoFit/>
            </a:bodyPr>
            <a:lstStyle/>
            <a:p>
              <a:pPr indent="-190495"/>
              <a:r>
                <a:rPr lang="en" sz="4000" b="1" dirty="0">
                  <a:solidFill>
                    <a:schemeClr val="accent2"/>
                  </a:solidFill>
                </a:rPr>
                <a:t>cat</a:t>
              </a:r>
            </a:p>
          </p:txBody>
        </p:sp>
      </p:grpSp>
      <p:grpSp>
        <p:nvGrpSpPr>
          <p:cNvPr id="12" name="Group 11">
            <a:extLst>
              <a:ext uri="{FF2B5EF4-FFF2-40B4-BE49-F238E27FC236}">
                <a16:creationId xmlns:a16="http://schemas.microsoft.com/office/drawing/2014/main" id="{40A012B1-A885-49B6-B6AF-68B3E6CC2861}"/>
              </a:ext>
            </a:extLst>
          </p:cNvPr>
          <p:cNvGrpSpPr/>
          <p:nvPr/>
        </p:nvGrpSpPr>
        <p:grpSpPr>
          <a:xfrm>
            <a:off x="762000" y="3149121"/>
            <a:ext cx="3732574" cy="1433877"/>
            <a:chOff x="1247283" y="1938464"/>
            <a:chExt cx="3732574" cy="1433877"/>
          </a:xfrm>
        </p:grpSpPr>
        <p:pic>
          <p:nvPicPr>
            <p:cNvPr id="13" name="Picture 12" descr="A close up of a logo&#10;&#10;Description generated with very high confidence">
              <a:extLst>
                <a:ext uri="{FF2B5EF4-FFF2-40B4-BE49-F238E27FC236}">
                  <a16:creationId xmlns:a16="http://schemas.microsoft.com/office/drawing/2014/main" id="{8F9861AA-9A5C-4437-B1E1-C1DF311332E9}"/>
                </a:ext>
              </a:extLst>
            </p:cNvPr>
            <p:cNvPicPr>
              <a:picLocks noChangeAspect="1"/>
            </p:cNvPicPr>
            <p:nvPr/>
          </p:nvPicPr>
          <p:blipFill>
            <a:blip r:embed="rId3"/>
            <a:stretch>
              <a:fillRect/>
            </a:stretch>
          </p:blipFill>
          <p:spPr>
            <a:xfrm>
              <a:off x="1247283" y="1938464"/>
              <a:ext cx="3732574" cy="1433877"/>
            </a:xfrm>
            <a:prstGeom prst="rect">
              <a:avLst/>
            </a:prstGeom>
          </p:spPr>
        </p:pic>
        <p:sp>
          <p:nvSpPr>
            <p:cNvPr id="14" name="Rectangle 13">
              <a:extLst>
                <a:ext uri="{FF2B5EF4-FFF2-40B4-BE49-F238E27FC236}">
                  <a16:creationId xmlns:a16="http://schemas.microsoft.com/office/drawing/2014/main" id="{06DC2284-D2A3-4589-9B8C-E8F2CC9EDA63}"/>
                </a:ext>
              </a:extLst>
            </p:cNvPr>
            <p:cNvSpPr/>
            <p:nvPr/>
          </p:nvSpPr>
          <p:spPr>
            <a:xfrm>
              <a:off x="2366409" y="2132538"/>
              <a:ext cx="1494320" cy="707886"/>
            </a:xfrm>
            <a:prstGeom prst="rect">
              <a:avLst/>
            </a:prstGeom>
          </p:spPr>
          <p:txBody>
            <a:bodyPr wrap="none">
              <a:spAutoFit/>
            </a:bodyPr>
            <a:lstStyle/>
            <a:p>
              <a:pPr indent="-190495"/>
              <a:r>
                <a:rPr lang="en" sz="4000" b="1" dirty="0">
                  <a:solidFill>
                    <a:schemeClr val="accent5"/>
                  </a:solidFill>
                </a:rPr>
                <a:t>show</a:t>
              </a:r>
            </a:p>
          </p:txBody>
        </p:sp>
      </p:grpSp>
    </p:spTree>
    <p:extLst>
      <p:ext uri="{BB962C8B-B14F-4D97-AF65-F5344CB8AC3E}">
        <p14:creationId xmlns:p14="http://schemas.microsoft.com/office/powerpoint/2010/main" val="2402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fade">
                                      <p:cBhvr>
                                        <p:cTn id="3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711"/>
        <p:cNvGrpSpPr/>
        <p:nvPr/>
      </p:nvGrpSpPr>
      <p:grpSpPr>
        <a:xfrm>
          <a:off x="0" y="0"/>
          <a:ext cx="0" cy="0"/>
          <a:chOff x="0" y="0"/>
          <a:chExt cx="0" cy="0"/>
        </a:xfrm>
      </p:grpSpPr>
      <p:sp>
        <p:nvSpPr>
          <p:cNvPr id="712" name="Shape 712"/>
          <p:cNvSpPr txBox="1">
            <a:spLocks noGrp="1"/>
          </p:cNvSpPr>
          <p:nvPr>
            <p:ph type="title"/>
          </p:nvPr>
        </p:nvSpPr>
        <p:spPr>
          <a:xfrm>
            <a:off x="864971" y="303272"/>
            <a:ext cx="7414055" cy="857251"/>
          </a:xfrm>
          <a:prstGeom prst="rect">
            <a:avLst/>
          </a:prstGeom>
          <a:noFill/>
          <a:ln>
            <a:noFill/>
          </a:ln>
        </p:spPr>
        <p:txBody>
          <a:bodyPr lIns="91425" tIns="91425" rIns="91425" bIns="91425" anchor="ctr" anchorCtr="0">
            <a:noAutofit/>
          </a:bodyPr>
          <a:lstStyle/>
          <a:p>
            <a:pPr algn="ctr">
              <a:buSzPct val="25000"/>
            </a:pPr>
            <a:r>
              <a:rPr lang="en" sz="3400" dirty="0">
                <a:solidFill>
                  <a:srgbClr val="50524F"/>
                </a:solidFill>
              </a:rPr>
              <a:t>Pause Point Slide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459" y="235036"/>
            <a:ext cx="1143000" cy="1143000"/>
          </a:xfrm>
          <a:prstGeom prst="rect">
            <a:avLst/>
          </a:prstGeom>
        </p:spPr>
      </p:pic>
      <p:sp>
        <p:nvSpPr>
          <p:cNvPr id="4" name="Wave 3"/>
          <p:cNvSpPr/>
          <p:nvPr/>
        </p:nvSpPr>
        <p:spPr>
          <a:xfrm>
            <a:off x="404491" y="4205947"/>
            <a:ext cx="2644345" cy="1977081"/>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latin typeface="Lucida Sans" panose="020B0602030504020204" pitchFamily="34" charset="0"/>
              </a:rPr>
              <a:t> Work together with your colleagues!</a:t>
            </a:r>
          </a:p>
        </p:txBody>
      </p:sp>
      <p:sp>
        <p:nvSpPr>
          <p:cNvPr id="6" name="Speech Bubble: Rectangle with Corners Rounded 1">
            <a:extLst>
              <a:ext uri="{FF2B5EF4-FFF2-40B4-BE49-F238E27FC236}">
                <a16:creationId xmlns:a16="http://schemas.microsoft.com/office/drawing/2014/main" id="{DB294F13-18CC-4698-9881-61D161167F0C}"/>
              </a:ext>
            </a:extLst>
          </p:cNvPr>
          <p:cNvSpPr/>
          <p:nvPr/>
        </p:nvSpPr>
        <p:spPr>
          <a:xfrm>
            <a:off x="1536163" y="1553950"/>
            <a:ext cx="6300751" cy="1184361"/>
          </a:xfrm>
          <a:prstGeom prst="wedgeRoundRectCallout">
            <a:avLst>
              <a:gd name="adj1" fmla="val -42882"/>
              <a:gd name="adj2" fmla="val 108596"/>
              <a:gd name="adj3" fmla="val 16667"/>
            </a:avLst>
          </a:prstGeom>
          <a:noFill/>
          <a:ln>
            <a:solidFill>
              <a:srgbClr val="505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hape 656"/>
          <p:cNvSpPr txBox="1"/>
          <p:nvPr/>
        </p:nvSpPr>
        <p:spPr>
          <a:xfrm>
            <a:off x="954593" y="1644326"/>
            <a:ext cx="7234813" cy="1003611"/>
          </a:xfrm>
          <a:prstGeom prst="rect">
            <a:avLst/>
          </a:prstGeom>
          <a:noFill/>
          <a:ln>
            <a:noFill/>
          </a:ln>
        </p:spPr>
        <p:txBody>
          <a:bodyPr lIns="91425" tIns="45700" rIns="91425" bIns="45700" anchor="t" anchorCtr="0">
            <a:noAutofit/>
          </a:bodyPr>
          <a:lstStyle/>
          <a:p>
            <a:pPr algn="ctr">
              <a:buClr>
                <a:srgbClr val="000000"/>
              </a:buClr>
              <a:buSzPct val="25000"/>
            </a:pPr>
            <a:r>
              <a:rPr lang="en" sz="3000" dirty="0">
                <a:solidFill>
                  <a:srgbClr val="50524F"/>
                </a:solidFill>
                <a:latin typeface="Lucida Sans" panose="020B0602030504020204" pitchFamily="34" charset="0"/>
              </a:rPr>
              <a:t>How are you today?  </a:t>
            </a:r>
          </a:p>
          <a:p>
            <a:pPr algn="ctr">
              <a:buClr>
                <a:srgbClr val="000000"/>
              </a:buClr>
              <a:buSzPct val="25000"/>
            </a:pPr>
            <a:r>
              <a:rPr lang="en" sz="3000" dirty="0">
                <a:solidFill>
                  <a:srgbClr val="50524F"/>
                </a:solidFill>
                <a:latin typeface="Lucida Sans" panose="020B0602030504020204" pitchFamily="34" charset="0"/>
              </a:rPr>
              <a:t>Are you having fun?</a:t>
            </a:r>
          </a:p>
        </p:txBody>
      </p:sp>
      <p:sp>
        <p:nvSpPr>
          <p:cNvPr id="5" name="Rectangle 4"/>
          <p:cNvSpPr/>
          <p:nvPr/>
        </p:nvSpPr>
        <p:spPr>
          <a:xfrm>
            <a:off x="4208428" y="3884717"/>
            <a:ext cx="4572000" cy="1815882"/>
          </a:xfrm>
          <a:prstGeom prst="rect">
            <a:avLst/>
          </a:prstGeom>
        </p:spPr>
        <p:txBody>
          <a:bodyPr>
            <a:spAutoFit/>
          </a:bodyPr>
          <a:lstStyle/>
          <a:p>
            <a:pPr marL="152396">
              <a:buSzPct val="25000"/>
            </a:pPr>
            <a:r>
              <a:rPr lang="en" sz="2800" dirty="0">
                <a:solidFill>
                  <a:srgbClr val="50524F"/>
                </a:solidFill>
                <a:latin typeface="Lucida Sans" panose="020B0602030504020204" pitchFamily="34" charset="0"/>
              </a:rPr>
              <a:t>How many sentences?</a:t>
            </a:r>
          </a:p>
          <a:p>
            <a:pPr marL="152396">
              <a:buSzPct val="25000"/>
            </a:pPr>
            <a:r>
              <a:rPr lang="en" sz="2800" dirty="0">
                <a:solidFill>
                  <a:srgbClr val="50524F"/>
                </a:solidFill>
                <a:latin typeface="Lucida Sans" panose="020B0602030504020204" pitchFamily="34" charset="0"/>
              </a:rPr>
              <a:t>How many words?</a:t>
            </a:r>
          </a:p>
          <a:p>
            <a:pPr marL="152396">
              <a:buSzPct val="25000"/>
            </a:pPr>
            <a:r>
              <a:rPr lang="en" sz="2800" dirty="0">
                <a:solidFill>
                  <a:srgbClr val="50524F"/>
                </a:solidFill>
                <a:latin typeface="Lucida Sans" panose="020B0602030504020204" pitchFamily="34" charset="0"/>
              </a:rPr>
              <a:t>How many syllables?</a:t>
            </a:r>
          </a:p>
          <a:p>
            <a:pPr marL="152396">
              <a:buSzPct val="25000"/>
            </a:pPr>
            <a:r>
              <a:rPr lang="en" sz="2800" dirty="0">
                <a:solidFill>
                  <a:srgbClr val="50524F"/>
                </a:solidFill>
                <a:latin typeface="Lucida Sans" panose="020B0602030504020204" pitchFamily="34" charset="0"/>
              </a:rPr>
              <a:t>How many phonemes? </a:t>
            </a:r>
          </a:p>
        </p:txBody>
      </p:sp>
    </p:spTree>
    <p:extLst>
      <p:ext uri="{BB962C8B-B14F-4D97-AF65-F5344CB8AC3E}">
        <p14:creationId xmlns:p14="http://schemas.microsoft.com/office/powerpoint/2010/main" val="1727726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Shape 654"/>
          <p:cNvSpPr txBox="1">
            <a:spLocks noGrp="1"/>
          </p:cNvSpPr>
          <p:nvPr>
            <p:ph type="title"/>
          </p:nvPr>
        </p:nvSpPr>
        <p:spPr>
          <a:xfrm>
            <a:off x="457200" y="381560"/>
            <a:ext cx="8229600" cy="857251"/>
          </a:xfrm>
          <a:prstGeom prst="rect">
            <a:avLst/>
          </a:prstGeom>
          <a:noFill/>
          <a:ln>
            <a:noFill/>
          </a:ln>
        </p:spPr>
        <p:txBody>
          <a:bodyPr lIns="91425" tIns="91425" rIns="91425" bIns="91425" anchor="ctr" anchorCtr="0">
            <a:noAutofit/>
          </a:bodyPr>
          <a:lstStyle/>
          <a:p>
            <a:pPr>
              <a:buSzPct val="25000"/>
            </a:pPr>
            <a:r>
              <a:rPr lang="en" dirty="0"/>
              <a:t>Answer Key</a:t>
            </a:r>
          </a:p>
        </p:txBody>
      </p:sp>
      <p:sp>
        <p:nvSpPr>
          <p:cNvPr id="655" name="Shape 655"/>
          <p:cNvSpPr txBox="1">
            <a:spLocks noGrp="1"/>
          </p:cNvSpPr>
          <p:nvPr>
            <p:ph type="body" idx="1"/>
          </p:nvPr>
        </p:nvSpPr>
        <p:spPr>
          <a:xfrm>
            <a:off x="457200" y="3865004"/>
            <a:ext cx="8229600" cy="2097090"/>
          </a:xfrm>
          <a:prstGeom prst="rect">
            <a:avLst/>
          </a:prstGeom>
          <a:noFill/>
          <a:ln>
            <a:noFill/>
          </a:ln>
        </p:spPr>
        <p:txBody>
          <a:bodyPr lIns="91425" tIns="91425" rIns="91425" bIns="91425" anchor="t" anchorCtr="0">
            <a:noAutofit/>
          </a:bodyPr>
          <a:lstStyle/>
          <a:p>
            <a:pPr marL="152396" indent="0">
              <a:spcBef>
                <a:spcPts val="0"/>
              </a:spcBef>
              <a:buSzPct val="25000"/>
              <a:buNone/>
            </a:pPr>
            <a:r>
              <a:rPr lang="en" dirty="0"/>
              <a:t>How many sentences?</a:t>
            </a:r>
          </a:p>
          <a:p>
            <a:pPr marL="152396" indent="0">
              <a:buSzPct val="25000"/>
              <a:buNone/>
            </a:pPr>
            <a:r>
              <a:rPr lang="en" dirty="0"/>
              <a:t>How many words?</a:t>
            </a:r>
          </a:p>
          <a:p>
            <a:pPr marL="152396" indent="0">
              <a:buSzPct val="25000"/>
              <a:buNone/>
            </a:pPr>
            <a:r>
              <a:rPr lang="en" dirty="0"/>
              <a:t>How many syllables?</a:t>
            </a:r>
          </a:p>
          <a:p>
            <a:pPr marL="152396" indent="0">
              <a:buSzPct val="25000"/>
              <a:buNone/>
            </a:pPr>
            <a:r>
              <a:rPr lang="en" dirty="0"/>
              <a:t>How many phonemes? </a:t>
            </a:r>
          </a:p>
        </p:txBody>
      </p:sp>
      <p:sp>
        <p:nvSpPr>
          <p:cNvPr id="656" name="Shape 656"/>
          <p:cNvSpPr txBox="1"/>
          <p:nvPr/>
        </p:nvSpPr>
        <p:spPr>
          <a:xfrm>
            <a:off x="954593" y="1463040"/>
            <a:ext cx="7234813" cy="1003611"/>
          </a:xfrm>
          <a:prstGeom prst="rect">
            <a:avLst/>
          </a:prstGeom>
          <a:noFill/>
          <a:ln>
            <a:noFill/>
          </a:ln>
        </p:spPr>
        <p:txBody>
          <a:bodyPr lIns="91425" tIns="45700" rIns="91425" bIns="45700" anchor="t" anchorCtr="0">
            <a:noAutofit/>
          </a:bodyPr>
          <a:lstStyle/>
          <a:p>
            <a:pPr algn="ctr">
              <a:buClr>
                <a:srgbClr val="000000"/>
              </a:buClr>
              <a:buSzPct val="25000"/>
            </a:pPr>
            <a:r>
              <a:rPr lang="en" sz="3200" dirty="0">
                <a:solidFill>
                  <a:schemeClr val="accent2"/>
                </a:solidFill>
                <a:latin typeface="Lucida Sans" panose="020B0602030504020204" pitchFamily="34" charset="0"/>
              </a:rPr>
              <a:t>How are you today?  </a:t>
            </a:r>
          </a:p>
          <a:p>
            <a:pPr algn="ctr">
              <a:buClr>
                <a:srgbClr val="000000"/>
              </a:buClr>
              <a:buSzPct val="25000"/>
            </a:pPr>
            <a:r>
              <a:rPr lang="en" sz="3200" dirty="0">
                <a:solidFill>
                  <a:schemeClr val="accent2"/>
                </a:solidFill>
                <a:latin typeface="Lucida Sans" panose="020B0602030504020204" pitchFamily="34" charset="0"/>
              </a:rPr>
              <a:t>Are you having fun?</a:t>
            </a:r>
          </a:p>
        </p:txBody>
      </p:sp>
      <p:sp>
        <p:nvSpPr>
          <p:cNvPr id="2" name="Speech Bubble: Rectangle with Corners Rounded 1">
            <a:extLst>
              <a:ext uri="{FF2B5EF4-FFF2-40B4-BE49-F238E27FC236}">
                <a16:creationId xmlns:a16="http://schemas.microsoft.com/office/drawing/2014/main" id="{DB294F13-18CC-4698-9881-61D161167F0C}"/>
              </a:ext>
            </a:extLst>
          </p:cNvPr>
          <p:cNvSpPr/>
          <p:nvPr/>
        </p:nvSpPr>
        <p:spPr>
          <a:xfrm>
            <a:off x="1676400" y="1345936"/>
            <a:ext cx="6195822" cy="1310256"/>
          </a:xfrm>
          <a:prstGeom prst="wedgeRoundRectCallout">
            <a:avLst>
              <a:gd name="adj1" fmla="val -42882"/>
              <a:gd name="adj2" fmla="val 10859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B461C7-3067-4D1F-87D5-7F9547106206}"/>
              </a:ext>
            </a:extLst>
          </p:cNvPr>
          <p:cNvSpPr txBox="1"/>
          <p:nvPr/>
        </p:nvSpPr>
        <p:spPr>
          <a:xfrm>
            <a:off x="4359402" y="3866980"/>
            <a:ext cx="728134" cy="523220"/>
          </a:xfrm>
          <a:prstGeom prst="rect">
            <a:avLst/>
          </a:prstGeom>
          <a:noFill/>
        </p:spPr>
        <p:txBody>
          <a:bodyPr wrap="square" rtlCol="0">
            <a:spAutoFit/>
          </a:bodyPr>
          <a:lstStyle/>
          <a:p>
            <a:r>
              <a:rPr lang="en-US" sz="2800" dirty="0">
                <a:solidFill>
                  <a:srgbClr val="0E6641"/>
                </a:solidFill>
                <a:latin typeface="Lucida Sans" panose="020B0602030504020204" pitchFamily="34" charset="0"/>
              </a:rPr>
              <a:t>2</a:t>
            </a:r>
          </a:p>
        </p:txBody>
      </p:sp>
      <p:sp>
        <p:nvSpPr>
          <p:cNvPr id="8" name="TextBox 7">
            <a:extLst>
              <a:ext uri="{FF2B5EF4-FFF2-40B4-BE49-F238E27FC236}">
                <a16:creationId xmlns:a16="http://schemas.microsoft.com/office/drawing/2014/main" id="{726C1904-3616-4803-AFA9-E1AEC4B76463}"/>
              </a:ext>
            </a:extLst>
          </p:cNvPr>
          <p:cNvSpPr txBox="1"/>
          <p:nvPr/>
        </p:nvSpPr>
        <p:spPr>
          <a:xfrm>
            <a:off x="4359402" y="4282168"/>
            <a:ext cx="728134" cy="523220"/>
          </a:xfrm>
          <a:prstGeom prst="rect">
            <a:avLst/>
          </a:prstGeom>
          <a:noFill/>
        </p:spPr>
        <p:txBody>
          <a:bodyPr wrap="square" rtlCol="0">
            <a:spAutoFit/>
          </a:bodyPr>
          <a:lstStyle/>
          <a:p>
            <a:r>
              <a:rPr lang="en-US" sz="2800" dirty="0">
                <a:solidFill>
                  <a:srgbClr val="0E6641"/>
                </a:solidFill>
                <a:latin typeface="Lucida Sans" panose="020B0602030504020204" pitchFamily="34" charset="0"/>
              </a:rPr>
              <a:t>8</a:t>
            </a:r>
          </a:p>
        </p:txBody>
      </p:sp>
      <p:sp>
        <p:nvSpPr>
          <p:cNvPr id="9" name="TextBox 8">
            <a:extLst>
              <a:ext uri="{FF2B5EF4-FFF2-40B4-BE49-F238E27FC236}">
                <a16:creationId xmlns:a16="http://schemas.microsoft.com/office/drawing/2014/main" id="{5CEB5665-218F-4A81-BE87-783DBC05FBBB}"/>
              </a:ext>
            </a:extLst>
          </p:cNvPr>
          <p:cNvSpPr txBox="1"/>
          <p:nvPr/>
        </p:nvSpPr>
        <p:spPr>
          <a:xfrm>
            <a:off x="4336734" y="4730626"/>
            <a:ext cx="728134" cy="523220"/>
          </a:xfrm>
          <a:prstGeom prst="rect">
            <a:avLst/>
          </a:prstGeom>
          <a:noFill/>
        </p:spPr>
        <p:txBody>
          <a:bodyPr wrap="square" rtlCol="0">
            <a:spAutoFit/>
          </a:bodyPr>
          <a:lstStyle/>
          <a:p>
            <a:r>
              <a:rPr lang="en-US" sz="2800" dirty="0">
                <a:solidFill>
                  <a:srgbClr val="0E6641"/>
                </a:solidFill>
                <a:latin typeface="Lucida Sans" panose="020B0602030504020204" pitchFamily="34" charset="0"/>
              </a:rPr>
              <a:t>10</a:t>
            </a:r>
          </a:p>
        </p:txBody>
      </p:sp>
      <p:sp>
        <p:nvSpPr>
          <p:cNvPr id="10" name="TextBox 9">
            <a:extLst>
              <a:ext uri="{FF2B5EF4-FFF2-40B4-BE49-F238E27FC236}">
                <a16:creationId xmlns:a16="http://schemas.microsoft.com/office/drawing/2014/main" id="{956DB103-CAB0-43D0-AEBF-7407AAFA6971}"/>
              </a:ext>
            </a:extLst>
          </p:cNvPr>
          <p:cNvSpPr txBox="1"/>
          <p:nvPr/>
        </p:nvSpPr>
        <p:spPr>
          <a:xfrm>
            <a:off x="4359402" y="5179084"/>
            <a:ext cx="728134" cy="523220"/>
          </a:xfrm>
          <a:prstGeom prst="rect">
            <a:avLst/>
          </a:prstGeom>
          <a:noFill/>
        </p:spPr>
        <p:txBody>
          <a:bodyPr wrap="square" rtlCol="0">
            <a:spAutoFit/>
          </a:bodyPr>
          <a:lstStyle/>
          <a:p>
            <a:r>
              <a:rPr lang="en-US" sz="2800" dirty="0">
                <a:solidFill>
                  <a:srgbClr val="0E6641"/>
                </a:solidFill>
                <a:latin typeface="Lucida Sans" panose="020B0602030504020204" pitchFamily="34" charset="0"/>
              </a:rPr>
              <a:t>20</a:t>
            </a:r>
          </a:p>
        </p:txBody>
      </p:sp>
      <p:sp>
        <p:nvSpPr>
          <p:cNvPr id="4" name="Rounded Rectangle 3"/>
          <p:cNvSpPr/>
          <p:nvPr/>
        </p:nvSpPr>
        <p:spPr>
          <a:xfrm>
            <a:off x="5110204" y="3029888"/>
            <a:ext cx="3881396" cy="2932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ct val="25000"/>
            </a:pPr>
            <a:r>
              <a:rPr lang="en" sz="1750" dirty="0">
                <a:solidFill>
                  <a:schemeClr val="bg1"/>
                </a:solidFill>
                <a:latin typeface="Lucida Sans" panose="020B0602030504020204" pitchFamily="34" charset="0"/>
                <a:ea typeface="Arial"/>
                <a:cs typeface="Arial"/>
              </a:rPr>
              <a:t>/h/ </a:t>
            </a:r>
            <a:r>
              <a:rPr lang="en-US" sz="1750" dirty="0">
                <a:solidFill>
                  <a:schemeClr val="bg1"/>
                </a:solidFill>
                <a:latin typeface="Lucida Sans" panose="020B0602030504020204" pitchFamily="34" charset="0"/>
              </a:rPr>
              <a:t>/ow/</a:t>
            </a:r>
            <a:r>
              <a:rPr lang="en" sz="1750" dirty="0">
                <a:solidFill>
                  <a:schemeClr val="bg1"/>
                </a:solidFill>
                <a:latin typeface="Lucida Sans" panose="020B0602030504020204" pitchFamily="34" charset="0"/>
                <a:ea typeface="Arial"/>
                <a:cs typeface="Arial"/>
              </a:rPr>
              <a:t>- how (2)</a:t>
            </a:r>
          </a:p>
          <a:p>
            <a:pPr lvl="0">
              <a:buSzPct val="25000"/>
            </a:pPr>
            <a:r>
              <a:rPr lang="en-US" sz="1750" dirty="0">
                <a:solidFill>
                  <a:schemeClr val="bg1"/>
                </a:solidFill>
                <a:latin typeface="Lucida Sans" panose="020B0602030504020204" pitchFamily="34" charset="0"/>
                <a:ea typeface="Arial"/>
                <a:cs typeface="Arial"/>
              </a:rPr>
              <a:t> /a(r)/-are (1)</a:t>
            </a:r>
            <a:endParaRPr lang="en" sz="1750" dirty="0">
              <a:solidFill>
                <a:schemeClr val="bg1"/>
              </a:solidFill>
              <a:latin typeface="Lucida Sans" panose="020B0602030504020204" pitchFamily="34" charset="0"/>
              <a:ea typeface="Arial"/>
              <a:cs typeface="Arial"/>
            </a:endParaRPr>
          </a:p>
          <a:p>
            <a:pPr lvl="0">
              <a:buSzPct val="25000"/>
            </a:pPr>
            <a:r>
              <a:rPr lang="en" sz="1750" dirty="0">
                <a:solidFill>
                  <a:schemeClr val="bg1"/>
                </a:solidFill>
                <a:latin typeface="Lucida Sans" panose="020B0602030504020204" pitchFamily="34" charset="0"/>
                <a:ea typeface="Arial"/>
                <a:cs typeface="Arial"/>
              </a:rPr>
              <a:t>/y/ </a:t>
            </a:r>
            <a:r>
              <a:rPr lang="en-US" sz="1750" dirty="0">
                <a:solidFill>
                  <a:schemeClr val="bg1"/>
                </a:solidFill>
                <a:latin typeface="Lucida Sans" panose="020B0602030504020204" pitchFamily="34" charset="0"/>
              </a:rPr>
              <a:t>/</a:t>
            </a:r>
            <a:r>
              <a:rPr lang="en-US" sz="1750" dirty="0" err="1">
                <a:solidFill>
                  <a:schemeClr val="bg1"/>
                </a:solidFill>
                <a:latin typeface="Lucida Sans" panose="020B0602030504020204" pitchFamily="34" charset="0"/>
              </a:rPr>
              <a:t>ōō</a:t>
            </a:r>
            <a:r>
              <a:rPr lang="en-US" sz="1750" dirty="0">
                <a:solidFill>
                  <a:schemeClr val="bg1"/>
                </a:solidFill>
                <a:latin typeface="Lucida Sans" panose="020B0602030504020204" pitchFamily="34" charset="0"/>
              </a:rPr>
              <a:t>/</a:t>
            </a:r>
            <a:r>
              <a:rPr lang="en" sz="1750" dirty="0">
                <a:solidFill>
                  <a:schemeClr val="bg1"/>
                </a:solidFill>
                <a:latin typeface="Lucida Sans" panose="020B0602030504020204" pitchFamily="34" charset="0"/>
                <a:ea typeface="Arial"/>
                <a:cs typeface="Arial"/>
              </a:rPr>
              <a:t>- you (2)</a:t>
            </a:r>
          </a:p>
          <a:p>
            <a:pPr lvl="0">
              <a:buSzPct val="25000"/>
            </a:pPr>
            <a:r>
              <a:rPr lang="en" sz="1750" dirty="0">
                <a:solidFill>
                  <a:schemeClr val="bg1"/>
                </a:solidFill>
                <a:latin typeface="Lucida Sans" panose="020B0602030504020204" pitchFamily="34" charset="0"/>
                <a:ea typeface="Arial"/>
                <a:cs typeface="Arial"/>
              </a:rPr>
              <a:t>/t/ </a:t>
            </a:r>
            <a:r>
              <a:rPr lang="en-US" sz="1750" dirty="0">
                <a:solidFill>
                  <a:schemeClr val="bg1"/>
                </a:solidFill>
                <a:latin typeface="Lucida Sans" panose="020B0602030504020204" pitchFamily="34" charset="0"/>
              </a:rPr>
              <a:t>/</a:t>
            </a:r>
            <a:r>
              <a:rPr lang="en-US" sz="1750" dirty="0" err="1">
                <a:solidFill>
                  <a:schemeClr val="bg1"/>
                </a:solidFill>
                <a:latin typeface="Lucida Sans" panose="020B0602030504020204" pitchFamily="34" charset="0"/>
              </a:rPr>
              <a:t>ōō</a:t>
            </a:r>
            <a:r>
              <a:rPr lang="en-US" sz="1750" dirty="0">
                <a:solidFill>
                  <a:schemeClr val="bg1"/>
                </a:solidFill>
                <a:latin typeface="Lucida Sans" panose="020B0602030504020204" pitchFamily="34" charset="0"/>
              </a:rPr>
              <a:t>/</a:t>
            </a:r>
            <a:r>
              <a:rPr lang="en" sz="1750" dirty="0">
                <a:solidFill>
                  <a:schemeClr val="bg1"/>
                </a:solidFill>
                <a:latin typeface="Lucida Sans" panose="020B0602030504020204" pitchFamily="34" charset="0"/>
                <a:ea typeface="Arial"/>
                <a:cs typeface="Arial"/>
              </a:rPr>
              <a:t> /d/ </a:t>
            </a:r>
            <a:r>
              <a:rPr lang="en-US" sz="1750" dirty="0">
                <a:solidFill>
                  <a:schemeClr val="bg1"/>
                </a:solidFill>
                <a:latin typeface="Lucida Sans" panose="020B0602030504020204" pitchFamily="34" charset="0"/>
              </a:rPr>
              <a:t>/ā/</a:t>
            </a:r>
            <a:r>
              <a:rPr lang="en" sz="1750" dirty="0">
                <a:solidFill>
                  <a:schemeClr val="bg1"/>
                </a:solidFill>
                <a:latin typeface="Lucida Sans" panose="020B0602030504020204" pitchFamily="34" charset="0"/>
                <a:ea typeface="Arial"/>
                <a:cs typeface="Arial"/>
              </a:rPr>
              <a:t>- today (4)</a:t>
            </a:r>
          </a:p>
          <a:p>
            <a:pPr lvl="0">
              <a:buSzPct val="25000"/>
            </a:pPr>
            <a:r>
              <a:rPr lang="en" sz="1750" dirty="0">
                <a:solidFill>
                  <a:schemeClr val="bg1"/>
                </a:solidFill>
                <a:latin typeface="Lucida Sans" panose="020B0602030504020204" pitchFamily="34" charset="0"/>
                <a:ea typeface="Arial"/>
                <a:cs typeface="Arial"/>
              </a:rPr>
              <a:t>/a(r)/- are (1)</a:t>
            </a:r>
          </a:p>
          <a:p>
            <a:pPr lvl="0" defTabSz="1219170">
              <a:buSzPct val="25000"/>
              <a:defRPr/>
            </a:pPr>
            <a:r>
              <a:rPr lang="en" sz="1750" dirty="0">
                <a:solidFill>
                  <a:schemeClr val="bg1"/>
                </a:solidFill>
                <a:latin typeface="Lucida Sans" panose="020B0602030504020204" pitchFamily="34" charset="0"/>
                <a:ea typeface="Arial"/>
                <a:cs typeface="Arial"/>
              </a:rPr>
              <a:t>/y/ </a:t>
            </a:r>
            <a:r>
              <a:rPr lang="en-US" sz="1750" dirty="0">
                <a:solidFill>
                  <a:schemeClr val="bg1"/>
                </a:solidFill>
                <a:latin typeface="Lucida Sans" panose="020B0602030504020204" pitchFamily="34" charset="0"/>
              </a:rPr>
              <a:t>/</a:t>
            </a:r>
            <a:r>
              <a:rPr lang="en-US" sz="1750" dirty="0" err="1">
                <a:solidFill>
                  <a:schemeClr val="bg1"/>
                </a:solidFill>
                <a:latin typeface="Lucida Sans" panose="020B0602030504020204" pitchFamily="34" charset="0"/>
              </a:rPr>
              <a:t>ōō</a:t>
            </a:r>
            <a:r>
              <a:rPr lang="en-US" sz="1750" dirty="0">
                <a:solidFill>
                  <a:schemeClr val="bg1"/>
                </a:solidFill>
                <a:latin typeface="Lucida Sans" panose="020B0602030504020204" pitchFamily="34" charset="0"/>
              </a:rPr>
              <a:t>/- </a:t>
            </a:r>
            <a:r>
              <a:rPr lang="en" sz="1750" dirty="0">
                <a:solidFill>
                  <a:schemeClr val="bg1"/>
                </a:solidFill>
                <a:latin typeface="Lucida Sans" panose="020B0602030504020204" pitchFamily="34" charset="0"/>
                <a:ea typeface="Arial"/>
                <a:cs typeface="Arial"/>
              </a:rPr>
              <a:t>you (2)</a:t>
            </a:r>
          </a:p>
          <a:p>
            <a:pPr lvl="0" defTabSz="1219170">
              <a:buSzPct val="25000"/>
              <a:defRPr/>
            </a:pPr>
            <a:r>
              <a:rPr lang="en" sz="1750" dirty="0">
                <a:solidFill>
                  <a:schemeClr val="bg1"/>
                </a:solidFill>
                <a:latin typeface="Lucida Sans" panose="020B0602030504020204" pitchFamily="34" charset="0"/>
                <a:ea typeface="Arial"/>
                <a:cs typeface="Arial"/>
              </a:rPr>
              <a:t>/h/ /a/ /v/ /i/ /ng/- having (5)</a:t>
            </a:r>
          </a:p>
          <a:p>
            <a:pPr lvl="0" defTabSz="1219170">
              <a:buSzPct val="25000"/>
              <a:defRPr/>
            </a:pPr>
            <a:r>
              <a:rPr lang="en" sz="1750" dirty="0">
                <a:solidFill>
                  <a:schemeClr val="bg1"/>
                </a:solidFill>
                <a:latin typeface="Lucida Sans" panose="020B0602030504020204" pitchFamily="34" charset="0"/>
                <a:ea typeface="Arial"/>
                <a:cs typeface="Arial"/>
              </a:rPr>
              <a:t>/f/ /u/ /n/- fun (3)</a:t>
            </a:r>
          </a:p>
        </p:txBody>
      </p:sp>
    </p:spTree>
    <p:extLst>
      <p:ext uri="{BB962C8B-B14F-4D97-AF65-F5344CB8AC3E}">
        <p14:creationId xmlns:p14="http://schemas.microsoft.com/office/powerpoint/2010/main" val="159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93F6D-3F92-4CEE-92E5-2F4BA555477F}"/>
              </a:ext>
            </a:extLst>
          </p:cNvPr>
          <p:cNvSpPr>
            <a:spLocks noGrp="1"/>
          </p:cNvSpPr>
          <p:nvPr>
            <p:ph type="title"/>
          </p:nvPr>
        </p:nvSpPr>
        <p:spPr/>
        <p:txBody>
          <a:bodyPr/>
          <a:lstStyle/>
          <a:p>
            <a:r>
              <a:rPr lang="en-US" dirty="0">
                <a:solidFill>
                  <a:srgbClr val="50524F"/>
                </a:solidFill>
              </a:rPr>
              <a:t>Why Phonemic Awareness? </a:t>
            </a:r>
          </a:p>
        </p:txBody>
      </p:sp>
      <p:sp>
        <p:nvSpPr>
          <p:cNvPr id="3" name="Text Placeholder 2">
            <a:extLst>
              <a:ext uri="{FF2B5EF4-FFF2-40B4-BE49-F238E27FC236}">
                <a16:creationId xmlns:a16="http://schemas.microsoft.com/office/drawing/2014/main" id="{D895958E-4D12-4709-B1FA-73571331AD05}"/>
              </a:ext>
            </a:extLst>
          </p:cNvPr>
          <p:cNvSpPr>
            <a:spLocks noGrp="1"/>
          </p:cNvSpPr>
          <p:nvPr>
            <p:ph type="body" idx="1"/>
          </p:nvPr>
        </p:nvSpPr>
        <p:spPr>
          <a:xfrm>
            <a:off x="457200" y="1417636"/>
            <a:ext cx="8229600" cy="4525963"/>
          </a:xfrm>
        </p:spPr>
        <p:txBody>
          <a:bodyPr/>
          <a:lstStyle/>
          <a:p>
            <a:pPr marL="304792" indent="0">
              <a:buNone/>
            </a:pPr>
            <a:r>
              <a:rPr lang="en-US" sz="2600" dirty="0">
                <a:solidFill>
                  <a:srgbClr val="50524F"/>
                </a:solidFill>
                <a:latin typeface="Lucida Sans" panose="020B0602030504020204" pitchFamily="34" charset="0"/>
                <a:ea typeface="Arial"/>
                <a:cs typeface="Arial"/>
                <a:sym typeface="Arial"/>
              </a:rPr>
              <a:t>Research indicates that, without direct instructional support, phonemic awareness eludes roughly 25% of middle-class first graders and substantially more low income students. These students evidence serious difficulty in learning to read and write. </a:t>
            </a:r>
          </a:p>
          <a:p>
            <a:pPr marL="304792" indent="0">
              <a:buNone/>
            </a:pPr>
            <a:r>
              <a:rPr lang="en" sz="2600" i="1" dirty="0">
                <a:solidFill>
                  <a:srgbClr val="50524F"/>
                </a:solidFill>
                <a:latin typeface="Lucida Sans" panose="020B0602030504020204" pitchFamily="34" charset="0"/>
                <a:ea typeface="Arial"/>
                <a:cs typeface="Arial"/>
                <a:sym typeface="Arial"/>
              </a:rPr>
              <a:t> – Adams (1990)</a:t>
            </a:r>
          </a:p>
          <a:p>
            <a:endParaRPr lang="en-US" dirty="0"/>
          </a:p>
        </p:txBody>
      </p:sp>
      <p:pic>
        <p:nvPicPr>
          <p:cNvPr id="5" name="Picture 4" descr="A drawing of a cartoon character&#10;&#10;Description generated with high confidence">
            <a:extLst>
              <a:ext uri="{FF2B5EF4-FFF2-40B4-BE49-F238E27FC236}">
                <a16:creationId xmlns:a16="http://schemas.microsoft.com/office/drawing/2014/main" id="{8ACAD6DA-A6D2-4605-9F35-1AE493C62A06}"/>
              </a:ext>
            </a:extLst>
          </p:cNvPr>
          <p:cNvPicPr>
            <a:picLocks noChangeAspect="1"/>
          </p:cNvPicPr>
          <p:nvPr/>
        </p:nvPicPr>
        <p:blipFill>
          <a:blip r:embed="rId3"/>
          <a:stretch>
            <a:fillRect/>
          </a:stretch>
        </p:blipFill>
        <p:spPr>
          <a:xfrm>
            <a:off x="3148012" y="4569995"/>
            <a:ext cx="2847975" cy="1600200"/>
          </a:xfrm>
          <a:prstGeom prst="rect">
            <a:avLst/>
          </a:prstGeom>
        </p:spPr>
      </p:pic>
    </p:spTree>
    <p:extLst>
      <p:ext uri="{BB962C8B-B14F-4D97-AF65-F5344CB8AC3E}">
        <p14:creationId xmlns:p14="http://schemas.microsoft.com/office/powerpoint/2010/main" val="2990134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64380-E079-4653-80CC-1BF58A53DD84}"/>
              </a:ext>
            </a:extLst>
          </p:cNvPr>
          <p:cNvSpPr>
            <a:spLocks noGrp="1"/>
          </p:cNvSpPr>
          <p:nvPr>
            <p:ph type="title"/>
          </p:nvPr>
        </p:nvSpPr>
        <p:spPr/>
        <p:txBody>
          <a:bodyPr/>
          <a:lstStyle/>
          <a:p>
            <a:r>
              <a:rPr lang="en-US" sz="3000" dirty="0"/>
              <a:t>Listening for Phonemes </a:t>
            </a:r>
          </a:p>
        </p:txBody>
      </p:sp>
    </p:spTree>
    <p:extLst>
      <p:ext uri="{BB962C8B-B14F-4D97-AF65-F5344CB8AC3E}">
        <p14:creationId xmlns:p14="http://schemas.microsoft.com/office/powerpoint/2010/main" val="1695805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50524F"/>
                </a:solidFill>
              </a:rPr>
              <a:t>Course Instructors</a:t>
            </a:r>
          </a:p>
        </p:txBody>
      </p:sp>
      <p:sp>
        <p:nvSpPr>
          <p:cNvPr id="6" name="Text Placeholder 5"/>
          <p:cNvSpPr>
            <a:spLocks noGrp="1"/>
          </p:cNvSpPr>
          <p:nvPr>
            <p:ph type="body" idx="1"/>
          </p:nvPr>
        </p:nvSpPr>
        <p:spPr>
          <a:xfrm>
            <a:off x="457200" y="1261534"/>
            <a:ext cx="4334933" cy="4525963"/>
          </a:xfrm>
        </p:spPr>
        <p:txBody>
          <a:bodyPr/>
          <a:lstStyle/>
          <a:p>
            <a:pPr marL="304792" indent="0">
              <a:buNone/>
            </a:pPr>
            <a:r>
              <a:rPr lang="en-US" dirty="0"/>
              <a:t>David Liben, </a:t>
            </a:r>
          </a:p>
          <a:p>
            <a:pPr marL="304792" indent="0">
              <a:buNone/>
            </a:pPr>
            <a:r>
              <a:rPr lang="en-US" dirty="0"/>
              <a:t>Senior Content Specialist</a:t>
            </a:r>
          </a:p>
        </p:txBody>
      </p:sp>
      <p:sp>
        <p:nvSpPr>
          <p:cNvPr id="7" name="Text Placeholder 6"/>
          <p:cNvSpPr>
            <a:spLocks noGrp="1"/>
          </p:cNvSpPr>
          <p:nvPr>
            <p:ph type="body" idx="2"/>
          </p:nvPr>
        </p:nvSpPr>
        <p:spPr>
          <a:xfrm>
            <a:off x="4648201" y="1261533"/>
            <a:ext cx="4038599" cy="4525963"/>
          </a:xfrm>
        </p:spPr>
        <p:txBody>
          <a:bodyPr/>
          <a:lstStyle/>
          <a:p>
            <a:pPr marL="304792" indent="0">
              <a:buNone/>
            </a:pPr>
            <a:r>
              <a:rPr lang="en-US" dirty="0"/>
              <a:t>Carey Swanson, ELA/Literacy Specialist</a:t>
            </a:r>
          </a:p>
        </p:txBody>
      </p:sp>
      <p:pic>
        <p:nvPicPr>
          <p:cNvPr id="1026" name="Picture 2" descr="https://achievethecore.org/content/upload/dav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228" y="2176960"/>
            <a:ext cx="2413002" cy="3622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827" y="2404533"/>
            <a:ext cx="2375695" cy="3167593"/>
          </a:xfrm>
          <a:prstGeom prst="rect">
            <a:avLst/>
          </a:prstGeom>
        </p:spPr>
      </p:pic>
    </p:spTree>
    <p:extLst>
      <p:ext uri="{BB962C8B-B14F-4D97-AF65-F5344CB8AC3E}">
        <p14:creationId xmlns:p14="http://schemas.microsoft.com/office/powerpoint/2010/main" val="701582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B0687-B132-4778-BAB9-8974E0E92FB8}"/>
              </a:ext>
            </a:extLst>
          </p:cNvPr>
          <p:cNvSpPr>
            <a:spLocks noGrp="1"/>
          </p:cNvSpPr>
          <p:nvPr>
            <p:ph type="title"/>
          </p:nvPr>
        </p:nvSpPr>
        <p:spPr/>
        <p:txBody>
          <a:bodyPr/>
          <a:lstStyle/>
          <a:p>
            <a:r>
              <a:rPr lang="en-US" sz="2800" dirty="0"/>
              <a:t>Task: Listening for Words vs. Phonemes </a:t>
            </a:r>
          </a:p>
        </p:txBody>
      </p:sp>
      <p:sp>
        <p:nvSpPr>
          <p:cNvPr id="3" name="Title 1">
            <a:extLst>
              <a:ext uri="{FF2B5EF4-FFF2-40B4-BE49-F238E27FC236}">
                <a16:creationId xmlns:a16="http://schemas.microsoft.com/office/drawing/2014/main" id="{90A379DC-6B85-495B-A5B5-D3E6253F2E0B}"/>
              </a:ext>
            </a:extLst>
          </p:cNvPr>
          <p:cNvSpPr txBox="1">
            <a:spLocks/>
          </p:cNvSpPr>
          <p:nvPr/>
        </p:nvSpPr>
        <p:spPr>
          <a:xfrm>
            <a:off x="457200" y="2018354"/>
            <a:ext cx="8458200" cy="857250"/>
          </a:xfrm>
          <a:prstGeom prst="rect">
            <a:avLst/>
          </a:prstGeom>
          <a:noFill/>
          <a:ln>
            <a:noFill/>
          </a:ln>
        </p:spPr>
        <p:txBody>
          <a:bodyPr lIns="68569" tIns="68569" rIns="68569" bIns="68569"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2600" i="1" dirty="0"/>
              <a:t>Listen to the words. </a:t>
            </a:r>
          </a:p>
          <a:p>
            <a:r>
              <a:rPr lang="en-US" sz="2600" i="1" dirty="0"/>
              <a:t>When you hear the word “dog,” give a thumbs up. </a:t>
            </a:r>
          </a:p>
        </p:txBody>
      </p:sp>
      <p:pic>
        <p:nvPicPr>
          <p:cNvPr id="5" name="Picture 4" descr="A picture containing silhouette&#10;&#10;Description generated with high confidence">
            <a:extLst>
              <a:ext uri="{FF2B5EF4-FFF2-40B4-BE49-F238E27FC236}">
                <a16:creationId xmlns:a16="http://schemas.microsoft.com/office/drawing/2014/main" id="{A001038D-ECDE-43C7-8228-B66963257C92}"/>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730327" y="3289960"/>
            <a:ext cx="1683347" cy="1763085"/>
          </a:xfrm>
          <a:prstGeom prst="rect">
            <a:avLst/>
          </a:prstGeom>
        </p:spPr>
      </p:pic>
    </p:spTree>
    <p:extLst>
      <p:ext uri="{BB962C8B-B14F-4D97-AF65-F5344CB8AC3E}">
        <p14:creationId xmlns:p14="http://schemas.microsoft.com/office/powerpoint/2010/main" val="1725489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B0687-B132-4778-BAB9-8974E0E92FB8}"/>
              </a:ext>
            </a:extLst>
          </p:cNvPr>
          <p:cNvSpPr>
            <a:spLocks noGrp="1"/>
          </p:cNvSpPr>
          <p:nvPr>
            <p:ph type="title"/>
          </p:nvPr>
        </p:nvSpPr>
        <p:spPr/>
        <p:txBody>
          <a:bodyPr/>
          <a:lstStyle/>
          <a:p>
            <a:r>
              <a:rPr lang="en-US" sz="2800" dirty="0"/>
              <a:t>Task: Listening for Words vs. Phonemes </a:t>
            </a:r>
          </a:p>
        </p:txBody>
      </p:sp>
      <p:sp>
        <p:nvSpPr>
          <p:cNvPr id="3" name="Title 1">
            <a:extLst>
              <a:ext uri="{FF2B5EF4-FFF2-40B4-BE49-F238E27FC236}">
                <a16:creationId xmlns:a16="http://schemas.microsoft.com/office/drawing/2014/main" id="{90A379DC-6B85-495B-A5B5-D3E6253F2E0B}"/>
              </a:ext>
            </a:extLst>
          </p:cNvPr>
          <p:cNvSpPr txBox="1">
            <a:spLocks/>
          </p:cNvSpPr>
          <p:nvPr/>
        </p:nvSpPr>
        <p:spPr>
          <a:xfrm>
            <a:off x="457200" y="1925173"/>
            <a:ext cx="8395138" cy="857250"/>
          </a:xfrm>
          <a:prstGeom prst="rect">
            <a:avLst/>
          </a:prstGeom>
          <a:noFill/>
          <a:ln>
            <a:noFill/>
          </a:ln>
        </p:spPr>
        <p:txBody>
          <a:bodyPr lIns="68569" tIns="68569" rIns="68569" bIns="68569"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2600" i="1" dirty="0"/>
              <a:t>Listen to the words. </a:t>
            </a:r>
          </a:p>
          <a:p>
            <a:r>
              <a:rPr lang="en-US" sz="2600" i="1" dirty="0"/>
              <a:t>When you hear the /t/ sound, give a thumbs up. </a:t>
            </a:r>
          </a:p>
        </p:txBody>
      </p:sp>
      <p:pic>
        <p:nvPicPr>
          <p:cNvPr id="6" name="Picture 5" descr="A picture containing silhouette&#10;&#10;Description generated with high confidence">
            <a:extLst>
              <a:ext uri="{FF2B5EF4-FFF2-40B4-BE49-F238E27FC236}">
                <a16:creationId xmlns:a16="http://schemas.microsoft.com/office/drawing/2014/main" id="{A001038D-ECDE-43C7-8228-B66963257C92}"/>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730327" y="3289960"/>
            <a:ext cx="1683347" cy="1763085"/>
          </a:xfrm>
          <a:prstGeom prst="rect">
            <a:avLst/>
          </a:prstGeom>
        </p:spPr>
      </p:pic>
    </p:spTree>
    <p:extLst>
      <p:ext uri="{BB962C8B-B14F-4D97-AF65-F5344CB8AC3E}">
        <p14:creationId xmlns:p14="http://schemas.microsoft.com/office/powerpoint/2010/main" val="2675564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0D00CD-E889-4E5E-83C1-FA8A84CFCF47}"/>
              </a:ext>
            </a:extLst>
          </p:cNvPr>
          <p:cNvSpPr>
            <a:spLocks noGrp="1"/>
          </p:cNvSpPr>
          <p:nvPr>
            <p:ph type="title"/>
          </p:nvPr>
        </p:nvSpPr>
        <p:spPr>
          <a:xfrm>
            <a:off x="3128548" y="2854400"/>
            <a:ext cx="5808134" cy="857250"/>
          </a:xfrm>
        </p:spPr>
        <p:txBody>
          <a:bodyPr/>
          <a:lstStyle/>
          <a:p>
            <a:pPr algn="ctr"/>
            <a:r>
              <a:rPr lang="en-US" sz="4500" dirty="0"/>
              <a:t>Which task was more difficult? </a:t>
            </a:r>
            <a:br>
              <a:rPr lang="en-US" sz="4500" dirty="0"/>
            </a:br>
            <a:r>
              <a:rPr lang="en-US" sz="4500" dirty="0"/>
              <a:t>Why? </a:t>
            </a:r>
          </a:p>
        </p:txBody>
      </p:sp>
      <p:pic>
        <p:nvPicPr>
          <p:cNvPr id="9" name="Picture 8">
            <a:extLst>
              <a:ext uri="{FF2B5EF4-FFF2-40B4-BE49-F238E27FC236}">
                <a16:creationId xmlns:a16="http://schemas.microsoft.com/office/drawing/2014/main" id="{90891937-2D85-4DAE-AFC4-E12108C38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07" y="1695601"/>
            <a:ext cx="2753315" cy="3174849"/>
          </a:xfrm>
          <a:prstGeom prst="rect">
            <a:avLst/>
          </a:prstGeom>
        </p:spPr>
      </p:pic>
    </p:spTree>
    <p:extLst>
      <p:ext uri="{BB962C8B-B14F-4D97-AF65-F5344CB8AC3E}">
        <p14:creationId xmlns:p14="http://schemas.microsoft.com/office/powerpoint/2010/main" val="1747154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0D00CD-E889-4E5E-83C1-FA8A84CFCF47}"/>
              </a:ext>
            </a:extLst>
          </p:cNvPr>
          <p:cNvSpPr>
            <a:spLocks noGrp="1"/>
          </p:cNvSpPr>
          <p:nvPr>
            <p:ph type="title"/>
          </p:nvPr>
        </p:nvSpPr>
        <p:spPr>
          <a:xfrm>
            <a:off x="2980267" y="2571750"/>
            <a:ext cx="5808134" cy="857250"/>
          </a:xfrm>
        </p:spPr>
        <p:txBody>
          <a:bodyPr/>
          <a:lstStyle/>
          <a:p>
            <a:pPr algn="ctr"/>
            <a:r>
              <a:rPr lang="en-US" sz="4400" dirty="0"/>
              <a:t>Our brains are not set up to be consciously aware of phonemes!</a:t>
            </a:r>
          </a:p>
        </p:txBody>
      </p:sp>
      <p:pic>
        <p:nvPicPr>
          <p:cNvPr id="9" name="Picture 8">
            <a:extLst>
              <a:ext uri="{FF2B5EF4-FFF2-40B4-BE49-F238E27FC236}">
                <a16:creationId xmlns:a16="http://schemas.microsoft.com/office/drawing/2014/main" id="{90891937-2D85-4DAE-AFC4-E12108C38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573" y="1558018"/>
            <a:ext cx="1622567" cy="1870982"/>
          </a:xfrm>
          <a:prstGeom prst="rect">
            <a:avLst/>
          </a:prstGeom>
        </p:spPr>
      </p:pic>
      <p:pic>
        <p:nvPicPr>
          <p:cNvPr id="5" name="Picture 4">
            <a:extLst>
              <a:ext uri="{FF2B5EF4-FFF2-40B4-BE49-F238E27FC236}">
                <a16:creationId xmlns:a16="http://schemas.microsoft.com/office/drawing/2014/main" id="{10E36D03-9E37-465D-AF6D-EBD3B8C023B8}"/>
              </a:ext>
            </a:extLst>
          </p:cNvPr>
          <p:cNvPicPr>
            <a:picLocks noChangeAspect="1"/>
          </p:cNvPicPr>
          <p:nvPr/>
        </p:nvPicPr>
        <p:blipFill>
          <a:blip r:embed="rId4"/>
          <a:stretch>
            <a:fillRect/>
          </a:stretch>
        </p:blipFill>
        <p:spPr>
          <a:xfrm>
            <a:off x="220582" y="3611868"/>
            <a:ext cx="3062548" cy="1331870"/>
          </a:xfrm>
          <a:prstGeom prst="rect">
            <a:avLst/>
          </a:prstGeom>
        </p:spPr>
      </p:pic>
    </p:spTree>
    <p:extLst>
      <p:ext uri="{BB962C8B-B14F-4D97-AF65-F5344CB8AC3E}">
        <p14:creationId xmlns:p14="http://schemas.microsoft.com/office/powerpoint/2010/main" val="2144071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A92F8-E9EB-4DA0-91A3-ECCEE6BC983E}"/>
              </a:ext>
            </a:extLst>
          </p:cNvPr>
          <p:cNvSpPr>
            <a:spLocks noGrp="1"/>
          </p:cNvSpPr>
          <p:nvPr>
            <p:ph type="title"/>
          </p:nvPr>
        </p:nvSpPr>
        <p:spPr>
          <a:xfrm>
            <a:off x="457200" y="2568178"/>
            <a:ext cx="8229600" cy="857250"/>
          </a:xfrm>
        </p:spPr>
        <p:txBody>
          <a:bodyPr/>
          <a:lstStyle/>
          <a:p>
            <a:pPr algn="ctr"/>
            <a:r>
              <a:rPr lang="en-US" sz="3300" dirty="0"/>
              <a:t>Let’s see what this might feel like for a kindergarten student… </a:t>
            </a:r>
          </a:p>
        </p:txBody>
      </p:sp>
    </p:spTree>
    <p:extLst>
      <p:ext uri="{BB962C8B-B14F-4D97-AF65-F5344CB8AC3E}">
        <p14:creationId xmlns:p14="http://schemas.microsoft.com/office/powerpoint/2010/main" val="2840384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ow to pronounce Purple in Arabic _ بنفسجي">
            <a:hlinkClick r:id="" action="ppaction://media"/>
            <a:extLst>
              <a:ext uri="{FF2B5EF4-FFF2-40B4-BE49-F238E27FC236}">
                <a16:creationId xmlns:a16="http://schemas.microsoft.com/office/drawing/2014/main" id="{7CC612BD-AC06-4E58-91A7-6F20AA4ACA3A}"/>
              </a:ext>
            </a:extLst>
          </p:cNvPr>
          <p:cNvPicPr>
            <a:picLocks noChangeAspect="1"/>
          </p:cNvPicPr>
          <p:nvPr>
            <a:videoFile r:link="rId1"/>
            <p:extLst>
              <p:ext uri="{DAA4B4D4-6D71-4841-9C94-3DE7FCFB9230}">
                <p14:media xmlns:p14="http://schemas.microsoft.com/office/powerpoint/2010/main" r:embed="rId2">
                  <p14:trim st="3915"/>
                </p14:media>
              </p:ext>
            </p:extLst>
          </p:nvPr>
        </p:nvPicPr>
        <p:blipFill>
          <a:blip r:embed="rId5"/>
          <a:stretch>
            <a:fillRect/>
          </a:stretch>
        </p:blipFill>
        <p:spPr>
          <a:xfrm>
            <a:off x="2162575" y="1550942"/>
            <a:ext cx="4758724" cy="2676782"/>
          </a:xfrm>
          <a:prstGeom prst="rect">
            <a:avLst/>
          </a:prstGeom>
        </p:spPr>
      </p:pic>
      <p:sp>
        <p:nvSpPr>
          <p:cNvPr id="4" name="Rectangle 3">
            <a:extLst>
              <a:ext uri="{FF2B5EF4-FFF2-40B4-BE49-F238E27FC236}">
                <a16:creationId xmlns:a16="http://schemas.microsoft.com/office/drawing/2014/main" id="{0153CBB3-57B1-444E-976D-735A3CF53BF7}"/>
              </a:ext>
            </a:extLst>
          </p:cNvPr>
          <p:cNvSpPr/>
          <p:nvPr/>
        </p:nvSpPr>
        <p:spPr>
          <a:xfrm>
            <a:off x="639804" y="1243628"/>
            <a:ext cx="6832601" cy="3481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AF08841A-F440-42E4-8CF1-3DE90D4D4E87}"/>
              </a:ext>
            </a:extLst>
          </p:cNvPr>
          <p:cNvSpPr>
            <a:spLocks noGrp="1"/>
          </p:cNvSpPr>
          <p:nvPr>
            <p:ph type="title"/>
          </p:nvPr>
        </p:nvSpPr>
        <p:spPr>
          <a:xfrm>
            <a:off x="1411129" y="2411481"/>
            <a:ext cx="6426200" cy="857250"/>
          </a:xfrm>
        </p:spPr>
        <p:txBody>
          <a:bodyPr/>
          <a:lstStyle/>
          <a:p>
            <a:pPr algn="ctr"/>
            <a:r>
              <a:rPr lang="en-US" sz="4050" dirty="0">
                <a:solidFill>
                  <a:srgbClr val="17A96A"/>
                </a:solidFill>
              </a:rPr>
              <a:t>Task</a:t>
            </a:r>
            <a:br>
              <a:rPr lang="en-US" sz="4050" dirty="0"/>
            </a:br>
            <a:r>
              <a:rPr lang="en-US" sz="4050" dirty="0"/>
              <a:t>Can you identify the Arabic phonemes in this word? </a:t>
            </a:r>
          </a:p>
        </p:txBody>
      </p:sp>
    </p:spTree>
    <p:extLst>
      <p:ext uri="{BB962C8B-B14F-4D97-AF65-F5344CB8AC3E}">
        <p14:creationId xmlns:p14="http://schemas.microsoft.com/office/powerpoint/2010/main" val="383243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0D00CD-E889-4E5E-83C1-FA8A84CFCF47}"/>
              </a:ext>
            </a:extLst>
          </p:cNvPr>
          <p:cNvSpPr>
            <a:spLocks noGrp="1"/>
          </p:cNvSpPr>
          <p:nvPr>
            <p:ph type="title"/>
          </p:nvPr>
        </p:nvSpPr>
        <p:spPr>
          <a:xfrm>
            <a:off x="479140" y="1427767"/>
            <a:ext cx="8185721" cy="857250"/>
          </a:xfrm>
        </p:spPr>
        <p:txBody>
          <a:bodyPr/>
          <a:lstStyle/>
          <a:p>
            <a:pPr algn="ctr"/>
            <a:r>
              <a:rPr lang="en-US" sz="3300" dirty="0"/>
              <a:t>There is nothing acoustically discrete about phonemes. </a:t>
            </a:r>
            <a:br>
              <a:rPr lang="en-US" sz="3300" dirty="0"/>
            </a:br>
            <a:r>
              <a:rPr lang="en-US" sz="3300" dirty="0"/>
              <a:t>So…students need lots of oral practice</a:t>
            </a:r>
            <a:r>
              <a:rPr lang="en-US" sz="3600" dirty="0"/>
              <a:t>!</a:t>
            </a:r>
          </a:p>
        </p:txBody>
      </p:sp>
      <p:pic>
        <p:nvPicPr>
          <p:cNvPr id="9" name="Picture 8">
            <a:extLst>
              <a:ext uri="{FF2B5EF4-FFF2-40B4-BE49-F238E27FC236}">
                <a16:creationId xmlns:a16="http://schemas.microsoft.com/office/drawing/2014/main" id="{90891937-2D85-4DAE-AFC4-E12108C38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40" y="3069243"/>
            <a:ext cx="1622567" cy="1870982"/>
          </a:xfrm>
          <a:prstGeom prst="rect">
            <a:avLst/>
          </a:prstGeom>
        </p:spPr>
      </p:pic>
      <p:pic>
        <p:nvPicPr>
          <p:cNvPr id="4" name="Picture 3" descr="A picture containing clipart&#10;&#10;Description generated with very high confidence">
            <a:extLst>
              <a:ext uri="{FF2B5EF4-FFF2-40B4-BE49-F238E27FC236}">
                <a16:creationId xmlns:a16="http://schemas.microsoft.com/office/drawing/2014/main" id="{4B26479C-C9FA-49F7-B181-7F576D8A4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4452" y="3172486"/>
            <a:ext cx="1164431" cy="1664494"/>
          </a:xfrm>
          <a:prstGeom prst="rect">
            <a:avLst/>
          </a:prstGeom>
        </p:spPr>
      </p:pic>
      <p:pic>
        <p:nvPicPr>
          <p:cNvPr id="5" name="Picture 4">
            <a:extLst>
              <a:ext uri="{FF2B5EF4-FFF2-40B4-BE49-F238E27FC236}">
                <a16:creationId xmlns:a16="http://schemas.microsoft.com/office/drawing/2014/main" id="{B511506F-44AC-4E23-9030-05740D5DB879}"/>
              </a:ext>
            </a:extLst>
          </p:cNvPr>
          <p:cNvPicPr>
            <a:picLocks noChangeAspect="1"/>
          </p:cNvPicPr>
          <p:nvPr/>
        </p:nvPicPr>
        <p:blipFill>
          <a:blip r:embed="rId5"/>
          <a:stretch>
            <a:fillRect/>
          </a:stretch>
        </p:blipFill>
        <p:spPr>
          <a:xfrm>
            <a:off x="4196559" y="3429001"/>
            <a:ext cx="1603109" cy="930723"/>
          </a:xfrm>
          <a:prstGeom prst="rect">
            <a:avLst/>
          </a:prstGeom>
        </p:spPr>
      </p:pic>
      <p:pic>
        <p:nvPicPr>
          <p:cNvPr id="7" name="Picture 6">
            <a:extLst>
              <a:ext uri="{FF2B5EF4-FFF2-40B4-BE49-F238E27FC236}">
                <a16:creationId xmlns:a16="http://schemas.microsoft.com/office/drawing/2014/main" id="{75BC181E-93A5-4B7B-A347-97950D5C53C6}"/>
              </a:ext>
            </a:extLst>
          </p:cNvPr>
          <p:cNvPicPr>
            <a:picLocks noChangeAspect="1"/>
          </p:cNvPicPr>
          <p:nvPr/>
        </p:nvPicPr>
        <p:blipFill>
          <a:blip r:embed="rId6"/>
          <a:stretch>
            <a:fillRect/>
          </a:stretch>
        </p:blipFill>
        <p:spPr>
          <a:xfrm>
            <a:off x="7264057" y="3445933"/>
            <a:ext cx="1400804" cy="868853"/>
          </a:xfrm>
          <a:prstGeom prst="rect">
            <a:avLst/>
          </a:prstGeom>
        </p:spPr>
      </p:pic>
      <p:pic>
        <p:nvPicPr>
          <p:cNvPr id="8" name="Picture 7">
            <a:extLst>
              <a:ext uri="{FF2B5EF4-FFF2-40B4-BE49-F238E27FC236}">
                <a16:creationId xmlns:a16="http://schemas.microsoft.com/office/drawing/2014/main" id="{D52EDEBF-358A-468D-8015-1D765CD69179}"/>
              </a:ext>
            </a:extLst>
          </p:cNvPr>
          <p:cNvPicPr>
            <a:picLocks noChangeAspect="1"/>
          </p:cNvPicPr>
          <p:nvPr/>
        </p:nvPicPr>
        <p:blipFill>
          <a:blip r:embed="rId7"/>
          <a:stretch>
            <a:fillRect/>
          </a:stretch>
        </p:blipFill>
        <p:spPr>
          <a:xfrm>
            <a:off x="5799668" y="3429000"/>
            <a:ext cx="1400805" cy="882650"/>
          </a:xfrm>
          <a:prstGeom prst="rect">
            <a:avLst/>
          </a:prstGeom>
        </p:spPr>
      </p:pic>
    </p:spTree>
    <p:extLst>
      <p:ext uri="{BB962C8B-B14F-4D97-AF65-F5344CB8AC3E}">
        <p14:creationId xmlns:p14="http://schemas.microsoft.com/office/powerpoint/2010/main" val="246726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Shape 588"/>
          <p:cNvSpPr txBox="1">
            <a:spLocks noGrp="1"/>
          </p:cNvSpPr>
          <p:nvPr>
            <p:ph type="title"/>
          </p:nvPr>
        </p:nvSpPr>
        <p:spPr>
          <a:xfrm>
            <a:off x="438407" y="532457"/>
            <a:ext cx="8095993" cy="857251"/>
          </a:xfrm>
          <a:prstGeom prst="rect">
            <a:avLst/>
          </a:prstGeom>
          <a:noFill/>
          <a:ln>
            <a:noFill/>
          </a:ln>
        </p:spPr>
        <p:txBody>
          <a:bodyPr lIns="91425" tIns="91425" rIns="91425" bIns="91425" anchor="ctr" anchorCtr="0">
            <a:noAutofit/>
          </a:bodyPr>
          <a:lstStyle/>
          <a:p>
            <a:pPr>
              <a:buSzPct val="25000"/>
            </a:pPr>
            <a:r>
              <a:rPr lang="en" dirty="0">
                <a:solidFill>
                  <a:schemeClr val="bg2"/>
                </a:solidFill>
              </a:rPr>
              <a:t>How Do We Build P</a:t>
            </a:r>
            <a:r>
              <a:rPr lang="en-US" dirty="0" err="1">
                <a:solidFill>
                  <a:schemeClr val="bg2"/>
                </a:solidFill>
              </a:rPr>
              <a:t>honological</a:t>
            </a:r>
            <a:r>
              <a:rPr lang="en-US" dirty="0">
                <a:solidFill>
                  <a:schemeClr val="bg2"/>
                </a:solidFill>
              </a:rPr>
              <a:t> Awareness </a:t>
            </a:r>
            <a:r>
              <a:rPr lang="en" dirty="0">
                <a:solidFill>
                  <a:schemeClr val="bg2"/>
                </a:solidFill>
              </a:rPr>
              <a:t>in Children?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774" y="2253027"/>
            <a:ext cx="2019696" cy="2002024"/>
          </a:xfrm>
          <a:prstGeom prst="rect">
            <a:avLst/>
          </a:prstGeom>
        </p:spPr>
      </p:pic>
      <p:sp>
        <p:nvSpPr>
          <p:cNvPr id="3" name="TextBox 2"/>
          <p:cNvSpPr txBox="1"/>
          <p:nvPr/>
        </p:nvSpPr>
        <p:spPr>
          <a:xfrm>
            <a:off x="3324091" y="1684432"/>
            <a:ext cx="5573090" cy="4493538"/>
          </a:xfrm>
          <a:prstGeom prst="rect">
            <a:avLst/>
          </a:prstGeom>
          <a:noFill/>
        </p:spPr>
        <p:txBody>
          <a:bodyPr wrap="square" rtlCol="0">
            <a:spAutoFit/>
          </a:bodyPr>
          <a:lstStyle/>
          <a:p>
            <a:r>
              <a:rPr lang="en-US" sz="2200" b="1" dirty="0">
                <a:solidFill>
                  <a:srgbClr val="22A469"/>
                </a:solidFill>
                <a:latin typeface="Lucida Sans" panose="020B0602030504020204" pitchFamily="34" charset="0"/>
              </a:rPr>
              <a:t>Prioritize for early K:  </a:t>
            </a:r>
          </a:p>
          <a:p>
            <a:r>
              <a:rPr lang="en-US" sz="2200" dirty="0">
                <a:latin typeface="Lucida Sans" panose="020B0602030504020204" pitchFamily="34" charset="0"/>
              </a:rPr>
              <a:t>20-30 minutes of phonological awareness instruction and/or practice.</a:t>
            </a:r>
          </a:p>
          <a:p>
            <a:endParaRPr lang="en-US" sz="2200" dirty="0">
              <a:latin typeface="Lucida Sans" panose="020B0602030504020204" pitchFamily="34" charset="0"/>
            </a:endParaRPr>
          </a:p>
          <a:p>
            <a:endParaRPr lang="en-US" sz="2200" dirty="0">
              <a:latin typeface="Lucida Sans" panose="020B0602030504020204" pitchFamily="34" charset="0"/>
            </a:endParaRPr>
          </a:p>
          <a:p>
            <a:r>
              <a:rPr lang="en-US" sz="2200" b="1" dirty="0">
                <a:solidFill>
                  <a:srgbClr val="22A469"/>
                </a:solidFill>
                <a:latin typeface="Lucida Sans" panose="020B0602030504020204" pitchFamily="34" charset="0"/>
              </a:rPr>
              <a:t>Support in mid-late K and 1</a:t>
            </a:r>
            <a:r>
              <a:rPr lang="en-US" sz="2200" b="1" baseline="30000" dirty="0">
                <a:solidFill>
                  <a:srgbClr val="22A469"/>
                </a:solidFill>
                <a:latin typeface="Lucida Sans" panose="020B0602030504020204" pitchFamily="34" charset="0"/>
              </a:rPr>
              <a:t>st</a:t>
            </a:r>
            <a:r>
              <a:rPr lang="en-US" sz="2200" b="1" dirty="0">
                <a:solidFill>
                  <a:srgbClr val="22A469"/>
                </a:solidFill>
                <a:latin typeface="Lucida Sans" panose="020B0602030504020204" pitchFamily="34" charset="0"/>
              </a:rPr>
              <a:t>: </a:t>
            </a:r>
          </a:p>
          <a:p>
            <a:r>
              <a:rPr lang="en-US" sz="2200" dirty="0">
                <a:latin typeface="Lucida Sans" panose="020B0602030504020204" pitchFamily="34" charset="0"/>
              </a:rPr>
              <a:t>Connect phonemic awareness to phonics.  </a:t>
            </a:r>
            <a:endParaRPr lang="en-US" sz="2200" b="1" dirty="0">
              <a:latin typeface="Lucida Sans" panose="020B0602030504020204" pitchFamily="34" charset="0"/>
            </a:endParaRPr>
          </a:p>
          <a:p>
            <a:endParaRPr lang="en-US" sz="2200" b="1" dirty="0">
              <a:latin typeface="Lucida Sans" panose="020B0602030504020204" pitchFamily="34" charset="0"/>
            </a:endParaRPr>
          </a:p>
          <a:p>
            <a:endParaRPr lang="en-US" sz="2200" b="1" dirty="0">
              <a:latin typeface="Lucida Sans" panose="020B0602030504020204" pitchFamily="34" charset="0"/>
            </a:endParaRPr>
          </a:p>
          <a:p>
            <a:r>
              <a:rPr lang="en-US" sz="2200" b="1" dirty="0">
                <a:solidFill>
                  <a:srgbClr val="22A469"/>
                </a:solidFill>
                <a:latin typeface="Lucida Sans" panose="020B0602030504020204" pitchFamily="34" charset="0"/>
              </a:rPr>
              <a:t>As needed in 2</a:t>
            </a:r>
            <a:r>
              <a:rPr lang="en-US" sz="2200" b="1" baseline="30000" dirty="0">
                <a:solidFill>
                  <a:srgbClr val="22A469"/>
                </a:solidFill>
                <a:latin typeface="Lucida Sans" panose="020B0602030504020204" pitchFamily="34" charset="0"/>
              </a:rPr>
              <a:t>nd</a:t>
            </a:r>
            <a:r>
              <a:rPr lang="en-US" sz="2200" b="1" dirty="0">
                <a:solidFill>
                  <a:srgbClr val="22A469"/>
                </a:solidFill>
                <a:latin typeface="Lucida Sans" panose="020B0602030504020204" pitchFamily="34" charset="0"/>
              </a:rPr>
              <a:t> grade and up:  </a:t>
            </a:r>
          </a:p>
          <a:p>
            <a:r>
              <a:rPr lang="en-US" sz="2200" dirty="0">
                <a:latin typeface="Lucida Sans" panose="020B0602030504020204" pitchFamily="34" charset="0"/>
              </a:rPr>
              <a:t>PA should be solid. If not – address this in small group instruction!</a:t>
            </a:r>
            <a:endParaRPr lang="en-US" sz="2200" b="1" dirty="0">
              <a:latin typeface="Lucida Sans" panose="020B0602030504020204" pitchFamily="34" charset="0"/>
            </a:endParaRPr>
          </a:p>
        </p:txBody>
      </p:sp>
      <p:sp>
        <p:nvSpPr>
          <p:cNvPr id="4" name="Wave 3"/>
          <p:cNvSpPr/>
          <p:nvPr/>
        </p:nvSpPr>
        <p:spPr>
          <a:xfrm>
            <a:off x="563665" y="4737370"/>
            <a:ext cx="2371915" cy="1274324"/>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Lucida Sans" panose="020B0602030504020204" pitchFamily="34" charset="0"/>
              </a:rPr>
              <a:t>Guideline: TIME</a:t>
            </a:r>
          </a:p>
        </p:txBody>
      </p:sp>
    </p:spTree>
    <p:extLst>
      <p:ext uri="{BB962C8B-B14F-4D97-AF65-F5344CB8AC3E}">
        <p14:creationId xmlns:p14="http://schemas.microsoft.com/office/powerpoint/2010/main" val="3284294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6579" y="313584"/>
            <a:ext cx="6697634" cy="1143000"/>
          </a:xfrm>
        </p:spPr>
        <p:txBody>
          <a:bodyPr/>
          <a:lstStyle/>
          <a:p>
            <a:r>
              <a:rPr lang="en-US" dirty="0">
                <a:solidFill>
                  <a:srgbClr val="50524F"/>
                </a:solidFill>
              </a:rPr>
              <a:t>Guidelines for Instructional Time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931" y="207737"/>
            <a:ext cx="1671003" cy="1656382"/>
          </a:xfrm>
          <a:prstGeom prst="rect">
            <a:avLst/>
          </a:prstGeom>
        </p:spPr>
      </p:pic>
      <p:pic>
        <p:nvPicPr>
          <p:cNvPr id="3" name="Picture 2"/>
          <p:cNvPicPr>
            <a:picLocks noChangeAspect="1"/>
          </p:cNvPicPr>
          <p:nvPr/>
        </p:nvPicPr>
        <p:blipFill>
          <a:blip r:embed="rId4"/>
          <a:stretch>
            <a:fillRect/>
          </a:stretch>
        </p:blipFill>
        <p:spPr>
          <a:xfrm>
            <a:off x="3883647" y="3775902"/>
            <a:ext cx="1472712" cy="2079123"/>
          </a:xfrm>
          <a:prstGeom prst="rect">
            <a:avLst/>
          </a:prstGeom>
        </p:spPr>
      </p:pic>
      <p:grpSp>
        <p:nvGrpSpPr>
          <p:cNvPr id="13" name="Group 12">
            <a:extLst>
              <a:ext uri="{FF2B5EF4-FFF2-40B4-BE49-F238E27FC236}">
                <a16:creationId xmlns:a16="http://schemas.microsoft.com/office/drawing/2014/main" id="{5B8EB719-C97E-46E1-88E7-E3EADFD0CEE9}"/>
              </a:ext>
            </a:extLst>
          </p:cNvPr>
          <p:cNvGrpSpPr/>
          <p:nvPr/>
        </p:nvGrpSpPr>
        <p:grpSpPr>
          <a:xfrm>
            <a:off x="3361301" y="1666596"/>
            <a:ext cx="2517404" cy="1928055"/>
            <a:chOff x="3361301" y="1666596"/>
            <a:chExt cx="2517404" cy="1928055"/>
          </a:xfrm>
        </p:grpSpPr>
        <p:sp>
          <p:nvSpPr>
            <p:cNvPr id="6" name="Up Arrow 5"/>
            <p:cNvSpPr/>
            <p:nvPr/>
          </p:nvSpPr>
          <p:spPr>
            <a:xfrm>
              <a:off x="4251825" y="2307496"/>
              <a:ext cx="736356" cy="12871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361301" y="1666596"/>
              <a:ext cx="2517404" cy="430887"/>
            </a:xfrm>
            <a:prstGeom prst="rect">
              <a:avLst/>
            </a:prstGeom>
            <a:noFill/>
          </p:spPr>
          <p:txBody>
            <a:bodyPr wrap="square" rtlCol="0">
              <a:spAutoFit/>
            </a:bodyPr>
            <a:lstStyle/>
            <a:p>
              <a:r>
                <a:rPr lang="en-US" sz="2200" dirty="0">
                  <a:solidFill>
                    <a:schemeClr val="bg2"/>
                  </a:solidFill>
                  <a:latin typeface="Lucida Sans" panose="020B0602030504020204" pitchFamily="34" charset="0"/>
                </a:rPr>
                <a:t>Student Practice </a:t>
              </a:r>
            </a:p>
          </p:txBody>
        </p:sp>
      </p:grpSp>
      <p:grpSp>
        <p:nvGrpSpPr>
          <p:cNvPr id="14" name="Group 13">
            <a:extLst>
              <a:ext uri="{FF2B5EF4-FFF2-40B4-BE49-F238E27FC236}">
                <a16:creationId xmlns:a16="http://schemas.microsoft.com/office/drawing/2014/main" id="{2DF08D74-CB5D-4AF7-B97E-60C3C6BABD74}"/>
              </a:ext>
            </a:extLst>
          </p:cNvPr>
          <p:cNvGrpSpPr/>
          <p:nvPr/>
        </p:nvGrpSpPr>
        <p:grpSpPr>
          <a:xfrm>
            <a:off x="5475789" y="3607968"/>
            <a:ext cx="3422842" cy="1107996"/>
            <a:chOff x="5475789" y="3607968"/>
            <a:chExt cx="3422842" cy="1107996"/>
          </a:xfrm>
        </p:grpSpPr>
        <p:sp>
          <p:nvSpPr>
            <p:cNvPr id="7" name="Right Arrow 6"/>
            <p:cNvSpPr/>
            <p:nvPr/>
          </p:nvSpPr>
          <p:spPr>
            <a:xfrm>
              <a:off x="5475789" y="3758732"/>
              <a:ext cx="1647092" cy="6732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210508" y="3607968"/>
              <a:ext cx="1688123" cy="1107996"/>
            </a:xfrm>
            <a:prstGeom prst="rect">
              <a:avLst/>
            </a:prstGeom>
            <a:noFill/>
          </p:spPr>
          <p:txBody>
            <a:bodyPr wrap="square" rtlCol="0">
              <a:spAutoFit/>
            </a:bodyPr>
            <a:lstStyle/>
            <a:p>
              <a:r>
                <a:rPr lang="en-US" sz="2200" dirty="0">
                  <a:solidFill>
                    <a:schemeClr val="bg2"/>
                  </a:solidFill>
                  <a:latin typeface="Lucida Sans" panose="020B0602030504020204" pitchFamily="34" charset="0"/>
                </a:rPr>
                <a:t>Small Group Instruction</a:t>
              </a:r>
            </a:p>
          </p:txBody>
        </p:sp>
      </p:grpSp>
      <p:grpSp>
        <p:nvGrpSpPr>
          <p:cNvPr id="12" name="Group 11">
            <a:extLst>
              <a:ext uri="{FF2B5EF4-FFF2-40B4-BE49-F238E27FC236}">
                <a16:creationId xmlns:a16="http://schemas.microsoft.com/office/drawing/2014/main" id="{7F693A39-E9E5-43A8-AAE0-D1E17080D07E}"/>
              </a:ext>
            </a:extLst>
          </p:cNvPr>
          <p:cNvGrpSpPr/>
          <p:nvPr/>
        </p:nvGrpSpPr>
        <p:grpSpPr>
          <a:xfrm>
            <a:off x="341375" y="3541342"/>
            <a:ext cx="3303468" cy="1107996"/>
            <a:chOff x="341375" y="3541342"/>
            <a:chExt cx="3303468" cy="1107996"/>
          </a:xfrm>
        </p:grpSpPr>
        <p:sp>
          <p:nvSpPr>
            <p:cNvPr id="4" name="Left Arrow 3"/>
            <p:cNvSpPr/>
            <p:nvPr/>
          </p:nvSpPr>
          <p:spPr>
            <a:xfrm>
              <a:off x="1781511" y="3763108"/>
              <a:ext cx="1863332" cy="7326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41375" y="3541342"/>
              <a:ext cx="1688123" cy="1107996"/>
            </a:xfrm>
            <a:prstGeom prst="rect">
              <a:avLst/>
            </a:prstGeom>
            <a:noFill/>
          </p:spPr>
          <p:txBody>
            <a:bodyPr wrap="square" rtlCol="0">
              <a:spAutoFit/>
            </a:bodyPr>
            <a:lstStyle/>
            <a:p>
              <a:r>
                <a:rPr lang="en-US" sz="2200" dirty="0">
                  <a:latin typeface="Lucida Sans" panose="020B0602030504020204" pitchFamily="34" charset="0"/>
                </a:rPr>
                <a:t>Whole Group Instruction</a:t>
              </a:r>
            </a:p>
          </p:txBody>
        </p:sp>
      </p:grpSp>
      <p:sp>
        <p:nvSpPr>
          <p:cNvPr id="11" name="Wave 10"/>
          <p:cNvSpPr/>
          <p:nvPr/>
        </p:nvSpPr>
        <p:spPr>
          <a:xfrm>
            <a:off x="483304" y="4849703"/>
            <a:ext cx="2229873" cy="1274324"/>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Lucida Sans" panose="020B0602030504020204" pitchFamily="34" charset="0"/>
              </a:rPr>
              <a:t>Guideline: TIME</a:t>
            </a:r>
          </a:p>
        </p:txBody>
      </p:sp>
    </p:spTree>
    <p:extLst>
      <p:ext uri="{BB962C8B-B14F-4D97-AF65-F5344CB8AC3E}">
        <p14:creationId xmlns:p14="http://schemas.microsoft.com/office/powerpoint/2010/main" val="53214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636"/>
            <a:ext cx="8229600" cy="1143000"/>
          </a:xfrm>
        </p:spPr>
        <p:txBody>
          <a:bodyPr/>
          <a:lstStyle/>
          <a:p>
            <a:r>
              <a:rPr lang="en-US" dirty="0">
                <a:solidFill>
                  <a:schemeClr val="bg2"/>
                </a:solidFill>
              </a:rPr>
              <a:t>How Do We Build Phonological Awareness?</a:t>
            </a:r>
            <a:endParaRPr lang="en-US" b="1" dirty="0">
              <a:solidFill>
                <a:schemeClr val="bg2"/>
              </a:solidFill>
            </a:endParaRPr>
          </a:p>
        </p:txBody>
      </p:sp>
      <p:sp>
        <p:nvSpPr>
          <p:cNvPr id="3" name="Text Placeholder 2"/>
          <p:cNvSpPr>
            <a:spLocks noGrp="1"/>
          </p:cNvSpPr>
          <p:nvPr>
            <p:ph type="body" idx="1"/>
          </p:nvPr>
        </p:nvSpPr>
        <p:spPr>
          <a:xfrm>
            <a:off x="4097547" y="1329270"/>
            <a:ext cx="4589253" cy="4293166"/>
          </a:xfrm>
        </p:spPr>
        <p:txBody>
          <a:bodyPr/>
          <a:lstStyle/>
          <a:p>
            <a:pPr marL="517525" indent="-212725"/>
            <a:r>
              <a:rPr lang="en-US" sz="2300" dirty="0">
                <a:solidFill>
                  <a:schemeClr val="bg2"/>
                </a:solidFill>
              </a:rPr>
              <a:t>Use a core foundational skills program for phonological awareness. </a:t>
            </a:r>
          </a:p>
          <a:p>
            <a:pPr marL="304800" indent="0">
              <a:buNone/>
            </a:pPr>
            <a:endParaRPr lang="en-US" sz="2300" i="1" dirty="0">
              <a:solidFill>
                <a:schemeClr val="bg2"/>
              </a:solidFill>
            </a:endParaRPr>
          </a:p>
          <a:p>
            <a:pPr marL="517525" indent="-212725"/>
            <a:r>
              <a:rPr lang="en-US" sz="2300" dirty="0">
                <a:solidFill>
                  <a:schemeClr val="bg2"/>
                </a:solidFill>
              </a:rPr>
              <a:t>Early K: Repeat activities in small group, during transitions, as a warm up or close to a lesson.</a:t>
            </a:r>
          </a:p>
          <a:p>
            <a:pPr marL="304800" indent="0">
              <a:buNone/>
            </a:pPr>
            <a:endParaRPr lang="en-US" sz="2300" dirty="0">
              <a:solidFill>
                <a:schemeClr val="bg2"/>
              </a:solidFill>
            </a:endParaRPr>
          </a:p>
          <a:p>
            <a:pPr marL="517525" indent="-212725"/>
            <a:r>
              <a:rPr lang="en-US" sz="2300" i="1" dirty="0">
                <a:solidFill>
                  <a:schemeClr val="bg2"/>
                </a:solidFill>
              </a:rPr>
              <a:t>Phonemic Awareness in Young Children </a:t>
            </a:r>
            <a:r>
              <a:rPr lang="en-US" sz="2300" dirty="0">
                <a:solidFill>
                  <a:schemeClr val="bg2"/>
                </a:solidFill>
              </a:rPr>
              <a:t>can supplement!</a:t>
            </a:r>
            <a:r>
              <a:rPr lang="en-US" sz="2300" i="1" dirty="0">
                <a:solidFill>
                  <a:schemeClr val="bg2"/>
                </a:solidFill>
              </a:rPr>
              <a:t> </a:t>
            </a:r>
          </a:p>
          <a:p>
            <a:pPr marL="517525" indent="-212725"/>
            <a:endParaRPr lang="en-US" sz="2300" dirty="0">
              <a:solidFill>
                <a:schemeClr val="bg2"/>
              </a:solidFill>
            </a:endParaRPr>
          </a:p>
        </p:txBody>
      </p:sp>
      <p:pic>
        <p:nvPicPr>
          <p:cNvPr id="5" name="Picture 4"/>
          <p:cNvPicPr>
            <a:picLocks noChangeAspect="1"/>
          </p:cNvPicPr>
          <p:nvPr/>
        </p:nvPicPr>
        <p:blipFill rotWithShape="1">
          <a:blip r:embed="rId3"/>
          <a:srcRect l="2299"/>
          <a:stretch/>
        </p:blipFill>
        <p:spPr>
          <a:xfrm>
            <a:off x="1052422" y="1695164"/>
            <a:ext cx="3045125" cy="4022739"/>
          </a:xfrm>
          <a:prstGeom prst="rect">
            <a:avLst/>
          </a:prstGeom>
          <a:ln>
            <a:solidFill>
              <a:schemeClr val="tx1"/>
            </a:solidFill>
          </a:ln>
        </p:spPr>
      </p:pic>
    </p:spTree>
    <p:extLst>
      <p:ext uri="{BB962C8B-B14F-4D97-AF65-F5344CB8AC3E}">
        <p14:creationId xmlns:p14="http://schemas.microsoft.com/office/powerpoint/2010/main" val="29136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latin typeface="Lucida Sans" panose="020B0602030504020204" pitchFamily="34" charset="0"/>
                <a:cs typeface="Kalinga" panose="020B0502040204020203" pitchFamily="34" charset="0"/>
              </a:rPr>
              <a:t>About </a:t>
            </a:r>
            <a:r>
              <a:rPr lang="en-US" dirty="0">
                <a:solidFill>
                  <a:schemeClr val="tx1">
                    <a:lumMod val="65000"/>
                    <a:lumOff val="35000"/>
                  </a:schemeClr>
                </a:solidFill>
                <a:latin typeface="Lucida Sans" panose="020B0602030504020204" pitchFamily="34" charset="0"/>
                <a:cs typeface="Kalinga" panose="020B0502040204020203" pitchFamily="34" charset="0"/>
              </a:rPr>
              <a:t>Student</a:t>
            </a:r>
            <a:r>
              <a:rPr lang="en-US" dirty="0">
                <a:solidFill>
                  <a:srgbClr val="50524F"/>
                </a:solidFill>
                <a:latin typeface="Lucida Sans" panose="020B0602030504020204" pitchFamily="34" charset="0"/>
                <a:cs typeface="Kalinga" panose="020B0502040204020203" pitchFamily="34" charset="0"/>
              </a:rPr>
              <a:t> Achievement Partners</a:t>
            </a:r>
            <a:endParaRPr lang="en-US" dirty="0">
              <a:latin typeface="Lucida Sans" panose="020B0602030504020204" pitchFamily="34" charset="0"/>
              <a:cs typeface="Kalinga" panose="020B0502040204020203" pitchFamily="34" charset="0"/>
            </a:endParaRPr>
          </a:p>
        </p:txBody>
      </p:sp>
      <p:sp>
        <p:nvSpPr>
          <p:cNvPr id="3" name="Content Placeholder 2"/>
          <p:cNvSpPr>
            <a:spLocks noGrp="1"/>
          </p:cNvSpPr>
          <p:nvPr>
            <p:ph idx="1"/>
          </p:nvPr>
        </p:nvSpPr>
        <p:spPr>
          <a:xfrm>
            <a:off x="457200" y="1427096"/>
            <a:ext cx="8229600" cy="4737734"/>
          </a:xfrm>
        </p:spPr>
        <p:txBody>
          <a:bodyPr>
            <a:noAutofit/>
          </a:bodyPr>
          <a:lstStyle/>
          <a:p>
            <a:pPr marL="0" indent="0">
              <a:lnSpc>
                <a:spcPct val="110000"/>
              </a:lnSpc>
              <a:spcBef>
                <a:spcPts val="0"/>
              </a:spcBef>
              <a:buNone/>
            </a:pPr>
            <a:r>
              <a:rPr lang="en-US" sz="1900" dirty="0">
                <a:solidFill>
                  <a:srgbClr val="50524F"/>
                </a:solidFill>
                <a:latin typeface="Lucida Sans" panose="020B0602030504020204" pitchFamily="34" charset="0"/>
              </a:rPr>
              <a:t>Student Achievement Partners is a nonprofit organization dedicated to helping teachers and school leaders implement high-quality, college- and career-ready standards. We believe that challenging academic standards are the foundation for improved student outcomes, but that standards alone are not enough. Students will only make dramatic gains in achievement if instructional materials, assessments, and classroom practices are true to the expectations of high-quality, college- and career-ready standards. </a:t>
            </a:r>
          </a:p>
          <a:p>
            <a:pPr marL="0" indent="0">
              <a:lnSpc>
                <a:spcPct val="110000"/>
              </a:lnSpc>
              <a:spcBef>
                <a:spcPts val="0"/>
              </a:spcBef>
              <a:buNone/>
            </a:pPr>
            <a:endParaRPr lang="en-US" sz="1900" dirty="0">
              <a:solidFill>
                <a:srgbClr val="50524F"/>
              </a:solidFill>
              <a:latin typeface="Lucida Sans" panose="020B0602030504020204" pitchFamily="34" charset="0"/>
            </a:endParaRPr>
          </a:p>
          <a:p>
            <a:pPr marL="0" indent="0">
              <a:lnSpc>
                <a:spcPct val="110000"/>
              </a:lnSpc>
              <a:spcBef>
                <a:spcPts val="0"/>
              </a:spcBef>
              <a:buNone/>
            </a:pPr>
            <a:r>
              <a:rPr lang="en-US" sz="1900" dirty="0">
                <a:solidFill>
                  <a:srgbClr val="50524F"/>
                </a:solidFill>
                <a:latin typeface="Lucida Sans" panose="020B0602030504020204" pitchFamily="34" charset="0"/>
              </a:rPr>
              <a:t>Our work is grounded in research and evidence, and we are committed to sharing standards-aligned tools and practices freely with educators across the country. Our website,</a:t>
            </a:r>
            <a:r>
              <a:rPr lang="en-US" sz="1900" dirty="0">
                <a:latin typeface="Lucida Sans" panose="020B0602030504020204" pitchFamily="34" charset="0"/>
              </a:rPr>
              <a:t> </a:t>
            </a:r>
            <a:r>
              <a:rPr lang="en-US" sz="1900" dirty="0" err="1">
                <a:solidFill>
                  <a:srgbClr val="22A469"/>
                </a:solidFill>
                <a:latin typeface="Lucida Sans" panose="020B0602030504020204" pitchFamily="34" charset="0"/>
              </a:rPr>
              <a:t>achievethecore.org</a:t>
            </a:r>
            <a:r>
              <a:rPr lang="en-US" sz="1900" dirty="0">
                <a:solidFill>
                  <a:srgbClr val="50524F"/>
                </a:solidFill>
                <a:latin typeface="Lucida Sans" panose="020B0602030504020204" pitchFamily="34" charset="0"/>
              </a:rPr>
              <a:t>, offers hundreds of math and literacy instructional resources for teachers and school leaders. </a:t>
            </a:r>
          </a:p>
          <a:p>
            <a:pPr marL="0" indent="0">
              <a:lnSpc>
                <a:spcPct val="110000"/>
              </a:lnSpc>
              <a:spcBef>
                <a:spcPts val="0"/>
              </a:spcBef>
              <a:buNone/>
            </a:pPr>
            <a:endParaRPr lang="en-US" sz="1900" dirty="0"/>
          </a:p>
        </p:txBody>
      </p:sp>
    </p:spTree>
    <p:extLst>
      <p:ext uri="{BB962C8B-B14F-4D97-AF65-F5344CB8AC3E}">
        <p14:creationId xmlns:p14="http://schemas.microsoft.com/office/powerpoint/2010/main" val="4282949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454" y="328714"/>
            <a:ext cx="8229600" cy="1143000"/>
          </a:xfrm>
        </p:spPr>
        <p:txBody>
          <a:bodyPr/>
          <a:lstStyle/>
          <a:p>
            <a:r>
              <a:rPr lang="en-US" dirty="0">
                <a:solidFill>
                  <a:srgbClr val="50524F"/>
                </a:solidFill>
              </a:rPr>
              <a:t>What Does Phonological Awareness Look Like?</a:t>
            </a:r>
          </a:p>
        </p:txBody>
      </p:sp>
      <p:sp>
        <p:nvSpPr>
          <p:cNvPr id="5" name="Text Placeholder 4"/>
          <p:cNvSpPr>
            <a:spLocks noGrp="1"/>
          </p:cNvSpPr>
          <p:nvPr>
            <p:ph type="body" idx="1"/>
          </p:nvPr>
        </p:nvSpPr>
        <p:spPr>
          <a:xfrm>
            <a:off x="418454" y="1435056"/>
            <a:ext cx="8229600" cy="1112003"/>
          </a:xfrm>
        </p:spPr>
        <p:txBody>
          <a:bodyPr/>
          <a:lstStyle/>
          <a:p>
            <a:pPr marL="304792" indent="0">
              <a:buNone/>
            </a:pPr>
            <a:r>
              <a:rPr lang="en-US" b="1" dirty="0"/>
              <a:t>Note: </a:t>
            </a:r>
            <a:r>
              <a:rPr lang="en-US" dirty="0"/>
              <a:t>Phonological awareness tasks are focused on ORAL practice!</a:t>
            </a:r>
          </a:p>
          <a:p>
            <a:pPr marL="304792" indent="0">
              <a:buNone/>
            </a:pPr>
            <a:r>
              <a:rPr lang="en-US" dirty="0"/>
              <a:t>This means a careful mix of what the teacher AND what the students say, hear, and do!</a:t>
            </a:r>
          </a:p>
          <a:p>
            <a:pPr marL="304792" indent="0">
              <a:buNone/>
            </a:pPr>
            <a:endParaRPr lang="en-US" dirty="0"/>
          </a:p>
          <a:p>
            <a:pPr marL="304792" indent="0">
              <a:buNone/>
            </a:pPr>
            <a:endParaRPr lang="en-US" dirty="0"/>
          </a:p>
          <a:p>
            <a:pPr marL="304792" indent="0">
              <a:buNone/>
            </a:pPr>
            <a:endParaRPr lang="en-US" dirty="0"/>
          </a:p>
          <a:p>
            <a:pPr marL="304792" indent="0">
              <a:buNone/>
            </a:pPr>
            <a:endParaRPr lang="en-US" dirty="0">
              <a:solidFill>
                <a:schemeClr val="accent2"/>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682" y="3599242"/>
            <a:ext cx="2019860" cy="243393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5885" y="4816208"/>
            <a:ext cx="831484" cy="126108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4646" y="3683734"/>
            <a:ext cx="981528" cy="118601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3292" y="3295164"/>
            <a:ext cx="1131685" cy="127738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3147" y="4598728"/>
            <a:ext cx="1286403" cy="1644451"/>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6108" y="3426946"/>
            <a:ext cx="1587580" cy="1621978"/>
          </a:xfrm>
          <a:prstGeom prst="rect">
            <a:avLst/>
          </a:prstGeom>
        </p:spPr>
      </p:pic>
    </p:spTree>
    <p:extLst>
      <p:ext uri="{BB962C8B-B14F-4D97-AF65-F5344CB8AC3E}">
        <p14:creationId xmlns:p14="http://schemas.microsoft.com/office/powerpoint/2010/main" val="1856641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rPr>
              <a:t>Rhyme</a:t>
            </a:r>
          </a:p>
        </p:txBody>
      </p:sp>
      <p:sp>
        <p:nvSpPr>
          <p:cNvPr id="3" name="Text Placeholder 2"/>
          <p:cNvSpPr>
            <a:spLocks noGrp="1"/>
          </p:cNvSpPr>
          <p:nvPr>
            <p:ph type="body" idx="1"/>
          </p:nvPr>
        </p:nvSpPr>
        <p:spPr>
          <a:xfrm>
            <a:off x="449688" y="1417636"/>
            <a:ext cx="4038599" cy="4525963"/>
          </a:xfrm>
        </p:spPr>
        <p:txBody>
          <a:bodyPr/>
          <a:lstStyle/>
          <a:p>
            <a:pPr marL="304792" indent="0">
              <a:buNone/>
            </a:pPr>
            <a:r>
              <a:rPr lang="en-US" dirty="0"/>
              <a:t>“Listen – the end of CAST and BLAST sound the same! Those words rhyme!”</a:t>
            </a:r>
          </a:p>
        </p:txBody>
      </p:sp>
      <p:sp>
        <p:nvSpPr>
          <p:cNvPr id="4" name="Text Placeholder 3"/>
          <p:cNvSpPr>
            <a:spLocks noGrp="1"/>
          </p:cNvSpPr>
          <p:nvPr>
            <p:ph type="body" idx="2"/>
          </p:nvPr>
        </p:nvSpPr>
        <p:spPr>
          <a:xfrm>
            <a:off x="4926152" y="1353325"/>
            <a:ext cx="4038599" cy="4525963"/>
          </a:xfrm>
        </p:spPr>
        <p:txBody>
          <a:bodyPr/>
          <a:lstStyle/>
          <a:p>
            <a:pPr marL="304792" indent="0">
              <a:buNone/>
            </a:pPr>
            <a:r>
              <a:rPr lang="en-US" dirty="0"/>
              <a:t>“Can you tell me another word that rhymes with CAST and BLAST?”</a:t>
            </a:r>
          </a:p>
          <a:p>
            <a:pPr marL="304792" indent="0">
              <a:buNone/>
            </a:pPr>
            <a:endParaRPr lang="en-US" dirty="0"/>
          </a:p>
          <a:p>
            <a:pPr marL="304792"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057" y="3701334"/>
            <a:ext cx="1988787" cy="23964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0622" y="4049928"/>
            <a:ext cx="981528" cy="118601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4024" y="4176297"/>
            <a:ext cx="1587580" cy="1621978"/>
          </a:xfrm>
          <a:prstGeom prst="rect">
            <a:avLst/>
          </a:prstGeom>
        </p:spPr>
      </p:pic>
      <p:sp>
        <p:nvSpPr>
          <p:cNvPr id="8" name="Rounded Rectangular Callout 7"/>
          <p:cNvSpPr/>
          <p:nvPr/>
        </p:nvSpPr>
        <p:spPr>
          <a:xfrm>
            <a:off x="7510517" y="3236977"/>
            <a:ext cx="1131376" cy="624035"/>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Lucida Sans" panose="020B0602030504020204" pitchFamily="34" charset="0"/>
              </a:rPr>
              <a:t>PAST!</a:t>
            </a:r>
            <a:endParaRPr lang="en-US" sz="1800" dirty="0">
              <a:solidFill>
                <a:schemeClr val="accent1"/>
              </a:solidFill>
              <a:latin typeface="Lucida Sans" panose="020B0602030504020204" pitchFamily="34" charset="0"/>
            </a:endParaRPr>
          </a:p>
        </p:txBody>
      </p:sp>
      <p:sp>
        <p:nvSpPr>
          <p:cNvPr id="9" name="Rounded Rectangular Callout 8"/>
          <p:cNvSpPr/>
          <p:nvPr/>
        </p:nvSpPr>
        <p:spPr>
          <a:xfrm>
            <a:off x="5498734" y="3236978"/>
            <a:ext cx="1161035" cy="624035"/>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Lucida Sans" panose="020B0602030504020204" pitchFamily="34" charset="0"/>
              </a:rPr>
              <a:t>RAST!</a:t>
            </a:r>
            <a:endParaRPr lang="en-US" sz="1800" dirty="0">
              <a:solidFill>
                <a:schemeClr val="accent1"/>
              </a:solidFill>
              <a:latin typeface="Lucida Sans" panose="020B0602030504020204" pitchFamily="34" charset="0"/>
            </a:endParaRPr>
          </a:p>
        </p:txBody>
      </p:sp>
      <p:sp>
        <p:nvSpPr>
          <p:cNvPr id="11" name="Oval Callout 10"/>
          <p:cNvSpPr/>
          <p:nvPr/>
        </p:nvSpPr>
        <p:spPr>
          <a:xfrm>
            <a:off x="2706477" y="4176297"/>
            <a:ext cx="2971799" cy="1732610"/>
          </a:xfrm>
          <a:prstGeom prst="wedgeEllipseCallout">
            <a:avLst>
              <a:gd name="adj1" fmla="val -56437"/>
              <a:gd name="adj2" fmla="val 39328"/>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latin typeface="Lucida Sans" panose="020B0602030504020204" pitchFamily="34" charset="0"/>
              </a:rPr>
              <a:t>Hey, grownups – nonsense words still rhyme!</a:t>
            </a:r>
          </a:p>
        </p:txBody>
      </p:sp>
    </p:spTree>
    <p:extLst>
      <p:ext uri="{BB962C8B-B14F-4D97-AF65-F5344CB8AC3E}">
        <p14:creationId xmlns:p14="http://schemas.microsoft.com/office/powerpoint/2010/main" val="417703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316"/>
            <a:ext cx="8229600" cy="1143000"/>
          </a:xfrm>
        </p:spPr>
        <p:txBody>
          <a:bodyPr/>
          <a:lstStyle/>
          <a:p>
            <a:r>
              <a:rPr lang="en-US" dirty="0">
                <a:solidFill>
                  <a:srgbClr val="50524F"/>
                </a:solidFill>
              </a:rPr>
              <a:t>Words in Sentences</a:t>
            </a:r>
          </a:p>
        </p:txBody>
      </p:sp>
      <p:sp>
        <p:nvSpPr>
          <p:cNvPr id="3" name="Text Placeholder 2"/>
          <p:cNvSpPr>
            <a:spLocks noGrp="1"/>
          </p:cNvSpPr>
          <p:nvPr>
            <p:ph type="body" idx="1"/>
          </p:nvPr>
        </p:nvSpPr>
        <p:spPr>
          <a:xfrm>
            <a:off x="457200" y="1594543"/>
            <a:ext cx="4038599" cy="4525963"/>
          </a:xfrm>
        </p:spPr>
        <p:txBody>
          <a:bodyPr/>
          <a:lstStyle/>
          <a:p>
            <a:pPr marL="304792" indent="0">
              <a:buNone/>
            </a:pPr>
            <a:r>
              <a:rPr lang="en-US" dirty="0"/>
              <a:t>“How many words do you hear in this sentence: I have a cat!”</a:t>
            </a:r>
          </a:p>
        </p:txBody>
      </p:sp>
      <p:sp>
        <p:nvSpPr>
          <p:cNvPr id="4" name="Text Placeholder 3"/>
          <p:cNvSpPr>
            <a:spLocks noGrp="1"/>
          </p:cNvSpPr>
          <p:nvPr>
            <p:ph type="body" idx="2"/>
          </p:nvPr>
        </p:nvSpPr>
        <p:spPr>
          <a:xfrm>
            <a:off x="4737111" y="1631499"/>
            <a:ext cx="4038599" cy="4711120"/>
          </a:xfrm>
        </p:spPr>
        <p:txBody>
          <a:bodyPr/>
          <a:lstStyle/>
          <a:p>
            <a:pPr marL="304792" indent="0">
              <a:buNone/>
            </a:pPr>
            <a:r>
              <a:rPr lang="en-US" dirty="0"/>
              <a:t>“Let’s count together!”</a:t>
            </a:r>
          </a:p>
          <a:p>
            <a:pPr marL="304792" indent="0">
              <a:buNone/>
            </a:pPr>
            <a:endParaRPr lang="en-US" dirty="0"/>
          </a:p>
          <a:p>
            <a:pPr marL="304792"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558" y="3470320"/>
            <a:ext cx="2177512" cy="262390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856" y="3646088"/>
            <a:ext cx="981528" cy="118601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3067" y="4832101"/>
            <a:ext cx="1364176" cy="139373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4521" y="3279452"/>
            <a:ext cx="1258949" cy="142103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5782" y="3542909"/>
            <a:ext cx="1313390" cy="167895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3298" y="4796012"/>
            <a:ext cx="865216" cy="1312245"/>
          </a:xfrm>
          <a:prstGeom prst="rect">
            <a:avLst/>
          </a:prstGeom>
        </p:spPr>
      </p:pic>
      <p:sp>
        <p:nvSpPr>
          <p:cNvPr id="10" name="Rounded Rectangular Callout 9"/>
          <p:cNvSpPr/>
          <p:nvPr/>
        </p:nvSpPr>
        <p:spPr>
          <a:xfrm>
            <a:off x="5291135" y="2189936"/>
            <a:ext cx="2930553" cy="877144"/>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solidFill>
              </a:rPr>
              <a:t>I. Have. A. Cat. </a:t>
            </a:r>
          </a:p>
          <a:p>
            <a:pPr algn="ctr"/>
            <a:r>
              <a:rPr lang="en-US" sz="2000" b="1" dirty="0">
                <a:solidFill>
                  <a:schemeClr val="accent1"/>
                </a:solidFill>
              </a:rPr>
              <a:t>4 words!</a:t>
            </a:r>
          </a:p>
        </p:txBody>
      </p:sp>
    </p:spTree>
    <p:extLst>
      <p:ext uri="{BB962C8B-B14F-4D97-AF65-F5344CB8AC3E}">
        <p14:creationId xmlns:p14="http://schemas.microsoft.com/office/powerpoint/2010/main" val="3627977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rPr>
              <a:t>Syllables</a:t>
            </a:r>
          </a:p>
        </p:txBody>
      </p:sp>
      <p:sp>
        <p:nvSpPr>
          <p:cNvPr id="3" name="Text Placeholder 2"/>
          <p:cNvSpPr>
            <a:spLocks noGrp="1"/>
          </p:cNvSpPr>
          <p:nvPr>
            <p:ph type="body" idx="1"/>
          </p:nvPr>
        </p:nvSpPr>
        <p:spPr>
          <a:xfrm>
            <a:off x="457200" y="1756821"/>
            <a:ext cx="4038599" cy="4525963"/>
          </a:xfrm>
        </p:spPr>
        <p:txBody>
          <a:bodyPr/>
          <a:lstStyle/>
          <a:p>
            <a:pPr marL="304792" indent="0">
              <a:buNone/>
            </a:pPr>
            <a:r>
              <a:rPr lang="en-US" dirty="0"/>
              <a:t>“Clap and say each word with me. How many syllables?”</a:t>
            </a:r>
          </a:p>
        </p:txBody>
      </p:sp>
      <p:sp>
        <p:nvSpPr>
          <p:cNvPr id="4" name="Text Placeholder 3"/>
          <p:cNvSpPr>
            <a:spLocks noGrp="1"/>
          </p:cNvSpPr>
          <p:nvPr>
            <p:ph type="body" idx="2"/>
          </p:nvPr>
        </p:nvSpPr>
        <p:spPr>
          <a:xfrm>
            <a:off x="4876802" y="1722030"/>
            <a:ext cx="4038599" cy="4525963"/>
          </a:xfrm>
        </p:spPr>
        <p:txBody>
          <a:bodyPr/>
          <a:lstStyle/>
          <a:p>
            <a:pPr marL="304792" indent="0">
              <a:buNone/>
            </a:pPr>
            <a:r>
              <a:rPr lang="en-US" dirty="0"/>
              <a:t>“Monkey.” </a:t>
            </a:r>
          </a:p>
          <a:p>
            <a:pPr marL="304792" indent="0">
              <a:buNone/>
            </a:pPr>
            <a:r>
              <a:rPr lang="en-US" dirty="0"/>
              <a:t>“Umbrella.”</a:t>
            </a:r>
          </a:p>
          <a:p>
            <a:pPr marL="304792" indent="0">
              <a:buNone/>
            </a:pPr>
            <a:endParaRPr lang="en-US" dirty="0"/>
          </a:p>
          <a:p>
            <a:pPr marL="304792"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957" y="3516835"/>
            <a:ext cx="2131294" cy="2568209"/>
          </a:xfrm>
          <a:prstGeom prst="rect">
            <a:avLst/>
          </a:prstGeom>
        </p:spPr>
      </p:pic>
      <p:sp>
        <p:nvSpPr>
          <p:cNvPr id="8" name="Rounded Rectangular Callout 7"/>
          <p:cNvSpPr/>
          <p:nvPr/>
        </p:nvSpPr>
        <p:spPr>
          <a:xfrm>
            <a:off x="7110560" y="3043906"/>
            <a:ext cx="1576240" cy="1009902"/>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Lucida Sans" panose="020B0602030504020204" pitchFamily="34" charset="0"/>
              </a:rPr>
              <a:t>Um-</a:t>
            </a:r>
            <a:r>
              <a:rPr lang="en-US" sz="1800" dirty="0" err="1">
                <a:solidFill>
                  <a:schemeClr val="tx1"/>
                </a:solidFill>
                <a:latin typeface="Lucida Sans" panose="020B0602030504020204" pitchFamily="34" charset="0"/>
              </a:rPr>
              <a:t>brell</a:t>
            </a:r>
            <a:r>
              <a:rPr lang="en-US" sz="1800" dirty="0">
                <a:solidFill>
                  <a:schemeClr val="tx1"/>
                </a:solidFill>
                <a:latin typeface="Lucida Sans" panose="020B0602030504020204" pitchFamily="34" charset="0"/>
              </a:rPr>
              <a:t>-a. Three!</a:t>
            </a:r>
            <a:endParaRPr lang="en-US" sz="1800" dirty="0">
              <a:solidFill>
                <a:schemeClr val="accent1"/>
              </a:solidFill>
              <a:latin typeface="Lucida Sans" panose="020B0602030504020204" pitchFamily="34" charset="0"/>
            </a:endParaRPr>
          </a:p>
        </p:txBody>
      </p:sp>
      <p:sp>
        <p:nvSpPr>
          <p:cNvPr id="9" name="Rounded Rectangular Callout 8"/>
          <p:cNvSpPr/>
          <p:nvPr/>
        </p:nvSpPr>
        <p:spPr>
          <a:xfrm>
            <a:off x="5393410" y="3009900"/>
            <a:ext cx="1307051" cy="975112"/>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Lucida Sans" panose="020B0602030504020204" pitchFamily="34" charset="0"/>
              </a:rPr>
              <a:t>Mon-key.  Two!</a:t>
            </a:r>
            <a:endParaRPr lang="en-US" sz="1800" dirty="0">
              <a:solidFill>
                <a:schemeClr val="accent1"/>
              </a:solidFill>
              <a:latin typeface="Lucida Sans" panose="020B0602030504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3410" y="4303748"/>
            <a:ext cx="1034640" cy="156920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0560" y="4448463"/>
            <a:ext cx="1500263" cy="1693419"/>
          </a:xfrm>
          <a:prstGeom prst="rect">
            <a:avLst/>
          </a:prstGeom>
        </p:spPr>
      </p:pic>
    </p:spTree>
    <p:extLst>
      <p:ext uri="{BB962C8B-B14F-4D97-AF65-F5344CB8AC3E}">
        <p14:creationId xmlns:p14="http://schemas.microsoft.com/office/powerpoint/2010/main" val="3569508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226" y="289338"/>
            <a:ext cx="8229600" cy="1143000"/>
          </a:xfrm>
        </p:spPr>
        <p:txBody>
          <a:bodyPr/>
          <a:lstStyle/>
          <a:p>
            <a:r>
              <a:rPr lang="en-US" dirty="0">
                <a:solidFill>
                  <a:srgbClr val="50524F"/>
                </a:solidFill>
              </a:rPr>
              <a:t>Onset &amp; Rime</a:t>
            </a:r>
          </a:p>
        </p:txBody>
      </p:sp>
      <p:sp>
        <p:nvSpPr>
          <p:cNvPr id="3" name="Text Placeholder 2"/>
          <p:cNvSpPr>
            <a:spLocks noGrp="1"/>
          </p:cNvSpPr>
          <p:nvPr>
            <p:ph type="body" idx="1"/>
          </p:nvPr>
        </p:nvSpPr>
        <p:spPr>
          <a:xfrm>
            <a:off x="437226" y="1545627"/>
            <a:ext cx="4038599" cy="4525963"/>
          </a:xfrm>
        </p:spPr>
        <p:txBody>
          <a:bodyPr/>
          <a:lstStyle/>
          <a:p>
            <a:pPr marL="304792" indent="0">
              <a:buNone/>
            </a:pPr>
            <a:r>
              <a:rPr lang="en-US" dirty="0"/>
              <a:t>“I’m going to say the first sound and the end of each word, and you tell me the full word!</a:t>
            </a:r>
          </a:p>
        </p:txBody>
      </p:sp>
      <p:sp>
        <p:nvSpPr>
          <p:cNvPr id="4" name="Text Placeholder 3"/>
          <p:cNvSpPr>
            <a:spLocks noGrp="1"/>
          </p:cNvSpPr>
          <p:nvPr>
            <p:ph type="body" idx="2"/>
          </p:nvPr>
        </p:nvSpPr>
        <p:spPr>
          <a:xfrm>
            <a:off x="4893583" y="1058832"/>
            <a:ext cx="4038599" cy="5114077"/>
          </a:xfrm>
        </p:spPr>
        <p:txBody>
          <a:bodyPr/>
          <a:lstStyle/>
          <a:p>
            <a:pPr marL="304792" indent="0">
              <a:buNone/>
            </a:pPr>
            <a:r>
              <a:rPr lang="en-US" dirty="0"/>
              <a:t>“C-at”</a:t>
            </a:r>
          </a:p>
          <a:p>
            <a:pPr marL="304792" indent="0">
              <a:buNone/>
            </a:pPr>
            <a:r>
              <a:rPr lang="en-US" dirty="0"/>
              <a:t>“Dr-um.”</a:t>
            </a:r>
          </a:p>
          <a:p>
            <a:pPr marL="304792" indent="0">
              <a:buNone/>
            </a:pPr>
            <a:endParaRPr lang="en-US" dirty="0"/>
          </a:p>
          <a:p>
            <a:pPr marL="304792" indent="0">
              <a:buNone/>
            </a:pPr>
            <a:endParaRPr lang="en-US" dirty="0"/>
          </a:p>
          <a:p>
            <a:pPr marL="304792"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087" y="3541862"/>
            <a:ext cx="2060770" cy="24832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1555" y="3629180"/>
            <a:ext cx="981528" cy="118601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891" y="4835323"/>
            <a:ext cx="1334496" cy="136341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1373" y="3205531"/>
            <a:ext cx="1396686" cy="1576507"/>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9311" y="3308919"/>
            <a:ext cx="1228471" cy="1570395"/>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9183" y="4783476"/>
            <a:ext cx="933136" cy="1415257"/>
          </a:xfrm>
          <a:prstGeom prst="rect">
            <a:avLst/>
          </a:prstGeom>
        </p:spPr>
      </p:pic>
      <p:sp>
        <p:nvSpPr>
          <p:cNvPr id="10" name="Rounded Rectangular Callout 9"/>
          <p:cNvSpPr/>
          <p:nvPr/>
        </p:nvSpPr>
        <p:spPr>
          <a:xfrm>
            <a:off x="5296110" y="2131754"/>
            <a:ext cx="2930553" cy="877144"/>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solidFill>
              </a:rPr>
              <a:t>Cat!  Drum!</a:t>
            </a:r>
          </a:p>
        </p:txBody>
      </p:sp>
    </p:spTree>
    <p:extLst>
      <p:ext uri="{BB962C8B-B14F-4D97-AF65-F5344CB8AC3E}">
        <p14:creationId xmlns:p14="http://schemas.microsoft.com/office/powerpoint/2010/main" val="3121607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469" y="321947"/>
            <a:ext cx="8229600" cy="1143000"/>
          </a:xfrm>
        </p:spPr>
        <p:txBody>
          <a:bodyPr/>
          <a:lstStyle/>
          <a:p>
            <a:r>
              <a:rPr lang="en-US" dirty="0">
                <a:solidFill>
                  <a:srgbClr val="50524F"/>
                </a:solidFill>
              </a:rPr>
              <a:t>Phonemes</a:t>
            </a:r>
          </a:p>
        </p:txBody>
      </p:sp>
      <p:sp>
        <p:nvSpPr>
          <p:cNvPr id="3" name="Text Placeholder 2"/>
          <p:cNvSpPr>
            <a:spLocks noGrp="1"/>
          </p:cNvSpPr>
          <p:nvPr>
            <p:ph type="body" idx="1"/>
          </p:nvPr>
        </p:nvSpPr>
        <p:spPr>
          <a:xfrm>
            <a:off x="285017" y="1657349"/>
            <a:ext cx="4038599" cy="4525963"/>
          </a:xfrm>
        </p:spPr>
        <p:txBody>
          <a:bodyPr/>
          <a:lstStyle/>
          <a:p>
            <a:pPr marL="304792" indent="0">
              <a:buNone/>
            </a:pPr>
            <a:r>
              <a:rPr lang="en-US" dirty="0"/>
              <a:t>“If I take off the /r/ in rug and add a /l/, what word will I get?”</a:t>
            </a:r>
          </a:p>
        </p:txBody>
      </p:sp>
      <p:sp>
        <p:nvSpPr>
          <p:cNvPr id="4" name="Text Placeholder 3"/>
          <p:cNvSpPr>
            <a:spLocks noGrp="1"/>
          </p:cNvSpPr>
          <p:nvPr>
            <p:ph type="body" idx="2"/>
          </p:nvPr>
        </p:nvSpPr>
        <p:spPr>
          <a:xfrm>
            <a:off x="4724402" y="449451"/>
            <a:ext cx="4038599" cy="5114077"/>
          </a:xfrm>
        </p:spPr>
        <p:txBody>
          <a:bodyPr/>
          <a:lstStyle/>
          <a:p>
            <a:pPr marL="304792" indent="0">
              <a:buNone/>
            </a:pPr>
            <a:endParaRPr lang="en-US" dirty="0"/>
          </a:p>
          <a:p>
            <a:pPr marL="304792" indent="0">
              <a:buNone/>
            </a:pPr>
            <a:endParaRPr lang="en-US" dirty="0"/>
          </a:p>
          <a:p>
            <a:pPr marL="304792"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469" y="3258973"/>
            <a:ext cx="2102405" cy="25333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660" y="3182775"/>
            <a:ext cx="981528" cy="118601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8342" y="4576103"/>
            <a:ext cx="1587580" cy="162197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5840" y="2408052"/>
            <a:ext cx="1500263" cy="169341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703" y="2823234"/>
            <a:ext cx="1490298" cy="1905097"/>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5517" y="4377540"/>
            <a:ext cx="1034640" cy="1569204"/>
          </a:xfrm>
          <a:prstGeom prst="rect">
            <a:avLst/>
          </a:prstGeom>
        </p:spPr>
      </p:pic>
      <p:sp>
        <p:nvSpPr>
          <p:cNvPr id="10" name="Rounded Rectangular Callout 9"/>
          <p:cNvSpPr/>
          <p:nvPr/>
        </p:nvSpPr>
        <p:spPr>
          <a:xfrm>
            <a:off x="5459424" y="1069656"/>
            <a:ext cx="2930553" cy="877144"/>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1"/>
                </a:solidFill>
                <a:latin typeface="Lucida Sans" panose="020B0602030504020204" pitchFamily="34" charset="0"/>
              </a:rPr>
              <a:t>lug!</a:t>
            </a:r>
          </a:p>
        </p:txBody>
      </p:sp>
      <p:sp>
        <p:nvSpPr>
          <p:cNvPr id="8" name="Rectangle 7">
            <a:extLst>
              <a:ext uri="{FF2B5EF4-FFF2-40B4-BE49-F238E27FC236}">
                <a16:creationId xmlns:a16="http://schemas.microsoft.com/office/drawing/2014/main" id="{43C00F00-8A32-4C5A-88A5-656F8F70D244}"/>
              </a:ext>
            </a:extLst>
          </p:cNvPr>
          <p:cNvSpPr/>
          <p:nvPr/>
        </p:nvSpPr>
        <p:spPr>
          <a:xfrm>
            <a:off x="1653197" y="4116978"/>
            <a:ext cx="3432637" cy="1446550"/>
          </a:xfrm>
          <a:prstGeom prst="rect">
            <a:avLst/>
          </a:prstGeom>
        </p:spPr>
        <p:txBody>
          <a:bodyPr wrap="square">
            <a:spAutoFit/>
          </a:bodyPr>
          <a:lstStyle/>
          <a:p>
            <a:pPr marL="304792" algn="ctr"/>
            <a:r>
              <a:rPr lang="en-US" sz="2400" dirty="0">
                <a:solidFill>
                  <a:schemeClr val="tx1">
                    <a:lumMod val="75000"/>
                    <a:lumOff val="25000"/>
                  </a:schemeClr>
                </a:solidFill>
                <a:latin typeface="Lucida Sans" panose="020B0602030504020204" pitchFamily="34" charset="0"/>
              </a:rPr>
              <a:t>“To lug is to carry or drag something very heavy.” </a:t>
            </a:r>
          </a:p>
          <a:p>
            <a:pPr marL="304792" algn="ctr"/>
            <a:r>
              <a:rPr lang="en-US" sz="1600" b="1" i="1" dirty="0">
                <a:solidFill>
                  <a:schemeClr val="accent2"/>
                </a:solidFill>
                <a:latin typeface="Lucida Sans" panose="020B0602030504020204" pitchFamily="34" charset="0"/>
              </a:rPr>
              <a:t>*Connect to meaning*</a:t>
            </a:r>
          </a:p>
        </p:txBody>
      </p:sp>
    </p:spTree>
    <p:extLst>
      <p:ext uri="{BB962C8B-B14F-4D97-AF65-F5344CB8AC3E}">
        <p14:creationId xmlns:p14="http://schemas.microsoft.com/office/powerpoint/2010/main" val="2198349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76258A-8599-4C95-B2CC-B3EB07F622F6}"/>
              </a:ext>
            </a:extLst>
          </p:cNvPr>
          <p:cNvSpPr txBox="1"/>
          <p:nvPr/>
        </p:nvSpPr>
        <p:spPr>
          <a:xfrm>
            <a:off x="3133549" y="1246788"/>
            <a:ext cx="3331361" cy="1092607"/>
          </a:xfrm>
          <a:prstGeom prst="rect">
            <a:avLst/>
          </a:prstGeom>
          <a:noFill/>
        </p:spPr>
        <p:txBody>
          <a:bodyPr wrap="none" rtlCol="0">
            <a:spAutoFit/>
          </a:bodyPr>
          <a:lstStyle/>
          <a:p>
            <a:r>
              <a:rPr lang="en-US" sz="2200" b="1" dirty="0">
                <a:solidFill>
                  <a:srgbClr val="22A469"/>
                </a:solidFill>
                <a:latin typeface="Lucida Sans" panose="020B0602030504020204" pitchFamily="34" charset="0"/>
              </a:rPr>
              <a:t>Phonemic Awareness:</a:t>
            </a:r>
          </a:p>
          <a:p>
            <a:pPr algn="ctr"/>
            <a:r>
              <a:rPr lang="en-US" sz="2200" dirty="0">
                <a:latin typeface="Lucida Sans" panose="020B0602030504020204" pitchFamily="34" charset="0"/>
              </a:rPr>
              <a:t>Listening for /</a:t>
            </a:r>
            <a:r>
              <a:rPr lang="en-US" sz="2200" dirty="0" err="1">
                <a:latin typeface="Lucida Sans" panose="020B0602030504020204" pitchFamily="34" charset="0"/>
              </a:rPr>
              <a:t>ie</a:t>
            </a:r>
            <a:r>
              <a:rPr lang="en-US" sz="2200" dirty="0">
                <a:latin typeface="Lucida Sans" panose="020B0602030504020204" pitchFamily="34" charset="0"/>
              </a:rPr>
              <a:t>/ </a:t>
            </a:r>
          </a:p>
          <a:p>
            <a:endParaRPr lang="en-US" sz="2100" dirty="0">
              <a:latin typeface="Lucida Sans" panose="020B0602030504020204" pitchFamily="34" charset="0"/>
            </a:endParaRPr>
          </a:p>
        </p:txBody>
      </p:sp>
      <p:sp>
        <p:nvSpPr>
          <p:cNvPr id="3" name="Title 2">
            <a:extLst>
              <a:ext uri="{FF2B5EF4-FFF2-40B4-BE49-F238E27FC236}">
                <a16:creationId xmlns:a16="http://schemas.microsoft.com/office/drawing/2014/main" id="{AFA35FF4-8B62-4DB5-BA98-B6F54E990441}"/>
              </a:ext>
            </a:extLst>
          </p:cNvPr>
          <p:cNvSpPr>
            <a:spLocks noGrp="1"/>
          </p:cNvSpPr>
          <p:nvPr>
            <p:ph type="title"/>
          </p:nvPr>
        </p:nvSpPr>
        <p:spPr>
          <a:xfrm>
            <a:off x="496392" y="241906"/>
            <a:ext cx="8229600" cy="1143000"/>
          </a:xfrm>
        </p:spPr>
        <p:txBody>
          <a:bodyPr/>
          <a:lstStyle/>
          <a:p>
            <a:r>
              <a:rPr lang="en-US" dirty="0"/>
              <a:t>Let’s See It in Action! </a:t>
            </a:r>
          </a:p>
        </p:txBody>
      </p:sp>
      <p:pic>
        <p:nvPicPr>
          <p:cNvPr id="2" name="Picture 1"/>
          <p:cNvPicPr>
            <a:picLocks noChangeAspect="1"/>
          </p:cNvPicPr>
          <p:nvPr/>
        </p:nvPicPr>
        <p:blipFill>
          <a:blip r:embed="rId3"/>
          <a:stretch>
            <a:fillRect/>
          </a:stretch>
        </p:blipFill>
        <p:spPr>
          <a:xfrm>
            <a:off x="2402958" y="2214596"/>
            <a:ext cx="4869712" cy="2726455"/>
          </a:xfrm>
          <a:prstGeom prst="rect">
            <a:avLst/>
          </a:prstGeom>
        </p:spPr>
      </p:pic>
      <p:sp>
        <p:nvSpPr>
          <p:cNvPr id="6" name="TextBox 5">
            <a:extLst>
              <a:ext uri="{FF2B5EF4-FFF2-40B4-BE49-F238E27FC236}">
                <a16:creationId xmlns:a16="http://schemas.microsoft.com/office/drawing/2014/main" id="{0076258A-8599-4C95-B2CC-B3EB07F622F6}"/>
              </a:ext>
            </a:extLst>
          </p:cNvPr>
          <p:cNvSpPr txBox="1"/>
          <p:nvPr/>
        </p:nvSpPr>
        <p:spPr>
          <a:xfrm>
            <a:off x="2523727" y="5120586"/>
            <a:ext cx="4642618" cy="430887"/>
          </a:xfrm>
          <a:prstGeom prst="rect">
            <a:avLst/>
          </a:prstGeom>
          <a:noFill/>
        </p:spPr>
        <p:txBody>
          <a:bodyPr wrap="none" rtlCol="0">
            <a:spAutoFit/>
          </a:bodyPr>
          <a:lstStyle/>
          <a:p>
            <a:r>
              <a:rPr lang="en-US" sz="2200" b="1" dirty="0">
                <a:solidFill>
                  <a:srgbClr val="22A469"/>
                </a:solidFill>
                <a:latin typeface="Lucida Sans" panose="020B0602030504020204" pitchFamily="34" charset="0"/>
              </a:rPr>
              <a:t>https://vimeo.com/251365260</a:t>
            </a:r>
            <a:endParaRPr lang="en-US" sz="2100" dirty="0">
              <a:latin typeface="Lucida Sans" panose="020B0602030504020204" pitchFamily="34" charset="0"/>
            </a:endParaRPr>
          </a:p>
        </p:txBody>
      </p:sp>
    </p:spTree>
    <p:extLst>
      <p:ext uri="{BB962C8B-B14F-4D97-AF65-F5344CB8AC3E}">
        <p14:creationId xmlns:p14="http://schemas.microsoft.com/office/powerpoint/2010/main" val="1729433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063"/>
          <a:stretch/>
        </p:blipFill>
        <p:spPr>
          <a:xfrm>
            <a:off x="392512" y="1742048"/>
            <a:ext cx="8669383" cy="4482589"/>
          </a:xfrm>
          <a:prstGeom prst="rect">
            <a:avLst/>
          </a:prstGeom>
        </p:spPr>
      </p:pic>
      <p:sp>
        <p:nvSpPr>
          <p:cNvPr id="4" name="Shape 1413"/>
          <p:cNvSpPr txBox="1">
            <a:spLocks noGrp="1"/>
          </p:cNvSpPr>
          <p:nvPr>
            <p:ph type="title"/>
          </p:nvPr>
        </p:nvSpPr>
        <p:spPr>
          <a:xfrm>
            <a:off x="496388" y="518218"/>
            <a:ext cx="8229600" cy="857251"/>
          </a:xfrm>
          <a:prstGeom prst="rect">
            <a:avLst/>
          </a:prstGeom>
          <a:noFill/>
          <a:ln>
            <a:noFill/>
          </a:ln>
        </p:spPr>
        <p:txBody>
          <a:bodyPr lIns="91425" tIns="91425" rIns="91425" bIns="91425" anchor="ctr" anchorCtr="0">
            <a:noAutofit/>
          </a:bodyPr>
          <a:lstStyle/>
          <a:p>
            <a:pPr>
              <a:buSzPct val="25000"/>
            </a:pPr>
            <a:r>
              <a:rPr lang="en" dirty="0">
                <a:solidFill>
                  <a:schemeClr val="accent2"/>
                </a:solidFill>
                <a:latin typeface="Lucida Sans" panose="020B0602030504020204" pitchFamily="34" charset="0"/>
              </a:rPr>
              <a:t>Effective Enhancements: </a:t>
            </a:r>
            <a:r>
              <a:rPr lang="en" dirty="0">
                <a:solidFill>
                  <a:schemeClr val="tx1"/>
                </a:solidFill>
                <a:latin typeface="Lucida Sans" panose="020B0602030504020204" pitchFamily="34" charset="0"/>
              </a:rPr>
              <a:t>Use songs, games, and activities to make learning fun!</a:t>
            </a:r>
            <a:endParaRPr lang="en" dirty="0">
              <a:solidFill>
                <a:schemeClr val="accent2"/>
              </a:solidFill>
              <a:latin typeface="Lucida Sans" panose="020B0602030504020204" pitchFamily="34" charset="0"/>
            </a:endParaRPr>
          </a:p>
        </p:txBody>
      </p:sp>
      <p:sp>
        <p:nvSpPr>
          <p:cNvPr id="3" name="TextBox 2"/>
          <p:cNvSpPr txBox="1"/>
          <p:nvPr/>
        </p:nvSpPr>
        <p:spPr>
          <a:xfrm>
            <a:off x="728420" y="5255141"/>
            <a:ext cx="7997568" cy="969496"/>
          </a:xfrm>
          <a:prstGeom prst="rect">
            <a:avLst/>
          </a:prstGeom>
          <a:solidFill>
            <a:schemeClr val="bg1"/>
          </a:solidFill>
        </p:spPr>
        <p:txBody>
          <a:bodyPr wrap="square" rtlCol="0">
            <a:spAutoFit/>
          </a:bodyPr>
          <a:lstStyle/>
          <a:p>
            <a:pPr algn="ctr"/>
            <a:r>
              <a:rPr lang="en-US" sz="1900" dirty="0">
                <a:solidFill>
                  <a:schemeClr val="tx1">
                    <a:lumMod val="85000"/>
                    <a:lumOff val="15000"/>
                  </a:schemeClr>
                </a:solidFill>
                <a:latin typeface="Lucida Sans" panose="020B0602030504020204" pitchFamily="34" charset="0"/>
              </a:rPr>
              <a:t>Keep effective enhancements in mind throughout all of the modules. A sample list is provided in the guidance documents and the course handout.</a:t>
            </a:r>
          </a:p>
        </p:txBody>
      </p:sp>
    </p:spTree>
    <p:extLst>
      <p:ext uri="{BB962C8B-B14F-4D97-AF65-F5344CB8AC3E}">
        <p14:creationId xmlns:p14="http://schemas.microsoft.com/office/powerpoint/2010/main" val="2977853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922" y="308214"/>
            <a:ext cx="8122945" cy="1143000"/>
          </a:xfrm>
        </p:spPr>
        <p:txBody>
          <a:bodyPr/>
          <a:lstStyle/>
          <a:p>
            <a:r>
              <a:rPr lang="en-US" dirty="0">
                <a:solidFill>
                  <a:schemeClr val="bg2"/>
                </a:solidFill>
              </a:rPr>
              <a:t>Phonological Awareness Enhancements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254" y="2462462"/>
            <a:ext cx="4537613" cy="2836008"/>
          </a:xfrm>
          <a:prstGeom prst="rect">
            <a:avLst/>
          </a:prstGeom>
        </p:spPr>
      </p:pic>
      <p:pic>
        <p:nvPicPr>
          <p:cNvPr id="6" name="Picture 5">
            <a:extLst>
              <a:ext uri="{FF2B5EF4-FFF2-40B4-BE49-F238E27FC236}">
                <a16:creationId xmlns:a16="http://schemas.microsoft.com/office/drawing/2014/main" id="{6107730D-B00A-4AEC-8A26-2425B88BFB21}"/>
              </a:ext>
            </a:extLst>
          </p:cNvPr>
          <p:cNvPicPr>
            <a:picLocks noChangeAspect="1"/>
          </p:cNvPicPr>
          <p:nvPr/>
        </p:nvPicPr>
        <p:blipFill rotWithShape="1">
          <a:blip r:embed="rId4"/>
          <a:srcRect l="2299"/>
          <a:stretch/>
        </p:blipFill>
        <p:spPr>
          <a:xfrm>
            <a:off x="696822" y="1869097"/>
            <a:ext cx="3045125" cy="4022739"/>
          </a:xfrm>
          <a:prstGeom prst="rect">
            <a:avLst/>
          </a:prstGeom>
          <a:ln>
            <a:solidFill>
              <a:schemeClr val="tx1"/>
            </a:solidFill>
          </a:ln>
        </p:spPr>
      </p:pic>
      <p:sp>
        <p:nvSpPr>
          <p:cNvPr id="7" name="Wave 6">
            <a:extLst>
              <a:ext uri="{FF2B5EF4-FFF2-40B4-BE49-F238E27FC236}">
                <a16:creationId xmlns:a16="http://schemas.microsoft.com/office/drawing/2014/main" id="{B1C56AB1-DC65-4E74-8522-83EFF0B0AE3F}"/>
              </a:ext>
            </a:extLst>
          </p:cNvPr>
          <p:cNvSpPr/>
          <p:nvPr/>
        </p:nvSpPr>
        <p:spPr>
          <a:xfrm>
            <a:off x="546922" y="5034594"/>
            <a:ext cx="1970730" cy="1178126"/>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Lucida Sans" panose="020B0602030504020204" pitchFamily="34" charset="0"/>
              </a:rPr>
              <a:t>RESOURCE</a:t>
            </a:r>
          </a:p>
        </p:txBody>
      </p:sp>
    </p:spTree>
    <p:extLst>
      <p:ext uri="{BB962C8B-B14F-4D97-AF65-F5344CB8AC3E}">
        <p14:creationId xmlns:p14="http://schemas.microsoft.com/office/powerpoint/2010/main" val="410744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Shape 712"/>
          <p:cNvSpPr txBox="1">
            <a:spLocks noGrp="1"/>
          </p:cNvSpPr>
          <p:nvPr>
            <p:ph type="title"/>
          </p:nvPr>
        </p:nvSpPr>
        <p:spPr>
          <a:xfrm>
            <a:off x="1297459" y="489122"/>
            <a:ext cx="7414055" cy="857251"/>
          </a:xfrm>
          <a:prstGeom prst="rect">
            <a:avLst/>
          </a:prstGeom>
          <a:noFill/>
          <a:ln>
            <a:noFill/>
          </a:ln>
        </p:spPr>
        <p:txBody>
          <a:bodyPr lIns="91425" tIns="91425" rIns="91425" bIns="91425" anchor="ctr" anchorCtr="0">
            <a:noAutofit/>
          </a:bodyPr>
          <a:lstStyle/>
          <a:p>
            <a:pPr algn="ctr">
              <a:buSzPct val="25000"/>
            </a:pPr>
            <a:r>
              <a:rPr lang="en" sz="3000" dirty="0">
                <a:solidFill>
                  <a:srgbClr val="50524F"/>
                </a:solidFill>
              </a:rPr>
              <a:t>Task Slide: Try it! Play One or Both of These Games!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43" y="324109"/>
            <a:ext cx="1143000" cy="1143000"/>
          </a:xfrm>
          <a:prstGeom prst="rect">
            <a:avLst/>
          </a:prstGeom>
        </p:spPr>
      </p:pic>
      <p:sp>
        <p:nvSpPr>
          <p:cNvPr id="4" name="Wave 3"/>
          <p:cNvSpPr/>
          <p:nvPr/>
        </p:nvSpPr>
        <p:spPr>
          <a:xfrm>
            <a:off x="154459" y="4885392"/>
            <a:ext cx="2457450" cy="131659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Lucida Sans" panose="020B0602030504020204" pitchFamily="34" charset="0"/>
              </a:rPr>
              <a:t> Work together with your colleagues!</a:t>
            </a:r>
          </a:p>
        </p:txBody>
      </p:sp>
      <p:sp>
        <p:nvSpPr>
          <p:cNvPr id="2" name="TextBox 1"/>
          <p:cNvSpPr txBox="1"/>
          <p:nvPr/>
        </p:nvSpPr>
        <p:spPr>
          <a:xfrm>
            <a:off x="813743" y="1789863"/>
            <a:ext cx="8021628" cy="3216265"/>
          </a:xfrm>
          <a:prstGeom prst="rect">
            <a:avLst/>
          </a:prstGeom>
          <a:noFill/>
        </p:spPr>
        <p:txBody>
          <a:bodyPr wrap="square" rtlCol="0">
            <a:spAutoFit/>
          </a:bodyPr>
          <a:lstStyle/>
          <a:p>
            <a:r>
              <a:rPr lang="en-US" sz="1850" b="1" dirty="0">
                <a:solidFill>
                  <a:schemeClr val="accent2"/>
                </a:solidFill>
                <a:latin typeface="Lucida Sans" panose="020B0602030504020204" pitchFamily="34" charset="0"/>
              </a:rPr>
              <a:t>Game 1:  Word Pairs - Add A Sound</a:t>
            </a:r>
          </a:p>
          <a:p>
            <a:r>
              <a:rPr lang="en-US" sz="1850" dirty="0">
                <a:latin typeface="Lucida Sans" panose="020B0602030504020204" pitchFamily="34" charset="0"/>
              </a:rPr>
              <a:t>Explain that a new word can be made by adding a sound. As an example: “Say ox. An ox is a very large animal with horns. What will happen if you add a new sound at the start of the word, such as /f-f-f-f/ to ox?  Say it!”  </a:t>
            </a:r>
          </a:p>
          <a:p>
            <a:r>
              <a:rPr lang="en-US" sz="1850" dirty="0">
                <a:latin typeface="Lucida Sans" panose="020B0602030504020204" pitchFamily="34" charset="0"/>
              </a:rPr>
              <a:t>(Repeat with other pairs – ice/mice, in/pin, etc.)</a:t>
            </a:r>
          </a:p>
          <a:p>
            <a:endParaRPr lang="en-US" sz="1800" dirty="0">
              <a:latin typeface="Lucida Sans" panose="020B0602030504020204" pitchFamily="34" charset="0"/>
            </a:endParaRPr>
          </a:p>
          <a:p>
            <a:r>
              <a:rPr lang="en-US" sz="1850" b="1" dirty="0">
                <a:solidFill>
                  <a:schemeClr val="accent2"/>
                </a:solidFill>
                <a:latin typeface="Lucida Sans" panose="020B0602030504020204" pitchFamily="34" charset="0"/>
              </a:rPr>
              <a:t>Game 2:  Troll Talk</a:t>
            </a:r>
          </a:p>
          <a:p>
            <a:r>
              <a:rPr lang="en-US" sz="1850" dirty="0">
                <a:latin typeface="Lucida Sans" panose="020B0602030504020204" pitchFamily="34" charset="0"/>
              </a:rPr>
              <a:t>Story: Once upon a time there was a troll who loved to give people presents. He loved to tell people what they were getting. However, the troll had a strange way of talking – he’d say “bi-cy-</a:t>
            </a:r>
            <a:r>
              <a:rPr lang="en-US" sz="1850" dirty="0" err="1">
                <a:latin typeface="Lucida Sans" panose="020B0602030504020204" pitchFamily="34" charset="0"/>
              </a:rPr>
              <a:t>cle</a:t>
            </a:r>
            <a:r>
              <a:rPr lang="en-US" sz="1850" dirty="0">
                <a:latin typeface="Lucida Sans" panose="020B0602030504020204" pitchFamily="34" charset="0"/>
              </a:rPr>
              <a:t>” for</a:t>
            </a:r>
          </a:p>
        </p:txBody>
      </p:sp>
      <p:sp>
        <p:nvSpPr>
          <p:cNvPr id="5" name="TextBox 4"/>
          <p:cNvSpPr txBox="1"/>
          <p:nvPr/>
        </p:nvSpPr>
        <p:spPr>
          <a:xfrm>
            <a:off x="2781300" y="4885392"/>
            <a:ext cx="5930214" cy="1231106"/>
          </a:xfrm>
          <a:prstGeom prst="rect">
            <a:avLst/>
          </a:prstGeom>
          <a:noFill/>
        </p:spPr>
        <p:txBody>
          <a:bodyPr wrap="square" rtlCol="0">
            <a:spAutoFit/>
          </a:bodyPr>
          <a:lstStyle/>
          <a:p>
            <a:pPr lvl="0"/>
            <a:r>
              <a:rPr lang="en-US" sz="1850" dirty="0">
                <a:latin typeface="Lucida Sans" panose="020B0602030504020204" pitchFamily="34" charset="0"/>
              </a:rPr>
              <a:t>bicycle, or “vi-o-</a:t>
            </a:r>
            <a:r>
              <a:rPr lang="en-US" sz="1850" dirty="0" err="1">
                <a:latin typeface="Lucida Sans" panose="020B0602030504020204" pitchFamily="34" charset="0"/>
              </a:rPr>
              <a:t>lin</a:t>
            </a:r>
            <a:r>
              <a:rPr lang="en-US" sz="1850" dirty="0">
                <a:latin typeface="Lucida Sans" panose="020B0602030504020204" pitchFamily="34" charset="0"/>
              </a:rPr>
              <a:t>” for violin, and the child had to guess what they were getting. I’m going to be that troll – you get to guess your presents!</a:t>
            </a:r>
          </a:p>
          <a:p>
            <a:endParaRPr lang="en-US" sz="1850" dirty="0"/>
          </a:p>
        </p:txBody>
      </p:sp>
    </p:spTree>
    <p:extLst>
      <p:ext uri="{BB962C8B-B14F-4D97-AF65-F5344CB8AC3E}">
        <p14:creationId xmlns:p14="http://schemas.microsoft.com/office/powerpoint/2010/main" val="421138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457200" y="474291"/>
            <a:ext cx="822960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Goals for This Module</a:t>
            </a:r>
          </a:p>
        </p:txBody>
      </p:sp>
      <p:sp>
        <p:nvSpPr>
          <p:cNvPr id="685" name="Shape 685"/>
          <p:cNvSpPr txBox="1">
            <a:spLocks noGrp="1"/>
          </p:cNvSpPr>
          <p:nvPr>
            <p:ph type="body" idx="1"/>
          </p:nvPr>
        </p:nvSpPr>
        <p:spPr>
          <a:xfrm>
            <a:off x="643179" y="1669941"/>
            <a:ext cx="7742064" cy="4081929"/>
          </a:xfrm>
          <a:prstGeom prst="rect">
            <a:avLst/>
          </a:prstGeom>
          <a:noFill/>
          <a:ln>
            <a:noFill/>
          </a:ln>
        </p:spPr>
        <p:txBody>
          <a:bodyPr lIns="91425" tIns="91425" rIns="91425" bIns="91425" anchor="t" anchorCtr="0">
            <a:noAutofit/>
          </a:bodyPr>
          <a:lstStyle/>
          <a:p>
            <a:pPr marL="533387" indent="-380990">
              <a:spcBef>
                <a:spcPts val="0"/>
              </a:spcBef>
            </a:pPr>
            <a:r>
              <a:rPr lang="en" dirty="0">
                <a:solidFill>
                  <a:schemeClr val="bg2"/>
                </a:solidFill>
              </a:rPr>
              <a:t>Define and explain phonological and phonemic awareness.</a:t>
            </a:r>
          </a:p>
          <a:p>
            <a:pPr marL="152396" indent="0">
              <a:spcBef>
                <a:spcPts val="0"/>
              </a:spcBef>
              <a:buNone/>
            </a:pPr>
            <a:endParaRPr lang="en" dirty="0">
              <a:solidFill>
                <a:schemeClr val="bg2"/>
              </a:solidFill>
            </a:endParaRPr>
          </a:p>
          <a:p>
            <a:pPr marL="533387" indent="-380990">
              <a:spcBef>
                <a:spcPts val="0"/>
              </a:spcBef>
            </a:pPr>
            <a:r>
              <a:rPr lang="en" dirty="0">
                <a:solidFill>
                  <a:schemeClr val="bg2"/>
                </a:solidFill>
              </a:rPr>
              <a:t>Identify and explain the purpose of tasks and games meant to build phonemic awareness.</a:t>
            </a:r>
          </a:p>
          <a:p>
            <a:pPr marL="152396" indent="0">
              <a:spcBef>
                <a:spcPts val="0"/>
              </a:spcBef>
              <a:buNone/>
            </a:pPr>
            <a:endParaRPr lang="en" dirty="0">
              <a:solidFill>
                <a:schemeClr val="bg2"/>
              </a:solidFill>
            </a:endParaRPr>
          </a:p>
          <a:p>
            <a:pPr marL="533387" indent="-380990"/>
            <a:r>
              <a:rPr lang="en" dirty="0">
                <a:solidFill>
                  <a:schemeClr val="bg2"/>
                </a:solidFill>
              </a:rPr>
              <a:t>Identify the relationship between phonemic awareness and reading proficiency.</a:t>
            </a:r>
          </a:p>
          <a:p>
            <a:pPr marL="152396" indent="0">
              <a:buSzPct val="25000"/>
              <a:buNone/>
            </a:pPr>
            <a:endParaRPr dirty="0">
              <a:solidFill>
                <a:schemeClr val="dk1"/>
              </a:solidFill>
            </a:endParaRPr>
          </a:p>
        </p:txBody>
      </p:sp>
    </p:spTree>
    <p:extLst>
      <p:ext uri="{BB962C8B-B14F-4D97-AF65-F5344CB8AC3E}">
        <p14:creationId xmlns:p14="http://schemas.microsoft.com/office/powerpoint/2010/main" val="56258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Shape 600"/>
          <p:cNvSpPr txBox="1">
            <a:spLocks noGrp="1"/>
          </p:cNvSpPr>
          <p:nvPr>
            <p:ph type="title"/>
          </p:nvPr>
        </p:nvSpPr>
        <p:spPr>
          <a:xfrm>
            <a:off x="457200" y="489790"/>
            <a:ext cx="8229600" cy="857251"/>
          </a:xfrm>
          <a:prstGeom prst="rect">
            <a:avLst/>
          </a:prstGeom>
          <a:noFill/>
          <a:ln>
            <a:noFill/>
          </a:ln>
        </p:spPr>
        <p:txBody>
          <a:bodyPr lIns="91425" tIns="91425" rIns="91425" bIns="91425" anchor="ctr" anchorCtr="0">
            <a:noAutofit/>
          </a:bodyPr>
          <a:lstStyle/>
          <a:p>
            <a:pPr>
              <a:buSzPct val="25000"/>
            </a:pPr>
            <a:r>
              <a:rPr lang="en" dirty="0"/>
              <a:t>A Logical Progression</a:t>
            </a:r>
          </a:p>
        </p:txBody>
      </p:sp>
      <p:sp>
        <p:nvSpPr>
          <p:cNvPr id="601" name="Shape 601"/>
          <p:cNvSpPr txBox="1">
            <a:spLocks noGrp="1"/>
          </p:cNvSpPr>
          <p:nvPr>
            <p:ph type="body" idx="1"/>
          </p:nvPr>
        </p:nvSpPr>
        <p:spPr>
          <a:xfrm>
            <a:off x="457200" y="1930700"/>
            <a:ext cx="8229600" cy="3394472"/>
          </a:xfrm>
          <a:prstGeom prst="rect">
            <a:avLst/>
          </a:prstGeom>
          <a:noFill/>
          <a:ln>
            <a:noFill/>
          </a:ln>
        </p:spPr>
        <p:txBody>
          <a:bodyPr lIns="91425" tIns="91425" rIns="91425" bIns="91425" anchor="t" anchorCtr="0">
            <a:noAutofit/>
          </a:bodyPr>
          <a:lstStyle/>
          <a:p>
            <a:pPr marL="495296" indent="-342900">
              <a:spcBef>
                <a:spcPts val="600"/>
              </a:spcBef>
            </a:pPr>
            <a:r>
              <a:rPr lang="en" dirty="0">
                <a:solidFill>
                  <a:schemeClr val="accent6"/>
                </a:solidFill>
              </a:rPr>
              <a:t>Listen</a:t>
            </a:r>
          </a:p>
          <a:p>
            <a:pPr marL="495296" indent="-342900">
              <a:spcBef>
                <a:spcPts val="600"/>
              </a:spcBef>
            </a:pPr>
            <a:r>
              <a:rPr lang="en" dirty="0">
                <a:solidFill>
                  <a:srgbClr val="00B050"/>
                </a:solidFill>
              </a:rPr>
              <a:t>Identify sentences and words  </a:t>
            </a:r>
          </a:p>
          <a:p>
            <a:pPr marL="495296" indent="-342900">
              <a:spcBef>
                <a:spcPts val="600"/>
              </a:spcBef>
            </a:pPr>
            <a:r>
              <a:rPr lang="en" dirty="0">
                <a:solidFill>
                  <a:srgbClr val="0070C0"/>
                </a:solidFill>
              </a:rPr>
              <a:t>Identify/blend/segment syllables  </a:t>
            </a:r>
          </a:p>
          <a:p>
            <a:pPr marL="495296" indent="-342900">
              <a:spcBef>
                <a:spcPts val="600"/>
              </a:spcBef>
            </a:pPr>
            <a:r>
              <a:rPr lang="en" dirty="0">
                <a:solidFill>
                  <a:srgbClr val="FF0000"/>
                </a:solidFill>
              </a:rPr>
              <a:t>Isolate initial, medial, and/or final sounds</a:t>
            </a:r>
          </a:p>
          <a:p>
            <a:pPr marL="495296" indent="-342900">
              <a:spcBef>
                <a:spcPts val="600"/>
              </a:spcBef>
            </a:pPr>
            <a:r>
              <a:rPr lang="en" dirty="0">
                <a:solidFill>
                  <a:srgbClr val="7030A0"/>
                </a:solidFill>
              </a:rPr>
              <a:t>Manipulate phonemes</a:t>
            </a:r>
          </a:p>
          <a:p>
            <a:pPr marL="495296" indent="-342900">
              <a:spcBef>
                <a:spcPts val="600"/>
              </a:spcBef>
            </a:pPr>
            <a:r>
              <a:rPr lang="en" dirty="0">
                <a:solidFill>
                  <a:srgbClr val="00B0F0"/>
                </a:solidFill>
              </a:rPr>
              <a:t>Match phonemes to graphemes </a:t>
            </a:r>
          </a:p>
          <a:p>
            <a:pPr marL="152396" indent="0">
              <a:buSzPct val="25000"/>
              <a:buNone/>
            </a:pPr>
            <a:endParaRPr dirty="0"/>
          </a:p>
          <a:p>
            <a:pPr indent="-190495">
              <a:buNone/>
            </a:pPr>
            <a:endParaRPr dirty="0"/>
          </a:p>
        </p:txBody>
      </p:sp>
      <p:sp>
        <p:nvSpPr>
          <p:cNvPr id="2" name="Line Callout 1 1"/>
          <p:cNvSpPr/>
          <p:nvPr/>
        </p:nvSpPr>
        <p:spPr>
          <a:xfrm>
            <a:off x="6744917" y="1716210"/>
            <a:ext cx="1436801" cy="1167319"/>
          </a:xfrm>
          <a:prstGeom prst="borderCallout1">
            <a:avLst>
              <a:gd name="adj1" fmla="val 18750"/>
              <a:gd name="adj2" fmla="val -8333"/>
              <a:gd name="adj3" fmla="val 110833"/>
              <a:gd name="adj4" fmla="val -50730"/>
            </a:avLst>
          </a:prstGeom>
          <a:solidFill>
            <a:srgbClr val="17A9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Lucida Sans" panose="020B0602030504020204" pitchFamily="34" charset="0"/>
              </a:rPr>
              <a:t>Game 2:</a:t>
            </a:r>
          </a:p>
          <a:p>
            <a:pPr algn="ctr"/>
            <a:r>
              <a:rPr lang="en-US" dirty="0">
                <a:latin typeface="Lucida Sans" panose="020B0602030504020204" pitchFamily="34" charset="0"/>
              </a:rPr>
              <a:t>Troll Talk</a:t>
            </a:r>
          </a:p>
        </p:txBody>
      </p:sp>
      <p:sp>
        <p:nvSpPr>
          <p:cNvPr id="5" name="Line Callout 1 4"/>
          <p:cNvSpPr/>
          <p:nvPr/>
        </p:nvSpPr>
        <p:spPr>
          <a:xfrm>
            <a:off x="6459167" y="4372343"/>
            <a:ext cx="1294183" cy="1167319"/>
          </a:xfrm>
          <a:prstGeom prst="borderCallout1">
            <a:avLst>
              <a:gd name="adj1" fmla="val 18750"/>
              <a:gd name="adj2" fmla="val -8333"/>
              <a:gd name="adj3" fmla="val -31667"/>
              <a:gd name="adj4" fmla="val -101970"/>
            </a:avLst>
          </a:prstGeom>
          <a:solidFill>
            <a:srgbClr val="17A9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Lucida Sans" panose="020B0602030504020204" pitchFamily="34" charset="0"/>
              </a:rPr>
              <a:t>Game 1: Add a Sound</a:t>
            </a:r>
          </a:p>
        </p:txBody>
      </p:sp>
    </p:spTree>
    <p:extLst>
      <p:ext uri="{BB962C8B-B14F-4D97-AF65-F5344CB8AC3E}">
        <p14:creationId xmlns:p14="http://schemas.microsoft.com/office/powerpoint/2010/main" val="224312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rPr>
              <a:t>Online Discussion</a:t>
            </a:r>
          </a:p>
        </p:txBody>
      </p:sp>
      <p:sp>
        <p:nvSpPr>
          <p:cNvPr id="3" name="Text Placeholder 2"/>
          <p:cNvSpPr>
            <a:spLocks noGrp="1"/>
          </p:cNvSpPr>
          <p:nvPr>
            <p:ph type="body" idx="1"/>
          </p:nvPr>
        </p:nvSpPr>
        <p:spPr>
          <a:xfrm>
            <a:off x="457199" y="1703386"/>
            <a:ext cx="5055847" cy="4525963"/>
          </a:xfrm>
        </p:spPr>
        <p:txBody>
          <a:bodyPr/>
          <a:lstStyle/>
          <a:p>
            <a:pPr marL="304792" indent="0">
              <a:buNone/>
            </a:pPr>
            <a:r>
              <a:rPr lang="en-US" b="1" dirty="0"/>
              <a:t>Read this article:</a:t>
            </a:r>
            <a:r>
              <a:rPr lang="en-US" dirty="0"/>
              <a:t> </a:t>
            </a:r>
            <a:r>
              <a:rPr lang="en-US" dirty="0">
                <a:hlinkClick r:id="rId3"/>
              </a:rPr>
              <a:t>http://www.readingrockets.org/article/why-phonological-awareness-important-reading-and-spelling</a:t>
            </a:r>
            <a:endParaRPr lang="en-US" dirty="0"/>
          </a:p>
          <a:p>
            <a:pPr marL="304792" indent="0">
              <a:buNone/>
            </a:pPr>
            <a:endParaRPr lang="en-US" dirty="0"/>
          </a:p>
          <a:p>
            <a:pPr marL="304792" indent="0">
              <a:buNone/>
            </a:pPr>
            <a:r>
              <a:rPr lang="en-US" b="1" dirty="0"/>
              <a:t>Discuss:</a:t>
            </a:r>
          </a:p>
          <a:p>
            <a:pPr marL="304792" indent="0">
              <a:buNone/>
            </a:pPr>
            <a:r>
              <a:rPr lang="en-US" dirty="0"/>
              <a:t>How does phonemic awareness connect to spelling, reading and vocabulary?!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3047" y="4120770"/>
            <a:ext cx="3173753" cy="2005393"/>
          </a:xfrm>
          <a:prstGeom prst="rect">
            <a:avLst/>
          </a:prstGeom>
        </p:spPr>
      </p:pic>
    </p:spTree>
    <p:extLst>
      <p:ext uri="{BB962C8B-B14F-4D97-AF65-F5344CB8AC3E}">
        <p14:creationId xmlns:p14="http://schemas.microsoft.com/office/powerpoint/2010/main" val="2279227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070" y="277726"/>
            <a:ext cx="1295352" cy="1139910"/>
          </a:xfrm>
          <a:prstGeom prst="rect">
            <a:avLst/>
          </a:prstGeom>
        </p:spPr>
      </p:pic>
      <p:sp>
        <p:nvSpPr>
          <p:cNvPr id="2" name="Title 1"/>
          <p:cNvSpPr>
            <a:spLocks noGrp="1"/>
          </p:cNvSpPr>
          <p:nvPr>
            <p:ph type="title"/>
          </p:nvPr>
        </p:nvSpPr>
        <p:spPr/>
        <p:txBody>
          <a:bodyPr/>
          <a:lstStyle/>
          <a:p>
            <a:r>
              <a:rPr lang="en-US" dirty="0">
                <a:solidFill>
                  <a:srgbClr val="50524F"/>
                </a:solidFill>
              </a:rPr>
              <a:t>Module 1: Connect to Practice Task </a:t>
            </a:r>
          </a:p>
        </p:txBody>
      </p:sp>
      <p:sp>
        <p:nvSpPr>
          <p:cNvPr id="3" name="Text Placeholder 2"/>
          <p:cNvSpPr>
            <a:spLocks noGrp="1"/>
          </p:cNvSpPr>
          <p:nvPr>
            <p:ph type="body" idx="1"/>
          </p:nvPr>
        </p:nvSpPr>
        <p:spPr>
          <a:xfrm>
            <a:off x="152402" y="1800179"/>
            <a:ext cx="4495799" cy="4525963"/>
          </a:xfrm>
        </p:spPr>
        <p:txBody>
          <a:bodyPr/>
          <a:lstStyle/>
          <a:p>
            <a:pPr marL="304792" indent="0">
              <a:buNone/>
            </a:pPr>
            <a:r>
              <a:rPr lang="en-US" b="1" dirty="0"/>
              <a:t>Option A:</a:t>
            </a:r>
          </a:p>
          <a:p>
            <a:pPr marL="304792" indent="0">
              <a:buNone/>
            </a:pPr>
            <a:endParaRPr lang="en-US" sz="1000" dirty="0"/>
          </a:p>
          <a:p>
            <a:pPr marL="304792" indent="0">
              <a:buNone/>
            </a:pPr>
            <a:r>
              <a:rPr lang="en-US" dirty="0"/>
              <a:t>Pick one of the games from Adams’ book or the link in the recommended reading to play with your class this week.  </a:t>
            </a:r>
          </a:p>
          <a:p>
            <a:pPr marL="304792" indent="0">
              <a:buNone/>
            </a:pPr>
            <a:endParaRPr lang="en-US" sz="1000" dirty="0"/>
          </a:p>
          <a:p>
            <a:pPr marL="304792" indent="0">
              <a:buNone/>
            </a:pPr>
            <a:r>
              <a:rPr lang="en-US" dirty="0"/>
              <a:t>Note your observations on the template.</a:t>
            </a:r>
          </a:p>
          <a:p>
            <a:endParaRPr lang="en-US" dirty="0"/>
          </a:p>
          <a:p>
            <a:pPr marL="304792" indent="0">
              <a:buNone/>
            </a:pPr>
            <a:r>
              <a:rPr lang="en-US" dirty="0"/>
              <a:t> </a:t>
            </a:r>
          </a:p>
          <a:p>
            <a:pPr marL="304792" indent="0">
              <a:buNone/>
            </a:pPr>
            <a:endParaRPr lang="en-US" dirty="0"/>
          </a:p>
          <a:p>
            <a:pPr marL="304792" indent="0">
              <a:buNone/>
            </a:pPr>
            <a:r>
              <a:rPr lang="en-US" sz="2000" dirty="0"/>
              <a:t> </a:t>
            </a:r>
          </a:p>
          <a:p>
            <a:pPr marL="304792" indent="0">
              <a:buNone/>
            </a:pPr>
            <a:endParaRPr lang="en-US" sz="2000" dirty="0"/>
          </a:p>
        </p:txBody>
      </p:sp>
      <p:sp>
        <p:nvSpPr>
          <p:cNvPr id="4" name="Text Placeholder 3"/>
          <p:cNvSpPr>
            <a:spLocks noGrp="1"/>
          </p:cNvSpPr>
          <p:nvPr>
            <p:ph type="body" idx="2"/>
          </p:nvPr>
        </p:nvSpPr>
        <p:spPr>
          <a:xfrm>
            <a:off x="4648201" y="1800179"/>
            <a:ext cx="4038599" cy="3502865"/>
          </a:xfrm>
          <a:noFill/>
        </p:spPr>
        <p:txBody>
          <a:bodyPr/>
          <a:lstStyle/>
          <a:p>
            <a:pPr marL="304792" indent="0">
              <a:buNone/>
            </a:pPr>
            <a:r>
              <a:rPr lang="en-US" b="1" dirty="0"/>
              <a:t>Option B:</a:t>
            </a:r>
          </a:p>
          <a:p>
            <a:pPr marL="304792" indent="0">
              <a:buNone/>
            </a:pPr>
            <a:endParaRPr lang="en-US" sz="1000" dirty="0"/>
          </a:p>
          <a:p>
            <a:pPr marL="304792" indent="0">
              <a:buNone/>
            </a:pPr>
            <a:r>
              <a:rPr lang="en-US" dirty="0"/>
              <a:t>Write up an “elevator pitch” – explain what phonemic awareness is and how it is essential in helping students to read. </a:t>
            </a:r>
            <a:r>
              <a:rPr lang="en-US" b="1" dirty="0"/>
              <a:t>No more than 5 sentences!</a:t>
            </a:r>
          </a:p>
        </p:txBody>
      </p:sp>
    </p:spTree>
    <p:extLst>
      <p:ext uri="{BB962C8B-B14F-4D97-AF65-F5344CB8AC3E}">
        <p14:creationId xmlns:p14="http://schemas.microsoft.com/office/powerpoint/2010/main" val="2374003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Recommended Reading</a:t>
            </a:r>
          </a:p>
        </p:txBody>
      </p:sp>
      <p:sp>
        <p:nvSpPr>
          <p:cNvPr id="3" name="Text Placeholder 2"/>
          <p:cNvSpPr>
            <a:spLocks noGrp="1"/>
          </p:cNvSpPr>
          <p:nvPr>
            <p:ph type="body" idx="1"/>
          </p:nvPr>
        </p:nvSpPr>
        <p:spPr>
          <a:xfrm>
            <a:off x="4912963" y="578223"/>
            <a:ext cx="3773837" cy="4525963"/>
          </a:xfrm>
        </p:spPr>
        <p:txBody>
          <a:bodyPr/>
          <a:lstStyle/>
          <a:p>
            <a:pPr marL="304792" indent="0">
              <a:buNone/>
            </a:pPr>
            <a:r>
              <a:rPr lang="en-US" dirty="0"/>
              <a:t>Phonemic Awareness in Young Children</a:t>
            </a:r>
          </a:p>
          <a:p>
            <a:pPr marL="304792" indent="0">
              <a:buNone/>
            </a:pPr>
            <a:endParaRPr lang="en-US" dirty="0"/>
          </a:p>
          <a:p>
            <a:pPr marL="304792" indent="0">
              <a:buNone/>
            </a:pPr>
            <a:r>
              <a:rPr lang="en-US" b="1" dirty="0"/>
              <a:t>Chapter 1: </a:t>
            </a:r>
          </a:p>
          <a:p>
            <a:pPr marL="304792" indent="0">
              <a:buNone/>
            </a:pPr>
            <a:r>
              <a:rPr lang="en-US" dirty="0"/>
              <a:t>The Nature and Importance of Phonemic Awareness</a:t>
            </a:r>
          </a:p>
          <a:p>
            <a:pPr marL="304792" indent="0">
              <a:buNone/>
            </a:pPr>
            <a:endParaRPr lang="en-US" dirty="0"/>
          </a:p>
          <a:p>
            <a:pPr marL="304792" indent="0">
              <a:buNone/>
            </a:pPr>
            <a:r>
              <a:rPr lang="en-US" dirty="0"/>
              <a:t>Or: </a:t>
            </a:r>
            <a:r>
              <a:rPr lang="en-US" dirty="0">
                <a:hlinkClick r:id="rId3"/>
              </a:rPr>
              <a:t>http://www.readingrockets.org/article/phonemic-activities-preschool-or-elementary-classroom</a:t>
            </a:r>
            <a:endParaRPr lang="en-US" dirty="0"/>
          </a:p>
          <a:p>
            <a:pPr marL="304792" indent="0">
              <a:buNone/>
            </a:pPr>
            <a:r>
              <a:rPr lang="en-US" dirty="0"/>
              <a:t>  </a:t>
            </a:r>
          </a:p>
        </p:txBody>
      </p:sp>
      <p:pic>
        <p:nvPicPr>
          <p:cNvPr id="6" name="Picture 5">
            <a:extLst>
              <a:ext uri="{FF2B5EF4-FFF2-40B4-BE49-F238E27FC236}">
                <a16:creationId xmlns:a16="http://schemas.microsoft.com/office/drawing/2014/main" id="{1F1CCDAE-0874-408D-9A8D-F805CEB93A3D}"/>
              </a:ext>
            </a:extLst>
          </p:cNvPr>
          <p:cNvPicPr>
            <a:picLocks noChangeAspect="1"/>
          </p:cNvPicPr>
          <p:nvPr/>
        </p:nvPicPr>
        <p:blipFill rotWithShape="1">
          <a:blip r:embed="rId4"/>
          <a:srcRect l="2299"/>
          <a:stretch/>
        </p:blipFill>
        <p:spPr>
          <a:xfrm rot="20071930">
            <a:off x="1458673" y="1980262"/>
            <a:ext cx="2520014" cy="3329045"/>
          </a:xfrm>
          <a:prstGeom prst="rect">
            <a:avLst/>
          </a:prstGeom>
          <a:ln>
            <a:solidFill>
              <a:schemeClr val="tx1"/>
            </a:solidFill>
          </a:ln>
        </p:spPr>
      </p:pic>
    </p:spTree>
    <p:extLst>
      <p:ext uri="{BB962C8B-B14F-4D97-AF65-F5344CB8AC3E}">
        <p14:creationId xmlns:p14="http://schemas.microsoft.com/office/powerpoint/2010/main" val="387122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8229600" cy="1457994"/>
          </a:xfrm>
        </p:spPr>
        <p:txBody>
          <a:bodyPr>
            <a:normAutofit/>
          </a:bodyPr>
          <a:lstStyle/>
          <a:p>
            <a:r>
              <a:rPr lang="en-US" dirty="0">
                <a:solidFill>
                  <a:srgbClr val="50524F"/>
                </a:solidFill>
                <a:latin typeface="Lucida Sans" panose="020B0602030504020204" pitchFamily="34" charset="0"/>
              </a:rPr>
              <a:t>About Achieve the Core</a:t>
            </a:r>
            <a:br>
              <a:rPr lang="en-US" sz="2000" dirty="0">
                <a:solidFill>
                  <a:srgbClr val="50524F"/>
                </a:solidFill>
                <a:latin typeface="Lucida Sans" panose="020B0602030504020204" pitchFamily="34" charset="0"/>
              </a:rPr>
            </a:br>
            <a:r>
              <a:rPr lang="en-US" sz="2000" dirty="0">
                <a:solidFill>
                  <a:srgbClr val="50524F"/>
                </a:solidFill>
                <a:latin typeface="Lucida Sans" panose="020B0602030504020204" pitchFamily="34" charset="0"/>
              </a:rPr>
              <a:t>Visit </a:t>
            </a:r>
            <a:r>
              <a:rPr lang="en-US" sz="2000" dirty="0" err="1">
                <a:solidFill>
                  <a:srgbClr val="22A469"/>
                </a:solidFill>
                <a:latin typeface="Lucida Sans" panose="020B0602030504020204" pitchFamily="34" charset="0"/>
              </a:rPr>
              <a:t>achievethecore.org</a:t>
            </a:r>
            <a:r>
              <a:rPr lang="en-US" sz="2000" dirty="0">
                <a:solidFill>
                  <a:srgbClr val="22A469"/>
                </a:solidFill>
                <a:latin typeface="Lucida Sans" panose="020B0602030504020204" pitchFamily="34" charset="0"/>
              </a:rPr>
              <a:t> </a:t>
            </a:r>
            <a:r>
              <a:rPr lang="en-US" sz="2000" dirty="0">
                <a:solidFill>
                  <a:srgbClr val="50524F"/>
                </a:solidFill>
                <a:latin typeface="Lucida Sans" panose="020B0602030504020204" pitchFamily="34" charset="0"/>
              </a:rPr>
              <a:t>to find:</a:t>
            </a:r>
            <a:endParaRPr lang="en-US" sz="2000" dirty="0"/>
          </a:p>
        </p:txBody>
      </p:sp>
      <p:sp>
        <p:nvSpPr>
          <p:cNvPr id="3" name="Content Placeholder 2"/>
          <p:cNvSpPr>
            <a:spLocks noGrp="1"/>
          </p:cNvSpPr>
          <p:nvPr>
            <p:ph sz="half" idx="1"/>
          </p:nvPr>
        </p:nvSpPr>
        <p:spPr>
          <a:xfrm>
            <a:off x="432494" y="1833530"/>
            <a:ext cx="2190466" cy="2239963"/>
          </a:xfrm>
        </p:spPr>
        <p:txBody>
          <a:bodyPr>
            <a:normAutofit/>
          </a:bodyPr>
          <a:lstStyle/>
          <a:p>
            <a:pPr marL="0" indent="0">
              <a:buNone/>
            </a:pPr>
            <a:r>
              <a:rPr lang="en-US" sz="1700" dirty="0">
                <a:solidFill>
                  <a:srgbClr val="22A469"/>
                </a:solidFill>
                <a:latin typeface="Lucida Sans" panose="020B0602030504020204" pitchFamily="34" charset="0"/>
              </a:rPr>
              <a:t>Professional Learning Content</a:t>
            </a:r>
          </a:p>
          <a:p>
            <a:pPr marL="347663" indent="-293688"/>
            <a:r>
              <a:rPr lang="en-US" sz="1700" dirty="0">
                <a:solidFill>
                  <a:srgbClr val="50524F"/>
                </a:solidFill>
                <a:latin typeface="Lucida Sans" panose="020B0602030504020204" pitchFamily="34" charset="0"/>
              </a:rPr>
              <a:t>PD modules</a:t>
            </a:r>
          </a:p>
          <a:p>
            <a:pPr marL="347663" indent="-293688"/>
            <a:r>
              <a:rPr lang="en-US" sz="1700" dirty="0">
                <a:solidFill>
                  <a:srgbClr val="50524F"/>
                </a:solidFill>
                <a:latin typeface="Lucida Sans" panose="020B0602030504020204" pitchFamily="34" charset="0"/>
              </a:rPr>
              <a:t>Research </a:t>
            </a:r>
          </a:p>
          <a:p>
            <a:pPr marL="347663" indent="-293688"/>
            <a:r>
              <a:rPr lang="en-US" sz="1700" dirty="0">
                <a:solidFill>
                  <a:srgbClr val="50524F"/>
                </a:solidFill>
                <a:latin typeface="Lucida Sans" panose="020B0602030504020204" pitchFamily="34" charset="0"/>
              </a:rPr>
              <a:t>Aligned Blog</a:t>
            </a:r>
          </a:p>
        </p:txBody>
      </p:sp>
      <p:sp>
        <p:nvSpPr>
          <p:cNvPr id="5" name="Content Placeholder 2"/>
          <p:cNvSpPr>
            <a:spLocks noGrp="1"/>
          </p:cNvSpPr>
          <p:nvPr>
            <p:ph sz="half" idx="1"/>
          </p:nvPr>
        </p:nvSpPr>
        <p:spPr>
          <a:xfrm>
            <a:off x="2925528" y="1783080"/>
            <a:ext cx="3452883" cy="4525963"/>
          </a:xfrm>
        </p:spPr>
        <p:txBody>
          <a:bodyPr>
            <a:noAutofit/>
          </a:bodyPr>
          <a:lstStyle/>
          <a:p>
            <a:pPr marL="0" indent="0">
              <a:buNone/>
            </a:pPr>
            <a:r>
              <a:rPr lang="en-US" sz="1700" dirty="0">
                <a:solidFill>
                  <a:srgbClr val="22A469"/>
                </a:solidFill>
                <a:latin typeface="Lucida Sans" panose="020B0602030504020204" pitchFamily="34" charset="0"/>
              </a:rPr>
              <a:t>Tools for Planning and Reflection</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Instructional Practice Toolkit</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Instructional Practice Guide</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Lesson Planning Tool</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Focus Documents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Alignment rubrics and adaptation guidance</a:t>
            </a:r>
          </a:p>
          <a:p>
            <a:pPr marL="285750" indent="-285750">
              <a:buFont typeface="Arial" panose="020B0604020202020204" pitchFamily="34" charset="0"/>
              <a:buChar char="•"/>
            </a:pPr>
            <a:endParaRPr lang="en-US" sz="1600" dirty="0">
              <a:solidFill>
                <a:srgbClr val="50524F"/>
              </a:solidFill>
              <a:latin typeface="Lucida Sans" panose="020B0602030504020204" pitchFamily="34" charset="0"/>
            </a:endParaRPr>
          </a:p>
          <a:p>
            <a:endParaRPr lang="en-US" sz="1600" dirty="0"/>
          </a:p>
        </p:txBody>
      </p:sp>
      <p:sp>
        <p:nvSpPr>
          <p:cNvPr id="6" name="Content Placeholder 2"/>
          <p:cNvSpPr>
            <a:spLocks noGrp="1"/>
          </p:cNvSpPr>
          <p:nvPr>
            <p:ph sz="half" idx="1"/>
          </p:nvPr>
        </p:nvSpPr>
        <p:spPr>
          <a:xfrm>
            <a:off x="6250395" y="1833530"/>
            <a:ext cx="2765589" cy="4525963"/>
          </a:xfrm>
        </p:spPr>
        <p:txBody>
          <a:bodyPr>
            <a:normAutofit/>
          </a:bodyPr>
          <a:lstStyle/>
          <a:p>
            <a:pPr marL="0" indent="0">
              <a:buNone/>
            </a:pPr>
            <a:r>
              <a:rPr lang="en-US" sz="1700" dirty="0">
                <a:solidFill>
                  <a:srgbClr val="22A469"/>
                </a:solidFill>
                <a:latin typeface="Lucida Sans" panose="020B0602030504020204" pitchFamily="34" charset="0"/>
              </a:rPr>
              <a:t>Classroom Resources</a:t>
            </a:r>
          </a:p>
          <a:p>
            <a:pPr marL="0" indent="0">
              <a:buNone/>
            </a:pPr>
            <a:endParaRPr lang="en-US" sz="1700" dirty="0">
              <a:solidFill>
                <a:srgbClr val="22A469"/>
              </a:solidFill>
              <a:latin typeface="Lucida Sans" panose="020B0602030504020204" pitchFamily="34" charset="0"/>
            </a:endParaRP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Math and ELA lessons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Mini-assessments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Writing resources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Coherence Map</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Academic Word Finder</a:t>
            </a:r>
          </a:p>
          <a:p>
            <a:endParaRPr lang="en-US" sz="17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708297"/>
            <a:ext cx="1863191" cy="124212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408" y="4703927"/>
            <a:ext cx="1869744" cy="12464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745" y="4703926"/>
            <a:ext cx="1869746" cy="1246497"/>
          </a:xfrm>
          <a:prstGeom prst="rect">
            <a:avLst/>
          </a:prstGeom>
        </p:spPr>
      </p:pic>
    </p:spTree>
    <p:extLst>
      <p:ext uri="{BB962C8B-B14F-4D97-AF65-F5344CB8AC3E}">
        <p14:creationId xmlns:p14="http://schemas.microsoft.com/office/powerpoint/2010/main" val="3822363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latin typeface="Lucida Sans" panose="020B0602030504020204" pitchFamily="34" charset="0"/>
              </a:rPr>
              <a:t>The Core Advocate Network</a:t>
            </a:r>
            <a:endParaRPr lang="en-US" dirty="0"/>
          </a:p>
        </p:txBody>
      </p:sp>
      <p:sp>
        <p:nvSpPr>
          <p:cNvPr id="3" name="Content Placeholder 2"/>
          <p:cNvSpPr>
            <a:spLocks noGrp="1"/>
          </p:cNvSpPr>
          <p:nvPr>
            <p:ph sz="half" idx="1"/>
          </p:nvPr>
        </p:nvSpPr>
        <p:spPr>
          <a:xfrm>
            <a:off x="457200" y="1271588"/>
            <a:ext cx="3719015" cy="3559719"/>
          </a:xfrm>
        </p:spPr>
        <p:txBody>
          <a:bodyPr>
            <a:normAutofit/>
          </a:bodyPr>
          <a:lstStyle/>
          <a:p>
            <a:pPr marL="0" indent="0">
              <a:buNone/>
            </a:pPr>
            <a:r>
              <a:rPr lang="en-US" sz="1800" dirty="0">
                <a:solidFill>
                  <a:srgbClr val="1DA369"/>
                </a:solidFill>
                <a:latin typeface="Lucida Sans" panose="020B0602030504020204" pitchFamily="34" charset="0"/>
              </a:rPr>
              <a:t>Who are the Core Advocates?</a:t>
            </a:r>
          </a:p>
          <a:p>
            <a:pPr marL="0" indent="0">
              <a:buNone/>
            </a:pPr>
            <a:r>
              <a:rPr lang="en-US" sz="1300" dirty="0">
                <a:solidFill>
                  <a:srgbClr val="50524F"/>
                </a:solidFill>
                <a:latin typeface="Lucida Sans" panose="020B0602030504020204" pitchFamily="34" charset="0"/>
              </a:rPr>
              <a:t>Core Advocates are educators who:</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Believe in the potential of high-quality standards grounded in evidence to prepare all students for college and career. </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Understand and embrace the Shifts in instruction and assessment required by college- and career-ready standards.</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Are eager to support their colleagues and communities in understanding and translating the Shifts into instructional practice. </a:t>
            </a:r>
          </a:p>
          <a:p>
            <a:endParaRPr lang="en-US" sz="1200" dirty="0">
              <a:solidFill>
                <a:srgbClr val="575755"/>
              </a:solidFill>
              <a:latin typeface="Museo Sans 100"/>
            </a:endParaRPr>
          </a:p>
          <a:p>
            <a:endParaRPr lang="en-US" sz="1200" dirty="0">
              <a:solidFill>
                <a:srgbClr val="575755"/>
              </a:solidFill>
              <a:latin typeface="Museo Sans 300"/>
            </a:endParaRPr>
          </a:p>
          <a:p>
            <a:endParaRPr lang="en-US" sz="1200" dirty="0"/>
          </a:p>
        </p:txBody>
      </p:sp>
      <p:sp>
        <p:nvSpPr>
          <p:cNvPr id="4" name="Content Placeholder 3"/>
          <p:cNvSpPr>
            <a:spLocks noGrp="1"/>
          </p:cNvSpPr>
          <p:nvPr>
            <p:ph sz="half" idx="2"/>
          </p:nvPr>
        </p:nvSpPr>
        <p:spPr>
          <a:xfrm>
            <a:off x="4572000" y="1271588"/>
            <a:ext cx="4261513" cy="3231107"/>
          </a:xfrm>
        </p:spPr>
        <p:txBody>
          <a:bodyPr>
            <a:noAutofit/>
          </a:bodyPr>
          <a:lstStyle/>
          <a:p>
            <a:pPr marL="0" indent="0">
              <a:buNone/>
            </a:pPr>
            <a:r>
              <a:rPr lang="pt-BR" sz="1800" dirty="0">
                <a:solidFill>
                  <a:srgbClr val="1DA369"/>
                </a:solidFill>
                <a:latin typeface="Lucida Sans" panose="020B0602030504020204" pitchFamily="34" charset="0"/>
              </a:rPr>
              <a:t>What do Core Advocates do? </a:t>
            </a:r>
          </a:p>
          <a:p>
            <a:pPr marL="0" indent="0">
              <a:buNone/>
            </a:pPr>
            <a:r>
              <a:rPr lang="en-US" sz="1300" dirty="0">
                <a:solidFill>
                  <a:srgbClr val="575756"/>
                </a:solidFill>
                <a:latin typeface="Lucida Sans" panose="020B0602030504020204" pitchFamily="34" charset="0"/>
              </a:rPr>
              <a:t>As instructional advocates, Core Advocates lead other educators in their communities in understanding the Shifts, as well as sharing practices aligned to the Shifts and the standards. Among other actions, Core Advocates: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Lead professional development sessions and professional learning communities.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Create, refine, and share standards-aligned resources with the field.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Advocate for high-quality instruction, instructional resources, and professional learning.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Use and provide feedback on high-quality instructional tools and resources. </a:t>
            </a:r>
          </a:p>
        </p:txBody>
      </p:sp>
      <p:sp>
        <p:nvSpPr>
          <p:cNvPr id="5" name="Rectangle 4"/>
          <p:cNvSpPr/>
          <p:nvPr/>
        </p:nvSpPr>
        <p:spPr>
          <a:xfrm>
            <a:off x="3971925" y="4730203"/>
            <a:ext cx="5008304" cy="1538883"/>
          </a:xfrm>
          <a:prstGeom prst="rect">
            <a:avLst/>
          </a:prstGeom>
        </p:spPr>
        <p:txBody>
          <a:bodyPr wrap="square">
            <a:spAutoFit/>
          </a:bodyPr>
          <a:lstStyle/>
          <a:p>
            <a:r>
              <a:rPr lang="en-US" sz="2400" dirty="0">
                <a:solidFill>
                  <a:srgbClr val="1DA369"/>
                </a:solidFill>
                <a:latin typeface="Lucida Sans" panose="020B0602030504020204" pitchFamily="34" charset="0"/>
              </a:rPr>
              <a:t>How can I get involved? </a:t>
            </a:r>
          </a:p>
          <a:p>
            <a:r>
              <a:rPr lang="en-US" sz="1400" dirty="0">
                <a:solidFill>
                  <a:srgbClr val="575756"/>
                </a:solidFill>
                <a:latin typeface="Lucida Sans" panose="020B0602030504020204" pitchFamily="34" charset="0"/>
              </a:rPr>
              <a:t>Join the Core Advocate Network by taking the Core Advocate survey at: </a:t>
            </a:r>
            <a:r>
              <a:rPr lang="en-US" sz="1400" dirty="0">
                <a:solidFill>
                  <a:srgbClr val="1DA369"/>
                </a:solidFill>
                <a:latin typeface="Lucida Sans" panose="020B0602030504020204" pitchFamily="34" charset="0"/>
              </a:rPr>
              <a:t>www.achievethecore.org/ca-signup </a:t>
            </a:r>
          </a:p>
          <a:p>
            <a:endParaRPr lang="en-US" sz="1400" dirty="0">
              <a:solidFill>
                <a:srgbClr val="575756"/>
              </a:solidFill>
              <a:latin typeface="Lucida Sans" panose="020B0602030504020204" pitchFamily="34" charset="0"/>
            </a:endParaRPr>
          </a:p>
          <a:p>
            <a:r>
              <a:rPr lang="en-US" sz="1400" dirty="0">
                <a:solidFill>
                  <a:srgbClr val="575756"/>
                </a:solidFill>
                <a:latin typeface="Lucida Sans" panose="020B0602030504020204" pitchFamily="34" charset="0"/>
              </a:rPr>
              <a:t>Email </a:t>
            </a:r>
            <a:r>
              <a:rPr lang="en-US" sz="1400" dirty="0">
                <a:solidFill>
                  <a:srgbClr val="1DA369"/>
                </a:solidFill>
                <a:latin typeface="Lucida Sans" panose="020B0602030504020204" pitchFamily="34" charset="0"/>
              </a:rPr>
              <a:t>coreadvocates@studentsachieve.net </a:t>
            </a:r>
            <a:r>
              <a:rPr lang="en-US" sz="1400" dirty="0">
                <a:solidFill>
                  <a:srgbClr val="575756"/>
                </a:solidFill>
                <a:latin typeface="Lucida Sans" panose="020B0602030504020204" pitchFamily="34" charset="0"/>
              </a:rPr>
              <a:t>with any questions. </a:t>
            </a:r>
            <a:endParaRPr lang="en-US" sz="1400" dirty="0">
              <a:latin typeface="Lucida Sans" panose="020B0602030504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709" y="4573090"/>
            <a:ext cx="2427708" cy="1615235"/>
          </a:xfrm>
          <a:prstGeom prst="rect">
            <a:avLst/>
          </a:prstGeom>
        </p:spPr>
      </p:pic>
    </p:spTree>
    <p:extLst>
      <p:ext uri="{BB962C8B-B14F-4D97-AF65-F5344CB8AC3E}">
        <p14:creationId xmlns:p14="http://schemas.microsoft.com/office/powerpoint/2010/main" val="1767287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9433" y="477672"/>
            <a:ext cx="7697338" cy="523220"/>
          </a:xfrm>
          <a:prstGeom prst="rect">
            <a:avLst/>
          </a:prstGeom>
          <a:noFill/>
        </p:spPr>
        <p:txBody>
          <a:bodyPr wrap="square" rtlCol="0">
            <a:spAutoFit/>
          </a:bodyPr>
          <a:lstStyle/>
          <a:p>
            <a:r>
              <a:rPr lang="en-US" sz="2800" dirty="0">
                <a:solidFill>
                  <a:srgbClr val="50524F"/>
                </a:solidFill>
                <a:latin typeface="Lucida Sans" panose="020B0602030504020204" pitchFamily="34" charset="0"/>
              </a:rPr>
              <a:t>Stay Connected</a:t>
            </a:r>
          </a:p>
        </p:txBody>
      </p:sp>
      <p:sp>
        <p:nvSpPr>
          <p:cNvPr id="6" name="TextBox 5"/>
          <p:cNvSpPr txBox="1"/>
          <p:nvPr/>
        </p:nvSpPr>
        <p:spPr>
          <a:xfrm>
            <a:off x="2129050" y="1800662"/>
            <a:ext cx="6786349" cy="3970318"/>
          </a:xfrm>
          <a:prstGeom prst="rect">
            <a:avLst/>
          </a:prstGeom>
          <a:noFill/>
        </p:spPr>
        <p:txBody>
          <a:bodyPr wrap="square" rtlCol="0">
            <a:spAutoFit/>
          </a:bodyPr>
          <a:lstStyle/>
          <a:p>
            <a:r>
              <a:rPr lang="en-US" sz="2400" dirty="0">
                <a:solidFill>
                  <a:schemeClr val="tx1">
                    <a:lumMod val="65000"/>
                    <a:lumOff val="35000"/>
                  </a:schemeClr>
                </a:solidFill>
                <a:latin typeface="Lucida Sans" panose="020B0602030504020204" pitchFamily="34" charset="0"/>
              </a:rPr>
              <a:t>Subscribe for email updates on achievethecore.org</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sz="2400" dirty="0">
                <a:solidFill>
                  <a:schemeClr val="tx1">
                    <a:lumMod val="65000"/>
                    <a:lumOff val="35000"/>
                  </a:schemeClr>
                </a:solidFill>
                <a:latin typeface="Lucida Sans" panose="020B0602030504020204" pitchFamily="34" charset="0"/>
              </a:rPr>
              <a:t>Follow us on social media:</a:t>
            </a: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Facebook: facebook.com/</a:t>
            </a:r>
            <a:r>
              <a:rPr lang="en-US" dirty="0" err="1">
                <a:solidFill>
                  <a:schemeClr val="tx1">
                    <a:lumMod val="65000"/>
                    <a:lumOff val="35000"/>
                  </a:schemeClr>
                </a:solidFill>
                <a:latin typeface="Lucida Sans" panose="020B0602030504020204" pitchFamily="34" charset="0"/>
              </a:rPr>
              <a:t>achievethecore</a:t>
            </a:r>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Twitter:	twitter.com/</a:t>
            </a:r>
            <a:r>
              <a:rPr lang="en-US" dirty="0" err="1">
                <a:solidFill>
                  <a:schemeClr val="tx1">
                    <a:lumMod val="65000"/>
                    <a:lumOff val="35000"/>
                  </a:schemeClr>
                </a:solidFill>
                <a:latin typeface="Lucida Sans" panose="020B0602030504020204" pitchFamily="34" charset="0"/>
              </a:rPr>
              <a:t>achievethecore</a:t>
            </a:r>
            <a:r>
              <a:rPr lang="en-US" dirty="0">
                <a:solidFill>
                  <a:schemeClr val="tx1">
                    <a:lumMod val="65000"/>
                    <a:lumOff val="35000"/>
                  </a:schemeClr>
                </a:solidFill>
                <a:latin typeface="Lucida Sans" panose="020B0602030504020204" pitchFamily="34" charset="0"/>
              </a:rPr>
              <a:t>		</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Pinterest: pinterest.com/</a:t>
            </a:r>
            <a:r>
              <a:rPr lang="en-US" dirty="0" err="1">
                <a:solidFill>
                  <a:schemeClr val="tx1">
                    <a:lumMod val="65000"/>
                    <a:lumOff val="35000"/>
                  </a:schemeClr>
                </a:solidFill>
                <a:latin typeface="Lucida Sans" panose="020B0602030504020204" pitchFamily="34" charset="0"/>
              </a:rPr>
              <a:t>achievethecore</a:t>
            </a:r>
            <a:endParaRPr lang="en-US" dirty="0">
              <a:solidFill>
                <a:schemeClr val="tx1">
                  <a:lumMod val="65000"/>
                  <a:lumOff val="35000"/>
                </a:schemeClr>
              </a:solidFill>
              <a:latin typeface="Lucida Sans" panose="020B0602030504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62" y="1823481"/>
            <a:ext cx="873457" cy="61278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736" y="3531782"/>
            <a:ext cx="621230" cy="62123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657" y="4433063"/>
            <a:ext cx="621230" cy="50436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736" y="5217475"/>
            <a:ext cx="621230" cy="621230"/>
          </a:xfrm>
          <a:prstGeom prst="rect">
            <a:avLst/>
          </a:prstGeom>
        </p:spPr>
      </p:pic>
    </p:spTree>
    <p:extLst>
      <p:ext uri="{BB962C8B-B14F-4D97-AF65-F5344CB8AC3E}">
        <p14:creationId xmlns:p14="http://schemas.microsoft.com/office/powerpoint/2010/main" val="1909832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7"/>
          <p:cNvSpPr txBox="1">
            <a:spLocks/>
          </p:cNvSpPr>
          <p:nvPr/>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24" name="Title 7"/>
          <p:cNvSpPr txBox="1">
            <a:spLocks/>
          </p:cNvSpPr>
          <p:nvPr/>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2" name="Title 1"/>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481708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Shape 1407"/>
          <p:cNvSpPr txBox="1">
            <a:spLocks noGrp="1"/>
          </p:cNvSpPr>
          <p:nvPr>
            <p:ph type="title"/>
          </p:nvPr>
        </p:nvSpPr>
        <p:spPr>
          <a:xfrm>
            <a:off x="426204" y="536284"/>
            <a:ext cx="8229600" cy="857251"/>
          </a:xfrm>
          <a:prstGeom prst="rect">
            <a:avLst/>
          </a:prstGeom>
          <a:noFill/>
          <a:ln>
            <a:noFill/>
          </a:ln>
        </p:spPr>
        <p:txBody>
          <a:bodyPr lIns="91425" tIns="91425" rIns="91425" bIns="91425" anchor="ctr" anchorCtr="0">
            <a:noAutofit/>
          </a:bodyPr>
          <a:lstStyle/>
          <a:p>
            <a:pPr>
              <a:buSzPct val="25000"/>
            </a:pPr>
            <a:r>
              <a:rPr lang="en" dirty="0"/>
              <a:t>Components of Foundational Skills</a:t>
            </a:r>
          </a:p>
        </p:txBody>
      </p:sp>
      <p:graphicFrame>
        <p:nvGraphicFramePr>
          <p:cNvPr id="1408" name="Shape 1408"/>
          <p:cNvGraphicFramePr/>
          <p:nvPr>
            <p:extLst>
              <p:ext uri="{D42A27DB-BD31-4B8C-83A1-F6EECF244321}">
                <p14:modId xmlns:p14="http://schemas.microsoft.com/office/powerpoint/2010/main" val="1972666234"/>
              </p:ext>
            </p:extLst>
          </p:nvPr>
        </p:nvGraphicFramePr>
        <p:xfrm>
          <a:off x="870858" y="1905000"/>
          <a:ext cx="7327745" cy="3317930"/>
        </p:xfrm>
        <a:graphic>
          <a:graphicData uri="http://schemas.openxmlformats.org/drawingml/2006/table">
            <a:tbl>
              <a:tblPr firstRow="1" bandRow="1">
                <a:noFill/>
                <a:tableStyleId>{295C2E68-A0DA-4108-AF7E-2E3958B79FE0}</a:tableStyleId>
              </a:tblPr>
              <a:tblGrid>
                <a:gridCol w="7327745">
                  <a:extLst>
                    <a:ext uri="{9D8B030D-6E8A-4147-A177-3AD203B41FA5}">
                      <a16:colId xmlns:a16="http://schemas.microsoft.com/office/drawing/2014/main" val="20000"/>
                    </a:ext>
                  </a:extLst>
                </a:gridCol>
              </a:tblGrid>
              <a:tr h="663586">
                <a:tc>
                  <a:txBody>
                    <a:bodyPr/>
                    <a:lstStyle/>
                    <a:p>
                      <a:pPr marL="0" marR="0" lvl="0" indent="0" algn="ctr" rtl="0">
                        <a:lnSpc>
                          <a:spcPct val="115000"/>
                        </a:lnSpc>
                        <a:spcBef>
                          <a:spcPts val="0"/>
                        </a:spcBef>
                        <a:spcAft>
                          <a:spcPts val="0"/>
                        </a:spcAft>
                        <a:buClr>
                          <a:srgbClr val="00B050"/>
                        </a:buClr>
                        <a:buSzPct val="25000"/>
                        <a:buFont typeface="Lucida Sans"/>
                        <a:buNone/>
                      </a:pPr>
                      <a:r>
                        <a:rPr lang="en" sz="2400" u="none" strike="noStrike" cap="none" dirty="0">
                          <a:solidFill>
                            <a:schemeClr val="bg1"/>
                          </a:solidFill>
                          <a:latin typeface="Lucida Sans"/>
                          <a:ea typeface="Lucida Sans"/>
                          <a:cs typeface="Lucida Sans"/>
                          <a:sym typeface="Lucida Sans"/>
                        </a:rPr>
                        <a:t>Common Core Standards</a:t>
                      </a:r>
                    </a:p>
                  </a:txBody>
                  <a:tcPr marL="63500" marR="63500" marT="47625" marB="47625" anchor="ctr"/>
                </a:tc>
                <a:extLst>
                  <a:ext uri="{0D108BD9-81ED-4DB2-BD59-A6C34878D82A}">
                    <a16:rowId xmlns:a16="http://schemas.microsoft.com/office/drawing/2014/main" val="10000"/>
                  </a:ext>
                </a:extLst>
              </a:tr>
              <a:tr h="663586">
                <a:tc>
                  <a:txBody>
                    <a:bodyPr/>
                    <a:lstStyle/>
                    <a:p>
                      <a:pPr marL="0" marR="0" lvl="0" indent="0" algn="ctr" rtl="0">
                        <a:lnSpc>
                          <a:spcPct val="115000"/>
                        </a:lnSpc>
                        <a:spcBef>
                          <a:spcPts val="0"/>
                        </a:spcBef>
                        <a:spcAft>
                          <a:spcPts val="0"/>
                        </a:spcAft>
                        <a:buClr>
                          <a:srgbClr val="00B050"/>
                        </a:buClr>
                        <a:buSzPct val="25000"/>
                        <a:buFont typeface="Lucida Sans"/>
                        <a:buNone/>
                      </a:pPr>
                      <a:r>
                        <a:rPr lang="en" sz="2400" u="none" strike="noStrike" cap="none" dirty="0">
                          <a:solidFill>
                            <a:schemeClr val="bg2"/>
                          </a:solidFill>
                          <a:latin typeface="Lucida Sans"/>
                          <a:ea typeface="Lucida Sans"/>
                          <a:cs typeface="Lucida Sans"/>
                          <a:sym typeface="Lucida Sans"/>
                        </a:rPr>
                        <a:t>Print Concepts</a:t>
                      </a:r>
                    </a:p>
                  </a:txBody>
                  <a:tcPr marL="63500" marR="63500" marT="47625" marB="47625" anchor="ctr"/>
                </a:tc>
                <a:extLst>
                  <a:ext uri="{0D108BD9-81ED-4DB2-BD59-A6C34878D82A}">
                    <a16:rowId xmlns:a16="http://schemas.microsoft.com/office/drawing/2014/main" val="10001"/>
                  </a:ext>
                </a:extLst>
              </a:tr>
              <a:tr h="663586">
                <a:tc>
                  <a:txBody>
                    <a:bodyPr/>
                    <a:lstStyle/>
                    <a:p>
                      <a:pPr marL="0" marR="0" lvl="0" indent="0" algn="ctr" rtl="0">
                        <a:lnSpc>
                          <a:spcPct val="115000"/>
                        </a:lnSpc>
                        <a:spcBef>
                          <a:spcPts val="0"/>
                        </a:spcBef>
                        <a:spcAft>
                          <a:spcPts val="0"/>
                        </a:spcAft>
                        <a:buClr>
                          <a:srgbClr val="00B050"/>
                        </a:buClr>
                        <a:buSzPct val="25000"/>
                        <a:buFont typeface="Lucida Sans"/>
                        <a:buNone/>
                      </a:pPr>
                      <a:r>
                        <a:rPr lang="en" sz="2400" u="none" strike="noStrike" cap="none" dirty="0">
                          <a:solidFill>
                            <a:schemeClr val="bg2"/>
                          </a:solidFill>
                          <a:latin typeface="Lucida Sans"/>
                          <a:ea typeface="Lucida Sans"/>
                          <a:cs typeface="Lucida Sans"/>
                          <a:sym typeface="Lucida Sans"/>
                        </a:rPr>
                        <a:t>Phonological Awareness</a:t>
                      </a:r>
                    </a:p>
                  </a:txBody>
                  <a:tcPr marL="63500" marR="63500" marT="47625" marB="47625" anchor="ctr"/>
                </a:tc>
                <a:extLst>
                  <a:ext uri="{0D108BD9-81ED-4DB2-BD59-A6C34878D82A}">
                    <a16:rowId xmlns:a16="http://schemas.microsoft.com/office/drawing/2014/main" val="10002"/>
                  </a:ext>
                </a:extLst>
              </a:tr>
              <a:tr h="663586">
                <a:tc>
                  <a:txBody>
                    <a:bodyPr/>
                    <a:lstStyle/>
                    <a:p>
                      <a:pPr marL="0" marR="0" lvl="0" indent="0" algn="ctr" rtl="0">
                        <a:lnSpc>
                          <a:spcPct val="115000"/>
                        </a:lnSpc>
                        <a:spcBef>
                          <a:spcPts val="0"/>
                        </a:spcBef>
                        <a:spcAft>
                          <a:spcPts val="0"/>
                        </a:spcAft>
                        <a:buClr>
                          <a:srgbClr val="00B050"/>
                        </a:buClr>
                        <a:buSzPct val="25000"/>
                        <a:buFont typeface="Lucida Sans"/>
                        <a:buNone/>
                      </a:pPr>
                      <a:r>
                        <a:rPr lang="en" sz="2400" u="none" strike="noStrike" cap="none" dirty="0">
                          <a:solidFill>
                            <a:schemeClr val="bg2"/>
                          </a:solidFill>
                          <a:latin typeface="Lucida Sans"/>
                          <a:ea typeface="Lucida Sans"/>
                          <a:cs typeface="Lucida Sans"/>
                          <a:sym typeface="Lucida Sans"/>
                        </a:rPr>
                        <a:t>Phonics and Word Recognition</a:t>
                      </a:r>
                    </a:p>
                  </a:txBody>
                  <a:tcPr marL="63500" marR="63500" marT="47625" marB="47625" anchor="ctr"/>
                </a:tc>
                <a:extLst>
                  <a:ext uri="{0D108BD9-81ED-4DB2-BD59-A6C34878D82A}">
                    <a16:rowId xmlns:a16="http://schemas.microsoft.com/office/drawing/2014/main" val="10003"/>
                  </a:ext>
                </a:extLst>
              </a:tr>
              <a:tr h="663586">
                <a:tc>
                  <a:txBody>
                    <a:bodyPr/>
                    <a:lstStyle/>
                    <a:p>
                      <a:pPr marL="0" marR="0" lvl="0" indent="0" algn="ctr" rtl="0">
                        <a:lnSpc>
                          <a:spcPct val="115000"/>
                        </a:lnSpc>
                        <a:spcBef>
                          <a:spcPts val="0"/>
                        </a:spcBef>
                        <a:spcAft>
                          <a:spcPts val="0"/>
                        </a:spcAft>
                        <a:buClr>
                          <a:srgbClr val="00B050"/>
                        </a:buClr>
                        <a:buSzPct val="25000"/>
                        <a:buFont typeface="Lucida Sans"/>
                        <a:buNone/>
                      </a:pPr>
                      <a:r>
                        <a:rPr lang="en" sz="2400" u="none" strike="noStrike" cap="none" dirty="0">
                          <a:solidFill>
                            <a:schemeClr val="bg2"/>
                          </a:solidFill>
                          <a:latin typeface="Lucida Sans"/>
                          <a:ea typeface="Lucida Sans"/>
                          <a:cs typeface="Lucida Sans"/>
                          <a:sym typeface="Lucida Sans"/>
                        </a:rPr>
                        <a:t>Fluency</a:t>
                      </a:r>
                    </a:p>
                  </a:txBody>
                  <a:tcPr marL="63500" marR="63500" marT="47625" marB="47625" anchor="ctr"/>
                </a:tc>
                <a:extLst>
                  <a:ext uri="{0D108BD9-81ED-4DB2-BD59-A6C34878D82A}">
                    <a16:rowId xmlns:a16="http://schemas.microsoft.com/office/drawing/2014/main" val="10004"/>
                  </a:ext>
                </a:extLst>
              </a:tr>
            </a:tbl>
          </a:graphicData>
        </a:graphic>
      </p:graphicFrame>
      <p:sp>
        <p:nvSpPr>
          <p:cNvPr id="2" name="Rectangle 1"/>
          <p:cNvSpPr/>
          <p:nvPr/>
        </p:nvSpPr>
        <p:spPr>
          <a:xfrm>
            <a:off x="870858" y="3239311"/>
            <a:ext cx="7327745" cy="612842"/>
          </a:xfrm>
          <a:prstGeom prst="rect">
            <a:avLst/>
          </a:prstGeom>
          <a:solidFill>
            <a:schemeClr val="accent1">
              <a:lumMod val="20000"/>
              <a:lumOff val="80000"/>
              <a:alpha val="59000"/>
            </a:schemeClr>
          </a:solidFill>
          <a:effectLst>
            <a:reflection stA="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01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Shape 1413"/>
          <p:cNvSpPr txBox="1">
            <a:spLocks noGrp="1"/>
          </p:cNvSpPr>
          <p:nvPr>
            <p:ph type="title"/>
          </p:nvPr>
        </p:nvSpPr>
        <p:spPr>
          <a:xfrm>
            <a:off x="614437" y="590453"/>
            <a:ext cx="822960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Phonological</a:t>
            </a:r>
            <a:br>
              <a:rPr lang="en" dirty="0">
                <a:solidFill>
                  <a:srgbClr val="50524F"/>
                </a:solidFill>
              </a:rPr>
            </a:br>
            <a:r>
              <a:rPr lang="en" dirty="0">
                <a:solidFill>
                  <a:srgbClr val="50524F"/>
                </a:solidFill>
              </a:rPr>
              <a:t>Awareness</a:t>
            </a:r>
          </a:p>
        </p:txBody>
      </p:sp>
      <p:sp>
        <p:nvSpPr>
          <p:cNvPr id="1414" name="Shape 1414"/>
          <p:cNvSpPr txBox="1">
            <a:spLocks noGrp="1"/>
          </p:cNvSpPr>
          <p:nvPr>
            <p:ph type="body" idx="1"/>
          </p:nvPr>
        </p:nvSpPr>
        <p:spPr>
          <a:xfrm>
            <a:off x="400050" y="1851158"/>
            <a:ext cx="8443987" cy="4420892"/>
          </a:xfrm>
          <a:prstGeom prst="rect">
            <a:avLst/>
          </a:prstGeom>
          <a:noFill/>
          <a:ln>
            <a:noFill/>
          </a:ln>
        </p:spPr>
        <p:txBody>
          <a:bodyPr lIns="91425" tIns="91425" rIns="91425" bIns="91425" anchor="t" anchorCtr="0">
            <a:noAutofit/>
          </a:bodyPr>
          <a:lstStyle/>
          <a:p>
            <a:pPr marL="152396" indent="0">
              <a:spcBef>
                <a:spcPts val="0"/>
              </a:spcBef>
              <a:buSzPct val="25000"/>
              <a:buNone/>
            </a:pPr>
            <a:r>
              <a:rPr lang="en" sz="2200" dirty="0">
                <a:solidFill>
                  <a:schemeClr val="accent2"/>
                </a:solidFill>
              </a:rPr>
              <a:t>Description: </a:t>
            </a:r>
          </a:p>
          <a:p>
            <a:pPr marL="152396" indent="0">
              <a:spcBef>
                <a:spcPts val="0"/>
              </a:spcBef>
              <a:buSzPct val="25000"/>
              <a:buNone/>
            </a:pPr>
            <a:r>
              <a:rPr lang="en" sz="2200" dirty="0">
                <a:solidFill>
                  <a:srgbClr val="50524F"/>
                </a:solidFill>
              </a:rPr>
              <a:t>Understanding of </a:t>
            </a:r>
            <a:r>
              <a:rPr lang="en" sz="2200" b="1" dirty="0">
                <a:solidFill>
                  <a:srgbClr val="50524F"/>
                </a:solidFill>
              </a:rPr>
              <a:t>spoken </a:t>
            </a:r>
            <a:r>
              <a:rPr lang="en" sz="2200" dirty="0">
                <a:solidFill>
                  <a:srgbClr val="50524F"/>
                </a:solidFill>
              </a:rPr>
              <a:t>words, syllables, and sounds (phonemes).</a:t>
            </a:r>
          </a:p>
          <a:p>
            <a:pPr marL="152396" indent="0">
              <a:spcBef>
                <a:spcPts val="0"/>
              </a:spcBef>
              <a:buSzPct val="25000"/>
              <a:buNone/>
            </a:pPr>
            <a:endParaRPr lang="en" sz="2000" dirty="0">
              <a:solidFill>
                <a:schemeClr val="bg2"/>
              </a:solidFill>
            </a:endParaRPr>
          </a:p>
          <a:p>
            <a:pPr marL="152396" indent="0">
              <a:spcBef>
                <a:spcPts val="0"/>
              </a:spcBef>
              <a:buSzPct val="25000"/>
              <a:buNone/>
            </a:pPr>
            <a:r>
              <a:rPr lang="en" sz="2000" dirty="0">
                <a:solidFill>
                  <a:schemeClr val="accent2"/>
                </a:solidFill>
              </a:rPr>
              <a:t>Kindergarten:</a:t>
            </a:r>
          </a:p>
          <a:p>
            <a:pPr marL="152396" indent="0">
              <a:spcBef>
                <a:spcPts val="0"/>
              </a:spcBef>
              <a:buSzPct val="25000"/>
              <a:buNone/>
            </a:pPr>
            <a:r>
              <a:rPr lang="en" sz="2000" b="1" dirty="0">
                <a:solidFill>
                  <a:srgbClr val="50524F"/>
                </a:solidFill>
              </a:rPr>
              <a:t>Knowledge of rhyme, syllables, and onset/rime</a:t>
            </a:r>
          </a:p>
          <a:p>
            <a:pPr marL="152396" indent="0">
              <a:spcBef>
                <a:spcPts val="0"/>
              </a:spcBef>
              <a:buSzPct val="25000"/>
              <a:buNone/>
            </a:pPr>
            <a:r>
              <a:rPr lang="en" sz="2000" b="1" dirty="0">
                <a:solidFill>
                  <a:srgbClr val="50524F"/>
                </a:solidFill>
              </a:rPr>
              <a:t>Knowledge of phonemes </a:t>
            </a:r>
            <a:r>
              <a:rPr lang="en" sz="2000" dirty="0">
                <a:solidFill>
                  <a:srgbClr val="50524F"/>
                </a:solidFill>
              </a:rPr>
              <a:t>– identify/pronounce the initial, medial, and final sounds of consonant-vowel-consonant words; add/substitute phonemes.</a:t>
            </a:r>
          </a:p>
          <a:p>
            <a:pPr marL="152396" indent="0">
              <a:spcBef>
                <a:spcPts val="0"/>
              </a:spcBef>
              <a:buSzPct val="25000"/>
              <a:buNone/>
            </a:pPr>
            <a:endParaRPr lang="en" sz="2000" dirty="0">
              <a:solidFill>
                <a:schemeClr val="bg2"/>
              </a:solidFill>
            </a:endParaRPr>
          </a:p>
          <a:p>
            <a:pPr marL="152396" indent="0">
              <a:spcBef>
                <a:spcPts val="0"/>
              </a:spcBef>
              <a:buSzPct val="25000"/>
              <a:buNone/>
            </a:pPr>
            <a:r>
              <a:rPr lang="en" sz="2000" dirty="0">
                <a:solidFill>
                  <a:schemeClr val="accent2"/>
                </a:solidFill>
              </a:rPr>
              <a:t>First grade:</a:t>
            </a:r>
          </a:p>
          <a:p>
            <a:pPr marL="152396" indent="0">
              <a:spcBef>
                <a:spcPts val="0"/>
              </a:spcBef>
              <a:buSzPct val="25000"/>
              <a:buNone/>
            </a:pPr>
            <a:r>
              <a:rPr lang="en" sz="2000" b="1" dirty="0">
                <a:solidFill>
                  <a:srgbClr val="50524F"/>
                </a:solidFill>
              </a:rPr>
              <a:t>Knowledge of syllables – </a:t>
            </a:r>
            <a:r>
              <a:rPr lang="en" sz="2000" dirty="0">
                <a:solidFill>
                  <a:srgbClr val="50524F"/>
                </a:solidFill>
              </a:rPr>
              <a:t>blending and segmenting.</a:t>
            </a:r>
          </a:p>
          <a:p>
            <a:pPr marL="152396" indent="0">
              <a:spcBef>
                <a:spcPts val="0"/>
              </a:spcBef>
              <a:buSzPct val="25000"/>
              <a:buNone/>
            </a:pPr>
            <a:r>
              <a:rPr lang="en" sz="2000" b="1" dirty="0">
                <a:solidFill>
                  <a:srgbClr val="50524F"/>
                </a:solidFill>
              </a:rPr>
              <a:t>Knowledge of phonemes – </a:t>
            </a:r>
            <a:r>
              <a:rPr lang="en" sz="2000" dirty="0">
                <a:solidFill>
                  <a:srgbClr val="50524F"/>
                </a:solidFill>
              </a:rPr>
              <a:t>distinguishing short/long vowels, isolating/identifying initial, medial, and final sounds.</a:t>
            </a:r>
            <a:endParaRPr lang="en" dirty="0">
              <a:solidFill>
                <a:srgbClr val="50524F"/>
              </a:solidFill>
            </a:endParaRPr>
          </a:p>
          <a:p>
            <a:pPr marL="152396" indent="0">
              <a:buSzPct val="25000"/>
              <a:buNone/>
            </a:pPr>
            <a:endParaRPr lang="en-US" dirty="0">
              <a:solidFill>
                <a:schemeClr val="bg2"/>
              </a:solidFill>
            </a:endParaRPr>
          </a:p>
          <a:p>
            <a:pPr marL="152396" indent="0">
              <a:buSzPct val="25000"/>
              <a:buNone/>
            </a:pPr>
            <a:endParaRPr dirty="0">
              <a:solidFill>
                <a:schemeClr val="bg2"/>
              </a:solidFill>
            </a:endParaRPr>
          </a:p>
        </p:txBody>
      </p:sp>
      <p:grpSp>
        <p:nvGrpSpPr>
          <p:cNvPr id="5" name="Group 4">
            <a:extLst>
              <a:ext uri="{FF2B5EF4-FFF2-40B4-BE49-F238E27FC236}">
                <a16:creationId xmlns:a16="http://schemas.microsoft.com/office/drawing/2014/main" id="{ACC75D85-226F-461E-BB54-F4CEF22CA518}"/>
              </a:ext>
            </a:extLst>
          </p:cNvPr>
          <p:cNvGrpSpPr/>
          <p:nvPr/>
        </p:nvGrpSpPr>
        <p:grpSpPr>
          <a:xfrm>
            <a:off x="3949570" y="478807"/>
            <a:ext cx="4897931" cy="1051777"/>
            <a:chOff x="3636336" y="271127"/>
            <a:chExt cx="4897931" cy="1051777"/>
          </a:xfrm>
        </p:grpSpPr>
        <p:sp>
          <p:nvSpPr>
            <p:cNvPr id="6" name="Rectangle: Rounded Corners 5">
              <a:extLst>
                <a:ext uri="{FF2B5EF4-FFF2-40B4-BE49-F238E27FC236}">
                  <a16:creationId xmlns:a16="http://schemas.microsoft.com/office/drawing/2014/main" id="{9F93492A-8D5F-48E7-A597-524609AD7D3B}"/>
                </a:ext>
              </a:extLst>
            </p:cNvPr>
            <p:cNvSpPr/>
            <p:nvPr/>
          </p:nvSpPr>
          <p:spPr>
            <a:xfrm>
              <a:off x="5326819" y="271127"/>
              <a:ext cx="1516965" cy="1031358"/>
            </a:xfrm>
            <a:prstGeom prst="roundRect">
              <a:avLst/>
            </a:prstGeom>
            <a:gradFill>
              <a:gsLst>
                <a:gs pos="33000">
                  <a:srgbClr val="17A96A"/>
                </a:gs>
                <a:gs pos="100000">
                  <a:srgbClr val="D4F2DB"/>
                </a:gs>
                <a:gs pos="0">
                  <a:schemeClr val="accent1">
                    <a:lumMod val="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4FC01EE-CD90-4648-9754-3F4B5C7C6054}"/>
                </a:ext>
              </a:extLst>
            </p:cNvPr>
            <p:cNvSpPr/>
            <p:nvPr/>
          </p:nvSpPr>
          <p:spPr>
            <a:xfrm>
              <a:off x="3636336" y="271129"/>
              <a:ext cx="1516965" cy="103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Extract 7">
              <a:extLst>
                <a:ext uri="{FF2B5EF4-FFF2-40B4-BE49-F238E27FC236}">
                  <a16:creationId xmlns:a16="http://schemas.microsoft.com/office/drawing/2014/main" id="{5F7AEE81-D472-44CD-B939-F8C7D6E4003C}"/>
                </a:ext>
              </a:extLst>
            </p:cNvPr>
            <p:cNvSpPr/>
            <p:nvPr/>
          </p:nvSpPr>
          <p:spPr>
            <a:xfrm rot="5400000">
              <a:off x="5002137" y="538767"/>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12AA1487-F703-46A7-84AE-CF556A2D7570}"/>
                </a:ext>
              </a:extLst>
            </p:cNvPr>
            <p:cNvSpPr txBox="1"/>
            <p:nvPr/>
          </p:nvSpPr>
          <p:spPr>
            <a:xfrm>
              <a:off x="4082984" y="355920"/>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K</a:t>
              </a:r>
            </a:p>
          </p:txBody>
        </p:sp>
        <p:sp>
          <p:nvSpPr>
            <p:cNvPr id="10" name="Rectangle: Rounded Corners 9">
              <a:extLst>
                <a:ext uri="{FF2B5EF4-FFF2-40B4-BE49-F238E27FC236}">
                  <a16:creationId xmlns:a16="http://schemas.microsoft.com/office/drawing/2014/main" id="{9FBC2A64-83A8-4000-A77F-212F793A079C}"/>
                </a:ext>
              </a:extLst>
            </p:cNvPr>
            <p:cNvSpPr/>
            <p:nvPr/>
          </p:nvSpPr>
          <p:spPr>
            <a:xfrm>
              <a:off x="7017302" y="291546"/>
              <a:ext cx="1516965" cy="1031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B67B26BF-B2EE-4F68-853D-23DB7E545CD9}"/>
                </a:ext>
              </a:extLst>
            </p:cNvPr>
            <p:cNvSpPr/>
            <p:nvPr/>
          </p:nvSpPr>
          <p:spPr>
            <a:xfrm rot="5400000">
              <a:off x="6687464" y="568986"/>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TextBox 11">
              <a:extLst>
                <a:ext uri="{FF2B5EF4-FFF2-40B4-BE49-F238E27FC236}">
                  <a16:creationId xmlns:a16="http://schemas.microsoft.com/office/drawing/2014/main" id="{71B8435B-10C5-46E0-BA3F-DBFE2A045F8A}"/>
                </a:ext>
              </a:extLst>
            </p:cNvPr>
            <p:cNvSpPr txBox="1"/>
            <p:nvPr/>
          </p:nvSpPr>
          <p:spPr>
            <a:xfrm>
              <a:off x="5833905" y="301198"/>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1</a:t>
              </a:r>
            </a:p>
          </p:txBody>
        </p:sp>
        <p:sp>
          <p:nvSpPr>
            <p:cNvPr id="13" name="TextBox 12">
              <a:extLst>
                <a:ext uri="{FF2B5EF4-FFF2-40B4-BE49-F238E27FC236}">
                  <a16:creationId xmlns:a16="http://schemas.microsoft.com/office/drawing/2014/main" id="{3AC0C4A6-52B6-424A-B842-60B914E6F269}"/>
                </a:ext>
              </a:extLst>
            </p:cNvPr>
            <p:cNvSpPr txBox="1"/>
            <p:nvPr/>
          </p:nvSpPr>
          <p:spPr>
            <a:xfrm>
              <a:off x="7492438" y="301198"/>
              <a:ext cx="496079" cy="861774"/>
            </a:xfrm>
            <a:prstGeom prst="rect">
              <a:avLst/>
            </a:prstGeom>
            <a:noFill/>
          </p:spPr>
          <p:txBody>
            <a:bodyPr wrap="square" rtlCol="0">
              <a:spAutoFit/>
            </a:bodyPr>
            <a:lstStyle/>
            <a:p>
              <a:r>
                <a:rPr lang="en-US" sz="5000" dirty="0">
                  <a:solidFill>
                    <a:schemeClr val="bg2">
                      <a:lumMod val="75000"/>
                    </a:schemeClr>
                  </a:solidFill>
                  <a:latin typeface="Lucida Sans" panose="020B0602030504020204" pitchFamily="34" charset="0"/>
                </a:rPr>
                <a:t>2</a:t>
              </a:r>
            </a:p>
          </p:txBody>
        </p:sp>
        <p:sp>
          <p:nvSpPr>
            <p:cNvPr id="14" name="TextBox 13">
              <a:extLst>
                <a:ext uri="{FF2B5EF4-FFF2-40B4-BE49-F238E27FC236}">
                  <a16:creationId xmlns:a16="http://schemas.microsoft.com/office/drawing/2014/main" id="{2533D7C9-E1DF-49FE-B16B-8A5DF8943FA6}"/>
                </a:ext>
              </a:extLst>
            </p:cNvPr>
            <p:cNvSpPr txBox="1"/>
            <p:nvPr/>
          </p:nvSpPr>
          <p:spPr>
            <a:xfrm>
              <a:off x="7279906" y="989076"/>
              <a:ext cx="1105785" cy="292388"/>
            </a:xfrm>
            <a:prstGeom prst="rect">
              <a:avLst/>
            </a:prstGeom>
            <a:noFill/>
          </p:spPr>
          <p:txBody>
            <a:bodyPr wrap="square" rtlCol="0">
              <a:spAutoFit/>
            </a:bodyPr>
            <a:lstStyle/>
            <a:p>
              <a:r>
                <a:rPr lang="en-US" sz="1300" dirty="0">
                  <a:solidFill>
                    <a:schemeClr val="bg2">
                      <a:lumMod val="75000"/>
                    </a:schemeClr>
                  </a:solidFill>
                  <a:latin typeface="Lucida Sans" panose="020B0602030504020204" pitchFamily="34" charset="0"/>
                </a:rPr>
                <a:t>Complete</a:t>
              </a:r>
            </a:p>
          </p:txBody>
        </p:sp>
      </p:grpSp>
    </p:spTree>
    <p:extLst>
      <p:ext uri="{BB962C8B-B14F-4D97-AF65-F5344CB8AC3E}">
        <p14:creationId xmlns:p14="http://schemas.microsoft.com/office/powerpoint/2010/main" val="3933702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488461" y="397691"/>
            <a:ext cx="8229600" cy="857251"/>
          </a:xfrm>
          <a:prstGeom prst="rect">
            <a:avLst/>
          </a:prstGeom>
          <a:noFill/>
          <a:ln>
            <a:noFill/>
          </a:ln>
        </p:spPr>
        <p:txBody>
          <a:bodyPr lIns="91425" tIns="91425" rIns="91425" bIns="91425" anchor="ctr" anchorCtr="0">
            <a:noAutofit/>
          </a:bodyPr>
          <a:lstStyle/>
          <a:p>
            <a:pPr>
              <a:buSzPct val="25000"/>
            </a:pPr>
            <a:r>
              <a:rPr lang="en" dirty="0"/>
              <a:t>Hello, my name is…</a:t>
            </a:r>
          </a:p>
        </p:txBody>
      </p:sp>
      <p:grpSp>
        <p:nvGrpSpPr>
          <p:cNvPr id="3" name="Group 2">
            <a:extLst>
              <a:ext uri="{FF2B5EF4-FFF2-40B4-BE49-F238E27FC236}">
                <a16:creationId xmlns:a16="http://schemas.microsoft.com/office/drawing/2014/main" id="{40A012B1-A885-49B6-B6AF-68B3E6CC2861}"/>
              </a:ext>
            </a:extLst>
          </p:cNvPr>
          <p:cNvGrpSpPr/>
          <p:nvPr/>
        </p:nvGrpSpPr>
        <p:grpSpPr>
          <a:xfrm>
            <a:off x="488461" y="1840994"/>
            <a:ext cx="4786043" cy="1838570"/>
            <a:chOff x="827884" y="2055616"/>
            <a:chExt cx="4786043" cy="1838570"/>
          </a:xfrm>
        </p:grpSpPr>
        <p:pic>
          <p:nvPicPr>
            <p:cNvPr id="5" name="Picture 4" descr="A close up of a logo&#10;&#10;Description generated with very high confidence">
              <a:extLst>
                <a:ext uri="{FF2B5EF4-FFF2-40B4-BE49-F238E27FC236}">
                  <a16:creationId xmlns:a16="http://schemas.microsoft.com/office/drawing/2014/main" id="{8F9861AA-9A5C-4437-B1E1-C1DF311332E9}"/>
                </a:ext>
              </a:extLst>
            </p:cNvPr>
            <p:cNvPicPr>
              <a:picLocks noChangeAspect="1"/>
            </p:cNvPicPr>
            <p:nvPr/>
          </p:nvPicPr>
          <p:blipFill>
            <a:blip r:embed="rId3"/>
            <a:stretch>
              <a:fillRect/>
            </a:stretch>
          </p:blipFill>
          <p:spPr>
            <a:xfrm>
              <a:off x="827884" y="2055616"/>
              <a:ext cx="4786043" cy="1838570"/>
            </a:xfrm>
            <a:prstGeom prst="rect">
              <a:avLst/>
            </a:prstGeom>
          </p:spPr>
        </p:pic>
        <p:sp>
          <p:nvSpPr>
            <p:cNvPr id="2" name="Rectangle 1">
              <a:extLst>
                <a:ext uri="{FF2B5EF4-FFF2-40B4-BE49-F238E27FC236}">
                  <a16:creationId xmlns:a16="http://schemas.microsoft.com/office/drawing/2014/main" id="{06DC2284-D2A3-4589-9B8C-E8F2CC9EDA63}"/>
                </a:ext>
              </a:extLst>
            </p:cNvPr>
            <p:cNvSpPr/>
            <p:nvPr/>
          </p:nvSpPr>
          <p:spPr>
            <a:xfrm>
              <a:off x="2202993" y="2055616"/>
              <a:ext cx="2162772" cy="1446550"/>
            </a:xfrm>
            <a:prstGeom prst="rect">
              <a:avLst/>
            </a:prstGeom>
          </p:spPr>
          <p:txBody>
            <a:bodyPr wrap="none">
              <a:spAutoFit/>
            </a:bodyPr>
            <a:lstStyle/>
            <a:p>
              <a:pPr indent="-190495"/>
              <a:r>
                <a:rPr lang="en" sz="8600" b="1" dirty="0">
                  <a:solidFill>
                    <a:srgbClr val="FFC000"/>
                  </a:solidFill>
                  <a:latin typeface="Lucida Sans" panose="020B0602030504020204" pitchFamily="34" charset="0"/>
                </a:rPr>
                <a:t>/b/</a:t>
              </a:r>
            </a:p>
          </p:txBody>
        </p:sp>
      </p:grpSp>
      <p:grpSp>
        <p:nvGrpSpPr>
          <p:cNvPr id="10" name="Group 9">
            <a:extLst>
              <a:ext uri="{FF2B5EF4-FFF2-40B4-BE49-F238E27FC236}">
                <a16:creationId xmlns:a16="http://schemas.microsoft.com/office/drawing/2014/main" id="{24C6DC67-F6A6-4155-AFD8-007801D80139}"/>
              </a:ext>
            </a:extLst>
          </p:cNvPr>
          <p:cNvGrpSpPr/>
          <p:nvPr/>
        </p:nvGrpSpPr>
        <p:grpSpPr>
          <a:xfrm>
            <a:off x="551935" y="3898024"/>
            <a:ext cx="4786043" cy="1838570"/>
            <a:chOff x="827884" y="2055616"/>
            <a:chExt cx="4786043" cy="1838570"/>
          </a:xfrm>
        </p:grpSpPr>
        <p:pic>
          <p:nvPicPr>
            <p:cNvPr id="11" name="Picture 10" descr="A close up of a logo&#10;&#10;Description generated with very high confidence">
              <a:extLst>
                <a:ext uri="{FF2B5EF4-FFF2-40B4-BE49-F238E27FC236}">
                  <a16:creationId xmlns:a16="http://schemas.microsoft.com/office/drawing/2014/main" id="{998F7A24-4F1C-4415-A368-20F05AABCC5A}"/>
                </a:ext>
              </a:extLst>
            </p:cNvPr>
            <p:cNvPicPr>
              <a:picLocks noChangeAspect="1"/>
            </p:cNvPicPr>
            <p:nvPr/>
          </p:nvPicPr>
          <p:blipFill>
            <a:blip r:embed="rId3"/>
            <a:stretch>
              <a:fillRect/>
            </a:stretch>
          </p:blipFill>
          <p:spPr>
            <a:xfrm>
              <a:off x="827884" y="2055616"/>
              <a:ext cx="4786043" cy="1838570"/>
            </a:xfrm>
            <a:prstGeom prst="rect">
              <a:avLst/>
            </a:prstGeom>
          </p:spPr>
        </p:pic>
        <p:sp>
          <p:nvSpPr>
            <p:cNvPr id="12" name="Rectangle 11">
              <a:extLst>
                <a:ext uri="{FF2B5EF4-FFF2-40B4-BE49-F238E27FC236}">
                  <a16:creationId xmlns:a16="http://schemas.microsoft.com/office/drawing/2014/main" id="{A896F4E0-68CC-4A72-ADDC-27DAFD41DF9A}"/>
                </a:ext>
              </a:extLst>
            </p:cNvPr>
            <p:cNvSpPr/>
            <p:nvPr/>
          </p:nvSpPr>
          <p:spPr>
            <a:xfrm>
              <a:off x="2235544" y="2069327"/>
              <a:ext cx="1843774" cy="1415772"/>
            </a:xfrm>
            <a:prstGeom prst="rect">
              <a:avLst/>
            </a:prstGeom>
          </p:spPr>
          <p:txBody>
            <a:bodyPr wrap="none">
              <a:spAutoFit/>
            </a:bodyPr>
            <a:lstStyle/>
            <a:p>
              <a:pPr indent="-190495"/>
              <a:r>
                <a:rPr lang="en" sz="8600" b="1" dirty="0">
                  <a:solidFill>
                    <a:schemeClr val="accent4"/>
                  </a:solidFill>
                  <a:latin typeface="Lucida Sans" panose="020B0602030504020204" pitchFamily="34" charset="0"/>
                </a:rPr>
                <a:t>/</a:t>
              </a:r>
              <a:r>
                <a:rPr lang="en-US" sz="8600" b="1" dirty="0">
                  <a:solidFill>
                    <a:schemeClr val="accent4"/>
                  </a:solidFill>
                  <a:latin typeface="Lucida Sans" panose="020B0602030504020204" pitchFamily="34" charset="0"/>
                </a:rPr>
                <a:t>f</a:t>
              </a:r>
              <a:r>
                <a:rPr lang="en" sz="8600" b="1" dirty="0">
                  <a:solidFill>
                    <a:schemeClr val="accent4"/>
                  </a:solidFill>
                  <a:latin typeface="Lucida Sans" panose="020B0602030504020204" pitchFamily="34" charset="0"/>
                </a:rPr>
                <a:t>/</a:t>
              </a:r>
            </a:p>
          </p:txBody>
        </p:sp>
      </p:grpSp>
      <p:grpSp>
        <p:nvGrpSpPr>
          <p:cNvPr id="13" name="Group 12">
            <a:extLst>
              <a:ext uri="{FF2B5EF4-FFF2-40B4-BE49-F238E27FC236}">
                <a16:creationId xmlns:a16="http://schemas.microsoft.com/office/drawing/2014/main" id="{F678CA13-BF5C-4C24-9EB2-61B4BF362364}"/>
              </a:ext>
            </a:extLst>
          </p:cNvPr>
          <p:cNvGrpSpPr/>
          <p:nvPr/>
        </p:nvGrpSpPr>
        <p:grpSpPr>
          <a:xfrm>
            <a:off x="4357957" y="1827283"/>
            <a:ext cx="4786043" cy="1838570"/>
            <a:chOff x="1553191" y="3557652"/>
            <a:chExt cx="4786043" cy="1838570"/>
          </a:xfrm>
        </p:grpSpPr>
        <p:pic>
          <p:nvPicPr>
            <p:cNvPr id="14" name="Picture 13" descr="A close up of a logo&#10;&#10;Description generated with very high confidence">
              <a:extLst>
                <a:ext uri="{FF2B5EF4-FFF2-40B4-BE49-F238E27FC236}">
                  <a16:creationId xmlns:a16="http://schemas.microsoft.com/office/drawing/2014/main" id="{3989CC1B-88EF-49E0-82AC-91237C2247ED}"/>
                </a:ext>
              </a:extLst>
            </p:cNvPr>
            <p:cNvPicPr>
              <a:picLocks noChangeAspect="1"/>
            </p:cNvPicPr>
            <p:nvPr/>
          </p:nvPicPr>
          <p:blipFill>
            <a:blip r:embed="rId3"/>
            <a:stretch>
              <a:fillRect/>
            </a:stretch>
          </p:blipFill>
          <p:spPr>
            <a:xfrm>
              <a:off x="1553191" y="3557652"/>
              <a:ext cx="4786043" cy="1838570"/>
            </a:xfrm>
            <a:prstGeom prst="rect">
              <a:avLst/>
            </a:prstGeom>
          </p:spPr>
        </p:pic>
        <p:sp>
          <p:nvSpPr>
            <p:cNvPr id="15" name="Rectangle 14">
              <a:extLst>
                <a:ext uri="{FF2B5EF4-FFF2-40B4-BE49-F238E27FC236}">
                  <a16:creationId xmlns:a16="http://schemas.microsoft.com/office/drawing/2014/main" id="{403AC741-0833-49E4-93C9-5DA3E40B262D}"/>
                </a:ext>
              </a:extLst>
            </p:cNvPr>
            <p:cNvSpPr/>
            <p:nvPr/>
          </p:nvSpPr>
          <p:spPr>
            <a:xfrm>
              <a:off x="3186228" y="3571363"/>
              <a:ext cx="1834156" cy="1415772"/>
            </a:xfrm>
            <a:prstGeom prst="rect">
              <a:avLst/>
            </a:prstGeom>
          </p:spPr>
          <p:txBody>
            <a:bodyPr wrap="none">
              <a:spAutoFit/>
            </a:bodyPr>
            <a:lstStyle/>
            <a:p>
              <a:pPr indent="-190495"/>
              <a:r>
                <a:rPr lang="en" sz="8600" b="1" dirty="0">
                  <a:solidFill>
                    <a:srgbClr val="7030A0"/>
                  </a:solidFill>
                  <a:latin typeface="Lucida Sans" panose="020B0602030504020204" pitchFamily="34" charset="0"/>
                </a:rPr>
                <a:t>/</a:t>
              </a:r>
              <a:r>
                <a:rPr lang="en-US" sz="8600" b="1" dirty="0">
                  <a:solidFill>
                    <a:srgbClr val="7030A0"/>
                  </a:solidFill>
                  <a:latin typeface="Lucida Sans" panose="020B0602030504020204" pitchFamily="34" charset="0"/>
                </a:rPr>
                <a:t>t</a:t>
              </a:r>
              <a:r>
                <a:rPr lang="en" sz="8600" b="1" dirty="0">
                  <a:solidFill>
                    <a:srgbClr val="7030A0"/>
                  </a:solidFill>
                  <a:latin typeface="Lucida Sans" panose="020B0602030504020204" pitchFamily="34" charset="0"/>
                </a:rPr>
                <a:t>/</a:t>
              </a:r>
            </a:p>
          </p:txBody>
        </p:sp>
      </p:grpSp>
      <p:grpSp>
        <p:nvGrpSpPr>
          <p:cNvPr id="16" name="Group 15">
            <a:extLst>
              <a:ext uri="{FF2B5EF4-FFF2-40B4-BE49-F238E27FC236}">
                <a16:creationId xmlns:a16="http://schemas.microsoft.com/office/drawing/2014/main" id="{47F9BE27-CEBC-49A1-A142-AD256E00C133}"/>
              </a:ext>
            </a:extLst>
          </p:cNvPr>
          <p:cNvGrpSpPr/>
          <p:nvPr/>
        </p:nvGrpSpPr>
        <p:grpSpPr>
          <a:xfrm>
            <a:off x="4357957" y="3911735"/>
            <a:ext cx="4786043" cy="1838570"/>
            <a:chOff x="1553191" y="3557652"/>
            <a:chExt cx="4786043" cy="1838570"/>
          </a:xfrm>
        </p:grpSpPr>
        <p:pic>
          <p:nvPicPr>
            <p:cNvPr id="17" name="Picture 16" descr="A close up of a logo&#10;&#10;Description generated with very high confidence">
              <a:extLst>
                <a:ext uri="{FF2B5EF4-FFF2-40B4-BE49-F238E27FC236}">
                  <a16:creationId xmlns:a16="http://schemas.microsoft.com/office/drawing/2014/main" id="{689E4C00-94A0-441D-8404-4E59D20B2959}"/>
                </a:ext>
              </a:extLst>
            </p:cNvPr>
            <p:cNvPicPr>
              <a:picLocks noChangeAspect="1"/>
            </p:cNvPicPr>
            <p:nvPr/>
          </p:nvPicPr>
          <p:blipFill>
            <a:blip r:embed="rId3"/>
            <a:stretch>
              <a:fillRect/>
            </a:stretch>
          </p:blipFill>
          <p:spPr>
            <a:xfrm>
              <a:off x="1553191" y="3557652"/>
              <a:ext cx="4786043" cy="1838570"/>
            </a:xfrm>
            <a:prstGeom prst="rect">
              <a:avLst/>
            </a:prstGeom>
          </p:spPr>
        </p:pic>
        <p:sp>
          <p:nvSpPr>
            <p:cNvPr id="18" name="Rectangle 17">
              <a:extLst>
                <a:ext uri="{FF2B5EF4-FFF2-40B4-BE49-F238E27FC236}">
                  <a16:creationId xmlns:a16="http://schemas.microsoft.com/office/drawing/2014/main" id="{D550E320-49D6-4E45-BA7D-278F057DF6D0}"/>
                </a:ext>
              </a:extLst>
            </p:cNvPr>
            <p:cNvSpPr/>
            <p:nvPr/>
          </p:nvSpPr>
          <p:spPr>
            <a:xfrm>
              <a:off x="3021920" y="3557652"/>
              <a:ext cx="2162772" cy="1446550"/>
            </a:xfrm>
            <a:prstGeom prst="rect">
              <a:avLst/>
            </a:prstGeom>
          </p:spPr>
          <p:txBody>
            <a:bodyPr wrap="none">
              <a:spAutoFit/>
            </a:bodyPr>
            <a:lstStyle/>
            <a:p>
              <a:pPr indent="-190495"/>
              <a:r>
                <a:rPr lang="en" sz="8600" b="1" dirty="0">
                  <a:solidFill>
                    <a:srgbClr val="FF0000"/>
                  </a:solidFill>
                  <a:latin typeface="Lucida Sans" panose="020B0602030504020204" pitchFamily="34" charset="0"/>
                </a:rPr>
                <a:t>/</a:t>
              </a:r>
              <a:r>
                <a:rPr lang="en-US" sz="8600" b="1" dirty="0">
                  <a:solidFill>
                    <a:srgbClr val="FF0000"/>
                  </a:solidFill>
                  <a:latin typeface="Lucida Sans" panose="020B0602030504020204" pitchFamily="34" charset="0"/>
                </a:rPr>
                <a:t>d</a:t>
              </a:r>
              <a:r>
                <a:rPr lang="en" sz="8600" b="1" dirty="0">
                  <a:solidFill>
                    <a:srgbClr val="FF0000"/>
                  </a:solidFill>
                  <a:latin typeface="Lucida Sans" panose="020B0602030504020204" pitchFamily="34" charset="0"/>
                </a:rPr>
                <a:t>/</a:t>
              </a:r>
            </a:p>
          </p:txBody>
        </p:sp>
      </p:grpSp>
    </p:spTree>
    <p:extLst>
      <p:ext uri="{BB962C8B-B14F-4D97-AF65-F5344CB8AC3E}">
        <p14:creationId xmlns:p14="http://schemas.microsoft.com/office/powerpoint/2010/main" val="334289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348712" y="427796"/>
            <a:ext cx="822960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What Is Phonological Awareness?</a:t>
            </a:r>
          </a:p>
        </p:txBody>
      </p:sp>
      <p:sp>
        <p:nvSpPr>
          <p:cNvPr id="562" name="Shape 562"/>
          <p:cNvSpPr txBox="1">
            <a:spLocks noGrp="1"/>
          </p:cNvSpPr>
          <p:nvPr>
            <p:ph type="body" idx="1"/>
          </p:nvPr>
        </p:nvSpPr>
        <p:spPr>
          <a:xfrm>
            <a:off x="581487" y="4199945"/>
            <a:ext cx="8229600" cy="1801638"/>
          </a:xfrm>
          <a:prstGeom prst="rect">
            <a:avLst/>
          </a:prstGeom>
          <a:noFill/>
          <a:ln>
            <a:noFill/>
          </a:ln>
        </p:spPr>
        <p:txBody>
          <a:bodyPr lIns="91425" tIns="91425" rIns="91425" bIns="91425" anchor="t" anchorCtr="0">
            <a:noAutofit/>
          </a:bodyPr>
          <a:lstStyle/>
          <a:p>
            <a:pPr marL="495296" indent="-342900">
              <a:spcBef>
                <a:spcPts val="0"/>
              </a:spcBef>
            </a:pPr>
            <a:r>
              <a:rPr lang="en" b="1" dirty="0"/>
              <a:t>Phonological awareness</a:t>
            </a:r>
            <a:r>
              <a:rPr lang="en" dirty="0"/>
              <a:t> is an umbrella term referring to the awareness of sound. That includes identifying and manipulating units of oral language – parts such as syllables, onset and rime, and phonemes. </a:t>
            </a:r>
          </a:p>
          <a:p>
            <a:pPr marL="152396" indent="0">
              <a:buSzPct val="25000"/>
              <a:buNone/>
            </a:pPr>
            <a:endParaRPr dirty="0"/>
          </a:p>
          <a:p>
            <a:pPr indent="-190495">
              <a:spcBef>
                <a:spcPts val="0"/>
              </a:spcBef>
              <a:buSzPct val="25000"/>
              <a:buNone/>
            </a:pPr>
            <a:endParaRPr dirty="0"/>
          </a:p>
        </p:txBody>
      </p:sp>
      <p:grpSp>
        <p:nvGrpSpPr>
          <p:cNvPr id="7" name="Group 6">
            <a:extLst>
              <a:ext uri="{FF2B5EF4-FFF2-40B4-BE49-F238E27FC236}">
                <a16:creationId xmlns:a16="http://schemas.microsoft.com/office/drawing/2014/main" id="{40A012B1-A885-49B6-B6AF-68B3E6CC2861}"/>
              </a:ext>
            </a:extLst>
          </p:cNvPr>
          <p:cNvGrpSpPr/>
          <p:nvPr/>
        </p:nvGrpSpPr>
        <p:grpSpPr>
          <a:xfrm>
            <a:off x="4160883" y="2152353"/>
            <a:ext cx="4786043" cy="1838570"/>
            <a:chOff x="827884" y="2045339"/>
            <a:chExt cx="4786043" cy="1838570"/>
          </a:xfrm>
        </p:grpSpPr>
        <p:pic>
          <p:nvPicPr>
            <p:cNvPr id="8" name="Picture 7" descr="A close up of a logo&#10;&#10;Description generated with very high confidence">
              <a:extLst>
                <a:ext uri="{FF2B5EF4-FFF2-40B4-BE49-F238E27FC236}">
                  <a16:creationId xmlns:a16="http://schemas.microsoft.com/office/drawing/2014/main" id="{8F9861AA-9A5C-4437-B1E1-C1DF311332E9}"/>
                </a:ext>
              </a:extLst>
            </p:cNvPr>
            <p:cNvPicPr>
              <a:picLocks noChangeAspect="1"/>
            </p:cNvPicPr>
            <p:nvPr/>
          </p:nvPicPr>
          <p:blipFill>
            <a:blip r:embed="rId3"/>
            <a:stretch>
              <a:fillRect/>
            </a:stretch>
          </p:blipFill>
          <p:spPr>
            <a:xfrm>
              <a:off x="827884" y="2045339"/>
              <a:ext cx="4786043" cy="1838570"/>
            </a:xfrm>
            <a:prstGeom prst="rect">
              <a:avLst/>
            </a:prstGeom>
          </p:spPr>
        </p:pic>
        <p:sp>
          <p:nvSpPr>
            <p:cNvPr id="9" name="Rectangle 8">
              <a:extLst>
                <a:ext uri="{FF2B5EF4-FFF2-40B4-BE49-F238E27FC236}">
                  <a16:creationId xmlns:a16="http://schemas.microsoft.com/office/drawing/2014/main" id="{06DC2284-D2A3-4589-9B8C-E8F2CC9EDA63}"/>
                </a:ext>
              </a:extLst>
            </p:cNvPr>
            <p:cNvSpPr/>
            <p:nvPr/>
          </p:nvSpPr>
          <p:spPr>
            <a:xfrm>
              <a:off x="1794873" y="2470545"/>
              <a:ext cx="2852063" cy="553998"/>
            </a:xfrm>
            <a:prstGeom prst="rect">
              <a:avLst/>
            </a:prstGeom>
          </p:spPr>
          <p:txBody>
            <a:bodyPr wrap="none">
              <a:spAutoFit/>
            </a:bodyPr>
            <a:lstStyle/>
            <a:p>
              <a:pPr indent="-190495"/>
              <a:r>
                <a:rPr lang="en-US" sz="3000" b="1" dirty="0">
                  <a:solidFill>
                    <a:schemeClr val="accent2"/>
                  </a:solidFill>
                  <a:latin typeface="Lucida Sans" panose="020B0602030504020204" pitchFamily="34" charset="0"/>
                </a:rPr>
                <a:t>H</a:t>
              </a:r>
              <a:r>
                <a:rPr lang="en" sz="3000" b="1" dirty="0">
                  <a:solidFill>
                    <a:schemeClr val="accent2"/>
                  </a:solidFill>
                  <a:latin typeface="Lucida Sans" panose="020B0602030504020204" pitchFamily="34" charset="0"/>
                </a:rPr>
                <a:t>el/i/cop/ter</a:t>
              </a:r>
            </a:p>
          </p:txBody>
        </p:sp>
      </p:grpSp>
      <p:grpSp>
        <p:nvGrpSpPr>
          <p:cNvPr id="10" name="Group 9">
            <a:extLst>
              <a:ext uri="{FF2B5EF4-FFF2-40B4-BE49-F238E27FC236}">
                <a16:creationId xmlns:a16="http://schemas.microsoft.com/office/drawing/2014/main" id="{40A012B1-A885-49B6-B6AF-68B3E6CC2861}"/>
              </a:ext>
            </a:extLst>
          </p:cNvPr>
          <p:cNvGrpSpPr/>
          <p:nvPr/>
        </p:nvGrpSpPr>
        <p:grpSpPr>
          <a:xfrm>
            <a:off x="581487" y="2092293"/>
            <a:ext cx="4786043" cy="1838570"/>
            <a:chOff x="861409" y="2045339"/>
            <a:chExt cx="4786043" cy="1838570"/>
          </a:xfrm>
        </p:grpSpPr>
        <p:pic>
          <p:nvPicPr>
            <p:cNvPr id="11" name="Picture 10" descr="A close up of a logo&#10;&#10;Description generated with very high confidence">
              <a:extLst>
                <a:ext uri="{FF2B5EF4-FFF2-40B4-BE49-F238E27FC236}">
                  <a16:creationId xmlns:a16="http://schemas.microsoft.com/office/drawing/2014/main" id="{8F9861AA-9A5C-4437-B1E1-C1DF311332E9}"/>
                </a:ext>
              </a:extLst>
            </p:cNvPr>
            <p:cNvPicPr>
              <a:picLocks noChangeAspect="1"/>
            </p:cNvPicPr>
            <p:nvPr/>
          </p:nvPicPr>
          <p:blipFill>
            <a:blip r:embed="rId3"/>
            <a:stretch>
              <a:fillRect/>
            </a:stretch>
          </p:blipFill>
          <p:spPr>
            <a:xfrm>
              <a:off x="861409" y="2045339"/>
              <a:ext cx="4786043" cy="1838570"/>
            </a:xfrm>
            <a:prstGeom prst="rect">
              <a:avLst/>
            </a:prstGeom>
          </p:spPr>
        </p:pic>
        <p:sp>
          <p:nvSpPr>
            <p:cNvPr id="12" name="Rectangle 11">
              <a:extLst>
                <a:ext uri="{FF2B5EF4-FFF2-40B4-BE49-F238E27FC236}">
                  <a16:creationId xmlns:a16="http://schemas.microsoft.com/office/drawing/2014/main" id="{06DC2284-D2A3-4589-9B8C-E8F2CC9EDA63}"/>
                </a:ext>
              </a:extLst>
            </p:cNvPr>
            <p:cNvSpPr/>
            <p:nvPr/>
          </p:nvSpPr>
          <p:spPr>
            <a:xfrm>
              <a:off x="2267861" y="2203395"/>
              <a:ext cx="2674823" cy="1138773"/>
            </a:xfrm>
            <a:prstGeom prst="rect">
              <a:avLst/>
            </a:prstGeom>
          </p:spPr>
          <p:txBody>
            <a:bodyPr wrap="square">
              <a:spAutoFit/>
            </a:bodyPr>
            <a:lstStyle/>
            <a:p>
              <a:pPr indent="-190495"/>
              <a:r>
                <a:rPr lang="en-US" sz="3400" b="1" dirty="0">
                  <a:solidFill>
                    <a:schemeClr val="accent5"/>
                  </a:solidFill>
                  <a:latin typeface="Lucida Sans" panose="020B0602030504020204" pitchFamily="34" charset="0"/>
                </a:rPr>
                <a:t>Boy, joy, toy</a:t>
              </a:r>
              <a:endParaRPr lang="en" sz="3400" b="1" dirty="0">
                <a:solidFill>
                  <a:schemeClr val="accent5"/>
                </a:solidFill>
                <a:latin typeface="Lucida Sans" panose="020B0602030504020204" pitchFamily="34" charset="0"/>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104" y="463729"/>
            <a:ext cx="1171955" cy="1171955"/>
          </a:xfrm>
          <a:prstGeom prst="rect">
            <a:avLst/>
          </a:prstGeom>
        </p:spPr>
      </p:pic>
    </p:spTree>
    <p:extLst>
      <p:ext uri="{BB962C8B-B14F-4D97-AF65-F5344CB8AC3E}">
        <p14:creationId xmlns:p14="http://schemas.microsoft.com/office/powerpoint/2010/main" val="138267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2">
                                            <p:txEl>
                                              <p:pRg st="0" end="0"/>
                                            </p:txEl>
                                          </p:spTgt>
                                        </p:tgtEl>
                                        <p:attrNameLst>
                                          <p:attrName>style.visibility</p:attrName>
                                        </p:attrNameLst>
                                      </p:cBhvr>
                                      <p:to>
                                        <p:strVal val="visible"/>
                                      </p:to>
                                    </p:set>
                                    <p:animEffect transition="in" filter="fade">
                                      <p:cBhvr>
                                        <p:cTn id="7" dur="1000"/>
                                        <p:tgtEl>
                                          <p:spTgt spid="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426204" y="381301"/>
            <a:ext cx="8229600" cy="857251"/>
          </a:xfrm>
          <a:prstGeom prst="rect">
            <a:avLst/>
          </a:prstGeom>
          <a:noFill/>
          <a:ln>
            <a:noFill/>
          </a:ln>
        </p:spPr>
        <p:txBody>
          <a:bodyPr lIns="91425" tIns="91425" rIns="91425" bIns="91425" anchor="ctr" anchorCtr="0">
            <a:noAutofit/>
          </a:bodyPr>
          <a:lstStyle/>
          <a:p>
            <a:pPr>
              <a:buSzPct val="25000"/>
            </a:pPr>
            <a:r>
              <a:rPr lang="en" dirty="0"/>
              <a:t>Phonological Awareness Continuum</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631"/>
          <a:stretch/>
        </p:blipFill>
        <p:spPr>
          <a:xfrm>
            <a:off x="550191" y="2074984"/>
            <a:ext cx="8229600" cy="3998149"/>
          </a:xfrm>
          <a:prstGeom prst="rect">
            <a:avLst/>
          </a:prstGeom>
        </p:spPr>
      </p:pic>
    </p:spTree>
    <p:extLst>
      <p:ext uri="{BB962C8B-B14F-4D97-AF65-F5344CB8AC3E}">
        <p14:creationId xmlns:p14="http://schemas.microsoft.com/office/powerpoint/2010/main" val="2071397753"/>
      </p:ext>
    </p:extLst>
  </p:cSld>
  <p:clrMapOvr>
    <a:masterClrMapping/>
  </p:clrMapOvr>
</p:sld>
</file>

<file path=ppt/theme/theme1.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11081</TotalTime>
  <Words>4529</Words>
  <Application>Microsoft Office PowerPoint</Application>
  <PresentationFormat>On-screen Show (4:3)</PresentationFormat>
  <Paragraphs>425</Paragraphs>
  <Slides>47</Slides>
  <Notes>41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Lucida Sans</vt:lpstr>
      <vt:lpstr>Museo Sans 100</vt:lpstr>
      <vt:lpstr>Museo Sans 300</vt:lpstr>
      <vt:lpstr>SAP ATC PPT Template revised</vt:lpstr>
      <vt:lpstr>Foundational Skills Mini-Course</vt:lpstr>
      <vt:lpstr>Course Instructors</vt:lpstr>
      <vt:lpstr>About Student Achievement Partners</vt:lpstr>
      <vt:lpstr>Goals for This Module</vt:lpstr>
      <vt:lpstr>Components of Foundational Skills</vt:lpstr>
      <vt:lpstr>Phonological Awareness</vt:lpstr>
      <vt:lpstr>Hello, my name is…</vt:lpstr>
      <vt:lpstr>What Is Phonological Awareness?</vt:lpstr>
      <vt:lpstr>Phonological Awareness Continuum</vt:lpstr>
      <vt:lpstr>What Is Phonemic Awareness?</vt:lpstr>
      <vt:lpstr>Phonological Awareness</vt:lpstr>
      <vt:lpstr>Phoneme Articulation</vt:lpstr>
      <vt:lpstr>Phonemic Awareness </vt:lpstr>
      <vt:lpstr>Phonemes</vt:lpstr>
      <vt:lpstr>Phonemes in Words</vt:lpstr>
      <vt:lpstr>Pause Point Slide</vt:lpstr>
      <vt:lpstr>Answer Key</vt:lpstr>
      <vt:lpstr>Why Phonemic Awareness? </vt:lpstr>
      <vt:lpstr>Listening for Phonemes </vt:lpstr>
      <vt:lpstr>Task: Listening for Words vs. Phonemes </vt:lpstr>
      <vt:lpstr>Task: Listening for Words vs. Phonemes </vt:lpstr>
      <vt:lpstr>Which task was more difficult?  Why? </vt:lpstr>
      <vt:lpstr>Our brains are not set up to be consciously aware of phonemes!</vt:lpstr>
      <vt:lpstr>Let’s see what this might feel like for a kindergarten student… </vt:lpstr>
      <vt:lpstr>Task Can you identify the Arabic phonemes in this word? </vt:lpstr>
      <vt:lpstr>There is nothing acoustically discrete about phonemes.  So…students need lots of oral practice!</vt:lpstr>
      <vt:lpstr>How Do We Build Phonological Awareness in Children?</vt:lpstr>
      <vt:lpstr>Guidelines for Instructional Time</vt:lpstr>
      <vt:lpstr>How Do We Build Phonological Awareness?</vt:lpstr>
      <vt:lpstr>What Does Phonological Awareness Look Like?</vt:lpstr>
      <vt:lpstr>Rhyme</vt:lpstr>
      <vt:lpstr>Words in Sentences</vt:lpstr>
      <vt:lpstr>Syllables</vt:lpstr>
      <vt:lpstr>Onset &amp; Rime</vt:lpstr>
      <vt:lpstr>Phonemes</vt:lpstr>
      <vt:lpstr>Let’s See It in Action! </vt:lpstr>
      <vt:lpstr>Effective Enhancements: Use songs, games, and activities to make learning fun!</vt:lpstr>
      <vt:lpstr>Phonological Awareness Enhancements</vt:lpstr>
      <vt:lpstr>Task Slide: Try it! Play One or Both of These Games!</vt:lpstr>
      <vt:lpstr>A Logical Progression</vt:lpstr>
      <vt:lpstr>Online Discussion</vt:lpstr>
      <vt:lpstr>Module 1: Connect to Practice Task </vt:lpstr>
      <vt:lpstr>Recommended Reading</vt:lpstr>
      <vt:lpstr>About Achieve the Core Visit achievethecore.org to find:</vt:lpstr>
      <vt:lpstr>The Core Advocate Network</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Balanced Literacy Pilot - Day Two</dc:title>
  <dc:creator>retienne</dc:creator>
  <cp:lastModifiedBy>Pascale Joseph</cp:lastModifiedBy>
  <cp:revision>460</cp:revision>
  <cp:lastPrinted>2017-09-03T00:50:55Z</cp:lastPrinted>
  <dcterms:modified xsi:type="dcterms:W3CDTF">2020-01-23T20:31:54Z</dcterms:modified>
</cp:coreProperties>
</file>