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  <p:sldMasterId id="2147483703" r:id="rId2"/>
    <p:sldMasterId id="2147483704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llerta" panose="020B0604020202020204" charset="0"/>
      <p:regular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Lucida Sans" panose="020B0602030504020204" pitchFamily="34" charset="0"/>
      <p:regular r:id="rId35"/>
      <p:bold r:id="rId36"/>
      <p:italic r:id="rId37"/>
      <p:boldItalic r:id="rId38"/>
    </p:embeddedFont>
    <p:embeddedFont>
      <p:font typeface="Syncopate" panose="020B0604020202020204" charset="0"/>
      <p:regular r:id="rId39"/>
      <p:bold r:id="rId40"/>
    </p:embeddedFont>
    <p:embeddedFont>
      <p:font typeface="Impact" panose="020B0806030902050204" pitchFamily="34" charset="0"/>
      <p:regular r:id="rId41"/>
    </p:embeddedFont>
    <p:embeddedFont>
      <p:font typeface="Permanent Marker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48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63588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310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416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Shape 4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7643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259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304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114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700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629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Shape 5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5974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909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/>
          </a:p>
        </p:txBody>
      </p:sp>
      <p:sp>
        <p:nvSpPr>
          <p:cNvPr id="402" name="Shape 40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Calibri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90839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322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3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56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092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2715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220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219320" y="2236554"/>
            <a:ext cx="8619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4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219321" y="2874344"/>
            <a:ext cx="86199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/>
          <p:nvPr/>
        </p:nvSpPr>
        <p:spPr>
          <a:xfrm>
            <a:off x="-1" y="1303209"/>
            <a:ext cx="9144000" cy="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295598"/>
            <a:ext cx="1397000" cy="13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4581525"/>
            <a:ext cx="746123" cy="30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04800" y="2185988"/>
            <a:ext cx="358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624613" y="1393837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7209515" y="1393837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3"/>
          </p:nvPr>
        </p:nvSpPr>
        <p:spPr>
          <a:xfrm>
            <a:off x="4624613" y="1800471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4"/>
          </p:nvPr>
        </p:nvSpPr>
        <p:spPr>
          <a:xfrm>
            <a:off x="7209515" y="1800471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5"/>
          </p:nvPr>
        </p:nvSpPr>
        <p:spPr>
          <a:xfrm>
            <a:off x="4624613" y="2216263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6"/>
          </p:nvPr>
        </p:nvSpPr>
        <p:spPr>
          <a:xfrm>
            <a:off x="7209515" y="2216263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7"/>
          </p:nvPr>
        </p:nvSpPr>
        <p:spPr>
          <a:xfrm>
            <a:off x="4624613" y="2632056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8"/>
          </p:nvPr>
        </p:nvSpPr>
        <p:spPr>
          <a:xfrm>
            <a:off x="7209515" y="2632056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9"/>
          </p:nvPr>
        </p:nvSpPr>
        <p:spPr>
          <a:xfrm>
            <a:off x="4624613" y="3047849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3"/>
          </p:nvPr>
        </p:nvSpPr>
        <p:spPr>
          <a:xfrm>
            <a:off x="7209515" y="3047849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4"/>
          </p:nvPr>
        </p:nvSpPr>
        <p:spPr>
          <a:xfrm>
            <a:off x="4624613" y="3463639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5"/>
          </p:nvPr>
        </p:nvSpPr>
        <p:spPr>
          <a:xfrm>
            <a:off x="7209515" y="3463639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34997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1" y="4747101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72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04800" y="1178205"/>
            <a:ext cx="8572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34997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chart" idx="2"/>
          </p:nvPr>
        </p:nvSpPr>
        <p:spPr>
          <a:xfrm>
            <a:off x="304800" y="1181615"/>
            <a:ext cx="85344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34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6" name="Shape 86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88" name="Shape 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34997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92" name="Shape 92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16568" y="2122258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295598"/>
            <a:ext cx="1397000" cy="13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3339153" y="2213035"/>
            <a:ext cx="5497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3339152" y="2876672"/>
            <a:ext cx="54972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/>
          <p:nvPr/>
        </p:nvSpPr>
        <p:spPr>
          <a:xfrm>
            <a:off x="0" y="1309687"/>
            <a:ext cx="9144000" cy="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>
            <a:spLocks noGrp="1"/>
          </p:cNvSpPr>
          <p:nvPr>
            <p:ph type="pic" idx="2"/>
          </p:nvPr>
        </p:nvSpPr>
        <p:spPr>
          <a:xfrm>
            <a:off x="304800" y="1393031"/>
            <a:ext cx="27525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295598"/>
            <a:ext cx="1397000" cy="13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4581525"/>
            <a:ext cx="746123" cy="30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219320" y="2200079"/>
            <a:ext cx="86199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ubTitle" idx="1"/>
          </p:nvPr>
        </p:nvSpPr>
        <p:spPr>
          <a:xfrm>
            <a:off x="219317" y="2874344"/>
            <a:ext cx="86199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-1" y="1303209"/>
            <a:ext cx="9144000" cy="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7188200" y="169069"/>
            <a:ext cx="16509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295598"/>
            <a:ext cx="1397000" cy="13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20" y="4581525"/>
            <a:ext cx="746123" cy="30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216568" y="2122258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295598"/>
            <a:ext cx="1397000" cy="13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216568" y="2122258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295598"/>
            <a:ext cx="1397000" cy="131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72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pic" idx="2"/>
          </p:nvPr>
        </p:nvSpPr>
        <p:spPr>
          <a:xfrm>
            <a:off x="304800" y="1181615"/>
            <a:ext cx="8572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72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4452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59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44" name="Shape 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04800" y="209549"/>
            <a:ext cx="85344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04800" y="1200150"/>
            <a:ext cx="40386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2"/>
          </p:nvPr>
        </p:nvSpPr>
        <p:spPr>
          <a:xfrm>
            <a:off x="4496020" y="1202828"/>
            <a:ext cx="40260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55" name="Shape 155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34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04800" y="1063228"/>
            <a:ext cx="41925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2"/>
          </p:nvPr>
        </p:nvSpPr>
        <p:spPr>
          <a:xfrm>
            <a:off x="304800" y="1511558"/>
            <a:ext cx="4192500" cy="30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3"/>
          </p:nvPr>
        </p:nvSpPr>
        <p:spPr>
          <a:xfrm>
            <a:off x="4645025" y="1063228"/>
            <a:ext cx="4194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4"/>
          </p:nvPr>
        </p:nvSpPr>
        <p:spPr>
          <a:xfrm>
            <a:off x="4645025" y="1537535"/>
            <a:ext cx="4194300" cy="30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sp>
        <p:nvSpPr>
          <p:cNvPr id="165" name="Shape 165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pic" idx="2"/>
          </p:nvPr>
        </p:nvSpPr>
        <p:spPr>
          <a:xfrm>
            <a:off x="4673600" y="1200151"/>
            <a:ext cx="40131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38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04800" y="1200150"/>
            <a:ext cx="41910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3"/>
          </p:nvPr>
        </p:nvSpPr>
        <p:spPr>
          <a:xfrm>
            <a:off x="4673600" y="4235008"/>
            <a:ext cx="40131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/>
          </p:cNvSpPr>
          <p:nvPr>
            <p:ph type="pic" idx="2"/>
          </p:nvPr>
        </p:nvSpPr>
        <p:spPr>
          <a:xfrm>
            <a:off x="4673600" y="2919035"/>
            <a:ext cx="40131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pic" idx="3"/>
          </p:nvPr>
        </p:nvSpPr>
        <p:spPr>
          <a:xfrm>
            <a:off x="4673600" y="1200151"/>
            <a:ext cx="40131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38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04800" y="1200150"/>
            <a:ext cx="41910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4"/>
          </p:nvPr>
        </p:nvSpPr>
        <p:spPr>
          <a:xfrm>
            <a:off x="4673600" y="4235008"/>
            <a:ext cx="40578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5"/>
          </p:nvPr>
        </p:nvSpPr>
        <p:spPr>
          <a:xfrm>
            <a:off x="4673600" y="2516123"/>
            <a:ext cx="40131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pic" idx="2"/>
          </p:nvPr>
        </p:nvSpPr>
        <p:spPr>
          <a:xfrm>
            <a:off x="4683120" y="1200150"/>
            <a:ext cx="4003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38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4683120" y="4235008"/>
            <a:ext cx="40038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pic" idx="3"/>
          </p:nvPr>
        </p:nvSpPr>
        <p:spPr>
          <a:xfrm>
            <a:off x="304801" y="1200150"/>
            <a:ext cx="4225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4"/>
          </p:nvPr>
        </p:nvSpPr>
        <p:spPr>
          <a:xfrm>
            <a:off x="304800" y="4235008"/>
            <a:ext cx="42258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pic" idx="2"/>
          </p:nvPr>
        </p:nvSpPr>
        <p:spPr>
          <a:xfrm>
            <a:off x="4530722" y="2919035"/>
            <a:ext cx="41562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pic" idx="3"/>
          </p:nvPr>
        </p:nvSpPr>
        <p:spPr>
          <a:xfrm>
            <a:off x="4533898" y="1200150"/>
            <a:ext cx="41529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pic" idx="4"/>
          </p:nvPr>
        </p:nvSpPr>
        <p:spPr>
          <a:xfrm>
            <a:off x="304800" y="1200150"/>
            <a:ext cx="41592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pic" idx="5"/>
          </p:nvPr>
        </p:nvSpPr>
        <p:spPr>
          <a:xfrm>
            <a:off x="307975" y="2919035"/>
            <a:ext cx="41562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38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4533898" y="4235008"/>
            <a:ext cx="41529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6"/>
          </p:nvPr>
        </p:nvSpPr>
        <p:spPr>
          <a:xfrm>
            <a:off x="304800" y="4235008"/>
            <a:ext cx="41592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7"/>
          </p:nvPr>
        </p:nvSpPr>
        <p:spPr>
          <a:xfrm>
            <a:off x="4530722" y="2516123"/>
            <a:ext cx="41562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8"/>
          </p:nvPr>
        </p:nvSpPr>
        <p:spPr>
          <a:xfrm>
            <a:off x="304801" y="2516123"/>
            <a:ext cx="4159200" cy="359400"/>
          </a:xfrm>
          <a:prstGeom prst="rect">
            <a:avLst/>
          </a:prstGeom>
          <a:solidFill>
            <a:srgbClr val="FFFFFF">
              <a:alpha val="4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1000"/>
              <a:buFont typeface="Allerta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Allerta"/>
                <a:ea typeface="Allerta"/>
                <a:cs typeface="Allerta"/>
                <a:sym typeface="Allerta"/>
              </a:rPr>
              <a:t> </a:t>
            </a:r>
            <a:endParaRPr sz="1000" b="0" i="0" u="none" strike="noStrike" cap="none">
              <a:solidFill>
                <a:srgbClr val="50514F"/>
              </a:solidFill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5600" y="4825472"/>
            <a:ext cx="3675767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1" y="4747101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72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04800" y="1178205"/>
            <a:ext cx="8572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C9963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216568" y="2122258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295598"/>
            <a:ext cx="1676475" cy="15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A9B0AC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216568" y="2122258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295598"/>
            <a:ext cx="1676475" cy="15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64646"/>
          </a:soli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115460" y="1729688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115460" y="2214520"/>
            <a:ext cx="3793800" cy="1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216568" y="2122258"/>
            <a:ext cx="86205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lerta"/>
              <a:buNone/>
              <a:defRPr sz="2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pic>
        <p:nvPicPr>
          <p:cNvPr id="240" name="Shape 2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16" y="295598"/>
            <a:ext cx="1676475" cy="15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and SAP">
  <p:cSld name="Title Slide CA and SAP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ctrTitle"/>
          </p:nvPr>
        </p:nvSpPr>
        <p:spPr>
          <a:xfrm>
            <a:off x="219320" y="2236554"/>
            <a:ext cx="86199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subTitle" idx="1"/>
          </p:nvPr>
        </p:nvSpPr>
        <p:spPr>
          <a:xfrm>
            <a:off x="219321" y="2874344"/>
            <a:ext cx="86199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-1" y="1303209"/>
            <a:ext cx="9144000" cy="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295598"/>
            <a:ext cx="1676475" cy="157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4380667"/>
            <a:ext cx="977830" cy="380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34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304800" y="1063228"/>
            <a:ext cx="41925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2"/>
          </p:nvPr>
        </p:nvSpPr>
        <p:spPr>
          <a:xfrm>
            <a:off x="304800" y="1511558"/>
            <a:ext cx="4192500" cy="30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3"/>
          </p:nvPr>
        </p:nvSpPr>
        <p:spPr>
          <a:xfrm>
            <a:off x="4645025" y="1063228"/>
            <a:ext cx="4194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1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4"/>
          </p:nvPr>
        </p:nvSpPr>
        <p:spPr>
          <a:xfrm>
            <a:off x="4645025" y="1537535"/>
            <a:ext cx="4194300" cy="30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255" name="Shape 255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A 2">
  <p:cSld name="Title Slide CA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ctrTitle"/>
          </p:nvPr>
        </p:nvSpPr>
        <p:spPr>
          <a:xfrm>
            <a:off x="3339153" y="2213035"/>
            <a:ext cx="5497200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ubTitle" idx="1"/>
          </p:nvPr>
        </p:nvSpPr>
        <p:spPr>
          <a:xfrm>
            <a:off x="3339152" y="2876672"/>
            <a:ext cx="54972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0" y="1309687"/>
            <a:ext cx="9144000" cy="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0" name="Shape 260"/>
          <p:cNvSpPr>
            <a:spLocks noGrp="1"/>
          </p:cNvSpPr>
          <p:nvPr>
            <p:ph type="pic" idx="2"/>
          </p:nvPr>
        </p:nvSpPr>
        <p:spPr>
          <a:xfrm>
            <a:off x="304800" y="1393031"/>
            <a:ext cx="2752500" cy="23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15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295598"/>
            <a:ext cx="1676475" cy="15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SAP Co-Branded">
  <p:cSld name="Title Slide SAP Co-Branded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ctrTitle"/>
          </p:nvPr>
        </p:nvSpPr>
        <p:spPr>
          <a:xfrm>
            <a:off x="219320" y="2200079"/>
            <a:ext cx="86199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llerta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subTitle" idx="1"/>
          </p:nvPr>
        </p:nvSpPr>
        <p:spPr>
          <a:xfrm>
            <a:off x="219317" y="2874344"/>
            <a:ext cx="86199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-1" y="1303209"/>
            <a:ext cx="9144000" cy="83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66" name="Shape 266"/>
          <p:cNvSpPr>
            <a:spLocks noGrp="1"/>
          </p:cNvSpPr>
          <p:nvPr>
            <p:ph type="pic" idx="2"/>
          </p:nvPr>
        </p:nvSpPr>
        <p:spPr>
          <a:xfrm>
            <a:off x="7188200" y="169069"/>
            <a:ext cx="1650900" cy="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667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1" y="295598"/>
            <a:ext cx="1676475" cy="15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Page">
  <p:cSld name="Table Page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72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Page">
  <p:cSld name="Chart Pag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/>
          </p:cNvSpPr>
          <p:nvPr>
            <p:ph type="chart" idx="2"/>
          </p:nvPr>
        </p:nvSpPr>
        <p:spPr>
          <a:xfrm>
            <a:off x="304800" y="1181615"/>
            <a:ext cx="85344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34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77" name="Shape 277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r graphic">
  <p:cSld name="Picture or graphic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/>
          </p:cNvSpPr>
          <p:nvPr>
            <p:ph type="pic" idx="2"/>
          </p:nvPr>
        </p:nvSpPr>
        <p:spPr>
          <a:xfrm>
            <a:off x="304800" y="1181615"/>
            <a:ext cx="8572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72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3" name="Shape 283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Page">
  <p:cSld name="Contents Page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C9963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304800" y="2185988"/>
            <a:ext cx="3584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4624613" y="1393837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body" idx="2"/>
          </p:nvPr>
        </p:nvSpPr>
        <p:spPr>
          <a:xfrm>
            <a:off x="7209515" y="1393837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body" idx="3"/>
          </p:nvPr>
        </p:nvSpPr>
        <p:spPr>
          <a:xfrm>
            <a:off x="4624613" y="1800471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body" idx="4"/>
          </p:nvPr>
        </p:nvSpPr>
        <p:spPr>
          <a:xfrm>
            <a:off x="7209515" y="1800471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Shape 293"/>
          <p:cNvSpPr txBox="1">
            <a:spLocks noGrp="1"/>
          </p:cNvSpPr>
          <p:nvPr>
            <p:ph type="body" idx="5"/>
          </p:nvPr>
        </p:nvSpPr>
        <p:spPr>
          <a:xfrm>
            <a:off x="4624613" y="2216263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Shape 294"/>
          <p:cNvSpPr txBox="1">
            <a:spLocks noGrp="1"/>
          </p:cNvSpPr>
          <p:nvPr>
            <p:ph type="body" idx="6"/>
          </p:nvPr>
        </p:nvSpPr>
        <p:spPr>
          <a:xfrm>
            <a:off x="7209515" y="2216263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5" name="Shape 295"/>
          <p:cNvSpPr txBox="1">
            <a:spLocks noGrp="1"/>
          </p:cNvSpPr>
          <p:nvPr>
            <p:ph type="body" idx="7"/>
          </p:nvPr>
        </p:nvSpPr>
        <p:spPr>
          <a:xfrm>
            <a:off x="4624613" y="2632056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8"/>
          </p:nvPr>
        </p:nvSpPr>
        <p:spPr>
          <a:xfrm>
            <a:off x="7209515" y="2632056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9"/>
          </p:nvPr>
        </p:nvSpPr>
        <p:spPr>
          <a:xfrm>
            <a:off x="4624613" y="3047849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body" idx="13"/>
          </p:nvPr>
        </p:nvSpPr>
        <p:spPr>
          <a:xfrm>
            <a:off x="7209515" y="3047849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body" idx="14"/>
          </p:nvPr>
        </p:nvSpPr>
        <p:spPr>
          <a:xfrm>
            <a:off x="4624613" y="3463639"/>
            <a:ext cx="24447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body" idx="15"/>
          </p:nvPr>
        </p:nvSpPr>
        <p:spPr>
          <a:xfrm>
            <a:off x="7209515" y="3463639"/>
            <a:ext cx="1447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Image">
  <p:cSld name="Full Bleed Image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2032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742950" marR="0" lvl="1" indent="-158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514600" marR="0" lvl="5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59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06" name="Shape 306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CA" type="blank">
  <p:cSld name="BLANK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CA Green">
  <p:cSld name="2_Blank_CA Green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rgbClr val="1C99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15" name="Shape 315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CA and SAP">
  <p:cSld name="1_Blank_CA and SAP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0" name="Shape 320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900349"/>
            <a:ext cx="2292975" cy="10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295598"/>
            <a:ext cx="1676475" cy="15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304800" y="209549"/>
            <a:ext cx="85344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304800" y="1200150"/>
            <a:ext cx="4038600" cy="3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Shape 326"/>
          <p:cNvSpPr txBox="1">
            <a:spLocks noGrp="1"/>
          </p:cNvSpPr>
          <p:nvPr>
            <p:ph type="body" idx="2"/>
          </p:nvPr>
        </p:nvSpPr>
        <p:spPr>
          <a:xfrm>
            <a:off x="4496020" y="1202828"/>
            <a:ext cx="40260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sp>
        <p:nvSpPr>
          <p:cNvPr id="329" name="Shape 329">
            <a:hlinkClick r:id="rId2"/>
          </p:cNvPr>
          <p:cNvSpPr/>
          <p:nvPr/>
        </p:nvSpPr>
        <p:spPr>
          <a:xfrm>
            <a:off x="3542586" y="4889831"/>
            <a:ext cx="1906800" cy="1317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Text">
  <p:cSld name="Image and Tex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pic" idx="2"/>
          </p:nvPr>
        </p:nvSpPr>
        <p:spPr>
          <a:xfrm>
            <a:off x="4673600" y="1200151"/>
            <a:ext cx="40131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38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304800" y="1200150"/>
            <a:ext cx="41910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Shape 334"/>
          <p:cNvSpPr txBox="1">
            <a:spLocks noGrp="1"/>
          </p:cNvSpPr>
          <p:nvPr>
            <p:ph type="body" idx="3"/>
          </p:nvPr>
        </p:nvSpPr>
        <p:spPr>
          <a:xfrm>
            <a:off x="4673600" y="4235008"/>
            <a:ext cx="40131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and Text">
  <p:cSld name="2 Images and Tex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/>
          </p:cNvSpPr>
          <p:nvPr>
            <p:ph type="pic" idx="2"/>
          </p:nvPr>
        </p:nvSpPr>
        <p:spPr>
          <a:xfrm>
            <a:off x="4673600" y="2919035"/>
            <a:ext cx="40131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pic" idx="3"/>
          </p:nvPr>
        </p:nvSpPr>
        <p:spPr>
          <a:xfrm>
            <a:off x="4673600" y="1200151"/>
            <a:ext cx="40131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38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304800" y="1200150"/>
            <a:ext cx="41910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2" name="Shape 342"/>
          <p:cNvSpPr txBox="1">
            <a:spLocks noGrp="1"/>
          </p:cNvSpPr>
          <p:nvPr>
            <p:ph type="body" idx="4"/>
          </p:nvPr>
        </p:nvSpPr>
        <p:spPr>
          <a:xfrm>
            <a:off x="4673600" y="4235008"/>
            <a:ext cx="40578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3" name="Shape 343"/>
          <p:cNvSpPr txBox="1">
            <a:spLocks noGrp="1"/>
          </p:cNvSpPr>
          <p:nvPr>
            <p:ph type="body" idx="5"/>
          </p:nvPr>
        </p:nvSpPr>
        <p:spPr>
          <a:xfrm>
            <a:off x="4673600" y="2516123"/>
            <a:ext cx="40131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">
  <p:cSld name="Two Images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pic" idx="2"/>
          </p:nvPr>
        </p:nvSpPr>
        <p:spPr>
          <a:xfrm>
            <a:off x="4683120" y="1200150"/>
            <a:ext cx="4003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38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4683120" y="4235008"/>
            <a:ext cx="40038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pic" idx="3"/>
          </p:nvPr>
        </p:nvSpPr>
        <p:spPr>
          <a:xfrm>
            <a:off x="304801" y="1200150"/>
            <a:ext cx="4225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Shape 351"/>
          <p:cNvSpPr txBox="1">
            <a:spLocks noGrp="1"/>
          </p:cNvSpPr>
          <p:nvPr>
            <p:ph type="body" idx="4"/>
          </p:nvPr>
        </p:nvSpPr>
        <p:spPr>
          <a:xfrm>
            <a:off x="304800" y="4235008"/>
            <a:ext cx="42258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Shape 352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mages">
  <p:cSld name="Four Images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pic" idx="2"/>
          </p:nvPr>
        </p:nvSpPr>
        <p:spPr>
          <a:xfrm>
            <a:off x="4530722" y="2919035"/>
            <a:ext cx="41562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pic" idx="3"/>
          </p:nvPr>
        </p:nvSpPr>
        <p:spPr>
          <a:xfrm>
            <a:off x="4533898" y="1200150"/>
            <a:ext cx="41529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pic" idx="4"/>
          </p:nvPr>
        </p:nvSpPr>
        <p:spPr>
          <a:xfrm>
            <a:off x="304800" y="1200150"/>
            <a:ext cx="41592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pic" idx="5"/>
          </p:nvPr>
        </p:nvSpPr>
        <p:spPr>
          <a:xfrm>
            <a:off x="307975" y="2919035"/>
            <a:ext cx="4156200" cy="1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382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4533898" y="4235008"/>
            <a:ext cx="41529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Shape 361"/>
          <p:cNvSpPr txBox="1">
            <a:spLocks noGrp="1"/>
          </p:cNvSpPr>
          <p:nvPr>
            <p:ph type="body" idx="6"/>
          </p:nvPr>
        </p:nvSpPr>
        <p:spPr>
          <a:xfrm>
            <a:off x="304800" y="4235008"/>
            <a:ext cx="41592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2" name="Shape 362"/>
          <p:cNvSpPr txBox="1">
            <a:spLocks noGrp="1"/>
          </p:cNvSpPr>
          <p:nvPr>
            <p:ph type="body" idx="7"/>
          </p:nvPr>
        </p:nvSpPr>
        <p:spPr>
          <a:xfrm>
            <a:off x="4530722" y="2516123"/>
            <a:ext cx="41562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8"/>
          </p:nvPr>
        </p:nvSpPr>
        <p:spPr>
          <a:xfrm>
            <a:off x="304801" y="2516123"/>
            <a:ext cx="4159200" cy="359400"/>
          </a:xfrm>
          <a:prstGeom prst="rect">
            <a:avLst/>
          </a:pr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8" name="Shape 368"/>
          <p:cNvSpPr/>
          <p:nvPr/>
        </p:nvSpPr>
        <p:spPr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0" name="Shape 370"/>
          <p:cNvSpPr/>
          <p:nvPr/>
        </p:nvSpPr>
        <p:spPr>
          <a:xfrm>
            <a:off x="8991600" y="14288"/>
            <a:ext cx="152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152400" y="1714500"/>
            <a:ext cx="88332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2" name="Shape 372"/>
          <p:cNvSpPr/>
          <p:nvPr/>
        </p:nvSpPr>
        <p:spPr>
          <a:xfrm>
            <a:off x="155448" y="106764"/>
            <a:ext cx="8833200" cy="160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1368426" y="2057400"/>
            <a:ext cx="6480300" cy="12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Georgia"/>
              <a:buNone/>
              <a:defRPr sz="1400" b="0" i="0" u="none" strike="noStrike" cap="none">
                <a:solidFill>
                  <a:srgbClr val="888888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2003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B75640"/>
              </a:buClr>
              <a:buSzPts val="144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A6B62"/>
              </a:buClr>
              <a:buSzPts val="1600"/>
              <a:buFont typeface="Georgia"/>
              <a:buChar char="•"/>
              <a:defRPr sz="16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marR="0" lvl="8" indent="-308609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B29D00"/>
              </a:buClr>
              <a:buSzPts val="1260"/>
              <a:buFont typeface="Georgia"/>
              <a:buChar char="•"/>
              <a:defRPr sz="1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146304" y="4793742"/>
            <a:ext cx="8833200" cy="23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152400" y="114300"/>
            <a:ext cx="8833200" cy="4910400"/>
          </a:xfrm>
          <a:prstGeom prst="rect">
            <a:avLst/>
          </a:prstGeom>
          <a:noFill/>
          <a:ln w="9525" cap="flat" cmpd="sng">
            <a:solidFill>
              <a:srgbClr val="7A9798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76" name="Shape 376"/>
          <p:cNvSpPr txBox="1">
            <a:spLocks noGrp="1"/>
          </p:cNvSpPr>
          <p:nvPr>
            <p:ph type="ftr" idx="11"/>
          </p:nvPr>
        </p:nvSpPr>
        <p:spPr>
          <a:xfrm>
            <a:off x="304800" y="4808136"/>
            <a:ext cx="3581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ucida Sans"/>
              <a:buNone/>
              <a:defRPr sz="1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377" name="Shape 377"/>
          <p:cNvSpPr txBox="1">
            <a:spLocks noGrp="1"/>
          </p:cNvSpPr>
          <p:nvPr>
            <p:ph type="dt" idx="10"/>
          </p:nvPr>
        </p:nvSpPr>
        <p:spPr>
          <a:xfrm>
            <a:off x="5791200" y="4803738"/>
            <a:ext cx="3045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ucida Sans"/>
              <a:buNone/>
              <a:defRPr sz="14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eorgia"/>
              <a:buNone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cxnSp>
        <p:nvCxnSpPr>
          <p:cNvPr id="378" name="Shape 378"/>
          <p:cNvCxnSpPr/>
          <p:nvPr/>
        </p:nvCxnSpPr>
        <p:spPr>
          <a:xfrm>
            <a:off x="152400" y="1828800"/>
            <a:ext cx="8833200" cy="0"/>
          </a:xfrm>
          <a:prstGeom prst="straightConnector1">
            <a:avLst/>
          </a:prstGeom>
          <a:noFill/>
          <a:ln w="11425" cap="flat" cmpd="sng">
            <a:solidFill>
              <a:srgbClr val="7A979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79" name="Shape 379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0" name="Shape 380"/>
          <p:cNvSpPr/>
          <p:nvPr/>
        </p:nvSpPr>
        <p:spPr>
          <a:xfrm>
            <a:off x="4361688" y="1657350"/>
            <a:ext cx="420600" cy="315300"/>
          </a:xfrm>
          <a:prstGeom prst="ellipse">
            <a:avLst/>
          </a:prstGeom>
          <a:solidFill>
            <a:srgbClr val="FFFFFF"/>
          </a:solidFill>
          <a:ln w="50800" cap="rnd" cmpd="dbl">
            <a:solidFill>
              <a:srgbClr val="7A97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4343400" y="1649588"/>
            <a:ext cx="4572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9798"/>
              </a:buClr>
              <a:buSzPts val="400"/>
              <a:buFont typeface="Lucida Sans"/>
              <a:buNone/>
              <a:defRPr sz="1600" b="0" i="0" u="none" strike="noStrike" cap="none">
                <a:solidFill>
                  <a:srgbClr val="7A9798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2" name="Shape 382"/>
          <p:cNvSpPr txBox="1">
            <a:spLocks noGrp="1"/>
          </p:cNvSpPr>
          <p:nvPr>
            <p:ph type="title"/>
          </p:nvPr>
        </p:nvSpPr>
        <p:spPr>
          <a:xfrm>
            <a:off x="722313" y="4000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Georgia"/>
              <a:buNone/>
              <a:defRPr sz="4200" b="0" i="0" u="none" strike="noStrike" cap="non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cwNDU5NDg3NDczNjI5MDA5MDAiLCJwcmVzZW50YXRpb25JZCI6IjFxMTB4WnowMXpJUVhGcjdMbmxNRFpCZ1E3QWxGWl9YSmhqYWpOQTc5NzlnIiwiY29udGVudElkIjoiY3VzdG9tLXJlc3BvbnNlLWZyZWVSZXNwb25zZS10ZXh0Iiwic2xpZGVJZCI6ImczOTQ1NTNhZDMxXzBfNDAiLCJjb250ZW50SW5zdGFuY2VJZCI6IjFxMTB4WnowMXpJUVhGcjdMbmxNRFpCZ1E3QWxGWl9YSmhqYWpOQTc5NzlnLzUxMzYxOGMxLTc1NGYtNDMzNS05Yjk5LWY3MjE5MzJjZjcyNCJ9pearId=magic-pear-metadata-identifi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dontchangethislink.peardeckmagic.zone?eyJ0eXBlIjoiZ29vZ2xlLXNsaWRlcy1hZGRvbi1yZXNwb25zZS1mb290ZXIiLCJsYXN0RWRpdGVkQnkiOiIxMDcwNDU5NDg3NDczNjI5MDA5MDAiLCJwcmVzZW50YXRpb25JZCI6IjFxMTB4WnowMXpJUVhGcjdMbmxNRFpCZ1E3QWxGWl9YSmhqYWpOQTc5NzlnIiwiY29udGVudElkIjoiY3VzdG9tLXJlc3BvbnNlLWZyZWVSZXNwb25zZS10ZXh0Iiwic2xpZGVJZCI6ImczOTQ1NTNhZDMxXzBfNDAiLCJjb250ZW50SW5zdGFuY2VJZCI6IjFxMTB4WnowMXpJUVhGcjdMbmxNRFpCZ1E3QWxGWl9YSmhqYWpOQTc5NzlnLzUxMzYxOGMxLTc1NGYtNDMzNS05Yjk5LWY3MjE5MzJjZjcyNCJ9pearId=magic-pear-metadata-identifie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cwNDU5NDg3NDczNjI5MDA5MDAiLCJwcmVzZW50YXRpb25JZCI6IjFxMTB4WnowMXpJUVhGcjdMbmxNRFpCZ1E3QWxGWl9YSmhqYWpOQTc5NzlnIiwiY29udGVudElkIjoiY3VzdG9tLXJlc3BvbnNlLWZyZWVSZXNwb25zZS10ZXh0Iiwic2xpZGVJZCI6ImczOTQ1NTNhZDMxXzBfNDAiLCJjb250ZW50SW5zdGFuY2VJZCI6IjFxMTB4WnowMXpJUVhGcjdMbmxNRFpCZ1E3QWxGWl9YSmhqYWpOQTc5NzlnLzUxMzYxOGMxLTc1NGYtNDMzNS05Yjk5LWY3MjE5MzJjZjcyNCJ9pearId=magic-pear-metadata-identifie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achievethecore.org/page/3091/summer-reading-club-2018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cwNDU5NDg3NDczNjI5MDA5MDAiLCJwcmVzZW50YXRpb25JZCI6IjFxMTB4WnowMXpJUVhGcjdMbmxNRFpCZ1E3QWxGWl9YSmhqYWpOQTc5NzlnIiwiY29udGVudElkIjoiY3VzdG9tLXJlc3BvbnNlLWZyZWVSZXNwb25zZS10ZXh0Iiwic2xpZGVJZCI6ImczOTQ1NTNhZDMxXzBfNDAiLCJjb250ZW50SW5zdGFuY2VJZCI6IjFxMTB4WnowMXpJUVhGcjdMbmxNRFpCZ1E3QWxGWl9YSmhqYWpOQTc5NzlnLzUxMzYxOGMxLTc1NGYtNDMzNS05Yjk5LWY3MjE5MzJjZjcyNCJ9pearId=magic-pear-metadata-identifi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cwNDU5NDg3NDczNjI5MDA5MDAiLCJwcmVzZW50YXRpb25JZCI6IjFxMTB4WnowMXpJUVhGcjdMbmxNRFpCZ1E3QWxGWl9YSmhqYWpOQTc5NzlnIiwiY29udGVudElkIjoiY3VzdG9tLXJlc3BvbnNlLWZyZWVSZXNwb25zZS10ZXh0Iiwic2xpZGVJZCI6ImczOTQ1NTNhZDMxXzBfNDAiLCJjb250ZW50SW5zdGFuY2VJZCI6IjFxMTB4WnowMXpJUVhGcjdMbmxNRFpCZ1E3QWxGWl9YSmhqYWpOQTc5NzlnLzUxMzYxOGMxLTc1NGYtNDMzNS05Yjk5LWY3MjE5MzJjZjcyNCJ9pearId=magic-pear-metadata-identifie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cwNDU5NDg3NDczNjI5MDA5MDAiLCJwcmVzZW50YXRpb25JZCI6IjFxMTB4WnowMXpJUVhGcjdMbmxNRFpCZ1E3QWxGWl9YSmhqYWpOQTc5NzlnIiwiY29udGVudElkIjoiY3VzdG9tLXJlc3BvbnNlLWZyZWVSZXNwb25zZS10ZXh0Iiwic2xpZGVJZCI6ImczOTQ1NTNhZDMxXzBfNDAiLCJjb250ZW50SW5zdGFuY2VJZCI6IjFxMTB4WnowMXpJUVhGcjdMbmxNRFpCZ1E3QWxGWl9YSmhqYWpOQTc5NzlnLzUxMzYxOGMxLTc1NGYtNDMzNS05Yjk5LWY3MjE5MzJjZjcyNCJ9pearId=magic-pear-metadata-identifi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cwNDU5NDg3NDczNjI5MDA5MDAiLCJwcmVzZW50YXRpb25JZCI6IjFxMTB4WnowMXpJUVhGcjdMbmxNRFpCZ1E3QWxGWl9YSmhqYWpOQTc5NzlnIiwiY29udGVudElkIjoiY3VzdG9tLXJlc3BvbnNlLWZyZWVSZXNwb25zZS10ZXh0Iiwic2xpZGVJZCI6ImczOTQ1NTNhZDMxXzBfNDAiLCJjb250ZW50SW5zdGFuY2VJZCI6IjFxMTB4WnowMXpJUVhGcjdMbmxNRFpCZ1E3QWxGWl9YSmhqYWpOQTc5NzlnLzUxMzYxOGMxLTc1NGYtNDMzNS05Yjk5LWY3MjE5MzJjZjcyNCJ9pearId=magic-pear-metadata-identifie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cwNDU5NDg3NDczNjI5MDA5MDAiLCJwcmVzZW50YXRpb25JZCI6IjFxMTB4WnowMXpJUVhGcjdMbmxNRFpCZ1E3QWxGWl9YSmhqYWpOQTc5NzlnIiwiY29udGVudElkIjoiY3VzdG9tLXJlc3BvbnNlLWZyZWVSZXNwb25zZS10ZXh0Iiwic2xpZGVJZCI6ImczOTQ1NTNhZDMxXzBfNDAiLCJjb250ZW50SW5zdGFuY2VJZCI6IjFxMTB4WnowMXpJUVhGcjdMbmxNRFpCZ1E3QWxGWl9YSmhqYWpOQTc5NzlnLzUxMzYxOGMxLTc1NGYtNDMzNS05Yjk5LWY3MjE5MzJjZjcyNCJ9pearId=magic-pear-metadata-identifie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/>
        </p:nvSpPr>
        <p:spPr>
          <a:xfrm>
            <a:off x="-2518771" y="3777415"/>
            <a:ext cx="18480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Shape 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700" y="19825"/>
            <a:ext cx="3928300" cy="5103849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Shape 389"/>
          <p:cNvSpPr txBox="1"/>
          <p:nvPr/>
        </p:nvSpPr>
        <p:spPr>
          <a:xfrm>
            <a:off x="237850" y="2418150"/>
            <a:ext cx="4572000" cy="13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For </a:t>
            </a:r>
            <a:endParaRPr sz="2400" b="1">
              <a:solidFill>
                <a:srgbClr val="1C99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Professional Learning </a:t>
            </a:r>
            <a:endParaRPr sz="2400" b="1">
              <a:solidFill>
                <a:srgbClr val="1C996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and the Classroom</a:t>
            </a:r>
            <a:endParaRPr sz="2400"/>
          </a:p>
        </p:txBody>
      </p:sp>
      <p:sp>
        <p:nvSpPr>
          <p:cNvPr id="390" name="Shape 390"/>
          <p:cNvSpPr txBox="1"/>
          <p:nvPr/>
        </p:nvSpPr>
        <p:spPr>
          <a:xfrm>
            <a:off x="0" y="1288350"/>
            <a:ext cx="5064300" cy="17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rPr>
              <a:t>#BookSnaps</a:t>
            </a:r>
            <a:endParaRPr sz="3600">
              <a:solidFill>
                <a:schemeClr val="dk1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391" name="Shape 391"/>
          <p:cNvSpPr txBox="1"/>
          <p:nvPr/>
        </p:nvSpPr>
        <p:spPr>
          <a:xfrm>
            <a:off x="2064300" y="4148075"/>
            <a:ext cx="30000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75757"/>
                </a:solidFill>
                <a:latin typeface="Lucida Sans"/>
                <a:ea typeface="Lucida Sans"/>
                <a:cs typeface="Lucida Sans"/>
                <a:sym typeface="Lucida Sans"/>
              </a:rPr>
              <a:t>The webinar will begin shortly.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>
            <a:hlinkClick r:id="rId3"/>
          </p:cNvPr>
          <p:cNvSpPr/>
          <p:nvPr/>
        </p:nvSpPr>
        <p:spPr>
          <a:xfrm>
            <a:off x="0" y="3905250"/>
            <a:ext cx="12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5" name="Shape 465"/>
          <p:cNvPicPr preferRelativeResize="0"/>
          <p:nvPr/>
        </p:nvPicPr>
        <p:blipFill rotWithShape="1">
          <a:blip r:embed="rId4">
            <a:alphaModFix/>
          </a:blip>
          <a:srcRect l="10378" t="5243" b="3407"/>
          <a:stretch/>
        </p:blipFill>
        <p:spPr>
          <a:xfrm>
            <a:off x="168475" y="79300"/>
            <a:ext cx="5236700" cy="40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9700" y="2154300"/>
            <a:ext cx="3305199" cy="247889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Shape 467"/>
          <p:cNvSpPr/>
          <p:nvPr/>
        </p:nvSpPr>
        <p:spPr>
          <a:xfrm>
            <a:off x="5658825" y="208125"/>
            <a:ext cx="1962300" cy="1268700"/>
          </a:xfrm>
          <a:prstGeom prst="wedgeRectCallout">
            <a:avLst>
              <a:gd name="adj1" fmla="val -178785"/>
              <a:gd name="adj2" fmla="val 8904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Students highlight evidence and provide their personal thoughts on the text.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8" name="Shape 468"/>
          <p:cNvSpPr/>
          <p:nvPr/>
        </p:nvSpPr>
        <p:spPr>
          <a:xfrm>
            <a:off x="2765000" y="4211925"/>
            <a:ext cx="2824500" cy="654000"/>
          </a:xfrm>
          <a:prstGeom prst="wedgeRectCallout">
            <a:avLst>
              <a:gd name="adj1" fmla="val 91405"/>
              <a:gd name="adj2" fmla="val -10263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Including an emoji that illustrates feelings sparked from the text.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0" y="0"/>
            <a:ext cx="9144006" cy="47867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4" name="Shape 474">
            <a:hlinkClick r:id="rId4"/>
          </p:cNvPr>
          <p:cNvSpPr/>
          <p:nvPr/>
        </p:nvSpPr>
        <p:spPr>
          <a:xfrm>
            <a:off x="0" y="3905250"/>
            <a:ext cx="12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Shape 475"/>
          <p:cNvSpPr txBox="1"/>
          <p:nvPr/>
        </p:nvSpPr>
        <p:spPr>
          <a:xfrm>
            <a:off x="0" y="2364475"/>
            <a:ext cx="9060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40"/>
              </a:spcBef>
              <a:spcAft>
                <a:spcPts val="0"/>
              </a:spcAft>
              <a:buNone/>
            </a:pP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68300" rtl="0"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AutoNum type="arabicPeriod"/>
            </a:pPr>
            <a:r>
              <a:rPr lang="en" sz="2200">
                <a:latin typeface="Verdana"/>
                <a:ea typeface="Verdana"/>
                <a:cs typeface="Verdana"/>
                <a:sym typeface="Verdana"/>
              </a:rPr>
              <a:t>Take a picture of book page or section of the article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AutoNum type="arabicPeriod"/>
            </a:pPr>
            <a:r>
              <a:rPr lang="en" sz="2200">
                <a:latin typeface="Verdana"/>
                <a:ea typeface="Verdana"/>
                <a:cs typeface="Verdana"/>
                <a:sym typeface="Verdana"/>
              </a:rPr>
              <a:t>Upload it to google slides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AutoNum type="arabicPeriod"/>
            </a:pPr>
            <a:r>
              <a:rPr lang="en" sz="2200">
                <a:latin typeface="Verdana"/>
                <a:ea typeface="Verdana"/>
                <a:cs typeface="Verdana"/>
                <a:sym typeface="Verdana"/>
              </a:rPr>
              <a:t>Add images, emojis and Bitmojis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AutoNum type="arabicPeriod"/>
            </a:pPr>
            <a:r>
              <a:rPr lang="en" sz="2200">
                <a:latin typeface="Verdana"/>
                <a:ea typeface="Verdana"/>
                <a:cs typeface="Verdana"/>
                <a:sym typeface="Verdana"/>
              </a:rPr>
              <a:t>Add text, drawings or other annotations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683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Verdana"/>
              <a:buAutoNum type="arabicPeriod"/>
            </a:pPr>
            <a:r>
              <a:rPr lang="en" sz="2200">
                <a:latin typeface="Verdana"/>
                <a:ea typeface="Verdana"/>
                <a:cs typeface="Verdana"/>
                <a:sym typeface="Verdana"/>
              </a:rPr>
              <a:t>Share out using #booksnaps #coreadvocates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6" name="Shape 476"/>
          <p:cNvSpPr txBox="1"/>
          <p:nvPr/>
        </p:nvSpPr>
        <p:spPr>
          <a:xfrm>
            <a:off x="145025" y="229050"/>
            <a:ext cx="48246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erdana"/>
                <a:ea typeface="Verdana"/>
                <a:cs typeface="Verdana"/>
                <a:sym typeface="Verdana"/>
              </a:rPr>
              <a:t>Creating a </a:t>
            </a:r>
            <a:r>
              <a:rPr lang="en" sz="30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#BookSnap</a:t>
            </a:r>
            <a:endParaRPr sz="3000" b="1">
              <a:solidFill>
                <a:srgbClr val="1C996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Shape 4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63" y="426675"/>
            <a:ext cx="7653873" cy="38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Shape 482"/>
          <p:cNvSpPr txBox="1"/>
          <p:nvPr/>
        </p:nvSpPr>
        <p:spPr>
          <a:xfrm>
            <a:off x="4390300" y="4509225"/>
            <a:ext cx="44301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Shape 483"/>
          <p:cNvSpPr txBox="1"/>
          <p:nvPr/>
        </p:nvSpPr>
        <p:spPr>
          <a:xfrm>
            <a:off x="158500" y="4235475"/>
            <a:ext cx="42318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Except from The Digital Coaching Menu: Four Reasons Why You Need One: Kenny McKee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Shape 4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301" y="551775"/>
            <a:ext cx="7653873" cy="38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Shape 489"/>
          <p:cNvSpPr txBox="1"/>
          <p:nvPr/>
        </p:nvSpPr>
        <p:spPr>
          <a:xfrm>
            <a:off x="4390300" y="4509225"/>
            <a:ext cx="44301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0" name="Shape 490"/>
          <p:cNvCxnSpPr/>
          <p:nvPr/>
        </p:nvCxnSpPr>
        <p:spPr>
          <a:xfrm rot="10800000" flipH="1">
            <a:off x="4935400" y="3052425"/>
            <a:ext cx="3042600" cy="990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Shape 491"/>
          <p:cNvCxnSpPr/>
          <p:nvPr/>
        </p:nvCxnSpPr>
        <p:spPr>
          <a:xfrm rot="10800000" flipH="1">
            <a:off x="1258500" y="3274175"/>
            <a:ext cx="3042600" cy="990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Shape 492"/>
          <p:cNvSpPr/>
          <p:nvPr/>
        </p:nvSpPr>
        <p:spPr>
          <a:xfrm>
            <a:off x="6610250" y="4142300"/>
            <a:ext cx="1526100" cy="931800"/>
          </a:xfrm>
          <a:prstGeom prst="wedgeRectCallout">
            <a:avLst>
              <a:gd name="adj1" fmla="val 26628"/>
              <a:gd name="adj2" fmla="val -73371"/>
            </a:avLst>
          </a:prstGeom>
          <a:solidFill>
            <a:srgbClr val="1EA56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I am constantly reflecting to make sure I am making the greatest impact!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3" name="Shape 493"/>
          <p:cNvSpPr/>
          <p:nvPr/>
        </p:nvSpPr>
        <p:spPr>
          <a:xfrm>
            <a:off x="4360575" y="406325"/>
            <a:ext cx="1417200" cy="436200"/>
          </a:xfrm>
          <a:prstGeom prst="wedgeRectCallout">
            <a:avLst>
              <a:gd name="adj1" fmla="val 4546"/>
              <a:gd name="adj2" fmla="val 115853"/>
            </a:avLst>
          </a:prstGeom>
          <a:solidFill>
            <a:srgbClr val="1EA56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We have all been there!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0" y="1926450"/>
            <a:ext cx="1417200" cy="1235100"/>
          </a:xfrm>
          <a:prstGeom prst="cloudCallout">
            <a:avLst>
              <a:gd name="adj1" fmla="val 43711"/>
              <a:gd name="adj2" fmla="val 76034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Verdana"/>
                <a:ea typeface="Verdana"/>
                <a:cs typeface="Verdana"/>
                <a:sym typeface="Verdana"/>
              </a:rPr>
              <a:t>I wonder how to incorporate this more </a:t>
            </a:r>
            <a:endParaRPr sz="1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5" name="Shape 4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17282">
            <a:off x="8149975" y="2482575"/>
            <a:ext cx="900624" cy="900624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 txBox="1"/>
          <p:nvPr/>
        </p:nvSpPr>
        <p:spPr>
          <a:xfrm>
            <a:off x="69300" y="4360575"/>
            <a:ext cx="4231800" cy="3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Except from The Digital Coaching Menu: Four Reasons Why You Need One: Kenny McKee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7" name="Shape 497"/>
          <p:cNvSpPr txBox="1"/>
          <p:nvPr/>
        </p:nvSpPr>
        <p:spPr>
          <a:xfrm>
            <a:off x="408075" y="123375"/>
            <a:ext cx="3131700" cy="502800"/>
          </a:xfrm>
          <a:prstGeom prst="rect">
            <a:avLst/>
          </a:prstGeom>
          <a:solidFill>
            <a:srgbClr val="B29D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We are all looking for ways to save time!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Shape 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500" y="53300"/>
            <a:ext cx="8751725" cy="4693773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/>
          <p:nvPr/>
        </p:nvSpPr>
        <p:spPr>
          <a:xfrm>
            <a:off x="237850" y="2021700"/>
            <a:ext cx="2061300" cy="17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Share out on Twitter using #BookSnaps #Coreadvocates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hape 508"/>
          <p:cNvPicPr preferRelativeResize="0"/>
          <p:nvPr/>
        </p:nvPicPr>
        <p:blipFill rotWithShape="1">
          <a:blip r:embed="rId3">
            <a:alphaModFix/>
          </a:blip>
          <a:srcRect l="5634" r="5626"/>
          <a:stretch/>
        </p:blipFill>
        <p:spPr>
          <a:xfrm>
            <a:off x="0" y="0"/>
            <a:ext cx="9144003" cy="514350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09" name="Shape 509"/>
          <p:cNvSpPr>
            <a:spLocks noGrp="1"/>
          </p:cNvSpPr>
          <p:nvPr>
            <p:ph type="pic" idx="2"/>
          </p:nvPr>
        </p:nvSpPr>
        <p:spPr>
          <a:xfrm>
            <a:off x="285750" y="936325"/>
            <a:ext cx="8167800" cy="3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Seesaw</a:t>
            </a:r>
            <a:endParaRPr sz="3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Google Drawing</a:t>
            </a:r>
            <a:endParaRPr sz="3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Google Slides</a:t>
            </a:r>
            <a:endParaRPr sz="3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Snapchat</a:t>
            </a:r>
            <a:endParaRPr sz="3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Pic Collage</a:t>
            </a:r>
            <a:endParaRPr sz="3000" b="1">
              <a:solidFill>
                <a:srgbClr val="57575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0" name="Shape 510"/>
          <p:cNvSpPr txBox="1">
            <a:spLocks noGrp="1"/>
          </p:cNvSpPr>
          <p:nvPr>
            <p:ph type="title"/>
          </p:nvPr>
        </p:nvSpPr>
        <p:spPr>
          <a:xfrm>
            <a:off x="285750" y="-9"/>
            <a:ext cx="85725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Other Platforms for</a:t>
            </a:r>
            <a:r>
              <a:rPr lang="en" sz="3000">
                <a:solidFill>
                  <a:srgbClr val="57575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3000" b="1">
                <a:solidFill>
                  <a:srgbClr val="22A469"/>
                </a:solidFill>
                <a:latin typeface="Verdana"/>
                <a:ea typeface="Verdana"/>
                <a:cs typeface="Verdana"/>
                <a:sym typeface="Verdana"/>
              </a:rPr>
              <a:t>#BookSnaps</a:t>
            </a:r>
            <a:endParaRPr sz="3000" b="1">
              <a:solidFill>
                <a:srgbClr val="22A4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Shape 511"/>
          <p:cNvSpPr txBox="1"/>
          <p:nvPr/>
        </p:nvSpPr>
        <p:spPr>
          <a:xfrm>
            <a:off x="285750" y="4536350"/>
            <a:ext cx="87870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2A469"/>
                </a:solidFill>
                <a:latin typeface="Verdana"/>
                <a:ea typeface="Verdana"/>
                <a:cs typeface="Verdana"/>
                <a:sym typeface="Verdana"/>
              </a:rPr>
              <a:t>Additional information and resources can be found at: http://www.tarammartin.com/booksnaps/</a:t>
            </a:r>
            <a:endParaRPr b="1">
              <a:solidFill>
                <a:srgbClr val="22A46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>
            <a:hlinkClick r:id="rId3"/>
          </p:cNvPr>
          <p:cNvSpPr/>
          <p:nvPr/>
        </p:nvSpPr>
        <p:spPr>
          <a:xfrm>
            <a:off x="0" y="3905250"/>
            <a:ext cx="12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Shape 517"/>
          <p:cNvSpPr txBox="1"/>
          <p:nvPr/>
        </p:nvSpPr>
        <p:spPr>
          <a:xfrm>
            <a:off x="465800" y="257675"/>
            <a:ext cx="82752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22A469"/>
                </a:solidFill>
                <a:latin typeface="Verdana"/>
                <a:ea typeface="Verdana"/>
                <a:cs typeface="Verdana"/>
                <a:sym typeface="Verdana"/>
              </a:rPr>
              <a:t>#Coreadvocates</a:t>
            </a:r>
            <a:r>
              <a:rPr lang="en" sz="3000">
                <a:latin typeface="Verdana"/>
                <a:ea typeface="Verdana"/>
                <a:cs typeface="Verdana"/>
                <a:sym typeface="Verdana"/>
              </a:rPr>
              <a:t> Summer Reading Club 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8" name="Shape 518"/>
          <p:cNvPicPr preferRelativeResize="0"/>
          <p:nvPr/>
        </p:nvPicPr>
        <p:blipFill rotWithShape="1">
          <a:blip r:embed="rId4">
            <a:alphaModFix/>
          </a:blip>
          <a:srcRect l="17823" t="23907" r="13357" b="24689"/>
          <a:stretch/>
        </p:blipFill>
        <p:spPr>
          <a:xfrm>
            <a:off x="384173" y="1899150"/>
            <a:ext cx="3111775" cy="23245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Shape 519"/>
          <p:cNvSpPr txBox="1"/>
          <p:nvPr/>
        </p:nvSpPr>
        <p:spPr>
          <a:xfrm>
            <a:off x="3607375" y="1238800"/>
            <a:ext cx="5430900" cy="32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Join the conversation this summer by using your </a:t>
            </a:r>
            <a:r>
              <a:rPr lang="en" sz="1800" b="1">
                <a:solidFill>
                  <a:srgbClr val="22A469"/>
                </a:solidFill>
                <a:latin typeface="Verdana"/>
                <a:ea typeface="Verdana"/>
                <a:cs typeface="Verdana"/>
                <a:sym typeface="Verdana"/>
              </a:rPr>
              <a:t>#BookSnaps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 to read selected articles from the Aligned Blog. Use </a:t>
            </a:r>
            <a:r>
              <a:rPr lang="en" sz="1800" b="1">
                <a:solidFill>
                  <a:srgbClr val="22A469"/>
                </a:solidFill>
                <a:latin typeface="Verdana"/>
                <a:ea typeface="Verdana"/>
                <a:cs typeface="Verdana"/>
                <a:sym typeface="Verdana"/>
              </a:rPr>
              <a:t>#BookSnaps #Coreadvocates 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to jump in!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Make sure to retweet, comment and like others’ </a:t>
            </a:r>
            <a:r>
              <a:rPr lang="en" sz="1800" b="1">
                <a:solidFill>
                  <a:srgbClr val="22A469"/>
                </a:solidFill>
                <a:latin typeface="Verdana"/>
                <a:ea typeface="Verdana"/>
                <a:cs typeface="Verdana"/>
                <a:sym typeface="Verdana"/>
              </a:rPr>
              <a:t>#BookSnaps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 to keep the conversation going!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Find out more information at: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Achieve the Core Summer Reading Club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hape 524"/>
          <p:cNvPicPr preferRelativeResize="0"/>
          <p:nvPr/>
        </p:nvPicPr>
        <p:blipFill rotWithShape="1">
          <a:blip r:embed="rId3">
            <a:alphaModFix/>
          </a:blip>
          <a:srcRect t="13595" b="36405"/>
          <a:stretch/>
        </p:blipFill>
        <p:spPr>
          <a:xfrm>
            <a:off x="19050" y="225"/>
            <a:ext cx="9143999" cy="47270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5" name="Shape 525"/>
          <p:cNvSpPr txBox="1"/>
          <p:nvPr/>
        </p:nvSpPr>
        <p:spPr>
          <a:xfrm>
            <a:off x="19050" y="426150"/>
            <a:ext cx="5995800" cy="13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464646"/>
                </a:solidFill>
                <a:latin typeface="Verdana"/>
                <a:ea typeface="Verdana"/>
                <a:cs typeface="Verdana"/>
                <a:sym typeface="Verdana"/>
              </a:rPr>
              <a:t>Thank you for joining!</a:t>
            </a:r>
            <a:endParaRPr sz="3000">
              <a:solidFill>
                <a:srgbClr val="46464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700"/>
              <a:buFont typeface="Allerta"/>
              <a:buNone/>
            </a:pPr>
            <a:r>
              <a:rPr lang="en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Tweet with us!</a:t>
            </a: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Font typeface="Lucida Sans"/>
              <a:buChar char="•"/>
            </a:pPr>
            <a:r>
              <a:rPr lang="en" sz="24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Please feel free to tweet during and after the webinar using #</a:t>
            </a:r>
            <a:r>
              <a:rPr lang="en" sz="2400">
                <a:solidFill>
                  <a:srgbClr val="3F3F39"/>
                </a:solidFill>
              </a:rPr>
              <a:t>C</a:t>
            </a:r>
            <a:r>
              <a:rPr lang="en" sz="24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ore</a:t>
            </a:r>
            <a:r>
              <a:rPr lang="en" sz="2400">
                <a:solidFill>
                  <a:srgbClr val="3F3F39"/>
                </a:solidFill>
              </a:rPr>
              <a:t>A</a:t>
            </a:r>
            <a:r>
              <a:rPr lang="en" sz="24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dvocates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600"/>
              <a:buFont typeface="Arial"/>
              <a:buNone/>
            </a:pPr>
            <a:endParaRPr sz="2400">
              <a:solidFill>
                <a:srgbClr val="3F3F39"/>
              </a:solidFill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600"/>
              <a:buFont typeface="Arial"/>
              <a:buNone/>
            </a:pPr>
            <a:r>
              <a:rPr lang="en" sz="2400">
                <a:solidFill>
                  <a:srgbClr val="3F3F39"/>
                </a:solidFill>
              </a:rPr>
              <a:t>Find us on Twitter!</a:t>
            </a:r>
            <a:endParaRPr sz="2400">
              <a:solidFill>
                <a:srgbClr val="3F3F39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</a:pPr>
            <a:r>
              <a:rPr lang="en" sz="2400">
                <a:solidFill>
                  <a:srgbClr val="3F3F39"/>
                </a:solidFill>
              </a:rPr>
              <a:t>@achievethecore</a:t>
            </a:r>
            <a:endParaRPr sz="2400">
              <a:solidFill>
                <a:srgbClr val="3F3F39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2400"/>
              <a:buChar char="•"/>
            </a:pPr>
            <a:r>
              <a:rPr lang="en" sz="2400">
                <a:solidFill>
                  <a:srgbClr val="3F3F39"/>
                </a:solidFill>
              </a:rPr>
              <a:t>@araines_</a:t>
            </a:r>
            <a:endParaRPr sz="2400">
              <a:solidFill>
                <a:srgbClr val="3F3F39"/>
              </a:solidFill>
            </a:endParaRPr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1235" y="3171825"/>
            <a:ext cx="1968253" cy="1416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llerta"/>
              <a:buNone/>
            </a:pPr>
            <a:r>
              <a:rPr lang="en"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Engage with us!</a:t>
            </a:r>
            <a:endParaRPr/>
          </a:p>
        </p:txBody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6044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24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During the webinar</a:t>
            </a: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– </a:t>
            </a:r>
            <a:r>
              <a:rPr lang="en"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Questions option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24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After the webinar</a:t>
            </a: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– </a:t>
            </a:r>
            <a:r>
              <a:rPr lang="en"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Survey</a:t>
            </a:r>
            <a:endParaRPr/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" sz="2000" b="0" i="0" u="none" strike="noStrike" cap="none">
                <a:solidFill>
                  <a:schemeClr val="dk1"/>
                </a:solidFill>
                <a:latin typeface="Lucida Sans"/>
                <a:ea typeface="Lucida Sans"/>
                <a:cs typeface="Lucida Sans"/>
                <a:sym typeface="Lucida Sans"/>
              </a:rPr>
              <a:t>– </a:t>
            </a:r>
            <a:r>
              <a:rPr lang="en" sz="20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rPr>
              <a:t>Access to recorded webinar</a:t>
            </a:r>
            <a:endParaRPr/>
          </a:p>
          <a:p>
            <a:pPr marL="800100" marR="0" lvl="0" indent="-38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endParaRPr sz="2400" b="0" i="0" u="none" strike="noStrike" cap="none">
              <a:solidFill>
                <a:srgbClr val="3F3F39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06" name="Shape 4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2053" y="668700"/>
            <a:ext cx="3638850" cy="36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/>
          </p:cNvSpPr>
          <p:nvPr>
            <p:ph type="pic" idx="2"/>
          </p:nvPr>
        </p:nvSpPr>
        <p:spPr>
          <a:xfrm>
            <a:off x="2021700" y="865850"/>
            <a:ext cx="6429300" cy="29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Goal 1:</a:t>
            </a: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Gain an understanding of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BookSnaps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Goal 2:</a:t>
            </a: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Explore the uses of BookSnaps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 professional learning environments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and the classroom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Goal 3: </a:t>
            </a: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Learn how to create a 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BookSnap using google slides</a:t>
            </a:r>
            <a:endParaRPr sz="2000">
              <a:solidFill>
                <a:schemeClr val="dk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12" name="Shape 412"/>
          <p:cNvSpPr txBox="1">
            <a:spLocks noGrp="1"/>
          </p:cNvSpPr>
          <p:nvPr>
            <p:ph type="title"/>
          </p:nvPr>
        </p:nvSpPr>
        <p:spPr>
          <a:xfrm>
            <a:off x="2918950" y="305044"/>
            <a:ext cx="39684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EA56A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Goals of webinar:</a:t>
            </a:r>
            <a:endParaRPr sz="3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1EA56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>
            <a:hlinkClick r:id="rId3"/>
          </p:cNvPr>
          <p:cNvSpPr/>
          <p:nvPr/>
        </p:nvSpPr>
        <p:spPr>
          <a:xfrm>
            <a:off x="0" y="3905250"/>
            <a:ext cx="12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Shape 418"/>
          <p:cNvSpPr txBox="1"/>
          <p:nvPr/>
        </p:nvSpPr>
        <p:spPr>
          <a:xfrm>
            <a:off x="535175" y="336950"/>
            <a:ext cx="27453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erdana"/>
                <a:ea typeface="Verdana"/>
                <a:cs typeface="Verdana"/>
                <a:sym typeface="Verdana"/>
              </a:rPr>
              <a:t>#BookSnaps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307225" y="2015750"/>
            <a:ext cx="3022800" cy="17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40"/>
              </a:spcBef>
              <a:spcAft>
                <a:spcPts val="0"/>
              </a:spcAft>
              <a:buNone/>
            </a:pPr>
            <a:r>
              <a:rPr lang="en" sz="1800" b="1">
                <a:latin typeface="Allerta"/>
                <a:ea typeface="Allerta"/>
                <a:cs typeface="Allerta"/>
                <a:sym typeface="Allerta"/>
              </a:rPr>
              <a:t>Creative way to allow annotations and sharing excerpts of books while making personal connections with the content. </a:t>
            </a:r>
            <a:endParaRPr sz="1800" b="1">
              <a:latin typeface="Allerta"/>
              <a:ea typeface="Allerta"/>
              <a:cs typeface="Allerta"/>
              <a:sym typeface="Allerta"/>
            </a:endParaRPr>
          </a:p>
          <a:p>
            <a:pPr marL="0" lvl="0" indent="0" rtl="0">
              <a:spcBef>
                <a:spcPts val="440"/>
              </a:spcBef>
              <a:spcAft>
                <a:spcPts val="0"/>
              </a:spcAft>
              <a:buNone/>
            </a:pPr>
            <a:endParaRPr sz="1800" b="1">
              <a:latin typeface="Allerta"/>
              <a:ea typeface="Allerta"/>
              <a:cs typeface="Allerta"/>
              <a:sym typeface="Allerta"/>
            </a:endParaRPr>
          </a:p>
          <a:p>
            <a:pPr marL="0" lvl="0" indent="0" rtl="0">
              <a:spcBef>
                <a:spcPts val="440"/>
              </a:spcBef>
              <a:spcAft>
                <a:spcPts val="0"/>
              </a:spcAft>
              <a:buNone/>
            </a:pPr>
            <a:endParaRPr sz="1800" b="1"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420" name="Shape 4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4250" y="671450"/>
            <a:ext cx="2892025" cy="39651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/>
          <p:nvPr/>
        </p:nvSpPr>
        <p:spPr>
          <a:xfrm rot="275875">
            <a:off x="7267121" y="509112"/>
            <a:ext cx="1171370" cy="835184"/>
          </a:xfrm>
          <a:prstGeom prst="wedgeRectCallout">
            <a:avLst>
              <a:gd name="adj1" fmla="val -93175"/>
              <a:gd name="adj2" fmla="val 682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Record personal reflections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7135475" y="2015750"/>
            <a:ext cx="941400" cy="638100"/>
          </a:xfrm>
          <a:prstGeom prst="wedgeRectCallout">
            <a:avLst>
              <a:gd name="adj1" fmla="val -122953"/>
              <a:gd name="adj2" fmla="val 7019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Bitmojis to share emotions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7135475" y="3488450"/>
            <a:ext cx="1234500" cy="743400"/>
          </a:xfrm>
          <a:prstGeom prst="wedgeRectCallout">
            <a:avLst>
              <a:gd name="adj1" fmla="val -109405"/>
              <a:gd name="adj2" fmla="val 259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Highlight text evidence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>
            <a:hlinkClick r:id="rId3"/>
          </p:cNvPr>
          <p:cNvSpPr/>
          <p:nvPr/>
        </p:nvSpPr>
        <p:spPr>
          <a:xfrm>
            <a:off x="0" y="3905250"/>
            <a:ext cx="12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Shape 429"/>
          <p:cNvSpPr txBox="1"/>
          <p:nvPr/>
        </p:nvSpPr>
        <p:spPr>
          <a:xfrm>
            <a:off x="535175" y="336950"/>
            <a:ext cx="2745300" cy="7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erdana"/>
                <a:ea typeface="Verdana"/>
                <a:cs typeface="Verdana"/>
                <a:sym typeface="Verdana"/>
              </a:rPr>
              <a:t>#BookSnaps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0" name="Shape 430"/>
          <p:cNvSpPr txBox="1"/>
          <p:nvPr/>
        </p:nvSpPr>
        <p:spPr>
          <a:xfrm>
            <a:off x="346875" y="1024725"/>
            <a:ext cx="3022800" cy="17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40"/>
              </a:spcBef>
              <a:spcAft>
                <a:spcPts val="0"/>
              </a:spcAft>
              <a:buNone/>
            </a:pPr>
            <a:endParaRPr sz="1800" b="1">
              <a:latin typeface="Allerta"/>
              <a:ea typeface="Allerta"/>
              <a:cs typeface="Allerta"/>
              <a:sym typeface="Allerta"/>
            </a:endParaRPr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4">
            <a:alphaModFix/>
          </a:blip>
          <a:srcRect l="3365" r="3159"/>
          <a:stretch/>
        </p:blipFill>
        <p:spPr>
          <a:xfrm>
            <a:off x="535175" y="965250"/>
            <a:ext cx="2745300" cy="381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5049" y="140887"/>
            <a:ext cx="2745300" cy="469781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Shape 433"/>
          <p:cNvSpPr/>
          <p:nvPr/>
        </p:nvSpPr>
        <p:spPr>
          <a:xfrm>
            <a:off x="3369550" y="140875"/>
            <a:ext cx="2161200" cy="1296000"/>
          </a:xfrm>
          <a:prstGeom prst="wedgeRectCallout">
            <a:avLst>
              <a:gd name="adj1" fmla="val -80692"/>
              <a:gd name="adj2" fmla="val 136957"/>
            </a:avLst>
          </a:prstGeom>
          <a:solidFill>
            <a:srgbClr val="22A46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You can insert images, text, shapes, word art and lines into your #BookSnaps</a:t>
            </a:r>
            <a:endParaRPr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4" name="Shape 434"/>
          <p:cNvSpPr/>
          <p:nvPr/>
        </p:nvSpPr>
        <p:spPr>
          <a:xfrm>
            <a:off x="4111125" y="2913650"/>
            <a:ext cx="1775700" cy="1160700"/>
          </a:xfrm>
          <a:prstGeom prst="wedgeRectCallout">
            <a:avLst>
              <a:gd name="adj1" fmla="val 69181"/>
              <a:gd name="adj2" fmla="val -56087"/>
            </a:avLst>
          </a:prstGeom>
          <a:solidFill>
            <a:srgbClr val="22A46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Along with your Bitmoji to share emotion</a:t>
            </a:r>
            <a:endParaRPr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>
            <a:hlinkClick r:id="rId3"/>
          </p:cNvPr>
          <p:cNvSpPr/>
          <p:nvPr/>
        </p:nvSpPr>
        <p:spPr>
          <a:xfrm>
            <a:off x="0" y="3905250"/>
            <a:ext cx="12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Shape 440"/>
          <p:cNvPicPr preferRelativeResize="0"/>
          <p:nvPr/>
        </p:nvPicPr>
        <p:blipFill rotWithShape="1">
          <a:blip r:embed="rId4">
            <a:alphaModFix/>
          </a:blip>
          <a:srcRect t="10088" b="10096"/>
          <a:stretch/>
        </p:blipFill>
        <p:spPr>
          <a:xfrm>
            <a:off x="0" y="0"/>
            <a:ext cx="9144005" cy="47372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1" name="Shape 441"/>
          <p:cNvSpPr txBox="1"/>
          <p:nvPr/>
        </p:nvSpPr>
        <p:spPr>
          <a:xfrm>
            <a:off x="3032600" y="208100"/>
            <a:ext cx="59067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erdana"/>
                <a:ea typeface="Verdana"/>
                <a:cs typeface="Verdana"/>
                <a:sym typeface="Verdana"/>
              </a:rPr>
              <a:t>Professional Learning Conversations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4975025" y="1664950"/>
            <a:ext cx="3964200" cy="30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#BookSnaps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 allow for an online discussion centered around a book or article. It allows you to share your own learning digitally.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Through the use of the </a:t>
            </a:r>
            <a:r>
              <a:rPr lang="en" sz="18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#BookSnaps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, participants are able to see others’ connections to the text and begin dialogue.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>
            <a:hlinkClick r:id="rId3"/>
          </p:cNvPr>
          <p:cNvSpPr/>
          <p:nvPr/>
        </p:nvSpPr>
        <p:spPr>
          <a:xfrm>
            <a:off x="0" y="3905250"/>
            <a:ext cx="12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Shape 4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9593" y="99125"/>
            <a:ext cx="3749906" cy="47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575" y="99125"/>
            <a:ext cx="2649310" cy="4709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Shape 450"/>
          <p:cNvSpPr/>
          <p:nvPr/>
        </p:nvSpPr>
        <p:spPr>
          <a:xfrm>
            <a:off x="3060850" y="148650"/>
            <a:ext cx="1771200" cy="1229100"/>
          </a:xfrm>
          <a:prstGeom prst="wedgeRectCallout">
            <a:avLst>
              <a:gd name="adj1" fmla="val -94680"/>
              <a:gd name="adj2" fmla="val 8949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Highlighting a quote that made a personal connection with the reader.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1" name="Shape 451"/>
          <p:cNvSpPr/>
          <p:nvPr/>
        </p:nvSpPr>
        <p:spPr>
          <a:xfrm>
            <a:off x="3229325" y="2571750"/>
            <a:ext cx="1894200" cy="1184700"/>
          </a:xfrm>
          <a:prstGeom prst="wedgeRectCallout">
            <a:avLst>
              <a:gd name="adj1" fmla="val 78261"/>
              <a:gd name="adj2" fmla="val 4661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erdana"/>
                <a:ea typeface="Verdana"/>
                <a:cs typeface="Verdana"/>
                <a:sym typeface="Verdana"/>
              </a:rPr>
              <a:t>Highlighting evidence that correlates with a central idea for discussion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>
            <a:hlinkClick r:id="rId3"/>
          </p:cNvPr>
          <p:cNvSpPr/>
          <p:nvPr/>
        </p:nvSpPr>
        <p:spPr>
          <a:xfrm>
            <a:off x="0" y="3905250"/>
            <a:ext cx="12600" cy="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7" name="Shape 4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1688" y="71163"/>
            <a:ext cx="3034362" cy="50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 txBox="1"/>
          <p:nvPr/>
        </p:nvSpPr>
        <p:spPr>
          <a:xfrm>
            <a:off x="148675" y="198200"/>
            <a:ext cx="38451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erdana"/>
                <a:ea typeface="Verdana"/>
                <a:cs typeface="Verdana"/>
                <a:sym typeface="Verdana"/>
              </a:rPr>
              <a:t>In the Classroom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9" name="Shape 459"/>
          <p:cNvSpPr txBox="1"/>
          <p:nvPr/>
        </p:nvSpPr>
        <p:spPr>
          <a:xfrm>
            <a:off x="455875" y="1030675"/>
            <a:ext cx="4836300" cy="3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#BookSnaps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 allow students to share connections with the text along with evidence to support a central idea or theme.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Students can use Bitmoji to display emotions the text generates.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Through the use of the </a:t>
            </a:r>
            <a:r>
              <a:rPr lang="en" sz="18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#BookSnaps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, students are able to react to others’ </a:t>
            </a:r>
            <a:r>
              <a:rPr lang="en" sz="1800" b="1">
                <a:solidFill>
                  <a:srgbClr val="1C9963"/>
                </a:solidFill>
                <a:latin typeface="Verdana"/>
                <a:ea typeface="Verdana"/>
                <a:cs typeface="Verdana"/>
                <a:sym typeface="Verdana"/>
              </a:rPr>
              <a:t>#BookSnaps</a:t>
            </a:r>
            <a:r>
              <a:rPr lang="en" sz="1800">
                <a:latin typeface="Verdana"/>
                <a:ea typeface="Verdana"/>
                <a:cs typeface="Verdana"/>
                <a:sym typeface="Verdana"/>
              </a:rPr>
              <a:t> and create dialogue around a common text. </a:t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525</Words>
  <Application>Microsoft Office PowerPoint</Application>
  <PresentationFormat>On-screen Show (16:9)</PresentationFormat>
  <Paragraphs>80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Calibri</vt:lpstr>
      <vt:lpstr>Allerta</vt:lpstr>
      <vt:lpstr>Georgia</vt:lpstr>
      <vt:lpstr>Verdana</vt:lpstr>
      <vt:lpstr>Lucida Sans</vt:lpstr>
      <vt:lpstr>Arial</vt:lpstr>
      <vt:lpstr>Syncopate</vt:lpstr>
      <vt:lpstr>Impact</vt:lpstr>
      <vt:lpstr>Noto Sans Symbols</vt:lpstr>
      <vt:lpstr>Permanent Marker</vt:lpstr>
      <vt:lpstr>Simple Light</vt:lpstr>
      <vt:lpstr>SAP ATC PPT Template revised</vt:lpstr>
      <vt:lpstr>July Webinar New Year's Resolution</vt:lpstr>
      <vt:lpstr>PowerPoint Presentation</vt:lpstr>
      <vt:lpstr>Tweet with us!</vt:lpstr>
      <vt:lpstr>Engage with us!</vt:lpstr>
      <vt:lpstr> Goals of webinar: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Platforms for #BookSnaps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crivero</dc:creator>
  <cp:lastModifiedBy>Lisa Goldschmidt</cp:lastModifiedBy>
  <cp:revision>2</cp:revision>
  <dcterms:modified xsi:type="dcterms:W3CDTF">2018-06-14T22:00:17Z</dcterms:modified>
</cp:coreProperties>
</file>