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3" r:id="rId43"/>
    <p:sldId id="297" r:id="rId44"/>
    <p:sldId id="298" r:id="rId45"/>
    <p:sldId id="299" r:id="rId46"/>
    <p:sldId id="301" r:id="rId47"/>
    <p:sldId id="302" r:id="rId48"/>
  </p:sldIdLst>
  <p:sldSz cx="9144000" cy="6858000" type="screen4x3"/>
  <p:notesSz cx="6858000" cy="9144000"/>
  <p:embeddedFontLst>
    <p:embeddedFont>
      <p:font typeface="Allerta" panose="020B0604020202020204" charset="0"/>
      <p:regular r:id="rId50"/>
    </p:embeddedFont>
    <p:embeddedFont>
      <p:font typeface="Calibri" panose="020F0502020204030204" pitchFamily="34" charset="0"/>
      <p:regular r:id="rId51"/>
      <p:bold r:id="rId52"/>
      <p:italic r:id="rId53"/>
      <p:boldItalic r:id="rId54"/>
    </p:embeddedFont>
    <p:embeddedFont>
      <p:font typeface="Lucida Sans" panose="020B0602030504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5635B0-3A69-469C-88B5-BCDFCAECDB35}">
  <a:tblStyle styleId="{4B5635B0-3A69-469C-88B5-BCDFCAECDB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65B3D0-6F73-4729-97E0-4F33F657C06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05" autoAdjust="0"/>
  </p:normalViewPr>
  <p:slideViewPr>
    <p:cSldViewPr snapToGrid="0">
      <p:cViewPr varScale="1">
        <p:scale>
          <a:sx n="103" d="100"/>
          <a:sy n="103" d="100"/>
        </p:scale>
        <p:origin x="18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Lucida Sans"/>
              <a:buNone/>
            </a:pPr>
            <a:fld id="{00000000-1234-1234-1234-123412341234}" type="slidenum">
              <a:rPr lang="en-US" sz="1200" b="0" i="0" u="none" strike="noStrike" cap="none">
                <a:solidFill>
                  <a:schemeClr val="dk1"/>
                </a:solidFill>
                <a:latin typeface="Lucida Sans"/>
                <a:ea typeface="Lucida Sans"/>
                <a:cs typeface="Lucida Sans"/>
                <a:sym typeface="Lucida Sans"/>
              </a:rPr>
              <a:t>‹#›</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9258485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excellence.net/publications/reading-and-writing-instruction-in-americas-school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dweek.org/ew/articles/2018/08/29/are-classroom-reading-groups-the-best-way.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dirty="0"/>
          </a:p>
        </p:txBody>
      </p:sp>
      <p:sp>
        <p:nvSpPr>
          <p:cNvPr id="171" name="Google Shape;171;p3: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1</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1622925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f8331e4bd_1_54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endParaRPr sz="1100" b="0" i="0" u="none" strike="noStrike" cap="none">
              <a:solidFill>
                <a:schemeClr val="dk1"/>
              </a:solidFill>
              <a:latin typeface="Calibri"/>
              <a:ea typeface="Calibri"/>
              <a:cs typeface="Calibri"/>
              <a:sym typeface="Calibri"/>
            </a:endParaRPr>
          </a:p>
        </p:txBody>
      </p:sp>
      <p:sp>
        <p:nvSpPr>
          <p:cNvPr id="244" name="Google Shape;244;g2f8331e4bd_1_5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3331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71ad96de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71ad96de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dirty="0">
                <a:solidFill>
                  <a:srgbClr val="54504F"/>
                </a:solidFill>
                <a:highlight>
                  <a:srgbClr val="FFFFFF"/>
                </a:highlight>
                <a:latin typeface="Arial"/>
                <a:ea typeface="Arial"/>
                <a:cs typeface="Arial"/>
                <a:sym typeface="Arial"/>
              </a:rPr>
              <a:t>Over the past decade or so, several researchers have realized that this widely recommended practice is the educational equivalent of fake news, and have started reporting studies on its effectiveness. And, the instructional level has not done well; it either has made no difference—that is the kids taught from grade level materials do as well as those at an instructional level—or the instructional level placements have led to less learning. Instructional level placements have the tendency to limit kids’ exposure to the linguistic and textual features that they don’t yet know how to negotiate; the practice reduces their opportunity to learn. The kids not so protected, often do better.</a:t>
            </a:r>
            <a:endParaRPr sz="1000" dirty="0">
              <a:solidFill>
                <a:srgbClr val="54504F"/>
              </a:solidFill>
              <a:highlight>
                <a:srgbClr val="FFFFFF"/>
              </a:highlight>
              <a:latin typeface="Arial"/>
              <a:ea typeface="Arial"/>
              <a:cs typeface="Arial"/>
              <a:sym typeface="Arial"/>
            </a:endParaRPr>
          </a:p>
          <a:p>
            <a:pPr marL="0" lvl="0" indent="0" algn="l" rtl="0">
              <a:spcBef>
                <a:spcPts val="0"/>
              </a:spcBef>
              <a:spcAft>
                <a:spcPts val="0"/>
              </a:spcAft>
              <a:buNone/>
            </a:pPr>
            <a:endParaRPr dirty="0"/>
          </a:p>
        </p:txBody>
      </p:sp>
      <p:sp>
        <p:nvSpPr>
          <p:cNvPr id="250" name="Google Shape;250;g471ad96de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11</a:t>
            </a:fld>
            <a:endParaRPr/>
          </a:p>
        </p:txBody>
      </p:sp>
    </p:spTree>
    <p:extLst>
      <p:ext uri="{BB962C8B-B14F-4D97-AF65-F5344CB8AC3E}">
        <p14:creationId xmlns:p14="http://schemas.microsoft.com/office/powerpoint/2010/main" val="336196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71ad96dea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71ad96dea_0_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https://edexcellence.net/publications/reading-and-writing-instruction-in-americas-schools</a:t>
            </a:r>
            <a:endParaRPr/>
          </a:p>
        </p:txBody>
      </p:sp>
      <p:sp>
        <p:nvSpPr>
          <p:cNvPr id="259" name="Google Shape;259;g471ad96dea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12</a:t>
            </a:fld>
            <a:endParaRPr/>
          </a:p>
        </p:txBody>
      </p:sp>
    </p:spTree>
    <p:extLst>
      <p:ext uri="{BB962C8B-B14F-4D97-AF65-F5344CB8AC3E}">
        <p14:creationId xmlns:p14="http://schemas.microsoft.com/office/powerpoint/2010/main" val="3292315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71ad96dea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71ad96dea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https://www.edweek.org/ew/articles/2018/08/29/are-classroom-reading-groups-the-best-way.html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7" name="Google Shape;267;g471ad96dea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13</a:t>
            </a:fld>
            <a:endParaRPr/>
          </a:p>
        </p:txBody>
      </p:sp>
    </p:spTree>
    <p:extLst>
      <p:ext uri="{BB962C8B-B14F-4D97-AF65-F5344CB8AC3E}">
        <p14:creationId xmlns:p14="http://schemas.microsoft.com/office/powerpoint/2010/main" val="3749436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893b85417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893b85417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if we are meeting students where they are….and staying there, then there is clearly a lot to question about this practice.</a:t>
            </a:r>
            <a:endParaRPr/>
          </a:p>
        </p:txBody>
      </p:sp>
      <p:sp>
        <p:nvSpPr>
          <p:cNvPr id="276" name="Google Shape;276;g4893b85417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14</a:t>
            </a:fld>
            <a:endParaRPr/>
          </a:p>
        </p:txBody>
      </p:sp>
    </p:spTree>
    <p:extLst>
      <p:ext uri="{BB962C8B-B14F-4D97-AF65-F5344CB8AC3E}">
        <p14:creationId xmlns:p14="http://schemas.microsoft.com/office/powerpoint/2010/main" val="376414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f8331e4bd_1_5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2f8331e4bd_1_54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100"/>
              <a:t>How can we think about reading instruction for our kids differently-- how can we think about supporting them where they are but not lose sight of where they are going?</a:t>
            </a:r>
            <a:endParaRPr sz="1100" b="0" i="0" u="none" strike="noStrike" cap="none">
              <a:solidFill>
                <a:schemeClr val="dk1"/>
              </a:solidFill>
              <a:latin typeface="Calibri"/>
              <a:ea typeface="Calibri"/>
              <a:cs typeface="Calibri"/>
              <a:sym typeface="Calibri"/>
            </a:endParaRPr>
          </a:p>
        </p:txBody>
      </p:sp>
      <p:sp>
        <p:nvSpPr>
          <p:cNvPr id="286" name="Google Shape;286;g2f8331e4bd_1_5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2956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731725033_1_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4731725033_1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was unintentionally perpetuating a culture of haves and have nots, of capped expectations for students when it came to reading.</a:t>
            </a:r>
            <a:endParaRPr dirty="0"/>
          </a:p>
        </p:txBody>
      </p:sp>
      <p:sp>
        <p:nvSpPr>
          <p:cNvPr id="292" name="Google Shape;292;g4731725033_1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16</a:t>
            </a:fld>
            <a:endParaRPr/>
          </a:p>
        </p:txBody>
      </p:sp>
    </p:spTree>
    <p:extLst>
      <p:ext uri="{BB962C8B-B14F-4D97-AF65-F5344CB8AC3E}">
        <p14:creationId xmlns:p14="http://schemas.microsoft.com/office/powerpoint/2010/main" val="298399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4731725033_1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4731725033_1_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endParaRPr sz="11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r>
              <a:rPr lang="en-US">
                <a:latin typeface="Arial"/>
                <a:ea typeface="Arial"/>
                <a:cs typeface="Arial"/>
                <a:sym typeface="Arial"/>
              </a:rPr>
              <a:t>When we are teaching students “at their level” as the primary means of reading instruction, with all the best educator intention in the world we are actually capping their aptitude and even their access to rich complex text.  We’re keeping them out of their hands.  So what would happen if we didn’t do this?</a:t>
            </a:r>
            <a:endParaRPr sz="1200" b="0" i="0" u="none" strike="noStrike" cap="none">
              <a:solidFill>
                <a:schemeClr val="dk1"/>
              </a:solidFill>
              <a:latin typeface="Arial"/>
              <a:ea typeface="Arial"/>
              <a:cs typeface="Arial"/>
              <a:sym typeface="Arial"/>
            </a:endParaRPr>
          </a:p>
        </p:txBody>
      </p:sp>
      <p:sp>
        <p:nvSpPr>
          <p:cNvPr id="301" name="Google Shape;301;g4731725033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27540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731725033_1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4731725033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r>
              <a:rPr lang="en-US" sz="1100"/>
              <a:t>Putting hard texts in students’ hands is not a solve.  It takes a great deal of work on the part of the teacher to support ALL students access to text worth reading.  I’d argue that for the highest needs students it takes the MOST work-- and, honestly, isn’t that what should be the case?  Shouldn’t we be working the hardest to support those students who school is not supporting as is.</a:t>
            </a:r>
            <a:endParaRPr sz="11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321" name="Google Shape;321;g4731725033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50384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731725033_1_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731725033_1_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4731725033_1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19</a:t>
            </a:fld>
            <a:endParaRPr/>
          </a:p>
        </p:txBody>
      </p:sp>
    </p:spTree>
    <p:extLst>
      <p:ext uri="{BB962C8B-B14F-4D97-AF65-F5344CB8AC3E}">
        <p14:creationId xmlns:p14="http://schemas.microsoft.com/office/powerpoint/2010/main" val="311082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a:p>
        </p:txBody>
      </p:sp>
      <p:sp>
        <p:nvSpPr>
          <p:cNvPr id="182" name="Google Shape;182;p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2</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2669842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471ad96dea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471ad96dea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where we really start to see those unintentional, dire consequences.</a:t>
            </a:r>
            <a:endParaRPr/>
          </a:p>
          <a:p>
            <a:pPr marL="0" lvl="0" indent="0" algn="l" rtl="0">
              <a:spcBef>
                <a:spcPts val="0"/>
              </a:spcBef>
              <a:spcAft>
                <a:spcPts val="0"/>
              </a:spcAft>
              <a:buNone/>
            </a:pPr>
            <a:endParaRPr/>
          </a:p>
          <a:p>
            <a:pPr marL="0" lvl="0" indent="0" algn="l" rtl="0">
              <a:spcBef>
                <a:spcPts val="0"/>
              </a:spcBef>
              <a:spcAft>
                <a:spcPts val="0"/>
              </a:spcAft>
              <a:buNone/>
            </a:pPr>
            <a:r>
              <a:rPr lang="en-US"/>
              <a:t>We can really think about this in terms of how it is played out in students’ confidence, in how they are perceived in the world, in teacher expectations-- what do you think about the 5th grader using the word languished or galvanized in his or her writing.  Aren’t you just primed to see how bright he or she is?</a:t>
            </a:r>
            <a:endParaRPr/>
          </a:p>
        </p:txBody>
      </p:sp>
      <p:sp>
        <p:nvSpPr>
          <p:cNvPr id="340" name="Google Shape;340;g471ad96dea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20</a:t>
            </a:fld>
            <a:endParaRPr/>
          </a:p>
        </p:txBody>
      </p:sp>
    </p:spTree>
    <p:extLst>
      <p:ext uri="{BB962C8B-B14F-4D97-AF65-F5344CB8AC3E}">
        <p14:creationId xmlns:p14="http://schemas.microsoft.com/office/powerpoint/2010/main" val="376846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4620654ab8_1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4620654ab8_1_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you haven’t already, be sure you have all the resources accessible for tasks throughout this webinar.</a:t>
            </a:r>
            <a:endParaRPr/>
          </a:p>
        </p:txBody>
      </p:sp>
      <p:sp>
        <p:nvSpPr>
          <p:cNvPr id="347" name="Google Shape;347;g4620654ab8_1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21</a:t>
            </a:fld>
            <a:endParaRPr/>
          </a:p>
        </p:txBody>
      </p:sp>
    </p:spTree>
    <p:extLst>
      <p:ext uri="{BB962C8B-B14F-4D97-AF65-F5344CB8AC3E}">
        <p14:creationId xmlns:p14="http://schemas.microsoft.com/office/powerpoint/2010/main" val="3255617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4620654ab8_1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4620654ab8_1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g4620654ab8_1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22</a:t>
            </a:fld>
            <a:endParaRPr/>
          </a:p>
        </p:txBody>
      </p:sp>
    </p:spTree>
    <p:extLst>
      <p:ext uri="{BB962C8B-B14F-4D97-AF65-F5344CB8AC3E}">
        <p14:creationId xmlns:p14="http://schemas.microsoft.com/office/powerpoint/2010/main" val="2393679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ef3190c67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endParaRPr sz="1100" b="0" i="0" u="none" strike="noStrike" cap="none">
              <a:solidFill>
                <a:schemeClr val="dk1"/>
              </a:solidFill>
              <a:latin typeface="Calibri"/>
              <a:ea typeface="Calibri"/>
              <a:cs typeface="Calibri"/>
              <a:sym typeface="Calibri"/>
            </a:endParaRPr>
          </a:p>
        </p:txBody>
      </p:sp>
      <p:sp>
        <p:nvSpPr>
          <p:cNvPr id="363" name="Google Shape;363;g2ef3190c67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8774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f8331e4bd_1_6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2f8331e4bd_1_65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372" name="Google Shape;372;g2f8331e4bd_1_6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24302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471ad96dea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471ad96dea_0_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471ad96dea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25</a:t>
            </a:fld>
            <a:endParaRPr/>
          </a:p>
        </p:txBody>
      </p:sp>
    </p:spTree>
    <p:extLst>
      <p:ext uri="{BB962C8B-B14F-4D97-AF65-F5344CB8AC3E}">
        <p14:creationId xmlns:p14="http://schemas.microsoft.com/office/powerpoint/2010/main" val="2117313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4620654ab8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4620654ab8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4620654ab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26</a:t>
            </a:fld>
            <a:endParaRPr/>
          </a:p>
        </p:txBody>
      </p:sp>
    </p:spTree>
    <p:extLst>
      <p:ext uri="{BB962C8B-B14F-4D97-AF65-F5344CB8AC3E}">
        <p14:creationId xmlns:p14="http://schemas.microsoft.com/office/powerpoint/2010/main" val="1970854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71ad96dea_0_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471ad96dea_0_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Lexile = 670L </a:t>
            </a:r>
            <a:endParaRPr/>
          </a:p>
          <a:p>
            <a:pPr marL="0" lvl="0" indent="0" algn="l" rtl="0">
              <a:spcBef>
                <a:spcPts val="0"/>
              </a:spcBef>
              <a:spcAft>
                <a:spcPts val="0"/>
              </a:spcAft>
              <a:buNone/>
            </a:pPr>
            <a:endParaRPr/>
          </a:p>
          <a:p>
            <a:pPr marL="0" lvl="0" indent="0" algn="l" rtl="0">
              <a:spcBef>
                <a:spcPts val="0"/>
              </a:spcBef>
              <a:spcAft>
                <a:spcPts val="0"/>
              </a:spcAft>
              <a:buNone/>
            </a:pPr>
            <a:r>
              <a:rPr lang="en-US"/>
              <a:t>We try to ensure that instruction is centered around the text itself, so for this exercise are asking you to start there.  </a:t>
            </a:r>
            <a:endParaRPr/>
          </a:p>
        </p:txBody>
      </p:sp>
      <p:sp>
        <p:nvSpPr>
          <p:cNvPr id="397" name="Google Shape;397;g471ad96dea_0_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27</a:t>
            </a:fld>
            <a:endParaRPr/>
          </a:p>
        </p:txBody>
      </p:sp>
    </p:spTree>
    <p:extLst>
      <p:ext uri="{BB962C8B-B14F-4D97-AF65-F5344CB8AC3E}">
        <p14:creationId xmlns:p14="http://schemas.microsoft.com/office/powerpoint/2010/main" val="2101364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4620654ab8_1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4620654ab8_1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Structure is pretty linear.  Language is rich but clear.  Where we found the likely struggle was in meaning/purpose-- are real noting what Opal is doing in this section, where the underlying character motivation is unsaid by the author.</a:t>
            </a:r>
            <a:endParaRPr/>
          </a:p>
        </p:txBody>
      </p:sp>
      <p:sp>
        <p:nvSpPr>
          <p:cNvPr id="411" name="Google Shape;411;g4620654ab8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28</a:t>
            </a:fld>
            <a:endParaRPr/>
          </a:p>
        </p:txBody>
      </p:sp>
    </p:spTree>
    <p:extLst>
      <p:ext uri="{BB962C8B-B14F-4D97-AF65-F5344CB8AC3E}">
        <p14:creationId xmlns:p14="http://schemas.microsoft.com/office/powerpoint/2010/main" val="2159934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471ad96dea_0_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471ad96dea_0_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471ad96dea_0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29</a:t>
            </a:fld>
            <a:endParaRPr/>
          </a:p>
        </p:txBody>
      </p:sp>
    </p:spTree>
    <p:extLst>
      <p:ext uri="{BB962C8B-B14F-4D97-AF65-F5344CB8AC3E}">
        <p14:creationId xmlns:p14="http://schemas.microsoft.com/office/powerpoint/2010/main" val="415061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03aa9954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403aa9954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
              <a:buFont typeface="Calibri"/>
              <a:buNone/>
            </a:pPr>
            <a:endParaRPr dirty="0"/>
          </a:p>
        </p:txBody>
      </p:sp>
      <p:sp>
        <p:nvSpPr>
          <p:cNvPr id="189" name="Google Shape;189;g403aa9954b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3</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4050836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471ad96dea_0_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471ad96dea_0_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g471ad96dea_0_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30</a:t>
            </a:fld>
            <a:endParaRPr/>
          </a:p>
        </p:txBody>
      </p:sp>
    </p:spTree>
    <p:extLst>
      <p:ext uri="{BB962C8B-B14F-4D97-AF65-F5344CB8AC3E}">
        <p14:creationId xmlns:p14="http://schemas.microsoft.com/office/powerpoint/2010/main" val="3197614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4731725033_1_3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4731725033_1_3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Comprehensive but not exhaustive list of scaffolds you can use to support readers with complex text.</a:t>
            </a:r>
            <a:endParaRPr/>
          </a:p>
        </p:txBody>
      </p:sp>
      <p:sp>
        <p:nvSpPr>
          <p:cNvPr id="440" name="Google Shape;440;g4731725033_1_3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31</a:t>
            </a:fld>
            <a:endParaRPr/>
          </a:p>
        </p:txBody>
      </p:sp>
    </p:spTree>
    <p:extLst>
      <p:ext uri="{BB962C8B-B14F-4D97-AF65-F5344CB8AC3E}">
        <p14:creationId xmlns:p14="http://schemas.microsoft.com/office/powerpoint/2010/main" val="1977668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4731725033_5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4731725033_5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Key to highlight:</a:t>
            </a:r>
            <a:endParaRPr/>
          </a:p>
          <a:p>
            <a:pPr marL="0" lvl="0" indent="0" algn="l" rtl="0">
              <a:spcBef>
                <a:spcPts val="0"/>
              </a:spcBef>
              <a:spcAft>
                <a:spcPts val="0"/>
              </a:spcAft>
              <a:buNone/>
            </a:pPr>
            <a:r>
              <a:rPr lang="en-US"/>
              <a:t>Stella is a great candidate for a first teacher read, an audio recording, or a reading buddy- she needs fluency support so for her to be able to follow along, looking at the words on the page, with a more proficient model will be invaluable.  </a:t>
            </a:r>
            <a:endParaRPr/>
          </a:p>
          <a:p>
            <a:pPr marL="0" lvl="0" indent="0" algn="l" rtl="0">
              <a:spcBef>
                <a:spcPts val="0"/>
              </a:spcBef>
              <a:spcAft>
                <a:spcPts val="0"/>
              </a:spcAft>
              <a:buNone/>
            </a:pPr>
            <a:endParaRPr/>
          </a:p>
          <a:p>
            <a:pPr marL="0" lvl="0" indent="0" algn="l" rtl="0">
              <a:spcBef>
                <a:spcPts val="0"/>
              </a:spcBef>
              <a:spcAft>
                <a:spcPts val="0"/>
              </a:spcAft>
              <a:buNone/>
            </a:pPr>
            <a:r>
              <a:rPr lang="en-US"/>
              <a:t>James is losing track of the text, and we already know where some of the key areas are in terms of complexity.  He might need chunking or directing back to the text for specific places to reread in order to keep track of what the text is revealing about Opal.</a:t>
            </a:r>
            <a:endParaRPr/>
          </a:p>
        </p:txBody>
      </p:sp>
      <p:sp>
        <p:nvSpPr>
          <p:cNvPr id="451" name="Google Shape;451;g4731725033_5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32</a:t>
            </a:fld>
            <a:endParaRPr/>
          </a:p>
        </p:txBody>
      </p:sp>
    </p:spTree>
    <p:extLst>
      <p:ext uri="{BB962C8B-B14F-4D97-AF65-F5344CB8AC3E}">
        <p14:creationId xmlns:p14="http://schemas.microsoft.com/office/powerpoint/2010/main" val="1859297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4731725033_1_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4731725033_1_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g4731725033_1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75658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471ad96dea_0_1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471ad96dea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g471ad96dea_0_1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4201321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471ad96dea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471ad96dea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g471ad96dea_0_1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2532589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471ad96dea_0_1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471ad96dea_0_1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g471ad96dea_0_1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36</a:t>
            </a:fld>
            <a:endParaRPr/>
          </a:p>
        </p:txBody>
      </p:sp>
    </p:spTree>
    <p:extLst>
      <p:ext uri="{BB962C8B-B14F-4D97-AF65-F5344CB8AC3E}">
        <p14:creationId xmlns:p14="http://schemas.microsoft.com/office/powerpoint/2010/main" val="3448105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471ad96dea_0_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471ad96dea_0_7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g471ad96dea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37</a:t>
            </a:fld>
            <a:endParaRPr/>
          </a:p>
        </p:txBody>
      </p:sp>
    </p:spTree>
    <p:extLst>
      <p:ext uri="{BB962C8B-B14F-4D97-AF65-F5344CB8AC3E}">
        <p14:creationId xmlns:p14="http://schemas.microsoft.com/office/powerpoint/2010/main" val="1396261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4620654ab8_1_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4620654ab8_1_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Big Idea: Remember, we see much better growth with vocabulary</a:t>
            </a:r>
            <a:endParaRPr/>
          </a:p>
          <a:p>
            <a:pPr marL="0" lvl="0" indent="0" algn="l" rtl="0">
              <a:lnSpc>
                <a:spcPct val="115000"/>
              </a:lnSpc>
              <a:spcBef>
                <a:spcPts val="0"/>
              </a:spcBef>
              <a:spcAft>
                <a:spcPts val="0"/>
              </a:spcAft>
              <a:buClr>
                <a:schemeClr val="dk1"/>
              </a:buClr>
              <a:buSzPts val="1100"/>
              <a:buFont typeface="Arial"/>
              <a:buNone/>
            </a:pPr>
            <a:r>
              <a:rPr lang="en-US"/>
              <a:t>This normal process of word acquisition occurs up to four times faster for Tier Three words when students have become familiar with the domain of the discourse and encounter the word in different contexts (Landauer &amp; Dumais, 1997). Hence, vocabulary development for these words occurs most effectively through a coherent course of study in which subject matters are integrated and coordinated across the curriculum and domains become familiar to the student over several days or weeks.</a:t>
            </a:r>
            <a:endParaRPr/>
          </a:p>
          <a:p>
            <a:pPr marL="0" lvl="0" indent="0" algn="l" rtl="0">
              <a:lnSpc>
                <a:spcPct val="115000"/>
              </a:lnSpc>
              <a:spcBef>
                <a:spcPts val="0"/>
              </a:spcBef>
              <a:spcAft>
                <a:spcPts val="0"/>
              </a:spcAft>
              <a:buClr>
                <a:schemeClr val="dk1"/>
              </a:buClr>
              <a:buSzPts val="1100"/>
              <a:buFont typeface="Arial"/>
              <a:buNone/>
            </a:pPr>
            <a:r>
              <a:rPr lang="en-US"/>
              <a:t>Computer simulation study</a:t>
            </a:r>
            <a:endParaRPr/>
          </a:p>
          <a:p>
            <a:pPr marL="0" lvl="0" indent="0" algn="l" rtl="0">
              <a:spcBef>
                <a:spcPts val="0"/>
              </a:spcBef>
              <a:spcAft>
                <a:spcPts val="0"/>
              </a:spcAft>
              <a:buNone/>
            </a:pPr>
            <a:endParaRPr/>
          </a:p>
        </p:txBody>
      </p:sp>
      <p:sp>
        <p:nvSpPr>
          <p:cNvPr id="520" name="Google Shape;520;g4620654ab8_1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38</a:t>
            </a:fld>
            <a:endParaRPr/>
          </a:p>
        </p:txBody>
      </p:sp>
    </p:spTree>
    <p:extLst>
      <p:ext uri="{BB962C8B-B14F-4D97-AF65-F5344CB8AC3E}">
        <p14:creationId xmlns:p14="http://schemas.microsoft.com/office/powerpoint/2010/main" val="1966733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488c121c0a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488c121c0a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g488c121c0a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39</a:t>
            </a:fld>
            <a:endParaRPr/>
          </a:p>
        </p:txBody>
      </p:sp>
    </p:spTree>
    <p:extLst>
      <p:ext uri="{BB962C8B-B14F-4D97-AF65-F5344CB8AC3E}">
        <p14:creationId xmlns:p14="http://schemas.microsoft.com/office/powerpoint/2010/main" val="2583547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
              <a:buFont typeface="Calibri"/>
              <a:buNone/>
            </a:pPr>
            <a:r>
              <a:rPr lang="en-US" sz="1100">
                <a:latin typeface="Lucida Sans"/>
                <a:ea typeface="Lucida Sans"/>
                <a:cs typeface="Lucida Sans"/>
                <a:sym typeface="Lucida Sans"/>
              </a:rPr>
              <a:t>If you’d like to learn more about the network, contact Jennie (her email is here). </a:t>
            </a:r>
            <a:endParaRPr sz="1100">
              <a:latin typeface="Lucida Sans"/>
              <a:ea typeface="Lucida Sans"/>
              <a:cs typeface="Lucida Sans"/>
              <a:sym typeface="Lucida Sans"/>
            </a:endParaRPr>
          </a:p>
          <a:p>
            <a:pPr marL="0" lvl="0" indent="0" algn="l" rtl="0">
              <a:spcBef>
                <a:spcPts val="0"/>
              </a:spcBef>
              <a:spcAft>
                <a:spcPts val="0"/>
              </a:spcAft>
              <a:buClr>
                <a:schemeClr val="dk1"/>
              </a:buClr>
              <a:buSzPts val="300"/>
              <a:buFont typeface="Calibri"/>
              <a:buNone/>
            </a:pPr>
            <a:endParaRPr sz="1100">
              <a:latin typeface="Lucida Sans"/>
              <a:ea typeface="Lucida Sans"/>
              <a:cs typeface="Lucida Sans"/>
              <a:sym typeface="Lucida Sans"/>
            </a:endParaRPr>
          </a:p>
          <a:p>
            <a:pPr marL="0" lvl="0" indent="0" algn="l" rtl="0">
              <a:spcBef>
                <a:spcPts val="0"/>
              </a:spcBef>
              <a:spcAft>
                <a:spcPts val="0"/>
              </a:spcAft>
              <a:buClr>
                <a:schemeClr val="dk1"/>
              </a:buClr>
              <a:buSzPts val="300"/>
              <a:buFont typeface="Calibri"/>
              <a:buNone/>
            </a:pPr>
            <a:r>
              <a:rPr lang="en-US" sz="1100">
                <a:latin typeface="Lucida Sans"/>
                <a:ea typeface="Lucida Sans"/>
                <a:cs typeface="Lucida Sans"/>
                <a:sym typeface="Lucida Sans"/>
              </a:rPr>
              <a:t>We also want to invite you to join the network by signing up at achievethecore.org/ca-signup and visit our website for more info and opportunities</a:t>
            </a:r>
            <a:endParaRPr sz="1100">
              <a:latin typeface="Lucida Sans"/>
              <a:ea typeface="Lucida Sans"/>
              <a:cs typeface="Lucida Sans"/>
              <a:sym typeface="Lucida Sans"/>
            </a:endParaRPr>
          </a:p>
        </p:txBody>
      </p:sp>
      <p:sp>
        <p:nvSpPr>
          <p:cNvPr id="198" name="Google Shape;198;p8: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4</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939399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4620654ab8_4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4620654ab8_4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g4620654ab8_4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40</a:t>
            </a:fld>
            <a:endParaRPr/>
          </a:p>
        </p:txBody>
      </p:sp>
    </p:spTree>
    <p:extLst>
      <p:ext uri="{BB962C8B-B14F-4D97-AF65-F5344CB8AC3E}">
        <p14:creationId xmlns:p14="http://schemas.microsoft.com/office/powerpoint/2010/main" val="2724748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4620654ab8_4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4620654ab8_4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g4620654ab8_4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41</a:t>
            </a:fld>
            <a:endParaRPr/>
          </a:p>
        </p:txBody>
      </p:sp>
    </p:spTree>
    <p:extLst>
      <p:ext uri="{BB962C8B-B14F-4D97-AF65-F5344CB8AC3E}">
        <p14:creationId xmlns:p14="http://schemas.microsoft.com/office/powerpoint/2010/main" val="788289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endParaRPr/>
          </a:p>
          <a:p>
            <a:pPr marL="0" marR="0" lvl="0" indent="0" algn="l" rtl="0">
              <a:spcBef>
                <a:spcPts val="0"/>
              </a:spcBef>
              <a:spcAft>
                <a:spcPts val="0"/>
              </a:spcAft>
              <a:buClr>
                <a:schemeClr val="dk1"/>
              </a:buClr>
              <a:buSzPts val="1200"/>
              <a:buFont typeface="Lucida Sans"/>
              <a:buNone/>
            </a:pPr>
            <a:endParaRPr/>
          </a:p>
        </p:txBody>
      </p:sp>
      <p:sp>
        <p:nvSpPr>
          <p:cNvPr id="554" name="Google Shape;554;p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43</a:t>
            </a:fld>
            <a:endParaRPr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3573435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403aa9954b_0_1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403aa9954b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100">
                <a:latin typeface="Lucida Sans"/>
                <a:ea typeface="Lucida Sans"/>
                <a:cs typeface="Lucida Sans"/>
                <a:sym typeface="Lucida Sans"/>
              </a:rPr>
              <a:t>If you found tonight’s webinar helpful, we’d like to invite you to join our Core Advocate network! We’re committed to solving real problems that real teachers have and we know the best way to do this is to know more about what folks are experiencing.</a:t>
            </a:r>
            <a:endParaRPr sz="1100">
              <a:latin typeface="Lucida Sans"/>
              <a:ea typeface="Lucida Sans"/>
              <a:cs typeface="Lucida Sans"/>
              <a:sym typeface="Lucida Sans"/>
            </a:endParaRPr>
          </a:p>
          <a:p>
            <a:pPr marL="0" lvl="0" indent="0" algn="l"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a:p>
            <a:pPr marL="0" lvl="0" indent="0" algn="l" rtl="0">
              <a:spcBef>
                <a:spcPts val="0"/>
              </a:spcBef>
              <a:spcAft>
                <a:spcPts val="0"/>
              </a:spcAft>
              <a:buClr>
                <a:schemeClr val="dk1"/>
              </a:buClr>
              <a:buSzPts val="1200"/>
              <a:buFont typeface="Calibri"/>
              <a:buNone/>
            </a:pPr>
            <a:r>
              <a:rPr lang="en-US" sz="1100">
                <a:latin typeface="Lucida Sans"/>
                <a:ea typeface="Lucida Sans"/>
                <a:cs typeface="Lucida Sans"/>
                <a:sym typeface="Lucida Sans"/>
              </a:rPr>
              <a:t>As part of our national network, you have opportunities to connect with educators across the country, maybe even the network in your state! You can keep up to date on tools and resources available on Achieve the Core, as well as a variety of virtual learning opportunities and other ways to engage with us. We also work with educators in our network to help us build tools and resources.</a:t>
            </a:r>
            <a:endParaRPr sz="1100">
              <a:latin typeface="Lucida Sans"/>
              <a:ea typeface="Lucida Sans"/>
              <a:cs typeface="Lucida Sans"/>
              <a:sym typeface="Lucida Sans"/>
            </a:endParaRPr>
          </a:p>
          <a:p>
            <a:pPr marL="0" lvl="0" indent="0" algn="l"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a:p>
            <a:pPr marL="0" lvl="0" indent="0" algn="l" rtl="0">
              <a:spcBef>
                <a:spcPts val="0"/>
              </a:spcBef>
              <a:spcAft>
                <a:spcPts val="0"/>
              </a:spcAft>
              <a:buClr>
                <a:schemeClr val="dk1"/>
              </a:buClr>
              <a:buSzPts val="1200"/>
              <a:buFont typeface="Calibri"/>
              <a:buNone/>
            </a:pPr>
            <a:r>
              <a:rPr lang="en-US" sz="1100">
                <a:latin typeface="Lucida Sans"/>
                <a:ea typeface="Lucida Sans"/>
                <a:cs typeface="Lucida Sans"/>
                <a:sym typeface="Lucida Sans"/>
              </a:rPr>
              <a:t>We’d love to learn about who you are, where you work, the types of things you’re interested in and the expertise you already have. This way, we will be able to tailor our webinars and other opportunities to your needs and interests (we may even tap you to be our next webinar panelist). </a:t>
            </a:r>
            <a:endParaRPr sz="1100">
              <a:latin typeface="Lucida Sans"/>
              <a:ea typeface="Lucida Sans"/>
              <a:cs typeface="Lucida Sans"/>
              <a:sym typeface="Lucida Sans"/>
            </a:endParaRPr>
          </a:p>
          <a:p>
            <a:pPr marL="0" marR="0" lvl="0" indent="0" algn="l"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p:txBody>
      </p:sp>
      <p:sp>
        <p:nvSpPr>
          <p:cNvPr id="560" name="Google Shape;560;g403aa9954b_0_1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44</a:t>
            </a:fld>
            <a:endParaRPr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3817668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403aa9954b_0_1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403aa9954b_0_1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ucida Sans"/>
                <a:ea typeface="Lucida Sans"/>
                <a:cs typeface="Lucida Sans"/>
                <a:sym typeface="Lucida Sans"/>
              </a:rPr>
              <a:t>We encourage you to join the network by filling out this survey completely at atc.org/ca-signup</a:t>
            </a:r>
            <a:endParaRPr sz="1100">
              <a:latin typeface="Lucida Sans"/>
              <a:ea typeface="Lucida Sans"/>
              <a:cs typeface="Lucida Sans"/>
              <a:sym typeface="Lucida Sans"/>
            </a:endParaRPr>
          </a:p>
          <a:p>
            <a:pPr marL="0" lvl="0" indent="0" algn="l" rtl="0">
              <a:spcBef>
                <a:spcPts val="0"/>
              </a:spcBef>
              <a:spcAft>
                <a:spcPts val="0"/>
              </a:spcAft>
              <a:buNone/>
            </a:pPr>
            <a:endParaRPr sz="1100">
              <a:latin typeface="Lucida Sans"/>
              <a:ea typeface="Lucida Sans"/>
              <a:cs typeface="Lucida Sans"/>
              <a:sym typeface="Lucida Sans"/>
            </a:endParaRPr>
          </a:p>
          <a:p>
            <a:pPr marL="0" lvl="0" indent="0" algn="l"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p:txBody>
      </p:sp>
      <p:sp>
        <p:nvSpPr>
          <p:cNvPr id="575" name="Google Shape;575;g403aa9954b_0_1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Lucida Sans"/>
              <a:buNone/>
            </a:pPr>
            <a:fld id="{00000000-1234-1234-1234-123412341234}" type="slidenum">
              <a:rPr lang="en-US"/>
              <a:t>45</a:t>
            </a:fld>
            <a:endParaRPr/>
          </a:p>
        </p:txBody>
      </p:sp>
    </p:spTree>
    <p:extLst>
      <p:ext uri="{BB962C8B-B14F-4D97-AF65-F5344CB8AC3E}">
        <p14:creationId xmlns:p14="http://schemas.microsoft.com/office/powerpoint/2010/main" val="3707568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6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599" name="Google Shape;599;p6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46</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4266563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6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606" name="Google Shape;606;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803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a:p>
        </p:txBody>
      </p:sp>
      <p:sp>
        <p:nvSpPr>
          <p:cNvPr id="205" name="Google Shape;20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012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a:p>
        </p:txBody>
      </p:sp>
      <p:sp>
        <p:nvSpPr>
          <p:cNvPr id="217" name="Google Shape;217;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US" sz="1400" b="0" i="0" u="none" strike="noStrike" cap="none">
                <a:solidFill>
                  <a:srgbClr val="000000"/>
                </a:solidFill>
                <a:latin typeface="Lucida Sans"/>
                <a:ea typeface="Lucida Sans"/>
                <a:cs typeface="Lucida Sans"/>
                <a:sym typeface="Lucida Sans"/>
              </a:rPr>
              <a:t>6</a:t>
            </a:fld>
            <a:endParaRPr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100114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8331e4bd_1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f8331e4bd_1_17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225" name="Google Shape;225;g2f8331e4bd_1_17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7</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403095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ad7fc6536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ad7fc6536_0_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232" name="Google Shape;232;g2ad7fc6536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8</a:t>
            </a:fld>
            <a:endParaRPr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54861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f8331e4bd_1_18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239" name="Google Shape;239;g2f8331e4bd_1_1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4792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219317"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4" name="Google Shape;14;p2"/>
          <p:cNvSpPr txBox="1">
            <a:spLocks noGrp="1"/>
          </p:cNvSpPr>
          <p:nvPr>
            <p:ph type="subTitle" idx="1"/>
          </p:nvPr>
        </p:nvSpPr>
        <p:spPr>
          <a:xfrm>
            <a:off x="219318"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Google Shape;15;p2"/>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16" name="Google Shape;16;p2"/>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17" name="Google Shape;17;p2"/>
          <p:cNvPicPr preferRelativeResize="0"/>
          <p:nvPr/>
        </p:nvPicPr>
        <p:blipFill rotWithShape="1">
          <a:blip r:embed="rId3">
            <a:alphaModFix/>
          </a:blip>
          <a:srcRect/>
          <a:stretch/>
        </p:blipFill>
        <p:spPr>
          <a:xfrm>
            <a:off x="304800" y="5840889"/>
            <a:ext cx="1303773" cy="5072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73"/>
        <p:cNvGrpSpPr/>
        <p:nvPr/>
      </p:nvGrpSpPr>
      <p:grpSpPr>
        <a:xfrm>
          <a:off x="0" y="0"/>
          <a:ext cx="0" cy="0"/>
          <a:chOff x="0" y="0"/>
          <a:chExt cx="0" cy="0"/>
        </a:xfrm>
      </p:grpSpPr>
      <p:sp>
        <p:nvSpPr>
          <p:cNvPr id="74" name="Google Shape;74;p11"/>
          <p:cNvSpPr txBox="1">
            <a:spLocks noGrp="1"/>
          </p:cNvSpPr>
          <p:nvPr>
            <p:ph type="ctrTitle"/>
          </p:nvPr>
        </p:nvSpPr>
        <p:spPr>
          <a:xfrm>
            <a:off x="219317"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5" name="Google Shape;75;p11"/>
          <p:cNvSpPr txBox="1">
            <a:spLocks noGrp="1"/>
          </p:cNvSpPr>
          <p:nvPr>
            <p:ph type="subTitle" idx="1"/>
          </p:nvPr>
        </p:nvSpPr>
        <p:spPr>
          <a:xfrm>
            <a:off x="219314"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6" name="Google Shape;76;p11"/>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7" name="Google Shape;77;p11"/>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381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8" name="Google Shape;78;p11"/>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79"/>
        <p:cNvGrpSpPr/>
        <p:nvPr/>
      </p:nvGrpSpPr>
      <p:grpSpPr>
        <a:xfrm>
          <a:off x="0" y="0"/>
          <a:ext cx="0" cy="0"/>
          <a:chOff x="0" y="0"/>
          <a:chExt cx="0" cy="0"/>
        </a:xfrm>
      </p:grpSpPr>
      <p:sp>
        <p:nvSpPr>
          <p:cNvPr id="80" name="Google Shape;80;p12"/>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2" name="Google Shape;82;p1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3" name="Google Shape;83;p1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84" name="Google Shape;84;p12"/>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85"/>
        <p:cNvGrpSpPr/>
        <p:nvPr/>
      </p:nvGrpSpPr>
      <p:grpSpPr>
        <a:xfrm>
          <a:off x="0" y="0"/>
          <a:ext cx="0" cy="0"/>
          <a:chOff x="0" y="0"/>
          <a:chExt cx="0" cy="0"/>
        </a:xfrm>
      </p:grpSpPr>
      <p:sp>
        <p:nvSpPr>
          <p:cNvPr id="86" name="Google Shape;86;p13"/>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8" name="Google Shape;88;p1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9" name="Google Shape;89;p1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90" name="Google Shape;90;p13"/>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91"/>
        <p:cNvGrpSpPr/>
        <p:nvPr/>
      </p:nvGrpSpPr>
      <p:grpSpPr>
        <a:xfrm>
          <a:off x="0" y="0"/>
          <a:ext cx="0" cy="0"/>
          <a:chOff x="0" y="0"/>
          <a:chExt cx="0" cy="0"/>
        </a:xfrm>
      </p:grpSpPr>
      <p:sp>
        <p:nvSpPr>
          <p:cNvPr id="92" name="Google Shape;92;p1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93" name="Google Shape;93;p1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94" name="Google Shape;94;p14"/>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5" name="Google Shape;95;p14"/>
          <p:cNvSpPr txBox="1">
            <a:spLocks noGrp="1"/>
          </p:cNvSpPr>
          <p:nvPr>
            <p:ph type="body" idx="1"/>
          </p:nvPr>
        </p:nvSpPr>
        <p:spPr>
          <a:xfrm>
            <a:off x="4624612"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14"/>
          <p:cNvSpPr txBox="1">
            <a:spLocks noGrp="1"/>
          </p:cNvSpPr>
          <p:nvPr>
            <p:ph type="body" idx="2"/>
          </p:nvPr>
        </p:nvSpPr>
        <p:spPr>
          <a:xfrm>
            <a:off x="7209514"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body" idx="3"/>
          </p:nvPr>
        </p:nvSpPr>
        <p:spPr>
          <a:xfrm>
            <a:off x="4624612" y="240062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4"/>
          <p:cNvSpPr txBox="1">
            <a:spLocks noGrp="1"/>
          </p:cNvSpPr>
          <p:nvPr>
            <p:ph type="body" idx="4"/>
          </p:nvPr>
        </p:nvSpPr>
        <p:spPr>
          <a:xfrm>
            <a:off x="7209514" y="240062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body" idx="5"/>
          </p:nvPr>
        </p:nvSpPr>
        <p:spPr>
          <a:xfrm>
            <a:off x="4624612" y="295501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14"/>
          <p:cNvSpPr txBox="1">
            <a:spLocks noGrp="1"/>
          </p:cNvSpPr>
          <p:nvPr>
            <p:ph type="body" idx="6"/>
          </p:nvPr>
        </p:nvSpPr>
        <p:spPr>
          <a:xfrm>
            <a:off x="7209514" y="295501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14"/>
          <p:cNvSpPr txBox="1">
            <a:spLocks noGrp="1"/>
          </p:cNvSpPr>
          <p:nvPr>
            <p:ph type="body" idx="7"/>
          </p:nvPr>
        </p:nvSpPr>
        <p:spPr>
          <a:xfrm>
            <a:off x="4624612" y="350940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14"/>
          <p:cNvSpPr txBox="1">
            <a:spLocks noGrp="1"/>
          </p:cNvSpPr>
          <p:nvPr>
            <p:ph type="body" idx="8"/>
          </p:nvPr>
        </p:nvSpPr>
        <p:spPr>
          <a:xfrm>
            <a:off x="7209514" y="350940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4"/>
          <p:cNvSpPr txBox="1">
            <a:spLocks noGrp="1"/>
          </p:cNvSpPr>
          <p:nvPr>
            <p:ph type="body" idx="9"/>
          </p:nvPr>
        </p:nvSpPr>
        <p:spPr>
          <a:xfrm>
            <a:off x="4624612"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14"/>
          <p:cNvSpPr txBox="1">
            <a:spLocks noGrp="1"/>
          </p:cNvSpPr>
          <p:nvPr>
            <p:ph type="body" idx="13"/>
          </p:nvPr>
        </p:nvSpPr>
        <p:spPr>
          <a:xfrm>
            <a:off x="7209514"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4"/>
          <p:cNvSpPr txBox="1">
            <a:spLocks noGrp="1"/>
          </p:cNvSpPr>
          <p:nvPr>
            <p:ph type="body" idx="14"/>
          </p:nvPr>
        </p:nvSpPr>
        <p:spPr>
          <a:xfrm>
            <a:off x="4624612" y="461818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14"/>
          <p:cNvSpPr txBox="1">
            <a:spLocks noGrp="1"/>
          </p:cNvSpPr>
          <p:nvPr>
            <p:ph type="body" idx="15"/>
          </p:nvPr>
        </p:nvSpPr>
        <p:spPr>
          <a:xfrm>
            <a:off x="7209514" y="461818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7" name="Google Shape;107;p1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08"/>
        <p:cNvGrpSpPr/>
        <p:nvPr/>
      </p:nvGrpSpPr>
      <p:grpSpPr>
        <a:xfrm>
          <a:off x="0" y="0"/>
          <a:ext cx="0" cy="0"/>
          <a:chOff x="0" y="0"/>
          <a:chExt cx="0" cy="0"/>
        </a:xfrm>
      </p:grpSpPr>
      <p:sp>
        <p:nvSpPr>
          <p:cNvPr id="109" name="Google Shape;109;p15"/>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2" name="Google Shape;112;p1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3" name="Google Shape;113;p1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14" name="Google Shape;114;p16"/>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115"/>
        <p:cNvGrpSpPr/>
        <p:nvPr/>
      </p:nvGrpSpPr>
      <p:grpSpPr>
        <a:xfrm>
          <a:off x="0" y="0"/>
          <a:ext cx="0" cy="0"/>
          <a:chOff x="0" y="0"/>
          <a:chExt cx="0" cy="0"/>
        </a:xfrm>
      </p:grpSpPr>
      <p:sp>
        <p:nvSpPr>
          <p:cNvPr id="116" name="Google Shape;116;p17"/>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7" name="Google Shape;117;p1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Allerta"/>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a:p>
        </p:txBody>
      </p:sp>
      <p:pic>
        <p:nvPicPr>
          <p:cNvPr id="118" name="Google Shape;118;p17"/>
          <p:cNvPicPr preferRelativeResize="0"/>
          <p:nvPr/>
        </p:nvPicPr>
        <p:blipFill rotWithShape="1">
          <a:blip r:embed="rId2">
            <a:alphaModFix/>
          </a:blip>
          <a:srcRect/>
          <a:stretch/>
        </p:blipFill>
        <p:spPr>
          <a:xfrm>
            <a:off x="304800" y="6503298"/>
            <a:ext cx="1746600" cy="163837"/>
          </a:xfrm>
          <a:prstGeom prst="rect">
            <a:avLst/>
          </a:prstGeom>
          <a:noFill/>
          <a:ln>
            <a:noFill/>
          </a:ln>
        </p:spPr>
      </p:pic>
      <p:pic>
        <p:nvPicPr>
          <p:cNvPr id="119" name="Google Shape;119;p17"/>
          <p:cNvPicPr preferRelativeResize="0"/>
          <p:nvPr/>
        </p:nvPicPr>
        <p:blipFill rotWithShape="1">
          <a:blip r:embed="rId3">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120"/>
        <p:cNvGrpSpPr/>
        <p:nvPr/>
      </p:nvGrpSpPr>
      <p:grpSpPr>
        <a:xfrm>
          <a:off x="0" y="0"/>
          <a:ext cx="0" cy="0"/>
          <a:chOff x="0" y="0"/>
          <a:chExt cx="0" cy="0"/>
        </a:xfrm>
      </p:grpSpPr>
      <p:sp>
        <p:nvSpPr>
          <p:cNvPr id="121" name="Google Shape;121;p1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22" name="Google Shape;122;p1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23" name="Google Shape;123;p18"/>
          <p:cNvPicPr preferRelativeResize="0"/>
          <p:nvPr/>
        </p:nvPicPr>
        <p:blipFill rotWithShape="1">
          <a:blip r:embed="rId2">
            <a:alphaModFix/>
          </a:blip>
          <a:srcRect/>
          <a:stretch/>
        </p:blipFill>
        <p:spPr>
          <a:xfrm>
            <a:off x="304800" y="6533798"/>
            <a:ext cx="3057300" cy="133389"/>
          </a:xfrm>
          <a:prstGeom prst="rect">
            <a:avLst/>
          </a:prstGeom>
          <a:noFill/>
          <a:ln>
            <a:noFill/>
          </a:ln>
        </p:spPr>
      </p:pic>
      <p:pic>
        <p:nvPicPr>
          <p:cNvPr id="124" name="Google Shape;124;p18"/>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04800" y="279396"/>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27" name="Google Shape;127;p19"/>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1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30" name="Google Shape;130;p1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131" name="Google Shape;131;p19">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32"/>
        <p:cNvGrpSpPr/>
        <p:nvPr/>
      </p:nvGrpSpPr>
      <p:grpSpPr>
        <a:xfrm>
          <a:off x="0" y="0"/>
          <a:ext cx="0" cy="0"/>
          <a:chOff x="0" y="0"/>
          <a:chExt cx="0" cy="0"/>
        </a:xfrm>
      </p:grpSpPr>
      <p:sp>
        <p:nvSpPr>
          <p:cNvPr id="133" name="Google Shape;133;p20"/>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Google Shape;134;p20"/>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35" name="Google Shape;135;p20"/>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20"/>
          <p:cNvSpPr txBox="1">
            <a:spLocks noGrp="1"/>
          </p:cNvSpPr>
          <p:nvPr>
            <p:ph type="body" idx="3"/>
          </p:nvPr>
        </p:nvSpPr>
        <p:spPr>
          <a:xfrm>
            <a:off x="4673600" y="5646676"/>
            <a:ext cx="40131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Google Shape;137;p20"/>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38" name="Google Shape;138;p2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8"/>
        <p:cNvGrpSpPr/>
        <p:nvPr/>
      </p:nvGrpSpPr>
      <p:grpSpPr>
        <a:xfrm>
          <a:off x="0" y="0"/>
          <a:ext cx="0" cy="0"/>
          <a:chOff x="0" y="0"/>
          <a:chExt cx="0" cy="0"/>
        </a:xfrm>
      </p:grpSpPr>
      <p:sp>
        <p:nvSpPr>
          <p:cNvPr id="19" name="Google Shape;19;p3"/>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0" name="Google Shape;20;p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1" name="Google Shape;21;p3"/>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3" name="Google Shape;23;p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4" name="Google Shape;24;p3"/>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39"/>
        <p:cNvGrpSpPr/>
        <p:nvPr/>
      </p:nvGrpSpPr>
      <p:grpSpPr>
        <a:xfrm>
          <a:off x="0" y="0"/>
          <a:ext cx="0" cy="0"/>
          <a:chOff x="0" y="0"/>
          <a:chExt cx="0" cy="0"/>
        </a:xfrm>
      </p:grpSpPr>
      <p:sp>
        <p:nvSpPr>
          <p:cNvPr id="140" name="Google Shape;140;p21"/>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1" name="Google Shape;141;p21"/>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2" name="Google Shape;142;p21"/>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43" name="Google Shape;143;p21"/>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21"/>
          <p:cNvSpPr txBox="1">
            <a:spLocks noGrp="1"/>
          </p:cNvSpPr>
          <p:nvPr>
            <p:ph type="body" idx="4"/>
          </p:nvPr>
        </p:nvSpPr>
        <p:spPr>
          <a:xfrm>
            <a:off x="4673600" y="5646676"/>
            <a:ext cx="4057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p21"/>
          <p:cNvSpPr txBox="1">
            <a:spLocks noGrp="1"/>
          </p:cNvSpPr>
          <p:nvPr>
            <p:ph type="body" idx="5"/>
          </p:nvPr>
        </p:nvSpPr>
        <p:spPr>
          <a:xfrm>
            <a:off x="4673600" y="3354830"/>
            <a:ext cx="40131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Google Shape;146;p2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47" name="Google Shape;147;p2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48"/>
        <p:cNvGrpSpPr/>
        <p:nvPr/>
      </p:nvGrpSpPr>
      <p:grpSpPr>
        <a:xfrm>
          <a:off x="0" y="0"/>
          <a:ext cx="0" cy="0"/>
          <a:chOff x="0" y="0"/>
          <a:chExt cx="0" cy="0"/>
        </a:xfrm>
      </p:grpSpPr>
      <p:sp>
        <p:nvSpPr>
          <p:cNvPr id="149" name="Google Shape;149;p22"/>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Google Shape;150;p22"/>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51" name="Google Shape;151;p22"/>
          <p:cNvSpPr txBox="1">
            <a:spLocks noGrp="1"/>
          </p:cNvSpPr>
          <p:nvPr>
            <p:ph type="body" idx="1"/>
          </p:nvPr>
        </p:nvSpPr>
        <p:spPr>
          <a:xfrm>
            <a:off x="4683119" y="5646676"/>
            <a:ext cx="4003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Google Shape;152;p22"/>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Google Shape;153;p22"/>
          <p:cNvSpPr txBox="1">
            <a:spLocks noGrp="1"/>
          </p:cNvSpPr>
          <p:nvPr>
            <p:ph type="body" idx="4"/>
          </p:nvPr>
        </p:nvSpPr>
        <p:spPr>
          <a:xfrm>
            <a:off x="304800" y="5646676"/>
            <a:ext cx="4225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p2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55" name="Google Shape;155;p2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56"/>
        <p:cNvGrpSpPr/>
        <p:nvPr/>
      </p:nvGrpSpPr>
      <p:grpSpPr>
        <a:xfrm>
          <a:off x="0" y="0"/>
          <a:ext cx="0" cy="0"/>
          <a:chOff x="0" y="0"/>
          <a:chExt cx="0" cy="0"/>
        </a:xfrm>
      </p:grpSpPr>
      <p:sp>
        <p:nvSpPr>
          <p:cNvPr id="157" name="Google Shape;157;p23"/>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8" name="Google Shape;158;p23"/>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Google Shape;159;p23"/>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 name="Google Shape;160;p23"/>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Google Shape;161;p23"/>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62" name="Google Shape;162;p23"/>
          <p:cNvSpPr txBox="1">
            <a:spLocks noGrp="1"/>
          </p:cNvSpPr>
          <p:nvPr>
            <p:ph type="body" idx="1"/>
          </p:nvPr>
        </p:nvSpPr>
        <p:spPr>
          <a:xfrm>
            <a:off x="4533898" y="5646676"/>
            <a:ext cx="41529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p23"/>
          <p:cNvSpPr txBox="1">
            <a:spLocks noGrp="1"/>
          </p:cNvSpPr>
          <p:nvPr>
            <p:ph type="body" idx="6"/>
          </p:nvPr>
        </p:nvSpPr>
        <p:spPr>
          <a:xfrm>
            <a:off x="304800" y="5646676"/>
            <a:ext cx="4159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Google Shape;164;p23"/>
          <p:cNvSpPr txBox="1">
            <a:spLocks noGrp="1"/>
          </p:cNvSpPr>
          <p:nvPr>
            <p:ph type="body" idx="7"/>
          </p:nvPr>
        </p:nvSpPr>
        <p:spPr>
          <a:xfrm>
            <a:off x="4530721" y="3354830"/>
            <a:ext cx="4156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Google Shape;165;p23"/>
          <p:cNvSpPr txBox="1">
            <a:spLocks noGrp="1"/>
          </p:cNvSpPr>
          <p:nvPr>
            <p:ph type="body" idx="8"/>
          </p:nvPr>
        </p:nvSpPr>
        <p:spPr>
          <a:xfrm>
            <a:off x="304801" y="3354830"/>
            <a:ext cx="4159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Google Shape;166;p2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67" name="Google Shape;167;p2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25"/>
        <p:cNvGrpSpPr/>
        <p:nvPr/>
      </p:nvGrpSpPr>
      <p:grpSpPr>
        <a:xfrm>
          <a:off x="0" y="0"/>
          <a:ext cx="0" cy="0"/>
          <a:chOff x="0" y="0"/>
          <a:chExt cx="0" cy="0"/>
        </a:xfrm>
      </p:grpSpPr>
      <p:sp>
        <p:nvSpPr>
          <p:cNvPr id="26" name="Google Shape;26;p4"/>
          <p:cNvSpPr/>
          <p:nvPr/>
        </p:nvSpPr>
        <p:spPr>
          <a:xfrm>
            <a:off x="0" y="0"/>
            <a:ext cx="9144000" cy="6858000"/>
          </a:xfrm>
          <a:prstGeom prst="rect">
            <a:avLst/>
          </a:prstGeom>
          <a:solidFill>
            <a:srgbClr val="1C9963"/>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7" name="Google Shape;27;p4"/>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8" name="Google Shape;28;p4"/>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9" name="Google Shape;29;p4"/>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0" name="Google Shape;30;p4"/>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1" name="Google Shape;31;p4"/>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32" name="Google Shape;32;p4"/>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3"/>
        <p:cNvGrpSpPr/>
        <p:nvPr/>
      </p:nvGrpSpPr>
      <p:grpSpPr>
        <a:xfrm>
          <a:off x="0" y="0"/>
          <a:ext cx="0" cy="0"/>
          <a:chOff x="0" y="0"/>
          <a:chExt cx="0" cy="0"/>
        </a:xfrm>
      </p:grpSpPr>
      <p:sp>
        <p:nvSpPr>
          <p:cNvPr id="34" name="Google Shape;34;p5"/>
          <p:cNvSpPr/>
          <p:nvPr/>
        </p:nvSpPr>
        <p:spPr>
          <a:xfrm>
            <a:off x="0" y="0"/>
            <a:ext cx="9144000" cy="6858000"/>
          </a:xfrm>
          <a:prstGeom prst="rect">
            <a:avLst/>
          </a:prstGeom>
          <a:solidFill>
            <a:srgbClr val="A9B0AC"/>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5" name="Google Shape;35;p5"/>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6" name="Google Shape;36;p5"/>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7" name="Google Shape;37;p5"/>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8" name="Google Shape;38;p5"/>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9" name="Google Shape;39;p5"/>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40" name="Google Shape;40;p5"/>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41"/>
        <p:cNvGrpSpPr/>
        <p:nvPr/>
      </p:nvGrpSpPr>
      <p:grpSpPr>
        <a:xfrm>
          <a:off x="0" y="0"/>
          <a:ext cx="0" cy="0"/>
          <a:chOff x="0" y="0"/>
          <a:chExt cx="0" cy="0"/>
        </a:xfrm>
      </p:grpSpPr>
      <p:sp>
        <p:nvSpPr>
          <p:cNvPr id="42" name="Google Shape;42;p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3" name="Google Shape;43;p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44" name="Google Shape;44;p6"/>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7" name="Google Shape;47;p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8" name="Google Shape;48;p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49" name="Google Shape;49;p7"/>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
        <p:cNvGrpSpPr/>
        <p:nvPr/>
      </p:nvGrpSpPr>
      <p:grpSpPr>
        <a:xfrm>
          <a:off x="0" y="0"/>
          <a:ext cx="0" cy="0"/>
          <a:chOff x="0" y="0"/>
          <a:chExt cx="0" cy="0"/>
        </a:xfrm>
      </p:grpSpPr>
      <p:sp>
        <p:nvSpPr>
          <p:cNvPr id="51" name="Google Shape;51;p8"/>
          <p:cNvSpPr/>
          <p:nvPr/>
        </p:nvSpPr>
        <p:spPr>
          <a:xfrm>
            <a:off x="0" y="0"/>
            <a:ext cx="9144000" cy="6858000"/>
          </a:xfrm>
          <a:prstGeom prst="rect">
            <a:avLst/>
          </a:prstGeom>
          <a:solidFill>
            <a:srgbClr val="464646"/>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2" name="Google Shape;52;p8"/>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3" name="Google Shape;53;p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4" name="Google Shape;54;p8"/>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5" name="Google Shape;55;p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6" name="Google Shape;56;p8"/>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57" name="Google Shape;57;p8"/>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0" name="Google Shape;60;p9"/>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304800" y="2015408"/>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Google Shape;64;p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5" name="Google Shape;65;p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66" name="Google Shape;66;p9">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67"/>
        <p:cNvGrpSpPr/>
        <p:nvPr/>
      </p:nvGrpSpPr>
      <p:grpSpPr>
        <a:xfrm>
          <a:off x="0" y="0"/>
          <a:ext cx="0" cy="0"/>
          <a:chOff x="0" y="0"/>
          <a:chExt cx="0" cy="0"/>
        </a:xfrm>
      </p:grpSpPr>
      <p:sp>
        <p:nvSpPr>
          <p:cNvPr id="68" name="Google Shape;68;p10"/>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9" name="Google Shape;69;p10"/>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 name="Google Shape;70;p10"/>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1" name="Google Shape;71;p10"/>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508000" marR="0" lvl="0" indent="-1651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2" name="Google Shape;72;p10"/>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 name="Google Shape;11;p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edweek.org/ew/contributors/sarah.sparks_3549540.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achievethecore.org/content/upload/SCASS_Text_Complexity_Qualitative_Measures_Lit_Rubric_2.8.pdf" TargetMode="External"/><Relationship Id="rId5" Type="http://schemas.openxmlformats.org/officeDocument/2006/relationships/hyperlink" Target="https://achievethecore.org/content/upload/SCASS_Info_Text_Complexity_Qualitative_Measures_Info_Rubric_2.8.pdf" TargetMode="Externa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drive.google.com/open?id=1-ilGR7yAmVMnK7xcrfnsFaiZDiWf_Gwi" TargetMode="External"/><Relationship Id="rId5" Type="http://schemas.openxmlformats.org/officeDocument/2006/relationships/image" Target="../media/image5.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achievethecore.org/aligned/wp-content/uploads/2016/08/Supports-for-Struggling-Readers-Resource.pdf" TargetMode="Externa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achievethecore.org" TargetMode="External"/><Relationship Id="rId4" Type="http://schemas.openxmlformats.org/officeDocument/2006/relationships/hyperlink" Target="http://www.achievethecore.org/ca-signup"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edweek.org/ew/articles/2018/08/29/are-classroom-reading-groups-the-best-way.html" TargetMode="External"/><Relationship Id="rId2" Type="http://schemas.openxmlformats.org/officeDocument/2006/relationships/hyperlink" Target="https://shanahanonliteracy.com/blog/the-instructional-level-concept-revisited-teaching-with-complex-text#sthash.3oLXN0CP.dpbs" TargetMode="External"/><Relationship Id="rId1" Type="http://schemas.openxmlformats.org/officeDocument/2006/relationships/slideLayout" Target="../slideLayouts/slideLayout2.xml"/><Relationship Id="rId4" Type="http://schemas.openxmlformats.org/officeDocument/2006/relationships/hyperlink" Target="https://achievethecore.org/page/62/why-complex-text-matter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hyperlink" Target="https://event.on24.com/wcc/r/1821775/6B4505162047AF0E8DAACEFCE4A3DD72"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p:nvPr/>
        </p:nvSpPr>
        <p:spPr>
          <a:xfrm>
            <a:off x="-2518771" y="5036553"/>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174" name="Google Shape;174;p24"/>
          <p:cNvSpPr txBox="1">
            <a:spLocks noGrp="1"/>
          </p:cNvSpPr>
          <p:nvPr>
            <p:ph type="ctrTitle"/>
          </p:nvPr>
        </p:nvSpPr>
        <p:spPr>
          <a:xfrm>
            <a:off x="219325" y="2479826"/>
            <a:ext cx="8619900" cy="10620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750"/>
              <a:buFont typeface="Arial"/>
              <a:buNone/>
            </a:pPr>
            <a:r>
              <a:rPr lang="en-US" sz="3000">
                <a:solidFill>
                  <a:schemeClr val="dk1"/>
                </a:solidFill>
              </a:rPr>
              <a:t>Reading Instruction with the End in Mind: Rethinking “Reading Levels”</a:t>
            </a:r>
            <a:endParaRPr sz="3000" i="0" u="none" strike="noStrike" cap="none">
              <a:solidFill>
                <a:srgbClr val="50514F"/>
              </a:solidFill>
            </a:endParaRPr>
          </a:p>
        </p:txBody>
      </p:sp>
      <p:sp>
        <p:nvSpPr>
          <p:cNvPr id="175" name="Google Shape;175;p24"/>
          <p:cNvSpPr txBox="1">
            <a:spLocks noGrp="1"/>
          </p:cNvSpPr>
          <p:nvPr>
            <p:ph type="subTitle" idx="1"/>
          </p:nvPr>
        </p:nvSpPr>
        <p:spPr>
          <a:xfrm>
            <a:off x="262043" y="3541832"/>
            <a:ext cx="8619900" cy="7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500"/>
              <a:buFont typeface="Arial"/>
              <a:buNone/>
            </a:pPr>
            <a:r>
              <a:rPr lang="en-US" sz="2000" b="0" i="0" u="none" strike="noStrike" cap="none">
                <a:solidFill>
                  <a:srgbClr val="575757"/>
                </a:solidFill>
                <a:latin typeface="Lucida Sans"/>
                <a:ea typeface="Lucida Sans"/>
                <a:cs typeface="Lucida Sans"/>
                <a:sym typeface="Lucida Sans"/>
              </a:rPr>
              <a:t>Core Advocates Monthly Webinar</a:t>
            </a:r>
            <a:endParaRPr/>
          </a:p>
          <a:p>
            <a:pPr marL="0" marR="0" lvl="0" indent="0" algn="l" rtl="0">
              <a:lnSpc>
                <a:spcPct val="100000"/>
              </a:lnSpc>
              <a:spcBef>
                <a:spcPts val="400"/>
              </a:spcBef>
              <a:spcAft>
                <a:spcPts val="0"/>
              </a:spcAft>
              <a:buClr>
                <a:srgbClr val="595959"/>
              </a:buClr>
              <a:buSzPts val="500"/>
              <a:buFont typeface="Arial"/>
              <a:buNone/>
            </a:pPr>
            <a:r>
              <a:rPr lang="en-US">
                <a:solidFill>
                  <a:srgbClr val="575757"/>
                </a:solidFill>
              </a:rPr>
              <a:t>December 5, 2018</a:t>
            </a:r>
            <a:endParaRPr/>
          </a:p>
        </p:txBody>
      </p:sp>
      <p:pic>
        <p:nvPicPr>
          <p:cNvPr id="176" name="Google Shape;176;p24"/>
          <p:cNvPicPr preferRelativeResize="0"/>
          <p:nvPr/>
        </p:nvPicPr>
        <p:blipFill>
          <a:blip r:embed="rId3">
            <a:alphaModFix/>
          </a:blip>
          <a:stretch>
            <a:fillRect/>
          </a:stretch>
        </p:blipFill>
        <p:spPr>
          <a:xfrm>
            <a:off x="4061075" y="4905950"/>
            <a:ext cx="1329675" cy="1329675"/>
          </a:xfrm>
          <a:prstGeom prst="rect">
            <a:avLst/>
          </a:prstGeom>
          <a:noFill/>
          <a:ln>
            <a:noFill/>
          </a:ln>
        </p:spPr>
      </p:pic>
      <p:sp>
        <p:nvSpPr>
          <p:cNvPr id="177" name="Google Shape;177;p24"/>
          <p:cNvSpPr/>
          <p:nvPr/>
        </p:nvSpPr>
        <p:spPr>
          <a:xfrm>
            <a:off x="5192875" y="5139150"/>
            <a:ext cx="933300" cy="7101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txBox="1"/>
          <p:nvPr/>
        </p:nvSpPr>
        <p:spPr>
          <a:xfrm>
            <a:off x="6213455" y="4557400"/>
            <a:ext cx="2668500" cy="15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accent4"/>
                </a:solidFill>
                <a:latin typeface="Lucida Sans"/>
                <a:ea typeface="Lucida Sans"/>
                <a:cs typeface="Lucida Sans"/>
                <a:sym typeface="Lucida Sans"/>
              </a:rPr>
              <a:t>The webinar will begin shortly. </a:t>
            </a:r>
            <a:endParaRPr sz="1800">
              <a:solidFill>
                <a:schemeClr val="accent4"/>
              </a:solidFill>
              <a:latin typeface="Lucida Sans"/>
              <a:ea typeface="Lucida Sans"/>
              <a:cs typeface="Lucida Sans"/>
              <a:sym typeface="Lucida Sans"/>
            </a:endParaRPr>
          </a:p>
          <a:p>
            <a:pPr marL="0" lvl="0" indent="0" algn="l" rtl="0">
              <a:spcBef>
                <a:spcPts val="0"/>
              </a:spcBef>
              <a:spcAft>
                <a:spcPts val="0"/>
              </a:spcAft>
              <a:buNone/>
            </a:pPr>
            <a:r>
              <a:rPr lang="en-US" sz="1800">
                <a:solidFill>
                  <a:schemeClr val="accent4"/>
                </a:solidFill>
                <a:latin typeface="Lucida Sans"/>
                <a:ea typeface="Lucida Sans"/>
                <a:cs typeface="Lucida Sans"/>
                <a:sym typeface="Lucida Sans"/>
              </a:rPr>
              <a:t>Check your Resource widget to preview the resources for today’s session!</a:t>
            </a:r>
            <a:endParaRPr sz="1800">
              <a:solidFill>
                <a:schemeClr val="accent4"/>
              </a:solidFill>
              <a:latin typeface="Lucida Sans"/>
              <a:ea typeface="Lucida Sans"/>
              <a:cs typeface="Lucida Sans"/>
              <a:sym typeface="Lucid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216568" y="2587889"/>
            <a:ext cx="8620500" cy="197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Allerta"/>
              <a:buNone/>
            </a:pPr>
            <a:r>
              <a:rPr lang="en-US">
                <a:latin typeface="Lucida Sans"/>
                <a:ea typeface="Lucida Sans"/>
                <a:cs typeface="Lucida Sans"/>
                <a:sym typeface="Lucida Sans"/>
              </a:rPr>
              <a:t>Poll:</a:t>
            </a:r>
            <a:endParaRPr>
              <a:latin typeface="Lucida Sans"/>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r>
              <a:rPr lang="en-US">
                <a:latin typeface="Lucida Sans"/>
                <a:ea typeface="Lucida Sans"/>
                <a:cs typeface="Lucida Sans"/>
                <a:sym typeface="Lucida Sans"/>
              </a:rPr>
              <a:t>My school, district, or educators I work with use reading levels </a:t>
            </a:r>
            <a:r>
              <a:rPr lang="en-US"/>
              <a:t>for guided reading instruction</a:t>
            </a:r>
            <a:r>
              <a:rPr lang="en-US">
                <a:latin typeface="Lucida Sans"/>
                <a:ea typeface="Lucida Sans"/>
                <a:cs typeface="Lucida Sans"/>
                <a:sym typeface="Lucida Sans"/>
              </a:rPr>
              <a:t>:</a:t>
            </a:r>
            <a:endParaRPr>
              <a:latin typeface="Lucida Sans"/>
              <a:ea typeface="Lucida Sans"/>
              <a:cs typeface="Lucida Sans"/>
              <a:sym typeface="Lucida Sans"/>
            </a:endParaRPr>
          </a:p>
          <a:p>
            <a:pPr marL="457200" marR="0" lvl="0" indent="-406400" algn="ctr" rtl="0">
              <a:lnSpc>
                <a:spcPct val="100000"/>
              </a:lnSpc>
              <a:spcBef>
                <a:spcPts val="0"/>
              </a:spcBef>
              <a:spcAft>
                <a:spcPts val="0"/>
              </a:spcAft>
              <a:buClr>
                <a:schemeClr val="lt1"/>
              </a:buClr>
              <a:buSzPts val="2800"/>
              <a:buFont typeface="Lucida Sans"/>
              <a:buAutoNum type="alphaLcParenR"/>
            </a:pPr>
            <a:r>
              <a:rPr lang="en-US">
                <a:latin typeface="Lucida Sans"/>
                <a:ea typeface="Lucida Sans"/>
                <a:cs typeface="Lucida Sans"/>
                <a:sym typeface="Lucida Sans"/>
              </a:rPr>
              <a:t>often</a:t>
            </a:r>
            <a:endParaRPr>
              <a:latin typeface="Lucida Sans"/>
              <a:ea typeface="Lucida Sans"/>
              <a:cs typeface="Lucida Sans"/>
              <a:sym typeface="Lucida Sans"/>
            </a:endParaRPr>
          </a:p>
          <a:p>
            <a:pPr marL="457200" marR="0" lvl="0" indent="-406400" algn="ctr" rtl="0">
              <a:lnSpc>
                <a:spcPct val="100000"/>
              </a:lnSpc>
              <a:spcBef>
                <a:spcPts val="0"/>
              </a:spcBef>
              <a:spcAft>
                <a:spcPts val="0"/>
              </a:spcAft>
              <a:buClr>
                <a:schemeClr val="lt1"/>
              </a:buClr>
              <a:buSzPts val="2800"/>
              <a:buFont typeface="Lucida Sans"/>
              <a:buAutoNum type="alphaLcParenR"/>
            </a:pPr>
            <a:r>
              <a:rPr lang="en-US">
                <a:latin typeface="Lucida Sans"/>
                <a:ea typeface="Lucida Sans"/>
                <a:cs typeface="Lucida Sans"/>
                <a:sym typeface="Lucida Sans"/>
              </a:rPr>
              <a:t>always</a:t>
            </a:r>
            <a:endParaRPr>
              <a:latin typeface="Lucida Sans"/>
              <a:ea typeface="Lucida Sans"/>
              <a:cs typeface="Lucida Sans"/>
              <a:sym typeface="Lucida Sans"/>
            </a:endParaRPr>
          </a:p>
          <a:p>
            <a:pPr marL="457200" marR="0" lvl="0" indent="-406400" algn="ctr" rtl="0">
              <a:lnSpc>
                <a:spcPct val="100000"/>
              </a:lnSpc>
              <a:spcBef>
                <a:spcPts val="0"/>
              </a:spcBef>
              <a:spcAft>
                <a:spcPts val="0"/>
              </a:spcAft>
              <a:buClr>
                <a:schemeClr val="lt1"/>
              </a:buClr>
              <a:buSzPts val="2800"/>
              <a:buFont typeface="Lucida Sans"/>
              <a:buAutoNum type="alphaLcParenR"/>
            </a:pPr>
            <a:r>
              <a:rPr lang="en-US">
                <a:latin typeface="Lucida Sans"/>
                <a:ea typeface="Lucida Sans"/>
                <a:cs typeface="Lucida Sans"/>
                <a:sym typeface="Lucida Sans"/>
              </a:rPr>
              <a:t>rarely</a:t>
            </a:r>
            <a:endParaRPr>
              <a:latin typeface="Lucida Sans"/>
              <a:ea typeface="Lucida Sans"/>
              <a:cs typeface="Lucida Sans"/>
              <a:sym typeface="Lucida Sans"/>
            </a:endParaRPr>
          </a:p>
          <a:p>
            <a:pPr marL="457200" marR="0" lvl="0" indent="-406400" algn="ctr" rtl="0">
              <a:lnSpc>
                <a:spcPct val="100000"/>
              </a:lnSpc>
              <a:spcBef>
                <a:spcPts val="0"/>
              </a:spcBef>
              <a:spcAft>
                <a:spcPts val="0"/>
              </a:spcAft>
              <a:buClr>
                <a:schemeClr val="lt1"/>
              </a:buClr>
              <a:buSzPts val="2800"/>
              <a:buFont typeface="Lucida Sans"/>
              <a:buAutoNum type="alphaLcParenR"/>
            </a:pPr>
            <a:r>
              <a:rPr lang="en-US">
                <a:latin typeface="Lucida Sans"/>
                <a:ea typeface="Lucida Sans"/>
                <a:cs typeface="Lucida Sans"/>
                <a:sym typeface="Lucida Sans"/>
              </a:rPr>
              <a:t>never</a:t>
            </a:r>
            <a:endParaRPr>
              <a:latin typeface="Lucida Sans"/>
              <a:ea typeface="Lucida Sans"/>
              <a:cs typeface="Lucida Sans"/>
              <a:sym typeface="Lucida Sans"/>
            </a:endParaRPr>
          </a:p>
          <a:p>
            <a:pPr marL="457200" marR="0" lvl="0" indent="0" algn="ctr" rtl="0">
              <a:lnSpc>
                <a:spcPct val="100000"/>
              </a:lnSpc>
              <a:spcBef>
                <a:spcPts val="0"/>
              </a:spcBef>
              <a:spcAft>
                <a:spcPts val="0"/>
              </a:spcAft>
              <a:buNone/>
            </a:pPr>
            <a:br>
              <a:rPr lang="en-US" sz="2800" b="0" i="0" u="none" strike="noStrike" cap="none">
                <a:solidFill>
                  <a:schemeClr val="lt1"/>
                </a:solidFill>
                <a:latin typeface="Lucida Sans"/>
                <a:ea typeface="Lucida Sans"/>
                <a:cs typeface="Lucida Sans"/>
                <a:sym typeface="Lucida Sans"/>
              </a:rPr>
            </a:br>
            <a:endParaRPr sz="1200">
              <a:latin typeface="Lucida Sans"/>
              <a:ea typeface="Lucida Sans"/>
              <a:cs typeface="Lucida Sans"/>
              <a:sym typeface="Lucid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Research Does Not Support Leveled Reading Instruction Across All Grades</a:t>
            </a:r>
            <a:endParaRPr sz="2800">
              <a:latin typeface="Lucida Sans"/>
              <a:ea typeface="Lucida Sans"/>
              <a:cs typeface="Lucida Sans"/>
              <a:sym typeface="Lucida Sans"/>
            </a:endParaRPr>
          </a:p>
        </p:txBody>
      </p:sp>
      <p:sp>
        <p:nvSpPr>
          <p:cNvPr id="253" name="Google Shape;253;p34"/>
          <p:cNvSpPr txBox="1">
            <a:spLocks noGrp="1"/>
          </p:cNvSpPr>
          <p:nvPr>
            <p:ph type="body" idx="1"/>
          </p:nvPr>
        </p:nvSpPr>
        <p:spPr>
          <a:xfrm>
            <a:off x="4793300" y="1714475"/>
            <a:ext cx="4135500" cy="45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3000">
                <a:solidFill>
                  <a:srgbClr val="54504F"/>
                </a:solidFill>
                <a:highlight>
                  <a:srgbClr val="FFFFFF"/>
                </a:highlight>
                <a:latin typeface="Lucida Sans"/>
                <a:ea typeface="Lucida Sans"/>
                <a:cs typeface="Lucida Sans"/>
                <a:sym typeface="Lucida Sans"/>
              </a:rPr>
              <a:t>“...kids taught from grade level materials do as well as those at an instructional level—or the instructional level placements have led to less learning.”</a:t>
            </a:r>
            <a:endParaRPr sz="3000">
              <a:latin typeface="Lucida Sans"/>
              <a:ea typeface="Lucida Sans"/>
              <a:cs typeface="Lucida Sans"/>
              <a:sym typeface="Lucida Sans"/>
            </a:endParaRPr>
          </a:p>
        </p:txBody>
      </p:sp>
      <p:pic>
        <p:nvPicPr>
          <p:cNvPr id="254" name="Google Shape;254;p34"/>
          <p:cNvPicPr preferRelativeResize="0"/>
          <p:nvPr/>
        </p:nvPicPr>
        <p:blipFill>
          <a:blip r:embed="rId3">
            <a:alphaModFix/>
          </a:blip>
          <a:stretch>
            <a:fillRect/>
          </a:stretch>
        </p:blipFill>
        <p:spPr>
          <a:xfrm>
            <a:off x="462388" y="4744762"/>
            <a:ext cx="3571875" cy="704850"/>
          </a:xfrm>
          <a:prstGeom prst="rect">
            <a:avLst/>
          </a:prstGeom>
          <a:noFill/>
          <a:ln>
            <a:noFill/>
          </a:ln>
        </p:spPr>
      </p:pic>
      <p:sp>
        <p:nvSpPr>
          <p:cNvPr id="255" name="Google Shape;255;p34"/>
          <p:cNvSpPr txBox="1"/>
          <p:nvPr/>
        </p:nvSpPr>
        <p:spPr>
          <a:xfrm>
            <a:off x="462400" y="1953900"/>
            <a:ext cx="3631200" cy="147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i="1">
                <a:solidFill>
                  <a:schemeClr val="dk2"/>
                </a:solidFill>
                <a:latin typeface="Lucida Sans"/>
                <a:ea typeface="Lucida Sans"/>
                <a:cs typeface="Lucida Sans"/>
                <a:sym typeface="Lucida Sans"/>
              </a:rPr>
              <a:t>The Instructional Level Concept Revisited: Teaching with Complex Text</a:t>
            </a:r>
            <a:endParaRPr sz="2600" i="1">
              <a:solidFill>
                <a:schemeClr val="dk2"/>
              </a:solidFill>
              <a:latin typeface="Lucida Sans"/>
              <a:ea typeface="Lucida Sans"/>
              <a:cs typeface="Lucida Sans"/>
              <a:sym typeface="Lucida Sans"/>
            </a:endParaRPr>
          </a:p>
          <a:p>
            <a:pPr marL="0" lvl="0" indent="0" algn="l" rtl="0">
              <a:spcBef>
                <a:spcPts val="0"/>
              </a:spcBef>
              <a:spcAft>
                <a:spcPts val="0"/>
              </a:spcAft>
              <a:buNone/>
            </a:pPr>
            <a:endParaRPr sz="2600" i="1">
              <a:solidFill>
                <a:schemeClr val="dk2"/>
              </a:solidFill>
              <a:latin typeface="Lucida Sans"/>
              <a:ea typeface="Lucida Sans"/>
              <a:cs typeface="Lucida Sans"/>
              <a:sym typeface="Lucida Sans"/>
            </a:endParaRPr>
          </a:p>
          <a:p>
            <a:pPr marL="0" lvl="0" indent="0" algn="l" rtl="0">
              <a:spcBef>
                <a:spcPts val="0"/>
              </a:spcBef>
              <a:spcAft>
                <a:spcPts val="0"/>
              </a:spcAft>
              <a:buNone/>
            </a:pPr>
            <a:r>
              <a:rPr lang="en-US" sz="2600" i="1">
                <a:solidFill>
                  <a:schemeClr val="dk2"/>
                </a:solidFill>
                <a:latin typeface="Lucida Sans"/>
                <a:ea typeface="Lucida Sans"/>
                <a:cs typeface="Lucida Sans"/>
                <a:sym typeface="Lucida Sans"/>
              </a:rPr>
              <a:t>Tim Shanahan</a:t>
            </a:r>
            <a:endParaRPr sz="2600" i="1">
              <a:solidFill>
                <a:schemeClr val="dk2"/>
              </a:solidFill>
              <a:latin typeface="Lucida Sans"/>
              <a:ea typeface="Lucida Sans"/>
              <a:cs typeface="Lucida Sans"/>
              <a:sym typeface="Lucid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Leveled Reading is Prominent Across America’s Classrooms </a:t>
            </a:r>
            <a:endParaRPr sz="2800">
              <a:latin typeface="Lucida Sans"/>
              <a:ea typeface="Lucida Sans"/>
              <a:cs typeface="Lucida Sans"/>
              <a:sym typeface="Lucida Sans"/>
            </a:endParaRPr>
          </a:p>
        </p:txBody>
      </p:sp>
      <p:sp>
        <p:nvSpPr>
          <p:cNvPr id="262" name="Google Shape;262;p35"/>
          <p:cNvSpPr txBox="1">
            <a:spLocks noGrp="1"/>
          </p:cNvSpPr>
          <p:nvPr>
            <p:ph type="body" idx="1"/>
          </p:nvPr>
        </p:nvSpPr>
        <p:spPr>
          <a:xfrm>
            <a:off x="100013" y="1673650"/>
            <a:ext cx="5133187" cy="4526100"/>
          </a:xfrm>
          <a:prstGeom prst="rect">
            <a:avLst/>
          </a:prstGeom>
        </p:spPr>
        <p:txBody>
          <a:bodyPr spcFirstLastPara="1" wrap="square" lIns="91425" tIns="91425" rIns="91425" bIns="91425" anchor="t" anchorCtr="0">
            <a:noAutofit/>
          </a:bodyPr>
          <a:lstStyle/>
          <a:p>
            <a:pPr marL="558800" lvl="0" indent="-196850" algn="l" rtl="0">
              <a:spcBef>
                <a:spcPts val="440"/>
              </a:spcBef>
              <a:spcAft>
                <a:spcPts val="0"/>
              </a:spcAft>
              <a:buSzPts val="1900"/>
              <a:buFont typeface="Lucida Sans"/>
              <a:buChar char="●"/>
            </a:pPr>
            <a:r>
              <a:rPr lang="en-US" sz="1900" dirty="0">
                <a:latin typeface="Lucida Sans"/>
                <a:ea typeface="Lucida Sans"/>
                <a:cs typeface="Lucida Sans"/>
                <a:sym typeface="Lucida Sans"/>
              </a:rPr>
              <a:t>More teachers are selecting texts for their students based on reading level than grade level since 2010.</a:t>
            </a:r>
            <a:endParaRPr sz="1900" dirty="0">
              <a:latin typeface="Lucida Sans"/>
              <a:ea typeface="Lucida Sans"/>
              <a:cs typeface="Lucida Sans"/>
              <a:sym typeface="Lucida Sans"/>
            </a:endParaRPr>
          </a:p>
          <a:p>
            <a:pPr marL="558800" lvl="0" indent="-196850" algn="l" rtl="0">
              <a:spcBef>
                <a:spcPts val="440"/>
              </a:spcBef>
              <a:spcAft>
                <a:spcPts val="0"/>
              </a:spcAft>
              <a:buSzPts val="1900"/>
              <a:buFont typeface="Lucida Sans"/>
              <a:buChar char="●"/>
            </a:pPr>
            <a:r>
              <a:rPr lang="en-US" sz="1900" dirty="0">
                <a:latin typeface="Lucida Sans"/>
                <a:ea typeface="Lucida Sans"/>
                <a:cs typeface="Lucida Sans"/>
                <a:sym typeface="Lucida Sans"/>
              </a:rPr>
              <a:t>“Yet research suggests that teachers can’t pinpoint students’ reading levels precisely. And even if they could, giving them a steady diet of relatively easy texts doesn’t support learning effectively.”</a:t>
            </a:r>
            <a:endParaRPr sz="1900" dirty="0">
              <a:latin typeface="Lucida Sans"/>
              <a:ea typeface="Lucida Sans"/>
              <a:cs typeface="Lucida Sans"/>
              <a:sym typeface="Lucida Sans"/>
            </a:endParaRPr>
          </a:p>
          <a:p>
            <a:pPr marL="558800" lvl="0" indent="-196850" algn="l" rtl="0">
              <a:spcBef>
                <a:spcPts val="440"/>
              </a:spcBef>
              <a:spcAft>
                <a:spcPts val="0"/>
              </a:spcAft>
              <a:buSzPts val="1900"/>
              <a:buFont typeface="Lucida Sans"/>
              <a:buChar char="●"/>
            </a:pPr>
            <a:r>
              <a:rPr lang="en-US" sz="1900" dirty="0">
                <a:latin typeface="Lucida Sans"/>
                <a:ea typeface="Lucida Sans"/>
                <a:cs typeface="Lucida Sans"/>
                <a:sym typeface="Lucida Sans"/>
              </a:rPr>
              <a:t>If we want teachers to assign texts based on students’ grade levels—rather than their reading levels—we need to do more to help them bridge the gap between the two.</a:t>
            </a:r>
            <a:endParaRPr sz="1900" dirty="0">
              <a:latin typeface="Lucida Sans"/>
              <a:ea typeface="Lucida Sans"/>
              <a:cs typeface="Lucida Sans"/>
              <a:sym typeface="Lucida Sans"/>
            </a:endParaRPr>
          </a:p>
          <a:p>
            <a:pPr marL="558800" lvl="0" indent="-76200" algn="l" rtl="0">
              <a:spcBef>
                <a:spcPts val="440"/>
              </a:spcBef>
              <a:spcAft>
                <a:spcPts val="0"/>
              </a:spcAft>
              <a:buNone/>
            </a:pPr>
            <a:endParaRPr sz="1900" dirty="0"/>
          </a:p>
        </p:txBody>
      </p:sp>
      <p:pic>
        <p:nvPicPr>
          <p:cNvPr id="263" name="Google Shape;263;p35"/>
          <p:cNvPicPr preferRelativeResize="0"/>
          <p:nvPr/>
        </p:nvPicPr>
        <p:blipFill>
          <a:blip r:embed="rId3">
            <a:alphaModFix/>
          </a:blip>
          <a:stretch>
            <a:fillRect/>
          </a:stretch>
        </p:blipFill>
        <p:spPr>
          <a:xfrm>
            <a:off x="5768125" y="1816400"/>
            <a:ext cx="2895600" cy="3746500"/>
          </a:xfrm>
          <a:prstGeom prst="rect">
            <a:avLst/>
          </a:prstGeom>
          <a:noFill/>
          <a:ln w="9525" cap="flat" cmpd="sng">
            <a:solidFill>
              <a:srgbClr val="0B5394"/>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223625" y="282750"/>
            <a:ext cx="88071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Leveled reading instruction does not close gaps over time</a:t>
            </a:r>
            <a:endParaRPr sz="2800">
              <a:latin typeface="Lucida Sans"/>
              <a:ea typeface="Lucida Sans"/>
              <a:cs typeface="Lucida Sans"/>
              <a:sym typeface="Lucida Sans"/>
            </a:endParaRPr>
          </a:p>
        </p:txBody>
      </p:sp>
      <p:sp>
        <p:nvSpPr>
          <p:cNvPr id="270" name="Google Shape;270;p36"/>
          <p:cNvSpPr txBox="1">
            <a:spLocks noGrp="1"/>
          </p:cNvSpPr>
          <p:nvPr>
            <p:ph type="body" idx="1"/>
          </p:nvPr>
        </p:nvSpPr>
        <p:spPr>
          <a:xfrm>
            <a:off x="147425" y="1693950"/>
            <a:ext cx="3663600" cy="4526100"/>
          </a:xfrm>
          <a:prstGeom prst="rect">
            <a:avLst/>
          </a:prstGeom>
        </p:spPr>
        <p:txBody>
          <a:bodyPr spcFirstLastPara="1" wrap="square" lIns="91425" tIns="91425" rIns="91425" bIns="91425" anchor="t" anchorCtr="0">
            <a:noAutofit/>
          </a:bodyPr>
          <a:lstStyle/>
          <a:p>
            <a:pPr marL="558800" lvl="0" indent="-215900" algn="l" rtl="0">
              <a:spcBef>
                <a:spcPts val="440"/>
              </a:spcBef>
              <a:spcAft>
                <a:spcPts val="0"/>
              </a:spcAft>
              <a:buSzPts val="2200"/>
              <a:buFont typeface="Lucida Sans"/>
              <a:buChar char="●"/>
            </a:pPr>
            <a:r>
              <a:rPr lang="en-US" sz="2100" dirty="0">
                <a:latin typeface="Lucida Sans"/>
                <a:ea typeface="Lucida Sans"/>
                <a:cs typeface="Lucida Sans"/>
                <a:sym typeface="Lucida Sans"/>
              </a:rPr>
              <a:t>Study followed 12,000 K-3 students over time, looking at guided reading group placement and reading performance.</a:t>
            </a:r>
            <a:endParaRPr sz="2100" dirty="0">
              <a:latin typeface="Lucida Sans"/>
              <a:ea typeface="Lucida Sans"/>
              <a:cs typeface="Lucida Sans"/>
              <a:sym typeface="Lucida Sans"/>
            </a:endParaRPr>
          </a:p>
          <a:p>
            <a:pPr marL="558800" lvl="0" indent="-215900" algn="l" rtl="0">
              <a:spcBef>
                <a:spcPts val="0"/>
              </a:spcBef>
              <a:spcAft>
                <a:spcPts val="0"/>
              </a:spcAft>
              <a:buSzPts val="2200"/>
              <a:buFont typeface="Lucida Sans"/>
              <a:buChar char="●"/>
            </a:pPr>
            <a:r>
              <a:rPr lang="en-US" sz="2100" dirty="0">
                <a:latin typeface="Lucida Sans"/>
                <a:ea typeface="Lucida Sans"/>
                <a:cs typeface="Lucida Sans"/>
                <a:sym typeface="Lucida Sans"/>
              </a:rPr>
              <a:t>Found that students placed in the lowest groups in kindergarten never caught up to those placed in the highest group.</a:t>
            </a:r>
            <a:endParaRPr sz="2100" dirty="0">
              <a:latin typeface="Lucida Sans"/>
              <a:ea typeface="Lucida Sans"/>
              <a:cs typeface="Lucida Sans"/>
              <a:sym typeface="Lucida Sans"/>
            </a:endParaRPr>
          </a:p>
        </p:txBody>
      </p:sp>
      <p:pic>
        <p:nvPicPr>
          <p:cNvPr id="271" name="Google Shape;271;p36"/>
          <p:cNvPicPr preferRelativeResize="0"/>
          <p:nvPr/>
        </p:nvPicPr>
        <p:blipFill>
          <a:blip r:embed="rId3">
            <a:alphaModFix/>
          </a:blip>
          <a:stretch>
            <a:fillRect/>
          </a:stretch>
        </p:blipFill>
        <p:spPr>
          <a:xfrm>
            <a:off x="3965063" y="1811663"/>
            <a:ext cx="4902924" cy="3107375"/>
          </a:xfrm>
          <a:prstGeom prst="rect">
            <a:avLst/>
          </a:prstGeom>
          <a:noFill/>
          <a:ln w="2857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
        <p:nvSpPr>
          <p:cNvPr id="272" name="Google Shape;272;p36"/>
          <p:cNvSpPr txBox="1"/>
          <p:nvPr/>
        </p:nvSpPr>
        <p:spPr>
          <a:xfrm>
            <a:off x="4051475" y="4847750"/>
            <a:ext cx="4730100" cy="1680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2400"/>
              </a:spcBef>
              <a:spcAft>
                <a:spcPts val="0"/>
              </a:spcAft>
              <a:buNone/>
            </a:pPr>
            <a:r>
              <a:rPr lang="en-US" sz="2300" b="1">
                <a:solidFill>
                  <a:schemeClr val="dk1"/>
                </a:solidFill>
                <a:latin typeface="Lucida Sans"/>
                <a:ea typeface="Lucida Sans"/>
                <a:cs typeface="Lucida Sans"/>
                <a:sym typeface="Lucida Sans"/>
              </a:rPr>
              <a:t>Are Classroom Reading Groups the Best Way to Teach Reading? Maybe Not.</a:t>
            </a:r>
            <a:endParaRPr sz="2300" b="1">
              <a:solidFill>
                <a:schemeClr val="dk1"/>
              </a:solidFill>
              <a:latin typeface="Lucida Sans"/>
              <a:ea typeface="Lucida Sans"/>
              <a:cs typeface="Lucida Sans"/>
              <a:sym typeface="Lucida Sans"/>
            </a:endParaRPr>
          </a:p>
          <a:p>
            <a:pPr marL="0" lvl="0" indent="0" algn="l" rtl="0">
              <a:lnSpc>
                <a:spcPct val="115000"/>
              </a:lnSpc>
              <a:spcBef>
                <a:spcPts val="600"/>
              </a:spcBef>
              <a:spcAft>
                <a:spcPts val="0"/>
              </a:spcAft>
              <a:buNone/>
            </a:pPr>
            <a:r>
              <a:rPr lang="en-US" sz="1100">
                <a:solidFill>
                  <a:schemeClr val="dk1"/>
                </a:solidFill>
                <a:latin typeface="Lucida Sans"/>
                <a:ea typeface="Lucida Sans"/>
                <a:cs typeface="Lucida Sans"/>
                <a:sym typeface="Lucida Sans"/>
              </a:rPr>
              <a:t>By</a:t>
            </a:r>
            <a:r>
              <a:rPr lang="en-US" sz="1100">
                <a:solidFill>
                  <a:schemeClr val="dk1"/>
                </a:solidFill>
                <a:uFill>
                  <a:noFill/>
                </a:uFill>
                <a:latin typeface="Lucida Sans"/>
                <a:ea typeface="Lucida Sans"/>
                <a:cs typeface="Lucida Sans"/>
                <a:sym typeface="Lucida Sans"/>
                <a:hlinkClick r:id="rId4"/>
              </a:rPr>
              <a:t> </a:t>
            </a:r>
            <a:r>
              <a:rPr lang="en-US" sz="1100" u="sng">
                <a:solidFill>
                  <a:schemeClr val="accent5"/>
                </a:solidFill>
                <a:latin typeface="Lucida Sans"/>
                <a:ea typeface="Lucida Sans"/>
                <a:cs typeface="Lucida Sans"/>
                <a:sym typeface="Lucida Sans"/>
                <a:hlinkClick r:id="rId4"/>
              </a:rPr>
              <a:t>Sarah D. Sparks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t>This means, we are meeting students where they are...</a:t>
            </a:r>
            <a:endParaRPr sz="3000"/>
          </a:p>
        </p:txBody>
      </p:sp>
      <p:sp>
        <p:nvSpPr>
          <p:cNvPr id="279" name="Google Shape;279;p37"/>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endParaRPr/>
          </a:p>
          <a:p>
            <a:pPr marL="0" lvl="0" indent="0" algn="l" rtl="0">
              <a:spcBef>
                <a:spcPts val="440"/>
              </a:spcBef>
              <a:spcAft>
                <a:spcPts val="0"/>
              </a:spcAft>
              <a:buNone/>
            </a:pPr>
            <a:endParaRPr/>
          </a:p>
          <a:p>
            <a:pPr marL="0" lvl="0" indent="0" algn="l" rtl="0">
              <a:spcBef>
                <a:spcPts val="440"/>
              </a:spcBef>
              <a:spcAft>
                <a:spcPts val="0"/>
              </a:spcAft>
              <a:buNone/>
            </a:pPr>
            <a:endParaRPr/>
          </a:p>
          <a:p>
            <a:pPr marL="0" lvl="0" indent="0" algn="l" rtl="0">
              <a:spcBef>
                <a:spcPts val="440"/>
              </a:spcBef>
              <a:spcAft>
                <a:spcPts val="0"/>
              </a:spcAft>
              <a:buNone/>
            </a:pPr>
            <a:endParaRPr/>
          </a:p>
          <a:p>
            <a:pPr marL="0" lvl="0" indent="0" algn="l" rtl="0">
              <a:spcBef>
                <a:spcPts val="440"/>
              </a:spcBef>
              <a:spcAft>
                <a:spcPts val="0"/>
              </a:spcAft>
              <a:buNone/>
            </a:pPr>
            <a:endParaRPr/>
          </a:p>
          <a:p>
            <a:pPr marL="0" lvl="0" indent="0" algn="l" rtl="0">
              <a:spcBef>
                <a:spcPts val="440"/>
              </a:spcBef>
              <a:spcAft>
                <a:spcPts val="0"/>
              </a:spcAft>
              <a:buNone/>
            </a:pPr>
            <a:endParaRPr/>
          </a:p>
          <a:p>
            <a:pPr marL="0" lvl="0" indent="0" algn="l" rtl="0">
              <a:spcBef>
                <a:spcPts val="440"/>
              </a:spcBef>
              <a:spcAft>
                <a:spcPts val="0"/>
              </a:spcAft>
              <a:buNone/>
            </a:pPr>
            <a:endParaRPr/>
          </a:p>
          <a:p>
            <a:pPr marL="0" lvl="0" indent="0" algn="l" rtl="0">
              <a:spcBef>
                <a:spcPts val="440"/>
              </a:spcBef>
              <a:spcAft>
                <a:spcPts val="0"/>
              </a:spcAft>
              <a:buNone/>
            </a:pPr>
            <a:endParaRPr/>
          </a:p>
          <a:p>
            <a:pPr marL="0" lvl="0" indent="0" algn="l" rtl="0">
              <a:spcBef>
                <a:spcPts val="440"/>
              </a:spcBef>
              <a:spcAft>
                <a:spcPts val="0"/>
              </a:spcAft>
              <a:buNone/>
            </a:pPr>
            <a:endParaRPr/>
          </a:p>
          <a:p>
            <a:pPr marL="0" lvl="0" indent="0" algn="l" rtl="0">
              <a:spcBef>
                <a:spcPts val="440"/>
              </a:spcBef>
              <a:spcAft>
                <a:spcPts val="0"/>
              </a:spcAft>
              <a:buNone/>
            </a:pPr>
            <a:r>
              <a:rPr lang="en-US" sz="3600"/>
              <a:t>And staying there.</a:t>
            </a:r>
            <a:endParaRPr sz="3600"/>
          </a:p>
        </p:txBody>
      </p:sp>
      <p:pic>
        <p:nvPicPr>
          <p:cNvPr id="280" name="Google Shape;280;p37"/>
          <p:cNvPicPr preferRelativeResize="0"/>
          <p:nvPr/>
        </p:nvPicPr>
        <p:blipFill rotWithShape="1">
          <a:blip r:embed="rId3">
            <a:alphaModFix/>
          </a:blip>
          <a:srcRect r="66500"/>
          <a:stretch/>
        </p:blipFill>
        <p:spPr>
          <a:xfrm>
            <a:off x="6239337" y="1289875"/>
            <a:ext cx="1097876" cy="2539700"/>
          </a:xfrm>
          <a:prstGeom prst="rect">
            <a:avLst/>
          </a:prstGeom>
          <a:noFill/>
          <a:ln>
            <a:noFill/>
          </a:ln>
        </p:spPr>
      </p:pic>
      <p:pic>
        <p:nvPicPr>
          <p:cNvPr id="281" name="Google Shape;281;p37"/>
          <p:cNvPicPr preferRelativeResize="0"/>
          <p:nvPr/>
        </p:nvPicPr>
        <p:blipFill rotWithShape="1">
          <a:blip r:embed="rId3">
            <a:alphaModFix/>
          </a:blip>
          <a:srcRect l="32827" r="38620"/>
          <a:stretch/>
        </p:blipFill>
        <p:spPr>
          <a:xfrm>
            <a:off x="2007013" y="2649500"/>
            <a:ext cx="935725" cy="2539700"/>
          </a:xfrm>
          <a:prstGeom prst="rect">
            <a:avLst/>
          </a:prstGeom>
          <a:noFill/>
          <a:ln>
            <a:noFill/>
          </a:ln>
        </p:spPr>
      </p:pic>
      <p:pic>
        <p:nvPicPr>
          <p:cNvPr id="282" name="Google Shape;282;p37"/>
          <p:cNvPicPr preferRelativeResize="0"/>
          <p:nvPr/>
        </p:nvPicPr>
        <p:blipFill rotWithShape="1">
          <a:blip r:embed="rId3">
            <a:alphaModFix/>
          </a:blip>
          <a:srcRect l="61063"/>
          <a:stretch/>
        </p:blipFill>
        <p:spPr>
          <a:xfrm>
            <a:off x="4073000" y="1909700"/>
            <a:ext cx="1276025" cy="2539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8"/>
          <p:cNvSpPr txBox="1">
            <a:spLocks noGrp="1"/>
          </p:cNvSpPr>
          <p:nvPr>
            <p:ph type="title"/>
          </p:nvPr>
        </p:nvSpPr>
        <p:spPr>
          <a:xfrm>
            <a:off x="216568" y="2829677"/>
            <a:ext cx="8752334" cy="90574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b="0" i="0" u="none" strike="noStrike" cap="none">
                <a:solidFill>
                  <a:schemeClr val="lt1"/>
                </a:solidFill>
                <a:latin typeface="Lucida Sans"/>
                <a:ea typeface="Lucida Sans"/>
                <a:cs typeface="Lucida Sans"/>
                <a:sym typeface="Lucida Sans"/>
              </a:rPr>
              <a:t>Section 2: </a:t>
            </a:r>
            <a:r>
              <a:rPr lang="en-US">
                <a:latin typeface="Lucida Sans"/>
                <a:ea typeface="Lucida Sans"/>
                <a:cs typeface="Lucida Sans"/>
                <a:sym typeface="Lucida Sans"/>
              </a:rPr>
              <a:t>What does it mean to approach reading instruction with the end in mind?</a:t>
            </a:r>
            <a:endParaRPr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“Green Dot” Book Clubs </a:t>
            </a:r>
            <a:endParaRPr sz="2800">
              <a:latin typeface="Lucida Sans"/>
              <a:ea typeface="Lucida Sans"/>
              <a:cs typeface="Lucida Sans"/>
              <a:sym typeface="Lucida Sans"/>
            </a:endParaRPr>
          </a:p>
        </p:txBody>
      </p:sp>
      <p:pic>
        <p:nvPicPr>
          <p:cNvPr id="295" name="Google Shape;295;p39" descr="13067"/>
          <p:cNvPicPr preferRelativeResize="0"/>
          <p:nvPr/>
        </p:nvPicPr>
        <p:blipFill>
          <a:blip r:embed="rId3">
            <a:alphaModFix/>
          </a:blip>
          <a:stretch>
            <a:fillRect/>
          </a:stretch>
        </p:blipFill>
        <p:spPr>
          <a:xfrm>
            <a:off x="498625" y="1508275"/>
            <a:ext cx="2396500" cy="3625325"/>
          </a:xfrm>
          <a:prstGeom prst="rect">
            <a:avLst/>
          </a:prstGeom>
          <a:noFill/>
          <a:ln w="9525" cap="flat" cmpd="sng">
            <a:solidFill>
              <a:srgbClr val="0B5394"/>
            </a:solidFill>
            <a:prstDash val="solid"/>
            <a:round/>
            <a:headEnd type="none" w="sm" len="sm"/>
            <a:tailEnd type="none" w="sm" len="sm"/>
          </a:ln>
        </p:spPr>
      </p:pic>
      <p:pic>
        <p:nvPicPr>
          <p:cNvPr id="296" name="Google Shape;296;p39"/>
          <p:cNvPicPr preferRelativeResize="0"/>
          <p:nvPr/>
        </p:nvPicPr>
        <p:blipFill>
          <a:blip r:embed="rId4">
            <a:alphaModFix/>
          </a:blip>
          <a:stretch>
            <a:fillRect/>
          </a:stretch>
        </p:blipFill>
        <p:spPr>
          <a:xfrm>
            <a:off x="3254450" y="1834987"/>
            <a:ext cx="2867025" cy="4086225"/>
          </a:xfrm>
          <a:prstGeom prst="rect">
            <a:avLst/>
          </a:prstGeom>
          <a:noFill/>
          <a:ln w="9525" cap="flat" cmpd="sng">
            <a:solidFill>
              <a:srgbClr val="0B5394"/>
            </a:solidFill>
            <a:prstDash val="solid"/>
            <a:round/>
            <a:headEnd type="none" w="sm" len="sm"/>
            <a:tailEnd type="none" w="sm" len="sm"/>
          </a:ln>
        </p:spPr>
      </p:pic>
      <p:pic>
        <p:nvPicPr>
          <p:cNvPr id="297" name="Google Shape;297;p39" descr="See the source image"/>
          <p:cNvPicPr preferRelativeResize="0"/>
          <p:nvPr/>
        </p:nvPicPr>
        <p:blipFill>
          <a:blip r:embed="rId5">
            <a:alphaModFix/>
          </a:blip>
          <a:stretch>
            <a:fillRect/>
          </a:stretch>
        </p:blipFill>
        <p:spPr>
          <a:xfrm>
            <a:off x="6480800" y="1424249"/>
            <a:ext cx="2396500" cy="3375364"/>
          </a:xfrm>
          <a:prstGeom prst="rect">
            <a:avLst/>
          </a:prstGeom>
          <a:noFill/>
          <a:ln w="9525" cap="flat" cmpd="sng">
            <a:solidFill>
              <a:srgbClr val="1C4587"/>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0"/>
          <p:cNvSpPr txBox="1">
            <a:spLocks noGrp="1"/>
          </p:cNvSpPr>
          <p:nvPr>
            <p:ph type="title"/>
          </p:nvPr>
        </p:nvSpPr>
        <p:spPr>
          <a:xfrm>
            <a:off x="304800" y="73287"/>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sz="2800">
                <a:latin typeface="Lucida Sans"/>
                <a:ea typeface="Lucida Sans"/>
                <a:cs typeface="Lucida Sans"/>
                <a:sym typeface="Lucida Sans"/>
              </a:rPr>
              <a:t>What If...</a:t>
            </a:r>
            <a:endParaRPr sz="2800" b="0" i="0" u="none" strike="noStrike" cap="none">
              <a:solidFill>
                <a:srgbClr val="595959"/>
              </a:solidFill>
              <a:latin typeface="Lucida Sans"/>
              <a:ea typeface="Lucida Sans"/>
              <a:cs typeface="Lucida Sans"/>
              <a:sym typeface="Lucida Sans"/>
            </a:endParaRPr>
          </a:p>
        </p:txBody>
      </p:sp>
      <p:pic>
        <p:nvPicPr>
          <p:cNvPr id="304" name="Google Shape;304;p40"/>
          <p:cNvPicPr preferRelativeResize="0"/>
          <p:nvPr/>
        </p:nvPicPr>
        <p:blipFill rotWithShape="1">
          <a:blip r:embed="rId3">
            <a:alphaModFix/>
          </a:blip>
          <a:srcRect r="66500"/>
          <a:stretch/>
        </p:blipFill>
        <p:spPr>
          <a:xfrm>
            <a:off x="613538" y="2709475"/>
            <a:ext cx="1097876" cy="2539700"/>
          </a:xfrm>
          <a:prstGeom prst="rect">
            <a:avLst/>
          </a:prstGeom>
          <a:noFill/>
          <a:ln>
            <a:noFill/>
          </a:ln>
        </p:spPr>
      </p:pic>
      <p:pic>
        <p:nvPicPr>
          <p:cNvPr id="305" name="Google Shape;305;p40"/>
          <p:cNvPicPr preferRelativeResize="0"/>
          <p:nvPr/>
        </p:nvPicPr>
        <p:blipFill rotWithShape="1">
          <a:blip r:embed="rId3">
            <a:alphaModFix/>
          </a:blip>
          <a:srcRect l="32827" r="38620"/>
          <a:stretch/>
        </p:blipFill>
        <p:spPr>
          <a:xfrm>
            <a:off x="3606538" y="2709475"/>
            <a:ext cx="935725" cy="2539700"/>
          </a:xfrm>
          <a:prstGeom prst="rect">
            <a:avLst/>
          </a:prstGeom>
          <a:noFill/>
          <a:ln>
            <a:noFill/>
          </a:ln>
        </p:spPr>
      </p:pic>
      <p:pic>
        <p:nvPicPr>
          <p:cNvPr id="306" name="Google Shape;306;p40"/>
          <p:cNvPicPr preferRelativeResize="0"/>
          <p:nvPr/>
        </p:nvPicPr>
        <p:blipFill rotWithShape="1">
          <a:blip r:embed="rId3">
            <a:alphaModFix/>
          </a:blip>
          <a:srcRect l="61063"/>
          <a:stretch/>
        </p:blipFill>
        <p:spPr>
          <a:xfrm>
            <a:off x="6330788" y="2709475"/>
            <a:ext cx="1276025" cy="2539700"/>
          </a:xfrm>
          <a:prstGeom prst="rect">
            <a:avLst/>
          </a:prstGeom>
          <a:noFill/>
          <a:ln>
            <a:noFill/>
          </a:ln>
        </p:spPr>
      </p:pic>
      <p:grpSp>
        <p:nvGrpSpPr>
          <p:cNvPr id="307" name="Google Shape;307;p40"/>
          <p:cNvGrpSpPr/>
          <p:nvPr/>
        </p:nvGrpSpPr>
        <p:grpSpPr>
          <a:xfrm>
            <a:off x="3978729" y="4000592"/>
            <a:ext cx="1815350" cy="1815350"/>
            <a:chOff x="749642" y="986567"/>
            <a:chExt cx="1815350" cy="1815350"/>
          </a:xfrm>
        </p:grpSpPr>
        <p:pic>
          <p:nvPicPr>
            <p:cNvPr id="308" name="Google Shape;308;p40"/>
            <p:cNvPicPr preferRelativeResize="0"/>
            <p:nvPr/>
          </p:nvPicPr>
          <p:blipFill>
            <a:blip r:embed="rId4">
              <a:alphaModFix/>
            </a:blip>
            <a:stretch>
              <a:fillRect/>
            </a:stretch>
          </p:blipFill>
          <p:spPr>
            <a:xfrm>
              <a:off x="749642" y="986567"/>
              <a:ext cx="1815350" cy="1815350"/>
            </a:xfrm>
            <a:prstGeom prst="rect">
              <a:avLst/>
            </a:prstGeom>
            <a:noFill/>
            <a:ln>
              <a:noFill/>
            </a:ln>
          </p:spPr>
        </p:pic>
        <p:sp>
          <p:nvSpPr>
            <p:cNvPr id="309" name="Google Shape;309;p40"/>
            <p:cNvSpPr txBox="1"/>
            <p:nvPr/>
          </p:nvSpPr>
          <p:spPr>
            <a:xfrm>
              <a:off x="1123790" y="1341075"/>
              <a:ext cx="837000" cy="8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latin typeface="Lucida Sans"/>
                  <a:ea typeface="Lucida Sans"/>
                  <a:cs typeface="Lucida Sans"/>
                  <a:sym typeface="Lucida Sans"/>
                </a:rPr>
                <a:t>Level</a:t>
              </a:r>
              <a:endParaRPr sz="2000">
                <a:solidFill>
                  <a:srgbClr val="FFFFFF"/>
                </a:solidFill>
                <a:latin typeface="Lucida Sans"/>
                <a:ea typeface="Lucida Sans"/>
                <a:cs typeface="Lucida Sans"/>
                <a:sym typeface="Lucida Sans"/>
              </a:endParaRPr>
            </a:p>
            <a:p>
              <a:pPr marL="0" lvl="0" indent="0" algn="l" rtl="0">
                <a:spcBef>
                  <a:spcPts val="0"/>
                </a:spcBef>
                <a:spcAft>
                  <a:spcPts val="0"/>
                </a:spcAft>
                <a:buNone/>
              </a:pPr>
              <a:r>
                <a:rPr lang="en-US" sz="5000">
                  <a:solidFill>
                    <a:srgbClr val="FFFFFF"/>
                  </a:solidFill>
                  <a:latin typeface="Lucida Sans"/>
                  <a:ea typeface="Lucida Sans"/>
                  <a:cs typeface="Lucida Sans"/>
                  <a:sym typeface="Lucida Sans"/>
                </a:rPr>
                <a:t>G</a:t>
              </a:r>
              <a:endParaRPr sz="5000">
                <a:solidFill>
                  <a:srgbClr val="FFFFFF"/>
                </a:solidFill>
                <a:latin typeface="Lucida Sans"/>
                <a:ea typeface="Lucida Sans"/>
                <a:cs typeface="Lucida Sans"/>
                <a:sym typeface="Lucida Sans"/>
              </a:endParaRPr>
            </a:p>
          </p:txBody>
        </p:sp>
      </p:grpSp>
      <p:sp>
        <p:nvSpPr>
          <p:cNvPr id="310" name="Google Shape;310;p40"/>
          <p:cNvSpPr txBox="1"/>
          <p:nvPr/>
        </p:nvSpPr>
        <p:spPr>
          <a:xfrm>
            <a:off x="1487715" y="3109050"/>
            <a:ext cx="837000" cy="8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latin typeface="Lucida Sans"/>
                <a:ea typeface="Lucida Sans"/>
                <a:cs typeface="Lucida Sans"/>
                <a:sym typeface="Lucida Sans"/>
              </a:rPr>
              <a:t>Lev</a:t>
            </a:r>
            <a:r>
              <a:rPr lang="en-US" sz="5000">
                <a:solidFill>
                  <a:srgbClr val="FFFFFF"/>
                </a:solidFill>
                <a:latin typeface="Lucida Sans"/>
                <a:ea typeface="Lucida Sans"/>
                <a:cs typeface="Lucida Sans"/>
                <a:sym typeface="Lucida Sans"/>
              </a:rPr>
              <a:t>M</a:t>
            </a:r>
            <a:endParaRPr sz="5000">
              <a:solidFill>
                <a:srgbClr val="FFFFFF"/>
              </a:solidFill>
              <a:latin typeface="Lucida Sans"/>
              <a:ea typeface="Lucida Sans"/>
              <a:cs typeface="Lucida Sans"/>
              <a:sym typeface="Lucida Sans"/>
            </a:endParaRPr>
          </a:p>
        </p:txBody>
      </p:sp>
      <p:grpSp>
        <p:nvGrpSpPr>
          <p:cNvPr id="311" name="Google Shape;311;p40"/>
          <p:cNvGrpSpPr/>
          <p:nvPr/>
        </p:nvGrpSpPr>
        <p:grpSpPr>
          <a:xfrm>
            <a:off x="863885" y="3969275"/>
            <a:ext cx="1878000" cy="1878000"/>
            <a:chOff x="1172623" y="2672700"/>
            <a:chExt cx="1878000" cy="1878000"/>
          </a:xfrm>
        </p:grpSpPr>
        <p:pic>
          <p:nvPicPr>
            <p:cNvPr id="312" name="Google Shape;312;p40"/>
            <p:cNvPicPr preferRelativeResize="0"/>
            <p:nvPr/>
          </p:nvPicPr>
          <p:blipFill>
            <a:blip r:embed="rId5">
              <a:alphaModFix/>
            </a:blip>
            <a:stretch>
              <a:fillRect/>
            </a:stretch>
          </p:blipFill>
          <p:spPr>
            <a:xfrm>
              <a:off x="1172623" y="2672700"/>
              <a:ext cx="1878000" cy="1878000"/>
            </a:xfrm>
            <a:prstGeom prst="rect">
              <a:avLst/>
            </a:prstGeom>
            <a:noFill/>
            <a:ln>
              <a:noFill/>
            </a:ln>
          </p:spPr>
        </p:pic>
        <p:sp>
          <p:nvSpPr>
            <p:cNvPr id="313" name="Google Shape;313;p40"/>
            <p:cNvSpPr txBox="1"/>
            <p:nvPr/>
          </p:nvSpPr>
          <p:spPr>
            <a:xfrm>
              <a:off x="1609265" y="3015175"/>
              <a:ext cx="837000" cy="8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latin typeface="Lucida Sans"/>
                  <a:ea typeface="Lucida Sans"/>
                  <a:cs typeface="Lucida Sans"/>
                  <a:sym typeface="Lucida Sans"/>
                </a:rPr>
                <a:t>Level</a:t>
              </a:r>
              <a:endParaRPr sz="2000">
                <a:solidFill>
                  <a:srgbClr val="FFFFFF"/>
                </a:solidFill>
                <a:latin typeface="Lucida Sans"/>
                <a:ea typeface="Lucida Sans"/>
                <a:cs typeface="Lucida Sans"/>
                <a:sym typeface="Lucida Sans"/>
              </a:endParaRPr>
            </a:p>
            <a:p>
              <a:pPr marL="0" lvl="0" indent="0" algn="l" rtl="0">
                <a:spcBef>
                  <a:spcPts val="0"/>
                </a:spcBef>
                <a:spcAft>
                  <a:spcPts val="0"/>
                </a:spcAft>
                <a:buNone/>
              </a:pPr>
              <a:r>
                <a:rPr lang="en-US" sz="5000">
                  <a:solidFill>
                    <a:srgbClr val="FFFFFF"/>
                  </a:solidFill>
                  <a:latin typeface="Lucida Sans"/>
                  <a:ea typeface="Lucida Sans"/>
                  <a:cs typeface="Lucida Sans"/>
                  <a:sym typeface="Lucida Sans"/>
                </a:rPr>
                <a:t>M</a:t>
              </a:r>
              <a:endParaRPr sz="5000">
                <a:solidFill>
                  <a:srgbClr val="FFFFFF"/>
                </a:solidFill>
                <a:latin typeface="Lucida Sans"/>
                <a:ea typeface="Lucida Sans"/>
                <a:cs typeface="Lucida Sans"/>
                <a:sym typeface="Lucida Sans"/>
              </a:endParaRPr>
            </a:p>
          </p:txBody>
        </p:sp>
      </p:grpSp>
      <p:grpSp>
        <p:nvGrpSpPr>
          <p:cNvPr id="314" name="Google Shape;314;p40"/>
          <p:cNvGrpSpPr/>
          <p:nvPr/>
        </p:nvGrpSpPr>
        <p:grpSpPr>
          <a:xfrm>
            <a:off x="6753204" y="4018267"/>
            <a:ext cx="1815350" cy="1815350"/>
            <a:chOff x="6939067" y="2627817"/>
            <a:chExt cx="1815350" cy="1815350"/>
          </a:xfrm>
        </p:grpSpPr>
        <p:pic>
          <p:nvPicPr>
            <p:cNvPr id="315" name="Google Shape;315;p40"/>
            <p:cNvPicPr preferRelativeResize="0"/>
            <p:nvPr/>
          </p:nvPicPr>
          <p:blipFill>
            <a:blip r:embed="rId6">
              <a:alphaModFix/>
            </a:blip>
            <a:stretch>
              <a:fillRect/>
            </a:stretch>
          </p:blipFill>
          <p:spPr>
            <a:xfrm>
              <a:off x="6939067" y="2627817"/>
              <a:ext cx="1815350" cy="1815350"/>
            </a:xfrm>
            <a:prstGeom prst="rect">
              <a:avLst/>
            </a:prstGeom>
            <a:noFill/>
            <a:ln>
              <a:noFill/>
            </a:ln>
          </p:spPr>
        </p:pic>
        <p:sp>
          <p:nvSpPr>
            <p:cNvPr id="316" name="Google Shape;316;p40"/>
            <p:cNvSpPr txBox="1"/>
            <p:nvPr/>
          </p:nvSpPr>
          <p:spPr>
            <a:xfrm>
              <a:off x="7301365" y="3014300"/>
              <a:ext cx="837000" cy="8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latin typeface="Lucida Sans"/>
                  <a:ea typeface="Lucida Sans"/>
                  <a:cs typeface="Lucida Sans"/>
                  <a:sym typeface="Lucida Sans"/>
                </a:rPr>
                <a:t>Level</a:t>
              </a:r>
              <a:endParaRPr sz="2000">
                <a:solidFill>
                  <a:srgbClr val="FFFFFF"/>
                </a:solidFill>
                <a:latin typeface="Lucida Sans"/>
                <a:ea typeface="Lucida Sans"/>
                <a:cs typeface="Lucida Sans"/>
                <a:sym typeface="Lucida Sans"/>
              </a:endParaRPr>
            </a:p>
            <a:p>
              <a:pPr marL="0" lvl="0" indent="0" algn="ctr" rtl="0">
                <a:spcBef>
                  <a:spcPts val="0"/>
                </a:spcBef>
                <a:spcAft>
                  <a:spcPts val="0"/>
                </a:spcAft>
                <a:buNone/>
              </a:pPr>
              <a:r>
                <a:rPr lang="en-US" sz="5000">
                  <a:solidFill>
                    <a:srgbClr val="FFFFFF"/>
                  </a:solidFill>
                  <a:latin typeface="Lucida Sans"/>
                  <a:ea typeface="Lucida Sans"/>
                  <a:cs typeface="Lucida Sans"/>
                  <a:sym typeface="Lucida Sans"/>
                </a:rPr>
                <a:t>L</a:t>
              </a:r>
              <a:endParaRPr sz="5000">
                <a:solidFill>
                  <a:srgbClr val="FFFFFF"/>
                </a:solidFill>
                <a:latin typeface="Lucida Sans"/>
                <a:ea typeface="Lucida Sans"/>
                <a:cs typeface="Lucida Sans"/>
                <a:sym typeface="Lucida Sans"/>
              </a:endParaRPr>
            </a:p>
          </p:txBody>
        </p:sp>
      </p:grpSp>
      <p:sp>
        <p:nvSpPr>
          <p:cNvPr id="317" name="Google Shape;317;p40"/>
          <p:cNvSpPr txBox="1">
            <a:spLocks noGrp="1"/>
          </p:cNvSpPr>
          <p:nvPr>
            <p:ph type="title"/>
          </p:nvPr>
        </p:nvSpPr>
        <p:spPr>
          <a:xfrm>
            <a:off x="1250275" y="1327200"/>
            <a:ext cx="69765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595959"/>
              </a:buClr>
              <a:buSzPts val="2400"/>
              <a:buFont typeface="Allerta"/>
              <a:buNone/>
            </a:pPr>
            <a:r>
              <a:rPr lang="en-US" sz="2800" b="1">
                <a:latin typeface="Lucida Sans"/>
                <a:ea typeface="Lucida Sans"/>
                <a:cs typeface="Lucida Sans"/>
                <a:sym typeface="Lucida Sans"/>
              </a:rPr>
              <a:t>Instead </a:t>
            </a:r>
            <a:r>
              <a:rPr lang="en-US" sz="2800">
                <a:latin typeface="Lucida Sans"/>
                <a:ea typeface="Lucida Sans"/>
                <a:cs typeface="Lucida Sans"/>
                <a:sym typeface="Lucida Sans"/>
              </a:rPr>
              <a:t>of every child reading the text “at their level”... </a:t>
            </a:r>
            <a:endParaRPr sz="2800" b="0" i="0" u="none" strike="noStrike" cap="none">
              <a:solidFill>
                <a:srgbClr val="595959"/>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1000"/>
                                        <p:tgtEl>
                                          <p:spTgt spid="3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
                                        </p:tgtEl>
                                        <p:attrNameLst>
                                          <p:attrName>style.visibility</p:attrName>
                                        </p:attrNameLst>
                                      </p:cBhvr>
                                      <p:to>
                                        <p:strVal val="visible"/>
                                      </p:to>
                                    </p:set>
                                    <p:animEffect transition="in" filter="fade">
                                      <p:cBhvr>
                                        <p:cTn id="12" dur="1000"/>
                                        <p:tgtEl>
                                          <p:spTgt spid="3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
                                        </p:tgtEl>
                                        <p:attrNameLst>
                                          <p:attrName>style.visibility</p:attrName>
                                        </p:attrNameLst>
                                      </p:cBhvr>
                                      <p:to>
                                        <p:strVal val="visible"/>
                                      </p:to>
                                    </p:set>
                                    <p:animEffect transition="in" filter="fade">
                                      <p:cBhvr>
                                        <p:cTn id="17" dur="10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a:spLocks noGrp="1"/>
          </p:cNvSpPr>
          <p:nvPr>
            <p:ph type="title"/>
          </p:nvPr>
        </p:nvSpPr>
        <p:spPr>
          <a:xfrm>
            <a:off x="304800" y="73287"/>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sz="2800">
                <a:latin typeface="Lucida Sans"/>
                <a:ea typeface="Lucida Sans"/>
                <a:cs typeface="Lucida Sans"/>
                <a:sym typeface="Lucida Sans"/>
              </a:rPr>
              <a:t>What If...</a:t>
            </a:r>
            <a:endParaRPr sz="2800" b="0" i="0" u="none" strike="noStrike" cap="none">
              <a:solidFill>
                <a:srgbClr val="595959"/>
              </a:solidFill>
              <a:latin typeface="Lucida Sans"/>
              <a:ea typeface="Lucida Sans"/>
              <a:cs typeface="Lucida Sans"/>
              <a:sym typeface="Lucida Sans"/>
            </a:endParaRPr>
          </a:p>
        </p:txBody>
      </p:sp>
      <p:sp>
        <p:nvSpPr>
          <p:cNvPr id="324" name="Google Shape;324;p41"/>
          <p:cNvSpPr txBox="1">
            <a:spLocks noGrp="1"/>
          </p:cNvSpPr>
          <p:nvPr>
            <p:ph type="title"/>
          </p:nvPr>
        </p:nvSpPr>
        <p:spPr>
          <a:xfrm>
            <a:off x="1001525" y="1066600"/>
            <a:ext cx="69765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595959"/>
              </a:buClr>
              <a:buSzPts val="2400"/>
              <a:buFont typeface="Allerta"/>
              <a:buNone/>
            </a:pPr>
            <a:r>
              <a:rPr lang="en-US" sz="2800">
                <a:latin typeface="Lucida Sans"/>
                <a:ea typeface="Lucida Sans"/>
                <a:cs typeface="Lucida Sans"/>
                <a:sym typeface="Lucida Sans"/>
              </a:rPr>
              <a:t>...</a:t>
            </a:r>
            <a:r>
              <a:rPr lang="en-US" sz="2800" b="1">
                <a:latin typeface="Lucida Sans"/>
                <a:ea typeface="Lucida Sans"/>
                <a:cs typeface="Lucida Sans"/>
                <a:sym typeface="Lucida Sans"/>
              </a:rPr>
              <a:t>every student</a:t>
            </a:r>
            <a:r>
              <a:rPr lang="en-US" sz="2800">
                <a:latin typeface="Lucida Sans"/>
                <a:ea typeface="Lucida Sans"/>
                <a:cs typeface="Lucida Sans"/>
                <a:sym typeface="Lucida Sans"/>
              </a:rPr>
              <a:t> read the same    grade level text with varying supports! </a:t>
            </a:r>
            <a:endParaRPr sz="2800" b="0" i="0" u="none" strike="noStrike" cap="none">
              <a:solidFill>
                <a:srgbClr val="595959"/>
              </a:solidFill>
              <a:latin typeface="Lucida Sans"/>
              <a:ea typeface="Lucida Sans"/>
              <a:cs typeface="Lucida Sans"/>
              <a:sym typeface="Lucida Sans"/>
            </a:endParaRPr>
          </a:p>
        </p:txBody>
      </p:sp>
      <p:pic>
        <p:nvPicPr>
          <p:cNvPr id="325" name="Google Shape;325;p41"/>
          <p:cNvPicPr preferRelativeResize="0"/>
          <p:nvPr/>
        </p:nvPicPr>
        <p:blipFill>
          <a:blip r:embed="rId3">
            <a:alphaModFix/>
          </a:blip>
          <a:stretch>
            <a:fillRect/>
          </a:stretch>
        </p:blipFill>
        <p:spPr>
          <a:xfrm>
            <a:off x="1000988" y="2285800"/>
            <a:ext cx="4219575" cy="2914650"/>
          </a:xfrm>
          <a:prstGeom prst="rect">
            <a:avLst/>
          </a:prstGeom>
          <a:noFill/>
          <a:ln>
            <a:noFill/>
          </a:ln>
        </p:spPr>
      </p:pic>
      <p:pic>
        <p:nvPicPr>
          <p:cNvPr id="326" name="Google Shape;326;p41"/>
          <p:cNvPicPr preferRelativeResize="0"/>
          <p:nvPr/>
        </p:nvPicPr>
        <p:blipFill>
          <a:blip r:embed="rId4">
            <a:alphaModFix/>
          </a:blip>
          <a:stretch>
            <a:fillRect/>
          </a:stretch>
        </p:blipFill>
        <p:spPr>
          <a:xfrm>
            <a:off x="3399450" y="3631773"/>
            <a:ext cx="1058150" cy="1058150"/>
          </a:xfrm>
          <a:prstGeom prst="rect">
            <a:avLst/>
          </a:prstGeom>
          <a:noFill/>
          <a:ln>
            <a:noFill/>
          </a:ln>
        </p:spPr>
      </p:pic>
      <p:pic>
        <p:nvPicPr>
          <p:cNvPr id="327" name="Google Shape;327;p41"/>
          <p:cNvPicPr preferRelativeResize="0"/>
          <p:nvPr/>
        </p:nvPicPr>
        <p:blipFill>
          <a:blip r:embed="rId4">
            <a:alphaModFix/>
          </a:blip>
          <a:stretch>
            <a:fillRect/>
          </a:stretch>
        </p:blipFill>
        <p:spPr>
          <a:xfrm>
            <a:off x="2200213" y="3582823"/>
            <a:ext cx="1058150" cy="1058150"/>
          </a:xfrm>
          <a:prstGeom prst="rect">
            <a:avLst/>
          </a:prstGeom>
          <a:noFill/>
          <a:ln>
            <a:noFill/>
          </a:ln>
        </p:spPr>
      </p:pic>
      <p:pic>
        <p:nvPicPr>
          <p:cNvPr id="328" name="Google Shape;328;p41"/>
          <p:cNvPicPr preferRelativeResize="0"/>
          <p:nvPr/>
        </p:nvPicPr>
        <p:blipFill>
          <a:blip r:embed="rId4">
            <a:alphaModFix/>
          </a:blip>
          <a:stretch>
            <a:fillRect/>
          </a:stretch>
        </p:blipFill>
        <p:spPr>
          <a:xfrm>
            <a:off x="1000988" y="3582823"/>
            <a:ext cx="1058150" cy="1058150"/>
          </a:xfrm>
          <a:prstGeom prst="rect">
            <a:avLst/>
          </a:prstGeom>
          <a:noFill/>
          <a:ln>
            <a:noFill/>
          </a:ln>
        </p:spPr>
      </p:pic>
      <p:pic>
        <p:nvPicPr>
          <p:cNvPr id="329" name="Google Shape;329;p41"/>
          <p:cNvPicPr preferRelativeResize="0"/>
          <p:nvPr/>
        </p:nvPicPr>
        <p:blipFill>
          <a:blip r:embed="rId5">
            <a:alphaModFix/>
          </a:blip>
          <a:stretch>
            <a:fillRect/>
          </a:stretch>
        </p:blipFill>
        <p:spPr>
          <a:xfrm>
            <a:off x="5685300" y="2285800"/>
            <a:ext cx="2292725" cy="2563218"/>
          </a:xfrm>
          <a:prstGeom prst="rect">
            <a:avLst/>
          </a:prstGeom>
          <a:noFill/>
          <a:ln>
            <a:noFill/>
          </a:ln>
        </p:spPr>
      </p:pic>
      <p:sp>
        <p:nvSpPr>
          <p:cNvPr id="330" name="Google Shape;330;p41"/>
          <p:cNvSpPr txBox="1"/>
          <p:nvPr/>
        </p:nvSpPr>
        <p:spPr>
          <a:xfrm>
            <a:off x="179700" y="5276650"/>
            <a:ext cx="8822700" cy="9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i="1">
                <a:solidFill>
                  <a:schemeClr val="accent5"/>
                </a:solidFill>
                <a:latin typeface="Lucida Sans"/>
                <a:ea typeface="Lucida Sans"/>
                <a:cs typeface="Lucida Sans"/>
                <a:sym typeface="Lucida Sans"/>
              </a:rPr>
              <a:t>The idea is that teacher support and explanation, not text difficulty, is what should be differentiated. Otherwise, struggling readers may never catch up. </a:t>
            </a:r>
            <a:r>
              <a:rPr lang="en-US" sz="1800">
                <a:solidFill>
                  <a:schemeClr val="accent5"/>
                </a:solidFill>
                <a:latin typeface="Lucida Sans"/>
                <a:ea typeface="Lucida Sans"/>
                <a:cs typeface="Lucida Sans"/>
                <a:sym typeface="Lucida Sans"/>
              </a:rPr>
              <a:t> </a:t>
            </a:r>
            <a:endParaRPr sz="1800">
              <a:solidFill>
                <a:schemeClr val="accent5"/>
              </a:solidFill>
              <a:latin typeface="Lucida Sans"/>
              <a:ea typeface="Lucida Sans"/>
              <a:cs typeface="Lucida Sans"/>
              <a:sym typeface="Lucida Sans"/>
            </a:endParaRPr>
          </a:p>
          <a:p>
            <a:pPr marL="0" lvl="0" indent="0" algn="l" rtl="0">
              <a:spcBef>
                <a:spcPts val="0"/>
              </a:spcBef>
              <a:spcAft>
                <a:spcPts val="0"/>
              </a:spcAft>
              <a:buNone/>
            </a:pPr>
            <a:r>
              <a:rPr lang="en-US" sz="1700">
                <a:solidFill>
                  <a:schemeClr val="accent5"/>
                </a:solidFill>
                <a:latin typeface="Lucida Sans"/>
                <a:ea typeface="Lucida Sans"/>
                <a:cs typeface="Lucida Sans"/>
                <a:sym typeface="Lucida Sans"/>
              </a:rPr>
              <a:t>- Literacy Lifelines for America’s English Language Arts Teachers, Fordham Report </a:t>
            </a:r>
            <a:endParaRPr sz="1700">
              <a:solidFill>
                <a:schemeClr val="accent5"/>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2"/>
          <p:cNvPicPr preferRelativeResize="0"/>
          <p:nvPr/>
        </p:nvPicPr>
        <p:blipFill>
          <a:blip r:embed="rId3">
            <a:alphaModFix/>
          </a:blip>
          <a:stretch>
            <a:fillRect/>
          </a:stretch>
        </p:blipFill>
        <p:spPr>
          <a:xfrm>
            <a:off x="1047338" y="274625"/>
            <a:ext cx="7049325" cy="5991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595959"/>
                </a:solidFill>
                <a:latin typeface="Lucida Sans"/>
                <a:ea typeface="Lucida Sans"/>
                <a:cs typeface="Lucida Sans"/>
                <a:sym typeface="Lucida Sans"/>
              </a:rPr>
              <a:t>Introductions</a:t>
            </a:r>
            <a:endParaRPr/>
          </a:p>
        </p:txBody>
      </p:sp>
      <p:sp>
        <p:nvSpPr>
          <p:cNvPr id="185" name="Google Shape;185;p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95959"/>
              </a:buClr>
              <a:buSzPts val="550"/>
              <a:buFont typeface="Arial"/>
              <a:buNone/>
            </a:pPr>
            <a:r>
              <a:rPr lang="en-US" sz="2200" b="0" i="0" u="none" strike="noStrike" cap="none" dirty="0">
                <a:solidFill>
                  <a:srgbClr val="595959"/>
                </a:solidFill>
                <a:latin typeface="Lucida Sans"/>
                <a:ea typeface="Lucida Sans"/>
                <a:cs typeface="Lucida Sans"/>
                <a:sym typeface="Lucida Sans"/>
              </a:rPr>
              <a:t>Your hosts from the </a:t>
            </a:r>
            <a:r>
              <a:rPr lang="en-US" dirty="0"/>
              <a:t>Professional Learning Team</a:t>
            </a:r>
            <a:endParaRPr dirty="0"/>
          </a:p>
          <a:p>
            <a:pPr marL="457200" marR="0" lvl="0" indent="-368300" algn="l" rtl="0">
              <a:spcBef>
                <a:spcPts val="0"/>
              </a:spcBef>
              <a:spcAft>
                <a:spcPts val="0"/>
              </a:spcAft>
              <a:buClr>
                <a:srgbClr val="3F3F39"/>
              </a:buClr>
              <a:buSzPts val="2200"/>
              <a:buFont typeface="Lucida Sans"/>
              <a:buChar char="●"/>
            </a:pPr>
            <a:r>
              <a:rPr lang="en-US" sz="2200" b="0" i="0" u="none" strike="noStrike" cap="none" dirty="0">
                <a:solidFill>
                  <a:srgbClr val="595959"/>
                </a:solidFill>
                <a:latin typeface="Lucida Sans"/>
                <a:ea typeface="Lucida Sans"/>
                <a:cs typeface="Lucida Sans"/>
                <a:sym typeface="Lucida Sans"/>
              </a:rPr>
              <a:t>Jennie Beltramini, </a:t>
            </a:r>
            <a:r>
              <a:rPr lang="en-US" dirty="0"/>
              <a:t>Math Specialist</a:t>
            </a:r>
            <a:endParaRPr sz="2200" b="0" i="0" u="none" strike="noStrike" cap="none" dirty="0">
              <a:solidFill>
                <a:srgbClr val="595959"/>
              </a:solidFill>
              <a:latin typeface="Lucida Sans"/>
              <a:ea typeface="Lucida Sans"/>
              <a:cs typeface="Lucida Sans"/>
              <a:sym typeface="Lucida Sans"/>
            </a:endParaRPr>
          </a:p>
          <a:p>
            <a:pPr marL="457200" marR="0" lvl="0" indent="-368300" algn="l" rtl="0">
              <a:spcBef>
                <a:spcPts val="0"/>
              </a:spcBef>
              <a:spcAft>
                <a:spcPts val="0"/>
              </a:spcAft>
              <a:buClr>
                <a:srgbClr val="3F3F39"/>
              </a:buClr>
              <a:buSzPts val="2200"/>
              <a:buFont typeface="Lucida Sans"/>
              <a:buChar char="●"/>
            </a:pPr>
            <a:r>
              <a:rPr lang="en-US" dirty="0"/>
              <a:t>Nicole Bravo, Project Manager</a:t>
            </a:r>
            <a:endParaRPr dirty="0"/>
          </a:p>
          <a:p>
            <a:pPr marL="0" marR="0" lvl="0" indent="0" algn="l" rtl="0">
              <a:spcBef>
                <a:spcPts val="0"/>
              </a:spcBef>
              <a:spcAft>
                <a:spcPts val="0"/>
              </a:spcAft>
              <a:buNone/>
            </a:pPr>
            <a:endParaRPr dirty="0"/>
          </a:p>
          <a:p>
            <a:pPr marL="0" marR="0" lvl="0" indent="0" algn="l" rtl="0">
              <a:spcBef>
                <a:spcPts val="0"/>
              </a:spcBef>
              <a:spcAft>
                <a:spcPts val="0"/>
              </a:spcAft>
              <a:buClr>
                <a:srgbClr val="3F3F39"/>
              </a:buClr>
              <a:buSzPts val="550"/>
              <a:buFont typeface="Arial"/>
              <a:buNone/>
            </a:pPr>
            <a:endParaRPr sz="2200" b="0" i="0" u="none" strike="noStrike" cap="none" dirty="0">
              <a:solidFill>
                <a:srgbClr val="595959"/>
              </a:solidFill>
              <a:latin typeface="Lucida Sans"/>
              <a:ea typeface="Lucida Sans"/>
              <a:cs typeface="Lucida Sans"/>
              <a:sym typeface="Lucida Sans"/>
            </a:endParaRPr>
          </a:p>
          <a:p>
            <a:pPr marL="0" marR="0" lvl="0" indent="0" algn="l" rtl="0">
              <a:spcBef>
                <a:spcPts val="0"/>
              </a:spcBef>
              <a:spcAft>
                <a:spcPts val="0"/>
              </a:spcAft>
              <a:buClr>
                <a:srgbClr val="595959"/>
              </a:buClr>
              <a:buSzPts val="550"/>
              <a:buFont typeface="Arial"/>
              <a:buNone/>
            </a:pPr>
            <a:r>
              <a:rPr lang="en-US" sz="2200" b="0" i="0" u="none" strike="noStrike" cap="none" dirty="0">
                <a:solidFill>
                  <a:srgbClr val="595959"/>
                </a:solidFill>
                <a:latin typeface="Lucida Sans"/>
                <a:ea typeface="Lucida Sans"/>
                <a:cs typeface="Lucida Sans"/>
                <a:sym typeface="Lucida Sans"/>
              </a:rPr>
              <a:t>This Month’s Guests - </a:t>
            </a:r>
            <a:endParaRPr sz="2200" b="0" i="0" u="none" strike="noStrike" cap="none" dirty="0">
              <a:solidFill>
                <a:srgbClr val="595959"/>
              </a:solidFill>
              <a:latin typeface="Lucida Sans"/>
              <a:ea typeface="Lucida Sans"/>
              <a:cs typeface="Lucida Sans"/>
              <a:sym typeface="Lucida Sans"/>
            </a:endParaRPr>
          </a:p>
          <a:p>
            <a:pPr marL="457200" marR="0" lvl="0" indent="-368300" algn="l" rtl="0">
              <a:spcBef>
                <a:spcPts val="0"/>
              </a:spcBef>
              <a:spcAft>
                <a:spcPts val="0"/>
              </a:spcAft>
              <a:buClr>
                <a:srgbClr val="3F3F39"/>
              </a:buClr>
              <a:buSzPts val="2200"/>
              <a:buFont typeface="Lucida Sans"/>
              <a:buChar char="●"/>
            </a:pPr>
            <a:r>
              <a:rPr lang="en-US" dirty="0"/>
              <a:t>Carey Swanson, Senior Literacy Specialist</a:t>
            </a:r>
            <a:endParaRPr sz="1850" b="0" i="0" u="none" strike="noStrike" cap="none" dirty="0">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3"/>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The Opportunity Gap at Work</a:t>
            </a:r>
            <a:endParaRPr sz="2800">
              <a:latin typeface="Lucida Sans"/>
              <a:ea typeface="Lucida Sans"/>
              <a:cs typeface="Lucida Sans"/>
              <a:sym typeface="Lucida Sans"/>
            </a:endParaRPr>
          </a:p>
        </p:txBody>
      </p:sp>
      <p:graphicFrame>
        <p:nvGraphicFramePr>
          <p:cNvPr id="343" name="Google Shape;343;p43"/>
          <p:cNvGraphicFramePr/>
          <p:nvPr/>
        </p:nvGraphicFramePr>
        <p:xfrm>
          <a:off x="460850" y="1763250"/>
          <a:ext cx="8222300" cy="3615600"/>
        </p:xfrm>
        <a:graphic>
          <a:graphicData uri="http://schemas.openxmlformats.org/drawingml/2006/table">
            <a:tbl>
              <a:tblPr>
                <a:noFill/>
                <a:tableStyleId>{4B5635B0-3A69-469C-88B5-BCDFCAECDB35}</a:tableStyleId>
              </a:tblPr>
              <a:tblGrid>
                <a:gridCol w="2546725">
                  <a:extLst>
                    <a:ext uri="{9D8B030D-6E8A-4147-A177-3AD203B41FA5}">
                      <a16:colId xmlns:a16="http://schemas.microsoft.com/office/drawing/2014/main" val="20000"/>
                    </a:ext>
                  </a:extLst>
                </a:gridCol>
                <a:gridCol w="56755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500" b="1">
                          <a:solidFill>
                            <a:schemeClr val="accent2"/>
                          </a:solidFill>
                          <a:latin typeface="Lucida Sans"/>
                          <a:ea typeface="Lucida Sans"/>
                          <a:cs typeface="Lucida Sans"/>
                          <a:sym typeface="Lucida Sans"/>
                        </a:rPr>
                        <a:t>Below Level </a:t>
                      </a:r>
                      <a:endParaRPr sz="2500" b="1">
                        <a:solidFill>
                          <a:schemeClr val="accent2"/>
                        </a:solidFill>
                        <a:latin typeface="Lucida Sans"/>
                        <a:ea typeface="Lucida Sans"/>
                        <a:cs typeface="Lucida Sans"/>
                        <a:sym typeface="Lucida Sans"/>
                      </a:endParaRPr>
                    </a:p>
                  </a:txBody>
                  <a:tcPr marL="91425" marR="91425" marT="91425" marB="91425">
                    <a:solidFill>
                      <a:srgbClr val="EFEFEF"/>
                    </a:solidFill>
                  </a:tcPr>
                </a:tc>
                <a:tc>
                  <a:txBody>
                    <a:bodyPr/>
                    <a:lstStyle/>
                    <a:p>
                      <a:pPr marL="0" lvl="0" indent="0" algn="l" rtl="0">
                        <a:lnSpc>
                          <a:spcPct val="115000"/>
                        </a:lnSpc>
                        <a:spcBef>
                          <a:spcPts val="700"/>
                        </a:spcBef>
                        <a:spcAft>
                          <a:spcPts val="0"/>
                        </a:spcAft>
                        <a:buClr>
                          <a:schemeClr val="dk1"/>
                        </a:buClr>
                        <a:buSzPts val="1100"/>
                        <a:buFont typeface="Arial"/>
                        <a:buNone/>
                      </a:pPr>
                      <a:r>
                        <a:rPr lang="en-US" sz="2500">
                          <a:solidFill>
                            <a:srgbClr val="3F3F39"/>
                          </a:solidFill>
                          <a:latin typeface="Lucida Sans"/>
                          <a:ea typeface="Lucida Sans"/>
                          <a:cs typeface="Lucida Sans"/>
                          <a:sym typeface="Lucida Sans"/>
                        </a:rPr>
                        <a:t>shelter, splattered, fixed, rescue</a:t>
                      </a:r>
                      <a:endParaRPr sz="2500">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2500" b="1">
                          <a:solidFill>
                            <a:schemeClr val="accent2"/>
                          </a:solidFill>
                          <a:latin typeface="Lucida Sans"/>
                          <a:ea typeface="Lucida Sans"/>
                          <a:cs typeface="Lucida Sans"/>
                          <a:sym typeface="Lucida Sans"/>
                        </a:rPr>
                        <a:t>On Level </a:t>
                      </a:r>
                      <a:endParaRPr sz="2500" b="1">
                        <a:solidFill>
                          <a:schemeClr val="accent2"/>
                        </a:solidFill>
                        <a:latin typeface="Lucida Sans"/>
                        <a:ea typeface="Lucida Sans"/>
                        <a:cs typeface="Lucida Sans"/>
                        <a:sym typeface="Lucida Sans"/>
                      </a:endParaRPr>
                    </a:p>
                  </a:txBody>
                  <a:tcPr marL="91425" marR="91425" marT="91425" marB="91425">
                    <a:solidFill>
                      <a:srgbClr val="EFEFEF"/>
                    </a:solidFill>
                  </a:tcPr>
                </a:tc>
                <a:tc>
                  <a:txBody>
                    <a:bodyPr/>
                    <a:lstStyle/>
                    <a:p>
                      <a:pPr marL="0" lvl="0" indent="0" algn="l" rtl="0">
                        <a:lnSpc>
                          <a:spcPct val="115000"/>
                        </a:lnSpc>
                        <a:spcBef>
                          <a:spcPts val="700"/>
                        </a:spcBef>
                        <a:spcAft>
                          <a:spcPts val="0"/>
                        </a:spcAft>
                        <a:buClr>
                          <a:schemeClr val="dk1"/>
                        </a:buClr>
                        <a:buSzPts val="1100"/>
                        <a:buFont typeface="Arial"/>
                        <a:buNone/>
                      </a:pPr>
                      <a:r>
                        <a:rPr lang="en-US" sz="2500">
                          <a:solidFill>
                            <a:srgbClr val="3F3F39"/>
                          </a:solidFill>
                          <a:latin typeface="Lucida Sans"/>
                          <a:ea typeface="Lucida Sans"/>
                          <a:cs typeface="Lucida Sans"/>
                          <a:sym typeface="Lucida Sans"/>
                        </a:rPr>
                        <a:t>journal, tremors, traction, interval, volunteered, retrieve</a:t>
                      </a:r>
                      <a:endParaRPr sz="2500">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US" sz="2500" b="1">
                          <a:solidFill>
                            <a:schemeClr val="accent2"/>
                          </a:solidFill>
                          <a:latin typeface="Lucida Sans"/>
                          <a:ea typeface="Lucida Sans"/>
                          <a:cs typeface="Lucida Sans"/>
                          <a:sym typeface="Lucida Sans"/>
                        </a:rPr>
                        <a:t>Above Level </a:t>
                      </a:r>
                      <a:endParaRPr sz="2500" b="1">
                        <a:solidFill>
                          <a:schemeClr val="accent2"/>
                        </a:solidFill>
                        <a:latin typeface="Lucida Sans"/>
                        <a:ea typeface="Lucida Sans"/>
                        <a:cs typeface="Lucida Sans"/>
                        <a:sym typeface="Lucida Sans"/>
                      </a:endParaRPr>
                    </a:p>
                  </a:txBody>
                  <a:tcPr marL="91425" marR="91425" marT="91425" marB="91425">
                    <a:solidFill>
                      <a:srgbClr val="EFEFEF"/>
                    </a:solidFill>
                  </a:tcPr>
                </a:tc>
                <a:tc>
                  <a:txBody>
                    <a:bodyPr/>
                    <a:lstStyle/>
                    <a:p>
                      <a:pPr marL="0" lvl="0" indent="0" algn="l" rtl="0">
                        <a:lnSpc>
                          <a:spcPct val="115000"/>
                        </a:lnSpc>
                        <a:spcBef>
                          <a:spcPts val="700"/>
                        </a:spcBef>
                        <a:spcAft>
                          <a:spcPts val="0"/>
                        </a:spcAft>
                        <a:buClr>
                          <a:schemeClr val="dk1"/>
                        </a:buClr>
                        <a:buSzPts val="1100"/>
                        <a:buFont typeface="Arial"/>
                        <a:buNone/>
                      </a:pPr>
                      <a:r>
                        <a:rPr lang="en-US" sz="2500">
                          <a:solidFill>
                            <a:srgbClr val="3F3F39"/>
                          </a:solidFill>
                          <a:latin typeface="Lucida Sans"/>
                          <a:ea typeface="Lucida Sans"/>
                          <a:cs typeface="Lucida Sans"/>
                          <a:sym typeface="Lucida Sans"/>
                        </a:rPr>
                        <a:t>generation, abandoned, languished, terrified, warble, galvanized, debris, hoisted, shuddered</a:t>
                      </a:r>
                      <a:endParaRPr sz="2500">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4"/>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Complex Text as an Equity Tool</a:t>
            </a:r>
            <a:endParaRPr sz="2800">
              <a:latin typeface="Lucida Sans"/>
              <a:ea typeface="Lucida Sans"/>
              <a:cs typeface="Lucida Sans"/>
              <a:sym typeface="Lucida Sans"/>
            </a:endParaRPr>
          </a:p>
        </p:txBody>
      </p:sp>
      <p:pic>
        <p:nvPicPr>
          <p:cNvPr id="350" name="Google Shape;350;p44" descr="Resultado de imagen para complex text"/>
          <p:cNvPicPr preferRelativeResize="0"/>
          <p:nvPr/>
        </p:nvPicPr>
        <p:blipFill rotWithShape="1">
          <a:blip r:embed="rId3">
            <a:alphaModFix/>
          </a:blip>
          <a:srcRect b="3100"/>
          <a:stretch/>
        </p:blipFill>
        <p:spPr>
          <a:xfrm>
            <a:off x="457200" y="1525231"/>
            <a:ext cx="5623560" cy="3595410"/>
          </a:xfrm>
          <a:prstGeom prst="rect">
            <a:avLst/>
          </a:prstGeom>
          <a:noFill/>
          <a:ln>
            <a:noFill/>
          </a:ln>
        </p:spPr>
      </p:pic>
      <p:pic>
        <p:nvPicPr>
          <p:cNvPr id="351" name="Google Shape;351;p44"/>
          <p:cNvPicPr preferRelativeResize="0"/>
          <p:nvPr/>
        </p:nvPicPr>
        <p:blipFill>
          <a:blip r:embed="rId4">
            <a:alphaModFix/>
          </a:blip>
          <a:stretch>
            <a:fillRect/>
          </a:stretch>
        </p:blipFill>
        <p:spPr>
          <a:xfrm>
            <a:off x="7392675" y="1417625"/>
            <a:ext cx="791300" cy="791300"/>
          </a:xfrm>
          <a:prstGeom prst="rect">
            <a:avLst/>
          </a:prstGeom>
          <a:noFill/>
          <a:ln>
            <a:noFill/>
          </a:ln>
        </p:spPr>
      </p:pic>
      <p:sp>
        <p:nvSpPr>
          <p:cNvPr id="352" name="Google Shape;352;p44"/>
          <p:cNvSpPr txBox="1"/>
          <p:nvPr/>
        </p:nvSpPr>
        <p:spPr>
          <a:xfrm>
            <a:off x="6934388" y="2412025"/>
            <a:ext cx="1947900" cy="15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accent4"/>
                </a:solidFill>
                <a:latin typeface="Lucida Sans"/>
                <a:ea typeface="Lucida Sans"/>
                <a:cs typeface="Lucida Sans"/>
                <a:sym typeface="Lucida Sans"/>
              </a:rPr>
              <a:t>Check your Resource widget to view the Text Complexity Rubric. </a:t>
            </a:r>
            <a:endParaRPr sz="1500">
              <a:solidFill>
                <a:schemeClr val="accent4"/>
              </a:solidFill>
              <a:latin typeface="Lucida Sans"/>
              <a:ea typeface="Lucida Sans"/>
              <a:cs typeface="Lucida Sans"/>
              <a:sym typeface="Lucida Sans"/>
            </a:endParaRPr>
          </a:p>
        </p:txBody>
      </p:sp>
      <p:sp>
        <p:nvSpPr>
          <p:cNvPr id="2" name="TextBox 1"/>
          <p:cNvSpPr txBox="1"/>
          <p:nvPr/>
        </p:nvSpPr>
        <p:spPr>
          <a:xfrm>
            <a:off x="457200" y="5228235"/>
            <a:ext cx="8275320" cy="1169551"/>
          </a:xfrm>
          <a:prstGeom prst="rect">
            <a:avLst/>
          </a:prstGeom>
          <a:noFill/>
        </p:spPr>
        <p:txBody>
          <a:bodyPr wrap="square" rtlCol="0">
            <a:spAutoFit/>
          </a:bodyPr>
          <a:lstStyle/>
          <a:p>
            <a:r>
              <a:rPr lang="en-US" dirty="0">
                <a:latin typeface="Lucida Sans" panose="020B0602030504020204" pitchFamily="34" charset="0"/>
              </a:rPr>
              <a:t>Links: </a:t>
            </a:r>
          </a:p>
          <a:p>
            <a:pPr marL="285750" indent="-285750">
              <a:buFont typeface="Arial" panose="020B0604020202020204" pitchFamily="34" charset="0"/>
              <a:buChar char="•"/>
            </a:pPr>
            <a:r>
              <a:rPr lang="en-US" dirty="0">
                <a:latin typeface="Lucida Sans" panose="020B0602030504020204" pitchFamily="34" charset="0"/>
                <a:hlinkClick r:id="rId5"/>
              </a:rPr>
              <a:t>https://achievethecore.org/content/upload/SCASS_Info_Text_Complexity_Qualitative_Measures_Info_Rubric_2.8.pdf</a:t>
            </a:r>
            <a:r>
              <a:rPr lang="en-US" dirty="0">
                <a:latin typeface="Lucida Sans" panose="020B0602030504020204" pitchFamily="34" charset="0"/>
              </a:rPr>
              <a:t> </a:t>
            </a:r>
          </a:p>
          <a:p>
            <a:pPr marL="285750" indent="-285750">
              <a:buFont typeface="Arial" panose="020B0604020202020204" pitchFamily="34" charset="0"/>
              <a:buChar char="•"/>
            </a:pPr>
            <a:r>
              <a:rPr lang="en-US" dirty="0">
                <a:latin typeface="Lucida Sans" panose="020B0602030504020204" pitchFamily="34" charset="0"/>
                <a:hlinkClick r:id="rId6"/>
              </a:rPr>
              <a:t>https://achievethecore.org/content/upload/SCASS_Text_Complexity_Qualitative_Measures_Lit_Rubric_2.8.pdf</a:t>
            </a:r>
            <a:r>
              <a:rPr lang="en-US" dirty="0">
                <a:latin typeface="Lucida Sans" panose="020B0602030504020204"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5"/>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5"/>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endParaRPr/>
          </a:p>
        </p:txBody>
      </p:sp>
      <p:pic>
        <p:nvPicPr>
          <p:cNvPr id="360" name="Google Shape;360;p45"/>
          <p:cNvPicPr preferRelativeResize="0"/>
          <p:nvPr/>
        </p:nvPicPr>
        <p:blipFill>
          <a:blip r:embed="rId3">
            <a:alphaModFix/>
          </a:blip>
          <a:stretch>
            <a:fillRect/>
          </a:stretch>
        </p:blipFill>
        <p:spPr>
          <a:xfrm>
            <a:off x="152400" y="152400"/>
            <a:ext cx="8934450" cy="6324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6"/>
          <p:cNvSpPr txBox="1">
            <a:spLocks noGrp="1"/>
          </p:cNvSpPr>
          <p:nvPr>
            <p:ph type="title"/>
          </p:nvPr>
        </p:nvSpPr>
        <p:spPr>
          <a:xfrm>
            <a:off x="202868" y="955689"/>
            <a:ext cx="8620500" cy="197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Allerta"/>
              <a:buNone/>
            </a:pPr>
            <a:r>
              <a:rPr lang="en-US" sz="2800" b="0" i="0" u="none" strike="noStrike" cap="none">
                <a:solidFill>
                  <a:schemeClr val="lt1"/>
                </a:solidFill>
                <a:latin typeface="Lucida Sans"/>
                <a:ea typeface="Lucida Sans"/>
                <a:cs typeface="Lucida Sans"/>
                <a:sym typeface="Lucida Sans"/>
              </a:rPr>
              <a:t>Question</a:t>
            </a:r>
            <a:r>
              <a:rPr lang="en-US">
                <a:latin typeface="Lucida Sans"/>
                <a:ea typeface="Lucida Sans"/>
                <a:cs typeface="Lucida Sans"/>
                <a:sym typeface="Lucida Sans"/>
              </a:rPr>
              <a:t>:</a:t>
            </a:r>
            <a:endParaRPr sz="2800" b="0" i="0" u="none" strike="noStrike" cap="none">
              <a:solidFill>
                <a:schemeClr val="lt1"/>
              </a:solidFill>
              <a:latin typeface="Lucida Sans"/>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r>
              <a:rPr lang="en-US">
                <a:latin typeface="Lucida Sans"/>
                <a:ea typeface="Lucida Sans"/>
                <a:cs typeface="Lucida Sans"/>
                <a:sym typeface="Lucida Sans"/>
              </a:rPr>
              <a:t>How do you see the Matthew Effect playing out in your school?</a:t>
            </a:r>
            <a:endParaRPr>
              <a:latin typeface="Lucida Sans"/>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r>
              <a:rPr lang="en-US">
                <a:latin typeface="Lucida Sans"/>
                <a:ea typeface="Lucida Sans"/>
                <a:cs typeface="Lucida Sans"/>
                <a:sym typeface="Lucida Sans"/>
              </a:rPr>
              <a:t>How can instructional practices contribute to or mitigate the effects of the opportunity gap? </a:t>
            </a:r>
            <a:endParaRPr>
              <a:latin typeface="Lucida Sans"/>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br>
              <a:rPr lang="en-US" sz="2800" b="0" i="0" u="none" strike="noStrike" cap="none">
                <a:solidFill>
                  <a:schemeClr val="lt1"/>
                </a:solidFill>
                <a:latin typeface="Lucida Sans"/>
                <a:ea typeface="Lucida Sans"/>
                <a:cs typeface="Lucida Sans"/>
                <a:sym typeface="Lucida Sans"/>
              </a:rPr>
            </a:br>
            <a:r>
              <a:rPr lang="en-US" sz="1200" b="0" i="0" u="none" strike="noStrike" cap="none">
                <a:solidFill>
                  <a:schemeClr val="lt1"/>
                </a:solidFill>
                <a:latin typeface="Lucida Sans"/>
                <a:ea typeface="Lucida Sans"/>
                <a:cs typeface="Lucida Sans"/>
                <a:sym typeface="Lucida Sans"/>
              </a:rPr>
              <a:t>P</a:t>
            </a:r>
            <a:endParaRPr sz="1200">
              <a:latin typeface="Lucida Sans"/>
              <a:ea typeface="Lucida Sans"/>
              <a:cs typeface="Lucida Sans"/>
              <a:sym typeface="Lucida Sans"/>
            </a:endParaRPr>
          </a:p>
        </p:txBody>
      </p:sp>
      <p:pic>
        <p:nvPicPr>
          <p:cNvPr id="366" name="Google Shape;366;p46"/>
          <p:cNvPicPr preferRelativeResize="0"/>
          <p:nvPr/>
        </p:nvPicPr>
        <p:blipFill>
          <a:blip r:embed="rId3">
            <a:alphaModFix/>
          </a:blip>
          <a:stretch>
            <a:fillRect/>
          </a:stretch>
        </p:blipFill>
        <p:spPr>
          <a:xfrm>
            <a:off x="2400470" y="2839500"/>
            <a:ext cx="4480200" cy="3808175"/>
          </a:xfrm>
          <a:prstGeom prst="rect">
            <a:avLst/>
          </a:prstGeom>
          <a:noFill/>
          <a:ln>
            <a:noFill/>
          </a:ln>
        </p:spPr>
      </p:pic>
      <p:pic>
        <p:nvPicPr>
          <p:cNvPr id="367" name="Google Shape;367;p46"/>
          <p:cNvPicPr preferRelativeResize="0"/>
          <p:nvPr/>
        </p:nvPicPr>
        <p:blipFill>
          <a:blip r:embed="rId4">
            <a:alphaModFix/>
          </a:blip>
          <a:stretch>
            <a:fillRect/>
          </a:stretch>
        </p:blipFill>
        <p:spPr>
          <a:xfrm>
            <a:off x="7667700" y="4963275"/>
            <a:ext cx="918150" cy="918150"/>
          </a:xfrm>
          <a:prstGeom prst="rect">
            <a:avLst/>
          </a:prstGeom>
          <a:noFill/>
          <a:ln>
            <a:noFill/>
          </a:ln>
        </p:spPr>
      </p:pic>
      <p:sp>
        <p:nvSpPr>
          <p:cNvPr id="368" name="Google Shape;368;p46"/>
          <p:cNvSpPr txBox="1"/>
          <p:nvPr/>
        </p:nvSpPr>
        <p:spPr>
          <a:xfrm>
            <a:off x="7050025" y="5881425"/>
            <a:ext cx="2094000" cy="76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73763"/>
                </a:solidFill>
                <a:latin typeface="Lucida Sans"/>
                <a:ea typeface="Lucida Sans"/>
                <a:cs typeface="Lucida Sans"/>
                <a:sym typeface="Lucida Sans"/>
              </a:rPr>
              <a:t>Type your thoughts in the Group Chat!</a:t>
            </a:r>
            <a:endParaRPr b="1">
              <a:solidFill>
                <a:srgbClr val="073763"/>
              </a:solidFill>
              <a:latin typeface="Lucida Sans"/>
              <a:ea typeface="Lucida Sans"/>
              <a:cs typeface="Lucida Sans"/>
              <a:sym typeface="Lucida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7"/>
          <p:cNvSpPr txBox="1">
            <a:spLocks noGrp="1"/>
          </p:cNvSpPr>
          <p:nvPr>
            <p:ph type="title"/>
          </p:nvPr>
        </p:nvSpPr>
        <p:spPr>
          <a:xfrm>
            <a:off x="140368" y="2829678"/>
            <a:ext cx="9079832"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b="0" i="0" u="none" strike="noStrike" cap="none">
                <a:solidFill>
                  <a:schemeClr val="lt1"/>
                </a:solidFill>
                <a:latin typeface="Lucida Sans"/>
                <a:ea typeface="Lucida Sans"/>
                <a:cs typeface="Lucida Sans"/>
                <a:sym typeface="Lucida Sans"/>
              </a:rPr>
              <a:t>Section 3: </a:t>
            </a:r>
            <a:r>
              <a:rPr lang="en-US">
                <a:latin typeface="Lucida Sans"/>
                <a:ea typeface="Lucida Sans"/>
                <a:cs typeface="Lucida Sans"/>
                <a:sym typeface="Lucida Sans"/>
              </a:rPr>
              <a:t>Then, What?</a:t>
            </a:r>
            <a:r>
              <a:rPr lang="en-US" b="0" i="0" u="none" strike="noStrike" cap="none">
                <a:solidFill>
                  <a:schemeClr val="lt1"/>
                </a:solidFill>
                <a:latin typeface="Lucida Sans"/>
                <a:ea typeface="Lucida Sans"/>
                <a:cs typeface="Lucida Sans"/>
                <a:sym typeface="Lucida Sans"/>
              </a:rPr>
              <a:t> </a:t>
            </a:r>
            <a:endParaRPr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8"/>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endParaRPr/>
          </a:p>
        </p:txBody>
      </p:sp>
      <p:pic>
        <p:nvPicPr>
          <p:cNvPr id="382" name="Google Shape;382;p48"/>
          <p:cNvPicPr preferRelativeResize="0"/>
          <p:nvPr/>
        </p:nvPicPr>
        <p:blipFill>
          <a:blip r:embed="rId3">
            <a:alphaModFix/>
          </a:blip>
          <a:stretch>
            <a:fillRect/>
          </a:stretch>
        </p:blipFill>
        <p:spPr>
          <a:xfrm>
            <a:off x="19050" y="0"/>
            <a:ext cx="9144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49"/>
          <p:cNvPicPr preferRelativeResize="0"/>
          <p:nvPr/>
        </p:nvPicPr>
        <p:blipFill>
          <a:blip r:embed="rId3">
            <a:alphaModFix/>
          </a:blip>
          <a:stretch>
            <a:fillRect/>
          </a:stretch>
        </p:blipFill>
        <p:spPr>
          <a:xfrm rot="1466239">
            <a:off x="5187858" y="953722"/>
            <a:ext cx="4206734" cy="4266004"/>
          </a:xfrm>
          <a:prstGeom prst="rect">
            <a:avLst/>
          </a:prstGeom>
          <a:noFill/>
          <a:ln>
            <a:noFill/>
          </a:ln>
        </p:spPr>
      </p:pic>
      <p:pic>
        <p:nvPicPr>
          <p:cNvPr id="389" name="Google Shape;389;p49"/>
          <p:cNvPicPr preferRelativeResize="0"/>
          <p:nvPr/>
        </p:nvPicPr>
        <p:blipFill>
          <a:blip r:embed="rId3">
            <a:alphaModFix/>
          </a:blip>
          <a:stretch>
            <a:fillRect/>
          </a:stretch>
        </p:blipFill>
        <p:spPr>
          <a:xfrm rot="-1328297">
            <a:off x="262514" y="1375555"/>
            <a:ext cx="5207571" cy="5280942"/>
          </a:xfrm>
          <a:prstGeom prst="rect">
            <a:avLst/>
          </a:prstGeom>
          <a:noFill/>
          <a:ln>
            <a:noFill/>
          </a:ln>
        </p:spPr>
      </p:pic>
      <p:sp>
        <p:nvSpPr>
          <p:cNvPr id="390" name="Google Shape;390;p49"/>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Lucida Sans"/>
                <a:ea typeface="Lucida Sans"/>
                <a:cs typeface="Lucida Sans"/>
                <a:sym typeface="Lucida Sans"/>
              </a:rPr>
              <a:t>Let’s try this process out, thinking like a teacher about the needs of a classroom...</a:t>
            </a:r>
            <a:endParaRPr>
              <a:latin typeface="Lucida Sans"/>
              <a:ea typeface="Lucida Sans"/>
              <a:cs typeface="Lucida Sans"/>
              <a:sym typeface="Lucida Sans"/>
            </a:endParaRPr>
          </a:p>
        </p:txBody>
      </p:sp>
      <p:pic>
        <p:nvPicPr>
          <p:cNvPr id="391" name="Google Shape;391;p49"/>
          <p:cNvPicPr preferRelativeResize="0"/>
          <p:nvPr/>
        </p:nvPicPr>
        <p:blipFill>
          <a:blip r:embed="rId4">
            <a:alphaModFix/>
          </a:blip>
          <a:stretch>
            <a:fillRect/>
          </a:stretch>
        </p:blipFill>
        <p:spPr>
          <a:xfrm rot="-1719483">
            <a:off x="882000" y="2143125"/>
            <a:ext cx="3429001" cy="2571751"/>
          </a:xfrm>
          <a:prstGeom prst="rect">
            <a:avLst/>
          </a:prstGeom>
          <a:noFill/>
          <a:ln>
            <a:noFill/>
          </a:ln>
        </p:spPr>
      </p:pic>
      <p:pic>
        <p:nvPicPr>
          <p:cNvPr id="392" name="Google Shape;392;p49"/>
          <p:cNvPicPr preferRelativeResize="0"/>
          <p:nvPr/>
        </p:nvPicPr>
        <p:blipFill>
          <a:blip r:embed="rId5">
            <a:alphaModFix/>
          </a:blip>
          <a:stretch>
            <a:fillRect/>
          </a:stretch>
        </p:blipFill>
        <p:spPr>
          <a:xfrm>
            <a:off x="5750037" y="5042325"/>
            <a:ext cx="1624075" cy="1815675"/>
          </a:xfrm>
          <a:prstGeom prst="rect">
            <a:avLst/>
          </a:prstGeom>
          <a:noFill/>
          <a:ln>
            <a:noFill/>
          </a:ln>
        </p:spPr>
      </p:pic>
      <p:pic>
        <p:nvPicPr>
          <p:cNvPr id="393" name="Google Shape;393;p49"/>
          <p:cNvPicPr preferRelativeResize="0"/>
          <p:nvPr/>
        </p:nvPicPr>
        <p:blipFill>
          <a:blip r:embed="rId6">
            <a:alphaModFix/>
          </a:blip>
          <a:stretch>
            <a:fillRect/>
          </a:stretch>
        </p:blipFill>
        <p:spPr>
          <a:xfrm>
            <a:off x="6273163" y="1781150"/>
            <a:ext cx="2466975" cy="1457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0"/>
          <p:cNvSpPr txBox="1">
            <a:spLocks noGrp="1"/>
          </p:cNvSpPr>
          <p:nvPr>
            <p:ph type="title"/>
          </p:nvPr>
        </p:nvSpPr>
        <p:spPr>
          <a:xfrm>
            <a:off x="225975" y="577025"/>
            <a:ext cx="33858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latin typeface="Lucida Sans"/>
                <a:ea typeface="Lucida Sans"/>
                <a:cs typeface="Lucida Sans"/>
                <a:sym typeface="Lucida Sans"/>
              </a:rPr>
              <a:t>Let’s look at today’s text. What makes it complex?</a:t>
            </a:r>
            <a:endParaRPr sz="2800" dirty="0">
              <a:latin typeface="Lucida Sans"/>
              <a:ea typeface="Lucida Sans"/>
              <a:cs typeface="Lucida Sans"/>
              <a:sym typeface="Lucida Sans"/>
            </a:endParaRPr>
          </a:p>
        </p:txBody>
      </p:sp>
      <p:pic>
        <p:nvPicPr>
          <p:cNvPr id="400" name="Google Shape;400;p50"/>
          <p:cNvPicPr preferRelativeResize="0"/>
          <p:nvPr/>
        </p:nvPicPr>
        <p:blipFill>
          <a:blip r:embed="rId3">
            <a:alphaModFix/>
          </a:blip>
          <a:stretch>
            <a:fillRect/>
          </a:stretch>
        </p:blipFill>
        <p:spPr>
          <a:xfrm>
            <a:off x="3788200" y="132425"/>
            <a:ext cx="5141700" cy="6622591"/>
          </a:xfrm>
          <a:prstGeom prst="rect">
            <a:avLst/>
          </a:prstGeom>
          <a:noFill/>
          <a:ln w="9525" cap="flat" cmpd="sng">
            <a:solidFill>
              <a:srgbClr val="0B5394"/>
            </a:solidFill>
            <a:prstDash val="solid"/>
            <a:round/>
            <a:headEnd type="none" w="sm" len="sm"/>
            <a:tailEnd type="none" w="sm" len="sm"/>
          </a:ln>
        </p:spPr>
      </p:pic>
      <p:sp>
        <p:nvSpPr>
          <p:cNvPr id="401" name="Google Shape;401;p50"/>
          <p:cNvSpPr txBox="1"/>
          <p:nvPr/>
        </p:nvSpPr>
        <p:spPr>
          <a:xfrm>
            <a:off x="3404950" y="577100"/>
            <a:ext cx="163500" cy="2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02" name="Google Shape;402;p50"/>
          <p:cNvPicPr preferRelativeResize="0"/>
          <p:nvPr/>
        </p:nvPicPr>
        <p:blipFill>
          <a:blip r:embed="rId4">
            <a:alphaModFix/>
          </a:blip>
          <a:stretch>
            <a:fillRect/>
          </a:stretch>
        </p:blipFill>
        <p:spPr>
          <a:xfrm>
            <a:off x="784925" y="2324295"/>
            <a:ext cx="1503450" cy="2238850"/>
          </a:xfrm>
          <a:prstGeom prst="rect">
            <a:avLst/>
          </a:prstGeom>
          <a:noFill/>
          <a:ln>
            <a:noFill/>
          </a:ln>
        </p:spPr>
      </p:pic>
      <p:sp>
        <p:nvSpPr>
          <p:cNvPr id="403" name="Google Shape;403;p50"/>
          <p:cNvSpPr txBox="1"/>
          <p:nvPr/>
        </p:nvSpPr>
        <p:spPr>
          <a:xfrm>
            <a:off x="3635800" y="375125"/>
            <a:ext cx="1615800" cy="2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50"/>
          <p:cNvSpPr txBox="1"/>
          <p:nvPr/>
        </p:nvSpPr>
        <p:spPr>
          <a:xfrm>
            <a:off x="3788200" y="527525"/>
            <a:ext cx="1615800" cy="2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50"/>
          <p:cNvSpPr txBox="1"/>
          <p:nvPr/>
        </p:nvSpPr>
        <p:spPr>
          <a:xfrm>
            <a:off x="3655100" y="375125"/>
            <a:ext cx="1875600" cy="29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06" name="Google Shape;406;p50"/>
          <p:cNvPicPr preferRelativeResize="0"/>
          <p:nvPr/>
        </p:nvPicPr>
        <p:blipFill>
          <a:blip r:embed="rId5">
            <a:alphaModFix/>
          </a:blip>
          <a:stretch>
            <a:fillRect/>
          </a:stretch>
        </p:blipFill>
        <p:spPr>
          <a:xfrm>
            <a:off x="389275" y="4932640"/>
            <a:ext cx="791300" cy="791300"/>
          </a:xfrm>
          <a:prstGeom prst="rect">
            <a:avLst/>
          </a:prstGeom>
          <a:noFill/>
          <a:ln>
            <a:noFill/>
          </a:ln>
        </p:spPr>
      </p:pic>
      <p:sp>
        <p:nvSpPr>
          <p:cNvPr id="407" name="Google Shape;407;p50"/>
          <p:cNvSpPr txBox="1"/>
          <p:nvPr/>
        </p:nvSpPr>
        <p:spPr>
          <a:xfrm>
            <a:off x="1357000" y="4932640"/>
            <a:ext cx="1947900" cy="15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dirty="0">
                <a:solidFill>
                  <a:schemeClr val="accent4"/>
                </a:solidFill>
                <a:latin typeface="Lucida Sans"/>
                <a:ea typeface="Lucida Sans"/>
                <a:cs typeface="Lucida Sans"/>
                <a:sym typeface="Lucida Sans"/>
              </a:rPr>
              <a:t>Check your Resource widget to view the text. </a:t>
            </a:r>
            <a:endParaRPr sz="1500" dirty="0">
              <a:solidFill>
                <a:schemeClr val="accent4"/>
              </a:solidFill>
              <a:latin typeface="Lucida Sans"/>
              <a:ea typeface="Lucida Sans"/>
              <a:cs typeface="Lucida Sans"/>
              <a:sym typeface="Lucida Sans"/>
            </a:endParaRPr>
          </a:p>
        </p:txBody>
      </p:sp>
      <p:sp>
        <p:nvSpPr>
          <p:cNvPr id="2" name="TextBox 1"/>
          <p:cNvSpPr txBox="1"/>
          <p:nvPr/>
        </p:nvSpPr>
        <p:spPr>
          <a:xfrm>
            <a:off x="225975" y="5995695"/>
            <a:ext cx="3429125" cy="523220"/>
          </a:xfrm>
          <a:prstGeom prst="rect">
            <a:avLst/>
          </a:prstGeom>
          <a:noFill/>
        </p:spPr>
        <p:txBody>
          <a:bodyPr wrap="square" rtlCol="0">
            <a:spAutoFit/>
          </a:bodyPr>
          <a:lstStyle/>
          <a:p>
            <a:r>
              <a:rPr lang="en-US" dirty="0">
                <a:latin typeface="Lucida Sans" panose="020B0602030504020204" pitchFamily="34" charset="0"/>
                <a:hlinkClick r:id="rId6"/>
              </a:rPr>
              <a:t>https://drive.google.com/open?id=1-ilGR7yAmVMnK7xcrfnsFaiZDiWf_Gwi</a:t>
            </a:r>
            <a:r>
              <a:rPr lang="en-US" dirty="0">
                <a:latin typeface="Lucida Sans" panose="020B0602030504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1"/>
          <p:cNvSpPr txBox="1">
            <a:spLocks noGrp="1"/>
          </p:cNvSpPr>
          <p:nvPr>
            <p:ph type="title"/>
          </p:nvPr>
        </p:nvSpPr>
        <p:spPr>
          <a:xfrm>
            <a:off x="166800" y="214800"/>
            <a:ext cx="3135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What Makes This Text Complex?</a:t>
            </a:r>
            <a:endParaRPr sz="2800">
              <a:latin typeface="Lucida Sans"/>
              <a:ea typeface="Lucida Sans"/>
              <a:cs typeface="Lucida Sans"/>
              <a:sym typeface="Lucida Sans"/>
            </a:endParaRPr>
          </a:p>
        </p:txBody>
      </p:sp>
      <p:sp>
        <p:nvSpPr>
          <p:cNvPr id="414" name="Google Shape;414;p51"/>
          <p:cNvSpPr txBox="1">
            <a:spLocks noGrp="1"/>
          </p:cNvSpPr>
          <p:nvPr>
            <p:ph type="body" idx="1"/>
          </p:nvPr>
        </p:nvSpPr>
        <p:spPr>
          <a:xfrm>
            <a:off x="422000" y="1588050"/>
            <a:ext cx="3013500" cy="45261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r>
              <a:rPr lang="en-US">
                <a:latin typeface="Lucida Sans"/>
                <a:ea typeface="Lucida Sans"/>
                <a:cs typeface="Lucida Sans"/>
                <a:sym typeface="Lucida Sans"/>
              </a:rPr>
              <a:t> </a:t>
            </a:r>
            <a:endParaRPr>
              <a:latin typeface="Lucida Sans"/>
              <a:ea typeface="Lucida Sans"/>
              <a:cs typeface="Lucida Sans"/>
              <a:sym typeface="Lucida Sans"/>
            </a:endParaRPr>
          </a:p>
        </p:txBody>
      </p:sp>
      <p:sp>
        <p:nvSpPr>
          <p:cNvPr id="415" name="Google Shape;415;p51"/>
          <p:cNvSpPr txBox="1"/>
          <p:nvPr/>
        </p:nvSpPr>
        <p:spPr>
          <a:xfrm>
            <a:off x="3522150" y="594200"/>
            <a:ext cx="163500" cy="2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16" name="Google Shape;416;p51"/>
          <p:cNvPicPr preferRelativeResize="0"/>
          <p:nvPr/>
        </p:nvPicPr>
        <p:blipFill>
          <a:blip r:embed="rId3">
            <a:alphaModFix/>
          </a:blip>
          <a:stretch>
            <a:fillRect/>
          </a:stretch>
        </p:blipFill>
        <p:spPr>
          <a:xfrm>
            <a:off x="530450" y="3138575"/>
            <a:ext cx="1752600" cy="2609850"/>
          </a:xfrm>
          <a:prstGeom prst="rect">
            <a:avLst/>
          </a:prstGeom>
          <a:noFill/>
          <a:ln>
            <a:noFill/>
          </a:ln>
        </p:spPr>
      </p:pic>
      <p:sp>
        <p:nvSpPr>
          <p:cNvPr id="417" name="Google Shape;417;p51"/>
          <p:cNvSpPr txBox="1"/>
          <p:nvPr/>
        </p:nvSpPr>
        <p:spPr>
          <a:xfrm>
            <a:off x="3753000" y="392225"/>
            <a:ext cx="1615800" cy="2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51"/>
          <p:cNvSpPr txBox="1"/>
          <p:nvPr/>
        </p:nvSpPr>
        <p:spPr>
          <a:xfrm>
            <a:off x="3905400" y="544625"/>
            <a:ext cx="1615800" cy="2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51"/>
          <p:cNvSpPr txBox="1"/>
          <p:nvPr/>
        </p:nvSpPr>
        <p:spPr>
          <a:xfrm>
            <a:off x="3772300" y="392225"/>
            <a:ext cx="1875600" cy="29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51"/>
          <p:cNvSpPr txBox="1"/>
          <p:nvPr/>
        </p:nvSpPr>
        <p:spPr>
          <a:xfrm>
            <a:off x="3318700" y="3293400"/>
            <a:ext cx="5525400" cy="201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highlight>
                  <a:srgbClr val="00FFFF"/>
                </a:highlight>
                <a:latin typeface="Times New Roman"/>
                <a:ea typeface="Times New Roman"/>
                <a:cs typeface="Times New Roman"/>
                <a:sym typeface="Times New Roman"/>
              </a:rPr>
              <a:t>At first, I didn't see a dog.</a:t>
            </a:r>
            <a:r>
              <a:rPr lang="en-US" sz="2000">
                <a:latin typeface="Times New Roman"/>
                <a:ea typeface="Times New Roman"/>
                <a:cs typeface="Times New Roman"/>
                <a:sym typeface="Times New Roman"/>
              </a:rPr>
              <a:t> There were just a lot of vegetables rolling around on the floor, tomatoes and onions and green peppers. And there was what seemed like a whole army of Winn-Dixie employees running around waving their arms just the same way the store manager was waving his. </a:t>
            </a:r>
            <a:endParaRPr sz="2000">
              <a:latin typeface="Times New Roman"/>
              <a:ea typeface="Times New Roman"/>
              <a:cs typeface="Times New Roman"/>
              <a:sym typeface="Times New Roman"/>
            </a:endParaRPr>
          </a:p>
          <a:p>
            <a:pPr marL="0" lvl="0" indent="0" algn="l" rtl="0">
              <a:spcBef>
                <a:spcPts val="0"/>
              </a:spcBef>
              <a:spcAft>
                <a:spcPts val="0"/>
              </a:spcAft>
              <a:buNone/>
            </a:pPr>
            <a:r>
              <a:rPr lang="en-US" sz="2000">
                <a:latin typeface="Times New Roman"/>
                <a:ea typeface="Times New Roman"/>
                <a:cs typeface="Times New Roman"/>
                <a:sym typeface="Times New Roman"/>
              </a:rPr>
              <a:t>____ </a:t>
            </a:r>
            <a:endParaRPr sz="2000">
              <a:latin typeface="Times New Roman"/>
              <a:ea typeface="Times New Roman"/>
              <a:cs typeface="Times New Roman"/>
              <a:sym typeface="Times New Roman"/>
            </a:endParaRPr>
          </a:p>
          <a:p>
            <a:pPr marL="0" lvl="0" indent="0" algn="l" rtl="0">
              <a:spcBef>
                <a:spcPts val="0"/>
              </a:spcBef>
              <a:spcAft>
                <a:spcPts val="0"/>
              </a:spcAft>
              <a:buNone/>
            </a:pPr>
            <a:endParaRPr sz="2000">
              <a:latin typeface="Times New Roman"/>
              <a:ea typeface="Times New Roman"/>
              <a:cs typeface="Times New Roman"/>
              <a:sym typeface="Times New Roman"/>
            </a:endParaRPr>
          </a:p>
          <a:p>
            <a:pPr marL="0" lvl="0" indent="0" algn="l" rtl="0">
              <a:spcBef>
                <a:spcPts val="0"/>
              </a:spcBef>
              <a:spcAft>
                <a:spcPts val="0"/>
              </a:spcAft>
              <a:buNone/>
            </a:pPr>
            <a:r>
              <a:rPr lang="en-US" sz="2000">
                <a:solidFill>
                  <a:schemeClr val="dk1"/>
                </a:solidFill>
                <a:highlight>
                  <a:srgbClr val="00FFFF"/>
                </a:highlight>
                <a:latin typeface="Times New Roman"/>
                <a:ea typeface="Times New Roman"/>
                <a:cs typeface="Times New Roman"/>
                <a:sym typeface="Times New Roman"/>
              </a:rPr>
              <a:t>"Wait a minute!" I hollered. "That's my dog. </a:t>
            </a:r>
            <a:r>
              <a:rPr lang="en-US" sz="2000">
                <a:solidFill>
                  <a:schemeClr val="dk1"/>
                </a:solidFill>
                <a:latin typeface="Times New Roman"/>
                <a:ea typeface="Times New Roman"/>
                <a:cs typeface="Times New Roman"/>
                <a:sym typeface="Times New Roman"/>
              </a:rPr>
              <a:t>Don't call the pound." </a:t>
            </a:r>
            <a:endParaRPr sz="2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_______ </a:t>
            </a:r>
            <a:endParaRPr sz="2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lvl="0" indent="0" algn="l" rtl="0">
              <a:lnSpc>
                <a:spcPct val="107000"/>
              </a:lnSpc>
              <a:spcBef>
                <a:spcPts val="0"/>
              </a:spcBef>
              <a:spcAft>
                <a:spcPts val="0"/>
              </a:spcAft>
              <a:buNone/>
            </a:pPr>
            <a:r>
              <a:rPr lang="en-US" sz="2000">
                <a:solidFill>
                  <a:schemeClr val="dk1"/>
                </a:solidFill>
                <a:latin typeface="Times New Roman"/>
                <a:ea typeface="Times New Roman"/>
                <a:cs typeface="Times New Roman"/>
                <a:sym typeface="Times New Roman"/>
              </a:rPr>
              <a:t>"Here, boy," I said again. And then I figured that the dog was probably just like everybody else in the world, that he would want to get called by a name, </a:t>
            </a:r>
            <a:r>
              <a:rPr lang="en-US" sz="2000">
                <a:solidFill>
                  <a:schemeClr val="dk1"/>
                </a:solidFill>
                <a:highlight>
                  <a:srgbClr val="00FFFF"/>
                </a:highlight>
                <a:latin typeface="Times New Roman"/>
                <a:ea typeface="Times New Roman"/>
                <a:cs typeface="Times New Roman"/>
                <a:sym typeface="Times New Roman"/>
              </a:rPr>
              <a:t>only I didn't know what his name was, so I just said the first thing that came into my head</a:t>
            </a:r>
            <a:r>
              <a:rPr lang="en-US" sz="2000">
                <a:solidFill>
                  <a:schemeClr val="dk1"/>
                </a:solidFill>
                <a:latin typeface="Times New Roman"/>
                <a:ea typeface="Times New Roman"/>
                <a:cs typeface="Times New Roman"/>
                <a:sym typeface="Times New Roman"/>
              </a:rPr>
              <a:t>. I said, "Here, Winn-Dixie." </a:t>
            </a:r>
            <a:endParaRPr sz="2000">
              <a:solidFill>
                <a:schemeClr val="dk1"/>
              </a:solidFill>
              <a:latin typeface="Times New Roman"/>
              <a:ea typeface="Times New Roman"/>
              <a:cs typeface="Times New Roman"/>
              <a:sym typeface="Times New Roman"/>
            </a:endParaRPr>
          </a:p>
          <a:p>
            <a:pPr marL="0" lvl="0" indent="0" algn="l" rtl="0">
              <a:lnSpc>
                <a:spcPct val="107000"/>
              </a:lnSpc>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1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2"/>
          <p:cNvSpPr txBox="1">
            <a:spLocks noGrp="1"/>
          </p:cNvSpPr>
          <p:nvPr>
            <p:ph type="title"/>
          </p:nvPr>
        </p:nvSpPr>
        <p:spPr>
          <a:xfrm>
            <a:off x="285750" y="173638"/>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Consider this student…</a:t>
            </a:r>
            <a:endParaRPr sz="2800">
              <a:latin typeface="Lucida Sans"/>
              <a:ea typeface="Lucida Sans"/>
              <a:cs typeface="Lucida Sans"/>
              <a:sym typeface="Lucida Sans"/>
            </a:endParaRPr>
          </a:p>
        </p:txBody>
      </p:sp>
      <p:sp>
        <p:nvSpPr>
          <p:cNvPr id="427" name="Google Shape;427;p52"/>
          <p:cNvSpPr txBox="1">
            <a:spLocks noGrp="1"/>
          </p:cNvSpPr>
          <p:nvPr>
            <p:ph type="body" idx="1"/>
          </p:nvPr>
        </p:nvSpPr>
        <p:spPr>
          <a:xfrm>
            <a:off x="2355625" y="1289488"/>
            <a:ext cx="6607200" cy="4526100"/>
          </a:xfrm>
          <a:prstGeom prst="rect">
            <a:avLst/>
          </a:prstGeom>
        </p:spPr>
        <p:txBody>
          <a:bodyPr spcFirstLastPara="1" wrap="square" lIns="91425" tIns="91425" rIns="91425" bIns="91425" anchor="t" anchorCtr="0">
            <a:noAutofit/>
          </a:bodyPr>
          <a:lstStyle/>
          <a:p>
            <a:pPr marL="558800" lvl="0" indent="-228600" algn="l" rtl="0">
              <a:spcBef>
                <a:spcPts val="440"/>
              </a:spcBef>
              <a:spcAft>
                <a:spcPts val="0"/>
              </a:spcAft>
              <a:buSzPts val="2400"/>
              <a:buFont typeface="Lucida Sans"/>
              <a:buChar char="●"/>
            </a:pPr>
            <a:r>
              <a:rPr lang="en-US" sz="2400">
                <a:latin typeface="Lucida Sans"/>
                <a:ea typeface="Lucida Sans"/>
                <a:cs typeface="Lucida Sans"/>
                <a:sym typeface="Lucida Sans"/>
              </a:rPr>
              <a:t>James is scoring ‘below basic’ on the district wide interim assessment.</a:t>
            </a:r>
            <a:endParaRPr sz="2400">
              <a:latin typeface="Lucida Sans"/>
              <a:ea typeface="Lucida Sans"/>
              <a:cs typeface="Lucida Sans"/>
              <a:sym typeface="Lucida Sans"/>
            </a:endParaRPr>
          </a:p>
          <a:p>
            <a:pPr marL="558800" lvl="0" indent="-228600" algn="l" rtl="0">
              <a:spcBef>
                <a:spcPts val="0"/>
              </a:spcBef>
              <a:spcAft>
                <a:spcPts val="0"/>
              </a:spcAft>
              <a:buSzPts val="2400"/>
              <a:buFont typeface="Lucida Sans"/>
              <a:buChar char="●"/>
            </a:pPr>
            <a:r>
              <a:rPr lang="en-US" sz="2400">
                <a:latin typeface="Lucida Sans"/>
                <a:ea typeface="Lucida Sans"/>
                <a:cs typeface="Lucida Sans"/>
                <a:sym typeface="Lucida Sans"/>
              </a:rPr>
              <a:t>His teacher had him do an oral read of the grade level fluency passages on achievethecore.org and found his fluency and decoding were not a barrier.</a:t>
            </a:r>
            <a:endParaRPr sz="2400">
              <a:latin typeface="Lucida Sans"/>
              <a:ea typeface="Lucida Sans"/>
              <a:cs typeface="Lucida Sans"/>
              <a:sym typeface="Lucida Sans"/>
            </a:endParaRPr>
          </a:p>
          <a:p>
            <a:pPr marL="558800" lvl="0" indent="-228600" algn="l" rtl="0">
              <a:spcBef>
                <a:spcPts val="0"/>
              </a:spcBef>
              <a:spcAft>
                <a:spcPts val="0"/>
              </a:spcAft>
              <a:buSzPts val="2400"/>
              <a:buFont typeface="Lucida Sans"/>
              <a:buChar char="●"/>
            </a:pPr>
            <a:r>
              <a:rPr lang="en-US" sz="2400">
                <a:latin typeface="Lucida Sans"/>
                <a:ea typeface="Lucida Sans"/>
                <a:cs typeface="Lucida Sans"/>
                <a:sym typeface="Lucida Sans"/>
              </a:rPr>
              <a:t>James has trouble answering sophisticated questions about the text that require him to provide evidence to support his thinking.</a:t>
            </a:r>
            <a:endParaRPr sz="2400">
              <a:latin typeface="Lucida Sans"/>
              <a:ea typeface="Lucida Sans"/>
              <a:cs typeface="Lucida Sans"/>
              <a:sym typeface="Lucida Sans"/>
            </a:endParaRPr>
          </a:p>
          <a:p>
            <a:pPr marL="558800" lvl="0" indent="-228600" algn="l" rtl="0">
              <a:spcBef>
                <a:spcPts val="0"/>
              </a:spcBef>
              <a:spcAft>
                <a:spcPts val="0"/>
              </a:spcAft>
              <a:buSzPts val="2400"/>
              <a:buFont typeface="Lucida Sans"/>
              <a:buChar char="●"/>
            </a:pPr>
            <a:r>
              <a:rPr lang="en-US" sz="2400" b="1">
                <a:latin typeface="Lucida Sans"/>
                <a:ea typeface="Lucida Sans"/>
                <a:cs typeface="Lucida Sans"/>
                <a:sym typeface="Lucida Sans"/>
              </a:rPr>
              <a:t>What’s next for James?</a:t>
            </a:r>
            <a:endParaRPr sz="2400" b="1">
              <a:latin typeface="Lucida Sans"/>
              <a:ea typeface="Lucida Sans"/>
              <a:cs typeface="Lucida Sans"/>
              <a:sym typeface="Lucida Sans"/>
            </a:endParaRPr>
          </a:p>
        </p:txBody>
      </p:sp>
      <p:pic>
        <p:nvPicPr>
          <p:cNvPr id="428" name="Google Shape;428;p52"/>
          <p:cNvPicPr preferRelativeResize="0"/>
          <p:nvPr/>
        </p:nvPicPr>
        <p:blipFill>
          <a:blip r:embed="rId3">
            <a:alphaModFix/>
          </a:blip>
          <a:stretch>
            <a:fillRect/>
          </a:stretch>
        </p:blipFill>
        <p:spPr>
          <a:xfrm>
            <a:off x="821550" y="2223800"/>
            <a:ext cx="1162050" cy="2657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457200" y="1222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595959"/>
                </a:solidFill>
                <a:latin typeface="Lucida Sans"/>
                <a:ea typeface="Lucida Sans"/>
                <a:cs typeface="Lucida Sans"/>
                <a:sym typeface="Lucida Sans"/>
              </a:rPr>
              <a:t>Who </a:t>
            </a:r>
            <a:r>
              <a:rPr lang="en-US" sz="2800"/>
              <a:t>A</a:t>
            </a:r>
            <a:r>
              <a:rPr lang="en-US" sz="2800" b="0" i="0" u="none" strike="noStrike" cap="none">
                <a:solidFill>
                  <a:srgbClr val="595959"/>
                </a:solidFill>
                <a:latin typeface="Lucida Sans"/>
                <a:ea typeface="Lucida Sans"/>
                <a:cs typeface="Lucida Sans"/>
                <a:sym typeface="Lucida Sans"/>
              </a:rPr>
              <a:t>re Core Advocates?</a:t>
            </a:r>
            <a:endParaRPr/>
          </a:p>
        </p:txBody>
      </p:sp>
      <p:pic>
        <p:nvPicPr>
          <p:cNvPr id="192" name="Google Shape;192;p26"/>
          <p:cNvPicPr preferRelativeResize="0"/>
          <p:nvPr/>
        </p:nvPicPr>
        <p:blipFill>
          <a:blip r:embed="rId3">
            <a:alphaModFix/>
          </a:blip>
          <a:stretch>
            <a:fillRect/>
          </a:stretch>
        </p:blipFill>
        <p:spPr>
          <a:xfrm>
            <a:off x="304799" y="1417650"/>
            <a:ext cx="3897400" cy="2282625"/>
          </a:xfrm>
          <a:prstGeom prst="rect">
            <a:avLst/>
          </a:prstGeom>
          <a:noFill/>
          <a:ln>
            <a:noFill/>
          </a:ln>
        </p:spPr>
      </p:pic>
      <p:pic>
        <p:nvPicPr>
          <p:cNvPr id="193" name="Google Shape;193;p26"/>
          <p:cNvPicPr preferRelativeResize="0"/>
          <p:nvPr/>
        </p:nvPicPr>
        <p:blipFill rotWithShape="1">
          <a:blip r:embed="rId4">
            <a:alphaModFix/>
          </a:blip>
          <a:srcRect t="4808" b="3608"/>
          <a:stretch/>
        </p:blipFill>
        <p:spPr>
          <a:xfrm>
            <a:off x="304925" y="3859675"/>
            <a:ext cx="3897400" cy="2282625"/>
          </a:xfrm>
          <a:prstGeom prst="rect">
            <a:avLst/>
          </a:prstGeom>
          <a:noFill/>
          <a:ln>
            <a:noFill/>
          </a:ln>
        </p:spPr>
      </p:pic>
      <p:sp>
        <p:nvSpPr>
          <p:cNvPr id="194" name="Google Shape;194;p26"/>
          <p:cNvSpPr txBox="1">
            <a:spLocks noGrp="1"/>
          </p:cNvSpPr>
          <p:nvPr>
            <p:ph type="body" idx="4294967295"/>
          </p:nvPr>
        </p:nvSpPr>
        <p:spPr>
          <a:xfrm>
            <a:off x="4409550" y="1200350"/>
            <a:ext cx="4634700" cy="52320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r>
              <a:rPr lang="en-US" sz="2000">
                <a:latin typeface="Lucida Sans"/>
                <a:ea typeface="Lucida Sans"/>
                <a:cs typeface="Lucida Sans"/>
                <a:sym typeface="Lucida Sans"/>
              </a:rPr>
              <a:t>Core Advocates believe in the power of standards to prepare </a:t>
            </a:r>
            <a:r>
              <a:rPr lang="en-US" sz="2000" i="1">
                <a:latin typeface="Lucida Sans"/>
                <a:ea typeface="Lucida Sans"/>
                <a:cs typeface="Lucida Sans"/>
                <a:sym typeface="Lucida Sans"/>
              </a:rPr>
              <a:t>all </a:t>
            </a:r>
            <a:r>
              <a:rPr lang="en-US" sz="2000">
                <a:latin typeface="Lucida Sans"/>
                <a:ea typeface="Lucida Sans"/>
                <a:cs typeface="Lucida Sans"/>
                <a:sym typeface="Lucida Sans"/>
              </a:rPr>
              <a:t>students for college and/or careers.</a:t>
            </a:r>
            <a:endParaRPr sz="2000">
              <a:latin typeface="Lucida Sans"/>
              <a:ea typeface="Lucida Sans"/>
              <a:cs typeface="Lucida Sans"/>
              <a:sym typeface="Lucida Sans"/>
            </a:endParaRPr>
          </a:p>
          <a:p>
            <a:pPr marL="0" lvl="0" indent="0" algn="l" rtl="0">
              <a:spcBef>
                <a:spcPts val="440"/>
              </a:spcBef>
              <a:spcAft>
                <a:spcPts val="0"/>
              </a:spcAft>
              <a:buNone/>
            </a:pPr>
            <a:endParaRPr sz="2000">
              <a:latin typeface="Lucida Sans"/>
              <a:ea typeface="Lucida Sans"/>
              <a:cs typeface="Lucida Sans"/>
              <a:sym typeface="Lucida Sans"/>
            </a:endParaRPr>
          </a:p>
          <a:p>
            <a:pPr marL="0" lvl="0" indent="0" algn="l" rtl="0">
              <a:spcBef>
                <a:spcPts val="440"/>
              </a:spcBef>
              <a:spcAft>
                <a:spcPts val="0"/>
              </a:spcAft>
              <a:buNone/>
            </a:pPr>
            <a:r>
              <a:rPr lang="en-US" sz="2000">
                <a:latin typeface="Lucida Sans"/>
                <a:ea typeface="Lucida Sans"/>
                <a:cs typeface="Lucida Sans"/>
                <a:sym typeface="Lucida Sans"/>
              </a:rPr>
              <a:t>They are eager to support and collaborate with their colleagues and communities in understanding and translating the Shifts into instructional practice.</a:t>
            </a:r>
            <a:endParaRPr sz="2000">
              <a:latin typeface="Lucida Sans"/>
              <a:ea typeface="Lucida Sans"/>
              <a:cs typeface="Lucida Sans"/>
              <a:sym typeface="Lucida Sans"/>
            </a:endParaRPr>
          </a:p>
          <a:p>
            <a:pPr marL="0" lvl="0" indent="0" algn="l" rtl="0">
              <a:spcBef>
                <a:spcPts val="440"/>
              </a:spcBef>
              <a:spcAft>
                <a:spcPts val="0"/>
              </a:spcAft>
              <a:buNone/>
            </a:pPr>
            <a:endParaRPr sz="2000">
              <a:latin typeface="Lucida Sans"/>
              <a:ea typeface="Lucida Sans"/>
              <a:cs typeface="Lucida Sans"/>
              <a:sym typeface="Lucida Sans"/>
            </a:endParaRPr>
          </a:p>
          <a:p>
            <a:pPr marL="0" lvl="0" indent="0" algn="l" rtl="0">
              <a:spcBef>
                <a:spcPts val="340"/>
              </a:spcBef>
              <a:spcAft>
                <a:spcPts val="0"/>
              </a:spcAft>
              <a:buNone/>
            </a:pPr>
            <a:r>
              <a:rPr lang="en-US" sz="2000">
                <a:latin typeface="Lucida Sans"/>
                <a:ea typeface="Lucida Sans"/>
                <a:cs typeface="Lucida Sans"/>
                <a:sym typeface="Lucida Sans"/>
              </a:rPr>
              <a:t>Core Advocates have the tools and knowledge to advocate for high-quality instruction, instructional resources, and professional learning in their communities.</a:t>
            </a:r>
            <a:endParaRPr sz="2000">
              <a:latin typeface="Lucida Sans"/>
              <a:ea typeface="Lucida Sans"/>
              <a:cs typeface="Lucida Sans"/>
              <a:sym typeface="Lucida Sans"/>
            </a:endParaRP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3"/>
          <p:cNvSpPr txBox="1">
            <a:spLocks noGrp="1"/>
          </p:cNvSpPr>
          <p:nvPr>
            <p:ph type="body" idx="1"/>
          </p:nvPr>
        </p:nvSpPr>
        <p:spPr>
          <a:xfrm>
            <a:off x="2221800" y="1394550"/>
            <a:ext cx="6655500" cy="4526100"/>
          </a:xfrm>
          <a:prstGeom prst="rect">
            <a:avLst/>
          </a:prstGeom>
        </p:spPr>
        <p:txBody>
          <a:bodyPr spcFirstLastPara="1" wrap="square" lIns="91425" tIns="91425" rIns="91425" bIns="91425" anchor="t" anchorCtr="0">
            <a:noAutofit/>
          </a:bodyPr>
          <a:lstStyle/>
          <a:p>
            <a:pPr marL="558800" lvl="0" indent="-215900" algn="l" rtl="0">
              <a:spcBef>
                <a:spcPts val="440"/>
              </a:spcBef>
              <a:spcAft>
                <a:spcPts val="0"/>
              </a:spcAft>
              <a:buSzPts val="2200"/>
              <a:buFont typeface="Lucida Sans"/>
              <a:buChar char="●"/>
            </a:pPr>
            <a:r>
              <a:rPr lang="en-US">
                <a:latin typeface="Lucida Sans"/>
                <a:ea typeface="Lucida Sans"/>
                <a:cs typeface="Lucida Sans"/>
                <a:sym typeface="Lucida Sans"/>
              </a:rPr>
              <a:t>Stella scored ‘low basic’ on the district wide interim assessment.</a:t>
            </a:r>
            <a:endParaRPr>
              <a:latin typeface="Lucida Sans"/>
              <a:ea typeface="Lucida Sans"/>
              <a:cs typeface="Lucida Sans"/>
              <a:sym typeface="Lucida Sans"/>
            </a:endParaRPr>
          </a:p>
          <a:p>
            <a:pPr marL="558800" lvl="0" indent="-215900" algn="l" rtl="0">
              <a:spcBef>
                <a:spcPts val="0"/>
              </a:spcBef>
              <a:spcAft>
                <a:spcPts val="0"/>
              </a:spcAft>
              <a:buSzPts val="2200"/>
              <a:buFont typeface="Lucida Sans"/>
              <a:buChar char="●"/>
            </a:pPr>
            <a:r>
              <a:rPr lang="en-US">
                <a:latin typeface="Lucida Sans"/>
                <a:ea typeface="Lucida Sans"/>
                <a:cs typeface="Lucida Sans"/>
                <a:sym typeface="Lucida Sans"/>
              </a:rPr>
              <a:t>Her teacher had her do an oral read of the grade level fluency passages on achievethecore.org and found that her accuracy was strong, but her word by word decoding was extremely slow, and her prosody did not reflect understanding of the text. For example, she lacked expression and read through punctuation.  Looking back at the data, her teacher found that Stella had not finished ⅓ of the district interim.</a:t>
            </a:r>
            <a:endParaRPr>
              <a:latin typeface="Lucida Sans"/>
              <a:ea typeface="Lucida Sans"/>
              <a:cs typeface="Lucida Sans"/>
              <a:sym typeface="Lucida Sans"/>
            </a:endParaRPr>
          </a:p>
          <a:p>
            <a:pPr marL="558800" lvl="0" indent="-215900" algn="l" rtl="0">
              <a:spcBef>
                <a:spcPts val="0"/>
              </a:spcBef>
              <a:spcAft>
                <a:spcPts val="0"/>
              </a:spcAft>
              <a:buSzPts val="2200"/>
              <a:buFont typeface="Lucida Sans"/>
              <a:buChar char="●"/>
            </a:pPr>
            <a:r>
              <a:rPr lang="en-US" b="1">
                <a:latin typeface="Lucida Sans"/>
                <a:ea typeface="Lucida Sans"/>
                <a:cs typeface="Lucida Sans"/>
                <a:sym typeface="Lucida Sans"/>
              </a:rPr>
              <a:t>What’s next for Stella?</a:t>
            </a:r>
            <a:endParaRPr b="1">
              <a:latin typeface="Lucida Sans"/>
              <a:ea typeface="Lucida Sans"/>
              <a:cs typeface="Lucida Sans"/>
              <a:sym typeface="Lucida Sans"/>
            </a:endParaRPr>
          </a:p>
        </p:txBody>
      </p:sp>
      <p:pic>
        <p:nvPicPr>
          <p:cNvPr id="435" name="Google Shape;435;p53"/>
          <p:cNvPicPr preferRelativeResize="0"/>
          <p:nvPr/>
        </p:nvPicPr>
        <p:blipFill>
          <a:blip r:embed="rId3">
            <a:alphaModFix/>
          </a:blip>
          <a:stretch>
            <a:fillRect/>
          </a:stretch>
        </p:blipFill>
        <p:spPr>
          <a:xfrm>
            <a:off x="683975" y="2343150"/>
            <a:ext cx="1228725" cy="2628900"/>
          </a:xfrm>
          <a:prstGeom prst="rect">
            <a:avLst/>
          </a:prstGeom>
          <a:noFill/>
          <a:ln>
            <a:noFill/>
          </a:ln>
        </p:spPr>
      </p:pic>
      <p:sp>
        <p:nvSpPr>
          <p:cNvPr id="436" name="Google Shape;436;p53"/>
          <p:cNvSpPr txBox="1">
            <a:spLocks noGrp="1"/>
          </p:cNvSpPr>
          <p:nvPr>
            <p:ph type="title"/>
          </p:nvPr>
        </p:nvSpPr>
        <p:spPr>
          <a:xfrm>
            <a:off x="285750" y="173638"/>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Consider this student…</a:t>
            </a:r>
            <a:endParaRPr sz="2800">
              <a:latin typeface="Lucida Sans"/>
              <a:ea typeface="Lucida Sans"/>
              <a:cs typeface="Lucida Sans"/>
              <a:sym typeface="Lucida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4"/>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Strategies for Supporting Struggling Readers with Grade-Level Text </a:t>
            </a:r>
            <a:endParaRPr sz="2800">
              <a:latin typeface="Lucida Sans"/>
              <a:ea typeface="Lucida Sans"/>
              <a:cs typeface="Lucida Sans"/>
              <a:sym typeface="Lucida Sans"/>
            </a:endParaRPr>
          </a:p>
        </p:txBody>
      </p:sp>
      <p:sp>
        <p:nvSpPr>
          <p:cNvPr id="443" name="Google Shape;443;p54"/>
          <p:cNvSpPr txBox="1">
            <a:spLocks noGrp="1"/>
          </p:cNvSpPr>
          <p:nvPr>
            <p:ph type="body" idx="1"/>
          </p:nvPr>
        </p:nvSpPr>
        <p:spPr>
          <a:xfrm>
            <a:off x="110700" y="1647140"/>
            <a:ext cx="8572500" cy="4526100"/>
          </a:xfrm>
          <a:prstGeom prst="rect">
            <a:avLst/>
          </a:prstGeom>
        </p:spPr>
        <p:txBody>
          <a:bodyPr spcFirstLastPara="1" wrap="square" lIns="91425" tIns="91425" rIns="91425" bIns="91425" anchor="t" anchorCtr="0">
            <a:noAutofit/>
          </a:bodyPr>
          <a:lstStyle/>
          <a:p>
            <a:pPr marL="558800" lvl="0" indent="-215900" algn="l" rtl="0">
              <a:spcBef>
                <a:spcPts val="440"/>
              </a:spcBef>
              <a:spcAft>
                <a:spcPts val="0"/>
              </a:spcAft>
              <a:buSzPts val="2200"/>
              <a:buFont typeface="Lucida Sans"/>
              <a:buChar char="●"/>
            </a:pPr>
            <a:r>
              <a:rPr lang="en-US">
                <a:latin typeface="Lucida Sans"/>
                <a:ea typeface="Lucida Sans"/>
                <a:cs typeface="Lucida Sans"/>
                <a:sym typeface="Lucida Sans"/>
              </a:rPr>
              <a:t>Before Reading </a:t>
            </a:r>
            <a:endParaRPr>
              <a:latin typeface="Lucida Sans"/>
              <a:ea typeface="Lucida Sans"/>
              <a:cs typeface="Lucida Sans"/>
              <a:sym typeface="Lucida Sans"/>
            </a:endParaRPr>
          </a:p>
          <a:p>
            <a:pPr marL="558800" lvl="0" indent="-215900" algn="l" rtl="0">
              <a:spcBef>
                <a:spcPts val="0"/>
              </a:spcBef>
              <a:spcAft>
                <a:spcPts val="0"/>
              </a:spcAft>
              <a:buSzPts val="2200"/>
              <a:buFont typeface="Lucida Sans"/>
              <a:buChar char="●"/>
            </a:pPr>
            <a:r>
              <a:rPr lang="en-US">
                <a:latin typeface="Lucida Sans"/>
                <a:ea typeface="Lucida Sans"/>
                <a:cs typeface="Lucida Sans"/>
                <a:sym typeface="Lucida Sans"/>
              </a:rPr>
              <a:t>During Initial Reading </a:t>
            </a:r>
            <a:endParaRPr>
              <a:latin typeface="Lucida Sans"/>
              <a:ea typeface="Lucida Sans"/>
              <a:cs typeface="Lucida Sans"/>
              <a:sym typeface="Lucida Sans"/>
            </a:endParaRPr>
          </a:p>
          <a:p>
            <a:pPr marL="558800" lvl="0" indent="-215900" algn="l" rtl="0">
              <a:spcBef>
                <a:spcPts val="0"/>
              </a:spcBef>
              <a:spcAft>
                <a:spcPts val="0"/>
              </a:spcAft>
              <a:buSzPts val="2200"/>
              <a:buFont typeface="Lucida Sans"/>
              <a:buChar char="●"/>
            </a:pPr>
            <a:r>
              <a:rPr lang="en-US">
                <a:latin typeface="Lucida Sans"/>
                <a:ea typeface="Lucida Sans"/>
                <a:cs typeface="Lucida Sans"/>
                <a:sym typeface="Lucida Sans"/>
              </a:rPr>
              <a:t>During Subsequent Readings </a:t>
            </a:r>
            <a:endParaRPr>
              <a:latin typeface="Lucida Sans"/>
              <a:ea typeface="Lucida Sans"/>
              <a:cs typeface="Lucida Sans"/>
              <a:sym typeface="Lucida Sans"/>
            </a:endParaRPr>
          </a:p>
          <a:p>
            <a:pPr marL="558800" lvl="0" indent="-215900" algn="l" rtl="0">
              <a:spcBef>
                <a:spcPts val="0"/>
              </a:spcBef>
              <a:spcAft>
                <a:spcPts val="0"/>
              </a:spcAft>
              <a:buSzPts val="2200"/>
              <a:buFont typeface="Lucida Sans"/>
              <a:buChar char="●"/>
            </a:pPr>
            <a:r>
              <a:rPr lang="en-US">
                <a:latin typeface="Lucida Sans"/>
                <a:ea typeface="Lucida Sans"/>
                <a:cs typeface="Lucida Sans"/>
                <a:sym typeface="Lucida Sans"/>
              </a:rPr>
              <a:t>After/Between Readings  </a:t>
            </a:r>
            <a:endParaRPr>
              <a:latin typeface="Lucida Sans"/>
              <a:ea typeface="Lucida Sans"/>
              <a:cs typeface="Lucida Sans"/>
              <a:sym typeface="Lucida Sans"/>
            </a:endParaRPr>
          </a:p>
        </p:txBody>
      </p:sp>
      <p:pic>
        <p:nvPicPr>
          <p:cNvPr id="444" name="Google Shape;444;p54"/>
          <p:cNvPicPr preferRelativeResize="0"/>
          <p:nvPr/>
        </p:nvPicPr>
        <p:blipFill>
          <a:blip r:embed="rId3">
            <a:alphaModFix/>
          </a:blip>
          <a:stretch>
            <a:fillRect/>
          </a:stretch>
        </p:blipFill>
        <p:spPr>
          <a:xfrm>
            <a:off x="4750000" y="1274975"/>
            <a:ext cx="3933225" cy="5059200"/>
          </a:xfrm>
          <a:prstGeom prst="rect">
            <a:avLst/>
          </a:prstGeom>
          <a:noFill/>
          <a:ln w="19050" cap="flat" cmpd="sng">
            <a:solidFill>
              <a:schemeClr val="dk2"/>
            </a:solidFill>
            <a:prstDash val="solid"/>
            <a:round/>
            <a:headEnd type="none" w="sm" len="sm"/>
            <a:tailEnd type="none" w="sm" len="sm"/>
          </a:ln>
        </p:spPr>
      </p:pic>
      <p:pic>
        <p:nvPicPr>
          <p:cNvPr id="445" name="Google Shape;445;p54"/>
          <p:cNvPicPr preferRelativeResize="0"/>
          <p:nvPr/>
        </p:nvPicPr>
        <p:blipFill>
          <a:blip r:embed="rId4">
            <a:alphaModFix/>
          </a:blip>
          <a:stretch>
            <a:fillRect/>
          </a:stretch>
        </p:blipFill>
        <p:spPr>
          <a:xfrm>
            <a:off x="507700" y="4093800"/>
            <a:ext cx="1329675" cy="1329675"/>
          </a:xfrm>
          <a:prstGeom prst="rect">
            <a:avLst/>
          </a:prstGeom>
          <a:noFill/>
          <a:ln>
            <a:noFill/>
          </a:ln>
        </p:spPr>
      </p:pic>
      <p:sp>
        <p:nvSpPr>
          <p:cNvPr id="446" name="Google Shape;446;p54"/>
          <p:cNvSpPr/>
          <p:nvPr/>
        </p:nvSpPr>
        <p:spPr>
          <a:xfrm>
            <a:off x="1675050" y="4255925"/>
            <a:ext cx="933300" cy="7101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4"/>
          <p:cNvSpPr txBox="1"/>
          <p:nvPr/>
        </p:nvSpPr>
        <p:spPr>
          <a:xfrm>
            <a:off x="2705213" y="4093800"/>
            <a:ext cx="1947900" cy="15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accent4"/>
                </a:solidFill>
                <a:latin typeface="Lucida Sans"/>
                <a:ea typeface="Lucida Sans"/>
                <a:cs typeface="Lucida Sans"/>
                <a:sym typeface="Lucida Sans"/>
              </a:rPr>
              <a:t>Check your Resource widget to view!</a:t>
            </a:r>
            <a:endParaRPr sz="2000">
              <a:solidFill>
                <a:schemeClr val="accent4"/>
              </a:solidFill>
              <a:latin typeface="Lucida Sans"/>
              <a:ea typeface="Lucida Sans"/>
              <a:cs typeface="Lucida Sans"/>
              <a:sym typeface="Lucida Sans"/>
            </a:endParaRPr>
          </a:p>
        </p:txBody>
      </p:sp>
      <p:sp>
        <p:nvSpPr>
          <p:cNvPr id="2" name="TextBox 1"/>
          <p:cNvSpPr txBox="1"/>
          <p:nvPr/>
        </p:nvSpPr>
        <p:spPr>
          <a:xfrm>
            <a:off x="304799" y="5635800"/>
            <a:ext cx="4251125" cy="738664"/>
          </a:xfrm>
          <a:prstGeom prst="rect">
            <a:avLst/>
          </a:prstGeom>
          <a:noFill/>
        </p:spPr>
        <p:txBody>
          <a:bodyPr wrap="square" rtlCol="0">
            <a:spAutoFit/>
          </a:bodyPr>
          <a:lstStyle/>
          <a:p>
            <a:r>
              <a:rPr lang="en-US" dirty="0">
                <a:latin typeface="Lucida Sans" panose="020B0602030504020204" pitchFamily="34" charset="0"/>
                <a:hlinkClick r:id="rId5"/>
              </a:rPr>
              <a:t>https://achievethecore.org/aligned/wp-content/uploads/2016/08/Supports-for-Struggling-Readers-Resource.pdf</a:t>
            </a:r>
            <a:r>
              <a:rPr lang="en-US" dirty="0">
                <a:latin typeface="Lucida Sans" panose="020B0602030504020204" pitchFamily="34"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5"/>
          <p:cNvSpPr txBox="1">
            <a:spLocks noGrp="1"/>
          </p:cNvSpPr>
          <p:nvPr>
            <p:ph type="title"/>
          </p:nvPr>
        </p:nvSpPr>
        <p:spPr>
          <a:xfrm>
            <a:off x="304800" y="46038"/>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How can we support James and Stella with this grade-level complex text? </a:t>
            </a:r>
            <a:endParaRPr sz="2800">
              <a:latin typeface="Lucida Sans"/>
              <a:ea typeface="Lucida Sans"/>
              <a:cs typeface="Lucida Sans"/>
              <a:sym typeface="Lucida Sans"/>
            </a:endParaRPr>
          </a:p>
        </p:txBody>
      </p:sp>
      <p:pic>
        <p:nvPicPr>
          <p:cNvPr id="454" name="Google Shape;454;p55"/>
          <p:cNvPicPr preferRelativeResize="0"/>
          <p:nvPr/>
        </p:nvPicPr>
        <p:blipFill>
          <a:blip r:embed="rId3">
            <a:alphaModFix/>
          </a:blip>
          <a:stretch>
            <a:fillRect/>
          </a:stretch>
        </p:blipFill>
        <p:spPr>
          <a:xfrm>
            <a:off x="228600" y="4666538"/>
            <a:ext cx="956675" cy="1424625"/>
          </a:xfrm>
          <a:prstGeom prst="rect">
            <a:avLst/>
          </a:prstGeom>
          <a:noFill/>
          <a:ln>
            <a:noFill/>
          </a:ln>
        </p:spPr>
      </p:pic>
      <p:sp>
        <p:nvSpPr>
          <p:cNvPr id="455" name="Google Shape;455;p55"/>
          <p:cNvSpPr txBox="1">
            <a:spLocks noGrp="1"/>
          </p:cNvSpPr>
          <p:nvPr>
            <p:ph type="body" idx="1"/>
          </p:nvPr>
        </p:nvSpPr>
        <p:spPr>
          <a:xfrm>
            <a:off x="719350" y="1078075"/>
            <a:ext cx="3725700" cy="2752200"/>
          </a:xfrm>
          <a:prstGeom prst="rect">
            <a:avLst/>
          </a:prstGeom>
        </p:spPr>
        <p:txBody>
          <a:bodyPr spcFirstLastPara="1" wrap="square" lIns="91425" tIns="91425" rIns="91425" bIns="91425" anchor="t" anchorCtr="0">
            <a:noAutofit/>
          </a:bodyPr>
          <a:lstStyle/>
          <a:p>
            <a:pPr marL="558800" lvl="0" indent="-101600" algn="ctr" rtl="0">
              <a:spcBef>
                <a:spcPts val="440"/>
              </a:spcBef>
              <a:spcAft>
                <a:spcPts val="0"/>
              </a:spcAft>
              <a:buNone/>
            </a:pPr>
            <a:r>
              <a:rPr lang="en-US" sz="1600" b="1">
                <a:latin typeface="Lucida Sans"/>
                <a:ea typeface="Lucida Sans"/>
                <a:cs typeface="Lucida Sans"/>
                <a:sym typeface="Lucida Sans"/>
              </a:rPr>
              <a:t>James </a:t>
            </a:r>
            <a:endParaRPr sz="1600" b="1">
              <a:latin typeface="Lucida Sans"/>
              <a:ea typeface="Lucida Sans"/>
              <a:cs typeface="Lucida Sans"/>
              <a:sym typeface="Lucida Sans"/>
            </a:endParaRPr>
          </a:p>
          <a:p>
            <a:pPr marL="558800" lvl="0" indent="-171450" algn="l" rtl="0">
              <a:spcBef>
                <a:spcPts val="440"/>
              </a:spcBef>
              <a:spcAft>
                <a:spcPts val="0"/>
              </a:spcAft>
              <a:buSzPts val="1500"/>
              <a:buFont typeface="Lucida Sans"/>
              <a:buChar char="●"/>
            </a:pPr>
            <a:r>
              <a:rPr lang="en-US" sz="1500">
                <a:latin typeface="Lucida Sans"/>
                <a:ea typeface="Lucida Sans"/>
                <a:cs typeface="Lucida Sans"/>
                <a:sym typeface="Lucida Sans"/>
              </a:rPr>
              <a:t>James is scoring ‘below basic’ on the district wide interim assessment.</a:t>
            </a:r>
            <a:endParaRPr sz="1500">
              <a:latin typeface="Lucida Sans"/>
              <a:ea typeface="Lucida Sans"/>
              <a:cs typeface="Lucida Sans"/>
              <a:sym typeface="Lucida Sans"/>
            </a:endParaRPr>
          </a:p>
          <a:p>
            <a:pPr marL="558800" lvl="0" indent="-171450" algn="l" rtl="0">
              <a:spcBef>
                <a:spcPts val="0"/>
              </a:spcBef>
              <a:spcAft>
                <a:spcPts val="0"/>
              </a:spcAft>
              <a:buSzPts val="1500"/>
              <a:buFont typeface="Lucida Sans"/>
              <a:buChar char="●"/>
            </a:pPr>
            <a:r>
              <a:rPr lang="en-US" sz="1500">
                <a:latin typeface="Lucida Sans"/>
                <a:ea typeface="Lucida Sans"/>
                <a:cs typeface="Lucida Sans"/>
                <a:sym typeface="Lucida Sans"/>
              </a:rPr>
              <a:t>His teacher had him do an oral read of the grade level fluency passages on achievethecore.org and found his fluency and decoding were not a barrier.</a:t>
            </a:r>
            <a:endParaRPr sz="1500">
              <a:latin typeface="Lucida Sans"/>
              <a:ea typeface="Lucida Sans"/>
              <a:cs typeface="Lucida Sans"/>
              <a:sym typeface="Lucida Sans"/>
            </a:endParaRPr>
          </a:p>
          <a:p>
            <a:pPr marL="558800" lvl="0" indent="-171450" algn="l" rtl="0">
              <a:spcBef>
                <a:spcPts val="0"/>
              </a:spcBef>
              <a:spcAft>
                <a:spcPts val="0"/>
              </a:spcAft>
              <a:buSzPts val="1500"/>
              <a:buFont typeface="Lucida Sans"/>
              <a:buChar char="●"/>
            </a:pPr>
            <a:r>
              <a:rPr lang="en-US" sz="1500">
                <a:latin typeface="Lucida Sans"/>
                <a:ea typeface="Lucida Sans"/>
                <a:cs typeface="Lucida Sans"/>
                <a:sym typeface="Lucida Sans"/>
              </a:rPr>
              <a:t>James has trouble answering sophisticated questions about the text that require him to provide evidence to support his thinking.</a:t>
            </a:r>
            <a:endParaRPr sz="1500">
              <a:latin typeface="Lucida Sans"/>
              <a:ea typeface="Lucida Sans"/>
              <a:cs typeface="Lucida Sans"/>
              <a:sym typeface="Lucida Sans"/>
            </a:endParaRPr>
          </a:p>
          <a:p>
            <a:pPr marL="558800" lvl="0" indent="-101600" algn="l" rtl="0">
              <a:spcBef>
                <a:spcPts val="440"/>
              </a:spcBef>
              <a:spcAft>
                <a:spcPts val="0"/>
              </a:spcAft>
              <a:buNone/>
            </a:pPr>
            <a:endParaRPr sz="1600" b="1">
              <a:latin typeface="Lucida Sans"/>
              <a:ea typeface="Lucida Sans"/>
              <a:cs typeface="Lucida Sans"/>
              <a:sym typeface="Lucida Sans"/>
            </a:endParaRPr>
          </a:p>
        </p:txBody>
      </p:sp>
      <p:pic>
        <p:nvPicPr>
          <p:cNvPr id="456" name="Google Shape;456;p55"/>
          <p:cNvPicPr preferRelativeResize="0"/>
          <p:nvPr/>
        </p:nvPicPr>
        <p:blipFill>
          <a:blip r:embed="rId4">
            <a:alphaModFix/>
          </a:blip>
          <a:stretch>
            <a:fillRect/>
          </a:stretch>
        </p:blipFill>
        <p:spPr>
          <a:xfrm>
            <a:off x="152400" y="1429425"/>
            <a:ext cx="682025" cy="1559700"/>
          </a:xfrm>
          <a:prstGeom prst="rect">
            <a:avLst/>
          </a:prstGeom>
          <a:noFill/>
          <a:ln>
            <a:noFill/>
          </a:ln>
        </p:spPr>
      </p:pic>
      <p:pic>
        <p:nvPicPr>
          <p:cNvPr id="457" name="Google Shape;457;p55"/>
          <p:cNvPicPr preferRelativeResize="0"/>
          <p:nvPr/>
        </p:nvPicPr>
        <p:blipFill>
          <a:blip r:embed="rId5">
            <a:alphaModFix/>
          </a:blip>
          <a:stretch>
            <a:fillRect/>
          </a:stretch>
        </p:blipFill>
        <p:spPr>
          <a:xfrm>
            <a:off x="4445050" y="1429425"/>
            <a:ext cx="728995" cy="1559700"/>
          </a:xfrm>
          <a:prstGeom prst="rect">
            <a:avLst/>
          </a:prstGeom>
          <a:noFill/>
          <a:ln>
            <a:noFill/>
          </a:ln>
        </p:spPr>
      </p:pic>
      <p:sp>
        <p:nvSpPr>
          <p:cNvPr id="458" name="Google Shape;458;p55"/>
          <p:cNvSpPr txBox="1">
            <a:spLocks noGrp="1"/>
          </p:cNvSpPr>
          <p:nvPr>
            <p:ph type="body" idx="1"/>
          </p:nvPr>
        </p:nvSpPr>
        <p:spPr>
          <a:xfrm>
            <a:off x="5028675" y="937350"/>
            <a:ext cx="4027200" cy="4526100"/>
          </a:xfrm>
          <a:prstGeom prst="rect">
            <a:avLst/>
          </a:prstGeom>
        </p:spPr>
        <p:txBody>
          <a:bodyPr spcFirstLastPara="1" wrap="square" lIns="91425" tIns="91425" rIns="91425" bIns="91425" anchor="t" anchorCtr="0">
            <a:noAutofit/>
          </a:bodyPr>
          <a:lstStyle/>
          <a:p>
            <a:pPr marL="558800" lvl="0" indent="-101600" algn="ctr" rtl="0">
              <a:spcBef>
                <a:spcPts val="440"/>
              </a:spcBef>
              <a:spcAft>
                <a:spcPts val="0"/>
              </a:spcAft>
              <a:buNone/>
            </a:pPr>
            <a:r>
              <a:rPr lang="en-US" sz="1600" b="1">
                <a:latin typeface="Lucida Sans"/>
                <a:ea typeface="Lucida Sans"/>
                <a:cs typeface="Lucida Sans"/>
                <a:sym typeface="Lucida Sans"/>
              </a:rPr>
              <a:t>Stella </a:t>
            </a:r>
            <a:endParaRPr sz="1600" b="1">
              <a:latin typeface="Lucida Sans"/>
              <a:ea typeface="Lucida Sans"/>
              <a:cs typeface="Lucida Sans"/>
              <a:sym typeface="Lucida Sans"/>
            </a:endParaRPr>
          </a:p>
          <a:p>
            <a:pPr marL="558800" lvl="0" indent="-171450" algn="l" rtl="0">
              <a:spcBef>
                <a:spcPts val="440"/>
              </a:spcBef>
              <a:spcAft>
                <a:spcPts val="0"/>
              </a:spcAft>
              <a:buSzPts val="1500"/>
              <a:buFont typeface="Lucida Sans"/>
              <a:buChar char="●"/>
            </a:pPr>
            <a:r>
              <a:rPr lang="en-US" sz="1500">
                <a:latin typeface="Lucida Sans"/>
                <a:ea typeface="Lucida Sans"/>
                <a:cs typeface="Lucida Sans"/>
                <a:sym typeface="Lucida Sans"/>
              </a:rPr>
              <a:t>Stella scored ‘low basic’ on the district wide interim assessment.</a:t>
            </a:r>
            <a:endParaRPr sz="1500">
              <a:latin typeface="Lucida Sans"/>
              <a:ea typeface="Lucida Sans"/>
              <a:cs typeface="Lucida Sans"/>
              <a:sym typeface="Lucida Sans"/>
            </a:endParaRPr>
          </a:p>
          <a:p>
            <a:pPr marL="558800" lvl="0" indent="-171450" algn="l" rtl="0">
              <a:spcBef>
                <a:spcPts val="0"/>
              </a:spcBef>
              <a:spcAft>
                <a:spcPts val="0"/>
              </a:spcAft>
              <a:buSzPts val="1500"/>
              <a:buFont typeface="Lucida Sans"/>
              <a:buChar char="●"/>
            </a:pPr>
            <a:r>
              <a:rPr lang="en-US" sz="1500">
                <a:latin typeface="Lucida Sans"/>
                <a:ea typeface="Lucida Sans"/>
                <a:cs typeface="Lucida Sans"/>
                <a:sym typeface="Lucida Sans"/>
              </a:rPr>
              <a:t>Her teacher had her do an oral read of the grade level fluency passages on achievethecore.org and found that her accuracy was strong, but her word by word decoding was extremely slow, and her prosody did not reflect understanding of the text.  For example, she lacked expression and read through punctuation.  Looking back at the data, her teacher found that Stella had not finished ⅓ of the district interim.</a:t>
            </a:r>
            <a:endParaRPr sz="1500">
              <a:latin typeface="Lucida Sans"/>
              <a:ea typeface="Lucida Sans"/>
              <a:cs typeface="Lucida Sans"/>
              <a:sym typeface="Lucida Sans"/>
            </a:endParaRPr>
          </a:p>
          <a:p>
            <a:pPr marL="558800" lvl="0" indent="-101600" algn="l" rtl="0">
              <a:spcBef>
                <a:spcPts val="440"/>
              </a:spcBef>
              <a:spcAft>
                <a:spcPts val="0"/>
              </a:spcAft>
              <a:buNone/>
            </a:pPr>
            <a:endParaRPr sz="1500" b="1">
              <a:latin typeface="Lucida Sans"/>
              <a:ea typeface="Lucida Sans"/>
              <a:cs typeface="Lucida Sans"/>
              <a:sym typeface="Lucida Sans"/>
            </a:endParaRPr>
          </a:p>
        </p:txBody>
      </p:sp>
      <p:sp>
        <p:nvSpPr>
          <p:cNvPr id="459" name="Google Shape;459;p55"/>
          <p:cNvSpPr txBox="1">
            <a:spLocks noGrp="1"/>
          </p:cNvSpPr>
          <p:nvPr>
            <p:ph type="title"/>
          </p:nvPr>
        </p:nvSpPr>
        <p:spPr>
          <a:xfrm>
            <a:off x="1185275" y="4737875"/>
            <a:ext cx="78705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accent2"/>
                </a:solidFill>
                <a:latin typeface="Lucida Sans"/>
                <a:ea typeface="Lucida Sans"/>
                <a:cs typeface="Lucida Sans"/>
                <a:sym typeface="Lucida Sans"/>
              </a:rPr>
              <a:t>Think about the demands of this particular text. What scaffolds might you use to support James and Stella and why? </a:t>
            </a:r>
            <a:endParaRPr sz="1700" b="1">
              <a:solidFill>
                <a:schemeClr val="accent2"/>
              </a:solidFill>
              <a:latin typeface="Lucida Sans"/>
              <a:ea typeface="Lucida Sans"/>
              <a:cs typeface="Lucida Sans"/>
              <a:sym typeface="Lucida Sans"/>
            </a:endParaRPr>
          </a:p>
          <a:p>
            <a:pPr marL="0" lvl="0" indent="0" algn="ctr" rtl="0">
              <a:spcBef>
                <a:spcPts val="0"/>
              </a:spcBef>
              <a:spcAft>
                <a:spcPts val="0"/>
              </a:spcAft>
              <a:buNone/>
            </a:pPr>
            <a:endParaRPr sz="700" b="1">
              <a:solidFill>
                <a:schemeClr val="accent2"/>
              </a:solidFill>
              <a:latin typeface="Lucida Sans"/>
              <a:ea typeface="Lucida Sans"/>
              <a:cs typeface="Lucida Sans"/>
              <a:sym typeface="Lucida Sans"/>
            </a:endParaRPr>
          </a:p>
          <a:p>
            <a:pPr marL="0" lvl="0" indent="0" algn="l" rtl="0">
              <a:spcBef>
                <a:spcPts val="0"/>
              </a:spcBef>
              <a:spcAft>
                <a:spcPts val="0"/>
              </a:spcAft>
              <a:buNone/>
            </a:pPr>
            <a:endParaRPr sz="1750">
              <a:latin typeface="Lucida Sans"/>
              <a:ea typeface="Lucida Sans"/>
              <a:cs typeface="Lucida Sans"/>
              <a:sym typeface="Lucida Sans"/>
            </a:endParaRPr>
          </a:p>
        </p:txBody>
      </p:sp>
      <p:pic>
        <p:nvPicPr>
          <p:cNvPr id="460" name="Google Shape;460;p55"/>
          <p:cNvPicPr preferRelativeResize="0"/>
          <p:nvPr/>
        </p:nvPicPr>
        <p:blipFill>
          <a:blip r:embed="rId6">
            <a:alphaModFix/>
          </a:blip>
          <a:stretch>
            <a:fillRect/>
          </a:stretch>
        </p:blipFill>
        <p:spPr>
          <a:xfrm>
            <a:off x="7969800" y="5507624"/>
            <a:ext cx="824700" cy="824700"/>
          </a:xfrm>
          <a:prstGeom prst="rect">
            <a:avLst/>
          </a:prstGeom>
          <a:noFill/>
          <a:ln>
            <a:noFill/>
          </a:ln>
        </p:spPr>
      </p:pic>
      <p:sp>
        <p:nvSpPr>
          <p:cNvPr id="461" name="Google Shape;461;p55"/>
          <p:cNvSpPr txBox="1"/>
          <p:nvPr/>
        </p:nvSpPr>
        <p:spPr>
          <a:xfrm>
            <a:off x="1430350" y="5554375"/>
            <a:ext cx="6539400" cy="8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750" i="1">
                <a:solidFill>
                  <a:srgbClr val="595959"/>
                </a:solidFill>
                <a:latin typeface="Lucida Sans"/>
                <a:ea typeface="Lucida Sans"/>
                <a:cs typeface="Lucida Sans"/>
                <a:sym typeface="Lucida Sans"/>
              </a:rPr>
              <a:t>Use the “Strategies for Supporting Struggling Readers with Grade-Level Text” resource and type your answer in the Group Chat. </a:t>
            </a:r>
            <a:r>
              <a:rPr lang="en-US" sz="1750">
                <a:solidFill>
                  <a:srgbClr val="595959"/>
                </a:solidFill>
                <a:latin typeface="Lucida Sans"/>
                <a:ea typeface="Lucida Sans"/>
                <a:cs typeface="Lucida Sans"/>
                <a:sym typeface="Lucida Sans"/>
              </a:rPr>
              <a:t> </a:t>
            </a:r>
            <a:endParaRPr sz="1750">
              <a:solidFill>
                <a:srgbClr val="595959"/>
              </a:solidFill>
              <a:latin typeface="Lucida Sans"/>
              <a:ea typeface="Lucida Sans"/>
              <a:cs typeface="Lucida Sans"/>
              <a:sym typeface="Lucida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56"/>
          <p:cNvPicPr preferRelativeResize="0"/>
          <p:nvPr/>
        </p:nvPicPr>
        <p:blipFill>
          <a:blip r:embed="rId3">
            <a:alphaModFix/>
          </a:blip>
          <a:stretch>
            <a:fillRect/>
          </a:stretch>
        </p:blipFill>
        <p:spPr>
          <a:xfrm>
            <a:off x="5842645" y="2354150"/>
            <a:ext cx="3034652" cy="3075100"/>
          </a:xfrm>
          <a:prstGeom prst="rect">
            <a:avLst/>
          </a:prstGeom>
          <a:noFill/>
          <a:ln>
            <a:noFill/>
          </a:ln>
        </p:spPr>
      </p:pic>
      <p:sp>
        <p:nvSpPr>
          <p:cNvPr id="468" name="Google Shape;468;p56"/>
          <p:cNvSpPr txBox="1"/>
          <p:nvPr/>
        </p:nvSpPr>
        <p:spPr>
          <a:xfrm>
            <a:off x="425250" y="276200"/>
            <a:ext cx="82935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00" b="1">
                <a:solidFill>
                  <a:srgbClr val="595959"/>
                </a:solidFill>
                <a:latin typeface="Lucida Sans"/>
                <a:ea typeface="Lucida Sans"/>
                <a:cs typeface="Lucida Sans"/>
                <a:sym typeface="Lucida Sans"/>
              </a:rPr>
              <a:t>Every child</a:t>
            </a:r>
            <a:r>
              <a:rPr lang="en-US" sz="2500">
                <a:solidFill>
                  <a:srgbClr val="595959"/>
                </a:solidFill>
                <a:latin typeface="Lucida Sans"/>
                <a:ea typeface="Lucida Sans"/>
                <a:cs typeface="Lucida Sans"/>
                <a:sym typeface="Lucida Sans"/>
              </a:rPr>
              <a:t> needs consistent opportunities to work with grade-level text. To accomplish this, we need to vary the supports </a:t>
            </a:r>
            <a:r>
              <a:rPr lang="en-US" sz="2500" b="1">
                <a:solidFill>
                  <a:srgbClr val="595959"/>
                </a:solidFill>
                <a:latin typeface="Lucida Sans"/>
                <a:ea typeface="Lucida Sans"/>
                <a:cs typeface="Lucida Sans"/>
                <a:sym typeface="Lucida Sans"/>
              </a:rPr>
              <a:t>we</a:t>
            </a:r>
            <a:r>
              <a:rPr lang="en-US" sz="2500">
                <a:solidFill>
                  <a:srgbClr val="595959"/>
                </a:solidFill>
                <a:latin typeface="Lucida Sans"/>
                <a:ea typeface="Lucida Sans"/>
                <a:cs typeface="Lucida Sans"/>
                <a:sym typeface="Lucida Sans"/>
              </a:rPr>
              <a:t> provide to each student! </a:t>
            </a:r>
            <a:endParaRPr sz="3000">
              <a:solidFill>
                <a:srgbClr val="595959"/>
              </a:solidFill>
              <a:latin typeface="Lucida Sans"/>
              <a:ea typeface="Lucida Sans"/>
              <a:cs typeface="Lucida Sans"/>
              <a:sym typeface="Lucida Sans"/>
            </a:endParaRPr>
          </a:p>
        </p:txBody>
      </p:sp>
      <p:pic>
        <p:nvPicPr>
          <p:cNvPr id="469" name="Google Shape;469;p56"/>
          <p:cNvPicPr preferRelativeResize="0"/>
          <p:nvPr/>
        </p:nvPicPr>
        <p:blipFill>
          <a:blip r:embed="rId4">
            <a:alphaModFix/>
          </a:blip>
          <a:stretch>
            <a:fillRect/>
          </a:stretch>
        </p:blipFill>
        <p:spPr>
          <a:xfrm>
            <a:off x="3538337" y="4859150"/>
            <a:ext cx="1624075" cy="1815675"/>
          </a:xfrm>
          <a:prstGeom prst="rect">
            <a:avLst/>
          </a:prstGeom>
          <a:noFill/>
          <a:ln>
            <a:noFill/>
          </a:ln>
        </p:spPr>
      </p:pic>
      <p:pic>
        <p:nvPicPr>
          <p:cNvPr id="470" name="Google Shape;470;p56"/>
          <p:cNvPicPr preferRelativeResize="0"/>
          <p:nvPr/>
        </p:nvPicPr>
        <p:blipFill rotWithShape="1">
          <a:blip r:embed="rId5">
            <a:alphaModFix/>
          </a:blip>
          <a:srcRect t="9673" r="37296"/>
          <a:stretch/>
        </p:blipFill>
        <p:spPr>
          <a:xfrm>
            <a:off x="6870950" y="2800350"/>
            <a:ext cx="861095" cy="856800"/>
          </a:xfrm>
          <a:prstGeom prst="rect">
            <a:avLst/>
          </a:prstGeom>
          <a:noFill/>
          <a:ln>
            <a:noFill/>
          </a:ln>
        </p:spPr>
      </p:pic>
      <p:sp>
        <p:nvSpPr>
          <p:cNvPr id="471" name="Google Shape;471;p56"/>
          <p:cNvSpPr txBox="1"/>
          <p:nvPr/>
        </p:nvSpPr>
        <p:spPr>
          <a:xfrm>
            <a:off x="6273725" y="3510450"/>
            <a:ext cx="2387400" cy="59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accent4"/>
                </a:solidFill>
                <a:latin typeface="Lucida Sans"/>
                <a:ea typeface="Lucida Sans"/>
                <a:cs typeface="Lucida Sans"/>
                <a:sym typeface="Lucida Sans"/>
              </a:rPr>
              <a:t>Buddy second read</a:t>
            </a:r>
            <a:endParaRPr sz="2400">
              <a:solidFill>
                <a:schemeClr val="accent4"/>
              </a:solidFill>
              <a:latin typeface="Lucida Sans"/>
              <a:ea typeface="Lucida Sans"/>
              <a:cs typeface="Lucida Sans"/>
              <a:sym typeface="Lucida Sans"/>
            </a:endParaRPr>
          </a:p>
        </p:txBody>
      </p:sp>
      <p:pic>
        <p:nvPicPr>
          <p:cNvPr id="472" name="Google Shape;472;p56"/>
          <p:cNvPicPr preferRelativeResize="0"/>
          <p:nvPr/>
        </p:nvPicPr>
        <p:blipFill>
          <a:blip r:embed="rId6">
            <a:alphaModFix/>
          </a:blip>
          <a:stretch>
            <a:fillRect/>
          </a:stretch>
        </p:blipFill>
        <p:spPr>
          <a:xfrm>
            <a:off x="2482699" y="1547325"/>
            <a:ext cx="3319000" cy="3365807"/>
          </a:xfrm>
          <a:prstGeom prst="rect">
            <a:avLst/>
          </a:prstGeom>
          <a:noFill/>
          <a:ln>
            <a:noFill/>
          </a:ln>
        </p:spPr>
      </p:pic>
      <p:pic>
        <p:nvPicPr>
          <p:cNvPr id="473" name="Google Shape;473;p56"/>
          <p:cNvPicPr preferRelativeResize="0"/>
          <p:nvPr/>
        </p:nvPicPr>
        <p:blipFill>
          <a:blip r:embed="rId7">
            <a:alphaModFix/>
          </a:blip>
          <a:stretch>
            <a:fillRect/>
          </a:stretch>
        </p:blipFill>
        <p:spPr>
          <a:xfrm>
            <a:off x="3959901" y="1704300"/>
            <a:ext cx="544175" cy="725550"/>
          </a:xfrm>
          <a:prstGeom prst="rect">
            <a:avLst/>
          </a:prstGeom>
          <a:noFill/>
          <a:ln>
            <a:noFill/>
          </a:ln>
        </p:spPr>
      </p:pic>
      <p:sp>
        <p:nvSpPr>
          <p:cNvPr id="474" name="Google Shape;474;p56"/>
          <p:cNvSpPr txBox="1"/>
          <p:nvPr/>
        </p:nvSpPr>
        <p:spPr>
          <a:xfrm>
            <a:off x="3038288" y="2354138"/>
            <a:ext cx="2387400" cy="59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chemeClr val="accent4"/>
                </a:solidFill>
                <a:latin typeface="Lucida Sans"/>
                <a:ea typeface="Lucida Sans"/>
                <a:cs typeface="Lucida Sans"/>
                <a:sym typeface="Lucida Sans"/>
              </a:rPr>
              <a:t>Scaffolding questions in a small group re-read</a:t>
            </a:r>
            <a:endParaRPr sz="2200">
              <a:solidFill>
                <a:schemeClr val="accent4"/>
              </a:solidFill>
              <a:latin typeface="Lucida Sans"/>
              <a:ea typeface="Lucida Sans"/>
              <a:cs typeface="Lucida Sans"/>
              <a:sym typeface="Lucida Sans"/>
            </a:endParaRPr>
          </a:p>
        </p:txBody>
      </p:sp>
      <p:pic>
        <p:nvPicPr>
          <p:cNvPr id="475" name="Google Shape;475;p56"/>
          <p:cNvPicPr preferRelativeResize="0"/>
          <p:nvPr/>
        </p:nvPicPr>
        <p:blipFill>
          <a:blip r:embed="rId6">
            <a:alphaModFix/>
          </a:blip>
          <a:stretch>
            <a:fillRect/>
          </a:stretch>
        </p:blipFill>
        <p:spPr>
          <a:xfrm rot="-1328300">
            <a:off x="131470" y="3004926"/>
            <a:ext cx="2815353" cy="2855026"/>
          </a:xfrm>
          <a:prstGeom prst="rect">
            <a:avLst/>
          </a:prstGeom>
          <a:noFill/>
          <a:ln>
            <a:noFill/>
          </a:ln>
        </p:spPr>
      </p:pic>
      <p:sp>
        <p:nvSpPr>
          <p:cNvPr id="476" name="Google Shape;476;p56"/>
          <p:cNvSpPr txBox="1"/>
          <p:nvPr/>
        </p:nvSpPr>
        <p:spPr>
          <a:xfrm>
            <a:off x="260400" y="4026750"/>
            <a:ext cx="1909500" cy="59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accent4"/>
                </a:solidFill>
                <a:latin typeface="Lucida Sans"/>
                <a:ea typeface="Lucida Sans"/>
                <a:cs typeface="Lucida Sans"/>
                <a:sym typeface="Lucida Sans"/>
              </a:rPr>
              <a:t>Teacher first read</a:t>
            </a:r>
            <a:endParaRPr sz="2400">
              <a:solidFill>
                <a:schemeClr val="accent4"/>
              </a:solidFill>
              <a:latin typeface="Lucida Sans"/>
              <a:ea typeface="Lucida Sans"/>
              <a:cs typeface="Lucida Sans"/>
              <a:sym typeface="Lucida Sans"/>
            </a:endParaRPr>
          </a:p>
        </p:txBody>
      </p:sp>
      <p:pic>
        <p:nvPicPr>
          <p:cNvPr id="477" name="Google Shape;477;p56"/>
          <p:cNvPicPr preferRelativeResize="0"/>
          <p:nvPr/>
        </p:nvPicPr>
        <p:blipFill>
          <a:blip r:embed="rId4">
            <a:alphaModFix/>
          </a:blip>
          <a:stretch>
            <a:fillRect/>
          </a:stretch>
        </p:blipFill>
        <p:spPr>
          <a:xfrm>
            <a:off x="873959" y="3510459"/>
            <a:ext cx="529984" cy="592500"/>
          </a:xfrm>
          <a:prstGeom prst="rect">
            <a:avLst/>
          </a:prstGeom>
          <a:noFill/>
          <a:ln>
            <a:noFill/>
          </a:ln>
        </p:spPr>
      </p:pic>
      <p:pic>
        <p:nvPicPr>
          <p:cNvPr id="478" name="Google Shape;478;p56"/>
          <p:cNvPicPr preferRelativeResize="0"/>
          <p:nvPr/>
        </p:nvPicPr>
        <p:blipFill>
          <a:blip r:embed="rId8">
            <a:alphaModFix/>
          </a:blip>
          <a:stretch>
            <a:fillRect/>
          </a:stretch>
        </p:blipFill>
        <p:spPr>
          <a:xfrm>
            <a:off x="1403947" y="3434241"/>
            <a:ext cx="786335" cy="592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7"/>
          <p:cNvSpPr txBox="1">
            <a:spLocks noGrp="1"/>
          </p:cNvSpPr>
          <p:nvPr>
            <p:ph type="body" idx="1"/>
          </p:nvPr>
        </p:nvSpPr>
        <p:spPr>
          <a:xfrm>
            <a:off x="457200" y="3464475"/>
            <a:ext cx="8229600" cy="2662200"/>
          </a:xfrm>
          <a:prstGeom prst="rect">
            <a:avLst/>
          </a:prstGeom>
        </p:spPr>
        <p:txBody>
          <a:bodyPr spcFirstLastPara="1" wrap="square" lIns="91425" tIns="91425" rIns="91425" bIns="91425" anchor="t" anchorCtr="0">
            <a:noAutofit/>
          </a:bodyPr>
          <a:lstStyle/>
          <a:p>
            <a:pPr marL="0" lvl="0" indent="0" algn="ctr" rtl="0">
              <a:spcBef>
                <a:spcPts val="440"/>
              </a:spcBef>
              <a:spcAft>
                <a:spcPts val="0"/>
              </a:spcAft>
              <a:buNone/>
            </a:pPr>
            <a:r>
              <a:rPr lang="en-US" sz="3600">
                <a:solidFill>
                  <a:schemeClr val="accent1"/>
                </a:solidFill>
                <a:latin typeface="Lucida Sans"/>
                <a:ea typeface="Lucida Sans"/>
                <a:cs typeface="Lucida Sans"/>
                <a:sym typeface="Lucida Sans"/>
              </a:rPr>
              <a:t>This does NOT MEAN that kids are only ever reading grade-level complex texts! </a:t>
            </a:r>
            <a:endParaRPr sz="3600">
              <a:solidFill>
                <a:schemeClr val="accent1"/>
              </a:solidFill>
              <a:latin typeface="Lucida Sans"/>
              <a:ea typeface="Lucida Sans"/>
              <a:cs typeface="Lucida Sans"/>
              <a:sym typeface="Lucida Sans"/>
            </a:endParaRPr>
          </a:p>
          <a:p>
            <a:pPr marL="0" lvl="0" indent="0" algn="ctr" rtl="0">
              <a:spcBef>
                <a:spcPts val="440"/>
              </a:spcBef>
              <a:spcAft>
                <a:spcPts val="0"/>
              </a:spcAft>
              <a:buNone/>
            </a:pPr>
            <a:endParaRPr sz="3600">
              <a:solidFill>
                <a:schemeClr val="accent1"/>
              </a:solidFill>
              <a:latin typeface="Lucida Sans"/>
              <a:ea typeface="Lucida Sans"/>
              <a:cs typeface="Lucida Sans"/>
              <a:sym typeface="Lucida Sans"/>
            </a:endParaRPr>
          </a:p>
          <a:p>
            <a:pPr marL="0" lvl="0" indent="0" algn="ctr" rtl="0">
              <a:spcBef>
                <a:spcPts val="440"/>
              </a:spcBef>
              <a:spcAft>
                <a:spcPts val="0"/>
              </a:spcAft>
              <a:buNone/>
            </a:pPr>
            <a:endParaRPr sz="3600">
              <a:solidFill>
                <a:schemeClr val="accent2"/>
              </a:solidFill>
              <a:latin typeface="Lucida Sans"/>
              <a:ea typeface="Lucida Sans"/>
              <a:cs typeface="Lucida Sans"/>
              <a:sym typeface="Lucida Sans"/>
            </a:endParaRPr>
          </a:p>
        </p:txBody>
      </p:sp>
      <p:pic>
        <p:nvPicPr>
          <p:cNvPr id="485" name="Google Shape;485;p57"/>
          <p:cNvPicPr preferRelativeResize="0"/>
          <p:nvPr/>
        </p:nvPicPr>
        <p:blipFill>
          <a:blip r:embed="rId3">
            <a:alphaModFix/>
          </a:blip>
          <a:stretch>
            <a:fillRect/>
          </a:stretch>
        </p:blipFill>
        <p:spPr>
          <a:xfrm>
            <a:off x="3037875" y="1011050"/>
            <a:ext cx="3211825" cy="1806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animEffect transition="in" filter="fade">
                                      <p:cBhvr>
                                        <p:cTn id="7" dur="1000"/>
                                        <p:tgtEl>
                                          <p:spTgt spid="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8"/>
          <p:cNvSpPr txBox="1">
            <a:spLocks noGrp="1"/>
          </p:cNvSpPr>
          <p:nvPr>
            <p:ph type="title"/>
          </p:nvPr>
        </p:nvSpPr>
        <p:spPr>
          <a:xfrm>
            <a:off x="152400" y="231350"/>
            <a:ext cx="88794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In Fact, C</a:t>
            </a:r>
            <a:r>
              <a:rPr lang="en-US" sz="2800">
                <a:solidFill>
                  <a:srgbClr val="3F3F39"/>
                </a:solidFill>
                <a:latin typeface="Lucida Sans"/>
                <a:ea typeface="Lucida Sans"/>
                <a:cs typeface="Lucida Sans"/>
                <a:sym typeface="Lucida Sans"/>
              </a:rPr>
              <a:t>lose Reading of Complex Text is Vital…</a:t>
            </a:r>
            <a:endParaRPr sz="2800">
              <a:solidFill>
                <a:srgbClr val="3F3F39"/>
              </a:solidFill>
              <a:latin typeface="Lucida Sans"/>
              <a:ea typeface="Lucida Sans"/>
              <a:cs typeface="Lucida Sans"/>
              <a:sym typeface="Lucida Sans"/>
            </a:endParaRPr>
          </a:p>
          <a:p>
            <a:pPr marL="0" lvl="0" indent="0" algn="ctr" rtl="0">
              <a:spcBef>
                <a:spcPts val="0"/>
              </a:spcBef>
              <a:spcAft>
                <a:spcPts val="0"/>
              </a:spcAft>
              <a:buNone/>
            </a:pPr>
            <a:r>
              <a:rPr lang="en-US" sz="2800" i="1">
                <a:solidFill>
                  <a:srgbClr val="3F3F39"/>
                </a:solidFill>
                <a:latin typeface="Lucida Sans"/>
                <a:ea typeface="Lucida Sans"/>
                <a:cs typeface="Lucida Sans"/>
                <a:sym typeface="Lucida Sans"/>
              </a:rPr>
              <a:t>but Not Enough on it’s Own!  </a:t>
            </a:r>
            <a:r>
              <a:rPr lang="en-US" sz="2800" i="1">
                <a:latin typeface="Lucida Sans"/>
                <a:ea typeface="Lucida Sans"/>
                <a:cs typeface="Lucida Sans"/>
                <a:sym typeface="Lucida Sans"/>
              </a:rPr>
              <a:t> </a:t>
            </a:r>
            <a:endParaRPr sz="2800" i="1">
              <a:latin typeface="Lucida Sans"/>
              <a:ea typeface="Lucida Sans"/>
              <a:cs typeface="Lucida Sans"/>
              <a:sym typeface="Lucida Sans"/>
            </a:endParaRPr>
          </a:p>
        </p:txBody>
      </p:sp>
      <p:graphicFrame>
        <p:nvGraphicFramePr>
          <p:cNvPr id="492" name="Google Shape;492;p58"/>
          <p:cNvGraphicFramePr/>
          <p:nvPr>
            <p:extLst>
              <p:ext uri="{D42A27DB-BD31-4B8C-83A1-F6EECF244321}">
                <p14:modId xmlns:p14="http://schemas.microsoft.com/office/powerpoint/2010/main" val="3892651656"/>
              </p:ext>
            </p:extLst>
          </p:nvPr>
        </p:nvGraphicFramePr>
        <p:xfrm>
          <a:off x="693075" y="1489525"/>
          <a:ext cx="7798050" cy="2924175"/>
        </p:xfrm>
        <a:graphic>
          <a:graphicData uri="http://schemas.openxmlformats.org/drawingml/2006/table">
            <a:tbl>
              <a:tblPr>
                <a:noFill/>
                <a:tableStyleId>{C065B3D0-6F73-4729-97E0-4F33F657C061}</a:tableStyleId>
              </a:tblPr>
              <a:tblGrid>
                <a:gridCol w="1333500">
                  <a:extLst>
                    <a:ext uri="{9D8B030D-6E8A-4147-A177-3AD203B41FA5}">
                      <a16:colId xmlns:a16="http://schemas.microsoft.com/office/drawing/2014/main" val="20000"/>
                    </a:ext>
                  </a:extLst>
                </a:gridCol>
                <a:gridCol w="2663675">
                  <a:extLst>
                    <a:ext uri="{9D8B030D-6E8A-4147-A177-3AD203B41FA5}">
                      <a16:colId xmlns:a16="http://schemas.microsoft.com/office/drawing/2014/main" val="20001"/>
                    </a:ext>
                  </a:extLst>
                </a:gridCol>
                <a:gridCol w="3800875">
                  <a:extLst>
                    <a:ext uri="{9D8B030D-6E8A-4147-A177-3AD203B41FA5}">
                      <a16:colId xmlns:a16="http://schemas.microsoft.com/office/drawing/2014/main" val="20002"/>
                    </a:ext>
                  </a:extLst>
                </a:gridCol>
              </a:tblGrid>
              <a:tr h="723900">
                <a:tc>
                  <a:txBody>
                    <a:bodyPr/>
                    <a:lstStyle/>
                    <a:p>
                      <a:pPr marL="0" lvl="0" indent="0" algn="ctr" rtl="0">
                        <a:lnSpc>
                          <a:spcPct val="115000"/>
                        </a:lnSpc>
                        <a:spcBef>
                          <a:spcPts val="0"/>
                        </a:spcBef>
                        <a:spcAft>
                          <a:spcPts val="0"/>
                        </a:spcAft>
                        <a:buNone/>
                      </a:pPr>
                      <a:r>
                        <a:rPr lang="en-US" sz="1800" dirty="0">
                          <a:latin typeface="Lucida Sans"/>
                          <a:ea typeface="Lucida Sans"/>
                          <a:cs typeface="Lucida Sans"/>
                          <a:sym typeface="Lucida Sans"/>
                        </a:rPr>
                        <a:t> </a:t>
                      </a:r>
                      <a:endParaRPr sz="1800" dirty="0">
                        <a:latin typeface="Lucida Sans"/>
                        <a:ea typeface="Lucida Sans"/>
                        <a:cs typeface="Lucida Sans"/>
                        <a:sym typeface="Lucida Sans"/>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EA56A"/>
                    </a:solidFill>
                  </a:tcPr>
                </a:tc>
                <a:tc>
                  <a:txBody>
                    <a:bodyPr/>
                    <a:lstStyle/>
                    <a:p>
                      <a:pPr marL="0" lvl="0" indent="0" algn="ctr" rtl="0">
                        <a:lnSpc>
                          <a:spcPct val="115000"/>
                        </a:lnSpc>
                        <a:spcBef>
                          <a:spcPts val="0"/>
                        </a:spcBef>
                        <a:spcAft>
                          <a:spcPts val="0"/>
                        </a:spcAft>
                        <a:buNone/>
                      </a:pPr>
                      <a:r>
                        <a:rPr lang="en-US" sz="2400" b="1">
                          <a:solidFill>
                            <a:srgbClr val="FFFFFF"/>
                          </a:solidFill>
                          <a:latin typeface="Lucida Sans"/>
                          <a:ea typeface="Lucida Sans"/>
                          <a:cs typeface="Lucida Sans"/>
                          <a:sym typeface="Lucida Sans"/>
                        </a:rPr>
                        <a:t>Close Reading</a:t>
                      </a:r>
                      <a:endParaRPr sz="2400" b="1">
                        <a:solidFill>
                          <a:srgbClr val="FFFFFF"/>
                        </a:solidFill>
                        <a:latin typeface="Lucida Sans"/>
                        <a:ea typeface="Lucida Sans"/>
                        <a:cs typeface="Lucida Sans"/>
                        <a:sym typeface="Lucida Sans"/>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EA56A"/>
                    </a:solidFill>
                  </a:tcPr>
                </a:tc>
                <a:tc>
                  <a:txBody>
                    <a:bodyPr/>
                    <a:lstStyle/>
                    <a:p>
                      <a:pPr marL="0" lvl="0" indent="0" algn="ctr" rtl="0">
                        <a:lnSpc>
                          <a:spcPct val="115000"/>
                        </a:lnSpc>
                        <a:spcBef>
                          <a:spcPts val="0"/>
                        </a:spcBef>
                        <a:spcAft>
                          <a:spcPts val="0"/>
                        </a:spcAft>
                        <a:buNone/>
                      </a:pPr>
                      <a:r>
                        <a:rPr lang="en-US" sz="2400" b="1">
                          <a:solidFill>
                            <a:srgbClr val="FFFFFF"/>
                          </a:solidFill>
                          <a:latin typeface="Lucida Sans"/>
                          <a:ea typeface="Lucida Sans"/>
                          <a:cs typeface="Lucida Sans"/>
                          <a:sym typeface="Lucida Sans"/>
                        </a:rPr>
                        <a:t>Volume Reading</a:t>
                      </a:r>
                      <a:endParaRPr sz="2400" b="1">
                        <a:solidFill>
                          <a:srgbClr val="FFFFFF"/>
                        </a:solidFill>
                        <a:latin typeface="Lucida Sans"/>
                        <a:ea typeface="Lucida Sans"/>
                        <a:cs typeface="Lucida Sans"/>
                        <a:sym typeface="Lucida Sans"/>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EA56A"/>
                    </a:solidFill>
                  </a:tcPr>
                </a:tc>
                <a:extLst>
                  <a:ext uri="{0D108BD9-81ED-4DB2-BD59-A6C34878D82A}">
                    <a16:rowId xmlns:a16="http://schemas.microsoft.com/office/drawing/2014/main" val="10000"/>
                  </a:ext>
                </a:extLst>
              </a:tr>
              <a:tr h="885825">
                <a:tc>
                  <a:txBody>
                    <a:bodyPr/>
                    <a:lstStyle/>
                    <a:p>
                      <a:pPr marL="0" lvl="0" indent="0" algn="l" rtl="0">
                        <a:lnSpc>
                          <a:spcPct val="115000"/>
                        </a:lnSpc>
                        <a:spcBef>
                          <a:spcPts val="0"/>
                        </a:spcBef>
                        <a:spcAft>
                          <a:spcPts val="0"/>
                        </a:spcAft>
                        <a:buNone/>
                      </a:pPr>
                      <a:r>
                        <a:rPr lang="en-US" sz="2000" b="1">
                          <a:latin typeface="Lucida Sans"/>
                          <a:ea typeface="Lucida Sans"/>
                          <a:cs typeface="Lucida Sans"/>
                          <a:sym typeface="Lucida Sans"/>
                        </a:rPr>
                        <a:t>Text</a:t>
                      </a:r>
                      <a:endParaRPr sz="2000" b="1">
                        <a:latin typeface="Lucida Sans"/>
                        <a:ea typeface="Lucida Sans"/>
                        <a:cs typeface="Lucida Sans"/>
                        <a:sym typeface="Lucida Sans"/>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dirty="0">
                          <a:latin typeface="Lucida Sans"/>
                          <a:ea typeface="Lucida Sans"/>
                          <a:cs typeface="Lucida Sans"/>
                          <a:sym typeface="Lucida Sans"/>
                        </a:rPr>
                        <a:t>Grade level text,   fewer pages</a:t>
                      </a:r>
                      <a:endParaRPr sz="2000" dirty="0">
                        <a:latin typeface="Lucida Sans"/>
                        <a:ea typeface="Lucida Sans"/>
                        <a:cs typeface="Lucida Sans"/>
                        <a:sym typeface="Lucida Sans"/>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latin typeface="Lucida Sans"/>
                          <a:ea typeface="Lucida Sans"/>
                          <a:cs typeface="Lucida Sans"/>
                          <a:sym typeface="Lucida Sans"/>
                        </a:rPr>
                        <a:t>Variety of text complexity levels, more pages</a:t>
                      </a:r>
                      <a:endParaRPr sz="2000">
                        <a:latin typeface="Lucida Sans"/>
                        <a:ea typeface="Lucida Sans"/>
                        <a:cs typeface="Lucida Sans"/>
                        <a:sym typeface="Lucida Sans"/>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657225">
                <a:tc>
                  <a:txBody>
                    <a:bodyPr/>
                    <a:lstStyle/>
                    <a:p>
                      <a:pPr marL="0" lvl="0" indent="0" algn="l" rtl="0">
                        <a:lnSpc>
                          <a:spcPct val="115000"/>
                        </a:lnSpc>
                        <a:spcBef>
                          <a:spcPts val="0"/>
                        </a:spcBef>
                        <a:spcAft>
                          <a:spcPts val="0"/>
                        </a:spcAft>
                        <a:buNone/>
                      </a:pPr>
                      <a:r>
                        <a:rPr lang="en-US" sz="2000" b="1">
                          <a:latin typeface="Lucida Sans"/>
                          <a:ea typeface="Lucida Sans"/>
                          <a:cs typeface="Lucida Sans"/>
                          <a:sym typeface="Lucida Sans"/>
                        </a:rPr>
                        <a:t>Support</a:t>
                      </a:r>
                      <a:endParaRPr sz="2000" b="1">
                        <a:latin typeface="Lucida Sans"/>
                        <a:ea typeface="Lucida Sans"/>
                        <a:cs typeface="Lucida Sans"/>
                        <a:sym typeface="Lucida Sans"/>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latin typeface="Lucida Sans"/>
                          <a:ea typeface="Lucida Sans"/>
                          <a:cs typeface="Lucida Sans"/>
                          <a:sym typeface="Lucida Sans"/>
                        </a:rPr>
                        <a:t>Heavy support</a:t>
                      </a:r>
                      <a:endParaRPr sz="2000">
                        <a:latin typeface="Lucida Sans"/>
                        <a:ea typeface="Lucida Sans"/>
                        <a:cs typeface="Lucida Sans"/>
                        <a:sym typeface="Lucida Sans"/>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latin typeface="Lucida Sans"/>
                          <a:ea typeface="Lucida Sans"/>
                          <a:cs typeface="Lucida Sans"/>
                          <a:sym typeface="Lucida Sans"/>
                        </a:rPr>
                        <a:t>Lighter support</a:t>
                      </a:r>
                      <a:endParaRPr sz="2000">
                        <a:latin typeface="Lucida Sans"/>
                        <a:ea typeface="Lucida Sans"/>
                        <a:cs typeface="Lucida Sans"/>
                        <a:sym typeface="Lucida Sans"/>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657225">
                <a:tc>
                  <a:txBody>
                    <a:bodyPr/>
                    <a:lstStyle/>
                    <a:p>
                      <a:pPr marL="0" lvl="0" indent="0" algn="l" rtl="0">
                        <a:lnSpc>
                          <a:spcPct val="115000"/>
                        </a:lnSpc>
                        <a:spcBef>
                          <a:spcPts val="0"/>
                        </a:spcBef>
                        <a:spcAft>
                          <a:spcPts val="0"/>
                        </a:spcAft>
                        <a:buNone/>
                      </a:pPr>
                      <a:r>
                        <a:rPr lang="en-US" sz="2000" b="1">
                          <a:latin typeface="Lucida Sans"/>
                          <a:ea typeface="Lucida Sans"/>
                          <a:cs typeface="Lucida Sans"/>
                          <a:sym typeface="Lucida Sans"/>
                        </a:rPr>
                        <a:t>Purpose</a:t>
                      </a:r>
                      <a:endParaRPr sz="2000" b="1">
                        <a:latin typeface="Lucida Sans"/>
                        <a:ea typeface="Lucida Sans"/>
                        <a:cs typeface="Lucida Sans"/>
                        <a:sym typeface="Lucida Sans"/>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latin typeface="Lucida Sans"/>
                          <a:ea typeface="Lucida Sans"/>
                          <a:cs typeface="Lucida Sans"/>
                          <a:sym typeface="Lucida Sans"/>
                        </a:rPr>
                        <a:t>Solely instructional</a:t>
                      </a:r>
                      <a:endParaRPr sz="2000">
                        <a:latin typeface="Lucida Sans"/>
                        <a:ea typeface="Lucida Sans"/>
                        <a:cs typeface="Lucida Sans"/>
                        <a:sym typeface="Lucida Sans"/>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latin typeface="Lucida Sans"/>
                          <a:ea typeface="Lucida Sans"/>
                          <a:cs typeface="Lucida Sans"/>
                          <a:sym typeface="Lucida Sans"/>
                        </a:rPr>
                        <a:t>Guided or independent</a:t>
                      </a:r>
                      <a:endParaRPr sz="2000">
                        <a:latin typeface="Lucida Sans"/>
                        <a:ea typeface="Lucida Sans"/>
                        <a:cs typeface="Lucida Sans"/>
                        <a:sym typeface="Lucida Sans"/>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493" name="Google Shape;493;p58"/>
          <p:cNvPicPr preferRelativeResize="0"/>
          <p:nvPr/>
        </p:nvPicPr>
        <p:blipFill>
          <a:blip r:embed="rId3">
            <a:alphaModFix/>
          </a:blip>
          <a:stretch>
            <a:fillRect/>
          </a:stretch>
        </p:blipFill>
        <p:spPr>
          <a:xfrm>
            <a:off x="2810925" y="4613200"/>
            <a:ext cx="3562350" cy="1524000"/>
          </a:xfrm>
          <a:prstGeom prst="rect">
            <a:avLst/>
          </a:prstGeom>
          <a:noFill/>
          <a:ln>
            <a:noFill/>
          </a:ln>
        </p:spPr>
      </p:pic>
      <p:sp>
        <p:nvSpPr>
          <p:cNvPr id="494" name="Google Shape;494;p58"/>
          <p:cNvSpPr/>
          <p:nvPr/>
        </p:nvSpPr>
        <p:spPr>
          <a:xfrm>
            <a:off x="3516425" y="4530750"/>
            <a:ext cx="1833600" cy="1732500"/>
          </a:xfrm>
          <a:prstGeom prst="ellipse">
            <a:avLst/>
          </a:prstGeom>
          <a:noFill/>
          <a:ln w="1143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9"/>
          <p:cNvSpPr txBox="1">
            <a:spLocks noGrp="1"/>
          </p:cNvSpPr>
          <p:nvPr>
            <p:ph type="title"/>
          </p:nvPr>
        </p:nvSpPr>
        <p:spPr>
          <a:xfrm>
            <a:off x="285750" y="152112"/>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The Role of Knowledge and Vocabulary</a:t>
            </a:r>
            <a:endParaRPr sz="2800">
              <a:latin typeface="Lucida Sans"/>
              <a:ea typeface="Lucida Sans"/>
              <a:cs typeface="Lucida Sans"/>
              <a:sym typeface="Lucida Sans"/>
            </a:endParaRPr>
          </a:p>
        </p:txBody>
      </p:sp>
      <p:pic>
        <p:nvPicPr>
          <p:cNvPr id="501" name="Google Shape;501;p59"/>
          <p:cNvPicPr preferRelativeResize="0"/>
          <p:nvPr/>
        </p:nvPicPr>
        <p:blipFill>
          <a:blip r:embed="rId3">
            <a:alphaModFix/>
          </a:blip>
          <a:stretch>
            <a:fillRect/>
          </a:stretch>
        </p:blipFill>
        <p:spPr>
          <a:xfrm rot="11">
            <a:off x="247001" y="2059372"/>
            <a:ext cx="2811323" cy="2850930"/>
          </a:xfrm>
          <a:prstGeom prst="rect">
            <a:avLst/>
          </a:prstGeom>
          <a:noFill/>
          <a:ln>
            <a:noFill/>
          </a:ln>
        </p:spPr>
      </p:pic>
      <p:pic>
        <p:nvPicPr>
          <p:cNvPr id="502" name="Google Shape;502;p59"/>
          <p:cNvPicPr preferRelativeResize="0"/>
          <p:nvPr/>
        </p:nvPicPr>
        <p:blipFill>
          <a:blip r:embed="rId4">
            <a:alphaModFix/>
          </a:blip>
          <a:stretch>
            <a:fillRect/>
          </a:stretch>
        </p:blipFill>
        <p:spPr>
          <a:xfrm>
            <a:off x="3384787" y="4558025"/>
            <a:ext cx="1624075" cy="1815675"/>
          </a:xfrm>
          <a:prstGeom prst="rect">
            <a:avLst/>
          </a:prstGeom>
          <a:noFill/>
          <a:ln>
            <a:noFill/>
          </a:ln>
        </p:spPr>
      </p:pic>
      <p:pic>
        <p:nvPicPr>
          <p:cNvPr id="503" name="Google Shape;503;p59"/>
          <p:cNvPicPr preferRelativeResize="0"/>
          <p:nvPr/>
        </p:nvPicPr>
        <p:blipFill>
          <a:blip r:embed="rId5">
            <a:alphaModFix/>
          </a:blip>
          <a:stretch>
            <a:fillRect/>
          </a:stretch>
        </p:blipFill>
        <p:spPr>
          <a:xfrm>
            <a:off x="3111875" y="1352900"/>
            <a:ext cx="5533750" cy="3147326"/>
          </a:xfrm>
          <a:prstGeom prst="rect">
            <a:avLst/>
          </a:prstGeom>
          <a:noFill/>
          <a:ln w="9525" cap="flat" cmpd="sng">
            <a:solidFill>
              <a:srgbClr val="000000"/>
            </a:solidFill>
            <a:prstDash val="solid"/>
            <a:round/>
            <a:headEnd type="none" w="sm" len="sm"/>
            <a:tailEnd type="none" w="sm" len="sm"/>
          </a:ln>
        </p:spPr>
      </p:pic>
      <p:sp>
        <p:nvSpPr>
          <p:cNvPr id="504" name="Google Shape;504;p59"/>
          <p:cNvSpPr txBox="1"/>
          <p:nvPr/>
        </p:nvSpPr>
        <p:spPr>
          <a:xfrm>
            <a:off x="386975" y="2660800"/>
            <a:ext cx="2387400" cy="59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accent4"/>
                </a:solidFill>
                <a:latin typeface="Lucida Sans"/>
                <a:ea typeface="Lucida Sans"/>
                <a:cs typeface="Lucida Sans"/>
                <a:sym typeface="Lucida Sans"/>
              </a:rPr>
              <a:t>This text is full of Tier 2 and Tier 3 academic language!</a:t>
            </a:r>
            <a:endParaRPr sz="1800">
              <a:solidFill>
                <a:schemeClr val="accent4"/>
              </a:solidFill>
              <a:latin typeface="Lucida Sans"/>
              <a:ea typeface="Lucida Sans"/>
              <a:cs typeface="Lucida Sans"/>
              <a:sym typeface="Lucida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0"/>
          <p:cNvSpPr txBox="1">
            <a:spLocks noGrp="1"/>
          </p:cNvSpPr>
          <p:nvPr>
            <p:ph type="title"/>
          </p:nvPr>
        </p:nvSpPr>
        <p:spPr>
          <a:xfrm>
            <a:off x="2103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Lucida Sans"/>
                <a:ea typeface="Lucida Sans"/>
                <a:cs typeface="Lucida Sans"/>
                <a:sym typeface="Lucida Sans"/>
              </a:rPr>
              <a:t>Text Sets </a:t>
            </a:r>
            <a:r>
              <a:rPr lang="en-US" sz="2800"/>
              <a:t>C</a:t>
            </a:r>
            <a:r>
              <a:rPr lang="en-US" sz="2800">
                <a:latin typeface="Lucida Sans"/>
                <a:ea typeface="Lucida Sans"/>
                <a:cs typeface="Lucida Sans"/>
                <a:sym typeface="Lucida Sans"/>
              </a:rPr>
              <a:t>an </a:t>
            </a:r>
            <a:r>
              <a:rPr lang="en-US" sz="2800"/>
              <a:t>S</a:t>
            </a:r>
            <a:r>
              <a:rPr lang="en-US" sz="2800">
                <a:latin typeface="Lucida Sans"/>
                <a:ea typeface="Lucida Sans"/>
                <a:cs typeface="Lucida Sans"/>
                <a:sym typeface="Lucida Sans"/>
              </a:rPr>
              <a:t>erve as a </a:t>
            </a:r>
            <a:r>
              <a:rPr lang="en-US" sz="2800"/>
              <a:t>S</a:t>
            </a:r>
            <a:r>
              <a:rPr lang="en-US" sz="2800">
                <a:latin typeface="Lucida Sans"/>
                <a:ea typeface="Lucida Sans"/>
                <a:cs typeface="Lucida Sans"/>
                <a:sym typeface="Lucida Sans"/>
              </a:rPr>
              <a:t>caffold</a:t>
            </a:r>
            <a:endParaRPr sz="2800">
              <a:latin typeface="Lucida Sans"/>
              <a:ea typeface="Lucida Sans"/>
              <a:cs typeface="Lucida Sans"/>
              <a:sym typeface="Lucida Sans"/>
            </a:endParaRPr>
          </a:p>
        </p:txBody>
      </p:sp>
      <p:sp>
        <p:nvSpPr>
          <p:cNvPr id="511" name="Google Shape;511;p60"/>
          <p:cNvSpPr txBox="1">
            <a:spLocks noGrp="1"/>
          </p:cNvSpPr>
          <p:nvPr>
            <p:ph type="body" idx="1"/>
          </p:nvPr>
        </p:nvSpPr>
        <p:spPr>
          <a:xfrm>
            <a:off x="131675" y="1322215"/>
            <a:ext cx="8572500" cy="45261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r>
              <a:rPr lang="en-US">
                <a:latin typeface="Lucida Sans"/>
                <a:ea typeface="Lucida Sans"/>
                <a:cs typeface="Lucida Sans"/>
                <a:sym typeface="Lucida Sans"/>
              </a:rPr>
              <a:t>Build content knowledge through text sets on the topic at a range of complexity levels.</a:t>
            </a:r>
            <a:endParaRPr>
              <a:latin typeface="Lucida Sans"/>
              <a:ea typeface="Lucida Sans"/>
              <a:cs typeface="Lucida Sans"/>
              <a:sym typeface="Lucida Sans"/>
            </a:endParaRPr>
          </a:p>
        </p:txBody>
      </p:sp>
      <p:pic>
        <p:nvPicPr>
          <p:cNvPr id="512" name="Google Shape;512;p60"/>
          <p:cNvPicPr preferRelativeResize="0"/>
          <p:nvPr/>
        </p:nvPicPr>
        <p:blipFill>
          <a:blip r:embed="rId3">
            <a:alphaModFix/>
          </a:blip>
          <a:stretch>
            <a:fillRect/>
          </a:stretch>
        </p:blipFill>
        <p:spPr>
          <a:xfrm>
            <a:off x="4811613" y="2635500"/>
            <a:ext cx="4219575" cy="2914650"/>
          </a:xfrm>
          <a:prstGeom prst="rect">
            <a:avLst/>
          </a:prstGeom>
          <a:noFill/>
          <a:ln>
            <a:noFill/>
          </a:ln>
        </p:spPr>
      </p:pic>
      <p:pic>
        <p:nvPicPr>
          <p:cNvPr id="513" name="Google Shape;513;p60"/>
          <p:cNvPicPr preferRelativeResize="0"/>
          <p:nvPr/>
        </p:nvPicPr>
        <p:blipFill>
          <a:blip r:embed="rId4">
            <a:alphaModFix/>
          </a:blip>
          <a:stretch>
            <a:fillRect/>
          </a:stretch>
        </p:blipFill>
        <p:spPr>
          <a:xfrm>
            <a:off x="319525" y="2403696"/>
            <a:ext cx="4219576" cy="3624129"/>
          </a:xfrm>
          <a:prstGeom prst="rect">
            <a:avLst/>
          </a:prstGeom>
          <a:noFill/>
          <a:ln w="9525" cap="flat" cmpd="sng">
            <a:solidFill>
              <a:srgbClr val="0B5394"/>
            </a:solidFill>
            <a:prstDash val="solid"/>
            <a:round/>
            <a:headEnd type="none" w="sm" len="sm"/>
            <a:tailEnd type="none" w="sm" len="sm"/>
          </a:ln>
        </p:spPr>
      </p:pic>
      <p:pic>
        <p:nvPicPr>
          <p:cNvPr id="514" name="Google Shape;514;p60"/>
          <p:cNvPicPr preferRelativeResize="0"/>
          <p:nvPr/>
        </p:nvPicPr>
        <p:blipFill rotWithShape="1">
          <a:blip r:embed="rId5">
            <a:alphaModFix/>
          </a:blip>
          <a:srcRect l="15809" r="15215"/>
          <a:stretch/>
        </p:blipFill>
        <p:spPr>
          <a:xfrm>
            <a:off x="4811625" y="3936150"/>
            <a:ext cx="901125" cy="1306525"/>
          </a:xfrm>
          <a:prstGeom prst="rect">
            <a:avLst/>
          </a:prstGeom>
          <a:noFill/>
          <a:ln w="19050" cap="flat" cmpd="sng">
            <a:solidFill>
              <a:schemeClr val="dk2"/>
            </a:solidFill>
            <a:prstDash val="solid"/>
            <a:round/>
            <a:headEnd type="none" w="sm" len="sm"/>
            <a:tailEnd type="none" w="sm" len="sm"/>
          </a:ln>
        </p:spPr>
      </p:pic>
      <p:pic>
        <p:nvPicPr>
          <p:cNvPr id="515" name="Google Shape;515;p60"/>
          <p:cNvPicPr preferRelativeResize="0"/>
          <p:nvPr/>
        </p:nvPicPr>
        <p:blipFill>
          <a:blip r:embed="rId6">
            <a:alphaModFix/>
          </a:blip>
          <a:stretch>
            <a:fillRect/>
          </a:stretch>
        </p:blipFill>
        <p:spPr>
          <a:xfrm>
            <a:off x="6216937" y="4448425"/>
            <a:ext cx="901124" cy="1246925"/>
          </a:xfrm>
          <a:prstGeom prst="rect">
            <a:avLst/>
          </a:prstGeom>
          <a:noFill/>
          <a:ln w="19050" cap="flat" cmpd="sng">
            <a:solidFill>
              <a:schemeClr val="dk2"/>
            </a:solidFill>
            <a:prstDash val="solid"/>
            <a:round/>
            <a:headEnd type="none" w="sm" len="sm"/>
            <a:tailEnd type="none" w="sm" len="sm"/>
          </a:ln>
        </p:spPr>
      </p:pic>
      <p:pic>
        <p:nvPicPr>
          <p:cNvPr id="516" name="Google Shape;516;p60"/>
          <p:cNvPicPr preferRelativeResize="0"/>
          <p:nvPr/>
        </p:nvPicPr>
        <p:blipFill>
          <a:blip r:embed="rId7">
            <a:alphaModFix/>
          </a:blip>
          <a:stretch>
            <a:fillRect/>
          </a:stretch>
        </p:blipFill>
        <p:spPr>
          <a:xfrm>
            <a:off x="7622245" y="4232650"/>
            <a:ext cx="1408945" cy="11430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1"/>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Lucida Sans"/>
                <a:ea typeface="Lucida Sans"/>
                <a:cs typeface="Lucida Sans"/>
                <a:sym typeface="Lucida Sans"/>
              </a:rPr>
              <a:t>Reading texts on a topic accelerates vocabulary growth and is a best practice for supporting ELLS.</a:t>
            </a:r>
            <a:endParaRPr>
              <a:latin typeface="Lucida Sans"/>
              <a:ea typeface="Lucida Sans"/>
              <a:cs typeface="Lucida Sans"/>
              <a:sym typeface="Lucida Sans"/>
            </a:endParaRPr>
          </a:p>
        </p:txBody>
      </p:sp>
      <p:pic>
        <p:nvPicPr>
          <p:cNvPr id="523" name="Google Shape;523;p61"/>
          <p:cNvPicPr preferRelativeResize="0"/>
          <p:nvPr/>
        </p:nvPicPr>
        <p:blipFill>
          <a:blip r:embed="rId3">
            <a:alphaModFix/>
          </a:blip>
          <a:stretch>
            <a:fillRect/>
          </a:stretch>
        </p:blipFill>
        <p:spPr>
          <a:xfrm>
            <a:off x="966075" y="1524200"/>
            <a:ext cx="7211849" cy="4307400"/>
          </a:xfrm>
          <a:prstGeom prst="rect">
            <a:avLst/>
          </a:prstGeom>
          <a:noFill/>
          <a:ln>
            <a:noFill/>
          </a:ln>
        </p:spPr>
      </p:pic>
      <p:sp>
        <p:nvSpPr>
          <p:cNvPr id="524" name="Google Shape;524;p61"/>
          <p:cNvSpPr txBox="1"/>
          <p:nvPr/>
        </p:nvSpPr>
        <p:spPr>
          <a:xfrm>
            <a:off x="5059800" y="5327550"/>
            <a:ext cx="4084200" cy="1261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000">
                <a:solidFill>
                  <a:schemeClr val="dk1"/>
                </a:solidFill>
                <a:latin typeface="Lucida Sans"/>
                <a:ea typeface="Lucida Sans"/>
                <a:cs typeface="Lucida Sans"/>
                <a:sym typeface="Lucida Sans"/>
              </a:rPr>
              <a:t>(Landauer &amp; Dumais, 1997)</a:t>
            </a:r>
            <a:endParaRPr sz="2000">
              <a:latin typeface="Lucida Sans"/>
              <a:ea typeface="Lucida Sans"/>
              <a:cs typeface="Lucida Sans"/>
              <a:sym typeface="Lucida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2"/>
          <p:cNvSpPr txBox="1">
            <a:spLocks noGrp="1"/>
          </p:cNvSpPr>
          <p:nvPr>
            <p:ph type="title"/>
          </p:nvPr>
        </p:nvSpPr>
        <p:spPr>
          <a:xfrm>
            <a:off x="285750" y="137812"/>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600">
                <a:latin typeface="Lucida Sans"/>
                <a:ea typeface="Lucida Sans"/>
                <a:cs typeface="Lucida Sans"/>
                <a:sym typeface="Lucida Sans"/>
              </a:rPr>
              <a:t>For more resources, check out our Text Set Project</a:t>
            </a:r>
            <a:endParaRPr sz="2600"/>
          </a:p>
        </p:txBody>
      </p:sp>
      <p:pic>
        <p:nvPicPr>
          <p:cNvPr id="531" name="Google Shape;531;p62"/>
          <p:cNvPicPr preferRelativeResize="0"/>
          <p:nvPr/>
        </p:nvPicPr>
        <p:blipFill>
          <a:blip r:embed="rId3">
            <a:alphaModFix/>
          </a:blip>
          <a:stretch>
            <a:fillRect/>
          </a:stretch>
        </p:blipFill>
        <p:spPr>
          <a:xfrm>
            <a:off x="285750" y="1577000"/>
            <a:ext cx="4544199" cy="3704000"/>
          </a:xfrm>
          <a:prstGeom prst="rect">
            <a:avLst/>
          </a:prstGeom>
          <a:noFill/>
          <a:ln w="9525" cap="flat" cmpd="sng">
            <a:solidFill>
              <a:schemeClr val="dk2"/>
            </a:solidFill>
            <a:prstDash val="solid"/>
            <a:round/>
            <a:headEnd type="none" w="sm" len="sm"/>
            <a:tailEnd type="none" w="sm" len="sm"/>
          </a:ln>
        </p:spPr>
      </p:pic>
      <p:pic>
        <p:nvPicPr>
          <p:cNvPr id="532" name="Google Shape;532;p62"/>
          <p:cNvPicPr preferRelativeResize="0"/>
          <p:nvPr/>
        </p:nvPicPr>
        <p:blipFill>
          <a:blip r:embed="rId4">
            <a:alphaModFix/>
          </a:blip>
          <a:stretch>
            <a:fillRect/>
          </a:stretch>
        </p:blipFill>
        <p:spPr>
          <a:xfrm>
            <a:off x="4996025" y="931787"/>
            <a:ext cx="3694475" cy="2796092"/>
          </a:xfrm>
          <a:prstGeom prst="rect">
            <a:avLst/>
          </a:prstGeom>
          <a:noFill/>
          <a:ln>
            <a:noFill/>
          </a:ln>
        </p:spPr>
      </p:pic>
      <p:pic>
        <p:nvPicPr>
          <p:cNvPr id="533" name="Google Shape;533;p62"/>
          <p:cNvPicPr preferRelativeResize="0"/>
          <p:nvPr/>
        </p:nvPicPr>
        <p:blipFill>
          <a:blip r:embed="rId5">
            <a:alphaModFix/>
          </a:blip>
          <a:stretch>
            <a:fillRect/>
          </a:stretch>
        </p:blipFill>
        <p:spPr>
          <a:xfrm>
            <a:off x="4996025" y="4019354"/>
            <a:ext cx="3694476" cy="27695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3F3F39"/>
                </a:solidFill>
                <a:latin typeface="Lucida Sans"/>
                <a:ea typeface="Lucida Sans"/>
                <a:cs typeface="Lucida Sans"/>
                <a:sym typeface="Lucida Sans"/>
              </a:rPr>
              <a:t>Learn </a:t>
            </a:r>
            <a:r>
              <a:rPr lang="en-US" sz="2800">
                <a:solidFill>
                  <a:srgbClr val="3F3F39"/>
                </a:solidFill>
              </a:rPr>
              <a:t>M</a:t>
            </a:r>
            <a:r>
              <a:rPr lang="en-US" sz="2800" b="0" i="0" u="none" strike="noStrike" cap="none">
                <a:solidFill>
                  <a:srgbClr val="3F3F39"/>
                </a:solidFill>
                <a:latin typeface="Lucida Sans"/>
                <a:ea typeface="Lucida Sans"/>
                <a:cs typeface="Lucida Sans"/>
                <a:sym typeface="Lucida Sans"/>
              </a:rPr>
              <a:t>ore </a:t>
            </a:r>
            <a:r>
              <a:rPr lang="en-US" sz="2800">
                <a:solidFill>
                  <a:srgbClr val="3F3F39"/>
                </a:solidFill>
              </a:rPr>
              <a:t>A</a:t>
            </a:r>
            <a:r>
              <a:rPr lang="en-US" sz="2800" b="0" i="0" u="none" strike="noStrike" cap="none">
                <a:solidFill>
                  <a:srgbClr val="3F3F39"/>
                </a:solidFill>
                <a:latin typeface="Lucida Sans"/>
                <a:ea typeface="Lucida Sans"/>
                <a:cs typeface="Lucida Sans"/>
                <a:sym typeface="Lucida Sans"/>
              </a:rPr>
              <a:t>bout </a:t>
            </a:r>
            <a:r>
              <a:rPr lang="en-US" sz="2800">
                <a:solidFill>
                  <a:srgbClr val="3F3F39"/>
                </a:solidFill>
              </a:rPr>
              <a:t>U</a:t>
            </a:r>
            <a:r>
              <a:rPr lang="en-US" sz="2800" b="0" i="0" u="none" strike="noStrike" cap="none">
                <a:solidFill>
                  <a:srgbClr val="3F3F39"/>
                </a:solidFill>
                <a:latin typeface="Lucida Sans"/>
                <a:ea typeface="Lucida Sans"/>
                <a:cs typeface="Lucida Sans"/>
                <a:sym typeface="Lucida Sans"/>
              </a:rPr>
              <a:t>s!</a:t>
            </a:r>
            <a:endParaRPr/>
          </a:p>
        </p:txBody>
      </p:sp>
      <p:sp>
        <p:nvSpPr>
          <p:cNvPr id="201" name="Google Shape;201;p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Contact Jennie Beltramini </a:t>
            </a:r>
            <a:r>
              <a:rPr lang="en-US" sz="1800" b="0" i="0" u="none" strike="noStrike" cap="none">
                <a:solidFill>
                  <a:srgbClr val="3F3F39"/>
                </a:solidFill>
                <a:latin typeface="Lucida Sans"/>
                <a:ea typeface="Lucida Sans"/>
                <a:cs typeface="Lucida Sans"/>
                <a:sym typeface="Lucida Sans"/>
              </a:rPr>
              <a:t>(</a:t>
            </a:r>
            <a:r>
              <a:rPr lang="en-US" sz="1800" b="0" i="0" u="sng" strike="noStrike" cap="none">
                <a:solidFill>
                  <a:schemeClr val="hlink"/>
                </a:solidFill>
                <a:latin typeface="Lucida Sans"/>
                <a:ea typeface="Lucida Sans"/>
                <a:cs typeface="Lucida Sans"/>
                <a:sym typeface="Lucida Sans"/>
                <a:hlinkClick r:id="rId3"/>
              </a:rPr>
              <a:t>jbeltramini@studentsachieve.net</a:t>
            </a:r>
            <a:r>
              <a:rPr lang="en-US" sz="1800" b="0" i="0" u="none" strike="noStrike" cap="none">
                <a:solidFill>
                  <a:srgbClr val="3F3F39"/>
                </a:solidFill>
                <a:latin typeface="Lucida Sans"/>
                <a:ea typeface="Lucida Sans"/>
                <a:cs typeface="Lucida Sans"/>
                <a:sym typeface="Lucida Sans"/>
              </a:rPr>
              <a:t> )</a:t>
            </a:r>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Complete this survey to join our database (and mailing list): </a:t>
            </a:r>
            <a:r>
              <a:rPr lang="en-US" sz="1800" b="0" i="0" u="sng" strike="noStrike" cap="none">
                <a:solidFill>
                  <a:schemeClr val="hlink"/>
                </a:solidFill>
                <a:latin typeface="Lucida Sans"/>
                <a:ea typeface="Lucida Sans"/>
                <a:cs typeface="Lucida Sans"/>
                <a:sym typeface="Lucida Sans"/>
                <a:hlinkClick r:id="rId4"/>
              </a:rPr>
              <a:t>www.achievethecore.org/ca-signup</a:t>
            </a:r>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Visit our website: </a:t>
            </a:r>
            <a:r>
              <a:rPr lang="en-US" sz="1800" b="0" i="0" u="sng" strike="noStrike" cap="none">
                <a:solidFill>
                  <a:schemeClr val="hlink"/>
                </a:solidFill>
                <a:latin typeface="Lucida Sans"/>
                <a:ea typeface="Lucida Sans"/>
                <a:cs typeface="Lucida Sans"/>
                <a:sym typeface="Lucida Sans"/>
                <a:hlinkClick r:id="rId5"/>
              </a:rPr>
              <a:t>www.achievethecore.org</a:t>
            </a:r>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p:txBody>
      </p:sp>
      <p:pic>
        <p:nvPicPr>
          <p:cNvPr id="202" name="Google Shape;202;p27" descr="ATC Header.PNG"/>
          <p:cNvPicPr preferRelativeResize="0"/>
          <p:nvPr/>
        </p:nvPicPr>
        <p:blipFill rotWithShape="1">
          <a:blip r:embed="rId6">
            <a:alphaModFix/>
          </a:blip>
          <a:srcRect l="1108" r="890"/>
          <a:stretch/>
        </p:blipFill>
        <p:spPr>
          <a:xfrm>
            <a:off x="92868" y="3863250"/>
            <a:ext cx="8958264" cy="2602200"/>
          </a:xfrm>
          <a:prstGeom prst="rect">
            <a:avLst/>
          </a:prstGeom>
          <a:noFill/>
          <a:ln>
            <a:noFill/>
          </a:ln>
        </p:spPr>
      </p:pic>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3"/>
          <p:cNvSpPr txBox="1">
            <a:spLocks noGrp="1"/>
          </p:cNvSpPr>
          <p:nvPr>
            <p:ph type="title"/>
          </p:nvPr>
        </p:nvSpPr>
        <p:spPr>
          <a:xfrm>
            <a:off x="285750" y="152412"/>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latin typeface="Lucida Sans"/>
                <a:ea typeface="Lucida Sans"/>
                <a:cs typeface="Lucida Sans"/>
                <a:sym typeface="Lucida Sans"/>
              </a:rPr>
              <a:t>A note regarding intervention and support plans</a:t>
            </a:r>
            <a:r>
              <a:rPr lang="en-US">
                <a:latin typeface="Lucida Sans"/>
                <a:ea typeface="Lucida Sans"/>
                <a:cs typeface="Lucida Sans"/>
                <a:sym typeface="Lucida Sans"/>
              </a:rPr>
              <a:t> </a:t>
            </a:r>
            <a:endParaRPr>
              <a:latin typeface="Lucida Sans"/>
              <a:ea typeface="Lucida Sans"/>
              <a:cs typeface="Lucida Sans"/>
              <a:sym typeface="Lucida Sans"/>
            </a:endParaRPr>
          </a:p>
        </p:txBody>
      </p:sp>
      <p:sp>
        <p:nvSpPr>
          <p:cNvPr id="540" name="Google Shape;540;p63"/>
          <p:cNvSpPr txBox="1">
            <a:spLocks noGrp="1"/>
          </p:cNvSpPr>
          <p:nvPr>
            <p:ph type="body" idx="1"/>
          </p:nvPr>
        </p:nvSpPr>
        <p:spPr>
          <a:xfrm>
            <a:off x="304800" y="1245200"/>
            <a:ext cx="6004500" cy="4526100"/>
          </a:xfrm>
          <a:prstGeom prst="rect">
            <a:avLst/>
          </a:prstGeom>
        </p:spPr>
        <p:txBody>
          <a:bodyPr spcFirstLastPara="1" wrap="square" lIns="91425" tIns="91425" rIns="91425" bIns="91425" anchor="t" anchorCtr="0">
            <a:noAutofit/>
          </a:bodyPr>
          <a:lstStyle/>
          <a:p>
            <a:pPr marL="558800" lvl="0" indent="-215900" algn="l" rtl="0">
              <a:spcBef>
                <a:spcPts val="440"/>
              </a:spcBef>
              <a:spcAft>
                <a:spcPts val="0"/>
              </a:spcAft>
              <a:buSzPts val="2200"/>
              <a:buFont typeface="Lucida Sans"/>
              <a:buChar char="●"/>
            </a:pPr>
            <a:r>
              <a:rPr lang="en-US">
                <a:latin typeface="Lucida Sans"/>
                <a:ea typeface="Lucida Sans"/>
                <a:cs typeface="Lucida Sans"/>
                <a:sym typeface="Lucida Sans"/>
              </a:rPr>
              <a:t>Our work in this webinar focused on ensuring all students access complex text.</a:t>
            </a:r>
            <a:endParaRPr>
              <a:latin typeface="Lucida Sans"/>
              <a:ea typeface="Lucida Sans"/>
              <a:cs typeface="Lucida Sans"/>
              <a:sym typeface="Lucida Sans"/>
            </a:endParaRPr>
          </a:p>
          <a:p>
            <a:pPr marL="0" lvl="0" indent="0" algn="l" rtl="0">
              <a:spcBef>
                <a:spcPts val="440"/>
              </a:spcBef>
              <a:spcAft>
                <a:spcPts val="0"/>
              </a:spcAft>
              <a:buNone/>
            </a:pPr>
            <a:endParaRPr sz="1000">
              <a:latin typeface="Lucida Sans"/>
              <a:ea typeface="Lucida Sans"/>
              <a:cs typeface="Lucida Sans"/>
              <a:sym typeface="Lucida Sans"/>
            </a:endParaRPr>
          </a:p>
          <a:p>
            <a:pPr marL="558800" lvl="0" indent="-215900" algn="l" rtl="0">
              <a:spcBef>
                <a:spcPts val="440"/>
              </a:spcBef>
              <a:spcAft>
                <a:spcPts val="0"/>
              </a:spcAft>
              <a:buSzPts val="2200"/>
              <a:buFont typeface="Lucida Sans"/>
              <a:buChar char="●"/>
            </a:pPr>
            <a:r>
              <a:rPr lang="en-US">
                <a:latin typeface="Lucida Sans"/>
                <a:ea typeface="Lucida Sans"/>
                <a:cs typeface="Lucida Sans"/>
                <a:sym typeface="Lucida Sans"/>
              </a:rPr>
              <a:t>Additional supports may be needed at other times of day to support unfinished learning.</a:t>
            </a:r>
            <a:endParaRPr>
              <a:latin typeface="Lucida Sans"/>
              <a:ea typeface="Lucida Sans"/>
              <a:cs typeface="Lucida Sans"/>
              <a:sym typeface="Lucida Sans"/>
            </a:endParaRPr>
          </a:p>
          <a:p>
            <a:pPr marL="0" lvl="0" indent="0" algn="l" rtl="0">
              <a:spcBef>
                <a:spcPts val="440"/>
              </a:spcBef>
              <a:spcAft>
                <a:spcPts val="0"/>
              </a:spcAft>
              <a:buNone/>
            </a:pPr>
            <a:endParaRPr sz="1000">
              <a:latin typeface="Lucida Sans"/>
              <a:ea typeface="Lucida Sans"/>
              <a:cs typeface="Lucida Sans"/>
              <a:sym typeface="Lucida Sans"/>
            </a:endParaRPr>
          </a:p>
          <a:p>
            <a:pPr marL="558800" lvl="0" indent="-215900" algn="l" rtl="0">
              <a:spcBef>
                <a:spcPts val="440"/>
              </a:spcBef>
              <a:spcAft>
                <a:spcPts val="0"/>
              </a:spcAft>
              <a:buSzPts val="2200"/>
              <a:buChar char="●"/>
            </a:pPr>
            <a:r>
              <a:rPr lang="en-US">
                <a:latin typeface="Lucida Sans"/>
                <a:ea typeface="Lucida Sans"/>
                <a:cs typeface="Lucida Sans"/>
                <a:sym typeface="Lucida Sans"/>
              </a:rPr>
              <a:t>For students like Stella, </a:t>
            </a:r>
            <a:r>
              <a:rPr lang="en-US" b="1">
                <a:latin typeface="Lucida Sans"/>
                <a:ea typeface="Lucida Sans"/>
                <a:cs typeface="Lucida Sans"/>
                <a:sym typeface="Lucida Sans"/>
              </a:rPr>
              <a:t>decoding and fluency</a:t>
            </a:r>
            <a:r>
              <a:rPr lang="en-US">
                <a:latin typeface="Lucida Sans"/>
                <a:ea typeface="Lucida Sans"/>
                <a:cs typeface="Lucida Sans"/>
                <a:sym typeface="Lucida Sans"/>
              </a:rPr>
              <a:t> supports are likely needed </a:t>
            </a:r>
            <a:r>
              <a:rPr lang="en-US" i="1">
                <a:latin typeface="Lucida Sans"/>
                <a:ea typeface="Lucida Sans"/>
                <a:cs typeface="Lucida Sans"/>
                <a:sym typeface="Lucida Sans"/>
              </a:rPr>
              <a:t>in addition to </a:t>
            </a:r>
            <a:r>
              <a:rPr lang="en-US">
                <a:latin typeface="Lucida Sans"/>
                <a:ea typeface="Lucida Sans"/>
                <a:cs typeface="Lucida Sans"/>
                <a:sym typeface="Lucida Sans"/>
              </a:rPr>
              <a:t>complex text work (not </a:t>
            </a:r>
            <a:r>
              <a:rPr lang="en-US" i="1">
                <a:latin typeface="Lucida Sans"/>
                <a:ea typeface="Lucida Sans"/>
                <a:cs typeface="Lucida Sans"/>
                <a:sym typeface="Lucida Sans"/>
              </a:rPr>
              <a:t>in place of).</a:t>
            </a:r>
            <a:endParaRPr i="1">
              <a:latin typeface="Lucida Sans"/>
              <a:ea typeface="Lucida Sans"/>
              <a:cs typeface="Lucida Sans"/>
              <a:sym typeface="Lucida Sans"/>
            </a:endParaRPr>
          </a:p>
        </p:txBody>
      </p:sp>
      <p:pic>
        <p:nvPicPr>
          <p:cNvPr id="541" name="Google Shape;541;p63"/>
          <p:cNvPicPr preferRelativeResize="0"/>
          <p:nvPr/>
        </p:nvPicPr>
        <p:blipFill>
          <a:blip r:embed="rId3">
            <a:alphaModFix/>
          </a:blip>
          <a:stretch>
            <a:fillRect/>
          </a:stretch>
        </p:blipFill>
        <p:spPr>
          <a:xfrm>
            <a:off x="6755130" y="1570962"/>
            <a:ext cx="1539425" cy="3293625"/>
          </a:xfrm>
          <a:prstGeom prst="rect">
            <a:avLst/>
          </a:prstGeom>
          <a:noFill/>
          <a:ln>
            <a:noFill/>
          </a:ln>
        </p:spPr>
      </p:pic>
      <p:pic>
        <p:nvPicPr>
          <p:cNvPr id="542" name="Google Shape;542;p63"/>
          <p:cNvPicPr preferRelativeResize="0"/>
          <p:nvPr/>
        </p:nvPicPr>
        <p:blipFill>
          <a:blip r:embed="rId4">
            <a:alphaModFix/>
          </a:blip>
          <a:stretch>
            <a:fillRect/>
          </a:stretch>
        </p:blipFill>
        <p:spPr>
          <a:xfrm>
            <a:off x="4011075" y="5100375"/>
            <a:ext cx="3562350" cy="1524000"/>
          </a:xfrm>
          <a:prstGeom prst="rect">
            <a:avLst/>
          </a:prstGeom>
          <a:noFill/>
          <a:ln>
            <a:noFill/>
          </a:ln>
        </p:spPr>
      </p:pic>
      <p:sp>
        <p:nvSpPr>
          <p:cNvPr id="543" name="Google Shape;543;p63"/>
          <p:cNvSpPr/>
          <p:nvPr/>
        </p:nvSpPr>
        <p:spPr>
          <a:xfrm>
            <a:off x="4716575" y="5017925"/>
            <a:ext cx="1833600" cy="1732500"/>
          </a:xfrm>
          <a:prstGeom prst="ellipse">
            <a:avLst/>
          </a:prstGeom>
          <a:noFill/>
          <a:ln w="1143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4"/>
          <p:cNvSpPr/>
          <p:nvPr/>
        </p:nvSpPr>
        <p:spPr>
          <a:xfrm>
            <a:off x="213075" y="411975"/>
            <a:ext cx="8717839" cy="73187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Lucida Sans"/>
              </a:rPr>
              <a:t>Let's Meet Our Students Where They Are Going</a:t>
            </a:r>
          </a:p>
        </p:txBody>
      </p:sp>
      <p:pic>
        <p:nvPicPr>
          <p:cNvPr id="550" name="Google Shape;550;p64"/>
          <p:cNvPicPr preferRelativeResize="0"/>
          <p:nvPr/>
        </p:nvPicPr>
        <p:blipFill>
          <a:blip r:embed="rId3">
            <a:alphaModFix/>
          </a:blip>
          <a:stretch>
            <a:fillRect/>
          </a:stretch>
        </p:blipFill>
        <p:spPr>
          <a:xfrm>
            <a:off x="430463" y="1417624"/>
            <a:ext cx="8446826" cy="47252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Links</a:t>
            </a:r>
          </a:p>
        </p:txBody>
      </p:sp>
      <p:sp>
        <p:nvSpPr>
          <p:cNvPr id="3" name="Text Placeholder 2"/>
          <p:cNvSpPr>
            <a:spLocks noGrp="1"/>
          </p:cNvSpPr>
          <p:nvPr>
            <p:ph type="body" idx="1"/>
          </p:nvPr>
        </p:nvSpPr>
        <p:spPr/>
        <p:txBody>
          <a:bodyPr/>
          <a:lstStyle/>
          <a:p>
            <a:r>
              <a:rPr lang="en-US" dirty="0"/>
              <a:t>Shanahan Blog: </a:t>
            </a:r>
            <a:r>
              <a:rPr lang="en-US" dirty="0">
                <a:hlinkClick r:id="rId2"/>
              </a:rPr>
              <a:t>https://shanahanonliteracy.com/blog/the-instructional-level-concept-revisited-teaching-with-complex-text#sthash.3oLXN0CP.dpbs</a:t>
            </a:r>
            <a:r>
              <a:rPr lang="en-US" dirty="0"/>
              <a:t> </a:t>
            </a:r>
          </a:p>
          <a:p>
            <a:r>
              <a:rPr lang="en-US" dirty="0"/>
              <a:t>Are Classroom Reading Groups the Best Way?: </a:t>
            </a:r>
            <a:r>
              <a:rPr lang="en-US" dirty="0">
                <a:hlinkClick r:id="rId3"/>
              </a:rPr>
              <a:t>https://www.edweek.org/ew/articles/2018/08/29/are-classroom-reading-groups-the-best-way.html</a:t>
            </a:r>
            <a:r>
              <a:rPr lang="en-US" dirty="0"/>
              <a:t> </a:t>
            </a:r>
          </a:p>
          <a:p>
            <a:r>
              <a:rPr lang="en-US"/>
              <a:t>Why Complex Text Matters: </a:t>
            </a:r>
            <a:r>
              <a:rPr lang="en-US">
                <a:hlinkClick r:id="rId4"/>
              </a:rPr>
              <a:t>https://achievethecore.org/page/62/why-complex-text-matters</a:t>
            </a:r>
            <a:r>
              <a:rPr lang="en-US"/>
              <a:t> </a:t>
            </a:r>
            <a:endParaRPr lang="en-US" dirty="0"/>
          </a:p>
        </p:txBody>
      </p:sp>
    </p:spTree>
    <p:extLst>
      <p:ext uri="{BB962C8B-B14F-4D97-AF65-F5344CB8AC3E}">
        <p14:creationId xmlns:p14="http://schemas.microsoft.com/office/powerpoint/2010/main" val="533186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65"/>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800" b="0" i="0" u="none" strike="noStrike" cap="none">
                <a:solidFill>
                  <a:schemeClr val="lt1"/>
                </a:solidFill>
                <a:latin typeface="Lucida Sans"/>
                <a:ea typeface="Lucida Sans"/>
                <a:cs typeface="Lucida Sans"/>
                <a:sym typeface="Lucida Sans"/>
              </a:rPr>
              <a:t>Questions for </a:t>
            </a:r>
            <a:r>
              <a:rPr lang="en-US"/>
              <a:t>O</a:t>
            </a:r>
            <a:r>
              <a:rPr lang="en-US" sz="2800" b="0" i="0" u="none" strike="noStrike" cap="none">
                <a:solidFill>
                  <a:schemeClr val="lt1"/>
                </a:solidFill>
                <a:latin typeface="Lucida Sans"/>
                <a:ea typeface="Lucida Sans"/>
                <a:cs typeface="Lucida Sans"/>
                <a:sym typeface="Lucida Sans"/>
              </a:rPr>
              <a:t>ur Guests?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66"/>
          <p:cNvSpPr txBox="1">
            <a:spLocks noGrp="1"/>
          </p:cNvSpPr>
          <p:nvPr>
            <p:ph type="title"/>
          </p:nvPr>
        </p:nvSpPr>
        <p:spPr>
          <a:xfrm>
            <a:off x="304800" y="274647"/>
            <a:ext cx="8572500" cy="87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sz="2800" b="0" i="0" u="none" strike="noStrike" cap="none">
                <a:solidFill>
                  <a:srgbClr val="595959"/>
                </a:solidFill>
                <a:latin typeface="Lucida Sans"/>
                <a:ea typeface="Lucida Sans"/>
                <a:cs typeface="Lucida Sans"/>
                <a:sym typeface="Lucida Sans"/>
              </a:rPr>
              <a:t>Join </a:t>
            </a:r>
            <a:r>
              <a:rPr lang="en-US" sz="2800"/>
              <a:t>O</a:t>
            </a:r>
            <a:r>
              <a:rPr lang="en-US" sz="2800" b="0" i="0" u="none" strike="noStrike" cap="none">
                <a:solidFill>
                  <a:srgbClr val="595959"/>
                </a:solidFill>
                <a:latin typeface="Lucida Sans"/>
                <a:ea typeface="Lucida Sans"/>
                <a:cs typeface="Lucida Sans"/>
                <a:sym typeface="Lucida Sans"/>
              </a:rPr>
              <a:t>ur </a:t>
            </a:r>
            <a:r>
              <a:rPr lang="en-US" sz="2800"/>
              <a:t>N</a:t>
            </a:r>
            <a:r>
              <a:rPr lang="en-US" sz="2800" b="0" i="0" u="none" strike="noStrike" cap="none">
                <a:solidFill>
                  <a:srgbClr val="595959"/>
                </a:solidFill>
                <a:latin typeface="Lucida Sans"/>
                <a:ea typeface="Lucida Sans"/>
                <a:cs typeface="Lucida Sans"/>
                <a:sym typeface="Lucida Sans"/>
              </a:rPr>
              <a:t>etwork!</a:t>
            </a:r>
            <a:endParaRPr sz="2800"/>
          </a:p>
        </p:txBody>
      </p:sp>
      <p:sp>
        <p:nvSpPr>
          <p:cNvPr id="563" name="Google Shape;563;p66"/>
          <p:cNvSpPr txBox="1"/>
          <p:nvPr/>
        </p:nvSpPr>
        <p:spPr>
          <a:xfrm>
            <a:off x="393775" y="2846025"/>
            <a:ext cx="3623100" cy="74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2A7251"/>
                </a:solidFill>
                <a:latin typeface="Lucida Sans"/>
                <a:ea typeface="Lucida Sans"/>
                <a:cs typeface="Lucida Sans"/>
                <a:sym typeface="Lucida Sans"/>
              </a:rPr>
              <a:t>Join a national network of educators </a:t>
            </a:r>
            <a:endParaRPr sz="1800">
              <a:solidFill>
                <a:srgbClr val="2A7251"/>
              </a:solidFill>
              <a:latin typeface="Lucida Sans"/>
              <a:ea typeface="Lucida Sans"/>
              <a:cs typeface="Lucida Sans"/>
              <a:sym typeface="Lucida Sans"/>
            </a:endParaRPr>
          </a:p>
        </p:txBody>
      </p:sp>
      <p:sp>
        <p:nvSpPr>
          <p:cNvPr id="564" name="Google Shape;564;p66"/>
          <p:cNvSpPr txBox="1"/>
          <p:nvPr/>
        </p:nvSpPr>
        <p:spPr>
          <a:xfrm>
            <a:off x="4848450" y="3336838"/>
            <a:ext cx="4012800" cy="52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2A7251"/>
                </a:solidFill>
                <a:latin typeface="Lucida Sans"/>
                <a:ea typeface="Lucida Sans"/>
                <a:cs typeface="Lucida Sans"/>
                <a:sym typeface="Lucida Sans"/>
              </a:rPr>
              <a:t>Connect with state networks</a:t>
            </a:r>
            <a:endParaRPr sz="1800">
              <a:solidFill>
                <a:srgbClr val="2A7251"/>
              </a:solidFill>
              <a:latin typeface="Lucida Sans"/>
              <a:ea typeface="Lucida Sans"/>
              <a:cs typeface="Lucida Sans"/>
              <a:sym typeface="Lucida Sans"/>
            </a:endParaRPr>
          </a:p>
        </p:txBody>
      </p:sp>
      <p:pic>
        <p:nvPicPr>
          <p:cNvPr id="565" name="Google Shape;565;p66"/>
          <p:cNvPicPr preferRelativeResize="0"/>
          <p:nvPr/>
        </p:nvPicPr>
        <p:blipFill>
          <a:blip r:embed="rId3">
            <a:alphaModFix/>
          </a:blip>
          <a:stretch>
            <a:fillRect/>
          </a:stretch>
        </p:blipFill>
        <p:spPr>
          <a:xfrm>
            <a:off x="589300" y="3983348"/>
            <a:ext cx="3623249" cy="977950"/>
          </a:xfrm>
          <a:prstGeom prst="rect">
            <a:avLst/>
          </a:prstGeom>
          <a:noFill/>
          <a:ln>
            <a:noFill/>
          </a:ln>
        </p:spPr>
      </p:pic>
      <p:pic>
        <p:nvPicPr>
          <p:cNvPr id="566" name="Google Shape;566;p66"/>
          <p:cNvPicPr preferRelativeResize="0"/>
          <p:nvPr/>
        </p:nvPicPr>
        <p:blipFill>
          <a:blip r:embed="rId4">
            <a:alphaModFix/>
          </a:blip>
          <a:stretch>
            <a:fillRect/>
          </a:stretch>
        </p:blipFill>
        <p:spPr>
          <a:xfrm>
            <a:off x="50500" y="5051000"/>
            <a:ext cx="977950" cy="977950"/>
          </a:xfrm>
          <a:prstGeom prst="rect">
            <a:avLst/>
          </a:prstGeom>
          <a:noFill/>
          <a:ln>
            <a:noFill/>
          </a:ln>
        </p:spPr>
      </p:pic>
      <p:sp>
        <p:nvSpPr>
          <p:cNvPr id="567" name="Google Shape;567;p66"/>
          <p:cNvSpPr txBox="1"/>
          <p:nvPr/>
        </p:nvSpPr>
        <p:spPr>
          <a:xfrm>
            <a:off x="845600" y="5168575"/>
            <a:ext cx="3623100" cy="74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rgbClr val="2A7251"/>
                </a:solidFill>
                <a:latin typeface="Lucida Sans"/>
                <a:ea typeface="Lucida Sans"/>
                <a:cs typeface="Lucida Sans"/>
                <a:sym typeface="Lucida Sans"/>
              </a:rPr>
              <a:t>Keep up to date on free resources, upcoming SAP webinars/professional learning opportunities, job postings and more!</a:t>
            </a:r>
            <a:endParaRPr sz="1500">
              <a:solidFill>
                <a:srgbClr val="2A7251"/>
              </a:solidFill>
              <a:latin typeface="Lucida Sans"/>
              <a:ea typeface="Lucida Sans"/>
              <a:cs typeface="Lucida Sans"/>
              <a:sym typeface="Lucida Sans"/>
            </a:endParaRPr>
          </a:p>
        </p:txBody>
      </p:sp>
      <p:pic>
        <p:nvPicPr>
          <p:cNvPr id="568" name="Google Shape;568;p66"/>
          <p:cNvPicPr preferRelativeResize="0"/>
          <p:nvPr/>
        </p:nvPicPr>
        <p:blipFill>
          <a:blip r:embed="rId5">
            <a:alphaModFix/>
          </a:blip>
          <a:stretch>
            <a:fillRect/>
          </a:stretch>
        </p:blipFill>
        <p:spPr>
          <a:xfrm>
            <a:off x="4651100" y="3981225"/>
            <a:ext cx="1557900" cy="1777750"/>
          </a:xfrm>
          <a:prstGeom prst="rect">
            <a:avLst/>
          </a:prstGeom>
          <a:noFill/>
          <a:ln>
            <a:noFill/>
          </a:ln>
        </p:spPr>
      </p:pic>
      <p:sp>
        <p:nvSpPr>
          <p:cNvPr id="569" name="Google Shape;569;p66"/>
          <p:cNvSpPr txBox="1"/>
          <p:nvPr/>
        </p:nvSpPr>
        <p:spPr>
          <a:xfrm>
            <a:off x="5848100" y="4780600"/>
            <a:ext cx="2738700" cy="74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a:solidFill>
                  <a:srgbClr val="2A7251"/>
                </a:solidFill>
                <a:latin typeface="Lucida Sans"/>
                <a:ea typeface="Lucida Sans"/>
                <a:cs typeface="Lucida Sans"/>
                <a:sym typeface="Lucida Sans"/>
              </a:rPr>
              <a:t>Be a part of creating new tools and resources in partnership with SAP  </a:t>
            </a:r>
            <a:endParaRPr sz="1600">
              <a:solidFill>
                <a:srgbClr val="2A7251"/>
              </a:solidFill>
              <a:latin typeface="Lucida Sans"/>
              <a:ea typeface="Lucida Sans"/>
              <a:cs typeface="Lucida Sans"/>
              <a:sym typeface="Lucida Sans"/>
            </a:endParaRPr>
          </a:p>
          <a:p>
            <a:pPr marL="0" lvl="0" indent="0" algn="ctr" rtl="0">
              <a:spcBef>
                <a:spcPts val="0"/>
              </a:spcBef>
              <a:spcAft>
                <a:spcPts val="0"/>
              </a:spcAft>
              <a:buNone/>
            </a:pPr>
            <a:endParaRPr sz="1600">
              <a:solidFill>
                <a:srgbClr val="2A7251"/>
              </a:solidFill>
              <a:latin typeface="Lucida Sans"/>
              <a:ea typeface="Lucida Sans"/>
              <a:cs typeface="Lucida Sans"/>
              <a:sym typeface="Lucida Sans"/>
            </a:endParaRPr>
          </a:p>
        </p:txBody>
      </p:sp>
      <p:pic>
        <p:nvPicPr>
          <p:cNvPr id="570" name="Google Shape;570;p66"/>
          <p:cNvPicPr preferRelativeResize="0"/>
          <p:nvPr/>
        </p:nvPicPr>
        <p:blipFill>
          <a:blip r:embed="rId6">
            <a:alphaModFix/>
          </a:blip>
          <a:stretch>
            <a:fillRect/>
          </a:stretch>
        </p:blipFill>
        <p:spPr>
          <a:xfrm>
            <a:off x="921800" y="1339163"/>
            <a:ext cx="2567041" cy="1529675"/>
          </a:xfrm>
          <a:prstGeom prst="rect">
            <a:avLst/>
          </a:prstGeom>
          <a:noFill/>
          <a:ln>
            <a:noFill/>
          </a:ln>
        </p:spPr>
      </p:pic>
      <p:pic>
        <p:nvPicPr>
          <p:cNvPr id="571" name="Google Shape;571;p66"/>
          <p:cNvPicPr preferRelativeResize="0"/>
          <p:nvPr/>
        </p:nvPicPr>
        <p:blipFill>
          <a:blip r:embed="rId7">
            <a:alphaModFix/>
          </a:blip>
          <a:stretch>
            <a:fillRect/>
          </a:stretch>
        </p:blipFill>
        <p:spPr>
          <a:xfrm>
            <a:off x="4973787" y="896525"/>
            <a:ext cx="3762126" cy="23935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7"/>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t>Please Join Us!</a:t>
            </a:r>
            <a:endParaRPr sz="2800"/>
          </a:p>
        </p:txBody>
      </p:sp>
      <p:sp>
        <p:nvSpPr>
          <p:cNvPr id="578" name="Google Shape;578;p67"/>
          <p:cNvSpPr txBox="1"/>
          <p:nvPr/>
        </p:nvSpPr>
        <p:spPr>
          <a:xfrm>
            <a:off x="1879950" y="1937688"/>
            <a:ext cx="5079300" cy="43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rgbClr val="595959"/>
                </a:solidFill>
                <a:latin typeface="Lucida Sans"/>
                <a:ea typeface="Lucida Sans"/>
                <a:cs typeface="Lucida Sans"/>
                <a:sym typeface="Lucida Sans"/>
              </a:rPr>
              <a:t>https://achievethecore.org/ca-signup</a:t>
            </a:r>
            <a:endParaRPr sz="2400">
              <a:solidFill>
                <a:srgbClr val="3F3F39"/>
              </a:solidFill>
              <a:latin typeface="Lucida Sans"/>
              <a:ea typeface="Lucida Sans"/>
              <a:cs typeface="Lucida Sans"/>
              <a:sym typeface="Lucida Sans"/>
            </a:endParaRPr>
          </a:p>
        </p:txBody>
      </p:sp>
      <p:pic>
        <p:nvPicPr>
          <p:cNvPr id="579" name="Google Shape;579;p67"/>
          <p:cNvPicPr preferRelativeResize="0"/>
          <p:nvPr/>
        </p:nvPicPr>
        <p:blipFill>
          <a:blip r:embed="rId3">
            <a:alphaModFix/>
          </a:blip>
          <a:stretch>
            <a:fillRect/>
          </a:stretch>
        </p:blipFill>
        <p:spPr>
          <a:xfrm>
            <a:off x="771300" y="3804863"/>
            <a:ext cx="742801" cy="742801"/>
          </a:xfrm>
          <a:prstGeom prst="rect">
            <a:avLst/>
          </a:prstGeom>
          <a:noFill/>
          <a:ln>
            <a:noFill/>
          </a:ln>
        </p:spPr>
      </p:pic>
      <p:pic>
        <p:nvPicPr>
          <p:cNvPr id="580" name="Google Shape;580;p67"/>
          <p:cNvPicPr preferRelativeResize="0"/>
          <p:nvPr/>
        </p:nvPicPr>
        <p:blipFill>
          <a:blip r:embed="rId4">
            <a:alphaModFix/>
          </a:blip>
          <a:stretch>
            <a:fillRect/>
          </a:stretch>
        </p:blipFill>
        <p:spPr>
          <a:xfrm>
            <a:off x="833125" y="4835438"/>
            <a:ext cx="619125" cy="619125"/>
          </a:xfrm>
          <a:prstGeom prst="rect">
            <a:avLst/>
          </a:prstGeom>
          <a:noFill/>
          <a:ln>
            <a:noFill/>
          </a:ln>
        </p:spPr>
      </p:pic>
      <p:pic>
        <p:nvPicPr>
          <p:cNvPr id="581" name="Google Shape;581;p67"/>
          <p:cNvPicPr preferRelativeResize="0"/>
          <p:nvPr/>
        </p:nvPicPr>
        <p:blipFill>
          <a:blip r:embed="rId5">
            <a:alphaModFix/>
          </a:blip>
          <a:stretch>
            <a:fillRect/>
          </a:stretch>
        </p:blipFill>
        <p:spPr>
          <a:xfrm>
            <a:off x="693225" y="1705413"/>
            <a:ext cx="898950" cy="898950"/>
          </a:xfrm>
          <a:prstGeom prst="rect">
            <a:avLst/>
          </a:prstGeom>
          <a:noFill/>
          <a:ln>
            <a:noFill/>
          </a:ln>
        </p:spPr>
      </p:pic>
      <p:sp>
        <p:nvSpPr>
          <p:cNvPr id="582" name="Google Shape;582;p67"/>
          <p:cNvSpPr txBox="1"/>
          <p:nvPr/>
        </p:nvSpPr>
        <p:spPr>
          <a:xfrm>
            <a:off x="1879950" y="2987400"/>
            <a:ext cx="5079300" cy="43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rgbClr val="595959"/>
                </a:solidFill>
                <a:latin typeface="Lucida Sans"/>
                <a:ea typeface="Lucida Sans"/>
                <a:cs typeface="Lucida Sans"/>
                <a:sym typeface="Lucida Sans"/>
              </a:rPr>
              <a:t>Twitter: twitter.com/achievethecore </a:t>
            </a:r>
            <a:endParaRPr sz="2400">
              <a:solidFill>
                <a:srgbClr val="3F3F39"/>
              </a:solidFill>
              <a:latin typeface="Lucida Sans"/>
              <a:ea typeface="Lucida Sans"/>
              <a:cs typeface="Lucida Sans"/>
              <a:sym typeface="Lucida Sans"/>
            </a:endParaRPr>
          </a:p>
        </p:txBody>
      </p:sp>
      <p:sp>
        <p:nvSpPr>
          <p:cNvPr id="583" name="Google Shape;583;p67"/>
          <p:cNvSpPr txBox="1"/>
          <p:nvPr/>
        </p:nvSpPr>
        <p:spPr>
          <a:xfrm>
            <a:off x="1879950" y="3959075"/>
            <a:ext cx="5079300" cy="43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rgbClr val="595959"/>
                </a:solidFill>
                <a:latin typeface="Lucida Sans"/>
                <a:ea typeface="Lucida Sans"/>
                <a:cs typeface="Lucida Sans"/>
                <a:sym typeface="Lucida Sans"/>
              </a:rPr>
              <a:t>Facebook: facebook.com/achievethecore</a:t>
            </a:r>
            <a:endParaRPr sz="2400">
              <a:solidFill>
                <a:srgbClr val="3F3F39"/>
              </a:solidFill>
              <a:latin typeface="Lucida Sans"/>
              <a:ea typeface="Lucida Sans"/>
              <a:cs typeface="Lucida Sans"/>
              <a:sym typeface="Lucida Sans"/>
            </a:endParaRPr>
          </a:p>
        </p:txBody>
      </p:sp>
      <p:sp>
        <p:nvSpPr>
          <p:cNvPr id="584" name="Google Shape;584;p67"/>
          <p:cNvSpPr txBox="1"/>
          <p:nvPr/>
        </p:nvSpPr>
        <p:spPr>
          <a:xfrm>
            <a:off x="1879950" y="4930750"/>
            <a:ext cx="5079300" cy="43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rgbClr val="595959"/>
                </a:solidFill>
                <a:latin typeface="Lucida Sans"/>
                <a:ea typeface="Lucida Sans"/>
                <a:cs typeface="Lucida Sans"/>
                <a:sym typeface="Lucida Sans"/>
              </a:rPr>
              <a:t>Pinterest: pinterest.com/achievethecore</a:t>
            </a:r>
            <a:endParaRPr sz="2400">
              <a:solidFill>
                <a:srgbClr val="3F3F39"/>
              </a:solidFill>
              <a:latin typeface="Lucida Sans"/>
              <a:ea typeface="Lucida Sans"/>
              <a:cs typeface="Lucida Sans"/>
              <a:sym typeface="Lucida Sans"/>
            </a:endParaRPr>
          </a:p>
        </p:txBody>
      </p:sp>
      <p:pic>
        <p:nvPicPr>
          <p:cNvPr id="585" name="Google Shape;585;p67"/>
          <p:cNvPicPr preferRelativeResize="0"/>
          <p:nvPr/>
        </p:nvPicPr>
        <p:blipFill>
          <a:blip r:embed="rId6">
            <a:alphaModFix/>
          </a:blip>
          <a:stretch>
            <a:fillRect/>
          </a:stretch>
        </p:blipFill>
        <p:spPr>
          <a:xfrm>
            <a:off x="830200" y="2892113"/>
            <a:ext cx="625000" cy="625000"/>
          </a:xfrm>
          <a:prstGeom prst="rect">
            <a:avLst/>
          </a:prstGeom>
          <a:noFill/>
          <a:ln>
            <a:noFill/>
          </a:ln>
        </p:spPr>
      </p:pic>
      <p:pic>
        <p:nvPicPr>
          <p:cNvPr id="586" name="Google Shape;586;p67"/>
          <p:cNvPicPr preferRelativeResize="0"/>
          <p:nvPr/>
        </p:nvPicPr>
        <p:blipFill>
          <a:blip r:embed="rId7">
            <a:alphaModFix/>
          </a:blip>
          <a:stretch>
            <a:fillRect/>
          </a:stretch>
        </p:blipFill>
        <p:spPr>
          <a:xfrm>
            <a:off x="7313039" y="4835450"/>
            <a:ext cx="1151686" cy="14849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3F3F39"/>
                </a:solidFill>
                <a:latin typeface="Lucida Sans"/>
                <a:ea typeface="Lucida Sans"/>
                <a:cs typeface="Lucida Sans"/>
                <a:sym typeface="Lucida Sans"/>
              </a:rPr>
              <a:t>Please </a:t>
            </a:r>
            <a:r>
              <a:rPr lang="en-US" sz="2800">
                <a:solidFill>
                  <a:srgbClr val="3F3F39"/>
                </a:solidFill>
              </a:rPr>
              <a:t>J</a:t>
            </a:r>
            <a:r>
              <a:rPr lang="en-US" sz="2800" b="0" i="0" u="none" strike="noStrike" cap="none">
                <a:solidFill>
                  <a:srgbClr val="3F3F39"/>
                </a:solidFill>
                <a:latin typeface="Lucida Sans"/>
                <a:ea typeface="Lucida Sans"/>
                <a:cs typeface="Lucida Sans"/>
                <a:sym typeface="Lucida Sans"/>
              </a:rPr>
              <a:t>oin </a:t>
            </a:r>
            <a:r>
              <a:rPr lang="en-US" sz="2800">
                <a:solidFill>
                  <a:srgbClr val="3F3F39"/>
                </a:solidFill>
              </a:rPr>
              <a:t>U</a:t>
            </a:r>
            <a:r>
              <a:rPr lang="en-US" sz="2800" b="0" i="0" u="none" strike="noStrike" cap="none">
                <a:solidFill>
                  <a:srgbClr val="3F3F39"/>
                </a:solidFill>
                <a:latin typeface="Lucida Sans"/>
                <a:ea typeface="Lucida Sans"/>
                <a:cs typeface="Lucida Sans"/>
                <a:sym typeface="Lucida Sans"/>
              </a:rPr>
              <a:t>s </a:t>
            </a:r>
            <a:r>
              <a:rPr lang="en-US" sz="2800">
                <a:solidFill>
                  <a:srgbClr val="3F3F39"/>
                </a:solidFill>
              </a:rPr>
              <a:t>A</a:t>
            </a:r>
            <a:r>
              <a:rPr lang="en-US" sz="2800" b="0" i="0" u="none" strike="noStrike" cap="none">
                <a:solidFill>
                  <a:srgbClr val="3F3F39"/>
                </a:solidFill>
                <a:latin typeface="Lucida Sans"/>
                <a:ea typeface="Lucida Sans"/>
                <a:cs typeface="Lucida Sans"/>
                <a:sym typeface="Lucida Sans"/>
              </a:rPr>
              <a:t>gain </a:t>
            </a:r>
            <a:r>
              <a:rPr lang="en-US" sz="2800">
                <a:solidFill>
                  <a:srgbClr val="3F3F39"/>
                </a:solidFill>
              </a:rPr>
              <a:t>N</a:t>
            </a:r>
            <a:r>
              <a:rPr lang="en-US" sz="2800" b="0" i="0" u="none" strike="noStrike" cap="none">
                <a:solidFill>
                  <a:srgbClr val="3F3F39"/>
                </a:solidFill>
                <a:latin typeface="Lucida Sans"/>
                <a:ea typeface="Lucida Sans"/>
                <a:cs typeface="Lucida Sans"/>
                <a:sym typeface="Lucida Sans"/>
              </a:rPr>
              <a:t>ext </a:t>
            </a:r>
            <a:r>
              <a:rPr lang="en-US" sz="2800">
                <a:solidFill>
                  <a:srgbClr val="3F3F39"/>
                </a:solidFill>
              </a:rPr>
              <a:t>M</a:t>
            </a:r>
            <a:r>
              <a:rPr lang="en-US" sz="2800" b="0" i="0" u="none" strike="noStrike" cap="none">
                <a:solidFill>
                  <a:srgbClr val="3F3F39"/>
                </a:solidFill>
                <a:latin typeface="Lucida Sans"/>
                <a:ea typeface="Lucida Sans"/>
                <a:cs typeface="Lucida Sans"/>
                <a:sym typeface="Lucida Sans"/>
              </a:rPr>
              <a:t>onth!</a:t>
            </a:r>
            <a:endParaRPr/>
          </a:p>
        </p:txBody>
      </p:sp>
      <p:sp>
        <p:nvSpPr>
          <p:cNvPr id="602" name="Google Shape;602;p69"/>
          <p:cNvSpPr txBox="1">
            <a:spLocks noGrp="1"/>
          </p:cNvSpPr>
          <p:nvPr>
            <p:ph type="body" idx="1"/>
          </p:nvPr>
        </p:nvSpPr>
        <p:spPr>
          <a:xfrm>
            <a:off x="540125" y="2937450"/>
            <a:ext cx="8229600" cy="34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i="0" u="none" strike="noStrike" cap="none">
                <a:solidFill>
                  <a:srgbClr val="3F3F39"/>
                </a:solidFill>
              </a:rPr>
              <a:t>Next month’s webinar: </a:t>
            </a:r>
            <a:endParaRPr sz="2400" i="0" u="none" strike="noStrike" cap="none">
              <a:solidFill>
                <a:srgbClr val="3F3F39"/>
              </a:solidFill>
            </a:endParaRPr>
          </a:p>
          <a:p>
            <a:pPr marL="457200" marR="0" lvl="0" indent="-381000" algn="l" rtl="0">
              <a:lnSpc>
                <a:spcPct val="100000"/>
              </a:lnSpc>
              <a:spcBef>
                <a:spcPts val="0"/>
              </a:spcBef>
              <a:spcAft>
                <a:spcPts val="0"/>
              </a:spcAft>
              <a:buClr>
                <a:schemeClr val="dk1"/>
              </a:buClr>
              <a:buSzPts val="2400"/>
              <a:buChar char="●"/>
            </a:pPr>
            <a:r>
              <a:rPr lang="en-US" sz="2400">
                <a:solidFill>
                  <a:schemeClr val="dk1"/>
                </a:solidFill>
              </a:rPr>
              <a:t>Foundational Skills Instruction in Action </a:t>
            </a:r>
            <a:endParaRPr sz="2400">
              <a:solidFill>
                <a:schemeClr val="dk1"/>
              </a:solidFill>
            </a:endParaRPr>
          </a:p>
          <a:p>
            <a:pPr marL="457200" marR="0" lvl="0" indent="-381000" algn="l" rtl="0">
              <a:lnSpc>
                <a:spcPct val="100000"/>
              </a:lnSpc>
              <a:spcBef>
                <a:spcPts val="0"/>
              </a:spcBef>
              <a:spcAft>
                <a:spcPts val="0"/>
              </a:spcAft>
              <a:buClr>
                <a:schemeClr val="dk1"/>
              </a:buClr>
              <a:buSzPts val="2400"/>
              <a:buChar char="●"/>
            </a:pPr>
            <a:r>
              <a:rPr lang="en-US" sz="2400">
                <a:solidFill>
                  <a:schemeClr val="dk1"/>
                </a:solidFill>
              </a:rPr>
              <a:t>January 9, 2019 at 7:00 p.m. ET</a:t>
            </a:r>
            <a:endParaRPr/>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Register Here</a:t>
            </a:r>
            <a:r>
              <a:rPr lang="en-US" sz="2400" i="0" u="none" strike="noStrike" cap="none">
                <a:solidFill>
                  <a:srgbClr val="3F3F39"/>
                </a:solidFill>
              </a:rPr>
              <a:t>: </a:t>
            </a:r>
            <a:r>
              <a:rPr lang="en-US" sz="2400" u="sng">
                <a:solidFill>
                  <a:srgbClr val="1155CC"/>
                </a:solidFill>
                <a:highlight>
                  <a:srgbClr val="FFFFFF"/>
                </a:highlight>
                <a:hlinkClick r:id="rId3"/>
              </a:rPr>
              <a:t>https://event.on24.com/wcc/r/1821775/6B4505162047AF0E8DAACEFCE4A3DD72</a:t>
            </a:r>
            <a:r>
              <a:rPr lang="en-US" sz="2400">
                <a:solidFill>
                  <a:srgbClr val="2288AF"/>
                </a:solidFill>
                <a:highlight>
                  <a:srgbClr val="FFFFFF"/>
                </a:highlight>
              </a:rPr>
              <a:t> </a:t>
            </a:r>
            <a:r>
              <a:rPr lang="en-US" sz="2400">
                <a:solidFill>
                  <a:schemeClr val="dk1"/>
                </a:solidFill>
              </a:rPr>
              <a:t> </a:t>
            </a:r>
            <a:endParaRPr sz="2400" i="0" u="none" strike="noStrike" cap="none">
              <a:solidFill>
                <a:srgbClr val="3F3F39"/>
              </a:solidFill>
            </a:endParaRPr>
          </a:p>
        </p:txBody>
      </p:sp>
      <p:pic>
        <p:nvPicPr>
          <p:cNvPr id="603" name="Google Shape;603;p69"/>
          <p:cNvPicPr preferRelativeResize="0"/>
          <p:nvPr/>
        </p:nvPicPr>
        <p:blipFill rotWithShape="1">
          <a:blip r:embed="rId4">
            <a:alphaModFix/>
          </a:blip>
          <a:srcRect t="17096" b="18657"/>
          <a:stretch/>
        </p:blipFill>
        <p:spPr>
          <a:xfrm>
            <a:off x="2678075" y="1279225"/>
            <a:ext cx="3505200" cy="1468725"/>
          </a:xfrm>
          <a:prstGeom prst="rect">
            <a:avLst/>
          </a:prstGeom>
          <a:noFill/>
          <a:ln>
            <a:noFill/>
          </a:ln>
        </p:spPr>
      </p:pic>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0"/>
          <p:cNvSpPr txBox="1">
            <a:spLocks noGrp="1"/>
          </p:cNvSpPr>
          <p:nvPr>
            <p:ph type="title"/>
          </p:nvPr>
        </p:nvSpPr>
        <p:spPr>
          <a:xfrm>
            <a:off x="216565" y="2829675"/>
            <a:ext cx="8620500" cy="868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a:solidFill>
                  <a:schemeClr val="lt1"/>
                </a:solidFill>
                <a:latin typeface="Lucida Sans"/>
                <a:ea typeface="Lucida Sans"/>
                <a:cs typeface="Lucida Sans"/>
                <a:sym typeface="Lucida Sans"/>
              </a:rPr>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3F3F39"/>
                </a:solidFill>
                <a:latin typeface="Lucida Sans"/>
                <a:ea typeface="Lucida Sans"/>
                <a:cs typeface="Lucida Sans"/>
                <a:sym typeface="Lucida Sans"/>
              </a:rPr>
              <a:t>Tweet with </a:t>
            </a:r>
            <a:r>
              <a:rPr lang="en-US" sz="2800">
                <a:solidFill>
                  <a:srgbClr val="3F3F39"/>
                </a:solidFill>
              </a:rPr>
              <a:t>U</a:t>
            </a:r>
            <a:r>
              <a:rPr lang="en-US" sz="2800" b="0" i="0" u="none" strike="noStrike" cap="none">
                <a:solidFill>
                  <a:srgbClr val="3F3F39"/>
                </a:solidFill>
                <a:latin typeface="Lucida Sans"/>
                <a:ea typeface="Lucida Sans"/>
                <a:cs typeface="Lucida Sans"/>
                <a:sym typeface="Lucida Sans"/>
              </a:rPr>
              <a:t>s!</a:t>
            </a:r>
            <a:endParaRPr/>
          </a:p>
        </p:txBody>
      </p:sp>
      <p:sp>
        <p:nvSpPr>
          <p:cNvPr id="208" name="Google Shape;208;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dirty="0">
                <a:solidFill>
                  <a:srgbClr val="3F3F39"/>
                </a:solidFill>
                <a:latin typeface="Lucida Sans"/>
                <a:ea typeface="Lucida Sans"/>
                <a:cs typeface="Lucida Sans"/>
                <a:sym typeface="Lucida Sans"/>
              </a:rPr>
              <a:t>Please feel free to tweet during and after the webinar using #</a:t>
            </a:r>
            <a:r>
              <a:rPr lang="en-US" sz="2400" b="0" i="0" u="none" strike="noStrike" cap="none" dirty="0" err="1">
                <a:solidFill>
                  <a:srgbClr val="3F3F39"/>
                </a:solidFill>
                <a:latin typeface="Lucida Sans"/>
                <a:ea typeface="Lucida Sans"/>
                <a:cs typeface="Lucida Sans"/>
                <a:sym typeface="Lucida Sans"/>
              </a:rPr>
              <a:t>coreadvocates</a:t>
            </a:r>
            <a:endParaRPr dirty="0"/>
          </a:p>
          <a:p>
            <a:pPr marL="0" marR="0" lvl="0" indent="0" algn="l" rtl="0">
              <a:lnSpc>
                <a:spcPct val="100000"/>
              </a:lnSpc>
              <a:spcBef>
                <a:spcPts val="480"/>
              </a:spcBef>
              <a:spcAft>
                <a:spcPts val="0"/>
              </a:spcAft>
              <a:buClr>
                <a:srgbClr val="3F3F39"/>
              </a:buClr>
              <a:buSzPts val="600"/>
              <a:buFont typeface="Arial"/>
              <a:buNone/>
            </a:pPr>
            <a:endParaRPr sz="2400" b="0" i="0" u="none" strike="noStrike" cap="none" dirty="0">
              <a:solidFill>
                <a:srgbClr val="3F3F39"/>
              </a:solidFill>
              <a:latin typeface="Lucida Sans"/>
              <a:ea typeface="Lucida Sans"/>
              <a:cs typeface="Lucida Sans"/>
              <a:sym typeface="Lucida Sans"/>
            </a:endParaRPr>
          </a:p>
          <a:p>
            <a:pPr marL="342900" marR="0" lvl="0" indent="-342900" algn="l" rtl="0">
              <a:lnSpc>
                <a:spcPct val="100000"/>
              </a:lnSpc>
              <a:spcBef>
                <a:spcPts val="480"/>
              </a:spcBef>
              <a:spcAft>
                <a:spcPts val="0"/>
              </a:spcAft>
              <a:buClr>
                <a:srgbClr val="434343"/>
              </a:buClr>
              <a:buSzPts val="2400"/>
              <a:buFont typeface="Lucida Sans"/>
              <a:buChar char="●"/>
            </a:pPr>
            <a:r>
              <a:rPr lang="en-US" sz="2400" b="0" i="0" u="none" strike="noStrike" cap="none" dirty="0">
                <a:solidFill>
                  <a:srgbClr val="434343"/>
                </a:solidFill>
                <a:latin typeface="Lucida Sans"/>
                <a:ea typeface="Lucida Sans"/>
                <a:cs typeface="Lucida Sans"/>
                <a:sym typeface="Lucida Sans"/>
              </a:rPr>
              <a:t>@</a:t>
            </a:r>
            <a:r>
              <a:rPr lang="en-US" sz="2400" b="0" i="0" u="none" strike="noStrike" cap="none" dirty="0" err="1">
                <a:solidFill>
                  <a:srgbClr val="434343"/>
                </a:solidFill>
                <a:latin typeface="Lucida Sans"/>
                <a:ea typeface="Lucida Sans"/>
                <a:cs typeface="Lucida Sans"/>
                <a:sym typeface="Lucida Sans"/>
              </a:rPr>
              <a:t>achievethecore</a:t>
            </a:r>
            <a:endParaRPr dirty="0">
              <a:solidFill>
                <a:srgbClr val="434343"/>
              </a:solidFill>
            </a:endParaRPr>
          </a:p>
          <a:p>
            <a:pPr marL="342900" marR="0" lvl="0" indent="-342900" algn="l" rtl="0">
              <a:lnSpc>
                <a:spcPct val="100000"/>
              </a:lnSpc>
              <a:spcBef>
                <a:spcPts val="480"/>
              </a:spcBef>
              <a:spcAft>
                <a:spcPts val="0"/>
              </a:spcAft>
              <a:buClr>
                <a:srgbClr val="434343"/>
              </a:buClr>
              <a:buSzPts val="2400"/>
              <a:buFont typeface="Lucida Sans"/>
              <a:buChar char="●"/>
            </a:pPr>
            <a:r>
              <a:rPr lang="en-US" sz="2400" b="0" i="0" u="none" strike="noStrike" cap="none" dirty="0">
                <a:solidFill>
                  <a:srgbClr val="434343"/>
                </a:solidFill>
                <a:latin typeface="Lucida Sans"/>
                <a:ea typeface="Lucida Sans"/>
                <a:cs typeface="Lucida Sans"/>
                <a:sym typeface="Lucida Sans"/>
              </a:rPr>
              <a:t>@</a:t>
            </a:r>
            <a:r>
              <a:rPr lang="en-US" sz="2400" b="0" i="0" u="none" strike="noStrike" cap="none" dirty="0" err="1">
                <a:solidFill>
                  <a:srgbClr val="434343"/>
                </a:solidFill>
                <a:latin typeface="Lucida Sans"/>
                <a:ea typeface="Lucida Sans"/>
                <a:cs typeface="Lucida Sans"/>
                <a:sym typeface="Lucida Sans"/>
              </a:rPr>
              <a:t>JennieBeltro</a:t>
            </a:r>
            <a:endParaRPr lang="en-US" sz="2400" dirty="0">
              <a:solidFill>
                <a:srgbClr val="434343"/>
              </a:solidFill>
            </a:endParaRPr>
          </a:p>
          <a:p>
            <a:pPr marL="342900" marR="0" lvl="0" indent="-342900" algn="l" rtl="0">
              <a:lnSpc>
                <a:spcPct val="100000"/>
              </a:lnSpc>
              <a:spcBef>
                <a:spcPts val="480"/>
              </a:spcBef>
              <a:spcAft>
                <a:spcPts val="0"/>
              </a:spcAft>
              <a:buClr>
                <a:srgbClr val="434343"/>
              </a:buClr>
              <a:buSzPts val="2400"/>
              <a:buFont typeface="Lucida Sans"/>
              <a:buChar char="●"/>
            </a:pPr>
            <a:r>
              <a:rPr lang="en-US" sz="2400" dirty="0">
                <a:solidFill>
                  <a:srgbClr val="434343"/>
                </a:solidFill>
              </a:rPr>
              <a:t>@</a:t>
            </a:r>
            <a:r>
              <a:rPr lang="en-US" sz="2400" dirty="0" err="1">
                <a:solidFill>
                  <a:srgbClr val="434343"/>
                </a:solidFill>
              </a:rPr>
              <a:t>CareySSwanson</a:t>
            </a:r>
            <a:endParaRPr sz="2400" dirty="0">
              <a:solidFill>
                <a:srgbClr val="434343"/>
              </a:solidFill>
            </a:endParaRPr>
          </a:p>
        </p:txBody>
      </p:sp>
      <p:pic>
        <p:nvPicPr>
          <p:cNvPr id="209" name="Google Shape;209;p28"/>
          <p:cNvPicPr preferRelativeResize="0"/>
          <p:nvPr/>
        </p:nvPicPr>
        <p:blipFill rotWithShape="1">
          <a:blip r:embed="rId3">
            <a:alphaModFix/>
          </a:blip>
          <a:srcRect/>
          <a:stretch/>
        </p:blipFill>
        <p:spPr>
          <a:xfrm>
            <a:off x="7197163" y="157850"/>
            <a:ext cx="1750287" cy="1259775"/>
          </a:xfrm>
          <a:prstGeom prst="rect">
            <a:avLst/>
          </a:prstGeom>
          <a:noFill/>
          <a:ln>
            <a:noFill/>
          </a:ln>
        </p:spPr>
      </p:pic>
      <p:pic>
        <p:nvPicPr>
          <p:cNvPr id="210" name="Google Shape;210;p28"/>
          <p:cNvPicPr preferRelativeResize="0"/>
          <p:nvPr/>
        </p:nvPicPr>
        <p:blipFill rotWithShape="1">
          <a:blip r:embed="rId4">
            <a:alphaModFix/>
          </a:blip>
          <a:srcRect t="8475"/>
          <a:stretch/>
        </p:blipFill>
        <p:spPr>
          <a:xfrm>
            <a:off x="3964349" y="2265100"/>
            <a:ext cx="4983101" cy="3420449"/>
          </a:xfrm>
          <a:prstGeom prst="rect">
            <a:avLst/>
          </a:prstGeom>
          <a:noFill/>
          <a:ln>
            <a:noFill/>
          </a:ln>
        </p:spPr>
      </p:pic>
      <p:sp>
        <p:nvSpPr>
          <p:cNvPr id="211" name="Google Shape;211;p28"/>
          <p:cNvSpPr/>
          <p:nvPr/>
        </p:nvSpPr>
        <p:spPr>
          <a:xfrm>
            <a:off x="6917973" y="5324037"/>
            <a:ext cx="410400" cy="3615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txBox="1"/>
          <p:nvPr/>
        </p:nvSpPr>
        <p:spPr>
          <a:xfrm>
            <a:off x="6439023" y="6254762"/>
            <a:ext cx="17502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Lucida Sans"/>
                <a:ea typeface="Lucida Sans"/>
                <a:cs typeface="Lucida Sans"/>
                <a:sym typeface="Lucida Sans"/>
              </a:rPr>
              <a:t>Click here!</a:t>
            </a:r>
            <a:endParaRPr sz="2000">
              <a:latin typeface="Lucida Sans"/>
              <a:ea typeface="Lucida Sans"/>
              <a:cs typeface="Lucida Sans"/>
              <a:sym typeface="Lucida Sans"/>
            </a:endParaRPr>
          </a:p>
        </p:txBody>
      </p:sp>
      <p:sp>
        <p:nvSpPr>
          <p:cNvPr id="213" name="Google Shape;213;p28"/>
          <p:cNvSpPr/>
          <p:nvPr/>
        </p:nvSpPr>
        <p:spPr>
          <a:xfrm>
            <a:off x="7020573" y="5772337"/>
            <a:ext cx="307800" cy="5838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700"/>
              <a:buFont typeface="Allerta"/>
              <a:buNone/>
            </a:pPr>
            <a:r>
              <a:rPr lang="en-US" sz="2800" b="0" i="0" u="none" strike="noStrike" cap="none">
                <a:solidFill>
                  <a:srgbClr val="3F3F39"/>
                </a:solidFill>
                <a:latin typeface="Lucida Sans"/>
                <a:ea typeface="Lucida Sans"/>
                <a:cs typeface="Lucida Sans"/>
                <a:sym typeface="Lucida Sans"/>
              </a:rPr>
              <a:t>Engage with </a:t>
            </a:r>
            <a:r>
              <a:rPr lang="en-US" sz="2800">
                <a:solidFill>
                  <a:srgbClr val="3F3F39"/>
                </a:solidFill>
              </a:rPr>
              <a:t>U</a:t>
            </a:r>
            <a:r>
              <a:rPr lang="en-US" sz="2800" b="0" i="0" u="none" strike="noStrike" cap="none">
                <a:solidFill>
                  <a:srgbClr val="3F3F39"/>
                </a:solidFill>
                <a:latin typeface="Lucida Sans"/>
                <a:ea typeface="Lucida Sans"/>
                <a:cs typeface="Lucida Sans"/>
                <a:sym typeface="Lucida Sans"/>
              </a:rPr>
              <a:t>s!</a:t>
            </a:r>
            <a:endParaRPr/>
          </a:p>
        </p:txBody>
      </p:sp>
      <p:sp>
        <p:nvSpPr>
          <p:cNvPr id="220" name="Google Shape;220;p29"/>
          <p:cNvSpPr txBox="1">
            <a:spLocks noGrp="1"/>
          </p:cNvSpPr>
          <p:nvPr>
            <p:ph type="body" idx="1"/>
          </p:nvPr>
        </p:nvSpPr>
        <p:spPr>
          <a:xfrm>
            <a:off x="457200" y="1600200"/>
            <a:ext cx="6407400" cy="452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600"/>
              <a:buFont typeface="Arial"/>
              <a:buNone/>
            </a:pPr>
            <a:r>
              <a:rPr lang="en-US">
                <a:solidFill>
                  <a:srgbClr val="3F3F39"/>
                </a:solidFill>
              </a:rPr>
              <a:t>During the webinar</a:t>
            </a:r>
            <a:endParaRPr/>
          </a:p>
          <a:p>
            <a:pPr marL="457200" lvl="0" indent="-355600" algn="l" rtl="0">
              <a:lnSpc>
                <a:spcPct val="115000"/>
              </a:lnSpc>
              <a:spcBef>
                <a:spcPts val="500"/>
              </a:spcBef>
              <a:spcAft>
                <a:spcPts val="0"/>
              </a:spcAft>
              <a:buSzPts val="2000"/>
              <a:buChar char="●"/>
            </a:pPr>
            <a:r>
              <a:rPr lang="en-US" sz="2000">
                <a:solidFill>
                  <a:srgbClr val="3F3F39"/>
                </a:solidFill>
              </a:rPr>
              <a:t>Q&amp;A </a:t>
            </a:r>
            <a:endParaRPr sz="2000">
              <a:solidFill>
                <a:srgbClr val="3F3F39"/>
              </a:solidFill>
            </a:endParaRPr>
          </a:p>
          <a:p>
            <a:pPr marL="457200" lvl="0" indent="-355600" algn="l" rtl="0">
              <a:lnSpc>
                <a:spcPct val="115000"/>
              </a:lnSpc>
              <a:spcBef>
                <a:spcPts val="0"/>
              </a:spcBef>
              <a:spcAft>
                <a:spcPts val="0"/>
              </a:spcAft>
              <a:buSzPts val="2000"/>
              <a:buChar char="●"/>
            </a:pPr>
            <a:r>
              <a:rPr lang="en-US" sz="2000">
                <a:solidFill>
                  <a:srgbClr val="3F3F39"/>
                </a:solidFill>
              </a:rPr>
              <a:t>Resources </a:t>
            </a:r>
            <a:endParaRPr sz="2000">
              <a:solidFill>
                <a:srgbClr val="3F3F39"/>
              </a:solidFill>
            </a:endParaRPr>
          </a:p>
          <a:p>
            <a:pPr marL="457200" lvl="0" indent="-355600" algn="l" rtl="0">
              <a:lnSpc>
                <a:spcPct val="115000"/>
              </a:lnSpc>
              <a:spcBef>
                <a:spcPts val="0"/>
              </a:spcBef>
              <a:spcAft>
                <a:spcPts val="0"/>
              </a:spcAft>
              <a:buClr>
                <a:srgbClr val="3F3F39"/>
              </a:buClr>
              <a:buSzPts val="2000"/>
              <a:buChar char="●"/>
            </a:pPr>
            <a:r>
              <a:rPr lang="en-US" sz="2000">
                <a:solidFill>
                  <a:srgbClr val="3F3F39"/>
                </a:solidFill>
              </a:rPr>
              <a:t>Group Chat </a:t>
            </a:r>
            <a:endParaRPr sz="2000">
              <a:solidFill>
                <a:srgbClr val="3F3F39"/>
              </a:solidFill>
            </a:endParaRPr>
          </a:p>
          <a:p>
            <a:pPr marL="457200" lvl="0" indent="-355600" algn="l" rtl="0">
              <a:lnSpc>
                <a:spcPct val="115000"/>
              </a:lnSpc>
              <a:spcBef>
                <a:spcPts val="0"/>
              </a:spcBef>
              <a:spcAft>
                <a:spcPts val="0"/>
              </a:spcAft>
              <a:buClr>
                <a:srgbClr val="3F3F39"/>
              </a:buClr>
              <a:buSzPts val="2000"/>
              <a:buChar char="●"/>
            </a:pPr>
            <a:r>
              <a:rPr lang="en-US" sz="2000">
                <a:solidFill>
                  <a:srgbClr val="3F3F39"/>
                </a:solidFill>
              </a:rPr>
              <a:t>Twitter Feed</a:t>
            </a:r>
            <a:endParaRPr sz="2000">
              <a:solidFill>
                <a:srgbClr val="3F3F39"/>
              </a:solidFill>
            </a:endParaRPr>
          </a:p>
          <a:p>
            <a:pPr marL="457200" lvl="0" indent="0" algn="l" rtl="0">
              <a:lnSpc>
                <a:spcPct val="115000"/>
              </a:lnSpc>
              <a:spcBef>
                <a:spcPts val="500"/>
              </a:spcBef>
              <a:spcAft>
                <a:spcPts val="0"/>
              </a:spcAft>
              <a:buClr>
                <a:schemeClr val="dk1"/>
              </a:buClr>
              <a:buSzPts val="500"/>
              <a:buFont typeface="Arial"/>
              <a:buNone/>
            </a:pPr>
            <a:endParaRPr sz="2000">
              <a:solidFill>
                <a:srgbClr val="3F3F39"/>
              </a:solidFill>
            </a:endParaRPr>
          </a:p>
          <a:p>
            <a:pPr marL="0" lvl="0" indent="0" algn="l" rtl="0">
              <a:lnSpc>
                <a:spcPct val="115000"/>
              </a:lnSpc>
              <a:spcBef>
                <a:spcPts val="600"/>
              </a:spcBef>
              <a:spcAft>
                <a:spcPts val="0"/>
              </a:spcAft>
              <a:buClr>
                <a:schemeClr val="dk1"/>
              </a:buClr>
              <a:buSzPts val="600"/>
              <a:buFont typeface="Arial"/>
              <a:buNone/>
            </a:pPr>
            <a:endParaRPr sz="2400">
              <a:solidFill>
                <a:srgbClr val="3F3F39"/>
              </a:solidFill>
            </a:endParaRPr>
          </a:p>
          <a:p>
            <a:pPr marL="0" lvl="0" indent="0" algn="l" rtl="0">
              <a:lnSpc>
                <a:spcPct val="115000"/>
              </a:lnSpc>
              <a:spcBef>
                <a:spcPts val="600"/>
              </a:spcBef>
              <a:spcAft>
                <a:spcPts val="0"/>
              </a:spcAft>
              <a:buClr>
                <a:schemeClr val="dk1"/>
              </a:buClr>
              <a:buSzPts val="600"/>
              <a:buFont typeface="Arial"/>
              <a:buNone/>
            </a:pPr>
            <a:r>
              <a:rPr lang="en-US">
                <a:solidFill>
                  <a:srgbClr val="3F3F39"/>
                </a:solidFill>
              </a:rPr>
              <a:t>After the webinar</a:t>
            </a:r>
            <a:endParaRPr/>
          </a:p>
          <a:p>
            <a:pPr marL="457200" lvl="0" indent="-355600" algn="l" rtl="0">
              <a:lnSpc>
                <a:spcPct val="115000"/>
              </a:lnSpc>
              <a:spcBef>
                <a:spcPts val="500"/>
              </a:spcBef>
              <a:spcAft>
                <a:spcPts val="0"/>
              </a:spcAft>
              <a:buClr>
                <a:srgbClr val="3F3F39"/>
              </a:buClr>
              <a:buSzPts val="2000"/>
              <a:buChar char="●"/>
            </a:pPr>
            <a:r>
              <a:rPr lang="en-US" sz="2000">
                <a:solidFill>
                  <a:srgbClr val="3F3F39"/>
                </a:solidFill>
              </a:rPr>
              <a:t>Access to recorded webinar</a:t>
            </a:r>
            <a:endParaRPr/>
          </a:p>
          <a:p>
            <a:pPr marL="800100" marR="0" lvl="0" indent="-38100" algn="l" rtl="0">
              <a:lnSpc>
                <a:spcPct val="100000"/>
              </a:lnSpc>
              <a:spcBef>
                <a:spcPts val="0"/>
              </a:spcBef>
              <a:spcAft>
                <a:spcPts val="0"/>
              </a:spcAft>
              <a:buClr>
                <a:schemeClr val="dk1"/>
              </a:buClr>
              <a:buSzPts val="600"/>
              <a:buFont typeface="Arial"/>
              <a:buNone/>
            </a:pPr>
            <a:endParaRPr sz="2400">
              <a:solidFill>
                <a:srgbClr val="3F3F39"/>
              </a:solidFill>
            </a:endParaRPr>
          </a:p>
        </p:txBody>
      </p:sp>
      <p:pic>
        <p:nvPicPr>
          <p:cNvPr id="221" name="Google Shape;221;p29"/>
          <p:cNvPicPr preferRelativeResize="0"/>
          <p:nvPr/>
        </p:nvPicPr>
        <p:blipFill>
          <a:blip r:embed="rId3">
            <a:alphaModFix/>
          </a:blip>
          <a:stretch>
            <a:fillRect/>
          </a:stretch>
        </p:blipFill>
        <p:spPr>
          <a:xfrm>
            <a:off x="3830325" y="1951500"/>
            <a:ext cx="5077399" cy="2538700"/>
          </a:xfrm>
          <a:prstGeom prst="rect">
            <a:avLst/>
          </a:prstGeom>
          <a:noFill/>
          <a:ln w="9525" cap="flat" cmpd="sng">
            <a:solidFill>
              <a:srgbClr val="000000"/>
            </a:solidFill>
            <a:prstDash val="solid"/>
            <a:round/>
            <a:headEnd type="none" w="sm" len="sm"/>
            <a:tailEnd type="none" w="sm" len="sm"/>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666666"/>
                </a:solidFill>
                <a:latin typeface="Lucida Sans"/>
                <a:ea typeface="Lucida Sans"/>
                <a:cs typeface="Lucida Sans"/>
                <a:sym typeface="Lucida Sans"/>
              </a:rPr>
              <a:t>Goals of the </a:t>
            </a:r>
            <a:r>
              <a:rPr lang="en-US" sz="2800">
                <a:solidFill>
                  <a:srgbClr val="666666"/>
                </a:solidFill>
              </a:rPr>
              <a:t>W</a:t>
            </a:r>
            <a:r>
              <a:rPr lang="en-US" sz="2800" b="0" i="0" u="none" strike="noStrike" cap="none">
                <a:solidFill>
                  <a:srgbClr val="666666"/>
                </a:solidFill>
                <a:latin typeface="Lucida Sans"/>
                <a:ea typeface="Lucida Sans"/>
                <a:cs typeface="Lucida Sans"/>
                <a:sym typeface="Lucida Sans"/>
              </a:rPr>
              <a:t>ebinar</a:t>
            </a:r>
            <a:endParaRPr sz="2400" b="0" i="0" u="none" strike="noStrike" cap="none">
              <a:solidFill>
                <a:srgbClr val="595959"/>
              </a:solidFill>
              <a:latin typeface="Lucida Sans"/>
              <a:ea typeface="Lucida Sans"/>
              <a:cs typeface="Lucida Sans"/>
              <a:sym typeface="Lucida Sans"/>
            </a:endParaRPr>
          </a:p>
        </p:txBody>
      </p:sp>
      <p:sp>
        <p:nvSpPr>
          <p:cNvPr id="228" name="Google Shape;228;p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685800" marR="0" lvl="0" indent="-342900" algn="l" rtl="0">
              <a:lnSpc>
                <a:spcPct val="115000"/>
              </a:lnSpc>
              <a:spcBef>
                <a:spcPts val="0"/>
              </a:spcBef>
              <a:spcAft>
                <a:spcPts val="0"/>
              </a:spcAft>
              <a:buClr>
                <a:srgbClr val="575757"/>
              </a:buClr>
              <a:buSzPts val="2200"/>
              <a:buFont typeface="Noto Sans Symbols"/>
              <a:buChar char="✓"/>
            </a:pPr>
            <a:r>
              <a:rPr lang="en-US" dirty="0"/>
              <a:t>Determine research based best practices for small group instruction.</a:t>
            </a:r>
            <a:endParaRPr dirty="0"/>
          </a:p>
          <a:p>
            <a:pPr marL="685800" marR="0" lvl="0" indent="-342900" algn="l" rtl="0">
              <a:lnSpc>
                <a:spcPct val="115000"/>
              </a:lnSpc>
              <a:spcBef>
                <a:spcPts val="0"/>
              </a:spcBef>
              <a:spcAft>
                <a:spcPts val="0"/>
              </a:spcAft>
              <a:buClr>
                <a:srgbClr val="575757"/>
              </a:buClr>
              <a:buSzPts val="2200"/>
              <a:buFont typeface="Noto Sans Symbols"/>
              <a:buChar char="✓"/>
            </a:pPr>
            <a:r>
              <a:rPr lang="en-US" dirty="0"/>
              <a:t>Identify options for small group instruction that are alternatives to traditional leveled reading.</a:t>
            </a:r>
            <a:endParaRPr dirty="0"/>
          </a:p>
          <a:p>
            <a:pPr marL="685800" marR="0" lvl="0" indent="-342900" algn="l" rtl="0">
              <a:lnSpc>
                <a:spcPct val="115000"/>
              </a:lnSpc>
              <a:spcBef>
                <a:spcPts val="0"/>
              </a:spcBef>
              <a:spcAft>
                <a:spcPts val="0"/>
              </a:spcAft>
              <a:buClr>
                <a:srgbClr val="575757"/>
              </a:buClr>
              <a:buSzPts val="2200"/>
              <a:buFont typeface="Noto Sans Symbols"/>
              <a:buChar char="✓"/>
            </a:pPr>
            <a:r>
              <a:rPr lang="en-US" dirty="0"/>
              <a:t>Understand how and why to use complex text with ALL students.</a:t>
            </a:r>
            <a:endParaRPr dirty="0"/>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216575" y="2582450"/>
            <a:ext cx="5376000" cy="16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a:t>Carey Swanson</a:t>
            </a:r>
            <a:endParaRPr/>
          </a:p>
          <a:p>
            <a:pPr marL="0" marR="0" lvl="0" indent="0" algn="l" rtl="0">
              <a:lnSpc>
                <a:spcPct val="100000"/>
              </a:lnSpc>
              <a:spcBef>
                <a:spcPts val="0"/>
              </a:spcBef>
              <a:spcAft>
                <a:spcPts val="0"/>
              </a:spcAft>
              <a:buClr>
                <a:schemeClr val="lt1"/>
              </a:buClr>
              <a:buSzPts val="2800"/>
              <a:buFont typeface="Allerta"/>
              <a:buNone/>
            </a:pPr>
            <a:r>
              <a:rPr lang="en-US" sz="2600" i="1"/>
              <a:t>Senior Literacy Specialist</a:t>
            </a:r>
            <a:endParaRPr sz="2600" i="1"/>
          </a:p>
          <a:p>
            <a:pPr marL="0" marR="0" lvl="0" indent="0" algn="l" rtl="0">
              <a:lnSpc>
                <a:spcPct val="100000"/>
              </a:lnSpc>
              <a:spcBef>
                <a:spcPts val="0"/>
              </a:spcBef>
              <a:spcAft>
                <a:spcPts val="0"/>
              </a:spcAft>
              <a:buClr>
                <a:schemeClr val="lt1"/>
              </a:buClr>
              <a:buSzPts val="2800"/>
              <a:buFont typeface="Allerta"/>
              <a:buNone/>
            </a:pPr>
            <a:r>
              <a:rPr lang="en-US" sz="2600" i="1"/>
              <a:t>Student Achievement Partners</a:t>
            </a:r>
            <a:endParaRPr sz="2600" i="1"/>
          </a:p>
        </p:txBody>
      </p:sp>
      <p:sp>
        <p:nvSpPr>
          <p:cNvPr id="235" name="Google Shape;235;p31"/>
          <p:cNvSpPr txBox="1"/>
          <p:nvPr/>
        </p:nvSpPr>
        <p:spPr>
          <a:xfrm>
            <a:off x="6592175" y="2374600"/>
            <a:ext cx="1807500" cy="109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ucida Sans"/>
              <a:ea typeface="Lucida Sans"/>
              <a:cs typeface="Lucida Sans"/>
              <a:sym typeface="Lucida Sans"/>
            </a:endParaRPr>
          </a:p>
        </p:txBody>
      </p:sp>
      <p:pic>
        <p:nvPicPr>
          <p:cNvPr id="236" name="Google Shape;236;p31"/>
          <p:cNvPicPr preferRelativeResize="0"/>
          <p:nvPr/>
        </p:nvPicPr>
        <p:blipFill rotWithShape="1">
          <a:blip r:embed="rId3">
            <a:alphaModFix/>
          </a:blip>
          <a:srcRect b="3614"/>
          <a:stretch/>
        </p:blipFill>
        <p:spPr>
          <a:xfrm>
            <a:off x="5592575" y="2025362"/>
            <a:ext cx="2862400" cy="2738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216568" y="2416482"/>
            <a:ext cx="8620552" cy="16767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a:solidFill>
                  <a:schemeClr val="lt1"/>
                </a:solidFill>
                <a:latin typeface="Lucida Sans"/>
                <a:ea typeface="Lucida Sans"/>
                <a:cs typeface="Lucida Sans"/>
                <a:sym typeface="Lucida Sans"/>
              </a:rPr>
              <a:t>Section 1: </a:t>
            </a:r>
            <a:r>
              <a:rPr lang="en-US"/>
              <a:t>What does research say about leveled reading instruction?</a:t>
            </a:r>
            <a:r>
              <a:rPr lang="en-US" sz="2800" b="0" i="0" u="none" strike="noStrike" cap="none">
                <a:solidFill>
                  <a:schemeClr val="lt1"/>
                </a:solidFill>
                <a:latin typeface="Lucida Sans"/>
                <a:ea typeface="Lucida Sans"/>
                <a:cs typeface="Lucida Sans"/>
                <a:sym typeface="Lucida Sans"/>
              </a:rPr>
              <a:t> </a:t>
            </a:r>
            <a:endParaRPr sz="28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2923</Words>
  <Application>Microsoft Office PowerPoint</Application>
  <PresentationFormat>On-screen Show (4:3)</PresentationFormat>
  <Paragraphs>289</Paragraphs>
  <Slides>47</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Noto Sans Symbols</vt:lpstr>
      <vt:lpstr>Lucida Sans</vt:lpstr>
      <vt:lpstr>Allerta</vt:lpstr>
      <vt:lpstr>Arial</vt:lpstr>
      <vt:lpstr>Calibri</vt:lpstr>
      <vt:lpstr>Times New Roman</vt:lpstr>
      <vt:lpstr>July Webinar New Year's Resolution</vt:lpstr>
      <vt:lpstr>Reading Instruction with the End in Mind: Rethinking “Reading Levels”</vt:lpstr>
      <vt:lpstr>Introductions</vt:lpstr>
      <vt:lpstr>Who Are Core Advocates?</vt:lpstr>
      <vt:lpstr>Learn More About Us!</vt:lpstr>
      <vt:lpstr>Tweet with Us!</vt:lpstr>
      <vt:lpstr>Engage with Us!</vt:lpstr>
      <vt:lpstr>Goals of the Webinar</vt:lpstr>
      <vt:lpstr>Carey Swanson Senior Literacy Specialist Student Achievement Partners</vt:lpstr>
      <vt:lpstr>Section 1: What does research say about leveled reading instruction? </vt:lpstr>
      <vt:lpstr>Poll: My school, district, or educators I work with use reading levels for guided reading instruction: often always rarely never  </vt:lpstr>
      <vt:lpstr>Research Does Not Support Leveled Reading Instruction Across All Grades</vt:lpstr>
      <vt:lpstr>Leveled Reading is Prominent Across America’s Classrooms </vt:lpstr>
      <vt:lpstr>Leveled reading instruction does not close gaps over time</vt:lpstr>
      <vt:lpstr>This means, we are meeting students where they are...</vt:lpstr>
      <vt:lpstr>Section 2: What does it mean to approach reading instruction with the end in mind?</vt:lpstr>
      <vt:lpstr>“Green Dot” Book Clubs </vt:lpstr>
      <vt:lpstr>What If...</vt:lpstr>
      <vt:lpstr>What If...</vt:lpstr>
      <vt:lpstr>PowerPoint Presentation</vt:lpstr>
      <vt:lpstr>The Opportunity Gap at Work</vt:lpstr>
      <vt:lpstr>Complex Text as an Equity Tool</vt:lpstr>
      <vt:lpstr>PowerPoint Presentation</vt:lpstr>
      <vt:lpstr>Question: How do you see the Matthew Effect playing out in your school? How can instructional practices contribute to or mitigate the effects of the opportunity gap?   P</vt:lpstr>
      <vt:lpstr>Section 3: Then, What? </vt:lpstr>
      <vt:lpstr>PowerPoint Presentation</vt:lpstr>
      <vt:lpstr>Let’s try this process out, thinking like a teacher about the needs of a classroom...</vt:lpstr>
      <vt:lpstr>Let’s look at today’s text. What makes it complex?</vt:lpstr>
      <vt:lpstr>What Makes This Text Complex?</vt:lpstr>
      <vt:lpstr>Consider this student…</vt:lpstr>
      <vt:lpstr>Consider this student…</vt:lpstr>
      <vt:lpstr>Strategies for Supporting Struggling Readers with Grade-Level Text </vt:lpstr>
      <vt:lpstr>How can we support James and Stella with this grade-level complex text? </vt:lpstr>
      <vt:lpstr>PowerPoint Presentation</vt:lpstr>
      <vt:lpstr>PowerPoint Presentation</vt:lpstr>
      <vt:lpstr>In Fact, Close Reading of Complex Text is Vital… but Not Enough on it’s Own!   </vt:lpstr>
      <vt:lpstr>The Role of Knowledge and Vocabulary</vt:lpstr>
      <vt:lpstr>Text Sets Can Serve as a Scaffold</vt:lpstr>
      <vt:lpstr>Reading texts on a topic accelerates vocabulary growth and is a best practice for supporting ELLS.</vt:lpstr>
      <vt:lpstr>For more resources, check out our Text Set Project</vt:lpstr>
      <vt:lpstr>A note regarding intervention and support plans </vt:lpstr>
      <vt:lpstr>PowerPoint Presentation</vt:lpstr>
      <vt:lpstr>Other Links</vt:lpstr>
      <vt:lpstr>Questions for Our Guests?</vt:lpstr>
      <vt:lpstr>Join Our Network!</vt:lpstr>
      <vt:lpstr>Please Join Us!</vt:lpstr>
      <vt:lpstr>Please Join Us Again Next Month!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Instruction with the End in Mind: Rethinking “Reading Levels”</dc:title>
  <dc:creator>nbravo</dc:creator>
  <cp:lastModifiedBy>Susan Hitt</cp:lastModifiedBy>
  <cp:revision>3</cp:revision>
  <dcterms:modified xsi:type="dcterms:W3CDTF">2019-03-18T13:42:09Z</dcterms:modified>
</cp:coreProperties>
</file>