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8" r:id="rId1"/>
    <p:sldMasterId id="2147483739" r:id="rId2"/>
    <p:sldMasterId id="2147483740" r:id="rId3"/>
    <p:sldMasterId id="2147483741" r:id="rId4"/>
  </p:sldMasterIdLst>
  <p:notesMasterIdLst>
    <p:notesMasterId r:id="rId4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6" r:id="rId44"/>
    <p:sldId id="295" r:id="rId45"/>
  </p:sldIdLst>
  <p:sldSz cx="9144000" cy="6858000" type="screen4x3"/>
  <p:notesSz cx="6858000" cy="9144000"/>
  <p:embeddedFontLst>
    <p:embeddedFont>
      <p:font typeface="Allerta" panose="020B0604020202020204" charset="0"/>
      <p:regular r:id="rId47"/>
    </p:embeddedFont>
    <p:embeddedFont>
      <p:font typeface="Amatic SC" panose="020B0604020202020204" charset="-79"/>
      <p:regular r:id="rId48"/>
      <p:bold r:id="rId49"/>
    </p:embeddedFont>
    <p:embeddedFont>
      <p:font typeface="Calibri" panose="020F0502020204030204" pitchFamily="34" charset="0"/>
      <p:regular r:id="rId50"/>
      <p:bold r:id="rId51"/>
      <p:italic r:id="rId52"/>
      <p:boldItalic r:id="rId53"/>
    </p:embeddedFont>
    <p:embeddedFont>
      <p:font typeface="Caveat Brush" panose="020B0604020202020204" charset="0"/>
      <p:regular r:id="rId54"/>
    </p:embeddedFont>
    <p:embeddedFont>
      <p:font typeface="Georgia" panose="02040502050405020303" pitchFamily="18" charset="0"/>
      <p:regular r:id="rId55"/>
      <p:bold r:id="rId56"/>
      <p:italic r:id="rId57"/>
      <p:boldItalic r:id="rId58"/>
    </p:embeddedFont>
    <p:embeddedFont>
      <p:font typeface="Lucida Sans" panose="020B060203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8252816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682" name="Google Shape;682;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817317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4c90dbea07_0_5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4c90dbea07_0_5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g4c90dbea07_0_5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10</a:t>
            </a:fld>
            <a:endParaRPr/>
          </a:p>
        </p:txBody>
      </p:sp>
    </p:spTree>
    <p:extLst>
      <p:ext uri="{BB962C8B-B14F-4D97-AF65-F5344CB8AC3E}">
        <p14:creationId xmlns:p14="http://schemas.microsoft.com/office/powerpoint/2010/main" val="105461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4c90dbea07_0_5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4c90dbea07_0_5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2" name="Google Shape;772;g4c90dbea07_0_5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11</a:t>
            </a:fld>
            <a:endParaRPr/>
          </a:p>
        </p:txBody>
      </p:sp>
    </p:spTree>
    <p:extLst>
      <p:ext uri="{BB962C8B-B14F-4D97-AF65-F5344CB8AC3E}">
        <p14:creationId xmlns:p14="http://schemas.microsoft.com/office/powerpoint/2010/main" val="217243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4c90dbea07_0_5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4c90dbea07_0_5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g4c90dbea07_0_5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12</a:t>
            </a:fld>
            <a:endParaRPr/>
          </a:p>
        </p:txBody>
      </p:sp>
    </p:spTree>
    <p:extLst>
      <p:ext uri="{BB962C8B-B14F-4D97-AF65-F5344CB8AC3E}">
        <p14:creationId xmlns:p14="http://schemas.microsoft.com/office/powerpoint/2010/main" val="208978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4c90dbea07_0_5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4c90dbea07_0_5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g4c90dbea07_0_5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extLst>
      <p:ext uri="{BB962C8B-B14F-4D97-AF65-F5344CB8AC3E}">
        <p14:creationId xmlns:p14="http://schemas.microsoft.com/office/powerpoint/2010/main" val="389041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4c90dbea07_0_5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4c90dbea07_0_5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4c90dbea07_0_5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extLst>
      <p:ext uri="{BB962C8B-B14F-4D97-AF65-F5344CB8AC3E}">
        <p14:creationId xmlns:p14="http://schemas.microsoft.com/office/powerpoint/2010/main" val="127103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4c90dbea07_0_5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4c90dbea07_0_5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9" name="Google Shape;809;g4c90dbea07_0_5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extLst>
      <p:ext uri="{BB962C8B-B14F-4D97-AF65-F5344CB8AC3E}">
        <p14:creationId xmlns:p14="http://schemas.microsoft.com/office/powerpoint/2010/main" val="33469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4c90dbea07_0_6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4c90dbea07_0_6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7" name="Google Shape;817;g4c90dbea07_0_6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85636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4c90dbea07_0_6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4c90dbea07_0_6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g4c90dbea07_0_6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17</a:t>
            </a:fld>
            <a:endParaRPr/>
          </a:p>
        </p:txBody>
      </p:sp>
    </p:spTree>
    <p:extLst>
      <p:ext uri="{BB962C8B-B14F-4D97-AF65-F5344CB8AC3E}">
        <p14:creationId xmlns:p14="http://schemas.microsoft.com/office/powerpoint/2010/main" val="270159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4dde674d4c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4dde674d4c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830" name="Google Shape;830;g4dde674d4c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18</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71612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4c90dbea07_0_6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4c90dbea07_0_6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4c90dbea07_0_6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extLst>
      <p:ext uri="{BB962C8B-B14F-4D97-AF65-F5344CB8AC3E}">
        <p14:creationId xmlns:p14="http://schemas.microsoft.com/office/powerpoint/2010/main" val="258906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693" name="Google Shape;693;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401140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4c90dbea07_0_6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4c90dbea07_0_6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4c90dbea07_0_6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20</a:t>
            </a:fld>
            <a:endParaRPr/>
          </a:p>
        </p:txBody>
      </p:sp>
    </p:spTree>
    <p:extLst>
      <p:ext uri="{BB962C8B-B14F-4D97-AF65-F5344CB8AC3E}">
        <p14:creationId xmlns:p14="http://schemas.microsoft.com/office/powerpoint/2010/main" val="3608951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4c90dbea07_0_6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4c90dbea07_0_6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g4c90dbea07_0_6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extLst>
      <p:ext uri="{BB962C8B-B14F-4D97-AF65-F5344CB8AC3E}">
        <p14:creationId xmlns:p14="http://schemas.microsoft.com/office/powerpoint/2010/main" val="62764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4c90dbea07_0_6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4c90dbea07_0_6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5" name="Google Shape;865;g4c90dbea07_0_6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22</a:t>
            </a:fld>
            <a:endParaRPr/>
          </a:p>
        </p:txBody>
      </p:sp>
    </p:spTree>
    <p:extLst>
      <p:ext uri="{BB962C8B-B14F-4D97-AF65-F5344CB8AC3E}">
        <p14:creationId xmlns:p14="http://schemas.microsoft.com/office/powerpoint/2010/main" val="1977235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4c90dbea07_0_6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4c90dbea07_0_6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2" name="Google Shape;872;g4c90dbea07_0_6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23</a:t>
            </a:fld>
            <a:endParaRPr/>
          </a:p>
        </p:txBody>
      </p:sp>
    </p:spTree>
    <p:extLst>
      <p:ext uri="{BB962C8B-B14F-4D97-AF65-F5344CB8AC3E}">
        <p14:creationId xmlns:p14="http://schemas.microsoft.com/office/powerpoint/2010/main" val="347223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4dde674d4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4dde674d4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1" name="Google Shape;881;g4dde674d4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extLst>
      <p:ext uri="{BB962C8B-B14F-4D97-AF65-F5344CB8AC3E}">
        <p14:creationId xmlns:p14="http://schemas.microsoft.com/office/powerpoint/2010/main" val="3376674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4c90dbea07_0_6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4c90dbea07_0_6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g4c90dbea07_0_6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25</a:t>
            </a:fld>
            <a:endParaRPr/>
          </a:p>
        </p:txBody>
      </p:sp>
    </p:spTree>
    <p:extLst>
      <p:ext uri="{BB962C8B-B14F-4D97-AF65-F5344CB8AC3E}">
        <p14:creationId xmlns:p14="http://schemas.microsoft.com/office/powerpoint/2010/main" val="1857551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4df5ecb59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4df5ecb59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4df5ecb59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extLst>
      <p:ext uri="{BB962C8B-B14F-4D97-AF65-F5344CB8AC3E}">
        <p14:creationId xmlns:p14="http://schemas.microsoft.com/office/powerpoint/2010/main" val="2343556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4c90dbea07_0_6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4c90dbea07_0_6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g4c90dbea07_0_6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extLst>
      <p:ext uri="{BB962C8B-B14F-4D97-AF65-F5344CB8AC3E}">
        <p14:creationId xmlns:p14="http://schemas.microsoft.com/office/powerpoint/2010/main" val="1328265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4dde674d4c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4dde674d4c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g4dde674d4c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extLst>
      <p:ext uri="{BB962C8B-B14F-4D97-AF65-F5344CB8AC3E}">
        <p14:creationId xmlns:p14="http://schemas.microsoft.com/office/powerpoint/2010/main" val="47850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4dde674d4c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4dde674d4c_0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6" name="Google Shape;946;g4dde674d4c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extLst>
      <p:ext uri="{BB962C8B-B14F-4D97-AF65-F5344CB8AC3E}">
        <p14:creationId xmlns:p14="http://schemas.microsoft.com/office/powerpoint/2010/main" val="144799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t>CAs are teachers from all over the country who believe in the potential of high quality standards and the importance of all students being prepared for college and careers.</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They support their colleagues in understanding and advocating for the standards and embrace the Shifts in instruction </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 Core Advocate network is over 10K educator strong and we’d love for you to join us if you have not already</a:t>
            </a:r>
            <a:endParaRPr/>
          </a:p>
        </p:txBody>
      </p:sp>
      <p:sp>
        <p:nvSpPr>
          <p:cNvPr id="701" name="Google Shape;701;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5008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4dde674d4c_0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4dde674d4c_0_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2" name="Google Shape;952;g4dde674d4c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30</a:t>
            </a:fld>
            <a:endParaRPr/>
          </a:p>
        </p:txBody>
      </p:sp>
    </p:spTree>
    <p:extLst>
      <p:ext uri="{BB962C8B-B14F-4D97-AF65-F5344CB8AC3E}">
        <p14:creationId xmlns:p14="http://schemas.microsoft.com/office/powerpoint/2010/main" val="1353576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4dde674d4c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4dde674d4c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8" name="Google Shape;958;g4dde674d4c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31</a:t>
            </a:fld>
            <a:endParaRPr/>
          </a:p>
        </p:txBody>
      </p:sp>
    </p:spTree>
    <p:extLst>
      <p:ext uri="{BB962C8B-B14F-4D97-AF65-F5344CB8AC3E}">
        <p14:creationId xmlns:p14="http://schemas.microsoft.com/office/powerpoint/2010/main" val="1549294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4dde674d4c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4dde674d4c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g4dde674d4c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32</a:t>
            </a:fld>
            <a:endParaRPr/>
          </a:p>
        </p:txBody>
      </p:sp>
    </p:spTree>
    <p:extLst>
      <p:ext uri="{BB962C8B-B14F-4D97-AF65-F5344CB8AC3E}">
        <p14:creationId xmlns:p14="http://schemas.microsoft.com/office/powerpoint/2010/main" val="3730085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4dde674d4c_0_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4dde674d4c_0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g4dde674d4c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33</a:t>
            </a:fld>
            <a:endParaRPr/>
          </a:p>
        </p:txBody>
      </p:sp>
    </p:spTree>
    <p:extLst>
      <p:ext uri="{BB962C8B-B14F-4D97-AF65-F5344CB8AC3E}">
        <p14:creationId xmlns:p14="http://schemas.microsoft.com/office/powerpoint/2010/main" val="3522321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4b89947601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4b89947601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4b89947601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34</a:t>
            </a:fld>
            <a:endParaRPr/>
          </a:p>
        </p:txBody>
      </p:sp>
    </p:spTree>
    <p:extLst>
      <p:ext uri="{BB962C8B-B14F-4D97-AF65-F5344CB8AC3E}">
        <p14:creationId xmlns:p14="http://schemas.microsoft.com/office/powerpoint/2010/main" val="574188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992" name="Google Shape;992;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35</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178399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998" name="Google Shape;998;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36</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673778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13" name="Google Shape;1013;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37</a:t>
            </a:fld>
            <a:endParaRPr/>
          </a:p>
        </p:txBody>
      </p:sp>
    </p:spTree>
    <p:extLst>
      <p:ext uri="{BB962C8B-B14F-4D97-AF65-F5344CB8AC3E}">
        <p14:creationId xmlns:p14="http://schemas.microsoft.com/office/powerpoint/2010/main" val="1199518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Is the Coherence Map one of your favorite tools on Achieve The Core? In this webinar, you’ll be one of the first to dive into the extension of the map through High School. You’ll learn about decisions that were made regarding course structures, plus standards, and child/parent standards. And you’ll learn why mapping the conceptual category of Modeling for high school may be one of the most intriguing aspects of the revised map.</a:t>
            </a:r>
            <a:endParaRPr sz="1100">
              <a:latin typeface="Arial"/>
              <a:ea typeface="Arial"/>
              <a:cs typeface="Arial"/>
              <a:sym typeface="Arial"/>
            </a:endParaRPr>
          </a:p>
          <a:p>
            <a:pPr marL="0" marR="0" lvl="0" indent="0" algn="l" rtl="0">
              <a:spcBef>
                <a:spcPts val="0"/>
              </a:spcBef>
              <a:spcAft>
                <a:spcPts val="0"/>
              </a:spcAft>
              <a:buClr>
                <a:schemeClr val="dk1"/>
              </a:buClr>
              <a:buSzPts val="300"/>
              <a:buFont typeface="Calibri"/>
              <a:buNone/>
            </a:pPr>
            <a:endParaRPr>
              <a:latin typeface="Lucida Sans"/>
              <a:ea typeface="Lucida Sans"/>
              <a:cs typeface="Lucida Sans"/>
              <a:sym typeface="Lucida Sans"/>
            </a:endParaRPr>
          </a:p>
        </p:txBody>
      </p:sp>
      <p:sp>
        <p:nvSpPr>
          <p:cNvPr id="1031" name="Google Shape;1031;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38</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184420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4df5ecb59a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4df5ecb59a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4df5ecb59a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39</a:t>
            </a:fld>
            <a:endParaRPr/>
          </a:p>
        </p:txBody>
      </p:sp>
    </p:spTree>
    <p:extLst>
      <p:ext uri="{BB962C8B-B14F-4D97-AF65-F5344CB8AC3E}">
        <p14:creationId xmlns:p14="http://schemas.microsoft.com/office/powerpoint/2010/main" val="220759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4c90dbea0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4c90dbea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710" name="Google Shape;710;g4c90dbea07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981566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1" name="Google Shape;1051;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474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4c90dbea0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717" name="Google Shape;717;g4c90dbea0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985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4c90dbea07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4c90dbea07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729" name="Google Shape;729;g4c90dbea07_0_1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47329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739" name="Google Shape;739;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53705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4c90dbea07_0_6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4c90dbea07_0_6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7" name="Google Shape;747;g4c90dbea07_0_6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8</a:t>
            </a:fld>
            <a:endParaRPr/>
          </a:p>
        </p:txBody>
      </p:sp>
    </p:spTree>
    <p:extLst>
      <p:ext uri="{BB962C8B-B14F-4D97-AF65-F5344CB8AC3E}">
        <p14:creationId xmlns:p14="http://schemas.microsoft.com/office/powerpoint/2010/main" val="258812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754" name="Google Shape;754;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277031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353" name="Google Shape;353;p4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358" name="Google Shape;358;p5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68"/>
        <p:cNvGrpSpPr/>
        <p:nvPr/>
      </p:nvGrpSpPr>
      <p:grpSpPr>
        <a:xfrm>
          <a:off x="0" y="0"/>
          <a:ext cx="0" cy="0"/>
          <a:chOff x="0" y="0"/>
          <a:chExt cx="0" cy="0"/>
        </a:xfrm>
      </p:grpSpPr>
      <p:sp>
        <p:nvSpPr>
          <p:cNvPr id="369" name="Google Shape;369;p52"/>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0" name="Google Shape;370;p5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1" name="Google Shape;371;p5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2" name="Google Shape;372;p5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3" name="Google Shape;373;p5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4" name="Google Shape;374;p52"/>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75" name="Google Shape;375;p52"/>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6"/>
        <p:cNvGrpSpPr/>
        <p:nvPr/>
      </p:nvGrpSpPr>
      <p:grpSpPr>
        <a:xfrm>
          <a:off x="0" y="0"/>
          <a:ext cx="0" cy="0"/>
          <a:chOff x="0" y="0"/>
          <a:chExt cx="0" cy="0"/>
        </a:xfrm>
      </p:grpSpPr>
      <p:sp>
        <p:nvSpPr>
          <p:cNvPr id="377" name="Google Shape;377;p53"/>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8" name="Google Shape;378;p5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9" name="Google Shape;379;p5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0" name="Google Shape;380;p5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1" name="Google Shape;381;p5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2" name="Google Shape;382;p53"/>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3" name="Google Shape;383;p53"/>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
        <p:cNvGrpSpPr/>
        <p:nvPr/>
      </p:nvGrpSpPr>
      <p:grpSpPr>
        <a:xfrm>
          <a:off x="0" y="0"/>
          <a:ext cx="0" cy="0"/>
          <a:chOff x="0" y="0"/>
          <a:chExt cx="0" cy="0"/>
        </a:xfrm>
      </p:grpSpPr>
      <p:sp>
        <p:nvSpPr>
          <p:cNvPr id="385" name="Google Shape;385;p5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6" name="Google Shape;386;p5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7" name="Google Shape;387;p5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8" name="Google Shape;388;p5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9" name="Google Shape;389;p5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90" name="Google Shape;390;p5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1" name="Google Shape;391;p5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392" name="Google Shape;392;p54"/>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93"/>
        <p:cNvGrpSpPr/>
        <p:nvPr/>
      </p:nvGrpSpPr>
      <p:grpSpPr>
        <a:xfrm>
          <a:off x="0" y="0"/>
          <a:ext cx="0" cy="0"/>
          <a:chOff x="0" y="0"/>
          <a:chExt cx="0" cy="0"/>
        </a:xfrm>
      </p:grpSpPr>
      <p:sp>
        <p:nvSpPr>
          <p:cNvPr id="394" name="Google Shape;394;p5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5" name="Google Shape;395;p55"/>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96" name="Google Shape;396;p5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7" name="Google Shape;397;p5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8" name="Google Shape;398;p5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99"/>
        <p:cNvGrpSpPr/>
        <p:nvPr/>
      </p:nvGrpSpPr>
      <p:grpSpPr>
        <a:xfrm>
          <a:off x="0" y="0"/>
          <a:ext cx="0" cy="0"/>
          <a:chOff x="0" y="0"/>
          <a:chExt cx="0" cy="0"/>
        </a:xfrm>
      </p:grpSpPr>
      <p:sp>
        <p:nvSpPr>
          <p:cNvPr id="400" name="Google Shape;400;p56"/>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1" name="Google Shape;401;p56"/>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2" name="Google Shape;402;p56"/>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3" name="Google Shape;403;p5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04" name="Google Shape;404;p5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05"/>
        <p:cNvGrpSpPr/>
        <p:nvPr/>
      </p:nvGrpSpPr>
      <p:grpSpPr>
        <a:xfrm>
          <a:off x="0" y="0"/>
          <a:ext cx="0" cy="0"/>
          <a:chOff x="0" y="0"/>
          <a:chExt cx="0" cy="0"/>
        </a:xfrm>
      </p:grpSpPr>
      <p:sp>
        <p:nvSpPr>
          <p:cNvPr id="406" name="Google Shape;406;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7" name="Google Shape;407;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8" name="Google Shape;408;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09" name="Google Shape;409;p5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410"/>
        <p:cNvGrpSpPr/>
        <p:nvPr/>
      </p:nvGrpSpPr>
      <p:grpSpPr>
        <a:xfrm>
          <a:off x="0" y="0"/>
          <a:ext cx="0" cy="0"/>
          <a:chOff x="0" y="0"/>
          <a:chExt cx="0" cy="0"/>
        </a:xfrm>
      </p:grpSpPr>
      <p:sp>
        <p:nvSpPr>
          <p:cNvPr id="411" name="Google Shape;411;p5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2" name="Google Shape;412;p5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3" name="Google Shape;413;p5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14" name="Google Shape;414;p5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15" name="Google Shape;415;p58"/>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16"/>
        <p:cNvGrpSpPr/>
        <p:nvPr/>
      </p:nvGrpSpPr>
      <p:grpSpPr>
        <a:xfrm>
          <a:off x="0" y="0"/>
          <a:ext cx="0" cy="0"/>
          <a:chOff x="0" y="0"/>
          <a:chExt cx="0" cy="0"/>
        </a:xfrm>
      </p:grpSpPr>
      <p:sp>
        <p:nvSpPr>
          <p:cNvPr id="417" name="Google Shape;417;p5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8" name="Google Shape;418;p5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9" name="Google Shape;419;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20" name="Google Shape;420;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21" name="Google Shape;421;p5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22"/>
        <p:cNvGrpSpPr/>
        <p:nvPr/>
      </p:nvGrpSpPr>
      <p:grpSpPr>
        <a:xfrm>
          <a:off x="0" y="0"/>
          <a:ext cx="0" cy="0"/>
          <a:chOff x="0" y="0"/>
          <a:chExt cx="0" cy="0"/>
        </a:xfrm>
      </p:grpSpPr>
      <p:sp>
        <p:nvSpPr>
          <p:cNvPr id="423" name="Google Shape;423;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424" name="Google Shape;424;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425" name="Google Shape;425;p6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6" name="Google Shape;426;p60"/>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7" name="Google Shape;427;p60"/>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8" name="Google Shape;428;p60"/>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9" name="Google Shape;429;p60"/>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0" name="Google Shape;430;p60"/>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1" name="Google Shape;431;p60"/>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2" name="Google Shape;432;p60"/>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3" name="Google Shape;433;p60"/>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Google Shape;434;p60"/>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5" name="Google Shape;435;p60"/>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6" name="Google Shape;436;p60"/>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7" name="Google Shape;437;p60"/>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38" name="Google Shape;438;p6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39"/>
        <p:cNvGrpSpPr/>
        <p:nvPr/>
      </p:nvGrpSpPr>
      <p:grpSpPr>
        <a:xfrm>
          <a:off x="0" y="0"/>
          <a:ext cx="0" cy="0"/>
          <a:chOff x="0" y="0"/>
          <a:chExt cx="0" cy="0"/>
        </a:xfrm>
      </p:grpSpPr>
      <p:sp>
        <p:nvSpPr>
          <p:cNvPr id="440" name="Google Shape;440;p6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
        <p:cNvGrpSpPr/>
        <p:nvPr/>
      </p:nvGrpSpPr>
      <p:grpSpPr>
        <a:xfrm>
          <a:off x="0" y="0"/>
          <a:ext cx="0" cy="0"/>
          <a:chOff x="0" y="0"/>
          <a:chExt cx="0" cy="0"/>
        </a:xfrm>
      </p:grpSpPr>
      <p:sp>
        <p:nvSpPr>
          <p:cNvPr id="442" name="Google Shape;442;p62"/>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3" name="Google Shape;443;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4" name="Google Shape;444;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5" name="Google Shape;445;p6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46"/>
        <p:cNvGrpSpPr/>
        <p:nvPr/>
      </p:nvGrpSpPr>
      <p:grpSpPr>
        <a:xfrm>
          <a:off x="0" y="0"/>
          <a:ext cx="0" cy="0"/>
          <a:chOff x="0" y="0"/>
          <a:chExt cx="0" cy="0"/>
        </a:xfrm>
      </p:grpSpPr>
      <p:sp>
        <p:nvSpPr>
          <p:cNvPr id="447" name="Google Shape;447;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8" name="Google Shape;448;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9" name="Google Shape;449;p6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50"/>
        <p:cNvGrpSpPr/>
        <p:nvPr/>
      </p:nvGrpSpPr>
      <p:grpSpPr>
        <a:xfrm>
          <a:off x="0" y="0"/>
          <a:ext cx="0" cy="0"/>
          <a:chOff x="0" y="0"/>
          <a:chExt cx="0" cy="0"/>
        </a:xfrm>
      </p:grpSpPr>
      <p:sp>
        <p:nvSpPr>
          <p:cNvPr id="451" name="Google Shape;451;p64"/>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52" name="Google Shape;45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453" name="Google Shape;453;p64"/>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454" name="Google Shape;454;p64"/>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55"/>
        <p:cNvGrpSpPr/>
        <p:nvPr/>
      </p:nvGrpSpPr>
      <p:grpSpPr>
        <a:xfrm>
          <a:off x="0" y="0"/>
          <a:ext cx="0" cy="0"/>
          <a:chOff x="0" y="0"/>
          <a:chExt cx="0" cy="0"/>
        </a:xfrm>
      </p:grpSpPr>
      <p:sp>
        <p:nvSpPr>
          <p:cNvPr id="456" name="Google Shape;456;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57" name="Google Shape;457;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58" name="Google Shape;458;p65"/>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459" name="Google Shape;459;p6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0"/>
        <p:cNvGrpSpPr/>
        <p:nvPr/>
      </p:nvGrpSpPr>
      <p:grpSpPr>
        <a:xfrm>
          <a:off x="0" y="0"/>
          <a:ext cx="0" cy="0"/>
          <a:chOff x="0" y="0"/>
          <a:chExt cx="0" cy="0"/>
        </a:xfrm>
      </p:grpSpPr>
      <p:sp>
        <p:nvSpPr>
          <p:cNvPr id="461" name="Google Shape;461;p66"/>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2" name="Google Shape;462;p6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3" name="Google Shape;463;p66"/>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4" name="Google Shape;464;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5" name="Google Shape;465;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466" name="Google Shape;466;p66"/>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67"/>
        <p:cNvGrpSpPr/>
        <p:nvPr/>
      </p:nvGrpSpPr>
      <p:grpSpPr>
        <a:xfrm>
          <a:off x="0" y="0"/>
          <a:ext cx="0" cy="0"/>
          <a:chOff x="0" y="0"/>
          <a:chExt cx="0" cy="0"/>
        </a:xfrm>
      </p:grpSpPr>
      <p:sp>
        <p:nvSpPr>
          <p:cNvPr id="468" name="Google Shape;468;p67"/>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9" name="Google Shape;469;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0" name="Google Shape;470;p6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67"/>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3" name="Google Shape;473;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74"/>
        <p:cNvGrpSpPr/>
        <p:nvPr/>
      </p:nvGrpSpPr>
      <p:grpSpPr>
        <a:xfrm>
          <a:off x="0" y="0"/>
          <a:ext cx="0" cy="0"/>
          <a:chOff x="0" y="0"/>
          <a:chExt cx="0" cy="0"/>
        </a:xfrm>
      </p:grpSpPr>
      <p:sp>
        <p:nvSpPr>
          <p:cNvPr id="475" name="Google Shape;475;p68"/>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8" name="Google Shape;478;p6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9" name="Google Shape;479;p68"/>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68"/>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2" name="Google Shape;482;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83"/>
        <p:cNvGrpSpPr/>
        <p:nvPr/>
      </p:nvGrpSpPr>
      <p:grpSpPr>
        <a:xfrm>
          <a:off x="0" y="0"/>
          <a:ext cx="0" cy="0"/>
          <a:chOff x="0" y="0"/>
          <a:chExt cx="0" cy="0"/>
        </a:xfrm>
      </p:grpSpPr>
      <p:sp>
        <p:nvSpPr>
          <p:cNvPr id="484" name="Google Shape;484;p69"/>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5" name="Google Shape;485;p6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6" name="Google Shape;486;p69"/>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7" name="Google Shape;487;p6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8" name="Google Shape;488;p69"/>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9" name="Google Shape;489;p6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90" name="Google Shape;490;p6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91"/>
        <p:cNvGrpSpPr/>
        <p:nvPr/>
      </p:nvGrpSpPr>
      <p:grpSpPr>
        <a:xfrm>
          <a:off x="0" y="0"/>
          <a:ext cx="0" cy="0"/>
          <a:chOff x="0" y="0"/>
          <a:chExt cx="0" cy="0"/>
        </a:xfrm>
      </p:grpSpPr>
      <p:sp>
        <p:nvSpPr>
          <p:cNvPr id="492" name="Google Shape;492;p70"/>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3" name="Google Shape;493;p7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4" name="Google Shape;494;p7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5" name="Google Shape;495;p7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6" name="Google Shape;496;p7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7" name="Google Shape;497;p70"/>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8" name="Google Shape;498;p70"/>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70"/>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0" name="Google Shape;500;p70"/>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1" name="Google Shape;501;p7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2" name="Google Shape;502;p7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06"/>
        <p:cNvGrpSpPr/>
        <p:nvPr/>
      </p:nvGrpSpPr>
      <p:grpSpPr>
        <a:xfrm>
          <a:off x="0" y="0"/>
          <a:ext cx="0" cy="0"/>
          <a:chOff x="0" y="0"/>
          <a:chExt cx="0" cy="0"/>
        </a:xfrm>
      </p:grpSpPr>
      <p:sp>
        <p:nvSpPr>
          <p:cNvPr id="507" name="Google Shape;507;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8" name="Google Shape;508;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9" name="Google Shape;509;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0" name="Google Shape;510;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1" name="Google Shape;511;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12" name="Google Shape;512;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13"/>
        <p:cNvGrpSpPr/>
        <p:nvPr/>
      </p:nvGrpSpPr>
      <p:grpSpPr>
        <a:xfrm>
          <a:off x="0" y="0"/>
          <a:ext cx="0" cy="0"/>
          <a:chOff x="0" y="0"/>
          <a:chExt cx="0" cy="0"/>
        </a:xfrm>
      </p:grpSpPr>
      <p:sp>
        <p:nvSpPr>
          <p:cNvPr id="514" name="Google Shape;514;p73"/>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5" name="Google Shape;515;p7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6" name="Google Shape;516;p7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7" name="Google Shape;517;p7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8" name="Google Shape;518;p7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9" name="Google Shape;519;p7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20" name="Google Shape;520;p73"/>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21"/>
        <p:cNvGrpSpPr/>
        <p:nvPr/>
      </p:nvGrpSpPr>
      <p:grpSpPr>
        <a:xfrm>
          <a:off x="0" y="0"/>
          <a:ext cx="0" cy="0"/>
          <a:chOff x="0" y="0"/>
          <a:chExt cx="0" cy="0"/>
        </a:xfrm>
      </p:grpSpPr>
      <p:sp>
        <p:nvSpPr>
          <p:cNvPr id="522" name="Google Shape;522;p74"/>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3" name="Google Shape;523;p7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4" name="Google Shape;524;p7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5" name="Google Shape;525;p7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6" name="Google Shape;526;p7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7" name="Google Shape;527;p7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28" name="Google Shape;528;p7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29"/>
        <p:cNvGrpSpPr/>
        <p:nvPr/>
      </p:nvGrpSpPr>
      <p:grpSpPr>
        <a:xfrm>
          <a:off x="0" y="0"/>
          <a:ext cx="0" cy="0"/>
          <a:chOff x="0" y="0"/>
          <a:chExt cx="0" cy="0"/>
        </a:xfrm>
      </p:grpSpPr>
      <p:sp>
        <p:nvSpPr>
          <p:cNvPr id="530" name="Google Shape;530;p75"/>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1" name="Google Shape;531;p7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2" name="Google Shape;532;p7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3" name="Google Shape;533;p7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4" name="Google Shape;534;p7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5" name="Google Shape;535;p7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36" name="Google Shape;536;p7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37"/>
        <p:cNvGrpSpPr/>
        <p:nvPr/>
      </p:nvGrpSpPr>
      <p:grpSpPr>
        <a:xfrm>
          <a:off x="0" y="0"/>
          <a:ext cx="0" cy="0"/>
          <a:chOff x="0" y="0"/>
          <a:chExt cx="0" cy="0"/>
        </a:xfrm>
      </p:grpSpPr>
      <p:sp>
        <p:nvSpPr>
          <p:cNvPr id="538" name="Google Shape;538;p76"/>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9" name="Google Shape;539;p76"/>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0" name="Google Shape;54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41" name="Google Shape;541;p7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42" name="Google Shape;542;p7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3"/>
        <p:cNvGrpSpPr/>
        <p:nvPr/>
      </p:nvGrpSpPr>
      <p:grpSpPr>
        <a:xfrm>
          <a:off x="0" y="0"/>
          <a:ext cx="0" cy="0"/>
          <a:chOff x="0" y="0"/>
          <a:chExt cx="0" cy="0"/>
        </a:xfrm>
      </p:grpSpPr>
      <p:sp>
        <p:nvSpPr>
          <p:cNvPr id="544" name="Google Shape;544;p7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5" name="Google Shape;545;p77"/>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6" name="Google Shape;546;p77"/>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7" name="Google Shape;547;p77"/>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8" name="Google Shape;548;p77"/>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9" name="Google Shape;549;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0" name="Google Shape;550;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51" name="Google Shape;551;p77">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52"/>
        <p:cNvGrpSpPr/>
        <p:nvPr/>
      </p:nvGrpSpPr>
      <p:grpSpPr>
        <a:xfrm>
          <a:off x="0" y="0"/>
          <a:ext cx="0" cy="0"/>
          <a:chOff x="0" y="0"/>
          <a:chExt cx="0" cy="0"/>
        </a:xfrm>
      </p:grpSpPr>
      <p:sp>
        <p:nvSpPr>
          <p:cNvPr id="553" name="Google Shape;553;p7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78"/>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55" name="Google Shape;555;p78"/>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6" name="Google Shape;556;p78"/>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7" name="Google Shape;557;p7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58"/>
        <p:cNvGrpSpPr/>
        <p:nvPr/>
      </p:nvGrpSpPr>
      <p:grpSpPr>
        <a:xfrm>
          <a:off x="0" y="0"/>
          <a:ext cx="0" cy="0"/>
          <a:chOff x="0" y="0"/>
          <a:chExt cx="0" cy="0"/>
        </a:xfrm>
      </p:grpSpPr>
      <p:sp>
        <p:nvSpPr>
          <p:cNvPr id="559" name="Google Shape;559;p79"/>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0" name="Google Shape;560;p79"/>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61" name="Google Shape;561;p7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2" name="Google Shape;562;p79"/>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3" name="Google Shape;563;p7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64"/>
        <p:cNvGrpSpPr/>
        <p:nvPr/>
      </p:nvGrpSpPr>
      <p:grpSpPr>
        <a:xfrm>
          <a:off x="0" y="0"/>
          <a:ext cx="0" cy="0"/>
          <a:chOff x="0" y="0"/>
          <a:chExt cx="0" cy="0"/>
        </a:xfrm>
      </p:grpSpPr>
      <p:sp>
        <p:nvSpPr>
          <p:cNvPr id="565" name="Google Shape;565;p80"/>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6" name="Google Shape;566;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7" name="Google Shape;567;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68" name="Google Shape;568;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69"/>
        <p:cNvGrpSpPr/>
        <p:nvPr/>
      </p:nvGrpSpPr>
      <p:grpSpPr>
        <a:xfrm>
          <a:off x="0" y="0"/>
          <a:ext cx="0" cy="0"/>
          <a:chOff x="0" y="0"/>
          <a:chExt cx="0" cy="0"/>
        </a:xfrm>
      </p:grpSpPr>
      <p:sp>
        <p:nvSpPr>
          <p:cNvPr id="570" name="Google Shape;570;p81"/>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1" name="Google Shape;571;p8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2" name="Google Shape;572;p8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3" name="Google Shape;573;p8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74" name="Google Shape;574;p8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75"/>
        <p:cNvGrpSpPr/>
        <p:nvPr/>
      </p:nvGrpSpPr>
      <p:grpSpPr>
        <a:xfrm>
          <a:off x="0" y="0"/>
          <a:ext cx="0" cy="0"/>
          <a:chOff x="0" y="0"/>
          <a:chExt cx="0" cy="0"/>
        </a:xfrm>
      </p:grpSpPr>
      <p:sp>
        <p:nvSpPr>
          <p:cNvPr id="576" name="Google Shape;576;p82"/>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7" name="Google Shape;577;p8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8" name="Google Shape;578;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9" name="Google Shape;579;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0" name="Google Shape;580;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81"/>
        <p:cNvGrpSpPr/>
        <p:nvPr/>
      </p:nvGrpSpPr>
      <p:grpSpPr>
        <a:xfrm>
          <a:off x="0" y="0"/>
          <a:ext cx="0" cy="0"/>
          <a:chOff x="0" y="0"/>
          <a:chExt cx="0" cy="0"/>
        </a:xfrm>
      </p:grpSpPr>
      <p:sp>
        <p:nvSpPr>
          <p:cNvPr id="582" name="Google Shape;582;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83" name="Google Shape;583;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84" name="Google Shape;584;p83"/>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5" name="Google Shape;585;p83"/>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6" name="Google Shape;586;p83"/>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7" name="Google Shape;587;p83"/>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8" name="Google Shape;588;p83"/>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9" name="Google Shape;589;p83"/>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0" name="Google Shape;590;p83"/>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1" name="Google Shape;591;p83"/>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2" name="Google Shape;592;p83"/>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3" name="Google Shape;593;p83"/>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4" name="Google Shape;594;p83"/>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5" name="Google Shape;595;p83"/>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6" name="Google Shape;596;p83"/>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97" name="Google Shape;59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98"/>
        <p:cNvGrpSpPr/>
        <p:nvPr/>
      </p:nvGrpSpPr>
      <p:grpSpPr>
        <a:xfrm>
          <a:off x="0" y="0"/>
          <a:ext cx="0" cy="0"/>
          <a:chOff x="0" y="0"/>
          <a:chExt cx="0" cy="0"/>
        </a:xfrm>
      </p:grpSpPr>
      <p:sp>
        <p:nvSpPr>
          <p:cNvPr id="599" name="Google Shape;599;p84"/>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0"/>
        <p:cNvGrpSpPr/>
        <p:nvPr/>
      </p:nvGrpSpPr>
      <p:grpSpPr>
        <a:xfrm>
          <a:off x="0" y="0"/>
          <a:ext cx="0" cy="0"/>
          <a:chOff x="0" y="0"/>
          <a:chExt cx="0" cy="0"/>
        </a:xfrm>
      </p:grpSpPr>
      <p:sp>
        <p:nvSpPr>
          <p:cNvPr id="601" name="Google Shape;601;p85"/>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2" name="Google Shape;602;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3" name="Google Shape;603;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04" name="Google Shape;604;p8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05"/>
        <p:cNvGrpSpPr/>
        <p:nvPr/>
      </p:nvGrpSpPr>
      <p:grpSpPr>
        <a:xfrm>
          <a:off x="0" y="0"/>
          <a:ext cx="0" cy="0"/>
          <a:chOff x="0" y="0"/>
          <a:chExt cx="0" cy="0"/>
        </a:xfrm>
      </p:grpSpPr>
      <p:sp>
        <p:nvSpPr>
          <p:cNvPr id="606" name="Google Shape;606;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7" name="Google Shape;607;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08" name="Google Shape;608;p8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09"/>
        <p:cNvGrpSpPr/>
        <p:nvPr/>
      </p:nvGrpSpPr>
      <p:grpSpPr>
        <a:xfrm>
          <a:off x="0" y="0"/>
          <a:ext cx="0" cy="0"/>
          <a:chOff x="0" y="0"/>
          <a:chExt cx="0" cy="0"/>
        </a:xfrm>
      </p:grpSpPr>
      <p:sp>
        <p:nvSpPr>
          <p:cNvPr id="610" name="Google Shape;610;p87"/>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1" name="Google Shape;61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612" name="Google Shape;612;p87"/>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613" name="Google Shape;613;p8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14"/>
        <p:cNvGrpSpPr/>
        <p:nvPr/>
      </p:nvGrpSpPr>
      <p:grpSpPr>
        <a:xfrm>
          <a:off x="0" y="0"/>
          <a:ext cx="0" cy="0"/>
          <a:chOff x="0" y="0"/>
          <a:chExt cx="0" cy="0"/>
        </a:xfrm>
      </p:grpSpPr>
      <p:sp>
        <p:nvSpPr>
          <p:cNvPr id="615" name="Google Shape;615;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6" name="Google Shape;616;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17" name="Google Shape;617;p88"/>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618" name="Google Shape;618;p8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9"/>
        <p:cNvGrpSpPr/>
        <p:nvPr/>
      </p:nvGrpSpPr>
      <p:grpSpPr>
        <a:xfrm>
          <a:off x="0" y="0"/>
          <a:ext cx="0" cy="0"/>
          <a:chOff x="0" y="0"/>
          <a:chExt cx="0" cy="0"/>
        </a:xfrm>
      </p:grpSpPr>
      <p:sp>
        <p:nvSpPr>
          <p:cNvPr id="620" name="Google Shape;620;p89"/>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1" name="Google Shape;621;p8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2" name="Google Shape;622;p89"/>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Google Shape;623;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4" name="Google Shape;624;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25" name="Google Shape;625;p89">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26"/>
        <p:cNvGrpSpPr/>
        <p:nvPr/>
      </p:nvGrpSpPr>
      <p:grpSpPr>
        <a:xfrm>
          <a:off x="0" y="0"/>
          <a:ext cx="0" cy="0"/>
          <a:chOff x="0" y="0"/>
          <a:chExt cx="0" cy="0"/>
        </a:xfrm>
      </p:grpSpPr>
      <p:sp>
        <p:nvSpPr>
          <p:cNvPr id="627" name="Google Shape;627;p90"/>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9" name="Google Shape;629;p9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0" name="Google Shape;630;p90"/>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1" name="Google Shape;631;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2" name="Google Shape;632;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33"/>
        <p:cNvGrpSpPr/>
        <p:nvPr/>
      </p:nvGrpSpPr>
      <p:grpSpPr>
        <a:xfrm>
          <a:off x="0" y="0"/>
          <a:ext cx="0" cy="0"/>
          <a:chOff x="0" y="0"/>
          <a:chExt cx="0" cy="0"/>
        </a:xfrm>
      </p:grpSpPr>
      <p:sp>
        <p:nvSpPr>
          <p:cNvPr id="634" name="Google Shape;634;p91"/>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5" name="Google Shape;635;p91"/>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6" name="Google Shape;636;p9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7" name="Google Shape;637;p9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Google Shape;638;p91"/>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9" name="Google Shape;639;p91"/>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0" name="Google Shape;640;p9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1" name="Google Shape;641;p9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42"/>
        <p:cNvGrpSpPr/>
        <p:nvPr/>
      </p:nvGrpSpPr>
      <p:grpSpPr>
        <a:xfrm>
          <a:off x="0" y="0"/>
          <a:ext cx="0" cy="0"/>
          <a:chOff x="0" y="0"/>
          <a:chExt cx="0" cy="0"/>
        </a:xfrm>
      </p:grpSpPr>
      <p:sp>
        <p:nvSpPr>
          <p:cNvPr id="643" name="Google Shape;643;p92"/>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4" name="Google Shape;644;p9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5" name="Google Shape;645;p92"/>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6" name="Google Shape;646;p9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7" name="Google Shape;647;p92"/>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Google Shape;648;p9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9" name="Google Shape;649;p9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50"/>
        <p:cNvGrpSpPr/>
        <p:nvPr/>
      </p:nvGrpSpPr>
      <p:grpSpPr>
        <a:xfrm>
          <a:off x="0" y="0"/>
          <a:ext cx="0" cy="0"/>
          <a:chOff x="0" y="0"/>
          <a:chExt cx="0" cy="0"/>
        </a:xfrm>
      </p:grpSpPr>
      <p:sp>
        <p:nvSpPr>
          <p:cNvPr id="651" name="Google Shape;651;p93"/>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2" name="Google Shape;652;p9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3" name="Google Shape;653;p9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4" name="Google Shape;654;p9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6" name="Google Shape;656;p93"/>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7" name="Google Shape;657;p93"/>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8" name="Google Shape;658;p93"/>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9" name="Google Shape;659;p93"/>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0" name="Google Shape;660;p9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1" name="Google Shape;661;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62"/>
        <p:cNvGrpSpPr/>
        <p:nvPr/>
      </p:nvGrpSpPr>
      <p:grpSpPr>
        <a:xfrm>
          <a:off x="0" y="0"/>
          <a:ext cx="0" cy="0"/>
          <a:chOff x="0" y="0"/>
          <a:chExt cx="0" cy="0"/>
        </a:xfrm>
      </p:grpSpPr>
      <p:sp>
        <p:nvSpPr>
          <p:cNvPr id="663" name="Google Shape;663;p94"/>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4" name="Google Shape;664;p94"/>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5" name="Google Shape;665;p94"/>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6" name="Google Shape;666;p94"/>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7" name="Google Shape;667;p94"/>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8" name="Google Shape;668;p94"/>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9" name="Google Shape;669;p94"/>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70" name="Google Shape;670;p94"/>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1" name="Google Shape;671;p94"/>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2" name="Google Shape;672;p94"/>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73" name="Google Shape;673;p94"/>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74" name="Google Shape;674;p94"/>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75" name="Google Shape;675;p94"/>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6" name="Google Shape;676;p94"/>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7" name="Google Shape;677;p94"/>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678" name="Google Shape;678;p94"/>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Google Shape;504;p7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5" name="Google Shape;505;p7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hyperlink" Target="http://ime.math.arizona.edu/progressions/" TargetMode="Externa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hyperlink" Target="http://mathematicalmusings.org/wp-content/uploads/2018/08/ccss_progression_nf_35_2018_08_10.pdf" TargetMode="External"/><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6.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hyperlink" Target="https://event.on24.com/wcc/r/1927058/1FBF4E097C5AABD1F550D5B996DFA3DA" TargetMode="External"/><Relationship Id="rId2" Type="http://schemas.openxmlformats.org/officeDocument/2006/relationships/notesSlide" Target="../notesSlides/notesSlide38.xml"/><Relationship Id="rId1" Type="http://schemas.openxmlformats.org/officeDocument/2006/relationships/slideLayout" Target="../slideLayouts/slideLayout68.xml"/><Relationship Id="rId5" Type="http://schemas.openxmlformats.org/officeDocument/2006/relationships/image" Target="../media/image5.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8.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hyperlink" Target="http://www.achievethecore.org" TargetMode="Externa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chievethecore.org/content/upload/Widely%20Applicable%20Prerequisites.pdf" TargetMode="External"/><Relationship Id="rId2" Type="http://schemas.openxmlformats.org/officeDocument/2006/relationships/hyperlink" Target="https://achievethecore.org/category/774/mathematics-focus-by-grade-level" TargetMode="External"/><Relationship Id="rId1" Type="http://schemas.openxmlformats.org/officeDocument/2006/relationships/slideLayout" Target="../slideLayouts/slideLayout68.xml"/><Relationship Id="rId4" Type="http://schemas.openxmlformats.org/officeDocument/2006/relationships/hyperlink" Target="https://illustrativemathematics.blog/2018/10/16/professional-learning-through-a-fraction-task-progression/"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8.xml"/><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95"/>
          <p:cNvPicPr preferRelativeResize="0"/>
          <p:nvPr/>
        </p:nvPicPr>
        <p:blipFill>
          <a:blip r:embed="rId3">
            <a:alphaModFix/>
          </a:blip>
          <a:stretch>
            <a:fillRect/>
          </a:stretch>
        </p:blipFill>
        <p:spPr>
          <a:xfrm>
            <a:off x="4126600" y="5183850"/>
            <a:ext cx="1230300" cy="1230300"/>
          </a:xfrm>
          <a:prstGeom prst="rect">
            <a:avLst/>
          </a:prstGeom>
          <a:noFill/>
          <a:ln>
            <a:noFill/>
          </a:ln>
        </p:spPr>
      </p:pic>
      <p:sp>
        <p:nvSpPr>
          <p:cNvPr id="685" name="Google Shape;685;p95"/>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86" name="Google Shape;686;p95"/>
          <p:cNvSpPr txBox="1">
            <a:spLocks noGrp="1"/>
          </p:cNvSpPr>
          <p:nvPr>
            <p:ph type="ctrTitle"/>
          </p:nvPr>
        </p:nvSpPr>
        <p:spPr>
          <a:xfrm>
            <a:off x="219317" y="24486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Building Mathematical Content Knowledge</a:t>
            </a:r>
            <a:endParaRPr sz="2800" b="0" i="0" u="none" strike="noStrike" cap="none">
              <a:solidFill>
                <a:srgbClr val="50514F"/>
              </a:solidFill>
              <a:latin typeface="Lucida Sans"/>
              <a:ea typeface="Lucida Sans"/>
              <a:cs typeface="Lucida Sans"/>
              <a:sym typeface="Lucida Sans"/>
            </a:endParaRPr>
          </a:p>
        </p:txBody>
      </p:sp>
      <p:sp>
        <p:nvSpPr>
          <p:cNvPr id="687" name="Google Shape;687;p95"/>
          <p:cNvSpPr txBox="1">
            <a:spLocks noGrp="1"/>
          </p:cNvSpPr>
          <p:nvPr>
            <p:ph type="subTitle" idx="1"/>
          </p:nvPr>
        </p:nvSpPr>
        <p:spPr>
          <a:xfrm>
            <a:off x="219318" y="32990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February 6, 2019</a:t>
            </a:r>
            <a:endParaRPr/>
          </a:p>
        </p:txBody>
      </p:sp>
      <p:sp>
        <p:nvSpPr>
          <p:cNvPr id="688" name="Google Shape;688;p95"/>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5"/>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104"/>
          <p:cNvPicPr preferRelativeResize="0"/>
          <p:nvPr/>
        </p:nvPicPr>
        <p:blipFill rotWithShape="1">
          <a:blip r:embed="rId3">
            <a:alphaModFix/>
          </a:blip>
          <a:srcRect l="7845" t="36487" r="63329" b="47024"/>
          <a:stretch/>
        </p:blipFill>
        <p:spPr>
          <a:xfrm>
            <a:off x="990925" y="0"/>
            <a:ext cx="7907802" cy="4935024"/>
          </a:xfrm>
          <a:prstGeom prst="rect">
            <a:avLst/>
          </a:prstGeom>
          <a:noFill/>
          <a:ln>
            <a:noFill/>
          </a:ln>
        </p:spPr>
      </p:pic>
      <p:sp>
        <p:nvSpPr>
          <p:cNvPr id="765" name="Google Shape;765;p104"/>
          <p:cNvSpPr txBox="1"/>
          <p:nvPr/>
        </p:nvSpPr>
        <p:spPr>
          <a:xfrm>
            <a:off x="2442975" y="1291075"/>
            <a:ext cx="4748700" cy="25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800" b="1">
                <a:latin typeface="Amatic SC"/>
                <a:ea typeface="Amatic SC"/>
                <a:cs typeface="Amatic SC"/>
                <a:sym typeface="Amatic SC"/>
              </a:rPr>
              <a:t>What math topic comes to mind when you think about complex math concepts that require deep teacher knowledge to teach? </a:t>
            </a:r>
            <a:endParaRPr sz="3800" b="1">
              <a:latin typeface="Amatic SC"/>
              <a:ea typeface="Amatic SC"/>
              <a:cs typeface="Amatic SC"/>
              <a:sym typeface="Amatic SC"/>
            </a:endParaRPr>
          </a:p>
        </p:txBody>
      </p:sp>
      <p:pic>
        <p:nvPicPr>
          <p:cNvPr id="766" name="Google Shape;766;p104"/>
          <p:cNvPicPr preferRelativeResize="0"/>
          <p:nvPr/>
        </p:nvPicPr>
        <p:blipFill rotWithShape="1">
          <a:blip r:embed="rId3">
            <a:alphaModFix/>
          </a:blip>
          <a:srcRect l="3396" t="52932" r="85725" b="37052"/>
          <a:stretch/>
        </p:blipFill>
        <p:spPr>
          <a:xfrm>
            <a:off x="470925" y="3656625"/>
            <a:ext cx="1520748" cy="1399950"/>
          </a:xfrm>
          <a:prstGeom prst="rect">
            <a:avLst/>
          </a:prstGeom>
          <a:noFill/>
          <a:ln>
            <a:noFill/>
          </a:ln>
        </p:spPr>
      </p:pic>
      <p:sp>
        <p:nvSpPr>
          <p:cNvPr id="767" name="Google Shape;767;p104"/>
          <p:cNvSpPr txBox="1">
            <a:spLocks noGrp="1"/>
          </p:cNvSpPr>
          <p:nvPr>
            <p:ph type="title" idx="4294967295"/>
          </p:nvPr>
        </p:nvSpPr>
        <p:spPr>
          <a:xfrm>
            <a:off x="1825275" y="5086575"/>
            <a:ext cx="64842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a:t>Use the “Group Chat” widget to type your response. </a:t>
            </a:r>
            <a:endParaRPr/>
          </a:p>
        </p:txBody>
      </p:sp>
      <p:pic>
        <p:nvPicPr>
          <p:cNvPr id="768" name="Google Shape;768;p104"/>
          <p:cNvPicPr preferRelativeResize="0"/>
          <p:nvPr/>
        </p:nvPicPr>
        <p:blipFill>
          <a:blip r:embed="rId4">
            <a:alphaModFix/>
          </a:blip>
          <a:stretch>
            <a:fillRect/>
          </a:stretch>
        </p:blipFill>
        <p:spPr>
          <a:xfrm>
            <a:off x="1076200" y="5283538"/>
            <a:ext cx="749075" cy="749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5"/>
          <p:cNvSpPr txBox="1">
            <a:spLocks noGrp="1"/>
          </p:cNvSpPr>
          <p:nvPr>
            <p:ph type="title"/>
          </p:nvPr>
        </p:nvSpPr>
        <p:spPr>
          <a:xfrm>
            <a:off x="216568" y="2829678"/>
            <a:ext cx="8620500" cy="8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3200"/>
              <a:buFont typeface="Lucida Sans"/>
              <a:buNone/>
            </a:pPr>
            <a:r>
              <a:rPr lang="en-US" sz="3200"/>
              <a:t>Why does mathematical content knowledge matter?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6"/>
          <p:cNvSpPr txBox="1">
            <a:spLocks noGrp="1"/>
          </p:cNvSpPr>
          <p:nvPr>
            <p:ph type="title"/>
          </p:nvPr>
        </p:nvSpPr>
        <p:spPr>
          <a:xfrm>
            <a:off x="292050" y="3414275"/>
            <a:ext cx="8559900" cy="280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3F3F39"/>
                </a:solidFill>
              </a:rPr>
              <a:t>“That the quality of mathematics teaching depends on teachers’ knowledge of the content should not be a surprise. Equally unsurprising is that many U.S. teachers lack sound mathematical understanding and skill. This is to be expected because most teachers—like most other adults in this country—are graduates of the very system that we seek to improve.”</a:t>
            </a:r>
            <a:endParaRPr>
              <a:solidFill>
                <a:srgbClr val="3F3F39"/>
              </a:solidFill>
            </a:endParaRPr>
          </a:p>
          <a:p>
            <a:pPr marL="0" lvl="0" indent="0" algn="r" rtl="0">
              <a:spcBef>
                <a:spcPts val="600"/>
              </a:spcBef>
              <a:spcAft>
                <a:spcPts val="0"/>
              </a:spcAft>
              <a:buClr>
                <a:srgbClr val="3F3F39"/>
              </a:buClr>
              <a:buSzPts val="2800"/>
              <a:buFont typeface="Lucida Sans"/>
              <a:buNone/>
            </a:pPr>
            <a:r>
              <a:rPr lang="en-US">
                <a:solidFill>
                  <a:srgbClr val="3F3F39"/>
                </a:solidFill>
              </a:rPr>
              <a:t>~</a:t>
            </a:r>
            <a:r>
              <a:rPr lang="en-US" i="1">
                <a:solidFill>
                  <a:srgbClr val="3F3F39"/>
                </a:solidFill>
              </a:rPr>
              <a:t>Deborah Loewenberg Ball		</a:t>
            </a:r>
            <a:endParaRPr i="1">
              <a:solidFill>
                <a:srgbClr val="3F3F39"/>
              </a:solidFill>
            </a:endParaRPr>
          </a:p>
        </p:txBody>
      </p:sp>
      <p:pic>
        <p:nvPicPr>
          <p:cNvPr id="781" name="Google Shape;781;p106"/>
          <p:cNvPicPr preferRelativeResize="0"/>
          <p:nvPr/>
        </p:nvPicPr>
        <p:blipFill>
          <a:blip r:embed="rId3">
            <a:alphaModFix/>
          </a:blip>
          <a:stretch>
            <a:fillRect/>
          </a:stretch>
        </p:blipFill>
        <p:spPr>
          <a:xfrm>
            <a:off x="2430700" y="336525"/>
            <a:ext cx="4267812" cy="2845199"/>
          </a:xfrm>
          <a:prstGeom prst="rect">
            <a:avLst/>
          </a:prstGeom>
          <a:noFill/>
          <a:ln>
            <a:noFill/>
          </a:ln>
        </p:spPr>
      </p:pic>
      <p:pic>
        <p:nvPicPr>
          <p:cNvPr id="782" name="Google Shape;782;p106"/>
          <p:cNvPicPr preferRelativeResize="0"/>
          <p:nvPr/>
        </p:nvPicPr>
        <p:blipFill>
          <a:blip r:embed="rId4">
            <a:alphaModFix/>
          </a:blip>
          <a:stretch>
            <a:fillRect/>
          </a:stretch>
        </p:blipFill>
        <p:spPr>
          <a:xfrm>
            <a:off x="8262975" y="5877600"/>
            <a:ext cx="518000" cy="51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7"/>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dirty="0">
                <a:latin typeface="Lucida Sans" panose="020B0602030504020204" pitchFamily="34" charset="0"/>
                <a:ea typeface="Allerta"/>
                <a:cs typeface="Allerta"/>
                <a:sym typeface="Allerta"/>
              </a:rPr>
              <a:t>Mathematical Knowledge for Teaching</a:t>
            </a:r>
            <a:endParaRPr dirty="0">
              <a:latin typeface="Lucida Sans" panose="020B0602030504020204" pitchFamily="34" charset="0"/>
              <a:ea typeface="Allerta"/>
              <a:cs typeface="Allerta"/>
              <a:sym typeface="Allerta"/>
            </a:endParaRPr>
          </a:p>
          <a:p>
            <a:pPr marL="0" lvl="0" indent="0" algn="l" rtl="0">
              <a:spcBef>
                <a:spcPts val="0"/>
              </a:spcBef>
              <a:spcAft>
                <a:spcPts val="0"/>
              </a:spcAft>
              <a:buClr>
                <a:schemeClr val="dk1"/>
              </a:buClr>
              <a:buSzPts val="1100"/>
              <a:buFont typeface="Arial"/>
              <a:buNone/>
            </a:pPr>
            <a:r>
              <a:rPr lang="en-US" i="1" dirty="0">
                <a:latin typeface="Lucida Sans" panose="020B0602030504020204" pitchFamily="34" charset="0"/>
                <a:ea typeface="Allerta"/>
                <a:cs typeface="Allerta"/>
                <a:sym typeface="Allerta"/>
              </a:rPr>
              <a:t>Deborah </a:t>
            </a:r>
            <a:r>
              <a:rPr lang="en-US" i="1" dirty="0" err="1">
                <a:latin typeface="Lucida Sans" panose="020B0602030504020204" pitchFamily="34" charset="0"/>
                <a:ea typeface="Allerta"/>
                <a:cs typeface="Allerta"/>
                <a:sym typeface="Allerta"/>
              </a:rPr>
              <a:t>Loewenberg</a:t>
            </a:r>
            <a:r>
              <a:rPr lang="en-US" i="1" dirty="0">
                <a:latin typeface="Lucida Sans" panose="020B0602030504020204" pitchFamily="34" charset="0"/>
                <a:ea typeface="Allerta"/>
                <a:cs typeface="Allerta"/>
                <a:sym typeface="Allerta"/>
              </a:rPr>
              <a:t> Ball</a:t>
            </a:r>
            <a:endParaRPr dirty="0">
              <a:latin typeface="Lucida Sans" panose="020B0602030504020204" pitchFamily="34" charset="0"/>
            </a:endParaRPr>
          </a:p>
        </p:txBody>
      </p:sp>
      <p:pic>
        <p:nvPicPr>
          <p:cNvPr id="789" name="Google Shape;789;p107"/>
          <p:cNvPicPr preferRelativeResize="0"/>
          <p:nvPr/>
        </p:nvPicPr>
        <p:blipFill rotWithShape="1">
          <a:blip r:embed="rId3">
            <a:alphaModFix/>
          </a:blip>
          <a:srcRect t="8416" r="8138"/>
          <a:stretch/>
        </p:blipFill>
        <p:spPr>
          <a:xfrm>
            <a:off x="988749" y="1844350"/>
            <a:ext cx="7192000" cy="4259975"/>
          </a:xfrm>
          <a:prstGeom prst="rect">
            <a:avLst/>
          </a:prstGeom>
          <a:noFill/>
          <a:ln>
            <a:noFill/>
          </a:ln>
        </p:spPr>
      </p:pic>
      <p:sp>
        <p:nvSpPr>
          <p:cNvPr id="790" name="Google Shape;790;p107"/>
          <p:cNvSpPr/>
          <p:nvPr/>
        </p:nvSpPr>
        <p:spPr>
          <a:xfrm>
            <a:off x="1720613" y="2471325"/>
            <a:ext cx="1255800" cy="1461900"/>
          </a:xfrm>
          <a:prstGeom prst="ellipse">
            <a:avLst/>
          </a:prstGeom>
          <a:noFill/>
          <a:ln w="38100" cap="flat" cmpd="sng">
            <a:solidFill>
              <a:srgbClr val="1EA5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7"/>
          <p:cNvSpPr/>
          <p:nvPr/>
        </p:nvSpPr>
        <p:spPr>
          <a:xfrm>
            <a:off x="3149375" y="3158125"/>
            <a:ext cx="1526700" cy="1264500"/>
          </a:xfrm>
          <a:prstGeom prst="ellipse">
            <a:avLst/>
          </a:prstGeom>
          <a:noFill/>
          <a:ln w="38100" cap="flat" cmpd="sng">
            <a:solidFill>
              <a:srgbClr val="1EA5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2" name="Google Shape;792;p107"/>
          <p:cNvPicPr preferRelativeResize="0"/>
          <p:nvPr/>
        </p:nvPicPr>
        <p:blipFill>
          <a:blip r:embed="rId4">
            <a:alphaModFix/>
          </a:blip>
          <a:stretch>
            <a:fillRect/>
          </a:stretch>
        </p:blipFill>
        <p:spPr>
          <a:xfrm>
            <a:off x="6457725" y="461850"/>
            <a:ext cx="518000" cy="518000"/>
          </a:xfrm>
          <a:prstGeom prst="rect">
            <a:avLst/>
          </a:prstGeom>
          <a:noFill/>
          <a:ln>
            <a:noFill/>
          </a:ln>
        </p:spPr>
      </p:pic>
      <p:pic>
        <p:nvPicPr>
          <p:cNvPr id="793" name="Google Shape;793;p107"/>
          <p:cNvPicPr preferRelativeResize="0"/>
          <p:nvPr/>
        </p:nvPicPr>
        <p:blipFill rotWithShape="1">
          <a:blip r:embed="rId3">
            <a:alphaModFix/>
          </a:blip>
          <a:srcRect b="91394"/>
          <a:stretch/>
        </p:blipFill>
        <p:spPr>
          <a:xfrm>
            <a:off x="657513" y="1480076"/>
            <a:ext cx="7828975" cy="400288"/>
          </a:xfrm>
          <a:prstGeom prst="rect">
            <a:avLst/>
          </a:prstGeom>
          <a:noFill/>
          <a:ln>
            <a:noFill/>
          </a:ln>
        </p:spPr>
      </p:pic>
      <p:pic>
        <p:nvPicPr>
          <p:cNvPr id="794" name="Google Shape;794;p107"/>
          <p:cNvPicPr preferRelativeResize="0"/>
          <p:nvPr/>
        </p:nvPicPr>
        <p:blipFill>
          <a:blip r:embed="rId5">
            <a:alphaModFix/>
          </a:blip>
          <a:stretch>
            <a:fillRect/>
          </a:stretch>
        </p:blipFill>
        <p:spPr>
          <a:xfrm rot="-1954957">
            <a:off x="407275" y="4498306"/>
            <a:ext cx="1682400" cy="1828695"/>
          </a:xfrm>
          <a:prstGeom prst="rect">
            <a:avLst/>
          </a:prstGeom>
          <a:noFill/>
          <a:ln>
            <a:noFill/>
          </a:ln>
        </p:spPr>
      </p:pic>
      <p:pic>
        <p:nvPicPr>
          <p:cNvPr id="795" name="Google Shape;795;p107"/>
          <p:cNvPicPr preferRelativeResize="0"/>
          <p:nvPr/>
        </p:nvPicPr>
        <p:blipFill>
          <a:blip r:embed="rId6">
            <a:alphaModFix/>
          </a:blip>
          <a:stretch>
            <a:fillRect/>
          </a:stretch>
        </p:blipFill>
        <p:spPr>
          <a:xfrm rot="322876">
            <a:off x="6815000" y="4612621"/>
            <a:ext cx="1970300" cy="1786000"/>
          </a:xfrm>
          <a:prstGeom prst="rect">
            <a:avLst/>
          </a:prstGeom>
          <a:noFill/>
          <a:ln>
            <a:noFill/>
          </a:ln>
        </p:spPr>
      </p:pic>
      <p:sp>
        <p:nvSpPr>
          <p:cNvPr id="796" name="Google Shape;796;p107"/>
          <p:cNvSpPr/>
          <p:nvPr/>
        </p:nvSpPr>
        <p:spPr>
          <a:xfrm>
            <a:off x="4533192" y="1781538"/>
            <a:ext cx="217050" cy="4385600"/>
          </a:xfrm>
          <a:custGeom>
            <a:avLst/>
            <a:gdLst/>
            <a:ahLst/>
            <a:cxnLst/>
            <a:rect l="l" t="t" r="r" b="b"/>
            <a:pathLst>
              <a:path w="8682" h="175424" extrusionOk="0">
                <a:moveTo>
                  <a:pt x="4119" y="0"/>
                </a:moveTo>
                <a:cubicBezTo>
                  <a:pt x="-822" y="6591"/>
                  <a:pt x="10223" y="16291"/>
                  <a:pt x="8436" y="24332"/>
                </a:cubicBezTo>
                <a:cubicBezTo>
                  <a:pt x="5236" y="38730"/>
                  <a:pt x="1703" y="53627"/>
                  <a:pt x="3334" y="68286"/>
                </a:cubicBezTo>
                <a:cubicBezTo>
                  <a:pt x="4038" y="74613"/>
                  <a:pt x="7723" y="80881"/>
                  <a:pt x="6474" y="87123"/>
                </a:cubicBezTo>
                <a:cubicBezTo>
                  <a:pt x="4631" y="96334"/>
                  <a:pt x="-584" y="105233"/>
                  <a:pt x="195" y="114594"/>
                </a:cubicBezTo>
                <a:cubicBezTo>
                  <a:pt x="872" y="122725"/>
                  <a:pt x="4343" y="130431"/>
                  <a:pt x="5297" y="138534"/>
                </a:cubicBezTo>
                <a:cubicBezTo>
                  <a:pt x="6026" y="144728"/>
                  <a:pt x="2676" y="150764"/>
                  <a:pt x="2157" y="156979"/>
                </a:cubicBezTo>
                <a:cubicBezTo>
                  <a:pt x="1645" y="163118"/>
                  <a:pt x="5336" y="171068"/>
                  <a:pt x="980" y="175424"/>
                </a:cubicBezTo>
              </a:path>
            </a:pathLst>
          </a:custGeom>
          <a:noFill/>
          <a:ln w="76200" cap="flat" cmpd="sng">
            <a:solidFill>
              <a:srgbClr val="0E6641"/>
            </a:solidFill>
            <a:prstDash val="solid"/>
            <a:round/>
            <a:headEnd type="none" w="med" len="med"/>
            <a:tailEnd type="none" w="med" len="med"/>
          </a:ln>
        </p:spPr>
      </p:sp>
      <p:sp>
        <p:nvSpPr>
          <p:cNvPr id="797" name="Google Shape;797;p107"/>
          <p:cNvSpPr/>
          <p:nvPr/>
        </p:nvSpPr>
        <p:spPr>
          <a:xfrm rot="-3068218">
            <a:off x="116314" y="2152516"/>
            <a:ext cx="1387019" cy="573708"/>
          </a:xfrm>
          <a:prstGeom prst="rightArrow">
            <a:avLst>
              <a:gd name="adj1" fmla="val 24771"/>
              <a:gd name="adj2" fmla="val 68471"/>
            </a:avLst>
          </a:prstGeom>
          <a:solidFill>
            <a:srgbClr val="1EA56A"/>
          </a:solidFill>
          <a:ln w="9525" cap="flat" cmpd="sng">
            <a:solidFill>
              <a:srgbClr val="1EA5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anim calcmode="lin" valueType="num">
                                      <p:cBhvr additive="base">
                                        <p:cTn id="7" dur="1000"/>
                                        <p:tgtEl>
                                          <p:spTgt spid="796"/>
                                        </p:tgtEl>
                                        <p:attrNameLst>
                                          <p:attrName>ppt_w</p:attrName>
                                        </p:attrNameLst>
                                      </p:cBhvr>
                                      <p:tavLst>
                                        <p:tav tm="0">
                                          <p:val>
                                            <p:strVal val="0"/>
                                          </p:val>
                                        </p:tav>
                                        <p:tav tm="100000">
                                          <p:val>
                                            <p:strVal val="#ppt_w"/>
                                          </p:val>
                                        </p:tav>
                                      </p:tavLst>
                                    </p:anim>
                                    <p:anim calcmode="lin" valueType="num">
                                      <p:cBhvr additive="base">
                                        <p:cTn id="8" dur="1000"/>
                                        <p:tgtEl>
                                          <p:spTgt spid="79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97"/>
                                        </p:tgtEl>
                                        <p:attrNameLst>
                                          <p:attrName>style.visibility</p:attrName>
                                        </p:attrNameLst>
                                      </p:cBhvr>
                                      <p:to>
                                        <p:strVal val="visible"/>
                                      </p:to>
                                    </p:set>
                                    <p:anim calcmode="lin" valueType="num">
                                      <p:cBhvr additive="base">
                                        <p:cTn id="13" dur="1000"/>
                                        <p:tgtEl>
                                          <p:spTgt spid="797"/>
                                        </p:tgtEl>
                                        <p:attrNameLst>
                                          <p:attrName>ppt_w</p:attrName>
                                        </p:attrNameLst>
                                      </p:cBhvr>
                                      <p:tavLst>
                                        <p:tav tm="0">
                                          <p:val>
                                            <p:strVal val="0"/>
                                          </p:val>
                                        </p:tav>
                                        <p:tav tm="100000">
                                          <p:val>
                                            <p:strVal val="#ppt_w"/>
                                          </p:val>
                                        </p:tav>
                                      </p:tavLst>
                                    </p:anim>
                                    <p:anim calcmode="lin" valueType="num">
                                      <p:cBhvr additive="base">
                                        <p:cTn id="14" dur="1000"/>
                                        <p:tgtEl>
                                          <p:spTgt spid="79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90"/>
                                        </p:tgtEl>
                                        <p:attrNameLst>
                                          <p:attrName>style.visibility</p:attrName>
                                        </p:attrNameLst>
                                      </p:cBhvr>
                                      <p:to>
                                        <p:strVal val="visible"/>
                                      </p:to>
                                    </p:set>
                                    <p:animEffect transition="in" filter="fade">
                                      <p:cBhvr>
                                        <p:cTn id="19" dur="1000"/>
                                        <p:tgtEl>
                                          <p:spTgt spid="7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91"/>
                                        </p:tgtEl>
                                        <p:attrNameLst>
                                          <p:attrName>style.visibility</p:attrName>
                                        </p:attrNameLst>
                                      </p:cBhvr>
                                      <p:to>
                                        <p:strVal val="visible"/>
                                      </p:to>
                                    </p:set>
                                    <p:animEffect transition="in" filter="fade">
                                      <p:cBhvr>
                                        <p:cTn id="24" dur="10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8"/>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800"/>
              <a:t>Types of Subject Matter Knowledge</a:t>
            </a:r>
            <a:endParaRPr sz="2800"/>
          </a:p>
        </p:txBody>
      </p:sp>
      <p:sp>
        <p:nvSpPr>
          <p:cNvPr id="804" name="Google Shape;804;p108"/>
          <p:cNvSpPr txBox="1">
            <a:spLocks noGrp="1"/>
          </p:cNvSpPr>
          <p:nvPr>
            <p:ph type="body" idx="4294967295"/>
          </p:nvPr>
        </p:nvSpPr>
        <p:spPr>
          <a:xfrm>
            <a:off x="196225" y="1342350"/>
            <a:ext cx="8668500" cy="5025000"/>
          </a:xfrm>
          <a:prstGeom prst="rect">
            <a:avLst/>
          </a:prstGeom>
        </p:spPr>
        <p:txBody>
          <a:bodyPr spcFirstLastPara="1" wrap="square" lIns="91425" tIns="91425" rIns="91425" bIns="91425" anchor="t" anchorCtr="0">
            <a:noAutofit/>
          </a:bodyPr>
          <a:lstStyle/>
          <a:p>
            <a:pPr marL="457200" lvl="0" indent="-228600" algn="l" rtl="0">
              <a:spcBef>
                <a:spcPts val="440"/>
              </a:spcBef>
              <a:spcAft>
                <a:spcPts val="0"/>
              </a:spcAft>
              <a:buNone/>
            </a:pPr>
            <a:r>
              <a:rPr lang="en-US" sz="1800">
                <a:latin typeface="Lucida Sans"/>
                <a:ea typeface="Lucida Sans"/>
                <a:cs typeface="Lucida Sans"/>
                <a:sym typeface="Lucida Sans"/>
              </a:rPr>
              <a:t> CCK is defined as:</a:t>
            </a:r>
            <a:endParaRPr sz="1800">
              <a:latin typeface="Lucida Sans"/>
              <a:ea typeface="Lucida Sans"/>
              <a:cs typeface="Lucida Sans"/>
              <a:sym typeface="Lucida Sans"/>
            </a:endParaRPr>
          </a:p>
          <a:p>
            <a:pPr marL="457200" marR="3793244" lvl="0" indent="-342900" algn="l" rtl="0">
              <a:spcBef>
                <a:spcPts val="440"/>
              </a:spcBef>
              <a:spcAft>
                <a:spcPts val="0"/>
              </a:spcAft>
              <a:buSzPts val="1800"/>
              <a:buFont typeface="Lucida Sans"/>
              <a:buChar char="•"/>
            </a:pPr>
            <a:r>
              <a:rPr lang="en-US" sz="1800">
                <a:latin typeface="Lucida Sans"/>
                <a:ea typeface="Lucida Sans"/>
                <a:cs typeface="Lucida Sans"/>
                <a:sym typeface="Lucida Sans"/>
              </a:rPr>
              <a:t>the mathematical knowledge known </a:t>
            </a:r>
            <a:r>
              <a:rPr lang="en-US" sz="1800" b="1">
                <a:latin typeface="Lucida Sans"/>
                <a:ea typeface="Lucida Sans"/>
                <a:cs typeface="Lucida Sans"/>
                <a:sym typeface="Lucida Sans"/>
              </a:rPr>
              <a:t>in common</a:t>
            </a:r>
            <a:r>
              <a:rPr lang="en-US" sz="1800">
                <a:latin typeface="Lucida Sans"/>
                <a:ea typeface="Lucida Sans"/>
                <a:cs typeface="Lucida Sans"/>
                <a:sym typeface="Lucida Sans"/>
              </a:rPr>
              <a:t> with others who know and use mathematics</a:t>
            </a:r>
            <a:endParaRPr sz="1800">
              <a:latin typeface="Lucida Sans"/>
              <a:ea typeface="Lucida Sans"/>
              <a:cs typeface="Lucida Sans"/>
              <a:sym typeface="Lucida Sans"/>
            </a:endParaRPr>
          </a:p>
          <a:p>
            <a:pPr marL="457200" marR="3793244" lvl="0" indent="-342900" algn="l" rtl="0">
              <a:spcBef>
                <a:spcPts val="0"/>
              </a:spcBef>
              <a:spcAft>
                <a:spcPts val="0"/>
              </a:spcAft>
              <a:buSzPts val="1800"/>
              <a:buFont typeface="Lucida Sans"/>
              <a:buChar char="•"/>
            </a:pPr>
            <a:r>
              <a:rPr lang="en-US" sz="1800">
                <a:latin typeface="Lucida Sans"/>
                <a:ea typeface="Lucida Sans"/>
                <a:cs typeface="Lucida Sans"/>
                <a:sym typeface="Lucida Sans"/>
              </a:rPr>
              <a:t>the knowledge required in order to solve such </a:t>
            </a:r>
            <a:r>
              <a:rPr lang="en-US" sz="1800" b="1">
                <a:latin typeface="Lucida Sans"/>
                <a:ea typeface="Lucida Sans"/>
                <a:cs typeface="Lucida Sans"/>
                <a:sym typeface="Lucida Sans"/>
              </a:rPr>
              <a:t>tasks </a:t>
            </a:r>
            <a:r>
              <a:rPr lang="en-US" sz="1800">
                <a:latin typeface="Lucida Sans"/>
                <a:ea typeface="Lucida Sans"/>
                <a:cs typeface="Lucida Sans"/>
                <a:sym typeface="Lucida Sans"/>
              </a:rPr>
              <a:t>as are given to </a:t>
            </a:r>
            <a:r>
              <a:rPr lang="en-US" sz="1800" b="1">
                <a:latin typeface="Lucida Sans"/>
                <a:ea typeface="Lucida Sans"/>
                <a:cs typeface="Lucida Sans"/>
                <a:sym typeface="Lucida Sans"/>
              </a:rPr>
              <a:t>students</a:t>
            </a:r>
            <a:endParaRPr sz="1800" b="1">
              <a:latin typeface="Lucida Sans"/>
              <a:ea typeface="Lucida Sans"/>
              <a:cs typeface="Lucida Sans"/>
              <a:sym typeface="Lucida Sans"/>
            </a:endParaRPr>
          </a:p>
          <a:p>
            <a:pPr marL="457200" marR="3793244" lvl="0" indent="-342900" algn="l" rtl="0">
              <a:spcBef>
                <a:spcPts val="0"/>
              </a:spcBef>
              <a:spcAft>
                <a:spcPts val="0"/>
              </a:spcAft>
              <a:buSzPts val="1800"/>
              <a:buFont typeface="Lucida Sans"/>
              <a:buChar char="•"/>
            </a:pPr>
            <a:r>
              <a:rPr lang="en-US" sz="1800">
                <a:latin typeface="Lucida Sans"/>
                <a:ea typeface="Lucida Sans"/>
                <a:cs typeface="Lucida Sans"/>
                <a:sym typeface="Lucida Sans"/>
              </a:rPr>
              <a:t>the knowledge held by a </a:t>
            </a:r>
            <a:r>
              <a:rPr lang="en-US" sz="1800" b="1">
                <a:latin typeface="Lucida Sans"/>
                <a:ea typeface="Lucida Sans"/>
                <a:cs typeface="Lucida Sans"/>
                <a:sym typeface="Lucida Sans"/>
              </a:rPr>
              <a:t>well-educated adult</a:t>
            </a:r>
            <a:endParaRPr sz="1800" b="1">
              <a:latin typeface="Lucida Sans"/>
              <a:ea typeface="Lucida Sans"/>
              <a:cs typeface="Lucida Sans"/>
              <a:sym typeface="Lucida Sans"/>
            </a:endParaRPr>
          </a:p>
          <a:p>
            <a:pPr marL="457200" lvl="0" indent="-228600" algn="l" rtl="0">
              <a:spcBef>
                <a:spcPts val="440"/>
              </a:spcBef>
              <a:spcAft>
                <a:spcPts val="0"/>
              </a:spcAft>
              <a:buNone/>
            </a:pPr>
            <a:endParaRPr sz="1800">
              <a:latin typeface="Lucida Sans"/>
              <a:ea typeface="Lucida Sans"/>
              <a:cs typeface="Lucida Sans"/>
              <a:sym typeface="Lucida Sans"/>
            </a:endParaRPr>
          </a:p>
          <a:p>
            <a:pPr marL="457200" lvl="0" indent="-228600" algn="l" rtl="0">
              <a:spcBef>
                <a:spcPts val="440"/>
              </a:spcBef>
              <a:spcAft>
                <a:spcPts val="0"/>
              </a:spcAft>
              <a:buNone/>
            </a:pPr>
            <a:r>
              <a:rPr lang="en-US" sz="1800">
                <a:latin typeface="Lucida Sans"/>
                <a:ea typeface="Lucida Sans"/>
                <a:cs typeface="Lucida Sans"/>
                <a:sym typeface="Lucida Sans"/>
              </a:rPr>
              <a:t>SCK is defined as:</a:t>
            </a:r>
            <a:endParaRPr sz="1800">
              <a:latin typeface="Lucida Sans"/>
              <a:ea typeface="Lucida Sans"/>
              <a:cs typeface="Lucida Sans"/>
              <a:sym typeface="Lucida Sans"/>
            </a:endParaRPr>
          </a:p>
          <a:p>
            <a:pPr marL="457200" lvl="0" indent="-342900" algn="l" rtl="0">
              <a:spcBef>
                <a:spcPts val="440"/>
              </a:spcBef>
              <a:spcAft>
                <a:spcPts val="0"/>
              </a:spcAft>
              <a:buSzPts val="1800"/>
              <a:buFont typeface="Lucida Sans"/>
              <a:buChar char="•"/>
            </a:pPr>
            <a:r>
              <a:rPr lang="en-US" sz="1800">
                <a:latin typeface="Lucida Sans"/>
                <a:ea typeface="Lucida Sans"/>
                <a:cs typeface="Lucida Sans"/>
                <a:sym typeface="Lucida Sans"/>
              </a:rPr>
              <a:t>mathematical knowledge not typically needed for purposes other than teaching; </a:t>
            </a:r>
            <a:r>
              <a:rPr lang="en-US" sz="1800" b="1">
                <a:latin typeface="Lucida Sans"/>
                <a:ea typeface="Lucida Sans"/>
                <a:cs typeface="Lucida Sans"/>
                <a:sym typeface="Lucida Sans"/>
              </a:rPr>
              <a:t>unique mathematical understanding and reasoning</a:t>
            </a:r>
            <a:endParaRPr sz="1800" b="1">
              <a:latin typeface="Lucida Sans"/>
              <a:ea typeface="Lucida Sans"/>
              <a:cs typeface="Lucida Sans"/>
              <a:sym typeface="Lucida Sans"/>
            </a:endParaRPr>
          </a:p>
          <a:p>
            <a:pPr marL="457200" lvl="0" indent="-342900" algn="l" rtl="0">
              <a:spcBef>
                <a:spcPts val="0"/>
              </a:spcBef>
              <a:spcAft>
                <a:spcPts val="0"/>
              </a:spcAft>
              <a:buSzPts val="1800"/>
              <a:buFont typeface="Lucida Sans"/>
              <a:buChar char="•"/>
            </a:pPr>
            <a:r>
              <a:rPr lang="en-US" sz="1800">
                <a:latin typeface="Lucida Sans"/>
                <a:ea typeface="Lucida Sans"/>
                <a:cs typeface="Lucida Sans"/>
                <a:sym typeface="Lucida Sans"/>
              </a:rPr>
              <a:t>Teachers must hold </a:t>
            </a:r>
            <a:r>
              <a:rPr lang="en-US" sz="1800" b="1">
                <a:latin typeface="Lucida Sans"/>
                <a:ea typeface="Lucida Sans"/>
                <a:cs typeface="Lucida Sans"/>
                <a:sym typeface="Lucida Sans"/>
              </a:rPr>
              <a:t>unpacked mathematical knowledge</a:t>
            </a:r>
            <a:r>
              <a:rPr lang="en-US" sz="1800">
                <a:latin typeface="Lucida Sans"/>
                <a:ea typeface="Lucida Sans"/>
                <a:cs typeface="Lucida Sans"/>
                <a:sym typeface="Lucida Sans"/>
              </a:rPr>
              <a:t> because teaching involves making features of particular content visible to and learnable by students. </a:t>
            </a:r>
            <a:endParaRPr sz="1800">
              <a:latin typeface="Lucida Sans"/>
              <a:ea typeface="Lucida Sans"/>
              <a:cs typeface="Lucida Sans"/>
              <a:sym typeface="Lucida Sans"/>
            </a:endParaRPr>
          </a:p>
        </p:txBody>
      </p:sp>
      <p:pic>
        <p:nvPicPr>
          <p:cNvPr id="805" name="Google Shape;805;p108"/>
          <p:cNvPicPr preferRelativeResize="0"/>
          <p:nvPr/>
        </p:nvPicPr>
        <p:blipFill>
          <a:blip r:embed="rId3">
            <a:alphaModFix/>
          </a:blip>
          <a:stretch>
            <a:fillRect/>
          </a:stretch>
        </p:blipFill>
        <p:spPr>
          <a:xfrm>
            <a:off x="4965925" y="1418550"/>
            <a:ext cx="3911376" cy="2933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109"/>
          <p:cNvPicPr preferRelativeResize="0"/>
          <p:nvPr/>
        </p:nvPicPr>
        <p:blipFill rotWithShape="1">
          <a:blip r:embed="rId3">
            <a:alphaModFix/>
          </a:blip>
          <a:srcRect l="6653" t="6453" r="9121" b="3908"/>
          <a:stretch/>
        </p:blipFill>
        <p:spPr>
          <a:xfrm flipH="1">
            <a:off x="0" y="284525"/>
            <a:ext cx="9045901" cy="5749351"/>
          </a:xfrm>
          <a:prstGeom prst="rect">
            <a:avLst/>
          </a:prstGeom>
          <a:noFill/>
          <a:ln>
            <a:noFill/>
          </a:ln>
        </p:spPr>
      </p:pic>
      <p:sp>
        <p:nvSpPr>
          <p:cNvPr id="812" name="Google Shape;812;p109"/>
          <p:cNvSpPr txBox="1">
            <a:spLocks noGrp="1"/>
          </p:cNvSpPr>
          <p:nvPr>
            <p:ph type="body" idx="4294967295"/>
          </p:nvPr>
        </p:nvSpPr>
        <p:spPr>
          <a:xfrm>
            <a:off x="433975" y="1082175"/>
            <a:ext cx="7988100" cy="3686700"/>
          </a:xfrm>
          <a:prstGeom prst="rect">
            <a:avLst/>
          </a:prstGeom>
        </p:spPr>
        <p:txBody>
          <a:bodyPr spcFirstLastPara="1" wrap="square" lIns="91425" tIns="91425" rIns="91425" bIns="91425" anchor="t" anchorCtr="0">
            <a:noAutofit/>
          </a:bodyPr>
          <a:lstStyle/>
          <a:p>
            <a:pPr marL="0" lvl="0" indent="0" algn="ctr" rtl="0">
              <a:spcBef>
                <a:spcPts val="440"/>
              </a:spcBef>
              <a:spcAft>
                <a:spcPts val="0"/>
              </a:spcAft>
              <a:buNone/>
            </a:pPr>
            <a:r>
              <a:rPr lang="en-US"/>
              <a:t>Strong standards and quality curriculum are important. But </a:t>
            </a:r>
            <a:r>
              <a:rPr lang="en-US" b="1">
                <a:solidFill>
                  <a:srgbClr val="1C9963"/>
                </a:solidFill>
              </a:rPr>
              <a:t>no curriculum teaches itself</a:t>
            </a:r>
            <a:r>
              <a:rPr lang="en-US"/>
              <a:t>, and standards do not operate independently of professionals’ use of them. To implement standards and curriculum effectively, </a:t>
            </a:r>
            <a:r>
              <a:rPr lang="en-US" b="1">
                <a:solidFill>
                  <a:srgbClr val="1C9963"/>
                </a:solidFill>
              </a:rPr>
              <a:t>school systems depend upon the work of skilled teachers who understand the subject matter</a:t>
            </a:r>
            <a:r>
              <a:rPr lang="en-US"/>
              <a:t>. How well teachers know mathematics is central to their capacity to use instructional materials wisely, to assess students’ progress, and to make sound judgments about presentation, emphasis, and sequencing.</a:t>
            </a:r>
            <a:endParaRPr/>
          </a:p>
        </p:txBody>
      </p:sp>
      <p:sp>
        <p:nvSpPr>
          <p:cNvPr id="813" name="Google Shape;813;p109"/>
          <p:cNvSpPr txBox="1"/>
          <p:nvPr/>
        </p:nvSpPr>
        <p:spPr>
          <a:xfrm>
            <a:off x="5641425" y="6033875"/>
            <a:ext cx="3404700" cy="42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480"/>
              </a:spcBef>
              <a:spcAft>
                <a:spcPts val="0"/>
              </a:spcAft>
              <a:buNone/>
            </a:pPr>
            <a:r>
              <a:rPr lang="en-US" sz="1800">
                <a:solidFill>
                  <a:srgbClr val="3F3F39"/>
                </a:solidFill>
                <a:latin typeface="Lucida Sans"/>
                <a:ea typeface="Lucida Sans"/>
                <a:cs typeface="Lucida Sans"/>
                <a:sym typeface="Lucida Sans"/>
              </a:rPr>
              <a:t>Deborah Loewenberg Ball</a:t>
            </a:r>
            <a:endParaRPr sz="1800">
              <a:solidFill>
                <a:srgbClr val="3F3F39"/>
              </a:solidFill>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0"/>
          <p:cNvSpPr txBox="1">
            <a:spLocks noGrp="1"/>
          </p:cNvSpPr>
          <p:nvPr>
            <p:ph type="title"/>
          </p:nvPr>
        </p:nvSpPr>
        <p:spPr>
          <a:xfrm>
            <a:off x="216575" y="2501850"/>
            <a:ext cx="8620500" cy="278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FFFFFF"/>
                </a:solidFill>
              </a:rPr>
              <a:t>Poll Question: </a:t>
            </a:r>
            <a:endParaRPr sz="3000">
              <a:solidFill>
                <a:srgbClr val="FFFFFF"/>
              </a:solidFill>
            </a:endParaRPr>
          </a:p>
          <a:p>
            <a:pPr marL="0" lvl="0" indent="0" algn="l" rtl="0">
              <a:spcBef>
                <a:spcPts val="0"/>
              </a:spcBef>
              <a:spcAft>
                <a:spcPts val="0"/>
              </a:spcAft>
              <a:buNone/>
            </a:pPr>
            <a:r>
              <a:rPr lang="en-US" sz="3000" i="1">
                <a:solidFill>
                  <a:srgbClr val="FFFFFF"/>
                </a:solidFill>
              </a:rPr>
              <a:t>Have you ever had to dig into a math topic in order to prepare to teach it? How did you (or would you) deepen your content knowledge? </a:t>
            </a:r>
            <a:r>
              <a:rPr lang="en-US" sz="3000">
                <a:solidFill>
                  <a:srgbClr val="FFFFFF"/>
                </a:solidFill>
              </a:rPr>
              <a:t>  </a:t>
            </a:r>
            <a:endParaRPr sz="3000">
              <a:solidFill>
                <a:srgbClr val="FFFFFF"/>
              </a:solidFill>
            </a:endParaRPr>
          </a:p>
          <a:p>
            <a:pPr marL="0" lvl="0" indent="0" algn="l" rtl="0">
              <a:spcBef>
                <a:spcPts val="0"/>
              </a:spcBef>
              <a:spcAft>
                <a:spcPts val="0"/>
              </a:spcAft>
              <a:buNone/>
            </a:pPr>
            <a:endParaRPr sz="12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I did the math myself</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I worked with a colleague</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I watched a video (YouTube, Khan Academy, LearnZillion, etc.)</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I read about it (in the textbook, in the Progression Documents, etc.)</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Other</a:t>
            </a:r>
            <a:endParaRPr sz="3000">
              <a:solidFill>
                <a:srgbClr val="FFFFFF"/>
              </a:solidFill>
            </a:endParaRPr>
          </a:p>
        </p:txBody>
      </p:sp>
      <p:pic>
        <p:nvPicPr>
          <p:cNvPr id="820" name="Google Shape;820;p110"/>
          <p:cNvPicPr preferRelativeResize="0"/>
          <p:nvPr/>
        </p:nvPicPr>
        <p:blipFill>
          <a:blip r:embed="rId3">
            <a:alphaModFix/>
          </a:blip>
          <a:stretch>
            <a:fillRect/>
          </a:stretch>
        </p:blipFill>
        <p:spPr>
          <a:xfrm>
            <a:off x="6298774" y="224275"/>
            <a:ext cx="2538300" cy="1312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1"/>
          <p:cNvSpPr txBox="1">
            <a:spLocks noGrp="1"/>
          </p:cNvSpPr>
          <p:nvPr>
            <p:ph type="title"/>
          </p:nvPr>
        </p:nvSpPr>
        <p:spPr>
          <a:xfrm>
            <a:off x="216568" y="2829678"/>
            <a:ext cx="8620500" cy="8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How can we deepen our mathematical content knowledge?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12"/>
          <p:cNvSpPr txBox="1">
            <a:spLocks noGrp="1"/>
          </p:cNvSpPr>
          <p:nvPr>
            <p:ph type="title"/>
          </p:nvPr>
        </p:nvSpPr>
        <p:spPr>
          <a:xfrm>
            <a:off x="216575" y="2599575"/>
            <a:ext cx="8620500" cy="135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Kristin Gray</a:t>
            </a:r>
            <a:endParaRPr/>
          </a:p>
          <a:p>
            <a:pPr marL="0" marR="0" lvl="0" indent="0" algn="l" rtl="0">
              <a:lnSpc>
                <a:spcPct val="100000"/>
              </a:lnSpc>
              <a:spcBef>
                <a:spcPts val="0"/>
              </a:spcBef>
              <a:spcAft>
                <a:spcPts val="0"/>
              </a:spcAft>
              <a:buClr>
                <a:schemeClr val="lt1"/>
              </a:buClr>
              <a:buSzPts val="2800"/>
              <a:buFont typeface="Allerta"/>
              <a:buNone/>
            </a:pPr>
            <a:r>
              <a:rPr lang="en-US" i="1"/>
              <a:t>Director of K-5 Curriculum &amp;</a:t>
            </a:r>
            <a:endParaRPr i="1"/>
          </a:p>
          <a:p>
            <a:pPr marL="0" marR="0" lvl="0" indent="0" algn="l" rtl="0">
              <a:lnSpc>
                <a:spcPct val="100000"/>
              </a:lnSpc>
              <a:spcBef>
                <a:spcPts val="0"/>
              </a:spcBef>
              <a:spcAft>
                <a:spcPts val="0"/>
              </a:spcAft>
              <a:buClr>
                <a:schemeClr val="lt1"/>
              </a:buClr>
              <a:buSzPts val="2800"/>
              <a:buFont typeface="Allerta"/>
              <a:buNone/>
            </a:pPr>
            <a:r>
              <a:rPr lang="en-US" i="1"/>
              <a:t>Professional Learning</a:t>
            </a:r>
            <a:endParaRPr i="1"/>
          </a:p>
          <a:p>
            <a:pPr marL="0" marR="0" lvl="0" indent="0" algn="l" rtl="0">
              <a:lnSpc>
                <a:spcPct val="100000"/>
              </a:lnSpc>
              <a:spcBef>
                <a:spcPts val="0"/>
              </a:spcBef>
              <a:spcAft>
                <a:spcPts val="0"/>
              </a:spcAft>
              <a:buClr>
                <a:schemeClr val="lt1"/>
              </a:buClr>
              <a:buSzPts val="2800"/>
              <a:buFont typeface="Allerta"/>
              <a:buNone/>
            </a:pPr>
            <a:r>
              <a:rPr lang="en-US" i="1"/>
              <a:t>Illustrative Mathematics</a:t>
            </a:r>
            <a:endParaRPr i="1"/>
          </a:p>
        </p:txBody>
      </p:sp>
      <p:sp>
        <p:nvSpPr>
          <p:cNvPr id="833" name="Google Shape;833;p112"/>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834" name="Google Shape;834;p112"/>
          <p:cNvPicPr preferRelativeResize="0"/>
          <p:nvPr/>
        </p:nvPicPr>
        <p:blipFill>
          <a:blip r:embed="rId3">
            <a:alphaModFix/>
          </a:blip>
          <a:stretch>
            <a:fillRect/>
          </a:stretch>
        </p:blipFill>
        <p:spPr>
          <a:xfrm>
            <a:off x="5486375" y="1478287"/>
            <a:ext cx="2726674" cy="3593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113"/>
          <p:cNvPicPr preferRelativeResize="0"/>
          <p:nvPr/>
        </p:nvPicPr>
        <p:blipFill>
          <a:blip r:embed="rId3">
            <a:alphaModFix/>
          </a:blip>
          <a:stretch>
            <a:fillRect/>
          </a:stretch>
        </p:blipFill>
        <p:spPr>
          <a:xfrm>
            <a:off x="762237" y="442437"/>
            <a:ext cx="7619526" cy="5515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696" name="Google Shape;696;p9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Your host from the </a:t>
            </a:r>
            <a:r>
              <a:rPr lang="en-US" dirty="0"/>
              <a:t>Professional Learning Team</a:t>
            </a:r>
            <a:endParaRPr sz="2200" b="0" i="0" u="none" strike="noStrike" cap="none" dirty="0">
              <a:solidFill>
                <a:srgbClr val="595959"/>
              </a:solidFill>
              <a:latin typeface="Lucida Sans"/>
              <a:ea typeface="Lucida Sans"/>
              <a:cs typeface="Lucida Sans"/>
              <a:sym typeface="Lucida Sans"/>
            </a:endParaRPr>
          </a:p>
          <a:p>
            <a:pPr marL="457200" marR="0" lvl="0" indent="-368300" algn="l" rtl="0">
              <a:spcBef>
                <a:spcPts val="0"/>
              </a:spcBef>
              <a:spcAft>
                <a:spcPts val="0"/>
              </a:spcAft>
              <a:buClr>
                <a:srgbClr val="3F3F39"/>
              </a:buClr>
              <a:buSzPts val="2200"/>
              <a:buFont typeface="Lucida Sans"/>
              <a:buChar char="●"/>
            </a:pPr>
            <a:r>
              <a:rPr lang="en-US" dirty="0"/>
              <a:t>Nicole Bravo, Project Manager </a:t>
            </a:r>
            <a:endParaRPr dirty="0"/>
          </a:p>
          <a:p>
            <a:pPr marL="0" marR="0" lvl="0" indent="0" algn="l" rtl="0">
              <a:spcBef>
                <a:spcPts val="0"/>
              </a:spcBef>
              <a:spcAft>
                <a:spcPts val="0"/>
              </a:spcAft>
              <a:buNone/>
            </a:pPr>
            <a:endParaRPr dirty="0"/>
          </a:p>
          <a:p>
            <a:pPr marL="0" marR="0" lvl="0" indent="0" algn="l" rtl="0">
              <a:spcBef>
                <a:spcPts val="0"/>
              </a:spcBef>
              <a:spcAft>
                <a:spcPts val="0"/>
              </a:spcAft>
              <a:buClr>
                <a:srgbClr val="3F3F39"/>
              </a:buClr>
              <a:buSzPts val="550"/>
              <a:buFont typeface="Arial"/>
              <a:buNone/>
            </a:pPr>
            <a:endParaRPr sz="2200" b="0" i="0" u="none" strike="noStrike" cap="none" dirty="0">
              <a:solidFill>
                <a:srgbClr val="595959"/>
              </a:solidFill>
              <a:latin typeface="Lucida Sans"/>
              <a:ea typeface="Lucida Sans"/>
              <a:cs typeface="Lucida Sans"/>
              <a:sym typeface="Lucida Sans"/>
            </a:endParaRPr>
          </a:p>
          <a:p>
            <a:pPr marL="0" marR="0" lvl="0" indent="0" algn="l" rtl="0">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This Month’s Guests - </a:t>
            </a:r>
            <a:endParaRPr sz="2200" b="0" i="0" u="none" strike="noStrike" cap="none" dirty="0">
              <a:solidFill>
                <a:srgbClr val="595959"/>
              </a:solidFill>
              <a:latin typeface="Lucida Sans"/>
              <a:ea typeface="Lucida Sans"/>
              <a:cs typeface="Lucida Sans"/>
              <a:sym typeface="Lucida Sans"/>
            </a:endParaRPr>
          </a:p>
          <a:p>
            <a:pPr marL="457200" marR="0" lvl="0" indent="-368300" algn="l" rtl="0">
              <a:spcBef>
                <a:spcPts val="0"/>
              </a:spcBef>
              <a:spcAft>
                <a:spcPts val="0"/>
              </a:spcAft>
              <a:buClr>
                <a:srgbClr val="3F3F39"/>
              </a:buClr>
              <a:buSzPts val="2200"/>
              <a:buFont typeface="Lucida Sans"/>
              <a:buChar char="●"/>
            </a:pPr>
            <a:r>
              <a:rPr lang="en-US" dirty="0"/>
              <a:t>Jennie Beltramini, Mathematics Specialist </a:t>
            </a:r>
            <a:endParaRPr dirty="0"/>
          </a:p>
          <a:p>
            <a:pPr marL="457200" marR="0" lvl="0" indent="-368300" algn="l" rtl="0">
              <a:spcBef>
                <a:spcPts val="0"/>
              </a:spcBef>
              <a:spcAft>
                <a:spcPts val="0"/>
              </a:spcAft>
              <a:buClr>
                <a:srgbClr val="3F3F39"/>
              </a:buClr>
              <a:buSzPts val="2200"/>
              <a:buFont typeface="Lucida Sans"/>
              <a:buChar char="●"/>
            </a:pPr>
            <a:r>
              <a:rPr lang="en-US" dirty="0"/>
              <a:t>Kristin Gray, Director K-5 Curriculum and Professional Learning, Illustrative Mathematics </a:t>
            </a:r>
            <a:endParaRPr dirty="0"/>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dirty="0">
              <a:solidFill>
                <a:srgbClr val="3F3F39"/>
              </a:solidFill>
              <a:latin typeface="Lucida Sans"/>
              <a:ea typeface="Lucida Sans"/>
              <a:cs typeface="Lucida Sans"/>
              <a:sym typeface="Lucida Sans"/>
            </a:endParaRPr>
          </a:p>
        </p:txBody>
      </p:sp>
      <p:pic>
        <p:nvPicPr>
          <p:cNvPr id="697" name="Google Shape;697;p96"/>
          <p:cNvPicPr preferRelativeResize="0"/>
          <p:nvPr/>
        </p:nvPicPr>
        <p:blipFill>
          <a:blip r:embed="rId3">
            <a:alphaModFix/>
          </a:blip>
          <a:stretch>
            <a:fillRect/>
          </a:stretch>
        </p:blipFill>
        <p:spPr>
          <a:xfrm>
            <a:off x="5339003" y="4666675"/>
            <a:ext cx="3255150" cy="1559750"/>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4"/>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Reflecting on the Math</a:t>
            </a:r>
            <a:endParaRPr sz="2800"/>
          </a:p>
        </p:txBody>
      </p:sp>
      <p:sp>
        <p:nvSpPr>
          <p:cNvPr id="847" name="Google Shape;847;p114"/>
          <p:cNvSpPr txBox="1">
            <a:spLocks noGrp="1"/>
          </p:cNvSpPr>
          <p:nvPr>
            <p:ph type="body" idx="1"/>
          </p:nvPr>
        </p:nvSpPr>
        <p:spPr>
          <a:xfrm>
            <a:off x="304800" y="1322025"/>
            <a:ext cx="8289900" cy="47751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SzPts val="2200"/>
              <a:buFont typeface="Lucida Sans"/>
              <a:buAutoNum type="arabicPeriod"/>
            </a:pPr>
            <a:r>
              <a:rPr lang="en-US"/>
              <a:t>What ideas would students need to understand to be successful in this task?</a:t>
            </a:r>
            <a:endParaRPr/>
          </a:p>
          <a:p>
            <a:pPr marL="457200" lvl="0" indent="-368300" algn="l" rtl="0">
              <a:lnSpc>
                <a:spcPct val="100000"/>
              </a:lnSpc>
              <a:spcBef>
                <a:spcPts val="2000"/>
              </a:spcBef>
              <a:spcAft>
                <a:spcPts val="0"/>
              </a:spcAft>
              <a:buSzPts val="2200"/>
              <a:buFont typeface="Lucida Sans"/>
              <a:buAutoNum type="arabicPeriod"/>
            </a:pPr>
            <a:r>
              <a:rPr lang="en-US"/>
              <a:t>What math was the task addressing specifically?</a:t>
            </a:r>
            <a:endParaRPr/>
          </a:p>
          <a:p>
            <a:pPr marL="457200" marR="4570528" lvl="0" indent="-368300" algn="l" rtl="0">
              <a:lnSpc>
                <a:spcPct val="100000"/>
              </a:lnSpc>
              <a:spcBef>
                <a:spcPts val="2000"/>
              </a:spcBef>
              <a:spcAft>
                <a:spcPts val="0"/>
              </a:spcAft>
              <a:buSzPts val="2200"/>
              <a:buFont typeface="Lucida Sans"/>
              <a:buAutoNum type="arabicPeriod"/>
            </a:pPr>
            <a:r>
              <a:rPr lang="en-US"/>
              <a:t>What understandings is it building on?</a:t>
            </a:r>
            <a:endParaRPr/>
          </a:p>
          <a:p>
            <a:pPr marL="457200" marR="4570528" lvl="0" indent="-368300" algn="l" rtl="0">
              <a:lnSpc>
                <a:spcPct val="100000"/>
              </a:lnSpc>
              <a:spcBef>
                <a:spcPts val="2000"/>
              </a:spcBef>
              <a:spcAft>
                <a:spcPts val="2000"/>
              </a:spcAft>
              <a:buSzPts val="2200"/>
              <a:buFont typeface="Lucida Sans"/>
              <a:buAutoNum type="arabicPeriod"/>
            </a:pPr>
            <a:r>
              <a:rPr lang="en-US"/>
              <a:t>What understandings is it building toward?</a:t>
            </a:r>
            <a:endParaRPr/>
          </a:p>
        </p:txBody>
      </p:sp>
      <p:pic>
        <p:nvPicPr>
          <p:cNvPr id="848" name="Google Shape;848;p114"/>
          <p:cNvPicPr preferRelativeResize="0"/>
          <p:nvPr/>
        </p:nvPicPr>
        <p:blipFill>
          <a:blip r:embed="rId3">
            <a:alphaModFix/>
          </a:blip>
          <a:stretch>
            <a:fillRect/>
          </a:stretch>
        </p:blipFill>
        <p:spPr>
          <a:xfrm>
            <a:off x="4708875" y="3046849"/>
            <a:ext cx="3781148" cy="2587975"/>
          </a:xfrm>
          <a:prstGeom prst="rect">
            <a:avLst/>
          </a:prstGeom>
          <a:noFill/>
          <a:ln>
            <a:noFill/>
          </a:ln>
        </p:spPr>
      </p:pic>
      <p:grpSp>
        <p:nvGrpSpPr>
          <p:cNvPr id="849" name="Google Shape;849;p114"/>
          <p:cNvGrpSpPr/>
          <p:nvPr/>
        </p:nvGrpSpPr>
        <p:grpSpPr>
          <a:xfrm>
            <a:off x="573325" y="4709725"/>
            <a:ext cx="3682075" cy="1828200"/>
            <a:chOff x="304800" y="4689050"/>
            <a:chExt cx="3682075" cy="1828200"/>
          </a:xfrm>
        </p:grpSpPr>
        <p:pic>
          <p:nvPicPr>
            <p:cNvPr id="850" name="Google Shape;850;p114"/>
            <p:cNvPicPr preferRelativeResize="0"/>
            <p:nvPr/>
          </p:nvPicPr>
          <p:blipFill>
            <a:blip r:embed="rId4">
              <a:alphaModFix/>
            </a:blip>
            <a:stretch>
              <a:fillRect/>
            </a:stretch>
          </p:blipFill>
          <p:spPr>
            <a:xfrm>
              <a:off x="304800" y="5187950"/>
              <a:ext cx="626900" cy="626900"/>
            </a:xfrm>
            <a:prstGeom prst="rect">
              <a:avLst/>
            </a:prstGeom>
            <a:noFill/>
            <a:ln>
              <a:noFill/>
            </a:ln>
          </p:spPr>
        </p:pic>
        <p:sp>
          <p:nvSpPr>
            <p:cNvPr id="851" name="Google Shape;851;p114"/>
            <p:cNvSpPr/>
            <p:nvPr/>
          </p:nvSpPr>
          <p:spPr>
            <a:xfrm>
              <a:off x="1198075" y="4689050"/>
              <a:ext cx="2788800" cy="1828200"/>
            </a:xfrm>
            <a:prstGeom prst="wedgeEllipseCallout">
              <a:avLst>
                <a:gd name="adj1" fmla="val -63492"/>
                <a:gd name="adj2" fmla="val 29741"/>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rgbClr val="444444"/>
                  </a:solidFill>
                  <a:latin typeface="Caveat Brush"/>
                  <a:ea typeface="Caveat Brush"/>
                  <a:cs typeface="Caveat Brush"/>
                  <a:sym typeface="Caveat Brush"/>
                </a:rPr>
                <a:t>Use the “Group Chat” widget to share some of your thoughts!</a:t>
              </a:r>
              <a:endParaRPr sz="2000">
                <a:solidFill>
                  <a:srgbClr val="444444"/>
                </a:solidFill>
                <a:latin typeface="Caveat Brush"/>
                <a:ea typeface="Caveat Brush"/>
                <a:cs typeface="Caveat Brush"/>
                <a:sym typeface="Caveat Brush"/>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000"/>
                                        <p:tgtEl>
                                          <p:spTgt spid="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5"/>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The Coherence Map</a:t>
            </a:r>
            <a:endParaRPr sz="2800"/>
          </a:p>
        </p:txBody>
      </p:sp>
      <p:pic>
        <p:nvPicPr>
          <p:cNvPr id="858" name="Google Shape;858;p115"/>
          <p:cNvPicPr preferRelativeResize="0"/>
          <p:nvPr/>
        </p:nvPicPr>
        <p:blipFill>
          <a:blip r:embed="rId3">
            <a:alphaModFix/>
          </a:blip>
          <a:stretch>
            <a:fillRect/>
          </a:stretch>
        </p:blipFill>
        <p:spPr>
          <a:xfrm>
            <a:off x="171450" y="1417638"/>
            <a:ext cx="8839199" cy="4657740"/>
          </a:xfrm>
          <a:prstGeom prst="rect">
            <a:avLst/>
          </a:prstGeom>
          <a:noFill/>
          <a:ln>
            <a:noFill/>
          </a:ln>
        </p:spPr>
      </p:pic>
      <p:sp>
        <p:nvSpPr>
          <p:cNvPr id="859" name="Google Shape;859;p115"/>
          <p:cNvSpPr/>
          <p:nvPr/>
        </p:nvSpPr>
        <p:spPr>
          <a:xfrm>
            <a:off x="1449800" y="1661575"/>
            <a:ext cx="1645200" cy="1042500"/>
          </a:xfrm>
          <a:prstGeom prst="ellipse">
            <a:avLst/>
          </a:prstGeom>
          <a:noFill/>
          <a:ln w="28575"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5"/>
          <p:cNvSpPr/>
          <p:nvPr/>
        </p:nvSpPr>
        <p:spPr>
          <a:xfrm>
            <a:off x="3345225" y="2595875"/>
            <a:ext cx="1645200" cy="1042500"/>
          </a:xfrm>
          <a:prstGeom prst="ellipse">
            <a:avLst/>
          </a:prstGeom>
          <a:noFill/>
          <a:ln w="28575"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5"/>
          <p:cNvSpPr/>
          <p:nvPr/>
        </p:nvSpPr>
        <p:spPr>
          <a:xfrm>
            <a:off x="7365450" y="3638375"/>
            <a:ext cx="1645200" cy="1042500"/>
          </a:xfrm>
          <a:prstGeom prst="ellipse">
            <a:avLst/>
          </a:prstGeom>
          <a:noFill/>
          <a:ln w="28575"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16"/>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The Progression of Learning</a:t>
            </a:r>
            <a:endParaRPr sz="2800"/>
          </a:p>
        </p:txBody>
      </p:sp>
      <p:pic>
        <p:nvPicPr>
          <p:cNvPr id="868" name="Google Shape;868;p116"/>
          <p:cNvPicPr preferRelativeResize="0"/>
          <p:nvPr/>
        </p:nvPicPr>
        <p:blipFill>
          <a:blip r:embed="rId3">
            <a:alphaModFix/>
          </a:blip>
          <a:stretch>
            <a:fillRect/>
          </a:stretch>
        </p:blipFill>
        <p:spPr>
          <a:xfrm>
            <a:off x="1861064" y="1595602"/>
            <a:ext cx="5421854" cy="47046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17"/>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Reading Excerpts and Reflecting </a:t>
            </a:r>
            <a:endParaRPr sz="2800"/>
          </a:p>
        </p:txBody>
      </p:sp>
      <p:sp>
        <p:nvSpPr>
          <p:cNvPr id="875" name="Google Shape;875;p117"/>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a:t>Read excerpts of the progressions at vertical grade levels:</a:t>
            </a:r>
            <a:endParaRPr sz="2400"/>
          </a:p>
          <a:p>
            <a:pPr marL="457200" marR="3816540" lvl="0" indent="-381000" algn="l" rtl="0">
              <a:lnSpc>
                <a:spcPct val="100000"/>
              </a:lnSpc>
              <a:spcBef>
                <a:spcPts val="2000"/>
              </a:spcBef>
              <a:spcAft>
                <a:spcPts val="0"/>
              </a:spcAft>
              <a:buSzPts val="2400"/>
              <a:buChar char="•"/>
            </a:pPr>
            <a:r>
              <a:rPr lang="en-US" sz="2400"/>
              <a:t>What big ideas stand out to you while reading your grade level section of the progression?</a:t>
            </a:r>
            <a:endParaRPr sz="2400"/>
          </a:p>
          <a:p>
            <a:pPr marL="457200" marR="3816540" lvl="0" indent="-381000" algn="l" rtl="0">
              <a:lnSpc>
                <a:spcPct val="100000"/>
              </a:lnSpc>
              <a:spcBef>
                <a:spcPts val="2000"/>
              </a:spcBef>
              <a:spcAft>
                <a:spcPts val="2000"/>
              </a:spcAft>
              <a:buSzPts val="2400"/>
              <a:buChar char="•"/>
            </a:pPr>
            <a:r>
              <a:rPr lang="en-US" sz="2400"/>
              <a:t>Where do you see similarities or connections between the grade levels?</a:t>
            </a:r>
            <a:endParaRPr sz="2400"/>
          </a:p>
        </p:txBody>
      </p:sp>
      <p:pic>
        <p:nvPicPr>
          <p:cNvPr id="876" name="Google Shape;876;p117"/>
          <p:cNvPicPr preferRelativeResize="0"/>
          <p:nvPr/>
        </p:nvPicPr>
        <p:blipFill>
          <a:blip r:embed="rId3">
            <a:alphaModFix/>
          </a:blip>
          <a:stretch>
            <a:fillRect/>
          </a:stretch>
        </p:blipFill>
        <p:spPr>
          <a:xfrm>
            <a:off x="5293798" y="2627225"/>
            <a:ext cx="3583499" cy="2943351"/>
          </a:xfrm>
          <a:prstGeom prst="rect">
            <a:avLst/>
          </a:prstGeom>
          <a:noFill/>
          <a:ln>
            <a:noFill/>
          </a:ln>
        </p:spPr>
      </p:pic>
      <p:pic>
        <p:nvPicPr>
          <p:cNvPr id="877" name="Google Shape;877;p117"/>
          <p:cNvPicPr preferRelativeResize="0"/>
          <p:nvPr/>
        </p:nvPicPr>
        <p:blipFill>
          <a:blip r:embed="rId4">
            <a:alphaModFix/>
          </a:blip>
          <a:stretch>
            <a:fillRect/>
          </a:stretch>
        </p:blipFill>
        <p:spPr>
          <a:xfrm>
            <a:off x="6148925" y="587150"/>
            <a:ext cx="518000" cy="518000"/>
          </a:xfrm>
          <a:prstGeom prst="rect">
            <a:avLst/>
          </a:prstGeom>
          <a:noFill/>
          <a:ln>
            <a:noFill/>
          </a:ln>
        </p:spPr>
      </p:pic>
      <p:sp>
        <p:nvSpPr>
          <p:cNvPr id="6" name="TextBox 5"/>
          <p:cNvSpPr txBox="1"/>
          <p:nvPr/>
        </p:nvSpPr>
        <p:spPr>
          <a:xfrm>
            <a:off x="5514975" y="121336"/>
            <a:ext cx="3495675" cy="276999"/>
          </a:xfrm>
          <a:prstGeom prst="rect">
            <a:avLst/>
          </a:prstGeom>
          <a:noFill/>
        </p:spPr>
        <p:txBody>
          <a:bodyPr wrap="square" rtlCol="0">
            <a:spAutoFit/>
          </a:bodyPr>
          <a:lstStyle/>
          <a:p>
            <a:r>
              <a:rPr lang="en-US" sz="1200" dirty="0">
                <a:latin typeface="Lucida Sans" panose="020B0602030504020204" pitchFamily="34" charset="0"/>
                <a:hlinkClick r:id="rId5"/>
              </a:rPr>
              <a:t>http://ime.math.arizona.edu/progressions/</a:t>
            </a:r>
            <a:r>
              <a:rPr lang="en-US" sz="1200" dirty="0">
                <a:latin typeface="Lucida Sans" panose="020B060203050402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18"/>
          <p:cNvPicPr preferRelativeResize="0"/>
          <p:nvPr/>
        </p:nvPicPr>
        <p:blipFill>
          <a:blip r:embed="rId3">
            <a:alphaModFix/>
          </a:blip>
          <a:stretch>
            <a:fillRect/>
          </a:stretch>
        </p:blipFill>
        <p:spPr>
          <a:xfrm>
            <a:off x="224700" y="204050"/>
            <a:ext cx="6543675" cy="1981200"/>
          </a:xfrm>
          <a:prstGeom prst="rect">
            <a:avLst/>
          </a:prstGeom>
          <a:noFill/>
          <a:ln>
            <a:noFill/>
          </a:ln>
          <a:effectLst>
            <a:outerShdw blurRad="285750" dist="47625" dir="5400000" algn="bl" rotWithShape="0">
              <a:srgbClr val="000000">
                <a:alpha val="50000"/>
              </a:srgbClr>
            </a:outerShdw>
          </a:effectLst>
        </p:spPr>
      </p:pic>
      <p:pic>
        <p:nvPicPr>
          <p:cNvPr id="884" name="Google Shape;884;p118"/>
          <p:cNvPicPr preferRelativeResize="0"/>
          <p:nvPr/>
        </p:nvPicPr>
        <p:blipFill>
          <a:blip r:embed="rId4">
            <a:alphaModFix/>
          </a:blip>
          <a:stretch>
            <a:fillRect/>
          </a:stretch>
        </p:blipFill>
        <p:spPr>
          <a:xfrm>
            <a:off x="2373000" y="1449400"/>
            <a:ext cx="6505575" cy="2171700"/>
          </a:xfrm>
          <a:prstGeom prst="rect">
            <a:avLst/>
          </a:prstGeom>
          <a:noFill/>
          <a:ln>
            <a:noFill/>
          </a:ln>
          <a:effectLst>
            <a:outerShdw blurRad="285750" dist="47625" dir="5400000" algn="bl" rotWithShape="0">
              <a:srgbClr val="000000">
                <a:alpha val="50000"/>
              </a:srgbClr>
            </a:outerShdw>
          </a:effectLst>
        </p:spPr>
      </p:pic>
      <p:pic>
        <p:nvPicPr>
          <p:cNvPr id="885" name="Google Shape;885;p118"/>
          <p:cNvPicPr preferRelativeResize="0"/>
          <p:nvPr/>
        </p:nvPicPr>
        <p:blipFill>
          <a:blip r:embed="rId5">
            <a:alphaModFix/>
          </a:blip>
          <a:stretch>
            <a:fillRect/>
          </a:stretch>
        </p:blipFill>
        <p:spPr>
          <a:xfrm>
            <a:off x="648700" y="2585750"/>
            <a:ext cx="6119676" cy="3828125"/>
          </a:xfrm>
          <a:prstGeom prst="rect">
            <a:avLst/>
          </a:prstGeom>
          <a:noFill/>
          <a:ln>
            <a:noFill/>
          </a:ln>
          <a:effectLst>
            <a:outerShdw blurRad="285750" dist="47625"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4"/>
                                        </p:tgtEl>
                                        <p:attrNameLst>
                                          <p:attrName>style.visibility</p:attrName>
                                        </p:attrNameLst>
                                      </p:cBhvr>
                                      <p:to>
                                        <p:strVal val="visible"/>
                                      </p:to>
                                    </p:set>
                                    <p:anim calcmode="lin" valueType="num">
                                      <p:cBhvr additive="base">
                                        <p:cTn id="7" dur="1000"/>
                                        <p:tgtEl>
                                          <p:spTgt spid="88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5"/>
                                        </p:tgtEl>
                                        <p:attrNameLst>
                                          <p:attrName>style.visibility</p:attrName>
                                        </p:attrNameLst>
                                      </p:cBhvr>
                                      <p:to>
                                        <p:strVal val="visible"/>
                                      </p:to>
                                    </p:set>
                                    <p:anim calcmode="lin" valueType="num">
                                      <p:cBhvr additive="base">
                                        <p:cTn id="12" dur="1000"/>
                                        <p:tgtEl>
                                          <p:spTgt spid="8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1" name="Google Shape;891;p119"/>
          <p:cNvGrpSpPr/>
          <p:nvPr/>
        </p:nvGrpSpPr>
        <p:grpSpPr>
          <a:xfrm>
            <a:off x="304800" y="1509628"/>
            <a:ext cx="4404245" cy="3595922"/>
            <a:chOff x="304755" y="1417693"/>
            <a:chExt cx="4404245" cy="3595922"/>
          </a:xfrm>
        </p:grpSpPr>
        <p:grpSp>
          <p:nvGrpSpPr>
            <p:cNvPr id="892" name="Google Shape;892;p119"/>
            <p:cNvGrpSpPr/>
            <p:nvPr/>
          </p:nvGrpSpPr>
          <p:grpSpPr>
            <a:xfrm>
              <a:off x="304755" y="1417693"/>
              <a:ext cx="4404245" cy="3595922"/>
              <a:chOff x="1169450" y="1155913"/>
              <a:chExt cx="6805076" cy="5135564"/>
            </a:xfrm>
          </p:grpSpPr>
          <p:pic>
            <p:nvPicPr>
              <p:cNvPr id="893" name="Google Shape;893;p119"/>
              <p:cNvPicPr preferRelativeResize="0"/>
              <p:nvPr/>
            </p:nvPicPr>
            <p:blipFill>
              <a:blip r:embed="rId3">
                <a:alphaModFix/>
              </a:blip>
              <a:stretch>
                <a:fillRect/>
              </a:stretch>
            </p:blipFill>
            <p:spPr>
              <a:xfrm>
                <a:off x="1169450" y="1155913"/>
                <a:ext cx="6805076" cy="5135564"/>
              </a:xfrm>
              <a:prstGeom prst="rect">
                <a:avLst/>
              </a:prstGeom>
              <a:noFill/>
              <a:ln w="9525" cap="flat" cmpd="sng">
                <a:solidFill>
                  <a:schemeClr val="dk2"/>
                </a:solidFill>
                <a:prstDash val="solid"/>
                <a:round/>
                <a:headEnd type="none" w="sm" len="sm"/>
                <a:tailEnd type="none" w="sm" len="sm"/>
              </a:ln>
            </p:spPr>
          </p:pic>
          <p:sp>
            <p:nvSpPr>
              <p:cNvPr id="894" name="Google Shape;894;p119"/>
              <p:cNvSpPr/>
              <p:nvPr/>
            </p:nvSpPr>
            <p:spPr>
              <a:xfrm>
                <a:off x="7106475" y="1341775"/>
                <a:ext cx="579900" cy="51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5" name="Google Shape;895;p119"/>
            <p:cNvPicPr preferRelativeResize="0"/>
            <p:nvPr/>
          </p:nvPicPr>
          <p:blipFill>
            <a:blip r:embed="rId4">
              <a:alphaModFix/>
            </a:blip>
            <a:stretch>
              <a:fillRect/>
            </a:stretch>
          </p:blipFill>
          <p:spPr>
            <a:xfrm>
              <a:off x="4138800" y="1501100"/>
              <a:ext cx="467825" cy="328025"/>
            </a:xfrm>
            <a:prstGeom prst="rect">
              <a:avLst/>
            </a:prstGeom>
            <a:noFill/>
            <a:ln>
              <a:noFill/>
            </a:ln>
          </p:spPr>
        </p:pic>
      </p:grpSp>
      <p:sp>
        <p:nvSpPr>
          <p:cNvPr id="896" name="Google Shape;896;p119"/>
          <p:cNvSpPr txBox="1">
            <a:spLocks noGrp="1"/>
          </p:cNvSpPr>
          <p:nvPr>
            <p:ph type="title"/>
          </p:nvPr>
        </p:nvSpPr>
        <p:spPr>
          <a:xfrm>
            <a:off x="292093" y="473472"/>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Mathematical Progression in Tasks</a:t>
            </a:r>
            <a:endParaRPr sz="2800" dirty="0"/>
          </a:p>
        </p:txBody>
      </p:sp>
      <p:grpSp>
        <p:nvGrpSpPr>
          <p:cNvPr id="897" name="Google Shape;897;p119"/>
          <p:cNvGrpSpPr/>
          <p:nvPr/>
        </p:nvGrpSpPr>
        <p:grpSpPr>
          <a:xfrm>
            <a:off x="2542171" y="2142412"/>
            <a:ext cx="4059744" cy="3776583"/>
            <a:chOff x="2542126" y="2050477"/>
            <a:chExt cx="4059744" cy="3776583"/>
          </a:xfrm>
        </p:grpSpPr>
        <p:grpSp>
          <p:nvGrpSpPr>
            <p:cNvPr id="898" name="Google Shape;898;p119"/>
            <p:cNvGrpSpPr/>
            <p:nvPr/>
          </p:nvGrpSpPr>
          <p:grpSpPr>
            <a:xfrm>
              <a:off x="2542126" y="2050477"/>
              <a:ext cx="4059744" cy="3776583"/>
              <a:chOff x="1601313" y="1268575"/>
              <a:chExt cx="5941379" cy="5039476"/>
            </a:xfrm>
          </p:grpSpPr>
          <p:pic>
            <p:nvPicPr>
              <p:cNvPr id="899" name="Google Shape;899;p119"/>
              <p:cNvPicPr preferRelativeResize="0"/>
              <p:nvPr/>
            </p:nvPicPr>
            <p:blipFill>
              <a:blip r:embed="rId5">
                <a:alphaModFix/>
              </a:blip>
              <a:stretch>
                <a:fillRect/>
              </a:stretch>
            </p:blipFill>
            <p:spPr>
              <a:xfrm>
                <a:off x="1601313" y="1268575"/>
                <a:ext cx="5941379" cy="5039476"/>
              </a:xfrm>
              <a:prstGeom prst="rect">
                <a:avLst/>
              </a:prstGeom>
              <a:noFill/>
              <a:ln w="9525" cap="flat" cmpd="sng">
                <a:solidFill>
                  <a:schemeClr val="dk2"/>
                </a:solidFill>
                <a:prstDash val="solid"/>
                <a:round/>
                <a:headEnd type="none" w="sm" len="sm"/>
                <a:tailEnd type="none" w="sm" len="sm"/>
              </a:ln>
            </p:spPr>
          </p:pic>
          <p:sp>
            <p:nvSpPr>
              <p:cNvPr id="900" name="Google Shape;900;p119"/>
              <p:cNvSpPr/>
              <p:nvPr/>
            </p:nvSpPr>
            <p:spPr>
              <a:xfrm>
                <a:off x="6891125" y="1341775"/>
                <a:ext cx="546600" cy="50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1" name="Google Shape;901;p119"/>
            <p:cNvPicPr preferRelativeResize="0"/>
            <p:nvPr/>
          </p:nvPicPr>
          <p:blipFill>
            <a:blip r:embed="rId4">
              <a:alphaModFix/>
            </a:blip>
            <a:stretch>
              <a:fillRect/>
            </a:stretch>
          </p:blipFill>
          <p:spPr>
            <a:xfrm>
              <a:off x="6027775" y="2144050"/>
              <a:ext cx="467825" cy="328025"/>
            </a:xfrm>
            <a:prstGeom prst="rect">
              <a:avLst/>
            </a:prstGeom>
            <a:noFill/>
            <a:ln>
              <a:noFill/>
            </a:ln>
          </p:spPr>
        </p:pic>
      </p:grpSp>
      <p:grpSp>
        <p:nvGrpSpPr>
          <p:cNvPr id="902" name="Google Shape;902;p119"/>
          <p:cNvGrpSpPr/>
          <p:nvPr/>
        </p:nvGrpSpPr>
        <p:grpSpPr>
          <a:xfrm>
            <a:off x="4531070" y="2725535"/>
            <a:ext cx="4446175" cy="3652874"/>
            <a:chOff x="4531025" y="2633600"/>
            <a:chExt cx="4446175" cy="3652874"/>
          </a:xfrm>
        </p:grpSpPr>
        <p:pic>
          <p:nvPicPr>
            <p:cNvPr id="903" name="Google Shape;903;p119"/>
            <p:cNvPicPr preferRelativeResize="0"/>
            <p:nvPr/>
          </p:nvPicPr>
          <p:blipFill>
            <a:blip r:embed="rId6">
              <a:alphaModFix/>
            </a:blip>
            <a:stretch>
              <a:fillRect/>
            </a:stretch>
          </p:blipFill>
          <p:spPr>
            <a:xfrm>
              <a:off x="4531025" y="2633600"/>
              <a:ext cx="4446175" cy="3652874"/>
            </a:xfrm>
            <a:prstGeom prst="rect">
              <a:avLst/>
            </a:prstGeom>
            <a:noFill/>
            <a:ln w="9525" cap="flat" cmpd="sng">
              <a:solidFill>
                <a:schemeClr val="dk2"/>
              </a:solidFill>
              <a:prstDash val="solid"/>
              <a:round/>
              <a:headEnd type="none" w="sm" len="sm"/>
              <a:tailEnd type="none" w="sm" len="sm"/>
            </a:ln>
          </p:spPr>
        </p:pic>
        <p:pic>
          <p:nvPicPr>
            <p:cNvPr id="904" name="Google Shape;904;p119"/>
            <p:cNvPicPr preferRelativeResize="0"/>
            <p:nvPr/>
          </p:nvPicPr>
          <p:blipFill>
            <a:blip r:embed="rId4">
              <a:alphaModFix/>
            </a:blip>
            <a:stretch>
              <a:fillRect/>
            </a:stretch>
          </p:blipFill>
          <p:spPr>
            <a:xfrm>
              <a:off x="8436750" y="5827050"/>
              <a:ext cx="467825" cy="328025"/>
            </a:xfrm>
            <a:prstGeom prst="rect">
              <a:avLst/>
            </a:prstGeom>
            <a:noFill/>
            <a:ln>
              <a:noFill/>
            </a:ln>
          </p:spPr>
        </p:pic>
      </p:grpSp>
      <p:sp>
        <p:nvSpPr>
          <p:cNvPr id="905" name="Google Shape;905;p119"/>
          <p:cNvSpPr txBox="1"/>
          <p:nvPr/>
        </p:nvSpPr>
        <p:spPr>
          <a:xfrm>
            <a:off x="343445" y="5213360"/>
            <a:ext cx="11970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3rd grade</a:t>
            </a:r>
            <a:endParaRPr>
              <a:latin typeface="Lucida Sans"/>
              <a:ea typeface="Lucida Sans"/>
              <a:cs typeface="Lucida Sans"/>
              <a:sym typeface="Lucida Sans"/>
            </a:endParaRPr>
          </a:p>
        </p:txBody>
      </p:sp>
      <p:sp>
        <p:nvSpPr>
          <p:cNvPr id="906" name="Google Shape;906;p119"/>
          <p:cNvSpPr txBox="1"/>
          <p:nvPr/>
        </p:nvSpPr>
        <p:spPr>
          <a:xfrm>
            <a:off x="2542170" y="6042735"/>
            <a:ext cx="11970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4th grade</a:t>
            </a:r>
            <a:endParaRPr>
              <a:latin typeface="Lucida Sans"/>
              <a:ea typeface="Lucida Sans"/>
              <a:cs typeface="Lucida Sans"/>
              <a:sym typeface="Lucida Sans"/>
            </a:endParaRPr>
          </a:p>
        </p:txBody>
      </p:sp>
      <p:sp>
        <p:nvSpPr>
          <p:cNvPr id="907" name="Google Shape;907;p119"/>
          <p:cNvSpPr txBox="1"/>
          <p:nvPr/>
        </p:nvSpPr>
        <p:spPr>
          <a:xfrm>
            <a:off x="4531070" y="6474435"/>
            <a:ext cx="11970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5th grade</a:t>
            </a:r>
            <a:endParaRPr>
              <a:latin typeface="Lucida Sans"/>
              <a:ea typeface="Lucida Sans"/>
              <a:cs typeface="Lucida Sans"/>
              <a:sym typeface="Lucida Sans"/>
            </a:endParaRPr>
          </a:p>
        </p:txBody>
      </p:sp>
      <p:pic>
        <p:nvPicPr>
          <p:cNvPr id="908" name="Google Shape;908;p119"/>
          <p:cNvPicPr preferRelativeResize="0"/>
          <p:nvPr/>
        </p:nvPicPr>
        <p:blipFill>
          <a:blip r:embed="rId7">
            <a:alphaModFix/>
          </a:blip>
          <a:stretch>
            <a:fillRect/>
          </a:stretch>
        </p:blipFill>
        <p:spPr>
          <a:xfrm>
            <a:off x="6495157" y="810881"/>
            <a:ext cx="518000" cy="518000"/>
          </a:xfrm>
          <a:prstGeom prst="rect">
            <a:avLst/>
          </a:prstGeom>
          <a:noFill/>
          <a:ln>
            <a:noFill/>
          </a:ln>
        </p:spPr>
      </p:pic>
      <p:sp>
        <p:nvSpPr>
          <p:cNvPr id="3" name="TextBox 2"/>
          <p:cNvSpPr txBox="1"/>
          <p:nvPr/>
        </p:nvSpPr>
        <p:spPr>
          <a:xfrm>
            <a:off x="5894825" y="99941"/>
            <a:ext cx="3249175" cy="646331"/>
          </a:xfrm>
          <a:prstGeom prst="rect">
            <a:avLst/>
          </a:prstGeom>
          <a:noFill/>
        </p:spPr>
        <p:txBody>
          <a:bodyPr wrap="square" rtlCol="0">
            <a:spAutoFit/>
          </a:bodyPr>
          <a:lstStyle/>
          <a:p>
            <a:r>
              <a:rPr lang="en-US" sz="1200" dirty="0">
                <a:latin typeface="Lucida Sans" panose="020B0602030504020204" pitchFamily="34" charset="0"/>
                <a:hlinkClick r:id="rId8"/>
              </a:rPr>
              <a:t>http://mathematicalmusings.org/wp-content/uploads/2018/08/ccss_progression_nf_35_2018_08_10.pdf</a:t>
            </a:r>
            <a:r>
              <a:rPr lang="en-US" sz="1200" dirty="0">
                <a:latin typeface="Lucida Sans" panose="020B0602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anim calcmode="lin" valueType="num">
                                      <p:cBhvr additive="base">
                                        <p:cTn id="7" dur="1000"/>
                                        <p:tgtEl>
                                          <p:spTgt spid="89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2"/>
                                        </p:tgtEl>
                                        <p:attrNameLst>
                                          <p:attrName>style.visibility</p:attrName>
                                        </p:attrNameLst>
                                      </p:cBhvr>
                                      <p:to>
                                        <p:strVal val="visible"/>
                                      </p:to>
                                    </p:set>
                                    <p:anim calcmode="lin" valueType="num">
                                      <p:cBhvr additive="base">
                                        <p:cTn id="12" dur="1000"/>
                                        <p:tgtEl>
                                          <p:spTgt spid="9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20"/>
          <p:cNvSpPr txBox="1">
            <a:spLocks noGrp="1"/>
          </p:cNvSpPr>
          <p:nvPr>
            <p:ph type="title"/>
          </p:nvPr>
        </p:nvSpPr>
        <p:spPr>
          <a:xfrm>
            <a:off x="304800" y="1222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IM Commentary and Solutions</a:t>
            </a:r>
            <a:endParaRPr sz="2800"/>
          </a:p>
        </p:txBody>
      </p:sp>
      <p:grpSp>
        <p:nvGrpSpPr>
          <p:cNvPr id="915" name="Google Shape;915;p120"/>
          <p:cNvGrpSpPr/>
          <p:nvPr/>
        </p:nvGrpSpPr>
        <p:grpSpPr>
          <a:xfrm>
            <a:off x="255705" y="1241093"/>
            <a:ext cx="4404245" cy="3595922"/>
            <a:chOff x="304755" y="1417693"/>
            <a:chExt cx="4404245" cy="3595922"/>
          </a:xfrm>
        </p:grpSpPr>
        <p:grpSp>
          <p:nvGrpSpPr>
            <p:cNvPr id="916" name="Google Shape;916;p120"/>
            <p:cNvGrpSpPr/>
            <p:nvPr/>
          </p:nvGrpSpPr>
          <p:grpSpPr>
            <a:xfrm>
              <a:off x="304755" y="1417693"/>
              <a:ext cx="4404245" cy="3595922"/>
              <a:chOff x="1169450" y="1155913"/>
              <a:chExt cx="6805076" cy="5135564"/>
            </a:xfrm>
          </p:grpSpPr>
          <p:pic>
            <p:nvPicPr>
              <p:cNvPr id="917" name="Google Shape;917;p120"/>
              <p:cNvPicPr preferRelativeResize="0"/>
              <p:nvPr/>
            </p:nvPicPr>
            <p:blipFill>
              <a:blip r:embed="rId3">
                <a:alphaModFix/>
              </a:blip>
              <a:stretch>
                <a:fillRect/>
              </a:stretch>
            </p:blipFill>
            <p:spPr>
              <a:xfrm>
                <a:off x="1169450" y="1155913"/>
                <a:ext cx="6805076" cy="5135564"/>
              </a:xfrm>
              <a:prstGeom prst="rect">
                <a:avLst/>
              </a:prstGeom>
              <a:noFill/>
              <a:ln w="9525" cap="flat" cmpd="sng">
                <a:solidFill>
                  <a:schemeClr val="dk2"/>
                </a:solidFill>
                <a:prstDash val="solid"/>
                <a:round/>
                <a:headEnd type="none" w="sm" len="sm"/>
                <a:tailEnd type="none" w="sm" len="sm"/>
              </a:ln>
            </p:spPr>
          </p:pic>
          <p:sp>
            <p:nvSpPr>
              <p:cNvPr id="918" name="Google Shape;918;p120"/>
              <p:cNvSpPr/>
              <p:nvPr/>
            </p:nvSpPr>
            <p:spPr>
              <a:xfrm>
                <a:off x="7106475" y="1341775"/>
                <a:ext cx="579900" cy="51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9" name="Google Shape;919;p120"/>
            <p:cNvPicPr preferRelativeResize="0"/>
            <p:nvPr/>
          </p:nvPicPr>
          <p:blipFill>
            <a:blip r:embed="rId4">
              <a:alphaModFix/>
            </a:blip>
            <a:stretch>
              <a:fillRect/>
            </a:stretch>
          </p:blipFill>
          <p:spPr>
            <a:xfrm>
              <a:off x="4138800" y="1501100"/>
              <a:ext cx="467825" cy="328025"/>
            </a:xfrm>
            <a:prstGeom prst="rect">
              <a:avLst/>
            </a:prstGeom>
            <a:noFill/>
            <a:ln>
              <a:noFill/>
            </a:ln>
          </p:spPr>
        </p:pic>
      </p:grpSp>
      <p:pic>
        <p:nvPicPr>
          <p:cNvPr id="920" name="Google Shape;920;p120"/>
          <p:cNvPicPr preferRelativeResize="0"/>
          <p:nvPr/>
        </p:nvPicPr>
        <p:blipFill>
          <a:blip r:embed="rId5">
            <a:alphaModFix/>
          </a:blip>
          <a:stretch>
            <a:fillRect/>
          </a:stretch>
        </p:blipFill>
        <p:spPr>
          <a:xfrm>
            <a:off x="412050" y="1574850"/>
            <a:ext cx="4601424" cy="1478275"/>
          </a:xfrm>
          <a:prstGeom prst="rect">
            <a:avLst/>
          </a:prstGeom>
          <a:noFill/>
          <a:ln w="9525" cap="flat" cmpd="sng">
            <a:solidFill>
              <a:schemeClr val="dk2"/>
            </a:solidFill>
            <a:prstDash val="solid"/>
            <a:round/>
            <a:headEnd type="none" w="sm" len="sm"/>
            <a:tailEnd type="none" w="sm" len="sm"/>
          </a:ln>
        </p:spPr>
      </p:pic>
      <p:pic>
        <p:nvPicPr>
          <p:cNvPr id="921" name="Google Shape;921;p120"/>
          <p:cNvPicPr preferRelativeResize="0"/>
          <p:nvPr/>
        </p:nvPicPr>
        <p:blipFill>
          <a:blip r:embed="rId6">
            <a:alphaModFix/>
          </a:blip>
          <a:stretch>
            <a:fillRect/>
          </a:stretch>
        </p:blipFill>
        <p:spPr>
          <a:xfrm>
            <a:off x="4046800" y="1010575"/>
            <a:ext cx="4497975" cy="5622475"/>
          </a:xfrm>
          <a:prstGeom prst="rect">
            <a:avLst/>
          </a:prstGeom>
          <a:noFill/>
          <a:ln w="9525" cap="flat" cmpd="sng">
            <a:solidFill>
              <a:schemeClr val="dk2"/>
            </a:solidFill>
            <a:prstDash val="solid"/>
            <a:round/>
            <a:headEnd type="none" w="sm" len="sm"/>
            <a:tailEnd type="none" w="sm" len="sm"/>
          </a:ln>
        </p:spPr>
      </p:pic>
      <p:pic>
        <p:nvPicPr>
          <p:cNvPr id="922" name="Google Shape;922;p120"/>
          <p:cNvPicPr preferRelativeResize="0"/>
          <p:nvPr/>
        </p:nvPicPr>
        <p:blipFill>
          <a:blip r:embed="rId7">
            <a:alphaModFix/>
          </a:blip>
          <a:stretch>
            <a:fillRect/>
          </a:stretch>
        </p:blipFill>
        <p:spPr>
          <a:xfrm>
            <a:off x="5721838" y="434750"/>
            <a:ext cx="518000" cy="518000"/>
          </a:xfrm>
          <a:prstGeom prst="rect">
            <a:avLst/>
          </a:prstGeom>
          <a:noFill/>
          <a:ln>
            <a:noFill/>
          </a:ln>
        </p:spPr>
      </p:pic>
      <p:pic>
        <p:nvPicPr>
          <p:cNvPr id="923" name="Google Shape;923;p120"/>
          <p:cNvPicPr preferRelativeResize="0"/>
          <p:nvPr/>
        </p:nvPicPr>
        <p:blipFill rotWithShape="1">
          <a:blip r:embed="rId8">
            <a:alphaModFix/>
          </a:blip>
          <a:srcRect l="27654" r="21257"/>
          <a:stretch/>
        </p:blipFill>
        <p:spPr>
          <a:xfrm>
            <a:off x="1491275" y="4984075"/>
            <a:ext cx="1405924" cy="132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915"/>
                                        </p:tgtEl>
                                        <p:attrNameLst>
                                          <p:attrName>style.visibility</p:attrName>
                                        </p:attrNameLst>
                                      </p:cBhvr>
                                      <p:to>
                                        <p:strVal val="hidden"/>
                                      </p:to>
                                    </p:set>
                                  </p:childTnLst>
                                </p:cTn>
                              </p:par>
                              <p:par>
                                <p:cTn id="7" presetID="2" presetClass="entr" presetSubtype="8" fill="hold" nodeType="withEffect">
                                  <p:stCondLst>
                                    <p:cond delay="0"/>
                                  </p:stCondLst>
                                  <p:childTnLst>
                                    <p:set>
                                      <p:cBhvr>
                                        <p:cTn id="8" dur="1" fill="hold">
                                          <p:stCondLst>
                                            <p:cond delay="0"/>
                                          </p:stCondLst>
                                        </p:cTn>
                                        <p:tgtEl>
                                          <p:spTgt spid="920"/>
                                        </p:tgtEl>
                                        <p:attrNameLst>
                                          <p:attrName>style.visibility</p:attrName>
                                        </p:attrNameLst>
                                      </p:cBhvr>
                                      <p:to>
                                        <p:strVal val="visible"/>
                                      </p:to>
                                    </p:set>
                                    <p:anim calcmode="lin" valueType="num">
                                      <p:cBhvr additive="base">
                                        <p:cTn id="9" dur="1000"/>
                                        <p:tgtEl>
                                          <p:spTgt spid="920"/>
                                        </p:tgtEl>
                                        <p:attrNameLst>
                                          <p:attrName>ppt_x</p:attrName>
                                        </p:attrNameLst>
                                      </p:cBhvr>
                                      <p:tavLst>
                                        <p:tav tm="0">
                                          <p:val>
                                            <p:strVal val="#ppt_x-1"/>
                                          </p:val>
                                        </p:tav>
                                        <p:tav tm="100000">
                                          <p:val>
                                            <p:strVal val="#ppt_x"/>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921"/>
                                        </p:tgtEl>
                                        <p:attrNameLst>
                                          <p:attrName>style.visibility</p:attrName>
                                        </p:attrNameLst>
                                      </p:cBhvr>
                                      <p:to>
                                        <p:strVal val="visible"/>
                                      </p:to>
                                    </p:set>
                                    <p:anim calcmode="lin" valueType="num">
                                      <p:cBhvr additive="base">
                                        <p:cTn id="14" dur="1000"/>
                                        <p:tgtEl>
                                          <p:spTgt spid="9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121"/>
          <p:cNvPicPr preferRelativeResize="0"/>
          <p:nvPr/>
        </p:nvPicPr>
        <p:blipFill>
          <a:blip r:embed="rId3">
            <a:alphaModFix/>
          </a:blip>
          <a:stretch>
            <a:fillRect/>
          </a:stretch>
        </p:blipFill>
        <p:spPr>
          <a:xfrm rot="128613">
            <a:off x="3409725" y="152400"/>
            <a:ext cx="5087557" cy="6553203"/>
          </a:xfrm>
          <a:prstGeom prst="rect">
            <a:avLst/>
          </a:prstGeom>
          <a:noFill/>
          <a:ln w="9525" cap="flat" cmpd="sng">
            <a:solidFill>
              <a:schemeClr val="dk2"/>
            </a:solidFill>
            <a:prstDash val="solid"/>
            <a:round/>
            <a:headEnd type="none" w="sm" len="sm"/>
            <a:tailEnd type="none" w="sm" len="sm"/>
          </a:ln>
          <a:effectLst>
            <a:outerShdw blurRad="400050" dist="57150" dir="5400000" algn="bl" rotWithShape="0">
              <a:srgbClr val="000000">
                <a:alpha val="50000"/>
              </a:srgbClr>
            </a:outerShdw>
          </a:effectLst>
        </p:spPr>
      </p:pic>
      <p:sp>
        <p:nvSpPr>
          <p:cNvPr id="930" name="Google Shape;930;p121"/>
          <p:cNvSpPr/>
          <p:nvPr/>
        </p:nvSpPr>
        <p:spPr>
          <a:xfrm rot="-48">
            <a:off x="49050" y="742687"/>
            <a:ext cx="3875418" cy="3476142"/>
          </a:xfrm>
          <a:prstGeom prst="irregularSeal2">
            <a:avLst/>
          </a:prstGeom>
          <a:solidFill>
            <a:srgbClr val="1EA56A"/>
          </a:solidFill>
          <a:ln w="28575" cap="flat" cmpd="sng">
            <a:solidFill>
              <a:srgbClr val="2A7252"/>
            </a:solidFill>
            <a:prstDash val="solid"/>
            <a:round/>
            <a:headEnd type="none" w="sm" len="sm"/>
            <a:tailEnd type="none" w="sm" len="sm"/>
          </a:ln>
        </p:spPr>
        <p:txBody>
          <a:bodyPr spcFirstLastPara="1" wrap="square" lIns="57150" tIns="91425" rIns="91425" bIns="91425" anchor="ctr" anchorCtr="0">
            <a:noAutofit/>
          </a:bodyPr>
          <a:lstStyle/>
          <a:p>
            <a:pPr marL="0" marR="0" lvl="0" indent="0" algn="l" rtl="0">
              <a:spcBef>
                <a:spcPts val="0"/>
              </a:spcBef>
              <a:spcAft>
                <a:spcPts val="0"/>
              </a:spcAft>
              <a:buNone/>
            </a:pPr>
            <a:endParaRPr>
              <a:solidFill>
                <a:schemeClr val="dk2"/>
              </a:solidFill>
              <a:latin typeface="Lucida Sans"/>
              <a:ea typeface="Lucida Sans"/>
              <a:cs typeface="Lucida Sans"/>
              <a:sym typeface="Lucida Sans"/>
            </a:endParaRPr>
          </a:p>
          <a:p>
            <a:pPr marL="0" marR="0" lvl="0" indent="0" algn="l" rtl="0">
              <a:spcBef>
                <a:spcPts val="0"/>
              </a:spcBef>
              <a:spcAft>
                <a:spcPts val="0"/>
              </a:spcAft>
              <a:buNone/>
            </a:pPr>
            <a:r>
              <a:rPr lang="en-US" i="1">
                <a:solidFill>
                  <a:srgbClr val="FFFFFF"/>
                </a:solidFill>
                <a:latin typeface="Lucida Sans"/>
                <a:ea typeface="Lucida Sans"/>
                <a:cs typeface="Lucida Sans"/>
                <a:sym typeface="Lucida Sans"/>
              </a:rPr>
              <a:t>What connections can be made between the original task, the progressions, and the grade level task? </a:t>
            </a:r>
            <a:endParaRPr i="1">
              <a:solidFill>
                <a:srgbClr val="FFFFFF"/>
              </a:solidFill>
              <a:latin typeface="Lucida Sans"/>
              <a:ea typeface="Lucida Sans"/>
              <a:cs typeface="Lucida Sans"/>
              <a:sym typeface="Lucida Sans"/>
            </a:endParaRPr>
          </a:p>
        </p:txBody>
      </p:sp>
      <p:pic>
        <p:nvPicPr>
          <p:cNvPr id="931" name="Google Shape;931;p121"/>
          <p:cNvPicPr preferRelativeResize="0"/>
          <p:nvPr/>
        </p:nvPicPr>
        <p:blipFill>
          <a:blip r:embed="rId4">
            <a:alphaModFix/>
          </a:blip>
          <a:stretch>
            <a:fillRect/>
          </a:stretch>
        </p:blipFill>
        <p:spPr>
          <a:xfrm>
            <a:off x="198775" y="182975"/>
            <a:ext cx="518000" cy="51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22"/>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Reflecting on the Progression of the Task</a:t>
            </a:r>
            <a:endParaRPr/>
          </a:p>
        </p:txBody>
      </p:sp>
      <p:sp>
        <p:nvSpPr>
          <p:cNvPr id="938" name="Google Shape;938;p122"/>
          <p:cNvSpPr txBox="1">
            <a:spLocks noGrp="1"/>
          </p:cNvSpPr>
          <p:nvPr>
            <p:ph type="body" idx="1"/>
          </p:nvPr>
        </p:nvSpPr>
        <p:spPr>
          <a:xfrm>
            <a:off x="304800" y="1291051"/>
            <a:ext cx="8572500" cy="48060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Font typeface="Lucida Sans"/>
              <a:buChar char="●"/>
            </a:pPr>
            <a:r>
              <a:rPr lang="en-US"/>
              <a:t>Share the mathematics of your task.</a:t>
            </a:r>
            <a:endParaRPr/>
          </a:p>
          <a:p>
            <a:pPr marL="914400" marR="0" lvl="1" indent="-368300" algn="l" rtl="0">
              <a:lnSpc>
                <a:spcPct val="200000"/>
              </a:lnSpc>
              <a:spcBef>
                <a:spcPts val="0"/>
              </a:spcBef>
              <a:spcAft>
                <a:spcPts val="0"/>
              </a:spcAft>
              <a:buClr>
                <a:srgbClr val="595959"/>
              </a:buClr>
              <a:buSzPts val="2200"/>
              <a:buFont typeface="Lucida Sans"/>
              <a:buChar char="○"/>
            </a:pPr>
            <a:r>
              <a:rPr lang="en-US">
                <a:latin typeface="Lucida Sans"/>
                <a:ea typeface="Lucida Sans"/>
                <a:cs typeface="Lucida Sans"/>
                <a:sym typeface="Lucida Sans"/>
              </a:rPr>
              <a:t>What connections do you see through all of the tasks?</a:t>
            </a:r>
            <a:endParaRPr>
              <a:latin typeface="Lucida Sans"/>
              <a:ea typeface="Lucida Sans"/>
              <a:cs typeface="Lucida Sans"/>
              <a:sym typeface="Lucida Sans"/>
            </a:endParaRPr>
          </a:p>
          <a:p>
            <a:pPr marL="914400" marR="4339269" lvl="1" indent="-355600" algn="l" rtl="0">
              <a:lnSpc>
                <a:spcPct val="115000"/>
              </a:lnSpc>
              <a:spcBef>
                <a:spcPts val="0"/>
              </a:spcBef>
              <a:spcAft>
                <a:spcPts val="1000"/>
              </a:spcAft>
              <a:buSzPts val="2000"/>
              <a:buFont typeface="Lucida Sans"/>
              <a:buChar char="○"/>
            </a:pPr>
            <a:r>
              <a:rPr lang="en-US">
                <a:latin typeface="Lucida Sans"/>
                <a:ea typeface="Lucida Sans"/>
                <a:cs typeface="Lucida Sans"/>
                <a:sym typeface="Lucida Sans"/>
              </a:rPr>
              <a:t>How did your thinking change after reading the progressions?</a:t>
            </a:r>
            <a:endParaRPr>
              <a:latin typeface="Lucida Sans"/>
              <a:ea typeface="Lucida Sans"/>
              <a:cs typeface="Lucida Sans"/>
              <a:sym typeface="Lucida Sans"/>
            </a:endParaRPr>
          </a:p>
        </p:txBody>
      </p:sp>
      <p:pic>
        <p:nvPicPr>
          <p:cNvPr id="939" name="Google Shape;939;p122"/>
          <p:cNvPicPr preferRelativeResize="0"/>
          <p:nvPr/>
        </p:nvPicPr>
        <p:blipFill>
          <a:blip r:embed="rId3">
            <a:alphaModFix/>
          </a:blip>
          <a:stretch>
            <a:fillRect/>
          </a:stretch>
        </p:blipFill>
        <p:spPr>
          <a:xfrm>
            <a:off x="4516125" y="2891900"/>
            <a:ext cx="4116851" cy="2737025"/>
          </a:xfrm>
          <a:prstGeom prst="rect">
            <a:avLst/>
          </a:prstGeom>
          <a:noFill/>
          <a:ln>
            <a:noFill/>
          </a:ln>
        </p:spPr>
      </p:pic>
      <p:grpSp>
        <p:nvGrpSpPr>
          <p:cNvPr id="940" name="Google Shape;940;p122"/>
          <p:cNvGrpSpPr/>
          <p:nvPr/>
        </p:nvGrpSpPr>
        <p:grpSpPr>
          <a:xfrm>
            <a:off x="588700" y="4110675"/>
            <a:ext cx="3299450" cy="1869300"/>
            <a:chOff x="588700" y="4110675"/>
            <a:chExt cx="3299450" cy="1869300"/>
          </a:xfrm>
        </p:grpSpPr>
        <p:pic>
          <p:nvPicPr>
            <p:cNvPr id="941" name="Google Shape;941;p122"/>
            <p:cNvPicPr preferRelativeResize="0"/>
            <p:nvPr/>
          </p:nvPicPr>
          <p:blipFill>
            <a:blip r:embed="rId4">
              <a:alphaModFix/>
            </a:blip>
            <a:stretch>
              <a:fillRect/>
            </a:stretch>
          </p:blipFill>
          <p:spPr>
            <a:xfrm>
              <a:off x="3261250" y="4674375"/>
              <a:ext cx="626900" cy="626900"/>
            </a:xfrm>
            <a:prstGeom prst="rect">
              <a:avLst/>
            </a:prstGeom>
            <a:noFill/>
            <a:ln>
              <a:noFill/>
            </a:ln>
          </p:spPr>
        </p:pic>
        <p:sp>
          <p:nvSpPr>
            <p:cNvPr id="942" name="Google Shape;942;p122"/>
            <p:cNvSpPr/>
            <p:nvPr/>
          </p:nvSpPr>
          <p:spPr>
            <a:xfrm>
              <a:off x="588700" y="4110675"/>
              <a:ext cx="2509800" cy="1869300"/>
            </a:xfrm>
            <a:prstGeom prst="wedgeRoundRectCallout">
              <a:avLst>
                <a:gd name="adj1" fmla="val 55989"/>
                <a:gd name="adj2" fmla="val 73806"/>
                <a:gd name="adj3" fmla="val 0"/>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a:solidFill>
                    <a:srgbClr val="444444"/>
                  </a:solidFill>
                  <a:latin typeface="Caveat Brush"/>
                  <a:ea typeface="Caveat Brush"/>
                  <a:cs typeface="Caveat Brush"/>
                  <a:sym typeface="Caveat Brush"/>
                </a:rPr>
                <a:t>Use the “Group Chat” widget to share some of your thoughts!</a:t>
              </a:r>
              <a:endParaRPr sz="2600">
                <a:solidFill>
                  <a:srgbClr val="444444"/>
                </a:solidFill>
                <a:latin typeface="Caveat Brush"/>
                <a:ea typeface="Caveat Brush"/>
                <a:cs typeface="Caveat Brush"/>
                <a:sym typeface="Caveat Brush"/>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1000"/>
                                        <p:tgtEl>
                                          <p:spTgt spid="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23"/>
          <p:cNvSpPr txBox="1">
            <a:spLocks noGrp="1"/>
          </p:cNvSpPr>
          <p:nvPr>
            <p:ph type="title"/>
          </p:nvPr>
        </p:nvSpPr>
        <p:spPr>
          <a:xfrm>
            <a:off x="216568" y="2829678"/>
            <a:ext cx="8620500" cy="8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How can we build mathematical content knowledge in any topic?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7"/>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704" name="Google Shape;704;p97"/>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705" name="Google Shape;705;p97"/>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706" name="Google Shape;706;p97"/>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24"/>
          <p:cNvSpPr txBox="1">
            <a:spLocks noGrp="1"/>
          </p:cNvSpPr>
          <p:nvPr>
            <p:ph type="title"/>
          </p:nvPr>
        </p:nvSpPr>
        <p:spPr>
          <a:xfrm>
            <a:off x="261750" y="2223268"/>
            <a:ext cx="8620500" cy="291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Poll:</a:t>
            </a:r>
            <a:endParaRPr/>
          </a:p>
          <a:p>
            <a:pPr marL="0" lvl="0" indent="0" algn="l" rtl="0">
              <a:spcBef>
                <a:spcPts val="0"/>
              </a:spcBef>
              <a:spcAft>
                <a:spcPts val="0"/>
              </a:spcAft>
              <a:buNone/>
            </a:pPr>
            <a:endParaRPr/>
          </a:p>
          <a:p>
            <a:pPr marL="0" lvl="0" indent="0" algn="l" rtl="0">
              <a:spcBef>
                <a:spcPts val="0"/>
              </a:spcBef>
              <a:spcAft>
                <a:spcPts val="0"/>
              </a:spcAft>
              <a:buNone/>
            </a:pPr>
            <a:r>
              <a:rPr lang="en-US"/>
              <a:t>What topic would you be most interested in diving into to build your own math content knowledge?</a:t>
            </a:r>
            <a:endParaRPr/>
          </a:p>
          <a:p>
            <a:pPr marL="0" lvl="0" indent="0" algn="l" rtl="0">
              <a:spcBef>
                <a:spcPts val="0"/>
              </a:spcBef>
              <a:spcAft>
                <a:spcPts val="0"/>
              </a:spcAft>
              <a:buNone/>
            </a:pPr>
            <a:endParaRPr/>
          </a:p>
          <a:p>
            <a:pPr marL="457200" lvl="0" indent="-406400" algn="l" rtl="0">
              <a:spcBef>
                <a:spcPts val="0"/>
              </a:spcBef>
              <a:spcAft>
                <a:spcPts val="0"/>
              </a:spcAft>
              <a:buSzPts val="2800"/>
              <a:buAutoNum type="alphaLcParenR"/>
            </a:pPr>
            <a:r>
              <a:rPr lang="en-US"/>
              <a:t>Place Value</a:t>
            </a:r>
            <a:endParaRPr/>
          </a:p>
          <a:p>
            <a:pPr marL="457200" lvl="0" indent="-406400" algn="l" rtl="0">
              <a:spcBef>
                <a:spcPts val="0"/>
              </a:spcBef>
              <a:spcAft>
                <a:spcPts val="0"/>
              </a:spcAft>
              <a:buSzPts val="2800"/>
              <a:buAutoNum type="alphaLcParenR"/>
            </a:pPr>
            <a:r>
              <a:rPr lang="en-US"/>
              <a:t>Whole Number Operations</a:t>
            </a:r>
            <a:endParaRPr/>
          </a:p>
          <a:p>
            <a:pPr marL="457200" lvl="0" indent="-406400" algn="l" rtl="0">
              <a:spcBef>
                <a:spcPts val="0"/>
              </a:spcBef>
              <a:spcAft>
                <a:spcPts val="0"/>
              </a:spcAft>
              <a:buSzPts val="2800"/>
              <a:buAutoNum type="alphaLcParenR"/>
            </a:pPr>
            <a:r>
              <a:rPr lang="en-US"/>
              <a:t>Ratio and Proportional Reasoning</a:t>
            </a:r>
            <a:endParaRPr/>
          </a:p>
          <a:p>
            <a:pPr marL="457200" lvl="0" indent="-406400" algn="l" rtl="0">
              <a:spcBef>
                <a:spcPts val="0"/>
              </a:spcBef>
              <a:spcAft>
                <a:spcPts val="0"/>
              </a:spcAft>
              <a:buSzPts val="2800"/>
              <a:buAutoNum type="alphaLcParenR"/>
            </a:pPr>
            <a:r>
              <a:rPr lang="en-US"/>
              <a:t>Modeling</a:t>
            </a:r>
            <a:endParaRPr/>
          </a:p>
          <a:p>
            <a:pPr marL="457200" lvl="0" indent="-406400" algn="l" rtl="0">
              <a:spcBef>
                <a:spcPts val="0"/>
              </a:spcBef>
              <a:spcAft>
                <a:spcPts val="0"/>
              </a:spcAft>
              <a:buSzPts val="2800"/>
              <a:buAutoNum type="alphaLcParenR"/>
            </a:pPr>
            <a:r>
              <a:rPr lang="en-US"/>
              <a:t>Functions</a:t>
            </a:r>
            <a:endParaRPr/>
          </a:p>
          <a:p>
            <a:pPr marL="457200" lvl="0" indent="-406400" algn="l" rtl="0">
              <a:spcBef>
                <a:spcPts val="0"/>
              </a:spcBef>
              <a:spcAft>
                <a:spcPts val="0"/>
              </a:spcAft>
              <a:buSzPts val="2800"/>
              <a:buAutoNum type="alphaLcParenR"/>
            </a:pPr>
            <a:r>
              <a:rPr lang="en-US"/>
              <a:t>Integer Operations</a:t>
            </a:r>
            <a:endParaRPr/>
          </a:p>
          <a:p>
            <a:pPr marL="457200" lvl="0" indent="-406400" algn="l" rtl="0">
              <a:spcBef>
                <a:spcPts val="0"/>
              </a:spcBef>
              <a:spcAft>
                <a:spcPts val="0"/>
              </a:spcAft>
              <a:buSzPts val="2800"/>
              <a:buAutoNum type="alphaLcParenR"/>
            </a:pPr>
            <a:r>
              <a:rPr lang="en-US"/>
              <a:t>Expressions and Equations</a:t>
            </a:r>
            <a:endParaRPr/>
          </a:p>
          <a:p>
            <a:pPr marL="457200" lvl="0" indent="-406400" algn="l" rtl="0">
              <a:spcBef>
                <a:spcPts val="0"/>
              </a:spcBef>
              <a:spcAft>
                <a:spcPts val="0"/>
              </a:spcAft>
              <a:buSzPts val="2800"/>
              <a:buAutoNum type="alphaLcParenR"/>
            </a:pPr>
            <a:r>
              <a:rPr lang="en-US"/>
              <a:t>Other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25"/>
          <p:cNvSpPr txBox="1">
            <a:spLocks noGrp="1"/>
          </p:cNvSpPr>
          <p:nvPr>
            <p:ph type="title"/>
          </p:nvPr>
        </p:nvSpPr>
        <p:spPr>
          <a:xfrm>
            <a:off x="304800" y="1984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Which topics should we spend time with?</a:t>
            </a:r>
            <a:endParaRPr sz="2800"/>
          </a:p>
        </p:txBody>
      </p:sp>
      <p:pic>
        <p:nvPicPr>
          <p:cNvPr id="961" name="Google Shape;961;p125"/>
          <p:cNvPicPr preferRelativeResize="0"/>
          <p:nvPr/>
        </p:nvPicPr>
        <p:blipFill>
          <a:blip r:embed="rId3">
            <a:alphaModFix/>
          </a:blip>
          <a:stretch>
            <a:fillRect/>
          </a:stretch>
        </p:blipFill>
        <p:spPr>
          <a:xfrm rot="-146556">
            <a:off x="297000" y="1239400"/>
            <a:ext cx="7201201" cy="3722775"/>
          </a:xfrm>
          <a:prstGeom prst="rect">
            <a:avLst/>
          </a:prstGeom>
          <a:noFill/>
          <a:ln>
            <a:noFill/>
          </a:ln>
          <a:effectLst>
            <a:outerShdw blurRad="285750" dist="47625" dir="5400000" algn="bl" rotWithShape="0">
              <a:srgbClr val="000000">
                <a:alpha val="50000"/>
              </a:srgbClr>
            </a:outerShdw>
          </a:effectLst>
        </p:spPr>
      </p:pic>
      <p:pic>
        <p:nvPicPr>
          <p:cNvPr id="962" name="Google Shape;962;p125"/>
          <p:cNvPicPr preferRelativeResize="0"/>
          <p:nvPr/>
        </p:nvPicPr>
        <p:blipFill rotWithShape="1">
          <a:blip r:embed="rId4">
            <a:alphaModFix/>
          </a:blip>
          <a:srcRect r="783"/>
          <a:stretch/>
        </p:blipFill>
        <p:spPr>
          <a:xfrm>
            <a:off x="1957225" y="1689600"/>
            <a:ext cx="5952451" cy="4164025"/>
          </a:xfrm>
          <a:prstGeom prst="rect">
            <a:avLst/>
          </a:prstGeom>
          <a:noFill/>
          <a:ln>
            <a:noFill/>
          </a:ln>
          <a:effectLst>
            <a:outerShdw blurRad="285750" dist="47625" dir="5400000" algn="bl" rotWithShape="0">
              <a:srgbClr val="000000">
                <a:alpha val="50000"/>
              </a:srgbClr>
            </a:outerShdw>
          </a:effectLst>
        </p:spPr>
      </p:pic>
      <p:pic>
        <p:nvPicPr>
          <p:cNvPr id="963" name="Google Shape;963;p125"/>
          <p:cNvPicPr preferRelativeResize="0"/>
          <p:nvPr/>
        </p:nvPicPr>
        <p:blipFill>
          <a:blip r:embed="rId5">
            <a:alphaModFix/>
          </a:blip>
          <a:stretch>
            <a:fillRect/>
          </a:stretch>
        </p:blipFill>
        <p:spPr>
          <a:xfrm rot="159921">
            <a:off x="2723349" y="2604780"/>
            <a:ext cx="6182249" cy="3695818"/>
          </a:xfrm>
          <a:prstGeom prst="rect">
            <a:avLst/>
          </a:prstGeom>
          <a:noFill/>
          <a:ln>
            <a:noFill/>
          </a:ln>
          <a:effectLst>
            <a:outerShdw blurRad="285750" dist="47625"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62"/>
                                        </p:tgtEl>
                                        <p:attrNameLst>
                                          <p:attrName>style.visibility</p:attrName>
                                        </p:attrNameLst>
                                      </p:cBhvr>
                                      <p:to>
                                        <p:strVal val="visible"/>
                                      </p:to>
                                    </p:set>
                                    <p:anim calcmode="lin" valueType="num">
                                      <p:cBhvr additive="base">
                                        <p:cTn id="7" dur="1000"/>
                                        <p:tgtEl>
                                          <p:spTgt spid="96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63"/>
                                        </p:tgtEl>
                                        <p:attrNameLst>
                                          <p:attrName>style.visibility</p:attrName>
                                        </p:attrNameLst>
                                      </p:cBhvr>
                                      <p:to>
                                        <p:strVal val="visible"/>
                                      </p:to>
                                    </p:set>
                                    <p:anim calcmode="lin" valueType="num">
                                      <p:cBhvr additive="base">
                                        <p:cTn id="12" dur="1000"/>
                                        <p:tgtEl>
                                          <p:spTgt spid="9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26"/>
          <p:cNvPicPr preferRelativeResize="0"/>
          <p:nvPr/>
        </p:nvPicPr>
        <p:blipFill rotWithShape="1">
          <a:blip r:embed="rId3">
            <a:alphaModFix/>
          </a:blip>
          <a:srcRect l="4942" r="4698"/>
          <a:stretch/>
        </p:blipFill>
        <p:spPr>
          <a:xfrm>
            <a:off x="6031350" y="190675"/>
            <a:ext cx="2928575" cy="1933773"/>
          </a:xfrm>
          <a:prstGeom prst="rect">
            <a:avLst/>
          </a:prstGeom>
          <a:noFill/>
          <a:ln>
            <a:noFill/>
          </a:ln>
        </p:spPr>
      </p:pic>
      <p:sp>
        <p:nvSpPr>
          <p:cNvPr id="970" name="Google Shape;970;p12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The Process</a:t>
            </a:r>
            <a:endParaRPr sz="2800"/>
          </a:p>
        </p:txBody>
      </p:sp>
      <p:sp>
        <p:nvSpPr>
          <p:cNvPr id="971" name="Google Shape;971;p126"/>
          <p:cNvSpPr txBox="1">
            <a:spLocks noGrp="1"/>
          </p:cNvSpPr>
          <p:nvPr>
            <p:ph type="body" idx="1"/>
          </p:nvPr>
        </p:nvSpPr>
        <p:spPr>
          <a:xfrm>
            <a:off x="304800" y="1280700"/>
            <a:ext cx="8143800" cy="48162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Font typeface="Lucida Sans"/>
              <a:buAutoNum type="arabicPeriod"/>
            </a:pPr>
            <a:r>
              <a:rPr lang="en-US"/>
              <a:t>Select topic to dive into</a:t>
            </a:r>
            <a:endParaRPr/>
          </a:p>
          <a:p>
            <a:pPr marL="457200" lvl="0" indent="-368300" algn="l" rtl="0">
              <a:spcBef>
                <a:spcPts val="1000"/>
              </a:spcBef>
              <a:spcAft>
                <a:spcPts val="0"/>
              </a:spcAft>
              <a:buSzPts val="2200"/>
              <a:buFont typeface="Lucida Sans"/>
              <a:buAutoNum type="arabicPeriod"/>
            </a:pPr>
            <a:r>
              <a:rPr lang="en-US"/>
              <a:t>Find appropriate, standards-aligned tasks</a:t>
            </a:r>
            <a:endParaRPr/>
          </a:p>
          <a:p>
            <a:pPr marL="457200" lvl="0" indent="-368300" algn="l" rtl="0">
              <a:spcBef>
                <a:spcPts val="1000"/>
              </a:spcBef>
              <a:spcAft>
                <a:spcPts val="0"/>
              </a:spcAft>
              <a:buSzPts val="2200"/>
              <a:buFont typeface="Lucida Sans"/>
              <a:buAutoNum type="arabicPeriod"/>
            </a:pPr>
            <a:r>
              <a:rPr lang="en-US"/>
              <a:t>Do the math</a:t>
            </a:r>
            <a:endParaRPr/>
          </a:p>
          <a:p>
            <a:pPr marL="457200" lvl="0" indent="-368300" algn="l" rtl="0">
              <a:spcBef>
                <a:spcPts val="1000"/>
              </a:spcBef>
              <a:spcAft>
                <a:spcPts val="0"/>
              </a:spcAft>
              <a:buSzPts val="2200"/>
              <a:buFont typeface="Lucida Sans"/>
              <a:buAutoNum type="arabicPeriod"/>
            </a:pPr>
            <a:r>
              <a:rPr lang="en-US"/>
              <a:t>Read the Progression Documents</a:t>
            </a:r>
            <a:endParaRPr/>
          </a:p>
          <a:p>
            <a:pPr marL="457200" lvl="0" indent="-368300" algn="l" rtl="0">
              <a:spcBef>
                <a:spcPts val="1000"/>
              </a:spcBef>
              <a:spcAft>
                <a:spcPts val="0"/>
              </a:spcAft>
              <a:buSzPts val="2200"/>
              <a:buFont typeface="Lucida Sans"/>
              <a:buAutoNum type="arabicPeriod"/>
            </a:pPr>
            <a:r>
              <a:rPr lang="en-US"/>
              <a:t>Revisit and revise your thinking</a:t>
            </a:r>
            <a:endParaRPr/>
          </a:p>
          <a:p>
            <a:pPr marL="457200" lvl="0" indent="-368300" algn="l" rtl="0">
              <a:spcBef>
                <a:spcPts val="1000"/>
              </a:spcBef>
              <a:spcAft>
                <a:spcPts val="0"/>
              </a:spcAft>
              <a:buSzPts val="2200"/>
              <a:buFont typeface="Lucida Sans"/>
              <a:buAutoNum type="arabicPeriod"/>
            </a:pPr>
            <a:r>
              <a:rPr lang="en-US"/>
              <a:t>Do vertical math</a:t>
            </a:r>
            <a:endParaRPr/>
          </a:p>
          <a:p>
            <a:pPr marL="457200" lvl="0" indent="-368300" algn="l" rtl="0">
              <a:spcBef>
                <a:spcPts val="1000"/>
              </a:spcBef>
              <a:spcAft>
                <a:spcPts val="1000"/>
              </a:spcAft>
              <a:buSzPts val="2200"/>
              <a:buFont typeface="Lucida Sans"/>
              <a:buAutoNum type="arabicPeriod"/>
            </a:pPr>
            <a:r>
              <a:rPr lang="en-US"/>
              <a:t>Make connections</a:t>
            </a:r>
            <a:endParaRPr/>
          </a:p>
        </p:txBody>
      </p:sp>
      <p:pic>
        <p:nvPicPr>
          <p:cNvPr id="972" name="Google Shape;972;p126"/>
          <p:cNvPicPr preferRelativeResize="0"/>
          <p:nvPr/>
        </p:nvPicPr>
        <p:blipFill>
          <a:blip r:embed="rId4">
            <a:alphaModFix/>
          </a:blip>
          <a:stretch>
            <a:fillRect/>
          </a:stretch>
        </p:blipFill>
        <p:spPr>
          <a:xfrm rot="-248039">
            <a:off x="3873099" y="4044050"/>
            <a:ext cx="4779800" cy="2048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27"/>
          <p:cNvSpPr txBox="1">
            <a:spLocks noGrp="1"/>
          </p:cNvSpPr>
          <p:nvPr>
            <p:ph type="title"/>
          </p:nvPr>
        </p:nvSpPr>
        <p:spPr>
          <a:xfrm>
            <a:off x="304800" y="460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How might you use this process?</a:t>
            </a:r>
            <a:endParaRPr sz="2800"/>
          </a:p>
        </p:txBody>
      </p:sp>
      <p:pic>
        <p:nvPicPr>
          <p:cNvPr id="979" name="Google Shape;979;p127"/>
          <p:cNvPicPr preferRelativeResize="0"/>
          <p:nvPr/>
        </p:nvPicPr>
        <p:blipFill>
          <a:blip r:embed="rId3">
            <a:alphaModFix/>
          </a:blip>
          <a:stretch>
            <a:fillRect/>
          </a:stretch>
        </p:blipFill>
        <p:spPr>
          <a:xfrm>
            <a:off x="3849925" y="1236700"/>
            <a:ext cx="3421750" cy="2243774"/>
          </a:xfrm>
          <a:prstGeom prst="rect">
            <a:avLst/>
          </a:prstGeom>
          <a:noFill/>
          <a:ln>
            <a:noFill/>
          </a:ln>
        </p:spPr>
      </p:pic>
      <p:pic>
        <p:nvPicPr>
          <p:cNvPr id="980" name="Google Shape;980;p127"/>
          <p:cNvPicPr preferRelativeResize="0"/>
          <p:nvPr/>
        </p:nvPicPr>
        <p:blipFill>
          <a:blip r:embed="rId4">
            <a:alphaModFix/>
          </a:blip>
          <a:stretch>
            <a:fillRect/>
          </a:stretch>
        </p:blipFill>
        <p:spPr>
          <a:xfrm>
            <a:off x="369300" y="1236701"/>
            <a:ext cx="2109500" cy="2109500"/>
          </a:xfrm>
          <a:prstGeom prst="rect">
            <a:avLst/>
          </a:prstGeom>
          <a:noFill/>
          <a:ln>
            <a:noFill/>
          </a:ln>
        </p:spPr>
      </p:pic>
      <p:pic>
        <p:nvPicPr>
          <p:cNvPr id="981" name="Google Shape;981;p127"/>
          <p:cNvPicPr preferRelativeResize="0"/>
          <p:nvPr/>
        </p:nvPicPr>
        <p:blipFill>
          <a:blip r:embed="rId5">
            <a:alphaModFix/>
          </a:blip>
          <a:stretch>
            <a:fillRect/>
          </a:stretch>
        </p:blipFill>
        <p:spPr>
          <a:xfrm>
            <a:off x="1695505" y="3687050"/>
            <a:ext cx="2399520" cy="2295550"/>
          </a:xfrm>
          <a:prstGeom prst="rect">
            <a:avLst/>
          </a:prstGeom>
          <a:noFill/>
          <a:ln>
            <a:noFill/>
          </a:ln>
        </p:spPr>
      </p:pic>
      <p:pic>
        <p:nvPicPr>
          <p:cNvPr id="982" name="Google Shape;982;p127"/>
          <p:cNvPicPr preferRelativeResize="0"/>
          <p:nvPr/>
        </p:nvPicPr>
        <p:blipFill>
          <a:blip r:embed="rId6">
            <a:alphaModFix/>
          </a:blip>
          <a:stretch>
            <a:fillRect/>
          </a:stretch>
        </p:blipFill>
        <p:spPr>
          <a:xfrm>
            <a:off x="5714050" y="3880750"/>
            <a:ext cx="2824825" cy="2824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28"/>
          <p:cNvSpPr txBox="1">
            <a:spLocks noGrp="1"/>
          </p:cNvSpPr>
          <p:nvPr>
            <p:ph type="title"/>
          </p:nvPr>
        </p:nvSpPr>
        <p:spPr>
          <a:xfrm>
            <a:off x="216568" y="2829678"/>
            <a:ext cx="8620500" cy="8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Poll: </a:t>
            </a:r>
            <a:endParaRPr/>
          </a:p>
          <a:p>
            <a:pPr marL="0" lvl="0" indent="0" algn="l" rtl="0">
              <a:spcBef>
                <a:spcPts val="0"/>
              </a:spcBef>
              <a:spcAft>
                <a:spcPts val="0"/>
              </a:spcAft>
              <a:buNone/>
            </a:pPr>
            <a:endParaRPr/>
          </a:p>
          <a:p>
            <a:pPr marL="0" lvl="0" indent="0" algn="l" rtl="0">
              <a:spcBef>
                <a:spcPts val="0"/>
              </a:spcBef>
              <a:spcAft>
                <a:spcPts val="0"/>
              </a:spcAft>
              <a:buNone/>
            </a:pPr>
            <a:r>
              <a:rPr lang="en-US"/>
              <a:t>How might you use this process to build mathematical content knowledge?  </a:t>
            </a:r>
            <a:endParaRPr/>
          </a:p>
          <a:p>
            <a:pPr marL="0" lvl="0" indent="0" algn="l" rtl="0">
              <a:spcBef>
                <a:spcPts val="0"/>
              </a:spcBef>
              <a:spcAft>
                <a:spcPts val="0"/>
              </a:spcAft>
              <a:buNone/>
            </a:pPr>
            <a:endParaRPr/>
          </a:p>
          <a:p>
            <a:pPr marL="457200" lvl="0" indent="-406400" algn="l" rtl="0">
              <a:spcBef>
                <a:spcPts val="0"/>
              </a:spcBef>
              <a:spcAft>
                <a:spcPts val="0"/>
              </a:spcAft>
              <a:buSzPts val="2800"/>
              <a:buAutoNum type="alphaLcParenR"/>
            </a:pPr>
            <a:r>
              <a:rPr lang="en-US"/>
              <a:t>For myself, by myself </a:t>
            </a:r>
            <a:endParaRPr/>
          </a:p>
          <a:p>
            <a:pPr marL="457200" lvl="0" indent="-406400" algn="l" rtl="0">
              <a:spcBef>
                <a:spcPts val="0"/>
              </a:spcBef>
              <a:spcAft>
                <a:spcPts val="0"/>
              </a:spcAft>
              <a:buSzPts val="2800"/>
              <a:buAutoNum type="alphaLcParenR"/>
            </a:pPr>
            <a:r>
              <a:rPr lang="en-US"/>
              <a:t>For myself, in my PLC </a:t>
            </a:r>
            <a:endParaRPr/>
          </a:p>
          <a:p>
            <a:pPr marL="457200" lvl="0" indent="-406400" algn="l" rtl="0">
              <a:spcBef>
                <a:spcPts val="0"/>
              </a:spcBef>
              <a:spcAft>
                <a:spcPts val="0"/>
              </a:spcAft>
              <a:buSzPts val="2800"/>
              <a:buAutoNum type="alphaLcParenR"/>
            </a:pPr>
            <a:r>
              <a:rPr lang="en-US"/>
              <a:t>Leading it for others, in a PLC </a:t>
            </a:r>
            <a:endParaRPr/>
          </a:p>
          <a:p>
            <a:pPr marL="457200" lvl="0" indent="-406400" algn="l" rtl="0">
              <a:spcBef>
                <a:spcPts val="0"/>
              </a:spcBef>
              <a:spcAft>
                <a:spcPts val="0"/>
              </a:spcAft>
              <a:buSzPts val="2800"/>
              <a:buAutoNum type="alphaLcParenR"/>
            </a:pPr>
            <a:r>
              <a:rPr lang="en-US"/>
              <a:t>Leading it for others, in another professional learning structure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2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Closing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30"/>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800" b="0" i="0" u="none" strike="noStrike" cap="none">
                <a:solidFill>
                  <a:srgbClr val="595959"/>
                </a:solidFill>
                <a:latin typeface="Lucida Sans"/>
                <a:ea typeface="Lucida Sans"/>
                <a:cs typeface="Lucida Sans"/>
                <a:sym typeface="Lucida Sans"/>
              </a:rPr>
              <a:t>Join </a:t>
            </a:r>
            <a:r>
              <a:rPr lang="en-US" sz="2800"/>
              <a:t>O</a:t>
            </a:r>
            <a:r>
              <a:rPr lang="en-US" sz="2800" b="0" i="0" u="none" strike="noStrike" cap="none">
                <a:solidFill>
                  <a:srgbClr val="595959"/>
                </a:solidFill>
                <a:latin typeface="Lucida Sans"/>
                <a:ea typeface="Lucida Sans"/>
                <a:cs typeface="Lucida Sans"/>
                <a:sym typeface="Lucida Sans"/>
              </a:rPr>
              <a:t>ur </a:t>
            </a:r>
            <a:r>
              <a:rPr lang="en-US" sz="2800"/>
              <a:t>N</a:t>
            </a:r>
            <a:r>
              <a:rPr lang="en-US" sz="2800" b="0" i="0" u="none" strike="noStrike" cap="none">
                <a:solidFill>
                  <a:srgbClr val="595959"/>
                </a:solidFill>
                <a:latin typeface="Lucida Sans"/>
                <a:ea typeface="Lucida Sans"/>
                <a:cs typeface="Lucida Sans"/>
                <a:sym typeface="Lucida Sans"/>
              </a:rPr>
              <a:t>etwork!</a:t>
            </a:r>
            <a:endParaRPr sz="2800"/>
          </a:p>
        </p:txBody>
      </p:sp>
      <p:sp>
        <p:nvSpPr>
          <p:cNvPr id="1001" name="Google Shape;1001;p130"/>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002" name="Google Shape;1002;p130"/>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003" name="Google Shape;1003;p130"/>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004" name="Google Shape;1004;p130"/>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005" name="Google Shape;1005;p130"/>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006" name="Google Shape;1006;p130"/>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007" name="Google Shape;1007;p130"/>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008" name="Google Shape;1008;p130"/>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009" name="Google Shape;1009;p130"/>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31"/>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016" name="Google Shape;1016;p131"/>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017" name="Google Shape;1017;p131"/>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018" name="Google Shape;1018;p131"/>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019" name="Google Shape;1019;p131"/>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020" name="Google Shape;1020;p131"/>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021" name="Google Shape;1021;p131"/>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022" name="Google Shape;1022;p131"/>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023" name="Google Shape;1023;p131"/>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024" name="Google Shape;1024;p131"/>
          <p:cNvPicPr preferRelativeResize="0"/>
          <p:nvPr/>
        </p:nvPicPr>
        <p:blipFill>
          <a:blip r:embed="rId7">
            <a:alphaModFix/>
          </a:blip>
          <a:stretch>
            <a:fillRect/>
          </a:stretch>
        </p:blipFill>
        <p:spPr>
          <a:xfrm>
            <a:off x="7038275" y="4481175"/>
            <a:ext cx="1426450" cy="1839250"/>
          </a:xfrm>
          <a:prstGeom prst="rect">
            <a:avLst/>
          </a:prstGeom>
          <a:noFill/>
          <a:ln>
            <a:noFill/>
          </a:ln>
        </p:spPr>
      </p:pic>
      <p:pic>
        <p:nvPicPr>
          <p:cNvPr id="1025" name="Google Shape;1025;p131"/>
          <p:cNvPicPr preferRelativeResize="0"/>
          <p:nvPr/>
        </p:nvPicPr>
        <p:blipFill>
          <a:blip r:embed="rId8">
            <a:alphaModFix/>
          </a:blip>
          <a:stretch>
            <a:fillRect/>
          </a:stretch>
        </p:blipFill>
        <p:spPr>
          <a:xfrm>
            <a:off x="6619550" y="792650"/>
            <a:ext cx="625000" cy="625000"/>
          </a:xfrm>
          <a:prstGeom prst="rect">
            <a:avLst/>
          </a:prstGeom>
          <a:noFill/>
          <a:ln>
            <a:noFill/>
          </a:ln>
        </p:spPr>
      </p:pic>
      <p:sp>
        <p:nvSpPr>
          <p:cNvPr id="1026" name="Google Shape;1026;p131"/>
          <p:cNvSpPr/>
          <p:nvPr/>
        </p:nvSpPr>
        <p:spPr>
          <a:xfrm rot="-1727530">
            <a:off x="5831124" y="1314712"/>
            <a:ext cx="687037" cy="597610"/>
          </a:xfrm>
          <a:prstGeom prst="leftArrow">
            <a:avLst>
              <a:gd name="adj1" fmla="val 50000"/>
              <a:gd name="adj2" fmla="val 50000"/>
            </a:avLst>
          </a:prstGeom>
          <a:solidFill>
            <a:srgbClr val="A6B1A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1"/>
          <p:cNvSpPr txBox="1"/>
          <p:nvPr/>
        </p:nvSpPr>
        <p:spPr>
          <a:xfrm>
            <a:off x="7409425" y="592225"/>
            <a:ext cx="1634400" cy="14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Or, sign up right now using the Core Advocate Survey link in your Resource widget! </a:t>
            </a:r>
            <a:endParaRPr>
              <a:latin typeface="Lucida Sans"/>
              <a:ea typeface="Lucida Sans"/>
              <a:cs typeface="Lucida Sans"/>
              <a:sym typeface="Lucid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034" name="Google Shape;1034;p132"/>
          <p:cNvSpPr txBox="1">
            <a:spLocks noGrp="1"/>
          </p:cNvSpPr>
          <p:nvPr>
            <p:ph type="body" idx="1"/>
          </p:nvPr>
        </p:nvSpPr>
        <p:spPr>
          <a:xfrm>
            <a:off x="386950" y="2868175"/>
            <a:ext cx="8229600" cy="31455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Clr>
                <a:srgbClr val="434343"/>
              </a:buClr>
              <a:buSzPts val="2200"/>
              <a:buFont typeface="Lucida Sans"/>
              <a:buChar char="●"/>
            </a:pPr>
            <a:r>
              <a:rPr lang="en-US" i="0" u="none" strike="noStrike" cap="none">
                <a:solidFill>
                  <a:srgbClr val="434343"/>
                </a:solidFill>
              </a:rPr>
              <a:t>Ne</a:t>
            </a:r>
            <a:r>
              <a:rPr lang="en-US">
                <a:solidFill>
                  <a:srgbClr val="434343"/>
                </a:solidFill>
              </a:rPr>
              <a:t>xt month’s webinar: </a:t>
            </a:r>
            <a:r>
              <a:rPr lang="en-US" i="1">
                <a:solidFill>
                  <a:srgbClr val="434343"/>
                </a:solidFill>
              </a:rPr>
              <a:t>High School Mathematics: The Reveal of the Extended Coherence Map</a:t>
            </a:r>
            <a:endParaRPr i="1">
              <a:solidFill>
                <a:srgbClr val="434343"/>
              </a:solidFill>
            </a:endParaRPr>
          </a:p>
          <a:p>
            <a:pPr marL="457200" marR="0" lvl="0" indent="0" algn="l" rtl="0">
              <a:lnSpc>
                <a:spcPct val="100000"/>
              </a:lnSpc>
              <a:spcBef>
                <a:spcPts val="0"/>
              </a:spcBef>
              <a:spcAft>
                <a:spcPts val="0"/>
              </a:spcAft>
              <a:buNone/>
            </a:pPr>
            <a:endParaRPr i="1">
              <a:solidFill>
                <a:srgbClr val="434343"/>
              </a:solidFill>
            </a:endParaRPr>
          </a:p>
          <a:p>
            <a:pPr marL="457200" marR="0" lvl="0" indent="-368300" algn="l" rtl="0">
              <a:lnSpc>
                <a:spcPct val="100000"/>
              </a:lnSpc>
              <a:spcBef>
                <a:spcPts val="0"/>
              </a:spcBef>
              <a:spcAft>
                <a:spcPts val="0"/>
              </a:spcAft>
              <a:buClr>
                <a:srgbClr val="434343"/>
              </a:buClr>
              <a:buSzPts val="2200"/>
              <a:buChar char="●"/>
            </a:pPr>
            <a:r>
              <a:rPr lang="en-US">
                <a:solidFill>
                  <a:srgbClr val="434343"/>
                </a:solidFill>
              </a:rPr>
              <a:t>Date &amp; Time: March 6, 2019 at 7:00 pm ET</a:t>
            </a:r>
            <a:endParaRPr>
              <a:solidFill>
                <a:srgbClr val="434343"/>
              </a:solidFill>
            </a:endParaRPr>
          </a:p>
          <a:p>
            <a:pPr marL="457200" marR="0" lvl="0" indent="0" algn="l" rtl="0">
              <a:lnSpc>
                <a:spcPct val="100000"/>
              </a:lnSpc>
              <a:spcBef>
                <a:spcPts val="0"/>
              </a:spcBef>
              <a:spcAft>
                <a:spcPts val="0"/>
              </a:spcAft>
              <a:buNone/>
            </a:pPr>
            <a:endParaRPr>
              <a:solidFill>
                <a:srgbClr val="434343"/>
              </a:solidFill>
            </a:endParaRPr>
          </a:p>
          <a:p>
            <a:pPr marL="457200" marR="0" lvl="0" indent="-368300" algn="l" rtl="0">
              <a:lnSpc>
                <a:spcPct val="100000"/>
              </a:lnSpc>
              <a:spcBef>
                <a:spcPts val="0"/>
              </a:spcBef>
              <a:spcAft>
                <a:spcPts val="0"/>
              </a:spcAft>
              <a:buClr>
                <a:srgbClr val="3F3F39"/>
              </a:buClr>
              <a:buSzPts val="2200"/>
              <a:buFont typeface="Lucida Sans"/>
              <a:buChar char="●"/>
            </a:pPr>
            <a:r>
              <a:rPr lang="en-US" i="0" u="none" strike="noStrike" cap="none">
                <a:solidFill>
                  <a:srgbClr val="3F3F39"/>
                </a:solidFill>
              </a:rPr>
              <a:t>Register Here:</a:t>
            </a:r>
            <a:r>
              <a:rPr lang="en-US">
                <a:solidFill>
                  <a:srgbClr val="3F3F39"/>
                </a:solidFill>
              </a:rPr>
              <a:t> </a:t>
            </a:r>
            <a:r>
              <a:rPr lang="en-US" u="sng">
                <a:solidFill>
                  <a:srgbClr val="1155CC"/>
                </a:solidFill>
                <a:highlight>
                  <a:srgbClr val="FFFFFF"/>
                </a:highlight>
                <a:hlinkClick r:id="rId3"/>
              </a:rPr>
              <a:t>https://event.on24.com/wcc/r/1927058/1FBF4E097C5AABD1F550D5B996DFA3DA</a:t>
            </a:r>
            <a:r>
              <a:rPr lang="en-US">
                <a:solidFill>
                  <a:srgbClr val="2288AF"/>
                </a:solidFill>
                <a:highlight>
                  <a:srgbClr val="FFFFFF"/>
                </a:highlight>
              </a:rPr>
              <a:t> </a:t>
            </a:r>
            <a:endParaRPr>
              <a:solidFill>
                <a:srgbClr val="3F3F39"/>
              </a:solidFill>
            </a:endParaRPr>
          </a:p>
        </p:txBody>
      </p:sp>
      <p:pic>
        <p:nvPicPr>
          <p:cNvPr id="1035" name="Google Shape;1035;p132"/>
          <p:cNvPicPr preferRelativeResize="0"/>
          <p:nvPr/>
        </p:nvPicPr>
        <p:blipFill rotWithShape="1">
          <a:blip r:embed="rId4">
            <a:alphaModFix/>
          </a:blip>
          <a:srcRect t="17096" b="18657"/>
          <a:stretch/>
        </p:blipFill>
        <p:spPr>
          <a:xfrm>
            <a:off x="2678075" y="1279225"/>
            <a:ext cx="3505200" cy="1468725"/>
          </a:xfrm>
          <a:prstGeom prst="rect">
            <a:avLst/>
          </a:prstGeom>
          <a:noFill/>
          <a:ln>
            <a:noFill/>
          </a:ln>
        </p:spPr>
      </p:pic>
      <p:pic>
        <p:nvPicPr>
          <p:cNvPr id="1036" name="Google Shape;1036;p132"/>
          <p:cNvPicPr preferRelativeResize="0"/>
          <p:nvPr/>
        </p:nvPicPr>
        <p:blipFill>
          <a:blip r:embed="rId5">
            <a:alphaModFix/>
          </a:blip>
          <a:stretch>
            <a:fillRect/>
          </a:stretch>
        </p:blipFill>
        <p:spPr>
          <a:xfrm>
            <a:off x="5233725" y="5725625"/>
            <a:ext cx="1014975" cy="1014975"/>
          </a:xfrm>
          <a:prstGeom prst="rect">
            <a:avLst/>
          </a:prstGeom>
          <a:noFill/>
          <a:ln>
            <a:noFill/>
          </a:ln>
        </p:spPr>
      </p:pic>
      <p:sp>
        <p:nvSpPr>
          <p:cNvPr id="1037" name="Google Shape;1037;p132"/>
          <p:cNvSpPr txBox="1"/>
          <p:nvPr/>
        </p:nvSpPr>
        <p:spPr>
          <a:xfrm>
            <a:off x="6248701" y="5725625"/>
            <a:ext cx="2053200" cy="8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ucida Sans"/>
                <a:ea typeface="Lucida Sans"/>
                <a:cs typeface="Lucida Sans"/>
                <a:sym typeface="Lucida Sans"/>
              </a:rPr>
              <a:t>Register for Next Month’s Webinar </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3"/>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What to dig deeper into math </a:t>
            </a:r>
            <a:endParaRPr/>
          </a:p>
          <a:p>
            <a:pPr marL="0" lvl="0" indent="0" algn="l" rtl="0">
              <a:spcBef>
                <a:spcPts val="0"/>
              </a:spcBef>
              <a:spcAft>
                <a:spcPts val="0"/>
              </a:spcAft>
              <a:buNone/>
            </a:pPr>
            <a:r>
              <a:rPr lang="en-US"/>
              <a:t>content knowledge?</a:t>
            </a:r>
            <a:endParaRPr/>
          </a:p>
        </p:txBody>
      </p:sp>
      <p:sp>
        <p:nvSpPr>
          <p:cNvPr id="1044" name="Google Shape;1044;p133"/>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Be on the lookout for our upcoming </a:t>
            </a:r>
            <a:endParaRPr/>
          </a:p>
          <a:p>
            <a:pPr marL="0" lvl="0" indent="0" algn="l" rtl="0">
              <a:spcBef>
                <a:spcPts val="0"/>
              </a:spcBef>
              <a:spcAft>
                <a:spcPts val="0"/>
              </a:spcAft>
              <a:buNone/>
            </a:pPr>
            <a:r>
              <a:rPr lang="en-US"/>
              <a:t>virtual mini-course on building mathematical content knowledge:</a:t>
            </a:r>
            <a:endParaRPr/>
          </a:p>
          <a:p>
            <a:pPr marL="457200" lvl="0" indent="-368300" algn="l" rtl="0">
              <a:spcBef>
                <a:spcPts val="440"/>
              </a:spcBef>
              <a:spcAft>
                <a:spcPts val="0"/>
              </a:spcAft>
              <a:buSzPts val="2200"/>
              <a:buChar char="-"/>
            </a:pPr>
            <a:r>
              <a:rPr lang="en-US"/>
              <a:t>Course starts early summer</a:t>
            </a:r>
            <a:endParaRPr/>
          </a:p>
          <a:p>
            <a:pPr marL="457200" lvl="0" indent="-368300" algn="l" rtl="0">
              <a:spcBef>
                <a:spcPts val="0"/>
              </a:spcBef>
              <a:spcAft>
                <a:spcPts val="0"/>
              </a:spcAft>
              <a:buSzPts val="2200"/>
              <a:buChar char="-"/>
            </a:pPr>
            <a:r>
              <a:rPr lang="en-US"/>
              <a:t>Participants can choose a grade band for participation:</a:t>
            </a:r>
            <a:endParaRPr/>
          </a:p>
          <a:p>
            <a:pPr marL="914400" lvl="1" indent="-355600" algn="l" rtl="0">
              <a:spcBef>
                <a:spcPts val="0"/>
              </a:spcBef>
              <a:spcAft>
                <a:spcPts val="0"/>
              </a:spcAft>
              <a:buSzPts val="2000"/>
              <a:buFont typeface="Lucida Sans"/>
              <a:buChar char="-"/>
            </a:pPr>
            <a:r>
              <a:rPr lang="en-US">
                <a:latin typeface="Lucida Sans"/>
                <a:ea typeface="Lucida Sans"/>
                <a:cs typeface="Lucida Sans"/>
                <a:sym typeface="Lucida Sans"/>
              </a:rPr>
              <a:t>K-2</a:t>
            </a:r>
            <a:endParaRPr>
              <a:latin typeface="Lucida Sans"/>
              <a:ea typeface="Lucida Sans"/>
              <a:cs typeface="Lucida Sans"/>
              <a:sym typeface="Lucida Sans"/>
            </a:endParaRPr>
          </a:p>
          <a:p>
            <a:pPr marL="914400" lvl="1" indent="-355600" algn="l" rtl="0">
              <a:spcBef>
                <a:spcPts val="0"/>
              </a:spcBef>
              <a:spcAft>
                <a:spcPts val="0"/>
              </a:spcAft>
              <a:buSzPts val="2000"/>
              <a:buFont typeface="Lucida Sans"/>
              <a:buChar char="-"/>
            </a:pPr>
            <a:r>
              <a:rPr lang="en-US">
                <a:latin typeface="Lucida Sans"/>
                <a:ea typeface="Lucida Sans"/>
                <a:cs typeface="Lucida Sans"/>
                <a:sym typeface="Lucida Sans"/>
              </a:rPr>
              <a:t>3-5</a:t>
            </a:r>
            <a:endParaRPr>
              <a:latin typeface="Lucida Sans"/>
              <a:ea typeface="Lucida Sans"/>
              <a:cs typeface="Lucida Sans"/>
              <a:sym typeface="Lucida Sans"/>
            </a:endParaRPr>
          </a:p>
          <a:p>
            <a:pPr marL="914400" lvl="1" indent="-355600" algn="l" rtl="0">
              <a:spcBef>
                <a:spcPts val="0"/>
              </a:spcBef>
              <a:spcAft>
                <a:spcPts val="0"/>
              </a:spcAft>
              <a:buSzPts val="2000"/>
              <a:buFont typeface="Lucida Sans"/>
              <a:buChar char="-"/>
            </a:pPr>
            <a:r>
              <a:rPr lang="en-US">
                <a:latin typeface="Lucida Sans"/>
                <a:ea typeface="Lucida Sans"/>
                <a:cs typeface="Lucida Sans"/>
                <a:sym typeface="Lucida Sans"/>
              </a:rPr>
              <a:t>6-7</a:t>
            </a:r>
            <a:endParaRPr>
              <a:latin typeface="Lucida Sans"/>
              <a:ea typeface="Lucida Sans"/>
              <a:cs typeface="Lucida Sans"/>
              <a:sym typeface="Lucida Sans"/>
            </a:endParaRPr>
          </a:p>
          <a:p>
            <a:pPr marL="914400" lvl="1" indent="-355600" algn="l" rtl="0">
              <a:spcBef>
                <a:spcPts val="0"/>
              </a:spcBef>
              <a:spcAft>
                <a:spcPts val="0"/>
              </a:spcAft>
              <a:buSzPts val="2000"/>
              <a:buFont typeface="Lucida Sans"/>
              <a:buChar char="-"/>
            </a:pPr>
            <a:r>
              <a:rPr lang="en-US">
                <a:latin typeface="Lucida Sans"/>
                <a:ea typeface="Lucida Sans"/>
                <a:cs typeface="Lucida Sans"/>
                <a:sym typeface="Lucida Sans"/>
              </a:rPr>
              <a:t>8-HS</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t>Participants will get a certificate of completion with professional learning hours included</a:t>
            </a:r>
            <a:endParaRPr/>
          </a:p>
          <a:p>
            <a:pPr marL="0" lvl="0" indent="0" algn="l" rtl="0">
              <a:spcBef>
                <a:spcPts val="0"/>
              </a:spcBef>
              <a:spcAft>
                <a:spcPts val="0"/>
              </a:spcAft>
              <a:buNone/>
            </a:pPr>
            <a:endParaRPr sz="1000"/>
          </a:p>
          <a:p>
            <a:pPr marL="0" lvl="0" indent="0" algn="l" rtl="0">
              <a:spcBef>
                <a:spcPts val="440"/>
              </a:spcBef>
              <a:spcAft>
                <a:spcPts val="0"/>
              </a:spcAft>
              <a:buNone/>
            </a:pPr>
            <a:r>
              <a:rPr lang="en-US"/>
              <a:t>Check social media or the Core Advocate Newsletter for more details!</a:t>
            </a:r>
            <a:endParaRPr/>
          </a:p>
        </p:txBody>
      </p:sp>
      <p:pic>
        <p:nvPicPr>
          <p:cNvPr id="1045" name="Google Shape;1045;p133"/>
          <p:cNvPicPr preferRelativeResize="0"/>
          <p:nvPr/>
        </p:nvPicPr>
        <p:blipFill>
          <a:blip r:embed="rId3">
            <a:alphaModFix/>
          </a:blip>
          <a:stretch>
            <a:fillRect/>
          </a:stretch>
        </p:blipFill>
        <p:spPr>
          <a:xfrm>
            <a:off x="5490875" y="5913975"/>
            <a:ext cx="742801" cy="742801"/>
          </a:xfrm>
          <a:prstGeom prst="rect">
            <a:avLst/>
          </a:prstGeom>
          <a:noFill/>
          <a:ln>
            <a:noFill/>
          </a:ln>
        </p:spPr>
      </p:pic>
      <p:pic>
        <p:nvPicPr>
          <p:cNvPr id="1046" name="Google Shape;1046;p133"/>
          <p:cNvPicPr preferRelativeResize="0"/>
          <p:nvPr/>
        </p:nvPicPr>
        <p:blipFill>
          <a:blip r:embed="rId4">
            <a:alphaModFix/>
          </a:blip>
          <a:stretch>
            <a:fillRect/>
          </a:stretch>
        </p:blipFill>
        <p:spPr>
          <a:xfrm>
            <a:off x="3469775" y="5939790"/>
            <a:ext cx="691200" cy="691175"/>
          </a:xfrm>
          <a:prstGeom prst="rect">
            <a:avLst/>
          </a:prstGeom>
          <a:noFill/>
          <a:ln>
            <a:noFill/>
          </a:ln>
        </p:spPr>
      </p:pic>
      <p:pic>
        <p:nvPicPr>
          <p:cNvPr id="1047" name="Google Shape;1047;p133"/>
          <p:cNvPicPr preferRelativeResize="0"/>
          <p:nvPr/>
        </p:nvPicPr>
        <p:blipFill>
          <a:blip r:embed="rId5">
            <a:alphaModFix/>
          </a:blip>
          <a:stretch>
            <a:fillRect/>
          </a:stretch>
        </p:blipFill>
        <p:spPr>
          <a:xfrm>
            <a:off x="4597675" y="5972875"/>
            <a:ext cx="625000" cy="625000"/>
          </a:xfrm>
          <a:prstGeom prst="rect">
            <a:avLst/>
          </a:prstGeom>
          <a:noFill/>
          <a:ln>
            <a:noFill/>
          </a:ln>
        </p:spPr>
      </p:pic>
      <p:pic>
        <p:nvPicPr>
          <p:cNvPr id="1048" name="Google Shape;1048;p133"/>
          <p:cNvPicPr preferRelativeResize="0"/>
          <p:nvPr/>
        </p:nvPicPr>
        <p:blipFill>
          <a:blip r:embed="rId6">
            <a:alphaModFix/>
          </a:blip>
          <a:stretch>
            <a:fillRect/>
          </a:stretch>
        </p:blipFill>
        <p:spPr>
          <a:xfrm>
            <a:off x="5638050" y="107925"/>
            <a:ext cx="2767824" cy="1839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713" name="Google Shape;713;p9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Contact Jennie Beltramini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3"/>
              </a:rPr>
              <a:t>jbeltramini@studentsachieve.net</a:t>
            </a:r>
            <a:r>
              <a:rPr lang="en-US" sz="1800" b="0" i="0" u="none" strike="noStrike" cap="none">
                <a:solidFill>
                  <a:srgbClr val="3F3F39"/>
                </a:solidFill>
                <a:latin typeface="Lucida Sans"/>
                <a:ea typeface="Lucida Sans"/>
                <a:cs typeface="Lucida Sans"/>
                <a:sym typeface="Lucida Sans"/>
              </a:rPr>
              <a:t> )</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this survey to join our database (and mailing list): </a:t>
            </a:r>
            <a:r>
              <a:rPr lang="en-US" sz="1800" b="0" i="0" u="sng" strike="noStrike" cap="none">
                <a:solidFill>
                  <a:schemeClr val="hlink"/>
                </a:solidFill>
                <a:latin typeface="Lucida Sans"/>
                <a:ea typeface="Lucida Sans"/>
                <a:cs typeface="Lucida Sans"/>
                <a:sym typeface="Lucida Sans"/>
                <a:hlinkClick r:id="rId4"/>
              </a:rPr>
              <a:t>www.achievethecore.org/ca-signup</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5"/>
              </a:rPr>
              <a:t>www.achievethecore.org</a:t>
            </a:r>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714" name="Google Shape;714;p98" descr="ATC Header.PNG"/>
          <p:cNvPicPr preferRelativeResize="0"/>
          <p:nvPr/>
        </p:nvPicPr>
        <p:blipFill rotWithShape="1">
          <a:blip r:embed="rId6">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Links</a:t>
            </a:r>
          </a:p>
        </p:txBody>
      </p:sp>
      <p:sp>
        <p:nvSpPr>
          <p:cNvPr id="4" name="Text Placeholder 3"/>
          <p:cNvSpPr>
            <a:spLocks noGrp="1"/>
          </p:cNvSpPr>
          <p:nvPr>
            <p:ph type="body" idx="1"/>
          </p:nvPr>
        </p:nvSpPr>
        <p:spPr/>
        <p:txBody>
          <a:bodyPr/>
          <a:lstStyle/>
          <a:p>
            <a:r>
              <a:rPr lang="en-US" dirty="0"/>
              <a:t>Focus by Grade Level Documents: </a:t>
            </a:r>
            <a:r>
              <a:rPr lang="en-US" dirty="0">
                <a:hlinkClick r:id="rId2"/>
              </a:rPr>
              <a:t>https://achievethecore.org/category/774/mathematics-focus-by-grade-level</a:t>
            </a:r>
            <a:r>
              <a:rPr lang="en-US" dirty="0"/>
              <a:t> </a:t>
            </a:r>
          </a:p>
          <a:p>
            <a:r>
              <a:rPr lang="en-US" dirty="0"/>
              <a:t>Widely Applicable Prerequisites: </a:t>
            </a:r>
            <a:r>
              <a:rPr lang="en-US" dirty="0">
                <a:hlinkClick r:id="rId3"/>
              </a:rPr>
              <a:t>https://achievethecore.org/content/upload/Widely%20Applicable%20Prerequisites.pdf</a:t>
            </a:r>
            <a:r>
              <a:rPr lang="en-US" dirty="0"/>
              <a:t> </a:t>
            </a:r>
          </a:p>
          <a:p>
            <a:r>
              <a:rPr lang="en-US"/>
              <a:t>Professional Learning Through a Fraction Task Progression: </a:t>
            </a:r>
            <a:r>
              <a:rPr lang="en-US">
                <a:hlinkClick r:id="rId4"/>
              </a:rPr>
              <a:t>https://illustrativemathematics.blog/2018/10/16/professional-learning-through-a-fraction-task-progression/</a:t>
            </a:r>
            <a:r>
              <a:rPr lang="en-US"/>
              <a:t> </a:t>
            </a:r>
          </a:p>
        </p:txBody>
      </p:sp>
    </p:spTree>
    <p:extLst>
      <p:ext uri="{BB962C8B-B14F-4D97-AF65-F5344CB8AC3E}">
        <p14:creationId xmlns:p14="http://schemas.microsoft.com/office/powerpoint/2010/main" val="2680022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4"/>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9"/>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720" name="Google Shape;720;p99"/>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@MathMinds</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@IllustrateMath</a:t>
            </a:r>
            <a:endParaRPr sz="2400">
              <a:solidFill>
                <a:srgbClr val="434343"/>
              </a:solidFill>
              <a:latin typeface="Lucida Sans"/>
              <a:ea typeface="Lucida Sans"/>
              <a:cs typeface="Lucida Sans"/>
              <a:sym typeface="Lucida Sans"/>
            </a:endParaRPr>
          </a:p>
        </p:txBody>
      </p:sp>
      <p:pic>
        <p:nvPicPr>
          <p:cNvPr id="721" name="Google Shape;721;p99"/>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722" name="Google Shape;722;p99"/>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723" name="Google Shape;723;p99"/>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9"/>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725" name="Google Shape;725;p99"/>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732" name="Google Shape;732;p100"/>
          <p:cNvSpPr txBox="1">
            <a:spLocks noGrp="1"/>
          </p:cNvSpPr>
          <p:nvPr>
            <p:ph type="body" idx="1"/>
          </p:nvPr>
        </p:nvSpPr>
        <p:spPr>
          <a:xfrm>
            <a:off x="764300" y="1600200"/>
            <a:ext cx="74052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00"/>
              <a:buFont typeface="Arial"/>
              <a:buNone/>
            </a:pPr>
            <a:r>
              <a:rPr lang="en-US">
                <a:solidFill>
                  <a:srgbClr val="3F3F39"/>
                </a:solidFill>
              </a:rPr>
              <a:t>During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Questions option</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Find the handouts and resources</a:t>
            </a:r>
            <a:endParaRPr sz="2000">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recorded </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rgbClr val="3F3F39"/>
                </a:solidFill>
              </a:rPr>
              <a:t>   webinar</a:t>
            </a:r>
            <a:endParaRPr/>
          </a:p>
          <a:p>
            <a:pPr marL="800100" marR="0" lvl="0" indent="-38100" algn="l" rtl="0">
              <a:lnSpc>
                <a:spcPct val="100000"/>
              </a:lnSpc>
              <a:spcBef>
                <a:spcPts val="0"/>
              </a:spcBef>
              <a:spcAft>
                <a:spcPts val="0"/>
              </a:spcAft>
              <a:buClr>
                <a:schemeClr val="dk1"/>
              </a:buClr>
              <a:buSzPts val="600"/>
              <a:buFont typeface="Arial"/>
              <a:buNone/>
            </a:pPr>
            <a:endParaRPr sz="2400">
              <a:solidFill>
                <a:srgbClr val="3F3F39"/>
              </a:solidFill>
            </a:endParaRPr>
          </a:p>
        </p:txBody>
      </p:sp>
      <p:pic>
        <p:nvPicPr>
          <p:cNvPr id="733" name="Google Shape;733;p100"/>
          <p:cNvPicPr preferRelativeResize="0"/>
          <p:nvPr/>
        </p:nvPicPr>
        <p:blipFill>
          <a:blip r:embed="rId3">
            <a:alphaModFix/>
          </a:blip>
          <a:stretch>
            <a:fillRect/>
          </a:stretch>
        </p:blipFill>
        <p:spPr>
          <a:xfrm>
            <a:off x="4166825" y="3670075"/>
            <a:ext cx="4519974" cy="2259999"/>
          </a:xfrm>
          <a:prstGeom prst="rect">
            <a:avLst/>
          </a:prstGeom>
          <a:noFill/>
          <a:ln w="9525" cap="flat" cmpd="sng">
            <a:solidFill>
              <a:srgbClr val="000000"/>
            </a:solidFill>
            <a:prstDash val="solid"/>
            <a:round/>
            <a:headEnd type="none" w="sm" len="sm"/>
            <a:tailEnd type="none" w="sm" len="sm"/>
          </a:ln>
        </p:spPr>
      </p:pic>
      <p:pic>
        <p:nvPicPr>
          <p:cNvPr id="734" name="Google Shape;734;p100"/>
          <p:cNvPicPr preferRelativeResize="0"/>
          <p:nvPr/>
        </p:nvPicPr>
        <p:blipFill>
          <a:blip r:embed="rId4">
            <a:alphaModFix/>
          </a:blip>
          <a:stretch>
            <a:fillRect/>
          </a:stretch>
        </p:blipFill>
        <p:spPr>
          <a:xfrm>
            <a:off x="5789550" y="2415250"/>
            <a:ext cx="518000" cy="518000"/>
          </a:xfrm>
          <a:prstGeom prst="rect">
            <a:avLst/>
          </a:prstGeom>
          <a:noFill/>
          <a:ln>
            <a:noFill/>
          </a:ln>
        </p:spPr>
      </p:pic>
      <p:pic>
        <p:nvPicPr>
          <p:cNvPr id="735" name="Google Shape;735;p100"/>
          <p:cNvPicPr preferRelativeResize="0"/>
          <p:nvPr/>
        </p:nvPicPr>
        <p:blipFill>
          <a:blip r:embed="rId5">
            <a:alphaModFix/>
          </a:blip>
          <a:stretch>
            <a:fillRect/>
          </a:stretch>
        </p:blipFill>
        <p:spPr>
          <a:xfrm>
            <a:off x="3794638" y="1979624"/>
            <a:ext cx="583025" cy="572600"/>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1"/>
          <p:cNvSpPr txBox="1">
            <a:spLocks noGrp="1"/>
          </p:cNvSpPr>
          <p:nvPr>
            <p:ph type="title"/>
          </p:nvPr>
        </p:nvSpPr>
        <p:spPr>
          <a:xfrm>
            <a:off x="216575" y="2599575"/>
            <a:ext cx="8620500" cy="135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Jennie Beltramini</a:t>
            </a:r>
            <a:endParaRPr/>
          </a:p>
          <a:p>
            <a:pPr marL="0" marR="0" lvl="0" indent="0" algn="l" rtl="0">
              <a:lnSpc>
                <a:spcPct val="100000"/>
              </a:lnSpc>
              <a:spcBef>
                <a:spcPts val="0"/>
              </a:spcBef>
              <a:spcAft>
                <a:spcPts val="0"/>
              </a:spcAft>
              <a:buClr>
                <a:schemeClr val="lt1"/>
              </a:buClr>
              <a:buSzPts val="2800"/>
              <a:buFont typeface="Allerta"/>
              <a:buNone/>
            </a:pPr>
            <a:r>
              <a:rPr lang="en-US" i="1"/>
              <a:t>Mathematics Specialist </a:t>
            </a:r>
            <a:endParaRPr i="1"/>
          </a:p>
          <a:p>
            <a:pPr marL="0" marR="0" lvl="0" indent="0" algn="l" rtl="0">
              <a:lnSpc>
                <a:spcPct val="100000"/>
              </a:lnSpc>
              <a:spcBef>
                <a:spcPts val="0"/>
              </a:spcBef>
              <a:spcAft>
                <a:spcPts val="0"/>
              </a:spcAft>
              <a:buClr>
                <a:schemeClr val="lt1"/>
              </a:buClr>
              <a:buSzPts val="2800"/>
              <a:buFont typeface="Allerta"/>
              <a:buNone/>
            </a:pPr>
            <a:r>
              <a:rPr lang="en-US" i="1"/>
              <a:t>Professional Learning Team</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p:txBody>
      </p:sp>
      <p:sp>
        <p:nvSpPr>
          <p:cNvPr id="742" name="Google Shape;742;p101"/>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743" name="Google Shape;743;p101"/>
          <p:cNvPicPr preferRelativeResize="0"/>
          <p:nvPr/>
        </p:nvPicPr>
        <p:blipFill rotWithShape="1">
          <a:blip r:embed="rId3">
            <a:alphaModFix/>
          </a:blip>
          <a:srcRect l="4589"/>
          <a:stretch/>
        </p:blipFill>
        <p:spPr>
          <a:xfrm>
            <a:off x="5945550" y="1973663"/>
            <a:ext cx="2535975" cy="2602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2"/>
          <p:cNvSpPr txBox="1">
            <a:spLocks noGrp="1"/>
          </p:cNvSpPr>
          <p:nvPr>
            <p:ph type="title"/>
          </p:nvPr>
        </p:nvSpPr>
        <p:spPr>
          <a:xfrm>
            <a:off x="216575" y="2829672"/>
            <a:ext cx="8620500" cy="189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000">
                <a:solidFill>
                  <a:srgbClr val="FFFFFF"/>
                </a:solidFill>
              </a:rPr>
              <a:t>Poll Question: </a:t>
            </a:r>
            <a:endParaRPr sz="3000">
              <a:solidFill>
                <a:srgbClr val="FFFFFF"/>
              </a:solidFill>
            </a:endParaRPr>
          </a:p>
          <a:p>
            <a:pPr marL="0" lvl="0" indent="0" algn="l" rtl="0">
              <a:spcBef>
                <a:spcPts val="0"/>
              </a:spcBef>
              <a:spcAft>
                <a:spcPts val="0"/>
              </a:spcAft>
              <a:buNone/>
            </a:pPr>
            <a:r>
              <a:rPr lang="en-US" sz="3000" i="1">
                <a:solidFill>
                  <a:srgbClr val="FFFFFF"/>
                </a:solidFill>
              </a:rPr>
              <a:t>Which of the following best describes your role?</a:t>
            </a:r>
            <a:r>
              <a:rPr lang="en-US" sz="3000">
                <a:solidFill>
                  <a:srgbClr val="FFFFFF"/>
                </a:solidFill>
              </a:rPr>
              <a:t>  </a:t>
            </a:r>
            <a:endParaRPr sz="3000">
              <a:solidFill>
                <a:srgbClr val="FFFFFF"/>
              </a:solidFill>
            </a:endParaRPr>
          </a:p>
          <a:p>
            <a:pPr marL="0" lvl="0" indent="0" algn="l" rtl="0">
              <a:spcBef>
                <a:spcPts val="0"/>
              </a:spcBef>
              <a:spcAft>
                <a:spcPts val="0"/>
              </a:spcAft>
              <a:buClr>
                <a:schemeClr val="dk1"/>
              </a:buClr>
              <a:buSzPts val="1100"/>
              <a:buFont typeface="Arial"/>
              <a:buNone/>
            </a:pPr>
            <a:endParaRPr sz="12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Teacher (K-5)</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Teacher (6-12)</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Instructional Coach </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Specialist </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Administrator  </a:t>
            </a:r>
            <a:endParaRPr sz="3000">
              <a:solidFill>
                <a:srgbClr val="FFFFFF"/>
              </a:solidFill>
            </a:endParaRPr>
          </a:p>
          <a:p>
            <a:pPr marL="914400" lvl="0" indent="-419100" algn="l" rtl="0">
              <a:spcBef>
                <a:spcPts val="0"/>
              </a:spcBef>
              <a:spcAft>
                <a:spcPts val="0"/>
              </a:spcAft>
              <a:buClr>
                <a:srgbClr val="FFFFFF"/>
              </a:buClr>
              <a:buSzPts val="3000"/>
              <a:buFont typeface="Lucida Sans"/>
              <a:buAutoNum type="arabicPeriod"/>
            </a:pPr>
            <a:r>
              <a:rPr lang="en-US" sz="3000">
                <a:solidFill>
                  <a:srgbClr val="FFFFFF"/>
                </a:solidFill>
              </a:rPr>
              <a:t>Other</a:t>
            </a:r>
            <a:endParaRPr sz="3000">
              <a:solidFill>
                <a:srgbClr val="FFFFFF"/>
              </a:solidFill>
            </a:endParaRPr>
          </a:p>
        </p:txBody>
      </p:sp>
      <p:pic>
        <p:nvPicPr>
          <p:cNvPr id="750" name="Google Shape;750;p102"/>
          <p:cNvPicPr preferRelativeResize="0"/>
          <p:nvPr/>
        </p:nvPicPr>
        <p:blipFill>
          <a:blip r:embed="rId3">
            <a:alphaModFix/>
          </a:blip>
          <a:stretch>
            <a:fillRect/>
          </a:stretch>
        </p:blipFill>
        <p:spPr>
          <a:xfrm>
            <a:off x="5042923" y="3344199"/>
            <a:ext cx="3794150" cy="196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757" name="Google Shape;757;p103"/>
          <p:cNvSpPr txBox="1">
            <a:spLocks noGrp="1"/>
          </p:cNvSpPr>
          <p:nvPr>
            <p:ph type="body" idx="1"/>
          </p:nvPr>
        </p:nvSpPr>
        <p:spPr>
          <a:xfrm>
            <a:off x="457200" y="3427825"/>
            <a:ext cx="8229600" cy="2217600"/>
          </a:xfrm>
          <a:prstGeom prst="rect">
            <a:avLst/>
          </a:prstGeom>
          <a:noFill/>
          <a:ln>
            <a:noFill/>
          </a:ln>
        </p:spPr>
        <p:txBody>
          <a:bodyPr spcFirstLastPara="1" wrap="square" lIns="91425" tIns="45700" rIns="91425" bIns="45700" anchor="t" anchorCtr="0">
            <a:noAutofit/>
          </a:bodyPr>
          <a:lstStyle/>
          <a:p>
            <a:pPr marL="685800" lvl="0" indent="-342900" algn="l" rtl="0">
              <a:spcBef>
                <a:spcPts val="0"/>
              </a:spcBef>
              <a:spcAft>
                <a:spcPts val="0"/>
              </a:spcAft>
              <a:buClr>
                <a:srgbClr val="595959"/>
              </a:buClr>
              <a:buSzPts val="2200"/>
              <a:buFont typeface="Arial"/>
              <a:buChar char="✓"/>
            </a:pPr>
            <a:r>
              <a:rPr lang="en-US">
                <a:latin typeface="Allerta"/>
                <a:ea typeface="Allerta"/>
                <a:cs typeface="Allerta"/>
                <a:sym typeface="Allerta"/>
              </a:rPr>
              <a:t>Understand the importance of math knowledge for teaching</a:t>
            </a:r>
            <a:endParaRPr>
              <a:latin typeface="Allerta"/>
              <a:ea typeface="Allerta"/>
              <a:cs typeface="Allerta"/>
              <a:sym typeface="Allerta"/>
            </a:endParaRPr>
          </a:p>
          <a:p>
            <a:pPr marL="685800" lvl="0" indent="-342900" algn="l" rtl="0">
              <a:spcBef>
                <a:spcPts val="1000"/>
              </a:spcBef>
              <a:spcAft>
                <a:spcPts val="0"/>
              </a:spcAft>
              <a:buClr>
                <a:srgbClr val="595959"/>
              </a:buClr>
              <a:buSzPts val="2200"/>
              <a:buFont typeface="Arial"/>
              <a:buChar char="✓"/>
            </a:pPr>
            <a:r>
              <a:rPr lang="en-US">
                <a:latin typeface="Allerta"/>
                <a:ea typeface="Allerta"/>
                <a:cs typeface="Allerta"/>
                <a:sym typeface="Allerta"/>
              </a:rPr>
              <a:t>Practice a process to deepen math content knowledge</a:t>
            </a:r>
            <a:endParaRPr>
              <a:latin typeface="Allerta"/>
              <a:ea typeface="Allerta"/>
              <a:cs typeface="Allerta"/>
              <a:sym typeface="Allerta"/>
            </a:endParaRPr>
          </a:p>
          <a:p>
            <a:pPr marL="685800" lvl="0" indent="-342900" algn="l" rtl="0">
              <a:lnSpc>
                <a:spcPct val="115000"/>
              </a:lnSpc>
              <a:spcBef>
                <a:spcPts val="1000"/>
              </a:spcBef>
              <a:spcAft>
                <a:spcPts val="0"/>
              </a:spcAft>
              <a:buClr>
                <a:srgbClr val="575757"/>
              </a:buClr>
              <a:buSzPts val="2200"/>
              <a:buFont typeface="Allerta"/>
              <a:buChar char="✓"/>
            </a:pPr>
            <a:r>
              <a:rPr lang="en-US">
                <a:latin typeface="Allerta"/>
                <a:ea typeface="Allerta"/>
                <a:cs typeface="Allerta"/>
                <a:sym typeface="Allerta"/>
              </a:rPr>
              <a:t>Understand part of the 3-5 Fraction Learning Progression, and how to select other important topics for deepening understanding</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100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758" name="Google Shape;758;p103"/>
          <p:cNvPicPr preferRelativeResize="0"/>
          <p:nvPr/>
        </p:nvPicPr>
        <p:blipFill>
          <a:blip r:embed="rId3">
            <a:alphaModFix/>
          </a:blip>
          <a:stretch>
            <a:fillRect/>
          </a:stretch>
        </p:blipFill>
        <p:spPr>
          <a:xfrm>
            <a:off x="3633388" y="1195925"/>
            <a:ext cx="1877225" cy="1877225"/>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1915</Words>
  <Application>Microsoft Office PowerPoint</Application>
  <PresentationFormat>On-screen Show (4:3)</PresentationFormat>
  <Paragraphs>240</Paragraphs>
  <Slides>41</Slides>
  <Notes>40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41</vt:i4>
      </vt:variant>
    </vt:vector>
  </HeadingPairs>
  <TitlesOfParts>
    <vt:vector size="53" baseType="lpstr">
      <vt:lpstr>Lucida Sans</vt:lpstr>
      <vt:lpstr>Georgia</vt:lpstr>
      <vt:lpstr>Amatic SC</vt:lpstr>
      <vt:lpstr>Arial</vt:lpstr>
      <vt:lpstr>Calibri</vt:lpstr>
      <vt:lpstr>Caveat Brush</vt:lpstr>
      <vt:lpstr>Noto Sans Symbols</vt:lpstr>
      <vt:lpstr>Allerta</vt:lpstr>
      <vt:lpstr>July Webinar New Year's Resolution</vt:lpstr>
      <vt:lpstr>July Webinar New Year's Resolution</vt:lpstr>
      <vt:lpstr>July Webinar New Year's Resolution</vt:lpstr>
      <vt:lpstr>July Webinar New Year's Resolution</vt:lpstr>
      <vt:lpstr>Building Mathematical Content Knowledge</vt:lpstr>
      <vt:lpstr>Introductions</vt:lpstr>
      <vt:lpstr>Who Are Core Advocates?</vt:lpstr>
      <vt:lpstr>Learn More About Us!</vt:lpstr>
      <vt:lpstr>PowerPoint Presentation</vt:lpstr>
      <vt:lpstr>Engage with Us!</vt:lpstr>
      <vt:lpstr>Jennie Beltramini Mathematics Specialist  Professional Learning Team Student Achievement Partners</vt:lpstr>
      <vt:lpstr>Poll Question:  Which of the following best describes your role?    Teacher (K-5) Teacher (6-12) Instructional Coach  Specialist  Administrator   Other</vt:lpstr>
      <vt:lpstr>Goals of the Webinar</vt:lpstr>
      <vt:lpstr>Use the “Group Chat” widget to type your response. </vt:lpstr>
      <vt:lpstr>Why does mathematical content knowledge matter?</vt:lpstr>
      <vt:lpstr>“That the quality of mathematics teaching depends on teachers’ knowledge of the content should not be a surprise. Equally unsurprising is that many U.S. teachers lack sound mathematical understanding and skill. This is to be expected because most teachers—like most other adults in this country—are graduates of the very system that we seek to improve.” ~Deborah Loewenberg Ball  </vt:lpstr>
      <vt:lpstr>Mathematical Knowledge for Teaching Deborah Loewenberg Ball</vt:lpstr>
      <vt:lpstr>Types of Subject Matter Knowledge</vt:lpstr>
      <vt:lpstr>PowerPoint Presentation</vt:lpstr>
      <vt:lpstr>Poll Question:  Have you ever had to dig into a math topic in order to prepare to teach it? How did you (or would you) deepen your content knowledge?     I did the math myself I worked with a colleague I watched a video (YouTube, Khan Academy, LearnZillion, etc.) I read about it (in the textbook, in the Progression Documents, etc.) Other</vt:lpstr>
      <vt:lpstr>How can we deepen our mathematical content knowledge?</vt:lpstr>
      <vt:lpstr>Kristin Gray Director of K-5 Curriculum &amp; Professional Learning Illustrative Mathematics</vt:lpstr>
      <vt:lpstr>PowerPoint Presentation</vt:lpstr>
      <vt:lpstr>Reflecting on the Math</vt:lpstr>
      <vt:lpstr>The Coherence Map</vt:lpstr>
      <vt:lpstr>The Progression of Learning</vt:lpstr>
      <vt:lpstr>Reading Excerpts and Reflecting </vt:lpstr>
      <vt:lpstr>PowerPoint Presentation</vt:lpstr>
      <vt:lpstr>Mathematical Progression in Tasks</vt:lpstr>
      <vt:lpstr>IM Commentary and Solutions</vt:lpstr>
      <vt:lpstr>PowerPoint Presentation</vt:lpstr>
      <vt:lpstr>Reflecting on the Progression of the Task</vt:lpstr>
      <vt:lpstr>How can we build mathematical content knowledge in any topic?</vt:lpstr>
      <vt:lpstr>Poll:  What topic would you be most interested in diving into to build your own math content knowledge?  Place Value Whole Number Operations Ratio and Proportional Reasoning Modeling Functions Integer Operations Expressions and Equations Other</vt:lpstr>
      <vt:lpstr>Which topics should we spend time with?</vt:lpstr>
      <vt:lpstr>The Process</vt:lpstr>
      <vt:lpstr>How might you use this process?</vt:lpstr>
      <vt:lpstr>Poll:   How might you use this process to build mathematical content knowledge?    For myself, by myself  For myself, in my PLC  Leading it for others, in a PLC  Leading it for others, in another professional learning structure </vt:lpstr>
      <vt:lpstr>Closing </vt:lpstr>
      <vt:lpstr>Join Our Network!</vt:lpstr>
      <vt:lpstr>Please Join Us!</vt:lpstr>
      <vt:lpstr>Please Join Us Again Next Month!</vt:lpstr>
      <vt:lpstr>What to dig deeper into math  content knowledge?</vt:lpstr>
      <vt:lpstr>Other Links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Mathematical Content Knowledge</dc:title>
  <dc:creator>nbravo</dc:creator>
  <cp:lastModifiedBy>Susan Hitt</cp:lastModifiedBy>
  <cp:revision>2</cp:revision>
  <dcterms:modified xsi:type="dcterms:W3CDTF">2019-03-18T13:21:11Z</dcterms:modified>
</cp:coreProperties>
</file>