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8"/>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Lst>
  <p:sldSz cx="9144000" cy="6858000" type="screen4x3"/>
  <p:notesSz cx="6858000" cy="9144000"/>
  <p:embeddedFontLst>
    <p:embeddedFont>
      <p:font typeface="Allerta" panose="020B0604020202020204" charset="0"/>
      <p:regular r:id="rId39"/>
    </p:embeddedFont>
    <p:embeddedFont>
      <p:font typeface="Calibri" panose="020F0502020204030204" pitchFamily="34" charset="0"/>
      <p:regular r:id="rId40"/>
      <p:bold r:id="rId41"/>
      <p:italic r:id="rId42"/>
      <p:boldItalic r:id="rId43"/>
    </p:embeddedFont>
    <p:embeddedFont>
      <p:font typeface="Century Schoolbook" panose="02040604050505020304" pitchFamily="18" charset="0"/>
      <p:regular r:id="rId44"/>
      <p:bold r:id="rId45"/>
      <p:italic r:id="rId46"/>
      <p:boldItalic r:id="rId47"/>
    </p:embeddedFont>
    <p:embeddedFont>
      <p:font typeface="Lucida Sans" panose="020B0602030504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1pPr>
            <a:lvl2pPr marL="914400" marR="0" lvl="1"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2pPr>
            <a:lvl3pPr marL="1371600" marR="0" lvl="2"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3pPr>
            <a:lvl4pPr marL="1828800" marR="0" lvl="3"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4pPr>
            <a:lvl5pPr marL="2286000" marR="0" lvl="4"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5pPr>
            <a:lvl6pPr marL="2743200" marR="0" lvl="5"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6pPr>
            <a:lvl7pPr marL="3200400" marR="0" lvl="6"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304800" algn="l" rtl="0">
              <a:lnSpc>
                <a:spcPct val="100000"/>
              </a:lnSpc>
              <a:spcBef>
                <a:spcPts val="0"/>
              </a:spcBef>
              <a:spcAft>
                <a:spcPts val="0"/>
              </a:spcAft>
              <a:buClr>
                <a:schemeClr val="dk1"/>
              </a:buClr>
              <a:buSzPts val="1200"/>
              <a:buFont typeface="Calibri"/>
              <a:buChar char="■"/>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200"/>
              <a:buFont typeface="Lucida Sans"/>
              <a:buNone/>
              <a:defRPr sz="1200" b="0" i="0" u="none" strike="noStrike" cap="none">
                <a:solidFill>
                  <a:schemeClr val="dk1"/>
                </a:solidFill>
                <a:latin typeface="Lucida Sans"/>
                <a:ea typeface="Lucida Sans"/>
                <a:cs typeface="Lucida Sans"/>
                <a:sym typeface="Lucida Sans"/>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Lucida Sans"/>
              <a:buNone/>
            </a:pPr>
            <a:fld id="{00000000-1234-1234-1234-123412341234}" type="slidenum">
              <a:rPr lang="en-US" sz="1200" b="0" i="0" u="none" strike="noStrike" cap="none">
                <a:solidFill>
                  <a:schemeClr val="dk1"/>
                </a:solidFill>
                <a:latin typeface="Lucida Sans"/>
                <a:ea typeface="Lucida Sans"/>
                <a:cs typeface="Lucida Sans"/>
                <a:sym typeface="Lucida Sans"/>
              </a:rPr>
              <a:t>‹#›</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26105885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1111/j.1365-2923.2009.03550.x"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r>
              <a:rPr lang="en-US"/>
              <a:t>First timer poll</a:t>
            </a:r>
            <a:endParaRPr/>
          </a:p>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Lucida Sans"/>
                <a:ea typeface="Lucida Sans"/>
                <a:cs typeface="Lucida Sans"/>
                <a:sym typeface="Lucida Sans"/>
              </a:rPr>
              <a:t>Handouts:</a:t>
            </a:r>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Lucida Sans"/>
              <a:ea typeface="Lucida Sans"/>
              <a:cs typeface="Lucida Sans"/>
              <a:sym typeface="Lucida Sans"/>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Lucida Sans"/>
              <a:ea typeface="Lucida Sans"/>
              <a:cs typeface="Lucida Sans"/>
              <a:sym typeface="Lucida Sans"/>
            </a:endParaRPr>
          </a:p>
          <a:p>
            <a:pPr marL="0" marR="0" lvl="0" indent="0" algn="l" rtl="0">
              <a:lnSpc>
                <a:spcPct val="100000"/>
              </a:lnSpc>
              <a:spcBef>
                <a:spcPts val="0"/>
              </a:spcBef>
              <a:spcAft>
                <a:spcPts val="0"/>
              </a:spcAft>
              <a:buClr>
                <a:schemeClr val="dk1"/>
              </a:buClr>
              <a:buSzPts val="300"/>
              <a:buFont typeface="Calibri"/>
              <a:buNone/>
            </a:pPr>
            <a:r>
              <a:rPr lang="en-US" sz="1200" b="0" i="0" u="none" strike="noStrike" cap="none">
                <a:solidFill>
                  <a:schemeClr val="dk1"/>
                </a:solidFill>
                <a:latin typeface="Lucida Sans"/>
                <a:ea typeface="Lucida Sans"/>
                <a:cs typeface="Lucida Sans"/>
                <a:sym typeface="Lucida Sans"/>
              </a:rPr>
              <a:t>While we’re waiting, we’d like you to participate in a quick poll so we can get an understanding of who’s on the webinar with us tonight.</a:t>
            </a:r>
            <a:endParaRPr/>
          </a:p>
        </p:txBody>
      </p:sp>
      <p:sp>
        <p:nvSpPr>
          <p:cNvPr id="171" name="Google Shape;171;p1: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1</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2830114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3" name="Google Shape;25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r>
              <a:rPr lang="en-US" b="1">
                <a:latin typeface="Times New Roman"/>
                <a:ea typeface="Times New Roman"/>
                <a:cs typeface="Times New Roman"/>
                <a:sym typeface="Times New Roman"/>
              </a:rPr>
              <a:t>Big Idea:</a:t>
            </a:r>
            <a:endParaRPr b="1">
              <a:latin typeface="Times New Roman"/>
              <a:ea typeface="Times New Roman"/>
              <a:cs typeface="Times New Roman"/>
              <a:sym typeface="Times New Roman"/>
            </a:endParaRPr>
          </a:p>
          <a:p>
            <a:pPr marL="0" lvl="0" indent="0" algn="l" rtl="0">
              <a:lnSpc>
                <a:spcPct val="100000"/>
              </a:lnSpc>
              <a:spcBef>
                <a:spcPts val="0"/>
              </a:spcBef>
              <a:spcAft>
                <a:spcPts val="0"/>
              </a:spcAft>
              <a:buSzPts val="1200"/>
              <a:buNone/>
            </a:pPr>
            <a:r>
              <a:rPr lang="en-US">
                <a:latin typeface="Times New Roman"/>
                <a:ea typeface="Times New Roman"/>
                <a:cs typeface="Times New Roman"/>
                <a:sym typeface="Times New Roman"/>
              </a:rPr>
              <a:t>There are 10 features that make a text complex; a text with more of these features will be more complex. Reading is a complex endeavor!! They will be shown on the next two slides. </a:t>
            </a:r>
            <a:endParaRPr b="1">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200"/>
              <a:buNone/>
            </a:pPr>
            <a:r>
              <a:rPr lang="en-US" b="1">
                <a:solidFill>
                  <a:srgbClr val="000000"/>
                </a:solidFill>
                <a:latin typeface="Times New Roman"/>
                <a:ea typeface="Times New Roman"/>
                <a:cs typeface="Times New Roman"/>
                <a:sym typeface="Times New Roman"/>
              </a:rPr>
              <a:t>Talking Points:</a:t>
            </a:r>
            <a:endParaRPr/>
          </a:p>
          <a:p>
            <a:pPr marL="225425" lvl="1" indent="-225425" algn="l" rtl="0">
              <a:lnSpc>
                <a:spcPct val="100000"/>
              </a:lnSpc>
              <a:spcBef>
                <a:spcPts val="0"/>
              </a:spcBef>
              <a:spcAft>
                <a:spcPts val="0"/>
              </a:spcAft>
              <a:buClr>
                <a:schemeClr val="dk1"/>
              </a:buClr>
              <a:buSzPts val="1200"/>
              <a:buFont typeface="Times New Roman"/>
              <a:buChar char="•"/>
            </a:pPr>
            <a:r>
              <a:rPr lang="en-US" i="1">
                <a:latin typeface="Times New Roman"/>
                <a:ea typeface="Times New Roman"/>
                <a:cs typeface="Times New Roman"/>
                <a:sym typeface="Times New Roman"/>
              </a:rPr>
              <a:t>Complex sentences</a:t>
            </a:r>
            <a:r>
              <a:rPr lang="en-US">
                <a:latin typeface="Times New Roman"/>
                <a:ea typeface="Times New Roman"/>
                <a:cs typeface="Times New Roman"/>
                <a:sym typeface="Times New Roman"/>
              </a:rPr>
              <a:t>: sentences with lots of parts to them, or lots of variation in sentence length and styles</a:t>
            </a:r>
            <a:endParaRPr/>
          </a:p>
          <a:p>
            <a:pPr marL="225425" lvl="1" indent="-225425" algn="l" rtl="0">
              <a:lnSpc>
                <a:spcPct val="100000"/>
              </a:lnSpc>
              <a:spcBef>
                <a:spcPts val="0"/>
              </a:spcBef>
              <a:spcAft>
                <a:spcPts val="0"/>
              </a:spcAft>
              <a:buClr>
                <a:schemeClr val="dk1"/>
              </a:buClr>
              <a:buSzPts val="1200"/>
              <a:buFont typeface="Times New Roman"/>
              <a:buChar char="•"/>
            </a:pPr>
            <a:r>
              <a:rPr lang="en-US" i="1">
                <a:latin typeface="Times New Roman"/>
                <a:ea typeface="Times New Roman"/>
                <a:cs typeface="Times New Roman"/>
                <a:sym typeface="Times New Roman"/>
              </a:rPr>
              <a:t>Uncommon vocabulary</a:t>
            </a:r>
            <a:r>
              <a:rPr lang="en-US">
                <a:latin typeface="Times New Roman"/>
                <a:ea typeface="Times New Roman"/>
                <a:cs typeface="Times New Roman"/>
                <a:sym typeface="Times New Roman"/>
              </a:rPr>
              <a:t>: not likely to be familiar to many students at this level.</a:t>
            </a:r>
            <a:endParaRPr/>
          </a:p>
          <a:p>
            <a:pPr marL="225425" lvl="1" indent="-225425" algn="l" rtl="0">
              <a:lnSpc>
                <a:spcPct val="100000"/>
              </a:lnSpc>
              <a:spcBef>
                <a:spcPts val="0"/>
              </a:spcBef>
              <a:spcAft>
                <a:spcPts val="0"/>
              </a:spcAft>
              <a:buClr>
                <a:schemeClr val="dk1"/>
              </a:buClr>
              <a:buSzPts val="1200"/>
              <a:buFont typeface="Times New Roman"/>
              <a:buChar char="•"/>
            </a:pPr>
            <a:r>
              <a:rPr lang="en-US" i="1">
                <a:latin typeface="Times New Roman"/>
                <a:ea typeface="Times New Roman"/>
                <a:cs typeface="Times New Roman"/>
                <a:sym typeface="Times New Roman"/>
              </a:rPr>
              <a:t>Lack of…</a:t>
            </a:r>
            <a:r>
              <a:rPr lang="en-US">
                <a:latin typeface="Times New Roman"/>
                <a:ea typeface="Times New Roman"/>
                <a:cs typeface="Times New Roman"/>
                <a:sym typeface="Times New Roman"/>
              </a:rPr>
              <a:t>: the author does not repeat ideas or summarize much. Also may not offer clues to the reader through words and phrases like “next,” “as we just saw,” “in conclusion,” and “because.”</a:t>
            </a:r>
            <a:endParaRPr/>
          </a:p>
          <a:p>
            <a:pPr marL="225425" lvl="1" indent="-225425" algn="l" rtl="0">
              <a:lnSpc>
                <a:spcPct val="100000"/>
              </a:lnSpc>
              <a:spcBef>
                <a:spcPts val="0"/>
              </a:spcBef>
              <a:spcAft>
                <a:spcPts val="0"/>
              </a:spcAft>
              <a:buClr>
                <a:schemeClr val="dk1"/>
              </a:buClr>
              <a:buSzPts val="1200"/>
              <a:buFont typeface="Times New Roman"/>
              <a:buChar char="•"/>
            </a:pPr>
            <a:r>
              <a:rPr lang="en-US" i="1">
                <a:latin typeface="Times New Roman"/>
                <a:ea typeface="Times New Roman"/>
                <a:cs typeface="Times New Roman"/>
                <a:sym typeface="Times New Roman"/>
              </a:rPr>
              <a:t>Lengthy paragraphs</a:t>
            </a:r>
            <a:r>
              <a:rPr lang="en-US">
                <a:latin typeface="Times New Roman"/>
                <a:ea typeface="Times New Roman"/>
                <a:cs typeface="Times New Roman"/>
                <a:sym typeface="Times New Roman"/>
              </a:rPr>
              <a:t>: long, dense paragraphs</a:t>
            </a:r>
            <a:endParaRPr/>
          </a:p>
          <a:p>
            <a:pPr marL="225425" lvl="1" indent="-225425" algn="l" rtl="0">
              <a:lnSpc>
                <a:spcPct val="100000"/>
              </a:lnSpc>
              <a:spcBef>
                <a:spcPts val="0"/>
              </a:spcBef>
              <a:spcAft>
                <a:spcPts val="0"/>
              </a:spcAft>
              <a:buClr>
                <a:schemeClr val="dk1"/>
              </a:buClr>
              <a:buSzPts val="1200"/>
              <a:buFont typeface="Times New Roman"/>
              <a:buChar char="•"/>
            </a:pPr>
            <a:r>
              <a:rPr lang="en-US" i="1">
                <a:latin typeface="Times New Roman"/>
                <a:ea typeface="Times New Roman"/>
                <a:cs typeface="Times New Roman"/>
                <a:sym typeface="Times New Roman"/>
              </a:rPr>
              <a:t>Text structures</a:t>
            </a:r>
            <a:r>
              <a:rPr lang="en-US">
                <a:latin typeface="Times New Roman"/>
                <a:ea typeface="Times New Roman"/>
                <a:cs typeface="Times New Roman"/>
                <a:sym typeface="Times New Roman"/>
              </a:rPr>
              <a:t>: Narrative structure is story-like. It is easier to follow than problem and solution or cause and effect. When an author mixes up structures (which textbooks and articles often do), text becomes even trickier to follow.</a:t>
            </a:r>
            <a:endParaRPr/>
          </a:p>
          <a:p>
            <a:pPr marL="225425" lvl="1" indent="-225425" algn="l" rtl="0">
              <a:lnSpc>
                <a:spcPct val="100000"/>
              </a:lnSpc>
              <a:spcBef>
                <a:spcPts val="0"/>
              </a:spcBef>
              <a:spcAft>
                <a:spcPts val="0"/>
              </a:spcAft>
              <a:buClr>
                <a:schemeClr val="dk1"/>
              </a:buClr>
              <a:buSzPts val="1200"/>
              <a:buFont typeface="Times New Roman"/>
              <a:buChar char="•"/>
            </a:pPr>
            <a:r>
              <a:rPr lang="en-US">
                <a:latin typeface="Times New Roman"/>
                <a:ea typeface="Times New Roman"/>
                <a:cs typeface="Times New Roman"/>
                <a:sym typeface="Times New Roman"/>
              </a:rPr>
              <a:t>These qualities, or features of text</a:t>
            </a:r>
            <a:r>
              <a:rPr lang="en-US" i="1">
                <a:latin typeface="Times New Roman"/>
                <a:ea typeface="Times New Roman"/>
                <a:cs typeface="Times New Roman"/>
                <a:sym typeface="Times New Roman"/>
              </a:rPr>
              <a:t>, </a:t>
            </a:r>
            <a:r>
              <a:rPr lang="en-US">
                <a:latin typeface="Times New Roman"/>
                <a:ea typeface="Times New Roman"/>
                <a:cs typeface="Times New Roman"/>
                <a:sym typeface="Times New Roman"/>
              </a:rPr>
              <a:t>can</a:t>
            </a:r>
            <a:r>
              <a:rPr lang="en-US" i="1">
                <a:latin typeface="Times New Roman"/>
                <a:ea typeface="Times New Roman"/>
                <a:cs typeface="Times New Roman"/>
                <a:sym typeface="Times New Roman"/>
              </a:rPr>
              <a:t> </a:t>
            </a:r>
            <a:r>
              <a:rPr lang="en-US">
                <a:latin typeface="Times New Roman"/>
                <a:ea typeface="Times New Roman"/>
                <a:cs typeface="Times New Roman"/>
                <a:sym typeface="Times New Roman"/>
              </a:rPr>
              <a:t>be present in text in any number of ways, 10 factorial ways, actually (factorial =10 x 9 x 8 x 7 … which equals 3,628,800).</a:t>
            </a:r>
            <a:endParaRPr/>
          </a:p>
          <a:p>
            <a:pPr marL="0" lvl="0" indent="0" algn="l" rtl="0">
              <a:lnSpc>
                <a:spcPct val="100000"/>
              </a:lnSpc>
              <a:spcBef>
                <a:spcPts val="0"/>
              </a:spcBef>
              <a:spcAft>
                <a:spcPts val="0"/>
              </a:spcAft>
              <a:buSzPts val="1200"/>
              <a:buNone/>
            </a:pPr>
            <a:endParaRPr>
              <a:latin typeface="Times New Roman"/>
              <a:ea typeface="Times New Roman"/>
              <a:cs typeface="Times New Roman"/>
              <a:sym typeface="Times New Roman"/>
            </a:endParaRPr>
          </a:p>
          <a:p>
            <a:pPr marL="0" lvl="0" indent="0" algn="l" rtl="0">
              <a:lnSpc>
                <a:spcPct val="100000"/>
              </a:lnSpc>
              <a:spcBef>
                <a:spcPts val="0"/>
              </a:spcBef>
              <a:spcAft>
                <a:spcPts val="0"/>
              </a:spcAft>
              <a:buSzPts val="1200"/>
              <a:buNone/>
            </a:pPr>
            <a:r>
              <a:rPr lang="en-US" b="1">
                <a:latin typeface="Times New Roman"/>
                <a:ea typeface="Times New Roman"/>
                <a:cs typeface="Times New Roman"/>
                <a:sym typeface="Times New Roman"/>
              </a:rPr>
              <a:t>Facilitator Note: </a:t>
            </a:r>
            <a:endParaRPr/>
          </a:p>
          <a:p>
            <a:pPr marL="171450" lvl="0" indent="-171450" algn="l" rtl="0">
              <a:lnSpc>
                <a:spcPct val="100000"/>
              </a:lnSpc>
              <a:spcBef>
                <a:spcPts val="0"/>
              </a:spcBef>
              <a:spcAft>
                <a:spcPts val="0"/>
              </a:spcAft>
              <a:buClr>
                <a:schemeClr val="dk1"/>
              </a:buClr>
              <a:buSzPts val="1200"/>
              <a:buFont typeface="Arial"/>
              <a:buChar char="•"/>
            </a:pPr>
            <a:r>
              <a:rPr lang="en-US">
                <a:latin typeface="Times New Roman"/>
                <a:ea typeface="Times New Roman"/>
                <a:cs typeface="Times New Roman"/>
                <a:sym typeface="Times New Roman"/>
              </a:rPr>
              <a:t>Show this slide, then show the next slide long enough to read through and define for participants. </a:t>
            </a:r>
            <a:endParaRPr/>
          </a:p>
        </p:txBody>
      </p:sp>
      <p:sp>
        <p:nvSpPr>
          <p:cNvPr id="254" name="Google Shape;25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2200"/>
              <a:buNone/>
            </a:pPr>
            <a:fld id="{00000000-1234-1234-1234-123412341234}" type="slidenum">
              <a:rPr lang="en-US" sz="2200" b="1" i="0" u="none" strike="noStrike" cap="none">
                <a:solidFill>
                  <a:schemeClr val="dk1"/>
                </a:solidFill>
                <a:latin typeface="Times New Roman"/>
                <a:ea typeface="Times New Roman"/>
                <a:cs typeface="Times New Roman"/>
                <a:sym typeface="Times New Roman"/>
              </a:rPr>
              <a:t>10</a:t>
            </a:fld>
            <a:endParaRPr sz="2200" b="1"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67001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0" name="Google Shape;26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None/>
            </a:pPr>
            <a:r>
              <a:rPr lang="en-US" b="1">
                <a:solidFill>
                  <a:srgbClr val="000000"/>
                </a:solidFill>
                <a:latin typeface="Times New Roman"/>
                <a:ea typeface="Times New Roman"/>
                <a:cs typeface="Times New Roman"/>
                <a:sym typeface="Times New Roman"/>
              </a:rPr>
              <a:t>Big Idea: </a:t>
            </a:r>
            <a:r>
              <a:rPr lang="en-US">
                <a:latin typeface="Times New Roman"/>
                <a:ea typeface="Times New Roman"/>
                <a:cs typeface="Times New Roman"/>
                <a:sym typeface="Times New Roman"/>
              </a:rPr>
              <a:t>There are 10 features that make a text complex; a text with more of these features will be more complex. </a:t>
            </a:r>
            <a:endParaRPr b="1">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200"/>
              <a:buNone/>
            </a:pPr>
            <a:r>
              <a:rPr lang="en-US" b="1">
                <a:solidFill>
                  <a:srgbClr val="000000"/>
                </a:solidFill>
                <a:latin typeface="Times New Roman"/>
                <a:ea typeface="Times New Roman"/>
                <a:cs typeface="Times New Roman"/>
                <a:sym typeface="Times New Roman"/>
              </a:rPr>
              <a:t>Facilitator Talking Points:</a:t>
            </a:r>
            <a:endParaRPr/>
          </a:p>
          <a:p>
            <a:pPr marL="174625" lvl="1" indent="-171450" algn="l" rtl="0">
              <a:lnSpc>
                <a:spcPct val="100000"/>
              </a:lnSpc>
              <a:spcBef>
                <a:spcPts val="0"/>
              </a:spcBef>
              <a:spcAft>
                <a:spcPts val="0"/>
              </a:spcAft>
              <a:buClr>
                <a:srgbClr val="000000"/>
              </a:buClr>
              <a:buSzPts val="1200"/>
              <a:buFont typeface="Times New Roman"/>
              <a:buChar char="•"/>
            </a:pPr>
            <a:r>
              <a:rPr lang="en-US" i="1">
                <a:solidFill>
                  <a:srgbClr val="000000"/>
                </a:solidFill>
                <a:latin typeface="Times New Roman"/>
                <a:ea typeface="Times New Roman"/>
                <a:cs typeface="Times New Roman"/>
                <a:sym typeface="Times New Roman"/>
              </a:rPr>
              <a:t>Subtle and/or frequent transitions</a:t>
            </a:r>
            <a:r>
              <a:rPr lang="en-US">
                <a:solidFill>
                  <a:srgbClr val="000000"/>
                </a:solidFill>
                <a:latin typeface="Times New Roman"/>
                <a:ea typeface="Times New Roman"/>
                <a:cs typeface="Times New Roman"/>
                <a:sym typeface="Times New Roman"/>
              </a:rPr>
              <a:t>: The author does not give you clues (next, thus, consequently) before moving to a new idea.</a:t>
            </a:r>
            <a:endParaRPr/>
          </a:p>
          <a:p>
            <a:pPr marL="174625" lvl="1" indent="-171450" algn="l" rtl="0">
              <a:lnSpc>
                <a:spcPct val="100000"/>
              </a:lnSpc>
              <a:spcBef>
                <a:spcPts val="0"/>
              </a:spcBef>
              <a:spcAft>
                <a:spcPts val="0"/>
              </a:spcAft>
              <a:buClr>
                <a:srgbClr val="000000"/>
              </a:buClr>
              <a:buSzPts val="1200"/>
              <a:buFont typeface="Times New Roman"/>
              <a:buChar char="•"/>
            </a:pPr>
            <a:r>
              <a:rPr lang="en-US" i="1">
                <a:solidFill>
                  <a:srgbClr val="000000"/>
                </a:solidFill>
                <a:latin typeface="Times New Roman"/>
                <a:ea typeface="Times New Roman"/>
                <a:cs typeface="Times New Roman"/>
                <a:sym typeface="Times New Roman"/>
              </a:rPr>
              <a:t>Multiple and/or subtle themes and purposes</a:t>
            </a:r>
            <a:r>
              <a:rPr lang="en-US">
                <a:solidFill>
                  <a:srgbClr val="000000"/>
                </a:solidFill>
                <a:latin typeface="Times New Roman"/>
                <a:ea typeface="Times New Roman"/>
                <a:cs typeface="Times New Roman"/>
                <a:sym typeface="Times New Roman"/>
              </a:rPr>
              <a:t>: The author does not directly state or clearly offer his purpose for writing, or the big ideas are hard to figure out. </a:t>
            </a:r>
            <a:endParaRPr/>
          </a:p>
          <a:p>
            <a:pPr marL="174625" lvl="1" indent="-171450" algn="l" rtl="0">
              <a:lnSpc>
                <a:spcPct val="100000"/>
              </a:lnSpc>
              <a:spcBef>
                <a:spcPts val="0"/>
              </a:spcBef>
              <a:spcAft>
                <a:spcPts val="0"/>
              </a:spcAft>
              <a:buClr>
                <a:srgbClr val="000000"/>
              </a:buClr>
              <a:buSzPts val="1200"/>
              <a:buFont typeface="Times New Roman"/>
              <a:buChar char="•"/>
            </a:pPr>
            <a:r>
              <a:rPr lang="en-US" i="1">
                <a:solidFill>
                  <a:srgbClr val="000000"/>
                </a:solidFill>
                <a:latin typeface="Times New Roman"/>
                <a:ea typeface="Times New Roman"/>
                <a:cs typeface="Times New Roman"/>
                <a:sym typeface="Times New Roman"/>
              </a:rPr>
              <a:t>Dense information</a:t>
            </a:r>
            <a:r>
              <a:rPr lang="en-US">
                <a:solidFill>
                  <a:srgbClr val="000000"/>
                </a:solidFill>
                <a:latin typeface="Times New Roman"/>
                <a:ea typeface="Times New Roman"/>
                <a:cs typeface="Times New Roman"/>
                <a:sym typeface="Times New Roman"/>
              </a:rPr>
              <a:t>: Informational text tends to pack ideas very tightly, and authors may assume that readers know more about the topic than students might actually know. </a:t>
            </a:r>
            <a:endParaRPr/>
          </a:p>
          <a:p>
            <a:pPr marL="174625" lvl="1" indent="-171450" algn="l" rtl="0">
              <a:lnSpc>
                <a:spcPct val="100000"/>
              </a:lnSpc>
              <a:spcBef>
                <a:spcPts val="0"/>
              </a:spcBef>
              <a:spcAft>
                <a:spcPts val="0"/>
              </a:spcAft>
              <a:buClr>
                <a:srgbClr val="000000"/>
              </a:buClr>
              <a:buSzPts val="1200"/>
              <a:buFont typeface="Times New Roman"/>
              <a:buChar char="•"/>
            </a:pPr>
            <a:r>
              <a:rPr lang="en-US" i="1">
                <a:solidFill>
                  <a:srgbClr val="000000"/>
                </a:solidFill>
                <a:latin typeface="Times New Roman"/>
                <a:ea typeface="Times New Roman"/>
                <a:cs typeface="Times New Roman"/>
                <a:sym typeface="Times New Roman"/>
              </a:rPr>
              <a:t>Unfamiliar settings, topics, or events</a:t>
            </a:r>
            <a:r>
              <a:rPr lang="en-US">
                <a:solidFill>
                  <a:srgbClr val="000000"/>
                </a:solidFill>
                <a:latin typeface="Times New Roman"/>
                <a:ea typeface="Times New Roman"/>
                <a:cs typeface="Times New Roman"/>
                <a:sym typeface="Times New Roman"/>
              </a:rPr>
              <a:t>: It is harder to visualize and imagine what you have never experienced. This is why contemporary fiction can be read so fast and is considered so enjoyable. Almost everything is familiar. </a:t>
            </a:r>
            <a:endParaRPr/>
          </a:p>
          <a:p>
            <a:pPr marL="174625" lvl="1" indent="-171450" algn="l" rtl="0">
              <a:lnSpc>
                <a:spcPct val="100000"/>
              </a:lnSpc>
              <a:spcBef>
                <a:spcPts val="0"/>
              </a:spcBef>
              <a:spcAft>
                <a:spcPts val="0"/>
              </a:spcAft>
              <a:buClr>
                <a:srgbClr val="000000"/>
              </a:buClr>
              <a:buSzPts val="1200"/>
              <a:buFont typeface="Times New Roman"/>
              <a:buChar char="•"/>
            </a:pPr>
            <a:r>
              <a:rPr lang="en-US" i="1">
                <a:solidFill>
                  <a:srgbClr val="000000"/>
                </a:solidFill>
                <a:latin typeface="Times New Roman"/>
                <a:ea typeface="Times New Roman"/>
                <a:cs typeface="Times New Roman"/>
                <a:sym typeface="Times New Roman"/>
              </a:rPr>
              <a:t>Lack of repetition, overlap, or similarity in words and sentences</a:t>
            </a:r>
            <a:r>
              <a:rPr lang="en-US">
                <a:solidFill>
                  <a:srgbClr val="000000"/>
                </a:solidFill>
                <a:latin typeface="Times New Roman"/>
                <a:ea typeface="Times New Roman"/>
                <a:cs typeface="Times New Roman"/>
                <a:sym typeface="Times New Roman"/>
              </a:rPr>
              <a:t>: The author keeps moving to new ideas or settings and does not stop to summarize or support what he has just discussed, or he finds new ways to express the same idea. If the reader didn’t understand right away, or doesn’t realize the new phrasing is a restating of the original idea, it is easy in both cases to get lost.</a:t>
            </a:r>
            <a:endParaRPr/>
          </a:p>
          <a:p>
            <a:pPr marL="174625" lvl="1" indent="-95250" algn="l" rtl="0">
              <a:lnSpc>
                <a:spcPct val="100000"/>
              </a:lnSpc>
              <a:spcBef>
                <a:spcPts val="0"/>
              </a:spcBef>
              <a:spcAft>
                <a:spcPts val="0"/>
              </a:spcAft>
              <a:buClr>
                <a:schemeClr val="dk1"/>
              </a:buClr>
              <a:buSzPts val="1200"/>
              <a:buFont typeface="Calibri"/>
              <a:buNone/>
            </a:pPr>
            <a:endParaRPr>
              <a:solidFill>
                <a:srgbClr val="000000"/>
              </a:solidFill>
              <a:latin typeface="Times New Roman"/>
              <a:ea typeface="Times New Roman"/>
              <a:cs typeface="Times New Roman"/>
              <a:sym typeface="Times New Roman"/>
            </a:endParaRPr>
          </a:p>
          <a:p>
            <a:pPr marL="3175" lvl="1" indent="0" algn="l" rtl="0">
              <a:lnSpc>
                <a:spcPct val="100000"/>
              </a:lnSpc>
              <a:spcBef>
                <a:spcPts val="0"/>
              </a:spcBef>
              <a:spcAft>
                <a:spcPts val="0"/>
              </a:spcAft>
              <a:buSzPts val="1200"/>
              <a:buNone/>
            </a:pPr>
            <a:r>
              <a:rPr lang="en-US" b="1">
                <a:solidFill>
                  <a:srgbClr val="000000"/>
                </a:solidFill>
                <a:latin typeface="Times New Roman"/>
                <a:ea typeface="Times New Roman"/>
                <a:cs typeface="Times New Roman"/>
                <a:sym typeface="Times New Roman"/>
              </a:rPr>
              <a:t>Facilitator Notes:</a:t>
            </a:r>
            <a:endParaRPr/>
          </a:p>
          <a:p>
            <a:pPr marL="225425" lvl="1" indent="-225425" algn="l" rtl="0">
              <a:lnSpc>
                <a:spcPct val="100000"/>
              </a:lnSpc>
              <a:spcBef>
                <a:spcPts val="0"/>
              </a:spcBef>
              <a:spcAft>
                <a:spcPts val="0"/>
              </a:spcAft>
              <a:buClr>
                <a:schemeClr val="dk1"/>
              </a:buClr>
              <a:buSzPts val="1200"/>
              <a:buFont typeface="Times New Roman"/>
              <a:buChar char="•"/>
            </a:pPr>
            <a:r>
              <a:rPr lang="en-US">
                <a:solidFill>
                  <a:schemeClr val="dk1"/>
                </a:solidFill>
                <a:latin typeface="Times New Roman"/>
                <a:ea typeface="Times New Roman"/>
                <a:cs typeface="Times New Roman"/>
                <a:sym typeface="Times New Roman"/>
              </a:rPr>
              <a:t>These qualities, or features of text</a:t>
            </a:r>
            <a:r>
              <a:rPr lang="en-US" i="1">
                <a:solidFill>
                  <a:schemeClr val="dk1"/>
                </a:solidFill>
                <a:latin typeface="Times New Roman"/>
                <a:ea typeface="Times New Roman"/>
                <a:cs typeface="Times New Roman"/>
                <a:sym typeface="Times New Roman"/>
              </a:rPr>
              <a:t>, </a:t>
            </a:r>
            <a:r>
              <a:rPr lang="en-US">
                <a:solidFill>
                  <a:schemeClr val="dk1"/>
                </a:solidFill>
                <a:latin typeface="Times New Roman"/>
                <a:ea typeface="Times New Roman"/>
                <a:cs typeface="Times New Roman"/>
                <a:sym typeface="Times New Roman"/>
              </a:rPr>
              <a:t>can</a:t>
            </a:r>
            <a:r>
              <a:rPr lang="en-US" i="1">
                <a:solidFill>
                  <a:schemeClr val="dk1"/>
                </a:solidFill>
                <a:latin typeface="Times New Roman"/>
                <a:ea typeface="Times New Roman"/>
                <a:cs typeface="Times New Roman"/>
                <a:sym typeface="Times New Roman"/>
              </a:rPr>
              <a:t> </a:t>
            </a:r>
            <a:r>
              <a:rPr lang="en-US">
                <a:solidFill>
                  <a:schemeClr val="dk1"/>
                </a:solidFill>
                <a:latin typeface="Times New Roman"/>
                <a:ea typeface="Times New Roman"/>
                <a:cs typeface="Times New Roman"/>
                <a:sym typeface="Times New Roman"/>
              </a:rPr>
              <a:t>be present in text in any number of ways, 10 factorial ways, actually (factorial =10 x 9 x 8 x 7 … which equals 3,628,800).</a:t>
            </a:r>
            <a:endParaRPr>
              <a:latin typeface="Times New Roman"/>
              <a:ea typeface="Times New Roman"/>
              <a:cs typeface="Times New Roman"/>
              <a:sym typeface="Times New Roman"/>
            </a:endParaRPr>
          </a:p>
          <a:p>
            <a:pPr marL="174625" lvl="1" indent="-95250" algn="l" rtl="0">
              <a:lnSpc>
                <a:spcPct val="100000"/>
              </a:lnSpc>
              <a:spcBef>
                <a:spcPts val="0"/>
              </a:spcBef>
              <a:spcAft>
                <a:spcPts val="0"/>
              </a:spcAft>
              <a:buClr>
                <a:schemeClr val="dk1"/>
              </a:buClr>
              <a:buSzPts val="1200"/>
              <a:buFont typeface="Calibri"/>
              <a:buNone/>
            </a:pPr>
            <a:endParaRPr>
              <a:solidFill>
                <a:srgbClr val="000000"/>
              </a:solidFill>
              <a:latin typeface="Times New Roman"/>
              <a:ea typeface="Times New Roman"/>
              <a:cs typeface="Times New Roman"/>
              <a:sym typeface="Times New Roman"/>
            </a:endParaRPr>
          </a:p>
        </p:txBody>
      </p:sp>
      <p:sp>
        <p:nvSpPr>
          <p:cNvPr id="261" name="Google Shape;26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2200"/>
              <a:buNone/>
            </a:pPr>
            <a:fld id="{00000000-1234-1234-1234-123412341234}" type="slidenum">
              <a:rPr lang="en-US" sz="2200" b="1" i="0" u="none" strike="noStrike" cap="none">
                <a:solidFill>
                  <a:schemeClr val="dk1"/>
                </a:solidFill>
                <a:latin typeface="Times New Roman"/>
                <a:ea typeface="Times New Roman"/>
                <a:cs typeface="Times New Roman"/>
                <a:sym typeface="Times New Roman"/>
              </a:rPr>
              <a:t>11</a:t>
            </a:fld>
            <a:endParaRPr sz="2200" b="1"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67308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Lucida Sans"/>
              <a:buNone/>
            </a:pPr>
            <a:r>
              <a:rPr lang="en-US" sz="1100"/>
              <a:t>See content on next slide and the notes on the next slide for the poll content and how we’d like this set up. </a:t>
            </a:r>
            <a:endParaRPr sz="1100" b="0" i="0" u="none" strike="noStrike" cap="none">
              <a:solidFill>
                <a:schemeClr val="dk1"/>
              </a:solidFill>
              <a:latin typeface="Calibri"/>
              <a:ea typeface="Calibri"/>
              <a:cs typeface="Calibri"/>
              <a:sym typeface="Calibri"/>
            </a:endParaRPr>
          </a:p>
        </p:txBody>
      </p:sp>
      <p:sp>
        <p:nvSpPr>
          <p:cNvPr id="267" name="Google Shape;26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68836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r>
              <a:rPr lang="en-US"/>
              <a:t>Would like this as a poll with everyone allowed to select 2 from these 5. Would then like this slide to be animated(there may be some leftover animation in it already, but it isn’t working properly!) so that lack of words, lengthy paragraphs, text structures disappear and complex sentences and uncommon vocabulary remain. Then we need to animate uncommon vocabulary so it is larger or glows or somehow stands out as the top feature to impact comprehension.  </a:t>
            </a:r>
            <a:endParaRPr/>
          </a:p>
          <a:p>
            <a:pPr marL="0" lvl="0" indent="0" algn="l" rtl="0">
              <a:lnSpc>
                <a:spcPct val="100000"/>
              </a:lnSpc>
              <a:spcBef>
                <a:spcPts val="0"/>
              </a:spcBef>
              <a:spcAft>
                <a:spcPts val="0"/>
              </a:spcAft>
              <a:buClr>
                <a:schemeClr val="dk1"/>
              </a:buClr>
              <a:buSzPts val="1200"/>
              <a:buFont typeface="Arial"/>
              <a:buNone/>
            </a:pPr>
            <a:endParaRPr/>
          </a:p>
          <a:p>
            <a:pPr marL="0" lvl="0" indent="0" algn="l" rtl="0">
              <a:lnSpc>
                <a:spcPct val="100000"/>
              </a:lnSpc>
              <a:spcBef>
                <a:spcPts val="0"/>
              </a:spcBef>
              <a:spcAft>
                <a:spcPts val="0"/>
              </a:spcAft>
              <a:buClr>
                <a:schemeClr val="dk1"/>
              </a:buClr>
              <a:buSzPts val="1200"/>
              <a:buFont typeface="Arial"/>
              <a:buNone/>
            </a:pPr>
            <a:r>
              <a:rPr lang="en-US"/>
              <a:t>Once poll is complete, say why this matters! Because we need to focus on vocabulary development and understanding complex syntax!!</a:t>
            </a:r>
            <a:endParaRPr/>
          </a:p>
        </p:txBody>
      </p:sp>
      <p:sp>
        <p:nvSpPr>
          <p:cNvPr id="273" name="Google Shape;273;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2200"/>
              <a:buNone/>
            </a:pPr>
            <a:fld id="{00000000-1234-1234-1234-123412341234}" type="slidenum">
              <a:rPr lang="en-US" sz="2200" b="1" i="0" u="none" strike="noStrike" cap="none">
                <a:solidFill>
                  <a:schemeClr val="dk1"/>
                </a:solidFill>
                <a:latin typeface="Times New Roman"/>
                <a:ea typeface="Times New Roman"/>
                <a:cs typeface="Times New Roman"/>
                <a:sym typeface="Times New Roman"/>
              </a:rPr>
              <a:t>13</a:t>
            </a:fld>
            <a:endParaRPr sz="2200" b="1"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27668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1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100" b="0" i="0" u="none" strike="noStrike" cap="none">
              <a:solidFill>
                <a:schemeClr val="dk1"/>
              </a:solidFill>
              <a:latin typeface="Calibri"/>
              <a:ea typeface="Calibri"/>
              <a:cs typeface="Calibri"/>
              <a:sym typeface="Calibri"/>
            </a:endParaRPr>
          </a:p>
        </p:txBody>
      </p:sp>
      <p:sp>
        <p:nvSpPr>
          <p:cNvPr id="284" name="Google Shape;284;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9913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Char char="●"/>
            </a:pPr>
            <a:r>
              <a:rPr lang="en-US" sz="1200" b="0" i="0" u="none" strike="noStrike" cap="none">
                <a:solidFill>
                  <a:schemeClr val="dk1"/>
                </a:solidFill>
                <a:latin typeface="Calibri"/>
                <a:ea typeface="Calibri"/>
                <a:cs typeface="Calibri"/>
                <a:sym typeface="Calibri"/>
              </a:rPr>
              <a:t>McNamara, D. S. (2010), Strategies to read and learn: overcoming learning by consumption. Medical Education, 44: 340-346. doi:</a:t>
            </a:r>
            <a:r>
              <a:rPr lang="en-US" sz="1200" b="0" i="0" u="sng" strike="noStrike" cap="none">
                <a:solidFill>
                  <a:schemeClr val="hlink"/>
                </a:solidFill>
                <a:latin typeface="Calibri"/>
                <a:ea typeface="Calibri"/>
                <a:cs typeface="Calibri"/>
                <a:sym typeface="Calibri"/>
                <a:hlinkClick r:id="rId3"/>
              </a:rPr>
              <a:t>10.1111/j.1365-2923.2009.03550.x</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Char char="●"/>
            </a:pPr>
            <a:r>
              <a:rPr lang="en-US" sz="1200" b="0" i="0" u="none" strike="noStrike" cap="none">
                <a:solidFill>
                  <a:schemeClr val="dk1"/>
                </a:solidFill>
                <a:latin typeface="Calibri"/>
                <a:ea typeface="Calibri"/>
                <a:cs typeface="Calibri"/>
                <a:sym typeface="Calibri"/>
              </a:rPr>
              <a:t>Note: Danielle McNamara’s entire body of work is around the strategies that lead to deep understanding. By comprehension strategies, she and her fellow cognitive psychologists do NOT mean ‘find the main idea’. They mean the activities listed above. </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Char char="●"/>
            </a:pPr>
            <a:r>
              <a:rPr lang="en-US" sz="1200" b="0" i="0" u="none" strike="noStrike" cap="none">
                <a:solidFill>
                  <a:schemeClr val="dk1"/>
                </a:solidFill>
                <a:latin typeface="Calibri"/>
                <a:ea typeface="Calibri"/>
                <a:cs typeface="Calibri"/>
                <a:sym typeface="Calibri"/>
              </a:rPr>
              <a:t>Comprehension strategies are the habits and internalized practices of successful readers. Individuals who enjoy reading expect to understand what they read and do something about it when they do not. </a:t>
            </a:r>
            <a:endParaRPr/>
          </a:p>
          <a:p>
            <a:pPr marL="171450" marR="0" lvl="0" indent="-171450" algn="l" rtl="0">
              <a:lnSpc>
                <a:spcPct val="100000"/>
              </a:lnSpc>
              <a:spcBef>
                <a:spcPts val="0"/>
              </a:spcBef>
              <a:spcAft>
                <a:spcPts val="0"/>
              </a:spcAft>
              <a:buClr>
                <a:schemeClr val="dk1"/>
              </a:buClr>
              <a:buSzPts val="1200"/>
              <a:buChar char="●"/>
            </a:pPr>
            <a:r>
              <a:rPr lang="en-US" sz="1200" b="0" i="0" u="none" strike="noStrike" cap="none">
                <a:solidFill>
                  <a:schemeClr val="dk1"/>
                </a:solidFill>
                <a:latin typeface="Calibri"/>
                <a:ea typeface="Calibri"/>
                <a:cs typeface="Calibri"/>
                <a:sym typeface="Calibri"/>
              </a:rPr>
              <a:t>They should be </a:t>
            </a:r>
            <a:r>
              <a:rPr lang="en-US" sz="1200" b="0" i="1" u="none" strike="noStrike" cap="none">
                <a:solidFill>
                  <a:schemeClr val="dk1"/>
                </a:solidFill>
                <a:latin typeface="Calibri"/>
                <a:ea typeface="Calibri"/>
                <a:cs typeface="Calibri"/>
                <a:sym typeface="Calibri"/>
              </a:rPr>
              <a:t>activated</a:t>
            </a:r>
            <a:r>
              <a:rPr lang="en-US" sz="1200" b="0" i="0" u="none" strike="noStrike" cap="none">
                <a:solidFill>
                  <a:schemeClr val="dk1"/>
                </a:solidFill>
                <a:latin typeface="Calibri"/>
                <a:ea typeface="Calibri"/>
                <a:cs typeface="Calibri"/>
                <a:sym typeface="Calibri"/>
              </a:rPr>
              <a:t> when the text stops making sense to a reader. </a:t>
            </a:r>
            <a:endParaRPr/>
          </a:p>
          <a:p>
            <a:pPr marL="171450" marR="0" lvl="0" indent="-171450" algn="l" rtl="0">
              <a:lnSpc>
                <a:spcPct val="100000"/>
              </a:lnSpc>
              <a:spcBef>
                <a:spcPts val="0"/>
              </a:spcBef>
              <a:spcAft>
                <a:spcPts val="0"/>
              </a:spcAft>
              <a:buClr>
                <a:schemeClr val="dk1"/>
              </a:buClr>
              <a:buSzPts val="1200"/>
              <a:buChar char="●"/>
            </a:pPr>
            <a:r>
              <a:rPr lang="en-US" sz="1200" b="0" i="0" u="none" strike="noStrike" cap="none">
                <a:solidFill>
                  <a:schemeClr val="dk1"/>
                </a:solidFill>
                <a:latin typeface="Calibri"/>
                <a:ea typeface="Calibri"/>
                <a:cs typeface="Calibri"/>
                <a:sym typeface="Calibri"/>
              </a:rPr>
              <a:t>Strategies that that have scads of evidence supporting their value when confronting difficult text can and should be employed strategically, as the research and their name suggest, and always in service to students’ understanding of the text. </a:t>
            </a:r>
            <a:r>
              <a:rPr lang="en-US"/>
              <a:t>Effective strategies involve the suite known generally as comprehension monitoring. Comprehension Monitoring means paying attention to what you’re reading AND whether or not you understand it.</a:t>
            </a:r>
            <a:endParaRPr/>
          </a:p>
        </p:txBody>
      </p:sp>
      <p:sp>
        <p:nvSpPr>
          <p:cNvPr id="290" name="Google Shape;290;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extLst>
      <p:ext uri="{BB962C8B-B14F-4D97-AF65-F5344CB8AC3E}">
        <p14:creationId xmlns:p14="http://schemas.microsoft.com/office/powerpoint/2010/main" val="1045628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173736" marR="0" lvl="0" indent="-173736" algn="l" rtl="0">
              <a:lnSpc>
                <a:spcPct val="90000"/>
              </a:lnSpc>
              <a:spcBef>
                <a:spcPts val="0"/>
              </a:spcBef>
              <a:spcAft>
                <a:spcPts val="0"/>
              </a:spcAft>
              <a:buClr>
                <a:schemeClr val="dk1"/>
              </a:buClr>
              <a:buSzPts val="1110"/>
              <a:buFont typeface="Calibri"/>
              <a:buNone/>
            </a:pPr>
            <a:endParaRPr sz="1110" b="1"/>
          </a:p>
          <a:p>
            <a:pPr marL="173736" marR="0" lvl="0" indent="-173736" algn="l" rtl="0">
              <a:lnSpc>
                <a:spcPct val="90000"/>
              </a:lnSpc>
              <a:spcBef>
                <a:spcPts val="0"/>
              </a:spcBef>
              <a:spcAft>
                <a:spcPts val="0"/>
              </a:spcAft>
              <a:buClr>
                <a:schemeClr val="dk1"/>
              </a:buClr>
              <a:buSzPts val="1110"/>
              <a:buFont typeface="Calibri"/>
              <a:buNone/>
            </a:pPr>
            <a:r>
              <a:rPr lang="en-US" sz="1110" b="1" i="0" u="none" strike="noStrike" cap="none">
                <a:solidFill>
                  <a:schemeClr val="dk1"/>
                </a:solidFill>
                <a:latin typeface="Calibri"/>
                <a:ea typeface="Calibri"/>
                <a:cs typeface="Calibri"/>
                <a:sym typeface="Calibri"/>
              </a:rPr>
              <a:t>Big Idea</a:t>
            </a:r>
            <a:r>
              <a:rPr lang="en-US" sz="1110" b="0" i="0" u="none" strike="noStrike" cap="none">
                <a:solidFill>
                  <a:schemeClr val="dk1"/>
                </a:solidFill>
                <a:latin typeface="Calibri"/>
                <a:ea typeface="Calibri"/>
                <a:cs typeface="Calibri"/>
                <a:sym typeface="Calibri"/>
              </a:rPr>
              <a:t>: </a:t>
            </a:r>
            <a:endParaRPr/>
          </a:p>
          <a:p>
            <a:pPr marL="173736" marR="0" lvl="0" indent="-173736" algn="l" rtl="0">
              <a:lnSpc>
                <a:spcPct val="90000"/>
              </a:lnSpc>
              <a:spcBef>
                <a:spcPts val="0"/>
              </a:spcBef>
              <a:spcAft>
                <a:spcPts val="0"/>
              </a:spcAft>
              <a:buClr>
                <a:schemeClr val="dk1"/>
              </a:buClr>
              <a:buSzPts val="1110"/>
              <a:buFont typeface="Calibri"/>
              <a:buNone/>
            </a:pPr>
            <a:endParaRPr sz="1110" b="0" i="0" u="none" strike="noStrike" cap="none">
              <a:solidFill>
                <a:schemeClr val="dk1"/>
              </a:solidFill>
              <a:latin typeface="Calibri"/>
              <a:ea typeface="Calibri"/>
              <a:cs typeface="Calibri"/>
              <a:sym typeface="Calibri"/>
            </a:endParaRPr>
          </a:p>
          <a:p>
            <a:pPr marL="173736" marR="0" lvl="0" indent="-173736" algn="l" rtl="0">
              <a:lnSpc>
                <a:spcPct val="90000"/>
              </a:lnSpc>
              <a:spcBef>
                <a:spcPts val="0"/>
              </a:spcBef>
              <a:spcAft>
                <a:spcPts val="0"/>
              </a:spcAft>
              <a:buClr>
                <a:schemeClr val="dk1"/>
              </a:buClr>
              <a:buSzPts val="1120"/>
              <a:buFont typeface="Arial"/>
              <a:buChar char="•"/>
            </a:pPr>
            <a:r>
              <a:rPr lang="en-US" sz="1110" b="0" i="0" u="none" strike="noStrike" cap="none">
                <a:solidFill>
                  <a:schemeClr val="dk1"/>
                </a:solidFill>
                <a:latin typeface="Calibri"/>
                <a:ea typeface="Calibri"/>
                <a:cs typeface="Calibri"/>
                <a:sym typeface="Calibri"/>
              </a:rPr>
              <a:t>A Research study done by McKeown, Beck &amp; Blake (2009) called “Rethinking Comprehension Instruction: A Comparison of Instruction for Strategies and Content Approaches” provided some insight into the effect classroom conversation focused on text has on learning. </a:t>
            </a:r>
            <a:endParaRPr/>
          </a:p>
          <a:p>
            <a:pPr marL="173736" marR="0" lvl="0" indent="-173736" algn="l" rtl="0">
              <a:lnSpc>
                <a:spcPct val="90000"/>
              </a:lnSpc>
              <a:spcBef>
                <a:spcPts val="0"/>
              </a:spcBef>
              <a:spcAft>
                <a:spcPts val="0"/>
              </a:spcAft>
              <a:buClr>
                <a:schemeClr val="dk1"/>
              </a:buClr>
              <a:buSzPts val="1110"/>
              <a:buFont typeface="Calibri"/>
              <a:buNone/>
            </a:pPr>
            <a:r>
              <a:rPr lang="en-US" sz="1110" b="0" i="0" u="none" strike="noStrike" cap="none">
                <a:solidFill>
                  <a:schemeClr val="dk1"/>
                </a:solidFill>
                <a:latin typeface="Calibri"/>
                <a:ea typeface="Calibri"/>
                <a:cs typeface="Calibri"/>
                <a:sym typeface="Calibri"/>
              </a:rPr>
              <a:t>https://www.southingtonschools.org/uploaded/faculty/psmolinski/Rethinking_Reading_Comprehension.pdf </a:t>
            </a:r>
            <a:endParaRPr sz="1110" b="0" i="0" u="none" strike="noStrike" cap="none">
              <a:solidFill>
                <a:schemeClr val="dk1"/>
              </a:solidFill>
              <a:latin typeface="Calibri"/>
              <a:ea typeface="Calibri"/>
              <a:cs typeface="Calibri"/>
              <a:sym typeface="Calibri"/>
            </a:endParaRPr>
          </a:p>
          <a:p>
            <a:pPr marL="173736" marR="0" lvl="0" indent="-173736" algn="l" rtl="0">
              <a:lnSpc>
                <a:spcPct val="90000"/>
              </a:lnSpc>
              <a:spcBef>
                <a:spcPts val="0"/>
              </a:spcBef>
              <a:spcAft>
                <a:spcPts val="0"/>
              </a:spcAft>
              <a:buClr>
                <a:schemeClr val="dk1"/>
              </a:buClr>
              <a:buSzPts val="1110"/>
              <a:buFont typeface="Calibri"/>
              <a:buNone/>
            </a:pPr>
            <a:endParaRPr sz="1110" b="0" i="0" u="none" strike="noStrike" cap="none">
              <a:solidFill>
                <a:schemeClr val="dk1"/>
              </a:solidFill>
              <a:latin typeface="Calibri"/>
              <a:ea typeface="Calibri"/>
              <a:cs typeface="Calibri"/>
              <a:sym typeface="Calibri"/>
            </a:endParaRPr>
          </a:p>
          <a:p>
            <a:pPr marL="173736" marR="0" lvl="0" indent="-173736" algn="l" rtl="0">
              <a:lnSpc>
                <a:spcPct val="90000"/>
              </a:lnSpc>
              <a:spcBef>
                <a:spcPts val="0"/>
              </a:spcBef>
              <a:spcAft>
                <a:spcPts val="0"/>
              </a:spcAft>
              <a:buClr>
                <a:schemeClr val="dk1"/>
              </a:buClr>
              <a:buSzPts val="1110"/>
              <a:buFont typeface="Calibri"/>
              <a:buNone/>
            </a:pPr>
            <a:r>
              <a:rPr lang="en-US" sz="1110" b="1" i="0" u="none" strike="noStrike" cap="none">
                <a:solidFill>
                  <a:schemeClr val="dk1"/>
                </a:solidFill>
                <a:latin typeface="Calibri"/>
                <a:ea typeface="Calibri"/>
                <a:cs typeface="Calibri"/>
                <a:sym typeface="Calibri"/>
              </a:rPr>
              <a:t>Details: </a:t>
            </a:r>
            <a:endParaRPr/>
          </a:p>
          <a:p>
            <a:pPr marL="173736" marR="0" lvl="0" indent="-173736" algn="l" rtl="0">
              <a:lnSpc>
                <a:spcPct val="90000"/>
              </a:lnSpc>
              <a:spcBef>
                <a:spcPts val="0"/>
              </a:spcBef>
              <a:spcAft>
                <a:spcPts val="0"/>
              </a:spcAft>
              <a:buClr>
                <a:schemeClr val="dk1"/>
              </a:buClr>
              <a:buSzPts val="1110"/>
              <a:buFont typeface="Calibri"/>
              <a:buNone/>
            </a:pPr>
            <a:endParaRPr sz="1110" b="1" i="0" u="none" strike="noStrike" cap="none">
              <a:solidFill>
                <a:schemeClr val="dk1"/>
              </a:solidFill>
              <a:latin typeface="Calibri"/>
              <a:ea typeface="Calibri"/>
              <a:cs typeface="Calibri"/>
              <a:sym typeface="Calibri"/>
            </a:endParaRPr>
          </a:p>
          <a:p>
            <a:pPr marL="173736" marR="0" lvl="0" indent="-173736" algn="l" rtl="0">
              <a:lnSpc>
                <a:spcPct val="90000"/>
              </a:lnSpc>
              <a:spcBef>
                <a:spcPts val="0"/>
              </a:spcBef>
              <a:spcAft>
                <a:spcPts val="0"/>
              </a:spcAft>
              <a:buClr>
                <a:schemeClr val="dk1"/>
              </a:buClr>
              <a:buSzPts val="1120"/>
              <a:buFont typeface="Arial"/>
              <a:buChar char="•"/>
            </a:pPr>
            <a:r>
              <a:rPr lang="en-US" sz="1110" b="0" i="0" u="none" strike="noStrike" cap="none">
                <a:solidFill>
                  <a:schemeClr val="dk1"/>
                </a:solidFill>
                <a:latin typeface="Calibri"/>
                <a:ea typeface="Calibri"/>
                <a:cs typeface="Calibri"/>
                <a:sym typeface="Calibri"/>
              </a:rPr>
              <a:t>The study compared 3 groups of students using a traditional basal program (control group), a comprehension strategies focused approach, and a “content approach” i.e. an approach focused on the text and what it says (and learning its content).</a:t>
            </a:r>
            <a:endParaRPr/>
          </a:p>
          <a:p>
            <a:pPr marL="173736" marR="0" lvl="0" indent="-173736" algn="l" rtl="0">
              <a:lnSpc>
                <a:spcPct val="90000"/>
              </a:lnSpc>
              <a:spcBef>
                <a:spcPts val="0"/>
              </a:spcBef>
              <a:spcAft>
                <a:spcPts val="0"/>
              </a:spcAft>
              <a:buClr>
                <a:schemeClr val="dk1"/>
              </a:buClr>
              <a:buSzPts val="1110"/>
              <a:buFont typeface="Calibri"/>
              <a:buNone/>
            </a:pPr>
            <a:endParaRPr sz="1110" b="0" i="0" u="none" strike="noStrike" cap="none">
              <a:solidFill>
                <a:schemeClr val="dk1"/>
              </a:solidFill>
              <a:latin typeface="Calibri"/>
              <a:ea typeface="Calibri"/>
              <a:cs typeface="Calibri"/>
              <a:sym typeface="Calibri"/>
            </a:endParaRPr>
          </a:p>
          <a:p>
            <a:pPr marL="173736" marR="0" lvl="0" indent="-173736" algn="l" rtl="0">
              <a:lnSpc>
                <a:spcPct val="90000"/>
              </a:lnSpc>
              <a:spcBef>
                <a:spcPts val="0"/>
              </a:spcBef>
              <a:spcAft>
                <a:spcPts val="0"/>
              </a:spcAft>
              <a:buClr>
                <a:schemeClr val="dk1"/>
              </a:buClr>
              <a:buSzPts val="1120"/>
              <a:buFont typeface="Arial"/>
              <a:buChar char="•"/>
            </a:pPr>
            <a:r>
              <a:rPr lang="en-US" sz="1110" b="0" i="0" u="none" strike="noStrike" cap="none">
                <a:solidFill>
                  <a:schemeClr val="dk1"/>
                </a:solidFill>
                <a:latin typeface="Calibri"/>
                <a:ea typeface="Calibri"/>
                <a:cs typeface="Calibri"/>
                <a:sym typeface="Calibri"/>
              </a:rPr>
              <a:t>“The effectiveness of the two experimental comprehension instructional approaches (content and strategies) and a control approach were compared.</a:t>
            </a:r>
            <a:endParaRPr/>
          </a:p>
          <a:p>
            <a:pPr marL="173736" marR="0" lvl="0" indent="-173736" algn="l" rtl="0">
              <a:lnSpc>
                <a:spcPct val="90000"/>
              </a:lnSpc>
              <a:spcBef>
                <a:spcPts val="0"/>
              </a:spcBef>
              <a:spcAft>
                <a:spcPts val="0"/>
              </a:spcAft>
              <a:buClr>
                <a:schemeClr val="dk1"/>
              </a:buClr>
              <a:buSzPts val="1110"/>
              <a:buFont typeface="Arial"/>
              <a:buNone/>
            </a:pPr>
            <a:endParaRPr sz="1110" b="0" i="0" u="none" strike="noStrike" cap="none">
              <a:solidFill>
                <a:schemeClr val="dk1"/>
              </a:solidFill>
              <a:latin typeface="Calibri"/>
              <a:ea typeface="Calibri"/>
              <a:cs typeface="Calibri"/>
              <a:sym typeface="Calibri"/>
            </a:endParaRPr>
          </a:p>
          <a:p>
            <a:pPr marL="630936" marR="0" lvl="1" indent="-173736" algn="l" rtl="0">
              <a:lnSpc>
                <a:spcPct val="90000"/>
              </a:lnSpc>
              <a:spcBef>
                <a:spcPts val="0"/>
              </a:spcBef>
              <a:spcAft>
                <a:spcPts val="0"/>
              </a:spcAft>
              <a:buClr>
                <a:schemeClr val="dk1"/>
              </a:buClr>
              <a:buSzPts val="1120"/>
              <a:buFont typeface="Arial"/>
              <a:buChar char="•"/>
            </a:pPr>
            <a:r>
              <a:rPr lang="en-US" sz="1110" b="1" i="0" u="none" strike="noStrike" cap="none">
                <a:solidFill>
                  <a:schemeClr val="dk1"/>
                </a:solidFill>
                <a:latin typeface="Calibri"/>
                <a:ea typeface="Calibri"/>
                <a:cs typeface="Calibri"/>
                <a:sym typeface="Calibri"/>
              </a:rPr>
              <a:t>Content instruction </a:t>
            </a:r>
            <a:r>
              <a:rPr lang="en-US" sz="1110" b="0" i="0" u="none" strike="noStrike" cap="none">
                <a:solidFill>
                  <a:schemeClr val="dk1"/>
                </a:solidFill>
                <a:latin typeface="Calibri"/>
                <a:ea typeface="Calibri"/>
                <a:cs typeface="Calibri"/>
                <a:sym typeface="Calibri"/>
              </a:rPr>
              <a:t>focused student attention on the content of the text through open, meaning-based questions about the text.</a:t>
            </a:r>
            <a:endParaRPr/>
          </a:p>
          <a:p>
            <a:pPr marL="630936" marR="0" lvl="1" indent="-173736" algn="l" rtl="0">
              <a:lnSpc>
                <a:spcPct val="90000"/>
              </a:lnSpc>
              <a:spcBef>
                <a:spcPts val="0"/>
              </a:spcBef>
              <a:spcAft>
                <a:spcPts val="0"/>
              </a:spcAft>
              <a:buClr>
                <a:schemeClr val="dk1"/>
              </a:buClr>
              <a:buSzPts val="1120"/>
              <a:buFont typeface="Arial"/>
              <a:buChar char="•"/>
            </a:pPr>
            <a:r>
              <a:rPr lang="en-US" sz="1110" b="1" i="0" u="none" strike="noStrike" cap="none">
                <a:solidFill>
                  <a:schemeClr val="dk1"/>
                </a:solidFill>
                <a:latin typeface="Calibri"/>
                <a:ea typeface="Calibri"/>
                <a:cs typeface="Calibri"/>
                <a:sym typeface="Calibri"/>
              </a:rPr>
              <a:t>Strategies instruction</a:t>
            </a:r>
            <a:r>
              <a:rPr lang="en-US" sz="1110" b="0" i="0" u="none" strike="noStrike" cap="none">
                <a:solidFill>
                  <a:schemeClr val="dk1"/>
                </a:solidFill>
                <a:latin typeface="Calibri"/>
                <a:ea typeface="Calibri"/>
                <a:cs typeface="Calibri"/>
                <a:sym typeface="Calibri"/>
              </a:rPr>
              <a:t> taught specific procedures to guide their access to text during reading of the text. </a:t>
            </a:r>
            <a:endParaRPr/>
          </a:p>
          <a:p>
            <a:pPr marL="630936" marR="0" lvl="1" indent="-173736" algn="l" rtl="0">
              <a:lnSpc>
                <a:spcPct val="90000"/>
              </a:lnSpc>
              <a:spcBef>
                <a:spcPts val="0"/>
              </a:spcBef>
              <a:spcAft>
                <a:spcPts val="0"/>
              </a:spcAft>
              <a:buClr>
                <a:schemeClr val="dk1"/>
              </a:buClr>
              <a:buSzPts val="1120"/>
              <a:buFont typeface="Arial"/>
              <a:buChar char="•"/>
            </a:pPr>
            <a:r>
              <a:rPr lang="en-US" sz="1110" b="1" i="0" u="none" strike="noStrike" cap="none">
                <a:solidFill>
                  <a:schemeClr val="dk1"/>
                </a:solidFill>
                <a:latin typeface="Calibri"/>
                <a:ea typeface="Calibri"/>
                <a:cs typeface="Calibri"/>
                <a:sym typeface="Calibri"/>
              </a:rPr>
              <a:t>Control approach </a:t>
            </a:r>
            <a:r>
              <a:rPr lang="en-US" sz="1110" b="0" i="0" u="none" strike="noStrike" cap="none">
                <a:solidFill>
                  <a:schemeClr val="dk1"/>
                </a:solidFill>
                <a:latin typeface="Calibri"/>
                <a:ea typeface="Calibri"/>
                <a:cs typeface="Calibri"/>
                <a:sym typeface="Calibri"/>
              </a:rPr>
              <a:t>lessons were developed using questions available in the teacher's edition of the basal reading program used in the participating classrooms. </a:t>
            </a:r>
            <a:endParaRPr/>
          </a:p>
          <a:p>
            <a:pPr marL="630936" marR="0" lvl="1" indent="-173736" algn="l" rtl="0">
              <a:lnSpc>
                <a:spcPct val="90000"/>
              </a:lnSpc>
              <a:spcBef>
                <a:spcPts val="0"/>
              </a:spcBef>
              <a:spcAft>
                <a:spcPts val="0"/>
              </a:spcAft>
              <a:buClr>
                <a:schemeClr val="dk1"/>
              </a:buClr>
              <a:buSzPts val="1110"/>
              <a:buFont typeface="Arial"/>
              <a:buNone/>
            </a:pPr>
            <a:endParaRPr sz="1110" b="0" i="0" u="none" strike="noStrike" cap="none">
              <a:solidFill>
                <a:schemeClr val="dk1"/>
              </a:solidFill>
              <a:latin typeface="Calibri"/>
              <a:ea typeface="Calibri"/>
              <a:cs typeface="Calibri"/>
              <a:sym typeface="Calibri"/>
            </a:endParaRPr>
          </a:p>
          <a:p>
            <a:pPr marL="173736" marR="0" lvl="0" indent="-173736" algn="l" rtl="0">
              <a:lnSpc>
                <a:spcPct val="90000"/>
              </a:lnSpc>
              <a:spcBef>
                <a:spcPts val="0"/>
              </a:spcBef>
              <a:spcAft>
                <a:spcPts val="0"/>
              </a:spcAft>
              <a:buClr>
                <a:schemeClr val="dk1"/>
              </a:buClr>
              <a:buSzPts val="1120"/>
              <a:buFont typeface="Arial"/>
              <a:buChar char="•"/>
            </a:pPr>
            <a:r>
              <a:rPr lang="en-US" sz="1110" b="0" i="0" u="none" strike="noStrike" cap="none">
                <a:solidFill>
                  <a:schemeClr val="dk1"/>
                </a:solidFill>
                <a:latin typeface="Calibri"/>
                <a:ea typeface="Calibri"/>
                <a:cs typeface="Calibri"/>
                <a:sym typeface="Calibri"/>
              </a:rPr>
              <a:t>Student participants were all </a:t>
            </a:r>
            <a:r>
              <a:rPr lang="en-US" sz="1110" b="1" i="0" u="none" strike="noStrike" cap="none">
                <a:solidFill>
                  <a:schemeClr val="dk1"/>
                </a:solidFill>
                <a:latin typeface="Calibri"/>
                <a:ea typeface="Calibri"/>
                <a:cs typeface="Calibri"/>
                <a:sym typeface="Calibri"/>
              </a:rPr>
              <a:t>fifth graders in a low-performing urban district</a:t>
            </a:r>
            <a:r>
              <a:rPr lang="en-US" sz="1110" b="0" i="0" u="none" strike="noStrike" cap="none">
                <a:solidFill>
                  <a:schemeClr val="dk1"/>
                </a:solidFill>
                <a:latin typeface="Calibri"/>
                <a:ea typeface="Calibri"/>
                <a:cs typeface="Calibri"/>
                <a:sym typeface="Calibri"/>
              </a:rPr>
              <a:t>.”</a:t>
            </a:r>
            <a:endParaRPr/>
          </a:p>
          <a:p>
            <a:pPr marL="173736" marR="0" lvl="0" indent="-173736" algn="l" rtl="0">
              <a:lnSpc>
                <a:spcPct val="90000"/>
              </a:lnSpc>
              <a:spcBef>
                <a:spcPts val="0"/>
              </a:spcBef>
              <a:spcAft>
                <a:spcPts val="0"/>
              </a:spcAft>
              <a:buClr>
                <a:schemeClr val="dk1"/>
              </a:buClr>
              <a:buSzPts val="1110"/>
              <a:buFont typeface="Calibri"/>
              <a:buNone/>
            </a:pPr>
            <a:endParaRPr sz="1110" b="0" i="0" u="none" strike="noStrike" cap="none">
              <a:solidFill>
                <a:schemeClr val="dk1"/>
              </a:solidFill>
              <a:latin typeface="Calibri"/>
              <a:ea typeface="Calibri"/>
              <a:cs typeface="Calibri"/>
              <a:sym typeface="Calibri"/>
            </a:endParaRPr>
          </a:p>
        </p:txBody>
      </p:sp>
      <p:sp>
        <p:nvSpPr>
          <p:cNvPr id="304" name="Google Shape;304;p18: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8383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13" name="Google Shape;313;p19:notes"/>
          <p:cNvSpPr txBox="1">
            <a:spLocks noGrp="1"/>
          </p:cNvSpPr>
          <p:nvPr>
            <p:ph type="body" idx="1"/>
          </p:nvPr>
        </p:nvSpPr>
        <p:spPr>
          <a:xfrm>
            <a:off x="685800" y="4344023"/>
            <a:ext cx="5486400" cy="5447700"/>
          </a:xfrm>
          <a:prstGeom prst="rect">
            <a:avLst/>
          </a:prstGeom>
          <a:noFill/>
          <a:ln>
            <a:noFill/>
          </a:ln>
        </p:spPr>
        <p:txBody>
          <a:bodyPr spcFirstLastPara="1" wrap="square" lIns="91425" tIns="45700" rIns="91425" bIns="45700" anchor="t" anchorCtr="0">
            <a:noAutofit/>
          </a:bodyPr>
          <a:lstStyle/>
          <a:p>
            <a:pPr marL="173736" marR="0" lvl="0" indent="-173736"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Big Idea: </a:t>
            </a:r>
            <a:endParaRPr/>
          </a:p>
          <a:p>
            <a:pPr marL="173736" marR="0" lvl="0" indent="-173736" algn="l" rtl="0">
              <a:lnSpc>
                <a:spcPct val="100000"/>
              </a:lnSpc>
              <a:spcBef>
                <a:spcPts val="0"/>
              </a:spcBef>
              <a:spcAft>
                <a:spcPts val="0"/>
              </a:spcAft>
              <a:buClr>
                <a:schemeClr val="dk1"/>
              </a:buClr>
              <a:buSzPts val="1200"/>
              <a:buFont typeface="Calibri"/>
              <a:buNone/>
            </a:pPr>
            <a:endParaRPr sz="1200" b="1" i="0" u="none" strike="noStrike" cap="none">
              <a:solidFill>
                <a:schemeClr val="dk1"/>
              </a:solidFill>
              <a:latin typeface="Calibri"/>
              <a:ea typeface="Calibri"/>
              <a:cs typeface="Calibri"/>
              <a:sym typeface="Calibri"/>
            </a:endParaRPr>
          </a:p>
          <a:p>
            <a:pPr marL="173736" marR="0" lvl="0" indent="-173736"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 These are the findings of the McKeown, Beck &amp; Blake (2009) “Rethinking Comprehension Instruction: A Comparison of Instruction for Strategies and Content Approaches” study. In all three cases there was conversation, but in classrooms where the questions focused on content the conversations were longer and better (length and quality of recall and text-focus).</a:t>
            </a:r>
            <a:endParaRPr/>
          </a:p>
          <a:p>
            <a:pPr marL="173736" marR="0" lvl="0" indent="-173736"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73736" marR="0" lvl="0" indent="-173736" algn="l"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Details: </a:t>
            </a:r>
            <a:endParaRPr/>
          </a:p>
          <a:p>
            <a:pPr marL="173736" marR="0" lvl="0" indent="-173736" algn="l" rtl="0">
              <a:lnSpc>
                <a:spcPct val="100000"/>
              </a:lnSpc>
              <a:spcBef>
                <a:spcPts val="0"/>
              </a:spcBef>
              <a:spcAft>
                <a:spcPts val="0"/>
              </a:spcAft>
              <a:buClr>
                <a:schemeClr val="dk1"/>
              </a:buClr>
              <a:buSzPts val="1200"/>
              <a:buFont typeface="Calibri"/>
              <a:buNone/>
            </a:pPr>
            <a:endParaRPr sz="1200" b="1" i="0" u="none" strike="noStrike" cap="none">
              <a:solidFill>
                <a:schemeClr val="dk1"/>
              </a:solidFill>
              <a:latin typeface="Calibri"/>
              <a:ea typeface="Calibri"/>
              <a:cs typeface="Calibri"/>
              <a:sym typeface="Calibri"/>
            </a:endParaRPr>
          </a:p>
          <a:p>
            <a:pPr marL="173736" marR="0" lvl="0" indent="-173736"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Students had more to say when the discussions focused on the content of the lesson, rather than the use of reading strategies (the content group).</a:t>
            </a:r>
            <a:endParaRPr/>
          </a:p>
          <a:p>
            <a:pPr marL="173736" marR="0" lvl="0" indent="-173736"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73736" marR="0" lvl="0" indent="-173736" algn="l" rtl="0">
              <a:lnSpc>
                <a:spcPct val="100000"/>
              </a:lnSpc>
              <a:spcBef>
                <a:spcPts val="0"/>
              </a:spcBef>
              <a:spcAft>
                <a:spcPts val="0"/>
              </a:spcAft>
              <a:buClr>
                <a:schemeClr val="dk1"/>
              </a:buClr>
              <a:buSzPts val="1200"/>
              <a:buFont typeface="Calibri"/>
              <a:buAutoNum type="arabicParenR"/>
            </a:pPr>
            <a:r>
              <a:rPr lang="en-US" sz="1200" b="0" i="0" u="none" strike="noStrike" cap="none">
                <a:solidFill>
                  <a:schemeClr val="dk1"/>
                </a:solidFill>
                <a:latin typeface="Calibri"/>
                <a:ea typeface="Calibri"/>
                <a:cs typeface="Calibri"/>
                <a:sym typeface="Calibri"/>
              </a:rPr>
              <a:t>pg. 230-231</a:t>
            </a:r>
            <a:endParaRPr/>
          </a:p>
          <a:p>
            <a:pPr marL="173736" marR="0" lvl="0" indent="-173736" algn="l" rtl="0">
              <a:lnSpc>
                <a:spcPct val="100000"/>
              </a:lnSpc>
              <a:spcBef>
                <a:spcPts val="0"/>
              </a:spcBef>
              <a:spcAft>
                <a:spcPts val="0"/>
              </a:spcAft>
              <a:buClr>
                <a:schemeClr val="dk1"/>
              </a:buClr>
              <a:buSzPts val="1200"/>
              <a:buFont typeface="Calibri"/>
              <a:buAutoNum type="arabicParenR"/>
            </a:pPr>
            <a:r>
              <a:rPr lang="en-US" sz="1200" b="0" i="0" u="none" strike="noStrike" cap="none">
                <a:solidFill>
                  <a:schemeClr val="dk1"/>
                </a:solidFill>
                <a:latin typeface="Calibri"/>
                <a:ea typeface="Calibri"/>
                <a:cs typeface="Calibri"/>
                <a:sym typeface="Calibri"/>
              </a:rPr>
              <a:t>pg. 237 </a:t>
            </a:r>
            <a:endParaRPr/>
          </a:p>
          <a:p>
            <a:pPr marL="173736" marR="0" lvl="0" indent="-173736" algn="l" rtl="0">
              <a:lnSpc>
                <a:spcPct val="100000"/>
              </a:lnSpc>
              <a:spcBef>
                <a:spcPts val="0"/>
              </a:spcBef>
              <a:spcAft>
                <a:spcPts val="0"/>
              </a:spcAft>
              <a:buClr>
                <a:schemeClr val="dk1"/>
              </a:buClr>
              <a:buSzPts val="1200"/>
              <a:buFont typeface="Calibri"/>
              <a:buAutoNum type="arabicParenR"/>
            </a:pPr>
            <a:r>
              <a:rPr lang="en-US" sz="1200" b="0" i="0" u="none" strike="noStrike" cap="none">
                <a:solidFill>
                  <a:schemeClr val="dk1"/>
                </a:solidFill>
                <a:latin typeface="Calibri"/>
                <a:ea typeface="Calibri"/>
                <a:cs typeface="Calibri"/>
                <a:sym typeface="Calibri"/>
              </a:rPr>
              <a:t>pg. 237</a:t>
            </a:r>
            <a:endParaRPr/>
          </a:p>
          <a:p>
            <a:pPr marL="173736" marR="0" lvl="0" indent="-173736" algn="l" rtl="0">
              <a:lnSpc>
                <a:spcPct val="100000"/>
              </a:lnSpc>
              <a:spcBef>
                <a:spcPts val="0"/>
              </a:spcBef>
              <a:spcAft>
                <a:spcPts val="0"/>
              </a:spcAft>
              <a:buClr>
                <a:schemeClr val="dk1"/>
              </a:buClr>
              <a:buSzPts val="1200"/>
              <a:buFont typeface="Calibri"/>
              <a:buAutoNum type="arabicParenR"/>
            </a:pPr>
            <a:r>
              <a:rPr lang="en-US" sz="1200" b="0" i="0" u="none" strike="noStrike" cap="none">
                <a:solidFill>
                  <a:schemeClr val="dk1"/>
                </a:solidFill>
                <a:latin typeface="Calibri"/>
                <a:ea typeface="Calibri"/>
                <a:cs typeface="Calibri"/>
                <a:sym typeface="Calibri"/>
              </a:rPr>
              <a:t>pg. 243</a:t>
            </a:r>
            <a:endParaRPr/>
          </a:p>
          <a:p>
            <a:pPr marL="173736" marR="0" lvl="0" indent="-173736"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173736" marR="0" lvl="0" indent="-173736"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Discussion was dramatically more text dependent</a:t>
            </a:r>
            <a:endParaRPr/>
          </a:p>
          <a:p>
            <a:pPr marL="173736" marR="0" lvl="0" indent="-173736"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Length of response was nearly triple</a:t>
            </a:r>
            <a:endParaRPr/>
          </a:p>
          <a:p>
            <a:pPr marL="173736" marR="0" lvl="0" indent="-173736"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3736" marR="0" lvl="0" indent="-173736"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With strategies-based approach students were no more successful in using comprehension strategies that the other groups – even on a standardized reading test.</a:t>
            </a:r>
            <a:endParaRPr sz="1200" b="0" i="0" u="none" strike="noStrike" cap="none">
              <a:solidFill>
                <a:schemeClr val="dk1"/>
              </a:solidFill>
              <a:latin typeface="Calibri"/>
              <a:ea typeface="Calibri"/>
              <a:cs typeface="Calibri"/>
              <a:sym typeface="Calibri"/>
            </a:endParaRPr>
          </a:p>
          <a:p>
            <a:pPr marL="173736" marR="0" lvl="0" indent="-173736"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Students in the strategies approach fared worst, even worse than the control group! The ‘content’ approach students performed best</a:t>
            </a:r>
            <a:endParaRPr/>
          </a:p>
          <a:p>
            <a:pPr marL="173736" marR="0" lvl="0" indent="-97536" algn="l" rtl="0">
              <a:lnSpc>
                <a:spcPct val="100000"/>
              </a:lnSpc>
              <a:spcBef>
                <a:spcPts val="0"/>
              </a:spcBef>
              <a:spcAft>
                <a:spcPts val="0"/>
              </a:spcAft>
              <a:buClr>
                <a:schemeClr val="dk1"/>
              </a:buClr>
              <a:buSzPts val="1200"/>
              <a:buFont typeface="Arial"/>
              <a:buNone/>
            </a:pPr>
            <a:endParaRPr/>
          </a:p>
          <a:p>
            <a:pPr marL="173736" marR="0" lvl="0" indent="-173736"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14" name="Google Shape;314;p19:notes"/>
          <p:cNvSpPr txBox="1">
            <a:spLocks noGrp="1"/>
          </p:cNvSpPr>
          <p:nvPr>
            <p:ph type="sldNum" idx="12"/>
          </p:nvPr>
        </p:nvSpPr>
        <p:spPr>
          <a:xfrm>
            <a:off x="3884612" y="8865481"/>
            <a:ext cx="2971800" cy="2769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 </a:t>
            </a:r>
            <a:endParaRPr/>
          </a:p>
        </p:txBody>
      </p:sp>
    </p:spTree>
    <p:extLst>
      <p:ext uri="{BB962C8B-B14F-4D97-AF65-F5344CB8AC3E}">
        <p14:creationId xmlns:p14="http://schemas.microsoft.com/office/powerpoint/2010/main" val="2733818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2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457200" marR="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Pearson, P. David, and David Liben. The progression of reading comprehension. </a:t>
            </a:r>
            <a:r>
              <a:rPr lang="en-US" sz="1200" b="0" i="1" u="none" strike="noStrike" cap="none">
                <a:solidFill>
                  <a:schemeClr val="dk1"/>
                </a:solidFill>
                <a:latin typeface="Calibri"/>
                <a:ea typeface="Calibri"/>
                <a:cs typeface="Calibri"/>
                <a:sym typeface="Calibri"/>
              </a:rPr>
              <a:t>Achieve the Core</a:t>
            </a:r>
            <a:r>
              <a:rPr lang="en-US" sz="1200" b="0" i="0" u="none" strike="noStrike" cap="none">
                <a:solidFill>
                  <a:schemeClr val="dk1"/>
                </a:solidFill>
                <a:latin typeface="Calibri"/>
                <a:ea typeface="Calibri"/>
                <a:cs typeface="Calibri"/>
                <a:sym typeface="Calibri"/>
              </a:rPr>
              <a:t> (2011).</a:t>
            </a:r>
            <a:endParaRPr/>
          </a:p>
          <a:p>
            <a:pPr marL="457200" marR="0" lvl="0" indent="-228600" algn="l" rtl="0">
              <a:lnSpc>
                <a:spcPct val="100000"/>
              </a:lnSpc>
              <a:spcBef>
                <a:spcPts val="0"/>
              </a:spcBef>
              <a:spcAft>
                <a:spcPts val="0"/>
              </a:spcAft>
              <a:buClr>
                <a:schemeClr val="dk1"/>
              </a:buClr>
              <a:buSzPts val="1200"/>
              <a:buFont typeface="Calibri"/>
              <a:buNone/>
            </a:pPr>
            <a:endParaRPr/>
          </a:p>
        </p:txBody>
      </p:sp>
      <p:sp>
        <p:nvSpPr>
          <p:cNvPr id="321" name="Google Shape;321;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Lucida Sans"/>
              <a:buNone/>
            </a:pPr>
            <a:fld id="{00000000-1234-1234-1234-123412341234}" type="slidenum">
              <a:rPr lang="en-US" sz="1200" b="0" i="0" u="none" strike="noStrike" cap="none">
                <a:solidFill>
                  <a:schemeClr val="dk1"/>
                </a:solidFill>
                <a:latin typeface="Lucida Sans"/>
                <a:ea typeface="Lucida Sans"/>
                <a:cs typeface="Lucida Sans"/>
                <a:sym typeface="Lucida Sans"/>
              </a:rPr>
              <a:t>18</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4067618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7" name="Google Shape;32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chemeClr val="dk1"/>
              </a:buClr>
              <a:buSzPts val="1200"/>
              <a:buFont typeface="Calibri"/>
              <a:buChar char="●"/>
            </a:pPr>
            <a:r>
              <a:rPr lang="en-US" sz="1200" b="0" i="0" u="none" strike="noStrike" cap="none">
                <a:solidFill>
                  <a:schemeClr val="dk1"/>
                </a:solidFill>
                <a:latin typeface="Calibri"/>
                <a:ea typeface="Calibri"/>
                <a:cs typeface="Calibri"/>
                <a:sym typeface="Calibri"/>
              </a:rPr>
              <a:t>Briefly teaching strategies early in readers’ careers, and then occasionally having the class notice when a reader in the class has used such a strategy to problem solve their way to understanding, is an effective approach and follows the research. </a:t>
            </a:r>
            <a:endParaRPr/>
          </a:p>
          <a:p>
            <a:pPr marL="457200" marR="0" lvl="0" indent="-304800" algn="l" rtl="0">
              <a:lnSpc>
                <a:spcPct val="100000"/>
              </a:lnSpc>
              <a:spcBef>
                <a:spcPts val="0"/>
              </a:spcBef>
              <a:spcAft>
                <a:spcPts val="0"/>
              </a:spcAft>
              <a:buClr>
                <a:schemeClr val="dk1"/>
              </a:buClr>
              <a:buSzPts val="1200"/>
              <a:buFont typeface="Calibri"/>
              <a:buChar char="●"/>
            </a:pPr>
            <a:r>
              <a:rPr lang="en-US"/>
              <a:t>Thereafter, students can enlist comprehension strategies when they do not understand what they are reading. </a:t>
            </a:r>
            <a:endParaRPr/>
          </a:p>
          <a:p>
            <a:pPr marL="0" lvl="0" indent="0" algn="l" rtl="0">
              <a:lnSpc>
                <a:spcPct val="100000"/>
              </a:lnSpc>
              <a:spcBef>
                <a:spcPts val="0"/>
              </a:spcBef>
              <a:spcAft>
                <a:spcPts val="0"/>
              </a:spcAft>
              <a:buClr>
                <a:schemeClr val="dk1"/>
              </a:buClr>
              <a:buSzPts val="1200"/>
              <a:buFont typeface="Arial"/>
              <a:buNone/>
            </a:pPr>
            <a:endParaRPr/>
          </a:p>
        </p:txBody>
      </p:sp>
      <p:sp>
        <p:nvSpPr>
          <p:cNvPr id="328" name="Google Shape;328;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2200"/>
              <a:buNone/>
            </a:pPr>
            <a:fld id="{00000000-1234-1234-1234-123412341234}" type="slidenum">
              <a:rPr lang="en-US" sz="2200" b="1" i="0" u="none" strike="noStrike" cap="none">
                <a:solidFill>
                  <a:schemeClr val="dk1"/>
                </a:solidFill>
                <a:latin typeface="Times New Roman"/>
                <a:ea typeface="Times New Roman"/>
                <a:cs typeface="Times New Roman"/>
                <a:sym typeface="Times New Roman"/>
              </a:rPr>
              <a:t>19</a:t>
            </a:fld>
            <a:endParaRPr sz="2200" b="1"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579852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182" name="Google Shape;182;p2: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2</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1835432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Lucida Sans"/>
              <a:buNone/>
            </a:pPr>
            <a:endParaRPr sz="1100" b="0" i="0" u="none" strike="noStrike" cap="none">
              <a:solidFill>
                <a:schemeClr val="dk1"/>
              </a:solidFill>
              <a:latin typeface="Calibri"/>
              <a:ea typeface="Calibri"/>
              <a:cs typeface="Calibri"/>
              <a:sym typeface="Calibri"/>
            </a:endParaRPr>
          </a:p>
        </p:txBody>
      </p:sp>
      <p:sp>
        <p:nvSpPr>
          <p:cNvPr id="334" name="Google Shape;334;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847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5dedc9b8f_0_17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Lucida Sans"/>
              <a:buNone/>
            </a:pPr>
            <a:endParaRPr sz="1100" b="0" i="0" u="none" strike="noStrike" cap="none">
              <a:solidFill>
                <a:schemeClr val="dk1"/>
              </a:solidFill>
              <a:latin typeface="Calibri"/>
              <a:ea typeface="Calibri"/>
              <a:cs typeface="Calibri"/>
              <a:sym typeface="Calibri"/>
            </a:endParaRPr>
          </a:p>
        </p:txBody>
      </p:sp>
      <p:sp>
        <p:nvSpPr>
          <p:cNvPr id="342" name="Google Shape;342;g55dedc9b8f_0_1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072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sp>
        <p:nvSpPr>
          <p:cNvPr id="351" name="Google Shape;351;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807320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Question from released 3rd grade state assessment. </a:t>
            </a:r>
            <a:endParaRPr/>
          </a:p>
        </p:txBody>
      </p:sp>
      <p:sp>
        <p:nvSpPr>
          <p:cNvPr id="357" name="Google Shape;357;p25: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23</a:t>
            </a:fld>
            <a:endParaRPr/>
          </a:p>
        </p:txBody>
      </p:sp>
    </p:spTree>
    <p:extLst>
      <p:ext uri="{BB962C8B-B14F-4D97-AF65-F5344CB8AC3E}">
        <p14:creationId xmlns:p14="http://schemas.microsoft.com/office/powerpoint/2010/main" val="2908841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2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chemeClr val="dk1"/>
              </a:buClr>
              <a:buSzPts val="1200"/>
              <a:buChar char="●"/>
            </a:pPr>
            <a:r>
              <a:rPr lang="en-US" sz="1200" b="0" i="0" u="none" strike="noStrike" cap="none">
                <a:solidFill>
                  <a:schemeClr val="dk1"/>
                </a:solidFill>
                <a:latin typeface="Calibri"/>
                <a:ea typeface="Calibri"/>
                <a:cs typeface="Calibri"/>
                <a:sym typeface="Calibri"/>
              </a:rPr>
              <a:t>Most educators have been taught—and therefore teach—that reading better is a matter of assembling a quiver of reading comprehension strategies to aim at any reading task. </a:t>
            </a:r>
            <a:endParaRPr/>
          </a:p>
          <a:p>
            <a:pPr marL="171450" marR="0" lvl="0" indent="-171450" algn="l" rtl="0">
              <a:lnSpc>
                <a:spcPct val="100000"/>
              </a:lnSpc>
              <a:spcBef>
                <a:spcPts val="0"/>
              </a:spcBef>
              <a:spcAft>
                <a:spcPts val="0"/>
              </a:spcAft>
              <a:buClr>
                <a:schemeClr val="dk1"/>
              </a:buClr>
              <a:buSzPts val="1200"/>
              <a:buChar char="●"/>
            </a:pPr>
            <a:r>
              <a:rPr lang="en-US" sz="1200" b="0" i="0" u="none" strike="noStrike" cap="none">
                <a:solidFill>
                  <a:schemeClr val="dk1"/>
                </a:solidFill>
                <a:latin typeface="Calibri"/>
                <a:ea typeface="Calibri"/>
                <a:cs typeface="Calibri"/>
                <a:sym typeface="Calibri"/>
              </a:rPr>
              <a:t>Too often, reading strategies are made to be the very objective of a lesson, rather than a means to a larger goal: understanding all that a rich text has to teach and say to us. </a:t>
            </a:r>
            <a:endParaRPr/>
          </a:p>
          <a:p>
            <a:pPr marL="171450" marR="0" lvl="0" indent="-171450" algn="l" rtl="0">
              <a:lnSpc>
                <a:spcPct val="100000"/>
              </a:lnSpc>
              <a:spcBef>
                <a:spcPts val="0"/>
              </a:spcBef>
              <a:spcAft>
                <a:spcPts val="0"/>
              </a:spcAft>
              <a:buClr>
                <a:schemeClr val="dk1"/>
              </a:buClr>
              <a:buSzPts val="1200"/>
              <a:buChar char="●"/>
            </a:pPr>
            <a:r>
              <a:rPr lang="en-US" sz="1200" b="0" i="0" u="none" strike="noStrike" cap="none">
                <a:solidFill>
                  <a:schemeClr val="dk1"/>
                </a:solidFill>
                <a:latin typeface="Calibri"/>
                <a:ea typeface="Calibri"/>
                <a:cs typeface="Calibri"/>
                <a:sym typeface="Calibri"/>
              </a:rPr>
              <a:t>Because of that, educators often directly teach comprehension strategies and have students practice and focus on them to the exclusion of gaining a fuller understanding of the texts. </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367" name="Google Shape;367;p26: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24</a:t>
            </a:fld>
            <a:endParaRPr/>
          </a:p>
        </p:txBody>
      </p:sp>
    </p:spTree>
    <p:extLst>
      <p:ext uri="{BB962C8B-B14F-4D97-AF65-F5344CB8AC3E}">
        <p14:creationId xmlns:p14="http://schemas.microsoft.com/office/powerpoint/2010/main" val="3150487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2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71450" lvl="0" indent="-171450" algn="l" rtl="0">
              <a:lnSpc>
                <a:spcPct val="100000"/>
              </a:lnSpc>
              <a:spcBef>
                <a:spcPts val="0"/>
              </a:spcBef>
              <a:spcAft>
                <a:spcPts val="0"/>
              </a:spcAft>
              <a:buClr>
                <a:schemeClr val="dk1"/>
              </a:buClr>
              <a:buSzPts val="1200"/>
              <a:buChar char="●"/>
            </a:pPr>
            <a:r>
              <a:rPr lang="en-US"/>
              <a:t>“It’s April 1st, it’s predictions week!” </a:t>
            </a:r>
            <a:endParaRPr/>
          </a:p>
          <a:p>
            <a:pPr marL="171450" marR="0" lvl="0" indent="-171450" algn="l" rtl="0">
              <a:lnSpc>
                <a:spcPct val="100000"/>
              </a:lnSpc>
              <a:spcBef>
                <a:spcPts val="0"/>
              </a:spcBef>
              <a:spcAft>
                <a:spcPts val="0"/>
              </a:spcAft>
              <a:buClr>
                <a:schemeClr val="dk1"/>
              </a:buClr>
              <a:buSzPts val="1200"/>
              <a:buChar char="●"/>
            </a:pPr>
            <a:r>
              <a:rPr lang="en-US" sz="1200" b="0" i="0" u="none" strike="noStrike" cap="none">
                <a:solidFill>
                  <a:schemeClr val="dk1"/>
                </a:solidFill>
                <a:latin typeface="Calibri"/>
                <a:ea typeface="Calibri"/>
                <a:cs typeface="Calibri"/>
                <a:sym typeface="Calibri"/>
              </a:rPr>
              <a:t>Too many of us still organize day-to-day learning goals around discrete activities: “let’s practice finding the main character’s point of view on these texts this week and then next week, let’s focus on discerning the text structure,” rather than the richer, text- centered probing: “what is the information this author is presenting to us, how do they present it, and how does that expand or alter my thinking?” </a:t>
            </a:r>
            <a:endParaRPr/>
          </a:p>
          <a:p>
            <a:pPr marL="0" lvl="0" indent="0" algn="l" rtl="0">
              <a:lnSpc>
                <a:spcPct val="100000"/>
              </a:lnSpc>
              <a:spcBef>
                <a:spcPts val="0"/>
              </a:spcBef>
              <a:spcAft>
                <a:spcPts val="0"/>
              </a:spcAft>
              <a:buClr>
                <a:schemeClr val="dk1"/>
              </a:buClr>
              <a:buSzPts val="1200"/>
              <a:buFont typeface="Calibri"/>
              <a:buNone/>
            </a:pPr>
            <a:endParaRPr/>
          </a:p>
        </p:txBody>
      </p:sp>
      <p:sp>
        <p:nvSpPr>
          <p:cNvPr id="383" name="Google Shape;383;p27: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25</a:t>
            </a:fld>
            <a:endParaRPr/>
          </a:p>
        </p:txBody>
      </p:sp>
    </p:spTree>
    <p:extLst>
      <p:ext uri="{BB962C8B-B14F-4D97-AF65-F5344CB8AC3E}">
        <p14:creationId xmlns:p14="http://schemas.microsoft.com/office/powerpoint/2010/main" val="30482288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2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71450" lvl="0" indent="-171450" algn="l" rtl="0">
              <a:lnSpc>
                <a:spcPct val="115000"/>
              </a:lnSpc>
              <a:spcBef>
                <a:spcPts val="0"/>
              </a:spcBef>
              <a:spcAft>
                <a:spcPts val="0"/>
              </a:spcAft>
              <a:buClr>
                <a:schemeClr val="dk1"/>
              </a:buClr>
              <a:buSzPts val="1100"/>
              <a:buChar char="●"/>
            </a:pPr>
            <a:r>
              <a:rPr lang="en-US"/>
              <a:t>Reading/writing/speaking &amp; listening standards are designed to be annual targets and reference points. They hold us to a common set of expectations for what well-educated students should be able to know and do by the end of each grade to be on track for success by the time students end their public school careers and move on into careers or more study, and into active engagement in civic affairs. </a:t>
            </a:r>
            <a:endParaRPr/>
          </a:p>
          <a:p>
            <a:pPr marL="171450" lvl="0" indent="-171450" algn="l" rtl="0">
              <a:lnSpc>
                <a:spcPct val="115000"/>
              </a:lnSpc>
              <a:spcBef>
                <a:spcPts val="0"/>
              </a:spcBef>
              <a:spcAft>
                <a:spcPts val="0"/>
              </a:spcAft>
              <a:buClr>
                <a:schemeClr val="dk1"/>
              </a:buClr>
              <a:buSzPts val="1100"/>
              <a:buChar char="●"/>
            </a:pPr>
            <a:r>
              <a:rPr lang="en-US"/>
              <a:t>These standards should be referenced in instructional planning and kept top of mind while teaching students to plumb, at the appropriate challenge, the particular structure(s), concepts, vocabulary, ideas, and details of the texts students are reading in order to consider what standard is being called for by the text demands. But they are not the goal of daily instruction.</a:t>
            </a:r>
            <a:endParaRPr/>
          </a:p>
          <a:p>
            <a:pPr marL="171450" lvl="0" indent="-171450" algn="l" rtl="0">
              <a:lnSpc>
                <a:spcPct val="115000"/>
              </a:lnSpc>
              <a:spcBef>
                <a:spcPts val="0"/>
              </a:spcBef>
              <a:spcAft>
                <a:spcPts val="0"/>
              </a:spcAft>
              <a:buClr>
                <a:schemeClr val="dk1"/>
              </a:buClr>
              <a:buSzPts val="1100"/>
              <a:buChar char="●"/>
            </a:pPr>
            <a:r>
              <a:rPr lang="en-US" sz="1200"/>
              <a:t>Approaching ELA reading, writing, listening and language standards holistically provides students with the fullest understanding of the text </a:t>
            </a:r>
            <a:endParaRPr/>
          </a:p>
          <a:p>
            <a:pPr marL="171450" lvl="0" indent="-171450" algn="l" rtl="0">
              <a:lnSpc>
                <a:spcPct val="115000"/>
              </a:lnSpc>
              <a:spcBef>
                <a:spcPts val="0"/>
              </a:spcBef>
              <a:spcAft>
                <a:spcPts val="0"/>
              </a:spcAft>
              <a:buClr>
                <a:schemeClr val="dk1"/>
              </a:buClr>
              <a:buSzPts val="1100"/>
              <a:buChar char="●"/>
            </a:pPr>
            <a:r>
              <a:rPr lang="en-US" sz="1200">
                <a:solidFill>
                  <a:srgbClr val="229560"/>
                </a:solidFill>
              </a:rPr>
              <a:t>How can I help students understand </a:t>
            </a:r>
            <a:r>
              <a:rPr lang="en-US" sz="1200" i="1">
                <a:solidFill>
                  <a:srgbClr val="229560"/>
                </a:solidFill>
              </a:rPr>
              <a:t>this text?</a:t>
            </a:r>
            <a:endParaRPr/>
          </a:p>
          <a:p>
            <a:pPr marL="174625" lvl="0" indent="0" algn="l" rtl="0">
              <a:lnSpc>
                <a:spcPct val="90000"/>
              </a:lnSpc>
              <a:spcBef>
                <a:spcPts val="330"/>
              </a:spcBef>
              <a:spcAft>
                <a:spcPts val="0"/>
              </a:spcAft>
              <a:buClr>
                <a:schemeClr val="dk1"/>
              </a:buClr>
              <a:buSzPts val="2800"/>
              <a:buNone/>
            </a:pPr>
            <a:endParaRPr i="1"/>
          </a:p>
          <a:p>
            <a:pPr marL="0" lvl="0" indent="0" algn="l" rtl="0">
              <a:lnSpc>
                <a:spcPct val="100000"/>
              </a:lnSpc>
              <a:spcBef>
                <a:spcPts val="0"/>
              </a:spcBef>
              <a:spcAft>
                <a:spcPts val="0"/>
              </a:spcAft>
              <a:buClr>
                <a:schemeClr val="dk1"/>
              </a:buClr>
              <a:buSzPts val="1200"/>
              <a:buFont typeface="Calibri"/>
              <a:buNone/>
            </a:pPr>
            <a:endParaRPr/>
          </a:p>
        </p:txBody>
      </p:sp>
      <p:sp>
        <p:nvSpPr>
          <p:cNvPr id="391" name="Google Shape;391;p28: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26</a:t>
            </a:fld>
            <a:endParaRPr/>
          </a:p>
        </p:txBody>
      </p:sp>
    </p:spTree>
    <p:extLst>
      <p:ext uri="{BB962C8B-B14F-4D97-AF65-F5344CB8AC3E}">
        <p14:creationId xmlns:p14="http://schemas.microsoft.com/office/powerpoint/2010/main" val="18053614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5" name="Google Shape;405;p2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show next slide….</a:t>
            </a:r>
            <a:endParaRPr/>
          </a:p>
        </p:txBody>
      </p:sp>
      <p:sp>
        <p:nvSpPr>
          <p:cNvPr id="406" name="Google Shape;406;p29:notes"/>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27</a:t>
            </a:fld>
            <a:endParaRPr/>
          </a:p>
        </p:txBody>
      </p:sp>
    </p:spTree>
    <p:extLst>
      <p:ext uri="{BB962C8B-B14F-4D97-AF65-F5344CB8AC3E}">
        <p14:creationId xmlns:p14="http://schemas.microsoft.com/office/powerpoint/2010/main" val="3902723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sp>
        <p:nvSpPr>
          <p:cNvPr id="413" name="Google Shape;413;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Arial"/>
                <a:ea typeface="Arial"/>
                <a:cs typeface="Arial"/>
                <a:sym typeface="Arial"/>
              </a:rPr>
              <a:t>28</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3466480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3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171450" marR="0" lvl="0" indent="-171450" algn="l" rtl="0">
              <a:lnSpc>
                <a:spcPct val="100000"/>
              </a:lnSpc>
              <a:spcBef>
                <a:spcPts val="0"/>
              </a:spcBef>
              <a:spcAft>
                <a:spcPts val="0"/>
              </a:spcAft>
              <a:buClr>
                <a:schemeClr val="dk1"/>
              </a:buClr>
              <a:buSzPts val="1200"/>
              <a:buChar char="●"/>
            </a:pPr>
            <a:r>
              <a:rPr lang="en-US" sz="1200" b="0" i="0" u="none" strike="noStrike" cap="none">
                <a:solidFill>
                  <a:schemeClr val="dk1"/>
                </a:solidFill>
                <a:latin typeface="Calibri"/>
                <a:ea typeface="Calibri"/>
                <a:cs typeface="Calibri"/>
                <a:sym typeface="Calibri"/>
              </a:rPr>
              <a:t>If interim or benchmark assessments continue to report out based on strategies or standards, very few schools (or the teachers in them) are going to abandon this form of instruction. </a:t>
            </a:r>
            <a:endParaRPr/>
          </a:p>
          <a:p>
            <a:pPr marL="0" marR="0" lvl="0" indent="7620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Arial"/>
              <a:ea typeface="Arial"/>
              <a:cs typeface="Arial"/>
              <a:sym typeface="Arial"/>
            </a:endParaRPr>
          </a:p>
        </p:txBody>
      </p:sp>
      <p:sp>
        <p:nvSpPr>
          <p:cNvPr id="419" name="Google Shape;419;p3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300"/>
              <a:buFont typeface="Lucida Sans"/>
              <a:buNone/>
            </a:pPr>
            <a:fld id="{00000000-1234-1234-1234-123412341234}" type="slidenum">
              <a:rPr lang="en-US"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774870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
              <a:buFont typeface="Calibri"/>
              <a:buNone/>
            </a:pPr>
            <a:r>
              <a:rPr lang="en-US"/>
              <a:t>CAs are teachers from all over the country who believe in the potential of high quality standards and the importance of all students being prepared for college and careers.</a:t>
            </a:r>
            <a:endParaRPr/>
          </a:p>
          <a:p>
            <a:pPr marL="0" lvl="0" indent="0" algn="l" rtl="0">
              <a:lnSpc>
                <a:spcPct val="100000"/>
              </a:lnSpc>
              <a:spcBef>
                <a:spcPts val="0"/>
              </a:spcBef>
              <a:spcAft>
                <a:spcPts val="0"/>
              </a:spcAft>
              <a:buClr>
                <a:schemeClr val="dk1"/>
              </a:buClr>
              <a:buSzPts val="300"/>
              <a:buFont typeface="Calibri"/>
              <a:buNone/>
            </a:pPr>
            <a:endParaRPr/>
          </a:p>
          <a:p>
            <a:pPr marL="0" lvl="0" indent="0" algn="l" rtl="0">
              <a:lnSpc>
                <a:spcPct val="100000"/>
              </a:lnSpc>
              <a:spcBef>
                <a:spcPts val="0"/>
              </a:spcBef>
              <a:spcAft>
                <a:spcPts val="0"/>
              </a:spcAft>
              <a:buClr>
                <a:schemeClr val="dk1"/>
              </a:buClr>
              <a:buSzPts val="300"/>
              <a:buFont typeface="Calibri"/>
              <a:buNone/>
            </a:pPr>
            <a:r>
              <a:rPr lang="en-US"/>
              <a:t>They support their colleagues in understanding and advocating for the standards and embrace the Shifts in instruction </a:t>
            </a:r>
            <a:endParaRPr/>
          </a:p>
          <a:p>
            <a:pPr marL="0" lvl="0" indent="0" algn="l" rtl="0">
              <a:lnSpc>
                <a:spcPct val="100000"/>
              </a:lnSpc>
              <a:spcBef>
                <a:spcPts val="0"/>
              </a:spcBef>
              <a:spcAft>
                <a:spcPts val="0"/>
              </a:spcAft>
              <a:buClr>
                <a:schemeClr val="dk1"/>
              </a:buClr>
              <a:buSzPts val="300"/>
              <a:buFont typeface="Calibri"/>
              <a:buNone/>
            </a:pPr>
            <a:endParaRPr/>
          </a:p>
          <a:p>
            <a:pPr marL="0" lvl="0" indent="0" algn="l" rtl="0">
              <a:lnSpc>
                <a:spcPct val="100000"/>
              </a:lnSpc>
              <a:spcBef>
                <a:spcPts val="0"/>
              </a:spcBef>
              <a:spcAft>
                <a:spcPts val="0"/>
              </a:spcAft>
              <a:buClr>
                <a:schemeClr val="dk1"/>
              </a:buClr>
              <a:buSzPts val="300"/>
              <a:buFont typeface="Calibri"/>
              <a:buNone/>
            </a:pPr>
            <a:r>
              <a:rPr lang="en-US"/>
              <a:t>The Core Advocate network is over 10K educator strong and we’d love for you to join us if you have not already</a:t>
            </a:r>
            <a:endParaRPr/>
          </a:p>
        </p:txBody>
      </p:sp>
      <p:sp>
        <p:nvSpPr>
          <p:cNvPr id="189" name="Google Shape;189;p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3</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3008469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3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427" name="Google Shape;427;p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Lucida Sans"/>
              <a:buNone/>
            </a:pPr>
            <a:fld id="{00000000-1234-1234-1234-123412341234}" type="slidenum">
              <a:rPr lang="en-US"/>
              <a:t>30</a:t>
            </a:fld>
            <a:endParaRPr/>
          </a:p>
        </p:txBody>
      </p:sp>
    </p:spTree>
    <p:extLst>
      <p:ext uri="{BB962C8B-B14F-4D97-AF65-F5344CB8AC3E}">
        <p14:creationId xmlns:p14="http://schemas.microsoft.com/office/powerpoint/2010/main" val="1672000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3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endParaRPr/>
          </a:p>
        </p:txBody>
      </p:sp>
      <p:sp>
        <p:nvSpPr>
          <p:cNvPr id="435" name="Google Shape;435;p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Lucida Sans"/>
              <a:buNone/>
            </a:pPr>
            <a:fld id="{00000000-1234-1234-1234-123412341234}" type="slidenum">
              <a:rPr lang="en-US"/>
              <a:t>31</a:t>
            </a:fld>
            <a:endParaRPr/>
          </a:p>
        </p:txBody>
      </p:sp>
    </p:spTree>
    <p:extLst>
      <p:ext uri="{BB962C8B-B14F-4D97-AF65-F5344CB8AC3E}">
        <p14:creationId xmlns:p14="http://schemas.microsoft.com/office/powerpoint/2010/main" val="1133723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3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Lucida Sans"/>
              <a:buNone/>
            </a:pPr>
            <a:endParaRPr/>
          </a:p>
          <a:p>
            <a:pPr marL="0" marR="0" lvl="0" indent="0" algn="l" rtl="0">
              <a:lnSpc>
                <a:spcPct val="100000"/>
              </a:lnSpc>
              <a:spcBef>
                <a:spcPts val="0"/>
              </a:spcBef>
              <a:spcAft>
                <a:spcPts val="0"/>
              </a:spcAft>
              <a:buClr>
                <a:schemeClr val="dk1"/>
              </a:buClr>
              <a:buSzPts val="1200"/>
              <a:buFont typeface="Lucida Sans"/>
              <a:buNone/>
            </a:pPr>
            <a:endParaRPr/>
          </a:p>
        </p:txBody>
      </p:sp>
      <p:sp>
        <p:nvSpPr>
          <p:cNvPr id="443" name="Google Shape;443;p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32</a:t>
            </a:fld>
            <a:endParaRPr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2250488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3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sz="1100">
                <a:latin typeface="Lucida Sans"/>
                <a:ea typeface="Lucida Sans"/>
                <a:cs typeface="Lucida Sans"/>
                <a:sym typeface="Lucida Sans"/>
              </a:rPr>
              <a:t>If you found tonight’s webinar helpful, we’d like to invite you to join our Core Advocate network! We’re committed to solving real problems that real teachers have and we know the best way to do this is to know more about what folks are experiencing.</a:t>
            </a:r>
            <a:endParaRPr sz="1100">
              <a:latin typeface="Lucida Sans"/>
              <a:ea typeface="Lucida Sans"/>
              <a:cs typeface="Lucida Sans"/>
              <a:sym typeface="Lucida Sans"/>
            </a:endParaRPr>
          </a:p>
          <a:p>
            <a:pPr marL="0" lvl="0" indent="0" algn="l" rtl="0">
              <a:lnSpc>
                <a:spcPct val="100000"/>
              </a:lnSpc>
              <a:spcBef>
                <a:spcPts val="0"/>
              </a:spcBef>
              <a:spcAft>
                <a:spcPts val="0"/>
              </a:spcAft>
              <a:buClr>
                <a:schemeClr val="dk1"/>
              </a:buClr>
              <a:buSzPts val="1200"/>
              <a:buFont typeface="Calibri"/>
              <a:buNone/>
            </a:pPr>
            <a:endParaRPr sz="1100">
              <a:latin typeface="Lucida Sans"/>
              <a:ea typeface="Lucida Sans"/>
              <a:cs typeface="Lucida Sans"/>
              <a:sym typeface="Lucida Sans"/>
            </a:endParaRPr>
          </a:p>
          <a:p>
            <a:pPr marL="0" lvl="0" indent="0" algn="l" rtl="0">
              <a:lnSpc>
                <a:spcPct val="100000"/>
              </a:lnSpc>
              <a:spcBef>
                <a:spcPts val="0"/>
              </a:spcBef>
              <a:spcAft>
                <a:spcPts val="0"/>
              </a:spcAft>
              <a:buClr>
                <a:schemeClr val="dk1"/>
              </a:buClr>
              <a:buSzPts val="1200"/>
              <a:buFont typeface="Calibri"/>
              <a:buNone/>
            </a:pPr>
            <a:r>
              <a:rPr lang="en-US" sz="1100">
                <a:latin typeface="Lucida Sans"/>
                <a:ea typeface="Lucida Sans"/>
                <a:cs typeface="Lucida Sans"/>
                <a:sym typeface="Lucida Sans"/>
              </a:rPr>
              <a:t>As part of our national network, you have opportunities to connect with educators across the country, maybe even the network in your state! You can keep up to date on tools and resources available on Achieve the Core, as well as a variety of virtual learning opportunities and other ways to engage with us. We also work with educators in our network to help us build tools and resources.</a:t>
            </a:r>
            <a:endParaRPr sz="1100">
              <a:latin typeface="Lucida Sans"/>
              <a:ea typeface="Lucida Sans"/>
              <a:cs typeface="Lucida Sans"/>
              <a:sym typeface="Lucida Sans"/>
            </a:endParaRPr>
          </a:p>
          <a:p>
            <a:pPr marL="0" lvl="0" indent="0" algn="l" rtl="0">
              <a:lnSpc>
                <a:spcPct val="100000"/>
              </a:lnSpc>
              <a:spcBef>
                <a:spcPts val="0"/>
              </a:spcBef>
              <a:spcAft>
                <a:spcPts val="0"/>
              </a:spcAft>
              <a:buClr>
                <a:schemeClr val="dk1"/>
              </a:buClr>
              <a:buSzPts val="1200"/>
              <a:buFont typeface="Calibri"/>
              <a:buNone/>
            </a:pPr>
            <a:endParaRPr sz="1100">
              <a:latin typeface="Lucida Sans"/>
              <a:ea typeface="Lucida Sans"/>
              <a:cs typeface="Lucida Sans"/>
              <a:sym typeface="Lucida Sans"/>
            </a:endParaRPr>
          </a:p>
          <a:p>
            <a:pPr marL="0" lvl="0" indent="0" algn="l" rtl="0">
              <a:lnSpc>
                <a:spcPct val="100000"/>
              </a:lnSpc>
              <a:spcBef>
                <a:spcPts val="0"/>
              </a:spcBef>
              <a:spcAft>
                <a:spcPts val="0"/>
              </a:spcAft>
              <a:buClr>
                <a:schemeClr val="dk1"/>
              </a:buClr>
              <a:buSzPts val="1200"/>
              <a:buFont typeface="Calibri"/>
              <a:buNone/>
            </a:pPr>
            <a:r>
              <a:rPr lang="en-US" sz="1100">
                <a:latin typeface="Lucida Sans"/>
                <a:ea typeface="Lucida Sans"/>
                <a:cs typeface="Lucida Sans"/>
                <a:sym typeface="Lucida Sans"/>
              </a:rPr>
              <a:t>We’d love to learn about who you are, where you work, the types of things you’re interested in and the expertise you already have. This way, we will be able to tailor our webinars and other opportunities to your needs and interests (we may even tap you to be our next webinar panelist). </a:t>
            </a:r>
            <a:endParaRPr sz="1100">
              <a:latin typeface="Lucida Sans"/>
              <a:ea typeface="Lucida Sans"/>
              <a:cs typeface="Lucida Sans"/>
              <a:sym typeface="Lucida Sans"/>
            </a:endParaRPr>
          </a:p>
          <a:p>
            <a:pPr marL="0" marR="0" lvl="0" indent="0" algn="l" rtl="0">
              <a:lnSpc>
                <a:spcPct val="100000"/>
              </a:lnSpc>
              <a:spcBef>
                <a:spcPts val="0"/>
              </a:spcBef>
              <a:spcAft>
                <a:spcPts val="0"/>
              </a:spcAft>
              <a:buClr>
                <a:schemeClr val="dk1"/>
              </a:buClr>
              <a:buSzPts val="1200"/>
              <a:buFont typeface="Calibri"/>
              <a:buNone/>
            </a:pPr>
            <a:endParaRPr sz="1100">
              <a:latin typeface="Lucida Sans"/>
              <a:ea typeface="Lucida Sans"/>
              <a:cs typeface="Lucida Sans"/>
              <a:sym typeface="Lucida Sans"/>
            </a:endParaRPr>
          </a:p>
        </p:txBody>
      </p:sp>
      <p:sp>
        <p:nvSpPr>
          <p:cNvPr id="449" name="Google Shape;449;p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33</a:t>
            </a:fld>
            <a:endParaRPr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585657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Google Shape;463;p3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200"/>
              <a:buNone/>
            </a:pPr>
            <a:r>
              <a:rPr lang="en-US" sz="1100">
                <a:latin typeface="Lucida Sans"/>
                <a:ea typeface="Lucida Sans"/>
                <a:cs typeface="Lucida Sans"/>
                <a:sym typeface="Lucida Sans"/>
              </a:rPr>
              <a:t>We encourage you to join the network by filling out this survey completely at atc.org/ca-signup</a:t>
            </a:r>
            <a:endParaRPr sz="1100">
              <a:latin typeface="Lucida Sans"/>
              <a:ea typeface="Lucida Sans"/>
              <a:cs typeface="Lucida Sans"/>
              <a:sym typeface="Lucida Sans"/>
            </a:endParaRPr>
          </a:p>
          <a:p>
            <a:pPr marL="0" lvl="0" indent="0" algn="l" rtl="0">
              <a:lnSpc>
                <a:spcPct val="100000"/>
              </a:lnSpc>
              <a:spcBef>
                <a:spcPts val="0"/>
              </a:spcBef>
              <a:spcAft>
                <a:spcPts val="0"/>
              </a:spcAft>
              <a:buSzPts val="1200"/>
              <a:buNone/>
            </a:pPr>
            <a:endParaRPr sz="1100">
              <a:latin typeface="Lucida Sans"/>
              <a:ea typeface="Lucida Sans"/>
              <a:cs typeface="Lucida Sans"/>
              <a:sym typeface="Lucida Sans"/>
            </a:endParaRPr>
          </a:p>
          <a:p>
            <a:pPr marL="0" lvl="0" indent="0" algn="l" rtl="0">
              <a:lnSpc>
                <a:spcPct val="100000"/>
              </a:lnSpc>
              <a:spcBef>
                <a:spcPts val="0"/>
              </a:spcBef>
              <a:spcAft>
                <a:spcPts val="0"/>
              </a:spcAft>
              <a:buClr>
                <a:schemeClr val="dk1"/>
              </a:buClr>
              <a:buSzPts val="1200"/>
              <a:buFont typeface="Calibri"/>
              <a:buNone/>
            </a:pPr>
            <a:endParaRPr sz="1100">
              <a:latin typeface="Lucida Sans"/>
              <a:ea typeface="Lucida Sans"/>
              <a:cs typeface="Lucida Sans"/>
              <a:sym typeface="Lucida Sans"/>
            </a:endParaRPr>
          </a:p>
        </p:txBody>
      </p:sp>
      <p:sp>
        <p:nvSpPr>
          <p:cNvPr id="464" name="Google Shape;464;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00"/>
              <a:buFont typeface="Lucida Sans"/>
              <a:buNone/>
            </a:pPr>
            <a:fld id="{00000000-1234-1234-1234-123412341234}" type="slidenum">
              <a:rPr lang="en-US"/>
              <a:t>34</a:t>
            </a:fld>
            <a:endParaRPr/>
          </a:p>
        </p:txBody>
      </p:sp>
    </p:spTree>
    <p:extLst>
      <p:ext uri="{BB962C8B-B14F-4D97-AF65-F5344CB8AC3E}">
        <p14:creationId xmlns:p14="http://schemas.microsoft.com/office/powerpoint/2010/main" val="19527167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Google Shape;478;p38: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479" name="Google Shape;479;p38: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35</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80139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3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485" name="Google Shape;485;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47987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
              <a:buFont typeface="Calibri"/>
              <a:buNone/>
            </a:pPr>
            <a:r>
              <a:rPr lang="en-US" sz="1100">
                <a:latin typeface="Lucida Sans"/>
                <a:ea typeface="Lucida Sans"/>
                <a:cs typeface="Lucida Sans"/>
                <a:sym typeface="Lucida Sans"/>
              </a:rPr>
              <a:t>If you’d like to learn more about the network, contact Jennie (her email is here). </a:t>
            </a:r>
            <a:endParaRPr sz="1100">
              <a:latin typeface="Lucida Sans"/>
              <a:ea typeface="Lucida Sans"/>
              <a:cs typeface="Lucida Sans"/>
              <a:sym typeface="Lucida Sans"/>
            </a:endParaRPr>
          </a:p>
          <a:p>
            <a:pPr marL="0" lvl="0" indent="0" algn="l" rtl="0">
              <a:lnSpc>
                <a:spcPct val="100000"/>
              </a:lnSpc>
              <a:spcBef>
                <a:spcPts val="0"/>
              </a:spcBef>
              <a:spcAft>
                <a:spcPts val="0"/>
              </a:spcAft>
              <a:buClr>
                <a:schemeClr val="dk1"/>
              </a:buClr>
              <a:buSzPts val="300"/>
              <a:buFont typeface="Calibri"/>
              <a:buNone/>
            </a:pPr>
            <a:endParaRPr sz="1100">
              <a:latin typeface="Lucida Sans"/>
              <a:ea typeface="Lucida Sans"/>
              <a:cs typeface="Lucida Sans"/>
              <a:sym typeface="Lucida Sans"/>
            </a:endParaRPr>
          </a:p>
          <a:p>
            <a:pPr marL="0" lvl="0" indent="0" algn="l" rtl="0">
              <a:lnSpc>
                <a:spcPct val="100000"/>
              </a:lnSpc>
              <a:spcBef>
                <a:spcPts val="0"/>
              </a:spcBef>
              <a:spcAft>
                <a:spcPts val="0"/>
              </a:spcAft>
              <a:buClr>
                <a:schemeClr val="dk1"/>
              </a:buClr>
              <a:buSzPts val="300"/>
              <a:buFont typeface="Calibri"/>
              <a:buNone/>
            </a:pPr>
            <a:r>
              <a:rPr lang="en-US" sz="1100">
                <a:latin typeface="Lucida Sans"/>
                <a:ea typeface="Lucida Sans"/>
                <a:cs typeface="Lucida Sans"/>
                <a:sym typeface="Lucida Sans"/>
              </a:rPr>
              <a:t>We also want to invite you to join the network by signing up at achievethecore.org/ca-signup and visit our website for more info and opportunities</a:t>
            </a:r>
            <a:endParaRPr sz="1100">
              <a:latin typeface="Lucida Sans"/>
              <a:ea typeface="Lucida Sans"/>
              <a:cs typeface="Lucida Sans"/>
              <a:sym typeface="Lucida Sans"/>
            </a:endParaRPr>
          </a:p>
        </p:txBody>
      </p:sp>
      <p:sp>
        <p:nvSpPr>
          <p:cNvPr id="198" name="Google Shape;198;p4: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4</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37527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a:p>
        </p:txBody>
      </p:sp>
      <p:sp>
        <p:nvSpPr>
          <p:cNvPr id="205" name="Google Shape;20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7985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7:notes"/>
          <p:cNvSpPr txBox="1">
            <a:spLocks noGrp="1"/>
          </p:cNvSpPr>
          <p:nvPr>
            <p:ph type="body" idx="1"/>
          </p:nvPr>
        </p:nvSpPr>
        <p:spPr>
          <a:xfrm>
            <a:off x="685800" y="4343400"/>
            <a:ext cx="5486399"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00"/>
              <a:buFont typeface="Calibri"/>
              <a:buNone/>
            </a:pPr>
            <a:r>
              <a:rPr lang="en-US">
                <a:latin typeface="Lucida Sans"/>
                <a:ea typeface="Lucida Sans"/>
                <a:cs typeface="Lucida Sans"/>
                <a:sym typeface="Lucida Sans"/>
              </a:rPr>
              <a:t>AS you see, we have 3 main goals for our webinar tonight</a:t>
            </a:r>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Lucida Sans"/>
              <a:ea typeface="Lucida Sans"/>
              <a:cs typeface="Lucida Sans"/>
              <a:sym typeface="Lucida Sans"/>
            </a:endParaRPr>
          </a:p>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225" name="Google Shape;225;p7:notes"/>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Lucida Sans"/>
                <a:ea typeface="Lucida Sans"/>
                <a:cs typeface="Lucida Sans"/>
                <a:sym typeface="Lucida Sans"/>
              </a:rPr>
              <a:t>6</a:t>
            </a:fld>
            <a:endParaRPr sz="1200" b="0" i="0" u="none" strike="noStrike" cap="none">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2093521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232" name="Google Shape;232;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US" sz="1400" b="0" i="0" u="none" strike="noStrike" cap="none">
                <a:solidFill>
                  <a:srgbClr val="000000"/>
                </a:solidFill>
                <a:latin typeface="Lucida Sans"/>
                <a:ea typeface="Lucida Sans"/>
                <a:cs typeface="Lucida Sans"/>
                <a:sym typeface="Lucida Sans"/>
              </a:rPr>
              <a:t>7</a:t>
            </a:fld>
            <a:endParaRPr sz="1400" b="0" i="0" u="none" strike="noStrike" cap="none">
              <a:solidFill>
                <a:srgbClr val="000000"/>
              </a:solidFill>
              <a:latin typeface="Lucida Sans"/>
              <a:ea typeface="Lucida Sans"/>
              <a:cs typeface="Lucida Sans"/>
              <a:sym typeface="Lucida Sans"/>
            </a:endParaRPr>
          </a:p>
        </p:txBody>
      </p:sp>
    </p:spTree>
    <p:extLst>
      <p:ext uri="{BB962C8B-B14F-4D97-AF65-F5344CB8AC3E}">
        <p14:creationId xmlns:p14="http://schemas.microsoft.com/office/powerpoint/2010/main" val="3416980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9: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Lucida Sans"/>
              <a:ea typeface="Lucida Sans"/>
              <a:cs typeface="Lucida Sans"/>
              <a:sym typeface="Lucida Sans"/>
            </a:endParaRPr>
          </a:p>
        </p:txBody>
      </p:sp>
      <p:sp>
        <p:nvSpPr>
          <p:cNvPr id="241" name="Google Shape;24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05361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6" name="Google Shape;24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247" name="Google Shape;247;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2200"/>
              <a:buNone/>
            </a:pPr>
            <a:fld id="{00000000-1234-1234-1234-123412341234}" type="slidenum">
              <a:rPr lang="en-US" sz="2200" b="1" i="0" u="none" strike="noStrike" cap="none">
                <a:solidFill>
                  <a:schemeClr val="dk1"/>
                </a:solidFill>
                <a:latin typeface="Times New Roman"/>
                <a:ea typeface="Times New Roman"/>
                <a:cs typeface="Times New Roman"/>
                <a:sym typeface="Times New Roman"/>
              </a:rPr>
              <a:t>9</a:t>
            </a:fld>
            <a:endParaRPr sz="2200" b="1"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13576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achievethecore.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CA and SAP">
  <p:cSld name="Title Slide CA and SAP">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219317" y="2982072"/>
            <a:ext cx="8619900" cy="850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0514F"/>
              </a:buClr>
              <a:buSzPts val="1400"/>
              <a:buFont typeface="Allerta"/>
              <a:buNone/>
              <a:defRPr sz="2800" b="0" i="0" u="none" strike="noStrike" cap="none">
                <a:solidFill>
                  <a:srgbClr val="50514F"/>
                </a:solidFill>
                <a:latin typeface="Lucida Sans"/>
                <a:ea typeface="Lucida Sans"/>
                <a:cs typeface="Lucida Sans"/>
                <a:sym typeface="Lucida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4" name="Google Shape;14;p2"/>
          <p:cNvSpPr txBox="1">
            <a:spLocks noGrp="1"/>
          </p:cNvSpPr>
          <p:nvPr>
            <p:ph type="subTitle" idx="1"/>
          </p:nvPr>
        </p:nvSpPr>
        <p:spPr>
          <a:xfrm>
            <a:off x="219318" y="3832457"/>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2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5" name="Google Shape;15;p2"/>
          <p:cNvSpPr/>
          <p:nvPr/>
        </p:nvSpPr>
        <p:spPr>
          <a:xfrm>
            <a:off x="0" y="173760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pic>
        <p:nvPicPr>
          <p:cNvPr id="16" name="Google Shape;16;p2"/>
          <p:cNvPicPr preferRelativeResize="0"/>
          <p:nvPr/>
        </p:nvPicPr>
        <p:blipFill rotWithShape="1">
          <a:blip r:embed="rId2">
            <a:alphaModFix/>
          </a:blip>
          <a:srcRect/>
          <a:stretch/>
        </p:blipFill>
        <p:spPr>
          <a:xfrm>
            <a:off x="304801" y="394130"/>
            <a:ext cx="2235300" cy="210000"/>
          </a:xfrm>
          <a:prstGeom prst="rect">
            <a:avLst/>
          </a:prstGeom>
          <a:noFill/>
          <a:ln>
            <a:noFill/>
          </a:ln>
        </p:spPr>
      </p:pic>
      <p:pic>
        <p:nvPicPr>
          <p:cNvPr id="17" name="Google Shape;17;p2"/>
          <p:cNvPicPr preferRelativeResize="0"/>
          <p:nvPr/>
        </p:nvPicPr>
        <p:blipFill rotWithShape="1">
          <a:blip r:embed="rId3">
            <a:alphaModFix/>
          </a:blip>
          <a:srcRect/>
          <a:stretch/>
        </p:blipFill>
        <p:spPr>
          <a:xfrm>
            <a:off x="304800" y="5840889"/>
            <a:ext cx="1314000" cy="5079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SAP Co-Branded">
  <p:cSld name="Title Slide SAP Co-Branded">
    <p:spTree>
      <p:nvGrpSpPr>
        <p:cNvPr id="1" name="Shape 73"/>
        <p:cNvGrpSpPr/>
        <p:nvPr/>
      </p:nvGrpSpPr>
      <p:grpSpPr>
        <a:xfrm>
          <a:off x="0" y="0"/>
          <a:ext cx="0" cy="0"/>
          <a:chOff x="0" y="0"/>
          <a:chExt cx="0" cy="0"/>
        </a:xfrm>
      </p:grpSpPr>
      <p:sp>
        <p:nvSpPr>
          <p:cNvPr id="74" name="Google Shape;74;p11"/>
          <p:cNvSpPr txBox="1">
            <a:spLocks noGrp="1"/>
          </p:cNvSpPr>
          <p:nvPr>
            <p:ph type="ctrTitle"/>
          </p:nvPr>
        </p:nvSpPr>
        <p:spPr>
          <a:xfrm>
            <a:off x="219317" y="2933439"/>
            <a:ext cx="8619900" cy="899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1400"/>
              <a:buFont typeface="Allerta"/>
              <a:buNone/>
              <a:defRPr sz="2800" b="0" i="0" u="none" strike="noStrike" cap="none">
                <a:solidFill>
                  <a:srgbClr val="595959"/>
                </a:solidFill>
                <a:latin typeface="Lucida Sans"/>
                <a:ea typeface="Lucida Sans"/>
                <a:cs typeface="Lucida Sans"/>
                <a:sym typeface="Lucida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75" name="Google Shape;75;p11"/>
          <p:cNvSpPr txBox="1">
            <a:spLocks noGrp="1"/>
          </p:cNvSpPr>
          <p:nvPr>
            <p:ph type="subTitle" idx="1"/>
          </p:nvPr>
        </p:nvSpPr>
        <p:spPr>
          <a:xfrm>
            <a:off x="219314" y="3832457"/>
            <a:ext cx="86199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40"/>
              </a:spcBef>
              <a:spcAft>
                <a:spcPts val="0"/>
              </a:spcAft>
              <a:buClr>
                <a:srgbClr val="595959"/>
              </a:buClr>
              <a:buSzPts val="2200"/>
              <a:buFont typeface="Arial"/>
              <a:buNone/>
              <a:defRPr sz="22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6" name="Google Shape;76;p11"/>
          <p:cNvSpPr/>
          <p:nvPr/>
        </p:nvSpPr>
        <p:spPr>
          <a:xfrm>
            <a:off x="0" y="173760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7" name="Google Shape;77;p11"/>
          <p:cNvSpPr>
            <a:spLocks noGrp="1"/>
          </p:cNvSpPr>
          <p:nvPr>
            <p:ph type="pic" idx="2"/>
          </p:nvPr>
        </p:nvSpPr>
        <p:spPr>
          <a:xfrm>
            <a:off x="7188200" y="225425"/>
            <a:ext cx="1650900" cy="807900"/>
          </a:xfrm>
          <a:prstGeom prst="rect">
            <a:avLst/>
          </a:prstGeom>
          <a:noFill/>
          <a:ln>
            <a:noFill/>
          </a:ln>
        </p:spPr>
        <p:txBody>
          <a:bodyPr spcFirstLastPara="1" wrap="square" lIns="91425" tIns="91425" rIns="91425" bIns="91425" anchor="t" anchorCtr="0"/>
          <a:lstStyle>
            <a:lvl1pPr marL="342900" marR="0" lvl="0" indent="-1143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8" name="Google Shape;78;p11"/>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rt Page">
  <p:cSld name="Chart Page">
    <p:spTree>
      <p:nvGrpSpPr>
        <p:cNvPr id="1" name="Shape 79"/>
        <p:cNvGrpSpPr/>
        <p:nvPr/>
      </p:nvGrpSpPr>
      <p:grpSpPr>
        <a:xfrm>
          <a:off x="0" y="0"/>
          <a:ext cx="0" cy="0"/>
          <a:chOff x="0" y="0"/>
          <a:chExt cx="0" cy="0"/>
        </a:xfrm>
      </p:grpSpPr>
      <p:sp>
        <p:nvSpPr>
          <p:cNvPr id="80" name="Google Shape;80;p12"/>
          <p:cNvSpPr>
            <a:spLocks noGrp="1"/>
          </p:cNvSpPr>
          <p:nvPr>
            <p:ph type="chart" idx="2"/>
          </p:nvPr>
        </p:nvSpPr>
        <p:spPr>
          <a:xfrm>
            <a:off x="304800" y="1575486"/>
            <a:ext cx="8534400" cy="4526100"/>
          </a:xfrm>
          <a:prstGeom prst="rect">
            <a:avLst/>
          </a:prstGeom>
          <a:noFill/>
          <a:ln>
            <a:noFill/>
          </a:ln>
        </p:spPr>
        <p:txBody>
          <a:bodyPr spcFirstLastPara="1" wrap="square" lIns="91425" tIns="91425" rIns="91425" bIns="91425" anchor="t" anchorCtr="0"/>
          <a:lstStyle>
            <a:lvl1pPr marL="342900" marR="0" lvl="0" indent="76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2" name="Google Shape;82;p1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3" name="Google Shape;83;p1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a:p>
        </p:txBody>
      </p:sp>
      <p:pic>
        <p:nvPicPr>
          <p:cNvPr id="84" name="Google Shape;84;p12"/>
          <p:cNvPicPr preferRelativeResize="0"/>
          <p:nvPr/>
        </p:nvPicPr>
        <p:blipFill rotWithShape="1">
          <a:blip r:embed="rId2">
            <a:alphaModFix/>
          </a:blip>
          <a:srcRect/>
          <a:stretch/>
        </p:blipFill>
        <p:spPr>
          <a:xfrm>
            <a:off x="304800" y="6503298"/>
            <a:ext cx="1746600" cy="1641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or graphic">
  <p:cSld name="Picture or graphic">
    <p:spTree>
      <p:nvGrpSpPr>
        <p:cNvPr id="1" name="Shape 85"/>
        <p:cNvGrpSpPr/>
        <p:nvPr/>
      </p:nvGrpSpPr>
      <p:grpSpPr>
        <a:xfrm>
          <a:off x="0" y="0"/>
          <a:ext cx="0" cy="0"/>
          <a:chOff x="0" y="0"/>
          <a:chExt cx="0" cy="0"/>
        </a:xfrm>
      </p:grpSpPr>
      <p:sp>
        <p:nvSpPr>
          <p:cNvPr id="86" name="Google Shape;86;p13"/>
          <p:cNvSpPr>
            <a:spLocks noGrp="1"/>
          </p:cNvSpPr>
          <p:nvPr>
            <p:ph type="pic" idx="2"/>
          </p:nvPr>
        </p:nvSpPr>
        <p:spPr>
          <a:xfrm>
            <a:off x="304800" y="1575486"/>
            <a:ext cx="8572500" cy="4526100"/>
          </a:xfrm>
          <a:prstGeom prst="rect">
            <a:avLst/>
          </a:prstGeom>
          <a:noFill/>
          <a:ln>
            <a:noFill/>
          </a:ln>
        </p:spPr>
        <p:txBody>
          <a:bodyPr spcFirstLastPara="1" wrap="square" lIns="91425" tIns="91425" rIns="91425" bIns="91425" anchor="t" anchorCtr="0"/>
          <a:lstStyle>
            <a:lvl1pPr marL="342900" marR="0" lvl="0" indent="76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88" name="Google Shape;88;p1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a:p>
        </p:txBody>
      </p:sp>
      <p:pic>
        <p:nvPicPr>
          <p:cNvPr id="90" name="Google Shape;90;p13"/>
          <p:cNvPicPr preferRelativeResize="0"/>
          <p:nvPr/>
        </p:nvPicPr>
        <p:blipFill rotWithShape="1">
          <a:blip r:embed="rId2">
            <a:alphaModFix/>
          </a:blip>
          <a:srcRect/>
          <a:stretch/>
        </p:blipFill>
        <p:spPr>
          <a:xfrm>
            <a:off x="304800" y="6503298"/>
            <a:ext cx="1746600" cy="1641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s Page">
  <p:cSld name="Contents Page">
    <p:spTree>
      <p:nvGrpSpPr>
        <p:cNvPr id="1" name="Shape 91"/>
        <p:cNvGrpSpPr/>
        <p:nvPr/>
      </p:nvGrpSpPr>
      <p:grpSpPr>
        <a:xfrm>
          <a:off x="0" y="0"/>
          <a:ext cx="0" cy="0"/>
          <a:chOff x="0" y="0"/>
          <a:chExt cx="0" cy="0"/>
        </a:xfrm>
      </p:grpSpPr>
      <p:sp>
        <p:nvSpPr>
          <p:cNvPr id="92" name="Google Shape;92;p14"/>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1C9963"/>
              </a:solidFill>
              <a:latin typeface="Calibri"/>
              <a:ea typeface="Calibri"/>
              <a:cs typeface="Calibri"/>
              <a:sym typeface="Calibri"/>
            </a:endParaRPr>
          </a:p>
        </p:txBody>
      </p:sp>
      <p:sp>
        <p:nvSpPr>
          <p:cNvPr id="93" name="Google Shape;93;p14"/>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a:p>
        </p:txBody>
      </p:sp>
      <p:sp>
        <p:nvSpPr>
          <p:cNvPr id="94" name="Google Shape;94;p14"/>
          <p:cNvSpPr txBox="1">
            <a:spLocks noGrp="1"/>
          </p:cNvSpPr>
          <p:nvPr>
            <p:ph type="title"/>
          </p:nvPr>
        </p:nvSpPr>
        <p:spPr>
          <a:xfrm>
            <a:off x="304800" y="2914650"/>
            <a:ext cx="35847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95" name="Google Shape;95;p14"/>
          <p:cNvSpPr txBox="1">
            <a:spLocks noGrp="1"/>
          </p:cNvSpPr>
          <p:nvPr>
            <p:ph type="body" idx="1"/>
          </p:nvPr>
        </p:nvSpPr>
        <p:spPr>
          <a:xfrm>
            <a:off x="4624612" y="1858449"/>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Google Shape;96;p14"/>
          <p:cNvSpPr txBox="1">
            <a:spLocks noGrp="1"/>
          </p:cNvSpPr>
          <p:nvPr>
            <p:ph type="body" idx="2"/>
          </p:nvPr>
        </p:nvSpPr>
        <p:spPr>
          <a:xfrm>
            <a:off x="7209514" y="1858449"/>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7" name="Google Shape;97;p14"/>
          <p:cNvSpPr txBox="1">
            <a:spLocks noGrp="1"/>
          </p:cNvSpPr>
          <p:nvPr>
            <p:ph type="body" idx="3"/>
          </p:nvPr>
        </p:nvSpPr>
        <p:spPr>
          <a:xfrm>
            <a:off x="4624612" y="240062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8" name="Google Shape;98;p14"/>
          <p:cNvSpPr txBox="1">
            <a:spLocks noGrp="1"/>
          </p:cNvSpPr>
          <p:nvPr>
            <p:ph type="body" idx="4"/>
          </p:nvPr>
        </p:nvSpPr>
        <p:spPr>
          <a:xfrm>
            <a:off x="7209514" y="240062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9" name="Google Shape;99;p14"/>
          <p:cNvSpPr txBox="1">
            <a:spLocks noGrp="1"/>
          </p:cNvSpPr>
          <p:nvPr>
            <p:ph type="body" idx="5"/>
          </p:nvPr>
        </p:nvSpPr>
        <p:spPr>
          <a:xfrm>
            <a:off x="4624612" y="2955016"/>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0" name="Google Shape;100;p14"/>
          <p:cNvSpPr txBox="1">
            <a:spLocks noGrp="1"/>
          </p:cNvSpPr>
          <p:nvPr>
            <p:ph type="body" idx="6"/>
          </p:nvPr>
        </p:nvSpPr>
        <p:spPr>
          <a:xfrm>
            <a:off x="7209514" y="2955016"/>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1" name="Google Shape;101;p14"/>
          <p:cNvSpPr txBox="1">
            <a:spLocks noGrp="1"/>
          </p:cNvSpPr>
          <p:nvPr>
            <p:ph type="body" idx="7"/>
          </p:nvPr>
        </p:nvSpPr>
        <p:spPr>
          <a:xfrm>
            <a:off x="4624612" y="3509407"/>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14"/>
          <p:cNvSpPr txBox="1">
            <a:spLocks noGrp="1"/>
          </p:cNvSpPr>
          <p:nvPr>
            <p:ph type="body" idx="8"/>
          </p:nvPr>
        </p:nvSpPr>
        <p:spPr>
          <a:xfrm>
            <a:off x="7209514" y="3509407"/>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3" name="Google Shape;103;p14"/>
          <p:cNvSpPr txBox="1">
            <a:spLocks noGrp="1"/>
          </p:cNvSpPr>
          <p:nvPr>
            <p:ph type="body" idx="9"/>
          </p:nvPr>
        </p:nvSpPr>
        <p:spPr>
          <a:xfrm>
            <a:off x="4624612" y="4063798"/>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14"/>
          <p:cNvSpPr txBox="1">
            <a:spLocks noGrp="1"/>
          </p:cNvSpPr>
          <p:nvPr>
            <p:ph type="body" idx="13"/>
          </p:nvPr>
        </p:nvSpPr>
        <p:spPr>
          <a:xfrm>
            <a:off x="7209514" y="4063798"/>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14"/>
          <p:cNvSpPr txBox="1">
            <a:spLocks noGrp="1"/>
          </p:cNvSpPr>
          <p:nvPr>
            <p:ph type="body" idx="14"/>
          </p:nvPr>
        </p:nvSpPr>
        <p:spPr>
          <a:xfrm>
            <a:off x="4624612" y="4618185"/>
            <a:ext cx="2444700" cy="5397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14"/>
          <p:cNvSpPr txBox="1">
            <a:spLocks noGrp="1"/>
          </p:cNvSpPr>
          <p:nvPr>
            <p:ph type="body" idx="15"/>
          </p:nvPr>
        </p:nvSpPr>
        <p:spPr>
          <a:xfrm>
            <a:off x="7209514" y="4618185"/>
            <a:ext cx="1447200" cy="5397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0"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0"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07" name="Google Shape;107;p14"/>
          <p:cNvPicPr preferRelativeResize="0"/>
          <p:nvPr/>
        </p:nvPicPr>
        <p:blipFill rotWithShape="1">
          <a:blip r:embed="rId2">
            <a:alphaModFix/>
          </a:blip>
          <a:srcRect/>
          <a:stretch/>
        </p:blipFill>
        <p:spPr>
          <a:xfrm>
            <a:off x="304800" y="6503298"/>
            <a:ext cx="1746600" cy="1641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 Bleed Image">
  <p:cSld name="Full Bleed Image">
    <p:spTree>
      <p:nvGrpSpPr>
        <p:cNvPr id="1" name="Shape 108"/>
        <p:cNvGrpSpPr/>
        <p:nvPr/>
      </p:nvGrpSpPr>
      <p:grpSpPr>
        <a:xfrm>
          <a:off x="0" y="0"/>
          <a:ext cx="0" cy="0"/>
          <a:chOff x="0" y="0"/>
          <a:chExt cx="0" cy="0"/>
        </a:xfrm>
      </p:grpSpPr>
      <p:sp>
        <p:nvSpPr>
          <p:cNvPr id="109" name="Google Shape;109;p15"/>
          <p:cNvSpPr>
            <a:spLocks noGrp="1"/>
          </p:cNvSpPr>
          <p:nvPr>
            <p:ph type="pic" idx="2"/>
          </p:nvPr>
        </p:nvSpPr>
        <p:spPr>
          <a:xfrm>
            <a:off x="0" y="0"/>
            <a:ext cx="9144000" cy="6858000"/>
          </a:xfrm>
          <a:prstGeom prst="rect">
            <a:avLst/>
          </a:prstGeom>
          <a:noFill/>
          <a:ln>
            <a:noFill/>
          </a:ln>
        </p:spPr>
        <p:txBody>
          <a:bodyPr spcFirstLastPara="1" wrap="square" lIns="91425" tIns="91425" rIns="91425" bIns="91425" anchor="t" anchorCtr="0"/>
          <a:lstStyle>
            <a:lvl1pPr marL="342900" marR="0" lvl="0" indent="762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304800" y="274637"/>
            <a:ext cx="85599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12" name="Google Shape;112;p1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1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a:p>
        </p:txBody>
      </p:sp>
      <p:pic>
        <p:nvPicPr>
          <p:cNvPr id="114" name="Google Shape;114;p16"/>
          <p:cNvPicPr preferRelativeResize="0"/>
          <p:nvPr/>
        </p:nvPicPr>
        <p:blipFill rotWithShape="1">
          <a:blip r:embed="rId2">
            <a:alphaModFix/>
          </a:blip>
          <a:srcRect/>
          <a:stretch/>
        </p:blipFill>
        <p:spPr>
          <a:xfrm>
            <a:off x="304800" y="6503298"/>
            <a:ext cx="1746600" cy="1641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_CA Green">
  <p:cSld name="2_Blank_CA Green">
    <p:spTree>
      <p:nvGrpSpPr>
        <p:cNvPr id="1" name="Shape 115"/>
        <p:cNvGrpSpPr/>
        <p:nvPr/>
      </p:nvGrpSpPr>
      <p:grpSpPr>
        <a:xfrm>
          <a:off x="0" y="0"/>
          <a:ext cx="0" cy="0"/>
          <a:chOff x="0" y="0"/>
          <a:chExt cx="0" cy="0"/>
        </a:xfrm>
      </p:grpSpPr>
      <p:sp>
        <p:nvSpPr>
          <p:cNvPr id="116" name="Google Shape;116;p17"/>
          <p:cNvSpPr/>
          <p:nvPr/>
        </p:nvSpPr>
        <p:spPr>
          <a:xfrm>
            <a:off x="0" y="6330471"/>
            <a:ext cx="9153000" cy="540300"/>
          </a:xfrm>
          <a:prstGeom prst="rect">
            <a:avLst/>
          </a:prstGeom>
          <a:solidFill>
            <a:srgbClr val="1C996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7" name="Google Shape;117;p1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lt1"/>
              </a:buClr>
              <a:buFont typeface="Allerta"/>
              <a:buNone/>
            </a:pPr>
            <a:fld id="{00000000-1234-1234-1234-123412341234}" type="slidenum">
              <a:rPr lang="en-US" sz="1000" b="0" i="0" u="none" strike="noStrike" cap="none">
                <a:solidFill>
                  <a:schemeClr val="lt1"/>
                </a:solidFill>
                <a:latin typeface="Allerta"/>
                <a:ea typeface="Allerta"/>
                <a:cs typeface="Allerta"/>
                <a:sym typeface="Allerta"/>
              </a:rPr>
              <a:t>‹#›</a:t>
            </a:fld>
            <a:r>
              <a:rPr lang="en-US" sz="1000" b="0" i="0" u="none" strike="noStrike" cap="none">
                <a:solidFill>
                  <a:schemeClr val="lt1"/>
                </a:solidFill>
                <a:latin typeface="Allerta"/>
                <a:ea typeface="Allerta"/>
                <a:cs typeface="Allerta"/>
                <a:sym typeface="Allerta"/>
              </a:rPr>
              <a:t> </a:t>
            </a:r>
            <a:endParaRPr/>
          </a:p>
        </p:txBody>
      </p:sp>
      <p:pic>
        <p:nvPicPr>
          <p:cNvPr id="118" name="Google Shape;118;p17"/>
          <p:cNvPicPr preferRelativeResize="0"/>
          <p:nvPr/>
        </p:nvPicPr>
        <p:blipFill rotWithShape="1">
          <a:blip r:embed="rId2">
            <a:alphaModFix/>
          </a:blip>
          <a:srcRect/>
          <a:stretch/>
        </p:blipFill>
        <p:spPr>
          <a:xfrm>
            <a:off x="304800" y="6503298"/>
            <a:ext cx="1746600" cy="164100"/>
          </a:xfrm>
          <a:prstGeom prst="rect">
            <a:avLst/>
          </a:prstGeom>
          <a:noFill/>
          <a:ln>
            <a:noFill/>
          </a:ln>
        </p:spPr>
      </p:pic>
      <p:pic>
        <p:nvPicPr>
          <p:cNvPr id="119" name="Google Shape;119;p17"/>
          <p:cNvPicPr preferRelativeResize="0"/>
          <p:nvPr/>
        </p:nvPicPr>
        <p:blipFill rotWithShape="1">
          <a:blip r:embed="rId3">
            <a:alphaModFix/>
          </a:blip>
          <a:srcRect/>
          <a:stretch/>
        </p:blipFill>
        <p:spPr>
          <a:xfrm>
            <a:off x="304800" y="6503298"/>
            <a:ext cx="1746600" cy="1641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lank_CA and SAP">
  <p:cSld name="1_Blank_CA and SAP">
    <p:spTree>
      <p:nvGrpSpPr>
        <p:cNvPr id="1" name="Shape 120"/>
        <p:cNvGrpSpPr/>
        <p:nvPr/>
      </p:nvGrpSpPr>
      <p:grpSpPr>
        <a:xfrm>
          <a:off x="0" y="0"/>
          <a:ext cx="0" cy="0"/>
          <a:chOff x="0" y="0"/>
          <a:chExt cx="0" cy="0"/>
        </a:xfrm>
      </p:grpSpPr>
      <p:sp>
        <p:nvSpPr>
          <p:cNvPr id="121" name="Google Shape;121;p18"/>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2" name="Google Shape;122;p18"/>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a:p>
        </p:txBody>
      </p:sp>
      <p:pic>
        <p:nvPicPr>
          <p:cNvPr id="123" name="Google Shape;123;p18"/>
          <p:cNvPicPr preferRelativeResize="0"/>
          <p:nvPr/>
        </p:nvPicPr>
        <p:blipFill rotWithShape="1">
          <a:blip r:embed="rId2">
            <a:alphaModFix/>
          </a:blip>
          <a:srcRect/>
          <a:stretch/>
        </p:blipFill>
        <p:spPr>
          <a:xfrm>
            <a:off x="304800" y="6533798"/>
            <a:ext cx="3057300" cy="133500"/>
          </a:xfrm>
          <a:prstGeom prst="rect">
            <a:avLst/>
          </a:prstGeom>
          <a:noFill/>
          <a:ln>
            <a:noFill/>
          </a:ln>
        </p:spPr>
      </p:pic>
      <p:pic>
        <p:nvPicPr>
          <p:cNvPr id="124" name="Google Shape;124;p18"/>
          <p:cNvPicPr preferRelativeResize="0"/>
          <p:nvPr/>
        </p:nvPicPr>
        <p:blipFill rotWithShape="1">
          <a:blip r:embed="rId3">
            <a:alphaModFix/>
          </a:blip>
          <a:srcRect/>
          <a:stretch/>
        </p:blipFill>
        <p:spPr>
          <a:xfrm>
            <a:off x="304801" y="394130"/>
            <a:ext cx="2235300" cy="2100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304800" y="279396"/>
            <a:ext cx="8534400" cy="11166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27" name="Google Shape;127;p19"/>
          <p:cNvSpPr txBox="1">
            <a:spLocks noGrp="1"/>
          </p:cNvSpPr>
          <p:nvPr>
            <p:ph type="body" idx="1"/>
          </p:nvPr>
        </p:nvSpPr>
        <p:spPr>
          <a:xfrm>
            <a:off x="304800" y="1600200"/>
            <a:ext cx="4038600" cy="45549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 name="Google Shape;128;p19"/>
          <p:cNvSpPr txBox="1">
            <a:spLocks noGrp="1"/>
          </p:cNvSpPr>
          <p:nvPr>
            <p:ph type="body" idx="2"/>
          </p:nvPr>
        </p:nvSpPr>
        <p:spPr>
          <a:xfrm>
            <a:off x="4496019" y="1603770"/>
            <a:ext cx="4026000" cy="45513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 name="Google Shape;129;p19"/>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30" name="Google Shape;130;p1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a:p>
        </p:txBody>
      </p:sp>
      <p:sp>
        <p:nvSpPr>
          <p:cNvPr id="131" name="Google Shape;131;p19">
            <a:hlinkClick r:id="rId2"/>
          </p:cNvPr>
          <p:cNvSpPr/>
          <p:nvPr/>
        </p:nvSpPr>
        <p:spPr>
          <a:xfrm>
            <a:off x="3542585" y="6519775"/>
            <a:ext cx="1906800" cy="175500"/>
          </a:xfrm>
          <a:prstGeom prst="rect">
            <a:avLst/>
          </a:prstGeom>
          <a:no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nd Text">
  <p:cSld name="Image and Text">
    <p:spTree>
      <p:nvGrpSpPr>
        <p:cNvPr id="1" name="Shape 132"/>
        <p:cNvGrpSpPr/>
        <p:nvPr/>
      </p:nvGrpSpPr>
      <p:grpSpPr>
        <a:xfrm>
          <a:off x="0" y="0"/>
          <a:ext cx="0" cy="0"/>
          <a:chOff x="0" y="0"/>
          <a:chExt cx="0" cy="0"/>
        </a:xfrm>
      </p:grpSpPr>
      <p:sp>
        <p:nvSpPr>
          <p:cNvPr id="133" name="Google Shape;133;p20"/>
          <p:cNvSpPr>
            <a:spLocks noGrp="1"/>
          </p:cNvSpPr>
          <p:nvPr>
            <p:ph type="pic" idx="2"/>
          </p:nvPr>
        </p:nvSpPr>
        <p:spPr>
          <a:xfrm>
            <a:off x="4673600" y="1600200"/>
            <a:ext cx="40131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34" name="Google Shape;134;p20"/>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35" name="Google Shape;135;p20"/>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20"/>
          <p:cNvSpPr txBox="1">
            <a:spLocks noGrp="1"/>
          </p:cNvSpPr>
          <p:nvPr>
            <p:ph type="body" idx="3"/>
          </p:nvPr>
        </p:nvSpPr>
        <p:spPr>
          <a:xfrm>
            <a:off x="4673600" y="5646676"/>
            <a:ext cx="4013100" cy="479400"/>
          </a:xfrm>
          <a:prstGeom prst="rect">
            <a:avLst/>
          </a:prstGeom>
          <a:solidFill>
            <a:srgbClr val="FFFFFF">
              <a:alpha val="4745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7" name="Google Shape;137;p20"/>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38" name="Google Shape;138;p20"/>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ody Copy" type="obj">
  <p:cSld name="OBJECT">
    <p:spTree>
      <p:nvGrpSpPr>
        <p:cNvPr id="1" name="Shape 18"/>
        <p:cNvGrpSpPr/>
        <p:nvPr/>
      </p:nvGrpSpPr>
      <p:grpSpPr>
        <a:xfrm>
          <a:off x="0" y="0"/>
          <a:ext cx="0" cy="0"/>
          <a:chOff x="0" y="0"/>
          <a:chExt cx="0" cy="0"/>
        </a:xfrm>
      </p:grpSpPr>
      <p:sp>
        <p:nvSpPr>
          <p:cNvPr id="19" name="Google Shape;19;p3"/>
          <p:cNvSpPr/>
          <p:nvPr/>
        </p:nvSpPr>
        <p:spPr>
          <a:xfrm>
            <a:off x="0" y="6329467"/>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0" name="Google Shape;20;p3"/>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21" name="Google Shape;21;p3"/>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3"/>
          <p:cNvSpPr/>
          <p:nvPr/>
        </p:nvSpPr>
        <p:spPr>
          <a:xfrm>
            <a:off x="0" y="6330471"/>
            <a:ext cx="9153000" cy="54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3" name="Google Shape;23;p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a:p>
        </p:txBody>
      </p:sp>
      <p:pic>
        <p:nvPicPr>
          <p:cNvPr id="24" name="Google Shape;24;p3"/>
          <p:cNvPicPr preferRelativeResize="0"/>
          <p:nvPr/>
        </p:nvPicPr>
        <p:blipFill rotWithShape="1">
          <a:blip r:embed="rId2">
            <a:alphaModFix/>
          </a:blip>
          <a:srcRect/>
          <a:stretch/>
        </p:blipFill>
        <p:spPr>
          <a:xfrm>
            <a:off x="304800" y="6503298"/>
            <a:ext cx="1746600" cy="1641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 Images and Text">
  <p:cSld name="2 Images and Text">
    <p:spTree>
      <p:nvGrpSpPr>
        <p:cNvPr id="1" name="Shape 139"/>
        <p:cNvGrpSpPr/>
        <p:nvPr/>
      </p:nvGrpSpPr>
      <p:grpSpPr>
        <a:xfrm>
          <a:off x="0" y="0"/>
          <a:ext cx="0" cy="0"/>
          <a:chOff x="0" y="0"/>
          <a:chExt cx="0" cy="0"/>
        </a:xfrm>
      </p:grpSpPr>
      <p:sp>
        <p:nvSpPr>
          <p:cNvPr id="140" name="Google Shape;140;p21"/>
          <p:cNvSpPr>
            <a:spLocks noGrp="1"/>
          </p:cNvSpPr>
          <p:nvPr>
            <p:ph type="pic" idx="2"/>
          </p:nvPr>
        </p:nvSpPr>
        <p:spPr>
          <a:xfrm>
            <a:off x="4673600" y="3892046"/>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1" name="Google Shape;141;p21"/>
          <p:cNvSpPr>
            <a:spLocks noGrp="1"/>
          </p:cNvSpPr>
          <p:nvPr>
            <p:ph type="pic" idx="3"/>
          </p:nvPr>
        </p:nvSpPr>
        <p:spPr>
          <a:xfrm>
            <a:off x="4673600" y="1600200"/>
            <a:ext cx="40131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2" name="Google Shape;142;p21"/>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43" name="Google Shape;143;p21"/>
          <p:cNvSpPr txBox="1">
            <a:spLocks noGrp="1"/>
          </p:cNvSpPr>
          <p:nvPr>
            <p:ph type="body" idx="1"/>
          </p:nvPr>
        </p:nvSpPr>
        <p:spPr>
          <a:xfrm>
            <a:off x="304800" y="1600200"/>
            <a:ext cx="41910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21"/>
          <p:cNvSpPr txBox="1">
            <a:spLocks noGrp="1"/>
          </p:cNvSpPr>
          <p:nvPr>
            <p:ph type="body" idx="4"/>
          </p:nvPr>
        </p:nvSpPr>
        <p:spPr>
          <a:xfrm>
            <a:off x="4673600" y="5646676"/>
            <a:ext cx="4057800" cy="479400"/>
          </a:xfrm>
          <a:prstGeom prst="rect">
            <a:avLst/>
          </a:prstGeom>
          <a:solidFill>
            <a:srgbClr val="FFFFFF">
              <a:alpha val="4745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5" name="Google Shape;145;p21"/>
          <p:cNvSpPr txBox="1">
            <a:spLocks noGrp="1"/>
          </p:cNvSpPr>
          <p:nvPr>
            <p:ph type="body" idx="5"/>
          </p:nvPr>
        </p:nvSpPr>
        <p:spPr>
          <a:xfrm>
            <a:off x="4673600" y="3354830"/>
            <a:ext cx="4013100" cy="479400"/>
          </a:xfrm>
          <a:prstGeom prst="rect">
            <a:avLst/>
          </a:prstGeom>
          <a:solidFill>
            <a:srgbClr val="FFFFFF">
              <a:alpha val="4745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6" name="Google Shape;146;p21"/>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47" name="Google Shape;147;p21"/>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148"/>
        <p:cNvGrpSpPr/>
        <p:nvPr/>
      </p:nvGrpSpPr>
      <p:grpSpPr>
        <a:xfrm>
          <a:off x="0" y="0"/>
          <a:ext cx="0" cy="0"/>
          <a:chOff x="0" y="0"/>
          <a:chExt cx="0" cy="0"/>
        </a:xfrm>
      </p:grpSpPr>
      <p:sp>
        <p:nvSpPr>
          <p:cNvPr id="149" name="Google Shape;149;p22"/>
          <p:cNvSpPr>
            <a:spLocks noGrp="1"/>
          </p:cNvSpPr>
          <p:nvPr>
            <p:ph type="pic" idx="2"/>
          </p:nvPr>
        </p:nvSpPr>
        <p:spPr>
          <a:xfrm>
            <a:off x="4683119" y="1600200"/>
            <a:ext cx="4003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0" name="Google Shape;150;p22"/>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51" name="Google Shape;151;p22"/>
          <p:cNvSpPr txBox="1">
            <a:spLocks noGrp="1"/>
          </p:cNvSpPr>
          <p:nvPr>
            <p:ph type="body" idx="1"/>
          </p:nvPr>
        </p:nvSpPr>
        <p:spPr>
          <a:xfrm>
            <a:off x="4683119" y="5646676"/>
            <a:ext cx="4003800" cy="479400"/>
          </a:xfrm>
          <a:prstGeom prst="rect">
            <a:avLst/>
          </a:prstGeom>
          <a:solidFill>
            <a:srgbClr val="FFFFFF">
              <a:alpha val="4745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Google Shape;152;p22"/>
          <p:cNvSpPr>
            <a:spLocks noGrp="1"/>
          </p:cNvSpPr>
          <p:nvPr>
            <p:ph type="pic" idx="3"/>
          </p:nvPr>
        </p:nvSpPr>
        <p:spPr>
          <a:xfrm>
            <a:off x="304801" y="1600200"/>
            <a:ext cx="4225800" cy="4526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3" name="Google Shape;153;p22"/>
          <p:cNvSpPr txBox="1">
            <a:spLocks noGrp="1"/>
          </p:cNvSpPr>
          <p:nvPr>
            <p:ph type="body" idx="4"/>
          </p:nvPr>
        </p:nvSpPr>
        <p:spPr>
          <a:xfrm>
            <a:off x="304800" y="5646676"/>
            <a:ext cx="4225800" cy="479400"/>
          </a:xfrm>
          <a:prstGeom prst="rect">
            <a:avLst/>
          </a:prstGeom>
          <a:solidFill>
            <a:srgbClr val="FFFFFF">
              <a:alpha val="4745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Google Shape;154;p22"/>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22"/>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156"/>
        <p:cNvGrpSpPr/>
        <p:nvPr/>
      </p:nvGrpSpPr>
      <p:grpSpPr>
        <a:xfrm>
          <a:off x="0" y="0"/>
          <a:ext cx="0" cy="0"/>
          <a:chOff x="0" y="0"/>
          <a:chExt cx="0" cy="0"/>
        </a:xfrm>
      </p:grpSpPr>
      <p:sp>
        <p:nvSpPr>
          <p:cNvPr id="157" name="Google Shape;157;p23"/>
          <p:cNvSpPr>
            <a:spLocks noGrp="1"/>
          </p:cNvSpPr>
          <p:nvPr>
            <p:ph type="pic" idx="2"/>
          </p:nvPr>
        </p:nvSpPr>
        <p:spPr>
          <a:xfrm>
            <a:off x="4530721"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8" name="Google Shape;158;p23"/>
          <p:cNvSpPr>
            <a:spLocks noGrp="1"/>
          </p:cNvSpPr>
          <p:nvPr>
            <p:ph type="pic" idx="3"/>
          </p:nvPr>
        </p:nvSpPr>
        <p:spPr>
          <a:xfrm>
            <a:off x="4533898" y="1600200"/>
            <a:ext cx="41529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59" name="Google Shape;159;p23"/>
          <p:cNvSpPr>
            <a:spLocks noGrp="1"/>
          </p:cNvSpPr>
          <p:nvPr>
            <p:ph type="pic" idx="4"/>
          </p:nvPr>
        </p:nvSpPr>
        <p:spPr>
          <a:xfrm>
            <a:off x="304800" y="1600200"/>
            <a:ext cx="4159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0" name="Google Shape;160;p23"/>
          <p:cNvSpPr>
            <a:spLocks noGrp="1"/>
          </p:cNvSpPr>
          <p:nvPr>
            <p:ph type="pic" idx="5"/>
          </p:nvPr>
        </p:nvSpPr>
        <p:spPr>
          <a:xfrm>
            <a:off x="307975" y="3892046"/>
            <a:ext cx="4156200" cy="2234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1pPr>
            <a:lvl2pPr marL="457200" marR="0" lvl="1" indent="0" algn="l" rtl="0">
              <a:lnSpc>
                <a:spcPct val="100000"/>
              </a:lnSpc>
              <a:spcBef>
                <a:spcPts val="560"/>
              </a:spcBef>
              <a:spcAft>
                <a:spcPts val="0"/>
              </a:spcAft>
              <a:buClr>
                <a:srgbClr val="595959"/>
              </a:buClr>
              <a:buSzPts val="1400"/>
              <a:buFont typeface="Arial"/>
              <a:buNone/>
              <a:defRPr sz="2800" b="0" i="0" u="none" strike="noStrike" cap="none">
                <a:solidFill>
                  <a:srgbClr val="595959"/>
                </a:solidFill>
                <a:latin typeface="Allerta"/>
                <a:ea typeface="Allerta"/>
                <a:cs typeface="Allerta"/>
                <a:sym typeface="Allerta"/>
              </a:defRPr>
            </a:lvl2pPr>
            <a:lvl3pPr marL="914400" marR="0" lvl="2" indent="0" algn="l" rtl="0">
              <a:lnSpc>
                <a:spcPct val="100000"/>
              </a:lnSpc>
              <a:spcBef>
                <a:spcPts val="480"/>
              </a:spcBef>
              <a:spcAft>
                <a:spcPts val="0"/>
              </a:spcAft>
              <a:buClr>
                <a:srgbClr val="595959"/>
              </a:buClr>
              <a:buSzPts val="1400"/>
              <a:buFont typeface="Arial"/>
              <a:buNone/>
              <a:defRPr sz="2400" b="0" i="0" u="none" strike="noStrike" cap="none">
                <a:solidFill>
                  <a:srgbClr val="595959"/>
                </a:solidFill>
                <a:latin typeface="Allerta"/>
                <a:ea typeface="Allerta"/>
                <a:cs typeface="Allerta"/>
                <a:sym typeface="Allerta"/>
              </a:defRPr>
            </a:lvl3pPr>
            <a:lvl4pPr marL="1371600" marR="0" lvl="3" indent="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4pPr>
            <a:lvl5pPr marL="1828800" marR="0" lvl="4" indent="0" algn="l" rtl="0">
              <a:lnSpc>
                <a:spcPct val="100000"/>
              </a:lnSpc>
              <a:spcBef>
                <a:spcPts val="400"/>
              </a:spcBef>
              <a:spcAft>
                <a:spcPts val="0"/>
              </a:spcAft>
              <a:buClr>
                <a:srgbClr val="595959"/>
              </a:buClr>
              <a:buSzPts val="1400"/>
              <a:buFont typeface="Arial"/>
              <a:buNone/>
              <a:defRPr sz="2000" b="0" i="0" u="none" strike="noStrike" cap="none">
                <a:solidFill>
                  <a:srgbClr val="595959"/>
                </a:solidFill>
                <a:latin typeface="Allerta"/>
                <a:ea typeface="Allerta"/>
                <a:cs typeface="Allerta"/>
                <a:sym typeface="Allerta"/>
              </a:defRPr>
            </a:lvl5pPr>
            <a:lvl6pPr marL="2286000" marR="0" lvl="5"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1" name="Google Shape;161;p23"/>
          <p:cNvSpPr txBox="1">
            <a:spLocks noGrp="1"/>
          </p:cNvSpPr>
          <p:nvPr>
            <p:ph type="title"/>
          </p:nvPr>
        </p:nvSpPr>
        <p:spPr>
          <a:xfrm>
            <a:off x="304800" y="274637"/>
            <a:ext cx="83820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62" name="Google Shape;162;p23"/>
          <p:cNvSpPr txBox="1">
            <a:spLocks noGrp="1"/>
          </p:cNvSpPr>
          <p:nvPr>
            <p:ph type="body" idx="1"/>
          </p:nvPr>
        </p:nvSpPr>
        <p:spPr>
          <a:xfrm>
            <a:off x="4533898" y="5646676"/>
            <a:ext cx="4152900" cy="479400"/>
          </a:xfrm>
          <a:prstGeom prst="rect">
            <a:avLst/>
          </a:prstGeom>
          <a:solidFill>
            <a:srgbClr val="FFFFFF">
              <a:alpha val="4745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3" name="Google Shape;163;p23"/>
          <p:cNvSpPr txBox="1">
            <a:spLocks noGrp="1"/>
          </p:cNvSpPr>
          <p:nvPr>
            <p:ph type="body" idx="6"/>
          </p:nvPr>
        </p:nvSpPr>
        <p:spPr>
          <a:xfrm>
            <a:off x="304800" y="5646676"/>
            <a:ext cx="4159200" cy="479400"/>
          </a:xfrm>
          <a:prstGeom prst="rect">
            <a:avLst/>
          </a:prstGeom>
          <a:solidFill>
            <a:srgbClr val="FFFFFF">
              <a:alpha val="4745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Google Shape;164;p23"/>
          <p:cNvSpPr txBox="1">
            <a:spLocks noGrp="1"/>
          </p:cNvSpPr>
          <p:nvPr>
            <p:ph type="body" idx="7"/>
          </p:nvPr>
        </p:nvSpPr>
        <p:spPr>
          <a:xfrm>
            <a:off x="4530721" y="3354830"/>
            <a:ext cx="4156200" cy="479400"/>
          </a:xfrm>
          <a:prstGeom prst="rect">
            <a:avLst/>
          </a:prstGeom>
          <a:solidFill>
            <a:srgbClr val="FFFFFF">
              <a:alpha val="4745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5" name="Google Shape;165;p23"/>
          <p:cNvSpPr txBox="1">
            <a:spLocks noGrp="1"/>
          </p:cNvSpPr>
          <p:nvPr>
            <p:ph type="body" idx="8"/>
          </p:nvPr>
        </p:nvSpPr>
        <p:spPr>
          <a:xfrm>
            <a:off x="304801" y="3354830"/>
            <a:ext cx="4159200" cy="479400"/>
          </a:xfrm>
          <a:prstGeom prst="rect">
            <a:avLst/>
          </a:prstGeom>
          <a:solidFill>
            <a:srgbClr val="FFFFFF">
              <a:alpha val="47450"/>
            </a:srgbClr>
          </a:solidFill>
          <a:ln>
            <a:noFill/>
          </a:ln>
        </p:spPr>
        <p:txBody>
          <a:bodyPr spcFirstLastPara="1" wrap="square" lIns="91425" tIns="91425" rIns="91425" bIns="91425" anchor="ctr" anchorCtr="0"/>
          <a:lstStyle>
            <a:lvl1pPr marL="457200" marR="0" lvl="0" indent="-228600" algn="ctr" rtl="0">
              <a:lnSpc>
                <a:spcPct val="100000"/>
              </a:lnSpc>
              <a:spcBef>
                <a:spcPts val="320"/>
              </a:spcBef>
              <a:spcAft>
                <a:spcPts val="0"/>
              </a:spcAft>
              <a:buClr>
                <a:srgbClr val="595959"/>
              </a:buClr>
              <a:buSzPts val="2200"/>
              <a:buFont typeface="Arial"/>
              <a:buNone/>
              <a:defRPr sz="16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Google Shape;166;p23"/>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67" name="Google Shape;167;p23"/>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4">
  <p:cSld name="Section Header 4">
    <p:spTree>
      <p:nvGrpSpPr>
        <p:cNvPr id="1" name="Shape 25"/>
        <p:cNvGrpSpPr/>
        <p:nvPr/>
      </p:nvGrpSpPr>
      <p:grpSpPr>
        <a:xfrm>
          <a:off x="0" y="0"/>
          <a:ext cx="0" cy="0"/>
          <a:chOff x="0" y="0"/>
          <a:chExt cx="0" cy="0"/>
        </a:xfrm>
      </p:grpSpPr>
      <p:sp>
        <p:nvSpPr>
          <p:cNvPr id="26" name="Google Shape;26;p4"/>
          <p:cNvSpPr/>
          <p:nvPr/>
        </p:nvSpPr>
        <p:spPr>
          <a:xfrm>
            <a:off x="0" y="0"/>
            <a:ext cx="9144000" cy="6858000"/>
          </a:xfrm>
          <a:prstGeom prst="rect">
            <a:avLst/>
          </a:prstGeom>
          <a:solidFill>
            <a:srgbClr val="1C9963"/>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4"/>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8" name="Google Shape;28;p4"/>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29" name="Google Shape;29;p4"/>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0" name="Google Shape;30;p4"/>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1" name="Google Shape;31;p4"/>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llerta"/>
              <a:buNone/>
              <a:defRPr sz="2800" b="0" i="0" u="none" strike="noStrike" cap="none">
                <a:solidFill>
                  <a:schemeClr val="lt1"/>
                </a:solidFill>
                <a:latin typeface="Lucida Sans"/>
                <a:ea typeface="Lucida Sans"/>
                <a:cs typeface="Lucida Sans"/>
                <a:sym typeface="Lucida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pic>
        <p:nvPicPr>
          <p:cNvPr id="32" name="Google Shape;32;p4"/>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33"/>
        <p:cNvGrpSpPr/>
        <p:nvPr/>
      </p:nvGrpSpPr>
      <p:grpSpPr>
        <a:xfrm>
          <a:off x="0" y="0"/>
          <a:ext cx="0" cy="0"/>
          <a:chOff x="0" y="0"/>
          <a:chExt cx="0" cy="0"/>
        </a:xfrm>
      </p:grpSpPr>
      <p:sp>
        <p:nvSpPr>
          <p:cNvPr id="34" name="Google Shape;34;p5"/>
          <p:cNvSpPr/>
          <p:nvPr/>
        </p:nvSpPr>
        <p:spPr>
          <a:xfrm>
            <a:off x="0" y="0"/>
            <a:ext cx="9144000" cy="6858000"/>
          </a:xfrm>
          <a:prstGeom prst="rect">
            <a:avLst/>
          </a:prstGeom>
          <a:solidFill>
            <a:srgbClr val="A9B0AC"/>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35" name="Google Shape;35;p5"/>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6" name="Google Shape;36;p5"/>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7" name="Google Shape;37;p5"/>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8" name="Google Shape;38;p5"/>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39" name="Google Shape;39;p5"/>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llerta"/>
              <a:buNone/>
              <a:defRPr sz="2800" b="0" i="0" u="none" strike="noStrike" cap="none">
                <a:solidFill>
                  <a:schemeClr val="lt1"/>
                </a:solidFill>
                <a:latin typeface="Lucida Sans"/>
                <a:ea typeface="Lucida Sans"/>
                <a:cs typeface="Lucida Sans"/>
                <a:sym typeface="Lucida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pic>
        <p:nvPicPr>
          <p:cNvPr id="40" name="Google Shape;40;p5"/>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_CA" type="blank">
  <p:cSld name="BLANK">
    <p:spTree>
      <p:nvGrpSpPr>
        <p:cNvPr id="1" name="Shape 41"/>
        <p:cNvGrpSpPr/>
        <p:nvPr/>
      </p:nvGrpSpPr>
      <p:grpSpPr>
        <a:xfrm>
          <a:off x="0" y="0"/>
          <a:ext cx="0" cy="0"/>
          <a:chOff x="0" y="0"/>
          <a:chExt cx="0" cy="0"/>
        </a:xfrm>
      </p:grpSpPr>
      <p:sp>
        <p:nvSpPr>
          <p:cNvPr id="42" name="Google Shape;42;p6"/>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6"/>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a:p>
        </p:txBody>
      </p:sp>
      <p:pic>
        <p:nvPicPr>
          <p:cNvPr id="44" name="Google Shape;44;p6"/>
          <p:cNvPicPr preferRelativeResize="0"/>
          <p:nvPr/>
        </p:nvPicPr>
        <p:blipFill rotWithShape="1">
          <a:blip r:embed="rId2">
            <a:alphaModFix/>
          </a:blip>
          <a:srcRect/>
          <a:stretch/>
        </p:blipFill>
        <p:spPr>
          <a:xfrm>
            <a:off x="304800" y="6503298"/>
            <a:ext cx="1746600" cy="1641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Page">
  <p:cSld name="Table Page">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47" name="Google Shape;47;p7"/>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8" name="Google Shape;48;p7"/>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a:p>
        </p:txBody>
      </p:sp>
      <p:pic>
        <p:nvPicPr>
          <p:cNvPr id="49" name="Google Shape;49;p7"/>
          <p:cNvPicPr preferRelativeResize="0"/>
          <p:nvPr/>
        </p:nvPicPr>
        <p:blipFill rotWithShape="1">
          <a:blip r:embed="rId2">
            <a:alphaModFix/>
          </a:blip>
          <a:srcRect/>
          <a:stretch/>
        </p:blipFill>
        <p:spPr>
          <a:xfrm>
            <a:off x="304800" y="6503298"/>
            <a:ext cx="1746600" cy="1641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50"/>
        <p:cNvGrpSpPr/>
        <p:nvPr/>
      </p:nvGrpSpPr>
      <p:grpSpPr>
        <a:xfrm>
          <a:off x="0" y="0"/>
          <a:ext cx="0" cy="0"/>
          <a:chOff x="0" y="0"/>
          <a:chExt cx="0" cy="0"/>
        </a:xfrm>
      </p:grpSpPr>
      <p:sp>
        <p:nvSpPr>
          <p:cNvPr id="51" name="Google Shape;51;p8"/>
          <p:cNvSpPr/>
          <p:nvPr/>
        </p:nvSpPr>
        <p:spPr>
          <a:xfrm>
            <a:off x="0" y="0"/>
            <a:ext cx="9144000" cy="6858000"/>
          </a:xfrm>
          <a:prstGeom prst="rect">
            <a:avLst/>
          </a:prstGeom>
          <a:solidFill>
            <a:srgbClr val="464646"/>
          </a:solid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52" name="Google Shape;52;p8"/>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3" name="Google Shape;53;p8"/>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4" name="Google Shape;54;p8"/>
          <p:cNvSpPr txBox="1"/>
          <p:nvPr/>
        </p:nvSpPr>
        <p:spPr>
          <a:xfrm>
            <a:off x="115457" y="2306250"/>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5" name="Google Shape;55;p8"/>
          <p:cNvSpPr txBox="1"/>
          <p:nvPr/>
        </p:nvSpPr>
        <p:spPr>
          <a:xfrm>
            <a:off x="115457" y="2952691"/>
            <a:ext cx="3793800" cy="19332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Calibri"/>
              <a:buNone/>
            </a:pPr>
            <a:endParaRPr sz="3200" b="0" i="0" u="none" strike="noStrike" cap="none">
              <a:solidFill>
                <a:schemeClr val="dk1"/>
              </a:solidFill>
              <a:latin typeface="Allerta"/>
              <a:ea typeface="Allerta"/>
              <a:cs typeface="Allerta"/>
              <a:sym typeface="Allerta"/>
            </a:endParaRPr>
          </a:p>
        </p:txBody>
      </p:sp>
      <p:sp>
        <p:nvSpPr>
          <p:cNvPr id="56" name="Google Shape;56;p8"/>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lt1"/>
              </a:buClr>
              <a:buSzPts val="1400"/>
              <a:buFont typeface="Allerta"/>
              <a:buNone/>
              <a:defRPr sz="2800" b="0" i="0" u="none" strike="noStrike" cap="none">
                <a:solidFill>
                  <a:schemeClr val="lt1"/>
                </a:solidFill>
                <a:latin typeface="Lucida Sans"/>
                <a:ea typeface="Lucida Sans"/>
                <a:cs typeface="Lucida Sans"/>
                <a:sym typeface="Lucida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pic>
        <p:nvPicPr>
          <p:cNvPr id="57" name="Google Shape;57;p8"/>
          <p:cNvPicPr preferRelativeResize="0"/>
          <p:nvPr/>
        </p:nvPicPr>
        <p:blipFill rotWithShape="1">
          <a:blip r:embed="rId2">
            <a:alphaModFix/>
          </a:blip>
          <a:srcRect/>
          <a:stretch/>
        </p:blipFill>
        <p:spPr>
          <a:xfrm>
            <a:off x="304813" y="394130"/>
            <a:ext cx="2235300" cy="210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304800" y="274637"/>
            <a:ext cx="85344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Lucida Sans"/>
                <a:ea typeface="Lucida Sans"/>
                <a:cs typeface="Lucida Sans"/>
                <a:sym typeface="Lucida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60" name="Google Shape;60;p9"/>
          <p:cNvSpPr txBox="1">
            <a:spLocks noGrp="1"/>
          </p:cNvSpPr>
          <p:nvPr>
            <p:ph type="body" idx="1"/>
          </p:nvPr>
        </p:nvSpPr>
        <p:spPr>
          <a:xfrm>
            <a:off x="304800" y="1417637"/>
            <a:ext cx="4192500" cy="597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304800" y="2015408"/>
            <a:ext cx="4192500" cy="41265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body" idx="3"/>
          </p:nvPr>
        </p:nvSpPr>
        <p:spPr>
          <a:xfrm>
            <a:off x="4645025" y="1417637"/>
            <a:ext cx="4194300" cy="6324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40"/>
              </a:spcBef>
              <a:spcAft>
                <a:spcPts val="0"/>
              </a:spcAft>
              <a:buClr>
                <a:srgbClr val="595959"/>
              </a:buClr>
              <a:buSzPts val="2200"/>
              <a:buFont typeface="Arial"/>
              <a:buNone/>
              <a:defRPr sz="2200" b="1" i="0" u="none" strike="noStrike" cap="none">
                <a:solidFill>
                  <a:srgbClr val="595959"/>
                </a:solidFill>
                <a:latin typeface="Lucida Sans"/>
                <a:ea typeface="Lucida Sans"/>
                <a:cs typeface="Lucida Sans"/>
                <a:sym typeface="Lucida Sans"/>
              </a:defRPr>
            </a:lvl1pPr>
            <a:lvl2pPr marL="914400" marR="0" lvl="1" indent="-228600" algn="l" rtl="0">
              <a:lnSpc>
                <a:spcPct val="100000"/>
              </a:lnSpc>
              <a:spcBef>
                <a:spcPts val="400"/>
              </a:spcBef>
              <a:spcAft>
                <a:spcPts val="0"/>
              </a:spcAft>
              <a:buClr>
                <a:srgbClr val="595959"/>
              </a:buClr>
              <a:buSzPts val="2000"/>
              <a:buFont typeface="Arial"/>
              <a:buNone/>
              <a:defRPr sz="2000" b="1" i="0" u="none" strike="noStrike" cap="none">
                <a:solidFill>
                  <a:srgbClr val="595959"/>
                </a:solidFill>
                <a:latin typeface="Allerta"/>
                <a:ea typeface="Allerta"/>
                <a:cs typeface="Allerta"/>
                <a:sym typeface="Allerta"/>
              </a:defRPr>
            </a:lvl2pPr>
            <a:lvl3pPr marL="1371600" marR="0" lvl="2" indent="-228600" algn="l" rtl="0">
              <a:lnSpc>
                <a:spcPct val="100000"/>
              </a:lnSpc>
              <a:spcBef>
                <a:spcPts val="360"/>
              </a:spcBef>
              <a:spcAft>
                <a:spcPts val="0"/>
              </a:spcAft>
              <a:buClr>
                <a:srgbClr val="595959"/>
              </a:buClr>
              <a:buSzPts val="1800"/>
              <a:buFont typeface="Arial"/>
              <a:buNone/>
              <a:defRPr sz="1800" b="1" i="0" u="none" strike="noStrike" cap="none">
                <a:solidFill>
                  <a:srgbClr val="595959"/>
                </a:solidFill>
                <a:latin typeface="Allerta"/>
                <a:ea typeface="Allerta"/>
                <a:cs typeface="Allerta"/>
                <a:sym typeface="Allerta"/>
              </a:defRPr>
            </a:lvl3pPr>
            <a:lvl4pPr marL="1828800" marR="0" lvl="3"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4pPr>
            <a:lvl5pPr marL="2286000" marR="0" lvl="4" indent="-228600" algn="l" rtl="0">
              <a:lnSpc>
                <a:spcPct val="100000"/>
              </a:lnSpc>
              <a:spcBef>
                <a:spcPts val="320"/>
              </a:spcBef>
              <a:spcAft>
                <a:spcPts val="0"/>
              </a:spcAft>
              <a:buClr>
                <a:srgbClr val="595959"/>
              </a:buClr>
              <a:buSzPts val="1600"/>
              <a:buFont typeface="Arial"/>
              <a:buNone/>
              <a:defRPr sz="1600" b="1" i="0" u="none" strike="noStrike" cap="none">
                <a:solidFill>
                  <a:srgbClr val="595959"/>
                </a:solidFill>
                <a:latin typeface="Allerta"/>
                <a:ea typeface="Allerta"/>
                <a:cs typeface="Allerta"/>
                <a:sym typeface="Allerta"/>
              </a:defRPr>
            </a:lvl5pPr>
            <a:lvl6pPr marL="2743200" marR="0" lvl="5"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20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body" idx="4"/>
          </p:nvPr>
        </p:nvSpPr>
        <p:spPr>
          <a:xfrm>
            <a:off x="4645025" y="2050046"/>
            <a:ext cx="4194300" cy="40920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Lucida Sans"/>
                <a:ea typeface="Lucida Sans"/>
                <a:cs typeface="Lucida Sans"/>
                <a:sym typeface="Lucida Sans"/>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64" name="Google Shape;64;p9"/>
          <p:cNvSpPr/>
          <p:nvPr/>
        </p:nvSpPr>
        <p:spPr>
          <a:xfrm>
            <a:off x="0" y="6330471"/>
            <a:ext cx="9153000" cy="540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65" name="Google Shape;65;p9"/>
          <p:cNvSpPr txBox="1"/>
          <p:nvPr/>
        </p:nvSpPr>
        <p:spPr>
          <a:xfrm>
            <a:off x="7571684" y="6483773"/>
            <a:ext cx="1458300" cy="246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50514F"/>
              </a:buClr>
              <a:buFont typeface="Allerta"/>
              <a:buNone/>
            </a:pPr>
            <a:fld id="{00000000-1234-1234-1234-123412341234}" type="slidenum">
              <a:rPr lang="en-US" sz="1000" b="0" i="0" u="none" strike="noStrike" cap="none">
                <a:solidFill>
                  <a:srgbClr val="50514F"/>
                </a:solidFill>
                <a:latin typeface="Allerta"/>
                <a:ea typeface="Allerta"/>
                <a:cs typeface="Allerta"/>
                <a:sym typeface="Allerta"/>
              </a:rPr>
              <a:t>‹#›</a:t>
            </a:fld>
            <a:r>
              <a:rPr lang="en-US" sz="1000" b="0" i="0" u="none" strike="noStrike" cap="none">
                <a:solidFill>
                  <a:srgbClr val="50514F"/>
                </a:solidFill>
                <a:latin typeface="Allerta"/>
                <a:ea typeface="Allerta"/>
                <a:cs typeface="Allerta"/>
                <a:sym typeface="Allerta"/>
              </a:rPr>
              <a:t> </a:t>
            </a:r>
            <a:endParaRPr/>
          </a:p>
        </p:txBody>
      </p:sp>
      <p:sp>
        <p:nvSpPr>
          <p:cNvPr id="66" name="Google Shape;66;p9">
            <a:hlinkClick r:id="rId2"/>
          </p:cNvPr>
          <p:cNvSpPr/>
          <p:nvPr/>
        </p:nvSpPr>
        <p:spPr>
          <a:xfrm>
            <a:off x="3542585" y="6519775"/>
            <a:ext cx="1906800" cy="175500"/>
          </a:xfrm>
          <a:prstGeom prst="rect">
            <a:avLst/>
          </a:prstGeom>
          <a:noFill/>
          <a:ln>
            <a:noFill/>
          </a:ln>
          <a:effectLst>
            <a:outerShdw blurRad="39999" dist="23000" dir="5400000" rotWithShape="0">
              <a:srgbClr val="000000">
                <a:alpha val="3372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CA 2">
  <p:cSld name="Title Slide CA 2">
    <p:spTree>
      <p:nvGrpSpPr>
        <p:cNvPr id="1" name="Shape 67"/>
        <p:cNvGrpSpPr/>
        <p:nvPr/>
      </p:nvGrpSpPr>
      <p:grpSpPr>
        <a:xfrm>
          <a:off x="0" y="0"/>
          <a:ext cx="0" cy="0"/>
          <a:chOff x="0" y="0"/>
          <a:chExt cx="0" cy="0"/>
        </a:xfrm>
      </p:grpSpPr>
      <p:sp>
        <p:nvSpPr>
          <p:cNvPr id="68" name="Google Shape;68;p10"/>
          <p:cNvSpPr txBox="1">
            <a:spLocks noGrp="1"/>
          </p:cNvSpPr>
          <p:nvPr>
            <p:ph type="ctrTitle"/>
          </p:nvPr>
        </p:nvSpPr>
        <p:spPr>
          <a:xfrm>
            <a:off x="3339153" y="2950713"/>
            <a:ext cx="5497200" cy="8847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1400"/>
              <a:buFont typeface="Allerta"/>
              <a:buNone/>
              <a:defRPr sz="2800" b="0" i="0" u="none" strike="noStrike" cap="none">
                <a:solidFill>
                  <a:srgbClr val="595959"/>
                </a:solidFill>
                <a:latin typeface="Lucida Sans"/>
                <a:ea typeface="Lucida Sans"/>
                <a:cs typeface="Lucida Sans"/>
                <a:sym typeface="Lucida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69" name="Google Shape;69;p10"/>
          <p:cNvSpPr txBox="1">
            <a:spLocks noGrp="1"/>
          </p:cNvSpPr>
          <p:nvPr>
            <p:ph type="subTitle" idx="1"/>
          </p:nvPr>
        </p:nvSpPr>
        <p:spPr>
          <a:xfrm>
            <a:off x="3339151" y="3835562"/>
            <a:ext cx="5497200" cy="792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400"/>
              </a:spcBef>
              <a:spcAft>
                <a:spcPts val="0"/>
              </a:spcAft>
              <a:buClr>
                <a:srgbClr val="595959"/>
              </a:buClr>
              <a:buSzPts val="2200"/>
              <a:buFont typeface="Arial"/>
              <a:buNone/>
              <a:defRPr sz="2000" b="0" i="0" u="none" strike="noStrike" cap="none">
                <a:solidFill>
                  <a:srgbClr val="595959"/>
                </a:solidFill>
                <a:latin typeface="Lucida Sans"/>
                <a:ea typeface="Lucida Sans"/>
                <a:cs typeface="Lucida Sans"/>
                <a:sym typeface="Lucida Sans"/>
              </a:defRPr>
            </a:lvl1pPr>
            <a:lvl2pPr marL="457200" marR="0" lvl="1"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llerta"/>
                <a:ea typeface="Allerta"/>
                <a:cs typeface="Allerta"/>
                <a:sym typeface="Allerta"/>
              </a:defRPr>
            </a:lvl2pPr>
            <a:lvl3pPr marL="914400" marR="0" lvl="2" indent="0" algn="ctr"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Allerta"/>
                <a:ea typeface="Allerta"/>
                <a:cs typeface="Allerta"/>
                <a:sym typeface="Allerta"/>
              </a:defRPr>
            </a:lvl3pPr>
            <a:lvl4pPr marL="1371600" marR="0" lvl="3"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4pPr>
            <a:lvl5pPr marL="1828800" marR="0" lvl="4" indent="0"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Allerta"/>
                <a:ea typeface="Allerta"/>
                <a:cs typeface="Allerta"/>
                <a:sym typeface="Allerta"/>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70" name="Google Shape;70;p10"/>
          <p:cNvSpPr/>
          <p:nvPr/>
        </p:nvSpPr>
        <p:spPr>
          <a:xfrm>
            <a:off x="0" y="1746249"/>
            <a:ext cx="9144000" cy="111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71" name="Google Shape;71;p10"/>
          <p:cNvSpPr>
            <a:spLocks noGrp="1"/>
          </p:cNvSpPr>
          <p:nvPr>
            <p:ph type="pic" idx="2"/>
          </p:nvPr>
        </p:nvSpPr>
        <p:spPr>
          <a:xfrm>
            <a:off x="304800" y="1857374"/>
            <a:ext cx="2752500" cy="3159000"/>
          </a:xfrm>
          <a:prstGeom prst="rect">
            <a:avLst/>
          </a:prstGeom>
          <a:noFill/>
          <a:ln>
            <a:noFill/>
          </a:ln>
        </p:spPr>
        <p:txBody>
          <a:bodyPr spcFirstLastPara="1" wrap="square" lIns="91425" tIns="91425" rIns="91425" bIns="91425" anchor="t" anchorCtr="0"/>
          <a:lstStyle>
            <a:lvl1pPr marL="342900" marR="0" lvl="0" indent="381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1pPr>
            <a:lvl2pPr marL="742950" marR="0" lvl="1" indent="9525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143000" marR="0" lvl="2" indent="1143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600200" marR="0" lvl="3" indent="76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057400" marR="0" lvl="4" indent="76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514600" marR="0" lvl="5"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524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72" name="Google Shape;72;p10"/>
          <p:cNvPicPr preferRelativeResize="0"/>
          <p:nvPr/>
        </p:nvPicPr>
        <p:blipFill rotWithShape="1">
          <a:blip r:embed="rId2">
            <a:alphaModFix/>
          </a:blip>
          <a:srcRect/>
          <a:stretch/>
        </p:blipFill>
        <p:spPr>
          <a:xfrm>
            <a:off x="304801" y="394130"/>
            <a:ext cx="2235300" cy="21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595959"/>
              </a:buClr>
              <a:buSzPts val="1400"/>
              <a:buFont typeface="Allerta"/>
              <a:buNone/>
              <a:defRPr sz="2400" b="0" i="0" u="none" strike="noStrike" cap="none">
                <a:solidFill>
                  <a:srgbClr val="595959"/>
                </a:solidFill>
                <a:latin typeface="Allerta"/>
                <a:ea typeface="Allerta"/>
                <a:cs typeface="Allerta"/>
                <a:sym typeface="Allerta"/>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1" name="Google Shape;11;p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368300" algn="l" rtl="0">
              <a:lnSpc>
                <a:spcPct val="100000"/>
              </a:lnSpc>
              <a:spcBef>
                <a:spcPts val="440"/>
              </a:spcBef>
              <a:spcAft>
                <a:spcPts val="0"/>
              </a:spcAft>
              <a:buClr>
                <a:srgbClr val="595959"/>
              </a:buClr>
              <a:buSzPts val="2200"/>
              <a:buFont typeface="Arial"/>
              <a:buChar char="•"/>
              <a:defRPr sz="2200" b="0" i="0" u="none" strike="noStrike" cap="none">
                <a:solidFill>
                  <a:srgbClr val="595959"/>
                </a:solidFill>
                <a:latin typeface="Allerta"/>
                <a:ea typeface="Allerta"/>
                <a:cs typeface="Allerta"/>
                <a:sym typeface="Allerta"/>
              </a:defRPr>
            </a:lvl1pPr>
            <a:lvl2pPr marL="914400" marR="0" lvl="1" indent="-355600" algn="l" rtl="0">
              <a:lnSpc>
                <a:spcPct val="100000"/>
              </a:lnSpc>
              <a:spcBef>
                <a:spcPts val="400"/>
              </a:spcBef>
              <a:spcAft>
                <a:spcPts val="0"/>
              </a:spcAft>
              <a:buClr>
                <a:srgbClr val="595959"/>
              </a:buClr>
              <a:buSzPts val="2000"/>
              <a:buFont typeface="Arial"/>
              <a:buChar char="–"/>
              <a:defRPr sz="2000" b="0" i="0" u="none" strike="noStrike" cap="none">
                <a:solidFill>
                  <a:srgbClr val="595959"/>
                </a:solidFill>
                <a:latin typeface="Allerta"/>
                <a:ea typeface="Allerta"/>
                <a:cs typeface="Allerta"/>
                <a:sym typeface="Allerta"/>
              </a:defRPr>
            </a:lvl2pPr>
            <a:lvl3pPr marL="1371600" marR="0" lvl="2"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llerta"/>
                <a:ea typeface="Allerta"/>
                <a:cs typeface="Allerta"/>
                <a:sym typeface="Allerta"/>
              </a:defRPr>
            </a:lvl3pPr>
            <a:lvl4pPr marL="1828800" marR="0" lvl="3"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4pPr>
            <a:lvl5pPr marL="2286000" marR="0" lvl="4" indent="-330200" algn="l" rtl="0">
              <a:lnSpc>
                <a:spcPct val="100000"/>
              </a:lnSpc>
              <a:spcBef>
                <a:spcPts val="320"/>
              </a:spcBef>
              <a:spcAft>
                <a:spcPts val="0"/>
              </a:spcAft>
              <a:buClr>
                <a:srgbClr val="595959"/>
              </a:buClr>
              <a:buSzPts val="1600"/>
              <a:buFont typeface="Arial"/>
              <a:buChar char="»"/>
              <a:defRPr sz="1600" b="0" i="0" u="none" strike="noStrike" cap="none">
                <a:solidFill>
                  <a:srgbClr val="595959"/>
                </a:solidFill>
                <a:latin typeface="Allerta"/>
                <a:ea typeface="Allerta"/>
                <a:cs typeface="Allerta"/>
                <a:sym typeface="Allert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hyperlink" Target="http://www.corestandards.org/ELA-Literacy/RL/1/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www.corestandards.org/ELA-Literacy/RL/1/1/" TargetMode="External"/><Relationship Id="rId4" Type="http://schemas.openxmlformats.org/officeDocument/2006/relationships/hyperlink" Target="http://www.corestandards.org/ELA-Literacy/RL/1/7/"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hyperlink" Target="https://event.on24.com/wcc/r/1973556/C47A57361D6462ACE910391A98AF4203"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jfann@studentsachieve.ne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achievethecore.org" TargetMode="External"/><Relationship Id="rId4" Type="http://schemas.openxmlformats.org/officeDocument/2006/relationships/hyperlink" Target="http://www.achievethecore.org/ca-signu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p:nvPr/>
        </p:nvSpPr>
        <p:spPr>
          <a:xfrm>
            <a:off x="-2518771" y="5036553"/>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ucida Sans"/>
              <a:ea typeface="Lucida Sans"/>
              <a:cs typeface="Lucida Sans"/>
              <a:sym typeface="Lucida Sans"/>
            </a:endParaRPr>
          </a:p>
        </p:txBody>
      </p:sp>
      <p:sp>
        <p:nvSpPr>
          <p:cNvPr id="174" name="Google Shape;174;p24"/>
          <p:cNvSpPr txBox="1">
            <a:spLocks noGrp="1"/>
          </p:cNvSpPr>
          <p:nvPr>
            <p:ph type="ctrTitle"/>
          </p:nvPr>
        </p:nvSpPr>
        <p:spPr>
          <a:xfrm>
            <a:off x="219317" y="2395947"/>
            <a:ext cx="8619900" cy="850500"/>
          </a:xfrm>
          <a:prstGeom prst="rect">
            <a:avLst/>
          </a:prstGeom>
          <a:noFill/>
          <a:ln>
            <a:noFill/>
          </a:ln>
        </p:spPr>
        <p:txBody>
          <a:bodyPr spcFirstLastPara="1" wrap="square" lIns="91425" tIns="45700" rIns="91425" bIns="45700" anchor="ctr" anchorCtr="0">
            <a:noAutofit/>
          </a:bodyPr>
          <a:lstStyle/>
          <a:p>
            <a:pPr marL="0" marR="0" lvl="0" indent="0" algn="l" rtl="0">
              <a:lnSpc>
                <a:spcPct val="115000"/>
              </a:lnSpc>
              <a:spcBef>
                <a:spcPts val="0"/>
              </a:spcBef>
              <a:spcAft>
                <a:spcPts val="0"/>
              </a:spcAft>
              <a:buClr>
                <a:schemeClr val="dk1"/>
              </a:buClr>
              <a:buSzPts val="750"/>
              <a:buFont typeface="Arial"/>
              <a:buNone/>
            </a:pPr>
            <a:r>
              <a:rPr lang="en-US" sz="3000" b="1">
                <a:solidFill>
                  <a:srgbClr val="575757"/>
                </a:solidFill>
              </a:rPr>
              <a:t>Text at the Center</a:t>
            </a:r>
            <a:endParaRPr sz="2800" b="0" i="0" u="none" strike="noStrike" cap="none">
              <a:solidFill>
                <a:srgbClr val="50514F"/>
              </a:solidFill>
              <a:latin typeface="Lucida Sans"/>
              <a:ea typeface="Lucida Sans"/>
              <a:cs typeface="Lucida Sans"/>
              <a:sym typeface="Lucida Sans"/>
            </a:endParaRPr>
          </a:p>
        </p:txBody>
      </p:sp>
      <p:sp>
        <p:nvSpPr>
          <p:cNvPr id="175" name="Google Shape;175;p24"/>
          <p:cNvSpPr txBox="1">
            <a:spLocks noGrp="1"/>
          </p:cNvSpPr>
          <p:nvPr>
            <p:ph type="subTitle" idx="1"/>
          </p:nvPr>
        </p:nvSpPr>
        <p:spPr>
          <a:xfrm>
            <a:off x="262043" y="3246457"/>
            <a:ext cx="8619900" cy="7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595959"/>
              </a:buClr>
              <a:buSzPts val="500"/>
              <a:buFont typeface="Arial"/>
              <a:buNone/>
            </a:pPr>
            <a:r>
              <a:rPr lang="en-US" sz="2000" b="0" i="0" u="none" strike="noStrike" cap="none">
                <a:solidFill>
                  <a:srgbClr val="575757"/>
                </a:solidFill>
                <a:latin typeface="Lucida Sans"/>
                <a:ea typeface="Lucida Sans"/>
                <a:cs typeface="Lucida Sans"/>
                <a:sym typeface="Lucida Sans"/>
              </a:rPr>
              <a:t>Core Advocates Monthly Webinar</a:t>
            </a:r>
            <a:endParaRPr/>
          </a:p>
          <a:p>
            <a:pPr marL="0" marR="0" lvl="0" indent="0" algn="l" rtl="0">
              <a:lnSpc>
                <a:spcPct val="100000"/>
              </a:lnSpc>
              <a:spcBef>
                <a:spcPts val="400"/>
              </a:spcBef>
              <a:spcAft>
                <a:spcPts val="0"/>
              </a:spcAft>
              <a:buClr>
                <a:srgbClr val="595959"/>
              </a:buClr>
              <a:buSzPts val="500"/>
              <a:buFont typeface="Arial"/>
              <a:buNone/>
            </a:pPr>
            <a:r>
              <a:rPr lang="en-US">
                <a:solidFill>
                  <a:srgbClr val="575757"/>
                </a:solidFill>
              </a:rPr>
              <a:t>April 3, 2019</a:t>
            </a:r>
            <a:endParaRPr/>
          </a:p>
        </p:txBody>
      </p:sp>
      <p:pic>
        <p:nvPicPr>
          <p:cNvPr id="176" name="Google Shape;176;p24"/>
          <p:cNvPicPr preferRelativeResize="0"/>
          <p:nvPr/>
        </p:nvPicPr>
        <p:blipFill rotWithShape="1">
          <a:blip r:embed="rId3">
            <a:alphaModFix/>
          </a:blip>
          <a:srcRect/>
          <a:stretch/>
        </p:blipFill>
        <p:spPr>
          <a:xfrm>
            <a:off x="4061075" y="5210750"/>
            <a:ext cx="1329675" cy="1329675"/>
          </a:xfrm>
          <a:prstGeom prst="rect">
            <a:avLst/>
          </a:prstGeom>
          <a:noFill/>
          <a:ln>
            <a:noFill/>
          </a:ln>
        </p:spPr>
      </p:pic>
      <p:sp>
        <p:nvSpPr>
          <p:cNvPr id="177" name="Google Shape;177;p24"/>
          <p:cNvSpPr/>
          <p:nvPr/>
        </p:nvSpPr>
        <p:spPr>
          <a:xfrm>
            <a:off x="5192875" y="5443950"/>
            <a:ext cx="933300" cy="710100"/>
          </a:xfrm>
          <a:prstGeom prst="leftArrow">
            <a:avLst>
              <a:gd name="adj1" fmla="val 50000"/>
              <a:gd name="adj2" fmla="val 50000"/>
            </a:avLst>
          </a:prstGeom>
          <a:solidFill>
            <a:srgbClr val="16B1C5"/>
          </a:solidFill>
          <a:ln w="9525" cap="flat" cmpd="sng">
            <a:solidFill>
              <a:srgbClr val="4546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4"/>
          <p:cNvSpPr txBox="1"/>
          <p:nvPr/>
        </p:nvSpPr>
        <p:spPr>
          <a:xfrm>
            <a:off x="6213455" y="4862200"/>
            <a:ext cx="2668500" cy="1542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16B1C5"/>
                </a:solidFill>
                <a:latin typeface="Lucida Sans"/>
                <a:ea typeface="Lucida Sans"/>
                <a:cs typeface="Lucida Sans"/>
                <a:sym typeface="Lucida Sans"/>
              </a:rPr>
              <a:t>The webinar will begin shortly. </a:t>
            </a:r>
            <a:endParaRPr sz="1800" b="0" i="0" u="none" strike="noStrike" cap="none">
              <a:solidFill>
                <a:srgbClr val="16B1C5"/>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16B1C5"/>
                </a:solidFill>
                <a:latin typeface="Lucida Sans"/>
                <a:ea typeface="Lucida Sans"/>
                <a:cs typeface="Lucida Sans"/>
                <a:sym typeface="Lucida Sans"/>
              </a:rPr>
              <a:t>Check your Resource widget to preview the resources for today’s session!</a:t>
            </a:r>
            <a:endParaRPr sz="1800" b="0" i="0" u="none" strike="noStrike" cap="none">
              <a:solidFill>
                <a:srgbClr val="16B1C5"/>
              </a:solidFill>
              <a:latin typeface="Lucida Sans"/>
              <a:ea typeface="Lucida Sans"/>
              <a:cs typeface="Lucida Sans"/>
              <a:sym typeface="Lucid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4"/>
          <p:cNvSpPr txBox="1">
            <a:spLocks noGrp="1"/>
          </p:cNvSpPr>
          <p:nvPr>
            <p:ph type="title"/>
          </p:nvPr>
        </p:nvSpPr>
        <p:spPr>
          <a:xfrm>
            <a:off x="345989" y="317500"/>
            <a:ext cx="8625016" cy="91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59"/>
              <a:buFont typeface="Calibri"/>
              <a:buNone/>
            </a:pPr>
            <a:r>
              <a:rPr lang="en-US" sz="3200">
                <a:solidFill>
                  <a:srgbClr val="202020"/>
                </a:solidFill>
                <a:latin typeface="Lucida Sans"/>
                <a:ea typeface="Lucida Sans"/>
                <a:cs typeface="Lucida Sans"/>
                <a:sym typeface="Lucida Sans"/>
              </a:rPr>
              <a:t>What Constitutes Complex Text Anyway?</a:t>
            </a:r>
            <a:endParaRPr sz="3200">
              <a:solidFill>
                <a:srgbClr val="202020"/>
              </a:solidFill>
              <a:latin typeface="Lucida Sans"/>
              <a:ea typeface="Lucida Sans"/>
              <a:cs typeface="Lucida Sans"/>
              <a:sym typeface="Lucida Sans"/>
            </a:endParaRPr>
          </a:p>
        </p:txBody>
      </p:sp>
      <p:sp>
        <p:nvSpPr>
          <p:cNvPr id="257" name="Google Shape;257;p34"/>
          <p:cNvSpPr txBox="1">
            <a:spLocks noGrp="1"/>
          </p:cNvSpPr>
          <p:nvPr>
            <p:ph type="body" idx="1"/>
          </p:nvPr>
        </p:nvSpPr>
        <p:spPr>
          <a:xfrm>
            <a:off x="736599" y="1444487"/>
            <a:ext cx="7470900" cy="4240800"/>
          </a:xfrm>
          <a:prstGeom prst="rect">
            <a:avLst/>
          </a:prstGeom>
          <a:noFill/>
          <a:ln>
            <a:noFill/>
          </a:ln>
        </p:spPr>
        <p:txBody>
          <a:bodyPr spcFirstLastPara="1" wrap="square" lIns="91425" tIns="45700" rIns="91425" bIns="45700" anchor="t" anchorCtr="0">
            <a:noAutofit/>
          </a:bodyPr>
          <a:lstStyle/>
          <a:p>
            <a:pPr marL="368300" lvl="0" indent="-342900" algn="l" rtl="0">
              <a:lnSpc>
                <a:spcPct val="125000"/>
              </a:lnSpc>
              <a:spcBef>
                <a:spcPts val="1175"/>
              </a:spcBef>
              <a:spcAft>
                <a:spcPts val="0"/>
              </a:spcAft>
              <a:buClr>
                <a:srgbClr val="202020"/>
              </a:buClr>
              <a:buSzPts val="2400"/>
              <a:buFont typeface="Arial"/>
              <a:buChar char="•"/>
            </a:pPr>
            <a:r>
              <a:rPr lang="en-US" sz="2200">
                <a:solidFill>
                  <a:srgbClr val="202020"/>
                </a:solidFill>
                <a:latin typeface="Lucida Sans"/>
                <a:ea typeface="Lucida Sans"/>
                <a:cs typeface="Lucida Sans"/>
                <a:sym typeface="Lucida Sans"/>
              </a:rPr>
              <a:t>Complex sentences</a:t>
            </a:r>
            <a:endParaRPr sz="2200">
              <a:solidFill>
                <a:srgbClr val="202020"/>
              </a:solidFill>
              <a:latin typeface="Lucida Sans"/>
              <a:ea typeface="Lucida Sans"/>
              <a:cs typeface="Lucida Sans"/>
              <a:sym typeface="Lucida Sans"/>
            </a:endParaRPr>
          </a:p>
          <a:p>
            <a:pPr marL="368300" lvl="0" indent="-342900" algn="l" rtl="0">
              <a:lnSpc>
                <a:spcPct val="125000"/>
              </a:lnSpc>
              <a:spcBef>
                <a:spcPts val="1775"/>
              </a:spcBef>
              <a:spcAft>
                <a:spcPts val="0"/>
              </a:spcAft>
              <a:buClr>
                <a:srgbClr val="202020"/>
              </a:buClr>
              <a:buSzPts val="2400"/>
              <a:buFont typeface="Arial"/>
              <a:buChar char="•"/>
            </a:pPr>
            <a:r>
              <a:rPr lang="en-US" sz="2200">
                <a:solidFill>
                  <a:srgbClr val="202020"/>
                </a:solidFill>
                <a:latin typeface="Lucida Sans"/>
                <a:ea typeface="Lucida Sans"/>
                <a:cs typeface="Lucida Sans"/>
                <a:sym typeface="Lucida Sans"/>
              </a:rPr>
              <a:t>Uncommon vocabulary</a:t>
            </a:r>
            <a:endParaRPr sz="2200">
              <a:solidFill>
                <a:srgbClr val="202020"/>
              </a:solidFill>
              <a:latin typeface="Lucida Sans"/>
              <a:ea typeface="Lucida Sans"/>
              <a:cs typeface="Lucida Sans"/>
              <a:sym typeface="Lucida Sans"/>
            </a:endParaRPr>
          </a:p>
          <a:p>
            <a:pPr marL="368300" lvl="0" indent="-342900" algn="l" rtl="0">
              <a:lnSpc>
                <a:spcPct val="125000"/>
              </a:lnSpc>
              <a:spcBef>
                <a:spcPts val="1775"/>
              </a:spcBef>
              <a:spcAft>
                <a:spcPts val="0"/>
              </a:spcAft>
              <a:buClr>
                <a:srgbClr val="202020"/>
              </a:buClr>
              <a:buSzPts val="2400"/>
              <a:buFont typeface="Arial"/>
              <a:buChar char="•"/>
            </a:pPr>
            <a:r>
              <a:rPr lang="en-US" sz="2200">
                <a:solidFill>
                  <a:srgbClr val="202020"/>
                </a:solidFill>
                <a:latin typeface="Lucida Sans"/>
                <a:ea typeface="Lucida Sans"/>
                <a:cs typeface="Lucida Sans"/>
                <a:sym typeface="Lucida Sans"/>
              </a:rPr>
              <a:t>Lack of words, sentences, or paragraphs that review or pull things together for the student</a:t>
            </a:r>
            <a:endParaRPr sz="2200">
              <a:solidFill>
                <a:srgbClr val="202020"/>
              </a:solidFill>
              <a:latin typeface="Lucida Sans"/>
              <a:ea typeface="Lucida Sans"/>
              <a:cs typeface="Lucida Sans"/>
              <a:sym typeface="Lucida Sans"/>
            </a:endParaRPr>
          </a:p>
          <a:p>
            <a:pPr marL="368300" lvl="0" indent="-342900" algn="l" rtl="0">
              <a:lnSpc>
                <a:spcPct val="125000"/>
              </a:lnSpc>
              <a:spcBef>
                <a:spcPts val="1775"/>
              </a:spcBef>
              <a:spcAft>
                <a:spcPts val="0"/>
              </a:spcAft>
              <a:buClr>
                <a:srgbClr val="202020"/>
              </a:buClr>
              <a:buSzPts val="2400"/>
              <a:buFont typeface="Arial"/>
              <a:buChar char="•"/>
            </a:pPr>
            <a:r>
              <a:rPr lang="en-US" sz="2200">
                <a:solidFill>
                  <a:srgbClr val="202020"/>
                </a:solidFill>
                <a:latin typeface="Lucida Sans"/>
                <a:ea typeface="Lucida Sans"/>
                <a:cs typeface="Lucida Sans"/>
                <a:sym typeface="Lucida Sans"/>
              </a:rPr>
              <a:t>Lengthy paragraphs</a:t>
            </a:r>
            <a:endParaRPr sz="2200">
              <a:solidFill>
                <a:srgbClr val="202020"/>
              </a:solidFill>
              <a:latin typeface="Lucida Sans"/>
              <a:ea typeface="Lucida Sans"/>
              <a:cs typeface="Lucida Sans"/>
              <a:sym typeface="Lucida Sans"/>
            </a:endParaRPr>
          </a:p>
          <a:p>
            <a:pPr marL="368300" lvl="0" indent="-342900" algn="l" rtl="0">
              <a:lnSpc>
                <a:spcPct val="125000"/>
              </a:lnSpc>
              <a:spcBef>
                <a:spcPts val="1775"/>
              </a:spcBef>
              <a:spcAft>
                <a:spcPts val="600"/>
              </a:spcAft>
              <a:buClr>
                <a:srgbClr val="202020"/>
              </a:buClr>
              <a:buSzPts val="2400"/>
              <a:buFont typeface="Arial"/>
              <a:buChar char="•"/>
            </a:pPr>
            <a:r>
              <a:rPr lang="en-US" sz="2200">
                <a:solidFill>
                  <a:srgbClr val="202020"/>
                </a:solidFill>
                <a:latin typeface="Lucida Sans"/>
                <a:ea typeface="Lucida Sans"/>
                <a:cs typeface="Lucida Sans"/>
                <a:sym typeface="Lucida Sans"/>
              </a:rPr>
              <a:t>Text structure that is less narrative and/or mixes structures </a:t>
            </a:r>
            <a:endParaRPr sz="2200">
              <a:solidFill>
                <a:srgbClr val="202020"/>
              </a:solidFill>
              <a:latin typeface="Lucida Sans"/>
              <a:ea typeface="Lucida Sans"/>
              <a:cs typeface="Lucida Sans"/>
              <a:sym typeface="Lucid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title"/>
          </p:nvPr>
        </p:nvSpPr>
        <p:spPr>
          <a:xfrm>
            <a:off x="774700" y="498922"/>
            <a:ext cx="6777953" cy="914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59"/>
              <a:buFont typeface="Calibri"/>
              <a:buNone/>
            </a:pPr>
            <a:r>
              <a:rPr lang="en-US" sz="3200">
                <a:solidFill>
                  <a:srgbClr val="202020"/>
                </a:solidFill>
                <a:latin typeface="Lucida Sans"/>
                <a:ea typeface="Lucida Sans"/>
                <a:cs typeface="Lucida Sans"/>
                <a:sym typeface="Lucida Sans"/>
              </a:rPr>
              <a:t>Complex Text, continued?</a:t>
            </a:r>
            <a:endParaRPr sz="3200">
              <a:solidFill>
                <a:srgbClr val="202020"/>
              </a:solidFill>
              <a:latin typeface="Lucida Sans"/>
              <a:ea typeface="Lucida Sans"/>
              <a:cs typeface="Lucida Sans"/>
              <a:sym typeface="Lucida Sans"/>
            </a:endParaRPr>
          </a:p>
        </p:txBody>
      </p:sp>
      <p:sp>
        <p:nvSpPr>
          <p:cNvPr id="264" name="Google Shape;264;p35"/>
          <p:cNvSpPr txBox="1">
            <a:spLocks noGrp="1"/>
          </p:cNvSpPr>
          <p:nvPr>
            <p:ph type="body" idx="1"/>
          </p:nvPr>
        </p:nvSpPr>
        <p:spPr>
          <a:xfrm>
            <a:off x="774700" y="1537252"/>
            <a:ext cx="7623225" cy="3872898"/>
          </a:xfrm>
          <a:prstGeom prst="rect">
            <a:avLst/>
          </a:prstGeom>
          <a:noFill/>
          <a:ln>
            <a:noFill/>
          </a:ln>
        </p:spPr>
        <p:txBody>
          <a:bodyPr spcFirstLastPara="1" wrap="square" lIns="91425" tIns="45700" rIns="91425" bIns="45700" anchor="t" anchorCtr="0">
            <a:noAutofit/>
          </a:bodyPr>
          <a:lstStyle/>
          <a:p>
            <a:pPr marL="368300" lvl="0" indent="-342900" algn="l" rtl="0">
              <a:lnSpc>
                <a:spcPct val="125000"/>
              </a:lnSpc>
              <a:spcBef>
                <a:spcPts val="1150"/>
              </a:spcBef>
              <a:spcAft>
                <a:spcPts val="0"/>
              </a:spcAft>
              <a:buClr>
                <a:srgbClr val="202020"/>
              </a:buClr>
              <a:buSzPts val="2400"/>
              <a:buFont typeface="Arial"/>
              <a:buChar char="•"/>
            </a:pPr>
            <a:r>
              <a:rPr lang="en-US" sz="2200">
                <a:solidFill>
                  <a:srgbClr val="202020"/>
                </a:solidFill>
                <a:latin typeface="Lucida Sans"/>
                <a:ea typeface="Lucida Sans"/>
                <a:cs typeface="Lucida Sans"/>
                <a:sym typeface="Lucida Sans"/>
              </a:rPr>
              <a:t>Subtle and/or frequent transitions</a:t>
            </a:r>
            <a:endParaRPr sz="2200">
              <a:solidFill>
                <a:srgbClr val="202020"/>
              </a:solidFill>
              <a:latin typeface="Lucida Sans"/>
              <a:ea typeface="Lucida Sans"/>
              <a:cs typeface="Lucida Sans"/>
              <a:sym typeface="Lucida Sans"/>
            </a:endParaRPr>
          </a:p>
          <a:p>
            <a:pPr marL="368300" lvl="0" indent="-342900" algn="l" rtl="0">
              <a:lnSpc>
                <a:spcPct val="125000"/>
              </a:lnSpc>
              <a:spcBef>
                <a:spcPts val="1750"/>
              </a:spcBef>
              <a:spcAft>
                <a:spcPts val="0"/>
              </a:spcAft>
              <a:buClr>
                <a:srgbClr val="202020"/>
              </a:buClr>
              <a:buSzPts val="2400"/>
              <a:buFont typeface="Arial"/>
              <a:buChar char="•"/>
            </a:pPr>
            <a:r>
              <a:rPr lang="en-US" sz="2200">
                <a:solidFill>
                  <a:srgbClr val="202020"/>
                </a:solidFill>
                <a:latin typeface="Lucida Sans"/>
                <a:ea typeface="Lucida Sans"/>
                <a:cs typeface="Lucida Sans"/>
                <a:sym typeface="Lucida Sans"/>
              </a:rPr>
              <a:t>Multiple and/or subtle themes and purposes</a:t>
            </a:r>
            <a:endParaRPr sz="2200">
              <a:solidFill>
                <a:srgbClr val="202020"/>
              </a:solidFill>
              <a:latin typeface="Lucida Sans"/>
              <a:ea typeface="Lucida Sans"/>
              <a:cs typeface="Lucida Sans"/>
              <a:sym typeface="Lucida Sans"/>
            </a:endParaRPr>
          </a:p>
          <a:p>
            <a:pPr marL="368300" lvl="0" indent="-342900" algn="l" rtl="0">
              <a:lnSpc>
                <a:spcPct val="125000"/>
              </a:lnSpc>
              <a:spcBef>
                <a:spcPts val="1750"/>
              </a:spcBef>
              <a:spcAft>
                <a:spcPts val="0"/>
              </a:spcAft>
              <a:buClr>
                <a:srgbClr val="202020"/>
              </a:buClr>
              <a:buSzPts val="2400"/>
              <a:buFont typeface="Arial"/>
              <a:buChar char="•"/>
            </a:pPr>
            <a:r>
              <a:rPr lang="en-US" sz="2200">
                <a:solidFill>
                  <a:srgbClr val="202020"/>
                </a:solidFill>
                <a:latin typeface="Lucida Sans"/>
                <a:ea typeface="Lucida Sans"/>
                <a:cs typeface="Lucida Sans"/>
                <a:sym typeface="Lucida Sans"/>
              </a:rPr>
              <a:t>Dense information</a:t>
            </a:r>
            <a:endParaRPr sz="2200">
              <a:solidFill>
                <a:srgbClr val="202020"/>
              </a:solidFill>
              <a:latin typeface="Lucida Sans"/>
              <a:ea typeface="Lucida Sans"/>
              <a:cs typeface="Lucida Sans"/>
              <a:sym typeface="Lucida Sans"/>
            </a:endParaRPr>
          </a:p>
          <a:p>
            <a:pPr marL="368300" lvl="0" indent="-342900" algn="l" rtl="0">
              <a:lnSpc>
                <a:spcPct val="125000"/>
              </a:lnSpc>
              <a:spcBef>
                <a:spcPts val="1750"/>
              </a:spcBef>
              <a:spcAft>
                <a:spcPts val="0"/>
              </a:spcAft>
              <a:buClr>
                <a:srgbClr val="202020"/>
              </a:buClr>
              <a:buSzPts val="2400"/>
              <a:buFont typeface="Arial"/>
              <a:buChar char="•"/>
            </a:pPr>
            <a:r>
              <a:rPr lang="en-US" sz="2200">
                <a:solidFill>
                  <a:srgbClr val="202020"/>
                </a:solidFill>
                <a:latin typeface="Lucida Sans"/>
                <a:ea typeface="Lucida Sans"/>
                <a:cs typeface="Lucida Sans"/>
                <a:sym typeface="Lucida Sans"/>
              </a:rPr>
              <a:t>Unfamiliar settings, topics, or events</a:t>
            </a:r>
            <a:endParaRPr sz="2200">
              <a:solidFill>
                <a:srgbClr val="202020"/>
              </a:solidFill>
              <a:latin typeface="Lucida Sans"/>
              <a:ea typeface="Lucida Sans"/>
              <a:cs typeface="Lucida Sans"/>
              <a:sym typeface="Lucida Sans"/>
            </a:endParaRPr>
          </a:p>
          <a:p>
            <a:pPr marL="368300" lvl="0" indent="-342900" algn="l" rtl="0">
              <a:lnSpc>
                <a:spcPct val="125000"/>
              </a:lnSpc>
              <a:spcBef>
                <a:spcPts val="1750"/>
              </a:spcBef>
              <a:spcAft>
                <a:spcPts val="600"/>
              </a:spcAft>
              <a:buClr>
                <a:srgbClr val="202020"/>
              </a:buClr>
              <a:buSzPts val="2400"/>
              <a:buFont typeface="Arial"/>
              <a:buChar char="•"/>
            </a:pPr>
            <a:r>
              <a:rPr lang="en-US" sz="2200">
                <a:solidFill>
                  <a:srgbClr val="202020"/>
                </a:solidFill>
                <a:latin typeface="Lucida Sans"/>
                <a:ea typeface="Lucida Sans"/>
                <a:cs typeface="Lucida Sans"/>
                <a:sym typeface="Lucida Sans"/>
              </a:rPr>
              <a:t>Lack of repetition, overlap, or similarity in words and sentences</a:t>
            </a:r>
            <a:endParaRPr sz="2200">
              <a:solidFill>
                <a:srgbClr val="202020"/>
              </a:solidFill>
              <a:latin typeface="Lucida Sans"/>
              <a:ea typeface="Lucida Sans"/>
              <a:cs typeface="Lucida Sans"/>
              <a:sym typeface="Lucid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393700" y="2587889"/>
            <a:ext cx="8166100" cy="1972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00"/>
              <a:buFont typeface="Allerta"/>
              <a:buNone/>
            </a:pPr>
            <a:r>
              <a:rPr lang="en-US">
                <a:latin typeface="Lucida Sans"/>
                <a:ea typeface="Lucida Sans"/>
                <a:cs typeface="Lucida Sans"/>
                <a:sym typeface="Lucida Sans"/>
              </a:rPr>
              <a:t>Poll</a:t>
            </a:r>
            <a:r>
              <a:rPr lang="en-US" sz="2800" b="0" i="0" u="none" strike="noStrike" cap="none">
                <a:solidFill>
                  <a:schemeClr val="lt1"/>
                </a:solidFill>
                <a:latin typeface="Lucida Sans"/>
                <a:ea typeface="Lucida Sans"/>
                <a:cs typeface="Lucida Sans"/>
                <a:sym typeface="Lucida Sans"/>
              </a:rPr>
              <a:t>: </a:t>
            </a:r>
            <a:r>
              <a:rPr lang="en-US" i="1">
                <a:latin typeface="Lucida Sans"/>
                <a:ea typeface="Lucida Sans"/>
                <a:cs typeface="Lucida Sans"/>
                <a:sym typeface="Lucida Sans"/>
              </a:rPr>
              <a:t>Two of these impact comprehension far more than the others. Which two?</a:t>
            </a:r>
            <a:br>
              <a:rPr lang="en-US" sz="2800" b="0" i="0" u="none" strike="noStrike" cap="none">
                <a:solidFill>
                  <a:schemeClr val="lt1"/>
                </a:solidFill>
                <a:latin typeface="Lucida Sans"/>
                <a:ea typeface="Lucida Sans"/>
                <a:cs typeface="Lucida Sans"/>
                <a:sym typeface="Lucida Sans"/>
              </a:rPr>
            </a:br>
            <a:br>
              <a:rPr lang="en-US" sz="2800" b="0" i="0" u="none" strike="noStrike" cap="none">
                <a:solidFill>
                  <a:schemeClr val="lt1"/>
                </a:solidFill>
                <a:latin typeface="Lucida Sans"/>
                <a:ea typeface="Lucida Sans"/>
                <a:cs typeface="Lucida Sans"/>
                <a:sym typeface="Lucida Sans"/>
              </a:rPr>
            </a:br>
            <a:endParaRPr sz="1200">
              <a:latin typeface="Lucida Sans"/>
              <a:ea typeface="Lucida Sans"/>
              <a:cs typeface="Lucida Sans"/>
              <a:sym typeface="Lucid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7"/>
          <p:cNvSpPr txBox="1">
            <a:spLocks noGrp="1"/>
          </p:cNvSpPr>
          <p:nvPr>
            <p:ph type="title"/>
          </p:nvPr>
        </p:nvSpPr>
        <p:spPr>
          <a:xfrm>
            <a:off x="656825" y="223725"/>
            <a:ext cx="7931700" cy="1076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Calibri"/>
              <a:buNone/>
            </a:pPr>
            <a:r>
              <a:rPr lang="en-US" sz="3200">
                <a:solidFill>
                  <a:srgbClr val="202020"/>
                </a:solidFill>
                <a:latin typeface="Lucida Sans"/>
                <a:ea typeface="Lucida Sans"/>
                <a:cs typeface="Lucida Sans"/>
                <a:sym typeface="Lucida Sans"/>
              </a:rPr>
              <a:t>Which Two Features Impact Comprehension Most?</a:t>
            </a:r>
            <a:endParaRPr sz="3200">
              <a:solidFill>
                <a:srgbClr val="202020"/>
              </a:solidFill>
              <a:latin typeface="Lucida Sans"/>
              <a:ea typeface="Lucida Sans"/>
              <a:cs typeface="Lucida Sans"/>
              <a:sym typeface="Lucida Sans"/>
            </a:endParaRPr>
          </a:p>
        </p:txBody>
      </p:sp>
      <p:sp>
        <p:nvSpPr>
          <p:cNvPr id="276" name="Google Shape;276;p37"/>
          <p:cNvSpPr txBox="1">
            <a:spLocks noGrp="1"/>
          </p:cNvSpPr>
          <p:nvPr>
            <p:ph type="body" idx="1"/>
          </p:nvPr>
        </p:nvSpPr>
        <p:spPr>
          <a:xfrm>
            <a:off x="656825" y="3462138"/>
            <a:ext cx="7681800" cy="589200"/>
          </a:xfrm>
          <a:prstGeom prst="rect">
            <a:avLst/>
          </a:prstGeom>
          <a:noFill/>
          <a:ln>
            <a:noFill/>
          </a:ln>
        </p:spPr>
        <p:txBody>
          <a:bodyPr spcFirstLastPara="1" wrap="square" lIns="91425" tIns="45700" rIns="91425" bIns="45700" anchor="t" anchorCtr="0">
            <a:noAutofit/>
          </a:bodyPr>
          <a:lstStyle/>
          <a:p>
            <a:pPr marL="457200" lvl="0" indent="-381000" algn="l" rtl="0">
              <a:lnSpc>
                <a:spcPct val="125000"/>
              </a:lnSpc>
              <a:spcBef>
                <a:spcPts val="0"/>
              </a:spcBef>
              <a:spcAft>
                <a:spcPts val="0"/>
              </a:spcAft>
              <a:buClr>
                <a:srgbClr val="202020"/>
              </a:buClr>
              <a:buSzPts val="2400"/>
              <a:buFont typeface="Arial"/>
              <a:buChar char="•"/>
            </a:pPr>
            <a:r>
              <a:rPr lang="en-US" sz="2200">
                <a:solidFill>
                  <a:srgbClr val="202020"/>
                </a:solidFill>
                <a:latin typeface="Lucida Sans"/>
                <a:ea typeface="Lucida Sans"/>
                <a:cs typeface="Lucida Sans"/>
                <a:sym typeface="Lucida Sans"/>
              </a:rPr>
              <a:t>Lengthy paragraphs</a:t>
            </a:r>
            <a:endParaRPr sz="2200">
              <a:solidFill>
                <a:srgbClr val="202020"/>
              </a:solidFill>
              <a:latin typeface="Lucida Sans"/>
              <a:ea typeface="Lucida Sans"/>
              <a:cs typeface="Lucida Sans"/>
              <a:sym typeface="Lucida Sans"/>
            </a:endParaRPr>
          </a:p>
          <a:p>
            <a:pPr marL="0" lvl="0" indent="0" algn="l" rtl="0">
              <a:lnSpc>
                <a:spcPct val="120000"/>
              </a:lnSpc>
              <a:spcBef>
                <a:spcPts val="1776"/>
              </a:spcBef>
              <a:spcAft>
                <a:spcPts val="0"/>
              </a:spcAft>
              <a:buClr>
                <a:schemeClr val="dk1"/>
              </a:buClr>
              <a:buSzPts val="2590"/>
              <a:buNone/>
            </a:pPr>
            <a:endParaRPr sz="2590">
              <a:solidFill>
                <a:srgbClr val="202020"/>
              </a:solidFill>
            </a:endParaRPr>
          </a:p>
        </p:txBody>
      </p:sp>
      <p:sp>
        <p:nvSpPr>
          <p:cNvPr id="277" name="Google Shape;277;p37"/>
          <p:cNvSpPr txBox="1">
            <a:spLocks noGrp="1"/>
          </p:cNvSpPr>
          <p:nvPr>
            <p:ph type="body" idx="1"/>
          </p:nvPr>
        </p:nvSpPr>
        <p:spPr>
          <a:xfrm>
            <a:off x="656825" y="2394550"/>
            <a:ext cx="7681800" cy="951300"/>
          </a:xfrm>
          <a:prstGeom prst="rect">
            <a:avLst/>
          </a:prstGeom>
          <a:noFill/>
          <a:ln>
            <a:noFill/>
          </a:ln>
        </p:spPr>
        <p:txBody>
          <a:bodyPr spcFirstLastPara="1" wrap="square" lIns="91425" tIns="45700" rIns="91425" bIns="45700" anchor="t" anchorCtr="0">
            <a:noAutofit/>
          </a:bodyPr>
          <a:lstStyle/>
          <a:p>
            <a:pPr marL="457200" lvl="0" indent="-381000" algn="l" rtl="0">
              <a:lnSpc>
                <a:spcPct val="125000"/>
              </a:lnSpc>
              <a:spcBef>
                <a:spcPts val="0"/>
              </a:spcBef>
              <a:spcAft>
                <a:spcPts val="0"/>
              </a:spcAft>
              <a:buClr>
                <a:srgbClr val="202020"/>
              </a:buClr>
              <a:buSzPts val="2400"/>
              <a:buFont typeface="Arial"/>
              <a:buChar char="•"/>
            </a:pPr>
            <a:r>
              <a:rPr lang="en-US" sz="2200">
                <a:solidFill>
                  <a:srgbClr val="202020"/>
                </a:solidFill>
                <a:latin typeface="Lucida Sans"/>
                <a:ea typeface="Lucida Sans"/>
                <a:cs typeface="Lucida Sans"/>
                <a:sym typeface="Lucida Sans"/>
              </a:rPr>
              <a:t>Lack of words, sentences, or paragraphs that review or pull things together for the students</a:t>
            </a:r>
            <a:endParaRPr sz="2590">
              <a:solidFill>
                <a:srgbClr val="202020"/>
              </a:solidFill>
            </a:endParaRPr>
          </a:p>
        </p:txBody>
      </p:sp>
      <p:sp>
        <p:nvSpPr>
          <p:cNvPr id="278" name="Google Shape;278;p37"/>
          <p:cNvSpPr txBox="1">
            <a:spLocks noGrp="1"/>
          </p:cNvSpPr>
          <p:nvPr>
            <p:ph type="body" idx="1"/>
          </p:nvPr>
        </p:nvSpPr>
        <p:spPr>
          <a:xfrm>
            <a:off x="656825" y="4832425"/>
            <a:ext cx="7681800" cy="951300"/>
          </a:xfrm>
          <a:prstGeom prst="rect">
            <a:avLst/>
          </a:prstGeom>
          <a:noFill/>
          <a:ln>
            <a:noFill/>
          </a:ln>
        </p:spPr>
        <p:txBody>
          <a:bodyPr spcFirstLastPara="1" wrap="square" lIns="91425" tIns="45700" rIns="91425" bIns="45700" anchor="t" anchorCtr="0">
            <a:noAutofit/>
          </a:bodyPr>
          <a:lstStyle/>
          <a:p>
            <a:pPr marL="457200" lvl="0" indent="-381000" algn="l" rtl="0">
              <a:lnSpc>
                <a:spcPct val="125000"/>
              </a:lnSpc>
              <a:spcBef>
                <a:spcPts val="0"/>
              </a:spcBef>
              <a:spcAft>
                <a:spcPts val="0"/>
              </a:spcAft>
              <a:buClr>
                <a:srgbClr val="202020"/>
              </a:buClr>
              <a:buSzPts val="2400"/>
              <a:buFont typeface="Arial"/>
              <a:buChar char="•"/>
            </a:pPr>
            <a:r>
              <a:rPr lang="en-US" sz="2200">
                <a:solidFill>
                  <a:srgbClr val="202020"/>
                </a:solidFill>
                <a:latin typeface="Lucida Sans"/>
                <a:ea typeface="Lucida Sans"/>
                <a:cs typeface="Lucida Sans"/>
                <a:sym typeface="Lucida Sans"/>
              </a:rPr>
              <a:t>Text structure that is less narrative and/or mixes structures</a:t>
            </a:r>
            <a:endParaRPr sz="2590">
              <a:solidFill>
                <a:srgbClr val="202020"/>
              </a:solidFill>
            </a:endParaRPr>
          </a:p>
        </p:txBody>
      </p:sp>
      <p:sp>
        <p:nvSpPr>
          <p:cNvPr id="279" name="Google Shape;279;p37"/>
          <p:cNvSpPr txBox="1">
            <a:spLocks noGrp="1"/>
          </p:cNvSpPr>
          <p:nvPr>
            <p:ph type="body" idx="1"/>
          </p:nvPr>
        </p:nvSpPr>
        <p:spPr>
          <a:xfrm>
            <a:off x="656825" y="1562650"/>
            <a:ext cx="7681800" cy="831900"/>
          </a:xfrm>
          <a:prstGeom prst="rect">
            <a:avLst/>
          </a:prstGeom>
          <a:noFill/>
          <a:ln>
            <a:noFill/>
          </a:ln>
        </p:spPr>
        <p:txBody>
          <a:bodyPr spcFirstLastPara="1" wrap="square" lIns="91425" tIns="45700" rIns="91425" bIns="45700" anchor="t" anchorCtr="0">
            <a:noAutofit/>
          </a:bodyPr>
          <a:lstStyle/>
          <a:p>
            <a:pPr marL="457200" lvl="0" indent="-381000" algn="l" rtl="0">
              <a:lnSpc>
                <a:spcPct val="125000"/>
              </a:lnSpc>
              <a:spcBef>
                <a:spcPts val="1176"/>
              </a:spcBef>
              <a:spcAft>
                <a:spcPts val="0"/>
              </a:spcAft>
              <a:buClr>
                <a:srgbClr val="202020"/>
              </a:buClr>
              <a:buSzPts val="2400"/>
              <a:buFont typeface="Arial"/>
              <a:buChar char="•"/>
            </a:pPr>
            <a:r>
              <a:rPr lang="en-US" sz="2200">
                <a:solidFill>
                  <a:srgbClr val="202020"/>
                </a:solidFill>
                <a:latin typeface="Lucida Sans"/>
                <a:ea typeface="Lucida Sans"/>
                <a:cs typeface="Lucida Sans"/>
                <a:sym typeface="Lucida Sans"/>
              </a:rPr>
              <a:t>Complex sentences</a:t>
            </a:r>
            <a:endParaRPr sz="2590">
              <a:solidFill>
                <a:srgbClr val="202020"/>
              </a:solidFill>
            </a:endParaRPr>
          </a:p>
        </p:txBody>
      </p:sp>
      <p:sp>
        <p:nvSpPr>
          <p:cNvPr id="280" name="Google Shape;280;p37"/>
          <p:cNvSpPr txBox="1">
            <a:spLocks noGrp="1"/>
          </p:cNvSpPr>
          <p:nvPr>
            <p:ph type="body" idx="1"/>
          </p:nvPr>
        </p:nvSpPr>
        <p:spPr>
          <a:xfrm>
            <a:off x="656825" y="4127550"/>
            <a:ext cx="7681800" cy="507000"/>
          </a:xfrm>
          <a:prstGeom prst="rect">
            <a:avLst/>
          </a:prstGeom>
          <a:noFill/>
          <a:ln>
            <a:noFill/>
          </a:ln>
        </p:spPr>
        <p:txBody>
          <a:bodyPr spcFirstLastPara="1" wrap="square" lIns="91425" tIns="45700" rIns="91425" bIns="45700" anchor="t" anchorCtr="0">
            <a:noAutofit/>
          </a:bodyPr>
          <a:lstStyle/>
          <a:p>
            <a:pPr marL="457200" lvl="0" indent="-381000" algn="l" rtl="0">
              <a:lnSpc>
                <a:spcPct val="125000"/>
              </a:lnSpc>
              <a:spcBef>
                <a:spcPts val="0"/>
              </a:spcBef>
              <a:spcAft>
                <a:spcPts val="0"/>
              </a:spcAft>
              <a:buClr>
                <a:srgbClr val="202020"/>
              </a:buClr>
              <a:buSzPts val="2400"/>
              <a:buFont typeface="Arial"/>
              <a:buChar char="•"/>
            </a:pPr>
            <a:r>
              <a:rPr lang="en-US" sz="2200">
                <a:solidFill>
                  <a:srgbClr val="202020"/>
                </a:solidFill>
                <a:latin typeface="Lucida Sans"/>
                <a:ea typeface="Lucida Sans"/>
                <a:cs typeface="Lucida Sans"/>
                <a:sym typeface="Lucida Sans"/>
              </a:rPr>
              <a:t>Uncommon vocabulary</a:t>
            </a:r>
            <a:endParaRPr sz="2590">
              <a:solidFill>
                <a:srgbClr val="20202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1000"/>
                                        <p:tgtEl>
                                          <p:spTgt spid="276"/>
                                        </p:tgtEl>
                                        <p:attrNameLst>
                                          <p:attrName>ppt_x</p:attrName>
                                        </p:attrNameLst>
                                      </p:cBhvr>
                                      <p:tavLst>
                                        <p:tav tm="0">
                                          <p:val>
                                            <p:strVal val="#ppt_x"/>
                                          </p:val>
                                        </p:tav>
                                        <p:tav tm="100000">
                                          <p:val>
                                            <p:strVal val="#ppt_x+1"/>
                                          </p:val>
                                        </p:tav>
                                      </p:tavLst>
                                    </p:anim>
                                    <p:set>
                                      <p:cBhvr>
                                        <p:cTn id="7" dur="1" fill="hold">
                                          <p:stCondLst>
                                            <p:cond delay="1000"/>
                                          </p:stCondLst>
                                        </p:cTn>
                                        <p:tgtEl>
                                          <p:spTgt spid="276"/>
                                        </p:tgtEl>
                                        <p:attrNameLst>
                                          <p:attrName>style.visibility</p:attrName>
                                        </p:attrNameLst>
                                      </p:cBhvr>
                                      <p:to>
                                        <p:strVal val="hidden"/>
                                      </p:to>
                                    </p:set>
                                  </p:childTnLst>
                                </p:cTn>
                              </p:par>
                              <p:par>
                                <p:cTn id="8" presetID="2" presetClass="exit" presetSubtype="8" fill="hold" nodeType="withEffect">
                                  <p:stCondLst>
                                    <p:cond delay="0"/>
                                  </p:stCondLst>
                                  <p:childTnLst>
                                    <p:anim calcmode="lin" valueType="num">
                                      <p:cBhvr additive="base">
                                        <p:cTn id="9" dur="1000"/>
                                        <p:tgtEl>
                                          <p:spTgt spid="278"/>
                                        </p:tgtEl>
                                        <p:attrNameLst>
                                          <p:attrName>ppt_x</p:attrName>
                                        </p:attrNameLst>
                                      </p:cBhvr>
                                      <p:tavLst>
                                        <p:tav tm="0">
                                          <p:val>
                                            <p:strVal val="#ppt_x"/>
                                          </p:val>
                                        </p:tav>
                                        <p:tav tm="100000">
                                          <p:val>
                                            <p:strVal val="#ppt_x-1"/>
                                          </p:val>
                                        </p:tav>
                                      </p:tavLst>
                                    </p:anim>
                                    <p:set>
                                      <p:cBhvr>
                                        <p:cTn id="10" dur="1" fill="hold">
                                          <p:stCondLst>
                                            <p:cond delay="1000"/>
                                          </p:stCondLst>
                                        </p:cTn>
                                        <p:tgtEl>
                                          <p:spTgt spid="278"/>
                                        </p:tgtEl>
                                        <p:attrNameLst>
                                          <p:attrName>style.visibility</p:attrName>
                                        </p:attrNameLst>
                                      </p:cBhvr>
                                      <p:to>
                                        <p:strVal val="hidden"/>
                                      </p:to>
                                    </p:set>
                                  </p:childTnLst>
                                </p:cTn>
                              </p:par>
                              <p:par>
                                <p:cTn id="11" presetID="2" presetClass="exit" presetSubtype="8" fill="hold" nodeType="withEffect">
                                  <p:stCondLst>
                                    <p:cond delay="0"/>
                                  </p:stCondLst>
                                  <p:childTnLst>
                                    <p:anim calcmode="lin" valueType="num">
                                      <p:cBhvr additive="base">
                                        <p:cTn id="12" dur="1000"/>
                                        <p:tgtEl>
                                          <p:spTgt spid="277"/>
                                        </p:tgtEl>
                                        <p:attrNameLst>
                                          <p:attrName>ppt_x</p:attrName>
                                        </p:attrNameLst>
                                      </p:cBhvr>
                                      <p:tavLst>
                                        <p:tav tm="0">
                                          <p:val>
                                            <p:strVal val="#ppt_x"/>
                                          </p:val>
                                        </p:tav>
                                        <p:tav tm="100000">
                                          <p:val>
                                            <p:strVal val="#ppt_x-1"/>
                                          </p:val>
                                        </p:tav>
                                      </p:tavLst>
                                    </p:anim>
                                    <p:set>
                                      <p:cBhvr>
                                        <p:cTn id="13" dur="1" fill="hold">
                                          <p:stCondLst>
                                            <p:cond delay="1000"/>
                                          </p:stCondLst>
                                        </p:cTn>
                                        <p:tgtEl>
                                          <p:spTgt spid="2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8"/>
          <p:cNvSpPr txBox="1">
            <a:spLocks noGrp="1"/>
          </p:cNvSpPr>
          <p:nvPr>
            <p:ph type="title"/>
          </p:nvPr>
        </p:nvSpPr>
        <p:spPr>
          <a:xfrm>
            <a:off x="381000" y="2829677"/>
            <a:ext cx="8280400" cy="90574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b="0" i="0" u="none" strike="noStrike" cap="none">
                <a:solidFill>
                  <a:schemeClr val="lt1"/>
                </a:solidFill>
                <a:latin typeface="Lucida Sans"/>
                <a:ea typeface="Lucida Sans"/>
                <a:cs typeface="Lucida Sans"/>
                <a:sym typeface="Lucida Sans"/>
              </a:rPr>
              <a:t>Section 2: </a:t>
            </a:r>
            <a:r>
              <a:rPr lang="en-US">
                <a:latin typeface="Lucida Sans"/>
                <a:ea typeface="Lucida Sans"/>
                <a:cs typeface="Lucida Sans"/>
                <a:sym typeface="Lucida Sans"/>
              </a:rPr>
              <a:t>What </a:t>
            </a:r>
            <a:r>
              <a:rPr lang="en-US" i="1">
                <a:latin typeface="Lucida Sans"/>
                <a:ea typeface="Lucida Sans"/>
                <a:cs typeface="Lucida Sans"/>
                <a:sym typeface="Lucida Sans"/>
              </a:rPr>
              <a:t>is </a:t>
            </a:r>
            <a:r>
              <a:rPr lang="en-US">
                <a:latin typeface="Lucida Sans"/>
                <a:ea typeface="Lucida Sans"/>
                <a:cs typeface="Lucida Sans"/>
                <a:sym typeface="Lucida Sans"/>
              </a:rPr>
              <a:t>the research base for (and for limiting) reading strategies?</a:t>
            </a:r>
            <a:r>
              <a:rPr lang="en-US" b="0" i="0" u="none" strike="noStrike" cap="none">
                <a:solidFill>
                  <a:schemeClr val="lt1"/>
                </a:solidFill>
                <a:latin typeface="Lucida Sans"/>
                <a:ea typeface="Lucida Sans"/>
                <a:cs typeface="Lucida Sans"/>
                <a:sym typeface="Lucida Sans"/>
              </a:rPr>
              <a:t> </a:t>
            </a:r>
            <a:endParaRPr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9"/>
          <p:cNvSpPr txBox="1">
            <a:spLocks noGrp="1"/>
          </p:cNvSpPr>
          <p:nvPr>
            <p:ph type="title"/>
          </p:nvPr>
        </p:nvSpPr>
        <p:spPr>
          <a:xfrm>
            <a:off x="628650" y="190500"/>
            <a:ext cx="7886700" cy="126759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a:p>
            <a:pPr marL="0" lvl="0" indent="0" algn="l" rtl="0">
              <a:lnSpc>
                <a:spcPct val="90000"/>
              </a:lnSpc>
              <a:spcBef>
                <a:spcPts val="0"/>
              </a:spcBef>
              <a:spcAft>
                <a:spcPts val="0"/>
              </a:spcAft>
              <a:buClr>
                <a:schemeClr val="dk1"/>
              </a:buClr>
              <a:buSzPts val="4400"/>
              <a:buFont typeface="Calibri"/>
              <a:buNone/>
            </a:pPr>
            <a:r>
              <a:rPr lang="en-US" sz="3200" i="1">
                <a:solidFill>
                  <a:srgbClr val="0070C0"/>
                </a:solidFill>
                <a:latin typeface="Lucida Sans"/>
                <a:ea typeface="Lucida Sans"/>
                <a:cs typeface="Lucida Sans"/>
                <a:sym typeface="Lucida Sans"/>
              </a:rPr>
              <a:t>Research Confirms That. . . </a:t>
            </a:r>
            <a:endParaRPr sz="2400"/>
          </a:p>
          <a:p>
            <a:pPr marL="0" lvl="0" indent="0" algn="l" rtl="0">
              <a:lnSpc>
                <a:spcPct val="90000"/>
              </a:lnSpc>
              <a:spcBef>
                <a:spcPts val="0"/>
              </a:spcBef>
              <a:spcAft>
                <a:spcPts val="0"/>
              </a:spcAft>
              <a:buClr>
                <a:schemeClr val="dk1"/>
              </a:buClr>
              <a:buSzPts val="4400"/>
              <a:buFont typeface="Calibri"/>
              <a:buNone/>
            </a:pPr>
            <a:endParaRPr sz="2400"/>
          </a:p>
          <a:p>
            <a:pPr marL="0" lvl="0" indent="0" algn="l" rtl="0">
              <a:lnSpc>
                <a:spcPct val="90000"/>
              </a:lnSpc>
              <a:spcBef>
                <a:spcPts val="0"/>
              </a:spcBef>
              <a:spcAft>
                <a:spcPts val="0"/>
              </a:spcAft>
              <a:buClr>
                <a:schemeClr val="dk1"/>
              </a:buClr>
              <a:buSzPts val="4400"/>
              <a:buFont typeface="Calibri"/>
              <a:buNone/>
            </a:pPr>
            <a:endParaRPr sz="2400"/>
          </a:p>
        </p:txBody>
      </p:sp>
      <p:sp>
        <p:nvSpPr>
          <p:cNvPr id="293" name="Google Shape;293;p39"/>
          <p:cNvSpPr txBox="1">
            <a:spLocks noGrp="1"/>
          </p:cNvSpPr>
          <p:nvPr>
            <p:ph type="body" idx="1"/>
          </p:nvPr>
        </p:nvSpPr>
        <p:spPr>
          <a:xfrm>
            <a:off x="628650" y="1458098"/>
            <a:ext cx="7886700" cy="5209402"/>
          </a:xfrm>
          <a:prstGeom prst="rect">
            <a:avLst/>
          </a:prstGeom>
          <a:noFill/>
          <a:ln>
            <a:noFill/>
          </a:ln>
        </p:spPr>
        <p:txBody>
          <a:bodyPr spcFirstLastPara="1" wrap="square" lIns="91425" tIns="45700" rIns="91425" bIns="45700" anchor="t" anchorCtr="0">
            <a:noAutofit/>
          </a:bodyPr>
          <a:lstStyle/>
          <a:p>
            <a:pPr marL="0" lvl="0" indent="0" algn="l" rtl="0">
              <a:lnSpc>
                <a:spcPct val="125000"/>
              </a:lnSpc>
              <a:spcBef>
                <a:spcPts val="1175"/>
              </a:spcBef>
              <a:spcAft>
                <a:spcPts val="0"/>
              </a:spcAft>
              <a:buSzPts val="1800"/>
              <a:buNone/>
            </a:pPr>
            <a:r>
              <a:rPr lang="en-US" sz="2200">
                <a:solidFill>
                  <a:schemeClr val="dk1"/>
                </a:solidFill>
                <a:latin typeface="Lucida Sans"/>
                <a:ea typeface="Lucida Sans"/>
                <a:cs typeface="Lucida Sans"/>
                <a:sym typeface="Lucida Sans"/>
              </a:rPr>
              <a:t>These strategies should be activated when a text stops making sense and to build deep understanding:</a:t>
            </a:r>
            <a:endParaRPr sz="2200">
              <a:solidFill>
                <a:schemeClr val="dk1"/>
              </a:solidFill>
              <a:latin typeface="Lucida Sans"/>
              <a:ea typeface="Lucida Sans"/>
              <a:cs typeface="Lucida Sans"/>
              <a:sym typeface="Lucida Sans"/>
            </a:endParaRPr>
          </a:p>
          <a:p>
            <a:pPr marL="457200" lvl="0" indent="-381000" algn="l" rtl="0">
              <a:lnSpc>
                <a:spcPct val="125000"/>
              </a:lnSpc>
              <a:spcBef>
                <a:spcPts val="1200"/>
              </a:spcBef>
              <a:spcAft>
                <a:spcPts val="0"/>
              </a:spcAft>
              <a:buClr>
                <a:srgbClr val="000000"/>
              </a:buClr>
              <a:buSzPts val="2400"/>
              <a:buFont typeface="Arial"/>
              <a:buChar char="•"/>
            </a:pPr>
            <a:r>
              <a:rPr lang="en-US" sz="2200">
                <a:solidFill>
                  <a:srgbClr val="000000"/>
                </a:solidFill>
                <a:latin typeface="Lucida Sans"/>
                <a:ea typeface="Lucida Sans"/>
                <a:cs typeface="Lucida Sans"/>
                <a:sym typeface="Lucida Sans"/>
              </a:rPr>
              <a:t>Monitoring your own understanding of text</a:t>
            </a:r>
            <a:endParaRPr sz="2200">
              <a:solidFill>
                <a:srgbClr val="000000"/>
              </a:solidFill>
              <a:latin typeface="Lucida Sans"/>
              <a:ea typeface="Lucida Sans"/>
              <a:cs typeface="Lucida Sans"/>
              <a:sym typeface="Lucida Sans"/>
            </a:endParaRPr>
          </a:p>
          <a:p>
            <a:pPr marL="457200" lvl="0" indent="-381000" algn="l" rtl="0">
              <a:lnSpc>
                <a:spcPct val="125000"/>
              </a:lnSpc>
              <a:spcBef>
                <a:spcPts val="1800"/>
              </a:spcBef>
              <a:spcAft>
                <a:spcPts val="0"/>
              </a:spcAft>
              <a:buClr>
                <a:srgbClr val="000000"/>
              </a:buClr>
              <a:buSzPts val="2400"/>
              <a:buFont typeface="Arial"/>
              <a:buChar char="•"/>
            </a:pPr>
            <a:r>
              <a:rPr lang="en-US" sz="2200">
                <a:solidFill>
                  <a:srgbClr val="000000"/>
                </a:solidFill>
                <a:latin typeface="Lucida Sans"/>
                <a:ea typeface="Lucida Sans"/>
                <a:cs typeface="Lucida Sans"/>
                <a:sym typeface="Lucida Sans"/>
              </a:rPr>
              <a:t>Questioning the text as you read</a:t>
            </a:r>
            <a:endParaRPr sz="2200">
              <a:solidFill>
                <a:srgbClr val="000000"/>
              </a:solidFill>
              <a:latin typeface="Lucida Sans"/>
              <a:ea typeface="Lucida Sans"/>
              <a:cs typeface="Lucida Sans"/>
              <a:sym typeface="Lucida Sans"/>
            </a:endParaRPr>
          </a:p>
          <a:p>
            <a:pPr marL="457200" lvl="0" indent="-381000" algn="l" rtl="0">
              <a:lnSpc>
                <a:spcPct val="125000"/>
              </a:lnSpc>
              <a:spcBef>
                <a:spcPts val="1800"/>
              </a:spcBef>
              <a:spcAft>
                <a:spcPts val="0"/>
              </a:spcAft>
              <a:buClr>
                <a:srgbClr val="000000"/>
              </a:buClr>
              <a:buSzPts val="2400"/>
              <a:buFont typeface="Arial"/>
              <a:buChar char="•"/>
            </a:pPr>
            <a:r>
              <a:rPr lang="en-US" sz="2200">
                <a:solidFill>
                  <a:srgbClr val="000000"/>
                </a:solidFill>
                <a:latin typeface="Lucida Sans"/>
                <a:ea typeface="Lucida Sans"/>
                <a:cs typeface="Lucida Sans"/>
                <a:sym typeface="Lucida Sans"/>
              </a:rPr>
              <a:t>Summarizing </a:t>
            </a:r>
            <a:r>
              <a:rPr lang="en-US" sz="2200" i="1">
                <a:solidFill>
                  <a:srgbClr val="000000"/>
                </a:solidFill>
                <a:latin typeface="Lucida Sans"/>
                <a:ea typeface="Lucida Sans"/>
                <a:cs typeface="Lucida Sans"/>
                <a:sym typeface="Lucida Sans"/>
              </a:rPr>
              <a:t>while </a:t>
            </a:r>
            <a:r>
              <a:rPr lang="en-US" sz="2200" i="0">
                <a:solidFill>
                  <a:srgbClr val="000000"/>
                </a:solidFill>
                <a:latin typeface="Lucida Sans"/>
                <a:ea typeface="Lucida Sans"/>
                <a:cs typeface="Lucida Sans"/>
                <a:sym typeface="Lucida Sans"/>
              </a:rPr>
              <a:t>reading</a:t>
            </a:r>
            <a:endParaRPr sz="2200">
              <a:solidFill>
                <a:srgbClr val="000000"/>
              </a:solidFill>
              <a:latin typeface="Lucida Sans"/>
              <a:ea typeface="Lucida Sans"/>
              <a:cs typeface="Lucida Sans"/>
              <a:sym typeface="Lucida Sans"/>
            </a:endParaRPr>
          </a:p>
          <a:p>
            <a:pPr marL="457200" lvl="0" indent="-381000" algn="l" rtl="0">
              <a:lnSpc>
                <a:spcPct val="125000"/>
              </a:lnSpc>
              <a:spcBef>
                <a:spcPts val="1800"/>
              </a:spcBef>
              <a:spcAft>
                <a:spcPts val="0"/>
              </a:spcAft>
              <a:buClr>
                <a:srgbClr val="000000"/>
              </a:buClr>
              <a:buSzPts val="2400"/>
              <a:buFont typeface="Arial"/>
              <a:buChar char="•"/>
            </a:pPr>
            <a:r>
              <a:rPr lang="en-US" sz="2200" i="0">
                <a:solidFill>
                  <a:srgbClr val="000000"/>
                </a:solidFill>
                <a:latin typeface="Lucida Sans"/>
                <a:ea typeface="Lucida Sans"/>
                <a:cs typeface="Lucida Sans"/>
                <a:sym typeface="Lucida Sans"/>
              </a:rPr>
              <a:t>Paraphrasing sections of text</a:t>
            </a:r>
            <a:endParaRPr sz="2200">
              <a:solidFill>
                <a:srgbClr val="000000"/>
              </a:solidFill>
              <a:latin typeface="Lucida Sans"/>
              <a:ea typeface="Lucida Sans"/>
              <a:cs typeface="Lucida Sans"/>
              <a:sym typeface="Lucida Sans"/>
            </a:endParaRPr>
          </a:p>
          <a:p>
            <a:pPr marL="228600" lvl="0" indent="-50800" algn="l" rtl="0">
              <a:lnSpc>
                <a:spcPct val="90000"/>
              </a:lnSpc>
              <a:spcBef>
                <a:spcPts val="1600"/>
              </a:spcBef>
              <a:spcAft>
                <a:spcPts val="0"/>
              </a:spcAft>
              <a:buSzPts val="2800"/>
              <a:buNone/>
            </a:pPr>
            <a:endParaRPr sz="2000">
              <a:latin typeface="Lucida Sans"/>
              <a:ea typeface="Lucida Sans"/>
              <a:cs typeface="Lucida Sans"/>
              <a:sym typeface="Lucida Sans"/>
            </a:endParaRPr>
          </a:p>
          <a:p>
            <a:pPr marL="228600" lvl="0" indent="-50800" algn="l" rtl="0">
              <a:lnSpc>
                <a:spcPct val="90000"/>
              </a:lnSpc>
              <a:spcBef>
                <a:spcPts val="1000"/>
              </a:spcBef>
              <a:spcAft>
                <a:spcPts val="0"/>
              </a:spcAft>
              <a:buSzPts val="2800"/>
              <a:buNone/>
            </a:pPr>
            <a:r>
              <a:rPr lang="en-US" sz="2000">
                <a:latin typeface="Lucida Sans"/>
                <a:ea typeface="Lucida Sans"/>
                <a:cs typeface="Lucida Sans"/>
                <a:sym typeface="Lucida Sans"/>
              </a:rPr>
              <a:t>(McNamara, 2010)</a:t>
            </a:r>
            <a:endParaRPr sz="2000" i="1">
              <a:latin typeface="Lucida Sans"/>
              <a:ea typeface="Lucida Sans"/>
              <a:cs typeface="Lucida Sans"/>
              <a:sym typeface="Lucida Sans"/>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3">
                                            <p:txEl>
                                              <p:pRg st="0" end="0"/>
                                            </p:txEl>
                                          </p:spTgt>
                                        </p:tgtEl>
                                        <p:attrNameLst>
                                          <p:attrName>style.visibility</p:attrName>
                                        </p:attrNameLst>
                                      </p:cBhvr>
                                      <p:to>
                                        <p:strVal val="visible"/>
                                      </p:to>
                                    </p:set>
                                    <p:anim calcmode="lin" valueType="num">
                                      <p:cBhvr additive="base">
                                        <p:cTn id="7" dur="500"/>
                                        <p:tgtEl>
                                          <p:spTgt spid="2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3">
                                            <p:txEl>
                                              <p:pRg st="1" end="1"/>
                                            </p:txEl>
                                          </p:spTgt>
                                        </p:tgtEl>
                                        <p:attrNameLst>
                                          <p:attrName>style.visibility</p:attrName>
                                        </p:attrNameLst>
                                      </p:cBhvr>
                                      <p:to>
                                        <p:strVal val="visible"/>
                                      </p:to>
                                    </p:set>
                                    <p:anim calcmode="lin" valueType="num">
                                      <p:cBhvr additive="base">
                                        <p:cTn id="12" dur="500"/>
                                        <p:tgtEl>
                                          <p:spTgt spid="29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3">
                                            <p:txEl>
                                              <p:pRg st="2" end="2"/>
                                            </p:txEl>
                                          </p:spTgt>
                                        </p:tgtEl>
                                        <p:attrNameLst>
                                          <p:attrName>style.visibility</p:attrName>
                                        </p:attrNameLst>
                                      </p:cBhvr>
                                      <p:to>
                                        <p:strVal val="visible"/>
                                      </p:to>
                                    </p:set>
                                    <p:anim calcmode="lin" valueType="num">
                                      <p:cBhvr additive="base">
                                        <p:cTn id="17" dur="500"/>
                                        <p:tgtEl>
                                          <p:spTgt spid="29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3">
                                            <p:txEl>
                                              <p:pRg st="3" end="3"/>
                                            </p:txEl>
                                          </p:spTgt>
                                        </p:tgtEl>
                                        <p:attrNameLst>
                                          <p:attrName>style.visibility</p:attrName>
                                        </p:attrNameLst>
                                      </p:cBhvr>
                                      <p:to>
                                        <p:strVal val="visible"/>
                                      </p:to>
                                    </p:set>
                                    <p:anim calcmode="lin" valueType="num">
                                      <p:cBhvr additive="base">
                                        <p:cTn id="22" dur="500"/>
                                        <p:tgtEl>
                                          <p:spTgt spid="29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3">
                                            <p:txEl>
                                              <p:pRg st="4" end="4"/>
                                            </p:txEl>
                                          </p:spTgt>
                                        </p:tgtEl>
                                        <p:attrNameLst>
                                          <p:attrName>style.visibility</p:attrName>
                                        </p:attrNameLst>
                                      </p:cBhvr>
                                      <p:to>
                                        <p:strVal val="visible"/>
                                      </p:to>
                                    </p:set>
                                    <p:anim calcmode="lin" valueType="num">
                                      <p:cBhvr additive="base">
                                        <p:cTn id="27" dur="500"/>
                                        <p:tgtEl>
                                          <p:spTgt spid="29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93">
                                            <p:txEl>
                                              <p:pRg st="5" end="5"/>
                                            </p:txEl>
                                          </p:spTgt>
                                        </p:tgtEl>
                                        <p:attrNameLst>
                                          <p:attrName>style.visibility</p:attrName>
                                        </p:attrNameLst>
                                      </p:cBhvr>
                                      <p:to>
                                        <p:strVal val="visible"/>
                                      </p:to>
                                    </p:set>
                                    <p:anim calcmode="lin" valueType="num">
                                      <p:cBhvr additive="base">
                                        <p:cTn id="32" dur="500"/>
                                        <p:tgtEl>
                                          <p:spTgt spid="29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3">
                                            <p:txEl>
                                              <p:pRg st="6" end="6"/>
                                            </p:txEl>
                                          </p:spTgt>
                                        </p:tgtEl>
                                        <p:attrNameLst>
                                          <p:attrName>style.visibility</p:attrName>
                                        </p:attrNameLst>
                                      </p:cBhvr>
                                      <p:to>
                                        <p:strVal val="visible"/>
                                      </p:to>
                                    </p:set>
                                    <p:anim calcmode="lin" valueType="num">
                                      <p:cBhvr additive="base">
                                        <p:cTn id="37" dur="500"/>
                                        <p:tgtEl>
                                          <p:spTgt spid="29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93">
                                            <p:txEl>
                                              <p:pRg st="7" end="7"/>
                                            </p:txEl>
                                          </p:spTgt>
                                        </p:tgtEl>
                                        <p:attrNameLst>
                                          <p:attrName>style.visibility</p:attrName>
                                        </p:attrNameLst>
                                      </p:cBhvr>
                                      <p:to>
                                        <p:strVal val="visible"/>
                                      </p:to>
                                    </p:set>
                                    <p:anim calcmode="lin" valueType="num">
                                      <p:cBhvr additive="base">
                                        <p:cTn id="42" dur="500"/>
                                        <p:tgtEl>
                                          <p:spTgt spid="29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1"/>
          <p:cNvSpPr/>
          <p:nvPr/>
        </p:nvSpPr>
        <p:spPr>
          <a:xfrm>
            <a:off x="1819953" y="6203305"/>
            <a:ext cx="4872000" cy="598500"/>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Lucida Sans"/>
              <a:ea typeface="Lucida Sans"/>
              <a:cs typeface="Lucida Sans"/>
              <a:sym typeface="Lucida Sans"/>
            </a:endParaRPr>
          </a:p>
        </p:txBody>
      </p:sp>
      <p:sp>
        <p:nvSpPr>
          <p:cNvPr id="307" name="Google Shape;307;p41"/>
          <p:cNvSpPr txBox="1">
            <a:spLocks noGrp="1"/>
          </p:cNvSpPr>
          <p:nvPr>
            <p:ph type="body" idx="1"/>
          </p:nvPr>
        </p:nvSpPr>
        <p:spPr>
          <a:xfrm>
            <a:off x="652000" y="1550504"/>
            <a:ext cx="7945800" cy="495212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60"/>
              </a:spcBef>
              <a:spcAft>
                <a:spcPts val="0"/>
              </a:spcAft>
              <a:buClr>
                <a:srgbClr val="3F3F39"/>
              </a:buClr>
              <a:buSzPts val="2400"/>
              <a:buNone/>
            </a:pPr>
            <a:r>
              <a:rPr lang="en-US" sz="2200" dirty="0">
                <a:solidFill>
                  <a:schemeClr val="dk1"/>
                </a:solidFill>
                <a:latin typeface="Lucida Sans"/>
                <a:ea typeface="Lucida Sans"/>
                <a:cs typeface="Lucida Sans"/>
                <a:sym typeface="Lucida Sans"/>
              </a:rPr>
              <a:t>Tested three approaches in a low-performing urban school. 5</a:t>
            </a:r>
            <a:r>
              <a:rPr lang="en-US" sz="2200" baseline="30000" dirty="0">
                <a:solidFill>
                  <a:schemeClr val="dk1"/>
                </a:solidFill>
                <a:latin typeface="Lucida Sans"/>
                <a:ea typeface="Lucida Sans"/>
                <a:cs typeface="Lucida Sans"/>
                <a:sym typeface="Lucida Sans"/>
              </a:rPr>
              <a:t>th</a:t>
            </a:r>
            <a:r>
              <a:rPr lang="en-US" sz="2200" dirty="0">
                <a:solidFill>
                  <a:schemeClr val="dk1"/>
                </a:solidFill>
                <a:latin typeface="Lucida Sans"/>
                <a:ea typeface="Lucida Sans"/>
                <a:cs typeface="Lucida Sans"/>
                <a:sym typeface="Lucida Sans"/>
              </a:rPr>
              <a:t> grade students were assigned to either:</a:t>
            </a:r>
            <a:endParaRPr dirty="0"/>
          </a:p>
          <a:p>
            <a:pPr marL="0" lvl="0" indent="0" algn="l" rtl="0">
              <a:lnSpc>
                <a:spcPct val="100000"/>
              </a:lnSpc>
              <a:spcBef>
                <a:spcPts val="560"/>
              </a:spcBef>
              <a:spcAft>
                <a:spcPts val="0"/>
              </a:spcAft>
              <a:buClr>
                <a:srgbClr val="3F3F39"/>
              </a:buClr>
              <a:buSzPts val="2400"/>
              <a:buNone/>
            </a:pPr>
            <a:endParaRPr sz="2200" dirty="0">
              <a:latin typeface="Lucida Sans"/>
              <a:ea typeface="Lucida Sans"/>
              <a:cs typeface="Lucida Sans"/>
              <a:sym typeface="Lucida Sans"/>
            </a:endParaRPr>
          </a:p>
          <a:p>
            <a:pPr marL="457200" lvl="0" indent="-381000" algn="l" rtl="0">
              <a:lnSpc>
                <a:spcPct val="100000"/>
              </a:lnSpc>
              <a:spcBef>
                <a:spcPts val="560"/>
              </a:spcBef>
              <a:spcAft>
                <a:spcPts val="0"/>
              </a:spcAft>
              <a:buClr>
                <a:schemeClr val="accent4"/>
              </a:buClr>
              <a:buSzPts val="2400"/>
              <a:buFont typeface="Lucida Sans"/>
              <a:buAutoNum type="arabicPeriod"/>
            </a:pPr>
            <a:r>
              <a:rPr lang="en-US" sz="2200" i="1" dirty="0">
                <a:solidFill>
                  <a:schemeClr val="accent4"/>
                </a:solidFill>
                <a:latin typeface="Lucida Sans"/>
                <a:ea typeface="Lucida Sans"/>
                <a:cs typeface="Lucida Sans"/>
                <a:sym typeface="Lucida Sans"/>
              </a:rPr>
              <a:t>Control Group  </a:t>
            </a:r>
            <a:r>
              <a:rPr lang="en-US" sz="2200" dirty="0">
                <a:solidFill>
                  <a:schemeClr val="tx1">
                    <a:lumMod val="65000"/>
                    <a:lumOff val="35000"/>
                  </a:schemeClr>
                </a:solidFill>
                <a:latin typeface="Lucida Sans"/>
                <a:ea typeface="Lucida Sans"/>
                <a:cs typeface="Lucida Sans"/>
                <a:sym typeface="Lucida Sans"/>
              </a:rPr>
              <a:t>(traditional basal) </a:t>
            </a:r>
            <a:endParaRPr sz="2200" dirty="0">
              <a:solidFill>
                <a:schemeClr val="tx1">
                  <a:lumMod val="65000"/>
                  <a:lumOff val="35000"/>
                </a:schemeClr>
              </a:solidFill>
              <a:latin typeface="Lucida Sans"/>
              <a:ea typeface="Lucida Sans"/>
              <a:cs typeface="Lucida Sans"/>
              <a:sym typeface="Lucida Sans"/>
            </a:endParaRPr>
          </a:p>
          <a:p>
            <a:pPr marL="457200" lvl="0" indent="0" algn="l" rtl="0">
              <a:lnSpc>
                <a:spcPct val="100000"/>
              </a:lnSpc>
              <a:spcBef>
                <a:spcPts val="560"/>
              </a:spcBef>
              <a:spcAft>
                <a:spcPts val="0"/>
              </a:spcAft>
              <a:buSzPts val="1800"/>
              <a:buNone/>
            </a:pPr>
            <a:r>
              <a:rPr lang="en-US" sz="2200" i="1" dirty="0">
                <a:latin typeface="Lucida Sans"/>
                <a:ea typeface="Lucida Sans"/>
                <a:cs typeface="Lucida Sans"/>
                <a:sym typeface="Lucida Sans"/>
              </a:rPr>
              <a:t>    or</a:t>
            </a:r>
            <a:endParaRPr sz="2200" dirty="0">
              <a:latin typeface="Lucida Sans"/>
              <a:ea typeface="Lucida Sans"/>
              <a:cs typeface="Lucida Sans"/>
              <a:sym typeface="Lucida Sans"/>
            </a:endParaRPr>
          </a:p>
          <a:p>
            <a:pPr marL="76200" lvl="0" indent="0" algn="l" rtl="0">
              <a:lnSpc>
                <a:spcPct val="100000"/>
              </a:lnSpc>
              <a:spcBef>
                <a:spcPts val="560"/>
              </a:spcBef>
              <a:spcAft>
                <a:spcPts val="0"/>
              </a:spcAft>
              <a:buClr>
                <a:schemeClr val="accent1"/>
              </a:buClr>
              <a:buSzPts val="2400"/>
              <a:buNone/>
            </a:pPr>
            <a:r>
              <a:rPr lang="en-US" sz="2200" i="1" dirty="0">
                <a:solidFill>
                  <a:schemeClr val="accent1"/>
                </a:solidFill>
                <a:latin typeface="Lucida Sans"/>
                <a:ea typeface="Lucida Sans"/>
                <a:cs typeface="Lucida Sans"/>
                <a:sym typeface="Lucida Sans"/>
              </a:rPr>
              <a:t>2. Strategies Focus</a:t>
            </a:r>
            <a:endParaRPr sz="2200" dirty="0">
              <a:latin typeface="Lucida Sans"/>
              <a:ea typeface="Lucida Sans"/>
              <a:cs typeface="Lucida Sans"/>
              <a:sym typeface="Lucida Sans"/>
            </a:endParaRPr>
          </a:p>
          <a:p>
            <a:pPr marL="457200" lvl="0" indent="0" algn="l" rtl="0">
              <a:lnSpc>
                <a:spcPct val="100000"/>
              </a:lnSpc>
              <a:spcBef>
                <a:spcPts val="560"/>
              </a:spcBef>
              <a:spcAft>
                <a:spcPts val="0"/>
              </a:spcAft>
              <a:buSzPts val="1800"/>
              <a:buNone/>
            </a:pPr>
            <a:r>
              <a:rPr lang="en-US" sz="2200" i="1" dirty="0">
                <a:latin typeface="Lucida Sans"/>
                <a:ea typeface="Lucida Sans"/>
                <a:cs typeface="Lucida Sans"/>
                <a:sym typeface="Lucida Sans"/>
              </a:rPr>
              <a:t>    or</a:t>
            </a:r>
            <a:endParaRPr sz="2200" dirty="0">
              <a:latin typeface="Lucida Sans"/>
              <a:ea typeface="Lucida Sans"/>
              <a:cs typeface="Lucida Sans"/>
              <a:sym typeface="Lucida Sans"/>
            </a:endParaRPr>
          </a:p>
          <a:p>
            <a:pPr marL="76200" lvl="0" indent="0" algn="l" rtl="0">
              <a:lnSpc>
                <a:spcPct val="100000"/>
              </a:lnSpc>
              <a:spcBef>
                <a:spcPts val="560"/>
              </a:spcBef>
              <a:spcAft>
                <a:spcPts val="0"/>
              </a:spcAft>
              <a:buSzPts val="2400"/>
              <a:buNone/>
            </a:pPr>
            <a:r>
              <a:rPr lang="en-US" sz="2200" i="1" dirty="0">
                <a:solidFill>
                  <a:srgbClr val="7030A0"/>
                </a:solidFill>
                <a:latin typeface="Lucida Sans"/>
                <a:ea typeface="Lucida Sans"/>
                <a:cs typeface="Lucida Sans"/>
                <a:sym typeface="Lucida Sans"/>
              </a:rPr>
              <a:t>3. Content Focus</a:t>
            </a:r>
            <a:r>
              <a:rPr lang="en-US" sz="2200" dirty="0">
                <a:latin typeface="Lucida Sans"/>
                <a:ea typeface="Lucida Sans"/>
                <a:cs typeface="Lucida Sans"/>
                <a:sym typeface="Lucida Sans"/>
              </a:rPr>
              <a:t> </a:t>
            </a:r>
            <a:r>
              <a:rPr lang="en-US" sz="2200" i="1" dirty="0">
                <a:solidFill>
                  <a:srgbClr val="7030A0"/>
                </a:solidFill>
                <a:latin typeface="Lucida Sans"/>
                <a:ea typeface="Lucida Sans"/>
                <a:cs typeface="Lucida Sans"/>
                <a:sym typeface="Lucida Sans"/>
              </a:rPr>
              <a:t>(Evidence) </a:t>
            </a:r>
            <a:endParaRPr sz="2200" i="1" dirty="0">
              <a:solidFill>
                <a:srgbClr val="7030A0"/>
              </a:solidFill>
              <a:latin typeface="Lucida Sans"/>
              <a:ea typeface="Lucida Sans"/>
              <a:cs typeface="Lucida Sans"/>
              <a:sym typeface="Lucida Sans"/>
            </a:endParaRPr>
          </a:p>
        </p:txBody>
      </p:sp>
      <p:sp>
        <p:nvSpPr>
          <p:cNvPr id="308" name="Google Shape;308;p41"/>
          <p:cNvSpPr txBox="1"/>
          <p:nvPr/>
        </p:nvSpPr>
        <p:spPr>
          <a:xfrm>
            <a:off x="652000" y="-68400"/>
            <a:ext cx="7776300" cy="1742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2800"/>
              <a:buFont typeface="Lucida Sans"/>
              <a:buNone/>
            </a:pPr>
            <a:r>
              <a:rPr lang="en-US" sz="3200" b="0" i="1" u="none" strike="noStrike" cap="none">
                <a:solidFill>
                  <a:srgbClr val="0070C0"/>
                </a:solidFill>
                <a:latin typeface="Lucida Sans"/>
                <a:ea typeface="Lucida Sans"/>
                <a:cs typeface="Lucida Sans"/>
                <a:sym typeface="Lucida Sans"/>
              </a:rPr>
              <a:t>Research By McKeown, Beck, and Blake (2009)...</a:t>
            </a:r>
            <a:endParaRPr sz="3200" b="0" i="1" u="none" strike="noStrike" cap="none">
              <a:solidFill>
                <a:srgbClr val="0070C0"/>
              </a:solidFill>
              <a:latin typeface="Lucida Sans"/>
              <a:ea typeface="Lucida Sans"/>
              <a:cs typeface="Lucida Sans"/>
              <a:sym typeface="Lucida Sans"/>
            </a:endParaRPr>
          </a:p>
        </p:txBody>
      </p:sp>
      <p:pic>
        <p:nvPicPr>
          <p:cNvPr id="309" name="Google Shape;309;p41"/>
          <p:cNvPicPr preferRelativeResize="0"/>
          <p:nvPr/>
        </p:nvPicPr>
        <p:blipFill rotWithShape="1">
          <a:blip r:embed="rId3">
            <a:alphaModFix/>
          </a:blip>
          <a:srcRect/>
          <a:stretch/>
        </p:blipFill>
        <p:spPr>
          <a:xfrm>
            <a:off x="4898229" y="3214002"/>
            <a:ext cx="3593771" cy="739675"/>
          </a:xfrm>
          <a:prstGeom prst="rect">
            <a:avLst/>
          </a:prstGeom>
          <a:noFill/>
          <a:ln w="19050" cap="sq" cmpd="sng">
            <a:solidFill>
              <a:schemeClr val="accent1"/>
            </a:solidFill>
            <a:prstDash val="solid"/>
            <a:miter lim="800000"/>
            <a:headEnd type="none" w="sm" len="sm"/>
            <a:tailEnd type="none" w="sm" len="sm"/>
          </a:ln>
          <a:effectLst>
            <a:outerShdw blurRad="50800" dist="38100" dir="2700000" algn="tl" rotWithShape="0">
              <a:srgbClr val="000000">
                <a:alpha val="42745"/>
              </a:srgbClr>
            </a:outerShdw>
          </a:effectLst>
        </p:spPr>
      </p:pic>
      <p:sp>
        <p:nvSpPr>
          <p:cNvPr id="310" name="Google Shape;310;p41"/>
          <p:cNvSpPr txBox="1"/>
          <p:nvPr/>
        </p:nvSpPr>
        <p:spPr>
          <a:xfrm>
            <a:off x="5009303" y="4267200"/>
            <a:ext cx="3482697" cy="1484243"/>
          </a:xfrm>
          <a:prstGeom prst="rect">
            <a:avLst/>
          </a:prstGeom>
          <a:noFill/>
          <a:ln w="19050"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595959"/>
                </a:solidFill>
                <a:latin typeface="Century Schoolbook"/>
                <a:ea typeface="Century Schoolbook"/>
                <a:cs typeface="Century Schoolbook"/>
                <a:sym typeface="Century Schoolbook"/>
              </a:rPr>
              <a:t>Teacher: What’s going on here? How does that connect to what we read earlier?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595959"/>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595959"/>
                </a:solidFill>
                <a:latin typeface="Century Schoolbook"/>
                <a:ea typeface="Century Schoolbook"/>
                <a:cs typeface="Century Schoolbook"/>
                <a:sym typeface="Century Schoolbook"/>
              </a:rPr>
              <a:t>Teacher: Can anyone add to that? What does that mean?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2"/>
          <p:cNvSpPr txBox="1">
            <a:spLocks noGrp="1"/>
          </p:cNvSpPr>
          <p:nvPr>
            <p:ph type="title"/>
          </p:nvPr>
        </p:nvSpPr>
        <p:spPr>
          <a:xfrm>
            <a:off x="286500" y="0"/>
            <a:ext cx="8559000" cy="1460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F3F39"/>
              </a:buClr>
              <a:buSzPts val="2800"/>
              <a:buFont typeface="Lucida Sans"/>
              <a:buNone/>
            </a:pPr>
            <a:r>
              <a:rPr lang="en-US" sz="2800">
                <a:solidFill>
                  <a:srgbClr val="3F3F39"/>
                </a:solidFill>
                <a:latin typeface="Lucida Sans"/>
                <a:ea typeface="Lucida Sans"/>
                <a:cs typeface="Lucida Sans"/>
                <a:sym typeface="Lucida Sans"/>
              </a:rPr>
              <a:t> </a:t>
            </a:r>
            <a:r>
              <a:rPr lang="en-US" sz="3200" i="1">
                <a:solidFill>
                  <a:srgbClr val="0070C0"/>
                </a:solidFill>
                <a:latin typeface="Lucida Sans"/>
                <a:ea typeface="Lucida Sans"/>
                <a:cs typeface="Lucida Sans"/>
                <a:sym typeface="Lucida Sans"/>
              </a:rPr>
              <a:t>Research Confirms That. . .</a:t>
            </a:r>
            <a:endParaRPr sz="3200" i="1">
              <a:solidFill>
                <a:srgbClr val="0070C0"/>
              </a:solidFill>
              <a:latin typeface="Lucida Sans"/>
              <a:ea typeface="Lucida Sans"/>
              <a:cs typeface="Lucida Sans"/>
              <a:sym typeface="Lucida Sans"/>
            </a:endParaRPr>
          </a:p>
          <a:p>
            <a:pPr marL="0" lvl="0" indent="0" algn="l" rtl="0">
              <a:lnSpc>
                <a:spcPct val="100000"/>
              </a:lnSpc>
              <a:spcBef>
                <a:spcPts val="0"/>
              </a:spcBef>
              <a:spcAft>
                <a:spcPts val="0"/>
              </a:spcAft>
              <a:buClr>
                <a:srgbClr val="3F3F39"/>
              </a:buClr>
              <a:buSzPts val="2800"/>
              <a:buFont typeface="Lucida Sans"/>
              <a:buNone/>
            </a:pPr>
            <a:endParaRPr sz="1000" i="1">
              <a:solidFill>
                <a:srgbClr val="0070C0"/>
              </a:solidFill>
              <a:latin typeface="Lucida Sans"/>
              <a:ea typeface="Lucida Sans"/>
              <a:cs typeface="Lucida Sans"/>
              <a:sym typeface="Lucida Sans"/>
            </a:endParaRPr>
          </a:p>
        </p:txBody>
      </p:sp>
      <p:sp>
        <p:nvSpPr>
          <p:cNvPr id="317" name="Google Shape;317;p42"/>
          <p:cNvSpPr txBox="1">
            <a:spLocks noGrp="1"/>
          </p:cNvSpPr>
          <p:nvPr>
            <p:ph type="body" idx="1"/>
          </p:nvPr>
        </p:nvSpPr>
        <p:spPr>
          <a:xfrm>
            <a:off x="490330" y="1364974"/>
            <a:ext cx="8653670" cy="5493201"/>
          </a:xfrm>
          <a:prstGeom prst="rect">
            <a:avLst/>
          </a:prstGeom>
          <a:noFill/>
          <a:ln>
            <a:noFill/>
          </a:ln>
        </p:spPr>
        <p:txBody>
          <a:bodyPr spcFirstLastPara="1" wrap="square" lIns="91425" tIns="45700" rIns="91425" bIns="45700" anchor="t" anchorCtr="0">
            <a:noAutofit/>
          </a:bodyPr>
          <a:lstStyle/>
          <a:p>
            <a:pPr marL="342900" lvl="0" indent="-342900" algn="l" rtl="0">
              <a:lnSpc>
                <a:spcPct val="125000"/>
              </a:lnSpc>
              <a:spcBef>
                <a:spcPts val="1175"/>
              </a:spcBef>
              <a:spcAft>
                <a:spcPts val="0"/>
              </a:spcAft>
              <a:buClr>
                <a:srgbClr val="000000"/>
              </a:buClr>
              <a:buSzPts val="2400"/>
              <a:buNone/>
            </a:pPr>
            <a:r>
              <a:rPr lang="en-US" sz="2200" i="1">
                <a:solidFill>
                  <a:schemeClr val="dk1"/>
                </a:solidFill>
                <a:latin typeface="Lucida Sans"/>
                <a:ea typeface="Lucida Sans"/>
                <a:cs typeface="Lucida Sans"/>
                <a:sym typeface="Lucida Sans"/>
              </a:rPr>
              <a:t>With the </a:t>
            </a:r>
            <a:r>
              <a:rPr lang="en-US" sz="2200" i="1">
                <a:solidFill>
                  <a:srgbClr val="7030A0"/>
                </a:solidFill>
                <a:latin typeface="Lucida Sans"/>
                <a:ea typeface="Lucida Sans"/>
                <a:cs typeface="Lucida Sans"/>
                <a:sym typeface="Lucida Sans"/>
              </a:rPr>
              <a:t>content approach, </a:t>
            </a:r>
            <a:r>
              <a:rPr lang="en-US" sz="2200">
                <a:solidFill>
                  <a:schemeClr val="dk1"/>
                </a:solidFill>
                <a:latin typeface="Lucida Sans"/>
                <a:ea typeface="Lucida Sans"/>
                <a:cs typeface="Lucida Sans"/>
                <a:sym typeface="Lucida Sans"/>
              </a:rPr>
              <a:t>students performed </a:t>
            </a:r>
            <a:r>
              <a:rPr lang="en-US" sz="2200" i="1">
                <a:solidFill>
                  <a:schemeClr val="dk1"/>
                </a:solidFill>
                <a:latin typeface="Lucida Sans"/>
                <a:ea typeface="Lucida Sans"/>
                <a:cs typeface="Lucida Sans"/>
                <a:sym typeface="Lucida Sans"/>
              </a:rPr>
              <a:t>best:</a:t>
            </a:r>
            <a:endParaRPr sz="2200" i="1">
              <a:latin typeface="Lucida Sans"/>
              <a:ea typeface="Lucida Sans"/>
              <a:cs typeface="Lucida Sans"/>
              <a:sym typeface="Lucida Sans"/>
            </a:endParaRPr>
          </a:p>
          <a:p>
            <a:pPr marL="463550" lvl="1" indent="-317500" algn="l" rtl="0">
              <a:lnSpc>
                <a:spcPct val="125000"/>
              </a:lnSpc>
              <a:spcBef>
                <a:spcPts val="1175"/>
              </a:spcBef>
              <a:spcAft>
                <a:spcPts val="0"/>
              </a:spcAft>
              <a:buClr>
                <a:srgbClr val="000000"/>
              </a:buClr>
              <a:buSzPts val="2400"/>
              <a:buFont typeface="Arial"/>
              <a:buChar char="•"/>
            </a:pPr>
            <a:r>
              <a:rPr lang="en-US" sz="2200" b="0" i="0" u="none" strike="noStrike" cap="none">
                <a:solidFill>
                  <a:schemeClr val="dk1"/>
                </a:solidFill>
                <a:latin typeface="Lucida Sans"/>
                <a:ea typeface="Lucida Sans"/>
                <a:cs typeface="Lucida Sans"/>
                <a:sym typeface="Lucida Sans"/>
              </a:rPr>
              <a:t>Both length and quality of student recall was higher.</a:t>
            </a:r>
            <a:endParaRPr sz="2200">
              <a:latin typeface="Lucida Sans"/>
              <a:ea typeface="Lucida Sans"/>
              <a:cs typeface="Lucida Sans"/>
              <a:sym typeface="Lucida Sans"/>
            </a:endParaRPr>
          </a:p>
          <a:p>
            <a:pPr marL="463550" lvl="1" indent="-317500" algn="l" rtl="0">
              <a:lnSpc>
                <a:spcPct val="125000"/>
              </a:lnSpc>
              <a:spcBef>
                <a:spcPts val="1175"/>
              </a:spcBef>
              <a:spcAft>
                <a:spcPts val="0"/>
              </a:spcAft>
              <a:buClr>
                <a:srgbClr val="000000"/>
              </a:buClr>
              <a:buSzPts val="2400"/>
              <a:buFont typeface="Arial"/>
              <a:buChar char="•"/>
            </a:pPr>
            <a:r>
              <a:rPr lang="en-US" sz="2200" b="0" i="0" u="none" strike="noStrike" cap="none">
                <a:solidFill>
                  <a:schemeClr val="dk1"/>
                </a:solidFill>
                <a:latin typeface="Lucida Sans"/>
                <a:ea typeface="Lucida Sans"/>
                <a:cs typeface="Lucida Sans"/>
                <a:sym typeface="Lucida Sans"/>
              </a:rPr>
              <a:t>Student discussion was dramatically more text-focused (97% vs. 66%).</a:t>
            </a:r>
            <a:endParaRPr sz="2200">
              <a:latin typeface="Lucida Sans"/>
              <a:ea typeface="Lucida Sans"/>
              <a:cs typeface="Lucida Sans"/>
              <a:sym typeface="Lucida Sans"/>
            </a:endParaRPr>
          </a:p>
          <a:p>
            <a:pPr marL="463550" lvl="1" indent="-317500" algn="l" rtl="0">
              <a:lnSpc>
                <a:spcPct val="125000"/>
              </a:lnSpc>
              <a:spcBef>
                <a:spcPts val="1175"/>
              </a:spcBef>
              <a:spcAft>
                <a:spcPts val="0"/>
              </a:spcAft>
              <a:buClr>
                <a:srgbClr val="000000"/>
              </a:buClr>
              <a:buSzPts val="2400"/>
              <a:buFont typeface="Arial"/>
              <a:buChar char="•"/>
            </a:pPr>
            <a:r>
              <a:rPr lang="en-US" sz="2200" b="0" i="0" u="none" strike="noStrike" cap="none">
                <a:solidFill>
                  <a:schemeClr val="dk1"/>
                </a:solidFill>
                <a:latin typeface="Lucida Sans"/>
                <a:ea typeface="Lucida Sans"/>
                <a:cs typeface="Lucida Sans"/>
                <a:sym typeface="Lucida Sans"/>
              </a:rPr>
              <a:t>Length of student responses was nearly triple.</a:t>
            </a:r>
            <a:endParaRPr sz="2200">
              <a:latin typeface="Lucida Sans"/>
              <a:ea typeface="Lucida Sans"/>
              <a:cs typeface="Lucida Sans"/>
              <a:sym typeface="Lucida Sans"/>
            </a:endParaRPr>
          </a:p>
          <a:p>
            <a:pPr marL="73025" lvl="0" indent="-49213" algn="l" rtl="0">
              <a:lnSpc>
                <a:spcPct val="125000"/>
              </a:lnSpc>
              <a:spcBef>
                <a:spcPts val="1175"/>
              </a:spcBef>
              <a:spcAft>
                <a:spcPts val="0"/>
              </a:spcAft>
              <a:buClr>
                <a:srgbClr val="000000"/>
              </a:buClr>
              <a:buSzPts val="2400"/>
              <a:buNone/>
            </a:pPr>
            <a:r>
              <a:rPr lang="en-US" sz="2200" i="1">
                <a:solidFill>
                  <a:schemeClr val="dk1"/>
                </a:solidFill>
                <a:latin typeface="Lucida Sans"/>
                <a:ea typeface="Lucida Sans"/>
                <a:cs typeface="Lucida Sans"/>
                <a:sym typeface="Lucida Sans"/>
              </a:rPr>
              <a:t>With the </a:t>
            </a:r>
            <a:r>
              <a:rPr lang="en-US" sz="2200" i="1">
                <a:solidFill>
                  <a:schemeClr val="accent1"/>
                </a:solidFill>
                <a:latin typeface="Lucida Sans"/>
                <a:ea typeface="Lucida Sans"/>
                <a:cs typeface="Lucida Sans"/>
                <a:sym typeface="Lucida Sans"/>
              </a:rPr>
              <a:t>strategies-based approach, </a:t>
            </a:r>
            <a:r>
              <a:rPr lang="en-US" sz="2200">
                <a:solidFill>
                  <a:schemeClr val="dk1"/>
                </a:solidFill>
                <a:latin typeface="Lucida Sans"/>
                <a:ea typeface="Lucida Sans"/>
                <a:cs typeface="Lucida Sans"/>
                <a:sym typeface="Lucida Sans"/>
              </a:rPr>
              <a:t>students performed </a:t>
            </a:r>
            <a:r>
              <a:rPr lang="en-US" sz="2200" i="1">
                <a:solidFill>
                  <a:schemeClr val="dk1"/>
                </a:solidFill>
                <a:latin typeface="Lucida Sans"/>
                <a:ea typeface="Lucida Sans"/>
                <a:cs typeface="Lucida Sans"/>
                <a:sym typeface="Lucida Sans"/>
              </a:rPr>
              <a:t>worst</a:t>
            </a:r>
            <a:r>
              <a:rPr lang="en-US" sz="2200">
                <a:solidFill>
                  <a:schemeClr val="dk1"/>
                </a:solidFill>
                <a:latin typeface="Lucida Sans"/>
                <a:ea typeface="Lucida Sans"/>
                <a:cs typeface="Lucida Sans"/>
                <a:sym typeface="Lucida Sans"/>
              </a:rPr>
              <a:t>:</a:t>
            </a:r>
            <a:endParaRPr sz="2200">
              <a:latin typeface="Lucida Sans"/>
              <a:ea typeface="Lucida Sans"/>
              <a:cs typeface="Lucida Sans"/>
              <a:sym typeface="Lucida Sans"/>
            </a:endParaRPr>
          </a:p>
          <a:p>
            <a:pPr marL="457200" lvl="1" indent="-301625" algn="l" rtl="0">
              <a:lnSpc>
                <a:spcPct val="125000"/>
              </a:lnSpc>
              <a:spcBef>
                <a:spcPts val="1175"/>
              </a:spcBef>
              <a:spcAft>
                <a:spcPts val="0"/>
              </a:spcAft>
              <a:buClr>
                <a:srgbClr val="000000"/>
              </a:buClr>
              <a:buSzPts val="2400"/>
              <a:buFont typeface="Arial"/>
              <a:buChar char="•"/>
            </a:pPr>
            <a:r>
              <a:rPr lang="en-US" sz="2200">
                <a:solidFill>
                  <a:srgbClr val="000000"/>
                </a:solidFill>
                <a:latin typeface="Lucida Sans"/>
                <a:ea typeface="Lucida Sans"/>
                <a:cs typeface="Lucida Sans"/>
                <a:sym typeface="Lucida Sans"/>
              </a:rPr>
              <a:t>And s</a:t>
            </a:r>
            <a:r>
              <a:rPr lang="en-US" sz="2200" b="0" i="0" u="none" strike="noStrike" cap="none">
                <a:solidFill>
                  <a:schemeClr val="dk1"/>
                </a:solidFill>
                <a:latin typeface="Lucida Sans"/>
                <a:ea typeface="Lucida Sans"/>
                <a:cs typeface="Lucida Sans"/>
                <a:sym typeface="Lucida Sans"/>
              </a:rPr>
              <a:t>tudents were no more successful in using comprehension strategies than the other groups!</a:t>
            </a:r>
            <a:endParaRPr sz="2200">
              <a:latin typeface="Lucida Sans"/>
              <a:ea typeface="Lucida Sans"/>
              <a:cs typeface="Lucida Sans"/>
              <a:sym typeface="Lucida Sans"/>
            </a:endParaRPr>
          </a:p>
          <a:p>
            <a:pPr marL="342900" lvl="0" indent="-342900" algn="l" rtl="0">
              <a:lnSpc>
                <a:spcPct val="114000"/>
              </a:lnSpc>
              <a:spcBef>
                <a:spcPts val="1200"/>
              </a:spcBef>
              <a:spcAft>
                <a:spcPts val="0"/>
              </a:spcAft>
              <a:buClr>
                <a:srgbClr val="000000"/>
              </a:buClr>
              <a:buSzPts val="2400"/>
              <a:buNone/>
            </a:pPr>
            <a:endParaRPr sz="2400">
              <a:solidFill>
                <a:schemeClr val="dk1"/>
              </a:solidFill>
              <a:latin typeface="Lucida Sans"/>
              <a:ea typeface="Lucida Sans"/>
              <a:cs typeface="Lucida Sans"/>
              <a:sym typeface="Lucid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304800" y="274637"/>
            <a:ext cx="85725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3200" i="1">
                <a:solidFill>
                  <a:srgbClr val="0070C0"/>
                </a:solidFill>
                <a:latin typeface="Lucida Sans"/>
                <a:ea typeface="Lucida Sans"/>
                <a:cs typeface="Lucida Sans"/>
                <a:sym typeface="Lucida Sans"/>
              </a:rPr>
              <a:t>Finally, Research Confirms That. . .</a:t>
            </a:r>
            <a:endParaRPr sz="3200"/>
          </a:p>
        </p:txBody>
      </p:sp>
      <p:sp>
        <p:nvSpPr>
          <p:cNvPr id="324" name="Google Shape;324;p43"/>
          <p:cNvSpPr txBox="1">
            <a:spLocks noGrp="1"/>
          </p:cNvSpPr>
          <p:nvPr>
            <p:ph type="body" idx="1"/>
          </p:nvPr>
        </p:nvSpPr>
        <p:spPr>
          <a:xfrm>
            <a:off x="463800" y="1539125"/>
            <a:ext cx="8216400" cy="4351200"/>
          </a:xfrm>
          <a:prstGeom prst="rect">
            <a:avLst/>
          </a:prstGeom>
          <a:noFill/>
          <a:ln>
            <a:noFill/>
          </a:ln>
        </p:spPr>
        <p:txBody>
          <a:bodyPr spcFirstLastPara="1" wrap="square" lIns="91425" tIns="45700" rIns="91425" bIns="45700" anchor="t" anchorCtr="0">
            <a:noAutofit/>
          </a:bodyPr>
          <a:lstStyle/>
          <a:p>
            <a:pPr marL="114300" lvl="0" indent="0" algn="l" rtl="0">
              <a:lnSpc>
                <a:spcPct val="90000"/>
              </a:lnSpc>
              <a:spcBef>
                <a:spcPts val="1000"/>
              </a:spcBef>
              <a:spcAft>
                <a:spcPts val="0"/>
              </a:spcAft>
              <a:buSzPts val="1800"/>
              <a:buNone/>
            </a:pPr>
            <a:r>
              <a:rPr lang="en-US">
                <a:solidFill>
                  <a:srgbClr val="000000"/>
                </a:solidFill>
                <a:latin typeface="Lucida Sans"/>
                <a:ea typeface="Lucida Sans"/>
                <a:cs typeface="Lucida Sans"/>
                <a:sym typeface="Lucida Sans"/>
              </a:rPr>
              <a:t>A Standard of Coherence is the thing that distinguishes excellent readers from the rest. (Pearson and Liben, 2011)</a:t>
            </a:r>
            <a:endParaRPr>
              <a:solidFill>
                <a:srgbClr val="000000"/>
              </a:solidFill>
            </a:endParaRPr>
          </a:p>
          <a:p>
            <a:pPr marL="114300" lvl="0" indent="0" algn="l" rtl="0">
              <a:lnSpc>
                <a:spcPct val="90000"/>
              </a:lnSpc>
              <a:spcBef>
                <a:spcPts val="1000"/>
              </a:spcBef>
              <a:spcAft>
                <a:spcPts val="0"/>
              </a:spcAft>
              <a:buSzPts val="1800"/>
              <a:buNone/>
            </a:pPr>
            <a:endParaRPr>
              <a:solidFill>
                <a:srgbClr val="000000"/>
              </a:solidFill>
              <a:latin typeface="Lucida Sans"/>
              <a:ea typeface="Lucida Sans"/>
              <a:cs typeface="Lucida Sans"/>
              <a:sym typeface="Lucida Sans"/>
            </a:endParaRPr>
          </a:p>
          <a:p>
            <a:pPr marL="114300" lvl="0" indent="0" algn="l" rtl="0">
              <a:lnSpc>
                <a:spcPct val="90000"/>
              </a:lnSpc>
              <a:spcBef>
                <a:spcPts val="1000"/>
              </a:spcBef>
              <a:spcAft>
                <a:spcPts val="0"/>
              </a:spcAft>
              <a:buSzPts val="1800"/>
              <a:buNone/>
            </a:pPr>
            <a:r>
              <a:rPr lang="en-US" sz="2400" i="1">
                <a:solidFill>
                  <a:srgbClr val="000000"/>
                </a:solidFill>
                <a:latin typeface="Lucida Sans"/>
                <a:ea typeface="Lucida Sans"/>
                <a:cs typeface="Lucida Sans"/>
                <a:sym typeface="Lucida Sans"/>
              </a:rPr>
              <a:t>A Standard of Coherence is an internal disposition that assumes every text can be comprehended—makes readers stubborn in ways that bear fruit for comprehension. They approach the text assuming it will yield its offerings and are then driven to do something about it if they don’t fully understand. (M. Liben, 2019, in press)</a:t>
            </a:r>
            <a:endParaRPr sz="2400" i="1">
              <a:solidFill>
                <a:srgbClr val="000000"/>
              </a:solidFill>
              <a:latin typeface="Lucida Sans"/>
              <a:ea typeface="Lucida Sans"/>
              <a:cs typeface="Lucida Sans"/>
              <a:sym typeface="Lucid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4"/>
          <p:cNvSpPr txBox="1">
            <a:spLocks noGrp="1"/>
          </p:cNvSpPr>
          <p:nvPr>
            <p:ph type="title"/>
          </p:nvPr>
        </p:nvSpPr>
        <p:spPr>
          <a:xfrm>
            <a:off x="620122" y="366975"/>
            <a:ext cx="7903800" cy="10764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Font typeface="Calibri"/>
              <a:buNone/>
            </a:pPr>
            <a:r>
              <a:rPr lang="en-US" sz="3200">
                <a:solidFill>
                  <a:srgbClr val="202020"/>
                </a:solidFill>
              </a:rPr>
              <a:t>Bottom Line: The Text Itself is Where Teachers and Students Should Spend Their Time</a:t>
            </a:r>
            <a:endParaRPr sz="3200">
              <a:solidFill>
                <a:srgbClr val="202020"/>
              </a:solidFill>
            </a:endParaRPr>
          </a:p>
        </p:txBody>
      </p:sp>
      <p:sp>
        <p:nvSpPr>
          <p:cNvPr id="331" name="Google Shape;331;p44"/>
          <p:cNvSpPr txBox="1">
            <a:spLocks noGrp="1"/>
          </p:cNvSpPr>
          <p:nvPr>
            <p:ph type="body" idx="1"/>
          </p:nvPr>
        </p:nvSpPr>
        <p:spPr>
          <a:xfrm>
            <a:off x="547975" y="1868150"/>
            <a:ext cx="7903800" cy="4516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200"/>
              </a:spcBef>
              <a:spcAft>
                <a:spcPts val="0"/>
              </a:spcAft>
              <a:buSzPts val="2590"/>
              <a:buNone/>
            </a:pPr>
            <a:r>
              <a:rPr lang="en-US" sz="2200">
                <a:solidFill>
                  <a:srgbClr val="000000"/>
                </a:solidFill>
                <a:latin typeface="Lucida Sans"/>
                <a:ea typeface="Lucida Sans"/>
                <a:cs typeface="Lucida Sans"/>
                <a:sym typeface="Lucida Sans"/>
              </a:rPr>
              <a:t>Teachers can assist students in engaging in a close exploration of the text. They can:</a:t>
            </a:r>
            <a:endParaRPr>
              <a:solidFill>
                <a:srgbClr val="000000"/>
              </a:solidFill>
            </a:endParaRPr>
          </a:p>
          <a:p>
            <a:pPr marL="342900" lvl="0" indent="-342900" algn="l" rtl="0">
              <a:lnSpc>
                <a:spcPct val="120000"/>
              </a:lnSpc>
              <a:spcBef>
                <a:spcPts val="1200"/>
              </a:spcBef>
              <a:spcAft>
                <a:spcPts val="0"/>
              </a:spcAft>
              <a:buClr>
                <a:srgbClr val="000000"/>
              </a:buClr>
              <a:buSzPts val="2590"/>
              <a:buChar char="•"/>
            </a:pPr>
            <a:r>
              <a:rPr lang="en-US" sz="2200">
                <a:solidFill>
                  <a:srgbClr val="000000"/>
                </a:solidFill>
                <a:latin typeface="Lucida Sans"/>
                <a:ea typeface="Lucida Sans"/>
                <a:cs typeface="Lucida Sans"/>
                <a:sym typeface="Lucida Sans"/>
              </a:rPr>
              <a:t>Gear instruction to the particulars of the text. </a:t>
            </a:r>
            <a:endParaRPr>
              <a:solidFill>
                <a:srgbClr val="000000"/>
              </a:solidFill>
            </a:endParaRPr>
          </a:p>
          <a:p>
            <a:pPr marL="342900" lvl="0" indent="-342900" algn="l" rtl="0">
              <a:lnSpc>
                <a:spcPct val="120000"/>
              </a:lnSpc>
              <a:spcBef>
                <a:spcPts val="1200"/>
              </a:spcBef>
              <a:spcAft>
                <a:spcPts val="0"/>
              </a:spcAft>
              <a:buClr>
                <a:srgbClr val="000000"/>
              </a:buClr>
              <a:buSzPts val="2590"/>
              <a:buChar char="•"/>
            </a:pPr>
            <a:r>
              <a:rPr lang="en-US" sz="2200">
                <a:solidFill>
                  <a:srgbClr val="000000"/>
                </a:solidFill>
                <a:latin typeface="Lucida Sans"/>
                <a:ea typeface="Lucida Sans"/>
                <a:cs typeface="Lucida Sans"/>
                <a:sym typeface="Lucida Sans"/>
              </a:rPr>
              <a:t>Discern which grade-level standards the text directs them to focus on. </a:t>
            </a:r>
            <a:endParaRPr>
              <a:solidFill>
                <a:srgbClr val="000000"/>
              </a:solidFill>
            </a:endParaRPr>
          </a:p>
          <a:p>
            <a:pPr marL="342900" lvl="0" indent="-342900" algn="l" rtl="0">
              <a:lnSpc>
                <a:spcPct val="120000"/>
              </a:lnSpc>
              <a:spcBef>
                <a:spcPts val="1200"/>
              </a:spcBef>
              <a:spcAft>
                <a:spcPts val="0"/>
              </a:spcAft>
              <a:buClr>
                <a:srgbClr val="000000"/>
              </a:buClr>
              <a:buSzPts val="2590"/>
              <a:buChar char="•"/>
            </a:pPr>
            <a:r>
              <a:rPr lang="en-US" sz="2200">
                <a:solidFill>
                  <a:srgbClr val="000000"/>
                </a:solidFill>
                <a:latin typeface="Lucida Sans"/>
                <a:ea typeface="Lucida Sans"/>
                <a:cs typeface="Lucida Sans"/>
                <a:sym typeface="Lucida Sans"/>
              </a:rPr>
              <a:t>Plan discussions, activities, questions, and tasks guided by students’ needs and strengths. </a:t>
            </a:r>
            <a:endParaRPr>
              <a:solidFill>
                <a:srgbClr val="000000"/>
              </a:solidFill>
            </a:endParaRPr>
          </a:p>
          <a:p>
            <a:pPr marL="342900" lvl="0" indent="-342900" algn="l" rtl="0">
              <a:lnSpc>
                <a:spcPct val="120000"/>
              </a:lnSpc>
              <a:spcBef>
                <a:spcPts val="1800"/>
              </a:spcBef>
              <a:spcAft>
                <a:spcPts val="0"/>
              </a:spcAft>
              <a:buClr>
                <a:srgbClr val="000000"/>
              </a:buClr>
              <a:buSzPts val="2590"/>
              <a:buChar char="•"/>
            </a:pPr>
            <a:r>
              <a:rPr lang="en-US" sz="2200">
                <a:solidFill>
                  <a:srgbClr val="000000"/>
                </a:solidFill>
                <a:latin typeface="Lucida Sans"/>
                <a:ea typeface="Lucida Sans"/>
                <a:cs typeface="Lucida Sans"/>
                <a:sym typeface="Lucida Sans"/>
              </a:rPr>
              <a:t>Have reading strategies running in the background.</a:t>
            </a:r>
            <a:endParaRPr>
              <a:solidFill>
                <a:srgbClr val="000000"/>
              </a:solidFill>
            </a:endParaRPr>
          </a:p>
          <a:p>
            <a:pPr marL="0" lvl="0" indent="0" algn="l" rtl="0">
              <a:lnSpc>
                <a:spcPct val="120000"/>
              </a:lnSpc>
              <a:spcBef>
                <a:spcPts val="600"/>
              </a:spcBef>
              <a:spcAft>
                <a:spcPts val="0"/>
              </a:spcAft>
              <a:buSzPts val="2590"/>
              <a:buNone/>
            </a:pPr>
            <a:endParaRPr sz="2400"/>
          </a:p>
          <a:p>
            <a:pPr marL="0" lvl="0" indent="0" algn="l" rtl="0">
              <a:lnSpc>
                <a:spcPct val="120000"/>
              </a:lnSpc>
              <a:spcBef>
                <a:spcPts val="1176"/>
              </a:spcBef>
              <a:spcAft>
                <a:spcPts val="0"/>
              </a:spcAft>
              <a:buClr>
                <a:schemeClr val="dk1"/>
              </a:buClr>
              <a:buSzPts val="2590"/>
              <a:buNone/>
            </a:pPr>
            <a:endParaRPr sz="259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10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595959"/>
                </a:solidFill>
                <a:latin typeface="Lucida Sans"/>
                <a:ea typeface="Lucida Sans"/>
                <a:cs typeface="Lucida Sans"/>
                <a:sym typeface="Lucida Sans"/>
              </a:rPr>
              <a:t>Introductions</a:t>
            </a:r>
            <a:endParaRPr/>
          </a:p>
        </p:txBody>
      </p:sp>
      <p:sp>
        <p:nvSpPr>
          <p:cNvPr id="185" name="Google Shape;185;p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595959"/>
              </a:buClr>
              <a:buSzPts val="550"/>
              <a:buFont typeface="Arial"/>
              <a:buNone/>
            </a:pPr>
            <a:r>
              <a:rPr lang="en-US" sz="2200" b="0" i="0" u="none" strike="noStrike" cap="none">
                <a:solidFill>
                  <a:srgbClr val="595959"/>
                </a:solidFill>
                <a:latin typeface="Lucida Sans"/>
                <a:ea typeface="Lucida Sans"/>
                <a:cs typeface="Lucida Sans"/>
                <a:sym typeface="Lucida Sans"/>
              </a:rPr>
              <a:t>Your hosts from the </a:t>
            </a:r>
            <a:r>
              <a:rPr lang="en-US"/>
              <a:t>Professional Learning Team</a:t>
            </a:r>
            <a:endParaRPr/>
          </a:p>
          <a:p>
            <a:pPr marL="457200" marR="0" lvl="0" indent="-368300" algn="l" rtl="0">
              <a:lnSpc>
                <a:spcPct val="115000"/>
              </a:lnSpc>
              <a:spcBef>
                <a:spcPts val="0"/>
              </a:spcBef>
              <a:spcAft>
                <a:spcPts val="0"/>
              </a:spcAft>
              <a:buClr>
                <a:srgbClr val="3F3F39"/>
              </a:buClr>
              <a:buSzPts val="2200"/>
              <a:buFont typeface="Lucida Sans"/>
              <a:buChar char="●"/>
            </a:pPr>
            <a:r>
              <a:rPr lang="en-US"/>
              <a:t>Tori Filler, Literacy Specialist</a:t>
            </a:r>
            <a:endParaRPr sz="2200" b="0" i="0" u="none" strike="noStrike" cap="none">
              <a:solidFill>
                <a:srgbClr val="595959"/>
              </a:solidFill>
              <a:latin typeface="Lucida Sans"/>
              <a:ea typeface="Lucida Sans"/>
              <a:cs typeface="Lucida Sans"/>
              <a:sym typeface="Lucida Sans"/>
            </a:endParaRPr>
          </a:p>
          <a:p>
            <a:pPr marL="457200" marR="0" lvl="0" indent="-368300" algn="l" rtl="0">
              <a:lnSpc>
                <a:spcPct val="115000"/>
              </a:lnSpc>
              <a:spcBef>
                <a:spcPts val="0"/>
              </a:spcBef>
              <a:spcAft>
                <a:spcPts val="0"/>
              </a:spcAft>
              <a:buClr>
                <a:srgbClr val="3F3F39"/>
              </a:buClr>
              <a:buSzPts val="2200"/>
              <a:buFont typeface="Lucida Sans"/>
              <a:buChar char="●"/>
            </a:pPr>
            <a:r>
              <a:rPr lang="en-US"/>
              <a:t>Nicole Bravo, Project Manager</a:t>
            </a:r>
            <a:endParaRPr/>
          </a:p>
          <a:p>
            <a:pPr marL="0" marR="0" lvl="0" indent="0" algn="l" rtl="0">
              <a:lnSpc>
                <a:spcPct val="115000"/>
              </a:lnSpc>
              <a:spcBef>
                <a:spcPts val="0"/>
              </a:spcBef>
              <a:spcAft>
                <a:spcPts val="0"/>
              </a:spcAft>
              <a:buSzPts val="2200"/>
              <a:buNone/>
            </a:pPr>
            <a:endParaRPr/>
          </a:p>
          <a:p>
            <a:pPr marL="0" marR="0" lvl="0" indent="0" algn="l" rtl="0">
              <a:lnSpc>
                <a:spcPct val="115000"/>
              </a:lnSpc>
              <a:spcBef>
                <a:spcPts val="0"/>
              </a:spcBef>
              <a:spcAft>
                <a:spcPts val="0"/>
              </a:spcAft>
              <a:buClr>
                <a:srgbClr val="3F3F39"/>
              </a:buClr>
              <a:buSzPts val="550"/>
              <a:buFont typeface="Arial"/>
              <a:buNone/>
            </a:pPr>
            <a:endParaRPr sz="2200" b="0" i="0" u="none" strike="noStrike" cap="none">
              <a:solidFill>
                <a:srgbClr val="595959"/>
              </a:solidFill>
              <a:latin typeface="Lucida Sans"/>
              <a:ea typeface="Lucida Sans"/>
              <a:cs typeface="Lucida Sans"/>
              <a:sym typeface="Lucida Sans"/>
            </a:endParaRPr>
          </a:p>
          <a:p>
            <a:pPr marL="0" marR="0" lvl="0" indent="0" algn="l" rtl="0">
              <a:lnSpc>
                <a:spcPct val="115000"/>
              </a:lnSpc>
              <a:spcBef>
                <a:spcPts val="0"/>
              </a:spcBef>
              <a:spcAft>
                <a:spcPts val="0"/>
              </a:spcAft>
              <a:buClr>
                <a:srgbClr val="595959"/>
              </a:buClr>
              <a:buSzPts val="550"/>
              <a:buFont typeface="Arial"/>
              <a:buNone/>
            </a:pPr>
            <a:r>
              <a:rPr lang="en-US" sz="2200" b="0" i="0" u="none" strike="noStrike" cap="none">
                <a:solidFill>
                  <a:srgbClr val="595959"/>
                </a:solidFill>
                <a:latin typeface="Lucida Sans"/>
                <a:ea typeface="Lucida Sans"/>
                <a:cs typeface="Lucida Sans"/>
                <a:sym typeface="Lucida Sans"/>
              </a:rPr>
              <a:t>This Month’s Guests</a:t>
            </a:r>
            <a:endParaRPr sz="2200" b="0" i="0" u="none" strike="noStrike" cap="none">
              <a:solidFill>
                <a:srgbClr val="595959"/>
              </a:solidFill>
              <a:latin typeface="Lucida Sans"/>
              <a:ea typeface="Lucida Sans"/>
              <a:cs typeface="Lucida Sans"/>
              <a:sym typeface="Lucida Sans"/>
            </a:endParaRPr>
          </a:p>
          <a:p>
            <a:pPr marL="457200" marR="0" lvl="0" indent="-368300" algn="l" rtl="0">
              <a:lnSpc>
                <a:spcPct val="115000"/>
              </a:lnSpc>
              <a:spcBef>
                <a:spcPts val="0"/>
              </a:spcBef>
              <a:spcAft>
                <a:spcPts val="0"/>
              </a:spcAft>
              <a:buClr>
                <a:srgbClr val="3F3F39"/>
              </a:buClr>
              <a:buSzPts val="2200"/>
              <a:buFont typeface="Lucida Sans"/>
              <a:buChar char="●"/>
            </a:pPr>
            <a:r>
              <a:rPr lang="en-US"/>
              <a:t>Meredith Liben, Senior Fellow</a:t>
            </a:r>
            <a:endParaRPr/>
          </a:p>
          <a:p>
            <a:pPr marL="457200" marR="0" lvl="0" indent="-368300" algn="l" rtl="0">
              <a:lnSpc>
                <a:spcPct val="115000"/>
              </a:lnSpc>
              <a:spcBef>
                <a:spcPts val="0"/>
              </a:spcBef>
              <a:spcAft>
                <a:spcPts val="0"/>
              </a:spcAft>
              <a:buClr>
                <a:srgbClr val="3F3F39"/>
              </a:buClr>
              <a:buSzPts val="2200"/>
              <a:buFont typeface="Lucida Sans"/>
              <a:buChar char="●"/>
            </a:pPr>
            <a:r>
              <a:rPr lang="en-US"/>
              <a:t>Sue Pimentel, Founding Partner</a:t>
            </a:r>
            <a:endParaRPr/>
          </a:p>
          <a:p>
            <a:pPr marL="742950" marR="0" lvl="1" indent="-171450" algn="l" rtl="0">
              <a:lnSpc>
                <a:spcPct val="115000"/>
              </a:lnSpc>
              <a:spcBef>
                <a:spcPts val="370"/>
              </a:spcBef>
              <a:spcAft>
                <a:spcPts val="0"/>
              </a:spcAft>
              <a:buClr>
                <a:srgbClr val="3F3F39"/>
              </a:buClr>
              <a:buSzPts val="463"/>
              <a:buFont typeface="Arial"/>
              <a:buNone/>
            </a:pPr>
            <a:endParaRPr sz="1850" b="0" i="0" u="none" strike="noStrike" cap="none">
              <a:solidFill>
                <a:srgbClr val="3F3F39"/>
              </a:solidFill>
              <a:latin typeface="Lucida Sans"/>
              <a:ea typeface="Lucida Sans"/>
              <a:cs typeface="Lucida Sans"/>
              <a:sym typeface="Lucida Sans"/>
            </a:endParaRPr>
          </a:p>
        </p:txBody>
      </p:sp>
    </p:spTree>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5"/>
          <p:cNvSpPr txBox="1">
            <a:spLocks noGrp="1"/>
          </p:cNvSpPr>
          <p:nvPr>
            <p:ph type="title"/>
          </p:nvPr>
        </p:nvSpPr>
        <p:spPr>
          <a:xfrm>
            <a:off x="448050" y="362487"/>
            <a:ext cx="85725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00"/>
              <a:buFont typeface="Allerta"/>
              <a:buNone/>
            </a:pPr>
            <a:r>
              <a:rPr lang="en-US" sz="3000">
                <a:latin typeface="Lucida Sans"/>
                <a:ea typeface="Lucida Sans"/>
                <a:cs typeface="Lucida Sans"/>
                <a:sym typeface="Lucida Sans"/>
              </a:rPr>
              <a:t>Question </a:t>
            </a:r>
            <a:endParaRPr sz="3000">
              <a:latin typeface="Lucida Sans"/>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endParaRPr sz="1200">
              <a:latin typeface="Lucida Sans"/>
              <a:ea typeface="Lucida Sans"/>
              <a:cs typeface="Lucida Sans"/>
              <a:sym typeface="Lucida Sans"/>
            </a:endParaRPr>
          </a:p>
        </p:txBody>
      </p:sp>
      <p:sp>
        <p:nvSpPr>
          <p:cNvPr id="337" name="Google Shape;337;p45"/>
          <p:cNvSpPr txBox="1">
            <a:spLocks noGrp="1"/>
          </p:cNvSpPr>
          <p:nvPr>
            <p:ph type="body" idx="1"/>
          </p:nvPr>
        </p:nvSpPr>
        <p:spPr>
          <a:xfrm>
            <a:off x="285750" y="2197623"/>
            <a:ext cx="8572500" cy="359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i="1">
                <a:solidFill>
                  <a:srgbClr val="202020"/>
                </a:solidFill>
              </a:rPr>
              <a:t>What do you know when a student gets a series of reading questions right?</a:t>
            </a:r>
            <a:endParaRPr sz="2600" i="1">
              <a:solidFill>
                <a:srgbClr val="202020"/>
              </a:solidFill>
            </a:endParaRPr>
          </a:p>
          <a:p>
            <a:pPr marL="0" lvl="0" indent="0" algn="l" rtl="0">
              <a:spcBef>
                <a:spcPts val="0"/>
              </a:spcBef>
              <a:spcAft>
                <a:spcPts val="0"/>
              </a:spcAft>
              <a:buNone/>
            </a:pPr>
            <a:endParaRPr sz="2800" i="1">
              <a:solidFill>
                <a:srgbClr val="202020"/>
              </a:solidFill>
            </a:endParaRPr>
          </a:p>
          <a:p>
            <a:pPr marL="0" lvl="0" indent="0" algn="l" rtl="0">
              <a:spcBef>
                <a:spcPts val="0"/>
              </a:spcBef>
              <a:spcAft>
                <a:spcPts val="0"/>
              </a:spcAft>
              <a:buNone/>
            </a:pPr>
            <a:endParaRPr sz="2800" i="1">
              <a:solidFill>
                <a:srgbClr val="202020"/>
              </a:solidFill>
            </a:endParaRPr>
          </a:p>
          <a:p>
            <a:pPr marL="0" lvl="0" indent="0" algn="l" rtl="0">
              <a:spcBef>
                <a:spcPts val="0"/>
              </a:spcBef>
              <a:spcAft>
                <a:spcPts val="0"/>
              </a:spcAft>
              <a:buNone/>
            </a:pPr>
            <a:endParaRPr sz="2800" i="1">
              <a:solidFill>
                <a:srgbClr val="202020"/>
              </a:solidFill>
            </a:endParaRPr>
          </a:p>
          <a:p>
            <a:pPr marL="0" lvl="0" indent="0" algn="l" rtl="0">
              <a:spcBef>
                <a:spcPts val="0"/>
              </a:spcBef>
              <a:spcAft>
                <a:spcPts val="0"/>
              </a:spcAft>
              <a:buClr>
                <a:schemeClr val="lt1"/>
              </a:buClr>
              <a:buSzPts val="700"/>
              <a:buFont typeface="Allerta"/>
              <a:buNone/>
            </a:pPr>
            <a:r>
              <a:rPr lang="en-US" sz="2400" i="1">
                <a:solidFill>
                  <a:srgbClr val="202020"/>
                </a:solidFill>
              </a:rPr>
              <a:t>Type your answer in the Group Chat</a:t>
            </a:r>
            <a:endParaRPr sz="2400" i="1">
              <a:solidFill>
                <a:srgbClr val="202020"/>
              </a:solidFill>
            </a:endParaRPr>
          </a:p>
          <a:p>
            <a:pPr marL="0" lvl="0" indent="0" algn="l" rtl="0">
              <a:spcBef>
                <a:spcPts val="440"/>
              </a:spcBef>
              <a:spcAft>
                <a:spcPts val="0"/>
              </a:spcAft>
              <a:buNone/>
            </a:pPr>
            <a:endParaRPr>
              <a:solidFill>
                <a:srgbClr val="202020"/>
              </a:solidFill>
            </a:endParaRPr>
          </a:p>
        </p:txBody>
      </p:sp>
      <p:pic>
        <p:nvPicPr>
          <p:cNvPr id="338" name="Google Shape;338;p45"/>
          <p:cNvPicPr preferRelativeResize="0"/>
          <p:nvPr/>
        </p:nvPicPr>
        <p:blipFill>
          <a:blip r:embed="rId3">
            <a:alphaModFix/>
          </a:blip>
          <a:stretch>
            <a:fillRect/>
          </a:stretch>
        </p:blipFill>
        <p:spPr>
          <a:xfrm>
            <a:off x="2915676" y="186770"/>
            <a:ext cx="2342725" cy="1318701"/>
          </a:xfrm>
          <a:prstGeom prst="rect">
            <a:avLst/>
          </a:prstGeom>
          <a:noFill/>
          <a:ln>
            <a:noFill/>
          </a:ln>
        </p:spPr>
      </p:pic>
      <p:pic>
        <p:nvPicPr>
          <p:cNvPr id="339" name="Google Shape;339;p45"/>
          <p:cNvPicPr preferRelativeResize="0"/>
          <p:nvPr/>
        </p:nvPicPr>
        <p:blipFill rotWithShape="1">
          <a:blip r:embed="rId4">
            <a:alphaModFix/>
          </a:blip>
          <a:srcRect l="10666" t="14136" r="12148" b="16668"/>
          <a:stretch/>
        </p:blipFill>
        <p:spPr>
          <a:xfrm>
            <a:off x="6018450" y="4210448"/>
            <a:ext cx="697892" cy="666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46"/>
          <p:cNvSpPr txBox="1">
            <a:spLocks noGrp="1"/>
          </p:cNvSpPr>
          <p:nvPr>
            <p:ph type="title"/>
          </p:nvPr>
        </p:nvSpPr>
        <p:spPr>
          <a:xfrm>
            <a:off x="448050" y="362487"/>
            <a:ext cx="85725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00"/>
              <a:buFont typeface="Allerta"/>
              <a:buNone/>
            </a:pPr>
            <a:r>
              <a:rPr lang="en-US" sz="3000"/>
              <a:t>Million Dollar </a:t>
            </a:r>
            <a:r>
              <a:rPr lang="en-US" sz="3000">
                <a:latin typeface="Lucida Sans"/>
                <a:ea typeface="Lucida Sans"/>
                <a:cs typeface="Lucida Sans"/>
                <a:sym typeface="Lucida Sans"/>
              </a:rPr>
              <a:t>Question </a:t>
            </a:r>
            <a:endParaRPr sz="3000">
              <a:latin typeface="Lucida Sans"/>
              <a:ea typeface="Lucida Sans"/>
              <a:cs typeface="Lucida Sans"/>
              <a:sym typeface="Lucida Sans"/>
            </a:endParaRPr>
          </a:p>
          <a:p>
            <a:pPr marL="0" marR="0" lvl="0" indent="0" algn="ctr" rtl="0">
              <a:lnSpc>
                <a:spcPct val="100000"/>
              </a:lnSpc>
              <a:spcBef>
                <a:spcPts val="0"/>
              </a:spcBef>
              <a:spcAft>
                <a:spcPts val="0"/>
              </a:spcAft>
              <a:buClr>
                <a:schemeClr val="lt1"/>
              </a:buClr>
              <a:buSzPts val="700"/>
              <a:buFont typeface="Allerta"/>
              <a:buNone/>
            </a:pPr>
            <a:endParaRPr sz="1200">
              <a:latin typeface="Lucida Sans"/>
              <a:ea typeface="Lucida Sans"/>
              <a:cs typeface="Lucida Sans"/>
              <a:sym typeface="Lucida Sans"/>
            </a:endParaRPr>
          </a:p>
        </p:txBody>
      </p:sp>
      <p:sp>
        <p:nvSpPr>
          <p:cNvPr id="345" name="Google Shape;345;p46"/>
          <p:cNvSpPr txBox="1">
            <a:spLocks noGrp="1"/>
          </p:cNvSpPr>
          <p:nvPr>
            <p:ph type="body" idx="1"/>
          </p:nvPr>
        </p:nvSpPr>
        <p:spPr>
          <a:xfrm>
            <a:off x="285750" y="2197623"/>
            <a:ext cx="8572500" cy="359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i="1">
                <a:solidFill>
                  <a:srgbClr val="202020"/>
                </a:solidFill>
              </a:rPr>
              <a:t>What have you learned when a student gets a reading comprehension question wrong</a:t>
            </a:r>
            <a:r>
              <a:rPr lang="en-US" sz="2800" i="1">
                <a:solidFill>
                  <a:srgbClr val="202020"/>
                </a:solidFill>
              </a:rPr>
              <a:t>?</a:t>
            </a:r>
            <a:endParaRPr sz="2600" i="1">
              <a:solidFill>
                <a:srgbClr val="202020"/>
              </a:solidFill>
            </a:endParaRPr>
          </a:p>
          <a:p>
            <a:pPr marL="0" lvl="0" indent="0" algn="l" rtl="0">
              <a:spcBef>
                <a:spcPts val="0"/>
              </a:spcBef>
              <a:spcAft>
                <a:spcPts val="0"/>
              </a:spcAft>
              <a:buNone/>
            </a:pPr>
            <a:endParaRPr sz="2800" i="1">
              <a:solidFill>
                <a:srgbClr val="202020"/>
              </a:solidFill>
            </a:endParaRPr>
          </a:p>
          <a:p>
            <a:pPr marL="0" lvl="0" indent="0" algn="l" rtl="0">
              <a:spcBef>
                <a:spcPts val="0"/>
              </a:spcBef>
              <a:spcAft>
                <a:spcPts val="0"/>
              </a:spcAft>
              <a:buNone/>
            </a:pPr>
            <a:endParaRPr sz="2800" i="1">
              <a:solidFill>
                <a:srgbClr val="202020"/>
              </a:solidFill>
            </a:endParaRPr>
          </a:p>
          <a:p>
            <a:pPr marL="0" lvl="0" indent="0" algn="l" rtl="0">
              <a:spcBef>
                <a:spcPts val="0"/>
              </a:spcBef>
              <a:spcAft>
                <a:spcPts val="0"/>
              </a:spcAft>
              <a:buNone/>
            </a:pPr>
            <a:endParaRPr sz="2800" i="1">
              <a:solidFill>
                <a:srgbClr val="202020"/>
              </a:solidFill>
            </a:endParaRPr>
          </a:p>
          <a:p>
            <a:pPr marL="0" lvl="0" indent="0" algn="l" rtl="0">
              <a:spcBef>
                <a:spcPts val="0"/>
              </a:spcBef>
              <a:spcAft>
                <a:spcPts val="0"/>
              </a:spcAft>
              <a:buNone/>
            </a:pPr>
            <a:r>
              <a:rPr lang="en-US" sz="2400" i="1">
                <a:solidFill>
                  <a:srgbClr val="202020"/>
                </a:solidFill>
              </a:rPr>
              <a:t>Type your answer in the Group Chat</a:t>
            </a:r>
            <a:endParaRPr sz="2400" i="1">
              <a:solidFill>
                <a:srgbClr val="202020"/>
              </a:solidFill>
            </a:endParaRPr>
          </a:p>
          <a:p>
            <a:pPr marL="0" lvl="0" indent="0" algn="l" rtl="0">
              <a:spcBef>
                <a:spcPts val="440"/>
              </a:spcBef>
              <a:spcAft>
                <a:spcPts val="0"/>
              </a:spcAft>
              <a:buNone/>
            </a:pPr>
            <a:endParaRPr>
              <a:solidFill>
                <a:srgbClr val="202020"/>
              </a:solidFill>
            </a:endParaRPr>
          </a:p>
        </p:txBody>
      </p:sp>
      <p:pic>
        <p:nvPicPr>
          <p:cNvPr id="346" name="Google Shape;346;p46"/>
          <p:cNvPicPr preferRelativeResize="0"/>
          <p:nvPr/>
        </p:nvPicPr>
        <p:blipFill>
          <a:blip r:embed="rId3">
            <a:alphaModFix/>
          </a:blip>
          <a:stretch>
            <a:fillRect/>
          </a:stretch>
        </p:blipFill>
        <p:spPr>
          <a:xfrm>
            <a:off x="5333001" y="186770"/>
            <a:ext cx="2342725" cy="1318701"/>
          </a:xfrm>
          <a:prstGeom prst="rect">
            <a:avLst/>
          </a:prstGeom>
          <a:noFill/>
          <a:ln>
            <a:noFill/>
          </a:ln>
        </p:spPr>
      </p:pic>
      <p:pic>
        <p:nvPicPr>
          <p:cNvPr id="347" name="Google Shape;347;p46"/>
          <p:cNvPicPr preferRelativeResize="0"/>
          <p:nvPr/>
        </p:nvPicPr>
        <p:blipFill rotWithShape="1">
          <a:blip r:embed="rId4">
            <a:alphaModFix/>
          </a:blip>
          <a:srcRect l="10666" t="14136" r="12148" b="16668"/>
          <a:stretch/>
        </p:blipFill>
        <p:spPr>
          <a:xfrm>
            <a:off x="6025700" y="4304148"/>
            <a:ext cx="697892" cy="666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7"/>
          <p:cNvSpPr txBox="1">
            <a:spLocks noGrp="1"/>
          </p:cNvSpPr>
          <p:nvPr>
            <p:ph type="title"/>
          </p:nvPr>
        </p:nvSpPr>
        <p:spPr>
          <a:xfrm>
            <a:off x="140368" y="2829678"/>
            <a:ext cx="9079832"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sz="2600" b="0" i="0" u="none" strike="noStrike" cap="none">
                <a:solidFill>
                  <a:schemeClr val="lt1"/>
                </a:solidFill>
                <a:latin typeface="Lucida Sans"/>
                <a:ea typeface="Lucida Sans"/>
                <a:cs typeface="Lucida Sans"/>
                <a:sym typeface="Lucida Sans"/>
              </a:rPr>
              <a:t>Section 3: Why is </a:t>
            </a:r>
            <a:r>
              <a:rPr lang="en-US" sz="2600">
                <a:latin typeface="Lucida Sans"/>
                <a:ea typeface="Lucida Sans"/>
                <a:cs typeface="Lucida Sans"/>
                <a:sym typeface="Lucida Sans"/>
              </a:rPr>
              <a:t>a strategies focus</a:t>
            </a:r>
            <a:r>
              <a:rPr lang="en-US" sz="2600" b="0" i="0" u="none" strike="noStrike" cap="none">
                <a:solidFill>
                  <a:schemeClr val="lt1"/>
                </a:solidFill>
                <a:latin typeface="Lucida Sans"/>
                <a:ea typeface="Lucida Sans"/>
                <a:cs typeface="Lucida Sans"/>
                <a:sym typeface="Lucida Sans"/>
              </a:rPr>
              <a:t> so tenacious? </a:t>
            </a:r>
            <a:endParaRPr sz="2600"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8"/>
          <p:cNvSpPr txBox="1">
            <a:spLocks noGrp="1"/>
          </p:cNvSpPr>
          <p:nvPr>
            <p:ph type="title"/>
          </p:nvPr>
        </p:nvSpPr>
        <p:spPr>
          <a:xfrm>
            <a:off x="750325" y="333150"/>
            <a:ext cx="7818300" cy="857400"/>
          </a:xfrm>
          <a:prstGeom prst="rect">
            <a:avLst/>
          </a:prstGeom>
          <a:noFill/>
          <a:ln>
            <a:noFill/>
          </a:ln>
        </p:spPr>
        <p:txBody>
          <a:bodyPr spcFirstLastPara="1" wrap="square" lIns="68550" tIns="68550" rIns="68550" bIns="6855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200">
                <a:solidFill>
                  <a:srgbClr val="202020"/>
                </a:solidFill>
                <a:latin typeface="Lucida Sans"/>
                <a:ea typeface="Lucida Sans"/>
                <a:cs typeface="Lucida Sans"/>
                <a:sym typeface="Lucida Sans"/>
              </a:rPr>
              <a:t>Traditional Literacy Instruction Oversimplifies Reading </a:t>
            </a:r>
            <a:endParaRPr sz="3200">
              <a:solidFill>
                <a:srgbClr val="202020"/>
              </a:solidFill>
              <a:latin typeface="Lucida Sans"/>
              <a:ea typeface="Lucida Sans"/>
              <a:cs typeface="Lucida Sans"/>
              <a:sym typeface="Lucida Sans"/>
            </a:endParaRPr>
          </a:p>
        </p:txBody>
      </p:sp>
      <p:pic>
        <p:nvPicPr>
          <p:cNvPr id="360" name="Google Shape;360;p48"/>
          <p:cNvPicPr preferRelativeResize="0"/>
          <p:nvPr/>
        </p:nvPicPr>
        <p:blipFill rotWithShape="1">
          <a:blip r:embed="rId3">
            <a:alphaModFix/>
          </a:blip>
          <a:srcRect/>
          <a:stretch/>
        </p:blipFill>
        <p:spPr>
          <a:xfrm>
            <a:off x="662849" y="2100113"/>
            <a:ext cx="1792618" cy="2053497"/>
          </a:xfrm>
          <a:prstGeom prst="rect">
            <a:avLst/>
          </a:prstGeom>
          <a:noFill/>
          <a:ln>
            <a:noFill/>
          </a:ln>
        </p:spPr>
      </p:pic>
      <p:pic>
        <p:nvPicPr>
          <p:cNvPr id="361" name="Google Shape;361;p48"/>
          <p:cNvPicPr preferRelativeResize="0"/>
          <p:nvPr/>
        </p:nvPicPr>
        <p:blipFill rotWithShape="1">
          <a:blip r:embed="rId4">
            <a:alphaModFix/>
          </a:blip>
          <a:srcRect/>
          <a:stretch/>
        </p:blipFill>
        <p:spPr>
          <a:xfrm>
            <a:off x="3234700" y="2294450"/>
            <a:ext cx="5246451" cy="2566174"/>
          </a:xfrm>
          <a:prstGeom prst="rect">
            <a:avLst/>
          </a:prstGeom>
          <a:noFill/>
          <a:ln>
            <a:noFill/>
          </a:ln>
        </p:spPr>
      </p:pic>
      <p:sp>
        <p:nvSpPr>
          <p:cNvPr id="362" name="Google Shape;362;p48"/>
          <p:cNvSpPr txBox="1"/>
          <p:nvPr/>
        </p:nvSpPr>
        <p:spPr>
          <a:xfrm>
            <a:off x="6951675" y="5426225"/>
            <a:ext cx="1092000" cy="3189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1" u="none" strike="noStrike" cap="none">
              <a:solidFill>
                <a:srgbClr val="4E0E56"/>
              </a:solidFill>
              <a:latin typeface="Lucida Sans"/>
              <a:ea typeface="Lucida Sans"/>
              <a:cs typeface="Lucida Sans"/>
              <a:sym typeface="Lucida Sans"/>
            </a:endParaRPr>
          </a:p>
        </p:txBody>
      </p:sp>
      <p:sp>
        <p:nvSpPr>
          <p:cNvPr id="363" name="Google Shape;363;p48"/>
          <p:cNvSpPr txBox="1"/>
          <p:nvPr/>
        </p:nvSpPr>
        <p:spPr>
          <a:xfrm>
            <a:off x="662851" y="5354836"/>
            <a:ext cx="7818300" cy="461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2400" b="0" i="1" u="none" strike="noStrike" cap="none">
                <a:solidFill>
                  <a:srgbClr val="000000"/>
                </a:solidFill>
                <a:latin typeface="Lucida Sans"/>
                <a:ea typeface="Lucida Sans"/>
                <a:cs typeface="Lucida Sans"/>
                <a:sym typeface="Lucida Sans"/>
              </a:rPr>
              <a:t>Why might a student get the wrong answer??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9"/>
          <p:cNvSpPr txBox="1">
            <a:spLocks noGrp="1"/>
          </p:cNvSpPr>
          <p:nvPr>
            <p:ph type="title"/>
          </p:nvPr>
        </p:nvSpPr>
        <p:spPr>
          <a:xfrm>
            <a:off x="750325" y="333150"/>
            <a:ext cx="7818300" cy="857400"/>
          </a:xfrm>
          <a:prstGeom prst="rect">
            <a:avLst/>
          </a:prstGeom>
          <a:noFill/>
          <a:ln>
            <a:noFill/>
          </a:ln>
        </p:spPr>
        <p:txBody>
          <a:bodyPr spcFirstLastPara="1" wrap="square" lIns="68550" tIns="68550" rIns="68550" bIns="6855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200">
                <a:solidFill>
                  <a:srgbClr val="202020"/>
                </a:solidFill>
                <a:latin typeface="Lucida Sans"/>
                <a:ea typeface="Lucida Sans"/>
                <a:cs typeface="Lucida Sans"/>
                <a:sym typeface="Lucida Sans"/>
              </a:rPr>
              <a:t>Why Might a Student Get The </a:t>
            </a:r>
            <a:br>
              <a:rPr lang="en-US" sz="3200">
                <a:solidFill>
                  <a:srgbClr val="202020"/>
                </a:solidFill>
                <a:latin typeface="Lucida Sans"/>
                <a:ea typeface="Lucida Sans"/>
                <a:cs typeface="Lucida Sans"/>
                <a:sym typeface="Lucida Sans"/>
              </a:rPr>
            </a:br>
            <a:r>
              <a:rPr lang="en-US" sz="3200">
                <a:solidFill>
                  <a:srgbClr val="202020"/>
                </a:solidFill>
                <a:latin typeface="Lucida Sans"/>
                <a:ea typeface="Lucida Sans"/>
                <a:cs typeface="Lucida Sans"/>
                <a:sym typeface="Lucida Sans"/>
              </a:rPr>
              <a:t>Wrong Answer?</a:t>
            </a:r>
            <a:endParaRPr sz="3200">
              <a:solidFill>
                <a:srgbClr val="202020"/>
              </a:solidFill>
              <a:latin typeface="Lucida Sans"/>
              <a:ea typeface="Lucida Sans"/>
              <a:cs typeface="Lucida Sans"/>
              <a:sym typeface="Lucida Sans"/>
            </a:endParaRPr>
          </a:p>
        </p:txBody>
      </p:sp>
      <p:pic>
        <p:nvPicPr>
          <p:cNvPr id="370" name="Google Shape;370;p49"/>
          <p:cNvPicPr preferRelativeResize="0"/>
          <p:nvPr/>
        </p:nvPicPr>
        <p:blipFill rotWithShape="1">
          <a:blip r:embed="rId3">
            <a:alphaModFix/>
          </a:blip>
          <a:srcRect/>
          <a:stretch/>
        </p:blipFill>
        <p:spPr>
          <a:xfrm>
            <a:off x="592779" y="2352426"/>
            <a:ext cx="2562275" cy="1771900"/>
          </a:xfrm>
          <a:prstGeom prst="rect">
            <a:avLst/>
          </a:prstGeom>
          <a:noFill/>
          <a:ln>
            <a:noFill/>
          </a:ln>
        </p:spPr>
      </p:pic>
      <p:sp>
        <p:nvSpPr>
          <p:cNvPr id="371" name="Google Shape;371;p49"/>
          <p:cNvSpPr txBox="1"/>
          <p:nvPr/>
        </p:nvSpPr>
        <p:spPr>
          <a:xfrm>
            <a:off x="826775" y="1835237"/>
            <a:ext cx="1498500" cy="3189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accent4"/>
                </a:solidFill>
                <a:latin typeface="Lucida Sans"/>
                <a:ea typeface="Lucida Sans"/>
                <a:cs typeface="Lucida Sans"/>
                <a:sym typeface="Lucida Sans"/>
              </a:rPr>
              <a:t>Could be...</a:t>
            </a:r>
            <a:endParaRPr sz="1800" b="1" i="0" u="none" strike="noStrike" cap="none">
              <a:solidFill>
                <a:schemeClr val="accent4"/>
              </a:solidFill>
              <a:latin typeface="Lucida Sans"/>
              <a:ea typeface="Lucida Sans"/>
              <a:cs typeface="Lucida Sans"/>
              <a:sym typeface="Lucida Sans"/>
            </a:endParaRPr>
          </a:p>
        </p:txBody>
      </p:sp>
      <p:sp>
        <p:nvSpPr>
          <p:cNvPr id="372" name="Google Shape;372;p49"/>
          <p:cNvSpPr txBox="1"/>
          <p:nvPr/>
        </p:nvSpPr>
        <p:spPr>
          <a:xfrm>
            <a:off x="6550026" y="2322301"/>
            <a:ext cx="1674974" cy="3189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accent5"/>
                </a:solidFill>
                <a:latin typeface="Lucida Sans"/>
                <a:ea typeface="Lucida Sans"/>
                <a:cs typeface="Lucida Sans"/>
                <a:sym typeface="Lucida Sans"/>
              </a:rPr>
              <a:t>Vocabulary demands </a:t>
            </a:r>
            <a:endParaRPr sz="1800" b="0" i="1" u="none" strike="noStrike" cap="none">
              <a:solidFill>
                <a:schemeClr val="accent5"/>
              </a:solidFill>
              <a:latin typeface="Lucida Sans"/>
              <a:ea typeface="Lucida Sans"/>
              <a:cs typeface="Lucida Sans"/>
              <a:sym typeface="Lucida Sans"/>
            </a:endParaRPr>
          </a:p>
        </p:txBody>
      </p:sp>
      <p:sp>
        <p:nvSpPr>
          <p:cNvPr id="373" name="Google Shape;373;p49"/>
          <p:cNvSpPr txBox="1"/>
          <p:nvPr/>
        </p:nvSpPr>
        <p:spPr>
          <a:xfrm>
            <a:off x="3926026" y="3481432"/>
            <a:ext cx="2062921" cy="616380"/>
          </a:xfrm>
          <a:prstGeom prst="rect">
            <a:avLst/>
          </a:prstGeom>
          <a:noFill/>
          <a:ln>
            <a:noFill/>
          </a:ln>
        </p:spPr>
        <p:txBody>
          <a:bodyPr spcFirstLastPara="1" wrap="square" lIns="68550" tIns="68550" rIns="68550" bIns="685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chemeClr val="accent3"/>
                </a:solidFill>
                <a:latin typeface="Lucida Sans"/>
                <a:ea typeface="Lucida Sans"/>
                <a:cs typeface="Lucida Sans"/>
                <a:sym typeface="Lucida Sans"/>
              </a:rPr>
              <a:t>Density of information presented</a:t>
            </a:r>
            <a:endParaRPr sz="1800" b="0" i="1" u="none" strike="noStrike" cap="none">
              <a:solidFill>
                <a:schemeClr val="accent3"/>
              </a:solidFill>
              <a:latin typeface="Lucida Sans"/>
              <a:ea typeface="Lucida Sans"/>
              <a:cs typeface="Lucida Sans"/>
              <a:sym typeface="Lucida Sans"/>
            </a:endParaRPr>
          </a:p>
        </p:txBody>
      </p:sp>
      <p:sp>
        <p:nvSpPr>
          <p:cNvPr id="374" name="Google Shape;374;p49"/>
          <p:cNvSpPr txBox="1"/>
          <p:nvPr/>
        </p:nvSpPr>
        <p:spPr>
          <a:xfrm>
            <a:off x="4363052" y="2393643"/>
            <a:ext cx="1878722" cy="506451"/>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accent6"/>
                </a:solidFill>
                <a:latin typeface="Lucida Sans"/>
                <a:ea typeface="Lucida Sans"/>
                <a:cs typeface="Lucida Sans"/>
                <a:sym typeface="Lucida Sans"/>
              </a:rPr>
              <a:t>Knowledge demands of the text</a:t>
            </a:r>
            <a:endParaRPr sz="1800" b="0" i="1" u="none" strike="noStrike" cap="none">
              <a:solidFill>
                <a:schemeClr val="accent6"/>
              </a:solidFill>
              <a:latin typeface="Lucida Sans"/>
              <a:ea typeface="Lucida Sans"/>
              <a:cs typeface="Lucida Sans"/>
              <a:sym typeface="Lucida Sans"/>
            </a:endParaRPr>
          </a:p>
        </p:txBody>
      </p:sp>
      <p:sp>
        <p:nvSpPr>
          <p:cNvPr id="375" name="Google Shape;375;p49"/>
          <p:cNvSpPr txBox="1"/>
          <p:nvPr/>
        </p:nvSpPr>
        <p:spPr>
          <a:xfrm flipH="1">
            <a:off x="5689284" y="4516268"/>
            <a:ext cx="2062919" cy="415815"/>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chemeClr val="accent2"/>
                </a:solidFill>
                <a:latin typeface="Lucida Sans"/>
                <a:ea typeface="Lucida Sans"/>
                <a:cs typeface="Lucida Sans"/>
                <a:sym typeface="Lucida Sans"/>
              </a:rPr>
              <a:t>Complicated syntax</a:t>
            </a:r>
            <a:endParaRPr sz="1800" b="0" i="1" u="none" strike="noStrike" cap="none">
              <a:solidFill>
                <a:schemeClr val="accent2"/>
              </a:solidFill>
              <a:latin typeface="Lucida Sans"/>
              <a:ea typeface="Lucida Sans"/>
              <a:cs typeface="Lucida Sans"/>
              <a:sym typeface="Lucida Sans"/>
            </a:endParaRPr>
          </a:p>
        </p:txBody>
      </p:sp>
      <p:sp>
        <p:nvSpPr>
          <p:cNvPr id="376" name="Google Shape;376;p49"/>
          <p:cNvSpPr txBox="1"/>
          <p:nvPr/>
        </p:nvSpPr>
        <p:spPr>
          <a:xfrm>
            <a:off x="6550025" y="3283506"/>
            <a:ext cx="1843649" cy="616381"/>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282FFB"/>
                </a:solidFill>
                <a:latin typeface="Lucida Sans"/>
                <a:ea typeface="Lucida Sans"/>
                <a:cs typeface="Lucida Sans"/>
                <a:sym typeface="Lucida Sans"/>
              </a:rPr>
              <a:t>Fluency issues</a:t>
            </a:r>
            <a:endParaRPr sz="1800" b="0" i="1" u="none" strike="noStrike" cap="none">
              <a:solidFill>
                <a:srgbClr val="282FFB"/>
              </a:solidFill>
              <a:latin typeface="Lucida Sans"/>
              <a:ea typeface="Lucida Sans"/>
              <a:cs typeface="Lucida Sans"/>
              <a:sym typeface="Lucida Sans"/>
            </a:endParaRPr>
          </a:p>
        </p:txBody>
      </p:sp>
      <p:sp>
        <p:nvSpPr>
          <p:cNvPr id="377" name="Google Shape;377;p49"/>
          <p:cNvSpPr txBox="1"/>
          <p:nvPr/>
        </p:nvSpPr>
        <p:spPr>
          <a:xfrm>
            <a:off x="4363052" y="1835237"/>
            <a:ext cx="3883869" cy="857400"/>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accent4"/>
                </a:solidFill>
                <a:latin typeface="Lucida Sans"/>
                <a:ea typeface="Lucida Sans"/>
                <a:cs typeface="Lucida Sans"/>
                <a:sym typeface="Lucida Sans"/>
              </a:rPr>
              <a:t>But also could be because of: </a:t>
            </a:r>
            <a:endParaRPr sz="1800" b="1" i="0" u="none" strike="noStrike" cap="none">
              <a:solidFill>
                <a:schemeClr val="accent4"/>
              </a:solidFill>
              <a:latin typeface="Lucida Sans"/>
              <a:ea typeface="Lucida Sans"/>
              <a:cs typeface="Lucida Sans"/>
              <a:sym typeface="Lucida Sans"/>
            </a:endParaRPr>
          </a:p>
        </p:txBody>
      </p:sp>
      <p:sp>
        <p:nvSpPr>
          <p:cNvPr id="378" name="Google Shape;378;p49"/>
          <p:cNvSpPr txBox="1"/>
          <p:nvPr/>
        </p:nvSpPr>
        <p:spPr>
          <a:xfrm>
            <a:off x="4937637" y="5350540"/>
            <a:ext cx="3224775" cy="788401"/>
          </a:xfrm>
          <a:prstGeom prst="rect">
            <a:avLst/>
          </a:prstGeom>
          <a:noFill/>
          <a:ln>
            <a:noFill/>
          </a:ln>
        </p:spPr>
        <p:txBody>
          <a:bodyPr spcFirstLastPara="1" wrap="square" lIns="68550" tIns="68550" rIns="68550" bIns="685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accent4"/>
                </a:solidFill>
                <a:latin typeface="Lucida Sans"/>
                <a:ea typeface="Lucida Sans"/>
                <a:cs typeface="Lucida Sans"/>
                <a:sym typeface="Lucida Sans"/>
              </a:rPr>
              <a:t>...among other things!</a:t>
            </a:r>
            <a:endParaRPr sz="1800" b="1" i="0" u="none" strike="noStrike" cap="none">
              <a:solidFill>
                <a:schemeClr val="accent4"/>
              </a:solidFill>
              <a:latin typeface="Lucida Sans"/>
              <a:ea typeface="Lucida Sans"/>
              <a:cs typeface="Lucida Sans"/>
              <a:sym typeface="Lucida Sans"/>
            </a:endParaRPr>
          </a:p>
        </p:txBody>
      </p:sp>
      <p:sp>
        <p:nvSpPr>
          <p:cNvPr id="379" name="Google Shape;379;p49"/>
          <p:cNvSpPr txBox="1"/>
          <p:nvPr/>
        </p:nvSpPr>
        <p:spPr>
          <a:xfrm>
            <a:off x="6241774" y="3899887"/>
            <a:ext cx="2062921" cy="673426"/>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none" strike="noStrike" cap="none">
                <a:solidFill>
                  <a:srgbClr val="4E0E56"/>
                </a:solidFill>
                <a:latin typeface="Lucida Sans"/>
                <a:ea typeface="Lucida Sans"/>
                <a:cs typeface="Lucida Sans"/>
                <a:sym typeface="Lucida Sans"/>
              </a:rPr>
              <a:t>Student stamina</a:t>
            </a:r>
            <a:endParaRPr sz="1800" b="0" i="1" u="none" strike="noStrike" cap="none">
              <a:solidFill>
                <a:srgbClr val="4E0E56"/>
              </a:solidFill>
              <a:latin typeface="Lucida Sans"/>
              <a:ea typeface="Lucida Sans"/>
              <a:cs typeface="Lucida Sans"/>
              <a:sym typeface="Lucida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pic>
        <p:nvPicPr>
          <p:cNvPr id="385" name="Google Shape;385;p50"/>
          <p:cNvPicPr preferRelativeResize="0"/>
          <p:nvPr/>
        </p:nvPicPr>
        <p:blipFill rotWithShape="1">
          <a:blip r:embed="rId3">
            <a:alphaModFix/>
          </a:blip>
          <a:srcRect/>
          <a:stretch/>
        </p:blipFill>
        <p:spPr>
          <a:xfrm>
            <a:off x="4341300" y="1094168"/>
            <a:ext cx="3525075" cy="3014007"/>
          </a:xfrm>
          <a:prstGeom prst="rect">
            <a:avLst/>
          </a:prstGeom>
          <a:noFill/>
          <a:ln>
            <a:noFill/>
          </a:ln>
        </p:spPr>
      </p:pic>
      <p:sp>
        <p:nvSpPr>
          <p:cNvPr id="386" name="Google Shape;386;p50"/>
          <p:cNvSpPr txBox="1"/>
          <p:nvPr/>
        </p:nvSpPr>
        <p:spPr>
          <a:xfrm>
            <a:off x="4571012" y="1377675"/>
            <a:ext cx="2886600" cy="1272300"/>
          </a:xfrm>
          <a:prstGeom prst="rect">
            <a:avLst/>
          </a:prstGeom>
          <a:noFill/>
          <a:ln>
            <a:noFill/>
          </a:ln>
        </p:spPr>
        <p:txBody>
          <a:bodyPr spcFirstLastPara="1" wrap="square" lIns="68550" tIns="68550" rIns="68550" bIns="6855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2000" b="0" i="0" u="none" strike="noStrike" cap="none">
                <a:solidFill>
                  <a:schemeClr val="dk1"/>
                </a:solidFill>
                <a:latin typeface="Lucida Sans"/>
                <a:ea typeface="Lucida Sans"/>
                <a:cs typeface="Lucida Sans"/>
                <a:sym typeface="Lucida Sans"/>
              </a:rPr>
              <a:t>This week we are going to focus on characters’ development with </a:t>
            </a:r>
            <a:r>
              <a:rPr lang="en-US" sz="2000" b="0" i="1" u="none" strike="noStrike" cap="none">
                <a:solidFill>
                  <a:schemeClr val="dk1"/>
                </a:solidFill>
                <a:latin typeface="Lucida Sans"/>
                <a:ea typeface="Lucida Sans"/>
                <a:cs typeface="Lucida Sans"/>
                <a:sym typeface="Lucida Sans"/>
              </a:rPr>
              <a:t>Brown Girl Dreaming</a:t>
            </a:r>
            <a:r>
              <a:rPr lang="en-US" sz="2000" b="0" i="0" u="none" strike="noStrike" cap="none">
                <a:solidFill>
                  <a:schemeClr val="dk1"/>
                </a:solidFill>
                <a:latin typeface="Lucida Sans"/>
                <a:ea typeface="Lucida Sans"/>
                <a:cs typeface="Lucida Sans"/>
                <a:sym typeface="Lucida Sans"/>
              </a:rPr>
              <a:t>. </a:t>
            </a:r>
            <a:endParaRPr sz="2000" b="0" i="0" u="none" strike="noStrike" cap="none">
              <a:solidFill>
                <a:schemeClr val="dk1"/>
              </a:solidFill>
              <a:latin typeface="Lucida Sans"/>
              <a:ea typeface="Lucida Sans"/>
              <a:cs typeface="Lucida Sans"/>
              <a:sym typeface="Lucida Sans"/>
            </a:endParaRPr>
          </a:p>
        </p:txBody>
      </p:sp>
      <p:pic>
        <p:nvPicPr>
          <p:cNvPr id="387" name="Google Shape;387;p50"/>
          <p:cNvPicPr preferRelativeResize="0"/>
          <p:nvPr/>
        </p:nvPicPr>
        <p:blipFill rotWithShape="1">
          <a:blip r:embed="rId4">
            <a:alphaModFix/>
          </a:blip>
          <a:srcRect/>
          <a:stretch/>
        </p:blipFill>
        <p:spPr>
          <a:xfrm>
            <a:off x="1099851" y="2116825"/>
            <a:ext cx="2603050" cy="4046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1"/>
          <p:cNvSpPr txBox="1">
            <a:spLocks noGrp="1"/>
          </p:cNvSpPr>
          <p:nvPr>
            <p:ph type="title"/>
          </p:nvPr>
        </p:nvSpPr>
        <p:spPr>
          <a:xfrm>
            <a:off x="824460" y="181280"/>
            <a:ext cx="7629992" cy="1278811"/>
          </a:xfrm>
          <a:prstGeom prst="rect">
            <a:avLst/>
          </a:prstGeom>
          <a:noFill/>
          <a:ln>
            <a:noFill/>
          </a:ln>
        </p:spPr>
        <p:txBody>
          <a:bodyPr spcFirstLastPara="1" wrap="square" lIns="68550" tIns="68550" rIns="68550" bIns="6855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200">
                <a:solidFill>
                  <a:srgbClr val="7F7F7F"/>
                </a:solidFill>
              </a:rPr>
              <a:t>Instead approach the standards holistically and let the text point the way…</a:t>
            </a:r>
            <a:r>
              <a:rPr lang="en-US" sz="3200"/>
              <a:t> </a:t>
            </a:r>
            <a:endParaRPr sz="3200"/>
          </a:p>
        </p:txBody>
      </p:sp>
      <p:sp>
        <p:nvSpPr>
          <p:cNvPr id="394" name="Google Shape;394;p51"/>
          <p:cNvSpPr txBox="1"/>
          <p:nvPr/>
        </p:nvSpPr>
        <p:spPr>
          <a:xfrm>
            <a:off x="390670" y="2002800"/>
            <a:ext cx="1687500" cy="1474492"/>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chemeClr val="hlink"/>
                </a:solidFill>
                <a:latin typeface="Lucida Sans"/>
                <a:ea typeface="Lucida Sans"/>
                <a:cs typeface="Lucida Sans"/>
                <a:sym typeface="Lucida Sans"/>
              </a:rPr>
              <a:t>CCSS.ELA-LITERACY.RL.5.4</a:t>
            </a:r>
            <a:endParaRPr sz="1400" b="0" i="0" u="sng" strike="noStrike" cap="none" dirty="0">
              <a:solidFill>
                <a:schemeClr val="hlink"/>
              </a:solidFill>
              <a:latin typeface="Lucida Sans"/>
              <a:ea typeface="Lucida Sans"/>
              <a:cs typeface="Lucida Sans"/>
              <a:sym typeface="Lucida Sans"/>
              <a:hlinkClick r:id="rId3"/>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Lucida Sans"/>
                <a:ea typeface="Lucida Sans"/>
                <a:cs typeface="Lucida Sans"/>
                <a:sym typeface="Lucida Sans"/>
              </a:rPr>
              <a:t>Identify words and phrases in stories or poems that suggest feelings or appeal to the senses.</a:t>
            </a:r>
            <a:endParaRPr sz="1400" b="0" i="0" u="none" strike="noStrike" cap="none" dirty="0">
              <a:solidFill>
                <a:schemeClr val="dk1"/>
              </a:solidFill>
              <a:latin typeface="Lucida Sans"/>
              <a:ea typeface="Lucida Sans"/>
              <a:cs typeface="Lucida Sans"/>
              <a:sym typeface="Lucida Sans"/>
            </a:endParaRPr>
          </a:p>
        </p:txBody>
      </p:sp>
      <p:sp>
        <p:nvSpPr>
          <p:cNvPr id="395" name="Google Shape;395;p51"/>
          <p:cNvSpPr txBox="1"/>
          <p:nvPr/>
        </p:nvSpPr>
        <p:spPr>
          <a:xfrm>
            <a:off x="5455403" y="4867887"/>
            <a:ext cx="2106673" cy="1618646"/>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chemeClr val="hlink"/>
                </a:solidFill>
                <a:latin typeface="Lucida Sans"/>
                <a:ea typeface="Lucida Sans"/>
                <a:cs typeface="Lucida Sans"/>
                <a:sym typeface="Lucida Sans"/>
                <a:hlinkClick r:id="rId4"/>
              </a:rPr>
              <a:t>CCSS.ELA-LITERACY.RL.5.7</a:t>
            </a:r>
            <a:endParaRPr sz="1400" b="0" i="0" u="sng" strike="noStrike" cap="none" dirty="0">
              <a:solidFill>
                <a:schemeClr val="hlink"/>
              </a:solidFill>
              <a:latin typeface="Lucida Sans"/>
              <a:ea typeface="Lucida Sans"/>
              <a:cs typeface="Lucida Sans"/>
              <a:sym typeface="Lucida Sans"/>
              <a:hlinkClick r:id="rId4"/>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202020"/>
                </a:solidFill>
                <a:latin typeface="Lucida Sans"/>
                <a:ea typeface="Lucida Sans"/>
                <a:cs typeface="Lucida Sans"/>
                <a:sym typeface="Lucida Sans"/>
              </a:rPr>
              <a:t>Use illustrations and details in a story to describe its characters, setting, or events.</a:t>
            </a:r>
            <a:endParaRPr sz="1400" b="0" i="0" u="none" strike="noStrike" cap="none" dirty="0">
              <a:solidFill>
                <a:schemeClr val="dk1"/>
              </a:solidFill>
              <a:latin typeface="Lucida Sans"/>
              <a:ea typeface="Lucida Sans"/>
              <a:cs typeface="Lucida Sans"/>
              <a:sym typeface="Lucida Sans"/>
            </a:endParaRPr>
          </a:p>
        </p:txBody>
      </p:sp>
      <p:sp>
        <p:nvSpPr>
          <p:cNvPr id="396" name="Google Shape;396;p51"/>
          <p:cNvSpPr txBox="1"/>
          <p:nvPr/>
        </p:nvSpPr>
        <p:spPr>
          <a:xfrm>
            <a:off x="6374075" y="1507435"/>
            <a:ext cx="2465614" cy="1551057"/>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None/>
            </a:pPr>
            <a:r>
              <a:rPr lang="en-US" sz="1400" b="0" i="0" u="sng" strike="noStrike" cap="none" dirty="0">
                <a:solidFill>
                  <a:schemeClr val="hlink"/>
                </a:solidFill>
                <a:latin typeface="Lucida Sans"/>
                <a:ea typeface="Lucida Sans"/>
                <a:cs typeface="Lucida Sans"/>
                <a:sym typeface="Lucida Sans"/>
                <a:hlinkClick r:id="rId5"/>
              </a:rPr>
              <a:t>CCSS.ELA-LITERACY.SL.5.1</a:t>
            </a:r>
            <a:r>
              <a:rPr lang="en-US" sz="1400" b="0" i="0" u="sng" strike="noStrike" cap="none" dirty="0">
                <a:solidFill>
                  <a:schemeClr val="hlink"/>
                </a:solidFill>
                <a:latin typeface="Lucida Sans"/>
                <a:ea typeface="Lucida Sans"/>
                <a:cs typeface="Lucida Sans"/>
                <a:sym typeface="Lucida Sans"/>
              </a:rPr>
              <a:t>C </a:t>
            </a:r>
          </a:p>
          <a:p>
            <a:pPr marL="0" marR="0" lvl="0" indent="0" algn="l" rtl="0">
              <a:lnSpc>
                <a:spcPct val="100000"/>
              </a:lnSpc>
              <a:spcBef>
                <a:spcPts val="0"/>
              </a:spcBef>
              <a:spcAft>
                <a:spcPts val="0"/>
              </a:spcAft>
              <a:buNone/>
            </a:pPr>
            <a:r>
              <a:rPr lang="en-US" sz="1400" b="0" i="0" u="none" strike="noStrike" cap="none" dirty="0">
                <a:solidFill>
                  <a:srgbClr val="000000"/>
                </a:solidFill>
                <a:latin typeface="Lucida Sans" panose="020B0602030504020204" pitchFamily="34" charset="0"/>
                <a:sym typeface="Arial"/>
              </a:rPr>
              <a:t>Pose and respond to specific questions by making comments that contribute to the discussion and elaborate on the remarks of others.</a:t>
            </a:r>
            <a:endParaRPr sz="1400" b="0" i="0" u="sng" strike="noStrike" cap="none" dirty="0">
              <a:solidFill>
                <a:schemeClr val="hlink"/>
              </a:solidFill>
              <a:latin typeface="Lucida Sans" panose="020B0602030504020204" pitchFamily="34" charset="0"/>
              <a:ea typeface="Lucida Sans"/>
              <a:cs typeface="Lucida Sans"/>
              <a:sym typeface="Lucida Sans"/>
              <a:hlinkClick r:id="rId5"/>
            </a:endParaRPr>
          </a:p>
        </p:txBody>
      </p:sp>
      <p:sp>
        <p:nvSpPr>
          <p:cNvPr id="397" name="Google Shape;397;p51"/>
          <p:cNvSpPr txBox="1"/>
          <p:nvPr/>
        </p:nvSpPr>
        <p:spPr>
          <a:xfrm>
            <a:off x="283293" y="4352338"/>
            <a:ext cx="2106673" cy="1704628"/>
          </a:xfrm>
          <a:prstGeom prst="rect">
            <a:avLst/>
          </a:prstGeom>
          <a:noFill/>
          <a:ln>
            <a:noFill/>
          </a:ln>
        </p:spPr>
        <p:txBody>
          <a:bodyPr spcFirstLastPara="1" wrap="square" lIns="68550" tIns="68550" rIns="68550" bIns="6855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dirty="0">
                <a:solidFill>
                  <a:schemeClr val="accent5"/>
                </a:solidFill>
                <a:latin typeface="Lucida Sans"/>
                <a:ea typeface="Lucida Sans"/>
                <a:cs typeface="Lucida Sans"/>
                <a:sym typeface="Lucida Sans"/>
              </a:rPr>
              <a:t>CCSS.ELA-LITERACY.RL.5.2</a:t>
            </a:r>
            <a:endParaRPr sz="1400" b="0" i="0" u="sng" strike="noStrike" cap="none" dirty="0">
              <a:solidFill>
                <a:schemeClr val="accent5"/>
              </a:solidFill>
              <a:latin typeface="Lucida Sans"/>
              <a:ea typeface="Lucida Sans"/>
              <a:cs typeface="Lucida Sans"/>
              <a:sym typeface="Lucida Sans"/>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202020"/>
                </a:solidFill>
                <a:latin typeface="Lucida Sans"/>
                <a:ea typeface="Lucida Sans"/>
                <a:cs typeface="Lucida Sans"/>
                <a:sym typeface="Lucida Sans"/>
              </a:rPr>
              <a:t>Retell stories, including key details, and demonstrate understanding of their central message or lesson.</a:t>
            </a:r>
            <a:endParaRPr sz="1400" b="0" i="0" u="none" strike="noStrike" cap="none" dirty="0">
              <a:solidFill>
                <a:schemeClr val="dk1"/>
              </a:solidFill>
              <a:latin typeface="Lucida Sans"/>
              <a:ea typeface="Lucida Sans"/>
              <a:cs typeface="Lucida Sans"/>
              <a:sym typeface="Lucida Sans"/>
            </a:endParaRPr>
          </a:p>
        </p:txBody>
      </p:sp>
      <p:sp>
        <p:nvSpPr>
          <p:cNvPr id="398" name="Google Shape;398;p51"/>
          <p:cNvSpPr/>
          <p:nvPr/>
        </p:nvSpPr>
        <p:spPr>
          <a:xfrm>
            <a:off x="2857500" y="3105836"/>
            <a:ext cx="34290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sp>
        <p:nvSpPr>
          <p:cNvPr id="399" name="Google Shape;399;p51"/>
          <p:cNvSpPr/>
          <p:nvPr/>
        </p:nvSpPr>
        <p:spPr>
          <a:xfrm>
            <a:off x="2857500" y="3105836"/>
            <a:ext cx="3429000" cy="64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br>
              <a:rPr lang="en-US" sz="1800" b="0" i="0" u="none" strike="noStrike" cap="none">
                <a:solidFill>
                  <a:schemeClr val="dk1"/>
                </a:solidFill>
                <a:latin typeface="Calibri"/>
                <a:ea typeface="Calibri"/>
                <a:cs typeface="Calibri"/>
                <a:sym typeface="Calibri"/>
              </a:rPr>
            </a:br>
            <a:endParaRPr sz="1800" b="0" i="0" u="none" strike="noStrike" cap="none">
              <a:solidFill>
                <a:schemeClr val="dk1"/>
              </a:solidFill>
              <a:latin typeface="Calibri"/>
              <a:ea typeface="Calibri"/>
              <a:cs typeface="Calibri"/>
              <a:sym typeface="Calibri"/>
            </a:endParaRPr>
          </a:p>
        </p:txBody>
      </p:sp>
      <p:pic>
        <p:nvPicPr>
          <p:cNvPr id="400" name="Google Shape;400;p51"/>
          <p:cNvPicPr preferRelativeResize="0"/>
          <p:nvPr/>
        </p:nvPicPr>
        <p:blipFill rotWithShape="1">
          <a:blip r:embed="rId6">
            <a:alphaModFix/>
          </a:blip>
          <a:srcRect/>
          <a:stretch/>
        </p:blipFill>
        <p:spPr>
          <a:xfrm>
            <a:off x="2775512" y="3322281"/>
            <a:ext cx="2106673" cy="3187250"/>
          </a:xfrm>
          <a:prstGeom prst="rect">
            <a:avLst/>
          </a:prstGeom>
          <a:noFill/>
          <a:ln>
            <a:noFill/>
          </a:ln>
        </p:spPr>
      </p:pic>
      <p:sp>
        <p:nvSpPr>
          <p:cNvPr id="401" name="Google Shape;401;p51"/>
          <p:cNvSpPr txBox="1"/>
          <p:nvPr/>
        </p:nvSpPr>
        <p:spPr>
          <a:xfrm>
            <a:off x="2775512" y="1506399"/>
            <a:ext cx="2899812" cy="181588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sng" strike="noStrike" cap="none" dirty="0">
                <a:solidFill>
                  <a:srgbClr val="2E75B5"/>
                </a:solidFill>
                <a:latin typeface="Lucida Sans"/>
                <a:ea typeface="Lucida Sans"/>
                <a:cs typeface="Lucida Sans"/>
                <a:sym typeface="Lucida Sans"/>
              </a:rPr>
              <a:t>CCSS.ELA-LITERACY.SL.1</a:t>
            </a:r>
            <a:r>
              <a:rPr lang="en-US" sz="1400" b="0" i="0" u="none" strike="noStrike" cap="none" dirty="0">
                <a:solidFill>
                  <a:srgbClr val="2E75B5"/>
                </a:solidFill>
                <a:latin typeface="Lucida Sans"/>
                <a:ea typeface="Lucida Sans"/>
                <a:cs typeface="Lucida Sans"/>
                <a:sym typeface="Lucida Sans"/>
              </a:rPr>
              <a:t> </a:t>
            </a:r>
            <a:r>
              <a:rPr lang="en-US" sz="1400" b="0" i="0" u="none" strike="noStrike" cap="none" dirty="0">
                <a:solidFill>
                  <a:schemeClr val="dk1"/>
                </a:solidFill>
                <a:latin typeface="Lucida Sans"/>
                <a:ea typeface="Lucida Sans"/>
                <a:cs typeface="Lucida Sans"/>
                <a:sym typeface="Lucida Sans"/>
              </a:rPr>
              <a:t>Engage effectively in a range of collaborative discussions with diverse partners on </a:t>
            </a:r>
            <a:r>
              <a:rPr lang="en-US" sz="1400" b="0" i="1" u="none" strike="noStrike" cap="none" dirty="0">
                <a:solidFill>
                  <a:schemeClr val="dk1"/>
                </a:solidFill>
                <a:latin typeface="Lucida Sans"/>
                <a:ea typeface="Lucida Sans"/>
                <a:cs typeface="Lucida Sans"/>
                <a:sym typeface="Lucida Sans"/>
              </a:rPr>
              <a:t>grade 3 topics</a:t>
            </a:r>
            <a:r>
              <a:rPr lang="en-US" sz="1400" b="0" i="0" u="none" strike="noStrike" cap="none" dirty="0">
                <a:solidFill>
                  <a:schemeClr val="dk1"/>
                </a:solidFill>
                <a:latin typeface="Lucida Sans"/>
                <a:ea typeface="Lucida Sans"/>
                <a:cs typeface="Lucida Sans"/>
                <a:sym typeface="Lucida Sans"/>
              </a:rPr>
              <a:t> </a:t>
            </a:r>
            <a:r>
              <a:rPr lang="en-US" sz="1400" b="0" i="1" u="none" strike="noStrike" cap="none" dirty="0">
                <a:solidFill>
                  <a:schemeClr val="dk1"/>
                </a:solidFill>
                <a:latin typeface="Lucida Sans"/>
                <a:ea typeface="Lucida Sans"/>
                <a:cs typeface="Lucida Sans"/>
                <a:sym typeface="Lucida Sans"/>
              </a:rPr>
              <a:t>and texts</a:t>
            </a:r>
            <a:r>
              <a:rPr lang="en-US" sz="1400" b="0" i="0" u="none" strike="noStrike" cap="none" dirty="0">
                <a:solidFill>
                  <a:schemeClr val="dk1"/>
                </a:solidFill>
                <a:latin typeface="Lucida Sans"/>
                <a:ea typeface="Lucida Sans"/>
                <a:cs typeface="Lucida Sans"/>
                <a:sym typeface="Lucida Sans"/>
              </a:rPr>
              <a:t>,</a:t>
            </a:r>
            <a:r>
              <a:rPr lang="en-US" sz="1400" b="0" i="1" u="none" strike="noStrike" cap="none" dirty="0">
                <a:solidFill>
                  <a:schemeClr val="dk1"/>
                </a:solidFill>
                <a:latin typeface="Lucida Sans"/>
                <a:ea typeface="Lucida Sans"/>
                <a:cs typeface="Lucida Sans"/>
                <a:sym typeface="Lucida Sans"/>
              </a:rPr>
              <a:t> </a:t>
            </a:r>
            <a:r>
              <a:rPr lang="en-US" sz="1400" b="0" i="0" u="none" strike="noStrike" cap="none" dirty="0">
                <a:solidFill>
                  <a:schemeClr val="dk1"/>
                </a:solidFill>
                <a:latin typeface="Lucida Sans"/>
                <a:ea typeface="Lucida Sans"/>
                <a:cs typeface="Lucida Sans"/>
                <a:sym typeface="Lucida Sans"/>
              </a:rPr>
              <a:t>building on others’ ideas and expressing their own clearly.</a:t>
            </a:r>
            <a:endParaRPr dirty="0"/>
          </a:p>
          <a:p>
            <a:pPr marL="0" marR="0" lvl="0" indent="0" algn="l" rtl="0">
              <a:lnSpc>
                <a:spcPct val="100000"/>
              </a:lnSpc>
              <a:spcBef>
                <a:spcPts val="0"/>
              </a:spcBef>
              <a:spcAft>
                <a:spcPts val="0"/>
              </a:spcAft>
              <a:buNone/>
            </a:pPr>
            <a:endParaRPr sz="1400" b="0" i="0" u="sng" strike="noStrike" cap="none" dirty="0">
              <a:solidFill>
                <a:srgbClr val="2E75B5"/>
              </a:solidFill>
              <a:latin typeface="Lucida Sans"/>
              <a:ea typeface="Lucida Sans"/>
              <a:cs typeface="Lucida Sans"/>
              <a:sym typeface="Lucida Sans"/>
            </a:endParaRPr>
          </a:p>
        </p:txBody>
      </p:sp>
      <p:sp>
        <p:nvSpPr>
          <p:cNvPr id="402" name="Google Shape;402;p51"/>
          <p:cNvSpPr txBox="1"/>
          <p:nvPr/>
        </p:nvSpPr>
        <p:spPr>
          <a:xfrm flipH="1">
            <a:off x="6073672" y="3437840"/>
            <a:ext cx="2487231" cy="116955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400" b="0" i="0" u="sng" strike="noStrike" cap="none" dirty="0">
                <a:solidFill>
                  <a:srgbClr val="0563C1"/>
                </a:solidFill>
                <a:latin typeface="Lucida Sans" panose="020B0602030504020204" pitchFamily="34" charset="0"/>
                <a:sym typeface="Arial"/>
              </a:rPr>
              <a:t>CCSS.ELA-LITERACY.W.1 </a:t>
            </a:r>
            <a:r>
              <a:rPr lang="en-US" sz="1400" b="0" i="0" u="none" strike="noStrike" cap="none" dirty="0">
                <a:solidFill>
                  <a:schemeClr val="dk1"/>
                </a:solidFill>
                <a:latin typeface="Lucida Sans" panose="020B0602030504020204" pitchFamily="34" charset="0"/>
                <a:ea typeface="Lucida Sans"/>
                <a:cs typeface="Lucida Sans"/>
                <a:sym typeface="Lucida Sans"/>
              </a:rPr>
              <a:t>Write opinion pieces on topics and texts, supporting a point </a:t>
            </a:r>
            <a:r>
              <a:rPr lang="en-US" sz="1400" b="0" i="0" u="none" strike="noStrike" cap="none" dirty="0">
                <a:solidFill>
                  <a:schemeClr val="dk1"/>
                </a:solidFill>
                <a:latin typeface="Lucida Sans"/>
                <a:ea typeface="Lucida Sans"/>
                <a:cs typeface="Lucida Sans"/>
                <a:sym typeface="Lucida Sans"/>
              </a:rPr>
              <a:t>of view with reasons.</a:t>
            </a:r>
            <a:endParaRPr sz="1400" b="0" i="0" u="none" strike="noStrike" cap="none" dirty="0">
              <a:solidFill>
                <a:srgbClr val="0563C1"/>
              </a:solidFill>
              <a:latin typeface="Lucida Sans"/>
              <a:ea typeface="Lucida Sans"/>
              <a:cs typeface="Lucida Sans"/>
              <a:sym typeface="Lucida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2"/>
          <p:cNvSpPr txBox="1">
            <a:spLocks noGrp="1"/>
          </p:cNvSpPr>
          <p:nvPr>
            <p:ph type="title"/>
          </p:nvPr>
        </p:nvSpPr>
        <p:spPr>
          <a:xfrm>
            <a:off x="877100" y="1116238"/>
            <a:ext cx="6967216"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200">
                <a:solidFill>
                  <a:srgbClr val="202020"/>
                </a:solidFill>
                <a:latin typeface="Lucida Sans"/>
                <a:ea typeface="Lucida Sans"/>
                <a:cs typeface="Lucida Sans"/>
                <a:sym typeface="Lucida Sans"/>
              </a:rPr>
              <a:t>In short (in full!) what makes </a:t>
            </a:r>
            <a:r>
              <a:rPr lang="en-US" sz="3200" i="1">
                <a:solidFill>
                  <a:srgbClr val="202020"/>
                </a:solidFill>
                <a:latin typeface="Lucida Sans"/>
                <a:ea typeface="Lucida Sans"/>
                <a:cs typeface="Lucida Sans"/>
                <a:sym typeface="Lucida Sans"/>
              </a:rPr>
              <a:t>Brown Girl Dreaming</a:t>
            </a:r>
            <a:r>
              <a:rPr lang="en-US" sz="3200">
                <a:solidFill>
                  <a:srgbClr val="202020"/>
                </a:solidFill>
                <a:latin typeface="Lucida Sans"/>
                <a:ea typeface="Lucida Sans"/>
                <a:cs typeface="Lucida Sans"/>
                <a:sym typeface="Lucida Sans"/>
              </a:rPr>
              <a:t> worth reading?</a:t>
            </a:r>
            <a:endParaRPr sz="3200">
              <a:solidFill>
                <a:srgbClr val="202020"/>
              </a:solidFill>
              <a:latin typeface="Lucida Sans"/>
              <a:ea typeface="Lucida Sans"/>
              <a:cs typeface="Lucida Sans"/>
              <a:sym typeface="Lucida Sans"/>
            </a:endParaRPr>
          </a:p>
        </p:txBody>
      </p:sp>
      <p:pic>
        <p:nvPicPr>
          <p:cNvPr id="409" name="Google Shape;409;p52"/>
          <p:cNvPicPr preferRelativeResize="0"/>
          <p:nvPr/>
        </p:nvPicPr>
        <p:blipFill rotWithShape="1">
          <a:blip r:embed="rId3">
            <a:alphaModFix/>
          </a:blip>
          <a:srcRect/>
          <a:stretch/>
        </p:blipFill>
        <p:spPr>
          <a:xfrm>
            <a:off x="976791" y="2666878"/>
            <a:ext cx="6867525" cy="3314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3"/>
          <p:cNvSpPr txBox="1">
            <a:spLocks noGrp="1"/>
          </p:cNvSpPr>
          <p:nvPr>
            <p:ph type="title"/>
          </p:nvPr>
        </p:nvSpPr>
        <p:spPr>
          <a:xfrm>
            <a:off x="140368" y="2829678"/>
            <a:ext cx="9079832"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sz="2600" b="0" i="0" u="none" strike="noStrike" cap="none">
                <a:solidFill>
                  <a:schemeClr val="lt1"/>
                </a:solidFill>
                <a:latin typeface="Lucida Sans"/>
                <a:ea typeface="Lucida Sans"/>
                <a:cs typeface="Lucida Sans"/>
                <a:sym typeface="Lucida Sans"/>
              </a:rPr>
              <a:t>Section </a:t>
            </a:r>
            <a:r>
              <a:rPr lang="en-US" sz="2600"/>
              <a:t>4</a:t>
            </a:r>
            <a:r>
              <a:rPr lang="en-US" sz="2600" b="0" i="0" u="none" strike="noStrike" cap="none">
                <a:solidFill>
                  <a:schemeClr val="lt1"/>
                </a:solidFill>
                <a:latin typeface="Lucida Sans"/>
                <a:ea typeface="Lucida Sans"/>
                <a:cs typeface="Lucida Sans"/>
                <a:sym typeface="Lucida Sans"/>
              </a:rPr>
              <a:t>: Why is </a:t>
            </a:r>
            <a:r>
              <a:rPr lang="en-US" sz="2600">
                <a:latin typeface="Lucida Sans"/>
                <a:ea typeface="Lucida Sans"/>
                <a:cs typeface="Lucida Sans"/>
                <a:sym typeface="Lucida Sans"/>
              </a:rPr>
              <a:t>a strategies focus</a:t>
            </a:r>
            <a:r>
              <a:rPr lang="en-US" sz="2600" b="0" i="0" u="none" strike="noStrike" cap="none">
                <a:solidFill>
                  <a:schemeClr val="lt1"/>
                </a:solidFill>
                <a:latin typeface="Lucida Sans"/>
                <a:ea typeface="Lucida Sans"/>
                <a:cs typeface="Lucida Sans"/>
                <a:sym typeface="Lucida Sans"/>
              </a:rPr>
              <a:t> so tenacious? </a:t>
            </a:r>
            <a:endParaRPr sz="2600"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4"/>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595959"/>
              </a:buClr>
              <a:buSzPts val="2400"/>
              <a:buFont typeface="Allerta"/>
              <a:buNone/>
            </a:pPr>
            <a:r>
              <a:rPr lang="en-US" sz="2800">
                <a:solidFill>
                  <a:srgbClr val="202020"/>
                </a:solidFill>
              </a:rPr>
              <a:t>Interim </a:t>
            </a:r>
            <a:r>
              <a:rPr lang="en-US" sz="2800">
                <a:solidFill>
                  <a:srgbClr val="202020"/>
                </a:solidFill>
                <a:latin typeface="Lucida Sans"/>
                <a:ea typeface="Lucida Sans"/>
                <a:cs typeface="Lucida Sans"/>
                <a:sym typeface="Lucida Sans"/>
              </a:rPr>
              <a:t>Assessments Reported out Standard by Standard or Strategy Make the Problem Persist </a:t>
            </a:r>
            <a:endParaRPr sz="2800">
              <a:solidFill>
                <a:srgbClr val="202020"/>
              </a:solidFill>
              <a:latin typeface="Lucida Sans"/>
              <a:ea typeface="Lucida Sans"/>
              <a:cs typeface="Lucida Sans"/>
              <a:sym typeface="Lucida Sans"/>
            </a:endParaRPr>
          </a:p>
        </p:txBody>
      </p:sp>
      <p:sp>
        <p:nvSpPr>
          <p:cNvPr id="422" name="Google Shape;422;p54"/>
          <p:cNvSpPr txBox="1">
            <a:spLocks noGrp="1"/>
          </p:cNvSpPr>
          <p:nvPr>
            <p:ph type="body" idx="1"/>
          </p:nvPr>
        </p:nvSpPr>
        <p:spPr>
          <a:xfrm>
            <a:off x="304800" y="1570940"/>
            <a:ext cx="8572500" cy="4526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2200"/>
              <a:buNone/>
            </a:pPr>
            <a:endParaRPr sz="2400">
              <a:latin typeface="Lucida Sans"/>
              <a:ea typeface="Lucida Sans"/>
              <a:cs typeface="Lucida Sans"/>
              <a:sym typeface="Lucida Sans"/>
            </a:endParaRPr>
          </a:p>
        </p:txBody>
      </p:sp>
      <p:pic>
        <p:nvPicPr>
          <p:cNvPr id="423" name="Google Shape;423;p54"/>
          <p:cNvPicPr preferRelativeResize="0"/>
          <p:nvPr/>
        </p:nvPicPr>
        <p:blipFill rotWithShape="1">
          <a:blip r:embed="rId3">
            <a:alphaModFix/>
          </a:blip>
          <a:srcRect/>
          <a:stretch/>
        </p:blipFill>
        <p:spPr>
          <a:xfrm>
            <a:off x="232775" y="1570950"/>
            <a:ext cx="8644524" cy="4711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457200" y="1222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595959"/>
                </a:solidFill>
                <a:latin typeface="Lucida Sans"/>
                <a:ea typeface="Lucida Sans"/>
                <a:cs typeface="Lucida Sans"/>
                <a:sym typeface="Lucida Sans"/>
              </a:rPr>
              <a:t>Who </a:t>
            </a:r>
            <a:r>
              <a:rPr lang="en-US" sz="2800"/>
              <a:t>A</a:t>
            </a:r>
            <a:r>
              <a:rPr lang="en-US" sz="2800" b="0" i="0" u="none" strike="noStrike" cap="none">
                <a:solidFill>
                  <a:srgbClr val="595959"/>
                </a:solidFill>
                <a:latin typeface="Lucida Sans"/>
                <a:ea typeface="Lucida Sans"/>
                <a:cs typeface="Lucida Sans"/>
                <a:sym typeface="Lucida Sans"/>
              </a:rPr>
              <a:t>re Core Advocates?</a:t>
            </a:r>
            <a:endParaRPr/>
          </a:p>
        </p:txBody>
      </p:sp>
      <p:pic>
        <p:nvPicPr>
          <p:cNvPr id="192" name="Google Shape;192;p26"/>
          <p:cNvPicPr preferRelativeResize="0"/>
          <p:nvPr/>
        </p:nvPicPr>
        <p:blipFill rotWithShape="1">
          <a:blip r:embed="rId3">
            <a:alphaModFix/>
          </a:blip>
          <a:srcRect/>
          <a:stretch/>
        </p:blipFill>
        <p:spPr>
          <a:xfrm>
            <a:off x="304799" y="1417650"/>
            <a:ext cx="3897400" cy="2282625"/>
          </a:xfrm>
          <a:prstGeom prst="rect">
            <a:avLst/>
          </a:prstGeom>
          <a:noFill/>
          <a:ln>
            <a:noFill/>
          </a:ln>
        </p:spPr>
      </p:pic>
      <p:pic>
        <p:nvPicPr>
          <p:cNvPr id="193" name="Google Shape;193;p26"/>
          <p:cNvPicPr preferRelativeResize="0"/>
          <p:nvPr/>
        </p:nvPicPr>
        <p:blipFill rotWithShape="1">
          <a:blip r:embed="rId4">
            <a:alphaModFix/>
          </a:blip>
          <a:srcRect t="4808" b="3608"/>
          <a:stretch/>
        </p:blipFill>
        <p:spPr>
          <a:xfrm>
            <a:off x="304925" y="3859675"/>
            <a:ext cx="3897400" cy="2282625"/>
          </a:xfrm>
          <a:prstGeom prst="rect">
            <a:avLst/>
          </a:prstGeom>
          <a:noFill/>
          <a:ln>
            <a:noFill/>
          </a:ln>
        </p:spPr>
      </p:pic>
      <p:sp>
        <p:nvSpPr>
          <p:cNvPr id="194" name="Google Shape;194;p26"/>
          <p:cNvSpPr txBox="1">
            <a:spLocks noGrp="1"/>
          </p:cNvSpPr>
          <p:nvPr>
            <p:ph type="body" idx="4294967295"/>
          </p:nvPr>
        </p:nvSpPr>
        <p:spPr>
          <a:xfrm>
            <a:off x="4409550" y="1200350"/>
            <a:ext cx="4634700" cy="5232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40"/>
              </a:spcBef>
              <a:spcAft>
                <a:spcPts val="0"/>
              </a:spcAft>
              <a:buSzPts val="2200"/>
              <a:buNone/>
            </a:pPr>
            <a:r>
              <a:rPr lang="en-US" sz="2000">
                <a:latin typeface="Lucida Sans"/>
                <a:ea typeface="Lucida Sans"/>
                <a:cs typeface="Lucida Sans"/>
                <a:sym typeface="Lucida Sans"/>
              </a:rPr>
              <a:t>Core Advocates believe in the power of standards to prepare </a:t>
            </a:r>
            <a:r>
              <a:rPr lang="en-US" sz="2000" i="1">
                <a:latin typeface="Lucida Sans"/>
                <a:ea typeface="Lucida Sans"/>
                <a:cs typeface="Lucida Sans"/>
                <a:sym typeface="Lucida Sans"/>
              </a:rPr>
              <a:t>all </a:t>
            </a:r>
            <a:r>
              <a:rPr lang="en-US" sz="2000">
                <a:latin typeface="Lucida Sans"/>
                <a:ea typeface="Lucida Sans"/>
                <a:cs typeface="Lucida Sans"/>
                <a:sym typeface="Lucida Sans"/>
              </a:rPr>
              <a:t>students for college and/or careers.</a:t>
            </a:r>
            <a:endParaRPr sz="2000">
              <a:latin typeface="Lucida Sans"/>
              <a:ea typeface="Lucida Sans"/>
              <a:cs typeface="Lucida Sans"/>
              <a:sym typeface="Lucida Sans"/>
            </a:endParaRPr>
          </a:p>
          <a:p>
            <a:pPr marL="0" lvl="0" indent="0" algn="l" rtl="0">
              <a:lnSpc>
                <a:spcPct val="100000"/>
              </a:lnSpc>
              <a:spcBef>
                <a:spcPts val="440"/>
              </a:spcBef>
              <a:spcAft>
                <a:spcPts val="0"/>
              </a:spcAft>
              <a:buSzPts val="2200"/>
              <a:buNone/>
            </a:pPr>
            <a:endParaRPr sz="2000">
              <a:latin typeface="Lucida Sans"/>
              <a:ea typeface="Lucida Sans"/>
              <a:cs typeface="Lucida Sans"/>
              <a:sym typeface="Lucida Sans"/>
            </a:endParaRPr>
          </a:p>
          <a:p>
            <a:pPr marL="0" lvl="0" indent="0" algn="l" rtl="0">
              <a:lnSpc>
                <a:spcPct val="100000"/>
              </a:lnSpc>
              <a:spcBef>
                <a:spcPts val="440"/>
              </a:spcBef>
              <a:spcAft>
                <a:spcPts val="0"/>
              </a:spcAft>
              <a:buSzPts val="2200"/>
              <a:buNone/>
            </a:pPr>
            <a:r>
              <a:rPr lang="en-US" sz="2000">
                <a:latin typeface="Lucida Sans"/>
                <a:ea typeface="Lucida Sans"/>
                <a:cs typeface="Lucida Sans"/>
                <a:sym typeface="Lucida Sans"/>
              </a:rPr>
              <a:t>They are eager to support and collaborate with their colleagues and communities in understanding and translating the Shifts into instructional practice.</a:t>
            </a:r>
            <a:endParaRPr sz="2000">
              <a:latin typeface="Lucida Sans"/>
              <a:ea typeface="Lucida Sans"/>
              <a:cs typeface="Lucida Sans"/>
              <a:sym typeface="Lucida Sans"/>
            </a:endParaRPr>
          </a:p>
          <a:p>
            <a:pPr marL="0" lvl="0" indent="0" algn="l" rtl="0">
              <a:lnSpc>
                <a:spcPct val="100000"/>
              </a:lnSpc>
              <a:spcBef>
                <a:spcPts val="440"/>
              </a:spcBef>
              <a:spcAft>
                <a:spcPts val="0"/>
              </a:spcAft>
              <a:buSzPts val="2200"/>
              <a:buNone/>
            </a:pPr>
            <a:endParaRPr sz="2000">
              <a:latin typeface="Lucida Sans"/>
              <a:ea typeface="Lucida Sans"/>
              <a:cs typeface="Lucida Sans"/>
              <a:sym typeface="Lucida Sans"/>
            </a:endParaRPr>
          </a:p>
          <a:p>
            <a:pPr marL="0" lvl="0" indent="0" algn="l" rtl="0">
              <a:lnSpc>
                <a:spcPct val="100000"/>
              </a:lnSpc>
              <a:spcBef>
                <a:spcPts val="340"/>
              </a:spcBef>
              <a:spcAft>
                <a:spcPts val="0"/>
              </a:spcAft>
              <a:buSzPts val="2200"/>
              <a:buNone/>
            </a:pPr>
            <a:r>
              <a:rPr lang="en-US" sz="2000">
                <a:latin typeface="Lucida Sans"/>
                <a:ea typeface="Lucida Sans"/>
                <a:cs typeface="Lucida Sans"/>
                <a:sym typeface="Lucida Sans"/>
              </a:rPr>
              <a:t>Core Advocates have the tools and knowledge to advocate for high-quality instruction, instructional resources, and professional learning in their communities.</a:t>
            </a:r>
            <a:endParaRPr sz="2000">
              <a:latin typeface="Lucida Sans"/>
              <a:ea typeface="Lucida Sans"/>
              <a:cs typeface="Lucida Sans"/>
              <a:sym typeface="Lucida Sans"/>
            </a:endParaRPr>
          </a:p>
        </p:txBody>
      </p:sp>
    </p:spTree>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5"/>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US" sz="3000">
                <a:latin typeface="Lucida Sans"/>
                <a:ea typeface="Lucida Sans"/>
                <a:cs typeface="Lucida Sans"/>
                <a:sym typeface="Lucida Sans"/>
              </a:rPr>
              <a:t>Your Ac</a:t>
            </a:r>
            <a:r>
              <a:rPr lang="en-US" sz="3200">
                <a:latin typeface="Lucida Sans"/>
                <a:ea typeface="Lucida Sans"/>
                <a:cs typeface="Lucida Sans"/>
                <a:sym typeface="Lucida Sans"/>
              </a:rPr>
              <a:t>tion Step: Kickstart </a:t>
            </a:r>
            <a:r>
              <a:rPr lang="en-US" sz="3200" i="1">
                <a:latin typeface="Lucida Sans"/>
                <a:ea typeface="Lucida Sans"/>
                <a:cs typeface="Lucida Sans"/>
                <a:sym typeface="Lucida Sans"/>
              </a:rPr>
              <a:t>Your </a:t>
            </a:r>
            <a:r>
              <a:rPr lang="en-US" sz="3200">
                <a:latin typeface="Lucida Sans"/>
                <a:ea typeface="Lucida Sans"/>
                <a:cs typeface="Lucida Sans"/>
                <a:sym typeface="Lucida Sans"/>
              </a:rPr>
              <a:t>Diagnostic Abilities!</a:t>
            </a:r>
            <a:r>
              <a:rPr lang="en-US" sz="3000"/>
              <a:t>	</a:t>
            </a:r>
            <a:endParaRPr sz="3000"/>
          </a:p>
        </p:txBody>
      </p:sp>
      <p:sp>
        <p:nvSpPr>
          <p:cNvPr id="430" name="Google Shape;430;p55"/>
          <p:cNvSpPr txBox="1">
            <a:spLocks noGrp="1"/>
          </p:cNvSpPr>
          <p:nvPr>
            <p:ph type="body" idx="1"/>
          </p:nvPr>
        </p:nvSpPr>
        <p:spPr>
          <a:xfrm>
            <a:off x="304800" y="1570939"/>
            <a:ext cx="8572500" cy="4699231"/>
          </a:xfrm>
          <a:prstGeom prst="rect">
            <a:avLst/>
          </a:prstGeom>
          <a:noFill/>
          <a:ln>
            <a:noFill/>
          </a:ln>
        </p:spPr>
        <p:txBody>
          <a:bodyPr spcFirstLastPara="1" wrap="square" lIns="91425" tIns="91425" rIns="91425" bIns="91425" anchor="t" anchorCtr="0">
            <a:noAutofit/>
          </a:bodyPr>
          <a:lstStyle/>
          <a:p>
            <a:pPr marL="342900" marR="3817979" lvl="0" indent="-368300" algn="l" rtl="0">
              <a:lnSpc>
                <a:spcPct val="115000"/>
              </a:lnSpc>
              <a:spcBef>
                <a:spcPts val="440"/>
              </a:spcBef>
              <a:spcAft>
                <a:spcPts val="0"/>
              </a:spcAft>
              <a:buSzPts val="2200"/>
              <a:buFont typeface="Lucida Sans"/>
              <a:buChar char="●"/>
            </a:pPr>
            <a:r>
              <a:rPr lang="en-US">
                <a:latin typeface="Lucida Sans"/>
                <a:ea typeface="Lucida Sans"/>
                <a:cs typeface="Lucida Sans"/>
                <a:sym typeface="Lucida Sans"/>
              </a:rPr>
              <a:t>Don’t wait for external assessments to tell you what</a:t>
            </a:r>
            <a:r>
              <a:rPr lang="en-US"/>
              <a:t> </a:t>
            </a:r>
            <a:r>
              <a:rPr lang="en-US">
                <a:latin typeface="Lucida Sans"/>
                <a:ea typeface="Lucida Sans"/>
                <a:cs typeface="Lucida Sans"/>
                <a:sym typeface="Lucida Sans"/>
              </a:rPr>
              <a:t>your students can do.</a:t>
            </a:r>
            <a:endParaRPr/>
          </a:p>
          <a:p>
            <a:pPr marL="342900" marR="3817979" lvl="0" indent="-342900" algn="l" rtl="0">
              <a:lnSpc>
                <a:spcPct val="115000"/>
              </a:lnSpc>
              <a:spcBef>
                <a:spcPts val="440"/>
              </a:spcBef>
              <a:spcAft>
                <a:spcPts val="0"/>
              </a:spcAft>
              <a:buSzPts val="2200"/>
              <a:buChar char="●"/>
            </a:pPr>
            <a:r>
              <a:rPr lang="en-US">
                <a:latin typeface="Lucida Sans"/>
                <a:ea typeface="Lucida Sans"/>
                <a:cs typeface="Lucida Sans"/>
                <a:sym typeface="Lucida Sans"/>
              </a:rPr>
              <a:t>Ask your students what broke down in understanding.</a:t>
            </a:r>
            <a:endParaRPr/>
          </a:p>
          <a:p>
            <a:pPr marL="342900" marR="0" lvl="0" indent="-342900" algn="l" rtl="0">
              <a:lnSpc>
                <a:spcPct val="115000"/>
              </a:lnSpc>
              <a:spcBef>
                <a:spcPts val="440"/>
              </a:spcBef>
              <a:spcAft>
                <a:spcPts val="0"/>
              </a:spcAft>
              <a:buSzPts val="2200"/>
              <a:buChar char="●"/>
            </a:pPr>
            <a:r>
              <a:rPr lang="en-US">
                <a:solidFill>
                  <a:srgbClr val="595959"/>
                </a:solidFill>
                <a:latin typeface="Lucida Sans"/>
                <a:ea typeface="Lucida Sans"/>
                <a:cs typeface="Lucida Sans"/>
                <a:sym typeface="Lucida Sans"/>
              </a:rPr>
              <a:t>Use questions as quick checks when reading hard stuff</a:t>
            </a:r>
            <a:endParaRPr/>
          </a:p>
          <a:p>
            <a:pPr marL="342900" marR="0" lvl="0" indent="-342900" algn="l" rtl="0">
              <a:lnSpc>
                <a:spcPct val="115000"/>
              </a:lnSpc>
              <a:spcBef>
                <a:spcPts val="440"/>
              </a:spcBef>
              <a:spcAft>
                <a:spcPts val="0"/>
              </a:spcAft>
              <a:buSzPts val="2200"/>
              <a:buChar char="●"/>
            </a:pPr>
            <a:r>
              <a:rPr lang="en-US">
                <a:solidFill>
                  <a:srgbClr val="595959"/>
                </a:solidFill>
                <a:latin typeface="Lucida Sans"/>
                <a:ea typeface="Lucida Sans"/>
                <a:cs typeface="Lucida Sans"/>
                <a:sym typeface="Lucida Sans"/>
              </a:rPr>
              <a:t>Show your students how to monitor for understanding and hold them to it.</a:t>
            </a:r>
            <a:endParaRPr/>
          </a:p>
          <a:p>
            <a:pPr marL="342900" marR="0" lvl="0" indent="-342900" algn="l" rtl="0">
              <a:lnSpc>
                <a:spcPct val="115000"/>
              </a:lnSpc>
              <a:spcBef>
                <a:spcPts val="440"/>
              </a:spcBef>
              <a:spcAft>
                <a:spcPts val="0"/>
              </a:spcAft>
              <a:buSzPts val="2200"/>
              <a:buChar char="●"/>
            </a:pPr>
            <a:r>
              <a:rPr lang="en-US">
                <a:solidFill>
                  <a:srgbClr val="595959"/>
                </a:solidFill>
                <a:latin typeface="Lucida Sans"/>
                <a:ea typeface="Lucida Sans"/>
                <a:cs typeface="Lucida Sans"/>
                <a:sym typeface="Lucida Sans"/>
              </a:rPr>
              <a:t>AND - boost your students’ reading abilities in weeks through daily fluency practice, “juicy sentence” practice, and reading, reading, reading! </a:t>
            </a:r>
            <a:endParaRPr/>
          </a:p>
          <a:p>
            <a:pPr marL="342900" lvl="0" indent="-203200" algn="l" rtl="0">
              <a:lnSpc>
                <a:spcPct val="100000"/>
              </a:lnSpc>
              <a:spcBef>
                <a:spcPts val="440"/>
              </a:spcBef>
              <a:spcAft>
                <a:spcPts val="0"/>
              </a:spcAft>
              <a:buSzPts val="2200"/>
              <a:buNone/>
            </a:pPr>
            <a:endParaRPr sz="2400">
              <a:latin typeface="Lucida Sans"/>
              <a:ea typeface="Lucida Sans"/>
              <a:cs typeface="Lucida Sans"/>
              <a:sym typeface="Lucida Sans"/>
            </a:endParaRPr>
          </a:p>
          <a:p>
            <a:pPr marL="0" lvl="0" indent="0" algn="ctr" rtl="0">
              <a:lnSpc>
                <a:spcPct val="100000"/>
              </a:lnSpc>
              <a:spcBef>
                <a:spcPts val="440"/>
              </a:spcBef>
              <a:spcAft>
                <a:spcPts val="0"/>
              </a:spcAft>
              <a:buSzPts val="2200"/>
              <a:buNone/>
            </a:pPr>
            <a:endParaRPr/>
          </a:p>
          <a:p>
            <a:pPr marL="0" lvl="0" indent="0" algn="ctr" rtl="0">
              <a:lnSpc>
                <a:spcPct val="100000"/>
              </a:lnSpc>
              <a:spcBef>
                <a:spcPts val="440"/>
              </a:spcBef>
              <a:spcAft>
                <a:spcPts val="0"/>
              </a:spcAft>
              <a:buSzPts val="2200"/>
              <a:buNone/>
            </a:pPr>
            <a:endParaRPr/>
          </a:p>
        </p:txBody>
      </p:sp>
      <p:pic>
        <p:nvPicPr>
          <p:cNvPr id="431" name="Google Shape;431;p55"/>
          <p:cNvPicPr preferRelativeResize="0"/>
          <p:nvPr/>
        </p:nvPicPr>
        <p:blipFill rotWithShape="1">
          <a:blip r:embed="rId3">
            <a:alphaModFix/>
          </a:blip>
          <a:srcRect/>
          <a:stretch/>
        </p:blipFill>
        <p:spPr>
          <a:xfrm>
            <a:off x="5110843" y="1104464"/>
            <a:ext cx="3641271" cy="248782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56"/>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US" sz="3200">
                <a:latin typeface="Lucida Sans"/>
                <a:ea typeface="Lucida Sans"/>
                <a:cs typeface="Lucida Sans"/>
                <a:sym typeface="Lucida Sans"/>
              </a:rPr>
              <a:t>Action Step 2: Lobby for Better Reporting Categories!</a:t>
            </a:r>
            <a:r>
              <a:rPr lang="en-US" sz="3000"/>
              <a:t>		</a:t>
            </a:r>
            <a:endParaRPr sz="3000"/>
          </a:p>
        </p:txBody>
      </p:sp>
      <p:sp>
        <p:nvSpPr>
          <p:cNvPr id="438" name="Google Shape;438;p56"/>
          <p:cNvSpPr txBox="1">
            <a:spLocks noGrp="1"/>
          </p:cNvSpPr>
          <p:nvPr>
            <p:ph type="body" idx="1"/>
          </p:nvPr>
        </p:nvSpPr>
        <p:spPr>
          <a:xfrm>
            <a:off x="304800" y="1535040"/>
            <a:ext cx="8572500" cy="45261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440"/>
              </a:spcBef>
              <a:spcAft>
                <a:spcPts val="0"/>
              </a:spcAft>
              <a:buSzPts val="2200"/>
              <a:buNone/>
            </a:pPr>
            <a:endParaRPr/>
          </a:p>
          <a:p>
            <a:pPr marL="0" lvl="0" indent="0" algn="l" rtl="0">
              <a:lnSpc>
                <a:spcPct val="100000"/>
              </a:lnSpc>
              <a:spcBef>
                <a:spcPts val="440"/>
              </a:spcBef>
              <a:spcAft>
                <a:spcPts val="0"/>
              </a:spcAft>
              <a:buSzPts val="2200"/>
              <a:buNone/>
            </a:pPr>
            <a:r>
              <a:rPr lang="en-US" sz="2400">
                <a:solidFill>
                  <a:srgbClr val="000000"/>
                </a:solidFill>
                <a:latin typeface="Lucida Sans"/>
                <a:ea typeface="Lucida Sans"/>
                <a:cs typeface="Lucida Sans"/>
                <a:sym typeface="Lucida Sans"/>
              </a:rPr>
              <a:t>We’re working on keeping texts at the center of reporting with innovative interim assessment providers</a:t>
            </a:r>
            <a:endParaRPr sz="2400">
              <a:solidFill>
                <a:srgbClr val="000000"/>
              </a:solidFill>
              <a:latin typeface="Lucida Sans"/>
              <a:ea typeface="Lucida Sans"/>
              <a:cs typeface="Lucida Sans"/>
              <a:sym typeface="Lucida Sans"/>
            </a:endParaRPr>
          </a:p>
          <a:p>
            <a:pPr marL="0" lvl="0" indent="0" algn="l" rtl="0">
              <a:lnSpc>
                <a:spcPct val="100000"/>
              </a:lnSpc>
              <a:spcBef>
                <a:spcPts val="440"/>
              </a:spcBef>
              <a:spcAft>
                <a:spcPts val="0"/>
              </a:spcAft>
              <a:buSzPts val="2200"/>
              <a:buNone/>
            </a:pPr>
            <a:endParaRPr sz="2400">
              <a:solidFill>
                <a:srgbClr val="000000"/>
              </a:solidFill>
              <a:latin typeface="Lucida Sans"/>
              <a:ea typeface="Lucida Sans"/>
              <a:cs typeface="Lucida Sans"/>
              <a:sym typeface="Lucida Sans"/>
            </a:endParaRPr>
          </a:p>
          <a:p>
            <a:pPr marL="0" lvl="0" indent="0" algn="ctr" rtl="0">
              <a:lnSpc>
                <a:spcPct val="100000"/>
              </a:lnSpc>
              <a:spcBef>
                <a:spcPts val="440"/>
              </a:spcBef>
              <a:spcAft>
                <a:spcPts val="0"/>
              </a:spcAft>
              <a:buSzPts val="2200"/>
              <a:buNone/>
            </a:pPr>
            <a:r>
              <a:rPr lang="en-US" sz="2400">
                <a:solidFill>
                  <a:srgbClr val="000000"/>
                </a:solidFill>
                <a:latin typeface="Lucida Sans"/>
                <a:ea typeface="Lucida Sans"/>
                <a:cs typeface="Lucida Sans"/>
                <a:sym typeface="Lucida Sans"/>
              </a:rPr>
              <a:t>Stay tuned. </a:t>
            </a:r>
            <a:endParaRPr sz="2400">
              <a:solidFill>
                <a:srgbClr val="000000"/>
              </a:solidFill>
              <a:latin typeface="Lucida Sans"/>
              <a:ea typeface="Lucida Sans"/>
              <a:cs typeface="Lucida Sans"/>
              <a:sym typeface="Lucida Sans"/>
            </a:endParaRPr>
          </a:p>
          <a:p>
            <a:pPr marL="0" lvl="0" indent="0" algn="ctr" rtl="0">
              <a:lnSpc>
                <a:spcPct val="100000"/>
              </a:lnSpc>
              <a:spcBef>
                <a:spcPts val="440"/>
              </a:spcBef>
              <a:spcAft>
                <a:spcPts val="0"/>
              </a:spcAft>
              <a:buSzPts val="2200"/>
              <a:buNone/>
            </a:pPr>
            <a:endParaRPr/>
          </a:p>
          <a:p>
            <a:pPr marL="0" lvl="0" indent="0" algn="ctr" rtl="0">
              <a:lnSpc>
                <a:spcPct val="100000"/>
              </a:lnSpc>
              <a:spcBef>
                <a:spcPts val="440"/>
              </a:spcBef>
              <a:spcAft>
                <a:spcPts val="0"/>
              </a:spcAft>
              <a:buSzPts val="2200"/>
              <a:buNone/>
            </a:pPr>
            <a:endParaRPr/>
          </a:p>
        </p:txBody>
      </p:sp>
      <p:pic>
        <p:nvPicPr>
          <p:cNvPr id="439" name="Google Shape;439;p56"/>
          <p:cNvPicPr preferRelativeResize="0"/>
          <p:nvPr/>
        </p:nvPicPr>
        <p:blipFill rotWithShape="1">
          <a:blip r:embed="rId3">
            <a:alphaModFix/>
          </a:blip>
          <a:srcRect/>
          <a:stretch/>
        </p:blipFill>
        <p:spPr>
          <a:xfrm>
            <a:off x="1347775" y="3805913"/>
            <a:ext cx="6486525" cy="25050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57"/>
          <p:cNvSpPr txBox="1">
            <a:spLocks noGrp="1"/>
          </p:cNvSpPr>
          <p:nvPr>
            <p:ph type="title"/>
          </p:nvPr>
        </p:nvSpPr>
        <p:spPr>
          <a:xfrm>
            <a:off x="216565" y="2829675"/>
            <a:ext cx="8620500" cy="868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sz="2800" b="0" i="0" u="none" strike="noStrike" cap="none">
                <a:solidFill>
                  <a:schemeClr val="lt1"/>
                </a:solidFill>
                <a:latin typeface="Lucida Sans"/>
                <a:ea typeface="Lucida Sans"/>
                <a:cs typeface="Lucida Sans"/>
                <a:sym typeface="Lucida Sans"/>
              </a:rPr>
              <a:t>Questions for </a:t>
            </a:r>
            <a:r>
              <a:rPr lang="en-US"/>
              <a:t>O</a:t>
            </a:r>
            <a:r>
              <a:rPr lang="en-US" sz="2800" b="0" i="0" u="none" strike="noStrike" cap="none">
                <a:solidFill>
                  <a:schemeClr val="lt1"/>
                </a:solidFill>
                <a:latin typeface="Lucida Sans"/>
                <a:ea typeface="Lucida Sans"/>
                <a:cs typeface="Lucida Sans"/>
                <a:sym typeface="Lucida Sans"/>
              </a:rPr>
              <a:t>ur Guests?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58"/>
          <p:cNvSpPr txBox="1">
            <a:spLocks noGrp="1"/>
          </p:cNvSpPr>
          <p:nvPr>
            <p:ph type="title"/>
          </p:nvPr>
        </p:nvSpPr>
        <p:spPr>
          <a:xfrm>
            <a:off x="304800" y="274647"/>
            <a:ext cx="8572500" cy="87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595959"/>
              </a:buClr>
              <a:buSzPts val="2400"/>
              <a:buFont typeface="Allerta"/>
              <a:buNone/>
            </a:pPr>
            <a:r>
              <a:rPr lang="en-US" sz="2400" b="0" i="0" u="none" strike="noStrike" cap="none">
                <a:solidFill>
                  <a:srgbClr val="595959"/>
                </a:solidFill>
                <a:latin typeface="Lucida Sans"/>
                <a:ea typeface="Lucida Sans"/>
                <a:cs typeface="Lucida Sans"/>
                <a:sym typeface="Lucida Sans"/>
              </a:rPr>
              <a:t>Join </a:t>
            </a:r>
            <a:r>
              <a:rPr lang="en-US"/>
              <a:t>O</a:t>
            </a:r>
            <a:r>
              <a:rPr lang="en-US" sz="2400" b="0" i="0" u="none" strike="noStrike" cap="none">
                <a:solidFill>
                  <a:srgbClr val="595959"/>
                </a:solidFill>
                <a:latin typeface="Lucida Sans"/>
                <a:ea typeface="Lucida Sans"/>
                <a:cs typeface="Lucida Sans"/>
                <a:sym typeface="Lucida Sans"/>
              </a:rPr>
              <a:t>ur </a:t>
            </a:r>
            <a:r>
              <a:rPr lang="en-US"/>
              <a:t>N</a:t>
            </a:r>
            <a:r>
              <a:rPr lang="en-US" sz="2400" b="0" i="0" u="none" strike="noStrike" cap="none">
                <a:solidFill>
                  <a:srgbClr val="595959"/>
                </a:solidFill>
                <a:latin typeface="Lucida Sans"/>
                <a:ea typeface="Lucida Sans"/>
                <a:cs typeface="Lucida Sans"/>
                <a:sym typeface="Lucida Sans"/>
              </a:rPr>
              <a:t>etwork!</a:t>
            </a:r>
            <a:endParaRPr/>
          </a:p>
        </p:txBody>
      </p:sp>
      <p:sp>
        <p:nvSpPr>
          <p:cNvPr id="452" name="Google Shape;452;p58"/>
          <p:cNvSpPr txBox="1"/>
          <p:nvPr/>
        </p:nvSpPr>
        <p:spPr>
          <a:xfrm>
            <a:off x="393775" y="2846025"/>
            <a:ext cx="3623100" cy="742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2A7251"/>
                </a:solidFill>
                <a:latin typeface="Lucida Sans"/>
                <a:ea typeface="Lucida Sans"/>
                <a:cs typeface="Lucida Sans"/>
                <a:sym typeface="Lucida Sans"/>
              </a:rPr>
              <a:t>Join a national network of educators </a:t>
            </a:r>
            <a:endParaRPr sz="1800" b="0" i="0" u="none" strike="noStrike" cap="none">
              <a:solidFill>
                <a:srgbClr val="2A7251"/>
              </a:solidFill>
              <a:latin typeface="Lucida Sans"/>
              <a:ea typeface="Lucida Sans"/>
              <a:cs typeface="Lucida Sans"/>
              <a:sym typeface="Lucida Sans"/>
            </a:endParaRPr>
          </a:p>
        </p:txBody>
      </p:sp>
      <p:sp>
        <p:nvSpPr>
          <p:cNvPr id="453" name="Google Shape;453;p58"/>
          <p:cNvSpPr txBox="1"/>
          <p:nvPr/>
        </p:nvSpPr>
        <p:spPr>
          <a:xfrm>
            <a:off x="4848450" y="3336838"/>
            <a:ext cx="4012800" cy="52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2A7251"/>
                </a:solidFill>
                <a:latin typeface="Lucida Sans"/>
                <a:ea typeface="Lucida Sans"/>
                <a:cs typeface="Lucida Sans"/>
                <a:sym typeface="Lucida Sans"/>
              </a:rPr>
              <a:t>Connect with state networks</a:t>
            </a:r>
            <a:endParaRPr sz="1800" b="0" i="0" u="none" strike="noStrike" cap="none">
              <a:solidFill>
                <a:srgbClr val="2A7251"/>
              </a:solidFill>
              <a:latin typeface="Lucida Sans"/>
              <a:ea typeface="Lucida Sans"/>
              <a:cs typeface="Lucida Sans"/>
              <a:sym typeface="Lucida Sans"/>
            </a:endParaRPr>
          </a:p>
        </p:txBody>
      </p:sp>
      <p:pic>
        <p:nvPicPr>
          <p:cNvPr id="454" name="Google Shape;454;p58"/>
          <p:cNvPicPr preferRelativeResize="0"/>
          <p:nvPr/>
        </p:nvPicPr>
        <p:blipFill rotWithShape="1">
          <a:blip r:embed="rId3">
            <a:alphaModFix/>
          </a:blip>
          <a:srcRect/>
          <a:stretch/>
        </p:blipFill>
        <p:spPr>
          <a:xfrm>
            <a:off x="589300" y="3983348"/>
            <a:ext cx="3623249" cy="977950"/>
          </a:xfrm>
          <a:prstGeom prst="rect">
            <a:avLst/>
          </a:prstGeom>
          <a:noFill/>
          <a:ln>
            <a:noFill/>
          </a:ln>
        </p:spPr>
      </p:pic>
      <p:pic>
        <p:nvPicPr>
          <p:cNvPr id="455" name="Google Shape;455;p58"/>
          <p:cNvPicPr preferRelativeResize="0"/>
          <p:nvPr/>
        </p:nvPicPr>
        <p:blipFill rotWithShape="1">
          <a:blip r:embed="rId4">
            <a:alphaModFix/>
          </a:blip>
          <a:srcRect/>
          <a:stretch/>
        </p:blipFill>
        <p:spPr>
          <a:xfrm>
            <a:off x="50500" y="5051000"/>
            <a:ext cx="977950" cy="977950"/>
          </a:xfrm>
          <a:prstGeom prst="rect">
            <a:avLst/>
          </a:prstGeom>
          <a:noFill/>
          <a:ln>
            <a:noFill/>
          </a:ln>
        </p:spPr>
      </p:pic>
      <p:sp>
        <p:nvSpPr>
          <p:cNvPr id="456" name="Google Shape;456;p58"/>
          <p:cNvSpPr txBox="1"/>
          <p:nvPr/>
        </p:nvSpPr>
        <p:spPr>
          <a:xfrm>
            <a:off x="845600" y="5168575"/>
            <a:ext cx="3623100" cy="742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2A7251"/>
                </a:solidFill>
                <a:latin typeface="Lucida Sans"/>
                <a:ea typeface="Lucida Sans"/>
                <a:cs typeface="Lucida Sans"/>
                <a:sym typeface="Lucida Sans"/>
              </a:rPr>
              <a:t>Keep up to date on free resources, upcoming SAP webinars/professional learning opportunities, job postings and more!</a:t>
            </a:r>
            <a:endParaRPr sz="1500" b="0" i="0" u="none" strike="noStrike" cap="none">
              <a:solidFill>
                <a:srgbClr val="2A7251"/>
              </a:solidFill>
              <a:latin typeface="Lucida Sans"/>
              <a:ea typeface="Lucida Sans"/>
              <a:cs typeface="Lucida Sans"/>
              <a:sym typeface="Lucida Sans"/>
            </a:endParaRPr>
          </a:p>
        </p:txBody>
      </p:sp>
      <p:pic>
        <p:nvPicPr>
          <p:cNvPr id="457" name="Google Shape;457;p58"/>
          <p:cNvPicPr preferRelativeResize="0"/>
          <p:nvPr/>
        </p:nvPicPr>
        <p:blipFill rotWithShape="1">
          <a:blip r:embed="rId5">
            <a:alphaModFix/>
          </a:blip>
          <a:srcRect/>
          <a:stretch/>
        </p:blipFill>
        <p:spPr>
          <a:xfrm>
            <a:off x="4651100" y="3981225"/>
            <a:ext cx="1557900" cy="1777750"/>
          </a:xfrm>
          <a:prstGeom prst="rect">
            <a:avLst/>
          </a:prstGeom>
          <a:noFill/>
          <a:ln>
            <a:noFill/>
          </a:ln>
        </p:spPr>
      </p:pic>
      <p:sp>
        <p:nvSpPr>
          <p:cNvPr id="458" name="Google Shape;458;p58"/>
          <p:cNvSpPr txBox="1"/>
          <p:nvPr/>
        </p:nvSpPr>
        <p:spPr>
          <a:xfrm>
            <a:off x="5848100" y="4780600"/>
            <a:ext cx="2738700" cy="742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A7251"/>
                </a:solidFill>
                <a:latin typeface="Lucida Sans"/>
                <a:ea typeface="Lucida Sans"/>
                <a:cs typeface="Lucida Sans"/>
                <a:sym typeface="Lucida Sans"/>
              </a:rPr>
              <a:t>Be a part of creating new tools and resources in partnership with SAP  </a:t>
            </a:r>
            <a:endParaRPr sz="1600" b="0" i="0" u="none" strike="noStrike" cap="none">
              <a:solidFill>
                <a:srgbClr val="2A7251"/>
              </a:solidFill>
              <a:latin typeface="Lucida Sans"/>
              <a:ea typeface="Lucida Sans"/>
              <a:cs typeface="Lucida Sans"/>
              <a:sym typeface="Lucida Sans"/>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2A7251"/>
              </a:solidFill>
              <a:latin typeface="Lucida Sans"/>
              <a:ea typeface="Lucida Sans"/>
              <a:cs typeface="Lucida Sans"/>
              <a:sym typeface="Lucida Sans"/>
            </a:endParaRPr>
          </a:p>
        </p:txBody>
      </p:sp>
      <p:pic>
        <p:nvPicPr>
          <p:cNvPr id="459" name="Google Shape;459;p58"/>
          <p:cNvPicPr preferRelativeResize="0"/>
          <p:nvPr/>
        </p:nvPicPr>
        <p:blipFill rotWithShape="1">
          <a:blip r:embed="rId6">
            <a:alphaModFix/>
          </a:blip>
          <a:srcRect/>
          <a:stretch/>
        </p:blipFill>
        <p:spPr>
          <a:xfrm>
            <a:off x="921800" y="1339163"/>
            <a:ext cx="2567041" cy="1529675"/>
          </a:xfrm>
          <a:prstGeom prst="rect">
            <a:avLst/>
          </a:prstGeom>
          <a:noFill/>
          <a:ln>
            <a:noFill/>
          </a:ln>
        </p:spPr>
      </p:pic>
      <p:pic>
        <p:nvPicPr>
          <p:cNvPr id="460" name="Google Shape;460;p58"/>
          <p:cNvPicPr preferRelativeResize="0"/>
          <p:nvPr/>
        </p:nvPicPr>
        <p:blipFill rotWithShape="1">
          <a:blip r:embed="rId7">
            <a:alphaModFix/>
          </a:blip>
          <a:srcRect/>
          <a:stretch/>
        </p:blipFill>
        <p:spPr>
          <a:xfrm>
            <a:off x="4973787" y="896525"/>
            <a:ext cx="3762126" cy="23935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9"/>
          <p:cNvSpPr txBox="1">
            <a:spLocks noGrp="1"/>
          </p:cNvSpPr>
          <p:nvPr>
            <p:ph type="title"/>
          </p:nvPr>
        </p:nvSpPr>
        <p:spPr>
          <a:xfrm>
            <a:off x="304800" y="274637"/>
            <a:ext cx="8572500" cy="11430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400"/>
              <a:buNone/>
            </a:pPr>
            <a:r>
              <a:rPr lang="en-US" sz="2800"/>
              <a:t>Please Join Us!</a:t>
            </a:r>
            <a:endParaRPr sz="2800"/>
          </a:p>
        </p:txBody>
      </p:sp>
      <p:sp>
        <p:nvSpPr>
          <p:cNvPr id="467" name="Google Shape;467;p59"/>
          <p:cNvSpPr txBox="1"/>
          <p:nvPr/>
        </p:nvSpPr>
        <p:spPr>
          <a:xfrm>
            <a:off x="1879950" y="1937688"/>
            <a:ext cx="5079300" cy="434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595959"/>
                </a:solidFill>
                <a:latin typeface="Lucida Sans"/>
                <a:ea typeface="Lucida Sans"/>
                <a:cs typeface="Lucida Sans"/>
                <a:sym typeface="Lucida Sans"/>
              </a:rPr>
              <a:t>https://achievethecore.org/ca-signup</a:t>
            </a:r>
            <a:endParaRPr sz="2400" b="0" i="0" u="none" strike="noStrike" cap="none">
              <a:solidFill>
                <a:srgbClr val="3F3F39"/>
              </a:solidFill>
              <a:latin typeface="Lucida Sans"/>
              <a:ea typeface="Lucida Sans"/>
              <a:cs typeface="Lucida Sans"/>
              <a:sym typeface="Lucida Sans"/>
            </a:endParaRPr>
          </a:p>
        </p:txBody>
      </p:sp>
      <p:pic>
        <p:nvPicPr>
          <p:cNvPr id="468" name="Google Shape;468;p59"/>
          <p:cNvPicPr preferRelativeResize="0"/>
          <p:nvPr/>
        </p:nvPicPr>
        <p:blipFill rotWithShape="1">
          <a:blip r:embed="rId3">
            <a:alphaModFix/>
          </a:blip>
          <a:srcRect/>
          <a:stretch/>
        </p:blipFill>
        <p:spPr>
          <a:xfrm>
            <a:off x="771300" y="3804863"/>
            <a:ext cx="742801" cy="742801"/>
          </a:xfrm>
          <a:prstGeom prst="rect">
            <a:avLst/>
          </a:prstGeom>
          <a:noFill/>
          <a:ln>
            <a:noFill/>
          </a:ln>
        </p:spPr>
      </p:pic>
      <p:pic>
        <p:nvPicPr>
          <p:cNvPr id="469" name="Google Shape;469;p59"/>
          <p:cNvPicPr preferRelativeResize="0"/>
          <p:nvPr/>
        </p:nvPicPr>
        <p:blipFill rotWithShape="1">
          <a:blip r:embed="rId4">
            <a:alphaModFix/>
          </a:blip>
          <a:srcRect/>
          <a:stretch/>
        </p:blipFill>
        <p:spPr>
          <a:xfrm>
            <a:off x="833125" y="4835438"/>
            <a:ext cx="619125" cy="619125"/>
          </a:xfrm>
          <a:prstGeom prst="rect">
            <a:avLst/>
          </a:prstGeom>
          <a:noFill/>
          <a:ln>
            <a:noFill/>
          </a:ln>
        </p:spPr>
      </p:pic>
      <p:pic>
        <p:nvPicPr>
          <p:cNvPr id="470" name="Google Shape;470;p59"/>
          <p:cNvPicPr preferRelativeResize="0"/>
          <p:nvPr/>
        </p:nvPicPr>
        <p:blipFill rotWithShape="1">
          <a:blip r:embed="rId5">
            <a:alphaModFix/>
          </a:blip>
          <a:srcRect/>
          <a:stretch/>
        </p:blipFill>
        <p:spPr>
          <a:xfrm>
            <a:off x="693225" y="1705413"/>
            <a:ext cx="898950" cy="898950"/>
          </a:xfrm>
          <a:prstGeom prst="rect">
            <a:avLst/>
          </a:prstGeom>
          <a:noFill/>
          <a:ln>
            <a:noFill/>
          </a:ln>
        </p:spPr>
      </p:pic>
      <p:sp>
        <p:nvSpPr>
          <p:cNvPr id="471" name="Google Shape;471;p59"/>
          <p:cNvSpPr txBox="1"/>
          <p:nvPr/>
        </p:nvSpPr>
        <p:spPr>
          <a:xfrm>
            <a:off x="1879950" y="2987400"/>
            <a:ext cx="5079300" cy="434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595959"/>
                </a:solidFill>
                <a:latin typeface="Lucida Sans"/>
                <a:ea typeface="Lucida Sans"/>
                <a:cs typeface="Lucida Sans"/>
                <a:sym typeface="Lucida Sans"/>
              </a:rPr>
              <a:t>Twitter: twitter.com/achievethecore </a:t>
            </a:r>
            <a:endParaRPr sz="2400" b="0" i="0" u="none" strike="noStrike" cap="none">
              <a:solidFill>
                <a:srgbClr val="3F3F39"/>
              </a:solidFill>
              <a:latin typeface="Lucida Sans"/>
              <a:ea typeface="Lucida Sans"/>
              <a:cs typeface="Lucida Sans"/>
              <a:sym typeface="Lucida Sans"/>
            </a:endParaRPr>
          </a:p>
        </p:txBody>
      </p:sp>
      <p:sp>
        <p:nvSpPr>
          <p:cNvPr id="472" name="Google Shape;472;p59"/>
          <p:cNvSpPr txBox="1"/>
          <p:nvPr/>
        </p:nvSpPr>
        <p:spPr>
          <a:xfrm>
            <a:off x="1879950" y="3959075"/>
            <a:ext cx="5079300" cy="434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595959"/>
                </a:solidFill>
                <a:latin typeface="Lucida Sans"/>
                <a:ea typeface="Lucida Sans"/>
                <a:cs typeface="Lucida Sans"/>
                <a:sym typeface="Lucida Sans"/>
              </a:rPr>
              <a:t>Facebook: facebook.com/achievethecore</a:t>
            </a:r>
            <a:endParaRPr sz="2400" b="0" i="0" u="none" strike="noStrike" cap="none">
              <a:solidFill>
                <a:srgbClr val="3F3F39"/>
              </a:solidFill>
              <a:latin typeface="Lucida Sans"/>
              <a:ea typeface="Lucida Sans"/>
              <a:cs typeface="Lucida Sans"/>
              <a:sym typeface="Lucida Sans"/>
            </a:endParaRPr>
          </a:p>
        </p:txBody>
      </p:sp>
      <p:sp>
        <p:nvSpPr>
          <p:cNvPr id="473" name="Google Shape;473;p59"/>
          <p:cNvSpPr txBox="1"/>
          <p:nvPr/>
        </p:nvSpPr>
        <p:spPr>
          <a:xfrm>
            <a:off x="1879950" y="4930750"/>
            <a:ext cx="5079300" cy="4344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595959"/>
                </a:solidFill>
                <a:latin typeface="Lucida Sans"/>
                <a:ea typeface="Lucida Sans"/>
                <a:cs typeface="Lucida Sans"/>
                <a:sym typeface="Lucida Sans"/>
              </a:rPr>
              <a:t>Pinterest: pinterest.com/achievethecore</a:t>
            </a:r>
            <a:endParaRPr sz="2400" b="0" i="0" u="none" strike="noStrike" cap="none">
              <a:solidFill>
                <a:srgbClr val="3F3F39"/>
              </a:solidFill>
              <a:latin typeface="Lucida Sans"/>
              <a:ea typeface="Lucida Sans"/>
              <a:cs typeface="Lucida Sans"/>
              <a:sym typeface="Lucida Sans"/>
            </a:endParaRPr>
          </a:p>
        </p:txBody>
      </p:sp>
      <p:pic>
        <p:nvPicPr>
          <p:cNvPr id="474" name="Google Shape;474;p59"/>
          <p:cNvPicPr preferRelativeResize="0"/>
          <p:nvPr/>
        </p:nvPicPr>
        <p:blipFill rotWithShape="1">
          <a:blip r:embed="rId6">
            <a:alphaModFix/>
          </a:blip>
          <a:srcRect/>
          <a:stretch/>
        </p:blipFill>
        <p:spPr>
          <a:xfrm>
            <a:off x="830200" y="2892113"/>
            <a:ext cx="625000" cy="625000"/>
          </a:xfrm>
          <a:prstGeom prst="rect">
            <a:avLst/>
          </a:prstGeom>
          <a:noFill/>
          <a:ln>
            <a:noFill/>
          </a:ln>
        </p:spPr>
      </p:pic>
      <p:pic>
        <p:nvPicPr>
          <p:cNvPr id="475" name="Google Shape;475;p59"/>
          <p:cNvPicPr preferRelativeResize="0"/>
          <p:nvPr/>
        </p:nvPicPr>
        <p:blipFill rotWithShape="1">
          <a:blip r:embed="rId7">
            <a:alphaModFix/>
          </a:blip>
          <a:srcRect/>
          <a:stretch/>
        </p:blipFill>
        <p:spPr>
          <a:xfrm>
            <a:off x="7313039" y="4835450"/>
            <a:ext cx="1151686" cy="14849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6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3F3F39"/>
                </a:solidFill>
                <a:latin typeface="Lucida Sans"/>
                <a:ea typeface="Lucida Sans"/>
                <a:cs typeface="Lucida Sans"/>
                <a:sym typeface="Lucida Sans"/>
              </a:rPr>
              <a:t>Please </a:t>
            </a:r>
            <a:r>
              <a:rPr lang="en-US" sz="2800">
                <a:solidFill>
                  <a:srgbClr val="3F3F39"/>
                </a:solidFill>
              </a:rPr>
              <a:t>J</a:t>
            </a:r>
            <a:r>
              <a:rPr lang="en-US" sz="2800" b="0" i="0" u="none" strike="noStrike" cap="none">
                <a:solidFill>
                  <a:srgbClr val="3F3F39"/>
                </a:solidFill>
                <a:latin typeface="Lucida Sans"/>
                <a:ea typeface="Lucida Sans"/>
                <a:cs typeface="Lucida Sans"/>
                <a:sym typeface="Lucida Sans"/>
              </a:rPr>
              <a:t>oin </a:t>
            </a:r>
            <a:r>
              <a:rPr lang="en-US" sz="2800">
                <a:solidFill>
                  <a:srgbClr val="3F3F39"/>
                </a:solidFill>
              </a:rPr>
              <a:t>U</a:t>
            </a:r>
            <a:r>
              <a:rPr lang="en-US" sz="2800" b="0" i="0" u="none" strike="noStrike" cap="none">
                <a:solidFill>
                  <a:srgbClr val="3F3F39"/>
                </a:solidFill>
                <a:latin typeface="Lucida Sans"/>
                <a:ea typeface="Lucida Sans"/>
                <a:cs typeface="Lucida Sans"/>
                <a:sym typeface="Lucida Sans"/>
              </a:rPr>
              <a:t>s </a:t>
            </a:r>
            <a:r>
              <a:rPr lang="en-US" sz="2800">
                <a:solidFill>
                  <a:srgbClr val="3F3F39"/>
                </a:solidFill>
              </a:rPr>
              <a:t>A</a:t>
            </a:r>
            <a:r>
              <a:rPr lang="en-US" sz="2800" b="0" i="0" u="none" strike="noStrike" cap="none">
                <a:solidFill>
                  <a:srgbClr val="3F3F39"/>
                </a:solidFill>
                <a:latin typeface="Lucida Sans"/>
                <a:ea typeface="Lucida Sans"/>
                <a:cs typeface="Lucida Sans"/>
                <a:sym typeface="Lucida Sans"/>
              </a:rPr>
              <a:t>gain </a:t>
            </a:r>
            <a:r>
              <a:rPr lang="en-US" sz="2800">
                <a:solidFill>
                  <a:srgbClr val="3F3F39"/>
                </a:solidFill>
              </a:rPr>
              <a:t>N</a:t>
            </a:r>
            <a:r>
              <a:rPr lang="en-US" sz="2800" b="0" i="0" u="none" strike="noStrike" cap="none">
                <a:solidFill>
                  <a:srgbClr val="3F3F39"/>
                </a:solidFill>
                <a:latin typeface="Lucida Sans"/>
                <a:ea typeface="Lucida Sans"/>
                <a:cs typeface="Lucida Sans"/>
                <a:sym typeface="Lucida Sans"/>
              </a:rPr>
              <a:t>ext </a:t>
            </a:r>
            <a:r>
              <a:rPr lang="en-US" sz="2800">
                <a:solidFill>
                  <a:srgbClr val="3F3F39"/>
                </a:solidFill>
              </a:rPr>
              <a:t>M</a:t>
            </a:r>
            <a:r>
              <a:rPr lang="en-US" sz="2800" b="0" i="0" u="none" strike="noStrike" cap="none">
                <a:solidFill>
                  <a:srgbClr val="3F3F39"/>
                </a:solidFill>
                <a:latin typeface="Lucida Sans"/>
                <a:ea typeface="Lucida Sans"/>
                <a:cs typeface="Lucida Sans"/>
                <a:sym typeface="Lucida Sans"/>
              </a:rPr>
              <a:t>onth!</a:t>
            </a:r>
            <a:endParaRPr/>
          </a:p>
        </p:txBody>
      </p:sp>
      <p:sp>
        <p:nvSpPr>
          <p:cNvPr id="482" name="Google Shape;482;p60"/>
          <p:cNvSpPr txBox="1">
            <a:spLocks noGrp="1"/>
          </p:cNvSpPr>
          <p:nvPr>
            <p:ph type="body" idx="1"/>
          </p:nvPr>
        </p:nvSpPr>
        <p:spPr>
          <a:xfrm>
            <a:off x="386950" y="1487775"/>
            <a:ext cx="8229600" cy="4526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F3F39"/>
              </a:buClr>
              <a:buSzPts val="2400"/>
              <a:buNone/>
            </a:pPr>
            <a:r>
              <a:rPr lang="en-US" sz="2400" b="0" i="0" u="none" strike="noStrike" cap="none">
                <a:solidFill>
                  <a:srgbClr val="3F3F39"/>
                </a:solidFill>
                <a:latin typeface="Lucida Sans"/>
                <a:ea typeface="Lucida Sans"/>
                <a:cs typeface="Lucida Sans"/>
                <a:sym typeface="Lucida Sans"/>
              </a:rPr>
              <a:t>Next month’s webinar: </a:t>
            </a:r>
            <a:r>
              <a:rPr lang="en-US" sz="2400" i="1">
                <a:solidFill>
                  <a:srgbClr val="3F3F39"/>
                </a:solidFill>
              </a:rPr>
              <a:t>Equity-Focused Professional Learning: A Classroom-Centered Approach</a:t>
            </a:r>
            <a:endParaRPr i="1"/>
          </a:p>
          <a:p>
            <a:pPr marL="0" lvl="0" indent="0" algn="l" rtl="0">
              <a:lnSpc>
                <a:spcPct val="100000"/>
              </a:lnSpc>
              <a:spcBef>
                <a:spcPts val="0"/>
              </a:spcBef>
              <a:spcAft>
                <a:spcPts val="0"/>
              </a:spcAft>
              <a:buClr>
                <a:srgbClr val="3F3F39"/>
              </a:buClr>
              <a:buSzPts val="2400"/>
              <a:buNone/>
            </a:pPr>
            <a:endParaRPr sz="2400">
              <a:solidFill>
                <a:srgbClr val="3F3F39"/>
              </a:solidFill>
            </a:endParaRPr>
          </a:p>
          <a:p>
            <a:pPr marL="0" lvl="0" indent="0" algn="l" rtl="0">
              <a:lnSpc>
                <a:spcPct val="100000"/>
              </a:lnSpc>
              <a:spcBef>
                <a:spcPts val="0"/>
              </a:spcBef>
              <a:spcAft>
                <a:spcPts val="0"/>
              </a:spcAft>
              <a:buClr>
                <a:srgbClr val="3F3F39"/>
              </a:buClr>
              <a:buSzPts val="2400"/>
              <a:buNone/>
            </a:pPr>
            <a:r>
              <a:rPr lang="en-US" sz="2400">
                <a:solidFill>
                  <a:srgbClr val="3F3F39"/>
                </a:solidFill>
              </a:rPr>
              <a:t>When: May 1 at 7:00 pm ET</a:t>
            </a:r>
            <a:endParaRPr/>
          </a:p>
          <a:p>
            <a:pPr marL="342900" marR="0" lvl="0" indent="-342900" algn="l" rtl="0">
              <a:lnSpc>
                <a:spcPct val="100000"/>
              </a:lnSpc>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0" lvl="0" indent="0" algn="l" rtl="0">
              <a:lnSpc>
                <a:spcPct val="100000"/>
              </a:lnSpc>
              <a:spcBef>
                <a:spcPts val="0"/>
              </a:spcBef>
              <a:spcAft>
                <a:spcPts val="0"/>
              </a:spcAft>
              <a:buClr>
                <a:srgbClr val="3F3F39"/>
              </a:buClr>
              <a:buSzPts val="2400"/>
              <a:buNone/>
            </a:pPr>
            <a:r>
              <a:rPr lang="en-US" sz="2400" b="0" i="0" u="none" strike="noStrike" cap="none">
                <a:solidFill>
                  <a:srgbClr val="3F3F39"/>
                </a:solidFill>
                <a:latin typeface="Lucida Sans"/>
                <a:ea typeface="Lucida Sans"/>
                <a:cs typeface="Lucida Sans"/>
                <a:sym typeface="Lucida Sans"/>
              </a:rPr>
              <a:t>Register Here: </a:t>
            </a:r>
            <a:br>
              <a:rPr lang="en-US" sz="2400"/>
            </a:br>
            <a:r>
              <a:rPr lang="en-US" sz="2400" u="sng">
                <a:solidFill>
                  <a:schemeClr val="hlink"/>
                </a:solidFill>
                <a:hlinkClick r:id="rId3"/>
              </a:rPr>
              <a:t>https://event.on24.com/wcc/r/1973556/C47A57361D6462ACE910391A98AF4203</a:t>
            </a:r>
            <a:r>
              <a:rPr lang="en-US" sz="2400"/>
              <a:t> </a:t>
            </a:r>
            <a:endParaRPr sz="2400" b="0" i="0" u="none" strike="noStrike" cap="none">
              <a:solidFill>
                <a:srgbClr val="3F3F39"/>
              </a:solidFill>
              <a:latin typeface="Lucida Sans"/>
              <a:ea typeface="Lucida Sans"/>
              <a:cs typeface="Lucida Sans"/>
              <a:sym typeface="Lucida Sans"/>
            </a:endParaRPr>
          </a:p>
        </p:txBody>
      </p:sp>
    </p:spTree>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61"/>
          <p:cNvSpPr txBox="1">
            <a:spLocks noGrp="1"/>
          </p:cNvSpPr>
          <p:nvPr>
            <p:ph type="title"/>
          </p:nvPr>
        </p:nvSpPr>
        <p:spPr>
          <a:xfrm>
            <a:off x="216565" y="2829675"/>
            <a:ext cx="8620500" cy="868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00"/>
              <a:buFont typeface="Allerta"/>
              <a:buNone/>
            </a:pPr>
            <a:r>
              <a:rPr lang="en-US" sz="2800" b="0" i="0" u="none" strike="noStrike" cap="none">
                <a:solidFill>
                  <a:schemeClr val="lt1"/>
                </a:solidFill>
                <a:latin typeface="Lucida Sans"/>
                <a:ea typeface="Lucida Sans"/>
                <a:cs typeface="Lucida Sans"/>
                <a:sym typeface="Lucida Sans"/>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2800" b="0" i="0" u="none" strike="noStrike" cap="none">
                <a:solidFill>
                  <a:srgbClr val="3F3F39"/>
                </a:solidFill>
                <a:latin typeface="Lucida Sans"/>
                <a:ea typeface="Lucida Sans"/>
                <a:cs typeface="Lucida Sans"/>
                <a:sym typeface="Lucida Sans"/>
              </a:rPr>
              <a:t>Learn </a:t>
            </a:r>
            <a:r>
              <a:rPr lang="en-US" sz="2800">
                <a:solidFill>
                  <a:srgbClr val="3F3F39"/>
                </a:solidFill>
              </a:rPr>
              <a:t>M</a:t>
            </a:r>
            <a:r>
              <a:rPr lang="en-US" sz="2800" b="0" i="0" u="none" strike="noStrike" cap="none">
                <a:solidFill>
                  <a:srgbClr val="3F3F39"/>
                </a:solidFill>
                <a:latin typeface="Lucida Sans"/>
                <a:ea typeface="Lucida Sans"/>
                <a:cs typeface="Lucida Sans"/>
                <a:sym typeface="Lucida Sans"/>
              </a:rPr>
              <a:t>ore </a:t>
            </a:r>
            <a:r>
              <a:rPr lang="en-US" sz="2800">
                <a:solidFill>
                  <a:srgbClr val="3F3F39"/>
                </a:solidFill>
              </a:rPr>
              <a:t>A</a:t>
            </a:r>
            <a:r>
              <a:rPr lang="en-US" sz="2800" b="0" i="0" u="none" strike="noStrike" cap="none">
                <a:solidFill>
                  <a:srgbClr val="3F3F39"/>
                </a:solidFill>
                <a:latin typeface="Lucida Sans"/>
                <a:ea typeface="Lucida Sans"/>
                <a:cs typeface="Lucida Sans"/>
                <a:sym typeface="Lucida Sans"/>
              </a:rPr>
              <a:t>bout </a:t>
            </a:r>
            <a:r>
              <a:rPr lang="en-US" sz="2800">
                <a:solidFill>
                  <a:srgbClr val="3F3F39"/>
                </a:solidFill>
              </a:rPr>
              <a:t>U</a:t>
            </a:r>
            <a:r>
              <a:rPr lang="en-US" sz="2800" b="0" i="0" u="none" strike="noStrike" cap="none">
                <a:solidFill>
                  <a:srgbClr val="3F3F39"/>
                </a:solidFill>
                <a:latin typeface="Lucida Sans"/>
                <a:ea typeface="Lucida Sans"/>
                <a:cs typeface="Lucida Sans"/>
                <a:sym typeface="Lucida Sans"/>
              </a:rPr>
              <a:t>s!</a:t>
            </a:r>
            <a:endParaRPr/>
          </a:p>
        </p:txBody>
      </p:sp>
      <p:sp>
        <p:nvSpPr>
          <p:cNvPr id="201" name="Google Shape;201;p2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Contact Jennie Beltramini </a:t>
            </a:r>
            <a:r>
              <a:rPr lang="en-US" sz="1800" b="0" i="0" u="none" strike="noStrike" cap="none">
                <a:solidFill>
                  <a:srgbClr val="3F3F39"/>
                </a:solidFill>
                <a:latin typeface="Lucida Sans"/>
                <a:ea typeface="Lucida Sans"/>
                <a:cs typeface="Lucida Sans"/>
                <a:sym typeface="Lucida Sans"/>
              </a:rPr>
              <a:t>(</a:t>
            </a:r>
            <a:r>
              <a:rPr lang="en-US" sz="1800" b="0" i="0" u="sng" strike="noStrike" cap="none">
                <a:solidFill>
                  <a:schemeClr val="hlink"/>
                </a:solidFill>
                <a:latin typeface="Lucida Sans"/>
                <a:ea typeface="Lucida Sans"/>
                <a:cs typeface="Lucida Sans"/>
                <a:sym typeface="Lucida Sans"/>
                <a:hlinkClick r:id="rId3"/>
              </a:rPr>
              <a:t>jbeltramini@studentsachieve.net</a:t>
            </a:r>
            <a:r>
              <a:rPr lang="en-US" sz="1800" b="0" i="0" u="none" strike="noStrike" cap="none">
                <a:solidFill>
                  <a:srgbClr val="3F3F39"/>
                </a:solidFill>
                <a:latin typeface="Lucida Sans"/>
                <a:ea typeface="Lucida Sans"/>
                <a:cs typeface="Lucida Sans"/>
                <a:sym typeface="Lucida Sans"/>
              </a:rPr>
              <a:t> )</a:t>
            </a:r>
            <a:endParaRPr/>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Complete this survey to join our database (and mailing list): </a:t>
            </a:r>
            <a:r>
              <a:rPr lang="en-US" sz="1800" b="0" i="0" u="sng" strike="noStrike" cap="none">
                <a:solidFill>
                  <a:schemeClr val="hlink"/>
                </a:solidFill>
                <a:latin typeface="Lucida Sans"/>
                <a:ea typeface="Lucida Sans"/>
                <a:cs typeface="Lucida Sans"/>
                <a:sym typeface="Lucida Sans"/>
                <a:hlinkClick r:id="rId4"/>
              </a:rPr>
              <a:t>www.achievethecore.org/ca-signup</a:t>
            </a:r>
            <a:endParaRPr/>
          </a:p>
          <a:p>
            <a:pPr marL="342900" marR="0" lvl="0" indent="-342900" algn="l" rtl="0">
              <a:lnSpc>
                <a:spcPct val="100000"/>
              </a:lnSpc>
              <a:spcBef>
                <a:spcPts val="480"/>
              </a:spcBef>
              <a:spcAft>
                <a:spcPts val="0"/>
              </a:spcAft>
              <a:buClr>
                <a:srgbClr val="3F3F39"/>
              </a:buClr>
              <a:buSzPts val="2400"/>
              <a:buFont typeface="Lucida Sans"/>
              <a:buChar char="●"/>
            </a:pPr>
            <a:r>
              <a:rPr lang="en-US" sz="2400" b="0" i="0" u="none" strike="noStrike" cap="none">
                <a:solidFill>
                  <a:srgbClr val="3F3F39"/>
                </a:solidFill>
                <a:latin typeface="Lucida Sans"/>
                <a:ea typeface="Lucida Sans"/>
                <a:cs typeface="Lucida Sans"/>
                <a:sym typeface="Lucida Sans"/>
              </a:rPr>
              <a:t>Visit our website: </a:t>
            </a:r>
            <a:r>
              <a:rPr lang="en-US" sz="1800" b="0" i="0" u="sng" strike="noStrike" cap="none">
                <a:solidFill>
                  <a:schemeClr val="hlink"/>
                </a:solidFill>
                <a:latin typeface="Lucida Sans"/>
                <a:ea typeface="Lucida Sans"/>
                <a:cs typeface="Lucida Sans"/>
                <a:sym typeface="Lucida Sans"/>
                <a:hlinkClick r:id="rId5"/>
              </a:rPr>
              <a:t>www.achievethecore.org</a:t>
            </a:r>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190500" algn="l" rtl="0">
              <a:lnSpc>
                <a:spcPct val="100000"/>
              </a:lnSpc>
              <a:spcBef>
                <a:spcPts val="480"/>
              </a:spcBef>
              <a:spcAft>
                <a:spcPts val="0"/>
              </a:spcAft>
              <a:buClr>
                <a:srgbClr val="3F3F39"/>
              </a:buClr>
              <a:buSzPts val="600"/>
              <a:buFont typeface="Arial"/>
              <a:buNone/>
            </a:pPr>
            <a:endParaRPr sz="2400" b="0" i="0" u="none" strike="noStrike" cap="none">
              <a:solidFill>
                <a:srgbClr val="3F3F39"/>
              </a:solidFill>
              <a:latin typeface="Lucida Sans"/>
              <a:ea typeface="Lucida Sans"/>
              <a:cs typeface="Lucida Sans"/>
              <a:sym typeface="Lucida Sans"/>
            </a:endParaRPr>
          </a:p>
        </p:txBody>
      </p:sp>
      <p:pic>
        <p:nvPicPr>
          <p:cNvPr id="202" name="Google Shape;202;p27" descr="ATC Header.PNG"/>
          <p:cNvPicPr preferRelativeResize="0"/>
          <p:nvPr/>
        </p:nvPicPr>
        <p:blipFill rotWithShape="1">
          <a:blip r:embed="rId6">
            <a:alphaModFix/>
          </a:blip>
          <a:srcRect/>
          <a:stretch/>
        </p:blipFill>
        <p:spPr>
          <a:xfrm>
            <a:off x="70125" y="3901267"/>
            <a:ext cx="9141028" cy="2602200"/>
          </a:xfrm>
          <a:prstGeom prst="rect">
            <a:avLst/>
          </a:prstGeom>
          <a:noFill/>
          <a:ln>
            <a:noFill/>
          </a:ln>
        </p:spPr>
      </p:pic>
    </p:spTree>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8"/>
          <p:cNvSpPr txBox="1"/>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3F3F39"/>
                </a:solidFill>
                <a:latin typeface="Lucida Sans"/>
                <a:ea typeface="Lucida Sans"/>
                <a:cs typeface="Lucida Sans"/>
                <a:sym typeface="Lucida Sans"/>
              </a:rPr>
              <a:t>Tweet with Us!</a:t>
            </a:r>
            <a:endParaRPr sz="2400" b="0" i="0" u="none" strike="noStrike" cap="none">
              <a:solidFill>
                <a:srgbClr val="595959"/>
              </a:solidFill>
              <a:latin typeface="Lucida Sans"/>
              <a:ea typeface="Lucida Sans"/>
              <a:cs typeface="Lucida Sans"/>
              <a:sym typeface="Lucida Sans"/>
            </a:endParaRPr>
          </a:p>
        </p:txBody>
      </p:sp>
      <p:sp>
        <p:nvSpPr>
          <p:cNvPr id="208" name="Google Shape;208;p28"/>
          <p:cNvSpPr txBo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9"/>
                </a:solidFill>
                <a:latin typeface="Lucida Sans"/>
                <a:ea typeface="Lucida Sans"/>
                <a:cs typeface="Lucida Sans"/>
                <a:sym typeface="Lucida Sans"/>
              </a:rPr>
              <a:t>Please feel free to tweet during and after the webinar using #coreadvocates</a:t>
            </a:r>
            <a:endParaRPr sz="2200" b="0" i="0" u="none" strike="noStrike" cap="none">
              <a:solidFill>
                <a:srgbClr val="595959"/>
              </a:solidFill>
              <a:latin typeface="Lucida Sans"/>
              <a:ea typeface="Lucida Sans"/>
              <a:cs typeface="Lucida Sans"/>
              <a:sym typeface="Lucida Sans"/>
            </a:endParaRPr>
          </a:p>
          <a:p>
            <a:pPr marL="0" marR="0" lvl="0" indent="0" algn="l" rtl="0">
              <a:lnSpc>
                <a:spcPct val="100000"/>
              </a:lnSpc>
              <a:spcBef>
                <a:spcPts val="480"/>
              </a:spcBef>
              <a:spcAft>
                <a:spcPts val="0"/>
              </a:spcAft>
              <a:buClr>
                <a:srgbClr val="000000"/>
              </a:buClr>
              <a:buSzPts val="2400"/>
              <a:buFont typeface="Arial"/>
              <a:buNone/>
            </a:pPr>
            <a:endParaRPr sz="2400" b="0" i="0" u="none" strike="noStrike" cap="none">
              <a:solidFill>
                <a:srgbClr val="3F3F39"/>
              </a:solidFill>
              <a:latin typeface="Lucida Sans"/>
              <a:ea typeface="Lucida Sans"/>
              <a:cs typeface="Lucida Sans"/>
              <a:sym typeface="Lucida Sans"/>
            </a:endParaRPr>
          </a:p>
          <a:p>
            <a:pPr marL="342900" marR="0" lvl="0" indent="-342900" algn="l" rtl="0">
              <a:lnSpc>
                <a:spcPct val="100000"/>
              </a:lnSpc>
              <a:spcBef>
                <a:spcPts val="480"/>
              </a:spcBef>
              <a:spcAft>
                <a:spcPts val="0"/>
              </a:spcAft>
              <a:buClr>
                <a:srgbClr val="434343"/>
              </a:buClr>
              <a:buSzPts val="2400"/>
              <a:buFont typeface="Lucida Sans"/>
              <a:buChar char="●"/>
            </a:pPr>
            <a:r>
              <a:rPr lang="en-US" sz="2400" b="0" i="0" u="none" strike="noStrike" cap="none">
                <a:solidFill>
                  <a:srgbClr val="434343"/>
                </a:solidFill>
                <a:latin typeface="Lucida Sans"/>
                <a:ea typeface="Lucida Sans"/>
                <a:cs typeface="Lucida Sans"/>
                <a:sym typeface="Lucida Sans"/>
              </a:rPr>
              <a:t>@achievethecore</a:t>
            </a:r>
            <a:endParaRPr sz="2200" b="0" i="0" u="none" strike="noStrike" cap="none">
              <a:solidFill>
                <a:srgbClr val="434343"/>
              </a:solidFill>
              <a:latin typeface="Lucida Sans"/>
              <a:ea typeface="Lucida Sans"/>
              <a:cs typeface="Lucida Sans"/>
              <a:sym typeface="Lucida Sans"/>
            </a:endParaRPr>
          </a:p>
          <a:p>
            <a:pPr marL="342900" marR="0" lvl="0" indent="-342900" algn="l" rtl="0">
              <a:lnSpc>
                <a:spcPct val="100000"/>
              </a:lnSpc>
              <a:spcBef>
                <a:spcPts val="440"/>
              </a:spcBef>
              <a:spcAft>
                <a:spcPts val="0"/>
              </a:spcAft>
              <a:buClr>
                <a:srgbClr val="434343"/>
              </a:buClr>
              <a:buSzPts val="2400"/>
              <a:buFont typeface="Lucida Sans"/>
              <a:buChar char="●"/>
            </a:pPr>
            <a:r>
              <a:rPr lang="en-US" sz="2400" b="1" i="0" u="none" strike="noStrike" cap="none">
                <a:solidFill>
                  <a:srgbClr val="434343"/>
                </a:solidFill>
                <a:latin typeface="Lucida Sans"/>
                <a:ea typeface="Lucida Sans"/>
                <a:cs typeface="Lucida Sans"/>
                <a:sym typeface="Lucida Sans"/>
              </a:rPr>
              <a:t>@</a:t>
            </a:r>
            <a:r>
              <a:rPr lang="en-US" sz="2400" b="0" i="0" u="none" strike="noStrike" cap="none">
                <a:solidFill>
                  <a:srgbClr val="434343"/>
                </a:solidFill>
                <a:latin typeface="Lucida Sans"/>
                <a:ea typeface="Lucida Sans"/>
                <a:cs typeface="Lucida Sans"/>
                <a:sym typeface="Lucida Sans"/>
              </a:rPr>
              <a:t>MJLiben</a:t>
            </a:r>
            <a:endParaRPr sz="2400" b="0" i="0" u="none" strike="noStrike" cap="none">
              <a:solidFill>
                <a:srgbClr val="434343"/>
              </a:solidFill>
              <a:latin typeface="Lucida Sans"/>
              <a:ea typeface="Lucida Sans"/>
              <a:cs typeface="Lucida Sans"/>
              <a:sym typeface="Lucida Sans"/>
            </a:endParaRPr>
          </a:p>
        </p:txBody>
      </p:sp>
      <p:pic>
        <p:nvPicPr>
          <p:cNvPr id="209" name="Google Shape;209;p28"/>
          <p:cNvPicPr preferRelativeResize="0"/>
          <p:nvPr/>
        </p:nvPicPr>
        <p:blipFill rotWithShape="1">
          <a:blip r:embed="rId3">
            <a:alphaModFix/>
          </a:blip>
          <a:srcRect/>
          <a:stretch/>
        </p:blipFill>
        <p:spPr>
          <a:xfrm>
            <a:off x="7197163" y="157850"/>
            <a:ext cx="1750287" cy="1259775"/>
          </a:xfrm>
          <a:prstGeom prst="rect">
            <a:avLst/>
          </a:prstGeom>
          <a:noFill/>
          <a:ln>
            <a:noFill/>
          </a:ln>
        </p:spPr>
      </p:pic>
      <p:pic>
        <p:nvPicPr>
          <p:cNvPr id="210" name="Google Shape;210;p28"/>
          <p:cNvPicPr preferRelativeResize="0"/>
          <p:nvPr/>
        </p:nvPicPr>
        <p:blipFill rotWithShape="1">
          <a:blip r:embed="rId4">
            <a:alphaModFix/>
          </a:blip>
          <a:srcRect t="8475"/>
          <a:stretch/>
        </p:blipFill>
        <p:spPr>
          <a:xfrm>
            <a:off x="4041201" y="2136513"/>
            <a:ext cx="4983101" cy="3420449"/>
          </a:xfrm>
          <a:prstGeom prst="rect">
            <a:avLst/>
          </a:prstGeom>
          <a:noFill/>
          <a:ln>
            <a:noFill/>
          </a:ln>
        </p:spPr>
      </p:pic>
      <p:sp>
        <p:nvSpPr>
          <p:cNvPr id="211" name="Google Shape;211;p28"/>
          <p:cNvSpPr/>
          <p:nvPr/>
        </p:nvSpPr>
        <p:spPr>
          <a:xfrm>
            <a:off x="6994825" y="5195450"/>
            <a:ext cx="410400" cy="3615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8"/>
          <p:cNvSpPr txBox="1"/>
          <p:nvPr/>
        </p:nvSpPr>
        <p:spPr>
          <a:xfrm>
            <a:off x="6515875" y="6126175"/>
            <a:ext cx="1750200" cy="290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00000"/>
                </a:solidFill>
                <a:latin typeface="Lucida Sans"/>
                <a:ea typeface="Lucida Sans"/>
                <a:cs typeface="Lucida Sans"/>
                <a:sym typeface="Lucida Sans"/>
              </a:rPr>
              <a:t>Click here!</a:t>
            </a:r>
            <a:endParaRPr sz="2000" b="0" i="0" u="none" strike="noStrike" cap="none">
              <a:solidFill>
                <a:srgbClr val="000000"/>
              </a:solidFill>
              <a:latin typeface="Lucida Sans"/>
              <a:ea typeface="Lucida Sans"/>
              <a:cs typeface="Lucida Sans"/>
              <a:sym typeface="Lucida Sans"/>
            </a:endParaRPr>
          </a:p>
        </p:txBody>
      </p:sp>
      <p:sp>
        <p:nvSpPr>
          <p:cNvPr id="213" name="Google Shape;213;p28"/>
          <p:cNvSpPr/>
          <p:nvPr/>
        </p:nvSpPr>
        <p:spPr>
          <a:xfrm>
            <a:off x="7097425" y="5643750"/>
            <a:ext cx="307800" cy="583800"/>
          </a:xfrm>
          <a:prstGeom prst="upArrow">
            <a:avLst>
              <a:gd name="adj1" fmla="val 50000"/>
              <a:gd name="adj2" fmla="val 50000"/>
            </a:avLst>
          </a:prstGeom>
          <a:solidFill>
            <a:srgbClr val="FF0000"/>
          </a:solidFill>
          <a:ln w="9525" cap="flat" cmpd="sng">
            <a:solidFill>
              <a:srgbClr val="4546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3F3F39"/>
              </a:buClr>
              <a:buSzPts val="700"/>
              <a:buFont typeface="Allerta"/>
              <a:buNone/>
            </a:pPr>
            <a:r>
              <a:rPr lang="en-US" sz="3200" b="0" i="0" u="none" strike="noStrike" cap="none">
                <a:solidFill>
                  <a:srgbClr val="666666"/>
                </a:solidFill>
                <a:latin typeface="Lucida Sans"/>
                <a:ea typeface="Lucida Sans"/>
                <a:cs typeface="Lucida Sans"/>
                <a:sym typeface="Lucida Sans"/>
              </a:rPr>
              <a:t>Goals of the </a:t>
            </a:r>
            <a:r>
              <a:rPr lang="en-US" sz="3200">
                <a:solidFill>
                  <a:srgbClr val="666666"/>
                </a:solidFill>
              </a:rPr>
              <a:t>W</a:t>
            </a:r>
            <a:r>
              <a:rPr lang="en-US" sz="3200" b="0" i="0" u="none" strike="noStrike" cap="none">
                <a:solidFill>
                  <a:srgbClr val="666666"/>
                </a:solidFill>
                <a:latin typeface="Lucida Sans"/>
                <a:ea typeface="Lucida Sans"/>
                <a:cs typeface="Lucida Sans"/>
                <a:sym typeface="Lucida Sans"/>
              </a:rPr>
              <a:t>ebinar</a:t>
            </a:r>
            <a:endParaRPr sz="3200" b="0" i="0" u="none" strike="noStrike" cap="none">
              <a:solidFill>
                <a:srgbClr val="595959"/>
              </a:solidFill>
              <a:latin typeface="Lucida Sans"/>
              <a:ea typeface="Lucida Sans"/>
              <a:cs typeface="Lucida Sans"/>
              <a:sym typeface="Lucida Sans"/>
            </a:endParaRPr>
          </a:p>
        </p:txBody>
      </p:sp>
      <p:sp>
        <p:nvSpPr>
          <p:cNvPr id="228" name="Google Shape;228;p30"/>
          <p:cNvSpPr txBox="1">
            <a:spLocks noGrp="1"/>
          </p:cNvSpPr>
          <p:nvPr>
            <p:ph type="body" idx="1"/>
          </p:nvPr>
        </p:nvSpPr>
        <p:spPr>
          <a:xfrm>
            <a:off x="266700" y="1600200"/>
            <a:ext cx="8229600" cy="4856400"/>
          </a:xfrm>
          <a:prstGeom prst="rect">
            <a:avLst/>
          </a:prstGeom>
          <a:noFill/>
          <a:ln>
            <a:noFill/>
          </a:ln>
        </p:spPr>
        <p:txBody>
          <a:bodyPr spcFirstLastPara="1" wrap="square" lIns="91425" tIns="45700" rIns="91425" bIns="45700" anchor="t" anchorCtr="0">
            <a:noAutofit/>
          </a:bodyPr>
          <a:lstStyle/>
          <a:p>
            <a:pPr marL="685800" marR="0" lvl="0" indent="-355600" algn="l" rtl="0">
              <a:lnSpc>
                <a:spcPct val="115000"/>
              </a:lnSpc>
              <a:spcBef>
                <a:spcPts val="1200"/>
              </a:spcBef>
              <a:spcAft>
                <a:spcPts val="0"/>
              </a:spcAft>
              <a:buClr>
                <a:srgbClr val="575757"/>
              </a:buClr>
              <a:buSzPts val="2400"/>
              <a:buFont typeface="Noto Sans Symbols"/>
              <a:buChar char="✓"/>
            </a:pPr>
            <a:r>
              <a:rPr lang="en-US">
                <a:solidFill>
                  <a:schemeClr val="dk1"/>
                </a:solidFill>
                <a:latin typeface="Lucida Sans"/>
                <a:ea typeface="Lucida Sans"/>
                <a:cs typeface="Lucida Sans"/>
                <a:sym typeface="Lucida Sans"/>
              </a:rPr>
              <a:t>Be able to see and state the case for keeping text at the center of instruction—on strengthening the practices that improve reading comprehension. </a:t>
            </a:r>
            <a:endParaRPr>
              <a:solidFill>
                <a:schemeClr val="dk1"/>
              </a:solidFill>
              <a:latin typeface="Lucida Sans"/>
              <a:ea typeface="Lucida Sans"/>
              <a:cs typeface="Lucida Sans"/>
              <a:sym typeface="Lucida Sans"/>
            </a:endParaRPr>
          </a:p>
          <a:p>
            <a:pPr marL="685800" lvl="0" indent="-355600" algn="l" rtl="0">
              <a:lnSpc>
                <a:spcPct val="115000"/>
              </a:lnSpc>
              <a:spcBef>
                <a:spcPts val="1800"/>
              </a:spcBef>
              <a:spcAft>
                <a:spcPts val="0"/>
              </a:spcAft>
              <a:buClr>
                <a:srgbClr val="575757"/>
              </a:buClr>
              <a:buSzPts val="2400"/>
              <a:buFont typeface="Noto Sans Symbols"/>
              <a:buChar char="✓"/>
            </a:pPr>
            <a:r>
              <a:rPr lang="en-US">
                <a:solidFill>
                  <a:schemeClr val="dk1"/>
                </a:solidFill>
                <a:latin typeface="Lucida Sans"/>
                <a:ea typeface="Lucida Sans"/>
                <a:cs typeface="Lucida Sans"/>
                <a:sym typeface="Lucida Sans"/>
              </a:rPr>
              <a:t>Understand why strategy-centered instruction still has such a hold on instruction and assessment.</a:t>
            </a:r>
            <a:endParaRPr/>
          </a:p>
          <a:p>
            <a:pPr marL="685800" marR="0" lvl="0" indent="-355600" algn="l" rtl="0">
              <a:lnSpc>
                <a:spcPct val="115000"/>
              </a:lnSpc>
              <a:spcBef>
                <a:spcPts val="1800"/>
              </a:spcBef>
              <a:spcAft>
                <a:spcPts val="0"/>
              </a:spcAft>
              <a:buClr>
                <a:srgbClr val="575757"/>
              </a:buClr>
              <a:buSzPts val="2400"/>
              <a:buFont typeface="Noto Sans Symbols"/>
              <a:buChar char="✓"/>
            </a:pPr>
            <a:r>
              <a:rPr lang="en-US">
                <a:solidFill>
                  <a:schemeClr val="dk1"/>
                </a:solidFill>
                <a:latin typeface="Lucida Sans"/>
                <a:ea typeface="Lucida Sans"/>
                <a:cs typeface="Lucida Sans"/>
                <a:sym typeface="Lucida Sans"/>
              </a:rPr>
              <a:t>Wrestle with what a reading test does and does not measure.</a:t>
            </a:r>
            <a:endParaRPr>
              <a:solidFill>
                <a:schemeClr val="dk1"/>
              </a:solidFill>
              <a:latin typeface="Lucida Sans"/>
              <a:ea typeface="Lucida Sans"/>
              <a:cs typeface="Lucida Sans"/>
              <a:sym typeface="Lucida Sans"/>
            </a:endParaRPr>
          </a:p>
          <a:p>
            <a:pPr marL="0" marR="0" lvl="0" indent="0" algn="l" rtl="0">
              <a:lnSpc>
                <a:spcPct val="115000"/>
              </a:lnSpc>
              <a:spcBef>
                <a:spcPts val="600"/>
              </a:spcBef>
              <a:spcAft>
                <a:spcPts val="0"/>
              </a:spcAft>
              <a:buSzPts val="2200"/>
              <a:buNone/>
            </a:pPr>
            <a:endParaRPr sz="2400">
              <a:solidFill>
                <a:schemeClr val="dk1"/>
              </a:solidFill>
              <a:latin typeface="Lucida Sans"/>
              <a:ea typeface="Lucida Sans"/>
              <a:cs typeface="Lucida Sans"/>
              <a:sym typeface="Lucida Sans"/>
            </a:endParaRPr>
          </a:p>
          <a:p>
            <a:pPr marL="685800" marR="0" lvl="0" indent="0" algn="l" rtl="0">
              <a:lnSpc>
                <a:spcPct val="115000"/>
              </a:lnSpc>
              <a:spcBef>
                <a:spcPts val="0"/>
              </a:spcBef>
              <a:spcAft>
                <a:spcPts val="0"/>
              </a:spcAft>
              <a:buSzPts val="2200"/>
              <a:buNone/>
            </a:pPr>
            <a:endParaRPr/>
          </a:p>
          <a:p>
            <a:pPr marL="0" marR="0" lvl="0" indent="0" algn="l" rtl="0">
              <a:lnSpc>
                <a:spcPct val="115000"/>
              </a:lnSpc>
              <a:spcBef>
                <a:spcPts val="0"/>
              </a:spcBef>
              <a:spcAft>
                <a:spcPts val="0"/>
              </a:spcAft>
              <a:buClr>
                <a:srgbClr val="595959"/>
              </a:buClr>
              <a:buSzPts val="2200"/>
              <a:buFont typeface="Arial"/>
              <a:buNone/>
            </a:pPr>
            <a:endParaRPr sz="2200" b="0" i="0" u="none" strike="noStrike" cap="none">
              <a:solidFill>
                <a:srgbClr val="575757"/>
              </a:solidFill>
              <a:latin typeface="Lucida Sans"/>
              <a:ea typeface="Lucida Sans"/>
              <a:cs typeface="Lucida Sans"/>
              <a:sym typeface="Lucida Sans"/>
            </a:endParaRPr>
          </a:p>
          <a:p>
            <a:pPr marL="0" marR="0" lvl="0" indent="0" algn="l" rtl="0">
              <a:lnSpc>
                <a:spcPct val="115000"/>
              </a:lnSpc>
              <a:spcBef>
                <a:spcPts val="0"/>
              </a:spcBef>
              <a:spcAft>
                <a:spcPts val="0"/>
              </a:spcAft>
              <a:buClr>
                <a:srgbClr val="595959"/>
              </a:buClr>
              <a:buSzPts val="2200"/>
              <a:buFont typeface="Arial"/>
              <a:buNone/>
            </a:pPr>
            <a:r>
              <a:rPr lang="en-US" sz="2200" b="0" i="0" u="none" strike="noStrike" cap="none">
                <a:solidFill>
                  <a:srgbClr val="575757"/>
                </a:solidFill>
                <a:latin typeface="Lucida Sans"/>
                <a:ea typeface="Lucida Sans"/>
                <a:cs typeface="Lucida Sans"/>
                <a:sym typeface="Lucida Sans"/>
              </a:rPr>
              <a:t> </a:t>
            </a:r>
            <a:endParaRPr sz="2200" b="0" i="0" u="none" strike="noStrike" cap="none">
              <a:solidFill>
                <a:srgbClr val="595959"/>
              </a:solidFill>
              <a:latin typeface="Lucida Sans"/>
              <a:ea typeface="Lucida Sans"/>
              <a:cs typeface="Lucida Sans"/>
              <a:sym typeface="Lucida Sans"/>
            </a:endParaRPr>
          </a:p>
          <a:p>
            <a:pPr marL="342900" marR="0" lvl="0" indent="-342900" algn="l" rtl="0">
              <a:lnSpc>
                <a:spcPct val="100000"/>
              </a:lnSpc>
              <a:spcBef>
                <a:spcPts val="0"/>
              </a:spcBef>
              <a:spcAft>
                <a:spcPts val="0"/>
              </a:spcAft>
              <a:buClr>
                <a:srgbClr val="3F3F39"/>
              </a:buClr>
              <a:buSzPts val="2400"/>
              <a:buFont typeface="Arial"/>
              <a:buNone/>
            </a:pPr>
            <a:endParaRPr sz="2400" b="0" i="0" u="none" strike="noStrike" cap="none">
              <a:solidFill>
                <a:srgbClr val="3F3F39"/>
              </a:solidFill>
              <a:latin typeface="Lucida Sans"/>
              <a:ea typeface="Lucida Sans"/>
              <a:cs typeface="Lucida Sans"/>
              <a:sym typeface="Lucida Sans"/>
            </a:endParaRPr>
          </a:p>
        </p:txBody>
      </p:sp>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1"/>
          <p:cNvSpPr txBox="1">
            <a:spLocks noGrp="1"/>
          </p:cNvSpPr>
          <p:nvPr>
            <p:ph type="title"/>
          </p:nvPr>
        </p:nvSpPr>
        <p:spPr>
          <a:xfrm>
            <a:off x="377750" y="1772800"/>
            <a:ext cx="3203400" cy="1700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a:t>Meredith Liben</a:t>
            </a:r>
            <a:endParaRPr/>
          </a:p>
          <a:p>
            <a:pPr marL="0" marR="0" lvl="0" indent="0" algn="l" rtl="0">
              <a:lnSpc>
                <a:spcPct val="100000"/>
              </a:lnSpc>
              <a:spcBef>
                <a:spcPts val="0"/>
              </a:spcBef>
              <a:spcAft>
                <a:spcPts val="0"/>
              </a:spcAft>
              <a:buClr>
                <a:schemeClr val="lt1"/>
              </a:buClr>
              <a:buSzPts val="2800"/>
              <a:buFont typeface="Allerta"/>
              <a:buNone/>
            </a:pPr>
            <a:r>
              <a:rPr lang="en-US" i="1"/>
              <a:t>Senior Fellow</a:t>
            </a:r>
            <a:endParaRPr i="1"/>
          </a:p>
          <a:p>
            <a:pPr marL="0" marR="0" lvl="0" indent="0" algn="l" rtl="0">
              <a:lnSpc>
                <a:spcPct val="100000"/>
              </a:lnSpc>
              <a:spcBef>
                <a:spcPts val="0"/>
              </a:spcBef>
              <a:spcAft>
                <a:spcPts val="0"/>
              </a:spcAft>
              <a:buClr>
                <a:schemeClr val="lt1"/>
              </a:buClr>
              <a:buSzPts val="2800"/>
              <a:buFont typeface="Allerta"/>
              <a:buNone/>
            </a:pPr>
            <a:r>
              <a:rPr lang="en-US" i="1"/>
              <a:t>SAP</a:t>
            </a:r>
            <a:endParaRPr i="1"/>
          </a:p>
        </p:txBody>
      </p:sp>
      <p:sp>
        <p:nvSpPr>
          <p:cNvPr id="235" name="Google Shape;235;p31"/>
          <p:cNvSpPr txBox="1"/>
          <p:nvPr/>
        </p:nvSpPr>
        <p:spPr>
          <a:xfrm>
            <a:off x="6592175" y="2374600"/>
            <a:ext cx="1807500" cy="109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Lucida Sans"/>
              <a:ea typeface="Lucida Sans"/>
              <a:cs typeface="Lucida Sans"/>
              <a:sym typeface="Lucida Sans"/>
            </a:endParaRPr>
          </a:p>
        </p:txBody>
      </p:sp>
      <p:pic>
        <p:nvPicPr>
          <p:cNvPr id="236" name="Google Shape;236;p31"/>
          <p:cNvPicPr preferRelativeResize="0"/>
          <p:nvPr/>
        </p:nvPicPr>
        <p:blipFill rotWithShape="1">
          <a:blip r:embed="rId3">
            <a:alphaModFix/>
          </a:blip>
          <a:srcRect/>
          <a:stretch/>
        </p:blipFill>
        <p:spPr>
          <a:xfrm>
            <a:off x="5452575" y="3778965"/>
            <a:ext cx="3343275" cy="2533650"/>
          </a:xfrm>
          <a:prstGeom prst="rect">
            <a:avLst/>
          </a:prstGeom>
          <a:noFill/>
          <a:ln>
            <a:noFill/>
          </a:ln>
        </p:spPr>
      </p:pic>
      <p:pic>
        <p:nvPicPr>
          <p:cNvPr id="237" name="Google Shape;237;p31"/>
          <p:cNvPicPr preferRelativeResize="0"/>
          <p:nvPr/>
        </p:nvPicPr>
        <p:blipFill rotWithShape="1">
          <a:blip r:embed="rId4">
            <a:alphaModFix/>
          </a:blip>
          <a:srcRect/>
          <a:stretch/>
        </p:blipFill>
        <p:spPr>
          <a:xfrm>
            <a:off x="377750" y="3783338"/>
            <a:ext cx="3429312" cy="2524878"/>
          </a:xfrm>
          <a:prstGeom prst="rect">
            <a:avLst/>
          </a:prstGeom>
          <a:noFill/>
          <a:ln>
            <a:noFill/>
          </a:ln>
        </p:spPr>
      </p:pic>
      <p:sp>
        <p:nvSpPr>
          <p:cNvPr id="238" name="Google Shape;238;p31"/>
          <p:cNvSpPr txBox="1">
            <a:spLocks noGrp="1"/>
          </p:cNvSpPr>
          <p:nvPr>
            <p:ph type="title"/>
          </p:nvPr>
        </p:nvSpPr>
        <p:spPr>
          <a:xfrm>
            <a:off x="5452613" y="1772800"/>
            <a:ext cx="3343200" cy="17004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2800"/>
              <a:buFont typeface="Allerta"/>
              <a:buNone/>
            </a:pPr>
            <a:r>
              <a:rPr lang="en-US"/>
              <a:t>Sue Pimentel</a:t>
            </a:r>
            <a:endParaRPr/>
          </a:p>
          <a:p>
            <a:pPr marL="0" marR="0" lvl="0" indent="0" algn="l" rtl="0">
              <a:lnSpc>
                <a:spcPct val="100000"/>
              </a:lnSpc>
              <a:spcBef>
                <a:spcPts val="0"/>
              </a:spcBef>
              <a:spcAft>
                <a:spcPts val="0"/>
              </a:spcAft>
              <a:buClr>
                <a:schemeClr val="lt1"/>
              </a:buClr>
              <a:buSzPts val="2800"/>
              <a:buFont typeface="Allerta"/>
              <a:buNone/>
            </a:pPr>
            <a:r>
              <a:rPr lang="en-US" i="1"/>
              <a:t>Founding Partner</a:t>
            </a:r>
            <a:endParaRPr i="1"/>
          </a:p>
          <a:p>
            <a:pPr marL="0" marR="0" lvl="0" indent="0" algn="l" rtl="0">
              <a:lnSpc>
                <a:spcPct val="100000"/>
              </a:lnSpc>
              <a:spcBef>
                <a:spcPts val="0"/>
              </a:spcBef>
              <a:spcAft>
                <a:spcPts val="0"/>
              </a:spcAft>
              <a:buClr>
                <a:schemeClr val="lt1"/>
              </a:buClr>
              <a:buSzPts val="2800"/>
              <a:buFont typeface="Allerta"/>
              <a:buNone/>
            </a:pPr>
            <a:r>
              <a:rPr lang="en-US" i="1"/>
              <a:t>SAP</a:t>
            </a:r>
            <a:endParaRPr i="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2"/>
          <p:cNvSpPr txBox="1">
            <a:spLocks noGrp="1"/>
          </p:cNvSpPr>
          <p:nvPr>
            <p:ph type="title"/>
          </p:nvPr>
        </p:nvSpPr>
        <p:spPr>
          <a:xfrm>
            <a:off x="216568" y="2416482"/>
            <a:ext cx="8620552" cy="1676742"/>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700"/>
              <a:buFont typeface="Allerta"/>
              <a:buNone/>
            </a:pPr>
            <a:r>
              <a:rPr lang="en-US" sz="2800" b="0" i="0" u="none" strike="noStrike" cap="none">
                <a:solidFill>
                  <a:schemeClr val="lt1"/>
                </a:solidFill>
                <a:latin typeface="Lucida Sans"/>
                <a:ea typeface="Lucida Sans"/>
                <a:cs typeface="Lucida Sans"/>
                <a:sym typeface="Lucida Sans"/>
              </a:rPr>
              <a:t>Section 1: </a:t>
            </a:r>
            <a:r>
              <a:rPr lang="en-US"/>
              <a:t>What does it mean to keep text at the center of instruction?</a:t>
            </a:r>
            <a:endParaRPr sz="2800" b="0" i="0" u="none" strike="noStrike" cap="none">
              <a:solidFill>
                <a:schemeClr val="lt1"/>
              </a:solidFill>
              <a:latin typeface="Lucida Sans"/>
              <a:ea typeface="Lucida Sans"/>
              <a:cs typeface="Lucida Sans"/>
              <a:sym typeface="Lucid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3"/>
          <p:cNvSpPr txBox="1">
            <a:spLocks noGrp="1"/>
          </p:cNvSpPr>
          <p:nvPr>
            <p:ph type="title"/>
          </p:nvPr>
        </p:nvSpPr>
        <p:spPr>
          <a:xfrm>
            <a:off x="656822" y="223725"/>
            <a:ext cx="7777028" cy="10763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None/>
            </a:pPr>
            <a:r>
              <a:rPr lang="en-US" sz="3200"/>
              <a:t>Research tells us that investments in text yields accelerating returns. . .</a:t>
            </a:r>
            <a:endParaRPr sz="3200">
              <a:solidFill>
                <a:srgbClr val="7F7F7F"/>
              </a:solidFill>
            </a:endParaRPr>
          </a:p>
        </p:txBody>
      </p:sp>
      <p:sp>
        <p:nvSpPr>
          <p:cNvPr id="250" name="Google Shape;250;p33"/>
          <p:cNvSpPr txBox="1">
            <a:spLocks noGrp="1"/>
          </p:cNvSpPr>
          <p:nvPr>
            <p:ph type="body" idx="1"/>
          </p:nvPr>
        </p:nvSpPr>
        <p:spPr>
          <a:xfrm>
            <a:off x="656822" y="1431235"/>
            <a:ext cx="7904082" cy="4849643"/>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1176"/>
              </a:spcBef>
              <a:spcAft>
                <a:spcPts val="0"/>
              </a:spcAft>
              <a:buClr>
                <a:schemeClr val="dk1"/>
              </a:buClr>
              <a:buSzPts val="2590"/>
              <a:buChar char="•"/>
            </a:pPr>
            <a:r>
              <a:rPr lang="en-US">
                <a:solidFill>
                  <a:schemeClr val="dk1"/>
                </a:solidFill>
                <a:latin typeface="Lucida Sans"/>
                <a:ea typeface="Lucida Sans"/>
                <a:cs typeface="Lucida Sans"/>
                <a:sym typeface="Lucida Sans"/>
              </a:rPr>
              <a:t>In the early years, </a:t>
            </a:r>
            <a:r>
              <a:rPr lang="en-US" i="1">
                <a:solidFill>
                  <a:schemeClr val="dk1"/>
                </a:solidFill>
                <a:latin typeface="Lucida Sans"/>
                <a:ea typeface="Lucida Sans"/>
                <a:cs typeface="Lucida Sans"/>
                <a:sym typeface="Lucida Sans"/>
              </a:rPr>
              <a:t>reading aloud </a:t>
            </a:r>
            <a:r>
              <a:rPr lang="en-US">
                <a:solidFill>
                  <a:schemeClr val="dk1"/>
                </a:solidFill>
                <a:latin typeface="Lucida Sans"/>
                <a:ea typeface="Lucida Sans"/>
                <a:cs typeface="Lucida Sans"/>
                <a:sym typeface="Lucida Sans"/>
              </a:rPr>
              <a:t>and teaching students </a:t>
            </a:r>
            <a:r>
              <a:rPr lang="en-US" i="1">
                <a:solidFill>
                  <a:schemeClr val="dk1"/>
                </a:solidFill>
                <a:latin typeface="Lucida Sans"/>
                <a:ea typeface="Lucida Sans"/>
                <a:cs typeface="Lucida Sans"/>
                <a:sym typeface="Lucida Sans"/>
              </a:rPr>
              <a:t>how to read </a:t>
            </a:r>
            <a:r>
              <a:rPr lang="en-US">
                <a:solidFill>
                  <a:schemeClr val="dk1"/>
                </a:solidFill>
                <a:latin typeface="Lucida Sans"/>
                <a:ea typeface="Lucida Sans"/>
                <a:cs typeface="Lucida Sans"/>
                <a:sym typeface="Lucida Sans"/>
              </a:rPr>
              <a:t>solidly by grade 2 are crucial. </a:t>
            </a:r>
            <a:endParaRPr/>
          </a:p>
          <a:p>
            <a:pPr marL="342900" lvl="0" indent="-342900" algn="l" rtl="0">
              <a:lnSpc>
                <a:spcPct val="120000"/>
              </a:lnSpc>
              <a:spcBef>
                <a:spcPts val="1176"/>
              </a:spcBef>
              <a:spcAft>
                <a:spcPts val="0"/>
              </a:spcAft>
              <a:buClr>
                <a:schemeClr val="dk1"/>
              </a:buClr>
              <a:buSzPts val="2590"/>
              <a:buChar char="•"/>
            </a:pPr>
            <a:r>
              <a:rPr lang="en-US">
                <a:solidFill>
                  <a:schemeClr val="dk1"/>
                </a:solidFill>
                <a:latin typeface="Lucida Sans"/>
                <a:ea typeface="Lucida Sans"/>
                <a:cs typeface="Lucida Sans"/>
                <a:sym typeface="Lucida Sans"/>
              </a:rPr>
              <a:t>As students progress, they need to grow their knowledge, vocabulary, and understanding of syntax by:</a:t>
            </a:r>
            <a:endParaRPr/>
          </a:p>
          <a:p>
            <a:pPr marL="800100" lvl="1" indent="-342900" algn="l" rtl="0">
              <a:lnSpc>
                <a:spcPct val="120000"/>
              </a:lnSpc>
              <a:spcBef>
                <a:spcPts val="0"/>
              </a:spcBef>
              <a:spcAft>
                <a:spcPts val="0"/>
              </a:spcAft>
              <a:buClr>
                <a:schemeClr val="dk1"/>
              </a:buClr>
              <a:buSzPts val="2590"/>
              <a:buChar char="–"/>
            </a:pPr>
            <a:r>
              <a:rPr lang="en-US" sz="2200">
                <a:solidFill>
                  <a:schemeClr val="dk1"/>
                </a:solidFill>
                <a:latin typeface="Lucida Sans"/>
                <a:ea typeface="Lucida Sans"/>
                <a:cs typeface="Lucida Sans"/>
                <a:sym typeface="Lucida Sans"/>
              </a:rPr>
              <a:t>Spending time actively </a:t>
            </a:r>
            <a:r>
              <a:rPr lang="en-US" sz="2200" i="1">
                <a:solidFill>
                  <a:schemeClr val="dk1"/>
                </a:solidFill>
                <a:latin typeface="Lucida Sans"/>
                <a:ea typeface="Lucida Sans"/>
                <a:cs typeface="Lucida Sans"/>
                <a:sym typeface="Lucida Sans"/>
              </a:rPr>
              <a:t>reading</a:t>
            </a:r>
            <a:r>
              <a:rPr lang="en-US" sz="2200">
                <a:solidFill>
                  <a:schemeClr val="dk1"/>
                </a:solidFill>
                <a:latin typeface="Lucida Sans"/>
                <a:ea typeface="Lucida Sans"/>
                <a:cs typeface="Lucida Sans"/>
                <a:sym typeface="Lucida Sans"/>
              </a:rPr>
              <a:t> </a:t>
            </a:r>
            <a:r>
              <a:rPr lang="en-US" sz="2200" i="1">
                <a:solidFill>
                  <a:schemeClr val="dk1"/>
                </a:solidFill>
                <a:latin typeface="Lucida Sans"/>
                <a:ea typeface="Lucida Sans"/>
                <a:cs typeface="Lucida Sans"/>
                <a:sym typeface="Lucida Sans"/>
              </a:rPr>
              <a:t>content-rich, complex text</a:t>
            </a:r>
            <a:r>
              <a:rPr lang="en-US" sz="2200">
                <a:solidFill>
                  <a:schemeClr val="dk1"/>
                </a:solidFill>
                <a:latin typeface="Lucida Sans"/>
                <a:ea typeface="Lucida Sans"/>
                <a:cs typeface="Lucida Sans"/>
                <a:sym typeface="Lucida Sans"/>
              </a:rPr>
              <a:t> so they discover how to learn from reading. </a:t>
            </a:r>
            <a:endParaRPr/>
          </a:p>
          <a:p>
            <a:pPr marL="800100" lvl="1" indent="-342900" algn="l" rtl="0">
              <a:lnSpc>
                <a:spcPct val="120000"/>
              </a:lnSpc>
              <a:spcBef>
                <a:spcPts val="0"/>
              </a:spcBef>
              <a:spcAft>
                <a:spcPts val="0"/>
              </a:spcAft>
              <a:buClr>
                <a:schemeClr val="dk1"/>
              </a:buClr>
              <a:buSzPts val="2590"/>
              <a:buChar char="–"/>
            </a:pPr>
            <a:r>
              <a:rPr lang="en-US" sz="2200" i="1">
                <a:solidFill>
                  <a:schemeClr val="dk1"/>
                </a:solidFill>
                <a:latin typeface="Lucida Sans"/>
                <a:ea typeface="Lucida Sans"/>
                <a:cs typeface="Lucida Sans"/>
                <a:sym typeface="Lucida Sans"/>
              </a:rPr>
              <a:t>Reading a volume texts </a:t>
            </a:r>
            <a:r>
              <a:rPr lang="en-US" sz="2200">
                <a:solidFill>
                  <a:schemeClr val="dk1"/>
                </a:solidFill>
                <a:latin typeface="Lucida Sans"/>
                <a:ea typeface="Lucida Sans"/>
                <a:cs typeface="Lucida Sans"/>
                <a:sym typeface="Lucida Sans"/>
              </a:rPr>
              <a:t>on a range of topics and at a variety of complexity levels with little teacher support.</a:t>
            </a:r>
            <a:endParaRPr sz="2200">
              <a:solidFill>
                <a:schemeClr val="dk1"/>
              </a:solidFill>
              <a:latin typeface="Lucida Sans"/>
              <a:ea typeface="Lucida Sans"/>
              <a:cs typeface="Lucida Sans"/>
              <a:sym typeface="Lucid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0">
                                            <p:txEl>
                                              <p:pRg st="0" end="0"/>
                                            </p:txEl>
                                          </p:spTgt>
                                        </p:tgtEl>
                                        <p:attrNameLst>
                                          <p:attrName>style.visibility</p:attrName>
                                        </p:attrNameLst>
                                      </p:cBhvr>
                                      <p:to>
                                        <p:strVal val="visible"/>
                                      </p:to>
                                    </p:set>
                                    <p:anim calcmode="lin" valueType="num">
                                      <p:cBhvr additive="base">
                                        <p:cTn id="7" dur="500"/>
                                        <p:tgtEl>
                                          <p:spTgt spid="25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50">
                                            <p:txEl>
                                              <p:pRg st="1" end="1"/>
                                            </p:txEl>
                                          </p:spTgt>
                                        </p:tgtEl>
                                        <p:attrNameLst>
                                          <p:attrName>style.visibility</p:attrName>
                                        </p:attrNameLst>
                                      </p:cBhvr>
                                      <p:to>
                                        <p:strVal val="visible"/>
                                      </p:to>
                                    </p:set>
                                    <p:anim calcmode="lin" valueType="num">
                                      <p:cBhvr additive="base">
                                        <p:cTn id="12" dur="500"/>
                                        <p:tgtEl>
                                          <p:spTgt spid="2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0">
                                            <p:txEl>
                                              <p:pRg st="2" end="2"/>
                                            </p:txEl>
                                          </p:spTgt>
                                        </p:tgtEl>
                                        <p:attrNameLst>
                                          <p:attrName>style.visibility</p:attrName>
                                        </p:attrNameLst>
                                      </p:cBhvr>
                                      <p:to>
                                        <p:strVal val="visible"/>
                                      </p:to>
                                    </p:set>
                                    <p:anim calcmode="lin" valueType="num">
                                      <p:cBhvr additive="base">
                                        <p:cTn id="17" dur="500"/>
                                        <p:tgtEl>
                                          <p:spTgt spid="25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50">
                                            <p:txEl>
                                              <p:pRg st="3" end="3"/>
                                            </p:txEl>
                                          </p:spTgt>
                                        </p:tgtEl>
                                        <p:attrNameLst>
                                          <p:attrName>style.visibility</p:attrName>
                                        </p:attrNameLst>
                                      </p:cBhvr>
                                      <p:to>
                                        <p:strVal val="visible"/>
                                      </p:to>
                                    </p:set>
                                    <p:anim calcmode="lin" valueType="num">
                                      <p:cBhvr additive="base">
                                        <p:cTn id="22" dur="500"/>
                                        <p:tgtEl>
                                          <p:spTgt spid="25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uly Webinar New Year's Resolution">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3555</Words>
  <Application>Microsoft Office PowerPoint</Application>
  <PresentationFormat>On-screen Show (4:3)</PresentationFormat>
  <Paragraphs>310</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Lucida Sans</vt:lpstr>
      <vt:lpstr>Times New Roman</vt:lpstr>
      <vt:lpstr>Calibri</vt:lpstr>
      <vt:lpstr>Noto Sans Symbols</vt:lpstr>
      <vt:lpstr>Arial</vt:lpstr>
      <vt:lpstr>Allerta</vt:lpstr>
      <vt:lpstr>Century Schoolbook</vt:lpstr>
      <vt:lpstr>July Webinar New Year's Resolution</vt:lpstr>
      <vt:lpstr>Text at the Center</vt:lpstr>
      <vt:lpstr>Introductions</vt:lpstr>
      <vt:lpstr>Who Are Core Advocates?</vt:lpstr>
      <vt:lpstr>Learn More About Us!</vt:lpstr>
      <vt:lpstr>PowerPoint Presentation</vt:lpstr>
      <vt:lpstr>Goals of the Webinar</vt:lpstr>
      <vt:lpstr>Meredith Liben Senior Fellow SAP</vt:lpstr>
      <vt:lpstr>Section 1: What does it mean to keep text at the center of instruction?</vt:lpstr>
      <vt:lpstr>Research tells us that investments in text yields accelerating returns. . .</vt:lpstr>
      <vt:lpstr>What Constitutes Complex Text Anyway?</vt:lpstr>
      <vt:lpstr>Complex Text, continued?</vt:lpstr>
      <vt:lpstr>Poll: Two of these impact comprehension far more than the others. Which two?  </vt:lpstr>
      <vt:lpstr>Which Two Features Impact Comprehension Most?</vt:lpstr>
      <vt:lpstr>Section 2: What is the research base for (and for limiting) reading strategies? </vt:lpstr>
      <vt:lpstr> Research Confirms That. . .   </vt:lpstr>
      <vt:lpstr>PowerPoint Presentation</vt:lpstr>
      <vt:lpstr> Research Confirms That. . . </vt:lpstr>
      <vt:lpstr>Finally, Research Confirms That. . .</vt:lpstr>
      <vt:lpstr>Bottom Line: The Text Itself is Where Teachers and Students Should Spend Their Time</vt:lpstr>
      <vt:lpstr>Question  </vt:lpstr>
      <vt:lpstr>Million Dollar Question  </vt:lpstr>
      <vt:lpstr>Section 3: Why is a strategies focus so tenacious? </vt:lpstr>
      <vt:lpstr>Traditional Literacy Instruction Oversimplifies Reading </vt:lpstr>
      <vt:lpstr>Why Might a Student Get The  Wrong Answer?</vt:lpstr>
      <vt:lpstr>PowerPoint Presentation</vt:lpstr>
      <vt:lpstr>Instead approach the standards holistically and let the text point the way… </vt:lpstr>
      <vt:lpstr>In short (in full!) what makes Brown Girl Dreaming worth reading?</vt:lpstr>
      <vt:lpstr>Section 4: Why is a strategies focus so tenacious? </vt:lpstr>
      <vt:lpstr>Interim Assessments Reported out Standard by Standard or Strategy Make the Problem Persist </vt:lpstr>
      <vt:lpstr>Your Action Step: Kickstart Your Diagnostic Abilities! </vt:lpstr>
      <vt:lpstr>Action Step 2: Lobby for Better Reporting Categories!  </vt:lpstr>
      <vt:lpstr>Questions for Our Guests?</vt:lpstr>
      <vt:lpstr>Join Our Network!</vt:lpstr>
      <vt:lpstr>Please Join Us!</vt:lpstr>
      <vt:lpstr>Please Join Us Again Next Month!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at the Center</dc:title>
  <dc:creator>nbravo</dc:creator>
  <cp:lastModifiedBy>Susan Hitt</cp:lastModifiedBy>
  <cp:revision>2</cp:revision>
  <dcterms:modified xsi:type="dcterms:W3CDTF">2019-04-04T13:40:43Z</dcterms:modified>
</cp:coreProperties>
</file>