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0" r:id="rId1"/>
    <p:sldMasterId id="2147483781" r:id="rId2"/>
    <p:sldMasterId id="2147483782" r:id="rId3"/>
    <p:sldMasterId id="2147483783" r:id="rId4"/>
    <p:sldMasterId id="2147483784" r:id="rId5"/>
    <p:sldMasterId id="2147483785" r:id="rId6"/>
  </p:sldMasterIdLst>
  <p:notesMasterIdLst>
    <p:notesMasterId r:id="rId67"/>
  </p:notesMasterIdLst>
  <p:sldIdLst>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256" r:id="rId65"/>
    <p:sldId id="315" r:id="rId66"/>
  </p:sldIdLst>
  <p:sldSz cx="9144000" cy="6858000" type="screen4x3"/>
  <p:notesSz cx="6858000" cy="9144000"/>
  <p:embeddedFontLst>
    <p:embeddedFont>
      <p:font typeface="Allerta" panose="020B0604020202020204" charset="0"/>
      <p:regular r:id="rId68"/>
    </p:embeddedFont>
    <p:embeddedFont>
      <p:font typeface="Amatic SC" panose="020B0604020202020204" charset="-79"/>
      <p:regular r:id="rId69"/>
      <p:bold r:id="rId70"/>
    </p:embeddedFont>
    <p:embeddedFont>
      <p:font typeface="Bree Serif" panose="020B0604020202020204" charset="0"/>
      <p:regular r:id="rId71"/>
    </p:embeddedFont>
    <p:embeddedFont>
      <p:font typeface="Calibri" panose="020F0502020204030204" pitchFamily="34" charset="0"/>
      <p:regular r:id="rId72"/>
      <p:bold r:id="rId73"/>
      <p:italic r:id="rId74"/>
      <p:boldItalic r:id="rId75"/>
    </p:embeddedFont>
    <p:embeddedFont>
      <p:font typeface="Caveat Brush" panose="020B0604020202020204" charset="0"/>
      <p:regular r:id="rId76"/>
    </p:embeddedFont>
    <p:embeddedFont>
      <p:font typeface="Comfortaa" panose="020B0604020202020204" charset="0"/>
      <p:regular r:id="rId77"/>
      <p:bold r:id="rId78"/>
    </p:embeddedFont>
    <p:embeddedFont>
      <p:font typeface="Comic Sans MS" panose="030F0702030302020204" pitchFamily="66" charset="0"/>
      <p:regular r:id="rId79"/>
      <p:bold r:id="rId80"/>
      <p:italic r:id="rId81"/>
      <p:boldItalic r:id="rId82"/>
    </p:embeddedFont>
    <p:embeddedFont>
      <p:font typeface="Georgia" panose="02040502050405020303" pitchFamily="18" charset="0"/>
      <p:regular r:id="rId83"/>
      <p:bold r:id="rId84"/>
      <p:italic r:id="rId85"/>
      <p:boldItalic r:id="rId86"/>
    </p:embeddedFont>
    <p:embeddedFont>
      <p:font typeface="Gloria Hallelujah" panose="020B0604020202020204" charset="0"/>
      <p:regular r:id="rId87"/>
    </p:embeddedFont>
    <p:embeddedFont>
      <p:font typeface="Lucida Sans" panose="020B0602030504020204" pitchFamily="34" charset="0"/>
      <p:regular r:id="rId88"/>
      <p:bold r:id="rId89"/>
      <p:italic r:id="rId90"/>
      <p:boldItalic r:id="rId91"/>
    </p:embeddedFont>
    <p:embeddedFont>
      <p:font typeface="Shadows Into Light" panose="020B0604020202020204" charset="0"/>
      <p:regular r:id="rId92"/>
    </p:embeddedFont>
    <p:embeddedFont>
      <p:font typeface="Trebuchet MS" panose="020B0603020202020204" pitchFamily="34" charset="0"/>
      <p:regular r:id="rId93"/>
      <p:bold r:id="rId94"/>
      <p:italic r:id="rId95"/>
      <p:boldItalic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e Beltramini"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0D313A2-AC0D-459C-B18D-4237D3A40BD5}">
  <a:tblStyle styleId="{80D313A2-AC0D-459C-B18D-4237D3A40B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8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font" Target="fonts/font1.fntdata"/><Relationship Id="rId76" Type="http://schemas.openxmlformats.org/officeDocument/2006/relationships/font" Target="fonts/font9.fntdata"/><Relationship Id="rId84" Type="http://schemas.openxmlformats.org/officeDocument/2006/relationships/font" Target="fonts/font17.fntdata"/><Relationship Id="rId89" Type="http://schemas.openxmlformats.org/officeDocument/2006/relationships/font" Target="fonts/font22.fntdata"/><Relationship Id="rId97"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font" Target="fonts/font7.fntdata"/><Relationship Id="rId79" Type="http://schemas.openxmlformats.org/officeDocument/2006/relationships/font" Target="fonts/font12.fntdata"/><Relationship Id="rId87" Type="http://schemas.openxmlformats.org/officeDocument/2006/relationships/font" Target="fonts/font20.fntdata"/><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font" Target="fonts/font15.fntdata"/><Relationship Id="rId90" Type="http://schemas.openxmlformats.org/officeDocument/2006/relationships/font" Target="fonts/font23.fntdata"/><Relationship Id="rId95" Type="http://schemas.openxmlformats.org/officeDocument/2006/relationships/font" Target="fonts/font28.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font" Target="fonts/font2.fntdata"/><Relationship Id="rId77" Type="http://schemas.openxmlformats.org/officeDocument/2006/relationships/font" Target="fonts/font10.fntdata"/><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93" Type="http://schemas.openxmlformats.org/officeDocument/2006/relationships/font" Target="fonts/font26.fntdata"/><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4-26T18:54:25.057" idx="1">
    <p:pos x="6000" y="0"/>
    <p:text>+nbravo@studentsachieve.net 
There are 2 surveys in addition to the opening one about how many webinars they've attended (this slide and slide 44). Should I add those, or will you?</p:text>
  </p:cm>
  <p:cm authorId="0" dt="2019-04-26T18:54:25.057" idx="2">
    <p:pos x="6000" y="0"/>
    <p:text>Also, can you put the survey after this slide, not hide this slide,  since it has a direction on the slide for something to do after the survey.</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lstStyle>
            <a:lvl1pPr marL="457200" marR="0" lvl="0"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1pPr>
            <a:lvl2pPr marL="914400" marR="0" lvl="1"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2pPr>
            <a:lvl3pPr marL="1371600" marR="0" lvl="2"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5pPr>
            <a:lvl6pPr marL="2743200" marR="0" lvl="5"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6pPr>
            <a:lvl7pPr marL="3200400" marR="0" lvl="6"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7pPr>
            <a:lvl8pPr marL="3657600" marR="0" lvl="7"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8pPr>
            <a:lvl9pPr marL="4114800" marR="0" lvl="8" indent="-304800" algn="l" rtl="0">
              <a:spcBef>
                <a:spcPts val="0"/>
              </a:spcBef>
              <a:spcAft>
                <a:spcPts val="0"/>
              </a:spcAft>
              <a:buClr>
                <a:schemeClr val="dk1"/>
              </a:buClr>
              <a:buSzPts val="1200"/>
              <a:buFont typeface="Calibri"/>
              <a:buChar char="■"/>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200"/>
              <a:buFont typeface="Lucida Sans"/>
              <a:buNone/>
              <a:defRPr sz="1200" b="0" i="0" u="none" strike="noStrike" cap="none">
                <a:solidFill>
                  <a:schemeClr val="dk1"/>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Lucida Sans"/>
              <a:buNone/>
            </a:pPr>
            <a:fld id="{00000000-1234-1234-1234-123412341234}" type="slidenum">
              <a:rPr lang="en-US" sz="1200" b="0" i="0" u="none" strike="noStrike" cap="none">
                <a:solidFill>
                  <a:schemeClr val="dk1"/>
                </a:solidFill>
                <a:latin typeface="Lucida Sans"/>
                <a:ea typeface="Lucida Sans"/>
                <a:cs typeface="Lucida Sans"/>
                <a:sym typeface="Lucida Sans"/>
              </a:rPr>
              <a:t>‹#›</a:t>
            </a:fld>
            <a:endParaRPr sz="1200" b="0" i="0" u="none" strike="noStrike" cap="none">
              <a:solidFill>
                <a:schemeClr val="dk1"/>
              </a:solidFill>
              <a:latin typeface="Lucida Sans"/>
              <a:ea typeface="Lucida Sans"/>
              <a:cs typeface="Lucida Sans"/>
              <a:sym typeface="Lucida Sans"/>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orepracticeconsortium.com/"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a:t>First timer poll</a:t>
            </a:r>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Handouts:</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992" name="Google Shape;992;p3: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1</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2f8331e4bd_1_54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r>
              <a:rPr lang="en-US" sz="1100"/>
              <a:t>Answer Choices:</a:t>
            </a:r>
            <a:endParaRPr sz="1100"/>
          </a:p>
          <a:p>
            <a:pPr marL="457200" marR="0" lvl="0" indent="-298450" algn="l" rtl="0">
              <a:spcBef>
                <a:spcPts val="0"/>
              </a:spcBef>
              <a:spcAft>
                <a:spcPts val="0"/>
              </a:spcAft>
              <a:buSzPts val="1100"/>
              <a:buChar char="-"/>
            </a:pPr>
            <a:r>
              <a:rPr lang="en-US" sz="1100"/>
              <a:t>Off-site PD (for example, a conference)</a:t>
            </a:r>
            <a:endParaRPr sz="1100"/>
          </a:p>
          <a:p>
            <a:pPr marL="457200" marR="0" lvl="0" indent="-298450" algn="l" rtl="0">
              <a:spcBef>
                <a:spcPts val="0"/>
              </a:spcBef>
              <a:spcAft>
                <a:spcPts val="0"/>
              </a:spcAft>
              <a:buSzPts val="1100"/>
              <a:buChar char="-"/>
            </a:pPr>
            <a:r>
              <a:rPr lang="en-US" sz="1100"/>
              <a:t>Pull-out in-district PD (outside of school, but within the district)</a:t>
            </a:r>
            <a:endParaRPr sz="1100"/>
          </a:p>
          <a:p>
            <a:pPr marL="457200" marR="0" lvl="0" indent="-298450" algn="l" rtl="0">
              <a:spcBef>
                <a:spcPts val="0"/>
              </a:spcBef>
              <a:spcAft>
                <a:spcPts val="0"/>
              </a:spcAft>
              <a:buSzPts val="1100"/>
              <a:buChar char="-"/>
            </a:pPr>
            <a:r>
              <a:rPr lang="en-US" sz="1100"/>
              <a:t>School-based PD (not within the classroom)</a:t>
            </a:r>
            <a:endParaRPr sz="1100"/>
          </a:p>
          <a:p>
            <a:pPr marL="457200" marR="0" lvl="0" indent="-298450" algn="l" rtl="0">
              <a:spcBef>
                <a:spcPts val="0"/>
              </a:spcBef>
              <a:spcAft>
                <a:spcPts val="0"/>
              </a:spcAft>
              <a:buSzPts val="1100"/>
              <a:buChar char="-"/>
            </a:pPr>
            <a:r>
              <a:rPr lang="en-US" sz="1100"/>
              <a:t>PLC/Collaborative planning or learning (in a grade band/level/department)</a:t>
            </a:r>
            <a:endParaRPr sz="1100"/>
          </a:p>
          <a:p>
            <a:pPr marL="457200" marR="0" lvl="0" indent="-298450" algn="l" rtl="0">
              <a:spcBef>
                <a:spcPts val="0"/>
              </a:spcBef>
              <a:spcAft>
                <a:spcPts val="0"/>
              </a:spcAft>
              <a:buSzPts val="1100"/>
              <a:buChar char="-"/>
            </a:pPr>
            <a:r>
              <a:rPr lang="en-US" sz="1100"/>
              <a:t>In classroom PD (such as a lab classroom model)</a:t>
            </a:r>
            <a:endParaRPr sz="1100"/>
          </a:p>
          <a:p>
            <a:pPr marL="457200" marR="0" lvl="0" indent="-298450" algn="l" rtl="0">
              <a:spcBef>
                <a:spcPts val="0"/>
              </a:spcBef>
              <a:spcAft>
                <a:spcPts val="0"/>
              </a:spcAft>
              <a:buSzPts val="1100"/>
              <a:buChar char="-"/>
            </a:pPr>
            <a:r>
              <a:rPr lang="en-US" sz="1100"/>
              <a:t>Other</a:t>
            </a:r>
            <a:endParaRPr sz="1100"/>
          </a:p>
        </p:txBody>
      </p:sp>
      <p:sp>
        <p:nvSpPr>
          <p:cNvPr id="1069" name="Google Shape;1069;g2f8331e4bd_1_5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2f8331e4bd_1_18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77" name="Google Shape;1077;g2f8331e4bd_1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563a88bf82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563a88bf82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When Jody Guarino and I began planning for a summer professional learning experience for teachers, we leaned on research from Linda Darling Hammond and others around effective professional development. Some design principles that guided us were that professional learning should be grounded in the everyday work of teaching a specific content area, in this case math and even more specifically fractions. Also, teachers feel professional development is most valuable when it provides hands-on opportunities to build both content pedagogical knowledge. Therefore we situated the professional learning experience in the work of teaching.</a:t>
            </a:r>
            <a:endParaRPr/>
          </a:p>
        </p:txBody>
      </p:sp>
      <p:sp>
        <p:nvSpPr>
          <p:cNvPr id="1083" name="Google Shape;1083;g563a88bf8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g58dc659b54_1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2" name="Google Shape;1092;g58dc659b54_1_4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chose to focus on fractions both because the district adopted curriculum materials had some identified areas to address in the fraction units within grades 3 through 5, but also because of the clear research on the impact of fraction understanding for students’ success in high school math and beyond.</a:t>
            </a:r>
            <a:endParaRPr/>
          </a:p>
        </p:txBody>
      </p:sp>
      <p:sp>
        <p:nvSpPr>
          <p:cNvPr id="1093" name="Google Shape;1093;g58dc659b54_1_4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563a88bf82_0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563a88bf82_0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the model we designed, teachers would have the opportunity to engage in pedagogies of investigation and pedagogies of enactment; We spent 2 days investigating the fraction content knowledge, including the progressions, and then 5 days where students came in the mornings and teachers stayed for the afternoons, going to through a cycle of planning for instruction, and in some cases rehearsing, enacting the plan in the classroom with the students, and then reflecting on the teaching and the student thinking. Then starting the cycle over again to begin planning for the next day. We called the professional learning experience “Fraction Lab.” You can read in depth about it on the Aligned blog post that Jody and I wrote, which is hyperlinked in the resources tab. We will also elaborate more on the model during the webinar.</a:t>
            </a:r>
            <a:endParaRPr/>
          </a:p>
          <a:p>
            <a:pPr marL="0" lvl="0" indent="0" algn="l" rtl="0">
              <a:spcBef>
                <a:spcPts val="0"/>
              </a:spcBef>
              <a:spcAft>
                <a:spcPts val="0"/>
              </a:spcAft>
              <a:buNone/>
            </a:pPr>
            <a:endParaRPr/>
          </a:p>
          <a:p>
            <a:pPr marL="0" lvl="0" indent="0" algn="l" rtl="0">
              <a:spcBef>
                <a:spcPts val="0"/>
              </a:spcBef>
              <a:spcAft>
                <a:spcPts val="0"/>
              </a:spcAft>
              <a:buNone/>
            </a:pPr>
            <a:r>
              <a:rPr lang="en-US"/>
              <a:t>Also, while we did this learning in 7 days during the summer with elementary school teachers and students, the model could be adopted by any grade level educators, and structured throughout the school year within a PLC and classroom observation or lab classroom structure.</a:t>
            </a:r>
            <a:endParaRPr/>
          </a:p>
        </p:txBody>
      </p:sp>
      <p:sp>
        <p:nvSpPr>
          <p:cNvPr id="1102" name="Google Shape;1102;g563a88bf82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58022197a1_0_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58022197a1_0_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 situate the context of our work. I’ll share a little bit about the school and the students we worked with. </a:t>
            </a:r>
            <a:endParaRPr/>
          </a:p>
          <a:p>
            <a:pPr marL="0" lvl="0" indent="0" algn="l" rtl="0">
              <a:spcBef>
                <a:spcPts val="0"/>
              </a:spcBef>
              <a:spcAft>
                <a:spcPts val="0"/>
              </a:spcAft>
              <a:buNone/>
            </a:pPr>
            <a:r>
              <a:rPr lang="en-US"/>
              <a:t>The school we were in and in which the students came from was in Southern California. </a:t>
            </a:r>
            <a:endParaRPr/>
          </a:p>
          <a:p>
            <a:pPr marL="0" lvl="0" indent="0" algn="l" rtl="0">
              <a:spcBef>
                <a:spcPts val="0"/>
              </a:spcBef>
              <a:spcAft>
                <a:spcPts val="0"/>
              </a:spcAft>
              <a:buNone/>
            </a:pPr>
            <a:r>
              <a:rPr lang="en-US"/>
              <a:t>Context (from slide)</a:t>
            </a:r>
            <a:endParaRPr/>
          </a:p>
          <a:p>
            <a:pPr marL="0" lvl="0" indent="0" algn="l" rtl="0">
              <a:spcBef>
                <a:spcPts val="0"/>
              </a:spcBef>
              <a:spcAft>
                <a:spcPts val="0"/>
              </a:spcAft>
              <a:buNone/>
            </a:pPr>
            <a:r>
              <a:rPr lang="en-US"/>
              <a:t>12 students attended, all were Latinx</a:t>
            </a:r>
            <a:endParaRPr/>
          </a:p>
          <a:p>
            <a:pPr marL="0" lvl="0" indent="0" algn="l" rtl="0">
              <a:spcBef>
                <a:spcPts val="0"/>
              </a:spcBef>
              <a:spcAft>
                <a:spcPts val="0"/>
              </a:spcAft>
              <a:buNone/>
            </a:pPr>
            <a:r>
              <a:rPr lang="en-US"/>
              <a:t>They were entering 4th and 5th grades at the end of the summer</a:t>
            </a:r>
            <a:endParaRPr/>
          </a:p>
          <a:p>
            <a:pPr marL="0" lvl="0" indent="0" algn="l" rtl="0">
              <a:spcBef>
                <a:spcPts val="0"/>
              </a:spcBef>
              <a:spcAft>
                <a:spcPts val="0"/>
              </a:spcAft>
              <a:buNone/>
            </a:pPr>
            <a:r>
              <a:rPr lang="en-US"/>
              <a:t>All were recommended by their teachers in the spring as kids who needed more work with fractions.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14" name="Google Shape;1114;g58022197a1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51222d209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51222d2098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When thinking about equitable practices that the we would focus on when planning for teaching, teaching, and reflecting on teaching, Jody and I chose the four Core Practices of Responsive Teaching, which are adapted from the work of Elham Kazemi, Sarah Cavanagh, and others at the University of Washington. Student thinking is at the heart of ambitious and equitable teaching; an assumption of such a vision is that all students have worthwhile ideas on which to build, and that a primary goal of teaching is to find out what students currently know, and build instruction based on this knowledge in order to advance their mathematical understandings. The emphasis on the Core Practices contributed to teacher learning around pedagogy, but also confronted beliefs about students. The emphasis on the practices during instruction cause student identity to shift as well. Jody and I will talk more throughout the webinar tonight about how this happened. You can find more about the Core Practices at the hyperlinked primer in your resources tab, and also at the Core Practices Consortium, which is hyperlinked as well.</a:t>
            </a:r>
            <a:endParaRPr/>
          </a:p>
          <a:p>
            <a:pPr marL="0" lvl="0" indent="0" algn="l" rtl="0">
              <a:spcBef>
                <a:spcPts val="0"/>
              </a:spcBef>
              <a:spcAft>
                <a:spcPts val="0"/>
              </a:spcAft>
              <a:buNone/>
            </a:pPr>
            <a:endParaRPr/>
          </a:p>
        </p:txBody>
      </p:sp>
      <p:sp>
        <p:nvSpPr>
          <p:cNvPr id="1122" name="Google Shape;1122;g51222d2098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58022197a1_1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9" name="Google Shape;1129;g58022197a1_1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When designing fraction lab, Jody I knew we wanted to allow time for the teachers to dig deeply into content knowledge around fractions. Deborah Ball says, “Beyond being well versed in the content of the curriculum, teachers need significant mathematical skill, perspective, and judgment.”  Mathematical knowledge matters for teaching. But it is not a mathematical expertise like that required for research in mathematics or for other kinds of quantitative work. Instead, mathematical knowledge for teaching is a kind of complex mathematical understanding, skill, and fluency used in the work of helping others learn mathematics.” We wanted to dig into fraction concepts with teachers to prepare them for the work of teaching.</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30" name="Google Shape;1130;g58022197a1_1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58022197a1_1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58022197a1_1_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spent day 1 and part of day 2 immersed in content learning, reading the standards and progressions, pulling out big ideas of the grade levels, and then doing math as learners, mapping the mathematics uncovered in the tasks back to the standards and progressions.</a:t>
            </a:r>
            <a:endParaRPr/>
          </a:p>
        </p:txBody>
      </p:sp>
      <p:sp>
        <p:nvSpPr>
          <p:cNvPr id="1138" name="Google Shape;1138;g58022197a1_1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g58022197a1_1_1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5" name="Google Shape;1145;g58022197a1_1_1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After digging deeply into the mathematics, we shifted on day 2 to begin planning for instruction. Guiding the planning and process, Jody and I leaned on this position paper from NCTM about closing the opportunity gap in mathematics education. We find it particularly important to recognize that opportunity to learn, not demographics, remains the best predictor of student learning. </a:t>
            </a:r>
            <a:endParaRPr/>
          </a:p>
          <a:p>
            <a:pPr marL="0" lvl="0" indent="0" algn="l" rtl="0">
              <a:spcBef>
                <a:spcPts val="0"/>
              </a:spcBef>
              <a:spcAft>
                <a:spcPts val="0"/>
              </a:spcAft>
              <a:buNone/>
            </a:pPr>
            <a:r>
              <a:rPr lang="en-US"/>
              <a:t>We knew we wanted to give the students an opportunity to access grade-level content - this is where cognitively demanding tasks came in,</a:t>
            </a:r>
            <a:endParaRPr/>
          </a:p>
          <a:p>
            <a:pPr marL="0" lvl="0" indent="0" algn="l" rtl="0">
              <a:spcBef>
                <a:spcPts val="0"/>
              </a:spcBef>
              <a:spcAft>
                <a:spcPts val="0"/>
              </a:spcAft>
              <a:buNone/>
            </a:pPr>
            <a:r>
              <a:rPr lang="en-US"/>
              <a:t>we wanted to address teacher beliefs about the potential of the students, so collectively we could communicate in a way that projected our belief in them as capable mathematical sensemakers - Jody will talk more later about the norms we established</a:t>
            </a:r>
            <a:endParaRPr/>
          </a:p>
          <a:p>
            <a:pPr marL="0" lvl="0" indent="0" algn="l" rtl="0">
              <a:spcBef>
                <a:spcPts val="0"/>
              </a:spcBef>
              <a:spcAft>
                <a:spcPts val="0"/>
              </a:spcAft>
              <a:buNone/>
            </a:pPr>
            <a:r>
              <a:rPr lang="en-US"/>
              <a:t>and we wanted to expose the students to effective instructional strategies - I’ll share more about how we taught the tasks and Jody will talk about instructional routines.</a:t>
            </a:r>
            <a:endParaRPr/>
          </a:p>
        </p:txBody>
      </p:sp>
      <p:sp>
        <p:nvSpPr>
          <p:cNvPr id="1146" name="Google Shape;1146;g58022197a1_1_1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2" name="Google Shape;1002;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03" name="Google Shape;1003;p6: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2</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58dc659b54_1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58dc659b54_1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a:t>Within the Plan - Teach - Reflect cycle, we used two instructional practices each day with students: instructional routines and rich tasks. Jody and I pre-selected tasks and instructional routines to use with students based on a pre-assessment we gave them before fraction lab. Through the pre-assessment, concepts we knew we would need to address with students w</a:t>
            </a:r>
            <a:r>
              <a:rPr lang="en-US">
                <a:solidFill>
                  <a:srgbClr val="000000"/>
                </a:solidFill>
              </a:rPr>
              <a:t>ere, understanding fractions as numbers, naming fractional parts, comparing fractions, understanding equivalence,  and plotting fractions on a number line</a:t>
            </a:r>
            <a:endParaRPr>
              <a:solidFill>
                <a:srgbClr val="000000"/>
              </a:solidFill>
            </a:endParaRPr>
          </a:p>
          <a:p>
            <a:pPr marL="0" lvl="0" indent="0" algn="l" rtl="0">
              <a:lnSpc>
                <a:spcPct val="100000"/>
              </a:lnSpc>
              <a:spcBef>
                <a:spcPts val="0"/>
              </a:spcBef>
              <a:spcAft>
                <a:spcPts val="0"/>
              </a:spcAft>
              <a:buNone/>
            </a:pPr>
            <a:endParaRPr>
              <a:solidFill>
                <a:srgbClr val="000000"/>
              </a:solidFill>
            </a:endParaRPr>
          </a:p>
          <a:p>
            <a:pPr marL="0" lvl="0" indent="0" algn="l" rtl="0">
              <a:lnSpc>
                <a:spcPct val="100000"/>
              </a:lnSpc>
              <a:spcBef>
                <a:spcPts val="0"/>
              </a:spcBef>
              <a:spcAft>
                <a:spcPts val="0"/>
              </a:spcAft>
              <a:buNone/>
            </a:pPr>
            <a:r>
              <a:rPr lang="en-US">
                <a:solidFill>
                  <a:srgbClr val="000000"/>
                </a:solidFill>
              </a:rPr>
              <a:t>I’ll talk now about the planning for tasks.</a:t>
            </a:r>
            <a:endParaRPr>
              <a:solidFill>
                <a:srgbClr val="000000"/>
              </a:solidFill>
            </a:endParaRPr>
          </a:p>
        </p:txBody>
      </p:sp>
      <p:sp>
        <p:nvSpPr>
          <p:cNvPr id="1160" name="Google Shape;1160;g58dc659b54_1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58022197a1_1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58022197a1_1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started by doing the tasks ourselves, and then sharing strategies and thinking in addition to anticipating student thinking. We used this experience to get clear on the mathematical goal for each task, connecting back to the standards and progressions.</a:t>
            </a:r>
            <a:endParaRPr/>
          </a:p>
        </p:txBody>
      </p:sp>
      <p:sp>
        <p:nvSpPr>
          <p:cNvPr id="1174" name="Google Shape;1174;g58022197a1_1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g58022197a1_1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1" name="Google Shape;1181;g58022197a1_1_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Then, in the planning to launch the tasks, the teachers collaboratively thought about how they would launch it, ensuring students understood but not taking away the cognitive lift. Some of the time during fraction lab, the teachers were able to rehearse the launch. They also discussed what their roles would be when students were working on the tasks, including how they would monitor student work, and what they would look for in order to orchestrate a discussion of student thinking that would orient students to each others’ thinking and the mathematical goal.</a:t>
            </a:r>
            <a:endParaRPr/>
          </a:p>
        </p:txBody>
      </p:sp>
      <p:sp>
        <p:nvSpPr>
          <p:cNvPr id="1182" name="Google Shape;1182;g58022197a1_1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58022197a1_1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9" name="Google Shape;1189;g58022197a1_1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used this strategy share template to plan for anticipated strategies and think about how we might want to select and sequence the strategies for discussion.</a:t>
            </a:r>
            <a:endParaRPr/>
          </a:p>
          <a:p>
            <a:pPr marL="0" lvl="0" indent="0" algn="l" rtl="0">
              <a:spcBef>
                <a:spcPts val="0"/>
              </a:spcBef>
              <a:spcAft>
                <a:spcPts val="0"/>
              </a:spcAft>
              <a:buNone/>
            </a:pPr>
            <a:r>
              <a:rPr lang="en-US"/>
              <a:t>Talk about anticipated strategies</a:t>
            </a:r>
            <a:endParaRPr/>
          </a:p>
          <a:p>
            <a:pPr marL="0" lvl="0" indent="0" algn="l" rtl="0">
              <a:spcBef>
                <a:spcPts val="0"/>
              </a:spcBef>
              <a:spcAft>
                <a:spcPts val="0"/>
              </a:spcAft>
              <a:buNone/>
            </a:pPr>
            <a:r>
              <a:rPr lang="en-US"/>
              <a:t>We also wrote questions to use when we were monitoring student work to get students started, make thinking visible, and engage students in each others’ thinking. These questions helped the teachers plan for and enact the core practices of responsive teaching. They were used to get make sure all kids had access to the rich tasks, position kids as competent, make thinking visible, but not take away the mathematical thinking, the cognitive demand of the tasks. Through the pre-planning of these questions, we were able to ensure we shifted agency of the learning to the kids.</a:t>
            </a:r>
            <a:endParaRPr/>
          </a:p>
        </p:txBody>
      </p:sp>
      <p:sp>
        <p:nvSpPr>
          <p:cNvPr id="1190" name="Google Shape;1190;g58022197a1_1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4"/>
        <p:cNvGrpSpPr/>
        <p:nvPr/>
      </p:nvGrpSpPr>
      <p:grpSpPr>
        <a:xfrm>
          <a:off x="0" y="0"/>
          <a:ext cx="0" cy="0"/>
          <a:chOff x="0" y="0"/>
          <a:chExt cx="0" cy="0"/>
        </a:xfrm>
      </p:grpSpPr>
      <p:sp>
        <p:nvSpPr>
          <p:cNvPr id="1195" name="Google Shape;1195;g58022197a1_1_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6" name="Google Shape;1196;g58022197a1_1_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Then we enacted the planned lessons every morning with kids. One or two teachers were responsible for launching the task; a small group of the teachers were responsible for monitoring student work (they huddled up during the work time to share what they were thinking and make a plan for which student strategies would be selected and how they would be sequenced to build toward the mathematical goal during the discussion), and then one or two teachers were responsible for orchestrating the discussion after work time. Some teachers each time were observers, standing toward the back and taking notes.</a:t>
            </a:r>
            <a:endParaRPr/>
          </a:p>
        </p:txBody>
      </p:sp>
      <p:sp>
        <p:nvSpPr>
          <p:cNvPr id="1197" name="Google Shape;1197;g58022197a1_1_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3"/>
        <p:cNvGrpSpPr/>
        <p:nvPr/>
      </p:nvGrpSpPr>
      <p:grpSpPr>
        <a:xfrm>
          <a:off x="0" y="0"/>
          <a:ext cx="0" cy="0"/>
          <a:chOff x="0" y="0"/>
          <a:chExt cx="0" cy="0"/>
        </a:xfrm>
      </p:grpSpPr>
      <p:sp>
        <p:nvSpPr>
          <p:cNvPr id="1204" name="Google Shape;1204;g58022197a1_1_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5" name="Google Shape;1205;g58022197a1_1_5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When students went home each day, and after lunch, we started the afternoons by reflecting on the lessons. We started by reviewing the core practices and sharing evidence from notes and observations of where they were enacted, and also places we noticed missed opportunities to enact the core practices.</a:t>
            </a:r>
            <a:endParaRPr/>
          </a:p>
        </p:txBody>
      </p:sp>
      <p:sp>
        <p:nvSpPr>
          <p:cNvPr id="1206" name="Google Shape;1206;g58022197a1_1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58022197a1_1_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58022197a1_1_7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also reflected on “What do we know about the student learning?” Since part of the focus was to make student thinking visible (to notice it and act on it), we looked through artifacts of student work each day. Take a look at this piece of student work, from the task on the strategy share template I showed earlier. In the group chat, share what you notice about this student’s work, You might type what the the student understands (we usually started with what they know or understand when unpacking their work), or you might type a question you have. What are you wondering about this student's and his or her understanding?</a:t>
            </a:r>
            <a:endParaRPr/>
          </a:p>
          <a:p>
            <a:pPr marL="0" lvl="0" indent="0" algn="l" rtl="0">
              <a:spcBef>
                <a:spcPts val="0"/>
              </a:spcBef>
              <a:spcAft>
                <a:spcPts val="0"/>
              </a:spcAft>
              <a:buNone/>
            </a:pPr>
            <a:endParaRPr/>
          </a:p>
          <a:p>
            <a:pPr marL="0" lvl="0" indent="0" algn="l" rtl="0">
              <a:spcBef>
                <a:spcPts val="0"/>
              </a:spcBef>
              <a:spcAft>
                <a:spcPts val="0"/>
              </a:spcAft>
              <a:buNone/>
            </a:pPr>
            <a:r>
              <a:rPr lang="en-US"/>
              <a:t>Share some of the comments from the group chat…</a:t>
            </a:r>
            <a:endParaRPr/>
          </a:p>
          <a:p>
            <a:pPr marL="0" lvl="0" indent="0" algn="l" rtl="0">
              <a:spcBef>
                <a:spcPts val="0"/>
              </a:spcBef>
              <a:spcAft>
                <a:spcPts val="0"/>
              </a:spcAft>
              <a:buNone/>
            </a:pPr>
            <a:endParaRPr/>
          </a:p>
          <a:p>
            <a:pPr marL="0" lvl="0" indent="0" algn="l" rtl="0">
              <a:spcBef>
                <a:spcPts val="0"/>
              </a:spcBef>
              <a:spcAft>
                <a:spcPts val="0"/>
              </a:spcAft>
              <a:buNone/>
            </a:pPr>
            <a:r>
              <a:rPr lang="en-US"/>
              <a:t>We would use these insights each day to start the process over, and begin planning for the next day of fraction lab.</a:t>
            </a:r>
            <a:endParaRPr/>
          </a:p>
        </p:txBody>
      </p:sp>
      <p:sp>
        <p:nvSpPr>
          <p:cNvPr id="1214" name="Google Shape;1214;g58022197a1_1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g58022197a1_1_1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2" name="Google Shape;1222;g58022197a1_1_14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After reflection each day, we started the cycle over, planning for teaching the next day.</a:t>
            </a:r>
            <a:endParaRPr/>
          </a:p>
        </p:txBody>
      </p:sp>
      <p:sp>
        <p:nvSpPr>
          <p:cNvPr id="1223" name="Google Shape;1223;g58022197a1_1_14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58022197a1_1_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3" name="Google Shape;1233;g58022197a1_1_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At the end of fract</a:t>
            </a:r>
            <a:r>
              <a:rPr lang="en-US">
                <a:solidFill>
                  <a:srgbClr val="000000"/>
                </a:solidFill>
              </a:rPr>
              <a:t>ion lab, we asked the teachers to share with us their reflections. The teachers found spending time during the first two days growing their content knowledge very valuable, and they were able to see how important it became once they were teaching the students. They all felt having the students there, to practice and enact the learning, was a critical component to their growth. One teacher said, “It was crucial to have the students as part of this training so that we could see how they solved the problems. I think what we learned from the students will stick with us so much more than if it had just been a lecture on what concepts students struggle with.”</a:t>
            </a:r>
            <a:endParaRPr>
              <a:solidFill>
                <a:srgbClr val="000000"/>
              </a:solidFill>
            </a:endParaRPr>
          </a:p>
        </p:txBody>
      </p:sp>
      <p:sp>
        <p:nvSpPr>
          <p:cNvPr id="1234" name="Google Shape;1234;g58022197a1_1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56e24e909c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56e24e909c_0_1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While Jody and I implemented this model of professional learning for elementary teachers specifically around math instruction, we think this model could be used within any grade level and content area. Leaders of professional learning can think about the opportunity to build content knowledge and implement pedagogies of investigation and pedagogies of enactment in professional learning days or a PLC structure. Also, even though the core practices we used are specific to math, the practices could be adapted for any content.</a:t>
            </a:r>
            <a:endParaRPr/>
          </a:p>
        </p:txBody>
      </p:sp>
      <p:sp>
        <p:nvSpPr>
          <p:cNvPr id="1244" name="Google Shape;1244;g56e24e909c_0_1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403aa9954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9" name="Google Shape;1009;g403aa9954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t>CAs are teachers from all over the country who believe in the potential of high quality standards and the importance of all students being prepared for college and careers.</a:t>
            </a:r>
            <a:endParaRPr/>
          </a:p>
          <a:p>
            <a:pPr marL="0" lvl="0" indent="0" algn="l" rtl="0">
              <a:spcBef>
                <a:spcPts val="0"/>
              </a:spcBef>
              <a:spcAft>
                <a:spcPts val="0"/>
              </a:spcAft>
              <a:buClr>
                <a:schemeClr val="dk1"/>
              </a:buClr>
              <a:buSzPts val="300"/>
              <a:buFont typeface="Calibri"/>
              <a:buNone/>
            </a:pPr>
            <a:endParaRPr/>
          </a:p>
          <a:p>
            <a:pPr marL="0" lvl="0" indent="0" algn="l" rtl="0">
              <a:spcBef>
                <a:spcPts val="0"/>
              </a:spcBef>
              <a:spcAft>
                <a:spcPts val="0"/>
              </a:spcAft>
              <a:buClr>
                <a:schemeClr val="dk1"/>
              </a:buClr>
              <a:buSzPts val="300"/>
              <a:buFont typeface="Calibri"/>
              <a:buNone/>
            </a:pPr>
            <a:r>
              <a:rPr lang="en-US"/>
              <a:t>They support their colleagues in understanding and advocating for the standards and embrace the Shifts in instruction </a:t>
            </a:r>
            <a:endParaRPr/>
          </a:p>
          <a:p>
            <a:pPr marL="0" lvl="0" indent="0" algn="l" rtl="0">
              <a:spcBef>
                <a:spcPts val="0"/>
              </a:spcBef>
              <a:spcAft>
                <a:spcPts val="0"/>
              </a:spcAft>
              <a:buClr>
                <a:schemeClr val="dk1"/>
              </a:buClr>
              <a:buSzPts val="300"/>
              <a:buFont typeface="Calibri"/>
              <a:buNone/>
            </a:pPr>
            <a:endParaRPr/>
          </a:p>
          <a:p>
            <a:pPr marL="0" lvl="0" indent="0" algn="l" rtl="0">
              <a:spcBef>
                <a:spcPts val="0"/>
              </a:spcBef>
              <a:spcAft>
                <a:spcPts val="0"/>
              </a:spcAft>
              <a:buClr>
                <a:schemeClr val="dk1"/>
              </a:buClr>
              <a:buSzPts val="300"/>
              <a:buFont typeface="Calibri"/>
              <a:buNone/>
            </a:pPr>
            <a:r>
              <a:rPr lang="en-US"/>
              <a:t>The Core Advocate network is over 10K educator strong and we’d love for you to join us if you have not already</a:t>
            </a:r>
            <a:endParaRPr/>
          </a:p>
        </p:txBody>
      </p:sp>
      <p:sp>
        <p:nvSpPr>
          <p:cNvPr id="1010" name="Google Shape;1010;g403aa9954b_0_0: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3</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63a88bf82_0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3" name="Google Shape;1253;g563a88bf82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latin typeface="Lucida Sans"/>
              <a:ea typeface="Lucida Sans"/>
              <a:cs typeface="Lucida Sans"/>
              <a:sym typeface="Lucida Sans"/>
            </a:endParaRPr>
          </a:p>
        </p:txBody>
      </p:sp>
      <p:sp>
        <p:nvSpPr>
          <p:cNvPr id="1254" name="Google Shape;1254;g563a88bf82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30</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2f8331e4bd_1_5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1" name="Google Shape;1261;g2f8331e4bd_1_54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100"/>
              <a:t>Routines and the role of routines</a:t>
            </a:r>
            <a:endParaRPr sz="1100" b="0" i="0" u="none" strike="noStrike" cap="none">
              <a:solidFill>
                <a:schemeClr val="dk1"/>
              </a:solidFill>
              <a:latin typeface="Calibri"/>
              <a:ea typeface="Calibri"/>
              <a:cs typeface="Calibri"/>
              <a:sym typeface="Calibri"/>
            </a:endParaRPr>
          </a:p>
        </p:txBody>
      </p:sp>
      <p:sp>
        <p:nvSpPr>
          <p:cNvPr id="1262" name="Google Shape;1262;g2f8331e4bd_1_5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58dc659b54_1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58dc659b54_1_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8" name="Google Shape;1268;g58dc659b54_1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58022197a1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r>
              <a:rPr lang="en-US" sz="1100">
                <a:latin typeface="Lucida Sans"/>
                <a:ea typeface="Lucida Sans"/>
                <a:cs typeface="Lucida Sans"/>
                <a:sym typeface="Lucida Sans"/>
              </a:rPr>
              <a:t>Pre-assessment prior to experience.  Combination of pencil paper tasks and 1 on 1 interviews.</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r>
              <a:rPr lang="en-US" sz="1100">
                <a:latin typeface="Lucida Sans"/>
                <a:ea typeface="Lucida Sans"/>
                <a:cs typeface="Lucida Sans"/>
                <a:sym typeface="Lucida Sans"/>
              </a:rPr>
              <a:t>Included items getting at major work of 3rd and 4th grade NF progression… help us think about the specific fraction work we’d do during fraction lab</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r>
              <a:rPr lang="en-US" sz="1100">
                <a:latin typeface="Lucida Sans"/>
                <a:ea typeface="Lucida Sans"/>
                <a:cs typeface="Lucida Sans"/>
                <a:sym typeface="Lucida Sans"/>
              </a:rPr>
              <a:t>Here’s a sample of one task...Take a few minutes to look at the student work sample and hop into the chat... </a:t>
            </a:r>
            <a:r>
              <a:rPr lang="en-US" sz="1100">
                <a:solidFill>
                  <a:srgbClr val="2A7251"/>
                </a:solidFill>
                <a:latin typeface="Lucida Sans"/>
                <a:ea typeface="Lucida Sans"/>
                <a:cs typeface="Lucida Sans"/>
                <a:sym typeface="Lucida Sans"/>
              </a:rPr>
              <a:t>What do you notice about this student’s thinking? What would you want to focus on in instruction based on the student’s current understanding?</a:t>
            </a:r>
            <a:endParaRPr sz="1100">
              <a:solidFill>
                <a:srgbClr val="2A7251"/>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endParaRPr sz="1100">
              <a:solidFill>
                <a:srgbClr val="2A7251"/>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r>
              <a:rPr lang="en-US" sz="1100">
                <a:solidFill>
                  <a:srgbClr val="000000"/>
                </a:solidFill>
                <a:latin typeface="Lucida Sans"/>
                <a:ea typeface="Lucida Sans"/>
                <a:cs typeface="Lucida Sans"/>
                <a:sym typeface="Lucida Sans"/>
              </a:rPr>
              <a:t>This sample is representative of the group.  Most students placed 1 at the end of the number line and many said things like, “1 is always at the end of the number line.”</a:t>
            </a:r>
            <a:endParaRPr sz="1100">
              <a:solidFill>
                <a:srgbClr val="000000"/>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endParaRPr sz="1100">
              <a:solidFill>
                <a:srgbClr val="000000"/>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r>
              <a:rPr lang="en-US" sz="1100">
                <a:solidFill>
                  <a:srgbClr val="000000"/>
                </a:solidFill>
                <a:latin typeface="Lucida Sans"/>
                <a:ea typeface="Lucida Sans"/>
                <a:cs typeface="Lucida Sans"/>
                <a:sym typeface="Lucida Sans"/>
              </a:rPr>
              <a:t>We wondered what led to this and also identified this as something important to work on during fraction lab.</a:t>
            </a:r>
            <a:endParaRPr sz="1100">
              <a:solidFill>
                <a:srgbClr val="000000"/>
              </a:solidFill>
              <a:latin typeface="Lucida Sans"/>
              <a:ea typeface="Lucida Sans"/>
              <a:cs typeface="Lucida Sans"/>
              <a:sym typeface="Lucida Sans"/>
            </a:endParaRPr>
          </a:p>
          <a:p>
            <a:pPr marL="0" lvl="0" indent="0" algn="l" rtl="0">
              <a:spcBef>
                <a:spcPts val="0"/>
              </a:spcBef>
              <a:spcAft>
                <a:spcPts val="0"/>
              </a:spcAft>
              <a:buClr>
                <a:schemeClr val="dk1"/>
              </a:buClr>
              <a:buSzPts val="1100"/>
              <a:buFont typeface="Arial"/>
              <a:buNone/>
            </a:pPr>
            <a:r>
              <a:rPr lang="en-US" sz="1100">
                <a:latin typeface="Lucida Sans"/>
                <a:ea typeface="Lucida Sans"/>
                <a:cs typeface="Lucida Sans"/>
                <a:sym typeface="Lucida Sans"/>
              </a:rPr>
              <a:t>As we searched deeper we realized this was likely a generalization students had made as the instructional materials they were taught from only included number lines with 1 at the end.  An important realization we discovered through this work.  A realization the district would need to address as what we found was probably not unique to students at the site.</a:t>
            </a:r>
            <a:endParaRPr sz="1100">
              <a:solidFill>
                <a:srgbClr val="000000"/>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endParaRPr sz="1100">
              <a:solidFill>
                <a:srgbClr val="000000"/>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r>
              <a:rPr lang="en-US" sz="1100">
                <a:solidFill>
                  <a:srgbClr val="000000"/>
                </a:solidFill>
                <a:latin typeface="Lucida Sans"/>
                <a:ea typeface="Lucida Sans"/>
                <a:cs typeface="Lucida Sans"/>
                <a:sym typeface="Lucida Sans"/>
              </a:rPr>
              <a:t>In our work we would include opportunities to develop learning around...</a:t>
            </a:r>
            <a:endParaRPr sz="1100">
              <a:solidFill>
                <a:srgbClr val="000000"/>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r>
              <a:rPr lang="en-US" sz="1100">
                <a:solidFill>
                  <a:srgbClr val="000000"/>
                </a:solidFill>
                <a:latin typeface="Lucida Sans"/>
                <a:ea typeface="Lucida Sans"/>
                <a:cs typeface="Lucida Sans"/>
                <a:sym typeface="Lucida Sans"/>
              </a:rPr>
              <a:t>-Plotting fractions on the number line</a:t>
            </a:r>
            <a:endParaRPr sz="1100">
              <a:solidFill>
                <a:srgbClr val="000000"/>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r>
              <a:rPr lang="en-US" sz="1100">
                <a:solidFill>
                  <a:srgbClr val="000000"/>
                </a:solidFill>
                <a:latin typeface="Lucida Sans"/>
                <a:ea typeface="Lucida Sans"/>
                <a:cs typeface="Lucida Sans"/>
                <a:sym typeface="Lucida Sans"/>
              </a:rPr>
              <a:t>-Value of fractions… what is the value of ¼?</a:t>
            </a:r>
            <a:endParaRPr sz="1100">
              <a:solidFill>
                <a:srgbClr val="000000"/>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r>
              <a:rPr lang="en-US" sz="1100">
                <a:solidFill>
                  <a:srgbClr val="000000"/>
                </a:solidFill>
                <a:latin typeface="Lucida Sans"/>
                <a:ea typeface="Lucida Sans"/>
                <a:cs typeface="Lucida Sans"/>
                <a:sym typeface="Lucida Sans"/>
              </a:rPr>
              <a:t>-Understanding of the magnitude of fractions. For example, 5/3...What is there thinking about this quantity? Greater than 1?  Relationship to 1?</a:t>
            </a:r>
            <a:endParaRPr sz="1100">
              <a:solidFill>
                <a:srgbClr val="000000"/>
              </a:solidFill>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Lucida Sans"/>
              <a:buNone/>
            </a:pPr>
            <a:endParaRPr sz="1100"/>
          </a:p>
          <a:p>
            <a:pPr marL="0" marR="0" lvl="0" indent="0" algn="l" rtl="0">
              <a:spcBef>
                <a:spcPts val="0"/>
              </a:spcBef>
              <a:spcAft>
                <a:spcPts val="0"/>
              </a:spcAft>
              <a:buNone/>
            </a:pPr>
            <a:endParaRPr sz="1100"/>
          </a:p>
        </p:txBody>
      </p:sp>
      <p:sp>
        <p:nvSpPr>
          <p:cNvPr id="1281" name="Google Shape;1281;g58022197a1_0_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58022197a1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9" name="Google Shape;1289;g58022197a1_0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Jennie mentioned earlier, we identified 4 core practice of responsive teaching we would be working on throughout the week. These core practices would be the focus of elementary math professional learning within the district for the coming year.  Core Practices are: (1) </a:t>
            </a:r>
            <a:r>
              <a:rPr lang="en-US">
                <a:solidFill>
                  <a:srgbClr val="333333"/>
                </a:solidFill>
              </a:rPr>
              <a:t>Central to the daily work of teaching, (2) Central to supporting student learning, (3) fundamental to developing other, more complex practice, and (4) Underlie many different curricula or approaches to teaching (Core practice consortium, 2019).  They can be unpacked, studied, enacted, study the enactment, and refined.</a:t>
            </a:r>
            <a:endParaRPr>
              <a:solidFill>
                <a:srgbClr val="333333"/>
              </a:solidFill>
            </a:endParaRPr>
          </a:p>
          <a:p>
            <a:pPr marL="0" lvl="0" indent="0" algn="l" rtl="0">
              <a:spcBef>
                <a:spcPts val="0"/>
              </a:spcBef>
              <a:spcAft>
                <a:spcPts val="0"/>
              </a:spcAft>
              <a:buNone/>
            </a:pPr>
            <a:endParaRPr/>
          </a:p>
          <a:p>
            <a:pPr marL="0" lvl="0" indent="0" algn="l" rtl="0">
              <a:spcBef>
                <a:spcPts val="0"/>
              </a:spcBef>
              <a:spcAft>
                <a:spcPts val="0"/>
              </a:spcAft>
              <a:buNone/>
            </a:pPr>
            <a:r>
              <a:rPr lang="en-US"/>
              <a:t>These core practices come from work at U of Washington.  A district goal is to move from viewing and enacting teaching as covering a textbook to...teaching students mathematics.  The selected core practices lend themselves to a focus on students and their thinking as well as the intersection of students and mathematics.  </a:t>
            </a:r>
            <a:endParaRPr/>
          </a:p>
          <a:p>
            <a:pPr marL="0" lvl="0" indent="0" algn="l" rtl="0">
              <a:spcBef>
                <a:spcPts val="0"/>
              </a:spcBef>
              <a:spcAft>
                <a:spcPts val="0"/>
              </a:spcAft>
              <a:buNone/>
            </a:pPr>
            <a:endParaRPr/>
          </a:p>
          <a:p>
            <a:pPr marL="0" lvl="0" indent="0" algn="l" rtl="0">
              <a:spcBef>
                <a:spcPts val="0"/>
              </a:spcBef>
              <a:spcAft>
                <a:spcPts val="0"/>
              </a:spcAft>
              <a:buNone/>
            </a:pPr>
            <a:r>
              <a:rPr lang="en-US"/>
              <a:t>They are also central to implementing ambitious and equitable practices, practices that situate the students as competent mathematical thinkers. They were foundational in our work as we thought about how equity plays out in the classroom.</a:t>
            </a:r>
            <a:endParaRPr/>
          </a:p>
          <a:p>
            <a:pPr marL="0" lvl="0" indent="0" algn="l" rtl="0">
              <a:spcBef>
                <a:spcPts val="0"/>
              </a:spcBef>
              <a:spcAft>
                <a:spcPts val="0"/>
              </a:spcAft>
              <a:buNone/>
            </a:pPr>
            <a:endParaRPr/>
          </a:p>
          <a:p>
            <a:pPr marL="0" lvl="0" indent="0" algn="l" rtl="0">
              <a:spcBef>
                <a:spcPts val="0"/>
              </a:spcBef>
              <a:spcAft>
                <a:spcPts val="0"/>
              </a:spcAft>
              <a:buNone/>
            </a:pPr>
            <a:r>
              <a:rPr lang="en-US" sz="1100" u="sng">
                <a:solidFill>
                  <a:schemeClr val="hlink"/>
                </a:solidFill>
                <a:latin typeface="Arial"/>
                <a:ea typeface="Arial"/>
                <a:cs typeface="Arial"/>
                <a:sym typeface="Arial"/>
                <a:hlinkClick r:id="rId3"/>
              </a:rPr>
              <a:t>https://www.corepracticeconsortium.com/</a:t>
            </a:r>
            <a:endParaRPr/>
          </a:p>
        </p:txBody>
      </p:sp>
      <p:sp>
        <p:nvSpPr>
          <p:cNvPr id="1290" name="Google Shape;1290;g58022197a1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58022197a1_0_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58022197a1_0_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also knew creating a learning community was going to be important.  We were bringing together students that didn’t know each other, across two grade levels, with a room full of teachers. How could we develop a positive learning environment? Considering learning theory, knowing that students learn from each other and can be apprenticed into practice...  How could we create a safe environment where students learned to participate as they would participate?  We would be asking students to engage in math in ways that may be new to them...constructing new ways of thinking and enacting what it means to “do math.”</a:t>
            </a:r>
            <a:endParaRPr/>
          </a:p>
          <a:p>
            <a:pPr marL="0" lvl="0" indent="0" algn="l" rtl="0">
              <a:spcBef>
                <a:spcPts val="0"/>
              </a:spcBef>
              <a:spcAft>
                <a:spcPts val="0"/>
              </a:spcAft>
              <a:buNone/>
            </a:pPr>
            <a:endParaRPr/>
          </a:p>
          <a:p>
            <a:pPr marL="0" lvl="0" indent="0" algn="l" rtl="0">
              <a:spcBef>
                <a:spcPts val="0"/>
              </a:spcBef>
              <a:spcAft>
                <a:spcPts val="0"/>
              </a:spcAft>
              <a:buNone/>
            </a:pPr>
            <a:r>
              <a:rPr lang="en-US"/>
              <a:t>We selected a set of norms from Elham Kazemi &amp; Allison Hintz’ book Intentional Talk.  We saw the norms as an equity move… how can we support students to see themselves as mathematical thinkers, to develop their identity-- how they view themselves and how they view each other.  The norms were a way to work on beliefs, develop ways to communicate to students about our beliefs in them, and a way for them to participate as a community of learners.</a:t>
            </a:r>
            <a:endParaRPr/>
          </a:p>
          <a:p>
            <a:pPr marL="0" lvl="0" indent="0" algn="l" rtl="0">
              <a:spcBef>
                <a:spcPts val="0"/>
              </a:spcBef>
              <a:spcAft>
                <a:spcPts val="0"/>
              </a:spcAft>
              <a:buNone/>
            </a:pPr>
            <a:endParaRPr/>
          </a:p>
          <a:p>
            <a:pPr marL="0" lvl="0" indent="0" algn="l" rtl="0">
              <a:spcBef>
                <a:spcPts val="0"/>
              </a:spcBef>
              <a:spcAft>
                <a:spcPts val="0"/>
              </a:spcAft>
              <a:buNone/>
            </a:pPr>
            <a:r>
              <a:rPr lang="en-US"/>
              <a:t>We introduced the norms and spent time talking about each, eliciting student thinking about what the norm might mean, why it’s important, and what it would look like and sound like in action.  The norms were displayed on the board and each day revisited several times.  Students would start the morning identifying a particular norm they wanted to work on that day and we’d also revisit the norms at the end of learning experiences to reflect on ways we used, or saw others use the norms.  At one point, one of the students shared [</a:t>
            </a:r>
            <a:r>
              <a:rPr lang="en-US">
                <a:solidFill>
                  <a:srgbClr val="FF0000"/>
                </a:solidFill>
              </a:rPr>
              <a:t>pull quote from transcripts</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1297" name="Google Shape;1297;g58022197a1_0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58022197a1_0_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58022197a1_0_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knew we wanted to focus on instructional routines.  Once the routines become familiar, students can attend to the mathematics and participating within a mathematics community and we (teachers) can also work on teacher practice.  The routines become predictable, not relying on teacher or student focus to understand what each is supposed to be doing.</a:t>
            </a:r>
            <a:endParaRPr/>
          </a:p>
          <a:p>
            <a:pPr marL="0" lvl="0" indent="0" algn="l" rtl="0">
              <a:spcBef>
                <a:spcPts val="0"/>
              </a:spcBef>
              <a:spcAft>
                <a:spcPts val="0"/>
              </a:spcAft>
              <a:buNone/>
            </a:pPr>
            <a:endParaRPr/>
          </a:p>
          <a:p>
            <a:pPr marL="0" lvl="0" indent="0" algn="l" rtl="0">
              <a:spcBef>
                <a:spcPts val="0"/>
              </a:spcBef>
              <a:spcAft>
                <a:spcPts val="0"/>
              </a:spcAft>
              <a:buNone/>
            </a:pPr>
            <a:r>
              <a:rPr lang="en-US"/>
              <a:t>Take a minute to notice the affordances for student and teacher learning outlined on the slide.</a:t>
            </a:r>
            <a:endParaRPr/>
          </a:p>
          <a:p>
            <a:pPr marL="0" lvl="0" indent="0" algn="l" rtl="0">
              <a:spcBef>
                <a:spcPts val="0"/>
              </a:spcBef>
              <a:spcAft>
                <a:spcPts val="0"/>
              </a:spcAft>
              <a:buNone/>
            </a:pPr>
            <a:endParaRPr/>
          </a:p>
          <a:p>
            <a:pPr marL="0" lvl="0" indent="0" algn="l" rtl="0">
              <a:spcBef>
                <a:spcPts val="0"/>
              </a:spcBef>
              <a:spcAft>
                <a:spcPts val="0"/>
              </a:spcAft>
              <a:buNone/>
            </a:pPr>
            <a:r>
              <a:rPr lang="en-US"/>
              <a:t>Building from the work of Kazemi, Franke, and Lampert in their paper, “Developing Pedagogies in Teacher Education to Support Novice Teachers’ Ability to Enact Ambitious Instruction” instructional routines (1) engage students in cognitively demanding mathematical activity, (2) elicit and respect students’ efforts to make sense of important mathematical ideas, and (3) use mathematical knowledge for teaching to interpret student efforts and aim for well-specified goals.  Through instructional routines we would work on the understanding of fractions as numbers, counting with fractions and seeing fractions as an extension of the whole number system.  We would also work on fraction number sense including magnitude. (all big ideas identified from the standards/progressions) in days 1 and 2, the content learning)</a:t>
            </a:r>
            <a:endParaRPr/>
          </a:p>
          <a:p>
            <a:pPr marL="0" lvl="0" indent="0" algn="l" rtl="0">
              <a:spcBef>
                <a:spcPts val="0"/>
              </a:spcBef>
              <a:spcAft>
                <a:spcPts val="0"/>
              </a:spcAft>
              <a:buNone/>
            </a:pPr>
            <a:endParaRPr/>
          </a:p>
          <a:p>
            <a:pPr marL="0" lvl="0" indent="0" algn="l" rtl="0">
              <a:spcBef>
                <a:spcPts val="0"/>
              </a:spcBef>
              <a:spcAft>
                <a:spcPts val="0"/>
              </a:spcAft>
              <a:buNone/>
            </a:pPr>
            <a:r>
              <a:rPr lang="en-US"/>
              <a:t>During Fraction Lab, the routines were a way for teachers to rehearse the Core Practices and reinforce the norms. ALso, when engaging in the routines, students were able to practice the norms.</a:t>
            </a:r>
            <a:endParaRPr/>
          </a:p>
          <a:p>
            <a:pPr marL="457200" lvl="0" indent="-228600" algn="l" rtl="0">
              <a:spcBef>
                <a:spcPts val="0"/>
              </a:spcBef>
              <a:spcAft>
                <a:spcPts val="0"/>
              </a:spcAft>
              <a:buNone/>
            </a:pPr>
            <a:r>
              <a:rPr lang="en-US"/>
              <a:t>				</a:t>
            </a:r>
            <a:endParaRPr/>
          </a:p>
          <a:p>
            <a:pPr marL="457200" lvl="0" indent="-228600" algn="l" rtl="0">
              <a:spcBef>
                <a:spcPts val="0"/>
              </a:spcBef>
              <a:spcAft>
                <a:spcPts val="0"/>
              </a:spcAft>
              <a:buNone/>
            </a:pPr>
            <a:r>
              <a:rPr lang="en-US"/>
              <a:t>			</a:t>
            </a:r>
            <a:endParaRPr/>
          </a:p>
          <a:p>
            <a:pPr marL="457200" lvl="0" indent="-228600" algn="l" rtl="0">
              <a:spcBef>
                <a:spcPts val="0"/>
              </a:spcBef>
              <a:spcAft>
                <a:spcPts val="0"/>
              </a:spcAft>
              <a:buNone/>
            </a:pP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None/>
            </a:pPr>
            <a:r>
              <a:rPr lang="en-US"/>
              <a:t> </a:t>
            </a:r>
            <a:endParaRPr/>
          </a:p>
          <a:p>
            <a:pPr marL="0" lvl="0" indent="0" algn="l" rtl="0">
              <a:spcBef>
                <a:spcPts val="0"/>
              </a:spcBef>
              <a:spcAft>
                <a:spcPts val="0"/>
              </a:spcAft>
              <a:buClr>
                <a:schemeClr val="dk1"/>
              </a:buClr>
              <a:buSzPts val="1100"/>
              <a:buFont typeface="Arial"/>
              <a:buNone/>
            </a:pPr>
            <a:r>
              <a:rPr lang="en-US"/>
              <a:t>			</a:t>
            </a: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sz="1100">
                <a:latin typeface="Arial"/>
                <a:ea typeface="Arial"/>
                <a:cs typeface="Arial"/>
                <a:sym typeface="Arial"/>
              </a:rPr>
              <a:t>		</a:t>
            </a:r>
            <a:endParaRPr sz="1100">
              <a:latin typeface="Arial"/>
              <a:ea typeface="Arial"/>
              <a:cs typeface="Arial"/>
              <a:sym typeface="Aria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06" name="Google Shape;1306;g58022197a1_0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58022197a1_0_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58022197a1_0_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We selected two routines to focus on… choral counting and yarn number line.  </a:t>
            </a:r>
            <a:br>
              <a:rPr lang="en-US"/>
            </a:br>
            <a:r>
              <a:rPr lang="en-US"/>
              <a:t>Each of these routines were used daily and could be used to support understanding of fractions as numbers and as an extension of the whole number system.</a:t>
            </a:r>
            <a:endParaRPr/>
          </a:p>
          <a:p>
            <a:pPr marL="0" lvl="0" indent="0" algn="l" rtl="0">
              <a:spcBef>
                <a:spcPts val="0"/>
              </a:spcBef>
              <a:spcAft>
                <a:spcPts val="0"/>
              </a:spcAft>
              <a:buNone/>
            </a:pPr>
            <a:endParaRPr/>
          </a:p>
          <a:p>
            <a:pPr marL="0" lvl="0" indent="0" algn="l" rtl="0">
              <a:spcBef>
                <a:spcPts val="0"/>
              </a:spcBef>
              <a:spcAft>
                <a:spcPts val="0"/>
              </a:spcAft>
              <a:buNone/>
            </a:pPr>
            <a:r>
              <a:rPr lang="en-US" b="1"/>
              <a:t>Choral Counting</a:t>
            </a:r>
            <a:endParaRPr b="1"/>
          </a:p>
          <a:p>
            <a:pPr marL="0" lvl="0" indent="0" algn="l" rtl="0">
              <a:spcBef>
                <a:spcPts val="0"/>
              </a:spcBef>
              <a:spcAft>
                <a:spcPts val="0"/>
              </a:spcAft>
              <a:buNone/>
            </a:pPr>
            <a:r>
              <a:rPr lang="en-US">
                <a:solidFill>
                  <a:srgbClr val="50524F"/>
                </a:solidFill>
                <a:latin typeface="Arial"/>
                <a:ea typeface="Arial"/>
                <a:cs typeface="Arial"/>
                <a:sym typeface="Arial"/>
              </a:rPr>
              <a:t>Choral counting is an instructional routine in which students count aloud together and the teacher strategically records the counting sequence.  Within the routine, students experience the cadence of counting aloud, explore the counting sequence, and notice and make sense of patterns and structures within the count and our number system.  The teacher pauses the count at periodic points, inviting students to share strategies for identifying the next number, patterns they notice and why those patterns may be occuring, and other mathematical noticings.</a:t>
            </a:r>
            <a:endParaRPr/>
          </a:p>
          <a:p>
            <a:pPr marL="0" lvl="0" indent="0" algn="l" rtl="0">
              <a:spcBef>
                <a:spcPts val="0"/>
              </a:spcBef>
              <a:spcAft>
                <a:spcPts val="0"/>
              </a:spcAft>
              <a:buNone/>
            </a:pPr>
            <a:endParaRPr b="1"/>
          </a:p>
          <a:p>
            <a:pPr marL="0" lvl="0" indent="0" algn="l" rtl="0">
              <a:spcBef>
                <a:spcPts val="0"/>
              </a:spcBef>
              <a:spcAft>
                <a:spcPts val="0"/>
              </a:spcAft>
              <a:buNone/>
            </a:pPr>
            <a:r>
              <a:rPr lang="en-US" b="1"/>
              <a:t>Yarn Number Line</a:t>
            </a:r>
            <a:endParaRPr b="1"/>
          </a:p>
          <a:p>
            <a:pPr marL="0" lvl="0" indent="0" algn="l" rtl="0">
              <a:spcBef>
                <a:spcPts val="0"/>
              </a:spcBef>
              <a:spcAft>
                <a:spcPts val="0"/>
              </a:spcAft>
              <a:buNone/>
            </a:pPr>
            <a:r>
              <a:rPr lang="en-US">
                <a:solidFill>
                  <a:srgbClr val="50524F"/>
                </a:solidFill>
                <a:latin typeface="Arial"/>
                <a:ea typeface="Arial"/>
                <a:cs typeface="Arial"/>
                <a:sym typeface="Arial"/>
              </a:rPr>
              <a:t>A yarn number line routine is an instructional routine that can be enacted in the classroom in a short amount of time. The teacher simply creates a number line by hanging yarn across a wall or board. Each day the routine is enacted, students place numbers (integers, whole numbers, fractions, decimals, etc.) on the yarn number line, attending to quantities that are already placed on the number line, as well as placement based on magnitude of the numbers. Students then justify the placement of the numbers. This routine develops mathematical concepts of number sense, place value, number magnitude, and number comparing and ordering.</a:t>
            </a:r>
            <a:endParaRPr>
              <a:solidFill>
                <a:srgbClr val="50524F"/>
              </a:solidFill>
              <a:latin typeface="Arial"/>
              <a:ea typeface="Arial"/>
              <a:cs typeface="Arial"/>
              <a:sym typeface="Arial"/>
            </a:endParaRPr>
          </a:p>
          <a:p>
            <a:pPr marL="0" lvl="0" indent="0" algn="l" rtl="0">
              <a:spcBef>
                <a:spcPts val="0"/>
              </a:spcBef>
              <a:spcAft>
                <a:spcPts val="0"/>
              </a:spcAft>
              <a:buNone/>
            </a:pPr>
            <a:endParaRPr>
              <a:solidFill>
                <a:srgbClr val="50524F"/>
              </a:solidFill>
              <a:highlight>
                <a:srgbClr val="F8F8F8"/>
              </a:highlight>
              <a:latin typeface="Arial"/>
              <a:ea typeface="Arial"/>
              <a:cs typeface="Arial"/>
              <a:sym typeface="Arial"/>
            </a:endParaRPr>
          </a:p>
          <a:p>
            <a:pPr marL="0" lvl="0" indent="0" algn="l" rtl="0">
              <a:spcBef>
                <a:spcPts val="0"/>
              </a:spcBef>
              <a:spcAft>
                <a:spcPts val="0"/>
              </a:spcAft>
              <a:buNone/>
            </a:pPr>
            <a:r>
              <a:rPr lang="en-US" b="1"/>
              <a:t>*</a:t>
            </a:r>
            <a:r>
              <a:rPr lang="en-US"/>
              <a:t>Both blog posts are linked in the resource tab…. Each blog post includes a description of the routine, dropping into a classroom to see the routine in action,  tips on planning the routines, as well as reflecting on it.</a:t>
            </a:r>
            <a:endParaRPr/>
          </a:p>
        </p:txBody>
      </p:sp>
      <p:sp>
        <p:nvSpPr>
          <p:cNvPr id="1317" name="Google Shape;1317;g58022197a1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5"/>
        <p:cNvGrpSpPr/>
        <p:nvPr/>
      </p:nvGrpSpPr>
      <p:grpSpPr>
        <a:xfrm>
          <a:off x="0" y="0"/>
          <a:ext cx="0" cy="0"/>
          <a:chOff x="0" y="0"/>
          <a:chExt cx="0" cy="0"/>
        </a:xfrm>
      </p:grpSpPr>
      <p:sp>
        <p:nvSpPr>
          <p:cNvPr id="1326" name="Google Shape;1326;g58022197a1_0_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7" name="Google Shape;1327;g58022197a1_0_5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Within the model of PD, instructional routines provide an opportunity to plan, rehearse, enact, and reflect; focusing on students and their learning.  I’ll share what this looked like in the context of choral counting.  </a:t>
            </a:r>
            <a:endParaRPr/>
          </a:p>
        </p:txBody>
      </p:sp>
      <p:sp>
        <p:nvSpPr>
          <p:cNvPr id="1328" name="Google Shape;1328;g58022197a1_0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Google Shape;1337;g58e152394b_3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8" name="Google Shape;1338;g58e152394b_3_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t>Plan</a:t>
            </a:r>
            <a:endParaRPr b="1"/>
          </a:p>
          <a:p>
            <a:pPr marL="0" lvl="0" indent="0" algn="l" rtl="0">
              <a:spcBef>
                <a:spcPts val="0"/>
              </a:spcBef>
              <a:spcAft>
                <a:spcPts val="0"/>
              </a:spcAft>
              <a:buClr>
                <a:schemeClr val="dk1"/>
              </a:buClr>
              <a:buSzPts val="1100"/>
              <a:buFont typeface="Arial"/>
              <a:buNone/>
            </a:pPr>
            <a:r>
              <a:rPr lang="en-US"/>
              <a:t>A team of teachers identified a mathematical learning goal and a goal to work on within their own practice.  </a:t>
            </a:r>
            <a:endParaRPr/>
          </a:p>
          <a:p>
            <a:pPr marL="0" lvl="0" indent="0" algn="l" rtl="0">
              <a:spcBef>
                <a:spcPts val="0"/>
              </a:spcBef>
              <a:spcAft>
                <a:spcPts val="0"/>
              </a:spcAft>
              <a:buClr>
                <a:schemeClr val="dk1"/>
              </a:buClr>
              <a:buSzPts val="1100"/>
              <a:buFont typeface="Arial"/>
              <a:buNone/>
            </a:pPr>
            <a:r>
              <a:rPr lang="en-US"/>
              <a:t>One team decided to work on the relationship between fourths and eighths and the core practice of eliciting and responding to student thinking.  </a:t>
            </a:r>
            <a:endParaRPr/>
          </a:p>
          <a:p>
            <a:pPr marL="0" lvl="0" indent="0" algn="l" rtl="0">
              <a:spcBef>
                <a:spcPts val="0"/>
              </a:spcBef>
              <a:spcAft>
                <a:spcPts val="0"/>
              </a:spcAft>
              <a:buClr>
                <a:schemeClr val="dk1"/>
              </a:buClr>
              <a:buSzPts val="1100"/>
              <a:buFont typeface="Arial"/>
              <a:buNone/>
            </a:pPr>
            <a:r>
              <a:rPr lang="en-US"/>
              <a:t>They decided to have students count by 1/8s.  They wrote the count in different ways, predicting how the recording might make patterns more and less visible.  They decided to record the count horizontally in rows of 4, so the end of each row would end up with a fraction that is equivalent to a whole number.</a:t>
            </a:r>
            <a:endParaRPr/>
          </a:p>
          <a:p>
            <a:pPr marL="0" lvl="0" indent="0" algn="l" rtl="0">
              <a:spcBef>
                <a:spcPts val="0"/>
              </a:spcBef>
              <a:spcAft>
                <a:spcPts val="0"/>
              </a:spcAft>
              <a:buClr>
                <a:schemeClr val="dk1"/>
              </a:buClr>
              <a:buSzPts val="1100"/>
              <a:buFont typeface="Arial"/>
              <a:buNone/>
            </a:pPr>
            <a:r>
              <a:rPr lang="en-US"/>
              <a:t>The teachers also developed questions they would pose and when they would pause the count to pose those questions.  Some of the questions they came up with…</a:t>
            </a:r>
            <a:endParaRPr/>
          </a:p>
          <a:p>
            <a:pPr marL="0" lvl="0" indent="0" algn="l" rtl="0">
              <a:spcBef>
                <a:spcPts val="0"/>
              </a:spcBef>
              <a:spcAft>
                <a:spcPts val="0"/>
              </a:spcAft>
              <a:buClr>
                <a:schemeClr val="dk1"/>
              </a:buClr>
              <a:buSzPts val="1100"/>
              <a:buFont typeface="Arial"/>
              <a:buNone/>
            </a:pPr>
            <a:r>
              <a:rPr lang="en-US"/>
              <a:t>-What do you notice?</a:t>
            </a:r>
            <a:endParaRPr/>
          </a:p>
          <a:p>
            <a:pPr marL="0" lvl="0" indent="0" algn="l" rtl="0">
              <a:spcBef>
                <a:spcPts val="0"/>
              </a:spcBef>
              <a:spcAft>
                <a:spcPts val="0"/>
              </a:spcAft>
              <a:buClr>
                <a:schemeClr val="dk1"/>
              </a:buClr>
              <a:buSzPts val="1100"/>
              <a:buFont typeface="Arial"/>
              <a:buNone/>
            </a:pPr>
            <a:r>
              <a:rPr lang="en-US"/>
              <a:t>-What do you mean by that?</a:t>
            </a:r>
            <a:endParaRPr/>
          </a:p>
          <a:p>
            <a:pPr marL="0" lvl="0" indent="0" algn="l" rtl="0">
              <a:spcBef>
                <a:spcPts val="0"/>
              </a:spcBef>
              <a:spcAft>
                <a:spcPts val="0"/>
              </a:spcAft>
              <a:buClr>
                <a:schemeClr val="dk1"/>
              </a:buClr>
              <a:buSzPts val="1100"/>
              <a:buFont typeface="Arial"/>
              <a:buNone/>
            </a:pPr>
            <a:r>
              <a:rPr lang="en-US"/>
              <a:t>-Why do you think that’s happening?</a:t>
            </a:r>
            <a:endParaRPr/>
          </a:p>
          <a:p>
            <a:pPr marL="0" lvl="0" indent="0" algn="l" rtl="0">
              <a:spcBef>
                <a:spcPts val="0"/>
              </a:spcBef>
              <a:spcAft>
                <a:spcPts val="0"/>
              </a:spcAft>
              <a:buNone/>
            </a:pPr>
            <a:endParaRPr/>
          </a:p>
        </p:txBody>
      </p:sp>
      <p:sp>
        <p:nvSpPr>
          <p:cNvPr id="1339" name="Google Shape;1339;g58e152394b_3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5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So we encourage you to join the network by filling out this survey completely at atc.org/ca-signup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019" name="Google Shape;1019;p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4</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58e152394b_3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58e152394b_3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t>Rehearse</a:t>
            </a:r>
            <a:endParaRPr/>
          </a:p>
          <a:p>
            <a:pPr marL="0" lvl="0" indent="0" algn="l" rtl="0">
              <a:spcBef>
                <a:spcPts val="0"/>
              </a:spcBef>
              <a:spcAft>
                <a:spcPts val="0"/>
              </a:spcAft>
              <a:buClr>
                <a:schemeClr val="dk1"/>
              </a:buClr>
              <a:buSzPts val="1100"/>
              <a:buFont typeface="Arial"/>
              <a:buNone/>
            </a:pPr>
            <a:r>
              <a:rPr lang="en-US"/>
              <a:t>They then conducted the choral count with other teachers acting as the students.  This gave them the opportunity to practice the plan and work on in the moment questioning.  For example when a teacher (acting as a student) responded, it’s going up by 1.  The teacher in the moment asked, “What do you mean it’s going up by 1?  1 what?  Rehearsing provides an opportunity to respond in the moment.</a:t>
            </a:r>
            <a:endParaRPr/>
          </a:p>
          <a:p>
            <a:pPr marL="0" lvl="0" indent="0" algn="l" rtl="0">
              <a:spcBef>
                <a:spcPts val="0"/>
              </a:spcBef>
              <a:spcAft>
                <a:spcPts val="0"/>
              </a:spcAft>
              <a:buNone/>
            </a:pPr>
            <a:endParaRPr/>
          </a:p>
        </p:txBody>
      </p:sp>
      <p:sp>
        <p:nvSpPr>
          <p:cNvPr id="1347" name="Google Shape;1347;g58e152394b_3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58e152394b_3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58e152394b_3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t>Enact</a:t>
            </a:r>
            <a:endParaRPr/>
          </a:p>
          <a:p>
            <a:pPr marL="0" lvl="0" indent="0" algn="l" rtl="0">
              <a:spcBef>
                <a:spcPts val="0"/>
              </a:spcBef>
              <a:spcAft>
                <a:spcPts val="0"/>
              </a:spcAft>
              <a:buClr>
                <a:schemeClr val="dk1"/>
              </a:buClr>
              <a:buSzPts val="1100"/>
              <a:buFont typeface="Arial"/>
              <a:buNone/>
            </a:pPr>
            <a:r>
              <a:rPr lang="en-US"/>
              <a:t>The teachers co-taught the lesson to the students.  We also used “teacher time-outs” a technique we learned from Elham Kazemi and Allison Hintz.  In teacher time-outs the lesson is paused and teachers have an opportunity to confer and get input on in the moment decisions.  When this particular task was enacted, I called a teacher time out. Diego had just shared ….two columns count by fourths.  He went up to the chart, pointed to the first column and said, “See here, 1, 5, 9.”  He then went on to say, “actually it works on every single one.”  At this point there was lots of nodding and kids pointing, everyone was focused on the chart.  I called a time out because it seemed like a great opportunity to push for reasoning and sense-making around this idea.  I posed the question, “I wonder why that’s happening?”  This happened on the fourth day of fraction lab and we were at a point where students were sharing ideas and noticing patterns. Reasoning around those patterns was a next step, a place we wanted to go and this seemed like an opportunity.    </a:t>
            </a:r>
            <a:endParaRPr/>
          </a:p>
          <a:p>
            <a:pPr marL="0" lvl="0" indent="0" algn="l" rtl="0">
              <a:spcBef>
                <a:spcPts val="0"/>
              </a:spcBef>
              <a:spcAft>
                <a:spcPts val="0"/>
              </a:spcAft>
              <a:buNone/>
            </a:pPr>
            <a:endParaRPr/>
          </a:p>
        </p:txBody>
      </p:sp>
      <p:sp>
        <p:nvSpPr>
          <p:cNvPr id="1355" name="Google Shape;1355;g58e152394b_3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58e152394b_3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2" name="Google Shape;1362;g58e152394b_3_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t>Reflect</a:t>
            </a:r>
            <a:endParaRPr/>
          </a:p>
          <a:p>
            <a:pPr marL="0" lvl="0" indent="0" algn="l" rtl="0">
              <a:spcBef>
                <a:spcPts val="0"/>
              </a:spcBef>
              <a:spcAft>
                <a:spcPts val="0"/>
              </a:spcAft>
              <a:buClr>
                <a:schemeClr val="dk1"/>
              </a:buClr>
              <a:buSzPts val="1100"/>
              <a:buFont typeface="Arial"/>
              <a:buNone/>
            </a:pPr>
            <a:r>
              <a:rPr lang="en-US"/>
              <a:t>At the end of each day, we reflected on the experience as a group.  We started with the core practices and how those played out within the day, giving specific evidence, for example, of times student thinking was elicited and what we learned. We talked about evidence of student learning, again with specific evidence from either the charts or our notes.  One thing we tried to do but are thinking about how to do better is using video.  We recorded and have artifacts from every lesson.  We could have used these better, as a lens for reflecting by actually viewing the clips, or picked sections of the clips to analyze.</a:t>
            </a:r>
            <a:endParaRPr/>
          </a:p>
          <a:p>
            <a:pPr marL="0" lvl="0" indent="0" algn="l" rtl="0">
              <a:spcBef>
                <a:spcPts val="0"/>
              </a:spcBef>
              <a:spcAft>
                <a:spcPts val="0"/>
              </a:spcAft>
              <a:buNone/>
            </a:pPr>
            <a:endParaRPr/>
          </a:p>
        </p:txBody>
      </p:sp>
      <p:sp>
        <p:nvSpPr>
          <p:cNvPr id="1363" name="Google Shape;1363;g58e152394b_3_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58022197a1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58022197a1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we mentioned we spent the week focusing on fractions as number, the big idea of third grade fractions.  Working on a number line was part of this work.  As you may recall from earlier in the webinar, when students were given this task as part of the pre-assessment almost all students placed 1 on the end of every number line and many actually stated, “1 always goes at the end of the number line.”  </a:t>
            </a:r>
            <a:endParaRPr/>
          </a:p>
          <a:p>
            <a:pPr marL="0" lvl="0" indent="0" algn="l" rtl="0">
              <a:spcBef>
                <a:spcPts val="0"/>
              </a:spcBef>
              <a:spcAft>
                <a:spcPts val="0"/>
              </a:spcAft>
              <a:buNone/>
            </a:pPr>
            <a:endParaRPr/>
          </a:p>
          <a:p>
            <a:pPr marL="0" lvl="0" indent="0" algn="l" rtl="0">
              <a:spcBef>
                <a:spcPts val="0"/>
              </a:spcBef>
              <a:spcAft>
                <a:spcPts val="0"/>
              </a:spcAft>
              <a:buNone/>
            </a:pPr>
            <a:r>
              <a:rPr lang="en-US"/>
              <a:t>At the end of the week students were given a post-assessment that was identical to the assessment they’d been given in a few months earlier.  This example comes from one of the students.  As we analyzed this task not only were most students successful now, we saw reasoning in their responses.  Students were considering the value of the number, where the number fit within a sequence of numbers, and they communicated their thinking.</a:t>
            </a:r>
            <a:endParaRPr/>
          </a:p>
          <a:p>
            <a:pPr marL="0" lvl="0" indent="0" algn="l" rtl="0">
              <a:spcBef>
                <a:spcPts val="0"/>
              </a:spcBef>
              <a:spcAft>
                <a:spcPts val="0"/>
              </a:spcAft>
              <a:buNone/>
            </a:pPr>
            <a:endParaRPr/>
          </a:p>
          <a:p>
            <a:pPr marL="0" lvl="0" indent="0" algn="l" rtl="0">
              <a:spcBef>
                <a:spcPts val="0"/>
              </a:spcBef>
              <a:spcAft>
                <a:spcPts val="0"/>
              </a:spcAft>
              <a:buNone/>
            </a:pPr>
            <a:r>
              <a:rPr lang="en-US"/>
              <a:t>So not only did they now have correct answers, their ways of thinking shifted.</a:t>
            </a:r>
            <a:endParaRPr/>
          </a:p>
        </p:txBody>
      </p:sp>
      <p:sp>
        <p:nvSpPr>
          <p:cNvPr id="1371" name="Google Shape;1371;g58022197a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58022197a1_0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58022197a1_0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Here’s another example of student growth.  This question was part of the pencil paper assessment and we also posed this question verbally, one-on-one,  to each student as they completed the pencil paper assessment.  </a:t>
            </a:r>
            <a:endParaRPr/>
          </a:p>
          <a:p>
            <a:pPr marL="0" lvl="0" indent="0" algn="l" rtl="0">
              <a:spcBef>
                <a:spcPts val="0"/>
              </a:spcBef>
              <a:spcAft>
                <a:spcPts val="0"/>
              </a:spcAft>
              <a:buNone/>
            </a:pPr>
            <a:endParaRPr/>
          </a:p>
          <a:p>
            <a:pPr marL="0" lvl="0" indent="0" algn="l" rtl="0">
              <a:spcBef>
                <a:spcPts val="0"/>
              </a:spcBef>
              <a:spcAft>
                <a:spcPts val="0"/>
              </a:spcAft>
              <a:buNone/>
            </a:pPr>
            <a:r>
              <a:rPr lang="en-US"/>
              <a:t>Prior to fraction lab most students said no a fraction is not a number or if they did say it was a number, their reasoning didn’t show understanding.  Responses included things like, “it has numbers in it.”  Their reasoning didn’t show understanding prior to the week.</a:t>
            </a:r>
            <a:endParaRPr/>
          </a:p>
          <a:p>
            <a:pPr marL="0" lvl="0" indent="0" algn="l" rtl="0">
              <a:spcBef>
                <a:spcPts val="0"/>
              </a:spcBef>
              <a:spcAft>
                <a:spcPts val="0"/>
              </a:spcAft>
              <a:buNone/>
            </a:pPr>
            <a:endParaRPr/>
          </a:p>
          <a:p>
            <a:pPr marL="0" lvl="0" indent="0" algn="l" rtl="0">
              <a:spcBef>
                <a:spcPts val="0"/>
              </a:spcBef>
              <a:spcAft>
                <a:spcPts val="0"/>
              </a:spcAft>
              <a:buNone/>
            </a:pPr>
            <a:r>
              <a:rPr lang="en-US"/>
              <a:t>After the week of fraction lab we posed the same question.  Not only did students now think about fractions as numbers their reasoning showed understanding.  They were seeing fractions as an extension of whole numbers, using discipline specific language, and their explanations were more thorough.</a:t>
            </a:r>
            <a:endParaRPr/>
          </a:p>
        </p:txBody>
      </p:sp>
      <p:sp>
        <p:nvSpPr>
          <p:cNvPr id="1379" name="Google Shape;1379;g58022197a1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58022197a1_0_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6" name="Google Shape;1386;g58022197a1_0_6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last morning of fraction lab one of the students shared that he was going to miss fraction lab next week and thought he might even cry because it was over.  He shared, “I used to think I suck at math, now I think I’m good at it.” </a:t>
            </a:r>
            <a:endParaRPr/>
          </a:p>
          <a:p>
            <a:pPr marL="0" lvl="0" indent="0" algn="l" rtl="0">
              <a:spcBef>
                <a:spcPts val="0"/>
              </a:spcBef>
              <a:spcAft>
                <a:spcPts val="0"/>
              </a:spcAft>
              <a:buNone/>
            </a:pPr>
            <a:endParaRPr/>
          </a:p>
          <a:p>
            <a:pPr marL="0" lvl="0" indent="0" algn="l" rtl="0">
              <a:spcBef>
                <a:spcPts val="0"/>
              </a:spcBef>
              <a:spcAft>
                <a:spcPts val="0"/>
              </a:spcAft>
              <a:buNone/>
            </a:pPr>
            <a:r>
              <a:rPr lang="en-US"/>
              <a:t>We were shocked that he said this and decided to ask the kids how they felt about fraction lab, we wanted to capture their voices.  Reflecting back these kids spent 3 hours a day over the summer working on fractions and they loved it.  They were empowered, saw themselves as doers of math and valued what they learned.</a:t>
            </a:r>
            <a:endParaRPr/>
          </a:p>
          <a:p>
            <a:pPr marL="0" lvl="0" indent="0" algn="l" rtl="0">
              <a:spcBef>
                <a:spcPts val="0"/>
              </a:spcBef>
              <a:spcAft>
                <a:spcPts val="0"/>
              </a:spcAft>
              <a:buNone/>
            </a:pPr>
            <a:endParaRPr/>
          </a:p>
          <a:p>
            <a:pPr marL="0" lvl="0" indent="0" algn="l" rtl="0">
              <a:spcBef>
                <a:spcPts val="0"/>
              </a:spcBef>
              <a:spcAft>
                <a:spcPts val="0"/>
              </a:spcAft>
              <a:buNone/>
            </a:pPr>
            <a:r>
              <a:rPr lang="en-US"/>
              <a:t>This really had us thinking about identity, and the role of identity in mathematics teaching and learning.  This is something we really worked on as we positioned students and their ideas as competent and as you can see in the student quotes, this had an impact. </a:t>
            </a:r>
            <a:endParaRPr/>
          </a:p>
        </p:txBody>
      </p:sp>
      <p:sp>
        <p:nvSpPr>
          <p:cNvPr id="1387" name="Google Shape;1387;g58022197a1_0_6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58022197a1_0_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5" name="Google Shape;1395;g58022197a1_0_7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In addition to student learning, this experience was quite different for teachers.  Professional learning within the actual work of teaching.  Here are some teacher thoughts… how they’re thinking differently about their practice and how the experience contributed to their change of thinking.  </a:t>
            </a:r>
            <a:endParaRPr/>
          </a:p>
          <a:p>
            <a:pPr marL="0" lvl="0" indent="0" algn="l" rtl="0">
              <a:spcBef>
                <a:spcPts val="0"/>
              </a:spcBef>
              <a:spcAft>
                <a:spcPts val="0"/>
              </a:spcAft>
              <a:buNone/>
            </a:pPr>
            <a:endParaRPr/>
          </a:p>
          <a:p>
            <a:pPr marL="0" lvl="0" indent="0" algn="l" rtl="0">
              <a:spcBef>
                <a:spcPts val="0"/>
              </a:spcBef>
              <a:spcAft>
                <a:spcPts val="0"/>
              </a:spcAft>
              <a:buNone/>
            </a:pPr>
            <a:r>
              <a:rPr lang="en-US"/>
              <a:t>As you can see in these teacher quotes, equitable practices were visible in many teacher responses.</a:t>
            </a:r>
            <a:endParaRPr/>
          </a:p>
          <a:p>
            <a:pPr marL="0" lvl="0" indent="0" algn="l" rtl="0">
              <a:spcBef>
                <a:spcPts val="0"/>
              </a:spcBef>
              <a:spcAft>
                <a:spcPts val="0"/>
              </a:spcAft>
              <a:buNone/>
            </a:pPr>
            <a:endParaRPr/>
          </a:p>
          <a:p>
            <a:pPr marL="0" lvl="0" indent="0" algn="l" rtl="0">
              <a:spcBef>
                <a:spcPts val="0"/>
              </a:spcBef>
              <a:spcAft>
                <a:spcPts val="0"/>
              </a:spcAft>
              <a:buNone/>
            </a:pPr>
            <a:r>
              <a:rPr lang="en-US"/>
              <a:t>As teachers, we engage in all types of PD.  There was something about this experience, growing as a learning community of teachers and students throughout the week that really came to life.  Beliefs and practices of teachers and students shifted.</a:t>
            </a:r>
            <a:endParaRPr/>
          </a:p>
          <a:p>
            <a:pPr marL="0" lvl="0" indent="0" algn="l" rtl="0">
              <a:spcBef>
                <a:spcPts val="0"/>
              </a:spcBef>
              <a:spcAft>
                <a:spcPts val="0"/>
              </a:spcAft>
              <a:buNone/>
            </a:pPr>
            <a:endParaRPr/>
          </a:p>
        </p:txBody>
      </p:sp>
      <p:sp>
        <p:nvSpPr>
          <p:cNvPr id="1396" name="Google Shape;1396;g58022197a1_0_7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56e24e909c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4" name="Google Shape;1404;g56e24e909c_0_2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Jennie said earlier, our focus for this professional learning was elementary grades math. However, we think the structure and components could be relevant in other grade levels and within other subject areas. We wonder what instructional routines could be used for teachers to focus on equitable practices in their classrooms. Perhaps a socratic seminar routine or feedback protocol? Where within in other disciplines are there opportunities for implementing regular routines in which teachers can practice responsive teaching and reinforce learning community norms? We think this model has value beyond math.</a:t>
            </a:r>
            <a:endParaRPr/>
          </a:p>
        </p:txBody>
      </p:sp>
      <p:sp>
        <p:nvSpPr>
          <p:cNvPr id="1405" name="Google Shape;1405;g56e24e909c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2ef3190c67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r>
              <a:rPr lang="en-US" sz="1100"/>
              <a:t>instructional routines to support student and teacher learning</a:t>
            </a:r>
            <a:endParaRPr sz="1100"/>
          </a:p>
          <a:p>
            <a:pPr marL="0" marR="0" lvl="0" indent="0" algn="l" rtl="0">
              <a:spcBef>
                <a:spcPts val="0"/>
              </a:spcBef>
              <a:spcAft>
                <a:spcPts val="0"/>
              </a:spcAft>
              <a:buClr>
                <a:schemeClr val="dk1"/>
              </a:buClr>
              <a:buSzPts val="1200"/>
              <a:buFont typeface="Lucida Sans"/>
              <a:buNone/>
            </a:pPr>
            <a:r>
              <a:rPr lang="en-US" sz="1100"/>
              <a:t>pedagogies of investigation and enactment together</a:t>
            </a:r>
            <a:endParaRPr sz="1100"/>
          </a:p>
          <a:p>
            <a:pPr marL="0" marR="0" lvl="0" indent="0" algn="l" rtl="0">
              <a:spcBef>
                <a:spcPts val="0"/>
              </a:spcBef>
              <a:spcAft>
                <a:spcPts val="0"/>
              </a:spcAft>
              <a:buClr>
                <a:schemeClr val="dk1"/>
              </a:buClr>
              <a:buSzPts val="1200"/>
              <a:buFont typeface="Lucida Sans"/>
              <a:buNone/>
            </a:pPr>
            <a:r>
              <a:rPr lang="en-US" sz="1100"/>
              <a:t>professional learning model situated in the work of teaching</a:t>
            </a:r>
            <a:endParaRPr sz="1100"/>
          </a:p>
          <a:p>
            <a:pPr marL="0" marR="0" lvl="0" indent="0" algn="l" rtl="0">
              <a:spcBef>
                <a:spcPts val="0"/>
              </a:spcBef>
              <a:spcAft>
                <a:spcPts val="0"/>
              </a:spcAft>
              <a:buClr>
                <a:schemeClr val="dk1"/>
              </a:buClr>
              <a:buSzPts val="1200"/>
              <a:buFont typeface="Lucida Sans"/>
              <a:buNone/>
            </a:pPr>
            <a:r>
              <a:rPr lang="en-US" sz="1100"/>
              <a:t>cycle of planning, teaching, reflecting on tasks</a:t>
            </a:r>
            <a:endParaRPr sz="1100"/>
          </a:p>
          <a:p>
            <a:pPr marL="0" marR="0" lvl="0" indent="0" algn="l" rtl="0">
              <a:spcBef>
                <a:spcPts val="0"/>
              </a:spcBef>
              <a:spcAft>
                <a:spcPts val="0"/>
              </a:spcAft>
              <a:buClr>
                <a:schemeClr val="dk1"/>
              </a:buClr>
              <a:buSzPts val="1200"/>
              <a:buFont typeface="Lucida Sans"/>
              <a:buNone/>
            </a:pPr>
            <a:r>
              <a:rPr lang="en-US" sz="1100"/>
              <a:t>core practices of responsive teaching</a:t>
            </a:r>
            <a:endParaRPr sz="1100"/>
          </a:p>
          <a:p>
            <a:pPr marL="0" marR="0" lvl="0" indent="0" algn="l" rtl="0">
              <a:spcBef>
                <a:spcPts val="0"/>
              </a:spcBef>
              <a:spcAft>
                <a:spcPts val="0"/>
              </a:spcAft>
              <a:buClr>
                <a:schemeClr val="dk1"/>
              </a:buClr>
              <a:buSzPts val="1200"/>
              <a:buFont typeface="Lucida Sans"/>
              <a:buNone/>
            </a:pPr>
            <a:r>
              <a:rPr lang="en-US" sz="1100"/>
              <a:t>building a community of learners (norms)</a:t>
            </a:r>
            <a:endParaRPr sz="1100"/>
          </a:p>
          <a:p>
            <a:pPr marL="0" marR="0" lvl="0" indent="0" algn="l" rtl="0">
              <a:spcBef>
                <a:spcPts val="0"/>
              </a:spcBef>
              <a:spcAft>
                <a:spcPts val="0"/>
              </a:spcAft>
              <a:buClr>
                <a:schemeClr val="dk1"/>
              </a:buClr>
              <a:buSzPts val="1200"/>
              <a:buFont typeface="Lucida Sans"/>
              <a:buNone/>
            </a:pPr>
            <a:r>
              <a:rPr lang="en-US" sz="1100"/>
              <a:t>equity; attending to student identity/status</a:t>
            </a:r>
            <a:endParaRPr sz="1100"/>
          </a:p>
          <a:p>
            <a:pPr marL="0" marR="0" lvl="0" indent="0" algn="l" rtl="0">
              <a:spcBef>
                <a:spcPts val="0"/>
              </a:spcBef>
              <a:spcAft>
                <a:spcPts val="0"/>
              </a:spcAft>
              <a:buClr>
                <a:schemeClr val="dk1"/>
              </a:buClr>
              <a:buSzPts val="1200"/>
              <a:buFont typeface="Lucida Sans"/>
              <a:buNone/>
            </a:pPr>
            <a:r>
              <a:rPr lang="en-US" sz="1100"/>
              <a:t>choral count</a:t>
            </a:r>
            <a:endParaRPr sz="1100"/>
          </a:p>
          <a:p>
            <a:pPr marL="0" marR="0" lvl="0" indent="0" algn="l" rtl="0">
              <a:spcBef>
                <a:spcPts val="0"/>
              </a:spcBef>
              <a:spcAft>
                <a:spcPts val="0"/>
              </a:spcAft>
              <a:buClr>
                <a:schemeClr val="dk1"/>
              </a:buClr>
              <a:buSzPts val="1200"/>
              <a:buFont typeface="Lucida Sans"/>
              <a:buNone/>
            </a:pPr>
            <a:r>
              <a:rPr lang="en-US" sz="1100"/>
              <a:t>yarn number line</a:t>
            </a:r>
            <a:endParaRPr sz="1100"/>
          </a:p>
          <a:p>
            <a:pPr marL="0" marR="0" lvl="0" indent="0" algn="l" rtl="0">
              <a:spcBef>
                <a:spcPts val="0"/>
              </a:spcBef>
              <a:spcAft>
                <a:spcPts val="0"/>
              </a:spcAft>
              <a:buClr>
                <a:schemeClr val="dk1"/>
              </a:buClr>
              <a:buSzPts val="1200"/>
              <a:buFont typeface="Lucida Sans"/>
              <a:buNone/>
            </a:pPr>
            <a:endParaRPr sz="1100"/>
          </a:p>
        </p:txBody>
      </p:sp>
      <p:sp>
        <p:nvSpPr>
          <p:cNvPr id="1414" name="Google Shape;1414;g2ef3190c67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g2f8331e4bd_1_6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0" name="Google Shape;1420;g2f8331e4bd_1_65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Arial"/>
              <a:ea typeface="Arial"/>
              <a:cs typeface="Arial"/>
              <a:sym typeface="Arial"/>
            </a:endParaRPr>
          </a:p>
        </p:txBody>
      </p:sp>
      <p:sp>
        <p:nvSpPr>
          <p:cNvPr id="1421" name="Google Shape;1421;g2f8331e4bd_1_6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1028" name="Google Shape;1028;p8:notes"/>
          <p:cNvSpPr txBox="1">
            <a:spLocks noGrp="1"/>
          </p:cNvSpPr>
          <p:nvPr>
            <p:ph type="sldNum" idx="12"/>
          </p:nvPr>
        </p:nvSpPr>
        <p:spPr>
          <a:xfrm>
            <a:off x="3884612"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563a88bf82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6" name="Google Shape;1426;g563a88bf82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427" name="Google Shape;1427;g563a88bf82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50</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58dc659b54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58dc659b54_0_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As mentioned, I was able to attend fraction lab lead by Jody and Jennie. I was able to learn instructional strategies that I could implement into the classroom to support student engagement and understanding as fractions as numbers. The insight I  gained from fraction lab  is something that I brought back to my grade level team at my school site. The  plan, teach, reflect model is something that can easily be incorporated at your school site among your  professional learning community. At my school site my grade level team spent the time discussing the math and the standards of focus for fractions. We spent time thinking about the progression of our fraction unit and how we can best support ss understanding of fractions as numbers. As we plan for teaching our math lessons, we often use the open sharing template as a guide. This  template allows us to plan for anticipated strategies, and consider how we might want to select and sequence strategies for discussion. By considering our mathematical goal and planning our questions we prepare for intentional talk around the math task leading to the success of SS having a deeper understanding of math. Lastly, the reflective piece guudes how we continue to teach. Having that time for reflection as a teacher and as a team helps us uncover what is working well, what adjustments we should make, and what should we do as we move forward. By using this model consistently in my classroom I have seen perseverance in my SS as they are accessing the rich task, their confidence with math increasing even when the task seems difficult, and their attentiveness to other’s strategies by noticing connections with each other’s work. As the teacher I have seen growth in my teaching as well. I have seen growth in my questioning as I facilitate a discussion where  we discover different entry points to tackle a math task,  illuminate mistakes to become stronger mathematicians, and make connections within our models and thinking. </a:t>
            </a:r>
            <a:endParaRPr/>
          </a:p>
        </p:txBody>
      </p:sp>
      <p:sp>
        <p:nvSpPr>
          <p:cNvPr id="1435" name="Google Shape;1435;g58dc659b54_0_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58dc659b54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2" name="Google Shape;1442;g58dc659b54_0_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first routine I implemented to support students sense making of fractions as numbers was the number line routine. The number line routine was by far a class favorite activity. Having this open number line at the front of the classroom meant that it was something students kept referencing throughout the day. We start math after recess and as I picked up my students I could hear comments in line like “I figured out the correct order, can I show the class my thinking!” The best part of this routine was the engagement and excitement SS had to share their thinking. SS either participated by placing or shuffling the numbers on the number line  or by sharing their reasoning why they agreed or disagreed with a peer’s thinking. There was a sense of security and willingness to keep trying even when the task was challenging.  As a community our knowledge kepto expanding. There were several days where we would end our number line routine and the numbers were ordered incorrectly and that was OK. It was an activity that we kept returning to and continued to get closer into ordering correctly with a strong justification. As SS began to understand fractions as equal parts, they attended to precision with this routine. I loved the flexibility with this instructional routine. It was a concrete model for the SS as they shuffled the numbers along the yard line. It allowed flexibility with the numbers of focus. We worked to different sets of numbers to ensure SS did not develop misconceptions such as a number line always ending in 1 or fractions are always less than 1. </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443" name="Google Shape;1443;g58dc659b54_0_1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58dc659b54_0_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58dc659b54_0_2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choral count routine was also an engaging routine. It was a routine where SS could make connections to a number line as they both are counting a sequence. SS were able to share other knowledge as well such  as models that represent the fractions and other fractions to which they are equivalent to.  In the picture is our first fraction choral count. This choral count was charted over three days. I decided to take it slow and focus on academic language. SS kept building on each other’s idea by adding academic vocabulary to the patterns they noticed. For instance, a student noticed that it was going up by 1. Another student added that the numerator was going up by 1. Spending our time with one choral count before moving on allowed us to dive deep and show what we know about these numbers. </a:t>
            </a:r>
            <a:endParaRPr/>
          </a:p>
          <a:p>
            <a:pPr marL="0" lvl="0" indent="0" algn="l" rtl="0">
              <a:spcBef>
                <a:spcPts val="0"/>
              </a:spcBef>
              <a:spcAft>
                <a:spcPts val="0"/>
              </a:spcAft>
              <a:buNone/>
            </a:pPr>
            <a:endParaRPr/>
          </a:p>
          <a:p>
            <a:pPr marL="0" lvl="0" indent="0" algn="l" rtl="0">
              <a:spcBef>
                <a:spcPts val="0"/>
              </a:spcBef>
              <a:spcAft>
                <a:spcPts val="0"/>
              </a:spcAft>
              <a:buNone/>
            </a:pPr>
            <a:r>
              <a:rPr lang="en-US"/>
              <a:t>A challenge with choral counts is ensuring you are charting SS thinking and not your own thinking. Going back to the example i mentioned, if i had interjected  and said “oh you see that the numerator was the one increasing by 1”  I would have taken the voice of another student in my class. Taking that step back and providing as little of your own thoughts can be challenging but with time I find myself just writing and having my SS doing all the talking. Using talk moves where students can show that they want to add on or share a new idea helps with thee selecting process. An additional challenge with both instructional routines (the choral count and number line) is ensuring ALL voices and thinking is heard. As I’m doing these activities whole group, I want to ensure my SS who aren’t sharing have the opportunity to share their thinking as well. My recommendation is to take notes of these SS to later pull for a small group to ensure ALL SS ideas are heard. </a:t>
            </a:r>
            <a:endParaRPr/>
          </a:p>
          <a:p>
            <a:pPr marL="0" lvl="0" indent="0" algn="l" rtl="0">
              <a:spcBef>
                <a:spcPts val="0"/>
              </a:spcBef>
              <a:spcAft>
                <a:spcPts val="0"/>
              </a:spcAft>
              <a:buNone/>
            </a:pPr>
            <a:endParaRPr/>
          </a:p>
          <a:p>
            <a:pPr marL="0" lvl="0" indent="0" algn="l" rtl="0">
              <a:spcBef>
                <a:spcPts val="0"/>
              </a:spcBef>
              <a:spcAft>
                <a:spcPts val="0"/>
              </a:spcAft>
              <a:buNone/>
            </a:pPr>
            <a:r>
              <a:rPr lang="en-US"/>
              <a:t>Both routines contributed to so much success in my SS understanding of fractions as #s. I truly hope you all take  the chance to implement in your own classroom. </a:t>
            </a:r>
            <a:endParaRPr/>
          </a:p>
        </p:txBody>
      </p:sp>
      <p:sp>
        <p:nvSpPr>
          <p:cNvPr id="1453" name="Google Shape;1453;g58dc659b54_0_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p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0" name="Google Shape;1460;p5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Lucida Sans"/>
              <a:buNone/>
            </a:pPr>
            <a:endParaRPr/>
          </a:p>
          <a:p>
            <a:pPr marL="0" marR="0" lvl="0" indent="0" algn="l" rtl="0">
              <a:spcBef>
                <a:spcPts val="0"/>
              </a:spcBef>
              <a:spcAft>
                <a:spcPts val="0"/>
              </a:spcAft>
              <a:buClr>
                <a:schemeClr val="dk1"/>
              </a:buClr>
              <a:buSzPts val="1200"/>
              <a:buFont typeface="Lucida Sans"/>
              <a:buNone/>
            </a:pPr>
            <a:endParaRPr/>
          </a:p>
        </p:txBody>
      </p:sp>
      <p:sp>
        <p:nvSpPr>
          <p:cNvPr id="1461" name="Google Shape;1461;p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54</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403aa9954b_0_1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6" name="Google Shape;1466;g403aa9954b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marL="0" marR="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467" name="Google Shape;1467;g403aa9954b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55</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g403aa9954b_0_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1" name="Google Shape;1481;g403aa9954b_0_1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marL="0" lvl="0" indent="0" algn="l" rtl="0">
              <a:spcBef>
                <a:spcPts val="0"/>
              </a:spcBef>
              <a:spcAft>
                <a:spcPts val="0"/>
              </a:spcAft>
              <a:buNone/>
            </a:pPr>
            <a:endParaRPr sz="1100">
              <a:latin typeface="Lucida Sans"/>
              <a:ea typeface="Lucida Sans"/>
              <a:cs typeface="Lucida Sans"/>
              <a:sym typeface="Lucida Sans"/>
            </a:endParaRPr>
          </a:p>
          <a:p>
            <a:pPr marL="0" lvl="0" indent="0" algn="l" rtl="0">
              <a:spcBef>
                <a:spcPts val="0"/>
              </a:spcBef>
              <a:spcAft>
                <a:spcPts val="0"/>
              </a:spcAft>
              <a:buClr>
                <a:schemeClr val="dk1"/>
              </a:buClr>
              <a:buSzPts val="1200"/>
              <a:buFont typeface="Calibri"/>
              <a:buNone/>
            </a:pPr>
            <a:endParaRPr sz="1100">
              <a:latin typeface="Lucida Sans"/>
              <a:ea typeface="Lucida Sans"/>
              <a:cs typeface="Lucida Sans"/>
              <a:sym typeface="Lucida Sans"/>
            </a:endParaRPr>
          </a:p>
        </p:txBody>
      </p:sp>
      <p:sp>
        <p:nvSpPr>
          <p:cNvPr id="1482" name="Google Shape;1482;g403aa9954b_0_1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g59029785cc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6" name="Google Shape;1496;g59029785cc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7" name="Google Shape;1497;g59029785cc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2"/>
        <p:cNvGrpSpPr/>
        <p:nvPr/>
      </p:nvGrpSpPr>
      <p:grpSpPr>
        <a:xfrm>
          <a:off x="0" y="0"/>
          <a:ext cx="0" cy="0"/>
          <a:chOff x="0" y="0"/>
          <a:chExt cx="0" cy="0"/>
        </a:xfrm>
      </p:grpSpPr>
      <p:sp>
        <p:nvSpPr>
          <p:cNvPr id="1503" name="Google Shape;1503;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4" name="Google Shape;1504;p61: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505" name="Google Shape;1505;p61: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58</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58b73ba63e_1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5" name="Google Shape;985;g58b73ba63e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6" name="Google Shape;986;g58b73ba63e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300"/>
              <a:buFont typeface="Lucida Sans"/>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35" name="Google Shape;103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p6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511" name="Google Shape;1511;p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6" name="Google Shape;1046;p12: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a:p>
        </p:txBody>
      </p:sp>
      <p:sp>
        <p:nvSpPr>
          <p:cNvPr id="1047" name="Google Shape;1047;p12: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Lucida Sans"/>
                <a:ea typeface="Lucida Sans"/>
                <a:cs typeface="Lucida Sans"/>
                <a:sym typeface="Lucida Sans"/>
              </a:rPr>
              <a:t>7</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2ad7fc6536_0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4" name="Google Shape;1054;g2ad7fc6536_0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55" name="Google Shape;1055;g2ad7fc6536_0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Lucida Sans"/>
                <a:ea typeface="Lucida Sans"/>
                <a:cs typeface="Lucida Sans"/>
                <a:sym typeface="Lucida Sans"/>
              </a:rPr>
              <a:t>8</a:t>
            </a:fld>
            <a:endParaRPr sz="1400" b="0" i="0" u="none" strike="noStrike" cap="none">
              <a:solidFill>
                <a:srgbClr val="000000"/>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2f8331e4bd_1_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g2f8331e4bd_1_176:notes"/>
          <p:cNvSpPr txBox="1">
            <a:spLocks noGrp="1"/>
          </p:cNvSpPr>
          <p:nvPr>
            <p:ph type="body" idx="1"/>
          </p:nvPr>
        </p:nvSpPr>
        <p:spPr>
          <a:xfrm>
            <a:off x="685800" y="4343400"/>
            <a:ext cx="5486399"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00"/>
              <a:buFont typeface="Calibri"/>
              <a:buNone/>
            </a:pPr>
            <a:r>
              <a:rPr lang="en-US">
                <a:latin typeface="Lucida Sans"/>
                <a:ea typeface="Lucida Sans"/>
                <a:cs typeface="Lucida Sans"/>
                <a:sym typeface="Lucida Sans"/>
              </a:rPr>
              <a:t>We have three main goals for our webinar tonight. They are to...</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Lucida Sans"/>
              <a:ea typeface="Lucida Sans"/>
              <a:cs typeface="Lucida Sans"/>
              <a:sym typeface="Lucida Sans"/>
            </a:endParaRPr>
          </a:p>
        </p:txBody>
      </p:sp>
      <p:sp>
        <p:nvSpPr>
          <p:cNvPr id="1063" name="Google Shape;1063;g2f8331e4bd_1_176:notes"/>
          <p:cNvSpPr txBox="1">
            <a:spLocks noGrp="1"/>
          </p:cNvSpPr>
          <p:nvPr>
            <p:ph type="sldNum" idx="12"/>
          </p:nvPr>
        </p:nvSpPr>
        <p:spPr>
          <a:xfrm>
            <a:off x="3884612" y="8685213"/>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Lucida Sans"/>
                <a:ea typeface="Lucida Sans"/>
                <a:cs typeface="Lucida Sans"/>
                <a:sym typeface="Lucida Sans"/>
              </a:rPr>
              <a:t>9</a:t>
            </a:fld>
            <a:endParaRPr sz="1200" b="0" i="0" u="none" strike="noStrike" cap="none">
              <a:solidFill>
                <a:schemeClr val="dk1"/>
              </a:solidFill>
              <a:latin typeface="Lucida Sans"/>
              <a:ea typeface="Lucida Sans"/>
              <a:cs typeface="Lucida Sans"/>
              <a:sym typeface="Lucida San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hyperlink" Target="http://www.achievethecore.org" TargetMode="External"/><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219317"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 name="Google Shape;14;p2"/>
          <p:cNvSpPr txBox="1">
            <a:spLocks noGrp="1"/>
          </p:cNvSpPr>
          <p:nvPr>
            <p:ph type="subTitle" idx="1"/>
          </p:nvPr>
        </p:nvSpPr>
        <p:spPr>
          <a:xfrm>
            <a:off x="219318" y="3832457"/>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5" name="Google Shape;15;p2"/>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3"/>
        <p:cNvGrpSpPr/>
        <p:nvPr/>
      </p:nvGrpSpPr>
      <p:grpSpPr>
        <a:xfrm>
          <a:off x="0" y="0"/>
          <a:ext cx="0" cy="0"/>
          <a:chOff x="0" y="0"/>
          <a:chExt cx="0" cy="0"/>
        </a:xfrm>
      </p:grpSpPr>
      <p:sp>
        <p:nvSpPr>
          <p:cNvPr id="74" name="Google Shape;74;p11"/>
          <p:cNvSpPr txBox="1">
            <a:spLocks noGrp="1"/>
          </p:cNvSpPr>
          <p:nvPr>
            <p:ph type="ctrTitle"/>
          </p:nvPr>
        </p:nvSpPr>
        <p:spPr>
          <a:xfrm>
            <a:off x="219317"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5" name="Google Shape;75;p11"/>
          <p:cNvSpPr txBox="1">
            <a:spLocks noGrp="1"/>
          </p:cNvSpPr>
          <p:nvPr>
            <p:ph type="subTitle" idx="1"/>
          </p:nvPr>
        </p:nvSpPr>
        <p:spPr>
          <a:xfrm>
            <a:off x="219314" y="3832457"/>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6" name="Google Shape;76;p11"/>
          <p:cNvSpPr/>
          <p:nvPr/>
        </p:nvSpPr>
        <p:spPr>
          <a:xfrm>
            <a:off x="0" y="173760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 name="Google Shape;77;p11"/>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381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8" name="Google Shape;78;p1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743"/>
        <p:cNvGrpSpPr/>
        <p:nvPr/>
      </p:nvGrpSpPr>
      <p:grpSpPr>
        <a:xfrm>
          <a:off x="0" y="0"/>
          <a:ext cx="0" cy="0"/>
          <a:chOff x="0" y="0"/>
          <a:chExt cx="0" cy="0"/>
        </a:xfrm>
      </p:grpSpPr>
      <p:sp>
        <p:nvSpPr>
          <p:cNvPr id="744" name="Google Shape;744;p10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5"/>
        <p:cNvGrpSpPr/>
        <p:nvPr/>
      </p:nvGrpSpPr>
      <p:grpSpPr>
        <a:xfrm>
          <a:off x="0" y="0"/>
          <a:ext cx="0" cy="0"/>
          <a:chOff x="0" y="0"/>
          <a:chExt cx="0" cy="0"/>
        </a:xfrm>
      </p:grpSpPr>
      <p:sp>
        <p:nvSpPr>
          <p:cNvPr id="746" name="Google Shape;746;p10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47" name="Google Shape;747;p10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48" name="Google Shape;748;p10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49" name="Google Shape;749;p10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750"/>
        <p:cNvGrpSpPr/>
        <p:nvPr/>
      </p:nvGrpSpPr>
      <p:grpSpPr>
        <a:xfrm>
          <a:off x="0" y="0"/>
          <a:ext cx="0" cy="0"/>
          <a:chOff x="0" y="0"/>
          <a:chExt cx="0" cy="0"/>
        </a:xfrm>
      </p:grpSpPr>
      <p:sp>
        <p:nvSpPr>
          <p:cNvPr id="751" name="Google Shape;751;p10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2" name="Google Shape;752;p10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53" name="Google Shape;753;p10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754"/>
        <p:cNvGrpSpPr/>
        <p:nvPr/>
      </p:nvGrpSpPr>
      <p:grpSpPr>
        <a:xfrm>
          <a:off x="0" y="0"/>
          <a:ext cx="0" cy="0"/>
          <a:chOff x="0" y="0"/>
          <a:chExt cx="0" cy="0"/>
        </a:xfrm>
      </p:grpSpPr>
      <p:sp>
        <p:nvSpPr>
          <p:cNvPr id="755" name="Google Shape;755;p108"/>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56" name="Google Shape;756;p10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757" name="Google Shape;757;p108"/>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758" name="Google Shape;758;p108"/>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759"/>
        <p:cNvGrpSpPr/>
        <p:nvPr/>
      </p:nvGrpSpPr>
      <p:grpSpPr>
        <a:xfrm>
          <a:off x="0" y="0"/>
          <a:ext cx="0" cy="0"/>
          <a:chOff x="0" y="0"/>
          <a:chExt cx="0" cy="0"/>
        </a:xfrm>
      </p:grpSpPr>
      <p:sp>
        <p:nvSpPr>
          <p:cNvPr id="760" name="Google Shape;760;p10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1" name="Google Shape;761;p10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62" name="Google Shape;762;p109"/>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763" name="Google Shape;763;p109"/>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64"/>
        <p:cNvGrpSpPr/>
        <p:nvPr/>
      </p:nvGrpSpPr>
      <p:grpSpPr>
        <a:xfrm>
          <a:off x="0" y="0"/>
          <a:ext cx="0" cy="0"/>
          <a:chOff x="0" y="0"/>
          <a:chExt cx="0" cy="0"/>
        </a:xfrm>
      </p:grpSpPr>
      <p:sp>
        <p:nvSpPr>
          <p:cNvPr id="765" name="Google Shape;765;p110"/>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66" name="Google Shape;766;p110"/>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7" name="Google Shape;767;p110"/>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8" name="Google Shape;768;p11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69" name="Google Shape;769;p11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70" name="Google Shape;770;p110"/>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771"/>
        <p:cNvGrpSpPr/>
        <p:nvPr/>
      </p:nvGrpSpPr>
      <p:grpSpPr>
        <a:xfrm>
          <a:off x="0" y="0"/>
          <a:ext cx="0" cy="0"/>
          <a:chOff x="0" y="0"/>
          <a:chExt cx="0" cy="0"/>
        </a:xfrm>
      </p:grpSpPr>
      <p:sp>
        <p:nvSpPr>
          <p:cNvPr id="772" name="Google Shape;772;p111"/>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73" name="Google Shape;773;p11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74" name="Google Shape;774;p11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5" name="Google Shape;775;p111"/>
          <p:cNvSpPr txBox="1">
            <a:spLocks noGrp="1"/>
          </p:cNvSpPr>
          <p:nvPr>
            <p:ph type="body" idx="3"/>
          </p:nvPr>
        </p:nvSpPr>
        <p:spPr>
          <a:xfrm>
            <a:off x="4673600" y="5646676"/>
            <a:ext cx="40131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6" name="Google Shape;776;p11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77" name="Google Shape;777;p11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778"/>
        <p:cNvGrpSpPr/>
        <p:nvPr/>
      </p:nvGrpSpPr>
      <p:grpSpPr>
        <a:xfrm>
          <a:off x="0" y="0"/>
          <a:ext cx="0" cy="0"/>
          <a:chOff x="0" y="0"/>
          <a:chExt cx="0" cy="0"/>
        </a:xfrm>
      </p:grpSpPr>
      <p:sp>
        <p:nvSpPr>
          <p:cNvPr id="779" name="Google Shape;779;p112"/>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0" name="Google Shape;780;p112"/>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1" name="Google Shape;781;p11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82" name="Google Shape;782;p112"/>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3" name="Google Shape;783;p112"/>
          <p:cNvSpPr txBox="1">
            <a:spLocks noGrp="1"/>
          </p:cNvSpPr>
          <p:nvPr>
            <p:ph type="body" idx="4"/>
          </p:nvPr>
        </p:nvSpPr>
        <p:spPr>
          <a:xfrm>
            <a:off x="4673600" y="5646676"/>
            <a:ext cx="4057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4" name="Google Shape;784;p112"/>
          <p:cNvSpPr txBox="1">
            <a:spLocks noGrp="1"/>
          </p:cNvSpPr>
          <p:nvPr>
            <p:ph type="body" idx="5"/>
          </p:nvPr>
        </p:nvSpPr>
        <p:spPr>
          <a:xfrm>
            <a:off x="4673600" y="3354830"/>
            <a:ext cx="40131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85" name="Google Shape;785;p1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86" name="Google Shape;786;p1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787"/>
        <p:cNvGrpSpPr/>
        <p:nvPr/>
      </p:nvGrpSpPr>
      <p:grpSpPr>
        <a:xfrm>
          <a:off x="0" y="0"/>
          <a:ext cx="0" cy="0"/>
          <a:chOff x="0" y="0"/>
          <a:chExt cx="0" cy="0"/>
        </a:xfrm>
      </p:grpSpPr>
      <p:sp>
        <p:nvSpPr>
          <p:cNvPr id="788" name="Google Shape;788;p113"/>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89" name="Google Shape;789;p11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90" name="Google Shape;790;p113"/>
          <p:cNvSpPr txBox="1">
            <a:spLocks noGrp="1"/>
          </p:cNvSpPr>
          <p:nvPr>
            <p:ph type="body" idx="1"/>
          </p:nvPr>
        </p:nvSpPr>
        <p:spPr>
          <a:xfrm>
            <a:off x="4683119" y="5646676"/>
            <a:ext cx="4003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1" name="Google Shape;791;p113"/>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2" name="Google Shape;792;p113"/>
          <p:cNvSpPr txBox="1">
            <a:spLocks noGrp="1"/>
          </p:cNvSpPr>
          <p:nvPr>
            <p:ph type="body" idx="4"/>
          </p:nvPr>
        </p:nvSpPr>
        <p:spPr>
          <a:xfrm>
            <a:off x="304800" y="5646676"/>
            <a:ext cx="42258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3" name="Google Shape;793;p1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94" name="Google Shape;794;p1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795"/>
        <p:cNvGrpSpPr/>
        <p:nvPr/>
      </p:nvGrpSpPr>
      <p:grpSpPr>
        <a:xfrm>
          <a:off x="0" y="0"/>
          <a:ext cx="0" cy="0"/>
          <a:chOff x="0" y="0"/>
          <a:chExt cx="0" cy="0"/>
        </a:xfrm>
      </p:grpSpPr>
      <p:sp>
        <p:nvSpPr>
          <p:cNvPr id="796" name="Google Shape;796;p114"/>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7" name="Google Shape;797;p114"/>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8" name="Google Shape;798;p114"/>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99" name="Google Shape;799;p114"/>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00" name="Google Shape;800;p114"/>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1" name="Google Shape;801;p114"/>
          <p:cNvSpPr txBox="1">
            <a:spLocks noGrp="1"/>
          </p:cNvSpPr>
          <p:nvPr>
            <p:ph type="body" idx="1"/>
          </p:nvPr>
        </p:nvSpPr>
        <p:spPr>
          <a:xfrm>
            <a:off x="4533898" y="5646676"/>
            <a:ext cx="41529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2" name="Google Shape;802;p114"/>
          <p:cNvSpPr txBox="1">
            <a:spLocks noGrp="1"/>
          </p:cNvSpPr>
          <p:nvPr>
            <p:ph type="body" idx="6"/>
          </p:nvPr>
        </p:nvSpPr>
        <p:spPr>
          <a:xfrm>
            <a:off x="304800" y="5646676"/>
            <a:ext cx="4159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3" name="Google Shape;803;p114"/>
          <p:cNvSpPr txBox="1">
            <a:spLocks noGrp="1"/>
          </p:cNvSpPr>
          <p:nvPr>
            <p:ph type="body" idx="7"/>
          </p:nvPr>
        </p:nvSpPr>
        <p:spPr>
          <a:xfrm>
            <a:off x="4530721" y="3354830"/>
            <a:ext cx="4156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4" name="Google Shape;804;p114"/>
          <p:cNvSpPr txBox="1">
            <a:spLocks noGrp="1"/>
          </p:cNvSpPr>
          <p:nvPr>
            <p:ph type="body" idx="8"/>
          </p:nvPr>
        </p:nvSpPr>
        <p:spPr>
          <a:xfrm>
            <a:off x="304801" y="3354830"/>
            <a:ext cx="4159200" cy="479400"/>
          </a:xfrm>
          <a:prstGeom prst="rect">
            <a:avLst/>
          </a:prstGeom>
          <a:solidFill>
            <a:srgbClr val="FFFFFF">
              <a:alpha val="4824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05" name="Google Shape;805;p1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06" name="Google Shape;806;p1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9"/>
        <p:cNvGrpSpPr/>
        <p:nvPr/>
      </p:nvGrpSpPr>
      <p:grpSpPr>
        <a:xfrm>
          <a:off x="0" y="0"/>
          <a:ext cx="0" cy="0"/>
          <a:chOff x="0" y="0"/>
          <a:chExt cx="0" cy="0"/>
        </a:xfrm>
      </p:grpSpPr>
      <p:sp>
        <p:nvSpPr>
          <p:cNvPr id="80" name="Google Shape;80;p1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2" name="Google Shape;82;p1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810"/>
        <p:cNvGrpSpPr/>
        <p:nvPr/>
      </p:nvGrpSpPr>
      <p:grpSpPr>
        <a:xfrm>
          <a:off x="0" y="0"/>
          <a:ext cx="0" cy="0"/>
          <a:chOff x="0" y="0"/>
          <a:chExt cx="0" cy="0"/>
        </a:xfrm>
      </p:grpSpPr>
      <p:sp>
        <p:nvSpPr>
          <p:cNvPr id="811" name="Google Shape;811;p116"/>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2" name="Google Shape;812;p11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13" name="Google Shape;813;p116"/>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4" name="Google Shape;814;p116"/>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5" name="Google Shape;815;p11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16" name="Google Shape;816;p11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817"/>
        <p:cNvGrpSpPr/>
        <p:nvPr/>
      </p:nvGrpSpPr>
      <p:grpSpPr>
        <a:xfrm>
          <a:off x="0" y="0"/>
          <a:ext cx="0" cy="0"/>
          <a:chOff x="0" y="0"/>
          <a:chExt cx="0" cy="0"/>
        </a:xfrm>
      </p:grpSpPr>
      <p:sp>
        <p:nvSpPr>
          <p:cNvPr id="818" name="Google Shape;818;p117"/>
          <p:cNvSpPr/>
          <p:nvPr/>
        </p:nvSpPr>
        <p:spPr>
          <a:xfrm>
            <a:off x="0" y="0"/>
            <a:ext cx="9144000" cy="6858000"/>
          </a:xfrm>
          <a:prstGeom prst="rect">
            <a:avLst/>
          </a:prstGeom>
          <a:solidFill>
            <a:srgbClr val="1C9963"/>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19" name="Google Shape;819;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0" name="Google Shape;820;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1" name="Google Shape;821;p11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2" name="Google Shape;822;p11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3" name="Google Shape;823;p11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24" name="Google Shape;824;p11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825"/>
        <p:cNvGrpSpPr/>
        <p:nvPr/>
      </p:nvGrpSpPr>
      <p:grpSpPr>
        <a:xfrm>
          <a:off x="0" y="0"/>
          <a:ext cx="0" cy="0"/>
          <a:chOff x="0" y="0"/>
          <a:chExt cx="0" cy="0"/>
        </a:xfrm>
      </p:grpSpPr>
      <p:sp>
        <p:nvSpPr>
          <p:cNvPr id="826" name="Google Shape;826;p118"/>
          <p:cNvSpPr/>
          <p:nvPr/>
        </p:nvSpPr>
        <p:spPr>
          <a:xfrm>
            <a:off x="0" y="0"/>
            <a:ext cx="9144000" cy="6858000"/>
          </a:xfrm>
          <a:prstGeom prst="rect">
            <a:avLst/>
          </a:prstGeom>
          <a:solidFill>
            <a:srgbClr val="A9B0AC"/>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27" name="Google Shape;827;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8" name="Google Shape;828;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29" name="Google Shape;829;p11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0" name="Google Shape;830;p11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1" name="Google Shape;831;p11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32" name="Google Shape;832;p11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833"/>
        <p:cNvGrpSpPr/>
        <p:nvPr/>
      </p:nvGrpSpPr>
      <p:grpSpPr>
        <a:xfrm>
          <a:off x="0" y="0"/>
          <a:ext cx="0" cy="0"/>
          <a:chOff x="0" y="0"/>
          <a:chExt cx="0" cy="0"/>
        </a:xfrm>
      </p:grpSpPr>
      <p:sp>
        <p:nvSpPr>
          <p:cNvPr id="834" name="Google Shape;834;p119"/>
          <p:cNvSpPr/>
          <p:nvPr/>
        </p:nvSpPr>
        <p:spPr>
          <a:xfrm>
            <a:off x="0" y="0"/>
            <a:ext cx="9144000" cy="6858000"/>
          </a:xfrm>
          <a:prstGeom prst="rect">
            <a:avLst/>
          </a:prstGeom>
          <a:solidFill>
            <a:srgbClr val="464646"/>
          </a:solid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35" name="Google Shape;835;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6" name="Google Shape;836;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7" name="Google Shape;837;p119"/>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8" name="Google Shape;838;p119"/>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839" name="Google Shape;839;p119"/>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840" name="Google Shape;840;p119"/>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841"/>
        <p:cNvGrpSpPr/>
        <p:nvPr/>
      </p:nvGrpSpPr>
      <p:grpSpPr>
        <a:xfrm>
          <a:off x="0" y="0"/>
          <a:ext cx="0" cy="0"/>
          <a:chOff x="0" y="0"/>
          <a:chExt cx="0" cy="0"/>
        </a:xfrm>
      </p:grpSpPr>
      <p:sp>
        <p:nvSpPr>
          <p:cNvPr id="842" name="Google Shape;842;p120"/>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3" name="Google Shape;843;p120"/>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44" name="Google Shape;844;p120"/>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845" name="Google Shape;845;p120"/>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846" name="Google Shape;846;p120"/>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47"/>
        <p:cNvGrpSpPr/>
        <p:nvPr/>
      </p:nvGrpSpPr>
      <p:grpSpPr>
        <a:xfrm>
          <a:off x="0" y="0"/>
          <a:ext cx="0" cy="0"/>
          <a:chOff x="0" y="0"/>
          <a:chExt cx="0" cy="0"/>
        </a:xfrm>
      </p:grpSpPr>
      <p:sp>
        <p:nvSpPr>
          <p:cNvPr id="848" name="Google Shape;848;p121"/>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49" name="Google Shape;849;p121"/>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0" name="Google Shape;850;p121"/>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1" name="Google Shape;851;p121"/>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852" name="Google Shape;852;p121"/>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853" name="Google Shape;853;p12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54" name="Google Shape;854;p12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55" name="Google Shape;855;p121">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856"/>
        <p:cNvGrpSpPr/>
        <p:nvPr/>
      </p:nvGrpSpPr>
      <p:grpSpPr>
        <a:xfrm>
          <a:off x="0" y="0"/>
          <a:ext cx="0" cy="0"/>
          <a:chOff x="0" y="0"/>
          <a:chExt cx="0" cy="0"/>
        </a:xfrm>
      </p:grpSpPr>
      <p:sp>
        <p:nvSpPr>
          <p:cNvPr id="857" name="Google Shape;857;p12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58" name="Google Shape;858;p122"/>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59" name="Google Shape;859;p12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0" name="Google Shape;860;p12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1" name="Google Shape;861;p12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862"/>
        <p:cNvGrpSpPr/>
        <p:nvPr/>
      </p:nvGrpSpPr>
      <p:grpSpPr>
        <a:xfrm>
          <a:off x="0" y="0"/>
          <a:ext cx="0" cy="0"/>
          <a:chOff x="0" y="0"/>
          <a:chExt cx="0" cy="0"/>
        </a:xfrm>
      </p:grpSpPr>
      <p:sp>
        <p:nvSpPr>
          <p:cNvPr id="863" name="Google Shape;863;p123"/>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64" name="Google Shape;864;p123"/>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65" name="Google Shape;865;p12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66" name="Google Shape;866;p12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867" name="Google Shape;867;p123"/>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868"/>
        <p:cNvGrpSpPr/>
        <p:nvPr/>
      </p:nvGrpSpPr>
      <p:grpSpPr>
        <a:xfrm>
          <a:off x="0" y="0"/>
          <a:ext cx="0" cy="0"/>
          <a:chOff x="0" y="0"/>
          <a:chExt cx="0" cy="0"/>
        </a:xfrm>
      </p:grpSpPr>
      <p:sp>
        <p:nvSpPr>
          <p:cNvPr id="869" name="Google Shape;869;p124"/>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0" name="Google Shape;870;p12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1" name="Google Shape;871;p12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2" name="Google Shape;872;p12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873"/>
        <p:cNvGrpSpPr/>
        <p:nvPr/>
      </p:nvGrpSpPr>
      <p:grpSpPr>
        <a:xfrm>
          <a:off x="0" y="0"/>
          <a:ext cx="0" cy="0"/>
          <a:chOff x="0" y="0"/>
          <a:chExt cx="0" cy="0"/>
        </a:xfrm>
      </p:grpSpPr>
      <p:sp>
        <p:nvSpPr>
          <p:cNvPr id="874" name="Google Shape;874;p125"/>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5" name="Google Shape;875;p125"/>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76" name="Google Shape;876;p12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77" name="Google Shape;877;p1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78" name="Google Shape;878;p1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5"/>
        <p:cNvGrpSpPr/>
        <p:nvPr/>
      </p:nvGrpSpPr>
      <p:grpSpPr>
        <a:xfrm>
          <a:off x="0" y="0"/>
          <a:ext cx="0" cy="0"/>
          <a:chOff x="0" y="0"/>
          <a:chExt cx="0" cy="0"/>
        </a:xfrm>
      </p:grpSpPr>
      <p:sp>
        <p:nvSpPr>
          <p:cNvPr id="86" name="Google Shape;86;p1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 name="Google Shape;88;p1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879"/>
        <p:cNvGrpSpPr/>
        <p:nvPr/>
      </p:nvGrpSpPr>
      <p:grpSpPr>
        <a:xfrm>
          <a:off x="0" y="0"/>
          <a:ext cx="0" cy="0"/>
          <a:chOff x="0" y="0"/>
          <a:chExt cx="0" cy="0"/>
        </a:xfrm>
      </p:grpSpPr>
      <p:sp>
        <p:nvSpPr>
          <p:cNvPr id="880" name="Google Shape;880;p126"/>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1" name="Google Shape;881;p126"/>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2" name="Google Shape;882;p12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883" name="Google Shape;883;p12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884" name="Google Shape;884;p12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885"/>
        <p:cNvGrpSpPr/>
        <p:nvPr/>
      </p:nvGrpSpPr>
      <p:grpSpPr>
        <a:xfrm>
          <a:off x="0" y="0"/>
          <a:ext cx="0" cy="0"/>
          <a:chOff x="0" y="0"/>
          <a:chExt cx="0" cy="0"/>
        </a:xfrm>
      </p:grpSpPr>
      <p:sp>
        <p:nvSpPr>
          <p:cNvPr id="886" name="Google Shape;886;p12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887" name="Google Shape;887;p12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888" name="Google Shape;888;p127"/>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89" name="Google Shape;889;p127"/>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0" name="Google Shape;890;p127"/>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1" name="Google Shape;891;p127"/>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2" name="Google Shape;892;p127"/>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3" name="Google Shape;893;p127"/>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4" name="Google Shape;894;p127"/>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5" name="Google Shape;895;p127"/>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6" name="Google Shape;896;p127"/>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7" name="Google Shape;897;p127"/>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8" name="Google Shape;898;p127"/>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9" name="Google Shape;899;p127"/>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0" name="Google Shape;900;p127"/>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901" name="Google Shape;901;p12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902"/>
        <p:cNvGrpSpPr/>
        <p:nvPr/>
      </p:nvGrpSpPr>
      <p:grpSpPr>
        <a:xfrm>
          <a:off x="0" y="0"/>
          <a:ext cx="0" cy="0"/>
          <a:chOff x="0" y="0"/>
          <a:chExt cx="0" cy="0"/>
        </a:xfrm>
      </p:grpSpPr>
      <p:sp>
        <p:nvSpPr>
          <p:cNvPr id="903" name="Google Shape;903;p12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4"/>
        <p:cNvGrpSpPr/>
        <p:nvPr/>
      </p:nvGrpSpPr>
      <p:grpSpPr>
        <a:xfrm>
          <a:off x="0" y="0"/>
          <a:ext cx="0" cy="0"/>
          <a:chOff x="0" y="0"/>
          <a:chExt cx="0" cy="0"/>
        </a:xfrm>
      </p:grpSpPr>
      <p:sp>
        <p:nvSpPr>
          <p:cNvPr id="905" name="Google Shape;905;p129"/>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06" name="Google Shape;906;p12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07" name="Google Shape;907;p12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08" name="Google Shape;908;p12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909"/>
        <p:cNvGrpSpPr/>
        <p:nvPr/>
      </p:nvGrpSpPr>
      <p:grpSpPr>
        <a:xfrm>
          <a:off x="0" y="0"/>
          <a:ext cx="0" cy="0"/>
          <a:chOff x="0" y="0"/>
          <a:chExt cx="0" cy="0"/>
        </a:xfrm>
      </p:grpSpPr>
      <p:sp>
        <p:nvSpPr>
          <p:cNvPr id="910" name="Google Shape;910;p1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1" name="Google Shape;911;p1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12" name="Google Shape;912;p13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913"/>
        <p:cNvGrpSpPr/>
        <p:nvPr/>
      </p:nvGrpSpPr>
      <p:grpSpPr>
        <a:xfrm>
          <a:off x="0" y="0"/>
          <a:ext cx="0" cy="0"/>
          <a:chOff x="0" y="0"/>
          <a:chExt cx="0" cy="0"/>
        </a:xfrm>
      </p:grpSpPr>
      <p:sp>
        <p:nvSpPr>
          <p:cNvPr id="914" name="Google Shape;914;p131"/>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15" name="Google Shape;915;p13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916" name="Google Shape;916;p131"/>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917" name="Google Shape;917;p131"/>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918"/>
        <p:cNvGrpSpPr/>
        <p:nvPr/>
      </p:nvGrpSpPr>
      <p:grpSpPr>
        <a:xfrm>
          <a:off x="0" y="0"/>
          <a:ext cx="0" cy="0"/>
          <a:chOff x="0" y="0"/>
          <a:chExt cx="0" cy="0"/>
        </a:xfrm>
      </p:grpSpPr>
      <p:sp>
        <p:nvSpPr>
          <p:cNvPr id="919" name="Google Shape;919;p13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0" name="Google Shape;920;p13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921" name="Google Shape;921;p132"/>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922" name="Google Shape;922;p132"/>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23"/>
        <p:cNvGrpSpPr/>
        <p:nvPr/>
      </p:nvGrpSpPr>
      <p:grpSpPr>
        <a:xfrm>
          <a:off x="0" y="0"/>
          <a:ext cx="0" cy="0"/>
          <a:chOff x="0" y="0"/>
          <a:chExt cx="0" cy="0"/>
        </a:xfrm>
      </p:grpSpPr>
      <p:sp>
        <p:nvSpPr>
          <p:cNvPr id="924" name="Google Shape;924;p133"/>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25" name="Google Shape;925;p13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6" name="Google Shape;926;p133"/>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7" name="Google Shape;927;p1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28" name="Google Shape;928;p1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29" name="Google Shape;929;p133">
            <a:hlinkClick r:id="rId2"/>
          </p:cNvPr>
          <p:cNvSpPr/>
          <p:nvPr/>
        </p:nvSpPr>
        <p:spPr>
          <a:xfrm>
            <a:off x="3542586" y="6519775"/>
            <a:ext cx="1906800" cy="175500"/>
          </a:xfrm>
          <a:prstGeom prst="rect">
            <a:avLst/>
          </a:prstGeom>
          <a:noFill/>
          <a:ln>
            <a:noFill/>
          </a:ln>
          <a:effectLst>
            <a:outerShdw blurRad="40000"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930"/>
        <p:cNvGrpSpPr/>
        <p:nvPr/>
      </p:nvGrpSpPr>
      <p:grpSpPr>
        <a:xfrm>
          <a:off x="0" y="0"/>
          <a:ext cx="0" cy="0"/>
          <a:chOff x="0" y="0"/>
          <a:chExt cx="0" cy="0"/>
        </a:xfrm>
      </p:grpSpPr>
      <p:sp>
        <p:nvSpPr>
          <p:cNvPr id="931" name="Google Shape;931;p134"/>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2" name="Google Shape;932;p13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33" name="Google Shape;933;p13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4" name="Google Shape;934;p134"/>
          <p:cNvSpPr txBox="1">
            <a:spLocks noGrp="1"/>
          </p:cNvSpPr>
          <p:nvPr>
            <p:ph type="body" idx="3"/>
          </p:nvPr>
        </p:nvSpPr>
        <p:spPr>
          <a:xfrm>
            <a:off x="4673600" y="5646677"/>
            <a:ext cx="40131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35" name="Google Shape;935;p1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36" name="Google Shape;936;p1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937"/>
        <p:cNvGrpSpPr/>
        <p:nvPr/>
      </p:nvGrpSpPr>
      <p:grpSpPr>
        <a:xfrm>
          <a:off x="0" y="0"/>
          <a:ext cx="0" cy="0"/>
          <a:chOff x="0" y="0"/>
          <a:chExt cx="0" cy="0"/>
        </a:xfrm>
      </p:grpSpPr>
      <p:sp>
        <p:nvSpPr>
          <p:cNvPr id="938" name="Google Shape;938;p135"/>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39" name="Google Shape;939;p135"/>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0" name="Google Shape;940;p13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1" name="Google Shape;941;p13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2" name="Google Shape;942;p135"/>
          <p:cNvSpPr txBox="1">
            <a:spLocks noGrp="1"/>
          </p:cNvSpPr>
          <p:nvPr>
            <p:ph type="body" idx="4"/>
          </p:nvPr>
        </p:nvSpPr>
        <p:spPr>
          <a:xfrm>
            <a:off x="4673600" y="5646677"/>
            <a:ext cx="4057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3" name="Google Shape;943;p135"/>
          <p:cNvSpPr txBox="1">
            <a:spLocks noGrp="1"/>
          </p:cNvSpPr>
          <p:nvPr>
            <p:ph type="body" idx="5"/>
          </p:nvPr>
        </p:nvSpPr>
        <p:spPr>
          <a:xfrm>
            <a:off x="4673600" y="3354831"/>
            <a:ext cx="40131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44" name="Google Shape;944;p1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45" name="Google Shape;945;p1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94" name="Google Shape;94;p1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5" name="Google Shape;95;p1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 name="Google Shape;96;p1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14"/>
          <p:cNvSpPr txBox="1">
            <a:spLocks noGrp="1"/>
          </p:cNvSpPr>
          <p:nvPr>
            <p:ph type="body" idx="3"/>
          </p:nvPr>
        </p:nvSpPr>
        <p:spPr>
          <a:xfrm>
            <a:off x="4624612" y="240062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14"/>
          <p:cNvSpPr txBox="1">
            <a:spLocks noGrp="1"/>
          </p:cNvSpPr>
          <p:nvPr>
            <p:ph type="body" idx="4"/>
          </p:nvPr>
        </p:nvSpPr>
        <p:spPr>
          <a:xfrm>
            <a:off x="7209514" y="240062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14"/>
          <p:cNvSpPr txBox="1">
            <a:spLocks noGrp="1"/>
          </p:cNvSpPr>
          <p:nvPr>
            <p:ph type="body" idx="5"/>
          </p:nvPr>
        </p:nvSpPr>
        <p:spPr>
          <a:xfrm>
            <a:off x="4624612" y="295501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0" name="Google Shape;100;p14"/>
          <p:cNvSpPr txBox="1">
            <a:spLocks noGrp="1"/>
          </p:cNvSpPr>
          <p:nvPr>
            <p:ph type="body" idx="6"/>
          </p:nvPr>
        </p:nvSpPr>
        <p:spPr>
          <a:xfrm>
            <a:off x="7209514" y="295501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1" name="Google Shape;101;p1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2" name="Google Shape;102;p1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3" name="Google Shape;103;p1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Google Shape;105;p1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6" name="Google Shape;106;p1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107" name="Google Shape;107;p1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946"/>
        <p:cNvGrpSpPr/>
        <p:nvPr/>
      </p:nvGrpSpPr>
      <p:grpSpPr>
        <a:xfrm>
          <a:off x="0" y="0"/>
          <a:ext cx="0" cy="0"/>
          <a:chOff x="0" y="0"/>
          <a:chExt cx="0" cy="0"/>
        </a:xfrm>
      </p:grpSpPr>
      <p:sp>
        <p:nvSpPr>
          <p:cNvPr id="947" name="Google Shape;947;p136"/>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48" name="Google Shape;948;p13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49" name="Google Shape;949;p136"/>
          <p:cNvSpPr txBox="1">
            <a:spLocks noGrp="1"/>
          </p:cNvSpPr>
          <p:nvPr>
            <p:ph type="body" idx="1"/>
          </p:nvPr>
        </p:nvSpPr>
        <p:spPr>
          <a:xfrm>
            <a:off x="4683120" y="5646677"/>
            <a:ext cx="4003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0" name="Google Shape;950;p136"/>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1" name="Google Shape;951;p136"/>
          <p:cNvSpPr txBox="1">
            <a:spLocks noGrp="1"/>
          </p:cNvSpPr>
          <p:nvPr>
            <p:ph type="body" idx="4"/>
          </p:nvPr>
        </p:nvSpPr>
        <p:spPr>
          <a:xfrm>
            <a:off x="304800" y="5646677"/>
            <a:ext cx="42258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2" name="Google Shape;952;p1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53" name="Google Shape;953;p1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954"/>
        <p:cNvGrpSpPr/>
        <p:nvPr/>
      </p:nvGrpSpPr>
      <p:grpSpPr>
        <a:xfrm>
          <a:off x="0" y="0"/>
          <a:ext cx="0" cy="0"/>
          <a:chOff x="0" y="0"/>
          <a:chExt cx="0" cy="0"/>
        </a:xfrm>
      </p:grpSpPr>
      <p:sp>
        <p:nvSpPr>
          <p:cNvPr id="955" name="Google Shape;955;p137"/>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6" name="Google Shape;956;p137"/>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7" name="Google Shape;957;p137"/>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8" name="Google Shape;958;p137"/>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59" name="Google Shape;959;p13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960" name="Google Shape;960;p137"/>
          <p:cNvSpPr txBox="1">
            <a:spLocks noGrp="1"/>
          </p:cNvSpPr>
          <p:nvPr>
            <p:ph type="body" idx="1"/>
          </p:nvPr>
        </p:nvSpPr>
        <p:spPr>
          <a:xfrm>
            <a:off x="4533898" y="5646677"/>
            <a:ext cx="41529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1" name="Google Shape;961;p137"/>
          <p:cNvSpPr txBox="1">
            <a:spLocks noGrp="1"/>
          </p:cNvSpPr>
          <p:nvPr>
            <p:ph type="body" idx="6"/>
          </p:nvPr>
        </p:nvSpPr>
        <p:spPr>
          <a:xfrm>
            <a:off x="304800" y="5646677"/>
            <a:ext cx="4159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2" name="Google Shape;962;p137"/>
          <p:cNvSpPr txBox="1">
            <a:spLocks noGrp="1"/>
          </p:cNvSpPr>
          <p:nvPr>
            <p:ph type="body" idx="7"/>
          </p:nvPr>
        </p:nvSpPr>
        <p:spPr>
          <a:xfrm>
            <a:off x="4530722" y="3354831"/>
            <a:ext cx="4156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3" name="Google Shape;963;p137"/>
          <p:cNvSpPr txBox="1">
            <a:spLocks noGrp="1"/>
          </p:cNvSpPr>
          <p:nvPr>
            <p:ph type="body" idx="8"/>
          </p:nvPr>
        </p:nvSpPr>
        <p:spPr>
          <a:xfrm>
            <a:off x="304801" y="3354831"/>
            <a:ext cx="4159200" cy="479400"/>
          </a:xfrm>
          <a:prstGeom prst="rect">
            <a:avLst/>
          </a:prstGeom>
          <a:solidFill>
            <a:srgbClr val="FFFFFF">
              <a:alpha val="48630"/>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64" name="Google Shape;964;p13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65" name="Google Shape;965;p13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966"/>
        <p:cNvGrpSpPr/>
        <p:nvPr/>
      </p:nvGrpSpPr>
      <p:grpSpPr>
        <a:xfrm>
          <a:off x="0" y="0"/>
          <a:ext cx="0" cy="0"/>
          <a:chOff x="0" y="0"/>
          <a:chExt cx="0" cy="0"/>
        </a:xfrm>
      </p:grpSpPr>
      <p:sp>
        <p:nvSpPr>
          <p:cNvPr id="967" name="Google Shape;967;p138"/>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8" name="Google Shape;968;p138"/>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69" name="Google Shape;969;p138"/>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0" name="Google Shape;970;p138"/>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1" name="Google Shape;971;p138"/>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2" name="Google Shape;972;p138"/>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3" name="Google Shape;973;p138"/>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8"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974" name="Google Shape;974;p138"/>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5" name="Google Shape;975;p138"/>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76" name="Google Shape;976;p138"/>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977" name="Google Shape;977;p138"/>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978" name="Google Shape;978;p138"/>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979" name="Google Shape;979;p138"/>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0" name="Google Shape;980;p138"/>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981" name="Google Shape;981;p138"/>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982" name="Google Shape;982;p138"/>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108"/>
        <p:cNvGrpSpPr/>
        <p:nvPr/>
      </p:nvGrpSpPr>
      <p:grpSpPr>
        <a:xfrm>
          <a:off x="0" y="0"/>
          <a:ext cx="0" cy="0"/>
          <a:chOff x="0" y="0"/>
          <a:chExt cx="0" cy="0"/>
        </a:xfrm>
      </p:grpSpPr>
      <p:sp>
        <p:nvSpPr>
          <p:cNvPr id="109" name="Google Shape;109;p15"/>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558800" marR="0" lvl="0" indent="-2159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16"/>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2" name="Google Shape;112;p1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
        <p:cNvGrpSpPr/>
        <p:nvPr/>
      </p:nvGrpSpPr>
      <p:grpSpPr>
        <a:xfrm>
          <a:off x="0" y="0"/>
          <a:ext cx="0" cy="0"/>
          <a:chOff x="0" y="0"/>
          <a:chExt cx="0" cy="0"/>
        </a:xfrm>
      </p:grpSpPr>
      <p:sp>
        <p:nvSpPr>
          <p:cNvPr id="126" name="Google Shape;126;p19"/>
          <p:cNvSpPr txBox="1">
            <a:spLocks noGrp="1"/>
          </p:cNvSpPr>
          <p:nvPr>
            <p:ph type="title"/>
          </p:nvPr>
        </p:nvSpPr>
        <p:spPr>
          <a:xfrm>
            <a:off x="304800" y="279396"/>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27" name="Google Shape;127;p19"/>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Google Shape;128;p19"/>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9" name="Google Shape;129;p1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132"/>
        <p:cNvGrpSpPr/>
        <p:nvPr/>
      </p:nvGrpSpPr>
      <p:grpSpPr>
        <a:xfrm>
          <a:off x="0" y="0"/>
          <a:ext cx="0" cy="0"/>
          <a:chOff x="0" y="0"/>
          <a:chExt cx="0" cy="0"/>
        </a:xfrm>
      </p:grpSpPr>
      <p:sp>
        <p:nvSpPr>
          <p:cNvPr id="133" name="Google Shape;133;p20"/>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4" name="Google Shape;134;p20"/>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35" name="Google Shape;135;p20"/>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6" name="Google Shape;136;p20"/>
          <p:cNvSpPr txBox="1">
            <a:spLocks noGrp="1"/>
          </p:cNvSpPr>
          <p:nvPr>
            <p:ph type="body" idx="3"/>
          </p:nvPr>
        </p:nvSpPr>
        <p:spPr>
          <a:xfrm>
            <a:off x="4673600" y="5646676"/>
            <a:ext cx="40131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Google Shape;137;p2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0" name="Google Shape;20;p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 name="Google Shape;21;p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 name="Google Shape;22;p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139"/>
        <p:cNvGrpSpPr/>
        <p:nvPr/>
      </p:nvGrpSpPr>
      <p:grpSpPr>
        <a:xfrm>
          <a:off x="0" y="0"/>
          <a:ext cx="0" cy="0"/>
          <a:chOff x="0" y="0"/>
          <a:chExt cx="0" cy="0"/>
        </a:xfrm>
      </p:grpSpPr>
      <p:sp>
        <p:nvSpPr>
          <p:cNvPr id="140" name="Google Shape;140;p21"/>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1" name="Google Shape;141;p21"/>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2" name="Google Shape;142;p21"/>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43" name="Google Shape;143;p21"/>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4" name="Google Shape;144;p21"/>
          <p:cNvSpPr txBox="1">
            <a:spLocks noGrp="1"/>
          </p:cNvSpPr>
          <p:nvPr>
            <p:ph type="body" idx="4"/>
          </p:nvPr>
        </p:nvSpPr>
        <p:spPr>
          <a:xfrm>
            <a:off x="4673600" y="5646676"/>
            <a:ext cx="4057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5" name="Google Shape;145;p21"/>
          <p:cNvSpPr txBox="1">
            <a:spLocks noGrp="1"/>
          </p:cNvSpPr>
          <p:nvPr>
            <p:ph type="body" idx="5"/>
          </p:nvPr>
        </p:nvSpPr>
        <p:spPr>
          <a:xfrm>
            <a:off x="4673600" y="3354830"/>
            <a:ext cx="40131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6" name="Google Shape;146;p2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148"/>
        <p:cNvGrpSpPr/>
        <p:nvPr/>
      </p:nvGrpSpPr>
      <p:grpSpPr>
        <a:xfrm>
          <a:off x="0" y="0"/>
          <a:ext cx="0" cy="0"/>
          <a:chOff x="0" y="0"/>
          <a:chExt cx="0" cy="0"/>
        </a:xfrm>
      </p:grpSpPr>
      <p:sp>
        <p:nvSpPr>
          <p:cNvPr id="149" name="Google Shape;149;p22"/>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0" name="Google Shape;150;p22"/>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51" name="Google Shape;151;p22"/>
          <p:cNvSpPr txBox="1">
            <a:spLocks noGrp="1"/>
          </p:cNvSpPr>
          <p:nvPr>
            <p:ph type="body" idx="1"/>
          </p:nvPr>
        </p:nvSpPr>
        <p:spPr>
          <a:xfrm>
            <a:off x="4683119" y="5646676"/>
            <a:ext cx="4003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22"/>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3" name="Google Shape;153;p22"/>
          <p:cNvSpPr txBox="1">
            <a:spLocks noGrp="1"/>
          </p:cNvSpPr>
          <p:nvPr>
            <p:ph type="body" idx="4"/>
          </p:nvPr>
        </p:nvSpPr>
        <p:spPr>
          <a:xfrm>
            <a:off x="304800" y="5646676"/>
            <a:ext cx="42258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Google Shape;154;p2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156"/>
        <p:cNvGrpSpPr/>
        <p:nvPr/>
      </p:nvGrpSpPr>
      <p:grpSpPr>
        <a:xfrm>
          <a:off x="0" y="0"/>
          <a:ext cx="0" cy="0"/>
          <a:chOff x="0" y="0"/>
          <a:chExt cx="0" cy="0"/>
        </a:xfrm>
      </p:grpSpPr>
      <p:sp>
        <p:nvSpPr>
          <p:cNvPr id="157" name="Google Shape;157;p23"/>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8" name="Google Shape;158;p23"/>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9" name="Google Shape;159;p23"/>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0" name="Google Shape;160;p23"/>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61" name="Google Shape;161;p23"/>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62" name="Google Shape;162;p23"/>
          <p:cNvSpPr txBox="1">
            <a:spLocks noGrp="1"/>
          </p:cNvSpPr>
          <p:nvPr>
            <p:ph type="body" idx="1"/>
          </p:nvPr>
        </p:nvSpPr>
        <p:spPr>
          <a:xfrm>
            <a:off x="4533898" y="5646676"/>
            <a:ext cx="41529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3" name="Google Shape;163;p23"/>
          <p:cNvSpPr txBox="1">
            <a:spLocks noGrp="1"/>
          </p:cNvSpPr>
          <p:nvPr>
            <p:ph type="body" idx="6"/>
          </p:nvPr>
        </p:nvSpPr>
        <p:spPr>
          <a:xfrm>
            <a:off x="304800" y="5646676"/>
            <a:ext cx="4159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Google Shape;164;p23"/>
          <p:cNvSpPr txBox="1">
            <a:spLocks noGrp="1"/>
          </p:cNvSpPr>
          <p:nvPr>
            <p:ph type="body" idx="7"/>
          </p:nvPr>
        </p:nvSpPr>
        <p:spPr>
          <a:xfrm>
            <a:off x="4530721" y="3354830"/>
            <a:ext cx="4156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Google Shape;165;p23"/>
          <p:cNvSpPr txBox="1">
            <a:spLocks noGrp="1"/>
          </p:cNvSpPr>
          <p:nvPr>
            <p:ph type="body" idx="8"/>
          </p:nvPr>
        </p:nvSpPr>
        <p:spPr>
          <a:xfrm>
            <a:off x="304801" y="3354830"/>
            <a:ext cx="4159200" cy="479400"/>
          </a:xfrm>
          <a:prstGeom prst="rect">
            <a:avLst/>
          </a:prstGeom>
          <a:solidFill>
            <a:srgbClr val="FFFFFF">
              <a:alpha val="47058"/>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Google Shape;166;p2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171"/>
        <p:cNvGrpSpPr/>
        <p:nvPr/>
      </p:nvGrpSpPr>
      <p:grpSpPr>
        <a:xfrm>
          <a:off x="0" y="0"/>
          <a:ext cx="0" cy="0"/>
          <a:chOff x="0" y="0"/>
          <a:chExt cx="0" cy="0"/>
        </a:xfrm>
      </p:grpSpPr>
      <p:sp>
        <p:nvSpPr>
          <p:cNvPr id="172" name="Google Shape;172;p25"/>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3" name="Google Shape;173;p2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4" name="Google Shape;174;p25"/>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Google Shape;175;p25"/>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76" name="Google Shape;176;p2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177" name="Google Shape;177;p2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178"/>
        <p:cNvGrpSpPr/>
        <p:nvPr/>
      </p:nvGrpSpPr>
      <p:grpSpPr>
        <a:xfrm>
          <a:off x="0" y="0"/>
          <a:ext cx="0" cy="0"/>
          <a:chOff x="0" y="0"/>
          <a:chExt cx="0" cy="0"/>
        </a:xfrm>
      </p:grpSpPr>
      <p:sp>
        <p:nvSpPr>
          <p:cNvPr id="179" name="Google Shape;179;p26"/>
          <p:cNvSpPr/>
          <p:nvPr/>
        </p:nvSpPr>
        <p:spPr>
          <a:xfrm>
            <a:off x="0" y="0"/>
            <a:ext cx="9144000" cy="6858000"/>
          </a:xfrm>
          <a:prstGeom prst="rect">
            <a:avLst/>
          </a:prstGeom>
          <a:solidFill>
            <a:srgbClr val="1C9963"/>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0" name="Google Shape;180;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1" name="Google Shape;181;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2" name="Google Shape;182;p26"/>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3" name="Google Shape;183;p26"/>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4" name="Google Shape;184;p26"/>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85" name="Google Shape;185;p26"/>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86"/>
        <p:cNvGrpSpPr/>
        <p:nvPr/>
      </p:nvGrpSpPr>
      <p:grpSpPr>
        <a:xfrm>
          <a:off x="0" y="0"/>
          <a:ext cx="0" cy="0"/>
          <a:chOff x="0" y="0"/>
          <a:chExt cx="0" cy="0"/>
        </a:xfrm>
      </p:grpSpPr>
      <p:sp>
        <p:nvSpPr>
          <p:cNvPr id="187" name="Google Shape;187;p27"/>
          <p:cNvSpPr/>
          <p:nvPr/>
        </p:nvSpPr>
        <p:spPr>
          <a:xfrm>
            <a:off x="0" y="0"/>
            <a:ext cx="9144000" cy="6858000"/>
          </a:xfrm>
          <a:prstGeom prst="rect">
            <a:avLst/>
          </a:prstGeom>
          <a:solidFill>
            <a:srgbClr val="A9B0AC"/>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88" name="Google Shape;188;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89" name="Google Shape;189;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0" name="Google Shape;190;p27"/>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1" name="Google Shape;191;p27"/>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2" name="Google Shape;192;p27"/>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193" name="Google Shape;193;p27"/>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4"/>
        <p:cNvGrpSpPr/>
        <p:nvPr/>
      </p:nvGrpSpPr>
      <p:grpSpPr>
        <a:xfrm>
          <a:off x="0" y="0"/>
          <a:ext cx="0" cy="0"/>
          <a:chOff x="0" y="0"/>
          <a:chExt cx="0" cy="0"/>
        </a:xfrm>
      </p:grpSpPr>
      <p:sp>
        <p:nvSpPr>
          <p:cNvPr id="195" name="Google Shape;195;p28"/>
          <p:cNvSpPr/>
          <p:nvPr/>
        </p:nvSpPr>
        <p:spPr>
          <a:xfrm>
            <a:off x="0" y="0"/>
            <a:ext cx="9144000" cy="6858000"/>
          </a:xfrm>
          <a:prstGeom prst="rect">
            <a:avLst/>
          </a:prstGeom>
          <a:solidFill>
            <a:srgbClr val="464646"/>
          </a:soli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196" name="Google Shape;196;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7" name="Google Shape;197;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8" name="Google Shape;198;p28"/>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199" name="Google Shape;199;p28"/>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00" name="Google Shape;200;p28"/>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201" name="Google Shape;201;p28"/>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202"/>
        <p:cNvGrpSpPr/>
        <p:nvPr/>
      </p:nvGrpSpPr>
      <p:grpSpPr>
        <a:xfrm>
          <a:off x="0" y="0"/>
          <a:ext cx="0" cy="0"/>
          <a:chOff x="0" y="0"/>
          <a:chExt cx="0" cy="0"/>
        </a:xfrm>
      </p:grpSpPr>
      <p:sp>
        <p:nvSpPr>
          <p:cNvPr id="203" name="Google Shape;203;p29"/>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04" name="Google Shape;204;p29"/>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5" name="Google Shape;205;p29"/>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206" name="Google Shape;206;p29"/>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207" name="Google Shape;207;p29"/>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0" name="Google Shape;210;p30"/>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1" name="Google Shape;211;p30"/>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2" name="Google Shape;212;p30"/>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13" name="Google Shape;213;p30"/>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14" name="Google Shape;214;p3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15" name="Google Shape;215;p3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16" name="Google Shape;216;p30">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217"/>
        <p:cNvGrpSpPr/>
        <p:nvPr/>
      </p:nvGrpSpPr>
      <p:grpSpPr>
        <a:xfrm>
          <a:off x="0" y="0"/>
          <a:ext cx="0" cy="0"/>
          <a:chOff x="0" y="0"/>
          <a:chExt cx="0" cy="0"/>
        </a:xfrm>
      </p:grpSpPr>
      <p:sp>
        <p:nvSpPr>
          <p:cNvPr id="218" name="Google Shape;218;p31"/>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19" name="Google Shape;219;p31"/>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0" name="Google Shape;220;p31"/>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1" name="Google Shape;221;p31"/>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215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2" name="Google Shape;222;p31"/>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1" name="Google Shape;31;p4"/>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2" name="Google Shape;32;p4"/>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223"/>
        <p:cNvGrpSpPr/>
        <p:nvPr/>
      </p:nvGrpSpPr>
      <p:grpSpPr>
        <a:xfrm>
          <a:off x="0" y="0"/>
          <a:ext cx="0" cy="0"/>
          <a:chOff x="0" y="0"/>
          <a:chExt cx="0" cy="0"/>
        </a:xfrm>
      </p:grpSpPr>
      <p:sp>
        <p:nvSpPr>
          <p:cNvPr id="224" name="Google Shape;224;p32"/>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25" name="Google Shape;225;p32"/>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26" name="Google Shape;226;p32"/>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27" name="Google Shape;227;p32"/>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2667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28" name="Google Shape;228;p32"/>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229"/>
        <p:cNvGrpSpPr/>
        <p:nvPr/>
      </p:nvGrpSpPr>
      <p:grpSpPr>
        <a:xfrm>
          <a:off x="0" y="0"/>
          <a:ext cx="0" cy="0"/>
          <a:chOff x="0" y="0"/>
          <a:chExt cx="0" cy="0"/>
        </a:xfrm>
      </p:grpSpPr>
      <p:sp>
        <p:nvSpPr>
          <p:cNvPr id="230" name="Google Shape;230;p3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1" name="Google Shape;231;p3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2" name="Google Shape;232;p3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3" name="Google Shape;233;p3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234"/>
        <p:cNvGrpSpPr/>
        <p:nvPr/>
      </p:nvGrpSpPr>
      <p:grpSpPr>
        <a:xfrm>
          <a:off x="0" y="0"/>
          <a:ext cx="0" cy="0"/>
          <a:chOff x="0" y="0"/>
          <a:chExt cx="0" cy="0"/>
        </a:xfrm>
      </p:grpSpPr>
      <p:sp>
        <p:nvSpPr>
          <p:cNvPr id="235" name="Google Shape;235;p34"/>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Google Shape;236;p3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37" name="Google Shape;237;p3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38" name="Google Shape;238;p3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39" name="Google Shape;239;p34"/>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240"/>
        <p:cNvGrpSpPr/>
        <p:nvPr/>
      </p:nvGrpSpPr>
      <p:grpSpPr>
        <a:xfrm>
          <a:off x="0" y="0"/>
          <a:ext cx="0" cy="0"/>
          <a:chOff x="0" y="0"/>
          <a:chExt cx="0" cy="0"/>
        </a:xfrm>
      </p:grpSpPr>
      <p:sp>
        <p:nvSpPr>
          <p:cNvPr id="241" name="Google Shape;241;p35"/>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Google Shape;242;p35"/>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43" name="Google Shape;243;p3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44" name="Google Shape;244;p3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246"/>
        <p:cNvGrpSpPr/>
        <p:nvPr/>
      </p:nvGrpSpPr>
      <p:grpSpPr>
        <a:xfrm>
          <a:off x="0" y="0"/>
          <a:ext cx="0" cy="0"/>
          <a:chOff x="0" y="0"/>
          <a:chExt cx="0" cy="0"/>
        </a:xfrm>
      </p:grpSpPr>
      <p:sp>
        <p:nvSpPr>
          <p:cNvPr id="247" name="Google Shape;247;p3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248" name="Google Shape;248;p3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49" name="Google Shape;249;p36"/>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50" name="Google Shape;250;p36"/>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Google Shape;251;p36"/>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Google Shape;252;p36"/>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Google Shape;253;p36"/>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Google Shape;254;p36"/>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Google Shape;255;p36"/>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Google Shape;256;p36"/>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Google Shape;257;p36"/>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Google Shape;258;p36"/>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Google Shape;259;p36"/>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Google Shape;260;p36"/>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Google Shape;261;p36"/>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262" name="Google Shape;262;p36"/>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263"/>
        <p:cNvGrpSpPr/>
        <p:nvPr/>
      </p:nvGrpSpPr>
      <p:grpSpPr>
        <a:xfrm>
          <a:off x="0" y="0"/>
          <a:ext cx="0" cy="0"/>
          <a:chOff x="0" y="0"/>
          <a:chExt cx="0" cy="0"/>
        </a:xfrm>
      </p:grpSpPr>
      <p:sp>
        <p:nvSpPr>
          <p:cNvPr id="264" name="Google Shape;264;p37"/>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2032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158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1143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1270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14600" marR="0" lvl="5"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sp>
        <p:nvSpPr>
          <p:cNvPr id="266" name="Google Shape;266;p38"/>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67" name="Google Shape;267;p3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68" name="Google Shape;268;p3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69" name="Google Shape;269;p3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270"/>
        <p:cNvGrpSpPr/>
        <p:nvPr/>
      </p:nvGrpSpPr>
      <p:grpSpPr>
        <a:xfrm>
          <a:off x="0" y="0"/>
          <a:ext cx="0" cy="0"/>
          <a:chOff x="0" y="0"/>
          <a:chExt cx="0" cy="0"/>
        </a:xfrm>
      </p:grpSpPr>
      <p:sp>
        <p:nvSpPr>
          <p:cNvPr id="271" name="Google Shape;271;p3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2" name="Google Shape;272;p3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3" name="Google Shape;273;p3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274"/>
        <p:cNvGrpSpPr/>
        <p:nvPr/>
      </p:nvGrpSpPr>
      <p:grpSpPr>
        <a:xfrm>
          <a:off x="0" y="0"/>
          <a:ext cx="0" cy="0"/>
          <a:chOff x="0" y="0"/>
          <a:chExt cx="0" cy="0"/>
        </a:xfrm>
      </p:grpSpPr>
      <p:sp>
        <p:nvSpPr>
          <p:cNvPr id="275" name="Google Shape;275;p40"/>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76" name="Google Shape;276;p4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Lucida Sans"/>
                <a:ea typeface="Lucida Sans"/>
                <a:cs typeface="Lucida Sans"/>
                <a:sym typeface="Lucida Sans"/>
              </a:rPr>
              <a:t>‹#›</a:t>
            </a:fld>
            <a:r>
              <a:rPr lang="en-US" sz="1000" b="0" i="0" u="none" strike="noStrike" cap="none">
                <a:solidFill>
                  <a:schemeClr val="lt1"/>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77" name="Google Shape;277;p40"/>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278" name="Google Shape;278;p40"/>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279"/>
        <p:cNvGrpSpPr/>
        <p:nvPr/>
      </p:nvGrpSpPr>
      <p:grpSpPr>
        <a:xfrm>
          <a:off x="0" y="0"/>
          <a:ext cx="0" cy="0"/>
          <a:chOff x="0" y="0"/>
          <a:chExt cx="0" cy="0"/>
        </a:xfrm>
      </p:grpSpPr>
      <p:sp>
        <p:nvSpPr>
          <p:cNvPr id="280" name="Google Shape;280;p41"/>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1" name="Google Shape;281;p41"/>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pic>
        <p:nvPicPr>
          <p:cNvPr id="282" name="Google Shape;282;p41"/>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283" name="Google Shape;283;p41"/>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39" name="Google Shape;39;p5"/>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0" name="Google Shape;40;p5"/>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4"/>
        <p:cNvGrpSpPr/>
        <p:nvPr/>
      </p:nvGrpSpPr>
      <p:grpSpPr>
        <a:xfrm>
          <a:off x="0" y="0"/>
          <a:ext cx="0" cy="0"/>
          <a:chOff x="0" y="0"/>
          <a:chExt cx="0" cy="0"/>
        </a:xfrm>
      </p:grpSpPr>
      <p:sp>
        <p:nvSpPr>
          <p:cNvPr id="285" name="Google Shape;285;p42"/>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86" name="Google Shape;286;p42"/>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7" name="Google Shape;287;p42"/>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8" name="Google Shape;288;p4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89" name="Google Shape;289;p4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
        <p:nvSpPr>
          <p:cNvPr id="290" name="Google Shape;290;p42">
            <a:hlinkClick r:id="rId2"/>
          </p:cNvPr>
          <p:cNvSpPr/>
          <p:nvPr/>
        </p:nvSpPr>
        <p:spPr>
          <a:xfrm>
            <a:off x="3542586" y="6519775"/>
            <a:ext cx="1906800" cy="175500"/>
          </a:xfrm>
          <a:prstGeom prst="rect">
            <a:avLst/>
          </a:prstGeom>
          <a:no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291"/>
        <p:cNvGrpSpPr/>
        <p:nvPr/>
      </p:nvGrpSpPr>
      <p:grpSpPr>
        <a:xfrm>
          <a:off x="0" y="0"/>
          <a:ext cx="0" cy="0"/>
          <a:chOff x="0" y="0"/>
          <a:chExt cx="0" cy="0"/>
        </a:xfrm>
      </p:grpSpPr>
      <p:sp>
        <p:nvSpPr>
          <p:cNvPr id="292" name="Google Shape;292;p43"/>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43"/>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294" name="Google Shape;294;p43"/>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5" name="Google Shape;295;p43"/>
          <p:cNvSpPr txBox="1">
            <a:spLocks noGrp="1"/>
          </p:cNvSpPr>
          <p:nvPr>
            <p:ph type="body" idx="3"/>
          </p:nvPr>
        </p:nvSpPr>
        <p:spPr>
          <a:xfrm>
            <a:off x="4673600" y="5646677"/>
            <a:ext cx="40131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Google Shape;296;p4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297" name="Google Shape;297;p4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298"/>
        <p:cNvGrpSpPr/>
        <p:nvPr/>
      </p:nvGrpSpPr>
      <p:grpSpPr>
        <a:xfrm>
          <a:off x="0" y="0"/>
          <a:ext cx="0" cy="0"/>
          <a:chOff x="0" y="0"/>
          <a:chExt cx="0" cy="0"/>
        </a:xfrm>
      </p:grpSpPr>
      <p:sp>
        <p:nvSpPr>
          <p:cNvPr id="299" name="Google Shape;299;p44"/>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0" name="Google Shape;300;p44"/>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1" name="Google Shape;301;p44"/>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02" name="Google Shape;302;p44"/>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3" name="Google Shape;303;p44"/>
          <p:cNvSpPr txBox="1">
            <a:spLocks noGrp="1"/>
          </p:cNvSpPr>
          <p:nvPr>
            <p:ph type="body" idx="4"/>
          </p:nvPr>
        </p:nvSpPr>
        <p:spPr>
          <a:xfrm>
            <a:off x="4673600" y="5646677"/>
            <a:ext cx="4057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4" name="Google Shape;304;p44"/>
          <p:cNvSpPr txBox="1">
            <a:spLocks noGrp="1"/>
          </p:cNvSpPr>
          <p:nvPr>
            <p:ph type="body" idx="5"/>
          </p:nvPr>
        </p:nvSpPr>
        <p:spPr>
          <a:xfrm>
            <a:off x="4673600" y="3354831"/>
            <a:ext cx="40131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Google Shape;305;p4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06" name="Google Shape;306;p4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307"/>
        <p:cNvGrpSpPr/>
        <p:nvPr/>
      </p:nvGrpSpPr>
      <p:grpSpPr>
        <a:xfrm>
          <a:off x="0" y="0"/>
          <a:ext cx="0" cy="0"/>
          <a:chOff x="0" y="0"/>
          <a:chExt cx="0" cy="0"/>
        </a:xfrm>
      </p:grpSpPr>
      <p:sp>
        <p:nvSpPr>
          <p:cNvPr id="308" name="Google Shape;308;p45"/>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9" name="Google Shape;309;p45"/>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10" name="Google Shape;310;p45"/>
          <p:cNvSpPr txBox="1">
            <a:spLocks noGrp="1"/>
          </p:cNvSpPr>
          <p:nvPr>
            <p:ph type="body" idx="1"/>
          </p:nvPr>
        </p:nvSpPr>
        <p:spPr>
          <a:xfrm>
            <a:off x="4683120" y="5646677"/>
            <a:ext cx="4003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Google Shape;311;p45"/>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2" name="Google Shape;312;p45"/>
          <p:cNvSpPr txBox="1">
            <a:spLocks noGrp="1"/>
          </p:cNvSpPr>
          <p:nvPr>
            <p:ph type="body" idx="4"/>
          </p:nvPr>
        </p:nvSpPr>
        <p:spPr>
          <a:xfrm>
            <a:off x="304800" y="5646677"/>
            <a:ext cx="42258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3" name="Google Shape;313;p4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14" name="Google Shape;314;p4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315"/>
        <p:cNvGrpSpPr/>
        <p:nvPr/>
      </p:nvGrpSpPr>
      <p:grpSpPr>
        <a:xfrm>
          <a:off x="0" y="0"/>
          <a:ext cx="0" cy="0"/>
          <a:chOff x="0" y="0"/>
          <a:chExt cx="0" cy="0"/>
        </a:xfrm>
      </p:grpSpPr>
      <p:sp>
        <p:nvSpPr>
          <p:cNvPr id="316" name="Google Shape;316;p46"/>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7" name="Google Shape;317;p46"/>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8" name="Google Shape;318;p46"/>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19" name="Google Shape;319;p46"/>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Lucida Sans"/>
                <a:ea typeface="Lucida Sans"/>
                <a:cs typeface="Lucida Sans"/>
                <a:sym typeface="Lucida Sans"/>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20" name="Google Shape;320;p46"/>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21" name="Google Shape;321;p46"/>
          <p:cNvSpPr txBox="1">
            <a:spLocks noGrp="1"/>
          </p:cNvSpPr>
          <p:nvPr>
            <p:ph type="body" idx="1"/>
          </p:nvPr>
        </p:nvSpPr>
        <p:spPr>
          <a:xfrm>
            <a:off x="4533898" y="5646677"/>
            <a:ext cx="41529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2" name="Google Shape;322;p46"/>
          <p:cNvSpPr txBox="1">
            <a:spLocks noGrp="1"/>
          </p:cNvSpPr>
          <p:nvPr>
            <p:ph type="body" idx="6"/>
          </p:nvPr>
        </p:nvSpPr>
        <p:spPr>
          <a:xfrm>
            <a:off x="304800" y="5646677"/>
            <a:ext cx="4159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3" name="Google Shape;323;p46"/>
          <p:cNvSpPr txBox="1">
            <a:spLocks noGrp="1"/>
          </p:cNvSpPr>
          <p:nvPr>
            <p:ph type="body" idx="7"/>
          </p:nvPr>
        </p:nvSpPr>
        <p:spPr>
          <a:xfrm>
            <a:off x="4530722" y="3354831"/>
            <a:ext cx="4156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4" name="Google Shape;324;p46"/>
          <p:cNvSpPr txBox="1">
            <a:spLocks noGrp="1"/>
          </p:cNvSpPr>
          <p:nvPr>
            <p:ph type="body" idx="8"/>
          </p:nvPr>
        </p:nvSpPr>
        <p:spPr>
          <a:xfrm>
            <a:off x="304801" y="3354831"/>
            <a:ext cx="4159200" cy="479400"/>
          </a:xfrm>
          <a:prstGeom prst="rect">
            <a:avLst/>
          </a:prstGeom>
          <a:solidFill>
            <a:srgbClr val="FFFFFF">
              <a:alpha val="48235"/>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25" name="Google Shape;325;p4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26" name="Google Shape;326;p4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327"/>
        <p:cNvGrpSpPr/>
        <p:nvPr/>
      </p:nvGrpSpPr>
      <p:grpSpPr>
        <a:xfrm>
          <a:off x="0" y="0"/>
          <a:ext cx="0" cy="0"/>
          <a:chOff x="0" y="0"/>
          <a:chExt cx="0" cy="0"/>
        </a:xfrm>
      </p:grpSpPr>
      <p:sp>
        <p:nvSpPr>
          <p:cNvPr id="328" name="Google Shape;328;p47"/>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29" name="Google Shape;329;p47"/>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0" name="Google Shape;330;p47"/>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1" name="Google Shape;331;p47"/>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2" name="Google Shape;332;p47"/>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3" name="Google Shape;333;p47"/>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4" name="Google Shape;334;p47"/>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Lucida Sans"/>
                <a:ea typeface="Lucida Sans"/>
                <a:cs typeface="Lucida Sans"/>
                <a:sym typeface="Lucida Sans"/>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335" name="Google Shape;335;p47"/>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6" name="Google Shape;336;p47"/>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337" name="Google Shape;337;p47"/>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338" name="Google Shape;338;p47"/>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Lucida Sans"/>
                <a:ea typeface="Lucida Sans"/>
                <a:cs typeface="Lucida Sans"/>
                <a:sym typeface="Lucida Sans"/>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339" name="Google Shape;339;p47"/>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340" name="Google Shape;340;p47"/>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1" name="Google Shape;341;p47"/>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342" name="Google Shape;342;p47"/>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Lucida Sans"/>
                <a:ea typeface="Lucida Sans"/>
                <a:cs typeface="Lucida Sans"/>
                <a:sym typeface="Lucida Sans"/>
              </a:defRPr>
            </a:lvl9pPr>
          </a:lstStyle>
          <a:p>
            <a:pPr marL="0" lvl="0" indent="0" algn="ctr" rtl="0">
              <a:spcBef>
                <a:spcPts val="0"/>
              </a:spcBef>
              <a:spcAft>
                <a:spcPts val="0"/>
              </a:spcAft>
              <a:buNone/>
            </a:pPr>
            <a:fld id="{00000000-1234-1234-1234-123412341234}" type="slidenum">
              <a:rPr lang="en-US"/>
              <a:t>‹#›</a:t>
            </a:fld>
            <a:endParaRPr/>
          </a:p>
        </p:txBody>
      </p:sp>
      <p:sp>
        <p:nvSpPr>
          <p:cNvPr id="343" name="Google Shape;343;p47"/>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347"/>
        <p:cNvGrpSpPr/>
        <p:nvPr/>
      </p:nvGrpSpPr>
      <p:grpSpPr>
        <a:xfrm>
          <a:off x="0" y="0"/>
          <a:ext cx="0" cy="0"/>
          <a:chOff x="0" y="0"/>
          <a:chExt cx="0" cy="0"/>
        </a:xfrm>
      </p:grpSpPr>
      <p:sp>
        <p:nvSpPr>
          <p:cNvPr id="348" name="Google Shape;348;p49"/>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9" name="Google Shape;349;p49"/>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0" name="Google Shape;350;p49"/>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Google Shape;351;p49"/>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52" name="Google Shape;352;p4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53" name="Google Shape;353;p4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354"/>
        <p:cNvGrpSpPr/>
        <p:nvPr/>
      </p:nvGrpSpPr>
      <p:grpSpPr>
        <a:xfrm>
          <a:off x="0" y="0"/>
          <a:ext cx="0" cy="0"/>
          <a:chOff x="0" y="0"/>
          <a:chExt cx="0" cy="0"/>
        </a:xfrm>
      </p:grpSpPr>
      <p:sp>
        <p:nvSpPr>
          <p:cNvPr id="355" name="Google Shape;355;p50"/>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56" name="Google Shape;356;p50"/>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57" name="Google Shape;357;p5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58" name="Google Shape;358;p50"/>
          <p:cNvPicPr preferRelativeResize="0"/>
          <p:nvPr/>
        </p:nvPicPr>
        <p:blipFill rotWithShape="1">
          <a:blip r:embed="rId2">
            <a:alphaModFix/>
          </a:blip>
          <a:srcRect/>
          <a:stretch/>
        </p:blipFill>
        <p:spPr>
          <a:xfrm>
            <a:off x="304801" y="394130"/>
            <a:ext cx="2235200" cy="210147"/>
          </a:xfrm>
          <a:prstGeom prst="rect">
            <a:avLst/>
          </a:prstGeom>
          <a:noFill/>
          <a:ln>
            <a:noFill/>
          </a:ln>
        </p:spPr>
      </p:pic>
      <p:pic>
        <p:nvPicPr>
          <p:cNvPr id="359" name="Google Shape;359;p50"/>
          <p:cNvPicPr preferRelativeResize="0"/>
          <p:nvPr/>
        </p:nvPicPr>
        <p:blipFill rotWithShape="1">
          <a:blip r:embed="rId3">
            <a:alphaModFix/>
          </a:blip>
          <a:srcRect/>
          <a:stretch/>
        </p:blipFill>
        <p:spPr>
          <a:xfrm>
            <a:off x="304800" y="5840889"/>
            <a:ext cx="1313901" cy="508000"/>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360"/>
        <p:cNvGrpSpPr/>
        <p:nvPr/>
      </p:nvGrpSpPr>
      <p:grpSpPr>
        <a:xfrm>
          <a:off x="0" y="0"/>
          <a:ext cx="0" cy="0"/>
          <a:chOff x="0" y="0"/>
          <a:chExt cx="0" cy="0"/>
        </a:xfrm>
      </p:grpSpPr>
      <p:sp>
        <p:nvSpPr>
          <p:cNvPr id="361" name="Google Shape;361;p51"/>
          <p:cNvSpPr/>
          <p:nvPr/>
        </p:nvSpPr>
        <p:spPr>
          <a:xfrm>
            <a:off x="0" y="0"/>
            <a:ext cx="9144000" cy="6858000"/>
          </a:xfrm>
          <a:prstGeom prst="rect">
            <a:avLst/>
          </a:prstGeom>
          <a:solidFill>
            <a:srgbClr val="1C9963"/>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62" name="Google Shape;362;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3" name="Google Shape;363;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4" name="Google Shape;364;p51"/>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5" name="Google Shape;365;p51"/>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66" name="Google Shape;366;p51"/>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67" name="Google Shape;367;p51"/>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368"/>
        <p:cNvGrpSpPr/>
        <p:nvPr/>
      </p:nvGrpSpPr>
      <p:grpSpPr>
        <a:xfrm>
          <a:off x="0" y="0"/>
          <a:ext cx="0" cy="0"/>
          <a:chOff x="0" y="0"/>
          <a:chExt cx="0" cy="0"/>
        </a:xfrm>
      </p:grpSpPr>
      <p:sp>
        <p:nvSpPr>
          <p:cNvPr id="369" name="Google Shape;369;p52"/>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0" name="Google Shape;370;p52"/>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1" name="Google Shape;371;p52"/>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2" name="Google Shape;372;p52"/>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3" name="Google Shape;373;p52"/>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374"/>
        <p:cNvGrpSpPr/>
        <p:nvPr/>
      </p:nvGrpSpPr>
      <p:grpSpPr>
        <a:xfrm>
          <a:off x="0" y="0"/>
          <a:ext cx="0" cy="0"/>
          <a:chOff x="0" y="0"/>
          <a:chExt cx="0" cy="0"/>
        </a:xfrm>
      </p:grpSpPr>
      <p:sp>
        <p:nvSpPr>
          <p:cNvPr id="375" name="Google Shape;375;p53"/>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76" name="Google Shape;376;p53"/>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77" name="Google Shape;377;p53"/>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8" name="Google Shape;378;p53"/>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79" name="Google Shape;379;p53"/>
          <p:cNvPicPr preferRelativeResize="0"/>
          <p:nvPr/>
        </p:nvPicPr>
        <p:blipFill rotWithShape="1">
          <a:blip r:embed="rId2">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80"/>
        <p:cNvGrpSpPr/>
        <p:nvPr/>
      </p:nvGrpSpPr>
      <p:grpSpPr>
        <a:xfrm>
          <a:off x="0" y="0"/>
          <a:ext cx="0" cy="0"/>
          <a:chOff x="0" y="0"/>
          <a:chExt cx="0" cy="0"/>
        </a:xfrm>
      </p:grpSpPr>
      <p:sp>
        <p:nvSpPr>
          <p:cNvPr id="381" name="Google Shape;381;p54"/>
          <p:cNvSpPr/>
          <p:nvPr/>
        </p:nvSpPr>
        <p:spPr>
          <a:xfrm>
            <a:off x="0" y="0"/>
            <a:ext cx="9144000" cy="6858000"/>
          </a:xfrm>
          <a:prstGeom prst="rect">
            <a:avLst/>
          </a:prstGeom>
          <a:solidFill>
            <a:srgbClr val="464646"/>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82" name="Google Shape;382;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3" name="Google Shape;383;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4" name="Google Shape;384;p54"/>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5" name="Google Shape;385;p54"/>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86" name="Google Shape;386;p54"/>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87" name="Google Shape;387;p54"/>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88"/>
        <p:cNvGrpSpPr/>
        <p:nvPr/>
      </p:nvGrpSpPr>
      <p:grpSpPr>
        <a:xfrm>
          <a:off x="0" y="0"/>
          <a:ext cx="0" cy="0"/>
          <a:chOff x="0" y="0"/>
          <a:chExt cx="0" cy="0"/>
        </a:xfrm>
      </p:grpSpPr>
      <p:sp>
        <p:nvSpPr>
          <p:cNvPr id="389" name="Google Shape;389;p55"/>
          <p:cNvSpPr/>
          <p:nvPr/>
        </p:nvSpPr>
        <p:spPr>
          <a:xfrm>
            <a:off x="0" y="0"/>
            <a:ext cx="9144000" cy="6858000"/>
          </a:xfrm>
          <a:prstGeom prst="rect">
            <a:avLst/>
          </a:prstGeom>
          <a:solidFill>
            <a:srgbClr val="A9B0AC"/>
          </a:solid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0" name="Google Shape;390;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1" name="Google Shape;391;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2" name="Google Shape;392;p5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3" name="Google Shape;393;p5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394" name="Google Shape;394;p5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395" name="Google Shape;395;p55"/>
          <p:cNvPicPr preferRelativeResize="0"/>
          <p:nvPr/>
        </p:nvPicPr>
        <p:blipFill rotWithShape="1">
          <a:blip r:embed="rId2">
            <a:alphaModFix/>
          </a:blip>
          <a:srcRect/>
          <a:stretch/>
        </p:blipFill>
        <p:spPr>
          <a:xfrm>
            <a:off x="304815" y="394130"/>
            <a:ext cx="2235200" cy="210147"/>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396"/>
        <p:cNvGrpSpPr/>
        <p:nvPr/>
      </p:nvGrpSpPr>
      <p:grpSpPr>
        <a:xfrm>
          <a:off x="0" y="0"/>
          <a:ext cx="0" cy="0"/>
          <a:chOff x="0" y="0"/>
          <a:chExt cx="0" cy="0"/>
        </a:xfrm>
      </p:grpSpPr>
      <p:sp>
        <p:nvSpPr>
          <p:cNvPr id="397" name="Google Shape;397;p56"/>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98" name="Google Shape;398;p5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9" name="Google Shape;399;p5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0" name="Google Shape;400;p56"/>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401"/>
        <p:cNvGrpSpPr/>
        <p:nvPr/>
      </p:nvGrpSpPr>
      <p:grpSpPr>
        <a:xfrm>
          <a:off x="0" y="0"/>
          <a:ext cx="0" cy="0"/>
          <a:chOff x="0" y="0"/>
          <a:chExt cx="0" cy="0"/>
        </a:xfrm>
      </p:grpSpPr>
      <p:sp>
        <p:nvSpPr>
          <p:cNvPr id="402" name="Google Shape;402;p57"/>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03" name="Google Shape;403;p5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04" name="Google Shape;404;p5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5" name="Google Shape;405;p5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06" name="Google Shape;406;p57"/>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407"/>
        <p:cNvGrpSpPr/>
        <p:nvPr/>
      </p:nvGrpSpPr>
      <p:grpSpPr>
        <a:xfrm>
          <a:off x="0" y="0"/>
          <a:ext cx="0" cy="0"/>
          <a:chOff x="0" y="0"/>
          <a:chExt cx="0" cy="0"/>
        </a:xfrm>
      </p:grpSpPr>
      <p:sp>
        <p:nvSpPr>
          <p:cNvPr id="408" name="Google Shape;408;p58"/>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9"/>
        <p:cNvGrpSpPr/>
        <p:nvPr/>
      </p:nvGrpSpPr>
      <p:grpSpPr>
        <a:xfrm>
          <a:off x="0" y="0"/>
          <a:ext cx="0" cy="0"/>
          <a:chOff x="0" y="0"/>
          <a:chExt cx="0" cy="0"/>
        </a:xfrm>
      </p:grpSpPr>
      <p:sp>
        <p:nvSpPr>
          <p:cNvPr id="410" name="Google Shape;410;p59"/>
          <p:cNvSpPr txBox="1">
            <a:spLocks noGrp="1"/>
          </p:cNvSpPr>
          <p:nvPr>
            <p:ph type="title"/>
          </p:nvPr>
        </p:nvSpPr>
        <p:spPr>
          <a:xfrm>
            <a:off x="304800" y="274637"/>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11" name="Google Shape;411;p5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2" name="Google Shape;412;p5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3" name="Google Shape;413;p59"/>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414"/>
        <p:cNvGrpSpPr/>
        <p:nvPr/>
      </p:nvGrpSpPr>
      <p:grpSpPr>
        <a:xfrm>
          <a:off x="0" y="0"/>
          <a:ext cx="0" cy="0"/>
          <a:chOff x="0" y="0"/>
          <a:chExt cx="0" cy="0"/>
        </a:xfrm>
      </p:grpSpPr>
      <p:sp>
        <p:nvSpPr>
          <p:cNvPr id="415" name="Google Shape;415;p60"/>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16" name="Google Shape;416;p60"/>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17" name="Google Shape;417;p60"/>
          <p:cNvPicPr preferRelativeResize="0"/>
          <p:nvPr/>
        </p:nvPicPr>
        <p:blipFill rotWithShape="1">
          <a:blip r:embed="rId2">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418"/>
        <p:cNvGrpSpPr/>
        <p:nvPr/>
      </p:nvGrpSpPr>
      <p:grpSpPr>
        <a:xfrm>
          <a:off x="0" y="0"/>
          <a:ext cx="0" cy="0"/>
          <a:chOff x="0" y="0"/>
          <a:chExt cx="0" cy="0"/>
        </a:xfrm>
      </p:grpSpPr>
      <p:sp>
        <p:nvSpPr>
          <p:cNvPr id="419" name="Google Shape;419;p61"/>
          <p:cNvSpPr/>
          <p:nvPr/>
        </p:nvSpPr>
        <p:spPr>
          <a:xfrm>
            <a:off x="0" y="6330471"/>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0" name="Google Shape;420;p6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Allerta"/>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1" name="Google Shape;421;p61"/>
          <p:cNvPicPr preferRelativeResize="0"/>
          <p:nvPr/>
        </p:nvPicPr>
        <p:blipFill rotWithShape="1">
          <a:blip r:embed="rId2">
            <a:alphaModFix/>
          </a:blip>
          <a:srcRect/>
          <a:stretch/>
        </p:blipFill>
        <p:spPr>
          <a:xfrm>
            <a:off x="304800" y="6503298"/>
            <a:ext cx="1746500" cy="164201"/>
          </a:xfrm>
          <a:prstGeom prst="rect">
            <a:avLst/>
          </a:prstGeom>
          <a:noFill/>
          <a:ln>
            <a:noFill/>
          </a:ln>
        </p:spPr>
      </p:pic>
      <p:pic>
        <p:nvPicPr>
          <p:cNvPr id="422" name="Google Shape;422;p61"/>
          <p:cNvPicPr preferRelativeResize="0"/>
          <p:nvPr/>
        </p:nvPicPr>
        <p:blipFill rotWithShape="1">
          <a:blip r:embed="rId3">
            <a:alphaModFix/>
          </a:blip>
          <a:srcRect/>
          <a:stretch/>
        </p:blipFill>
        <p:spPr>
          <a:xfrm>
            <a:off x="304800" y="6503298"/>
            <a:ext cx="1746500" cy="164201"/>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423"/>
        <p:cNvGrpSpPr/>
        <p:nvPr/>
      </p:nvGrpSpPr>
      <p:grpSpPr>
        <a:xfrm>
          <a:off x="0" y="0"/>
          <a:ext cx="0" cy="0"/>
          <a:chOff x="0" y="0"/>
          <a:chExt cx="0" cy="0"/>
        </a:xfrm>
      </p:grpSpPr>
      <p:sp>
        <p:nvSpPr>
          <p:cNvPr id="424" name="Google Shape;424;p6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25" name="Google Shape;425;p6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426" name="Google Shape;426;p62"/>
          <p:cNvPicPr preferRelativeResize="0"/>
          <p:nvPr/>
        </p:nvPicPr>
        <p:blipFill rotWithShape="1">
          <a:blip r:embed="rId2">
            <a:alphaModFix/>
          </a:blip>
          <a:srcRect/>
          <a:stretch/>
        </p:blipFill>
        <p:spPr>
          <a:xfrm>
            <a:off x="304800" y="6533798"/>
            <a:ext cx="3057281" cy="133571"/>
          </a:xfrm>
          <a:prstGeom prst="rect">
            <a:avLst/>
          </a:prstGeom>
          <a:noFill/>
          <a:ln>
            <a:noFill/>
          </a:ln>
        </p:spPr>
      </p:pic>
      <p:pic>
        <p:nvPicPr>
          <p:cNvPr id="427" name="Google Shape;427;p62"/>
          <p:cNvPicPr preferRelativeResize="0"/>
          <p:nvPr/>
        </p:nvPicPr>
        <p:blipFill rotWithShape="1">
          <a:blip r:embed="rId3">
            <a:alphaModFix/>
          </a:blip>
          <a:srcRect/>
          <a:stretch/>
        </p:blipFill>
        <p:spPr>
          <a:xfrm>
            <a:off x="304801" y="394130"/>
            <a:ext cx="2235200" cy="21014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 name="Google Shape;47;p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8"/>
        <p:cNvGrpSpPr/>
        <p:nvPr/>
      </p:nvGrpSpPr>
      <p:grpSpPr>
        <a:xfrm>
          <a:off x="0" y="0"/>
          <a:ext cx="0" cy="0"/>
          <a:chOff x="0" y="0"/>
          <a:chExt cx="0" cy="0"/>
        </a:xfrm>
      </p:grpSpPr>
      <p:sp>
        <p:nvSpPr>
          <p:cNvPr id="429" name="Google Shape;429;p63"/>
          <p:cNvSpPr txBox="1">
            <a:spLocks noGrp="1"/>
          </p:cNvSpPr>
          <p:nvPr>
            <p:ph type="title"/>
          </p:nvPr>
        </p:nvSpPr>
        <p:spPr>
          <a:xfrm>
            <a:off x="304800" y="279398"/>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0" name="Google Shape;430;p63"/>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1" name="Google Shape;431;p63"/>
          <p:cNvSpPr txBox="1">
            <a:spLocks noGrp="1"/>
          </p:cNvSpPr>
          <p:nvPr>
            <p:ph type="body" idx="2"/>
          </p:nvPr>
        </p:nvSpPr>
        <p:spPr>
          <a:xfrm>
            <a:off x="4496019"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2" name="Google Shape;432;p6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33" name="Google Shape;433;p6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34" name="Google Shape;434;p63">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5"/>
        <p:cNvGrpSpPr/>
        <p:nvPr/>
      </p:nvGrpSpPr>
      <p:grpSpPr>
        <a:xfrm>
          <a:off x="0" y="0"/>
          <a:ext cx="0" cy="0"/>
          <a:chOff x="0" y="0"/>
          <a:chExt cx="0" cy="0"/>
        </a:xfrm>
      </p:grpSpPr>
      <p:sp>
        <p:nvSpPr>
          <p:cNvPr id="436" name="Google Shape;436;p64"/>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37" name="Google Shape;437;p64"/>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8" name="Google Shape;438;p64"/>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39" name="Google Shape;439;p64"/>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0" name="Google Shape;440;p6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41" name="Google Shape;441;p6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2" name="Google Shape;442;p6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443" name="Google Shape;443;p64">
            <a:hlinkClick r:id="rId2"/>
          </p:cNvPr>
          <p:cNvSpPr/>
          <p:nvPr/>
        </p:nvSpPr>
        <p:spPr>
          <a:xfrm>
            <a:off x="3542585" y="6519775"/>
            <a:ext cx="1906800" cy="175500"/>
          </a:xfrm>
          <a:prstGeom prst="rect">
            <a:avLst/>
          </a:prstGeom>
          <a:noFill/>
          <a:ln>
            <a:noFill/>
          </a:ln>
          <a:effectLst>
            <a:outerShdw blurRad="39999"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444"/>
        <p:cNvGrpSpPr/>
        <p:nvPr/>
      </p:nvGrpSpPr>
      <p:grpSpPr>
        <a:xfrm>
          <a:off x="0" y="0"/>
          <a:ext cx="0" cy="0"/>
          <a:chOff x="0" y="0"/>
          <a:chExt cx="0" cy="0"/>
        </a:xfrm>
      </p:grpSpPr>
      <p:sp>
        <p:nvSpPr>
          <p:cNvPr id="445" name="Google Shape;445;p65"/>
          <p:cNvSpPr>
            <a:spLocks noGrp="1"/>
          </p:cNvSpPr>
          <p:nvPr>
            <p:ph type="pic" idx="2"/>
          </p:nvPr>
        </p:nvSpPr>
        <p:spPr>
          <a:xfrm>
            <a:off x="4673600" y="1600200"/>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6" name="Google Shape;446;p65"/>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47" name="Google Shape;447;p65"/>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8" name="Google Shape;448;p65"/>
          <p:cNvSpPr txBox="1">
            <a:spLocks noGrp="1"/>
          </p:cNvSpPr>
          <p:nvPr>
            <p:ph type="body" idx="3"/>
          </p:nvPr>
        </p:nvSpPr>
        <p:spPr>
          <a:xfrm>
            <a:off x="4673600" y="5646676"/>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49" name="Google Shape;449;p65"/>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0" name="Google Shape;450;p65"/>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451"/>
        <p:cNvGrpSpPr/>
        <p:nvPr/>
      </p:nvGrpSpPr>
      <p:grpSpPr>
        <a:xfrm>
          <a:off x="0" y="0"/>
          <a:ext cx="0" cy="0"/>
          <a:chOff x="0" y="0"/>
          <a:chExt cx="0" cy="0"/>
        </a:xfrm>
      </p:grpSpPr>
      <p:sp>
        <p:nvSpPr>
          <p:cNvPr id="452" name="Google Shape;452;p66"/>
          <p:cNvSpPr>
            <a:spLocks noGrp="1"/>
          </p:cNvSpPr>
          <p:nvPr>
            <p:ph type="pic" idx="2"/>
          </p:nvPr>
        </p:nvSpPr>
        <p:spPr>
          <a:xfrm>
            <a:off x="4673600" y="3892046"/>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3" name="Google Shape;453;p66"/>
          <p:cNvSpPr>
            <a:spLocks noGrp="1"/>
          </p:cNvSpPr>
          <p:nvPr>
            <p:ph type="pic" idx="3"/>
          </p:nvPr>
        </p:nvSpPr>
        <p:spPr>
          <a:xfrm>
            <a:off x="4673600" y="1600200"/>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54" name="Google Shape;454;p66"/>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55" name="Google Shape;455;p66"/>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6" name="Google Shape;456;p66"/>
          <p:cNvSpPr txBox="1">
            <a:spLocks noGrp="1"/>
          </p:cNvSpPr>
          <p:nvPr>
            <p:ph type="body" idx="4"/>
          </p:nvPr>
        </p:nvSpPr>
        <p:spPr>
          <a:xfrm>
            <a:off x="4673600" y="5646676"/>
            <a:ext cx="4057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7" name="Google Shape;457;p66"/>
          <p:cNvSpPr txBox="1">
            <a:spLocks noGrp="1"/>
          </p:cNvSpPr>
          <p:nvPr>
            <p:ph type="body" idx="5"/>
          </p:nvPr>
        </p:nvSpPr>
        <p:spPr>
          <a:xfrm>
            <a:off x="4673600" y="3354830"/>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8" name="Google Shape;458;p66"/>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59" name="Google Shape;459;p66"/>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460"/>
        <p:cNvGrpSpPr/>
        <p:nvPr/>
      </p:nvGrpSpPr>
      <p:grpSpPr>
        <a:xfrm>
          <a:off x="0" y="0"/>
          <a:ext cx="0" cy="0"/>
          <a:chOff x="0" y="0"/>
          <a:chExt cx="0" cy="0"/>
        </a:xfrm>
      </p:grpSpPr>
      <p:sp>
        <p:nvSpPr>
          <p:cNvPr id="461" name="Google Shape;461;p67"/>
          <p:cNvSpPr>
            <a:spLocks noGrp="1"/>
          </p:cNvSpPr>
          <p:nvPr>
            <p:ph type="pic" idx="2"/>
          </p:nvPr>
        </p:nvSpPr>
        <p:spPr>
          <a:xfrm>
            <a:off x="4683119"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2" name="Google Shape;462;p67"/>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63" name="Google Shape;463;p67"/>
          <p:cNvSpPr txBox="1">
            <a:spLocks noGrp="1"/>
          </p:cNvSpPr>
          <p:nvPr>
            <p:ph type="body" idx="1"/>
          </p:nvPr>
        </p:nvSpPr>
        <p:spPr>
          <a:xfrm>
            <a:off x="4683119" y="5646676"/>
            <a:ext cx="4003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4" name="Google Shape;464;p67"/>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65" name="Google Shape;465;p67"/>
          <p:cNvSpPr txBox="1">
            <a:spLocks noGrp="1"/>
          </p:cNvSpPr>
          <p:nvPr>
            <p:ph type="body" idx="4"/>
          </p:nvPr>
        </p:nvSpPr>
        <p:spPr>
          <a:xfrm>
            <a:off x="304800" y="5646676"/>
            <a:ext cx="4225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66" name="Google Shape;466;p67"/>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67" name="Google Shape;467;p67"/>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468"/>
        <p:cNvGrpSpPr/>
        <p:nvPr/>
      </p:nvGrpSpPr>
      <p:grpSpPr>
        <a:xfrm>
          <a:off x="0" y="0"/>
          <a:ext cx="0" cy="0"/>
          <a:chOff x="0" y="0"/>
          <a:chExt cx="0" cy="0"/>
        </a:xfrm>
      </p:grpSpPr>
      <p:sp>
        <p:nvSpPr>
          <p:cNvPr id="469" name="Google Shape;469;p68"/>
          <p:cNvSpPr>
            <a:spLocks noGrp="1"/>
          </p:cNvSpPr>
          <p:nvPr>
            <p:ph type="pic" idx="2"/>
          </p:nvPr>
        </p:nvSpPr>
        <p:spPr>
          <a:xfrm>
            <a:off x="4530721"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0" name="Google Shape;470;p68"/>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1" name="Google Shape;471;p68"/>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2" name="Google Shape;472;p68"/>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3" name="Google Shape;473;p68"/>
          <p:cNvSpPr txBox="1">
            <a:spLocks noGrp="1"/>
          </p:cNvSpPr>
          <p:nvPr>
            <p:ph type="title"/>
          </p:nvPr>
        </p:nvSpPr>
        <p:spPr>
          <a:xfrm>
            <a:off x="304800" y="274637"/>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74" name="Google Shape;474;p68"/>
          <p:cNvSpPr txBox="1">
            <a:spLocks noGrp="1"/>
          </p:cNvSpPr>
          <p:nvPr>
            <p:ph type="body" idx="1"/>
          </p:nvPr>
        </p:nvSpPr>
        <p:spPr>
          <a:xfrm>
            <a:off x="4533898" y="5646676"/>
            <a:ext cx="41529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5" name="Google Shape;475;p68"/>
          <p:cNvSpPr txBox="1">
            <a:spLocks noGrp="1"/>
          </p:cNvSpPr>
          <p:nvPr>
            <p:ph type="body" idx="6"/>
          </p:nvPr>
        </p:nvSpPr>
        <p:spPr>
          <a:xfrm>
            <a:off x="304800" y="5646676"/>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6" name="Google Shape;476;p68"/>
          <p:cNvSpPr txBox="1">
            <a:spLocks noGrp="1"/>
          </p:cNvSpPr>
          <p:nvPr>
            <p:ph type="body" idx="7"/>
          </p:nvPr>
        </p:nvSpPr>
        <p:spPr>
          <a:xfrm>
            <a:off x="4530721" y="3354830"/>
            <a:ext cx="4156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7" name="Google Shape;477;p68"/>
          <p:cNvSpPr txBox="1">
            <a:spLocks noGrp="1"/>
          </p:cNvSpPr>
          <p:nvPr>
            <p:ph type="body" idx="8"/>
          </p:nvPr>
        </p:nvSpPr>
        <p:spPr>
          <a:xfrm>
            <a:off x="304801" y="3354830"/>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78" name="Google Shape;478;p6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9" name="Google Shape;479;p6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83"/>
        <p:cNvGrpSpPr/>
        <p:nvPr/>
      </p:nvGrpSpPr>
      <p:grpSpPr>
        <a:xfrm>
          <a:off x="0" y="0"/>
          <a:ext cx="0" cy="0"/>
          <a:chOff x="0" y="0"/>
          <a:chExt cx="0" cy="0"/>
        </a:xfrm>
      </p:grpSpPr>
      <p:sp>
        <p:nvSpPr>
          <p:cNvPr id="484" name="Google Shape;484;p70"/>
          <p:cNvSpPr/>
          <p:nvPr/>
        </p:nvSpPr>
        <p:spPr>
          <a:xfrm>
            <a:off x="0" y="0"/>
            <a:ext cx="9144000" cy="6858000"/>
          </a:xfrm>
          <a:prstGeom prst="rect">
            <a:avLst/>
          </a:prstGeom>
          <a:solidFill>
            <a:srgbClr val="A9B0AC"/>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85" name="Google Shape;485;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6" name="Google Shape;486;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7" name="Google Shape;487;p70"/>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8" name="Google Shape;488;p70"/>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89" name="Google Shape;489;p70"/>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0" name="Google Shape;490;p70"/>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91"/>
        <p:cNvGrpSpPr/>
        <p:nvPr/>
      </p:nvGrpSpPr>
      <p:grpSpPr>
        <a:xfrm>
          <a:off x="0" y="0"/>
          <a:ext cx="0" cy="0"/>
          <a:chOff x="0" y="0"/>
          <a:chExt cx="0" cy="0"/>
        </a:xfrm>
      </p:grpSpPr>
      <p:sp>
        <p:nvSpPr>
          <p:cNvPr id="492" name="Google Shape;492;p71"/>
          <p:cNvSpPr/>
          <p:nvPr/>
        </p:nvSpPr>
        <p:spPr>
          <a:xfrm>
            <a:off x="0" y="0"/>
            <a:ext cx="9144000" cy="6858000"/>
          </a:xfrm>
          <a:prstGeom prst="rect">
            <a:avLst/>
          </a:prstGeom>
          <a:solidFill>
            <a:srgbClr val="1C9963"/>
          </a:solid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93" name="Google Shape;493;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4" name="Google Shape;494;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5" name="Google Shape;495;p71"/>
          <p:cNvSpPr txBox="1"/>
          <p:nvPr/>
        </p:nvSpPr>
        <p:spPr>
          <a:xfrm>
            <a:off x="115460"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6" name="Google Shape;496;p71"/>
          <p:cNvSpPr txBox="1"/>
          <p:nvPr/>
        </p:nvSpPr>
        <p:spPr>
          <a:xfrm>
            <a:off x="115460" y="2952693"/>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Arial"/>
              <a:ea typeface="Arial"/>
              <a:cs typeface="Arial"/>
              <a:sym typeface="Arial"/>
            </a:endParaRPr>
          </a:p>
        </p:txBody>
      </p:sp>
      <p:sp>
        <p:nvSpPr>
          <p:cNvPr id="497" name="Google Shape;497;p71"/>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498" name="Google Shape;498;p71"/>
          <p:cNvPicPr preferRelativeResize="0"/>
          <p:nvPr/>
        </p:nvPicPr>
        <p:blipFill rotWithShape="1">
          <a:blip r:embed="rId2">
            <a:alphaModFix/>
          </a:blip>
          <a:srcRect/>
          <a:stretch/>
        </p:blipFill>
        <p:spPr>
          <a:xfrm>
            <a:off x="304816" y="394130"/>
            <a:ext cx="2235300" cy="209664"/>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499"/>
        <p:cNvGrpSpPr/>
        <p:nvPr/>
      </p:nvGrpSpPr>
      <p:grpSpPr>
        <a:xfrm>
          <a:off x="0" y="0"/>
          <a:ext cx="0" cy="0"/>
          <a:chOff x="0" y="0"/>
          <a:chExt cx="0" cy="0"/>
        </a:xfrm>
      </p:grpSpPr>
      <p:sp>
        <p:nvSpPr>
          <p:cNvPr id="500" name="Google Shape;500;p72"/>
          <p:cNvSpPr/>
          <p:nvPr/>
        </p:nvSpPr>
        <p:spPr>
          <a:xfrm>
            <a:off x="1" y="6329468"/>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1" name="Google Shape;501;p72"/>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2" name="Google Shape;502;p72"/>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03" name="Google Shape;503;p72"/>
          <p:cNvSpPr/>
          <p:nvPr/>
        </p:nvSpPr>
        <p:spPr>
          <a:xfrm>
            <a:off x="1" y="6330472"/>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04" name="Google Shape;504;p7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05" name="Google Shape;505;p7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506"/>
        <p:cNvGrpSpPr/>
        <p:nvPr/>
      </p:nvGrpSpPr>
      <p:grpSpPr>
        <a:xfrm>
          <a:off x="0" y="0"/>
          <a:ext cx="0" cy="0"/>
          <a:chOff x="0" y="0"/>
          <a:chExt cx="0" cy="0"/>
        </a:xfrm>
      </p:grpSpPr>
      <p:sp>
        <p:nvSpPr>
          <p:cNvPr id="507" name="Google Shape;507;p73"/>
          <p:cNvSpPr txBox="1">
            <a:spLocks noGrp="1"/>
          </p:cNvSpPr>
          <p:nvPr>
            <p:ph type="ctrTitle"/>
          </p:nvPr>
        </p:nvSpPr>
        <p:spPr>
          <a:xfrm>
            <a:off x="219320"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08" name="Google Shape;508;p73"/>
          <p:cNvSpPr txBox="1">
            <a:spLocks noGrp="1"/>
          </p:cNvSpPr>
          <p:nvPr>
            <p:ph type="subTitle" idx="1"/>
          </p:nvPr>
        </p:nvSpPr>
        <p:spPr>
          <a:xfrm>
            <a:off x="219321"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09" name="Google Shape;509;p73"/>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10" name="Google Shape;510;p73"/>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511" name="Google Shape;511;p73"/>
          <p:cNvPicPr preferRelativeResize="0"/>
          <p:nvPr/>
        </p:nvPicPr>
        <p:blipFill rotWithShape="1">
          <a:blip r:embed="rId3">
            <a:alphaModFix/>
          </a:blip>
          <a:srcRect/>
          <a:stretch/>
        </p:blipFill>
        <p:spPr>
          <a:xfrm>
            <a:off x="304800" y="5840890"/>
            <a:ext cx="1303773" cy="50727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56" name="Google Shape;56;p8"/>
          <p:cNvSpPr txBox="1">
            <a:spLocks noGrp="1"/>
          </p:cNvSpPr>
          <p:nvPr>
            <p:ph type="title"/>
          </p:nvPr>
        </p:nvSpPr>
        <p:spPr>
          <a:xfrm>
            <a:off x="216565" y="2829675"/>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57" name="Google Shape;57;p8"/>
          <p:cNvPicPr preferRelativeResize="0"/>
          <p:nvPr/>
        </p:nvPicPr>
        <p:blipFill rotWithShape="1">
          <a:blip r:embed="rId2">
            <a:alphaModFix/>
          </a:blip>
          <a:srcRect/>
          <a:stretch/>
        </p:blipFill>
        <p:spPr>
          <a:xfrm>
            <a:off x="304813" y="394130"/>
            <a:ext cx="2235300" cy="209664"/>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2"/>
        <p:cNvGrpSpPr/>
        <p:nvPr/>
      </p:nvGrpSpPr>
      <p:grpSpPr>
        <a:xfrm>
          <a:off x="0" y="0"/>
          <a:ext cx="0" cy="0"/>
          <a:chOff x="0" y="0"/>
          <a:chExt cx="0" cy="0"/>
        </a:xfrm>
      </p:grpSpPr>
      <p:sp>
        <p:nvSpPr>
          <p:cNvPr id="513" name="Google Shape;513;p74"/>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14" name="Google Shape;514;p74"/>
          <p:cNvSpPr txBox="1">
            <a:spLocks noGrp="1"/>
          </p:cNvSpPr>
          <p:nvPr>
            <p:ph type="body" idx="1"/>
          </p:nvPr>
        </p:nvSpPr>
        <p:spPr>
          <a:xfrm>
            <a:off x="304800" y="1417638"/>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5" name="Google Shape;515;p74"/>
          <p:cNvSpPr txBox="1">
            <a:spLocks noGrp="1"/>
          </p:cNvSpPr>
          <p:nvPr>
            <p:ph type="body" idx="2"/>
          </p:nvPr>
        </p:nvSpPr>
        <p:spPr>
          <a:xfrm>
            <a:off x="304800" y="2015411"/>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6" name="Google Shape;516;p74"/>
          <p:cNvSpPr txBox="1">
            <a:spLocks noGrp="1"/>
          </p:cNvSpPr>
          <p:nvPr>
            <p:ph type="body" idx="3"/>
          </p:nvPr>
        </p:nvSpPr>
        <p:spPr>
          <a:xfrm>
            <a:off x="4645025" y="1417638"/>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7" name="Google Shape;517;p74"/>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18" name="Google Shape;518;p74"/>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19" name="Google Shape;519;p7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20" name="Google Shape;520;p74">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521"/>
        <p:cNvGrpSpPr/>
        <p:nvPr/>
      </p:nvGrpSpPr>
      <p:grpSpPr>
        <a:xfrm>
          <a:off x="0" y="0"/>
          <a:ext cx="0" cy="0"/>
          <a:chOff x="0" y="0"/>
          <a:chExt cx="0" cy="0"/>
        </a:xfrm>
      </p:grpSpPr>
      <p:sp>
        <p:nvSpPr>
          <p:cNvPr id="522" name="Google Shape;522;p75"/>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3" name="Google Shape;523;p75"/>
          <p:cNvSpPr txBox="1">
            <a:spLocks noGrp="1"/>
          </p:cNvSpPr>
          <p:nvPr>
            <p:ph type="subTitle" idx="1"/>
          </p:nvPr>
        </p:nvSpPr>
        <p:spPr>
          <a:xfrm>
            <a:off x="3339152"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24" name="Google Shape;524;p75"/>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5" name="Google Shape;525;p75"/>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26" name="Google Shape;526;p75"/>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527"/>
        <p:cNvGrpSpPr/>
        <p:nvPr/>
      </p:nvGrpSpPr>
      <p:grpSpPr>
        <a:xfrm>
          <a:off x="0" y="0"/>
          <a:ext cx="0" cy="0"/>
          <a:chOff x="0" y="0"/>
          <a:chExt cx="0" cy="0"/>
        </a:xfrm>
      </p:grpSpPr>
      <p:sp>
        <p:nvSpPr>
          <p:cNvPr id="528" name="Google Shape;528;p76"/>
          <p:cNvSpPr txBox="1">
            <a:spLocks noGrp="1"/>
          </p:cNvSpPr>
          <p:nvPr>
            <p:ph type="ctrTitle"/>
          </p:nvPr>
        </p:nvSpPr>
        <p:spPr>
          <a:xfrm>
            <a:off x="219320"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29" name="Google Shape;529;p76"/>
          <p:cNvSpPr txBox="1">
            <a:spLocks noGrp="1"/>
          </p:cNvSpPr>
          <p:nvPr>
            <p:ph type="subTitle" idx="1"/>
          </p:nvPr>
        </p:nvSpPr>
        <p:spPr>
          <a:xfrm>
            <a:off x="219317" y="3832459"/>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Arial"/>
                <a:ea typeface="Arial"/>
                <a:cs typeface="Arial"/>
                <a:sym typeface="Arial"/>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30" name="Google Shape;530;p76"/>
          <p:cNvSpPr/>
          <p:nvPr/>
        </p:nvSpPr>
        <p:spPr>
          <a:xfrm>
            <a:off x="-1" y="1737612"/>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1" name="Google Shape;531;p76"/>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32" name="Google Shape;532;p76"/>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533"/>
        <p:cNvGrpSpPr/>
        <p:nvPr/>
      </p:nvGrpSpPr>
      <p:grpSpPr>
        <a:xfrm>
          <a:off x="0" y="0"/>
          <a:ext cx="0" cy="0"/>
          <a:chOff x="0" y="0"/>
          <a:chExt cx="0" cy="0"/>
        </a:xfrm>
      </p:grpSpPr>
      <p:sp>
        <p:nvSpPr>
          <p:cNvPr id="534" name="Google Shape;534;p77"/>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35" name="Google Shape;535;p7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6" name="Google Shape;536;p7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37" name="Google Shape;537;p77"/>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538"/>
        <p:cNvGrpSpPr/>
        <p:nvPr/>
      </p:nvGrpSpPr>
      <p:grpSpPr>
        <a:xfrm>
          <a:off x="0" y="0"/>
          <a:ext cx="0" cy="0"/>
          <a:chOff x="0" y="0"/>
          <a:chExt cx="0" cy="0"/>
        </a:xfrm>
      </p:grpSpPr>
      <p:sp>
        <p:nvSpPr>
          <p:cNvPr id="539" name="Google Shape;539;p78"/>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0" name="Google Shape;540;p78"/>
          <p:cNvSpPr txBox="1">
            <a:spLocks noGrp="1"/>
          </p:cNvSpPr>
          <p:nvPr>
            <p:ph type="title"/>
          </p:nvPr>
        </p:nvSpPr>
        <p:spPr>
          <a:xfrm>
            <a:off x="304800" y="274638"/>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1" name="Google Shape;541;p7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2" name="Google Shape;542;p7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3" name="Google Shape;543;p78"/>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544"/>
        <p:cNvGrpSpPr/>
        <p:nvPr/>
      </p:nvGrpSpPr>
      <p:grpSpPr>
        <a:xfrm>
          <a:off x="0" y="0"/>
          <a:ext cx="0" cy="0"/>
          <a:chOff x="0" y="0"/>
          <a:chExt cx="0" cy="0"/>
        </a:xfrm>
      </p:grpSpPr>
      <p:sp>
        <p:nvSpPr>
          <p:cNvPr id="545" name="Google Shape;545;p79"/>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6" name="Google Shape;546;p79"/>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47" name="Google Shape;547;p7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8" name="Google Shape;548;p7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49" name="Google Shape;549;p79"/>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550"/>
        <p:cNvGrpSpPr/>
        <p:nvPr/>
      </p:nvGrpSpPr>
      <p:grpSpPr>
        <a:xfrm>
          <a:off x="0" y="0"/>
          <a:ext cx="0" cy="0"/>
          <a:chOff x="0" y="0"/>
          <a:chExt cx="0" cy="0"/>
        </a:xfrm>
      </p:grpSpPr>
      <p:sp>
        <p:nvSpPr>
          <p:cNvPr id="551" name="Google Shape;551;p8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Arial"/>
              <a:ea typeface="Arial"/>
              <a:cs typeface="Arial"/>
              <a:sym typeface="Arial"/>
            </a:endParaRPr>
          </a:p>
        </p:txBody>
      </p:sp>
      <p:sp>
        <p:nvSpPr>
          <p:cNvPr id="552" name="Google Shape;552;p8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53" name="Google Shape;553;p80"/>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54" name="Google Shape;554;p80"/>
          <p:cNvSpPr txBox="1">
            <a:spLocks noGrp="1"/>
          </p:cNvSpPr>
          <p:nvPr>
            <p:ph type="body" idx="1"/>
          </p:nvPr>
        </p:nvSpPr>
        <p:spPr>
          <a:xfrm>
            <a:off x="4624613"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5" name="Google Shape;555;p80"/>
          <p:cNvSpPr txBox="1">
            <a:spLocks noGrp="1"/>
          </p:cNvSpPr>
          <p:nvPr>
            <p:ph type="body" idx="2"/>
          </p:nvPr>
        </p:nvSpPr>
        <p:spPr>
          <a:xfrm>
            <a:off x="7209515"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6" name="Google Shape;556;p80"/>
          <p:cNvSpPr txBox="1">
            <a:spLocks noGrp="1"/>
          </p:cNvSpPr>
          <p:nvPr>
            <p:ph type="body" idx="3"/>
          </p:nvPr>
        </p:nvSpPr>
        <p:spPr>
          <a:xfrm>
            <a:off x="4624613" y="240062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7" name="Google Shape;557;p80"/>
          <p:cNvSpPr txBox="1">
            <a:spLocks noGrp="1"/>
          </p:cNvSpPr>
          <p:nvPr>
            <p:ph type="body" idx="4"/>
          </p:nvPr>
        </p:nvSpPr>
        <p:spPr>
          <a:xfrm>
            <a:off x="7209515" y="240062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8" name="Google Shape;558;p80"/>
          <p:cNvSpPr txBox="1">
            <a:spLocks noGrp="1"/>
          </p:cNvSpPr>
          <p:nvPr>
            <p:ph type="body" idx="5"/>
          </p:nvPr>
        </p:nvSpPr>
        <p:spPr>
          <a:xfrm>
            <a:off x="4624613" y="295501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59" name="Google Shape;559;p80"/>
          <p:cNvSpPr txBox="1">
            <a:spLocks noGrp="1"/>
          </p:cNvSpPr>
          <p:nvPr>
            <p:ph type="body" idx="6"/>
          </p:nvPr>
        </p:nvSpPr>
        <p:spPr>
          <a:xfrm>
            <a:off x="7209515" y="295501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0" name="Google Shape;560;p80"/>
          <p:cNvSpPr txBox="1">
            <a:spLocks noGrp="1"/>
          </p:cNvSpPr>
          <p:nvPr>
            <p:ph type="body" idx="7"/>
          </p:nvPr>
        </p:nvSpPr>
        <p:spPr>
          <a:xfrm>
            <a:off x="4624613" y="350940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1" name="Google Shape;561;p80"/>
          <p:cNvSpPr txBox="1">
            <a:spLocks noGrp="1"/>
          </p:cNvSpPr>
          <p:nvPr>
            <p:ph type="body" idx="8"/>
          </p:nvPr>
        </p:nvSpPr>
        <p:spPr>
          <a:xfrm>
            <a:off x="7209515" y="350940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2" name="Google Shape;562;p80"/>
          <p:cNvSpPr txBox="1">
            <a:spLocks noGrp="1"/>
          </p:cNvSpPr>
          <p:nvPr>
            <p:ph type="body" idx="9"/>
          </p:nvPr>
        </p:nvSpPr>
        <p:spPr>
          <a:xfrm>
            <a:off x="4624613"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3" name="Google Shape;563;p80"/>
          <p:cNvSpPr txBox="1">
            <a:spLocks noGrp="1"/>
          </p:cNvSpPr>
          <p:nvPr>
            <p:ph type="body" idx="13"/>
          </p:nvPr>
        </p:nvSpPr>
        <p:spPr>
          <a:xfrm>
            <a:off x="7209515"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4" name="Google Shape;564;p80"/>
          <p:cNvSpPr txBox="1">
            <a:spLocks noGrp="1"/>
          </p:cNvSpPr>
          <p:nvPr>
            <p:ph type="body" idx="14"/>
          </p:nvPr>
        </p:nvSpPr>
        <p:spPr>
          <a:xfrm>
            <a:off x="4624613" y="4618186"/>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5" name="Google Shape;565;p80"/>
          <p:cNvSpPr txBox="1">
            <a:spLocks noGrp="1"/>
          </p:cNvSpPr>
          <p:nvPr>
            <p:ph type="body" idx="15"/>
          </p:nvPr>
        </p:nvSpPr>
        <p:spPr>
          <a:xfrm>
            <a:off x="7209515" y="4618186"/>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566" name="Google Shape;566;p80"/>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Full Bleed Image">
  <p:cSld name="Full Bleed Image">
    <p:spTree>
      <p:nvGrpSpPr>
        <p:cNvPr id="1" name="Shape 567"/>
        <p:cNvGrpSpPr/>
        <p:nvPr/>
      </p:nvGrpSpPr>
      <p:grpSpPr>
        <a:xfrm>
          <a:off x="0" y="0"/>
          <a:ext cx="0" cy="0"/>
          <a:chOff x="0" y="0"/>
          <a:chExt cx="0" cy="0"/>
        </a:xfrm>
      </p:grpSpPr>
      <p:sp>
        <p:nvSpPr>
          <p:cNvPr id="568" name="Google Shape;568;p81"/>
          <p:cNvSpPr>
            <a:spLocks noGrp="1"/>
          </p:cNvSpPr>
          <p:nvPr>
            <p:ph type="pic" idx="2"/>
          </p:nvPr>
        </p:nvSpPr>
        <p:spPr>
          <a:xfrm>
            <a:off x="0" y="0"/>
            <a:ext cx="9144000" cy="68580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9"/>
        <p:cNvGrpSpPr/>
        <p:nvPr/>
      </p:nvGrpSpPr>
      <p:grpSpPr>
        <a:xfrm>
          <a:off x="0" y="0"/>
          <a:ext cx="0" cy="0"/>
          <a:chOff x="0" y="0"/>
          <a:chExt cx="0" cy="0"/>
        </a:xfrm>
      </p:grpSpPr>
      <p:sp>
        <p:nvSpPr>
          <p:cNvPr id="570" name="Google Shape;570;p82"/>
          <p:cNvSpPr txBox="1">
            <a:spLocks noGrp="1"/>
          </p:cNvSpPr>
          <p:nvPr>
            <p:ph type="title"/>
          </p:nvPr>
        </p:nvSpPr>
        <p:spPr>
          <a:xfrm>
            <a:off x="304800" y="274638"/>
            <a:ext cx="85599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71" name="Google Shape;571;p82"/>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2" name="Google Shape;572;p82"/>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3" name="Google Shape;573;p82"/>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_CA" type="blank">
  <p:cSld name="BLANK">
    <p:spTree>
      <p:nvGrpSpPr>
        <p:cNvPr id="1" name="Shape 574"/>
        <p:cNvGrpSpPr/>
        <p:nvPr/>
      </p:nvGrpSpPr>
      <p:grpSpPr>
        <a:xfrm>
          <a:off x="0" y="0"/>
          <a:ext cx="0" cy="0"/>
          <a:chOff x="0" y="0"/>
          <a:chExt cx="0" cy="0"/>
        </a:xfrm>
      </p:grpSpPr>
      <p:sp>
        <p:nvSpPr>
          <p:cNvPr id="575" name="Google Shape;575;p83"/>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6" name="Google Shape;576;p83"/>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77" name="Google Shape;577;p83"/>
          <p:cNvPicPr preferRelativeResize="0"/>
          <p:nvPr/>
        </p:nvPicPr>
        <p:blipFill rotWithShape="1">
          <a:blip r:embed="rId2">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 name="Google Shape;60;p9"/>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304800" y="2015408"/>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3" name="Google Shape;63;p9"/>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4" name="Google Shape;64;p9"/>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2_Blank_CA Green">
  <p:cSld name="2_Blank_CA Green">
    <p:spTree>
      <p:nvGrpSpPr>
        <p:cNvPr id="1" name="Shape 578"/>
        <p:cNvGrpSpPr/>
        <p:nvPr/>
      </p:nvGrpSpPr>
      <p:grpSpPr>
        <a:xfrm>
          <a:off x="0" y="0"/>
          <a:ext cx="0" cy="0"/>
          <a:chOff x="0" y="0"/>
          <a:chExt cx="0" cy="0"/>
        </a:xfrm>
      </p:grpSpPr>
      <p:sp>
        <p:nvSpPr>
          <p:cNvPr id="579" name="Google Shape;579;p84"/>
          <p:cNvSpPr/>
          <p:nvPr/>
        </p:nvSpPr>
        <p:spPr>
          <a:xfrm>
            <a:off x="1" y="6330472"/>
            <a:ext cx="9153000" cy="540300"/>
          </a:xfrm>
          <a:prstGeom prst="rect">
            <a:avLst/>
          </a:prstGeom>
          <a:solidFill>
            <a:srgbClr val="1C996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0" name="Google Shape;580;p84"/>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lt1"/>
              </a:buClr>
              <a:buSzPts val="250"/>
              <a:buFont typeface="Lucida Sans"/>
              <a:buNone/>
            </a:pPr>
            <a:fld id="{00000000-1234-1234-1234-123412341234}" type="slidenum">
              <a:rPr lang="en-US" sz="1000" b="0" i="0" u="none" strike="noStrike" cap="none">
                <a:solidFill>
                  <a:schemeClr val="lt1"/>
                </a:solidFill>
                <a:latin typeface="Arial"/>
                <a:ea typeface="Arial"/>
                <a:cs typeface="Arial"/>
                <a:sym typeface="Arial"/>
              </a:rPr>
              <a:t>‹#›</a:t>
            </a:fld>
            <a:r>
              <a:rPr lang="en-US" sz="1000" b="0" i="0" u="none" strike="noStrike" cap="none">
                <a:solidFill>
                  <a:schemeClr val="lt1"/>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1" name="Google Shape;581;p84"/>
          <p:cNvPicPr preferRelativeResize="0"/>
          <p:nvPr/>
        </p:nvPicPr>
        <p:blipFill rotWithShape="1">
          <a:blip r:embed="rId2">
            <a:alphaModFix/>
          </a:blip>
          <a:srcRect/>
          <a:stretch/>
        </p:blipFill>
        <p:spPr>
          <a:xfrm>
            <a:off x="304800" y="6503299"/>
            <a:ext cx="1746600" cy="163837"/>
          </a:xfrm>
          <a:prstGeom prst="rect">
            <a:avLst/>
          </a:prstGeom>
          <a:noFill/>
          <a:ln>
            <a:noFill/>
          </a:ln>
        </p:spPr>
      </p:pic>
      <p:pic>
        <p:nvPicPr>
          <p:cNvPr id="582" name="Google Shape;582;p84"/>
          <p:cNvPicPr preferRelativeResize="0"/>
          <p:nvPr/>
        </p:nvPicPr>
        <p:blipFill rotWithShape="1">
          <a:blip r:embed="rId3">
            <a:alphaModFix/>
          </a:blip>
          <a:srcRect/>
          <a:stretch/>
        </p:blipFill>
        <p:spPr>
          <a:xfrm>
            <a:off x="304800" y="6503299"/>
            <a:ext cx="1746600" cy="16383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1_Blank_CA and SAP">
  <p:cSld name="1_Blank_CA and SAP">
    <p:spTree>
      <p:nvGrpSpPr>
        <p:cNvPr id="1" name="Shape 583"/>
        <p:cNvGrpSpPr/>
        <p:nvPr/>
      </p:nvGrpSpPr>
      <p:grpSpPr>
        <a:xfrm>
          <a:off x="0" y="0"/>
          <a:ext cx="0" cy="0"/>
          <a:chOff x="0" y="0"/>
          <a:chExt cx="0" cy="0"/>
        </a:xfrm>
      </p:grpSpPr>
      <p:sp>
        <p:nvSpPr>
          <p:cNvPr id="584" name="Google Shape;584;p85"/>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85" name="Google Shape;585;p85"/>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586" name="Google Shape;586;p85"/>
          <p:cNvPicPr preferRelativeResize="0"/>
          <p:nvPr/>
        </p:nvPicPr>
        <p:blipFill rotWithShape="1">
          <a:blip r:embed="rId2">
            <a:alphaModFix/>
          </a:blip>
          <a:srcRect/>
          <a:stretch/>
        </p:blipFill>
        <p:spPr>
          <a:xfrm>
            <a:off x="304800" y="6533799"/>
            <a:ext cx="3057300" cy="133389"/>
          </a:xfrm>
          <a:prstGeom prst="rect">
            <a:avLst/>
          </a:prstGeom>
          <a:noFill/>
          <a:ln>
            <a:noFill/>
          </a:ln>
        </p:spPr>
      </p:pic>
      <p:pic>
        <p:nvPicPr>
          <p:cNvPr id="587" name="Google Shape;587;p85"/>
          <p:cNvPicPr preferRelativeResize="0"/>
          <p:nvPr/>
        </p:nvPicPr>
        <p:blipFill rotWithShape="1">
          <a:blip r:embed="rId3">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8"/>
        <p:cNvGrpSpPr/>
        <p:nvPr/>
      </p:nvGrpSpPr>
      <p:grpSpPr>
        <a:xfrm>
          <a:off x="0" y="0"/>
          <a:ext cx="0" cy="0"/>
          <a:chOff x="0" y="0"/>
          <a:chExt cx="0" cy="0"/>
        </a:xfrm>
      </p:grpSpPr>
      <p:sp>
        <p:nvSpPr>
          <p:cNvPr id="589" name="Google Shape;589;p86"/>
          <p:cNvSpPr txBox="1">
            <a:spLocks noGrp="1"/>
          </p:cNvSpPr>
          <p:nvPr>
            <p:ph type="title"/>
          </p:nvPr>
        </p:nvSpPr>
        <p:spPr>
          <a:xfrm>
            <a:off x="304800" y="279399"/>
            <a:ext cx="8534400" cy="11166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0" name="Google Shape;590;p86"/>
          <p:cNvSpPr txBox="1">
            <a:spLocks noGrp="1"/>
          </p:cNvSpPr>
          <p:nvPr>
            <p:ph type="body" idx="1"/>
          </p:nvPr>
        </p:nvSpPr>
        <p:spPr>
          <a:xfrm>
            <a:off x="304800" y="1600200"/>
            <a:ext cx="4038600" cy="45549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1" name="Google Shape;591;p86"/>
          <p:cNvSpPr txBox="1">
            <a:spLocks noGrp="1"/>
          </p:cNvSpPr>
          <p:nvPr>
            <p:ph type="body" idx="2"/>
          </p:nvPr>
        </p:nvSpPr>
        <p:spPr>
          <a:xfrm>
            <a:off x="4496020" y="1603770"/>
            <a:ext cx="4026000" cy="45513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2" name="Google Shape;592;p86"/>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93" name="Google Shape;593;p86"/>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594" name="Google Shape;594;p86">
            <a:hlinkClick r:id="rId2"/>
          </p:cNvPr>
          <p:cNvSpPr/>
          <p:nvPr/>
        </p:nvSpPr>
        <p:spPr>
          <a:xfrm>
            <a:off x="3542586" y="6519775"/>
            <a:ext cx="1906800" cy="175500"/>
          </a:xfrm>
          <a:prstGeom prst="rect">
            <a:avLst/>
          </a:prstGeom>
          <a:noFill/>
          <a:ln>
            <a:noFill/>
          </a:ln>
          <a:effectLst>
            <a:outerShdw blurRad="40000" dist="23000" dir="5400000" rotWithShape="0">
              <a:srgbClr val="000000">
                <a:alpha val="3372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 and Text">
  <p:cSld name="Image and Text">
    <p:spTree>
      <p:nvGrpSpPr>
        <p:cNvPr id="1" name="Shape 595"/>
        <p:cNvGrpSpPr/>
        <p:nvPr/>
      </p:nvGrpSpPr>
      <p:grpSpPr>
        <a:xfrm>
          <a:off x="0" y="0"/>
          <a:ext cx="0" cy="0"/>
          <a:chOff x="0" y="0"/>
          <a:chExt cx="0" cy="0"/>
        </a:xfrm>
      </p:grpSpPr>
      <p:sp>
        <p:nvSpPr>
          <p:cNvPr id="596" name="Google Shape;596;p87"/>
          <p:cNvSpPr>
            <a:spLocks noGrp="1"/>
          </p:cNvSpPr>
          <p:nvPr>
            <p:ph type="pic" idx="2"/>
          </p:nvPr>
        </p:nvSpPr>
        <p:spPr>
          <a:xfrm>
            <a:off x="4673600" y="1600201"/>
            <a:ext cx="40131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7" name="Google Shape;597;p87"/>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598" name="Google Shape;598;p87"/>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9" name="Google Shape;599;p87"/>
          <p:cNvSpPr txBox="1">
            <a:spLocks noGrp="1"/>
          </p:cNvSpPr>
          <p:nvPr>
            <p:ph type="body" idx="3"/>
          </p:nvPr>
        </p:nvSpPr>
        <p:spPr>
          <a:xfrm>
            <a:off x="4673600" y="5646677"/>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0" name="Google Shape;600;p87"/>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01" name="Google Shape;601;p87"/>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2 Images and Text">
  <p:cSld name="2 Images and Text">
    <p:spTree>
      <p:nvGrpSpPr>
        <p:cNvPr id="1" name="Shape 602"/>
        <p:cNvGrpSpPr/>
        <p:nvPr/>
      </p:nvGrpSpPr>
      <p:grpSpPr>
        <a:xfrm>
          <a:off x="0" y="0"/>
          <a:ext cx="0" cy="0"/>
          <a:chOff x="0" y="0"/>
          <a:chExt cx="0" cy="0"/>
        </a:xfrm>
      </p:grpSpPr>
      <p:sp>
        <p:nvSpPr>
          <p:cNvPr id="603" name="Google Shape;603;p88"/>
          <p:cNvSpPr>
            <a:spLocks noGrp="1"/>
          </p:cNvSpPr>
          <p:nvPr>
            <p:ph type="pic" idx="2"/>
          </p:nvPr>
        </p:nvSpPr>
        <p:spPr>
          <a:xfrm>
            <a:off x="4673600" y="3892047"/>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4" name="Google Shape;604;p88"/>
          <p:cNvSpPr>
            <a:spLocks noGrp="1"/>
          </p:cNvSpPr>
          <p:nvPr>
            <p:ph type="pic" idx="3"/>
          </p:nvPr>
        </p:nvSpPr>
        <p:spPr>
          <a:xfrm>
            <a:off x="4673600" y="1600201"/>
            <a:ext cx="40131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5" name="Google Shape;605;p88"/>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06" name="Google Shape;606;p88"/>
          <p:cNvSpPr txBox="1">
            <a:spLocks noGrp="1"/>
          </p:cNvSpPr>
          <p:nvPr>
            <p:ph type="body" idx="1"/>
          </p:nvPr>
        </p:nvSpPr>
        <p:spPr>
          <a:xfrm>
            <a:off x="304800" y="1600200"/>
            <a:ext cx="41910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7" name="Google Shape;607;p88"/>
          <p:cNvSpPr txBox="1">
            <a:spLocks noGrp="1"/>
          </p:cNvSpPr>
          <p:nvPr>
            <p:ph type="body" idx="4"/>
          </p:nvPr>
        </p:nvSpPr>
        <p:spPr>
          <a:xfrm>
            <a:off x="4673600" y="5646677"/>
            <a:ext cx="4057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8" name="Google Shape;608;p88"/>
          <p:cNvSpPr txBox="1">
            <a:spLocks noGrp="1"/>
          </p:cNvSpPr>
          <p:nvPr>
            <p:ph type="body" idx="5"/>
          </p:nvPr>
        </p:nvSpPr>
        <p:spPr>
          <a:xfrm>
            <a:off x="4673600" y="3354831"/>
            <a:ext cx="40131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09" name="Google Shape;609;p88"/>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0" name="Google Shape;610;p88"/>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wo Images">
  <p:cSld name="Two Images">
    <p:spTree>
      <p:nvGrpSpPr>
        <p:cNvPr id="1" name="Shape 611"/>
        <p:cNvGrpSpPr/>
        <p:nvPr/>
      </p:nvGrpSpPr>
      <p:grpSpPr>
        <a:xfrm>
          <a:off x="0" y="0"/>
          <a:ext cx="0" cy="0"/>
          <a:chOff x="0" y="0"/>
          <a:chExt cx="0" cy="0"/>
        </a:xfrm>
      </p:grpSpPr>
      <p:sp>
        <p:nvSpPr>
          <p:cNvPr id="612" name="Google Shape;612;p89"/>
          <p:cNvSpPr>
            <a:spLocks noGrp="1"/>
          </p:cNvSpPr>
          <p:nvPr>
            <p:ph type="pic" idx="2"/>
          </p:nvPr>
        </p:nvSpPr>
        <p:spPr>
          <a:xfrm>
            <a:off x="4683120" y="1600200"/>
            <a:ext cx="4003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3" name="Google Shape;613;p89"/>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14" name="Google Shape;614;p89"/>
          <p:cNvSpPr txBox="1">
            <a:spLocks noGrp="1"/>
          </p:cNvSpPr>
          <p:nvPr>
            <p:ph type="body" idx="1"/>
          </p:nvPr>
        </p:nvSpPr>
        <p:spPr>
          <a:xfrm>
            <a:off x="4683120" y="5646677"/>
            <a:ext cx="4003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5" name="Google Shape;615;p89"/>
          <p:cNvSpPr>
            <a:spLocks noGrp="1"/>
          </p:cNvSpPr>
          <p:nvPr>
            <p:ph type="pic" idx="3"/>
          </p:nvPr>
        </p:nvSpPr>
        <p:spPr>
          <a:xfrm>
            <a:off x="304801" y="1600200"/>
            <a:ext cx="4225800" cy="4526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6" name="Google Shape;616;p89"/>
          <p:cNvSpPr txBox="1">
            <a:spLocks noGrp="1"/>
          </p:cNvSpPr>
          <p:nvPr>
            <p:ph type="body" idx="4"/>
          </p:nvPr>
        </p:nvSpPr>
        <p:spPr>
          <a:xfrm>
            <a:off x="304800" y="5646677"/>
            <a:ext cx="42258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7" name="Google Shape;617;p89"/>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18" name="Google Shape;618;p89"/>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Four Images">
  <p:cSld name="Four Images">
    <p:spTree>
      <p:nvGrpSpPr>
        <p:cNvPr id="1" name="Shape 619"/>
        <p:cNvGrpSpPr/>
        <p:nvPr/>
      </p:nvGrpSpPr>
      <p:grpSpPr>
        <a:xfrm>
          <a:off x="0" y="0"/>
          <a:ext cx="0" cy="0"/>
          <a:chOff x="0" y="0"/>
          <a:chExt cx="0" cy="0"/>
        </a:xfrm>
      </p:grpSpPr>
      <p:sp>
        <p:nvSpPr>
          <p:cNvPr id="620" name="Google Shape;620;p90"/>
          <p:cNvSpPr>
            <a:spLocks noGrp="1"/>
          </p:cNvSpPr>
          <p:nvPr>
            <p:ph type="pic" idx="2"/>
          </p:nvPr>
        </p:nvSpPr>
        <p:spPr>
          <a:xfrm>
            <a:off x="4530722"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1" name="Google Shape;621;p90"/>
          <p:cNvSpPr>
            <a:spLocks noGrp="1"/>
          </p:cNvSpPr>
          <p:nvPr>
            <p:ph type="pic" idx="3"/>
          </p:nvPr>
        </p:nvSpPr>
        <p:spPr>
          <a:xfrm>
            <a:off x="4533898" y="1600200"/>
            <a:ext cx="41529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2" name="Google Shape;622;p90"/>
          <p:cNvSpPr>
            <a:spLocks noGrp="1"/>
          </p:cNvSpPr>
          <p:nvPr>
            <p:ph type="pic" idx="4"/>
          </p:nvPr>
        </p:nvSpPr>
        <p:spPr>
          <a:xfrm>
            <a:off x="304800" y="1600200"/>
            <a:ext cx="4159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3" name="Google Shape;623;p90"/>
          <p:cNvSpPr>
            <a:spLocks noGrp="1"/>
          </p:cNvSpPr>
          <p:nvPr>
            <p:ph type="pic" idx="5"/>
          </p:nvPr>
        </p:nvSpPr>
        <p:spPr>
          <a:xfrm>
            <a:off x="307975" y="3892046"/>
            <a:ext cx="4156200" cy="2234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rial"/>
                <a:ea typeface="Arial"/>
                <a:cs typeface="Arial"/>
                <a:sym typeface="Arial"/>
              </a:defRPr>
            </a:lvl1pPr>
            <a:lvl2pPr marL="457200" marR="0" lvl="1" indent="0" algn="l" rtl="0">
              <a:lnSpc>
                <a:spcPct val="100000"/>
              </a:lnSpc>
              <a:spcBef>
                <a:spcPts val="560"/>
              </a:spcBef>
              <a:spcAft>
                <a:spcPts val="0"/>
              </a:spcAft>
              <a:buClr>
                <a:srgbClr val="595959"/>
              </a:buClr>
              <a:buSzPts val="2800"/>
              <a:buFont typeface="Arial"/>
              <a:buNone/>
              <a:defRPr sz="2800" b="0" i="0" u="none" strike="noStrike" cap="none">
                <a:solidFill>
                  <a:srgbClr val="595959"/>
                </a:solidFill>
                <a:latin typeface="Allerta"/>
                <a:ea typeface="Allerta"/>
                <a:cs typeface="Allerta"/>
                <a:sym typeface="Allerta"/>
              </a:defRPr>
            </a:lvl2pPr>
            <a:lvl3pPr marL="914400" marR="0" lvl="2" indent="0" algn="l" rtl="0">
              <a:lnSpc>
                <a:spcPct val="100000"/>
              </a:lnSpc>
              <a:spcBef>
                <a:spcPts val="480"/>
              </a:spcBef>
              <a:spcAft>
                <a:spcPts val="0"/>
              </a:spcAft>
              <a:buClr>
                <a:srgbClr val="595959"/>
              </a:buClr>
              <a:buSzPts val="2400"/>
              <a:buFont typeface="Arial"/>
              <a:buNone/>
              <a:defRPr sz="2400" b="0" i="0" u="none" strike="noStrike" cap="none">
                <a:solidFill>
                  <a:srgbClr val="595959"/>
                </a:solidFill>
                <a:latin typeface="Allerta"/>
                <a:ea typeface="Allerta"/>
                <a:cs typeface="Allerta"/>
                <a:sym typeface="Allerta"/>
              </a:defRPr>
            </a:lvl3pPr>
            <a:lvl4pPr marL="1371600" marR="0" lvl="3"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4pPr>
            <a:lvl5pPr marL="1828800" marR="0" lvl="4"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5pPr>
            <a:lvl6pPr marL="2286000" marR="0" lvl="5"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24" name="Google Shape;624;p90"/>
          <p:cNvSpPr txBox="1">
            <a:spLocks noGrp="1"/>
          </p:cNvSpPr>
          <p:nvPr>
            <p:ph type="title"/>
          </p:nvPr>
        </p:nvSpPr>
        <p:spPr>
          <a:xfrm>
            <a:off x="304800" y="274638"/>
            <a:ext cx="83820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25" name="Google Shape;625;p90"/>
          <p:cNvSpPr txBox="1">
            <a:spLocks noGrp="1"/>
          </p:cNvSpPr>
          <p:nvPr>
            <p:ph type="body" idx="1"/>
          </p:nvPr>
        </p:nvSpPr>
        <p:spPr>
          <a:xfrm>
            <a:off x="4533898" y="5646677"/>
            <a:ext cx="41529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6" name="Google Shape;626;p90"/>
          <p:cNvSpPr txBox="1">
            <a:spLocks noGrp="1"/>
          </p:cNvSpPr>
          <p:nvPr>
            <p:ph type="body" idx="6"/>
          </p:nvPr>
        </p:nvSpPr>
        <p:spPr>
          <a:xfrm>
            <a:off x="304800" y="5646677"/>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7" name="Google Shape;627;p90"/>
          <p:cNvSpPr txBox="1">
            <a:spLocks noGrp="1"/>
          </p:cNvSpPr>
          <p:nvPr>
            <p:ph type="body" idx="7"/>
          </p:nvPr>
        </p:nvSpPr>
        <p:spPr>
          <a:xfrm>
            <a:off x="4530722" y="3354831"/>
            <a:ext cx="4156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8" name="Google Shape;628;p90"/>
          <p:cNvSpPr txBox="1">
            <a:spLocks noGrp="1"/>
          </p:cNvSpPr>
          <p:nvPr>
            <p:ph type="body" idx="8"/>
          </p:nvPr>
        </p:nvSpPr>
        <p:spPr>
          <a:xfrm>
            <a:off x="304801" y="3354831"/>
            <a:ext cx="4159200" cy="479400"/>
          </a:xfrm>
          <a:prstGeom prst="rect">
            <a:avLst/>
          </a:prstGeom>
          <a:solidFill>
            <a:srgbClr val="FFFFFF">
              <a:alpha val="47843"/>
            </a:srgbClr>
          </a:solidFill>
          <a:ln>
            <a:noFill/>
          </a:ln>
        </p:spPr>
        <p:txBody>
          <a:bodyPr spcFirstLastPara="1" wrap="square" lIns="91425" tIns="91425" rIns="91425" bIns="91425" anchor="ctr" anchorCtr="0"/>
          <a:lstStyle>
            <a:lvl1pPr marL="457200" marR="0" lvl="0" indent="-228600" algn="ct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rial"/>
                <a:ea typeface="Arial"/>
                <a:cs typeface="Arial"/>
                <a:sym typeface="Arial"/>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9" name="Google Shape;629;p90"/>
          <p:cNvSpPr/>
          <p:nvPr/>
        </p:nvSpPr>
        <p:spPr>
          <a:xfrm>
            <a:off x="1" y="6330472"/>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30" name="Google Shape;630;p90"/>
          <p:cNvSpPr txBox="1"/>
          <p:nvPr/>
        </p:nvSpPr>
        <p:spPr>
          <a:xfrm>
            <a:off x="7571684" y="6483774"/>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Lucida Sans"/>
              <a:buNone/>
            </a:pPr>
            <a:fld id="{00000000-1234-1234-1234-123412341234}" type="slidenum">
              <a:rPr lang="en-US" sz="1000" b="0" i="0" u="none" strike="noStrike" cap="none">
                <a:solidFill>
                  <a:srgbClr val="50514F"/>
                </a:solidFill>
                <a:latin typeface="Arial"/>
                <a:ea typeface="Arial"/>
                <a:cs typeface="Arial"/>
                <a:sym typeface="Arial"/>
              </a:rPr>
              <a:t>‹#›</a:t>
            </a:fld>
            <a:r>
              <a:rPr lang="en-US" sz="1000" b="0" i="0" u="none" strike="noStrike" cap="none">
                <a:solidFill>
                  <a:srgbClr val="50514F"/>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631"/>
        <p:cNvGrpSpPr/>
        <p:nvPr/>
      </p:nvGrpSpPr>
      <p:grpSpPr>
        <a:xfrm>
          <a:off x="0" y="0"/>
          <a:ext cx="0" cy="0"/>
          <a:chOff x="0" y="0"/>
          <a:chExt cx="0" cy="0"/>
        </a:xfrm>
      </p:grpSpPr>
      <p:sp>
        <p:nvSpPr>
          <p:cNvPr id="632" name="Google Shape;632;p91"/>
          <p:cNvSpPr/>
          <p:nvPr/>
        </p:nvSpPr>
        <p:spPr>
          <a:xfrm>
            <a:off x="0" y="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3" name="Google Shape;633;p91"/>
          <p:cNvSpPr/>
          <p:nvPr/>
        </p:nvSpPr>
        <p:spPr>
          <a:xfrm>
            <a:off x="0" y="670560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4" name="Google Shape;634;p91"/>
          <p:cNvSpPr/>
          <p:nvPr/>
        </p:nvSpPr>
        <p:spPr>
          <a:xfrm>
            <a:off x="0" y="0"/>
            <a:ext cx="9144000" cy="152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5" name="Google Shape;635;p91"/>
          <p:cNvSpPr/>
          <p:nvPr/>
        </p:nvSpPr>
        <p:spPr>
          <a:xfrm>
            <a:off x="8991600" y="19050"/>
            <a:ext cx="1524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6" name="Google Shape;636;p91"/>
          <p:cNvSpPr/>
          <p:nvPr/>
        </p:nvSpPr>
        <p:spPr>
          <a:xfrm>
            <a:off x="152400" y="2286000"/>
            <a:ext cx="8833200" cy="304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7" name="Google Shape;637;p91"/>
          <p:cNvSpPr/>
          <p:nvPr/>
        </p:nvSpPr>
        <p:spPr>
          <a:xfrm>
            <a:off x="155448" y="142352"/>
            <a:ext cx="8833200" cy="21396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38" name="Google Shape;638;p91"/>
          <p:cNvSpPr txBox="1">
            <a:spLocks noGrp="1"/>
          </p:cNvSpPr>
          <p:nvPr>
            <p:ph type="body" idx="1"/>
          </p:nvPr>
        </p:nvSpPr>
        <p:spPr>
          <a:xfrm>
            <a:off x="1368426" y="2743200"/>
            <a:ext cx="6480300" cy="16731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320"/>
              </a:spcBef>
              <a:spcAft>
                <a:spcPts val="0"/>
              </a:spcAft>
              <a:buClr>
                <a:schemeClr val="accent1"/>
              </a:buClr>
              <a:buSzPts val="1600"/>
              <a:buFont typeface="Noto Sans Symbols"/>
              <a:buNone/>
              <a:defRPr sz="1600" b="1" i="0" u="none" strike="noStrike" cap="none">
                <a:solidFill>
                  <a:schemeClr val="dk2"/>
                </a:solidFill>
                <a:latin typeface="Arial"/>
                <a:ea typeface="Arial"/>
                <a:cs typeface="Arial"/>
                <a:sym typeface="Arial"/>
              </a:defRPr>
            </a:lvl1pPr>
            <a:lvl2pPr marL="914400" marR="0" lvl="1" indent="-228600" algn="l" rtl="0">
              <a:lnSpc>
                <a:spcPct val="100000"/>
              </a:lnSpc>
              <a:spcBef>
                <a:spcPts val="360"/>
              </a:spcBef>
              <a:spcAft>
                <a:spcPts val="0"/>
              </a:spcAft>
              <a:buClr>
                <a:schemeClr val="accent2"/>
              </a:buClr>
              <a:buSzPts val="1800"/>
              <a:buFont typeface="Noto Sans Symbols"/>
              <a:buNone/>
              <a:defRPr sz="1800" b="0" i="0" u="none" strike="noStrike" cap="none">
                <a:solidFill>
                  <a:srgbClr val="888888"/>
                </a:solidFill>
                <a:latin typeface="Georgia"/>
                <a:ea typeface="Georgia"/>
                <a:cs typeface="Georgia"/>
                <a:sym typeface="Georgia"/>
              </a:defRPr>
            </a:lvl2pPr>
            <a:lvl3pPr marL="1371600" marR="0" lvl="2" indent="-228600" algn="l" rtl="0">
              <a:lnSpc>
                <a:spcPct val="100000"/>
              </a:lnSpc>
              <a:spcBef>
                <a:spcPts val="320"/>
              </a:spcBef>
              <a:spcAft>
                <a:spcPts val="0"/>
              </a:spcAft>
              <a:buClr>
                <a:schemeClr val="accent3"/>
              </a:buClr>
              <a:buSzPts val="1600"/>
              <a:buFont typeface="Noto Sans Symbols"/>
              <a:buNone/>
              <a:defRPr sz="1600" b="0" i="0" u="none" strike="noStrike" cap="none">
                <a:solidFill>
                  <a:srgbClr val="888888"/>
                </a:solidFill>
                <a:latin typeface="Georgia"/>
                <a:ea typeface="Georgia"/>
                <a:cs typeface="Georgia"/>
                <a:sym typeface="Georgia"/>
              </a:defRPr>
            </a:lvl3pPr>
            <a:lvl4pPr marL="1828800" marR="0" lvl="3" indent="-228600" algn="l" rtl="0">
              <a:lnSpc>
                <a:spcPct val="100000"/>
              </a:lnSpc>
              <a:spcBef>
                <a:spcPts val="280"/>
              </a:spcBef>
              <a:spcAft>
                <a:spcPts val="0"/>
              </a:spcAft>
              <a:buClr>
                <a:schemeClr val="accent4"/>
              </a:buClr>
              <a:buSzPts val="1400"/>
              <a:buFont typeface="Noto Sans Symbols"/>
              <a:buNone/>
              <a:defRPr sz="1400" b="0" i="0" u="none" strike="noStrike" cap="none">
                <a:solidFill>
                  <a:srgbClr val="888888"/>
                </a:solidFill>
                <a:latin typeface="Georgia"/>
                <a:ea typeface="Georgia"/>
                <a:cs typeface="Georgia"/>
                <a:sym typeface="Georgia"/>
              </a:defRPr>
            </a:lvl4pPr>
            <a:lvl5pPr marL="2286000" marR="0" lvl="4" indent="-228600" algn="l" rtl="0">
              <a:lnSpc>
                <a:spcPct val="100000"/>
              </a:lnSpc>
              <a:spcBef>
                <a:spcPts val="280"/>
              </a:spcBef>
              <a:spcAft>
                <a:spcPts val="0"/>
              </a:spcAft>
              <a:buClr>
                <a:schemeClr val="accent5"/>
              </a:buClr>
              <a:buSzPts val="1400"/>
              <a:buFont typeface="Georgia"/>
              <a:buNone/>
              <a:defRPr sz="1400" b="0" i="0" u="none" strike="noStrike" cap="none">
                <a:solidFill>
                  <a:srgbClr val="888888"/>
                </a:solidFill>
                <a:latin typeface="Georgia"/>
                <a:ea typeface="Georgia"/>
                <a:cs typeface="Georgia"/>
                <a:sym typeface="Georgia"/>
              </a:defRPr>
            </a:lvl5pPr>
            <a:lvl6pPr marL="2743200" marR="0" lvl="5" indent="-320039" algn="l" rtl="0">
              <a:lnSpc>
                <a:spcPct val="100000"/>
              </a:lnSpc>
              <a:spcBef>
                <a:spcPts val="360"/>
              </a:spcBef>
              <a:spcAft>
                <a:spcPts val="0"/>
              </a:spcAft>
              <a:buClr>
                <a:schemeClr val="accent6"/>
              </a:buClr>
              <a:buSzPts val="1440"/>
              <a:buFont typeface="Noto Sans Symbols"/>
              <a:buChar char="●"/>
              <a:defRPr sz="1800" b="0" i="0" u="none" strike="noStrike" cap="none">
                <a:solidFill>
                  <a:schemeClr val="dk1"/>
                </a:solidFill>
                <a:latin typeface="Georgia"/>
                <a:ea typeface="Georgia"/>
                <a:cs typeface="Georgia"/>
                <a:sym typeface="Georgia"/>
              </a:defRPr>
            </a:lvl6pPr>
            <a:lvl7pPr marL="3200400" marR="0" lvl="6" indent="-320039" algn="l" rtl="0">
              <a:lnSpc>
                <a:spcPct val="100000"/>
              </a:lnSpc>
              <a:spcBef>
                <a:spcPts val="320"/>
              </a:spcBef>
              <a:spcAft>
                <a:spcPts val="0"/>
              </a:spcAft>
              <a:buClr>
                <a:srgbClr val="B75640"/>
              </a:buClr>
              <a:buSzPts val="1440"/>
              <a:buFont typeface="Georgia"/>
              <a:buChar char="•"/>
              <a:defRPr sz="1600" b="0" i="0" u="none" strike="noStrike" cap="none">
                <a:solidFill>
                  <a:schemeClr val="dk1"/>
                </a:solidFill>
                <a:latin typeface="Georgia"/>
                <a:ea typeface="Georgia"/>
                <a:cs typeface="Georgia"/>
                <a:sym typeface="Georgia"/>
              </a:defRPr>
            </a:lvl7pPr>
            <a:lvl8pPr marL="3657600" marR="0" lvl="7" indent="-330200" algn="l" rtl="0">
              <a:lnSpc>
                <a:spcPct val="100000"/>
              </a:lnSpc>
              <a:spcBef>
                <a:spcPts val="320"/>
              </a:spcBef>
              <a:spcAft>
                <a:spcPts val="0"/>
              </a:spcAft>
              <a:buClr>
                <a:srgbClr val="7A6B62"/>
              </a:buClr>
              <a:buSzPts val="1600"/>
              <a:buFont typeface="Georgia"/>
              <a:buChar char="•"/>
              <a:defRPr sz="1600" b="0" i="0" u="none" strike="noStrike" cap="none">
                <a:solidFill>
                  <a:schemeClr val="dk1"/>
                </a:solidFill>
                <a:latin typeface="Georgia"/>
                <a:ea typeface="Georgia"/>
                <a:cs typeface="Georgia"/>
                <a:sym typeface="Georgia"/>
              </a:defRPr>
            </a:lvl8pPr>
            <a:lvl9pPr marL="4114800" marR="0" lvl="8" indent="-308609" algn="l" rtl="0">
              <a:lnSpc>
                <a:spcPct val="100000"/>
              </a:lnSpc>
              <a:spcBef>
                <a:spcPts val="280"/>
              </a:spcBef>
              <a:spcAft>
                <a:spcPts val="0"/>
              </a:spcAft>
              <a:buClr>
                <a:srgbClr val="B29D00"/>
              </a:buClr>
              <a:buSzPts val="1260"/>
              <a:buFont typeface="Georgia"/>
              <a:buChar char="•"/>
              <a:defRPr sz="1400" b="0" i="0" u="none" strike="noStrike" cap="none">
                <a:solidFill>
                  <a:schemeClr val="dk1"/>
                </a:solidFill>
                <a:latin typeface="Georgia"/>
                <a:ea typeface="Georgia"/>
                <a:cs typeface="Georgia"/>
                <a:sym typeface="Georgia"/>
              </a:defRPr>
            </a:lvl9pPr>
          </a:lstStyle>
          <a:p>
            <a:endParaRPr/>
          </a:p>
        </p:txBody>
      </p:sp>
      <p:sp>
        <p:nvSpPr>
          <p:cNvPr id="639" name="Google Shape;639;p91"/>
          <p:cNvSpPr/>
          <p:nvPr/>
        </p:nvSpPr>
        <p:spPr>
          <a:xfrm>
            <a:off x="146304" y="6391656"/>
            <a:ext cx="8833200" cy="3096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0" name="Google Shape;640;p91"/>
          <p:cNvSpPr/>
          <p:nvPr/>
        </p:nvSpPr>
        <p:spPr>
          <a:xfrm>
            <a:off x="152400" y="152400"/>
            <a:ext cx="8833200" cy="6547200"/>
          </a:xfrm>
          <a:prstGeom prst="rect">
            <a:avLst/>
          </a:prstGeom>
          <a:noFill/>
          <a:ln w="9525" cap="flat" cmpd="sng">
            <a:solidFill>
              <a:srgbClr val="7A9798"/>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41" name="Google Shape;641;p91"/>
          <p:cNvSpPr txBox="1">
            <a:spLocks noGrp="1"/>
          </p:cNvSpPr>
          <p:nvPr>
            <p:ph type="ftr" idx="11"/>
          </p:nvPr>
        </p:nvSpPr>
        <p:spPr>
          <a:xfrm>
            <a:off x="304800" y="6410848"/>
            <a:ext cx="3581400" cy="3657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1200"/>
              <a:buFont typeface="Lucida Sans"/>
              <a:buNone/>
              <a:defRPr sz="12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sp>
        <p:nvSpPr>
          <p:cNvPr id="642" name="Google Shape;642;p91"/>
          <p:cNvSpPr txBox="1">
            <a:spLocks noGrp="1"/>
          </p:cNvSpPr>
          <p:nvPr>
            <p:ph type="dt" idx="10"/>
          </p:nvPr>
        </p:nvSpPr>
        <p:spPr>
          <a:xfrm>
            <a:off x="5791200" y="6404984"/>
            <a:ext cx="3045000" cy="365700"/>
          </a:xfrm>
          <a:prstGeom prst="rect">
            <a:avLst/>
          </a:prstGeom>
          <a:noFill/>
          <a:ln>
            <a:noFill/>
          </a:ln>
        </p:spPr>
        <p:txBody>
          <a:bodyPr spcFirstLastPara="1" wrap="square" lIns="91425" tIns="91425" rIns="91425" bIns="91425" anchor="t" anchorCtr="0"/>
          <a:lstStyle>
            <a:lvl1pPr marL="0" marR="0" lvl="0" indent="0" algn="r" rtl="0">
              <a:lnSpc>
                <a:spcPct val="100000"/>
              </a:lnSpc>
              <a:spcBef>
                <a:spcPts val="0"/>
              </a:spcBef>
              <a:spcAft>
                <a:spcPts val="0"/>
              </a:spcAft>
              <a:buClr>
                <a:srgbClr val="FFFFFF"/>
              </a:buClr>
              <a:buSzPts val="1400"/>
              <a:buFont typeface="Lucida Sans"/>
              <a:buNone/>
              <a:defRPr sz="1400" b="0" i="0" u="none" strike="noStrike" cap="none">
                <a:solidFill>
                  <a:srgbClr val="FFFFFF"/>
                </a:solidFill>
                <a:latin typeface="Arial"/>
                <a:ea typeface="Arial"/>
                <a:cs typeface="Arial"/>
                <a:sym typeface="Arial"/>
              </a:defRPr>
            </a:lvl1pPr>
            <a:lvl2pPr marL="457200" marR="0" lvl="1"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2pPr>
            <a:lvl3pPr marL="914400" marR="0" lvl="2"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3pPr>
            <a:lvl4pPr marL="1371600" marR="0" lvl="3"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4pPr>
            <a:lvl5pPr marL="1828800" marR="0" lvl="4"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5pPr>
            <a:lvl6pPr marL="2286000" marR="0" lvl="5"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6pPr>
            <a:lvl7pPr marL="2743200" marR="0" lvl="6"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7pPr>
            <a:lvl8pPr marL="3200400" marR="0" lvl="7"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8pPr>
            <a:lvl9pPr marL="3657600" marR="0" lvl="8" indent="0" algn="l" rtl="0">
              <a:lnSpc>
                <a:spcPct val="100000"/>
              </a:lnSpc>
              <a:spcBef>
                <a:spcPts val="0"/>
              </a:spcBef>
              <a:spcAft>
                <a:spcPts val="0"/>
              </a:spcAft>
              <a:buClr>
                <a:schemeClr val="dk1"/>
              </a:buClr>
              <a:buSzPts val="1800"/>
              <a:buFont typeface="Georgia"/>
              <a:buNone/>
              <a:defRPr sz="1800" b="0" i="0" u="none" strike="noStrike" cap="none">
                <a:solidFill>
                  <a:schemeClr val="dk1"/>
                </a:solidFill>
                <a:latin typeface="Georgia"/>
                <a:ea typeface="Georgia"/>
                <a:cs typeface="Georgia"/>
                <a:sym typeface="Georgia"/>
              </a:defRPr>
            </a:lvl9pPr>
          </a:lstStyle>
          <a:p>
            <a:endParaRPr/>
          </a:p>
        </p:txBody>
      </p:sp>
      <p:cxnSp>
        <p:nvCxnSpPr>
          <p:cNvPr id="643" name="Google Shape;643;p91"/>
          <p:cNvCxnSpPr/>
          <p:nvPr/>
        </p:nvCxnSpPr>
        <p:spPr>
          <a:xfrm>
            <a:off x="152400" y="2438400"/>
            <a:ext cx="8833200" cy="0"/>
          </a:xfrm>
          <a:prstGeom prst="straightConnector1">
            <a:avLst/>
          </a:prstGeom>
          <a:noFill/>
          <a:ln w="11425" cap="flat" cmpd="sng">
            <a:solidFill>
              <a:srgbClr val="7A9798"/>
            </a:solidFill>
            <a:prstDash val="dash"/>
            <a:round/>
            <a:headEnd type="none" w="sm" len="sm"/>
            <a:tailEnd type="none" w="sm" len="sm"/>
          </a:ln>
        </p:spPr>
      </p:cxnSp>
      <p:sp>
        <p:nvSpPr>
          <p:cNvPr id="644" name="Google Shape;644;p91"/>
          <p:cNvSpPr/>
          <p:nvPr/>
        </p:nvSpPr>
        <p:spPr>
          <a:xfrm>
            <a:off x="4267200" y="2115312"/>
            <a:ext cx="609600" cy="609600"/>
          </a:xfrm>
          <a:prstGeom prst="ellipse">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5" name="Google Shape;645;p91"/>
          <p:cNvSpPr/>
          <p:nvPr/>
        </p:nvSpPr>
        <p:spPr>
          <a:xfrm>
            <a:off x="4361688" y="2209800"/>
            <a:ext cx="420600" cy="420600"/>
          </a:xfrm>
          <a:prstGeom prst="ellipse">
            <a:avLst/>
          </a:prstGeom>
          <a:solidFill>
            <a:srgbClr val="FFFFFF"/>
          </a:solidFill>
          <a:ln w="50800" cap="rnd" cmpd="dbl">
            <a:solidFill>
              <a:srgbClr val="7A979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6" name="Google Shape;646;p91"/>
          <p:cNvSpPr txBox="1">
            <a:spLocks noGrp="1"/>
          </p:cNvSpPr>
          <p:nvPr>
            <p:ph type="sldNum" idx="12"/>
          </p:nvPr>
        </p:nvSpPr>
        <p:spPr>
          <a:xfrm>
            <a:off x="4343400" y="2199450"/>
            <a:ext cx="457200" cy="441300"/>
          </a:xfrm>
          <a:prstGeom prst="rect">
            <a:avLst/>
          </a:prstGeom>
          <a:noFill/>
          <a:ln>
            <a:noFill/>
          </a:ln>
        </p:spPr>
        <p:txBody>
          <a:bodyPr spcFirstLastPara="1" wrap="square" lIns="45700" tIns="45700" rIns="45700" bIns="45700" anchor="ctr" anchorCtr="0">
            <a:noAutofit/>
          </a:bodyPr>
          <a:lstStyle>
            <a:lvl1pPr marL="0" marR="0" lvl="0"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1pPr>
            <a:lvl2pPr marL="0" marR="0" lvl="1"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2pPr>
            <a:lvl3pPr marL="0" marR="0" lvl="2"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3pPr>
            <a:lvl4pPr marL="0" marR="0" lvl="3"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4pPr>
            <a:lvl5pPr marL="0" marR="0" lvl="4"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5pPr>
            <a:lvl6pPr marL="0" marR="0" lvl="5"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6pPr>
            <a:lvl7pPr marL="0" marR="0" lvl="6"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7pPr>
            <a:lvl8pPr marL="0" marR="0" lvl="7"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8pPr>
            <a:lvl9pPr marL="0" marR="0" lvl="8" indent="0" algn="ctr" rtl="0">
              <a:lnSpc>
                <a:spcPct val="100000"/>
              </a:lnSpc>
              <a:spcBef>
                <a:spcPts val="0"/>
              </a:spcBef>
              <a:spcAft>
                <a:spcPts val="0"/>
              </a:spcAft>
              <a:buClr>
                <a:srgbClr val="7A9798"/>
              </a:buClr>
              <a:buSzPts val="400"/>
              <a:buFont typeface="Lucida Sans"/>
              <a:buNone/>
              <a:defRPr sz="1600" b="0" i="0" u="none" strike="noStrike" cap="none">
                <a:solidFill>
                  <a:srgbClr val="7A9798"/>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647" name="Google Shape;647;p91"/>
          <p:cNvSpPr txBox="1">
            <a:spLocks noGrp="1"/>
          </p:cNvSpPr>
          <p:nvPr>
            <p:ph type="title"/>
          </p:nvPr>
        </p:nvSpPr>
        <p:spPr>
          <a:xfrm>
            <a:off x="722313" y="533400"/>
            <a:ext cx="7772400" cy="1524000"/>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4200"/>
              <a:buFont typeface="Georgia"/>
              <a:buNone/>
              <a:defRPr sz="4200" b="0" i="0" u="none" strike="noStrike" cap="none">
                <a:solidFill>
                  <a:srgbClr val="FFFFFF"/>
                </a:solidFill>
                <a:latin typeface="Arial"/>
                <a:ea typeface="Arial"/>
                <a:cs typeface="Arial"/>
                <a:sym typeface="Arial"/>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ody Copy" type="obj">
  <p:cSld name="OBJECT">
    <p:spTree>
      <p:nvGrpSpPr>
        <p:cNvPr id="1" name="Shape 651"/>
        <p:cNvGrpSpPr/>
        <p:nvPr/>
      </p:nvGrpSpPr>
      <p:grpSpPr>
        <a:xfrm>
          <a:off x="0" y="0"/>
          <a:ext cx="0" cy="0"/>
          <a:chOff x="0" y="0"/>
          <a:chExt cx="0" cy="0"/>
        </a:xfrm>
      </p:grpSpPr>
      <p:sp>
        <p:nvSpPr>
          <p:cNvPr id="652" name="Google Shape;652;p93"/>
          <p:cNvSpPr/>
          <p:nvPr/>
        </p:nvSpPr>
        <p:spPr>
          <a:xfrm>
            <a:off x="0" y="6329467"/>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3" name="Google Shape;653;p9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4" name="Google Shape;654;p9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5" name="Google Shape;655;p93"/>
          <p:cNvSpPr/>
          <p:nvPr/>
        </p:nvSpPr>
        <p:spPr>
          <a:xfrm>
            <a:off x="0" y="6330471"/>
            <a:ext cx="9153000" cy="5403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56" name="Google Shape;656;p9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657" name="Google Shape;657;p9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Slide CA and SAP">
  <p:cSld name="Title Slide CA and SAP">
    <p:spTree>
      <p:nvGrpSpPr>
        <p:cNvPr id="1" name="Shape 658"/>
        <p:cNvGrpSpPr/>
        <p:nvPr/>
      </p:nvGrpSpPr>
      <p:grpSpPr>
        <a:xfrm>
          <a:off x="0" y="0"/>
          <a:ext cx="0" cy="0"/>
          <a:chOff x="0" y="0"/>
          <a:chExt cx="0" cy="0"/>
        </a:xfrm>
      </p:grpSpPr>
      <p:sp>
        <p:nvSpPr>
          <p:cNvPr id="659" name="Google Shape;659;p94"/>
          <p:cNvSpPr txBox="1">
            <a:spLocks noGrp="1"/>
          </p:cNvSpPr>
          <p:nvPr>
            <p:ph type="ctrTitle"/>
          </p:nvPr>
        </p:nvSpPr>
        <p:spPr>
          <a:xfrm>
            <a:off x="219319" y="2982072"/>
            <a:ext cx="8619900" cy="850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0514F"/>
              </a:buClr>
              <a:buSzPts val="2800"/>
              <a:buFont typeface="Allerta"/>
              <a:buNone/>
              <a:defRPr sz="2800" b="0" i="0" u="none" strike="noStrike" cap="none">
                <a:solidFill>
                  <a:srgbClr val="50514F"/>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60" name="Google Shape;660;p94"/>
          <p:cNvSpPr txBox="1">
            <a:spLocks noGrp="1"/>
          </p:cNvSpPr>
          <p:nvPr>
            <p:ph type="subTitle" idx="1"/>
          </p:nvPr>
        </p:nvSpPr>
        <p:spPr>
          <a:xfrm>
            <a:off x="219320"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661" name="Google Shape;661;p94"/>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pic>
        <p:nvPicPr>
          <p:cNvPr id="662" name="Google Shape;662;p94"/>
          <p:cNvPicPr preferRelativeResize="0"/>
          <p:nvPr/>
        </p:nvPicPr>
        <p:blipFill rotWithShape="1">
          <a:blip r:embed="rId2">
            <a:alphaModFix/>
          </a:blip>
          <a:srcRect/>
          <a:stretch/>
        </p:blipFill>
        <p:spPr>
          <a:xfrm>
            <a:off x="304801" y="394130"/>
            <a:ext cx="2235300" cy="209664"/>
          </a:xfrm>
          <a:prstGeom prst="rect">
            <a:avLst/>
          </a:prstGeom>
          <a:noFill/>
          <a:ln>
            <a:noFill/>
          </a:ln>
        </p:spPr>
      </p:pic>
      <p:pic>
        <p:nvPicPr>
          <p:cNvPr id="663" name="Google Shape;663;p94"/>
          <p:cNvPicPr preferRelativeResize="0"/>
          <p:nvPr/>
        </p:nvPicPr>
        <p:blipFill rotWithShape="1">
          <a:blip r:embed="rId3">
            <a:alphaModFix/>
          </a:blip>
          <a:srcRect/>
          <a:stretch/>
        </p:blipFill>
        <p:spPr>
          <a:xfrm>
            <a:off x="304800" y="5840889"/>
            <a:ext cx="1303773" cy="50727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7"/>
        <p:cNvGrpSpPr/>
        <p:nvPr/>
      </p:nvGrpSpPr>
      <p:grpSpPr>
        <a:xfrm>
          <a:off x="0" y="0"/>
          <a:ext cx="0" cy="0"/>
          <a:chOff x="0" y="0"/>
          <a:chExt cx="0" cy="0"/>
        </a:xfrm>
      </p:grpSpPr>
      <p:sp>
        <p:nvSpPr>
          <p:cNvPr id="68" name="Google Shape;68;p10"/>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 name="Google Shape;69;p10"/>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 name="Google Shape;70;p10"/>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 name="Google Shape;71;p10"/>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508000" marR="0" lvl="0" indent="-1651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965200" marR="0" lvl="1" indent="-228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778000" marR="0" lvl="3"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35200" marR="0" lvl="4" indent="-1778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94000" marR="0" lvl="5"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51200" marR="0" lvl="6"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708400" marR="0" lvl="7"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65600" marR="0" lvl="8" indent="-279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2" name="Google Shape;72;p1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664"/>
        <p:cNvGrpSpPr/>
        <p:nvPr/>
      </p:nvGrpSpPr>
      <p:grpSpPr>
        <a:xfrm>
          <a:off x="0" y="0"/>
          <a:ext cx="0" cy="0"/>
          <a:chOff x="0" y="0"/>
          <a:chExt cx="0" cy="0"/>
        </a:xfrm>
      </p:grpSpPr>
      <p:sp>
        <p:nvSpPr>
          <p:cNvPr id="665" name="Google Shape;665;p95"/>
          <p:cNvSpPr/>
          <p:nvPr/>
        </p:nvSpPr>
        <p:spPr>
          <a:xfrm>
            <a:off x="0" y="0"/>
            <a:ext cx="9144000" cy="6858000"/>
          </a:xfrm>
          <a:prstGeom prst="rect">
            <a:avLst/>
          </a:prstGeom>
          <a:solidFill>
            <a:srgbClr val="1C9963"/>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66" name="Google Shape;666;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7" name="Google Shape;667;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8" name="Google Shape;668;p95"/>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69" name="Google Shape;669;p95"/>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0" name="Google Shape;670;p95"/>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1" name="Google Shape;671;p95"/>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672"/>
        <p:cNvGrpSpPr/>
        <p:nvPr/>
      </p:nvGrpSpPr>
      <p:grpSpPr>
        <a:xfrm>
          <a:off x="0" y="0"/>
          <a:ext cx="0" cy="0"/>
          <a:chOff x="0" y="0"/>
          <a:chExt cx="0" cy="0"/>
        </a:xfrm>
      </p:grpSpPr>
      <p:sp>
        <p:nvSpPr>
          <p:cNvPr id="673" name="Google Shape;673;p96"/>
          <p:cNvSpPr/>
          <p:nvPr/>
        </p:nvSpPr>
        <p:spPr>
          <a:xfrm>
            <a:off x="0" y="0"/>
            <a:ext cx="9144000" cy="6858000"/>
          </a:xfrm>
          <a:prstGeom prst="rect">
            <a:avLst/>
          </a:prstGeom>
          <a:solidFill>
            <a:srgbClr val="A9B0AC"/>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74" name="Google Shape;674;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5" name="Google Shape;675;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6" name="Google Shape;676;p96"/>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7" name="Google Shape;677;p96"/>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78" name="Google Shape;678;p96"/>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79" name="Google Shape;679;p96"/>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80"/>
        <p:cNvGrpSpPr/>
        <p:nvPr/>
      </p:nvGrpSpPr>
      <p:grpSpPr>
        <a:xfrm>
          <a:off x="0" y="0"/>
          <a:ext cx="0" cy="0"/>
          <a:chOff x="0" y="0"/>
          <a:chExt cx="0" cy="0"/>
        </a:xfrm>
      </p:grpSpPr>
      <p:sp>
        <p:nvSpPr>
          <p:cNvPr id="681" name="Google Shape;681;p97"/>
          <p:cNvSpPr/>
          <p:nvPr/>
        </p:nvSpPr>
        <p:spPr>
          <a:xfrm>
            <a:off x="0" y="0"/>
            <a:ext cx="9144000" cy="6858000"/>
          </a:xfrm>
          <a:prstGeom prst="rect">
            <a:avLst/>
          </a:prstGeom>
          <a:solidFill>
            <a:srgbClr val="464646"/>
          </a:solid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82" name="Google Shape;682;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3" name="Google Shape;683;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4" name="Google Shape;684;p97"/>
          <p:cNvSpPr txBox="1"/>
          <p:nvPr/>
        </p:nvSpPr>
        <p:spPr>
          <a:xfrm>
            <a:off x="115459" y="2306250"/>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5" name="Google Shape;685;p97"/>
          <p:cNvSpPr txBox="1"/>
          <p:nvPr/>
        </p:nvSpPr>
        <p:spPr>
          <a:xfrm>
            <a:off x="115459" y="2952692"/>
            <a:ext cx="3793800" cy="19332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3200"/>
              <a:buFont typeface="Calibri"/>
              <a:buNone/>
            </a:pPr>
            <a:endParaRPr sz="3200" b="0" i="0" u="none" strike="noStrike" cap="none">
              <a:solidFill>
                <a:schemeClr val="dk1"/>
              </a:solidFill>
              <a:latin typeface="Lucida Sans"/>
              <a:ea typeface="Lucida Sans"/>
              <a:cs typeface="Lucida Sans"/>
              <a:sym typeface="Lucida Sans"/>
            </a:endParaRPr>
          </a:p>
        </p:txBody>
      </p:sp>
      <p:sp>
        <p:nvSpPr>
          <p:cNvPr id="686" name="Google Shape;686;p97"/>
          <p:cNvSpPr txBox="1">
            <a:spLocks noGrp="1"/>
          </p:cNvSpPr>
          <p:nvPr>
            <p:ph type="title"/>
          </p:nvPr>
        </p:nvSpPr>
        <p:spPr>
          <a:xfrm>
            <a:off x="216567" y="2829677"/>
            <a:ext cx="8620500" cy="8685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chemeClr val="lt1"/>
              </a:buClr>
              <a:buSzPts val="2800"/>
              <a:buFont typeface="Allerta"/>
              <a:buNone/>
              <a:defRPr sz="2800" b="0" i="0" u="none" strike="noStrike" cap="none">
                <a:solidFill>
                  <a:schemeClr val="lt1"/>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pic>
        <p:nvPicPr>
          <p:cNvPr id="687" name="Google Shape;687;p97"/>
          <p:cNvPicPr preferRelativeResize="0"/>
          <p:nvPr/>
        </p:nvPicPr>
        <p:blipFill rotWithShape="1">
          <a:blip r:embed="rId2">
            <a:alphaModFix/>
          </a:blip>
          <a:srcRect/>
          <a:stretch/>
        </p:blipFill>
        <p:spPr>
          <a:xfrm>
            <a:off x="304815" y="394130"/>
            <a:ext cx="2235300" cy="209664"/>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88"/>
        <p:cNvGrpSpPr/>
        <p:nvPr/>
      </p:nvGrpSpPr>
      <p:grpSpPr>
        <a:xfrm>
          <a:off x="0" y="0"/>
          <a:ext cx="0" cy="0"/>
          <a:chOff x="0" y="0"/>
          <a:chExt cx="0" cy="0"/>
        </a:xfrm>
      </p:grpSpPr>
      <p:sp>
        <p:nvSpPr>
          <p:cNvPr id="689" name="Google Shape;689;p98"/>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0" name="Google Shape;690;p98"/>
          <p:cNvSpPr txBox="1">
            <a:spLocks noGrp="1"/>
          </p:cNvSpPr>
          <p:nvPr>
            <p:ph type="body" idx="1"/>
          </p:nvPr>
        </p:nvSpPr>
        <p:spPr>
          <a:xfrm>
            <a:off x="304800" y="1417637"/>
            <a:ext cx="4192500" cy="597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1" name="Google Shape;691;p98"/>
          <p:cNvSpPr txBox="1">
            <a:spLocks noGrp="1"/>
          </p:cNvSpPr>
          <p:nvPr>
            <p:ph type="body" idx="2"/>
          </p:nvPr>
        </p:nvSpPr>
        <p:spPr>
          <a:xfrm>
            <a:off x="304800" y="2015410"/>
            <a:ext cx="4192500" cy="41265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2" name="Google Shape;692;p98"/>
          <p:cNvSpPr txBox="1">
            <a:spLocks noGrp="1"/>
          </p:cNvSpPr>
          <p:nvPr>
            <p:ph type="body" idx="3"/>
          </p:nvPr>
        </p:nvSpPr>
        <p:spPr>
          <a:xfrm>
            <a:off x="4645025" y="1417637"/>
            <a:ext cx="4194300" cy="6324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40"/>
              </a:spcBef>
              <a:spcAft>
                <a:spcPts val="0"/>
              </a:spcAft>
              <a:buClr>
                <a:srgbClr val="595959"/>
              </a:buClr>
              <a:buSzPts val="2200"/>
              <a:buFont typeface="Arial"/>
              <a:buNone/>
              <a:defRPr sz="2200" b="1"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1"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1"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1" i="0" u="none" strike="noStrike" cap="none">
                <a:solidFill>
                  <a:srgbClr val="595959"/>
                </a:solidFill>
                <a:latin typeface="Allerta"/>
                <a:ea typeface="Allerta"/>
                <a:cs typeface="Allerta"/>
                <a:sym typeface="Allerta"/>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93" name="Google Shape;693;p98"/>
          <p:cNvSpPr txBox="1">
            <a:spLocks noGrp="1"/>
          </p:cNvSpPr>
          <p:nvPr>
            <p:ph type="body" idx="4"/>
          </p:nvPr>
        </p:nvSpPr>
        <p:spPr>
          <a:xfrm>
            <a:off x="4645025" y="2050046"/>
            <a:ext cx="4194300" cy="40920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94" name="Google Shape;694;p98"/>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695" name="Google Shape;695;p98"/>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696" name="Google Shape;696;p98"/>
          <p:cNvSpPr/>
          <p:nvPr/>
        </p:nvSpPr>
        <p:spPr>
          <a:xfrm>
            <a:off x="3542585" y="6519775"/>
            <a:ext cx="1906800" cy="175500"/>
          </a:xfrm>
          <a:prstGeom prst="rect">
            <a:avLst/>
          </a:prstGeom>
          <a:noFill/>
          <a:ln>
            <a:noFill/>
          </a:ln>
          <a:effectLst>
            <a:outerShdw blurRad="39999" dist="23000" dir="5400000" rotWithShape="0">
              <a:srgbClr val="000000">
                <a:alpha val="345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CA 2">
  <p:cSld name="Title Slide CA 2">
    <p:spTree>
      <p:nvGrpSpPr>
        <p:cNvPr id="1" name="Shape 697"/>
        <p:cNvGrpSpPr/>
        <p:nvPr/>
      </p:nvGrpSpPr>
      <p:grpSpPr>
        <a:xfrm>
          <a:off x="0" y="0"/>
          <a:ext cx="0" cy="0"/>
          <a:chOff x="0" y="0"/>
          <a:chExt cx="0" cy="0"/>
        </a:xfrm>
      </p:grpSpPr>
      <p:sp>
        <p:nvSpPr>
          <p:cNvPr id="698" name="Google Shape;698;p99"/>
          <p:cNvSpPr txBox="1">
            <a:spLocks noGrp="1"/>
          </p:cNvSpPr>
          <p:nvPr>
            <p:ph type="ctrTitle"/>
          </p:nvPr>
        </p:nvSpPr>
        <p:spPr>
          <a:xfrm>
            <a:off x="3339153" y="2950713"/>
            <a:ext cx="5497200" cy="8847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99" name="Google Shape;699;p99"/>
          <p:cNvSpPr txBox="1">
            <a:spLocks noGrp="1"/>
          </p:cNvSpPr>
          <p:nvPr>
            <p:ph type="subTitle" idx="1"/>
          </p:nvPr>
        </p:nvSpPr>
        <p:spPr>
          <a:xfrm>
            <a:off x="3339151" y="3835562"/>
            <a:ext cx="54972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0" name="Google Shape;700;p99"/>
          <p:cNvSpPr/>
          <p:nvPr/>
        </p:nvSpPr>
        <p:spPr>
          <a:xfrm>
            <a:off x="0" y="1746249"/>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1" name="Google Shape;701;p99"/>
          <p:cNvSpPr>
            <a:spLocks noGrp="1"/>
          </p:cNvSpPr>
          <p:nvPr>
            <p:ph type="pic" idx="2"/>
          </p:nvPr>
        </p:nvSpPr>
        <p:spPr>
          <a:xfrm>
            <a:off x="304800" y="1857374"/>
            <a:ext cx="2752500" cy="3159000"/>
          </a:xfrm>
          <a:prstGeom prst="rect">
            <a:avLst/>
          </a:prstGeom>
          <a:noFill/>
          <a:ln>
            <a:noFill/>
          </a:ln>
        </p:spPr>
        <p:txBody>
          <a:bodyPr spcFirstLastPara="1" wrap="square" lIns="91425" tIns="91425" rIns="91425" bIns="91425" anchor="t" anchorCtr="0"/>
          <a:lstStyle>
            <a:lvl1pPr marL="342900" marR="0" lvl="0" indent="-889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2" name="Google Shape;702;p99"/>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SAP Co-Branded">
  <p:cSld name="Title Slide SAP Co-Branded">
    <p:spTree>
      <p:nvGrpSpPr>
        <p:cNvPr id="1" name="Shape 703"/>
        <p:cNvGrpSpPr/>
        <p:nvPr/>
      </p:nvGrpSpPr>
      <p:grpSpPr>
        <a:xfrm>
          <a:off x="0" y="0"/>
          <a:ext cx="0" cy="0"/>
          <a:chOff x="0" y="0"/>
          <a:chExt cx="0" cy="0"/>
        </a:xfrm>
      </p:grpSpPr>
      <p:sp>
        <p:nvSpPr>
          <p:cNvPr id="704" name="Google Shape;704;p100"/>
          <p:cNvSpPr txBox="1">
            <a:spLocks noGrp="1"/>
          </p:cNvSpPr>
          <p:nvPr>
            <p:ph type="ctrTitle"/>
          </p:nvPr>
        </p:nvSpPr>
        <p:spPr>
          <a:xfrm>
            <a:off x="219319" y="2933439"/>
            <a:ext cx="8619900" cy="8991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800"/>
              <a:buFont typeface="Allerta"/>
              <a:buNone/>
              <a:defRPr sz="28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05" name="Google Shape;705;p100"/>
          <p:cNvSpPr txBox="1">
            <a:spLocks noGrp="1"/>
          </p:cNvSpPr>
          <p:nvPr>
            <p:ph type="subTitle" idx="1"/>
          </p:nvPr>
        </p:nvSpPr>
        <p:spPr>
          <a:xfrm>
            <a:off x="219316" y="3832458"/>
            <a:ext cx="8619900" cy="7923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440"/>
              </a:spcBef>
              <a:spcAft>
                <a:spcPts val="0"/>
              </a:spcAft>
              <a:buClr>
                <a:srgbClr val="595959"/>
              </a:buClr>
              <a:buSzPts val="2200"/>
              <a:buFont typeface="Arial"/>
              <a:buNone/>
              <a:defRPr sz="2200" b="0" i="0" u="none" strike="noStrike" cap="none">
                <a:solidFill>
                  <a:srgbClr val="595959"/>
                </a:solidFill>
                <a:latin typeface="Lucida Sans"/>
                <a:ea typeface="Lucida Sans"/>
                <a:cs typeface="Lucida Sans"/>
                <a:sym typeface="Lucida Sans"/>
              </a:defRPr>
            </a:lvl1pPr>
            <a:lvl2pPr marL="457200" marR="0" lvl="1"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Allerta"/>
                <a:ea typeface="Allerta"/>
                <a:cs typeface="Allerta"/>
                <a:sym typeface="Allerta"/>
              </a:defRPr>
            </a:lvl2pPr>
            <a:lvl3pPr marL="914400" marR="0" lvl="2" indent="0" algn="ctr"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Allerta"/>
                <a:ea typeface="Allerta"/>
                <a:cs typeface="Allerta"/>
                <a:sym typeface="Allerta"/>
              </a:defRPr>
            </a:lvl3pPr>
            <a:lvl4pPr marL="1371600" marR="0" lvl="3"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4pPr>
            <a:lvl5pPr marL="1828800" marR="0" lvl="4" indent="0"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Allerta"/>
                <a:ea typeface="Allerta"/>
                <a:cs typeface="Allerta"/>
                <a:sym typeface="Allerta"/>
              </a:defRPr>
            </a:lvl5pPr>
            <a:lvl6pPr marL="2286000" marR="0" lvl="5"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706" name="Google Shape;706;p100"/>
          <p:cNvSpPr/>
          <p:nvPr/>
        </p:nvSpPr>
        <p:spPr>
          <a:xfrm>
            <a:off x="0" y="1737611"/>
            <a:ext cx="9144000" cy="111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07" name="Google Shape;707;p100"/>
          <p:cNvSpPr>
            <a:spLocks noGrp="1"/>
          </p:cNvSpPr>
          <p:nvPr>
            <p:ph type="pic" idx="2"/>
          </p:nvPr>
        </p:nvSpPr>
        <p:spPr>
          <a:xfrm>
            <a:off x="7188200" y="225425"/>
            <a:ext cx="1650900" cy="807900"/>
          </a:xfrm>
          <a:prstGeom prst="rect">
            <a:avLst/>
          </a:prstGeom>
          <a:noFill/>
          <a:ln>
            <a:noFill/>
          </a:ln>
        </p:spPr>
        <p:txBody>
          <a:bodyPr spcFirstLastPara="1" wrap="square" lIns="91425" tIns="91425" rIns="91425" bIns="91425" anchor="t" anchorCtr="0"/>
          <a:lstStyle>
            <a:lvl1pPr marL="342900" marR="0" lvl="0" indent="-190500" algn="l" rtl="0">
              <a:lnSpc>
                <a:spcPct val="100000"/>
              </a:lnSpc>
              <a:spcBef>
                <a:spcPts val="240"/>
              </a:spcBef>
              <a:spcAft>
                <a:spcPts val="0"/>
              </a:spcAft>
              <a:buClr>
                <a:srgbClr val="595959"/>
              </a:buClr>
              <a:buSzPts val="1200"/>
              <a:buFont typeface="Arial"/>
              <a:buChar char="•"/>
              <a:defRPr sz="1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08" name="Google Shape;708;p100"/>
          <p:cNvPicPr preferRelativeResize="0"/>
          <p:nvPr/>
        </p:nvPicPr>
        <p:blipFill rotWithShape="1">
          <a:blip r:embed="rId2">
            <a:alphaModFix/>
          </a:blip>
          <a:srcRect/>
          <a:stretch/>
        </p:blipFill>
        <p:spPr>
          <a:xfrm>
            <a:off x="304801" y="394130"/>
            <a:ext cx="2235300" cy="20966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able Page">
  <p:cSld name="Table Page">
    <p:spTree>
      <p:nvGrpSpPr>
        <p:cNvPr id="1" name="Shape 709"/>
        <p:cNvGrpSpPr/>
        <p:nvPr/>
      </p:nvGrpSpPr>
      <p:grpSpPr>
        <a:xfrm>
          <a:off x="0" y="0"/>
          <a:ext cx="0" cy="0"/>
          <a:chOff x="0" y="0"/>
          <a:chExt cx="0" cy="0"/>
        </a:xfrm>
      </p:grpSpPr>
      <p:sp>
        <p:nvSpPr>
          <p:cNvPr id="710" name="Google Shape;710;p101"/>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1" name="Google Shape;711;p101"/>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2" name="Google Shape;712;p101"/>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3" name="Google Shape;713;p101"/>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hart Page">
  <p:cSld name="Chart Page">
    <p:spTree>
      <p:nvGrpSpPr>
        <p:cNvPr id="1" name="Shape 714"/>
        <p:cNvGrpSpPr/>
        <p:nvPr/>
      </p:nvGrpSpPr>
      <p:grpSpPr>
        <a:xfrm>
          <a:off x="0" y="0"/>
          <a:ext cx="0" cy="0"/>
          <a:chOff x="0" y="0"/>
          <a:chExt cx="0" cy="0"/>
        </a:xfrm>
      </p:grpSpPr>
      <p:sp>
        <p:nvSpPr>
          <p:cNvPr id="715" name="Google Shape;715;p102"/>
          <p:cNvSpPr>
            <a:spLocks noGrp="1"/>
          </p:cNvSpPr>
          <p:nvPr>
            <p:ph type="chart" idx="2"/>
          </p:nvPr>
        </p:nvSpPr>
        <p:spPr>
          <a:xfrm>
            <a:off x="304800" y="1575486"/>
            <a:ext cx="85344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6" name="Google Shape;716;p102"/>
          <p:cNvSpPr txBox="1">
            <a:spLocks noGrp="1"/>
          </p:cNvSpPr>
          <p:nvPr>
            <p:ph type="title"/>
          </p:nvPr>
        </p:nvSpPr>
        <p:spPr>
          <a:xfrm>
            <a:off x="304800" y="274637"/>
            <a:ext cx="85344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17" name="Google Shape;717;p102"/>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18" name="Google Shape;718;p102"/>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19" name="Google Shape;719;p102"/>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Picture or graphic">
  <p:cSld name="Picture or graphic">
    <p:spTree>
      <p:nvGrpSpPr>
        <p:cNvPr id="1" name="Shape 720"/>
        <p:cNvGrpSpPr/>
        <p:nvPr/>
      </p:nvGrpSpPr>
      <p:grpSpPr>
        <a:xfrm>
          <a:off x="0" y="0"/>
          <a:ext cx="0" cy="0"/>
          <a:chOff x="0" y="0"/>
          <a:chExt cx="0" cy="0"/>
        </a:xfrm>
      </p:grpSpPr>
      <p:sp>
        <p:nvSpPr>
          <p:cNvPr id="721" name="Google Shape;721;p103"/>
          <p:cNvSpPr>
            <a:spLocks noGrp="1"/>
          </p:cNvSpPr>
          <p:nvPr>
            <p:ph type="pic" idx="2"/>
          </p:nvPr>
        </p:nvSpPr>
        <p:spPr>
          <a:xfrm>
            <a:off x="304800" y="1575486"/>
            <a:ext cx="8572500" cy="4526100"/>
          </a:xfrm>
          <a:prstGeom prst="rect">
            <a:avLst/>
          </a:prstGeom>
          <a:noFill/>
          <a:ln>
            <a:noFill/>
          </a:ln>
        </p:spPr>
        <p:txBody>
          <a:bodyPr spcFirstLastPara="1" wrap="square" lIns="91425" tIns="91425" rIns="91425" bIns="91425" anchor="t" anchorCtr="0"/>
          <a:lstStyle>
            <a:lvl1pPr marL="342900" marR="0" lvl="0" indent="-635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Lucida Sans"/>
                <a:ea typeface="Lucida Sans"/>
                <a:cs typeface="Lucida Sans"/>
                <a:sym typeface="Lucida Sans"/>
              </a:defRPr>
            </a:lvl1pPr>
            <a:lvl2pPr marL="742950" marR="0" lvl="1" indent="-3175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143000" marR="0" lvl="2" indent="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600200" marR="0" lvl="3"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057400" marR="0" lvl="4" indent="-254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540000" marR="0" lvl="5"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2997200" marR="0" lvl="6"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454400" marR="0" lvl="7"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3911600" marR="0" lvl="8" indent="-254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22" name="Google Shape;722;p103"/>
          <p:cNvSpPr txBox="1">
            <a:spLocks noGrp="1"/>
          </p:cNvSpPr>
          <p:nvPr>
            <p:ph type="title"/>
          </p:nvPr>
        </p:nvSpPr>
        <p:spPr>
          <a:xfrm>
            <a:off x="304800" y="274637"/>
            <a:ext cx="85725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23" name="Google Shape;723;p103"/>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ucida Sans"/>
              <a:ea typeface="Lucida Sans"/>
              <a:cs typeface="Lucida Sans"/>
              <a:sym typeface="Lucida Sans"/>
            </a:endParaRPr>
          </a:p>
        </p:txBody>
      </p:sp>
      <p:sp>
        <p:nvSpPr>
          <p:cNvPr id="724" name="Google Shape;724;p103"/>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pic>
        <p:nvPicPr>
          <p:cNvPr id="725" name="Google Shape;725;p103"/>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ontents Page">
  <p:cSld name="Contents Page">
    <p:spTree>
      <p:nvGrpSpPr>
        <p:cNvPr id="1" name="Shape 726"/>
        <p:cNvGrpSpPr/>
        <p:nvPr/>
      </p:nvGrpSpPr>
      <p:grpSpPr>
        <a:xfrm>
          <a:off x="0" y="0"/>
          <a:ext cx="0" cy="0"/>
          <a:chOff x="0" y="0"/>
          <a:chExt cx="0" cy="0"/>
        </a:xfrm>
      </p:grpSpPr>
      <p:sp>
        <p:nvSpPr>
          <p:cNvPr id="727" name="Google Shape;727;p104"/>
          <p:cNvSpPr/>
          <p:nvPr/>
        </p:nvSpPr>
        <p:spPr>
          <a:xfrm>
            <a:off x="0" y="6330471"/>
            <a:ext cx="9153000" cy="54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1C9963"/>
              </a:solidFill>
              <a:latin typeface="Lucida Sans"/>
              <a:ea typeface="Lucida Sans"/>
              <a:cs typeface="Lucida Sans"/>
              <a:sym typeface="Lucida Sans"/>
            </a:endParaRPr>
          </a:p>
        </p:txBody>
      </p:sp>
      <p:sp>
        <p:nvSpPr>
          <p:cNvPr id="728" name="Google Shape;728;p104"/>
          <p:cNvSpPr txBox="1"/>
          <p:nvPr/>
        </p:nvSpPr>
        <p:spPr>
          <a:xfrm>
            <a:off x="7571684" y="6483773"/>
            <a:ext cx="1458300" cy="2463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50514F"/>
              </a:buClr>
              <a:buSzPts val="250"/>
              <a:buFont typeface="Allerta"/>
              <a:buNone/>
            </a:pPr>
            <a:fld id="{00000000-1234-1234-1234-123412341234}" type="slidenum">
              <a:rPr lang="en-US" sz="1000" b="0" i="0" u="none" strike="noStrike" cap="none">
                <a:solidFill>
                  <a:srgbClr val="50514F"/>
                </a:solidFill>
                <a:latin typeface="Lucida Sans"/>
                <a:ea typeface="Lucida Sans"/>
                <a:cs typeface="Lucida Sans"/>
                <a:sym typeface="Lucida Sans"/>
              </a:rPr>
              <a:t>‹#›</a:t>
            </a:fld>
            <a:r>
              <a:rPr lang="en-US" sz="1000" b="0" i="0" u="none" strike="noStrike" cap="none">
                <a:solidFill>
                  <a:srgbClr val="50514F"/>
                </a:solidFill>
                <a:latin typeface="Lucida Sans"/>
                <a:ea typeface="Lucida Sans"/>
                <a:cs typeface="Lucida Sans"/>
                <a:sym typeface="Lucida Sans"/>
              </a:rPr>
              <a:t> </a:t>
            </a:r>
            <a:endParaRPr/>
          </a:p>
        </p:txBody>
      </p:sp>
      <p:sp>
        <p:nvSpPr>
          <p:cNvPr id="729" name="Google Shape;729;p104"/>
          <p:cNvSpPr txBox="1">
            <a:spLocks noGrp="1"/>
          </p:cNvSpPr>
          <p:nvPr>
            <p:ph type="title"/>
          </p:nvPr>
        </p:nvSpPr>
        <p:spPr>
          <a:xfrm>
            <a:off x="304800" y="2914650"/>
            <a:ext cx="35847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Lucida Sans"/>
                <a:ea typeface="Lucida Sans"/>
                <a:cs typeface="Lucida Sans"/>
                <a:sym typeface="Lucida Sans"/>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730" name="Google Shape;730;p104"/>
          <p:cNvSpPr txBox="1">
            <a:spLocks noGrp="1"/>
          </p:cNvSpPr>
          <p:nvPr>
            <p:ph type="body" idx="1"/>
          </p:nvPr>
        </p:nvSpPr>
        <p:spPr>
          <a:xfrm>
            <a:off x="4624612" y="1858449"/>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1" name="Google Shape;731;p104"/>
          <p:cNvSpPr txBox="1">
            <a:spLocks noGrp="1"/>
          </p:cNvSpPr>
          <p:nvPr>
            <p:ph type="body" idx="2"/>
          </p:nvPr>
        </p:nvSpPr>
        <p:spPr>
          <a:xfrm>
            <a:off x="7209514" y="1858449"/>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2" name="Google Shape;732;p104"/>
          <p:cNvSpPr txBox="1">
            <a:spLocks noGrp="1"/>
          </p:cNvSpPr>
          <p:nvPr>
            <p:ph type="body" idx="3"/>
          </p:nvPr>
        </p:nvSpPr>
        <p:spPr>
          <a:xfrm>
            <a:off x="4624612" y="240062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3" name="Google Shape;733;p104"/>
          <p:cNvSpPr txBox="1">
            <a:spLocks noGrp="1"/>
          </p:cNvSpPr>
          <p:nvPr>
            <p:ph type="body" idx="4"/>
          </p:nvPr>
        </p:nvSpPr>
        <p:spPr>
          <a:xfrm>
            <a:off x="7209514" y="240062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4" name="Google Shape;734;p104"/>
          <p:cNvSpPr txBox="1">
            <a:spLocks noGrp="1"/>
          </p:cNvSpPr>
          <p:nvPr>
            <p:ph type="body" idx="5"/>
          </p:nvPr>
        </p:nvSpPr>
        <p:spPr>
          <a:xfrm>
            <a:off x="4624612" y="295501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5" name="Google Shape;735;p104"/>
          <p:cNvSpPr txBox="1">
            <a:spLocks noGrp="1"/>
          </p:cNvSpPr>
          <p:nvPr>
            <p:ph type="body" idx="6"/>
          </p:nvPr>
        </p:nvSpPr>
        <p:spPr>
          <a:xfrm>
            <a:off x="7209514" y="295501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6" name="Google Shape;736;p104"/>
          <p:cNvSpPr txBox="1">
            <a:spLocks noGrp="1"/>
          </p:cNvSpPr>
          <p:nvPr>
            <p:ph type="body" idx="7"/>
          </p:nvPr>
        </p:nvSpPr>
        <p:spPr>
          <a:xfrm>
            <a:off x="4624612" y="3509407"/>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7" name="Google Shape;737;p104"/>
          <p:cNvSpPr txBox="1">
            <a:spLocks noGrp="1"/>
          </p:cNvSpPr>
          <p:nvPr>
            <p:ph type="body" idx="8"/>
          </p:nvPr>
        </p:nvSpPr>
        <p:spPr>
          <a:xfrm>
            <a:off x="7209514" y="3509407"/>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8" name="Google Shape;738;p104"/>
          <p:cNvSpPr txBox="1">
            <a:spLocks noGrp="1"/>
          </p:cNvSpPr>
          <p:nvPr>
            <p:ph type="body" idx="9"/>
          </p:nvPr>
        </p:nvSpPr>
        <p:spPr>
          <a:xfrm>
            <a:off x="4624612" y="4063798"/>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39" name="Google Shape;739;p104"/>
          <p:cNvSpPr txBox="1">
            <a:spLocks noGrp="1"/>
          </p:cNvSpPr>
          <p:nvPr>
            <p:ph type="body" idx="13"/>
          </p:nvPr>
        </p:nvSpPr>
        <p:spPr>
          <a:xfrm>
            <a:off x="7209514" y="4063798"/>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0" name="Google Shape;740;p104"/>
          <p:cNvSpPr txBox="1">
            <a:spLocks noGrp="1"/>
          </p:cNvSpPr>
          <p:nvPr>
            <p:ph type="body" idx="14"/>
          </p:nvPr>
        </p:nvSpPr>
        <p:spPr>
          <a:xfrm>
            <a:off x="4624612" y="4618185"/>
            <a:ext cx="2444700" cy="5397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41" name="Google Shape;741;p104"/>
          <p:cNvSpPr txBox="1">
            <a:spLocks noGrp="1"/>
          </p:cNvSpPr>
          <p:nvPr>
            <p:ph type="body" idx="15"/>
          </p:nvPr>
        </p:nvSpPr>
        <p:spPr>
          <a:xfrm>
            <a:off x="7209514" y="4618185"/>
            <a:ext cx="1447200" cy="5397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Lucida Sans"/>
                <a:ea typeface="Lucida Sans"/>
                <a:cs typeface="Lucida Sans"/>
                <a:sym typeface="Lucida Sans"/>
              </a:defRPr>
            </a:lvl1pPr>
            <a:lvl2pPr marL="914400" marR="0" lvl="1" indent="-228600" algn="l" rtl="0">
              <a:lnSpc>
                <a:spcPct val="100000"/>
              </a:lnSpc>
              <a:spcBef>
                <a:spcPts val="400"/>
              </a:spcBef>
              <a:spcAft>
                <a:spcPts val="0"/>
              </a:spcAft>
              <a:buClr>
                <a:srgbClr val="595959"/>
              </a:buClr>
              <a:buSzPts val="2000"/>
              <a:buFont typeface="Arial"/>
              <a:buNone/>
              <a:defRPr sz="2000" b="0" i="0" u="none" strike="noStrike" cap="none">
                <a:solidFill>
                  <a:srgbClr val="595959"/>
                </a:solidFill>
                <a:latin typeface="Allerta"/>
                <a:ea typeface="Allerta"/>
                <a:cs typeface="Allerta"/>
                <a:sym typeface="Allerta"/>
              </a:defRPr>
            </a:lvl2pPr>
            <a:lvl3pPr marL="1371600" marR="0" lvl="2" indent="-228600" algn="l" rtl="0">
              <a:lnSpc>
                <a:spcPct val="100000"/>
              </a:lnSpc>
              <a:spcBef>
                <a:spcPts val="360"/>
              </a:spcBef>
              <a:spcAft>
                <a:spcPts val="0"/>
              </a:spcAft>
              <a:buClr>
                <a:srgbClr val="595959"/>
              </a:buClr>
              <a:buSzPts val="1800"/>
              <a:buFont typeface="Arial"/>
              <a:buNone/>
              <a:defRPr sz="1800" b="0" i="0" u="none" strike="noStrike" cap="none">
                <a:solidFill>
                  <a:srgbClr val="595959"/>
                </a:solidFill>
                <a:latin typeface="Allerta"/>
                <a:ea typeface="Allerta"/>
                <a:cs typeface="Allerta"/>
                <a:sym typeface="Allerta"/>
              </a:defRPr>
            </a:lvl3pPr>
            <a:lvl4pPr marL="1828800" marR="0" lvl="3"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4pPr>
            <a:lvl5pPr marL="2286000" marR="0" lvl="4" indent="-228600" algn="l" rtl="0">
              <a:lnSpc>
                <a:spcPct val="100000"/>
              </a:lnSpc>
              <a:spcBef>
                <a:spcPts val="320"/>
              </a:spcBef>
              <a:spcAft>
                <a:spcPts val="0"/>
              </a:spcAft>
              <a:buClr>
                <a:srgbClr val="595959"/>
              </a:buClr>
              <a:buSzPts val="1600"/>
              <a:buFont typeface="Arial"/>
              <a:buNone/>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742" name="Google Shape;742;p104"/>
          <p:cNvPicPr preferRelativeResize="0"/>
          <p:nvPr/>
        </p:nvPicPr>
        <p:blipFill rotWithShape="1">
          <a:blip r:embed="rId2">
            <a:alphaModFix/>
          </a:blip>
          <a:srcRect/>
          <a:stretch/>
        </p:blipFill>
        <p:spPr>
          <a:xfrm>
            <a:off x="304800" y="6503298"/>
            <a:ext cx="1746600" cy="16383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3.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theme" Target="../theme/theme4.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theme" Target="../theme/theme5.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theme" Target="../theme/theme6.xml"/><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1" name="Google Shape;11;p1"/>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170" name="Google Shape;170;p24"/>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346" name="Google Shape;346;p48"/>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0"/>
        <p:cNvGrpSpPr/>
        <p:nvPr/>
      </p:nvGrpSpPr>
      <p:grpSpPr>
        <a:xfrm>
          <a:off x="0" y="0"/>
          <a:ext cx="0" cy="0"/>
          <a:chOff x="0" y="0"/>
          <a:chExt cx="0" cy="0"/>
        </a:xfrm>
      </p:grpSpPr>
      <p:sp>
        <p:nvSpPr>
          <p:cNvPr id="481" name="Google Shape;481;p69"/>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482" name="Google Shape;482;p69"/>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48"/>
        <p:cNvGrpSpPr/>
        <p:nvPr/>
      </p:nvGrpSpPr>
      <p:grpSpPr>
        <a:xfrm>
          <a:off x="0" y="0"/>
          <a:ext cx="0" cy="0"/>
          <a:chOff x="0" y="0"/>
          <a:chExt cx="0" cy="0"/>
        </a:xfrm>
      </p:grpSpPr>
      <p:sp>
        <p:nvSpPr>
          <p:cNvPr id="649" name="Google Shape;649;p92"/>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650" name="Google Shape;650;p92"/>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756"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7"/>
        <p:cNvGrpSpPr/>
        <p:nvPr/>
      </p:nvGrpSpPr>
      <p:grpSpPr>
        <a:xfrm>
          <a:off x="0" y="0"/>
          <a:ext cx="0" cy="0"/>
          <a:chOff x="0" y="0"/>
          <a:chExt cx="0" cy="0"/>
        </a:xfrm>
      </p:grpSpPr>
      <p:sp>
        <p:nvSpPr>
          <p:cNvPr id="808" name="Google Shape;808;p115"/>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lstStyle>
            <a:lvl1pPr marL="0" marR="0" lvl="0" indent="0" algn="l" rtl="0">
              <a:lnSpc>
                <a:spcPct val="100000"/>
              </a:lnSpc>
              <a:spcBef>
                <a:spcPts val="0"/>
              </a:spcBef>
              <a:spcAft>
                <a:spcPts val="0"/>
              </a:spcAft>
              <a:buClr>
                <a:srgbClr val="595959"/>
              </a:buClr>
              <a:buSzPts val="2400"/>
              <a:buFont typeface="Allerta"/>
              <a:buNone/>
              <a:defRPr sz="2400" b="0" i="0" u="none" strike="noStrike" cap="none">
                <a:solidFill>
                  <a:srgbClr val="595959"/>
                </a:solidFill>
                <a:latin typeface="Allerta"/>
                <a:ea typeface="Allerta"/>
                <a:cs typeface="Allerta"/>
                <a:sym typeface="Allerta"/>
              </a:defRPr>
            </a:lvl1pPr>
            <a:lvl2pPr lvl="1" indent="0" rtl="0">
              <a:spcBef>
                <a:spcPts val="0"/>
              </a:spcBef>
              <a:spcAft>
                <a:spcPts val="0"/>
              </a:spcAft>
              <a:buSzPts val="1800"/>
              <a:buFont typeface="Arial"/>
              <a:buNone/>
              <a:defRPr sz="1800"/>
            </a:lvl2pPr>
            <a:lvl3pPr lvl="2" indent="0" rtl="0">
              <a:spcBef>
                <a:spcPts val="0"/>
              </a:spcBef>
              <a:spcAft>
                <a:spcPts val="0"/>
              </a:spcAft>
              <a:buSzPts val="1800"/>
              <a:buFont typeface="Arial"/>
              <a:buNone/>
              <a:defRPr sz="1800"/>
            </a:lvl3pPr>
            <a:lvl4pPr lvl="3" indent="0" rtl="0">
              <a:spcBef>
                <a:spcPts val="0"/>
              </a:spcBef>
              <a:spcAft>
                <a:spcPts val="0"/>
              </a:spcAft>
              <a:buSzPts val="1800"/>
              <a:buFont typeface="Arial"/>
              <a:buNone/>
              <a:defRPr sz="1800"/>
            </a:lvl4pPr>
            <a:lvl5pPr lvl="4" indent="0" rtl="0">
              <a:spcBef>
                <a:spcPts val="0"/>
              </a:spcBef>
              <a:spcAft>
                <a:spcPts val="0"/>
              </a:spcAft>
              <a:buSzPts val="1800"/>
              <a:buFont typeface="Arial"/>
              <a:buNone/>
              <a:defRPr sz="1800"/>
            </a:lvl5pPr>
            <a:lvl6pPr lvl="5" indent="0" rtl="0">
              <a:spcBef>
                <a:spcPts val="0"/>
              </a:spcBef>
              <a:spcAft>
                <a:spcPts val="0"/>
              </a:spcAft>
              <a:buSzPts val="1800"/>
              <a:buFont typeface="Arial"/>
              <a:buNone/>
              <a:defRPr sz="1800"/>
            </a:lvl6pPr>
            <a:lvl7pPr lvl="6" indent="0" rtl="0">
              <a:spcBef>
                <a:spcPts val="0"/>
              </a:spcBef>
              <a:spcAft>
                <a:spcPts val="0"/>
              </a:spcAft>
              <a:buSzPts val="1800"/>
              <a:buFont typeface="Arial"/>
              <a:buNone/>
              <a:defRPr sz="1800"/>
            </a:lvl7pPr>
            <a:lvl8pPr lvl="7" indent="0" rtl="0">
              <a:spcBef>
                <a:spcPts val="0"/>
              </a:spcBef>
              <a:spcAft>
                <a:spcPts val="0"/>
              </a:spcAft>
              <a:buSzPts val="1800"/>
              <a:buFont typeface="Arial"/>
              <a:buNone/>
              <a:defRPr sz="1800"/>
            </a:lvl8pPr>
            <a:lvl9pPr lvl="8" indent="0" rtl="0">
              <a:spcBef>
                <a:spcPts val="0"/>
              </a:spcBef>
              <a:spcAft>
                <a:spcPts val="0"/>
              </a:spcAft>
              <a:buSzPts val="1800"/>
              <a:buFont typeface="Arial"/>
              <a:buNone/>
              <a:defRPr sz="1800"/>
            </a:lvl9pPr>
          </a:lstStyle>
          <a:p>
            <a:endParaRPr/>
          </a:p>
        </p:txBody>
      </p:sp>
      <p:sp>
        <p:nvSpPr>
          <p:cNvPr id="809" name="Google Shape;809;p115"/>
          <p:cNvSpPr txBox="1">
            <a:spLocks noGrp="1"/>
          </p:cNvSpPr>
          <p:nvPr>
            <p:ph type="body" idx="1"/>
          </p:nvPr>
        </p:nvSpPr>
        <p:spPr>
          <a:xfrm>
            <a:off x="457200" y="1600200"/>
            <a:ext cx="8229600" cy="4526100"/>
          </a:xfrm>
          <a:prstGeom prst="rect">
            <a:avLst/>
          </a:prstGeom>
          <a:noFill/>
          <a:ln>
            <a:noFill/>
          </a:ln>
        </p:spPr>
        <p:txBody>
          <a:bodyPr spcFirstLastPara="1" wrap="square" lIns="91425" tIns="91425" rIns="91425" bIns="91425" anchor="t" anchorCtr="0"/>
          <a:lstStyle>
            <a:lvl1pPr marL="457200" marR="0" lvl="0" indent="-368300" algn="l" rtl="0">
              <a:lnSpc>
                <a:spcPct val="100000"/>
              </a:lnSpc>
              <a:spcBef>
                <a:spcPts val="440"/>
              </a:spcBef>
              <a:spcAft>
                <a:spcPts val="0"/>
              </a:spcAft>
              <a:buClr>
                <a:srgbClr val="595959"/>
              </a:buClr>
              <a:buSzPts val="2200"/>
              <a:buFont typeface="Arial"/>
              <a:buChar char="•"/>
              <a:defRPr sz="2200" b="0" i="0" u="none" strike="noStrike" cap="none">
                <a:solidFill>
                  <a:srgbClr val="595959"/>
                </a:solidFill>
                <a:latin typeface="Allerta"/>
                <a:ea typeface="Allerta"/>
                <a:cs typeface="Allerta"/>
                <a:sym typeface="Allerta"/>
              </a:defRPr>
            </a:lvl1pPr>
            <a:lvl2pPr marL="914400" marR="0" lvl="1" indent="-355600" algn="l" rtl="0">
              <a:lnSpc>
                <a:spcPct val="100000"/>
              </a:lnSpc>
              <a:spcBef>
                <a:spcPts val="400"/>
              </a:spcBef>
              <a:spcAft>
                <a:spcPts val="0"/>
              </a:spcAft>
              <a:buClr>
                <a:srgbClr val="595959"/>
              </a:buClr>
              <a:buSzPts val="2000"/>
              <a:buFont typeface="Arial"/>
              <a:buChar char="–"/>
              <a:defRPr sz="2000" b="0" i="0" u="none" strike="noStrike" cap="none">
                <a:solidFill>
                  <a:srgbClr val="595959"/>
                </a:solidFill>
                <a:latin typeface="Allerta"/>
                <a:ea typeface="Allerta"/>
                <a:cs typeface="Allerta"/>
                <a:sym typeface="Allerta"/>
              </a:defRPr>
            </a:lvl2pPr>
            <a:lvl3pPr marL="1371600" marR="0" lvl="2" indent="-342900" algn="l" rtl="0">
              <a:lnSpc>
                <a:spcPct val="100000"/>
              </a:lnSpc>
              <a:spcBef>
                <a:spcPts val="360"/>
              </a:spcBef>
              <a:spcAft>
                <a:spcPts val="0"/>
              </a:spcAft>
              <a:buClr>
                <a:srgbClr val="595959"/>
              </a:buClr>
              <a:buSzPts val="1800"/>
              <a:buFont typeface="Arial"/>
              <a:buChar char="•"/>
              <a:defRPr sz="1800" b="0" i="0" u="none" strike="noStrike" cap="none">
                <a:solidFill>
                  <a:srgbClr val="595959"/>
                </a:solidFill>
                <a:latin typeface="Allerta"/>
                <a:ea typeface="Allerta"/>
                <a:cs typeface="Allerta"/>
                <a:sym typeface="Allerta"/>
              </a:defRPr>
            </a:lvl3pPr>
            <a:lvl4pPr marL="1828800" marR="0" lvl="3"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4pPr>
            <a:lvl5pPr marL="2286000" marR="0" lvl="4" indent="-330200" algn="l" rtl="0">
              <a:lnSpc>
                <a:spcPct val="100000"/>
              </a:lnSpc>
              <a:spcBef>
                <a:spcPts val="320"/>
              </a:spcBef>
              <a:spcAft>
                <a:spcPts val="0"/>
              </a:spcAft>
              <a:buClr>
                <a:srgbClr val="595959"/>
              </a:buClr>
              <a:buSzPts val="1600"/>
              <a:buFont typeface="Arial"/>
              <a:buChar char="»"/>
              <a:defRPr sz="1600" b="0" i="0" u="none" strike="noStrike" cap="none">
                <a:solidFill>
                  <a:srgbClr val="595959"/>
                </a:solidFill>
                <a:latin typeface="Allerta"/>
                <a:ea typeface="Allerta"/>
                <a:cs typeface="Allerta"/>
                <a:sym typeface="Allert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8" r:id="rId22"/>
    <p:sldLayoutId id="2147483779"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66.xml"/><Relationship Id="rId5" Type="http://schemas.openxmlformats.org/officeDocument/2006/relationships/comments" Target="../comments/commen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hyperlink" Target="https://learningforward.org/docs/default-source/pdf/nsdcstudy2009.pdf" TargetMode="External"/><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hyperlink" Target="http://www.nctm.org/Standards-and-Positions/Position-Statements/Closing-the-Opportunity-Gap-in-Mathematics-Education/" TargetMode="External"/><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8.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6.xml"/><Relationship Id="rId5" Type="http://schemas.openxmlformats.org/officeDocument/2006/relationships/image" Target="../media/image20.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6.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6.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8.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66.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74.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0.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0.xml"/><Relationship Id="rId5" Type="http://schemas.openxmlformats.org/officeDocument/2006/relationships/image" Target="../media/image16.png"/><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74.xml"/><Relationship Id="rId6" Type="http://schemas.openxmlformats.org/officeDocument/2006/relationships/image" Target="../media/image38.png"/><Relationship Id="rId5" Type="http://schemas.openxmlformats.org/officeDocument/2006/relationships/image" Target="../media/image22.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79.xml"/><Relationship Id="rId5" Type="http://schemas.openxmlformats.org/officeDocument/2006/relationships/image" Target="../media/image2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0.xml"/><Relationship Id="rId4" Type="http://schemas.openxmlformats.org/officeDocument/2006/relationships/hyperlink" Target="http://www.achievethecore.org/ca-signup"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79.xml"/><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79.xml"/><Relationship Id="rId5" Type="http://schemas.openxmlformats.org/officeDocument/2006/relationships/image" Target="../media/image20.png"/><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9.xml"/><Relationship Id="rId5" Type="http://schemas.openxmlformats.org/officeDocument/2006/relationships/image" Target="../media/image22.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8.xml"/><Relationship Id="rId1" Type="http://schemas.openxmlformats.org/officeDocument/2006/relationships/slideLayout" Target="../slideLayouts/slideLayout6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3" Type="http://schemas.openxmlformats.org/officeDocument/2006/relationships/hyperlink" Target="mailto:jfann@studentsachieve.net" TargetMode="External"/><Relationship Id="rId2" Type="http://schemas.openxmlformats.org/officeDocument/2006/relationships/notesSlide" Target="../notesSlides/notesSlide5.xml"/><Relationship Id="rId1" Type="http://schemas.openxmlformats.org/officeDocument/2006/relationships/slideLayout" Target="../slideLayouts/slideLayout88.xml"/><Relationship Id="rId6" Type="http://schemas.openxmlformats.org/officeDocument/2006/relationships/image" Target="../media/image9.png"/><Relationship Id="rId5" Type="http://schemas.openxmlformats.org/officeDocument/2006/relationships/hyperlink" Target="http://www.achievethecore.org" TargetMode="External"/><Relationship Id="rId4" Type="http://schemas.openxmlformats.org/officeDocument/2006/relationships/hyperlink" Target="http://www.achievethecore.org/ca-signup"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113.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46.xml"/><Relationship Id="rId5" Type="http://schemas.openxmlformats.org/officeDocument/2006/relationships/image" Target="../media/image52.png"/><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2.xml"/><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3.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1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110.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110.xml"/></Relationships>
</file>

<file path=ppt/slides/_rels/slide58.xml.rels><?xml version="1.0" encoding="UTF-8" standalone="yes"?>
<Relationships xmlns="http://schemas.openxmlformats.org/package/2006/relationships"><Relationship Id="rId3" Type="http://schemas.openxmlformats.org/officeDocument/2006/relationships/hyperlink" Target="https://event.on24.com/wcc/r/1977043/DC53C6D0941B86C0122A84F6D6661EF1" TargetMode="External"/><Relationship Id="rId2" Type="http://schemas.openxmlformats.org/officeDocument/2006/relationships/notesSlide" Target="../notesSlides/notesSlide58.xml"/><Relationship Id="rId1" Type="http://schemas.openxmlformats.org/officeDocument/2006/relationships/slideLayout" Target="../slideLayouts/slideLayout110.xml"/></Relationships>
</file>

<file path=ppt/slides/_rels/slide59.xml.rels><?xml version="1.0" encoding="UTF-8" standalone="yes"?>
<Relationships xmlns="http://schemas.openxmlformats.org/package/2006/relationships"><Relationship Id="rId8" Type="http://schemas.openxmlformats.org/officeDocument/2006/relationships/hyperlink" Target="https://www.nctm.org/uploadedFiles/Standards_and_Positions/Position_Statements/Opportunity%20Gap.pdf" TargetMode="External"/><Relationship Id="rId3" Type="http://schemas.openxmlformats.org/officeDocument/2006/relationships/hyperlink" Target="http://bit.ly/webinar-ca" TargetMode="External"/><Relationship Id="rId7" Type="http://schemas.openxmlformats.org/officeDocument/2006/relationships/hyperlink" Target="https://coetedd-wpengine.netdna-ssl.com/wp-content/uploads/2017/09/core_practice_primer.pdf" TargetMode="External"/><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hyperlink" Target="https://achievethecore.org/aligned/creating-model-process-hands-professional-learning/" TargetMode="External"/><Relationship Id="rId11" Type="http://schemas.openxmlformats.org/officeDocument/2006/relationships/hyperlink" Target="https://achievethecore.org/aligned/yarn-number-line-lever-develop-fraction-understanding/" TargetMode="External"/><Relationship Id="rId5" Type="http://schemas.openxmlformats.org/officeDocument/2006/relationships/hyperlink" Target="https://www.howardschool.org/uploaded/personal/2881/Fractions.pdf" TargetMode="External"/><Relationship Id="rId10" Type="http://schemas.openxmlformats.org/officeDocument/2006/relationships/hyperlink" Target="https://achievethecore.org/aligned/choral-counting-lever-develop-fraction-understanding/" TargetMode="External"/><Relationship Id="rId4" Type="http://schemas.openxmlformats.org/officeDocument/2006/relationships/hyperlink" Target="https://learningforward.org/docs/default-source/pdf/nsdcstudy2009.pdf" TargetMode="External"/><Relationship Id="rId9" Type="http://schemas.openxmlformats.org/officeDocument/2006/relationships/hyperlink" Target="https://www.corepracticeconsortium.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0.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40"/>
          <p:cNvSpPr txBox="1"/>
          <p:nvPr/>
        </p:nvSpPr>
        <p:spPr>
          <a:xfrm>
            <a:off x="-2518771" y="5036553"/>
            <a:ext cx="184800" cy="369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ucida Sans"/>
              <a:ea typeface="Lucida Sans"/>
              <a:cs typeface="Lucida Sans"/>
              <a:sym typeface="Lucida Sans"/>
            </a:endParaRPr>
          </a:p>
        </p:txBody>
      </p:sp>
      <p:sp>
        <p:nvSpPr>
          <p:cNvPr id="995" name="Google Shape;995;p140"/>
          <p:cNvSpPr txBox="1">
            <a:spLocks noGrp="1"/>
          </p:cNvSpPr>
          <p:nvPr>
            <p:ph type="ctrTitle"/>
          </p:nvPr>
        </p:nvSpPr>
        <p:spPr>
          <a:xfrm>
            <a:off x="219325" y="2821601"/>
            <a:ext cx="8619900" cy="10110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0"/>
              </a:spcBef>
              <a:spcAft>
                <a:spcPts val="0"/>
              </a:spcAft>
              <a:buClr>
                <a:schemeClr val="dk1"/>
              </a:buClr>
              <a:buSzPts val="750"/>
              <a:buFont typeface="Arial"/>
              <a:buNone/>
            </a:pPr>
            <a:r>
              <a:rPr lang="en-US" sz="3000">
                <a:solidFill>
                  <a:schemeClr val="dk1"/>
                </a:solidFill>
              </a:rPr>
              <a:t>Equity-Focused Professional Learning: A Classroom-Centered Approach</a:t>
            </a:r>
            <a:endParaRPr sz="3000" i="0" u="none" strike="noStrike" cap="none">
              <a:solidFill>
                <a:srgbClr val="50514F"/>
              </a:solidFill>
            </a:endParaRPr>
          </a:p>
        </p:txBody>
      </p:sp>
      <p:sp>
        <p:nvSpPr>
          <p:cNvPr id="996" name="Google Shape;996;p140"/>
          <p:cNvSpPr txBox="1">
            <a:spLocks noGrp="1"/>
          </p:cNvSpPr>
          <p:nvPr>
            <p:ph type="subTitle" idx="1"/>
          </p:nvPr>
        </p:nvSpPr>
        <p:spPr>
          <a:xfrm>
            <a:off x="219318" y="3832457"/>
            <a:ext cx="8619900" cy="79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595959"/>
              </a:buClr>
              <a:buSzPts val="500"/>
              <a:buFont typeface="Arial"/>
              <a:buNone/>
            </a:pPr>
            <a:r>
              <a:rPr lang="en-US" sz="2000" b="0" i="0" u="none" strike="noStrike" cap="none">
                <a:solidFill>
                  <a:srgbClr val="575757"/>
                </a:solidFill>
                <a:latin typeface="Lucida Sans"/>
                <a:ea typeface="Lucida Sans"/>
                <a:cs typeface="Lucida Sans"/>
                <a:sym typeface="Lucida Sans"/>
              </a:rPr>
              <a:t>Core Advocates Monthly Webinar</a:t>
            </a:r>
            <a:endParaRPr/>
          </a:p>
          <a:p>
            <a:pPr marL="0" marR="0" lvl="0" indent="0" algn="l" rtl="0">
              <a:lnSpc>
                <a:spcPct val="100000"/>
              </a:lnSpc>
              <a:spcBef>
                <a:spcPts val="400"/>
              </a:spcBef>
              <a:spcAft>
                <a:spcPts val="0"/>
              </a:spcAft>
              <a:buClr>
                <a:srgbClr val="595959"/>
              </a:buClr>
              <a:buSzPts val="500"/>
              <a:buFont typeface="Arial"/>
              <a:buNone/>
            </a:pPr>
            <a:r>
              <a:rPr lang="en-US">
                <a:solidFill>
                  <a:srgbClr val="575757"/>
                </a:solidFill>
              </a:rPr>
              <a:t>May 1, 2019</a:t>
            </a:r>
            <a:endParaRPr/>
          </a:p>
        </p:txBody>
      </p:sp>
      <p:pic>
        <p:nvPicPr>
          <p:cNvPr id="997" name="Google Shape;997;p140"/>
          <p:cNvPicPr preferRelativeResize="0"/>
          <p:nvPr/>
        </p:nvPicPr>
        <p:blipFill>
          <a:blip r:embed="rId3">
            <a:alphaModFix/>
          </a:blip>
          <a:stretch>
            <a:fillRect/>
          </a:stretch>
        </p:blipFill>
        <p:spPr>
          <a:xfrm>
            <a:off x="4061075" y="5210750"/>
            <a:ext cx="1329675" cy="1329675"/>
          </a:xfrm>
          <a:prstGeom prst="rect">
            <a:avLst/>
          </a:prstGeom>
          <a:noFill/>
          <a:ln>
            <a:noFill/>
          </a:ln>
        </p:spPr>
      </p:pic>
      <p:sp>
        <p:nvSpPr>
          <p:cNvPr id="998" name="Google Shape;998;p140"/>
          <p:cNvSpPr/>
          <p:nvPr/>
        </p:nvSpPr>
        <p:spPr>
          <a:xfrm>
            <a:off x="5192875" y="5443950"/>
            <a:ext cx="933300" cy="710100"/>
          </a:xfrm>
          <a:prstGeom prst="leftArrow">
            <a:avLst>
              <a:gd name="adj1" fmla="val 50000"/>
              <a:gd name="adj2" fmla="val 50000"/>
            </a:avLst>
          </a:prstGeom>
          <a:solidFill>
            <a:srgbClr val="16B1C5"/>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40"/>
          <p:cNvSpPr txBox="1"/>
          <p:nvPr/>
        </p:nvSpPr>
        <p:spPr>
          <a:xfrm>
            <a:off x="6213455" y="4862200"/>
            <a:ext cx="2668500" cy="154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16B1C5"/>
                </a:solidFill>
                <a:latin typeface="Lucida Sans"/>
                <a:ea typeface="Lucida Sans"/>
                <a:cs typeface="Lucida Sans"/>
                <a:sym typeface="Lucida Sans"/>
              </a:rPr>
              <a:t>The webinar will begin shortly. </a:t>
            </a:r>
            <a:endParaRPr sz="1800">
              <a:solidFill>
                <a:srgbClr val="16B1C5"/>
              </a:solidFill>
              <a:latin typeface="Lucida Sans"/>
              <a:ea typeface="Lucida Sans"/>
              <a:cs typeface="Lucida Sans"/>
              <a:sym typeface="Lucida Sans"/>
            </a:endParaRPr>
          </a:p>
          <a:p>
            <a:pPr marL="0" lvl="0" indent="0" algn="l" rtl="0">
              <a:spcBef>
                <a:spcPts val="0"/>
              </a:spcBef>
              <a:spcAft>
                <a:spcPts val="0"/>
              </a:spcAft>
              <a:buNone/>
            </a:pPr>
            <a:r>
              <a:rPr lang="en-US" sz="1800">
                <a:solidFill>
                  <a:srgbClr val="16B1C5"/>
                </a:solidFill>
                <a:latin typeface="Lucida Sans"/>
                <a:ea typeface="Lucida Sans"/>
                <a:cs typeface="Lucida Sans"/>
                <a:sym typeface="Lucida Sans"/>
              </a:rPr>
              <a:t>Check your Resource widget to preview the resources for today’s session!</a:t>
            </a:r>
            <a:endParaRPr sz="1800">
              <a:solidFill>
                <a:srgbClr val="16B1C5"/>
              </a:solidFill>
              <a:latin typeface="Lucida Sans"/>
              <a:ea typeface="Lucida Sans"/>
              <a:cs typeface="Lucida Sans"/>
              <a:sym typeface="Lucid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49"/>
          <p:cNvSpPr/>
          <p:nvPr/>
        </p:nvSpPr>
        <p:spPr>
          <a:xfrm>
            <a:off x="337950" y="4654600"/>
            <a:ext cx="8428800" cy="1570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2" name="Google Shape;1072;p149"/>
          <p:cNvPicPr preferRelativeResize="0"/>
          <p:nvPr/>
        </p:nvPicPr>
        <p:blipFill>
          <a:blip r:embed="rId3">
            <a:alphaModFix/>
          </a:blip>
          <a:stretch>
            <a:fillRect/>
          </a:stretch>
        </p:blipFill>
        <p:spPr>
          <a:xfrm>
            <a:off x="509150" y="5101575"/>
            <a:ext cx="674850" cy="663225"/>
          </a:xfrm>
          <a:prstGeom prst="rect">
            <a:avLst/>
          </a:prstGeom>
          <a:noFill/>
          <a:ln>
            <a:noFill/>
          </a:ln>
        </p:spPr>
      </p:pic>
      <p:sp>
        <p:nvSpPr>
          <p:cNvPr id="1073" name="Google Shape;1073;p149"/>
          <p:cNvSpPr txBox="1">
            <a:spLocks noGrp="1"/>
          </p:cNvSpPr>
          <p:nvPr>
            <p:ph type="title"/>
          </p:nvPr>
        </p:nvSpPr>
        <p:spPr>
          <a:xfrm>
            <a:off x="261750" y="2074623"/>
            <a:ext cx="8620500" cy="3997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Survey</a:t>
            </a: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endParaRPr sz="1200">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What format of professional learning have you participated in most often?</a:t>
            </a:r>
            <a:endParaRPr>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endParaRPr>
              <a:solidFill>
                <a:srgbClr val="2A725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endParaRPr>
              <a:solidFill>
                <a:srgbClr val="2A725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endParaRPr>
              <a:solidFill>
                <a:srgbClr val="2A7251"/>
              </a:solidFill>
              <a:latin typeface="Lucida Sans"/>
              <a:ea typeface="Lucida Sans"/>
              <a:cs typeface="Lucida Sans"/>
              <a:sym typeface="Lucida Sans"/>
            </a:endParaRPr>
          </a:p>
          <a:p>
            <a:pPr marL="971550" marR="0" lvl="0" indent="0" algn="l" rtl="0">
              <a:lnSpc>
                <a:spcPct val="100000"/>
              </a:lnSpc>
              <a:spcBef>
                <a:spcPts val="0"/>
              </a:spcBef>
              <a:spcAft>
                <a:spcPts val="0"/>
              </a:spcAft>
              <a:buClr>
                <a:schemeClr val="lt1"/>
              </a:buClr>
              <a:buSzPts val="700"/>
              <a:buFont typeface="Allerta"/>
              <a:buNone/>
            </a:pPr>
            <a:r>
              <a:rPr lang="en-US">
                <a:solidFill>
                  <a:srgbClr val="2A7251"/>
                </a:solidFill>
                <a:latin typeface="Lucida Sans"/>
                <a:ea typeface="Lucida Sans"/>
                <a:cs typeface="Lucida Sans"/>
                <a:sym typeface="Lucida Sans"/>
              </a:rPr>
              <a:t>After you complete the poll, share in the group chat which model has impacted or changed your practice the most?</a:t>
            </a:r>
            <a:endParaRPr>
              <a:solidFill>
                <a:srgbClr val="2A7251"/>
              </a:solidFill>
              <a:latin typeface="Lucida Sans"/>
              <a:ea typeface="Lucida Sans"/>
              <a:cs typeface="Lucida Sans"/>
              <a:sym typeface="Lucida Sans"/>
            </a:endParaRPr>
          </a:p>
        </p:txBody>
      </p:sp>
      <p:pic>
        <p:nvPicPr>
          <p:cNvPr id="1074" name="Google Shape;1074;p149"/>
          <p:cNvPicPr preferRelativeResize="0"/>
          <p:nvPr/>
        </p:nvPicPr>
        <p:blipFill>
          <a:blip r:embed="rId4">
            <a:alphaModFix/>
          </a:blip>
          <a:stretch>
            <a:fillRect/>
          </a:stretch>
        </p:blipFill>
        <p:spPr>
          <a:xfrm>
            <a:off x="3267625" y="1990125"/>
            <a:ext cx="581025" cy="533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150"/>
          <p:cNvSpPr txBox="1">
            <a:spLocks noGrp="1"/>
          </p:cNvSpPr>
          <p:nvPr>
            <p:ph type="title"/>
          </p:nvPr>
        </p:nvSpPr>
        <p:spPr>
          <a:xfrm>
            <a:off x="216568" y="2416482"/>
            <a:ext cx="8620552" cy="167674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Section 1: </a:t>
            </a:r>
            <a:r>
              <a:rPr lang="en-US"/>
              <a:t>Why professional learning within the work of teaching?</a:t>
            </a:r>
            <a:endParaRPr sz="28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Google Shape;1085;p151"/>
          <p:cNvSpPr/>
          <p:nvPr/>
        </p:nvSpPr>
        <p:spPr>
          <a:xfrm>
            <a:off x="356750" y="59950"/>
            <a:ext cx="8236800" cy="5622000"/>
          </a:xfrm>
          <a:prstGeom prst="wedgeEllipseCallout">
            <a:avLst>
              <a:gd name="adj1" fmla="val 41918"/>
              <a:gd name="adj2" fmla="val 52078"/>
            </a:avLst>
          </a:prstGeom>
          <a:solidFill>
            <a:srgbClr val="1C99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FFFFFF"/>
              </a:solidFill>
              <a:latin typeface="Caveat Brush"/>
              <a:ea typeface="Caveat Brush"/>
              <a:cs typeface="Caveat Brush"/>
              <a:sym typeface="Caveat Brush"/>
            </a:endParaRPr>
          </a:p>
        </p:txBody>
      </p:sp>
      <p:sp>
        <p:nvSpPr>
          <p:cNvPr id="1086" name="Google Shape;1086;p151"/>
          <p:cNvSpPr txBox="1"/>
          <p:nvPr/>
        </p:nvSpPr>
        <p:spPr>
          <a:xfrm>
            <a:off x="830100" y="1001025"/>
            <a:ext cx="7278300" cy="198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Caveat Brush"/>
                <a:ea typeface="Caveat Brush"/>
                <a:cs typeface="Caveat Brush"/>
                <a:sym typeface="Caveat Brush"/>
              </a:rPr>
              <a:t>“Research suggests that professional development </a:t>
            </a:r>
            <a:endParaRPr sz="2400">
              <a:solidFill>
                <a:srgbClr val="FFFFFF"/>
              </a:solidFill>
              <a:latin typeface="Caveat Brush"/>
              <a:ea typeface="Caveat Brush"/>
              <a:cs typeface="Caveat Brush"/>
              <a:sym typeface="Caveat Brush"/>
            </a:endParaRPr>
          </a:p>
          <a:p>
            <a:pPr marL="0" lvl="0" indent="0" algn="ctr" rtl="0">
              <a:spcBef>
                <a:spcPts val="0"/>
              </a:spcBef>
              <a:spcAft>
                <a:spcPts val="0"/>
              </a:spcAft>
              <a:buNone/>
            </a:pPr>
            <a:r>
              <a:rPr lang="en-US" sz="2400">
                <a:solidFill>
                  <a:srgbClr val="FFFFFF"/>
                </a:solidFill>
                <a:latin typeface="Caveat Brush"/>
                <a:ea typeface="Caveat Brush"/>
                <a:cs typeface="Caveat Brush"/>
                <a:sym typeface="Caveat Brush"/>
              </a:rPr>
              <a:t>is most effective when it addresses the </a:t>
            </a:r>
            <a:r>
              <a:rPr lang="en-US" sz="2400" u="sng">
                <a:solidFill>
                  <a:srgbClr val="FFFFFF"/>
                </a:solidFill>
                <a:latin typeface="Caveat Brush"/>
                <a:ea typeface="Caveat Brush"/>
                <a:cs typeface="Caveat Brush"/>
                <a:sym typeface="Caveat Brush"/>
              </a:rPr>
              <a:t>concrete, everyday challenges involved in teaching and learning specific academic subject matter</a:t>
            </a:r>
            <a:r>
              <a:rPr lang="en-US" sz="2400">
                <a:solidFill>
                  <a:srgbClr val="FFFFFF"/>
                </a:solidFill>
                <a:latin typeface="Caveat Brush"/>
                <a:ea typeface="Caveat Brush"/>
                <a:cs typeface="Caveat Brush"/>
                <a:sym typeface="Caveat Brush"/>
              </a:rPr>
              <a:t>, rather than focusing on abstract educational principles or teaching methods taken out of context.” </a:t>
            </a:r>
            <a:endParaRPr sz="2400">
              <a:solidFill>
                <a:srgbClr val="FFFFFF"/>
              </a:solidFill>
              <a:latin typeface="Caveat Brush"/>
              <a:ea typeface="Caveat Brush"/>
              <a:cs typeface="Caveat Brush"/>
              <a:sym typeface="Caveat Brush"/>
            </a:endParaRPr>
          </a:p>
          <a:p>
            <a:pPr marL="0" lvl="0" indent="0" algn="ctr" rtl="0">
              <a:spcBef>
                <a:spcPts val="0"/>
              </a:spcBef>
              <a:spcAft>
                <a:spcPts val="0"/>
              </a:spcAft>
              <a:buNone/>
            </a:pPr>
            <a:endParaRPr>
              <a:latin typeface="Allerta"/>
              <a:ea typeface="Allerta"/>
              <a:cs typeface="Allerta"/>
              <a:sym typeface="Allerta"/>
            </a:endParaRPr>
          </a:p>
        </p:txBody>
      </p:sp>
      <p:sp>
        <p:nvSpPr>
          <p:cNvPr id="1087" name="Google Shape;1087;p151"/>
          <p:cNvSpPr txBox="1"/>
          <p:nvPr/>
        </p:nvSpPr>
        <p:spPr>
          <a:xfrm>
            <a:off x="692400" y="3245300"/>
            <a:ext cx="7606800" cy="228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a:solidFill>
                  <a:srgbClr val="FFFFFF"/>
                </a:solidFill>
                <a:latin typeface="Caveat Brush"/>
                <a:ea typeface="Caveat Brush"/>
                <a:cs typeface="Caveat Brush"/>
                <a:sym typeface="Caveat Brush"/>
              </a:rPr>
              <a:t>“Teachers themselves judge professional development to be most valuable when it provides </a:t>
            </a:r>
            <a:r>
              <a:rPr lang="en-US" sz="2400" u="sng">
                <a:solidFill>
                  <a:srgbClr val="FFFFFF"/>
                </a:solidFill>
                <a:latin typeface="Caveat Brush"/>
                <a:ea typeface="Caveat Brush"/>
                <a:cs typeface="Caveat Brush"/>
                <a:sym typeface="Caveat Brush"/>
              </a:rPr>
              <a:t>opportunities to do “hands-on” work</a:t>
            </a:r>
            <a:r>
              <a:rPr lang="en-US" sz="2400">
                <a:solidFill>
                  <a:srgbClr val="FFFFFF"/>
                </a:solidFill>
                <a:latin typeface="Caveat Brush"/>
                <a:ea typeface="Caveat Brush"/>
                <a:cs typeface="Caveat Brush"/>
                <a:sym typeface="Caveat Brush"/>
              </a:rPr>
              <a:t> </a:t>
            </a:r>
            <a:endParaRPr sz="2400">
              <a:solidFill>
                <a:srgbClr val="FFFFFF"/>
              </a:solidFill>
              <a:latin typeface="Caveat Brush"/>
              <a:ea typeface="Caveat Brush"/>
              <a:cs typeface="Caveat Brush"/>
              <a:sym typeface="Caveat Brush"/>
            </a:endParaRPr>
          </a:p>
          <a:p>
            <a:pPr marL="0" lvl="0" indent="0" algn="ctr" rtl="0">
              <a:spcBef>
                <a:spcPts val="0"/>
              </a:spcBef>
              <a:spcAft>
                <a:spcPts val="0"/>
              </a:spcAft>
              <a:buNone/>
            </a:pPr>
            <a:r>
              <a:rPr lang="en-US" sz="2400">
                <a:solidFill>
                  <a:srgbClr val="FFFFFF"/>
                </a:solidFill>
                <a:latin typeface="Caveat Brush"/>
                <a:ea typeface="Caveat Brush"/>
                <a:cs typeface="Caveat Brush"/>
                <a:sym typeface="Caveat Brush"/>
              </a:rPr>
              <a:t>that builds their </a:t>
            </a:r>
            <a:r>
              <a:rPr lang="en-US" sz="2400" u="sng">
                <a:solidFill>
                  <a:srgbClr val="FFFFFF"/>
                </a:solidFill>
                <a:latin typeface="Caveat Brush"/>
                <a:ea typeface="Caveat Brush"/>
                <a:cs typeface="Caveat Brush"/>
                <a:sym typeface="Caveat Brush"/>
              </a:rPr>
              <a:t>knowledge of academic content and how </a:t>
            </a:r>
            <a:endParaRPr sz="2400" u="sng">
              <a:solidFill>
                <a:srgbClr val="FFFFFF"/>
              </a:solidFill>
              <a:latin typeface="Caveat Brush"/>
              <a:ea typeface="Caveat Brush"/>
              <a:cs typeface="Caveat Brush"/>
              <a:sym typeface="Caveat Brush"/>
            </a:endParaRPr>
          </a:p>
          <a:p>
            <a:pPr marL="0" lvl="0" indent="0" algn="ctr" rtl="0">
              <a:spcBef>
                <a:spcPts val="0"/>
              </a:spcBef>
              <a:spcAft>
                <a:spcPts val="0"/>
              </a:spcAft>
              <a:buNone/>
            </a:pPr>
            <a:r>
              <a:rPr lang="en-US" sz="2400" u="sng">
                <a:solidFill>
                  <a:srgbClr val="FFFFFF"/>
                </a:solidFill>
                <a:latin typeface="Caveat Brush"/>
                <a:ea typeface="Caveat Brush"/>
                <a:cs typeface="Caveat Brush"/>
                <a:sym typeface="Caveat Brush"/>
              </a:rPr>
              <a:t>to teach it to their students</a:t>
            </a:r>
            <a:r>
              <a:rPr lang="en-US" sz="2400">
                <a:solidFill>
                  <a:srgbClr val="FFFFFF"/>
                </a:solidFill>
                <a:latin typeface="Caveat Brush"/>
                <a:ea typeface="Caveat Brush"/>
                <a:cs typeface="Caveat Brush"/>
                <a:sym typeface="Caveat Brush"/>
              </a:rPr>
              <a:t>.”</a:t>
            </a:r>
            <a:endParaRPr>
              <a:latin typeface="Allerta"/>
              <a:ea typeface="Allerta"/>
              <a:cs typeface="Allerta"/>
              <a:sym typeface="Allerta"/>
            </a:endParaRPr>
          </a:p>
        </p:txBody>
      </p:sp>
      <p:sp>
        <p:nvSpPr>
          <p:cNvPr id="1088" name="Google Shape;1088;p151"/>
          <p:cNvSpPr txBox="1"/>
          <p:nvPr/>
        </p:nvSpPr>
        <p:spPr>
          <a:xfrm>
            <a:off x="3972450" y="5917450"/>
            <a:ext cx="5095500" cy="4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a:highlight>
                  <a:srgbClr val="F8F8F8"/>
                </a:highlight>
                <a:uFill>
                  <a:noFill/>
                </a:uFill>
                <a:latin typeface="Lucida Sans"/>
                <a:ea typeface="Lucida Sans"/>
                <a:cs typeface="Lucida Sans"/>
                <a:sym typeface="Lucida Sans"/>
                <a:hlinkClick r:id="rId3"/>
              </a:rPr>
              <a:t>Professional Learning in the Learning Profession: A Status Report on Teacher Development in the United States and Abroad</a:t>
            </a:r>
            <a:endParaRPr>
              <a:latin typeface="Lucida Sans"/>
              <a:ea typeface="Lucida Sans"/>
              <a:cs typeface="Lucida Sans"/>
              <a:sym typeface="Lucida Sans"/>
            </a:endParaRPr>
          </a:p>
        </p:txBody>
      </p:sp>
      <p:pic>
        <p:nvPicPr>
          <p:cNvPr id="1089" name="Google Shape;1089;p151"/>
          <p:cNvPicPr preferRelativeResize="0"/>
          <p:nvPr/>
        </p:nvPicPr>
        <p:blipFill>
          <a:blip r:embed="rId4">
            <a:alphaModFix/>
          </a:blip>
          <a:stretch>
            <a:fillRect/>
          </a:stretch>
        </p:blipFill>
        <p:spPr>
          <a:xfrm>
            <a:off x="3410475" y="6032375"/>
            <a:ext cx="561975" cy="552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94"/>
        <p:cNvGrpSpPr/>
        <p:nvPr/>
      </p:nvGrpSpPr>
      <p:grpSpPr>
        <a:xfrm>
          <a:off x="0" y="0"/>
          <a:ext cx="0" cy="0"/>
          <a:chOff x="0" y="0"/>
          <a:chExt cx="0" cy="0"/>
        </a:xfrm>
      </p:grpSpPr>
      <p:sp>
        <p:nvSpPr>
          <p:cNvPr id="1095" name="Google Shape;1095;p152"/>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Why Fractions?</a:t>
            </a:r>
            <a:endParaRPr/>
          </a:p>
        </p:txBody>
      </p:sp>
      <p:sp>
        <p:nvSpPr>
          <p:cNvPr id="1096" name="Google Shape;1096;p152"/>
          <p:cNvSpPr txBox="1"/>
          <p:nvPr/>
        </p:nvSpPr>
        <p:spPr>
          <a:xfrm>
            <a:off x="628650" y="1825625"/>
            <a:ext cx="4107300" cy="4253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600"/>
              </a:spcAft>
              <a:buNone/>
            </a:pPr>
            <a:r>
              <a:rPr lang="en-US" sz="1800" i="1">
                <a:solidFill>
                  <a:srgbClr val="595959"/>
                </a:solidFill>
                <a:latin typeface="Lucida Sans"/>
                <a:ea typeface="Lucida Sans"/>
                <a:cs typeface="Lucida Sans"/>
                <a:sym typeface="Lucida Sans"/>
              </a:rPr>
              <a:t>Even students’ overall IQ, family income, and family education do not predict future algebra achievement as strongly as does fraction knowledge (Siegler et al., 2012).</a:t>
            </a:r>
            <a:endParaRPr sz="1800">
              <a:solidFill>
                <a:srgbClr val="595959"/>
              </a:solidFill>
              <a:latin typeface="Lucida Sans"/>
              <a:ea typeface="Lucida Sans"/>
              <a:cs typeface="Lucida Sans"/>
              <a:sym typeface="Lucida Sans"/>
            </a:endParaRPr>
          </a:p>
        </p:txBody>
      </p:sp>
      <p:pic>
        <p:nvPicPr>
          <p:cNvPr id="1097" name="Google Shape;1097;p152"/>
          <p:cNvPicPr preferRelativeResize="0"/>
          <p:nvPr/>
        </p:nvPicPr>
        <p:blipFill>
          <a:blip r:embed="rId3">
            <a:alphaModFix/>
          </a:blip>
          <a:stretch>
            <a:fillRect/>
          </a:stretch>
        </p:blipFill>
        <p:spPr>
          <a:xfrm>
            <a:off x="5128427" y="1877788"/>
            <a:ext cx="3139399" cy="4149374"/>
          </a:xfrm>
          <a:prstGeom prst="rect">
            <a:avLst/>
          </a:prstGeom>
          <a:noFill/>
          <a:ln>
            <a:noFill/>
          </a:ln>
        </p:spPr>
      </p:pic>
      <p:pic>
        <p:nvPicPr>
          <p:cNvPr id="1098" name="Google Shape;1098;p152"/>
          <p:cNvPicPr preferRelativeResize="0"/>
          <p:nvPr/>
        </p:nvPicPr>
        <p:blipFill>
          <a:blip r:embed="rId4">
            <a:alphaModFix/>
          </a:blip>
          <a:stretch>
            <a:fillRect/>
          </a:stretch>
        </p:blipFill>
        <p:spPr>
          <a:xfrm>
            <a:off x="8029875" y="6147850"/>
            <a:ext cx="561975" cy="552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pic>
        <p:nvPicPr>
          <p:cNvPr id="1104" name="Google Shape;1104;p153"/>
          <p:cNvPicPr preferRelativeResize="0"/>
          <p:nvPr/>
        </p:nvPicPr>
        <p:blipFill>
          <a:blip r:embed="rId3">
            <a:alphaModFix/>
          </a:blip>
          <a:stretch>
            <a:fillRect/>
          </a:stretch>
        </p:blipFill>
        <p:spPr>
          <a:xfrm>
            <a:off x="1590575" y="537625"/>
            <a:ext cx="5719275" cy="5742575"/>
          </a:xfrm>
          <a:prstGeom prst="rect">
            <a:avLst/>
          </a:prstGeom>
          <a:noFill/>
          <a:ln>
            <a:noFill/>
          </a:ln>
        </p:spPr>
      </p:pic>
      <p:sp>
        <p:nvSpPr>
          <p:cNvPr id="1105" name="Google Shape;1105;p153"/>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The Model</a:t>
            </a:r>
            <a:endParaRPr sz="2800"/>
          </a:p>
        </p:txBody>
      </p:sp>
      <p:pic>
        <p:nvPicPr>
          <p:cNvPr id="1106" name="Google Shape;1106;p153"/>
          <p:cNvPicPr preferRelativeResize="0"/>
          <p:nvPr/>
        </p:nvPicPr>
        <p:blipFill>
          <a:blip r:embed="rId4">
            <a:alphaModFix/>
          </a:blip>
          <a:stretch>
            <a:fillRect/>
          </a:stretch>
        </p:blipFill>
        <p:spPr>
          <a:xfrm>
            <a:off x="6348950" y="709575"/>
            <a:ext cx="1084950" cy="1084950"/>
          </a:xfrm>
          <a:prstGeom prst="rect">
            <a:avLst/>
          </a:prstGeom>
          <a:noFill/>
          <a:ln>
            <a:noFill/>
          </a:ln>
        </p:spPr>
      </p:pic>
      <p:pic>
        <p:nvPicPr>
          <p:cNvPr id="1107" name="Google Shape;1107;p153"/>
          <p:cNvPicPr preferRelativeResize="0"/>
          <p:nvPr/>
        </p:nvPicPr>
        <p:blipFill>
          <a:blip r:embed="rId5">
            <a:alphaModFix/>
          </a:blip>
          <a:stretch>
            <a:fillRect/>
          </a:stretch>
        </p:blipFill>
        <p:spPr>
          <a:xfrm>
            <a:off x="6619650" y="4438800"/>
            <a:ext cx="1256900" cy="1256900"/>
          </a:xfrm>
          <a:prstGeom prst="rect">
            <a:avLst/>
          </a:prstGeom>
          <a:noFill/>
          <a:ln>
            <a:noFill/>
          </a:ln>
        </p:spPr>
      </p:pic>
      <p:pic>
        <p:nvPicPr>
          <p:cNvPr id="1108" name="Google Shape;1108;p153"/>
          <p:cNvPicPr preferRelativeResize="0"/>
          <p:nvPr/>
        </p:nvPicPr>
        <p:blipFill>
          <a:blip r:embed="rId6">
            <a:alphaModFix/>
          </a:blip>
          <a:stretch>
            <a:fillRect/>
          </a:stretch>
        </p:blipFill>
        <p:spPr>
          <a:xfrm>
            <a:off x="1669525" y="2118400"/>
            <a:ext cx="941050" cy="941050"/>
          </a:xfrm>
          <a:prstGeom prst="rect">
            <a:avLst/>
          </a:prstGeom>
          <a:noFill/>
          <a:ln>
            <a:noFill/>
          </a:ln>
        </p:spPr>
      </p:pic>
      <p:pic>
        <p:nvPicPr>
          <p:cNvPr id="1109" name="Google Shape;1109;p153"/>
          <p:cNvPicPr preferRelativeResize="0"/>
          <p:nvPr/>
        </p:nvPicPr>
        <p:blipFill>
          <a:blip r:embed="rId7">
            <a:alphaModFix/>
          </a:blip>
          <a:stretch>
            <a:fillRect/>
          </a:stretch>
        </p:blipFill>
        <p:spPr>
          <a:xfrm>
            <a:off x="1057250" y="4890000"/>
            <a:ext cx="1005475" cy="1005475"/>
          </a:xfrm>
          <a:prstGeom prst="rect">
            <a:avLst/>
          </a:prstGeom>
          <a:noFill/>
          <a:ln>
            <a:noFill/>
          </a:ln>
        </p:spPr>
      </p:pic>
      <p:pic>
        <p:nvPicPr>
          <p:cNvPr id="1110" name="Google Shape;1110;p153"/>
          <p:cNvPicPr preferRelativeResize="0"/>
          <p:nvPr/>
        </p:nvPicPr>
        <p:blipFill>
          <a:blip r:embed="rId8">
            <a:alphaModFix/>
          </a:blip>
          <a:stretch>
            <a:fillRect/>
          </a:stretch>
        </p:blipFill>
        <p:spPr>
          <a:xfrm>
            <a:off x="8029875" y="6147850"/>
            <a:ext cx="561975" cy="552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154"/>
          <p:cNvSpPr>
            <a:spLocks noGrp="1"/>
          </p:cNvSpPr>
          <p:nvPr>
            <p:ph type="chart" idx="2"/>
          </p:nvPr>
        </p:nvSpPr>
        <p:spPr>
          <a:xfrm>
            <a:off x="304800" y="1417650"/>
            <a:ext cx="8534400" cy="4683900"/>
          </a:xfrm>
          <a:prstGeom prst="rect">
            <a:avLst/>
          </a:prstGeom>
        </p:spPr>
        <p:txBody>
          <a:bodyPr spcFirstLastPara="1" wrap="square" lIns="91425" tIns="91425" rIns="91425" bIns="91425" anchor="t" anchorCtr="0">
            <a:noAutofit/>
          </a:bodyPr>
          <a:lstStyle/>
          <a:p>
            <a:pPr marL="457200" lvl="0" indent="-368300" algn="l" rtl="0">
              <a:spcBef>
                <a:spcPts val="440"/>
              </a:spcBef>
              <a:spcAft>
                <a:spcPts val="0"/>
              </a:spcAft>
              <a:buSzPts val="2200"/>
              <a:buFont typeface="Lucida Sans"/>
              <a:buChar char="●"/>
            </a:pPr>
            <a:r>
              <a:rPr lang="en-US">
                <a:latin typeface="Lucida Sans"/>
                <a:ea typeface="Lucida Sans"/>
                <a:cs typeface="Lucida Sans"/>
                <a:sym typeface="Lucida Sans"/>
              </a:rPr>
              <a:t>Enrollment of 465 students </a:t>
            </a:r>
            <a:endParaRPr>
              <a:latin typeface="Lucida Sans"/>
              <a:ea typeface="Lucida Sans"/>
              <a:cs typeface="Lucida Sans"/>
              <a:sym typeface="Lucida Sans"/>
            </a:endParaRPr>
          </a:p>
          <a:p>
            <a:pPr marL="457200" lvl="0" indent="-368300" algn="l" rtl="0">
              <a:spcBef>
                <a:spcPts val="0"/>
              </a:spcBef>
              <a:spcAft>
                <a:spcPts val="0"/>
              </a:spcAft>
              <a:buSzPts val="2200"/>
              <a:buFont typeface="Lucida Sans"/>
              <a:buChar char="●"/>
            </a:pPr>
            <a:r>
              <a:rPr lang="en-US">
                <a:latin typeface="Lucida Sans"/>
                <a:ea typeface="Lucida Sans"/>
                <a:cs typeface="Lucida Sans"/>
                <a:sym typeface="Lucida Sans"/>
              </a:rPr>
              <a:t>Kindergarten through sixth grade</a:t>
            </a:r>
            <a:endParaRPr>
              <a:latin typeface="Lucida Sans"/>
              <a:ea typeface="Lucida Sans"/>
              <a:cs typeface="Lucida Sans"/>
              <a:sym typeface="Lucida Sans"/>
            </a:endParaRPr>
          </a:p>
          <a:p>
            <a:pPr marL="457200" lvl="0" indent="-368300" algn="l" rtl="0">
              <a:spcBef>
                <a:spcPts val="0"/>
              </a:spcBef>
              <a:spcAft>
                <a:spcPts val="0"/>
              </a:spcAft>
              <a:buSzPts val="2200"/>
              <a:buFont typeface="Lucida Sans"/>
              <a:buChar char="●"/>
            </a:pPr>
            <a:r>
              <a:rPr lang="en-US">
                <a:latin typeface="Lucida Sans"/>
                <a:ea typeface="Lucida Sans"/>
                <a:cs typeface="Lucida Sans"/>
                <a:sym typeface="Lucida Sans"/>
              </a:rPr>
              <a:t>76% Latinx</a:t>
            </a:r>
            <a:endParaRPr>
              <a:latin typeface="Lucida Sans"/>
              <a:ea typeface="Lucida Sans"/>
              <a:cs typeface="Lucida Sans"/>
              <a:sym typeface="Lucida Sans"/>
            </a:endParaRPr>
          </a:p>
          <a:p>
            <a:pPr marL="457200" lvl="0" indent="-368300" algn="l" rtl="0">
              <a:spcBef>
                <a:spcPts val="0"/>
              </a:spcBef>
              <a:spcAft>
                <a:spcPts val="0"/>
              </a:spcAft>
              <a:buSzPts val="2200"/>
              <a:buFont typeface="Lucida Sans"/>
              <a:buChar char="●"/>
            </a:pPr>
            <a:r>
              <a:rPr lang="en-US">
                <a:latin typeface="Lucida Sans"/>
                <a:ea typeface="Lucida Sans"/>
                <a:cs typeface="Lucida Sans"/>
                <a:sym typeface="Lucida Sans"/>
              </a:rPr>
              <a:t>77% socioeconomically disadvantaged</a:t>
            </a:r>
            <a:endParaRPr>
              <a:latin typeface="Lucida Sans"/>
              <a:ea typeface="Lucida Sans"/>
              <a:cs typeface="Lucida Sans"/>
              <a:sym typeface="Lucida Sans"/>
            </a:endParaRPr>
          </a:p>
          <a:p>
            <a:pPr marL="457200" lvl="0" indent="-368300" algn="l" rtl="0">
              <a:spcBef>
                <a:spcPts val="0"/>
              </a:spcBef>
              <a:spcAft>
                <a:spcPts val="0"/>
              </a:spcAft>
              <a:buSzPts val="2200"/>
              <a:buFont typeface="Lucida Sans"/>
              <a:buChar char="●"/>
            </a:pPr>
            <a:r>
              <a:rPr lang="en-US">
                <a:latin typeface="Lucida Sans"/>
                <a:ea typeface="Lucida Sans"/>
                <a:cs typeface="Lucida Sans"/>
                <a:sym typeface="Lucida Sans"/>
              </a:rPr>
              <a:t>44% English learners</a:t>
            </a:r>
            <a:endParaRPr>
              <a:latin typeface="Lucida Sans"/>
              <a:ea typeface="Lucida Sans"/>
              <a:cs typeface="Lucida Sans"/>
              <a:sym typeface="Lucida Sans"/>
            </a:endParaRPr>
          </a:p>
          <a:p>
            <a:pPr marL="457200" lvl="0" indent="-368300" algn="l" rtl="0">
              <a:spcBef>
                <a:spcPts val="0"/>
              </a:spcBef>
              <a:spcAft>
                <a:spcPts val="0"/>
              </a:spcAft>
              <a:buSzPts val="2200"/>
              <a:buFont typeface="Lucida Sans"/>
              <a:buChar char="●"/>
            </a:pPr>
            <a:r>
              <a:rPr lang="en-US">
                <a:latin typeface="Lucida Sans"/>
                <a:ea typeface="Lucida Sans"/>
                <a:cs typeface="Lucida Sans"/>
                <a:sym typeface="Lucida Sans"/>
              </a:rPr>
              <a:t>10% students with disabilities</a:t>
            </a:r>
            <a:endParaRPr>
              <a:latin typeface="Lucida Sans"/>
              <a:ea typeface="Lucida Sans"/>
              <a:cs typeface="Lucida Sans"/>
              <a:sym typeface="Lucida Sans"/>
            </a:endParaRPr>
          </a:p>
        </p:txBody>
      </p:sp>
      <p:sp>
        <p:nvSpPr>
          <p:cNvPr id="1117" name="Google Shape;1117;p154"/>
          <p:cNvSpPr txBox="1">
            <a:spLocks noGrp="1"/>
          </p:cNvSpPr>
          <p:nvPr>
            <p:ph type="title"/>
          </p:nvPr>
        </p:nvSpPr>
        <p:spPr>
          <a:xfrm>
            <a:off x="304800" y="274638"/>
            <a:ext cx="8534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latin typeface="Lucida Sans"/>
                <a:ea typeface="Lucida Sans"/>
                <a:cs typeface="Lucida Sans"/>
                <a:sym typeface="Lucida Sans"/>
              </a:rPr>
              <a:t>Southern California Elementary School</a:t>
            </a:r>
            <a:endParaRPr sz="2800">
              <a:latin typeface="Lucida Sans"/>
              <a:ea typeface="Lucida Sans"/>
              <a:cs typeface="Lucida Sans"/>
              <a:sym typeface="Lucida Sans"/>
            </a:endParaRPr>
          </a:p>
        </p:txBody>
      </p:sp>
      <p:pic>
        <p:nvPicPr>
          <p:cNvPr id="1118" name="Google Shape;1118;p154"/>
          <p:cNvPicPr preferRelativeResize="0"/>
          <p:nvPr/>
        </p:nvPicPr>
        <p:blipFill rotWithShape="1">
          <a:blip r:embed="rId3">
            <a:alphaModFix/>
          </a:blip>
          <a:srcRect b="22287"/>
          <a:stretch/>
        </p:blipFill>
        <p:spPr>
          <a:xfrm>
            <a:off x="3723525" y="3739925"/>
            <a:ext cx="4738475" cy="2763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155"/>
          <p:cNvSpPr txBox="1">
            <a:spLocks noGrp="1"/>
          </p:cNvSpPr>
          <p:nvPr>
            <p:ph type="title"/>
          </p:nvPr>
        </p:nvSpPr>
        <p:spPr>
          <a:xfrm>
            <a:off x="304800" y="274650"/>
            <a:ext cx="69810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Equitable </a:t>
            </a:r>
            <a:endParaRPr sz="2800"/>
          </a:p>
          <a:p>
            <a:pPr marL="0" lvl="0" indent="0" algn="l" rtl="0">
              <a:spcBef>
                <a:spcPts val="0"/>
              </a:spcBef>
              <a:spcAft>
                <a:spcPts val="0"/>
              </a:spcAft>
              <a:buNone/>
            </a:pPr>
            <a:r>
              <a:rPr lang="en-US" sz="2800"/>
              <a:t>Practices</a:t>
            </a:r>
            <a:endParaRPr sz="2800"/>
          </a:p>
        </p:txBody>
      </p:sp>
      <p:pic>
        <p:nvPicPr>
          <p:cNvPr id="1125" name="Google Shape;1125;p155"/>
          <p:cNvPicPr preferRelativeResize="0"/>
          <p:nvPr/>
        </p:nvPicPr>
        <p:blipFill>
          <a:blip r:embed="rId3">
            <a:alphaModFix/>
          </a:blip>
          <a:stretch>
            <a:fillRect/>
          </a:stretch>
        </p:blipFill>
        <p:spPr>
          <a:xfrm>
            <a:off x="2922450" y="207333"/>
            <a:ext cx="4832500" cy="6443342"/>
          </a:xfrm>
          <a:prstGeom prst="rect">
            <a:avLst/>
          </a:prstGeom>
          <a:noFill/>
          <a:ln>
            <a:noFill/>
          </a:ln>
        </p:spPr>
      </p:pic>
      <p:pic>
        <p:nvPicPr>
          <p:cNvPr id="1126" name="Google Shape;1126;p155"/>
          <p:cNvPicPr preferRelativeResize="0"/>
          <p:nvPr/>
        </p:nvPicPr>
        <p:blipFill>
          <a:blip r:embed="rId4">
            <a:alphaModFix/>
          </a:blip>
          <a:stretch>
            <a:fillRect/>
          </a:stretch>
        </p:blipFill>
        <p:spPr>
          <a:xfrm>
            <a:off x="8378400" y="5809000"/>
            <a:ext cx="561975" cy="552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Google Shape;1132;p156"/>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Content Learning</a:t>
            </a:r>
            <a:endParaRPr sz="2800"/>
          </a:p>
        </p:txBody>
      </p:sp>
      <p:sp>
        <p:nvSpPr>
          <p:cNvPr id="1133" name="Google Shape;1133;p156"/>
          <p:cNvSpPr/>
          <p:nvPr/>
        </p:nvSpPr>
        <p:spPr>
          <a:xfrm>
            <a:off x="1546625" y="1255475"/>
            <a:ext cx="5894208" cy="4705344"/>
          </a:xfrm>
          <a:prstGeom prst="flowChartAlternateProcess">
            <a:avLst/>
          </a:prstGeom>
          <a:solidFill>
            <a:srgbClr val="B756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FFFFFF"/>
                </a:solidFill>
                <a:latin typeface="Amatic SC"/>
                <a:ea typeface="Amatic SC"/>
                <a:cs typeface="Amatic SC"/>
                <a:sym typeface="Amatic SC"/>
              </a:rPr>
              <a:t>“Teachers must know the subject they teach. Indeed, there may be nothing more foundational to teacher competency.”</a:t>
            </a:r>
            <a:endParaRPr sz="3600" b="1">
              <a:solidFill>
                <a:srgbClr val="FFFFFF"/>
              </a:solidFill>
              <a:latin typeface="Amatic SC"/>
              <a:ea typeface="Amatic SC"/>
              <a:cs typeface="Amatic SC"/>
              <a:sym typeface="Amatic SC"/>
            </a:endParaRPr>
          </a:p>
          <a:p>
            <a:pPr marL="0" marR="237564" lvl="0" indent="0" algn="ctr" rtl="0">
              <a:spcBef>
                <a:spcPts val="0"/>
              </a:spcBef>
              <a:spcAft>
                <a:spcPts val="0"/>
              </a:spcAft>
              <a:buNone/>
            </a:pPr>
            <a:r>
              <a:rPr lang="en-US" sz="2400" b="1">
                <a:solidFill>
                  <a:srgbClr val="FFFFFF"/>
                </a:solidFill>
                <a:latin typeface="Amatic SC"/>
                <a:ea typeface="Amatic SC"/>
                <a:cs typeface="Amatic SC"/>
                <a:sym typeface="Amatic SC"/>
              </a:rPr>
              <a:t>~Deborah Ball</a:t>
            </a:r>
            <a:endParaRPr sz="2400" b="1">
              <a:solidFill>
                <a:srgbClr val="FFFFFF"/>
              </a:solidFill>
              <a:latin typeface="Amatic SC"/>
              <a:ea typeface="Amatic SC"/>
              <a:cs typeface="Amatic SC"/>
              <a:sym typeface="Amatic SC"/>
            </a:endParaRPr>
          </a:p>
        </p:txBody>
      </p:sp>
      <p:pic>
        <p:nvPicPr>
          <p:cNvPr id="1134" name="Google Shape;1134;p156"/>
          <p:cNvPicPr preferRelativeResize="0"/>
          <p:nvPr/>
        </p:nvPicPr>
        <p:blipFill>
          <a:blip r:embed="rId3">
            <a:alphaModFix/>
          </a:blip>
          <a:stretch>
            <a:fillRect/>
          </a:stretch>
        </p:blipFill>
        <p:spPr>
          <a:xfrm>
            <a:off x="7618900" y="235450"/>
            <a:ext cx="1258400" cy="12584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57"/>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Content Learning</a:t>
            </a:r>
            <a:endParaRPr sz="2800"/>
          </a:p>
        </p:txBody>
      </p:sp>
      <p:sp>
        <p:nvSpPr>
          <p:cNvPr id="1141" name="Google Shape;1141;p157"/>
          <p:cNvSpPr txBox="1">
            <a:spLocks noGrp="1"/>
          </p:cNvSpPr>
          <p:nvPr>
            <p:ph type="body" idx="1"/>
          </p:nvPr>
        </p:nvSpPr>
        <p:spPr>
          <a:xfrm>
            <a:off x="304800" y="1570940"/>
            <a:ext cx="8572500" cy="4526100"/>
          </a:xfrm>
          <a:prstGeom prst="rect">
            <a:avLst/>
          </a:prstGeom>
        </p:spPr>
        <p:txBody>
          <a:bodyPr spcFirstLastPara="1" wrap="square" lIns="91425" tIns="91425" rIns="91425" bIns="91425" anchor="t" anchorCtr="0">
            <a:noAutofit/>
          </a:bodyPr>
          <a:lstStyle/>
          <a:p>
            <a:pPr marL="457200" marR="3935506" lvl="0" indent="-368300" algn="l" rtl="0">
              <a:lnSpc>
                <a:spcPct val="100000"/>
              </a:lnSpc>
              <a:spcBef>
                <a:spcPts val="0"/>
              </a:spcBef>
              <a:spcAft>
                <a:spcPts val="0"/>
              </a:spcAft>
              <a:buSzPts val="2200"/>
              <a:buFont typeface="Lucida Sans"/>
              <a:buAutoNum type="arabicPeriod"/>
            </a:pPr>
            <a:r>
              <a:rPr lang="en-US">
                <a:solidFill>
                  <a:schemeClr val="accent2"/>
                </a:solidFill>
              </a:rPr>
              <a:t>Reading the standards</a:t>
            </a:r>
            <a:r>
              <a:rPr lang="en-US"/>
              <a:t> and thinking about the </a:t>
            </a:r>
            <a:r>
              <a:rPr lang="en-US">
                <a:solidFill>
                  <a:schemeClr val="accent2"/>
                </a:solidFill>
              </a:rPr>
              <a:t>big ideas</a:t>
            </a:r>
            <a:r>
              <a:rPr lang="en-US"/>
              <a:t> of each grade level in 3-5 fractions.</a:t>
            </a:r>
            <a:endParaRPr/>
          </a:p>
          <a:p>
            <a:pPr marL="457200" marR="0" lvl="0" indent="-368300" algn="l" rtl="0">
              <a:lnSpc>
                <a:spcPct val="100000"/>
              </a:lnSpc>
              <a:spcBef>
                <a:spcPts val="2400"/>
              </a:spcBef>
              <a:spcAft>
                <a:spcPts val="0"/>
              </a:spcAft>
              <a:buSzPts val="2200"/>
              <a:buFont typeface="Lucida Sans"/>
              <a:buAutoNum type="arabicPeriod"/>
            </a:pPr>
            <a:r>
              <a:rPr lang="en-US"/>
              <a:t>Reading excerpts from the 3-5 NF </a:t>
            </a:r>
            <a:r>
              <a:rPr lang="en-US">
                <a:solidFill>
                  <a:schemeClr val="accent2"/>
                </a:solidFill>
              </a:rPr>
              <a:t>Progression Document</a:t>
            </a:r>
            <a:r>
              <a:rPr lang="en-US"/>
              <a:t> and pulling out the big ideas of the grade levels.</a:t>
            </a:r>
            <a:endParaRPr/>
          </a:p>
          <a:p>
            <a:pPr marL="457200" marR="0" lvl="0" indent="-368300" algn="l" rtl="0">
              <a:lnSpc>
                <a:spcPct val="100000"/>
              </a:lnSpc>
              <a:spcBef>
                <a:spcPts val="2400"/>
              </a:spcBef>
              <a:spcAft>
                <a:spcPts val="2400"/>
              </a:spcAft>
              <a:buSzPts val="2200"/>
              <a:buFont typeface="Lucida Sans"/>
              <a:buAutoNum type="arabicPeriod"/>
            </a:pPr>
            <a:r>
              <a:rPr lang="en-US">
                <a:solidFill>
                  <a:schemeClr val="accent2"/>
                </a:solidFill>
              </a:rPr>
              <a:t>Engaging in mathematics as learners</a:t>
            </a:r>
            <a:r>
              <a:rPr lang="en-US"/>
              <a:t>: completing fraction math tasks from grades 3 to 5, with discussion on the mathematical concepts within the tasks, </a:t>
            </a:r>
            <a:r>
              <a:rPr lang="en-US">
                <a:solidFill>
                  <a:srgbClr val="1C9963"/>
                </a:solidFill>
              </a:rPr>
              <a:t>mapping back</a:t>
            </a:r>
            <a:r>
              <a:rPr lang="en-US"/>
              <a:t> to the standards and Progressions.</a:t>
            </a:r>
            <a:endParaRPr/>
          </a:p>
        </p:txBody>
      </p:sp>
      <p:pic>
        <p:nvPicPr>
          <p:cNvPr id="1142" name="Google Shape;1142;p157"/>
          <p:cNvPicPr preferRelativeResize="0"/>
          <p:nvPr/>
        </p:nvPicPr>
        <p:blipFill>
          <a:blip r:embed="rId3">
            <a:alphaModFix/>
          </a:blip>
          <a:stretch>
            <a:fillRect/>
          </a:stretch>
        </p:blipFill>
        <p:spPr>
          <a:xfrm>
            <a:off x="6023975" y="821600"/>
            <a:ext cx="1630950" cy="16309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158"/>
          <p:cNvSpPr/>
          <p:nvPr/>
        </p:nvSpPr>
        <p:spPr>
          <a:xfrm>
            <a:off x="470100" y="479575"/>
            <a:ext cx="3111300" cy="3693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158"/>
          <p:cNvSpPr/>
          <p:nvPr/>
        </p:nvSpPr>
        <p:spPr>
          <a:xfrm>
            <a:off x="1965025" y="2634550"/>
            <a:ext cx="3111300" cy="3693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8"/>
          <p:cNvSpPr/>
          <p:nvPr/>
        </p:nvSpPr>
        <p:spPr>
          <a:xfrm>
            <a:off x="3334125" y="3003850"/>
            <a:ext cx="1742100" cy="374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8"/>
          <p:cNvSpPr/>
          <p:nvPr/>
        </p:nvSpPr>
        <p:spPr>
          <a:xfrm>
            <a:off x="349800" y="3377900"/>
            <a:ext cx="5031600" cy="704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8"/>
          <p:cNvSpPr/>
          <p:nvPr/>
        </p:nvSpPr>
        <p:spPr>
          <a:xfrm>
            <a:off x="2215375" y="4082000"/>
            <a:ext cx="3165900" cy="374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158"/>
          <p:cNvSpPr/>
          <p:nvPr/>
        </p:nvSpPr>
        <p:spPr>
          <a:xfrm>
            <a:off x="3490750" y="4456050"/>
            <a:ext cx="1890600" cy="374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158"/>
          <p:cNvSpPr/>
          <p:nvPr/>
        </p:nvSpPr>
        <p:spPr>
          <a:xfrm>
            <a:off x="349800" y="4789525"/>
            <a:ext cx="1485300" cy="374100"/>
          </a:xfrm>
          <a:prstGeom prst="rect">
            <a:avLst/>
          </a:prstGeom>
          <a:solidFill>
            <a:srgbClr val="FFF2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158"/>
          <p:cNvSpPr txBox="1">
            <a:spLocks noGrp="1"/>
          </p:cNvSpPr>
          <p:nvPr>
            <p:ph type="body" idx="1"/>
          </p:nvPr>
        </p:nvSpPr>
        <p:spPr>
          <a:xfrm>
            <a:off x="304800" y="351750"/>
            <a:ext cx="8572500" cy="615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a:t>“Opportunity to learn remains one of the best predictors of student learning (NRC, 2001). Differentials in learning outcomes therefore are not a result of inclusion in any demographic group, but rather are significantly a function of disparities in opportunities that different groups of learners have with </a:t>
            </a:r>
            <a:endParaRPr sz="2400"/>
          </a:p>
          <a:p>
            <a:pPr marL="0" lvl="0" indent="0" algn="l" rtl="0">
              <a:spcBef>
                <a:spcPts val="0"/>
              </a:spcBef>
              <a:spcAft>
                <a:spcPts val="0"/>
              </a:spcAft>
              <a:buNone/>
            </a:pPr>
            <a:r>
              <a:rPr lang="en-US" sz="2400"/>
              <a:t>respect to access to grade-level </a:t>
            </a:r>
            <a:endParaRPr sz="2400"/>
          </a:p>
          <a:p>
            <a:pPr marL="0" lvl="0" indent="0" algn="l" rtl="0">
              <a:spcBef>
                <a:spcPts val="0"/>
              </a:spcBef>
              <a:spcAft>
                <a:spcPts val="0"/>
              </a:spcAft>
              <a:buNone/>
            </a:pPr>
            <a:r>
              <a:rPr lang="en-US" sz="2400"/>
              <a:t>(or more advanced) curriculum, </a:t>
            </a:r>
            <a:endParaRPr sz="2400"/>
          </a:p>
          <a:p>
            <a:pPr marL="0" lvl="0" indent="0" algn="l" rtl="0">
              <a:spcBef>
                <a:spcPts val="0"/>
              </a:spcBef>
              <a:spcAft>
                <a:spcPts val="0"/>
              </a:spcAft>
              <a:buNone/>
            </a:pPr>
            <a:r>
              <a:rPr lang="en-US" sz="2400"/>
              <a:t>teacher expectations for students </a:t>
            </a:r>
            <a:endParaRPr sz="2400"/>
          </a:p>
          <a:p>
            <a:pPr marL="0" lvl="0" indent="0" algn="l" rtl="0">
              <a:spcBef>
                <a:spcPts val="0"/>
              </a:spcBef>
              <a:spcAft>
                <a:spcPts val="0"/>
              </a:spcAft>
              <a:buNone/>
            </a:pPr>
            <a:r>
              <a:rPr lang="en-US" sz="2400"/>
              <a:t>and beliefs about their potential </a:t>
            </a:r>
            <a:endParaRPr sz="2400"/>
          </a:p>
          <a:p>
            <a:pPr marL="0" lvl="0" indent="0" algn="l" rtl="0">
              <a:spcBef>
                <a:spcPts val="0"/>
              </a:spcBef>
              <a:spcAft>
                <a:spcPts val="0"/>
              </a:spcAft>
              <a:buNone/>
            </a:pPr>
            <a:r>
              <a:rPr lang="en-US" sz="2400"/>
              <a:t>for success, exposure to effective </a:t>
            </a:r>
            <a:endParaRPr sz="2400"/>
          </a:p>
          <a:p>
            <a:pPr marL="0" lvl="0" indent="0" algn="l" rtl="0">
              <a:spcBef>
                <a:spcPts val="0"/>
              </a:spcBef>
              <a:spcAft>
                <a:spcPts val="0"/>
              </a:spcAft>
              <a:buNone/>
            </a:pPr>
            <a:r>
              <a:rPr lang="en-US" sz="2400"/>
              <a:t>or culturally relevant instructional </a:t>
            </a:r>
            <a:endParaRPr sz="2400"/>
          </a:p>
          <a:p>
            <a:pPr marL="0" lvl="0" indent="0" algn="l" rtl="0">
              <a:spcBef>
                <a:spcPts val="0"/>
              </a:spcBef>
              <a:spcAft>
                <a:spcPts val="0"/>
              </a:spcAft>
              <a:buNone/>
            </a:pPr>
            <a:r>
              <a:rPr lang="en-US" sz="2400"/>
              <a:t>strategies, and the instructional </a:t>
            </a:r>
            <a:endParaRPr sz="2400"/>
          </a:p>
          <a:p>
            <a:pPr marL="0" lvl="0" indent="0" algn="l" rtl="0">
              <a:spcBef>
                <a:spcPts val="0"/>
              </a:spcBef>
              <a:spcAft>
                <a:spcPts val="0"/>
              </a:spcAft>
              <a:buNone/>
            </a:pPr>
            <a:r>
              <a:rPr lang="en-US" sz="2400"/>
              <a:t>supports provided for students.”</a:t>
            </a:r>
            <a:endParaRPr sz="2400"/>
          </a:p>
          <a:p>
            <a:pPr marL="0" lvl="0" indent="0" algn="l" rtl="0">
              <a:spcBef>
                <a:spcPts val="0"/>
              </a:spcBef>
              <a:spcAft>
                <a:spcPts val="0"/>
              </a:spcAft>
              <a:buNone/>
            </a:pPr>
            <a:endParaRPr sz="1800"/>
          </a:p>
          <a:p>
            <a:pPr marL="3543300" lvl="0" indent="0" algn="r" rtl="0">
              <a:spcBef>
                <a:spcPts val="0"/>
              </a:spcBef>
              <a:spcAft>
                <a:spcPts val="0"/>
              </a:spcAft>
              <a:buClr>
                <a:schemeClr val="dk1"/>
              </a:buClr>
              <a:buFont typeface="Arial"/>
              <a:buNone/>
            </a:pPr>
            <a:r>
              <a:rPr lang="en-US" sz="1200"/>
              <a:t>NCTM Position Paper: Closing the Opportunity Gap; </a:t>
            </a:r>
            <a:r>
              <a:rPr lang="en-US" sz="1200" u="sng">
                <a:solidFill>
                  <a:srgbClr val="1155CC"/>
                </a:solidFill>
                <a:hlinkClick r:id="rId3"/>
              </a:rPr>
              <a:t>http://www.nctm.org/Standards-and-Positions/Position-Statements/Closing-the-Opportunity-Gap-in-Mathematics-Education/</a:t>
            </a:r>
            <a:r>
              <a:rPr lang="en-US" sz="1200"/>
              <a:t> </a:t>
            </a:r>
            <a:endParaRPr sz="1400">
              <a:latin typeface="Arial"/>
              <a:ea typeface="Arial"/>
              <a:cs typeface="Arial"/>
              <a:sym typeface="Arial"/>
            </a:endParaRPr>
          </a:p>
          <a:p>
            <a:pPr marL="0" lvl="0" indent="0" algn="l" rtl="0">
              <a:spcBef>
                <a:spcPts val="0"/>
              </a:spcBef>
              <a:spcAft>
                <a:spcPts val="0"/>
              </a:spcAft>
              <a:buClr>
                <a:srgbClr val="595959"/>
              </a:buClr>
              <a:buSzPts val="550"/>
              <a:buFont typeface="Arial"/>
              <a:buNone/>
            </a:pPr>
            <a:endParaRPr sz="2400"/>
          </a:p>
        </p:txBody>
      </p:sp>
      <p:pic>
        <p:nvPicPr>
          <p:cNvPr id="1156" name="Google Shape;1156;p158"/>
          <p:cNvPicPr preferRelativeResize="0"/>
          <p:nvPr/>
        </p:nvPicPr>
        <p:blipFill rotWithShape="1">
          <a:blip r:embed="rId4">
            <a:alphaModFix/>
          </a:blip>
          <a:srcRect l="7468" r="36250" b="18785"/>
          <a:stretch/>
        </p:blipFill>
        <p:spPr>
          <a:xfrm>
            <a:off x="5533850" y="2338850"/>
            <a:ext cx="3111300" cy="3367200"/>
          </a:xfrm>
          <a:prstGeom prst="roundRect">
            <a:avLst>
              <a:gd name="adj" fmla="val 16667"/>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14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Introductions</a:t>
            </a:r>
            <a:endParaRPr/>
          </a:p>
        </p:txBody>
      </p:sp>
      <p:sp>
        <p:nvSpPr>
          <p:cNvPr id="1006" name="Google Shape;1006;p14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rgbClr val="595959"/>
                </a:solidFill>
                <a:latin typeface="Lucida Sans"/>
                <a:ea typeface="Lucida Sans"/>
                <a:cs typeface="Lucida Sans"/>
                <a:sym typeface="Lucida Sans"/>
              </a:rPr>
              <a:t>Your hosts from the </a:t>
            </a:r>
            <a:r>
              <a:rPr lang="en-US"/>
              <a:t>Professional Learning Team</a:t>
            </a:r>
            <a:endParaRPr/>
          </a:p>
          <a:p>
            <a:pPr marL="457200" marR="0" lvl="0" indent="-368300" algn="l" rtl="0">
              <a:lnSpc>
                <a:spcPct val="80000"/>
              </a:lnSpc>
              <a:spcBef>
                <a:spcPts val="0"/>
              </a:spcBef>
              <a:spcAft>
                <a:spcPts val="0"/>
              </a:spcAft>
              <a:buClr>
                <a:srgbClr val="3F3F39"/>
              </a:buClr>
              <a:buSzPts val="2200"/>
              <a:buFont typeface="Lucida Sans"/>
              <a:buChar char="●"/>
            </a:pPr>
            <a:r>
              <a:rPr lang="en-US"/>
              <a:t>Tori Filler, Literacy Specialist</a:t>
            </a:r>
            <a:endParaRPr sz="2200" b="0" i="0" u="none" strike="noStrike" cap="none">
              <a:solidFill>
                <a:srgbClr val="595959"/>
              </a:solidFill>
              <a:latin typeface="Lucida Sans"/>
              <a:ea typeface="Lucida Sans"/>
              <a:cs typeface="Lucida Sans"/>
              <a:sym typeface="Lucida Sans"/>
            </a:endParaRPr>
          </a:p>
          <a:p>
            <a:pPr marL="457200" marR="0" lvl="0" indent="-368300" algn="l" rtl="0">
              <a:lnSpc>
                <a:spcPct val="80000"/>
              </a:lnSpc>
              <a:spcBef>
                <a:spcPts val="0"/>
              </a:spcBef>
              <a:spcAft>
                <a:spcPts val="0"/>
              </a:spcAft>
              <a:buClr>
                <a:srgbClr val="3F3F39"/>
              </a:buClr>
              <a:buSzPts val="2200"/>
              <a:buFont typeface="Lucida Sans"/>
              <a:buChar char="●"/>
            </a:pPr>
            <a:r>
              <a:rPr lang="en-US"/>
              <a:t>Nicole Bravo, Project Manager</a:t>
            </a:r>
            <a:endParaRPr/>
          </a:p>
          <a:p>
            <a:pPr marL="0" marR="0" lvl="0" indent="0" algn="l" rtl="0">
              <a:lnSpc>
                <a:spcPct val="80000"/>
              </a:lnSpc>
              <a:spcBef>
                <a:spcPts val="0"/>
              </a:spcBef>
              <a:spcAft>
                <a:spcPts val="0"/>
              </a:spcAft>
              <a:buNone/>
            </a:pPr>
            <a:endParaRPr/>
          </a:p>
          <a:p>
            <a:pPr marL="0" marR="0" lvl="0" indent="0" algn="l" rtl="0">
              <a:lnSpc>
                <a:spcPct val="80000"/>
              </a:lnSpc>
              <a:spcBef>
                <a:spcPts val="0"/>
              </a:spcBef>
              <a:spcAft>
                <a:spcPts val="0"/>
              </a:spcAft>
              <a:buClr>
                <a:srgbClr val="3F3F39"/>
              </a:buClr>
              <a:buSzPts val="550"/>
              <a:buFont typeface="Arial"/>
              <a:buNone/>
            </a:pPr>
            <a:endParaRPr sz="2200" b="0" i="0" u="none" strike="noStrike" cap="none">
              <a:solidFill>
                <a:srgbClr val="595959"/>
              </a:solidFill>
              <a:latin typeface="Lucida Sans"/>
              <a:ea typeface="Lucida Sans"/>
              <a:cs typeface="Lucida Sans"/>
              <a:sym typeface="Lucida Sans"/>
            </a:endParaRPr>
          </a:p>
          <a:p>
            <a:pPr marL="0" marR="0" lvl="0" indent="0" algn="l" rtl="0">
              <a:lnSpc>
                <a:spcPct val="80000"/>
              </a:lnSpc>
              <a:spcBef>
                <a:spcPts val="0"/>
              </a:spcBef>
              <a:spcAft>
                <a:spcPts val="0"/>
              </a:spcAft>
              <a:buClr>
                <a:srgbClr val="595959"/>
              </a:buClr>
              <a:buSzPts val="550"/>
              <a:buFont typeface="Arial"/>
              <a:buNone/>
            </a:pPr>
            <a:r>
              <a:rPr lang="en-US" sz="2200" b="0" i="0" u="none" strike="noStrike" cap="none">
                <a:solidFill>
                  <a:srgbClr val="595959"/>
                </a:solidFill>
                <a:latin typeface="Lucida Sans"/>
                <a:ea typeface="Lucida Sans"/>
                <a:cs typeface="Lucida Sans"/>
                <a:sym typeface="Lucida Sans"/>
              </a:rPr>
              <a:t>This Month’s Guests - </a:t>
            </a:r>
            <a:endParaRPr sz="2200" b="0" i="0" u="none" strike="noStrike" cap="none">
              <a:solidFill>
                <a:srgbClr val="595959"/>
              </a:solidFill>
              <a:latin typeface="Lucida Sans"/>
              <a:ea typeface="Lucida Sans"/>
              <a:cs typeface="Lucida Sans"/>
              <a:sym typeface="Lucida Sans"/>
            </a:endParaRPr>
          </a:p>
          <a:p>
            <a:pPr marL="457200" lvl="0" indent="-368300" algn="l" rtl="0">
              <a:lnSpc>
                <a:spcPct val="80000"/>
              </a:lnSpc>
              <a:spcBef>
                <a:spcPts val="0"/>
              </a:spcBef>
              <a:spcAft>
                <a:spcPts val="0"/>
              </a:spcAft>
              <a:buClr>
                <a:srgbClr val="3F3F39"/>
              </a:buClr>
              <a:buSzPts val="2200"/>
              <a:buFont typeface="Lucida Sans"/>
              <a:buChar char="●"/>
            </a:pPr>
            <a:r>
              <a:rPr lang="en-US"/>
              <a:t>Jennie Beltramini, Math Specialist</a:t>
            </a:r>
            <a:endParaRPr/>
          </a:p>
          <a:p>
            <a:pPr marL="457200" lvl="0" indent="-368300" algn="l" rtl="0">
              <a:lnSpc>
                <a:spcPct val="80000"/>
              </a:lnSpc>
              <a:spcBef>
                <a:spcPts val="0"/>
              </a:spcBef>
              <a:spcAft>
                <a:spcPts val="0"/>
              </a:spcAft>
              <a:buClr>
                <a:srgbClr val="3F3F39"/>
              </a:buClr>
              <a:buSzPts val="2200"/>
              <a:buFont typeface="Lucida Sans"/>
              <a:buChar char="●"/>
            </a:pPr>
            <a:r>
              <a:rPr lang="en-US"/>
              <a:t>Jody Guarino, Core Advocate</a:t>
            </a:r>
            <a:endParaRPr/>
          </a:p>
          <a:p>
            <a:pPr marL="457200" lvl="0" indent="-368300" algn="l" rtl="0">
              <a:lnSpc>
                <a:spcPct val="80000"/>
              </a:lnSpc>
              <a:spcBef>
                <a:spcPts val="0"/>
              </a:spcBef>
              <a:spcAft>
                <a:spcPts val="0"/>
              </a:spcAft>
              <a:buClr>
                <a:srgbClr val="3F3F39"/>
              </a:buClr>
              <a:buSzPts val="2200"/>
              <a:buFont typeface="Lucida Sans"/>
              <a:buChar char="●"/>
            </a:pPr>
            <a:r>
              <a:rPr lang="en-US"/>
              <a:t>Karina Calderon, Core Advocate</a:t>
            </a:r>
            <a:endParaRPr/>
          </a:p>
          <a:p>
            <a:pPr marL="742950" marR="0" lvl="1" indent="-171450" algn="l" rtl="0">
              <a:lnSpc>
                <a:spcPct val="80000"/>
              </a:lnSpc>
              <a:spcBef>
                <a:spcPts val="370"/>
              </a:spcBef>
              <a:spcAft>
                <a:spcPts val="0"/>
              </a:spcAft>
              <a:buClr>
                <a:srgbClr val="3F3F39"/>
              </a:buClr>
              <a:buSzPts val="463"/>
              <a:buFont typeface="Arial"/>
              <a:buNone/>
            </a:pPr>
            <a:endParaRPr sz="185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pic>
        <p:nvPicPr>
          <p:cNvPr id="1162" name="Google Shape;1162;p159"/>
          <p:cNvPicPr preferRelativeResize="0"/>
          <p:nvPr/>
        </p:nvPicPr>
        <p:blipFill>
          <a:blip r:embed="rId3">
            <a:alphaModFix/>
          </a:blip>
          <a:stretch>
            <a:fillRect/>
          </a:stretch>
        </p:blipFill>
        <p:spPr>
          <a:xfrm>
            <a:off x="980975" y="537625"/>
            <a:ext cx="5719275" cy="5742575"/>
          </a:xfrm>
          <a:prstGeom prst="rect">
            <a:avLst/>
          </a:prstGeom>
          <a:noFill/>
          <a:ln>
            <a:noFill/>
          </a:ln>
        </p:spPr>
      </p:pic>
      <p:pic>
        <p:nvPicPr>
          <p:cNvPr id="1163" name="Google Shape;1163;p159"/>
          <p:cNvPicPr preferRelativeResize="0"/>
          <p:nvPr/>
        </p:nvPicPr>
        <p:blipFill>
          <a:blip r:embed="rId4">
            <a:alphaModFix/>
          </a:blip>
          <a:stretch>
            <a:fillRect/>
          </a:stretch>
        </p:blipFill>
        <p:spPr>
          <a:xfrm>
            <a:off x="5739350" y="709575"/>
            <a:ext cx="1084950" cy="1084950"/>
          </a:xfrm>
          <a:prstGeom prst="rect">
            <a:avLst/>
          </a:prstGeom>
          <a:noFill/>
          <a:ln>
            <a:noFill/>
          </a:ln>
        </p:spPr>
      </p:pic>
      <p:pic>
        <p:nvPicPr>
          <p:cNvPr id="1164" name="Google Shape;1164;p159"/>
          <p:cNvPicPr preferRelativeResize="0"/>
          <p:nvPr/>
        </p:nvPicPr>
        <p:blipFill>
          <a:blip r:embed="rId5">
            <a:alphaModFix/>
          </a:blip>
          <a:stretch>
            <a:fillRect/>
          </a:stretch>
        </p:blipFill>
        <p:spPr>
          <a:xfrm>
            <a:off x="4926275" y="5202775"/>
            <a:ext cx="1256900" cy="1256900"/>
          </a:xfrm>
          <a:prstGeom prst="rect">
            <a:avLst/>
          </a:prstGeom>
          <a:noFill/>
          <a:ln>
            <a:noFill/>
          </a:ln>
        </p:spPr>
      </p:pic>
      <p:pic>
        <p:nvPicPr>
          <p:cNvPr id="1165" name="Google Shape;1165;p159"/>
          <p:cNvPicPr preferRelativeResize="0"/>
          <p:nvPr/>
        </p:nvPicPr>
        <p:blipFill>
          <a:blip r:embed="rId6">
            <a:alphaModFix/>
          </a:blip>
          <a:stretch>
            <a:fillRect/>
          </a:stretch>
        </p:blipFill>
        <p:spPr>
          <a:xfrm>
            <a:off x="1059925" y="2118400"/>
            <a:ext cx="941050" cy="941050"/>
          </a:xfrm>
          <a:prstGeom prst="rect">
            <a:avLst/>
          </a:prstGeom>
          <a:noFill/>
          <a:ln>
            <a:noFill/>
          </a:ln>
        </p:spPr>
      </p:pic>
      <p:pic>
        <p:nvPicPr>
          <p:cNvPr id="1166" name="Google Shape;1166;p159"/>
          <p:cNvPicPr preferRelativeResize="0"/>
          <p:nvPr/>
        </p:nvPicPr>
        <p:blipFill>
          <a:blip r:embed="rId7">
            <a:alphaModFix/>
          </a:blip>
          <a:stretch>
            <a:fillRect/>
          </a:stretch>
        </p:blipFill>
        <p:spPr>
          <a:xfrm>
            <a:off x="447650" y="4890000"/>
            <a:ext cx="1005475" cy="1005475"/>
          </a:xfrm>
          <a:prstGeom prst="rect">
            <a:avLst/>
          </a:prstGeom>
          <a:noFill/>
          <a:ln>
            <a:noFill/>
          </a:ln>
        </p:spPr>
      </p:pic>
      <p:sp>
        <p:nvSpPr>
          <p:cNvPr id="1167" name="Google Shape;1167;p159"/>
          <p:cNvSpPr txBox="1"/>
          <p:nvPr/>
        </p:nvSpPr>
        <p:spPr>
          <a:xfrm>
            <a:off x="6106975" y="3031725"/>
            <a:ext cx="2374500" cy="1858200"/>
          </a:xfrm>
          <a:prstGeom prst="rect">
            <a:avLst/>
          </a:prstGeom>
          <a:solidFill>
            <a:srgbClr val="F3F3F3"/>
          </a:solidFill>
          <a:ln>
            <a:noFill/>
          </a:ln>
          <a:effectLst>
            <a:outerShdw blurRad="2571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595959"/>
                </a:solidFill>
                <a:latin typeface="Allerta"/>
                <a:ea typeface="Allerta"/>
                <a:cs typeface="Allerta"/>
                <a:sym typeface="Allerta"/>
              </a:rPr>
              <a:t>Teach:</a:t>
            </a:r>
            <a:endParaRPr>
              <a:solidFill>
                <a:srgbClr val="595959"/>
              </a:solidFill>
              <a:latin typeface="Allerta"/>
              <a:ea typeface="Allerta"/>
              <a:cs typeface="Allerta"/>
              <a:sym typeface="Allerta"/>
            </a:endParaRPr>
          </a:p>
          <a:p>
            <a:pPr marL="228600" lvl="0" indent="-203200" algn="l" rtl="0">
              <a:spcBef>
                <a:spcPts val="1000"/>
              </a:spcBef>
              <a:spcAft>
                <a:spcPts val="0"/>
              </a:spcAft>
              <a:buClr>
                <a:srgbClr val="595959"/>
              </a:buClr>
              <a:buSzPts val="1400"/>
              <a:buFont typeface="Allerta"/>
              <a:buAutoNum type="arabicPeriod"/>
            </a:pPr>
            <a:r>
              <a:rPr lang="en-US">
                <a:solidFill>
                  <a:srgbClr val="595959"/>
                </a:solidFill>
                <a:latin typeface="Allerta"/>
                <a:ea typeface="Allerta"/>
                <a:cs typeface="Allerta"/>
                <a:sym typeface="Allerta"/>
              </a:rPr>
              <a:t>Instructional routine</a:t>
            </a:r>
            <a:endParaRPr>
              <a:solidFill>
                <a:srgbClr val="595959"/>
              </a:solidFill>
              <a:latin typeface="Allerta"/>
              <a:ea typeface="Allerta"/>
              <a:cs typeface="Allerta"/>
              <a:sym typeface="Allerta"/>
            </a:endParaRPr>
          </a:p>
          <a:p>
            <a:pPr marL="228600" lvl="0" indent="-203200" algn="l" rtl="0">
              <a:spcBef>
                <a:spcPts val="1000"/>
              </a:spcBef>
              <a:spcAft>
                <a:spcPts val="0"/>
              </a:spcAft>
              <a:buClr>
                <a:srgbClr val="595959"/>
              </a:buClr>
              <a:buSzPts val="1400"/>
              <a:buFont typeface="Allerta"/>
              <a:buAutoNum type="arabicPeriod"/>
            </a:pPr>
            <a:r>
              <a:rPr lang="en-US">
                <a:solidFill>
                  <a:srgbClr val="595959"/>
                </a:solidFill>
                <a:latin typeface="Allerta"/>
                <a:ea typeface="Allerta"/>
                <a:cs typeface="Allerta"/>
                <a:sym typeface="Allerta"/>
              </a:rPr>
              <a:t>Task</a:t>
            </a:r>
            <a:endParaRPr>
              <a:solidFill>
                <a:srgbClr val="595959"/>
              </a:solidFill>
              <a:latin typeface="Allerta"/>
              <a:ea typeface="Allerta"/>
              <a:cs typeface="Allerta"/>
              <a:sym typeface="Allerta"/>
            </a:endParaRPr>
          </a:p>
          <a:p>
            <a:pPr marL="228600" lvl="0" indent="-203200" algn="l" rtl="0">
              <a:spcBef>
                <a:spcPts val="1000"/>
              </a:spcBef>
              <a:spcAft>
                <a:spcPts val="0"/>
              </a:spcAft>
              <a:buClr>
                <a:srgbClr val="595959"/>
              </a:buClr>
              <a:buSzPts val="1400"/>
              <a:buFont typeface="Allerta"/>
              <a:buAutoNum type="arabicPeriod"/>
            </a:pPr>
            <a:r>
              <a:rPr lang="en-US">
                <a:solidFill>
                  <a:srgbClr val="595959"/>
                </a:solidFill>
                <a:latin typeface="Allerta"/>
                <a:ea typeface="Allerta"/>
                <a:cs typeface="Allerta"/>
                <a:sym typeface="Allerta"/>
              </a:rPr>
              <a:t>Instructional routine</a:t>
            </a:r>
            <a:endParaRPr>
              <a:solidFill>
                <a:srgbClr val="595959"/>
              </a:solidFill>
              <a:latin typeface="Allerta"/>
              <a:ea typeface="Allerta"/>
              <a:cs typeface="Allerta"/>
              <a:sym typeface="Allerta"/>
            </a:endParaRPr>
          </a:p>
          <a:p>
            <a:pPr marL="228600" lvl="0" indent="-203200" algn="l" rtl="0">
              <a:spcBef>
                <a:spcPts val="1000"/>
              </a:spcBef>
              <a:spcAft>
                <a:spcPts val="1000"/>
              </a:spcAft>
              <a:buClr>
                <a:srgbClr val="595959"/>
              </a:buClr>
              <a:buSzPts val="1400"/>
              <a:buFont typeface="Allerta"/>
              <a:buAutoNum type="arabicPeriod"/>
            </a:pPr>
            <a:r>
              <a:rPr lang="en-US">
                <a:solidFill>
                  <a:srgbClr val="595959"/>
                </a:solidFill>
                <a:latin typeface="Allerta"/>
                <a:ea typeface="Allerta"/>
                <a:cs typeface="Allerta"/>
                <a:sym typeface="Allerta"/>
              </a:rPr>
              <a:t>Task</a:t>
            </a:r>
            <a:endParaRPr>
              <a:solidFill>
                <a:srgbClr val="595959"/>
              </a:solidFill>
              <a:latin typeface="Allerta"/>
              <a:ea typeface="Allerta"/>
              <a:cs typeface="Allerta"/>
              <a:sym typeface="Allerta"/>
            </a:endParaRPr>
          </a:p>
        </p:txBody>
      </p:sp>
      <p:sp>
        <p:nvSpPr>
          <p:cNvPr id="1168" name="Google Shape;1168;p159"/>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Teaching Students</a:t>
            </a:r>
            <a:endParaRPr/>
          </a:p>
        </p:txBody>
      </p:sp>
      <p:sp>
        <p:nvSpPr>
          <p:cNvPr id="1169" name="Google Shape;1169;p159"/>
          <p:cNvSpPr/>
          <p:nvPr/>
        </p:nvSpPr>
        <p:spPr>
          <a:xfrm>
            <a:off x="6311150" y="3767625"/>
            <a:ext cx="671400" cy="302100"/>
          </a:xfrm>
          <a:prstGeom prst="ellipse">
            <a:avLst/>
          </a:prstGeom>
          <a:noFill/>
          <a:ln w="19050" cap="flat" cmpd="sng">
            <a:solidFill>
              <a:srgbClr val="1C99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159"/>
          <p:cNvSpPr/>
          <p:nvPr/>
        </p:nvSpPr>
        <p:spPr>
          <a:xfrm>
            <a:off x="6311150" y="4444150"/>
            <a:ext cx="671400" cy="302100"/>
          </a:xfrm>
          <a:prstGeom prst="ellipse">
            <a:avLst/>
          </a:prstGeom>
          <a:noFill/>
          <a:ln w="19050" cap="flat" cmpd="sng">
            <a:solidFill>
              <a:srgbClr val="1C99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160"/>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Plan for Teaching</a:t>
            </a:r>
            <a:endParaRPr sz="2800"/>
          </a:p>
        </p:txBody>
      </p:sp>
      <p:sp>
        <p:nvSpPr>
          <p:cNvPr id="1177" name="Google Shape;1177;p160"/>
          <p:cNvSpPr txBox="1">
            <a:spLocks noGrp="1"/>
          </p:cNvSpPr>
          <p:nvPr>
            <p:ph type="body" idx="1"/>
          </p:nvPr>
        </p:nvSpPr>
        <p:spPr>
          <a:xfrm>
            <a:off x="304800" y="1668175"/>
            <a:ext cx="8572500" cy="44289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US" sz="2400"/>
              <a:t>Do the math</a:t>
            </a:r>
            <a:endParaRPr sz="2400"/>
          </a:p>
          <a:p>
            <a:pPr marL="457200" lvl="0" indent="-381000" algn="l" rtl="0">
              <a:spcBef>
                <a:spcPts val="1800"/>
              </a:spcBef>
              <a:spcAft>
                <a:spcPts val="0"/>
              </a:spcAft>
              <a:buSzPts val="2400"/>
              <a:buChar char="●"/>
            </a:pPr>
            <a:r>
              <a:rPr lang="en-US" sz="2400"/>
              <a:t>Partner share/anticipate student strategies</a:t>
            </a:r>
            <a:endParaRPr sz="2400"/>
          </a:p>
          <a:p>
            <a:pPr marL="457200" lvl="0" indent="-381000" algn="l" rtl="0">
              <a:spcBef>
                <a:spcPts val="1800"/>
              </a:spcBef>
              <a:spcAft>
                <a:spcPts val="0"/>
              </a:spcAft>
              <a:buSzPts val="2400"/>
              <a:buChar char="●"/>
            </a:pPr>
            <a:r>
              <a:rPr lang="en-US" sz="2400"/>
              <a:t>Unpack the mathematical goal</a:t>
            </a:r>
            <a:endParaRPr sz="2400"/>
          </a:p>
          <a:p>
            <a:pPr marL="914400" lvl="1" indent="-381000" algn="l" rtl="0">
              <a:spcBef>
                <a:spcPts val="1800"/>
              </a:spcBef>
              <a:spcAft>
                <a:spcPts val="0"/>
              </a:spcAft>
              <a:buSzPts val="2400"/>
              <a:buFont typeface="Lucida Sans"/>
              <a:buChar char="○"/>
            </a:pPr>
            <a:r>
              <a:rPr lang="en-US" sz="2400">
                <a:latin typeface="Lucida Sans"/>
                <a:ea typeface="Lucida Sans"/>
                <a:cs typeface="Lucida Sans"/>
                <a:sym typeface="Lucida Sans"/>
              </a:rPr>
              <a:t>where does it fit within the progression?</a:t>
            </a:r>
            <a:endParaRPr sz="2400">
              <a:latin typeface="Lucida Sans"/>
              <a:ea typeface="Lucida Sans"/>
              <a:cs typeface="Lucida Sans"/>
              <a:sym typeface="Lucida Sans"/>
            </a:endParaRPr>
          </a:p>
          <a:p>
            <a:pPr marL="914400" lvl="1" indent="-381000" algn="l" rtl="0">
              <a:spcBef>
                <a:spcPts val="1800"/>
              </a:spcBef>
              <a:spcAft>
                <a:spcPts val="1800"/>
              </a:spcAft>
              <a:buSzPts val="2400"/>
              <a:buFont typeface="Lucida Sans"/>
              <a:buChar char="○"/>
            </a:pPr>
            <a:r>
              <a:rPr lang="en-US" sz="2400">
                <a:latin typeface="Lucida Sans"/>
                <a:ea typeface="Lucida Sans"/>
                <a:cs typeface="Lucida Sans"/>
                <a:sym typeface="Lucida Sans"/>
              </a:rPr>
              <a:t>what is prerequisite knowledge?</a:t>
            </a:r>
            <a:endParaRPr sz="2400">
              <a:latin typeface="Lucida Sans"/>
              <a:ea typeface="Lucida Sans"/>
              <a:cs typeface="Lucida Sans"/>
              <a:sym typeface="Lucida Sans"/>
            </a:endParaRPr>
          </a:p>
        </p:txBody>
      </p:sp>
      <p:pic>
        <p:nvPicPr>
          <p:cNvPr id="1178" name="Google Shape;1178;p160"/>
          <p:cNvPicPr preferRelativeResize="0"/>
          <p:nvPr/>
        </p:nvPicPr>
        <p:blipFill>
          <a:blip r:embed="rId3">
            <a:alphaModFix/>
          </a:blip>
          <a:stretch>
            <a:fillRect/>
          </a:stretch>
        </p:blipFill>
        <p:spPr>
          <a:xfrm>
            <a:off x="6712550" y="408650"/>
            <a:ext cx="1438225" cy="14382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p161"/>
          <p:cNvSpPr txBox="1">
            <a:spLocks noGrp="1"/>
          </p:cNvSpPr>
          <p:nvPr>
            <p:ph type="title"/>
          </p:nvPr>
        </p:nvSpPr>
        <p:spPr>
          <a:xfrm>
            <a:off x="304800" y="460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Plan for Teaching</a:t>
            </a:r>
            <a:endParaRPr sz="2800"/>
          </a:p>
        </p:txBody>
      </p:sp>
      <p:sp>
        <p:nvSpPr>
          <p:cNvPr id="1185" name="Google Shape;1185;p161"/>
          <p:cNvSpPr txBox="1">
            <a:spLocks noGrp="1"/>
          </p:cNvSpPr>
          <p:nvPr>
            <p:ph type="body" idx="1"/>
          </p:nvPr>
        </p:nvSpPr>
        <p:spPr>
          <a:xfrm>
            <a:off x="304800" y="1011525"/>
            <a:ext cx="8572500" cy="5380800"/>
          </a:xfrm>
          <a:prstGeom prst="rect">
            <a:avLst/>
          </a:prstGeom>
        </p:spPr>
        <p:txBody>
          <a:bodyPr spcFirstLastPara="1" wrap="square" lIns="91425" tIns="91425" rIns="91425" bIns="91425" anchor="t" anchorCtr="0">
            <a:noAutofit/>
          </a:bodyPr>
          <a:lstStyle/>
          <a:p>
            <a:pPr marL="457200" marR="0" lvl="0" indent="-355600" algn="l" rtl="0">
              <a:lnSpc>
                <a:spcPct val="100000"/>
              </a:lnSpc>
              <a:spcBef>
                <a:spcPts val="0"/>
              </a:spcBef>
              <a:spcAft>
                <a:spcPts val="0"/>
              </a:spcAft>
              <a:buSzPts val="2000"/>
              <a:buFont typeface="Lucida Sans"/>
              <a:buChar char="●"/>
            </a:pPr>
            <a:r>
              <a:rPr lang="en-US"/>
              <a:t>Launching of the task</a:t>
            </a:r>
            <a:r>
              <a:rPr lang="en-US" sz="2000"/>
              <a:t>:</a:t>
            </a:r>
            <a:endParaRPr sz="2000"/>
          </a:p>
          <a:p>
            <a:pPr marL="914400" marR="0" lvl="1" indent="-355600" algn="l" rtl="0">
              <a:lnSpc>
                <a:spcPct val="100000"/>
              </a:lnSpc>
              <a:spcBef>
                <a:spcPts val="0"/>
              </a:spcBef>
              <a:spcAft>
                <a:spcPts val="0"/>
              </a:spcAft>
              <a:buSzPts val="2000"/>
              <a:buFont typeface="Lucida Sans"/>
              <a:buChar char="○"/>
            </a:pPr>
            <a:r>
              <a:rPr lang="en-US">
                <a:latin typeface="Lucida Sans"/>
                <a:ea typeface="Lucida Sans"/>
                <a:cs typeface="Lucida Sans"/>
                <a:sym typeface="Lucida Sans"/>
              </a:rPr>
              <a:t>How will the task be launched?</a:t>
            </a:r>
            <a:endParaRPr>
              <a:latin typeface="Lucida Sans"/>
              <a:ea typeface="Lucida Sans"/>
              <a:cs typeface="Lucida Sans"/>
              <a:sym typeface="Lucida Sans"/>
            </a:endParaRPr>
          </a:p>
          <a:p>
            <a:pPr marL="914400" marR="0" lvl="1" indent="-355600" algn="l" rtl="0">
              <a:lnSpc>
                <a:spcPct val="100000"/>
              </a:lnSpc>
              <a:spcBef>
                <a:spcPts val="0"/>
              </a:spcBef>
              <a:spcAft>
                <a:spcPts val="0"/>
              </a:spcAft>
              <a:buSzPts val="2000"/>
              <a:buFont typeface="Lucida Sans"/>
              <a:buChar char="○"/>
            </a:pPr>
            <a:r>
              <a:rPr lang="en-US">
                <a:latin typeface="Lucida Sans"/>
                <a:ea typeface="Lucida Sans"/>
                <a:cs typeface="Lucida Sans"/>
                <a:sym typeface="Lucida Sans"/>
              </a:rPr>
              <a:t>How will we ensure students understand the task?</a:t>
            </a:r>
            <a:endParaRPr>
              <a:latin typeface="Lucida Sans"/>
              <a:ea typeface="Lucida Sans"/>
              <a:cs typeface="Lucida Sans"/>
              <a:sym typeface="Lucida Sans"/>
            </a:endParaRPr>
          </a:p>
          <a:p>
            <a:pPr marL="914400" marR="0" lvl="1" indent="-355600" algn="l" rtl="0">
              <a:lnSpc>
                <a:spcPct val="100000"/>
              </a:lnSpc>
              <a:spcBef>
                <a:spcPts val="0"/>
              </a:spcBef>
              <a:spcAft>
                <a:spcPts val="0"/>
              </a:spcAft>
              <a:buSzPts val="2000"/>
              <a:buFont typeface="Lucida Sans"/>
              <a:buChar char="○"/>
            </a:pPr>
            <a:r>
              <a:rPr lang="en-US">
                <a:latin typeface="Lucida Sans"/>
                <a:ea typeface="Lucida Sans"/>
                <a:cs typeface="Lucida Sans"/>
                <a:sym typeface="Lucida Sans"/>
              </a:rPr>
              <a:t>How much time will they have to work?</a:t>
            </a:r>
            <a:endParaRPr>
              <a:latin typeface="Lucida Sans"/>
              <a:ea typeface="Lucida Sans"/>
              <a:cs typeface="Lucida Sans"/>
              <a:sym typeface="Lucida Sans"/>
            </a:endParaRPr>
          </a:p>
          <a:p>
            <a:pPr marL="457200" marR="0" lvl="0" indent="-355600" algn="l" rtl="0">
              <a:lnSpc>
                <a:spcPct val="100000"/>
              </a:lnSpc>
              <a:spcBef>
                <a:spcPts val="1000"/>
              </a:spcBef>
              <a:spcAft>
                <a:spcPts val="0"/>
              </a:spcAft>
              <a:buSzPts val="2000"/>
              <a:buFont typeface="Lucida Sans"/>
              <a:buChar char="●"/>
            </a:pPr>
            <a:r>
              <a:rPr lang="en-US"/>
              <a:t>Our role as teachers</a:t>
            </a:r>
            <a:r>
              <a:rPr lang="en-US" sz="2000"/>
              <a:t>:</a:t>
            </a:r>
            <a:endParaRPr sz="2000"/>
          </a:p>
          <a:p>
            <a:pPr marL="914400" marR="0" lvl="1" indent="-355600" algn="l" rtl="0">
              <a:lnSpc>
                <a:spcPct val="100000"/>
              </a:lnSpc>
              <a:spcBef>
                <a:spcPts val="0"/>
              </a:spcBef>
              <a:spcAft>
                <a:spcPts val="0"/>
              </a:spcAft>
              <a:buSzPts val="2000"/>
              <a:buFont typeface="Lucida Sans"/>
              <a:buChar char="○"/>
            </a:pPr>
            <a:r>
              <a:rPr lang="en-US">
                <a:latin typeface="Lucida Sans"/>
                <a:ea typeface="Lucida Sans"/>
                <a:cs typeface="Lucida Sans"/>
                <a:sym typeface="Lucida Sans"/>
              </a:rPr>
              <a:t>What will we do as students work?</a:t>
            </a:r>
            <a:endParaRPr>
              <a:latin typeface="Lucida Sans"/>
              <a:ea typeface="Lucida Sans"/>
              <a:cs typeface="Lucida Sans"/>
              <a:sym typeface="Lucida Sans"/>
            </a:endParaRPr>
          </a:p>
          <a:p>
            <a:pPr marL="914400" marR="0" lvl="1" indent="-355600" algn="l" rtl="0">
              <a:lnSpc>
                <a:spcPct val="100000"/>
              </a:lnSpc>
              <a:spcBef>
                <a:spcPts val="0"/>
              </a:spcBef>
              <a:spcAft>
                <a:spcPts val="0"/>
              </a:spcAft>
              <a:buSzPts val="2000"/>
              <a:buFont typeface="Lucida Sans"/>
              <a:buChar char="○"/>
            </a:pPr>
            <a:r>
              <a:rPr lang="en-US">
                <a:latin typeface="Lucida Sans"/>
                <a:ea typeface="Lucida Sans"/>
                <a:cs typeface="Lucida Sans"/>
                <a:sym typeface="Lucida Sans"/>
              </a:rPr>
              <a:t>How will we monitor…what will that look like?</a:t>
            </a:r>
            <a:endParaRPr>
              <a:latin typeface="Lucida Sans"/>
              <a:ea typeface="Lucida Sans"/>
              <a:cs typeface="Lucida Sans"/>
              <a:sym typeface="Lucida Sans"/>
            </a:endParaRPr>
          </a:p>
          <a:p>
            <a:pPr marL="914400" marR="0" lvl="1" indent="-355600" algn="l" rtl="0">
              <a:lnSpc>
                <a:spcPct val="100000"/>
              </a:lnSpc>
              <a:spcBef>
                <a:spcPts val="0"/>
              </a:spcBef>
              <a:spcAft>
                <a:spcPts val="0"/>
              </a:spcAft>
              <a:buSzPts val="2000"/>
              <a:buFont typeface="Lucida Sans"/>
              <a:buChar char="○"/>
            </a:pPr>
            <a:r>
              <a:rPr lang="en-US">
                <a:latin typeface="Lucida Sans"/>
                <a:ea typeface="Lucida Sans"/>
                <a:cs typeface="Lucida Sans"/>
                <a:sym typeface="Lucida Sans"/>
              </a:rPr>
              <a:t>How will we keep track of what we hear?</a:t>
            </a:r>
            <a:endParaRPr>
              <a:latin typeface="Lucida Sans"/>
              <a:ea typeface="Lucida Sans"/>
              <a:cs typeface="Lucida Sans"/>
              <a:sym typeface="Lucida Sans"/>
            </a:endParaRPr>
          </a:p>
          <a:p>
            <a:pPr marL="914400" marR="0" lvl="1" indent="-355600" algn="l" rtl="0">
              <a:lnSpc>
                <a:spcPct val="100000"/>
              </a:lnSpc>
              <a:spcBef>
                <a:spcPts val="0"/>
              </a:spcBef>
              <a:spcAft>
                <a:spcPts val="0"/>
              </a:spcAft>
              <a:buSzPts val="2000"/>
              <a:buFont typeface="Lucida Sans"/>
              <a:buChar char="○"/>
            </a:pPr>
            <a:r>
              <a:rPr lang="en-US">
                <a:latin typeface="Lucida Sans"/>
                <a:ea typeface="Lucida Sans"/>
                <a:cs typeface="Lucida Sans"/>
                <a:sym typeface="Lucida Sans"/>
              </a:rPr>
              <a:t>What type of things are we looking for and how will we record what we notice?</a:t>
            </a:r>
            <a:endParaRPr>
              <a:latin typeface="Lucida Sans"/>
              <a:ea typeface="Lucida Sans"/>
              <a:cs typeface="Lucida Sans"/>
              <a:sym typeface="Lucida Sans"/>
            </a:endParaRPr>
          </a:p>
          <a:p>
            <a:pPr marL="457200" marR="0" lvl="0" indent="-355600" algn="l" rtl="0">
              <a:lnSpc>
                <a:spcPct val="100000"/>
              </a:lnSpc>
              <a:spcBef>
                <a:spcPts val="1000"/>
              </a:spcBef>
              <a:spcAft>
                <a:spcPts val="0"/>
              </a:spcAft>
              <a:buSzPts val="2000"/>
              <a:buFont typeface="Lucida Sans"/>
              <a:buChar char="●"/>
            </a:pPr>
            <a:r>
              <a:rPr lang="en-US"/>
              <a:t>“In-action” elements</a:t>
            </a:r>
            <a:r>
              <a:rPr lang="en-US" sz="2000"/>
              <a:t>:</a:t>
            </a:r>
            <a:endParaRPr sz="2000"/>
          </a:p>
          <a:p>
            <a:pPr marL="914400" marR="0" lvl="1" indent="-355600" algn="l" rtl="0">
              <a:lnSpc>
                <a:spcPct val="100000"/>
              </a:lnSpc>
              <a:spcBef>
                <a:spcPts val="0"/>
              </a:spcBef>
              <a:spcAft>
                <a:spcPts val="0"/>
              </a:spcAft>
              <a:buSzPts val="2000"/>
              <a:buFont typeface="Lucida Sans"/>
              <a:buChar char="○"/>
            </a:pPr>
            <a:r>
              <a:rPr lang="en-US">
                <a:latin typeface="Lucida Sans"/>
                <a:ea typeface="Lucida Sans"/>
                <a:cs typeface="Lucida Sans"/>
                <a:sym typeface="Lucida Sans"/>
              </a:rPr>
              <a:t>How will we would use student work to make the mathematics explicit for all students?</a:t>
            </a:r>
            <a:endParaRPr>
              <a:latin typeface="Lucida Sans"/>
              <a:ea typeface="Lucida Sans"/>
              <a:cs typeface="Lucida Sans"/>
              <a:sym typeface="Lucida Sans"/>
            </a:endParaRPr>
          </a:p>
          <a:p>
            <a:pPr marL="914400" marR="0" lvl="1" indent="-355600" algn="l" rtl="0">
              <a:lnSpc>
                <a:spcPct val="100000"/>
              </a:lnSpc>
              <a:spcBef>
                <a:spcPts val="0"/>
              </a:spcBef>
              <a:spcAft>
                <a:spcPts val="0"/>
              </a:spcAft>
              <a:buSzPts val="2000"/>
              <a:buFont typeface="Lucida Sans"/>
              <a:buChar char="○"/>
            </a:pPr>
            <a:r>
              <a:rPr lang="en-US">
                <a:latin typeface="Lucida Sans"/>
                <a:ea typeface="Lucida Sans"/>
                <a:cs typeface="Lucida Sans"/>
                <a:sym typeface="Lucida Sans"/>
              </a:rPr>
              <a:t>Which solution strategies will we look for to share?</a:t>
            </a:r>
            <a:endParaRPr>
              <a:latin typeface="Lucida Sans"/>
              <a:ea typeface="Lucida Sans"/>
              <a:cs typeface="Lucida Sans"/>
              <a:sym typeface="Lucida Sans"/>
            </a:endParaRPr>
          </a:p>
          <a:p>
            <a:pPr marL="914400" marR="0" lvl="1" indent="-355600" algn="l" rtl="0">
              <a:lnSpc>
                <a:spcPct val="100000"/>
              </a:lnSpc>
              <a:spcBef>
                <a:spcPts val="0"/>
              </a:spcBef>
              <a:spcAft>
                <a:spcPts val="0"/>
              </a:spcAft>
              <a:buSzPts val="2000"/>
              <a:buFont typeface="Lucida Sans"/>
              <a:buChar char="○"/>
            </a:pPr>
            <a:r>
              <a:rPr lang="en-US">
                <a:latin typeface="Lucida Sans"/>
                <a:ea typeface="Lucida Sans"/>
                <a:cs typeface="Lucida Sans"/>
                <a:sym typeface="Lucida Sans"/>
              </a:rPr>
              <a:t>How will we sequence the solution strategies, and how will we make connections between strategies?</a:t>
            </a:r>
            <a:endParaRPr>
              <a:latin typeface="Lucida Sans"/>
              <a:ea typeface="Lucida Sans"/>
              <a:cs typeface="Lucida Sans"/>
              <a:sym typeface="Lucida Sans"/>
            </a:endParaRPr>
          </a:p>
        </p:txBody>
      </p:sp>
      <p:pic>
        <p:nvPicPr>
          <p:cNvPr id="1186" name="Google Shape;1186;p161"/>
          <p:cNvPicPr preferRelativeResize="0"/>
          <p:nvPr/>
        </p:nvPicPr>
        <p:blipFill>
          <a:blip r:embed="rId3">
            <a:alphaModFix/>
          </a:blip>
          <a:stretch>
            <a:fillRect/>
          </a:stretch>
        </p:blipFill>
        <p:spPr>
          <a:xfrm>
            <a:off x="7053200" y="256250"/>
            <a:ext cx="1326175" cy="1326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pic>
        <p:nvPicPr>
          <p:cNvPr id="1192" name="Google Shape;1192;p162"/>
          <p:cNvPicPr preferRelativeResize="0"/>
          <p:nvPr/>
        </p:nvPicPr>
        <p:blipFill>
          <a:blip r:embed="rId3">
            <a:alphaModFix/>
          </a:blip>
          <a:stretch>
            <a:fillRect/>
          </a:stretch>
        </p:blipFill>
        <p:spPr>
          <a:xfrm rot="-125736">
            <a:off x="152400" y="152400"/>
            <a:ext cx="5773259" cy="6553200"/>
          </a:xfrm>
          <a:prstGeom prst="rect">
            <a:avLst/>
          </a:prstGeom>
          <a:noFill/>
          <a:ln w="9525" cap="flat" cmpd="sng">
            <a:solidFill>
              <a:schemeClr val="dk2"/>
            </a:solidFill>
            <a:prstDash val="solid"/>
            <a:round/>
            <a:headEnd type="none" w="sm" len="sm"/>
            <a:tailEnd type="none" w="sm" len="sm"/>
          </a:ln>
        </p:spPr>
      </p:pic>
      <p:pic>
        <p:nvPicPr>
          <p:cNvPr id="1193" name="Google Shape;1193;p162"/>
          <p:cNvPicPr preferRelativeResize="0"/>
          <p:nvPr/>
        </p:nvPicPr>
        <p:blipFill>
          <a:blip r:embed="rId4">
            <a:alphaModFix/>
          </a:blip>
          <a:stretch>
            <a:fillRect/>
          </a:stretch>
        </p:blipFill>
        <p:spPr>
          <a:xfrm rot="135679">
            <a:off x="3725650" y="387350"/>
            <a:ext cx="5131700" cy="5439900"/>
          </a:xfrm>
          <a:prstGeom prst="rect">
            <a:avLst/>
          </a:prstGeom>
          <a:noFill/>
          <a:ln w="9525"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93"/>
                                        </p:tgtEl>
                                        <p:attrNameLst>
                                          <p:attrName>style.visibility</p:attrName>
                                        </p:attrNameLst>
                                      </p:cBhvr>
                                      <p:to>
                                        <p:strVal val="visible"/>
                                      </p:to>
                                    </p:set>
                                    <p:anim calcmode="lin" valueType="num">
                                      <p:cBhvr additive="base">
                                        <p:cTn id="7" dur="1000"/>
                                        <p:tgtEl>
                                          <p:spTgt spid="119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163"/>
          <p:cNvSpPr txBox="1">
            <a:spLocks noGrp="1"/>
          </p:cNvSpPr>
          <p:nvPr>
            <p:ph type="title"/>
          </p:nvPr>
        </p:nvSpPr>
        <p:spPr>
          <a:xfrm>
            <a:off x="304800" y="1222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Teach</a:t>
            </a:r>
            <a:endParaRPr/>
          </a:p>
        </p:txBody>
      </p:sp>
      <p:pic>
        <p:nvPicPr>
          <p:cNvPr id="1200" name="Google Shape;1200;p163"/>
          <p:cNvPicPr preferRelativeResize="0"/>
          <p:nvPr/>
        </p:nvPicPr>
        <p:blipFill>
          <a:blip r:embed="rId3">
            <a:alphaModFix/>
          </a:blip>
          <a:stretch>
            <a:fillRect/>
          </a:stretch>
        </p:blipFill>
        <p:spPr>
          <a:xfrm rot="-169680">
            <a:off x="486704" y="1216362"/>
            <a:ext cx="3792089" cy="4779927"/>
          </a:xfrm>
          <a:prstGeom prst="rect">
            <a:avLst/>
          </a:prstGeom>
          <a:noFill/>
          <a:ln>
            <a:noFill/>
          </a:ln>
        </p:spPr>
      </p:pic>
      <p:pic>
        <p:nvPicPr>
          <p:cNvPr id="1201" name="Google Shape;1201;p163"/>
          <p:cNvPicPr preferRelativeResize="0"/>
          <p:nvPr/>
        </p:nvPicPr>
        <p:blipFill>
          <a:blip r:embed="rId4">
            <a:alphaModFix/>
          </a:blip>
          <a:stretch>
            <a:fillRect/>
          </a:stretch>
        </p:blipFill>
        <p:spPr>
          <a:xfrm rot="286967">
            <a:off x="4430150" y="1858437"/>
            <a:ext cx="4368600" cy="3253723"/>
          </a:xfrm>
          <a:prstGeom prst="rect">
            <a:avLst/>
          </a:prstGeom>
          <a:noFill/>
          <a:ln>
            <a:noFill/>
          </a:ln>
        </p:spPr>
      </p:pic>
      <p:pic>
        <p:nvPicPr>
          <p:cNvPr id="1202" name="Google Shape;1202;p163"/>
          <p:cNvPicPr preferRelativeResize="0"/>
          <p:nvPr/>
        </p:nvPicPr>
        <p:blipFill>
          <a:blip r:embed="rId5">
            <a:alphaModFix/>
          </a:blip>
          <a:stretch>
            <a:fillRect/>
          </a:stretch>
        </p:blipFill>
        <p:spPr>
          <a:xfrm>
            <a:off x="7470725" y="282050"/>
            <a:ext cx="1256900" cy="1256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64"/>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Reflect</a:t>
            </a:r>
            <a:endParaRPr sz="2800"/>
          </a:p>
        </p:txBody>
      </p:sp>
      <p:pic>
        <p:nvPicPr>
          <p:cNvPr id="1209" name="Google Shape;1209;p164"/>
          <p:cNvPicPr preferRelativeResize="0"/>
          <p:nvPr/>
        </p:nvPicPr>
        <p:blipFill>
          <a:blip r:embed="rId3">
            <a:alphaModFix/>
          </a:blip>
          <a:stretch>
            <a:fillRect/>
          </a:stretch>
        </p:blipFill>
        <p:spPr>
          <a:xfrm>
            <a:off x="2453288" y="587051"/>
            <a:ext cx="4262926" cy="5683901"/>
          </a:xfrm>
          <a:prstGeom prst="rect">
            <a:avLst/>
          </a:prstGeom>
          <a:noFill/>
          <a:ln>
            <a:noFill/>
          </a:ln>
        </p:spPr>
      </p:pic>
      <p:pic>
        <p:nvPicPr>
          <p:cNvPr id="1210" name="Google Shape;1210;p164"/>
          <p:cNvPicPr preferRelativeResize="0"/>
          <p:nvPr/>
        </p:nvPicPr>
        <p:blipFill>
          <a:blip r:embed="rId4">
            <a:alphaModFix/>
          </a:blip>
          <a:stretch>
            <a:fillRect/>
          </a:stretch>
        </p:blipFill>
        <p:spPr>
          <a:xfrm>
            <a:off x="7783025" y="274650"/>
            <a:ext cx="1005475" cy="10054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165"/>
          <p:cNvSpPr txBox="1">
            <a:spLocks noGrp="1"/>
          </p:cNvSpPr>
          <p:nvPr>
            <p:ph type="title"/>
          </p:nvPr>
        </p:nvSpPr>
        <p:spPr>
          <a:xfrm>
            <a:off x="304800" y="460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Reflect Using Student Work</a:t>
            </a:r>
            <a:endParaRPr sz="2800"/>
          </a:p>
        </p:txBody>
      </p:sp>
      <p:pic>
        <p:nvPicPr>
          <p:cNvPr id="1217" name="Google Shape;1217;p165"/>
          <p:cNvPicPr preferRelativeResize="0"/>
          <p:nvPr/>
        </p:nvPicPr>
        <p:blipFill>
          <a:blip r:embed="rId3">
            <a:alphaModFix/>
          </a:blip>
          <a:stretch>
            <a:fillRect/>
          </a:stretch>
        </p:blipFill>
        <p:spPr>
          <a:xfrm>
            <a:off x="858126" y="1199700"/>
            <a:ext cx="5029525" cy="5202974"/>
          </a:xfrm>
          <a:prstGeom prst="rect">
            <a:avLst/>
          </a:prstGeom>
          <a:noFill/>
          <a:ln>
            <a:noFill/>
          </a:ln>
          <a:effectLst>
            <a:outerShdw blurRad="257175" dist="9525" dir="5400000" algn="bl" rotWithShape="0">
              <a:srgbClr val="000000">
                <a:alpha val="50000"/>
              </a:srgbClr>
            </a:outerShdw>
          </a:effectLst>
        </p:spPr>
      </p:pic>
      <p:sp>
        <p:nvSpPr>
          <p:cNvPr id="1218" name="Google Shape;1218;p165"/>
          <p:cNvSpPr/>
          <p:nvPr/>
        </p:nvSpPr>
        <p:spPr>
          <a:xfrm>
            <a:off x="6249875" y="619950"/>
            <a:ext cx="2517300" cy="5630100"/>
          </a:xfrm>
          <a:prstGeom prst="roundRect">
            <a:avLst>
              <a:gd name="adj" fmla="val 16667"/>
            </a:avLst>
          </a:prstGeom>
          <a:solidFill>
            <a:srgbClr val="1C9963"/>
          </a:solid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US" sz="2400">
                <a:solidFill>
                  <a:srgbClr val="FFFFFF"/>
                </a:solidFill>
                <a:latin typeface="Lucida Sans"/>
                <a:ea typeface="Lucida Sans"/>
                <a:cs typeface="Lucida Sans"/>
                <a:sym typeface="Lucida Sans"/>
              </a:rPr>
              <a:t>Share in the Group Chat: </a:t>
            </a:r>
            <a:endParaRPr sz="2400">
              <a:solidFill>
                <a:srgbClr val="FFFFFF"/>
              </a:solidFill>
              <a:latin typeface="Lucida Sans"/>
              <a:ea typeface="Lucida Sans"/>
              <a:cs typeface="Lucida Sans"/>
              <a:sym typeface="Lucida Sans"/>
            </a:endParaRPr>
          </a:p>
          <a:p>
            <a:pPr marL="0" lvl="0" indent="0" algn="l" rtl="0">
              <a:spcBef>
                <a:spcPts val="0"/>
              </a:spcBef>
              <a:spcAft>
                <a:spcPts val="0"/>
              </a:spcAft>
              <a:buNone/>
            </a:pPr>
            <a:r>
              <a:rPr lang="en-US" sz="2400">
                <a:solidFill>
                  <a:srgbClr val="FFFFFF"/>
                </a:solidFill>
                <a:latin typeface="Lucida Sans"/>
                <a:ea typeface="Lucida Sans"/>
                <a:cs typeface="Lucida Sans"/>
                <a:sym typeface="Lucida Sans"/>
              </a:rPr>
              <a:t>What do you notice about this student’s work? What does this student understand? What are you wondering about?</a:t>
            </a:r>
            <a:endParaRPr sz="2400">
              <a:solidFill>
                <a:srgbClr val="FFFFFF"/>
              </a:solidFill>
              <a:latin typeface="Lucida Sans"/>
              <a:ea typeface="Lucida Sans"/>
              <a:cs typeface="Lucida Sans"/>
              <a:sym typeface="Lucida Sans"/>
            </a:endParaRPr>
          </a:p>
        </p:txBody>
      </p:sp>
      <p:pic>
        <p:nvPicPr>
          <p:cNvPr id="1219" name="Google Shape;1219;p165"/>
          <p:cNvPicPr preferRelativeResize="0"/>
          <p:nvPr/>
        </p:nvPicPr>
        <p:blipFill>
          <a:blip r:embed="rId4">
            <a:alphaModFix/>
          </a:blip>
          <a:stretch>
            <a:fillRect/>
          </a:stretch>
        </p:blipFill>
        <p:spPr>
          <a:xfrm>
            <a:off x="7171100" y="895450"/>
            <a:ext cx="674850" cy="6632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pic>
        <p:nvPicPr>
          <p:cNvPr id="1225" name="Google Shape;1225;p166"/>
          <p:cNvPicPr preferRelativeResize="0"/>
          <p:nvPr/>
        </p:nvPicPr>
        <p:blipFill>
          <a:blip r:embed="rId3">
            <a:alphaModFix/>
          </a:blip>
          <a:stretch>
            <a:fillRect/>
          </a:stretch>
        </p:blipFill>
        <p:spPr>
          <a:xfrm>
            <a:off x="1590575" y="537625"/>
            <a:ext cx="5719275" cy="5742575"/>
          </a:xfrm>
          <a:prstGeom prst="rect">
            <a:avLst/>
          </a:prstGeom>
          <a:noFill/>
          <a:ln>
            <a:noFill/>
          </a:ln>
        </p:spPr>
      </p:pic>
      <p:pic>
        <p:nvPicPr>
          <p:cNvPr id="1226" name="Google Shape;1226;p166"/>
          <p:cNvPicPr preferRelativeResize="0"/>
          <p:nvPr/>
        </p:nvPicPr>
        <p:blipFill>
          <a:blip r:embed="rId4">
            <a:alphaModFix/>
          </a:blip>
          <a:stretch>
            <a:fillRect/>
          </a:stretch>
        </p:blipFill>
        <p:spPr>
          <a:xfrm>
            <a:off x="6348950" y="709575"/>
            <a:ext cx="1084950" cy="1084950"/>
          </a:xfrm>
          <a:prstGeom prst="rect">
            <a:avLst/>
          </a:prstGeom>
          <a:noFill/>
          <a:ln>
            <a:noFill/>
          </a:ln>
        </p:spPr>
      </p:pic>
      <p:pic>
        <p:nvPicPr>
          <p:cNvPr id="1227" name="Google Shape;1227;p166"/>
          <p:cNvPicPr preferRelativeResize="0"/>
          <p:nvPr/>
        </p:nvPicPr>
        <p:blipFill>
          <a:blip r:embed="rId5">
            <a:alphaModFix/>
          </a:blip>
          <a:stretch>
            <a:fillRect/>
          </a:stretch>
        </p:blipFill>
        <p:spPr>
          <a:xfrm>
            <a:off x="6619650" y="4438800"/>
            <a:ext cx="1256900" cy="1256900"/>
          </a:xfrm>
          <a:prstGeom prst="rect">
            <a:avLst/>
          </a:prstGeom>
          <a:noFill/>
          <a:ln>
            <a:noFill/>
          </a:ln>
        </p:spPr>
      </p:pic>
      <p:pic>
        <p:nvPicPr>
          <p:cNvPr id="1228" name="Google Shape;1228;p166"/>
          <p:cNvPicPr preferRelativeResize="0"/>
          <p:nvPr/>
        </p:nvPicPr>
        <p:blipFill>
          <a:blip r:embed="rId6">
            <a:alphaModFix/>
          </a:blip>
          <a:stretch>
            <a:fillRect/>
          </a:stretch>
        </p:blipFill>
        <p:spPr>
          <a:xfrm>
            <a:off x="1669525" y="2118400"/>
            <a:ext cx="941050" cy="941050"/>
          </a:xfrm>
          <a:prstGeom prst="rect">
            <a:avLst/>
          </a:prstGeom>
          <a:noFill/>
          <a:ln>
            <a:noFill/>
          </a:ln>
        </p:spPr>
      </p:pic>
      <p:pic>
        <p:nvPicPr>
          <p:cNvPr id="1229" name="Google Shape;1229;p166"/>
          <p:cNvPicPr preferRelativeResize="0"/>
          <p:nvPr/>
        </p:nvPicPr>
        <p:blipFill>
          <a:blip r:embed="rId7">
            <a:alphaModFix/>
          </a:blip>
          <a:stretch>
            <a:fillRect/>
          </a:stretch>
        </p:blipFill>
        <p:spPr>
          <a:xfrm>
            <a:off x="1057250" y="4890000"/>
            <a:ext cx="1005475" cy="1005475"/>
          </a:xfrm>
          <a:prstGeom prst="rect">
            <a:avLst/>
          </a:prstGeom>
          <a:noFill/>
          <a:ln>
            <a:noFill/>
          </a:ln>
        </p:spPr>
      </p:pic>
      <p:sp>
        <p:nvSpPr>
          <p:cNvPr id="1230" name="Google Shape;1230;p166"/>
          <p:cNvSpPr/>
          <p:nvPr/>
        </p:nvSpPr>
        <p:spPr>
          <a:xfrm rot="-1629571">
            <a:off x="3557819" y="3334523"/>
            <a:ext cx="956910" cy="982133"/>
          </a:xfrm>
          <a:prstGeom prst="arc">
            <a:avLst>
              <a:gd name="adj1" fmla="val 16200000"/>
              <a:gd name="adj2" fmla="val 13540053"/>
            </a:avLst>
          </a:prstGeom>
          <a:noFill/>
          <a:ln w="114300" cap="flat" cmpd="sng">
            <a:solidFill>
              <a:schemeClr val="accent1"/>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0"/>
                                        </p:tgtEl>
                                        <p:attrNameLst>
                                          <p:attrName>style.visibility</p:attrName>
                                        </p:attrNameLst>
                                      </p:cBhvr>
                                      <p:to>
                                        <p:strVal val="visible"/>
                                      </p:to>
                                    </p:set>
                                    <p:animEffect transition="in" filter="fade">
                                      <p:cBhvr>
                                        <p:cTn id="7" dur="1000"/>
                                        <p:tgtEl>
                                          <p:spTgt spid="1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67"/>
          <p:cNvSpPr txBox="1">
            <a:spLocks noGrp="1"/>
          </p:cNvSpPr>
          <p:nvPr>
            <p:ph type="title"/>
          </p:nvPr>
        </p:nvSpPr>
        <p:spPr>
          <a:xfrm>
            <a:off x="4572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Quotes</a:t>
            </a:r>
            <a:endParaRPr sz="2800"/>
          </a:p>
        </p:txBody>
      </p:sp>
      <p:sp>
        <p:nvSpPr>
          <p:cNvPr id="1237" name="Google Shape;1237;p167"/>
          <p:cNvSpPr/>
          <p:nvPr/>
        </p:nvSpPr>
        <p:spPr>
          <a:xfrm>
            <a:off x="5166000" y="2950350"/>
            <a:ext cx="3351300" cy="3107700"/>
          </a:xfrm>
          <a:prstGeom prst="wedgeRoundRectCallout">
            <a:avLst>
              <a:gd name="adj1" fmla="val -20833"/>
              <a:gd name="adj2" fmla="val 62500"/>
              <a:gd name="adj3" fmla="val 0"/>
            </a:avLst>
          </a:prstGeom>
          <a:solidFill>
            <a:srgbClr val="1C996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US">
                <a:solidFill>
                  <a:srgbClr val="FFFFFF"/>
                </a:solidFill>
                <a:latin typeface="Bree Serif"/>
                <a:ea typeface="Bree Serif"/>
                <a:cs typeface="Bree Serif"/>
                <a:sym typeface="Bree Serif"/>
              </a:rPr>
              <a:t>I felt the most growth in content</a:t>
            </a:r>
            <a:endParaRPr>
              <a:solidFill>
                <a:srgbClr val="FFFFFF"/>
              </a:solidFill>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r>
              <a:rPr lang="en-US">
                <a:solidFill>
                  <a:srgbClr val="FFFFFF"/>
                </a:solidFill>
                <a:latin typeface="Bree Serif"/>
                <a:ea typeface="Bree Serif"/>
                <a:cs typeface="Bree Serif"/>
                <a:sym typeface="Bree Serif"/>
              </a:rPr>
              <a:t>knowledge. I enjoyed beginning</a:t>
            </a:r>
            <a:endParaRPr>
              <a:solidFill>
                <a:srgbClr val="FFFFFF"/>
              </a:solidFill>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r>
              <a:rPr lang="en-US">
                <a:solidFill>
                  <a:srgbClr val="FFFFFF"/>
                </a:solidFill>
                <a:latin typeface="Bree Serif"/>
                <a:ea typeface="Bree Serif"/>
                <a:cs typeface="Bree Serif"/>
                <a:sym typeface="Bree Serif"/>
              </a:rPr>
              <a:t>this training by mapping the</a:t>
            </a:r>
            <a:endParaRPr>
              <a:solidFill>
                <a:srgbClr val="FFFFFF"/>
              </a:solidFill>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r>
              <a:rPr lang="en-US">
                <a:solidFill>
                  <a:srgbClr val="FFFFFF"/>
                </a:solidFill>
                <a:latin typeface="Bree Serif"/>
                <a:ea typeface="Bree Serif"/>
                <a:cs typeface="Bree Serif"/>
                <a:sym typeface="Bree Serif"/>
              </a:rPr>
              <a:t>standards of all the grade levels</a:t>
            </a:r>
            <a:endParaRPr>
              <a:solidFill>
                <a:srgbClr val="FFFFFF"/>
              </a:solidFill>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r>
              <a:rPr lang="en-US">
                <a:solidFill>
                  <a:srgbClr val="FFFFFF"/>
                </a:solidFill>
                <a:latin typeface="Bree Serif"/>
                <a:ea typeface="Bree Serif"/>
                <a:cs typeface="Bree Serif"/>
                <a:sym typeface="Bree Serif"/>
              </a:rPr>
              <a:t>where fractions are introduced and</a:t>
            </a:r>
            <a:endParaRPr>
              <a:solidFill>
                <a:srgbClr val="FFFFFF"/>
              </a:solidFill>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r>
              <a:rPr lang="en-US">
                <a:solidFill>
                  <a:srgbClr val="FFFFFF"/>
                </a:solidFill>
                <a:latin typeface="Bree Serif"/>
                <a:ea typeface="Bree Serif"/>
                <a:cs typeface="Bree Serif"/>
                <a:sym typeface="Bree Serif"/>
              </a:rPr>
              <a:t>building my knowledge of the</a:t>
            </a:r>
            <a:endParaRPr>
              <a:solidFill>
                <a:srgbClr val="FFFFFF"/>
              </a:solidFill>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r>
              <a:rPr lang="en-US">
                <a:solidFill>
                  <a:srgbClr val="FFFFFF"/>
                </a:solidFill>
                <a:latin typeface="Bree Serif"/>
                <a:ea typeface="Bree Serif"/>
                <a:cs typeface="Bree Serif"/>
                <a:sym typeface="Bree Serif"/>
              </a:rPr>
              <a:t>content from these. The tasks that</a:t>
            </a:r>
            <a:endParaRPr>
              <a:solidFill>
                <a:srgbClr val="FFFFFF"/>
              </a:solidFill>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r>
              <a:rPr lang="en-US">
                <a:solidFill>
                  <a:srgbClr val="FFFFFF"/>
                </a:solidFill>
                <a:latin typeface="Bree Serif"/>
                <a:ea typeface="Bree Serif"/>
                <a:cs typeface="Bree Serif"/>
                <a:sym typeface="Bree Serif"/>
              </a:rPr>
              <a:t>we administered showed me the</a:t>
            </a:r>
            <a:endParaRPr>
              <a:solidFill>
                <a:srgbClr val="FFFFFF"/>
              </a:solidFill>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r>
              <a:rPr lang="en-US">
                <a:solidFill>
                  <a:srgbClr val="FFFFFF"/>
                </a:solidFill>
                <a:latin typeface="Bree Serif"/>
                <a:ea typeface="Bree Serif"/>
                <a:cs typeface="Bree Serif"/>
                <a:sym typeface="Bree Serif"/>
              </a:rPr>
              <a:t>different ways of exposing</a:t>
            </a:r>
            <a:endParaRPr>
              <a:solidFill>
                <a:srgbClr val="FFFFFF"/>
              </a:solidFill>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r>
              <a:rPr lang="en-US">
                <a:solidFill>
                  <a:srgbClr val="FFFFFF"/>
                </a:solidFill>
                <a:latin typeface="Bree Serif"/>
                <a:ea typeface="Bree Serif"/>
                <a:cs typeface="Bree Serif"/>
                <a:sym typeface="Bree Serif"/>
              </a:rPr>
              <a:t>students to fractions in varying</a:t>
            </a:r>
            <a:endParaRPr>
              <a:solidFill>
                <a:srgbClr val="FFFFFF"/>
              </a:solidFill>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r>
              <a:rPr lang="en-US">
                <a:solidFill>
                  <a:srgbClr val="FFFFFF"/>
                </a:solidFill>
                <a:latin typeface="Bree Serif"/>
                <a:ea typeface="Bree Serif"/>
                <a:cs typeface="Bree Serif"/>
                <a:sym typeface="Bree Serif"/>
              </a:rPr>
              <a:t>ways and thinking about the</a:t>
            </a:r>
            <a:endParaRPr>
              <a:solidFill>
                <a:srgbClr val="FFFFFF"/>
              </a:solidFill>
              <a:latin typeface="Bree Serif"/>
              <a:ea typeface="Bree Serif"/>
              <a:cs typeface="Bree Serif"/>
              <a:sym typeface="Bree Serif"/>
            </a:endParaRPr>
          </a:p>
          <a:p>
            <a:pPr marL="0" lvl="0" indent="0" algn="l" rtl="0">
              <a:spcBef>
                <a:spcPts val="0"/>
              </a:spcBef>
              <a:spcAft>
                <a:spcPts val="0"/>
              </a:spcAft>
              <a:buClr>
                <a:schemeClr val="dk1"/>
              </a:buClr>
              <a:buSzPts val="1100"/>
              <a:buFont typeface="Arial"/>
              <a:buNone/>
            </a:pPr>
            <a:r>
              <a:rPr lang="en-US">
                <a:solidFill>
                  <a:srgbClr val="FFFFFF"/>
                </a:solidFill>
                <a:latin typeface="Bree Serif"/>
                <a:ea typeface="Bree Serif"/>
                <a:cs typeface="Bree Serif"/>
                <a:sym typeface="Bree Serif"/>
              </a:rPr>
              <a:t>relation with the progression of the</a:t>
            </a:r>
            <a:endParaRPr>
              <a:solidFill>
                <a:srgbClr val="FFFFFF"/>
              </a:solidFill>
              <a:latin typeface="Bree Serif"/>
              <a:ea typeface="Bree Serif"/>
              <a:cs typeface="Bree Serif"/>
              <a:sym typeface="Bree Serif"/>
            </a:endParaRPr>
          </a:p>
          <a:p>
            <a:pPr marL="0" lvl="0" indent="0" algn="l" rtl="0">
              <a:spcBef>
                <a:spcPts val="0"/>
              </a:spcBef>
              <a:spcAft>
                <a:spcPts val="0"/>
              </a:spcAft>
              <a:buNone/>
            </a:pPr>
            <a:r>
              <a:rPr lang="en-US">
                <a:solidFill>
                  <a:srgbClr val="FFFFFF"/>
                </a:solidFill>
                <a:latin typeface="Bree Serif"/>
                <a:ea typeface="Bree Serif"/>
                <a:cs typeface="Bree Serif"/>
                <a:sym typeface="Bree Serif"/>
              </a:rPr>
              <a:t>standards.</a:t>
            </a:r>
            <a:endParaRPr>
              <a:solidFill>
                <a:srgbClr val="FFFFFF"/>
              </a:solidFill>
              <a:latin typeface="Bree Serif"/>
              <a:ea typeface="Bree Serif"/>
              <a:cs typeface="Bree Serif"/>
              <a:sym typeface="Bree Serif"/>
            </a:endParaRPr>
          </a:p>
        </p:txBody>
      </p:sp>
      <p:sp>
        <p:nvSpPr>
          <p:cNvPr id="1238" name="Google Shape;1238;p167"/>
          <p:cNvSpPr/>
          <p:nvPr/>
        </p:nvSpPr>
        <p:spPr>
          <a:xfrm>
            <a:off x="4945150" y="412450"/>
            <a:ext cx="3188400" cy="1957800"/>
          </a:xfrm>
          <a:prstGeom prst="wedgeEllipseCallout">
            <a:avLst>
              <a:gd name="adj1" fmla="val -20833"/>
              <a:gd name="adj2" fmla="val 62500"/>
            </a:avLst>
          </a:prstGeom>
          <a:solidFill>
            <a:srgbClr val="B29D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FFFFFF"/>
                </a:solidFill>
                <a:latin typeface="Trebuchet MS"/>
                <a:ea typeface="Trebuchet MS"/>
                <a:cs typeface="Trebuchet MS"/>
                <a:sym typeface="Trebuchet MS"/>
              </a:rPr>
              <a:t>The students provided us with the ability to immediately practice what we learned and have feedback.</a:t>
            </a:r>
            <a:endParaRPr sz="1600">
              <a:solidFill>
                <a:srgbClr val="FFFFFF"/>
              </a:solidFill>
              <a:latin typeface="Trebuchet MS"/>
              <a:ea typeface="Trebuchet MS"/>
              <a:cs typeface="Trebuchet MS"/>
              <a:sym typeface="Trebuchet MS"/>
            </a:endParaRPr>
          </a:p>
        </p:txBody>
      </p:sp>
      <p:sp>
        <p:nvSpPr>
          <p:cNvPr id="1239" name="Google Shape;1239;p167"/>
          <p:cNvSpPr/>
          <p:nvPr/>
        </p:nvSpPr>
        <p:spPr>
          <a:xfrm flipH="1">
            <a:off x="872850" y="1307450"/>
            <a:ext cx="3110100" cy="1803000"/>
          </a:xfrm>
          <a:prstGeom prst="wedgeRectCallout">
            <a:avLst>
              <a:gd name="adj1" fmla="val -27699"/>
              <a:gd name="adj2" fmla="val 66760"/>
            </a:avLst>
          </a:prstGeom>
          <a:solidFill>
            <a:srgbClr val="16B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a:solidFill>
                  <a:srgbClr val="FFFFFF"/>
                </a:solidFill>
                <a:latin typeface="Comic Sans MS"/>
                <a:ea typeface="Comic Sans MS"/>
                <a:cs typeface="Comic Sans MS"/>
                <a:sym typeface="Comic Sans MS"/>
              </a:rPr>
              <a:t>Having the opportunity to hypothetically plan lessons but then see the outcome of the lessons was powerful. The process of anticipating their responses and then seeing their strategies was wonderful.</a:t>
            </a:r>
            <a:endParaRPr>
              <a:solidFill>
                <a:srgbClr val="FFFFFF"/>
              </a:solidFill>
              <a:latin typeface="Comic Sans MS"/>
              <a:ea typeface="Comic Sans MS"/>
              <a:cs typeface="Comic Sans MS"/>
              <a:sym typeface="Comic Sans MS"/>
            </a:endParaRPr>
          </a:p>
        </p:txBody>
      </p:sp>
      <p:sp>
        <p:nvSpPr>
          <p:cNvPr id="1240" name="Google Shape;1240;p167"/>
          <p:cNvSpPr/>
          <p:nvPr/>
        </p:nvSpPr>
        <p:spPr>
          <a:xfrm flipH="1">
            <a:off x="304725" y="3527475"/>
            <a:ext cx="4159500" cy="2659800"/>
          </a:xfrm>
          <a:prstGeom prst="wedgeEllipseCallout">
            <a:avLst>
              <a:gd name="adj1" fmla="val -20833"/>
              <a:gd name="adj2" fmla="val 62500"/>
            </a:avLst>
          </a:prstGeom>
          <a:solidFill>
            <a:srgbClr val="B756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r>
              <a:rPr lang="en-US" sz="1350">
                <a:solidFill>
                  <a:srgbClr val="FFFFFF"/>
                </a:solidFill>
                <a:latin typeface="Comfortaa"/>
                <a:ea typeface="Comfortaa"/>
                <a:cs typeface="Comfortaa"/>
                <a:sym typeface="Comfortaa"/>
              </a:rPr>
              <a:t>It was crucial to have the students as part of this training so that we could see how they solved the problems. I think what we learned from the students will stick with us so much more than if it had just been a lecture on what concepts students struggle with.</a:t>
            </a:r>
            <a:endParaRPr sz="1350">
              <a:solidFill>
                <a:srgbClr val="FFFFFF"/>
              </a:solidFill>
              <a:latin typeface="Comfortaa"/>
              <a:ea typeface="Comfortaa"/>
              <a:cs typeface="Comfortaa"/>
              <a:sym typeface="Comforta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5"/>
        <p:cNvGrpSpPr/>
        <p:nvPr/>
      </p:nvGrpSpPr>
      <p:grpSpPr>
        <a:xfrm>
          <a:off x="0" y="0"/>
          <a:ext cx="0" cy="0"/>
          <a:chOff x="0" y="0"/>
          <a:chExt cx="0" cy="0"/>
        </a:xfrm>
      </p:grpSpPr>
      <p:sp>
        <p:nvSpPr>
          <p:cNvPr id="1246" name="Google Shape;1246;p168"/>
          <p:cNvSpPr txBox="1">
            <a:spLocks noGrp="1"/>
          </p:cNvSpPr>
          <p:nvPr>
            <p:ph type="body" idx="1"/>
          </p:nvPr>
        </p:nvSpPr>
        <p:spPr>
          <a:xfrm>
            <a:off x="285750" y="484990"/>
            <a:ext cx="8572500" cy="45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t>Could this work...</a:t>
            </a:r>
            <a:endParaRPr/>
          </a:p>
          <a:p>
            <a:pPr marL="0" lvl="0" indent="457200" algn="l" rtl="0">
              <a:spcBef>
                <a:spcPts val="440"/>
              </a:spcBef>
              <a:spcAft>
                <a:spcPts val="0"/>
              </a:spcAft>
              <a:buNone/>
            </a:pPr>
            <a:endParaRPr/>
          </a:p>
          <a:p>
            <a:pPr marL="0" lvl="0" indent="457200" algn="l" rtl="0">
              <a:spcBef>
                <a:spcPts val="440"/>
              </a:spcBef>
              <a:spcAft>
                <a:spcPts val="0"/>
              </a:spcAft>
              <a:buNone/>
            </a:pPr>
            <a:r>
              <a:rPr lang="en-US"/>
              <a:t>with other grade levels… </a:t>
            </a:r>
            <a:endParaRPr/>
          </a:p>
          <a:p>
            <a:pPr marL="0" lvl="0" indent="0" algn="l" rtl="0">
              <a:spcBef>
                <a:spcPts val="440"/>
              </a:spcBef>
              <a:spcAft>
                <a:spcPts val="0"/>
              </a:spcAft>
              <a:buNone/>
            </a:pPr>
            <a:endParaRPr/>
          </a:p>
          <a:p>
            <a:pPr marL="0" lvl="0" indent="457200" algn="l" rtl="0">
              <a:spcBef>
                <a:spcPts val="440"/>
              </a:spcBef>
              <a:spcAft>
                <a:spcPts val="0"/>
              </a:spcAft>
              <a:buNone/>
            </a:pPr>
            <a:r>
              <a:rPr lang="en-US"/>
              <a:t>with other content areas...</a:t>
            </a:r>
            <a:endParaRPr/>
          </a:p>
          <a:p>
            <a:pPr marL="0" lvl="0" indent="0" algn="l" rtl="0">
              <a:spcBef>
                <a:spcPts val="440"/>
              </a:spcBef>
              <a:spcAft>
                <a:spcPts val="0"/>
              </a:spcAft>
              <a:buNone/>
            </a:pPr>
            <a:endParaRPr/>
          </a:p>
          <a:p>
            <a:pPr marL="914400" lvl="0" indent="0" algn="l" rtl="0">
              <a:spcBef>
                <a:spcPts val="440"/>
              </a:spcBef>
              <a:spcAft>
                <a:spcPts val="0"/>
              </a:spcAft>
              <a:buNone/>
            </a:pPr>
            <a:r>
              <a:rPr lang="en-US"/>
              <a:t>to improve enactment of ambitious and equitable teaching practices?</a:t>
            </a:r>
            <a:endParaRPr/>
          </a:p>
          <a:p>
            <a:pPr marL="0" lvl="0" indent="0" algn="l" rtl="0">
              <a:spcBef>
                <a:spcPts val="440"/>
              </a:spcBef>
              <a:spcAft>
                <a:spcPts val="0"/>
              </a:spcAft>
              <a:buNone/>
            </a:pPr>
            <a:endParaRPr/>
          </a:p>
        </p:txBody>
      </p:sp>
      <p:sp>
        <p:nvSpPr>
          <p:cNvPr id="1247" name="Google Shape;1247;p168"/>
          <p:cNvSpPr/>
          <p:nvPr/>
        </p:nvSpPr>
        <p:spPr>
          <a:xfrm rot="-368753">
            <a:off x="106209" y="3826931"/>
            <a:ext cx="2832982" cy="2058742"/>
          </a:xfrm>
          <a:prstGeom prst="star12">
            <a:avLst>
              <a:gd name="adj" fmla="val 37500"/>
            </a:avLst>
          </a:prstGeom>
          <a:solidFill>
            <a:srgbClr val="16B1C5"/>
          </a:solidFill>
          <a:ln w="9525" cap="flat" cmpd="sng">
            <a:solidFill>
              <a:srgbClr val="16B1C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1700">
                <a:solidFill>
                  <a:srgbClr val="FFFFFF"/>
                </a:solidFill>
                <a:latin typeface="Gloria Hallelujah"/>
                <a:ea typeface="Gloria Hallelujah"/>
                <a:cs typeface="Gloria Hallelujah"/>
                <a:sym typeface="Gloria Hallelujah"/>
              </a:rPr>
              <a:t>Core Practices of Responsive Teaching</a:t>
            </a:r>
            <a:endParaRPr sz="1700"/>
          </a:p>
        </p:txBody>
      </p:sp>
      <p:sp>
        <p:nvSpPr>
          <p:cNvPr id="1248" name="Google Shape;1248;p168"/>
          <p:cNvSpPr/>
          <p:nvPr/>
        </p:nvSpPr>
        <p:spPr>
          <a:xfrm>
            <a:off x="3204615" y="3931509"/>
            <a:ext cx="2408100" cy="2538300"/>
          </a:xfrm>
          <a:prstGeom prst="star12">
            <a:avLst>
              <a:gd name="adj" fmla="val 37500"/>
            </a:avLst>
          </a:prstGeom>
          <a:solidFill>
            <a:srgbClr val="B29D00"/>
          </a:solidFill>
          <a:ln w="9525" cap="flat" cmpd="sng">
            <a:solidFill>
              <a:srgbClr val="B29D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solidFill>
                  <a:srgbClr val="FFFFFF"/>
                </a:solidFill>
                <a:latin typeface="Caveat Brush"/>
                <a:ea typeface="Caveat Brush"/>
                <a:cs typeface="Caveat Brush"/>
                <a:sym typeface="Caveat Brush"/>
              </a:rPr>
              <a:t>Build specialized content knowledge</a:t>
            </a:r>
            <a:endParaRPr sz="2200">
              <a:solidFill>
                <a:srgbClr val="FFFFFF"/>
              </a:solidFill>
              <a:latin typeface="Caveat Brush"/>
              <a:ea typeface="Caveat Brush"/>
              <a:cs typeface="Caveat Brush"/>
              <a:sym typeface="Caveat Brush"/>
            </a:endParaRPr>
          </a:p>
        </p:txBody>
      </p:sp>
      <p:sp>
        <p:nvSpPr>
          <p:cNvPr id="1249" name="Google Shape;1249;p168"/>
          <p:cNvSpPr/>
          <p:nvPr/>
        </p:nvSpPr>
        <p:spPr>
          <a:xfrm rot="426592">
            <a:off x="5067417" y="200214"/>
            <a:ext cx="3376362" cy="2268050"/>
          </a:xfrm>
          <a:prstGeom prst="star12">
            <a:avLst>
              <a:gd name="adj" fmla="val 37500"/>
            </a:avLst>
          </a:prstGeom>
          <a:solidFill>
            <a:srgbClr val="B75640"/>
          </a:solidFill>
          <a:ln w="9525" cap="flat" cmpd="sng">
            <a:solidFill>
              <a:srgbClr val="B756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a:solidFill>
                  <a:srgbClr val="FFFFFF"/>
                </a:solidFill>
                <a:latin typeface="Shadows Into Light"/>
                <a:ea typeface="Shadows Into Light"/>
                <a:cs typeface="Shadows Into Light"/>
                <a:sym typeface="Shadows Into Light"/>
              </a:rPr>
              <a:t>Professional Learning Situated in the Work of Teaching</a:t>
            </a:r>
            <a:endParaRPr sz="2000">
              <a:solidFill>
                <a:srgbClr val="FFFFFF"/>
              </a:solidFill>
              <a:latin typeface="Shadows Into Light"/>
              <a:ea typeface="Shadows Into Light"/>
              <a:cs typeface="Shadows Into Light"/>
              <a:sym typeface="Shadows Into Light"/>
            </a:endParaRPr>
          </a:p>
        </p:txBody>
      </p:sp>
      <p:sp>
        <p:nvSpPr>
          <p:cNvPr id="1250" name="Google Shape;1250;p168"/>
          <p:cNvSpPr/>
          <p:nvPr/>
        </p:nvSpPr>
        <p:spPr>
          <a:xfrm rot="505028">
            <a:off x="5933954" y="3496799"/>
            <a:ext cx="3074214" cy="2383079"/>
          </a:xfrm>
          <a:prstGeom prst="star12">
            <a:avLst>
              <a:gd name="adj" fmla="val 37500"/>
            </a:avLst>
          </a:prstGeom>
          <a:solidFill>
            <a:srgbClr val="1C9963"/>
          </a:solidFill>
          <a:ln w="9525" cap="flat" cmpd="sng">
            <a:solidFill>
              <a:srgbClr val="1C99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solidFill>
                  <a:srgbClr val="FFFFFF"/>
                </a:solidFill>
                <a:latin typeface="Comic Sans MS"/>
                <a:ea typeface="Comic Sans MS"/>
                <a:cs typeface="Comic Sans MS"/>
                <a:sym typeface="Comic Sans MS"/>
              </a:rPr>
              <a:t>Pedagogies of investigation and pedagogies of enactment</a:t>
            </a:r>
            <a:endParaRPr sz="1700">
              <a:solidFill>
                <a:srgbClr val="FFFFFF"/>
              </a:solidFill>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42"/>
          <p:cNvSpPr txBox="1">
            <a:spLocks noGrp="1"/>
          </p:cNvSpPr>
          <p:nvPr>
            <p:ph type="title"/>
          </p:nvPr>
        </p:nvSpPr>
        <p:spPr>
          <a:xfrm>
            <a:off x="457200" y="1222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595959"/>
                </a:solidFill>
                <a:latin typeface="Lucida Sans"/>
                <a:ea typeface="Lucida Sans"/>
                <a:cs typeface="Lucida Sans"/>
                <a:sym typeface="Lucida Sans"/>
              </a:rPr>
              <a:t>Who </a:t>
            </a:r>
            <a:r>
              <a:rPr lang="en-US" sz="2800"/>
              <a:t>A</a:t>
            </a:r>
            <a:r>
              <a:rPr lang="en-US" sz="2800" b="0" i="0" u="none" strike="noStrike" cap="none">
                <a:solidFill>
                  <a:srgbClr val="595959"/>
                </a:solidFill>
                <a:latin typeface="Lucida Sans"/>
                <a:ea typeface="Lucida Sans"/>
                <a:cs typeface="Lucida Sans"/>
                <a:sym typeface="Lucida Sans"/>
              </a:rPr>
              <a:t>re Core Advocates?</a:t>
            </a:r>
            <a:endParaRPr/>
          </a:p>
        </p:txBody>
      </p:sp>
      <p:pic>
        <p:nvPicPr>
          <p:cNvPr id="1013" name="Google Shape;1013;p142"/>
          <p:cNvPicPr preferRelativeResize="0"/>
          <p:nvPr/>
        </p:nvPicPr>
        <p:blipFill>
          <a:blip r:embed="rId3">
            <a:alphaModFix/>
          </a:blip>
          <a:stretch>
            <a:fillRect/>
          </a:stretch>
        </p:blipFill>
        <p:spPr>
          <a:xfrm>
            <a:off x="304799" y="1417650"/>
            <a:ext cx="3897400" cy="2282625"/>
          </a:xfrm>
          <a:prstGeom prst="rect">
            <a:avLst/>
          </a:prstGeom>
          <a:noFill/>
          <a:ln>
            <a:noFill/>
          </a:ln>
        </p:spPr>
      </p:pic>
      <p:pic>
        <p:nvPicPr>
          <p:cNvPr id="1014" name="Google Shape;1014;p142"/>
          <p:cNvPicPr preferRelativeResize="0"/>
          <p:nvPr/>
        </p:nvPicPr>
        <p:blipFill rotWithShape="1">
          <a:blip r:embed="rId4">
            <a:alphaModFix/>
          </a:blip>
          <a:srcRect t="4808" b="3608"/>
          <a:stretch/>
        </p:blipFill>
        <p:spPr>
          <a:xfrm>
            <a:off x="304925" y="3859675"/>
            <a:ext cx="3897400" cy="2282625"/>
          </a:xfrm>
          <a:prstGeom prst="rect">
            <a:avLst/>
          </a:prstGeom>
          <a:noFill/>
          <a:ln>
            <a:noFill/>
          </a:ln>
        </p:spPr>
      </p:pic>
      <p:sp>
        <p:nvSpPr>
          <p:cNvPr id="1015" name="Google Shape;1015;p142"/>
          <p:cNvSpPr txBox="1">
            <a:spLocks noGrp="1"/>
          </p:cNvSpPr>
          <p:nvPr>
            <p:ph type="body" idx="4294967295"/>
          </p:nvPr>
        </p:nvSpPr>
        <p:spPr>
          <a:xfrm>
            <a:off x="4409550" y="1200350"/>
            <a:ext cx="4634700" cy="52320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sz="2000">
                <a:latin typeface="Lucida Sans"/>
                <a:ea typeface="Lucida Sans"/>
                <a:cs typeface="Lucida Sans"/>
                <a:sym typeface="Lucida Sans"/>
              </a:rPr>
              <a:t>Core Advocates believe in the power of standards to prepare </a:t>
            </a:r>
            <a:r>
              <a:rPr lang="en-US" sz="2000" i="1">
                <a:latin typeface="Lucida Sans"/>
                <a:ea typeface="Lucida Sans"/>
                <a:cs typeface="Lucida Sans"/>
                <a:sym typeface="Lucida Sans"/>
              </a:rPr>
              <a:t>all </a:t>
            </a:r>
            <a:r>
              <a:rPr lang="en-US" sz="2000">
                <a:latin typeface="Lucida Sans"/>
                <a:ea typeface="Lucida Sans"/>
                <a:cs typeface="Lucida Sans"/>
                <a:sym typeface="Lucida Sans"/>
              </a:rPr>
              <a:t>students for college and/or careers.</a:t>
            </a:r>
            <a:endParaRPr sz="2000">
              <a:latin typeface="Lucida Sans"/>
              <a:ea typeface="Lucida Sans"/>
              <a:cs typeface="Lucida Sans"/>
              <a:sym typeface="Lucida Sans"/>
            </a:endParaRPr>
          </a:p>
          <a:p>
            <a:pPr marL="0" lvl="0" indent="0" algn="l" rtl="0">
              <a:spcBef>
                <a:spcPts val="440"/>
              </a:spcBef>
              <a:spcAft>
                <a:spcPts val="0"/>
              </a:spcAft>
              <a:buNone/>
            </a:pPr>
            <a:endParaRPr sz="2000">
              <a:latin typeface="Lucida Sans"/>
              <a:ea typeface="Lucida Sans"/>
              <a:cs typeface="Lucida Sans"/>
              <a:sym typeface="Lucida Sans"/>
            </a:endParaRPr>
          </a:p>
          <a:p>
            <a:pPr marL="0" lvl="0" indent="0" algn="l" rtl="0">
              <a:spcBef>
                <a:spcPts val="440"/>
              </a:spcBef>
              <a:spcAft>
                <a:spcPts val="0"/>
              </a:spcAft>
              <a:buNone/>
            </a:pPr>
            <a:r>
              <a:rPr lang="en-US" sz="2000">
                <a:latin typeface="Lucida Sans"/>
                <a:ea typeface="Lucida Sans"/>
                <a:cs typeface="Lucida Sans"/>
                <a:sym typeface="Lucida Sans"/>
              </a:rPr>
              <a:t>They are eager to support and collaborate with their colleagues and communities in understanding and translating the Shifts into instructional practice.</a:t>
            </a:r>
            <a:endParaRPr sz="2000">
              <a:latin typeface="Lucida Sans"/>
              <a:ea typeface="Lucida Sans"/>
              <a:cs typeface="Lucida Sans"/>
              <a:sym typeface="Lucida Sans"/>
            </a:endParaRPr>
          </a:p>
          <a:p>
            <a:pPr marL="0" lvl="0" indent="0" algn="l" rtl="0">
              <a:spcBef>
                <a:spcPts val="440"/>
              </a:spcBef>
              <a:spcAft>
                <a:spcPts val="0"/>
              </a:spcAft>
              <a:buNone/>
            </a:pPr>
            <a:endParaRPr sz="2000">
              <a:latin typeface="Lucida Sans"/>
              <a:ea typeface="Lucida Sans"/>
              <a:cs typeface="Lucida Sans"/>
              <a:sym typeface="Lucida Sans"/>
            </a:endParaRPr>
          </a:p>
          <a:p>
            <a:pPr marL="0" lvl="0" indent="0" algn="l" rtl="0">
              <a:spcBef>
                <a:spcPts val="340"/>
              </a:spcBef>
              <a:spcAft>
                <a:spcPts val="0"/>
              </a:spcAft>
              <a:buNone/>
            </a:pPr>
            <a:r>
              <a:rPr lang="en-US" sz="2000">
                <a:latin typeface="Lucida Sans"/>
                <a:ea typeface="Lucida Sans"/>
                <a:cs typeface="Lucida Sans"/>
                <a:sym typeface="Lucida Sans"/>
              </a:rPr>
              <a:t>Core Advocates have the tools and knowledge to advocate for high-quality instruction, instructional resources, and professional learning in their communities.</a:t>
            </a:r>
            <a:endParaRPr sz="2000">
              <a:latin typeface="Lucida Sans"/>
              <a:ea typeface="Lucida Sans"/>
              <a:cs typeface="Lucida Sans"/>
              <a:sym typeface="Lucida Sans"/>
            </a:endParaRPr>
          </a:p>
        </p:txBody>
      </p:sp>
    </p:spTree>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55"/>
        <p:cNvGrpSpPr/>
        <p:nvPr/>
      </p:nvGrpSpPr>
      <p:grpSpPr>
        <a:xfrm>
          <a:off x="0" y="0"/>
          <a:ext cx="0" cy="0"/>
          <a:chOff x="0" y="0"/>
          <a:chExt cx="0" cy="0"/>
        </a:xfrm>
      </p:grpSpPr>
      <p:sp>
        <p:nvSpPr>
          <p:cNvPr id="1256" name="Google Shape;1256;p169"/>
          <p:cNvSpPr txBox="1">
            <a:spLocks noGrp="1"/>
          </p:cNvSpPr>
          <p:nvPr>
            <p:ph type="title"/>
          </p:nvPr>
        </p:nvSpPr>
        <p:spPr>
          <a:xfrm>
            <a:off x="216575" y="2599575"/>
            <a:ext cx="5250900" cy="135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Jody Guarino</a:t>
            </a:r>
            <a:endParaRPr/>
          </a:p>
          <a:p>
            <a:pPr marL="0" marR="0" lvl="0" indent="0" algn="l" rtl="0">
              <a:lnSpc>
                <a:spcPct val="100000"/>
              </a:lnSpc>
              <a:spcBef>
                <a:spcPts val="0"/>
              </a:spcBef>
              <a:spcAft>
                <a:spcPts val="0"/>
              </a:spcAft>
              <a:buClr>
                <a:schemeClr val="lt1"/>
              </a:buClr>
              <a:buSzPts val="2800"/>
              <a:buFont typeface="Allerta"/>
              <a:buNone/>
            </a:pPr>
            <a:r>
              <a:rPr lang="en-US" i="1"/>
              <a:t>Math Coordinator</a:t>
            </a:r>
            <a:endParaRPr i="1"/>
          </a:p>
          <a:p>
            <a:pPr marL="0" marR="0" lvl="0" indent="0" algn="l" rtl="0">
              <a:lnSpc>
                <a:spcPct val="100000"/>
              </a:lnSpc>
              <a:spcBef>
                <a:spcPts val="0"/>
              </a:spcBef>
              <a:spcAft>
                <a:spcPts val="0"/>
              </a:spcAft>
              <a:buClr>
                <a:schemeClr val="lt1"/>
              </a:buClr>
              <a:buSzPts val="2800"/>
              <a:buFont typeface="Allerta"/>
              <a:buNone/>
            </a:pPr>
            <a:r>
              <a:rPr lang="en-US" i="1"/>
              <a:t>Orange County Department of Education</a:t>
            </a:r>
            <a:endParaRPr i="1"/>
          </a:p>
        </p:txBody>
      </p:sp>
      <p:sp>
        <p:nvSpPr>
          <p:cNvPr id="1257" name="Google Shape;1257;p169"/>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258" name="Google Shape;1258;p169"/>
          <p:cNvPicPr preferRelativeResize="0"/>
          <p:nvPr/>
        </p:nvPicPr>
        <p:blipFill>
          <a:blip r:embed="rId3">
            <a:alphaModFix/>
          </a:blip>
          <a:stretch>
            <a:fillRect/>
          </a:stretch>
        </p:blipFill>
        <p:spPr>
          <a:xfrm>
            <a:off x="5192000" y="1889000"/>
            <a:ext cx="3080000" cy="3080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170"/>
          <p:cNvSpPr txBox="1">
            <a:spLocks noGrp="1"/>
          </p:cNvSpPr>
          <p:nvPr>
            <p:ph type="title"/>
          </p:nvPr>
        </p:nvSpPr>
        <p:spPr>
          <a:xfrm>
            <a:off x="216568" y="2829677"/>
            <a:ext cx="8752334" cy="90574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2</a:t>
            </a:r>
            <a:r>
              <a:rPr lang="en-US" sz="2600">
                <a:latin typeface="Lucida Sans"/>
                <a:ea typeface="Lucida Sans"/>
                <a:cs typeface="Lucida Sans"/>
                <a:sym typeface="Lucida Sans"/>
              </a:rPr>
              <a:t>: How can a deeper understanding of equitable practices be developed through instructional routines?</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pic>
        <p:nvPicPr>
          <p:cNvPr id="1270" name="Google Shape;1270;p171"/>
          <p:cNvPicPr preferRelativeResize="0"/>
          <p:nvPr/>
        </p:nvPicPr>
        <p:blipFill>
          <a:blip r:embed="rId3">
            <a:alphaModFix/>
          </a:blip>
          <a:stretch>
            <a:fillRect/>
          </a:stretch>
        </p:blipFill>
        <p:spPr>
          <a:xfrm>
            <a:off x="980975" y="537625"/>
            <a:ext cx="5719275" cy="5742575"/>
          </a:xfrm>
          <a:prstGeom prst="rect">
            <a:avLst/>
          </a:prstGeom>
          <a:noFill/>
          <a:ln>
            <a:noFill/>
          </a:ln>
        </p:spPr>
      </p:pic>
      <p:pic>
        <p:nvPicPr>
          <p:cNvPr id="1271" name="Google Shape;1271;p171"/>
          <p:cNvPicPr preferRelativeResize="0"/>
          <p:nvPr/>
        </p:nvPicPr>
        <p:blipFill>
          <a:blip r:embed="rId4">
            <a:alphaModFix/>
          </a:blip>
          <a:stretch>
            <a:fillRect/>
          </a:stretch>
        </p:blipFill>
        <p:spPr>
          <a:xfrm>
            <a:off x="5739350" y="709575"/>
            <a:ext cx="1084950" cy="1084950"/>
          </a:xfrm>
          <a:prstGeom prst="rect">
            <a:avLst/>
          </a:prstGeom>
          <a:noFill/>
          <a:ln>
            <a:noFill/>
          </a:ln>
        </p:spPr>
      </p:pic>
      <p:pic>
        <p:nvPicPr>
          <p:cNvPr id="1272" name="Google Shape;1272;p171"/>
          <p:cNvPicPr preferRelativeResize="0"/>
          <p:nvPr/>
        </p:nvPicPr>
        <p:blipFill>
          <a:blip r:embed="rId5">
            <a:alphaModFix/>
          </a:blip>
          <a:stretch>
            <a:fillRect/>
          </a:stretch>
        </p:blipFill>
        <p:spPr>
          <a:xfrm>
            <a:off x="4926275" y="5202775"/>
            <a:ext cx="1256900" cy="1256900"/>
          </a:xfrm>
          <a:prstGeom prst="rect">
            <a:avLst/>
          </a:prstGeom>
          <a:noFill/>
          <a:ln>
            <a:noFill/>
          </a:ln>
        </p:spPr>
      </p:pic>
      <p:pic>
        <p:nvPicPr>
          <p:cNvPr id="1273" name="Google Shape;1273;p171"/>
          <p:cNvPicPr preferRelativeResize="0"/>
          <p:nvPr/>
        </p:nvPicPr>
        <p:blipFill>
          <a:blip r:embed="rId6">
            <a:alphaModFix/>
          </a:blip>
          <a:stretch>
            <a:fillRect/>
          </a:stretch>
        </p:blipFill>
        <p:spPr>
          <a:xfrm>
            <a:off x="1059925" y="2118400"/>
            <a:ext cx="941050" cy="941050"/>
          </a:xfrm>
          <a:prstGeom prst="rect">
            <a:avLst/>
          </a:prstGeom>
          <a:noFill/>
          <a:ln>
            <a:noFill/>
          </a:ln>
        </p:spPr>
      </p:pic>
      <p:pic>
        <p:nvPicPr>
          <p:cNvPr id="1274" name="Google Shape;1274;p171"/>
          <p:cNvPicPr preferRelativeResize="0"/>
          <p:nvPr/>
        </p:nvPicPr>
        <p:blipFill>
          <a:blip r:embed="rId7">
            <a:alphaModFix/>
          </a:blip>
          <a:stretch>
            <a:fillRect/>
          </a:stretch>
        </p:blipFill>
        <p:spPr>
          <a:xfrm>
            <a:off x="447650" y="4890000"/>
            <a:ext cx="1005475" cy="1005475"/>
          </a:xfrm>
          <a:prstGeom prst="rect">
            <a:avLst/>
          </a:prstGeom>
          <a:noFill/>
          <a:ln>
            <a:noFill/>
          </a:ln>
        </p:spPr>
      </p:pic>
      <p:sp>
        <p:nvSpPr>
          <p:cNvPr id="1275" name="Google Shape;1275;p171"/>
          <p:cNvSpPr txBox="1"/>
          <p:nvPr/>
        </p:nvSpPr>
        <p:spPr>
          <a:xfrm>
            <a:off x="6106975" y="3031725"/>
            <a:ext cx="2374500" cy="1858200"/>
          </a:xfrm>
          <a:prstGeom prst="rect">
            <a:avLst/>
          </a:prstGeom>
          <a:solidFill>
            <a:srgbClr val="F3F3F3"/>
          </a:solidFill>
          <a:ln>
            <a:noFill/>
          </a:ln>
          <a:effectLst>
            <a:outerShdw blurRad="257175"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595959"/>
                </a:solidFill>
                <a:latin typeface="Allerta"/>
                <a:ea typeface="Allerta"/>
                <a:cs typeface="Allerta"/>
                <a:sym typeface="Allerta"/>
              </a:rPr>
              <a:t>Teach:</a:t>
            </a:r>
            <a:endParaRPr>
              <a:solidFill>
                <a:srgbClr val="595959"/>
              </a:solidFill>
              <a:latin typeface="Allerta"/>
              <a:ea typeface="Allerta"/>
              <a:cs typeface="Allerta"/>
              <a:sym typeface="Allerta"/>
            </a:endParaRPr>
          </a:p>
          <a:p>
            <a:pPr marL="228600" lvl="0" indent="-203200" algn="l" rtl="0">
              <a:spcBef>
                <a:spcPts val="1000"/>
              </a:spcBef>
              <a:spcAft>
                <a:spcPts val="0"/>
              </a:spcAft>
              <a:buClr>
                <a:srgbClr val="595959"/>
              </a:buClr>
              <a:buSzPts val="1400"/>
              <a:buFont typeface="Allerta"/>
              <a:buAutoNum type="arabicPeriod"/>
            </a:pPr>
            <a:r>
              <a:rPr lang="en-US">
                <a:solidFill>
                  <a:srgbClr val="595959"/>
                </a:solidFill>
                <a:latin typeface="Allerta"/>
                <a:ea typeface="Allerta"/>
                <a:cs typeface="Allerta"/>
                <a:sym typeface="Allerta"/>
              </a:rPr>
              <a:t>Instructional routine</a:t>
            </a:r>
            <a:endParaRPr>
              <a:solidFill>
                <a:srgbClr val="595959"/>
              </a:solidFill>
              <a:latin typeface="Allerta"/>
              <a:ea typeface="Allerta"/>
              <a:cs typeface="Allerta"/>
              <a:sym typeface="Allerta"/>
            </a:endParaRPr>
          </a:p>
          <a:p>
            <a:pPr marL="228600" lvl="0" indent="-203200" algn="l" rtl="0">
              <a:spcBef>
                <a:spcPts val="1000"/>
              </a:spcBef>
              <a:spcAft>
                <a:spcPts val="0"/>
              </a:spcAft>
              <a:buClr>
                <a:srgbClr val="595959"/>
              </a:buClr>
              <a:buSzPts val="1400"/>
              <a:buFont typeface="Allerta"/>
              <a:buAutoNum type="arabicPeriod"/>
            </a:pPr>
            <a:r>
              <a:rPr lang="en-US">
                <a:solidFill>
                  <a:srgbClr val="595959"/>
                </a:solidFill>
                <a:latin typeface="Allerta"/>
                <a:ea typeface="Allerta"/>
                <a:cs typeface="Allerta"/>
                <a:sym typeface="Allerta"/>
              </a:rPr>
              <a:t>Task</a:t>
            </a:r>
            <a:endParaRPr>
              <a:solidFill>
                <a:srgbClr val="595959"/>
              </a:solidFill>
              <a:latin typeface="Allerta"/>
              <a:ea typeface="Allerta"/>
              <a:cs typeface="Allerta"/>
              <a:sym typeface="Allerta"/>
            </a:endParaRPr>
          </a:p>
          <a:p>
            <a:pPr marL="228600" lvl="0" indent="-203200" algn="l" rtl="0">
              <a:spcBef>
                <a:spcPts val="1000"/>
              </a:spcBef>
              <a:spcAft>
                <a:spcPts val="0"/>
              </a:spcAft>
              <a:buClr>
                <a:srgbClr val="595959"/>
              </a:buClr>
              <a:buSzPts val="1400"/>
              <a:buFont typeface="Allerta"/>
              <a:buAutoNum type="arabicPeriod"/>
            </a:pPr>
            <a:r>
              <a:rPr lang="en-US">
                <a:solidFill>
                  <a:srgbClr val="595959"/>
                </a:solidFill>
                <a:latin typeface="Allerta"/>
                <a:ea typeface="Allerta"/>
                <a:cs typeface="Allerta"/>
                <a:sym typeface="Allerta"/>
              </a:rPr>
              <a:t>Instructional routine</a:t>
            </a:r>
            <a:endParaRPr>
              <a:solidFill>
                <a:srgbClr val="595959"/>
              </a:solidFill>
              <a:latin typeface="Allerta"/>
              <a:ea typeface="Allerta"/>
              <a:cs typeface="Allerta"/>
              <a:sym typeface="Allerta"/>
            </a:endParaRPr>
          </a:p>
          <a:p>
            <a:pPr marL="228600" lvl="0" indent="-203200" algn="l" rtl="0">
              <a:spcBef>
                <a:spcPts val="1000"/>
              </a:spcBef>
              <a:spcAft>
                <a:spcPts val="1000"/>
              </a:spcAft>
              <a:buClr>
                <a:srgbClr val="595959"/>
              </a:buClr>
              <a:buSzPts val="1400"/>
              <a:buFont typeface="Allerta"/>
              <a:buAutoNum type="arabicPeriod"/>
            </a:pPr>
            <a:r>
              <a:rPr lang="en-US">
                <a:solidFill>
                  <a:srgbClr val="595959"/>
                </a:solidFill>
                <a:latin typeface="Allerta"/>
                <a:ea typeface="Allerta"/>
                <a:cs typeface="Allerta"/>
                <a:sym typeface="Allerta"/>
              </a:rPr>
              <a:t>Task</a:t>
            </a:r>
            <a:endParaRPr>
              <a:solidFill>
                <a:srgbClr val="595959"/>
              </a:solidFill>
              <a:latin typeface="Allerta"/>
              <a:ea typeface="Allerta"/>
              <a:cs typeface="Allerta"/>
              <a:sym typeface="Allerta"/>
            </a:endParaRPr>
          </a:p>
        </p:txBody>
      </p:sp>
      <p:sp>
        <p:nvSpPr>
          <p:cNvPr id="1276" name="Google Shape;1276;p171"/>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Teaching Students</a:t>
            </a:r>
            <a:endParaRPr/>
          </a:p>
        </p:txBody>
      </p:sp>
      <p:sp>
        <p:nvSpPr>
          <p:cNvPr id="1277" name="Google Shape;1277;p171"/>
          <p:cNvSpPr/>
          <p:nvPr/>
        </p:nvSpPr>
        <p:spPr>
          <a:xfrm>
            <a:off x="6369625" y="3341225"/>
            <a:ext cx="1946100" cy="444300"/>
          </a:xfrm>
          <a:prstGeom prst="ellipse">
            <a:avLst/>
          </a:prstGeom>
          <a:noFill/>
          <a:ln w="19050" cap="flat" cmpd="sng">
            <a:solidFill>
              <a:srgbClr val="1C99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71"/>
          <p:cNvSpPr/>
          <p:nvPr/>
        </p:nvSpPr>
        <p:spPr>
          <a:xfrm>
            <a:off x="6369625" y="4035500"/>
            <a:ext cx="1946100" cy="444300"/>
          </a:xfrm>
          <a:prstGeom prst="ellipse">
            <a:avLst/>
          </a:prstGeom>
          <a:noFill/>
          <a:ln w="19050" cap="flat" cmpd="sng">
            <a:solidFill>
              <a:srgbClr val="1C99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
        <p:nvSpPr>
          <p:cNvPr id="1283" name="Google Shape;1283;p172"/>
          <p:cNvSpPr/>
          <p:nvPr/>
        </p:nvSpPr>
        <p:spPr>
          <a:xfrm>
            <a:off x="337950" y="4730800"/>
            <a:ext cx="8428800" cy="1570500"/>
          </a:xfrm>
          <a:prstGeom prst="roundRect">
            <a:avLst>
              <a:gd name="adj" fmla="val 16667"/>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4" name="Google Shape;1284;p172"/>
          <p:cNvPicPr preferRelativeResize="0"/>
          <p:nvPr/>
        </p:nvPicPr>
        <p:blipFill>
          <a:blip r:embed="rId3">
            <a:alphaModFix/>
          </a:blip>
          <a:stretch>
            <a:fillRect/>
          </a:stretch>
        </p:blipFill>
        <p:spPr>
          <a:xfrm>
            <a:off x="509150" y="5253975"/>
            <a:ext cx="674850" cy="663225"/>
          </a:xfrm>
          <a:prstGeom prst="rect">
            <a:avLst/>
          </a:prstGeom>
          <a:noFill/>
          <a:ln>
            <a:noFill/>
          </a:ln>
        </p:spPr>
      </p:pic>
      <p:sp>
        <p:nvSpPr>
          <p:cNvPr id="1285" name="Google Shape;1285;p172"/>
          <p:cNvSpPr txBox="1">
            <a:spLocks noGrp="1"/>
          </p:cNvSpPr>
          <p:nvPr>
            <p:ph type="title"/>
          </p:nvPr>
        </p:nvSpPr>
        <p:spPr>
          <a:xfrm>
            <a:off x="261750" y="2074623"/>
            <a:ext cx="8620500" cy="39975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endParaRPr>
              <a:solidFill>
                <a:srgbClr val="2A725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endParaRPr>
              <a:solidFill>
                <a:srgbClr val="2A725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endParaRPr>
              <a:solidFill>
                <a:srgbClr val="2A7251"/>
              </a:solidFill>
              <a:latin typeface="Lucida Sans"/>
              <a:ea typeface="Lucida Sans"/>
              <a:cs typeface="Lucida Sans"/>
              <a:sym typeface="Lucida Sans"/>
            </a:endParaRPr>
          </a:p>
          <a:p>
            <a:pPr marL="971550" marR="0" lvl="0" indent="0" algn="l" rtl="0">
              <a:lnSpc>
                <a:spcPct val="100000"/>
              </a:lnSpc>
              <a:spcBef>
                <a:spcPts val="0"/>
              </a:spcBef>
              <a:spcAft>
                <a:spcPts val="0"/>
              </a:spcAft>
              <a:buClr>
                <a:schemeClr val="lt1"/>
              </a:buClr>
              <a:buSzPts val="700"/>
              <a:buFont typeface="Allerta"/>
              <a:buNone/>
            </a:pPr>
            <a:endParaRPr>
              <a:solidFill>
                <a:srgbClr val="2A7251"/>
              </a:solidFill>
              <a:latin typeface="Lucida Sans"/>
              <a:ea typeface="Lucida Sans"/>
              <a:cs typeface="Lucida Sans"/>
              <a:sym typeface="Lucida Sans"/>
            </a:endParaRPr>
          </a:p>
          <a:p>
            <a:pPr marL="971550" marR="0" lvl="0" indent="0" algn="l" rtl="0">
              <a:lnSpc>
                <a:spcPct val="100000"/>
              </a:lnSpc>
              <a:spcBef>
                <a:spcPts val="0"/>
              </a:spcBef>
              <a:spcAft>
                <a:spcPts val="0"/>
              </a:spcAft>
              <a:buClr>
                <a:schemeClr val="lt1"/>
              </a:buClr>
              <a:buSzPts val="700"/>
              <a:buFont typeface="Allerta"/>
              <a:buNone/>
            </a:pPr>
            <a:endParaRPr>
              <a:solidFill>
                <a:srgbClr val="2A7251"/>
              </a:solidFill>
              <a:latin typeface="Lucida Sans"/>
              <a:ea typeface="Lucida Sans"/>
              <a:cs typeface="Lucida Sans"/>
              <a:sym typeface="Lucida Sans"/>
            </a:endParaRPr>
          </a:p>
          <a:p>
            <a:pPr marL="971550" marR="0" lvl="0" indent="0" algn="l" rtl="0">
              <a:lnSpc>
                <a:spcPct val="100000"/>
              </a:lnSpc>
              <a:spcBef>
                <a:spcPts val="0"/>
              </a:spcBef>
              <a:spcAft>
                <a:spcPts val="0"/>
              </a:spcAft>
              <a:buClr>
                <a:schemeClr val="lt1"/>
              </a:buClr>
              <a:buSzPts val="700"/>
              <a:buFont typeface="Allerta"/>
              <a:buNone/>
            </a:pPr>
            <a:endParaRPr>
              <a:solidFill>
                <a:srgbClr val="2A7251"/>
              </a:solidFill>
              <a:latin typeface="Lucida Sans"/>
              <a:ea typeface="Lucida Sans"/>
              <a:cs typeface="Lucida Sans"/>
              <a:sym typeface="Lucida Sans"/>
            </a:endParaRPr>
          </a:p>
          <a:p>
            <a:pPr marL="971550" marR="0" lvl="0" indent="0" algn="l" rtl="0">
              <a:lnSpc>
                <a:spcPct val="100000"/>
              </a:lnSpc>
              <a:spcBef>
                <a:spcPts val="0"/>
              </a:spcBef>
              <a:spcAft>
                <a:spcPts val="0"/>
              </a:spcAft>
              <a:buClr>
                <a:schemeClr val="lt1"/>
              </a:buClr>
              <a:buSzPts val="700"/>
              <a:buFont typeface="Allerta"/>
              <a:buNone/>
            </a:pPr>
            <a:endParaRPr>
              <a:solidFill>
                <a:srgbClr val="2A7251"/>
              </a:solidFill>
              <a:latin typeface="Lucida Sans"/>
              <a:ea typeface="Lucida Sans"/>
              <a:cs typeface="Lucida Sans"/>
              <a:sym typeface="Lucida Sans"/>
            </a:endParaRPr>
          </a:p>
          <a:p>
            <a:pPr marL="971550" marR="0" lvl="0" indent="0" algn="l" rtl="0">
              <a:lnSpc>
                <a:spcPct val="100000"/>
              </a:lnSpc>
              <a:spcBef>
                <a:spcPts val="0"/>
              </a:spcBef>
              <a:spcAft>
                <a:spcPts val="0"/>
              </a:spcAft>
              <a:buClr>
                <a:schemeClr val="lt1"/>
              </a:buClr>
              <a:buSzPts val="700"/>
              <a:buFont typeface="Allerta"/>
              <a:buNone/>
            </a:pPr>
            <a:r>
              <a:rPr lang="en-US" sz="2000">
                <a:solidFill>
                  <a:srgbClr val="2A7251"/>
                </a:solidFill>
                <a:latin typeface="Lucida Sans"/>
                <a:ea typeface="Lucida Sans"/>
                <a:cs typeface="Lucida Sans"/>
                <a:sym typeface="Lucida Sans"/>
              </a:rPr>
              <a:t>Group Chat: Look at the student work from the Fraction Lab pre-assessment. What do you notice about this student’s thinking? What would you want to focus on in instruction based on the student’s current understanding?</a:t>
            </a:r>
            <a:endParaRPr sz="2000">
              <a:solidFill>
                <a:srgbClr val="2A7251"/>
              </a:solidFill>
              <a:latin typeface="Lucida Sans"/>
              <a:ea typeface="Lucida Sans"/>
              <a:cs typeface="Lucida Sans"/>
              <a:sym typeface="Lucida Sans"/>
            </a:endParaRPr>
          </a:p>
        </p:txBody>
      </p:sp>
      <p:pic>
        <p:nvPicPr>
          <p:cNvPr id="1286" name="Google Shape;1286;p172"/>
          <p:cNvPicPr preferRelativeResize="0"/>
          <p:nvPr/>
        </p:nvPicPr>
        <p:blipFill>
          <a:blip r:embed="rId4">
            <a:alphaModFix/>
          </a:blip>
          <a:stretch>
            <a:fillRect/>
          </a:stretch>
        </p:blipFill>
        <p:spPr>
          <a:xfrm>
            <a:off x="1166925" y="876450"/>
            <a:ext cx="6810150" cy="348322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pic>
        <p:nvPicPr>
          <p:cNvPr id="1292" name="Google Shape;1292;p173"/>
          <p:cNvPicPr preferRelativeResize="0"/>
          <p:nvPr/>
        </p:nvPicPr>
        <p:blipFill>
          <a:blip r:embed="rId3">
            <a:alphaModFix/>
          </a:blip>
          <a:stretch>
            <a:fillRect/>
          </a:stretch>
        </p:blipFill>
        <p:spPr>
          <a:xfrm>
            <a:off x="2440525" y="505101"/>
            <a:ext cx="4262926" cy="5683901"/>
          </a:xfrm>
          <a:prstGeom prst="rect">
            <a:avLst/>
          </a:prstGeom>
          <a:noFill/>
          <a:ln>
            <a:noFill/>
          </a:ln>
        </p:spPr>
      </p:pic>
      <p:pic>
        <p:nvPicPr>
          <p:cNvPr id="1293" name="Google Shape;1293;p173"/>
          <p:cNvPicPr preferRelativeResize="0"/>
          <p:nvPr/>
        </p:nvPicPr>
        <p:blipFill>
          <a:blip r:embed="rId4">
            <a:alphaModFix/>
          </a:blip>
          <a:stretch>
            <a:fillRect/>
          </a:stretch>
        </p:blipFill>
        <p:spPr>
          <a:xfrm>
            <a:off x="7982475" y="6068825"/>
            <a:ext cx="561975" cy="5524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299" name="Google Shape;1299;p174"/>
          <p:cNvSpPr>
            <a:spLocks noGrp="1"/>
          </p:cNvSpPr>
          <p:nvPr>
            <p:ph type="chart" idx="2"/>
          </p:nvPr>
        </p:nvSpPr>
        <p:spPr>
          <a:xfrm>
            <a:off x="304800" y="1575486"/>
            <a:ext cx="8534400" cy="4526100"/>
          </a:xfrm>
          <a:prstGeom prst="rect">
            <a:avLst/>
          </a:prstGeom>
        </p:spPr>
        <p:txBody>
          <a:bodyPr spcFirstLastPara="1" wrap="square" lIns="91425" tIns="91425" rIns="91425" bIns="91425" anchor="t" anchorCtr="0">
            <a:noAutofit/>
          </a:bodyPr>
          <a:lstStyle/>
          <a:p>
            <a:pPr marL="457200" marR="3156488" lvl="0" indent="-381000" algn="l" rtl="0">
              <a:spcBef>
                <a:spcPts val="0"/>
              </a:spcBef>
              <a:spcAft>
                <a:spcPts val="0"/>
              </a:spcAft>
              <a:buSzPts val="2400"/>
              <a:buFont typeface="Lucida Sans"/>
              <a:buChar char="★"/>
            </a:pPr>
            <a:r>
              <a:rPr lang="en-US" sz="2400">
                <a:latin typeface="Lucida Sans"/>
                <a:ea typeface="Lucida Sans"/>
                <a:cs typeface="Lucida Sans"/>
                <a:sym typeface="Lucida Sans"/>
              </a:rPr>
              <a:t>Make sense of mathematics.</a:t>
            </a:r>
            <a:endParaRPr sz="2400">
              <a:latin typeface="Lucida Sans"/>
              <a:ea typeface="Lucida Sans"/>
              <a:cs typeface="Lucida Sans"/>
              <a:sym typeface="Lucida Sans"/>
            </a:endParaRPr>
          </a:p>
          <a:p>
            <a:pPr marL="457200" marR="3156488" lvl="0" indent="-381000" algn="l" rtl="0">
              <a:spcBef>
                <a:spcPts val="2000"/>
              </a:spcBef>
              <a:spcAft>
                <a:spcPts val="0"/>
              </a:spcAft>
              <a:buSzPts val="2400"/>
              <a:buFont typeface="Lucida Sans"/>
              <a:buChar char="★"/>
            </a:pPr>
            <a:r>
              <a:rPr lang="en-US" sz="2400">
                <a:latin typeface="Lucida Sans"/>
                <a:ea typeface="Lucida Sans"/>
                <a:cs typeface="Lucida Sans"/>
                <a:sym typeface="Lucida Sans"/>
              </a:rPr>
              <a:t>Keep trying even when problems are challenging.</a:t>
            </a:r>
            <a:endParaRPr sz="2400">
              <a:latin typeface="Lucida Sans"/>
              <a:ea typeface="Lucida Sans"/>
              <a:cs typeface="Lucida Sans"/>
              <a:sym typeface="Lucida Sans"/>
            </a:endParaRPr>
          </a:p>
          <a:p>
            <a:pPr marL="457200" lvl="0" indent="-381000" algn="l" rtl="0">
              <a:spcBef>
                <a:spcPts val="2000"/>
              </a:spcBef>
              <a:spcAft>
                <a:spcPts val="0"/>
              </a:spcAft>
              <a:buSzPts val="2400"/>
              <a:buFont typeface="Lucida Sans"/>
              <a:buChar char="★"/>
            </a:pPr>
            <a:r>
              <a:rPr lang="en-US" sz="2400">
                <a:latin typeface="Lucida Sans"/>
                <a:ea typeface="Lucida Sans"/>
                <a:cs typeface="Lucida Sans"/>
                <a:sym typeface="Lucida Sans"/>
              </a:rPr>
              <a:t>Remember that it’s okay to make mistakes and revise our thinking.</a:t>
            </a:r>
            <a:endParaRPr sz="2400">
              <a:latin typeface="Lucida Sans"/>
              <a:ea typeface="Lucida Sans"/>
              <a:cs typeface="Lucida Sans"/>
              <a:sym typeface="Lucida Sans"/>
            </a:endParaRPr>
          </a:p>
          <a:p>
            <a:pPr marL="457200" lvl="0" indent="-381000" algn="l" rtl="0">
              <a:spcBef>
                <a:spcPts val="2000"/>
              </a:spcBef>
              <a:spcAft>
                <a:spcPts val="0"/>
              </a:spcAft>
              <a:buSzPts val="2400"/>
              <a:buFont typeface="Lucida Sans"/>
              <a:buChar char="★"/>
            </a:pPr>
            <a:r>
              <a:rPr lang="en-US" sz="2400">
                <a:latin typeface="Lucida Sans"/>
                <a:ea typeface="Lucida Sans"/>
                <a:cs typeface="Lucida Sans"/>
                <a:sym typeface="Lucida Sans"/>
              </a:rPr>
              <a:t>Listen to understand someone else’s idea; give each other time to think.</a:t>
            </a:r>
            <a:endParaRPr sz="2400">
              <a:latin typeface="Lucida Sans"/>
              <a:ea typeface="Lucida Sans"/>
              <a:cs typeface="Lucida Sans"/>
              <a:sym typeface="Lucida Sans"/>
            </a:endParaRPr>
          </a:p>
          <a:p>
            <a:pPr marL="457200" lvl="0" indent="-381000" algn="l" rtl="0">
              <a:spcBef>
                <a:spcPts val="2000"/>
              </a:spcBef>
              <a:spcAft>
                <a:spcPts val="2000"/>
              </a:spcAft>
              <a:buSzPts val="2400"/>
              <a:buFont typeface="Lucida Sans"/>
              <a:buChar char="★"/>
            </a:pPr>
            <a:r>
              <a:rPr lang="en-US" sz="2400">
                <a:latin typeface="Lucida Sans"/>
                <a:ea typeface="Lucida Sans"/>
                <a:cs typeface="Lucida Sans"/>
                <a:sym typeface="Lucida Sans"/>
              </a:rPr>
              <a:t>Remember that everyone has good mathematical ideas.</a:t>
            </a:r>
            <a:endParaRPr sz="2400">
              <a:latin typeface="Lucida Sans"/>
              <a:ea typeface="Lucida Sans"/>
              <a:cs typeface="Lucida Sans"/>
              <a:sym typeface="Lucida Sans"/>
            </a:endParaRPr>
          </a:p>
        </p:txBody>
      </p:sp>
      <p:sp>
        <p:nvSpPr>
          <p:cNvPr id="1300" name="Google Shape;1300;p174"/>
          <p:cNvSpPr txBox="1">
            <a:spLocks noGrp="1"/>
          </p:cNvSpPr>
          <p:nvPr>
            <p:ph type="title"/>
          </p:nvPr>
        </p:nvSpPr>
        <p:spPr>
          <a:xfrm>
            <a:off x="304800" y="274638"/>
            <a:ext cx="8534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000">
                <a:latin typeface="Lucida Sans"/>
                <a:ea typeface="Lucida Sans"/>
                <a:cs typeface="Lucida Sans"/>
                <a:sym typeface="Lucida Sans"/>
              </a:rPr>
              <a:t>Norms</a:t>
            </a:r>
            <a:endParaRPr sz="3000">
              <a:latin typeface="Lucida Sans"/>
              <a:ea typeface="Lucida Sans"/>
              <a:cs typeface="Lucida Sans"/>
              <a:sym typeface="Lucida Sans"/>
            </a:endParaRPr>
          </a:p>
        </p:txBody>
      </p:sp>
      <p:pic>
        <p:nvPicPr>
          <p:cNvPr id="1301" name="Google Shape;1301;p174"/>
          <p:cNvPicPr preferRelativeResize="0"/>
          <p:nvPr/>
        </p:nvPicPr>
        <p:blipFill>
          <a:blip r:embed="rId3">
            <a:alphaModFix/>
          </a:blip>
          <a:stretch>
            <a:fillRect/>
          </a:stretch>
        </p:blipFill>
        <p:spPr>
          <a:xfrm rot="538395">
            <a:off x="5394763" y="452176"/>
            <a:ext cx="3028421" cy="2275624"/>
          </a:xfrm>
          <a:prstGeom prst="rect">
            <a:avLst/>
          </a:prstGeom>
          <a:noFill/>
          <a:ln>
            <a:noFill/>
          </a:ln>
        </p:spPr>
      </p:pic>
      <p:sp>
        <p:nvSpPr>
          <p:cNvPr id="1302" name="Google Shape;1302;p174"/>
          <p:cNvSpPr txBox="1"/>
          <p:nvPr/>
        </p:nvSpPr>
        <p:spPr>
          <a:xfrm>
            <a:off x="3457500" y="6101650"/>
            <a:ext cx="5281500" cy="55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ucida Sans"/>
                <a:ea typeface="Lucida Sans"/>
                <a:cs typeface="Lucida Sans"/>
                <a:sym typeface="Lucida Sans"/>
              </a:rPr>
              <a:t>Intentional Talk:  How to Structure and Lead Productive Mathematical Discussions.  </a:t>
            </a:r>
            <a:r>
              <a:rPr lang="en-US">
                <a:solidFill>
                  <a:schemeClr val="dk1"/>
                </a:solidFill>
                <a:latin typeface="Lucida Sans"/>
                <a:ea typeface="Lucida Sans"/>
                <a:cs typeface="Lucida Sans"/>
                <a:sym typeface="Lucida Sans"/>
              </a:rPr>
              <a:t>Kazemi, E. &amp; Hintz, A. (2014).  </a:t>
            </a:r>
            <a:endParaRPr>
              <a:latin typeface="Lucida Sans"/>
              <a:ea typeface="Lucida Sans"/>
              <a:cs typeface="Lucida Sans"/>
              <a:sym typeface="Lucida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175"/>
          <p:cNvSpPr txBox="1">
            <a:spLocks noGrp="1"/>
          </p:cNvSpPr>
          <p:nvPr>
            <p:ph type="body" idx="2"/>
          </p:nvPr>
        </p:nvSpPr>
        <p:spPr>
          <a:xfrm>
            <a:off x="304800" y="1558211"/>
            <a:ext cx="4192500" cy="4126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595959"/>
              </a:buClr>
              <a:buSzPts val="1800"/>
              <a:buFont typeface="Lucida Sans"/>
              <a:buChar char="●"/>
            </a:pPr>
            <a:r>
              <a:rPr lang="en-US" sz="1800">
                <a:latin typeface="Lucida Sans"/>
                <a:ea typeface="Lucida Sans"/>
                <a:cs typeface="Lucida Sans"/>
                <a:sym typeface="Lucida Sans"/>
              </a:rPr>
              <a:t>Opportunity to attend to student learning</a:t>
            </a:r>
            <a:endParaRPr sz="1800">
              <a:latin typeface="Lucida Sans"/>
              <a:ea typeface="Lucida Sans"/>
              <a:cs typeface="Lucida Sans"/>
              <a:sym typeface="Lucida Sans"/>
            </a:endParaRPr>
          </a:p>
          <a:p>
            <a:pPr marL="457200" lvl="0" indent="-342900" algn="l" rtl="0">
              <a:spcBef>
                <a:spcPts val="0"/>
              </a:spcBef>
              <a:spcAft>
                <a:spcPts val="0"/>
              </a:spcAft>
              <a:buClr>
                <a:srgbClr val="595959"/>
              </a:buClr>
              <a:buSzPts val="1800"/>
              <a:buFont typeface="Lucida Sans"/>
              <a:buChar char="●"/>
            </a:pPr>
            <a:r>
              <a:rPr lang="en-US" sz="1800">
                <a:latin typeface="Lucida Sans"/>
                <a:ea typeface="Lucida Sans"/>
                <a:cs typeface="Lucida Sans"/>
                <a:sym typeface="Lucida Sans"/>
              </a:rPr>
              <a:t>Predictable structure allowing focus to be on the mathematics</a:t>
            </a:r>
            <a:endParaRPr sz="1800">
              <a:latin typeface="Lucida Sans"/>
              <a:ea typeface="Lucida Sans"/>
              <a:cs typeface="Lucida Sans"/>
              <a:sym typeface="Lucida Sans"/>
            </a:endParaRPr>
          </a:p>
          <a:p>
            <a:pPr marL="457200" lvl="0" indent="-342900" algn="l" rtl="0">
              <a:spcBef>
                <a:spcPts val="0"/>
              </a:spcBef>
              <a:spcAft>
                <a:spcPts val="0"/>
              </a:spcAft>
              <a:buClr>
                <a:srgbClr val="595959"/>
              </a:buClr>
              <a:buSzPts val="1800"/>
              <a:buFont typeface="Lucida Sans"/>
              <a:buChar char="●"/>
            </a:pPr>
            <a:r>
              <a:rPr lang="en-US" sz="1800">
                <a:latin typeface="Lucida Sans"/>
                <a:ea typeface="Lucida Sans"/>
                <a:cs typeface="Lucida Sans"/>
                <a:sym typeface="Lucida Sans"/>
              </a:rPr>
              <a:t>Connected to mathematical goals (Understand fractions as numbers)</a:t>
            </a:r>
            <a:endParaRPr sz="1800">
              <a:latin typeface="Lucida Sans"/>
              <a:ea typeface="Lucida Sans"/>
              <a:cs typeface="Lucida Sans"/>
              <a:sym typeface="Lucida Sans"/>
            </a:endParaRPr>
          </a:p>
          <a:p>
            <a:pPr marL="457200" lvl="0" indent="-342900" algn="l" rtl="0">
              <a:spcBef>
                <a:spcPts val="0"/>
              </a:spcBef>
              <a:spcAft>
                <a:spcPts val="0"/>
              </a:spcAft>
              <a:buClr>
                <a:srgbClr val="595959"/>
              </a:buClr>
              <a:buSzPts val="1800"/>
              <a:buFont typeface="Lucida Sans"/>
              <a:buChar char="●"/>
            </a:pPr>
            <a:r>
              <a:rPr lang="en-US" sz="1800">
                <a:latin typeface="Lucida Sans"/>
                <a:ea typeface="Lucida Sans"/>
                <a:cs typeface="Lucida Sans"/>
                <a:sym typeface="Lucida Sans"/>
              </a:rPr>
              <a:t>Opportunity for reasoning</a:t>
            </a:r>
            <a:endParaRPr sz="1800">
              <a:latin typeface="Lucida Sans"/>
              <a:ea typeface="Lucida Sans"/>
              <a:cs typeface="Lucida Sans"/>
              <a:sym typeface="Lucida Sans"/>
            </a:endParaRPr>
          </a:p>
          <a:p>
            <a:pPr marL="457200" lvl="0" indent="-342900" algn="l" rtl="0">
              <a:spcBef>
                <a:spcPts val="0"/>
              </a:spcBef>
              <a:spcAft>
                <a:spcPts val="0"/>
              </a:spcAft>
              <a:buClr>
                <a:srgbClr val="595959"/>
              </a:buClr>
              <a:buSzPts val="1800"/>
              <a:buFont typeface="Lucida Sans"/>
              <a:buChar char="●"/>
            </a:pPr>
            <a:r>
              <a:rPr lang="en-US" sz="1800">
                <a:latin typeface="Lucida Sans"/>
                <a:ea typeface="Lucida Sans"/>
                <a:cs typeface="Lucida Sans"/>
                <a:sym typeface="Lucida Sans"/>
              </a:rPr>
              <a:t>All students have access </a:t>
            </a:r>
            <a:endParaRPr sz="1800">
              <a:latin typeface="Lucida Sans"/>
              <a:ea typeface="Lucida Sans"/>
              <a:cs typeface="Lucida Sans"/>
              <a:sym typeface="Lucida Sans"/>
            </a:endParaRPr>
          </a:p>
          <a:p>
            <a:pPr marL="0" lvl="0" indent="0" algn="l" rtl="0">
              <a:spcBef>
                <a:spcPts val="440"/>
              </a:spcBef>
              <a:spcAft>
                <a:spcPts val="0"/>
              </a:spcAft>
              <a:buNone/>
            </a:pPr>
            <a:endParaRPr sz="2000">
              <a:latin typeface="Lucida Sans"/>
              <a:ea typeface="Lucida Sans"/>
              <a:cs typeface="Lucida Sans"/>
              <a:sym typeface="Lucida Sans"/>
            </a:endParaRPr>
          </a:p>
        </p:txBody>
      </p:sp>
      <p:sp>
        <p:nvSpPr>
          <p:cNvPr id="1309" name="Google Shape;1309;p175"/>
          <p:cNvSpPr txBox="1">
            <a:spLocks noGrp="1"/>
          </p:cNvSpPr>
          <p:nvPr>
            <p:ph type="title"/>
          </p:nvPr>
        </p:nvSpPr>
        <p:spPr>
          <a:xfrm>
            <a:off x="304800" y="122238"/>
            <a:ext cx="8534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latin typeface="Lucida Sans"/>
                <a:ea typeface="Lucida Sans"/>
                <a:cs typeface="Lucida Sans"/>
                <a:sym typeface="Lucida Sans"/>
              </a:rPr>
              <a:t>Instructional Routines</a:t>
            </a:r>
            <a:endParaRPr sz="2800">
              <a:latin typeface="Lucida Sans"/>
              <a:ea typeface="Lucida Sans"/>
              <a:cs typeface="Lucida Sans"/>
              <a:sym typeface="Lucida Sans"/>
            </a:endParaRPr>
          </a:p>
        </p:txBody>
      </p:sp>
      <p:sp>
        <p:nvSpPr>
          <p:cNvPr id="1310" name="Google Shape;1310;p175"/>
          <p:cNvSpPr txBox="1">
            <a:spLocks noGrp="1"/>
          </p:cNvSpPr>
          <p:nvPr>
            <p:ph type="body" idx="1"/>
          </p:nvPr>
        </p:nvSpPr>
        <p:spPr>
          <a:xfrm>
            <a:off x="304800" y="960438"/>
            <a:ext cx="4192500" cy="597900"/>
          </a:xfrm>
          <a:prstGeom prst="rect">
            <a:avLst/>
          </a:prstGeom>
        </p:spPr>
        <p:txBody>
          <a:bodyPr spcFirstLastPara="1" wrap="square" lIns="91425" tIns="91425" rIns="91425" bIns="91425" anchor="b" anchorCtr="0">
            <a:noAutofit/>
          </a:bodyPr>
          <a:lstStyle/>
          <a:p>
            <a:pPr marL="0" lvl="0" indent="0" algn="l" rtl="0">
              <a:spcBef>
                <a:spcPts val="440"/>
              </a:spcBef>
              <a:spcAft>
                <a:spcPts val="0"/>
              </a:spcAft>
              <a:buNone/>
            </a:pPr>
            <a:r>
              <a:rPr lang="en-US" b="0">
                <a:latin typeface="Lucida Sans"/>
                <a:ea typeface="Lucida Sans"/>
                <a:cs typeface="Lucida Sans"/>
                <a:sym typeface="Lucida Sans"/>
              </a:rPr>
              <a:t>Student Learning:</a:t>
            </a:r>
            <a:endParaRPr b="0">
              <a:latin typeface="Lucida Sans"/>
              <a:ea typeface="Lucida Sans"/>
              <a:cs typeface="Lucida Sans"/>
              <a:sym typeface="Lucida Sans"/>
            </a:endParaRPr>
          </a:p>
        </p:txBody>
      </p:sp>
      <p:sp>
        <p:nvSpPr>
          <p:cNvPr id="1311" name="Google Shape;1311;p175"/>
          <p:cNvSpPr txBox="1">
            <a:spLocks noGrp="1"/>
          </p:cNvSpPr>
          <p:nvPr>
            <p:ph type="body" idx="3"/>
          </p:nvPr>
        </p:nvSpPr>
        <p:spPr>
          <a:xfrm>
            <a:off x="4645025" y="960438"/>
            <a:ext cx="4194300" cy="632400"/>
          </a:xfrm>
          <a:prstGeom prst="rect">
            <a:avLst/>
          </a:prstGeom>
        </p:spPr>
        <p:txBody>
          <a:bodyPr spcFirstLastPara="1" wrap="square" lIns="91425" tIns="91425" rIns="91425" bIns="91425" anchor="b" anchorCtr="0">
            <a:noAutofit/>
          </a:bodyPr>
          <a:lstStyle/>
          <a:p>
            <a:pPr marL="0" lvl="0" indent="0" algn="l" rtl="0">
              <a:spcBef>
                <a:spcPts val="440"/>
              </a:spcBef>
              <a:spcAft>
                <a:spcPts val="0"/>
              </a:spcAft>
              <a:buNone/>
            </a:pPr>
            <a:r>
              <a:rPr lang="en-US" b="0">
                <a:latin typeface="Lucida Sans"/>
                <a:ea typeface="Lucida Sans"/>
                <a:cs typeface="Lucida Sans"/>
                <a:sym typeface="Lucida Sans"/>
              </a:rPr>
              <a:t>Teacher Learning/Practice:</a:t>
            </a:r>
            <a:endParaRPr b="0">
              <a:latin typeface="Lucida Sans"/>
              <a:ea typeface="Lucida Sans"/>
              <a:cs typeface="Lucida Sans"/>
              <a:sym typeface="Lucida Sans"/>
            </a:endParaRPr>
          </a:p>
        </p:txBody>
      </p:sp>
      <p:sp>
        <p:nvSpPr>
          <p:cNvPr id="1312" name="Google Shape;1312;p175"/>
          <p:cNvSpPr txBox="1">
            <a:spLocks noGrp="1"/>
          </p:cNvSpPr>
          <p:nvPr>
            <p:ph type="body" idx="4"/>
          </p:nvPr>
        </p:nvSpPr>
        <p:spPr>
          <a:xfrm>
            <a:off x="4645025" y="1592846"/>
            <a:ext cx="4194300" cy="4092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595959"/>
              </a:buClr>
              <a:buSzPts val="1800"/>
              <a:buFont typeface="Lucida Sans"/>
              <a:buChar char="●"/>
            </a:pPr>
            <a:r>
              <a:rPr lang="en-US" sz="1800">
                <a:latin typeface="Lucida Sans"/>
                <a:ea typeface="Lucida Sans"/>
                <a:cs typeface="Lucida Sans"/>
                <a:sym typeface="Lucida Sans"/>
              </a:rPr>
              <a:t>Opportunity to attend to teacher learning</a:t>
            </a:r>
            <a:endParaRPr sz="1800">
              <a:latin typeface="Lucida Sans"/>
              <a:ea typeface="Lucida Sans"/>
              <a:cs typeface="Lucida Sans"/>
              <a:sym typeface="Lucida Sans"/>
            </a:endParaRPr>
          </a:p>
          <a:p>
            <a:pPr marL="457200" lvl="0" indent="-342900" algn="l" rtl="0">
              <a:spcBef>
                <a:spcPts val="0"/>
              </a:spcBef>
              <a:spcAft>
                <a:spcPts val="0"/>
              </a:spcAft>
              <a:buClr>
                <a:srgbClr val="595959"/>
              </a:buClr>
              <a:buSzPts val="1800"/>
              <a:buFont typeface="Lucida Sans"/>
              <a:buChar char="●"/>
            </a:pPr>
            <a:r>
              <a:rPr lang="en-US" sz="1800">
                <a:latin typeface="Lucida Sans"/>
                <a:ea typeface="Lucida Sans"/>
                <a:cs typeface="Lucida Sans"/>
                <a:sym typeface="Lucida Sans"/>
              </a:rPr>
              <a:t>Opportunity to “practice” the core practices of responsive teaching</a:t>
            </a:r>
            <a:endParaRPr sz="1800">
              <a:latin typeface="Lucida Sans"/>
              <a:ea typeface="Lucida Sans"/>
              <a:cs typeface="Lucida Sans"/>
              <a:sym typeface="Lucida Sans"/>
            </a:endParaRPr>
          </a:p>
          <a:p>
            <a:pPr marL="457200" lvl="0" indent="-342900" algn="l" rtl="0">
              <a:spcBef>
                <a:spcPts val="0"/>
              </a:spcBef>
              <a:spcAft>
                <a:spcPts val="0"/>
              </a:spcAft>
              <a:buClr>
                <a:srgbClr val="595959"/>
              </a:buClr>
              <a:buSzPts val="1800"/>
              <a:buFont typeface="Lucida Sans"/>
              <a:buChar char="●"/>
            </a:pPr>
            <a:r>
              <a:rPr lang="en-US" sz="1800">
                <a:latin typeface="Lucida Sans"/>
                <a:ea typeface="Lucida Sans"/>
                <a:cs typeface="Lucida Sans"/>
                <a:sym typeface="Lucida Sans"/>
              </a:rPr>
              <a:t>Work on participatory structures</a:t>
            </a:r>
            <a:endParaRPr sz="1800">
              <a:latin typeface="Lucida Sans"/>
              <a:ea typeface="Lucida Sans"/>
              <a:cs typeface="Lucida Sans"/>
              <a:sym typeface="Lucida Sans"/>
            </a:endParaRPr>
          </a:p>
          <a:p>
            <a:pPr marL="457200" lvl="0" indent="-342900" algn="l" rtl="0">
              <a:spcBef>
                <a:spcPts val="0"/>
              </a:spcBef>
              <a:spcAft>
                <a:spcPts val="0"/>
              </a:spcAft>
              <a:buClr>
                <a:srgbClr val="595959"/>
              </a:buClr>
              <a:buSzPts val="1800"/>
              <a:buFont typeface="Lucida Sans"/>
              <a:buChar char="●"/>
            </a:pPr>
            <a:r>
              <a:rPr lang="en-US" sz="1800">
                <a:latin typeface="Lucida Sans"/>
                <a:ea typeface="Lucida Sans"/>
                <a:cs typeface="Lucida Sans"/>
                <a:sym typeface="Lucida Sans"/>
              </a:rPr>
              <a:t>Practice posing questions</a:t>
            </a:r>
            <a:endParaRPr sz="1800">
              <a:latin typeface="Lucida Sans"/>
              <a:ea typeface="Lucida Sans"/>
              <a:cs typeface="Lucida Sans"/>
              <a:sym typeface="Lucida Sans"/>
            </a:endParaRPr>
          </a:p>
        </p:txBody>
      </p:sp>
      <p:pic>
        <p:nvPicPr>
          <p:cNvPr id="1313" name="Google Shape;1313;p175"/>
          <p:cNvPicPr preferRelativeResize="0"/>
          <p:nvPr/>
        </p:nvPicPr>
        <p:blipFill rotWithShape="1">
          <a:blip r:embed="rId3">
            <a:alphaModFix/>
          </a:blip>
          <a:srcRect t="6638"/>
          <a:stretch/>
        </p:blipFill>
        <p:spPr>
          <a:xfrm>
            <a:off x="2333825" y="4363775"/>
            <a:ext cx="4476349" cy="2203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1319" name="Google Shape;1319;p176"/>
          <p:cNvSpPr txBox="1">
            <a:spLocks noGrp="1"/>
          </p:cNvSpPr>
          <p:nvPr>
            <p:ph type="title"/>
          </p:nvPr>
        </p:nvSpPr>
        <p:spPr>
          <a:xfrm>
            <a:off x="304800" y="274638"/>
            <a:ext cx="8534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latin typeface="Lucida Sans"/>
                <a:ea typeface="Lucida Sans"/>
                <a:cs typeface="Lucida Sans"/>
                <a:sym typeface="Lucida Sans"/>
              </a:rPr>
              <a:t>Instructional Routines</a:t>
            </a:r>
            <a:endParaRPr sz="2800">
              <a:latin typeface="Lucida Sans"/>
              <a:ea typeface="Lucida Sans"/>
              <a:cs typeface="Lucida Sans"/>
              <a:sym typeface="Lucida Sans"/>
            </a:endParaRPr>
          </a:p>
        </p:txBody>
      </p:sp>
      <p:sp>
        <p:nvSpPr>
          <p:cNvPr id="1320" name="Google Shape;1320;p176"/>
          <p:cNvSpPr txBox="1">
            <a:spLocks noGrp="1"/>
          </p:cNvSpPr>
          <p:nvPr>
            <p:ph type="body" idx="1"/>
          </p:nvPr>
        </p:nvSpPr>
        <p:spPr>
          <a:xfrm>
            <a:off x="304800" y="1417638"/>
            <a:ext cx="4192500" cy="597900"/>
          </a:xfrm>
          <a:prstGeom prst="rect">
            <a:avLst/>
          </a:prstGeom>
        </p:spPr>
        <p:txBody>
          <a:bodyPr spcFirstLastPara="1" wrap="square" lIns="91425" tIns="91425" rIns="91425" bIns="91425" anchor="b" anchorCtr="0">
            <a:noAutofit/>
          </a:bodyPr>
          <a:lstStyle/>
          <a:p>
            <a:pPr marL="0" lvl="0" indent="0" algn="l" rtl="0">
              <a:spcBef>
                <a:spcPts val="440"/>
              </a:spcBef>
              <a:spcAft>
                <a:spcPts val="0"/>
              </a:spcAft>
              <a:buNone/>
            </a:pPr>
            <a:r>
              <a:rPr lang="en-US" b="0">
                <a:latin typeface="Lucida Sans"/>
                <a:ea typeface="Lucida Sans"/>
                <a:cs typeface="Lucida Sans"/>
                <a:sym typeface="Lucida Sans"/>
              </a:rPr>
              <a:t>Choral Counting </a:t>
            </a:r>
            <a:endParaRPr b="0">
              <a:latin typeface="Lucida Sans"/>
              <a:ea typeface="Lucida Sans"/>
              <a:cs typeface="Lucida Sans"/>
              <a:sym typeface="Lucida Sans"/>
            </a:endParaRPr>
          </a:p>
        </p:txBody>
      </p:sp>
      <p:sp>
        <p:nvSpPr>
          <p:cNvPr id="1321" name="Google Shape;1321;p176"/>
          <p:cNvSpPr txBox="1">
            <a:spLocks noGrp="1"/>
          </p:cNvSpPr>
          <p:nvPr>
            <p:ph type="body" idx="3"/>
          </p:nvPr>
        </p:nvSpPr>
        <p:spPr>
          <a:xfrm>
            <a:off x="4645025" y="1417638"/>
            <a:ext cx="4194300" cy="632400"/>
          </a:xfrm>
          <a:prstGeom prst="rect">
            <a:avLst/>
          </a:prstGeom>
        </p:spPr>
        <p:txBody>
          <a:bodyPr spcFirstLastPara="1" wrap="square" lIns="91425" tIns="91425" rIns="91425" bIns="91425" anchor="b" anchorCtr="0">
            <a:noAutofit/>
          </a:bodyPr>
          <a:lstStyle/>
          <a:p>
            <a:pPr marL="0" lvl="0" indent="0" algn="l" rtl="0">
              <a:spcBef>
                <a:spcPts val="440"/>
              </a:spcBef>
              <a:spcAft>
                <a:spcPts val="0"/>
              </a:spcAft>
              <a:buNone/>
            </a:pPr>
            <a:r>
              <a:rPr lang="en-US" b="0">
                <a:latin typeface="Lucida Sans"/>
                <a:ea typeface="Lucida Sans"/>
                <a:cs typeface="Lucida Sans"/>
                <a:sym typeface="Lucida Sans"/>
              </a:rPr>
              <a:t>Yarn Number Line</a:t>
            </a:r>
            <a:endParaRPr b="0">
              <a:latin typeface="Lucida Sans"/>
              <a:ea typeface="Lucida Sans"/>
              <a:cs typeface="Lucida Sans"/>
              <a:sym typeface="Lucida Sans"/>
            </a:endParaRPr>
          </a:p>
        </p:txBody>
      </p:sp>
      <p:pic>
        <p:nvPicPr>
          <p:cNvPr id="1322" name="Google Shape;1322;p176"/>
          <p:cNvPicPr preferRelativeResize="0"/>
          <p:nvPr/>
        </p:nvPicPr>
        <p:blipFill>
          <a:blip r:embed="rId3">
            <a:alphaModFix/>
          </a:blip>
          <a:stretch>
            <a:fillRect/>
          </a:stretch>
        </p:blipFill>
        <p:spPr>
          <a:xfrm>
            <a:off x="304800" y="2113304"/>
            <a:ext cx="4192500" cy="3799453"/>
          </a:xfrm>
          <a:prstGeom prst="rect">
            <a:avLst/>
          </a:prstGeom>
          <a:noFill/>
          <a:ln>
            <a:noFill/>
          </a:ln>
        </p:spPr>
      </p:pic>
      <p:pic>
        <p:nvPicPr>
          <p:cNvPr id="1323" name="Google Shape;1323;p176"/>
          <p:cNvPicPr preferRelativeResize="0"/>
          <p:nvPr/>
        </p:nvPicPr>
        <p:blipFill>
          <a:blip r:embed="rId4">
            <a:alphaModFix/>
          </a:blip>
          <a:stretch>
            <a:fillRect/>
          </a:stretch>
        </p:blipFill>
        <p:spPr>
          <a:xfrm>
            <a:off x="4571225" y="2708627"/>
            <a:ext cx="4341901" cy="2608800"/>
          </a:xfrm>
          <a:prstGeom prst="rect">
            <a:avLst/>
          </a:prstGeom>
          <a:noFill/>
          <a:ln>
            <a:noFill/>
          </a:ln>
        </p:spPr>
      </p:pic>
      <p:pic>
        <p:nvPicPr>
          <p:cNvPr id="1324" name="Google Shape;1324;p176"/>
          <p:cNvPicPr preferRelativeResize="0"/>
          <p:nvPr/>
        </p:nvPicPr>
        <p:blipFill>
          <a:blip r:embed="rId5">
            <a:alphaModFix/>
          </a:blip>
          <a:stretch>
            <a:fillRect/>
          </a:stretch>
        </p:blipFill>
        <p:spPr>
          <a:xfrm>
            <a:off x="7844672" y="6029575"/>
            <a:ext cx="643303" cy="632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177"/>
          <p:cNvSpPr txBox="1">
            <a:spLocks noGrp="1"/>
          </p:cNvSpPr>
          <p:nvPr>
            <p:ph type="title"/>
          </p:nvPr>
        </p:nvSpPr>
        <p:spPr>
          <a:xfrm>
            <a:off x="304800" y="274638"/>
            <a:ext cx="8534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latin typeface="Lucida Sans"/>
                <a:ea typeface="Lucida Sans"/>
                <a:cs typeface="Lucida Sans"/>
                <a:sym typeface="Lucida Sans"/>
              </a:rPr>
              <a:t>Instructional Routines</a:t>
            </a:r>
            <a:endParaRPr sz="2800">
              <a:latin typeface="Lucida Sans"/>
              <a:ea typeface="Lucida Sans"/>
              <a:cs typeface="Lucida Sans"/>
              <a:sym typeface="Lucida Sans"/>
            </a:endParaRPr>
          </a:p>
        </p:txBody>
      </p:sp>
      <p:pic>
        <p:nvPicPr>
          <p:cNvPr id="1331" name="Google Shape;1331;p177"/>
          <p:cNvPicPr preferRelativeResize="0"/>
          <p:nvPr/>
        </p:nvPicPr>
        <p:blipFill>
          <a:blip r:embed="rId3">
            <a:alphaModFix/>
          </a:blip>
          <a:stretch>
            <a:fillRect/>
          </a:stretch>
        </p:blipFill>
        <p:spPr>
          <a:xfrm>
            <a:off x="1709950" y="1236538"/>
            <a:ext cx="5724110" cy="5135562"/>
          </a:xfrm>
          <a:prstGeom prst="rect">
            <a:avLst/>
          </a:prstGeom>
          <a:noFill/>
          <a:ln>
            <a:noFill/>
          </a:ln>
        </p:spPr>
      </p:pic>
      <p:pic>
        <p:nvPicPr>
          <p:cNvPr id="1332" name="Google Shape;1332;p177"/>
          <p:cNvPicPr preferRelativeResize="0"/>
          <p:nvPr/>
        </p:nvPicPr>
        <p:blipFill>
          <a:blip r:embed="rId4">
            <a:alphaModFix/>
          </a:blip>
          <a:stretch>
            <a:fillRect/>
          </a:stretch>
        </p:blipFill>
        <p:spPr>
          <a:xfrm>
            <a:off x="2380950" y="5267875"/>
            <a:ext cx="941050" cy="941050"/>
          </a:xfrm>
          <a:prstGeom prst="rect">
            <a:avLst/>
          </a:prstGeom>
          <a:noFill/>
          <a:ln>
            <a:noFill/>
          </a:ln>
        </p:spPr>
      </p:pic>
      <p:pic>
        <p:nvPicPr>
          <p:cNvPr id="1333" name="Google Shape;1333;p177"/>
          <p:cNvPicPr preferRelativeResize="0"/>
          <p:nvPr/>
        </p:nvPicPr>
        <p:blipFill>
          <a:blip r:embed="rId5">
            <a:alphaModFix/>
          </a:blip>
          <a:stretch>
            <a:fillRect/>
          </a:stretch>
        </p:blipFill>
        <p:spPr>
          <a:xfrm>
            <a:off x="1437625" y="2177600"/>
            <a:ext cx="875325" cy="875325"/>
          </a:xfrm>
          <a:prstGeom prst="rect">
            <a:avLst/>
          </a:prstGeom>
          <a:noFill/>
          <a:ln>
            <a:noFill/>
          </a:ln>
        </p:spPr>
      </p:pic>
      <p:pic>
        <p:nvPicPr>
          <p:cNvPr id="1334" name="Google Shape;1334;p177"/>
          <p:cNvPicPr preferRelativeResize="0"/>
          <p:nvPr/>
        </p:nvPicPr>
        <p:blipFill>
          <a:blip r:embed="rId6">
            <a:alphaModFix/>
          </a:blip>
          <a:stretch>
            <a:fillRect/>
          </a:stretch>
        </p:blipFill>
        <p:spPr>
          <a:xfrm>
            <a:off x="6694050" y="4686100"/>
            <a:ext cx="1036675" cy="1038832"/>
          </a:xfrm>
          <a:prstGeom prst="rect">
            <a:avLst/>
          </a:prstGeom>
          <a:noFill/>
          <a:ln>
            <a:noFill/>
          </a:ln>
        </p:spPr>
      </p:pic>
      <p:pic>
        <p:nvPicPr>
          <p:cNvPr id="1335" name="Google Shape;1335;p177"/>
          <p:cNvPicPr preferRelativeResize="0"/>
          <p:nvPr/>
        </p:nvPicPr>
        <p:blipFill>
          <a:blip r:embed="rId7">
            <a:alphaModFix/>
          </a:blip>
          <a:stretch>
            <a:fillRect/>
          </a:stretch>
        </p:blipFill>
        <p:spPr>
          <a:xfrm>
            <a:off x="5753000" y="1236550"/>
            <a:ext cx="941050" cy="9410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40"/>
        <p:cNvGrpSpPr/>
        <p:nvPr/>
      </p:nvGrpSpPr>
      <p:grpSpPr>
        <a:xfrm>
          <a:off x="0" y="0"/>
          <a:ext cx="0" cy="0"/>
          <a:chOff x="0" y="0"/>
          <a:chExt cx="0" cy="0"/>
        </a:xfrm>
      </p:grpSpPr>
      <p:pic>
        <p:nvPicPr>
          <p:cNvPr id="1341" name="Google Shape;1341;p178"/>
          <p:cNvPicPr preferRelativeResize="0"/>
          <p:nvPr/>
        </p:nvPicPr>
        <p:blipFill>
          <a:blip r:embed="rId3">
            <a:alphaModFix/>
          </a:blip>
          <a:stretch>
            <a:fillRect/>
          </a:stretch>
        </p:blipFill>
        <p:spPr>
          <a:xfrm>
            <a:off x="6877275" y="148825"/>
            <a:ext cx="1699200" cy="1692850"/>
          </a:xfrm>
          <a:prstGeom prst="rect">
            <a:avLst/>
          </a:prstGeom>
          <a:noFill/>
          <a:ln>
            <a:noFill/>
          </a:ln>
        </p:spPr>
      </p:pic>
      <p:pic>
        <p:nvPicPr>
          <p:cNvPr id="1342" name="Google Shape;1342;p178"/>
          <p:cNvPicPr preferRelativeResize="0"/>
          <p:nvPr/>
        </p:nvPicPr>
        <p:blipFill>
          <a:blip r:embed="rId4">
            <a:alphaModFix/>
          </a:blip>
          <a:stretch>
            <a:fillRect/>
          </a:stretch>
        </p:blipFill>
        <p:spPr>
          <a:xfrm>
            <a:off x="1383088" y="287775"/>
            <a:ext cx="4489275" cy="5985178"/>
          </a:xfrm>
          <a:prstGeom prst="rect">
            <a:avLst/>
          </a:prstGeom>
          <a:noFill/>
          <a:ln>
            <a:noFill/>
          </a:ln>
        </p:spPr>
      </p:pic>
      <p:pic>
        <p:nvPicPr>
          <p:cNvPr id="1343" name="Google Shape;1343;p178"/>
          <p:cNvPicPr preferRelativeResize="0"/>
          <p:nvPr/>
        </p:nvPicPr>
        <p:blipFill>
          <a:blip r:embed="rId5">
            <a:alphaModFix/>
          </a:blip>
          <a:stretch>
            <a:fillRect/>
          </a:stretch>
        </p:blipFill>
        <p:spPr>
          <a:xfrm>
            <a:off x="7888175" y="1198400"/>
            <a:ext cx="941050" cy="941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43"/>
          <p:cNvSpPr txBox="1">
            <a:spLocks noGrp="1"/>
          </p:cNvSpPr>
          <p:nvPr>
            <p:ph type="title"/>
          </p:nvPr>
        </p:nvSpPr>
        <p:spPr>
          <a:xfrm>
            <a:off x="304800" y="274638"/>
            <a:ext cx="85725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a:t>
            </a:r>
            <a:r>
              <a:rPr lang="en-US"/>
              <a:t>O</a:t>
            </a:r>
            <a:r>
              <a:rPr lang="en-US" sz="2400" b="0" i="0" u="none" strike="noStrike" cap="none">
                <a:solidFill>
                  <a:srgbClr val="595959"/>
                </a:solidFill>
                <a:latin typeface="Lucida Sans"/>
                <a:ea typeface="Lucida Sans"/>
                <a:cs typeface="Lucida Sans"/>
                <a:sym typeface="Lucida Sans"/>
              </a:rPr>
              <a:t>ur </a:t>
            </a:r>
            <a:r>
              <a:rPr lang="en-US"/>
              <a:t>N</a:t>
            </a:r>
            <a:r>
              <a:rPr lang="en-US" sz="2400" b="0" i="0" u="none" strike="noStrike" cap="none">
                <a:solidFill>
                  <a:srgbClr val="595959"/>
                </a:solidFill>
                <a:latin typeface="Lucida Sans"/>
                <a:ea typeface="Lucida Sans"/>
                <a:cs typeface="Lucida Sans"/>
                <a:sym typeface="Lucida Sans"/>
              </a:rPr>
              <a:t>etwork!</a:t>
            </a:r>
            <a:endParaRPr/>
          </a:p>
        </p:txBody>
      </p:sp>
      <p:sp>
        <p:nvSpPr>
          <p:cNvPr id="1022" name="Google Shape;1022;p143"/>
          <p:cNvSpPr txBox="1">
            <a:spLocks noGrp="1"/>
          </p:cNvSpPr>
          <p:nvPr>
            <p:ph type="body" idx="1"/>
          </p:nvPr>
        </p:nvSpPr>
        <p:spPr>
          <a:xfrm>
            <a:off x="304800" y="1570940"/>
            <a:ext cx="8572500" cy="4526100"/>
          </a:xfrm>
          <a:prstGeom prst="rect">
            <a:avLst/>
          </a:prstGeom>
          <a:noFill/>
          <a:ln>
            <a:noFill/>
          </a:ln>
        </p:spPr>
        <p:txBody>
          <a:bodyPr spcFirstLastPara="1" wrap="square" lIns="91425" tIns="91425" rIns="91425" bIns="91425" anchor="t" anchorCtr="0">
            <a:noAutofit/>
          </a:bodyPr>
          <a:lstStyle/>
          <a:p>
            <a:pPr marL="342900" marR="0" lvl="0" indent="-203200" algn="l" rtl="0">
              <a:lnSpc>
                <a:spcPct val="100000"/>
              </a:lnSpc>
              <a:spcBef>
                <a:spcPts val="0"/>
              </a:spcBef>
              <a:spcAft>
                <a:spcPts val="0"/>
              </a:spcAft>
              <a:buClr>
                <a:srgbClr val="595959"/>
              </a:buClr>
              <a:buSzPts val="2200"/>
              <a:buFont typeface="Arial"/>
              <a:buNone/>
            </a:pPr>
            <a:endParaRPr sz="2200" b="0" i="0" u="none" strike="noStrike" cap="none">
              <a:solidFill>
                <a:srgbClr val="595959"/>
              </a:solidFill>
              <a:latin typeface="Lucida Sans"/>
              <a:ea typeface="Lucida Sans"/>
              <a:cs typeface="Lucida Sans"/>
              <a:sym typeface="Lucida Sans"/>
            </a:endParaRPr>
          </a:p>
        </p:txBody>
      </p:sp>
      <p:pic>
        <p:nvPicPr>
          <p:cNvPr id="1023" name="Google Shape;1023;p143" descr="Join Core Advocates.PNG"/>
          <p:cNvPicPr preferRelativeResize="0"/>
          <p:nvPr/>
        </p:nvPicPr>
        <p:blipFill rotWithShape="1">
          <a:blip r:embed="rId3">
            <a:alphaModFix/>
          </a:blip>
          <a:srcRect/>
          <a:stretch/>
        </p:blipFill>
        <p:spPr>
          <a:xfrm>
            <a:off x="0" y="1547832"/>
            <a:ext cx="9110167" cy="4802978"/>
          </a:xfrm>
          <a:prstGeom prst="rect">
            <a:avLst/>
          </a:prstGeom>
          <a:noFill/>
          <a:ln>
            <a:noFill/>
          </a:ln>
        </p:spPr>
      </p:pic>
      <p:sp>
        <p:nvSpPr>
          <p:cNvPr id="1024" name="Google Shape;1024;p143"/>
          <p:cNvSpPr txBox="1"/>
          <p:nvPr/>
        </p:nvSpPr>
        <p:spPr>
          <a:xfrm>
            <a:off x="2156925" y="1056050"/>
            <a:ext cx="4924800" cy="285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accent5"/>
              </a:buClr>
              <a:buSzPts val="1800"/>
              <a:buFont typeface="Lucida Sans"/>
              <a:buNone/>
            </a:pPr>
            <a:r>
              <a:rPr lang="en-US" sz="1800" b="0" i="0" u="sng" strike="noStrike" cap="none">
                <a:solidFill>
                  <a:schemeClr val="hlink"/>
                </a:solidFill>
                <a:latin typeface="Lucida Sans"/>
                <a:ea typeface="Lucida Sans"/>
                <a:cs typeface="Lucida Sans"/>
                <a:sym typeface="Lucida Sans"/>
                <a:hlinkClick r:id="rId4"/>
              </a:rPr>
              <a:t>www.achievethecore.org/ca-signup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pic>
        <p:nvPicPr>
          <p:cNvPr id="1349" name="Google Shape;1349;p179"/>
          <p:cNvPicPr preferRelativeResize="0"/>
          <p:nvPr/>
        </p:nvPicPr>
        <p:blipFill rotWithShape="1">
          <a:blip r:embed="rId3">
            <a:alphaModFix/>
          </a:blip>
          <a:srcRect t="5651" r="8307"/>
          <a:stretch/>
        </p:blipFill>
        <p:spPr>
          <a:xfrm>
            <a:off x="6467175" y="93550"/>
            <a:ext cx="1850800" cy="1731175"/>
          </a:xfrm>
          <a:prstGeom prst="rect">
            <a:avLst/>
          </a:prstGeom>
          <a:noFill/>
          <a:ln>
            <a:noFill/>
          </a:ln>
        </p:spPr>
      </p:pic>
      <p:pic>
        <p:nvPicPr>
          <p:cNvPr id="1350" name="Google Shape;1350;p179"/>
          <p:cNvPicPr preferRelativeResize="0"/>
          <p:nvPr/>
        </p:nvPicPr>
        <p:blipFill>
          <a:blip r:embed="rId4">
            <a:alphaModFix/>
          </a:blip>
          <a:stretch>
            <a:fillRect/>
          </a:stretch>
        </p:blipFill>
        <p:spPr>
          <a:xfrm>
            <a:off x="652863" y="1285834"/>
            <a:ext cx="5320175" cy="4381726"/>
          </a:xfrm>
          <a:prstGeom prst="rect">
            <a:avLst/>
          </a:prstGeom>
          <a:noFill/>
          <a:ln>
            <a:noFill/>
          </a:ln>
        </p:spPr>
      </p:pic>
      <p:pic>
        <p:nvPicPr>
          <p:cNvPr id="1351" name="Google Shape;1351;p179"/>
          <p:cNvPicPr preferRelativeResize="0"/>
          <p:nvPr/>
        </p:nvPicPr>
        <p:blipFill>
          <a:blip r:embed="rId5">
            <a:alphaModFix/>
          </a:blip>
          <a:stretch>
            <a:fillRect/>
          </a:stretch>
        </p:blipFill>
        <p:spPr>
          <a:xfrm>
            <a:off x="7525900" y="1228575"/>
            <a:ext cx="1199275" cy="12017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pic>
        <p:nvPicPr>
          <p:cNvPr id="1357" name="Google Shape;1357;p180"/>
          <p:cNvPicPr preferRelativeResize="0"/>
          <p:nvPr/>
        </p:nvPicPr>
        <p:blipFill>
          <a:blip r:embed="rId3">
            <a:alphaModFix/>
          </a:blip>
          <a:stretch>
            <a:fillRect/>
          </a:stretch>
        </p:blipFill>
        <p:spPr>
          <a:xfrm>
            <a:off x="7035525" y="43800"/>
            <a:ext cx="1749950" cy="1788700"/>
          </a:xfrm>
          <a:prstGeom prst="rect">
            <a:avLst/>
          </a:prstGeom>
          <a:noFill/>
          <a:ln>
            <a:noFill/>
          </a:ln>
        </p:spPr>
      </p:pic>
      <p:pic>
        <p:nvPicPr>
          <p:cNvPr id="1358" name="Google Shape;1358;p180"/>
          <p:cNvPicPr preferRelativeResize="0"/>
          <p:nvPr/>
        </p:nvPicPr>
        <p:blipFill>
          <a:blip r:embed="rId4">
            <a:alphaModFix/>
          </a:blip>
          <a:stretch>
            <a:fillRect/>
          </a:stretch>
        </p:blipFill>
        <p:spPr>
          <a:xfrm>
            <a:off x="521375" y="943213"/>
            <a:ext cx="6239024" cy="4971574"/>
          </a:xfrm>
          <a:prstGeom prst="rect">
            <a:avLst/>
          </a:prstGeom>
          <a:noFill/>
          <a:ln>
            <a:noFill/>
          </a:ln>
        </p:spPr>
      </p:pic>
      <p:pic>
        <p:nvPicPr>
          <p:cNvPr id="1359" name="Google Shape;1359;p180"/>
          <p:cNvPicPr preferRelativeResize="0"/>
          <p:nvPr/>
        </p:nvPicPr>
        <p:blipFill>
          <a:blip r:embed="rId5">
            <a:alphaModFix/>
          </a:blip>
          <a:stretch>
            <a:fillRect/>
          </a:stretch>
        </p:blipFill>
        <p:spPr>
          <a:xfrm>
            <a:off x="8037125" y="1261825"/>
            <a:ext cx="941050" cy="9410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Google Shape;1365;p181"/>
          <p:cNvPicPr preferRelativeResize="0"/>
          <p:nvPr/>
        </p:nvPicPr>
        <p:blipFill>
          <a:blip r:embed="rId3">
            <a:alphaModFix/>
          </a:blip>
          <a:stretch>
            <a:fillRect/>
          </a:stretch>
        </p:blipFill>
        <p:spPr>
          <a:xfrm>
            <a:off x="6598300" y="147050"/>
            <a:ext cx="1765075" cy="1813725"/>
          </a:xfrm>
          <a:prstGeom prst="rect">
            <a:avLst/>
          </a:prstGeom>
          <a:noFill/>
          <a:ln>
            <a:noFill/>
          </a:ln>
        </p:spPr>
      </p:pic>
      <p:pic>
        <p:nvPicPr>
          <p:cNvPr id="1366" name="Google Shape;1366;p181"/>
          <p:cNvPicPr preferRelativeResize="0"/>
          <p:nvPr/>
        </p:nvPicPr>
        <p:blipFill>
          <a:blip r:embed="rId4">
            <a:alphaModFix/>
          </a:blip>
          <a:stretch>
            <a:fillRect/>
          </a:stretch>
        </p:blipFill>
        <p:spPr>
          <a:xfrm>
            <a:off x="1257775" y="543251"/>
            <a:ext cx="4262926" cy="5683901"/>
          </a:xfrm>
          <a:prstGeom prst="rect">
            <a:avLst/>
          </a:prstGeom>
          <a:noFill/>
          <a:ln>
            <a:noFill/>
          </a:ln>
        </p:spPr>
      </p:pic>
      <p:pic>
        <p:nvPicPr>
          <p:cNvPr id="1367" name="Google Shape;1367;p181"/>
          <p:cNvPicPr preferRelativeResize="0"/>
          <p:nvPr/>
        </p:nvPicPr>
        <p:blipFill>
          <a:blip r:embed="rId5">
            <a:alphaModFix/>
          </a:blip>
          <a:stretch>
            <a:fillRect/>
          </a:stretch>
        </p:blipFill>
        <p:spPr>
          <a:xfrm>
            <a:off x="7704050" y="1376375"/>
            <a:ext cx="956900" cy="9569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182"/>
          <p:cNvSpPr>
            <a:spLocks noGrp="1"/>
          </p:cNvSpPr>
          <p:nvPr>
            <p:ph type="chart" idx="2"/>
          </p:nvPr>
        </p:nvSpPr>
        <p:spPr>
          <a:xfrm>
            <a:off x="304800" y="3126775"/>
            <a:ext cx="8534400" cy="33558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latin typeface="Lucida Sans"/>
                <a:ea typeface="Lucida Sans"/>
                <a:cs typeface="Lucida Sans"/>
                <a:sym typeface="Lucida Sans"/>
              </a:rPr>
              <a:t>From…  “1 is always at the end of the number line”</a:t>
            </a:r>
            <a:endParaRPr>
              <a:latin typeface="Lucida Sans"/>
              <a:ea typeface="Lucida Sans"/>
              <a:cs typeface="Lucida Sans"/>
              <a:sym typeface="Lucida Sans"/>
            </a:endParaRPr>
          </a:p>
          <a:p>
            <a:pPr marL="0" lvl="0" indent="0" algn="l" rtl="0">
              <a:spcBef>
                <a:spcPts val="440"/>
              </a:spcBef>
              <a:spcAft>
                <a:spcPts val="0"/>
              </a:spcAft>
              <a:buNone/>
            </a:pPr>
            <a:endParaRPr sz="1200">
              <a:latin typeface="Lucida Sans"/>
              <a:ea typeface="Lucida Sans"/>
              <a:cs typeface="Lucida Sans"/>
              <a:sym typeface="Lucida Sans"/>
            </a:endParaRPr>
          </a:p>
          <a:p>
            <a:pPr marL="0" lvl="0" indent="0" algn="l" rtl="0">
              <a:spcBef>
                <a:spcPts val="440"/>
              </a:spcBef>
              <a:spcAft>
                <a:spcPts val="0"/>
              </a:spcAft>
              <a:buNone/>
            </a:pPr>
            <a:r>
              <a:rPr lang="en-US">
                <a:latin typeface="Lucida Sans"/>
                <a:ea typeface="Lucida Sans"/>
                <a:cs typeface="Lucida Sans"/>
                <a:sym typeface="Lucida Sans"/>
              </a:rPr>
              <a:t>To... using reasoning to place 1 on the number line.</a:t>
            </a:r>
            <a:endParaRPr>
              <a:latin typeface="Lucida Sans"/>
              <a:ea typeface="Lucida Sans"/>
              <a:cs typeface="Lucida Sans"/>
              <a:sym typeface="Lucida Sans"/>
            </a:endParaRPr>
          </a:p>
          <a:p>
            <a:pPr marL="457200" lvl="0" indent="-368300" algn="l" rtl="0">
              <a:spcBef>
                <a:spcPts val="440"/>
              </a:spcBef>
              <a:spcAft>
                <a:spcPts val="0"/>
              </a:spcAft>
              <a:buSzPts val="2200"/>
              <a:buFont typeface="Lucida Sans"/>
              <a:buChar char="●"/>
            </a:pPr>
            <a:r>
              <a:rPr lang="en-US">
                <a:latin typeface="Lucida Sans"/>
                <a:ea typeface="Lucida Sans"/>
                <a:cs typeface="Lucida Sans"/>
                <a:sym typeface="Lucida Sans"/>
              </a:rPr>
              <a:t>“</a:t>
            </a:r>
            <a:r>
              <a:rPr lang="en-US" i="1">
                <a:latin typeface="Lucida Sans"/>
                <a:ea typeface="Lucida Sans"/>
                <a:cs typeface="Lucida Sans"/>
                <a:sym typeface="Lucida Sans"/>
              </a:rPr>
              <a:t>5/3 is greater than 1 because 3/3 is one whole and then 2/3 more is 5/3</a:t>
            </a:r>
            <a:r>
              <a:rPr lang="en-US">
                <a:latin typeface="Lucida Sans"/>
                <a:ea typeface="Lucida Sans"/>
                <a:cs typeface="Lucida Sans"/>
                <a:sym typeface="Lucida Sans"/>
              </a:rPr>
              <a:t>” </a:t>
            </a:r>
            <a:endParaRPr>
              <a:latin typeface="Lucida Sans"/>
              <a:ea typeface="Lucida Sans"/>
              <a:cs typeface="Lucida Sans"/>
              <a:sym typeface="Lucida Sans"/>
            </a:endParaRPr>
          </a:p>
          <a:p>
            <a:pPr marL="457200" lvl="0" indent="-368300" algn="l" rtl="0">
              <a:spcBef>
                <a:spcPts val="0"/>
              </a:spcBef>
              <a:spcAft>
                <a:spcPts val="0"/>
              </a:spcAft>
              <a:buSzPts val="2200"/>
              <a:buFont typeface="Lucida Sans"/>
              <a:buChar char="●"/>
            </a:pPr>
            <a:r>
              <a:rPr lang="en-US">
                <a:latin typeface="Lucida Sans"/>
                <a:ea typeface="Lucida Sans"/>
                <a:cs typeface="Lucida Sans"/>
                <a:sym typeface="Lucida Sans"/>
              </a:rPr>
              <a:t>“</a:t>
            </a:r>
            <a:r>
              <a:rPr lang="en-US" i="1">
                <a:latin typeface="Lucida Sans"/>
                <a:ea typeface="Lucida Sans"/>
                <a:cs typeface="Lucida Sans"/>
                <a:sym typeface="Lucida Sans"/>
              </a:rPr>
              <a:t>I found 1/3, then ⅔ came after that, then at 3/3, I put 1 there…”</a:t>
            </a:r>
            <a:r>
              <a:rPr lang="en-US">
                <a:latin typeface="Lucida Sans"/>
                <a:ea typeface="Lucida Sans"/>
                <a:cs typeface="Lucida Sans"/>
                <a:sym typeface="Lucida Sans"/>
              </a:rPr>
              <a:t> - </a:t>
            </a:r>
            <a:endParaRPr>
              <a:latin typeface="Lucida Sans"/>
              <a:ea typeface="Lucida Sans"/>
              <a:cs typeface="Lucida Sans"/>
              <a:sym typeface="Lucida Sans"/>
            </a:endParaRPr>
          </a:p>
          <a:p>
            <a:pPr marL="457200" lvl="0" indent="-368300" algn="l" rtl="0">
              <a:spcBef>
                <a:spcPts val="0"/>
              </a:spcBef>
              <a:spcAft>
                <a:spcPts val="0"/>
              </a:spcAft>
              <a:buSzPts val="2200"/>
              <a:buFont typeface="Lucida Sans"/>
              <a:buChar char="●"/>
            </a:pPr>
            <a:r>
              <a:rPr lang="en-US">
                <a:latin typeface="Lucida Sans"/>
                <a:ea typeface="Lucida Sans"/>
                <a:cs typeface="Lucida Sans"/>
                <a:sym typeface="Lucida Sans"/>
              </a:rPr>
              <a:t>“</a:t>
            </a:r>
            <a:r>
              <a:rPr lang="en-US" i="1">
                <a:latin typeface="Lucida Sans"/>
                <a:ea typeface="Lucida Sans"/>
                <a:cs typeface="Lucida Sans"/>
                <a:sym typeface="Lucida Sans"/>
              </a:rPr>
              <a:t>The 5/3 gave me a huge clue.  I looked at 5/3 and the 1 and so I moved the 1 a little bit”</a:t>
            </a:r>
            <a:endParaRPr i="1">
              <a:latin typeface="Lucida Sans"/>
              <a:ea typeface="Lucida Sans"/>
              <a:cs typeface="Lucida Sans"/>
              <a:sym typeface="Lucida Sans"/>
            </a:endParaRPr>
          </a:p>
          <a:p>
            <a:pPr marL="0" lvl="0" indent="0" algn="l" rtl="0">
              <a:spcBef>
                <a:spcPts val="440"/>
              </a:spcBef>
              <a:spcAft>
                <a:spcPts val="0"/>
              </a:spcAft>
              <a:buNone/>
            </a:pPr>
            <a:endParaRPr>
              <a:latin typeface="Lucida Sans"/>
              <a:ea typeface="Lucida Sans"/>
              <a:cs typeface="Lucida Sans"/>
              <a:sym typeface="Lucida Sans"/>
            </a:endParaRPr>
          </a:p>
        </p:txBody>
      </p:sp>
      <p:sp>
        <p:nvSpPr>
          <p:cNvPr id="1374" name="Google Shape;1374;p182"/>
          <p:cNvSpPr txBox="1">
            <a:spLocks noGrp="1"/>
          </p:cNvSpPr>
          <p:nvPr>
            <p:ph type="title"/>
          </p:nvPr>
        </p:nvSpPr>
        <p:spPr>
          <a:xfrm>
            <a:off x="304800" y="46038"/>
            <a:ext cx="8534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latin typeface="Lucida Sans"/>
                <a:ea typeface="Lucida Sans"/>
                <a:cs typeface="Lucida Sans"/>
                <a:sym typeface="Lucida Sans"/>
              </a:rPr>
              <a:t>Student Growth</a:t>
            </a:r>
            <a:endParaRPr sz="2800">
              <a:latin typeface="Lucida Sans"/>
              <a:ea typeface="Lucida Sans"/>
              <a:cs typeface="Lucida Sans"/>
              <a:sym typeface="Lucida Sans"/>
            </a:endParaRPr>
          </a:p>
        </p:txBody>
      </p:sp>
      <p:pic>
        <p:nvPicPr>
          <p:cNvPr id="1375" name="Google Shape;1375;p182"/>
          <p:cNvPicPr preferRelativeResize="0"/>
          <p:nvPr/>
        </p:nvPicPr>
        <p:blipFill>
          <a:blip r:embed="rId3">
            <a:alphaModFix/>
          </a:blip>
          <a:stretch>
            <a:fillRect/>
          </a:stretch>
        </p:blipFill>
        <p:spPr>
          <a:xfrm>
            <a:off x="2038000" y="1405950"/>
            <a:ext cx="4731374" cy="1533175"/>
          </a:xfrm>
          <a:prstGeom prst="rect">
            <a:avLst/>
          </a:prstGeom>
          <a:noFill/>
          <a:ln>
            <a:noFill/>
          </a:ln>
          <a:effectLst>
            <a:outerShdw blurRad="342900" dist="104775" dir="5400000" algn="bl" rotWithShape="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183"/>
          <p:cNvSpPr>
            <a:spLocks noGrp="1"/>
          </p:cNvSpPr>
          <p:nvPr>
            <p:ph type="chart" idx="2"/>
          </p:nvPr>
        </p:nvSpPr>
        <p:spPr>
          <a:xfrm>
            <a:off x="304800" y="2815050"/>
            <a:ext cx="8534400" cy="3743700"/>
          </a:xfrm>
          <a:prstGeom prst="rect">
            <a:avLst/>
          </a:prstGeom>
        </p:spPr>
        <p:txBody>
          <a:bodyPr spcFirstLastPara="1" wrap="square" lIns="91425" tIns="91425" rIns="91425" bIns="91425" anchor="t" anchorCtr="0">
            <a:noAutofit/>
          </a:bodyPr>
          <a:lstStyle/>
          <a:p>
            <a:pPr marL="0" lvl="0" indent="0" algn="l" rtl="0">
              <a:spcBef>
                <a:spcPts val="440"/>
              </a:spcBef>
              <a:spcAft>
                <a:spcPts val="0"/>
              </a:spcAft>
              <a:buNone/>
            </a:pPr>
            <a:r>
              <a:rPr lang="en-US">
                <a:latin typeface="Lucida Sans"/>
                <a:ea typeface="Lucida Sans"/>
                <a:cs typeface="Lucida Sans"/>
                <a:sym typeface="Lucida Sans"/>
              </a:rPr>
              <a:t>From… “</a:t>
            </a:r>
            <a:r>
              <a:rPr lang="en-US" i="1">
                <a:latin typeface="Lucida Sans"/>
                <a:ea typeface="Lucida Sans"/>
                <a:cs typeface="Lucida Sans"/>
                <a:sym typeface="Lucida Sans"/>
              </a:rPr>
              <a:t>No</a:t>
            </a:r>
            <a:r>
              <a:rPr lang="en-US">
                <a:latin typeface="Lucida Sans"/>
                <a:ea typeface="Lucida Sans"/>
                <a:cs typeface="Lucida Sans"/>
                <a:sym typeface="Lucida Sans"/>
              </a:rPr>
              <a:t>” or “</a:t>
            </a:r>
            <a:r>
              <a:rPr lang="en-US" i="1">
                <a:latin typeface="Lucida Sans"/>
                <a:ea typeface="Lucida Sans"/>
                <a:cs typeface="Lucida Sans"/>
                <a:sym typeface="Lucida Sans"/>
              </a:rPr>
              <a:t>Yes, because it has numbers in it</a:t>
            </a:r>
            <a:r>
              <a:rPr lang="en-US">
                <a:latin typeface="Lucida Sans"/>
                <a:ea typeface="Lucida Sans"/>
                <a:cs typeface="Lucida Sans"/>
                <a:sym typeface="Lucida Sans"/>
              </a:rPr>
              <a:t>” </a:t>
            </a:r>
            <a:endParaRPr>
              <a:latin typeface="Lucida Sans"/>
              <a:ea typeface="Lucida Sans"/>
              <a:cs typeface="Lucida Sans"/>
              <a:sym typeface="Lucida Sans"/>
            </a:endParaRPr>
          </a:p>
          <a:p>
            <a:pPr marL="0" lvl="0" indent="0" algn="l" rtl="0">
              <a:spcBef>
                <a:spcPts val="440"/>
              </a:spcBef>
              <a:spcAft>
                <a:spcPts val="0"/>
              </a:spcAft>
              <a:buNone/>
            </a:pPr>
            <a:endParaRPr sz="1200">
              <a:latin typeface="Lucida Sans"/>
              <a:ea typeface="Lucida Sans"/>
              <a:cs typeface="Lucida Sans"/>
              <a:sym typeface="Lucida Sans"/>
            </a:endParaRPr>
          </a:p>
          <a:p>
            <a:pPr marL="0" lvl="0" indent="0" algn="l" rtl="0">
              <a:spcBef>
                <a:spcPts val="440"/>
              </a:spcBef>
              <a:spcAft>
                <a:spcPts val="0"/>
              </a:spcAft>
              <a:buNone/>
            </a:pPr>
            <a:r>
              <a:rPr lang="en-US">
                <a:latin typeface="Lucida Sans"/>
                <a:ea typeface="Lucida Sans"/>
                <a:cs typeface="Lucida Sans"/>
                <a:sym typeface="Lucida Sans"/>
              </a:rPr>
              <a:t>To... </a:t>
            </a:r>
            <a:endParaRPr>
              <a:latin typeface="Lucida Sans"/>
              <a:ea typeface="Lucida Sans"/>
              <a:cs typeface="Lucida Sans"/>
              <a:sym typeface="Lucida Sans"/>
            </a:endParaRPr>
          </a:p>
          <a:p>
            <a:pPr marL="457200" lvl="0" indent="-368300" algn="l" rtl="0">
              <a:spcBef>
                <a:spcPts val="440"/>
              </a:spcBef>
              <a:spcAft>
                <a:spcPts val="0"/>
              </a:spcAft>
              <a:buSzPts val="2200"/>
              <a:buFont typeface="Lucida Sans"/>
              <a:buChar char="●"/>
            </a:pPr>
            <a:r>
              <a:rPr lang="en-US">
                <a:latin typeface="Lucida Sans"/>
                <a:ea typeface="Lucida Sans"/>
                <a:cs typeface="Lucida Sans"/>
                <a:sym typeface="Lucida Sans"/>
              </a:rPr>
              <a:t>explanations that included attributes of numbers, applying whole number knowledge to fractions</a:t>
            </a:r>
            <a:endParaRPr>
              <a:latin typeface="Lucida Sans"/>
              <a:ea typeface="Lucida Sans"/>
              <a:cs typeface="Lucida Sans"/>
              <a:sym typeface="Lucida Sans"/>
            </a:endParaRPr>
          </a:p>
          <a:p>
            <a:pPr marL="457200" lvl="0" indent="-368300" algn="l" rtl="0">
              <a:spcBef>
                <a:spcPts val="0"/>
              </a:spcBef>
              <a:spcAft>
                <a:spcPts val="0"/>
              </a:spcAft>
              <a:buSzPts val="2200"/>
              <a:buFont typeface="Lucida Sans"/>
              <a:buChar char="●"/>
            </a:pPr>
            <a:r>
              <a:rPr lang="en-US">
                <a:latin typeface="Lucida Sans"/>
                <a:ea typeface="Lucida Sans"/>
                <a:cs typeface="Lucida Sans"/>
                <a:sym typeface="Lucida Sans"/>
              </a:rPr>
              <a:t>use of discipline specific language (subtract, calculate, equation, numerator, denominator, number line)</a:t>
            </a:r>
            <a:endParaRPr>
              <a:latin typeface="Lucida Sans"/>
              <a:ea typeface="Lucida Sans"/>
              <a:cs typeface="Lucida Sans"/>
              <a:sym typeface="Lucida Sans"/>
            </a:endParaRPr>
          </a:p>
          <a:p>
            <a:pPr marL="457200" lvl="0" indent="-368300" algn="l" rtl="0">
              <a:spcBef>
                <a:spcPts val="0"/>
              </a:spcBef>
              <a:spcAft>
                <a:spcPts val="0"/>
              </a:spcAft>
              <a:buSzPts val="2200"/>
              <a:buFont typeface="Lucida Sans"/>
              <a:buChar char="●"/>
            </a:pPr>
            <a:r>
              <a:rPr lang="en-US">
                <a:latin typeface="Lucida Sans"/>
                <a:ea typeface="Lucida Sans"/>
                <a:cs typeface="Lucida Sans"/>
                <a:sym typeface="Lucida Sans"/>
              </a:rPr>
              <a:t>explanation that included examples…”</a:t>
            </a:r>
            <a:r>
              <a:rPr lang="en-US" i="1">
                <a:latin typeface="Lucida Sans"/>
                <a:ea typeface="Lucida Sans"/>
                <a:cs typeface="Lucida Sans"/>
                <a:sym typeface="Lucida Sans"/>
              </a:rPr>
              <a:t>Say I’m using ½, it has 1 on top which is the numerator and 2 on the bottom which is the denominator…”</a:t>
            </a:r>
            <a:endParaRPr i="1">
              <a:latin typeface="Lucida Sans"/>
              <a:ea typeface="Lucida Sans"/>
              <a:cs typeface="Lucida Sans"/>
              <a:sym typeface="Lucida Sans"/>
            </a:endParaRPr>
          </a:p>
        </p:txBody>
      </p:sp>
      <p:sp>
        <p:nvSpPr>
          <p:cNvPr id="1382" name="Google Shape;1382;p183"/>
          <p:cNvSpPr txBox="1">
            <a:spLocks noGrp="1"/>
          </p:cNvSpPr>
          <p:nvPr>
            <p:ph type="title"/>
          </p:nvPr>
        </p:nvSpPr>
        <p:spPr>
          <a:xfrm>
            <a:off x="304800" y="198438"/>
            <a:ext cx="85344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latin typeface="Lucida Sans"/>
                <a:ea typeface="Lucida Sans"/>
                <a:cs typeface="Lucida Sans"/>
                <a:sym typeface="Lucida Sans"/>
              </a:rPr>
              <a:t>Student Growth</a:t>
            </a:r>
            <a:endParaRPr sz="2800">
              <a:latin typeface="Lucida Sans"/>
              <a:ea typeface="Lucida Sans"/>
              <a:cs typeface="Lucida Sans"/>
              <a:sym typeface="Lucida Sans"/>
            </a:endParaRPr>
          </a:p>
        </p:txBody>
      </p:sp>
      <p:pic>
        <p:nvPicPr>
          <p:cNvPr id="1383" name="Google Shape;1383;p183"/>
          <p:cNvPicPr preferRelativeResize="0"/>
          <p:nvPr/>
        </p:nvPicPr>
        <p:blipFill>
          <a:blip r:embed="rId3">
            <a:alphaModFix/>
          </a:blip>
          <a:stretch>
            <a:fillRect/>
          </a:stretch>
        </p:blipFill>
        <p:spPr>
          <a:xfrm>
            <a:off x="1495475" y="1496777"/>
            <a:ext cx="5541874" cy="1143000"/>
          </a:xfrm>
          <a:prstGeom prst="rect">
            <a:avLst/>
          </a:prstGeom>
          <a:noFill/>
          <a:ln>
            <a:noFill/>
          </a:ln>
          <a:effectLst>
            <a:outerShdw blurRad="257175" dist="9525" dir="5400000" algn="bl" rotWithShape="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p184"/>
          <p:cNvSpPr txBox="1">
            <a:spLocks noGrp="1"/>
          </p:cNvSpPr>
          <p:nvPr>
            <p:ph type="title"/>
          </p:nvPr>
        </p:nvSpPr>
        <p:spPr>
          <a:xfrm>
            <a:off x="304800" y="274638"/>
            <a:ext cx="85599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Student Quotes:  How did you feel about fraction lab?</a:t>
            </a:r>
            <a:endParaRPr/>
          </a:p>
        </p:txBody>
      </p:sp>
      <p:sp>
        <p:nvSpPr>
          <p:cNvPr id="1390" name="Google Shape;1390;p184"/>
          <p:cNvSpPr/>
          <p:nvPr/>
        </p:nvSpPr>
        <p:spPr>
          <a:xfrm>
            <a:off x="681325" y="1331750"/>
            <a:ext cx="3213300" cy="2585100"/>
          </a:xfrm>
          <a:prstGeom prst="wedgeRoundRectCallout">
            <a:avLst>
              <a:gd name="adj1" fmla="val -20833"/>
              <a:gd name="adj2" fmla="val 62500"/>
              <a:gd name="adj3" fmla="val 0"/>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900">
                <a:solidFill>
                  <a:schemeClr val="lt1"/>
                </a:solidFill>
                <a:latin typeface="Comic Sans MS"/>
                <a:ea typeface="Comic Sans MS"/>
                <a:cs typeface="Comic Sans MS"/>
                <a:sym typeface="Comic Sans MS"/>
              </a:rPr>
              <a:t>Fraction lab really helped me. Before I came here I wasn’t really that good at fractions. This really helped me. It was really fun and I don’t want to leave!</a:t>
            </a:r>
            <a:r>
              <a:rPr lang="en-US" sz="1800">
                <a:solidFill>
                  <a:schemeClr val="lt1"/>
                </a:solidFill>
                <a:latin typeface="Comic Sans MS"/>
                <a:ea typeface="Comic Sans MS"/>
                <a:cs typeface="Comic Sans MS"/>
                <a:sym typeface="Comic Sans MS"/>
              </a:rPr>
              <a:t>                   </a:t>
            </a:r>
            <a:endParaRPr sz="1800">
              <a:solidFill>
                <a:schemeClr val="lt1"/>
              </a:solidFill>
              <a:latin typeface="Comic Sans MS"/>
              <a:ea typeface="Comic Sans MS"/>
              <a:cs typeface="Comic Sans MS"/>
              <a:sym typeface="Comic Sans MS"/>
            </a:endParaRPr>
          </a:p>
        </p:txBody>
      </p:sp>
      <p:sp>
        <p:nvSpPr>
          <p:cNvPr id="1391" name="Google Shape;1391;p184"/>
          <p:cNvSpPr/>
          <p:nvPr/>
        </p:nvSpPr>
        <p:spPr>
          <a:xfrm>
            <a:off x="5183350" y="1265250"/>
            <a:ext cx="3375600" cy="2419500"/>
          </a:xfrm>
          <a:prstGeom prst="wedgeRoundRectCallout">
            <a:avLst>
              <a:gd name="adj1" fmla="val -20141"/>
              <a:gd name="adj2" fmla="val 62451"/>
              <a:gd name="adj3" fmla="val 0"/>
            </a:avLst>
          </a:prstGeom>
          <a:solidFill>
            <a:schemeClr val="accent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2000">
                <a:solidFill>
                  <a:schemeClr val="lt1"/>
                </a:solidFill>
                <a:latin typeface="Comic Sans MS"/>
                <a:ea typeface="Comic Sans MS"/>
                <a:cs typeface="Comic Sans MS"/>
                <a:sym typeface="Comic Sans MS"/>
              </a:rPr>
              <a:t>I got to learn new things (at fraction lab).  It made me understand fractions more. I got to learn fun games while I actually learned fractions.</a:t>
            </a:r>
            <a:r>
              <a:rPr lang="en-US" sz="1800">
                <a:solidFill>
                  <a:schemeClr val="lt1"/>
                </a:solidFill>
                <a:latin typeface="Comic Sans MS"/>
                <a:ea typeface="Comic Sans MS"/>
                <a:cs typeface="Comic Sans MS"/>
                <a:sym typeface="Comic Sans MS"/>
              </a:rPr>
              <a:t>		     </a:t>
            </a:r>
            <a:endParaRPr sz="1800">
              <a:solidFill>
                <a:schemeClr val="lt1"/>
              </a:solidFill>
              <a:latin typeface="Comic Sans MS"/>
              <a:ea typeface="Comic Sans MS"/>
              <a:cs typeface="Comic Sans MS"/>
              <a:sym typeface="Comic Sans MS"/>
            </a:endParaRPr>
          </a:p>
        </p:txBody>
      </p:sp>
      <p:sp>
        <p:nvSpPr>
          <p:cNvPr id="1392" name="Google Shape;1392;p184"/>
          <p:cNvSpPr/>
          <p:nvPr/>
        </p:nvSpPr>
        <p:spPr>
          <a:xfrm>
            <a:off x="3086525" y="4147625"/>
            <a:ext cx="4541400" cy="2280900"/>
          </a:xfrm>
          <a:prstGeom prst="wedgeRoundRectCallout">
            <a:avLst>
              <a:gd name="adj1" fmla="val -20833"/>
              <a:gd name="adj2" fmla="val 62500"/>
              <a:gd name="adj3" fmla="val 0"/>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900">
                <a:solidFill>
                  <a:schemeClr val="lt1"/>
                </a:solidFill>
                <a:latin typeface="Comic Sans MS"/>
                <a:ea typeface="Comic Sans MS"/>
                <a:cs typeface="Comic Sans MS"/>
                <a:sym typeface="Comic Sans MS"/>
              </a:rPr>
              <a:t>I felt good about fraction lab. The first day I went there I was shy. I didn’t really know the stuff I learned before.  When school was over I didn’t know things about fractions. Now that I went to fraction lab, I do!  </a:t>
            </a:r>
            <a:r>
              <a:rPr lang="en-US" sz="1800">
                <a:solidFill>
                  <a:schemeClr val="lt1"/>
                </a:solidFill>
                <a:latin typeface="Comic Sans MS"/>
                <a:ea typeface="Comic Sans MS"/>
                <a:cs typeface="Comic Sans MS"/>
                <a:sym typeface="Comic Sans MS"/>
              </a:rPr>
              <a:t>           </a:t>
            </a:r>
            <a:endParaRPr sz="1800">
              <a:solidFill>
                <a:schemeClr val="lt1"/>
              </a:solidFill>
              <a:latin typeface="Comic Sans MS"/>
              <a:ea typeface="Comic Sans MS"/>
              <a:cs typeface="Comic Sans MS"/>
              <a:sym typeface="Comic Sans M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97"/>
        <p:cNvGrpSpPr/>
        <p:nvPr/>
      </p:nvGrpSpPr>
      <p:grpSpPr>
        <a:xfrm>
          <a:off x="0" y="0"/>
          <a:ext cx="0" cy="0"/>
          <a:chOff x="0" y="0"/>
          <a:chExt cx="0" cy="0"/>
        </a:xfrm>
      </p:grpSpPr>
      <p:sp>
        <p:nvSpPr>
          <p:cNvPr id="1398" name="Google Shape;1398;p185"/>
          <p:cNvSpPr txBox="1">
            <a:spLocks noGrp="1"/>
          </p:cNvSpPr>
          <p:nvPr>
            <p:ph type="title"/>
          </p:nvPr>
        </p:nvSpPr>
        <p:spPr>
          <a:xfrm>
            <a:off x="304800" y="274655"/>
            <a:ext cx="8559900" cy="1665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Teacher Quotes: How are you thinking differently about</a:t>
            </a:r>
            <a:endParaRPr/>
          </a:p>
          <a:p>
            <a:pPr marL="0" lvl="0" indent="0" algn="l" rtl="0">
              <a:spcBef>
                <a:spcPts val="0"/>
              </a:spcBef>
              <a:spcAft>
                <a:spcPts val="0"/>
              </a:spcAft>
              <a:buClr>
                <a:schemeClr val="dk1"/>
              </a:buClr>
              <a:buSzPts val="1100"/>
              <a:buFont typeface="Arial"/>
              <a:buNone/>
            </a:pPr>
            <a:r>
              <a:rPr lang="en-US"/>
              <a:t>your teaching practice? What part of this experience contributed to that change in thinking?</a:t>
            </a:r>
            <a:endParaRPr/>
          </a:p>
          <a:p>
            <a:pPr marL="0" lvl="0" indent="0" algn="l" rtl="0">
              <a:spcBef>
                <a:spcPts val="0"/>
              </a:spcBef>
              <a:spcAft>
                <a:spcPts val="0"/>
              </a:spcAft>
              <a:buNone/>
            </a:pPr>
            <a:endParaRPr/>
          </a:p>
        </p:txBody>
      </p:sp>
      <p:sp>
        <p:nvSpPr>
          <p:cNvPr id="1399" name="Google Shape;1399;p185"/>
          <p:cNvSpPr/>
          <p:nvPr/>
        </p:nvSpPr>
        <p:spPr>
          <a:xfrm rot="-213659">
            <a:off x="562511" y="1811153"/>
            <a:ext cx="4192495" cy="1821533"/>
          </a:xfrm>
          <a:prstGeom prst="wedgeRoundRectCallout">
            <a:avLst>
              <a:gd name="adj1" fmla="val -19890"/>
              <a:gd name="adj2" fmla="val 73710"/>
              <a:gd name="adj3" fmla="val 0"/>
            </a:avLst>
          </a:prstGeom>
          <a:solidFill>
            <a:srgbClr val="16B1C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700">
                <a:solidFill>
                  <a:srgbClr val="FFFFFF"/>
                </a:solidFill>
                <a:latin typeface="Bree Serif"/>
                <a:ea typeface="Bree Serif"/>
                <a:cs typeface="Bree Serif"/>
                <a:sym typeface="Bree Serif"/>
              </a:rPr>
              <a:t>The way in which I structure my lessons to position students competently. I loved watching the way that students grew when they were given opportunities to share their great ideas.</a:t>
            </a:r>
            <a:endParaRPr sz="1700">
              <a:solidFill>
                <a:srgbClr val="FFFFFF"/>
              </a:solidFill>
              <a:latin typeface="Bree Serif"/>
              <a:ea typeface="Bree Serif"/>
              <a:cs typeface="Bree Serif"/>
              <a:sym typeface="Bree Serif"/>
            </a:endParaRPr>
          </a:p>
        </p:txBody>
      </p:sp>
      <p:sp>
        <p:nvSpPr>
          <p:cNvPr id="1400" name="Google Shape;1400;p185"/>
          <p:cNvSpPr/>
          <p:nvPr/>
        </p:nvSpPr>
        <p:spPr>
          <a:xfrm rot="317366">
            <a:off x="5069483" y="1429083"/>
            <a:ext cx="3866063" cy="2619683"/>
          </a:xfrm>
          <a:prstGeom prst="wedgeEllipseCallout">
            <a:avLst>
              <a:gd name="adj1" fmla="val 30403"/>
              <a:gd name="adj2" fmla="val 62976"/>
            </a:avLst>
          </a:prstGeom>
          <a:solidFill>
            <a:srgbClr val="B7564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2000">
                <a:solidFill>
                  <a:srgbClr val="FFFFFF"/>
                </a:solidFill>
                <a:latin typeface="Caveat Brush"/>
                <a:ea typeface="Caveat Brush"/>
                <a:cs typeface="Caveat Brush"/>
                <a:sym typeface="Caveat Brush"/>
              </a:rPr>
              <a:t>I’m going to try to shift my teaching practices in math away from direct instruction and into process that is more centered on student thinking and inquiry.</a:t>
            </a:r>
            <a:endParaRPr sz="1600"/>
          </a:p>
        </p:txBody>
      </p:sp>
      <p:sp>
        <p:nvSpPr>
          <p:cNvPr id="1401" name="Google Shape;1401;p185"/>
          <p:cNvSpPr/>
          <p:nvPr/>
        </p:nvSpPr>
        <p:spPr>
          <a:xfrm rot="212917" flipH="1">
            <a:off x="829181" y="4478301"/>
            <a:ext cx="7347889" cy="1536864"/>
          </a:xfrm>
          <a:prstGeom prst="wedgeRectCallout">
            <a:avLst>
              <a:gd name="adj1" fmla="val -6921"/>
              <a:gd name="adj2" fmla="val 79983"/>
            </a:avLst>
          </a:prstGeom>
          <a:solidFill>
            <a:srgbClr val="B29D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FFFFFF"/>
                </a:solidFill>
                <a:latin typeface="Comic Sans MS"/>
                <a:ea typeface="Comic Sans MS"/>
                <a:cs typeface="Comic Sans MS"/>
                <a:sym typeface="Comic Sans MS"/>
              </a:rPr>
              <a:t>I plan to use the learning norms to promote equity in learning. Accepting student thinking and understanding as it comes naturally and orienting their learning to to each other and the learning goals. I will refine my teaching practice by eliciting student understanding by posing questions and accepting their ideas as a pathway to their personal thinking.</a:t>
            </a:r>
            <a:endParaRPr sz="16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86"/>
          <p:cNvSpPr txBox="1">
            <a:spLocks noGrp="1"/>
          </p:cNvSpPr>
          <p:nvPr>
            <p:ph type="body" idx="1"/>
          </p:nvPr>
        </p:nvSpPr>
        <p:spPr>
          <a:xfrm>
            <a:off x="285750" y="484990"/>
            <a:ext cx="8572500" cy="45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Could this work...</a:t>
            </a:r>
            <a:endParaRPr/>
          </a:p>
          <a:p>
            <a:pPr marL="0" lvl="0" indent="457200" algn="l" rtl="0">
              <a:spcBef>
                <a:spcPts val="440"/>
              </a:spcBef>
              <a:spcAft>
                <a:spcPts val="0"/>
              </a:spcAft>
              <a:buNone/>
            </a:pPr>
            <a:endParaRPr/>
          </a:p>
          <a:p>
            <a:pPr marL="0" lvl="0" indent="457200" algn="l" rtl="0">
              <a:spcBef>
                <a:spcPts val="440"/>
              </a:spcBef>
              <a:spcAft>
                <a:spcPts val="0"/>
              </a:spcAft>
              <a:buNone/>
            </a:pPr>
            <a:r>
              <a:rPr lang="en-US"/>
              <a:t>with other grade levels… </a:t>
            </a:r>
            <a:endParaRPr/>
          </a:p>
          <a:p>
            <a:pPr marL="0" lvl="0" indent="0" algn="l" rtl="0">
              <a:spcBef>
                <a:spcPts val="440"/>
              </a:spcBef>
              <a:spcAft>
                <a:spcPts val="0"/>
              </a:spcAft>
              <a:buNone/>
            </a:pPr>
            <a:endParaRPr/>
          </a:p>
          <a:p>
            <a:pPr marL="0" lvl="0" indent="457200" algn="l" rtl="0">
              <a:spcBef>
                <a:spcPts val="440"/>
              </a:spcBef>
              <a:spcAft>
                <a:spcPts val="0"/>
              </a:spcAft>
              <a:buNone/>
            </a:pPr>
            <a:r>
              <a:rPr lang="en-US"/>
              <a:t>with other content areas...</a:t>
            </a:r>
            <a:endParaRPr/>
          </a:p>
          <a:p>
            <a:pPr marL="0" lvl="0" indent="0" algn="l" rtl="0">
              <a:spcBef>
                <a:spcPts val="440"/>
              </a:spcBef>
              <a:spcAft>
                <a:spcPts val="0"/>
              </a:spcAft>
              <a:buNone/>
            </a:pPr>
            <a:endParaRPr/>
          </a:p>
          <a:p>
            <a:pPr marL="914400" lvl="0" indent="0" algn="l" rtl="0">
              <a:spcBef>
                <a:spcPts val="440"/>
              </a:spcBef>
              <a:spcAft>
                <a:spcPts val="0"/>
              </a:spcAft>
              <a:buNone/>
            </a:pPr>
            <a:r>
              <a:rPr lang="en-US"/>
              <a:t>to improve enactment of ambitious and equitable teaching practices?</a:t>
            </a:r>
            <a:endParaRPr/>
          </a:p>
          <a:p>
            <a:pPr marL="0" lvl="0" indent="0" algn="l" rtl="0">
              <a:spcBef>
                <a:spcPts val="440"/>
              </a:spcBef>
              <a:spcAft>
                <a:spcPts val="0"/>
              </a:spcAft>
              <a:buNone/>
            </a:pPr>
            <a:endParaRPr/>
          </a:p>
        </p:txBody>
      </p:sp>
      <p:sp>
        <p:nvSpPr>
          <p:cNvPr id="1408" name="Google Shape;1408;p186"/>
          <p:cNvSpPr/>
          <p:nvPr/>
        </p:nvSpPr>
        <p:spPr>
          <a:xfrm>
            <a:off x="3155559" y="4228194"/>
            <a:ext cx="2832900" cy="2058600"/>
          </a:xfrm>
          <a:prstGeom prst="star12">
            <a:avLst>
              <a:gd name="adj" fmla="val 37500"/>
            </a:avLst>
          </a:prstGeom>
          <a:solidFill>
            <a:srgbClr val="16B1C5"/>
          </a:solidFill>
          <a:ln w="9525" cap="flat" cmpd="sng">
            <a:solidFill>
              <a:srgbClr val="16B1C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solidFill>
                  <a:srgbClr val="FFFFFF"/>
                </a:solidFill>
                <a:latin typeface="Gloria Hallelujah"/>
                <a:ea typeface="Gloria Hallelujah"/>
                <a:cs typeface="Gloria Hallelujah"/>
                <a:sym typeface="Gloria Hallelujah"/>
              </a:rPr>
              <a:t>Core Practices of Responsive Teaching</a:t>
            </a:r>
            <a:endParaRPr sz="1700"/>
          </a:p>
        </p:txBody>
      </p:sp>
      <p:sp>
        <p:nvSpPr>
          <p:cNvPr id="1409" name="Google Shape;1409;p186"/>
          <p:cNvSpPr/>
          <p:nvPr/>
        </p:nvSpPr>
        <p:spPr>
          <a:xfrm rot="-498281">
            <a:off x="295428" y="3756099"/>
            <a:ext cx="2631595" cy="2266006"/>
          </a:xfrm>
          <a:prstGeom prst="star12">
            <a:avLst>
              <a:gd name="adj" fmla="val 37500"/>
            </a:avLst>
          </a:prstGeom>
          <a:solidFill>
            <a:srgbClr val="B29D00"/>
          </a:solidFill>
          <a:ln w="9525" cap="flat" cmpd="sng">
            <a:solidFill>
              <a:srgbClr val="B29D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a:solidFill>
                  <a:srgbClr val="FFFFFF"/>
                </a:solidFill>
                <a:latin typeface="Caveat Brush"/>
                <a:ea typeface="Caveat Brush"/>
                <a:cs typeface="Caveat Brush"/>
                <a:sym typeface="Caveat Brush"/>
              </a:rPr>
              <a:t>Learning community norms</a:t>
            </a:r>
            <a:endParaRPr sz="2400">
              <a:solidFill>
                <a:srgbClr val="FFFFFF"/>
              </a:solidFill>
              <a:latin typeface="Caveat Brush"/>
              <a:ea typeface="Caveat Brush"/>
              <a:cs typeface="Caveat Brush"/>
              <a:sym typeface="Caveat Brush"/>
            </a:endParaRPr>
          </a:p>
        </p:txBody>
      </p:sp>
      <p:sp>
        <p:nvSpPr>
          <p:cNvPr id="1410" name="Google Shape;1410;p186"/>
          <p:cNvSpPr/>
          <p:nvPr/>
        </p:nvSpPr>
        <p:spPr>
          <a:xfrm rot="426552">
            <a:off x="4817423" y="194353"/>
            <a:ext cx="3774216" cy="2403793"/>
          </a:xfrm>
          <a:prstGeom prst="star12">
            <a:avLst>
              <a:gd name="adj" fmla="val 37500"/>
            </a:avLst>
          </a:prstGeom>
          <a:solidFill>
            <a:srgbClr val="B75640"/>
          </a:solidFill>
          <a:ln w="9525" cap="flat" cmpd="sng">
            <a:solidFill>
              <a:srgbClr val="B7564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200">
                <a:solidFill>
                  <a:srgbClr val="FFFFFF"/>
                </a:solidFill>
                <a:latin typeface="Shadows Into Light"/>
                <a:ea typeface="Shadows Into Light"/>
                <a:cs typeface="Shadows Into Light"/>
                <a:sym typeface="Shadows Into Light"/>
              </a:rPr>
              <a:t>Instructional routines to advance equitable practices</a:t>
            </a:r>
            <a:endParaRPr sz="2200">
              <a:solidFill>
                <a:srgbClr val="FFFFFF"/>
              </a:solidFill>
              <a:latin typeface="Shadows Into Light"/>
              <a:ea typeface="Shadows Into Light"/>
              <a:cs typeface="Shadows Into Light"/>
              <a:sym typeface="Shadows Into Light"/>
            </a:endParaRPr>
          </a:p>
        </p:txBody>
      </p:sp>
      <p:sp>
        <p:nvSpPr>
          <p:cNvPr id="1411" name="Google Shape;1411;p186"/>
          <p:cNvSpPr/>
          <p:nvPr/>
        </p:nvSpPr>
        <p:spPr>
          <a:xfrm rot="505042">
            <a:off x="6161510" y="3610374"/>
            <a:ext cx="2623258" cy="2557454"/>
          </a:xfrm>
          <a:prstGeom prst="star12">
            <a:avLst>
              <a:gd name="adj" fmla="val 37500"/>
            </a:avLst>
          </a:prstGeom>
          <a:solidFill>
            <a:srgbClr val="1C9963"/>
          </a:solidFill>
          <a:ln w="9525" cap="flat" cmpd="sng">
            <a:solidFill>
              <a:srgbClr val="1C996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700">
                <a:solidFill>
                  <a:srgbClr val="FFFFFF"/>
                </a:solidFill>
                <a:latin typeface="Comic Sans MS"/>
                <a:ea typeface="Comic Sans MS"/>
                <a:cs typeface="Comic Sans MS"/>
                <a:sym typeface="Comic Sans MS"/>
              </a:rPr>
              <a:t>Plan, rehearse, enact, reflect</a:t>
            </a:r>
            <a:endParaRPr sz="1700">
              <a:solidFill>
                <a:srgbClr val="FFFFFF"/>
              </a:solidFill>
              <a:latin typeface="Comic Sans MS"/>
              <a:ea typeface="Comic Sans MS"/>
              <a:cs typeface="Comic Sans MS"/>
              <a:sym typeface="Comic Sans M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p187"/>
          <p:cNvSpPr txBox="1">
            <a:spLocks noGrp="1"/>
          </p:cNvSpPr>
          <p:nvPr>
            <p:ph type="title"/>
          </p:nvPr>
        </p:nvSpPr>
        <p:spPr>
          <a:xfrm>
            <a:off x="216568" y="2587889"/>
            <a:ext cx="8620500" cy="1972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Survey</a:t>
            </a:r>
            <a:r>
              <a:rPr lang="en-US" sz="2800" b="0" i="0" u="none" strike="noStrike" cap="none">
                <a:solidFill>
                  <a:schemeClr val="lt1"/>
                </a:solidFill>
                <a:latin typeface="Lucida Sans"/>
                <a:ea typeface="Lucida Sans"/>
                <a:cs typeface="Lucida Sans"/>
                <a:sym typeface="Lucida Sans"/>
              </a:rPr>
              <a:t>: </a:t>
            </a:r>
            <a:endParaRPr sz="2800" b="0" i="0" u="none" strike="noStrike" cap="none">
              <a:solidFill>
                <a:schemeClr val="lt1"/>
              </a:solidFill>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endParaRPr>
              <a:latin typeface="Lucida Sans"/>
              <a:ea typeface="Lucida Sans"/>
              <a:cs typeface="Lucida Sans"/>
              <a:sym typeface="Lucida Sans"/>
            </a:endParaRPr>
          </a:p>
          <a:p>
            <a:pPr marL="0" marR="0" lvl="0" indent="0" algn="ctr" rtl="0">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What aspect(s) of this model would you like to try out or learn more about? Select all that apply.</a:t>
            </a:r>
            <a:endParaRPr sz="1200">
              <a:latin typeface="Lucida Sans"/>
              <a:ea typeface="Lucida Sans"/>
              <a:cs typeface="Lucida Sans"/>
              <a:sym typeface="Lucida Sans"/>
            </a:endParaRPr>
          </a:p>
        </p:txBody>
      </p:sp>
      <p:pic>
        <p:nvPicPr>
          <p:cNvPr id="1417" name="Google Shape;1417;p187"/>
          <p:cNvPicPr preferRelativeResize="0"/>
          <p:nvPr/>
        </p:nvPicPr>
        <p:blipFill>
          <a:blip r:embed="rId3">
            <a:alphaModFix/>
          </a:blip>
          <a:stretch>
            <a:fillRect/>
          </a:stretch>
        </p:blipFill>
        <p:spPr>
          <a:xfrm>
            <a:off x="3125875" y="2450875"/>
            <a:ext cx="581025" cy="5334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188"/>
          <p:cNvSpPr txBox="1">
            <a:spLocks noGrp="1"/>
          </p:cNvSpPr>
          <p:nvPr>
            <p:ph type="title"/>
          </p:nvPr>
        </p:nvSpPr>
        <p:spPr>
          <a:xfrm>
            <a:off x="140368" y="2829678"/>
            <a:ext cx="9079832"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600" b="0" i="0" u="none" strike="noStrike" cap="none">
                <a:solidFill>
                  <a:schemeClr val="lt1"/>
                </a:solidFill>
                <a:latin typeface="Lucida Sans"/>
                <a:ea typeface="Lucida Sans"/>
                <a:cs typeface="Lucida Sans"/>
                <a:sym typeface="Lucida Sans"/>
              </a:rPr>
              <a:t>Section 3: </a:t>
            </a:r>
            <a:r>
              <a:rPr lang="en-US" sz="2600">
                <a:latin typeface="Lucida Sans"/>
                <a:ea typeface="Lucida Sans"/>
                <a:cs typeface="Lucida Sans"/>
                <a:sym typeface="Lucida Sans"/>
              </a:rPr>
              <a:t>What is a model for implementing the routines in the classroom, including successes and challenges?</a:t>
            </a:r>
            <a:endParaRPr sz="2600" b="0" i="0" u="none" strike="noStrike" cap="none">
              <a:solidFill>
                <a:schemeClr val="lt1"/>
              </a:solidFill>
              <a:latin typeface="Lucida Sans"/>
              <a:ea typeface="Lucida Sans"/>
              <a:cs typeface="Lucida Sans"/>
              <a:sym typeface="Lucida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14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Learn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ore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bout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31" name="Google Shape;1031;p14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Contact Jennie Beltramini </a:t>
            </a:r>
            <a:r>
              <a:rPr lang="en-US" sz="1800" b="0" i="0" u="none" strike="noStrike" cap="none">
                <a:solidFill>
                  <a:srgbClr val="3F3F39"/>
                </a:solidFill>
                <a:latin typeface="Lucida Sans"/>
                <a:ea typeface="Lucida Sans"/>
                <a:cs typeface="Lucida Sans"/>
                <a:sym typeface="Lucida Sans"/>
              </a:rPr>
              <a:t>(</a:t>
            </a:r>
            <a:r>
              <a:rPr lang="en-US" sz="1800" b="0" i="0" u="sng" strike="noStrike" cap="none">
                <a:solidFill>
                  <a:schemeClr val="hlink"/>
                </a:solidFill>
                <a:latin typeface="Lucida Sans"/>
                <a:ea typeface="Lucida Sans"/>
                <a:cs typeface="Lucida Sans"/>
                <a:sym typeface="Lucida Sans"/>
                <a:hlinkClick r:id="rId3"/>
              </a:rPr>
              <a:t>jbeltramini@studentsachieve.net</a:t>
            </a:r>
            <a:r>
              <a:rPr lang="en-US" sz="1800" b="0" i="0" u="none" strike="noStrike" cap="none">
                <a:solidFill>
                  <a:srgbClr val="3F3F39"/>
                </a:solidFill>
                <a:latin typeface="Lucida Sans"/>
                <a:ea typeface="Lucida Sans"/>
                <a:cs typeface="Lucida Sans"/>
                <a:sym typeface="Lucida Sans"/>
              </a:rPr>
              <a:t> )</a:t>
            </a:r>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Complete this survey to join our database (and mailing list): </a:t>
            </a:r>
            <a:r>
              <a:rPr lang="en-US" sz="1800" b="0" i="0" u="sng" strike="noStrike" cap="none">
                <a:solidFill>
                  <a:schemeClr val="hlink"/>
                </a:solidFill>
                <a:latin typeface="Lucida Sans"/>
                <a:ea typeface="Lucida Sans"/>
                <a:cs typeface="Lucida Sans"/>
                <a:sym typeface="Lucida Sans"/>
                <a:hlinkClick r:id="rId4"/>
              </a:rPr>
              <a:t>www.achievethecore.org/ca-signup</a:t>
            </a:r>
            <a:endParaRPr/>
          </a:p>
          <a:p>
            <a:pPr marL="342900" marR="0" lvl="0" indent="-342900" algn="l" rtl="0">
              <a:lnSpc>
                <a:spcPct val="100000"/>
              </a:lnSpc>
              <a:spcBef>
                <a:spcPts val="48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Visit our website: </a:t>
            </a:r>
            <a:r>
              <a:rPr lang="en-US" sz="1800" b="0" i="0" u="sng" strike="noStrike" cap="none">
                <a:solidFill>
                  <a:schemeClr val="hlink"/>
                </a:solidFill>
                <a:latin typeface="Lucida Sans"/>
                <a:ea typeface="Lucida Sans"/>
                <a:cs typeface="Lucida Sans"/>
                <a:sym typeface="Lucida Sans"/>
                <a:hlinkClick r:id="rId5"/>
              </a:rPr>
              <a:t>www.achievethecore.org</a:t>
            </a:r>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190500" algn="l" rtl="0">
              <a:lnSpc>
                <a:spcPct val="100000"/>
              </a:lnSpc>
              <a:spcBef>
                <a:spcPts val="480"/>
              </a:spcBef>
              <a:spcAft>
                <a:spcPts val="0"/>
              </a:spcAft>
              <a:buClr>
                <a:srgbClr val="3F3F39"/>
              </a:buClr>
              <a:buSzPts val="600"/>
              <a:buFont typeface="Arial"/>
              <a:buNone/>
            </a:pPr>
            <a:endParaRPr sz="2400" b="0" i="0" u="none" strike="noStrike" cap="none">
              <a:solidFill>
                <a:srgbClr val="3F3F39"/>
              </a:solidFill>
              <a:latin typeface="Lucida Sans"/>
              <a:ea typeface="Lucida Sans"/>
              <a:cs typeface="Lucida Sans"/>
              <a:sym typeface="Lucida Sans"/>
            </a:endParaRPr>
          </a:p>
        </p:txBody>
      </p:sp>
      <p:pic>
        <p:nvPicPr>
          <p:cNvPr id="1032" name="Google Shape;1032;p144" descr="ATC Header.PNG"/>
          <p:cNvPicPr preferRelativeResize="0"/>
          <p:nvPr/>
        </p:nvPicPr>
        <p:blipFill rotWithShape="1">
          <a:blip r:embed="rId6">
            <a:alphaModFix/>
          </a:blip>
          <a:srcRect/>
          <a:stretch/>
        </p:blipFill>
        <p:spPr>
          <a:xfrm>
            <a:off x="70125" y="3901267"/>
            <a:ext cx="9141028" cy="2602200"/>
          </a:xfrm>
          <a:prstGeom prst="rect">
            <a:avLst/>
          </a:prstGeom>
          <a:noFill/>
          <a:ln>
            <a:noFill/>
          </a:ln>
        </p:spPr>
      </p:pic>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189"/>
          <p:cNvSpPr txBox="1">
            <a:spLocks noGrp="1"/>
          </p:cNvSpPr>
          <p:nvPr>
            <p:ph type="title"/>
          </p:nvPr>
        </p:nvSpPr>
        <p:spPr>
          <a:xfrm>
            <a:off x="216575" y="2599575"/>
            <a:ext cx="5250900" cy="135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Karina Calderon</a:t>
            </a:r>
            <a:endParaRPr/>
          </a:p>
          <a:p>
            <a:pPr marL="0" marR="0" lvl="0" indent="0" algn="l" rtl="0">
              <a:lnSpc>
                <a:spcPct val="100000"/>
              </a:lnSpc>
              <a:spcBef>
                <a:spcPts val="0"/>
              </a:spcBef>
              <a:spcAft>
                <a:spcPts val="0"/>
              </a:spcAft>
              <a:buClr>
                <a:schemeClr val="lt1"/>
              </a:buClr>
              <a:buSzPts val="2800"/>
              <a:buFont typeface="Allerta"/>
              <a:buNone/>
            </a:pPr>
            <a:r>
              <a:rPr lang="en-US" i="1"/>
              <a:t>Third Grade Teacher, Two Way Immersion Classroom</a:t>
            </a:r>
            <a:endParaRPr i="1"/>
          </a:p>
          <a:p>
            <a:pPr marL="0" marR="0" lvl="0" indent="0" algn="l" rtl="0">
              <a:lnSpc>
                <a:spcPct val="100000"/>
              </a:lnSpc>
              <a:spcBef>
                <a:spcPts val="0"/>
              </a:spcBef>
              <a:spcAft>
                <a:spcPts val="0"/>
              </a:spcAft>
              <a:buClr>
                <a:schemeClr val="lt1"/>
              </a:buClr>
              <a:buSzPts val="2800"/>
              <a:buFont typeface="Allerta"/>
              <a:buNone/>
            </a:pPr>
            <a:r>
              <a:rPr lang="en-US" i="1"/>
              <a:t>Saddleback Valley Unified School District</a:t>
            </a:r>
            <a:endParaRPr i="1"/>
          </a:p>
        </p:txBody>
      </p:sp>
      <p:sp>
        <p:nvSpPr>
          <p:cNvPr id="1430" name="Google Shape;1430;p189"/>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431" name="Google Shape;1431;p189"/>
          <p:cNvPicPr preferRelativeResize="0"/>
          <p:nvPr/>
        </p:nvPicPr>
        <p:blipFill>
          <a:blip r:embed="rId3">
            <a:alphaModFix/>
          </a:blip>
          <a:stretch>
            <a:fillRect/>
          </a:stretch>
        </p:blipFill>
        <p:spPr>
          <a:xfrm>
            <a:off x="5821825" y="2093300"/>
            <a:ext cx="2486400" cy="2486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pic>
        <p:nvPicPr>
          <p:cNvPr id="1437" name="Google Shape;1437;p190"/>
          <p:cNvPicPr preferRelativeResize="0"/>
          <p:nvPr/>
        </p:nvPicPr>
        <p:blipFill>
          <a:blip r:embed="rId3">
            <a:alphaModFix/>
          </a:blip>
          <a:stretch>
            <a:fillRect/>
          </a:stretch>
        </p:blipFill>
        <p:spPr>
          <a:xfrm rot="186932">
            <a:off x="4756133" y="2011650"/>
            <a:ext cx="3877710" cy="4310899"/>
          </a:xfrm>
          <a:prstGeom prst="rect">
            <a:avLst/>
          </a:prstGeom>
          <a:noFill/>
          <a:ln>
            <a:noFill/>
          </a:ln>
        </p:spPr>
      </p:pic>
      <p:pic>
        <p:nvPicPr>
          <p:cNvPr id="1438" name="Google Shape;1438;p190"/>
          <p:cNvPicPr preferRelativeResize="0"/>
          <p:nvPr/>
        </p:nvPicPr>
        <p:blipFill>
          <a:blip r:embed="rId4">
            <a:alphaModFix/>
          </a:blip>
          <a:stretch>
            <a:fillRect/>
          </a:stretch>
        </p:blipFill>
        <p:spPr>
          <a:xfrm>
            <a:off x="178950" y="798350"/>
            <a:ext cx="4521805" cy="3376834"/>
          </a:xfrm>
          <a:prstGeom prst="rect">
            <a:avLst/>
          </a:prstGeom>
          <a:noFill/>
          <a:ln>
            <a:noFill/>
          </a:ln>
        </p:spPr>
      </p:pic>
      <p:pic>
        <p:nvPicPr>
          <p:cNvPr id="1439" name="Google Shape;1439;p190"/>
          <p:cNvPicPr preferRelativeResize="0"/>
          <p:nvPr/>
        </p:nvPicPr>
        <p:blipFill rotWithShape="1">
          <a:blip r:embed="rId5">
            <a:alphaModFix/>
          </a:blip>
          <a:srcRect b="3595"/>
          <a:stretch/>
        </p:blipFill>
        <p:spPr>
          <a:xfrm rot="161868">
            <a:off x="4794688" y="312775"/>
            <a:ext cx="4036298" cy="18254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pic>
        <p:nvPicPr>
          <p:cNvPr id="1445" name="Google Shape;1445;p191"/>
          <p:cNvPicPr preferRelativeResize="0"/>
          <p:nvPr/>
        </p:nvPicPr>
        <p:blipFill rotWithShape="1">
          <a:blip r:embed="rId3">
            <a:alphaModFix/>
          </a:blip>
          <a:srcRect l="7209" t="32320" b="8243"/>
          <a:stretch/>
        </p:blipFill>
        <p:spPr>
          <a:xfrm>
            <a:off x="575200" y="2593200"/>
            <a:ext cx="8019104" cy="3351651"/>
          </a:xfrm>
          <a:prstGeom prst="rect">
            <a:avLst/>
          </a:prstGeom>
          <a:noFill/>
          <a:ln>
            <a:noFill/>
          </a:ln>
        </p:spPr>
      </p:pic>
      <p:sp>
        <p:nvSpPr>
          <p:cNvPr id="1446" name="Google Shape;1446;p191"/>
          <p:cNvSpPr/>
          <p:nvPr/>
        </p:nvSpPr>
        <p:spPr>
          <a:xfrm rot="-582112">
            <a:off x="898293" y="407185"/>
            <a:ext cx="3255967" cy="1662680"/>
          </a:xfrm>
          <a:prstGeom prst="wedgeRectCallout">
            <a:avLst>
              <a:gd name="adj1" fmla="val -20833"/>
              <a:gd name="adj2" fmla="val 62500"/>
            </a:avLst>
          </a:prstGeom>
          <a:solidFill>
            <a:srgbClr val="F9CB9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matic SC"/>
              <a:ea typeface="Amatic SC"/>
              <a:cs typeface="Amatic SC"/>
              <a:sym typeface="Amatic SC"/>
            </a:endParaRPr>
          </a:p>
        </p:txBody>
      </p:sp>
      <p:sp>
        <p:nvSpPr>
          <p:cNvPr id="1447" name="Google Shape;1447;p191"/>
          <p:cNvSpPr txBox="1"/>
          <p:nvPr/>
        </p:nvSpPr>
        <p:spPr>
          <a:xfrm rot="-621675">
            <a:off x="1163498" y="581860"/>
            <a:ext cx="2725545" cy="1193336"/>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latin typeface="Amatic SC"/>
                <a:ea typeface="Amatic SC"/>
                <a:cs typeface="Amatic SC"/>
                <a:sym typeface="Amatic SC"/>
              </a:rPr>
              <a:t>What’s the </a:t>
            </a:r>
            <a:endParaRPr sz="3600">
              <a:latin typeface="Amatic SC"/>
              <a:ea typeface="Amatic SC"/>
              <a:cs typeface="Amatic SC"/>
              <a:sym typeface="Amatic SC"/>
            </a:endParaRPr>
          </a:p>
          <a:p>
            <a:pPr marL="0" lvl="0" indent="0" algn="ctr" rtl="0">
              <a:spcBef>
                <a:spcPts val="0"/>
              </a:spcBef>
              <a:spcAft>
                <a:spcPts val="0"/>
              </a:spcAft>
              <a:buNone/>
            </a:pPr>
            <a:r>
              <a:rPr lang="en-US" sz="3600">
                <a:latin typeface="Amatic SC"/>
                <a:ea typeface="Amatic SC"/>
                <a:cs typeface="Amatic SC"/>
                <a:sym typeface="Amatic SC"/>
              </a:rPr>
              <a:t>CORRECT order? </a:t>
            </a:r>
            <a:endParaRPr sz="3600">
              <a:latin typeface="Amatic SC"/>
              <a:ea typeface="Amatic SC"/>
              <a:cs typeface="Amatic SC"/>
              <a:sym typeface="Amatic SC"/>
            </a:endParaRPr>
          </a:p>
        </p:txBody>
      </p:sp>
      <p:sp>
        <p:nvSpPr>
          <p:cNvPr id="1448" name="Google Shape;1448;p191"/>
          <p:cNvSpPr/>
          <p:nvPr/>
        </p:nvSpPr>
        <p:spPr>
          <a:xfrm>
            <a:off x="5539425" y="139925"/>
            <a:ext cx="3010800" cy="2077200"/>
          </a:xfrm>
          <a:prstGeom prst="cloudCallout">
            <a:avLst>
              <a:gd name="adj1" fmla="val -20833"/>
              <a:gd name="adj2" fmla="val 6250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449" name="Google Shape;1449;p191"/>
          <p:cNvSpPr txBox="1"/>
          <p:nvPr/>
        </p:nvSpPr>
        <p:spPr>
          <a:xfrm rot="-378">
            <a:off x="5632523" y="700757"/>
            <a:ext cx="2725500" cy="119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latin typeface="Amatic SC"/>
                <a:ea typeface="Amatic SC"/>
                <a:cs typeface="Amatic SC"/>
                <a:sym typeface="Amatic SC"/>
              </a:rPr>
              <a:t>How do YOU know? </a:t>
            </a:r>
            <a:endParaRPr sz="3600">
              <a:latin typeface="Amatic SC"/>
              <a:ea typeface="Amatic SC"/>
              <a:cs typeface="Amatic SC"/>
              <a:sym typeface="Amatic S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pic>
        <p:nvPicPr>
          <p:cNvPr id="1455" name="Google Shape;1455;p192"/>
          <p:cNvPicPr preferRelativeResize="0"/>
          <p:nvPr/>
        </p:nvPicPr>
        <p:blipFill rotWithShape="1">
          <a:blip r:embed="rId3">
            <a:alphaModFix/>
          </a:blip>
          <a:srcRect l="714" t="22464" b="16189"/>
          <a:stretch/>
        </p:blipFill>
        <p:spPr>
          <a:xfrm>
            <a:off x="234350" y="1525325"/>
            <a:ext cx="8675322" cy="4020000"/>
          </a:xfrm>
          <a:prstGeom prst="rect">
            <a:avLst/>
          </a:prstGeom>
          <a:noFill/>
          <a:ln>
            <a:noFill/>
          </a:ln>
        </p:spPr>
      </p:pic>
      <p:sp>
        <p:nvSpPr>
          <p:cNvPr id="1456" name="Google Shape;1456;p192"/>
          <p:cNvSpPr/>
          <p:nvPr/>
        </p:nvSpPr>
        <p:spPr>
          <a:xfrm>
            <a:off x="3565300" y="198900"/>
            <a:ext cx="4979700" cy="1134300"/>
          </a:xfrm>
          <a:prstGeom prst="wave">
            <a:avLst>
              <a:gd name="adj1" fmla="val 12500"/>
              <a:gd name="adj2" fmla="val -297"/>
            </a:avLst>
          </a:prstGeom>
          <a:solidFill>
            <a:srgbClr val="A4C2F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92"/>
          <p:cNvSpPr txBox="1"/>
          <p:nvPr/>
        </p:nvSpPr>
        <p:spPr>
          <a:xfrm rot="-599">
            <a:off x="3377201" y="390550"/>
            <a:ext cx="5167800" cy="119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a:latin typeface="Amatic SC"/>
                <a:ea typeface="Amatic SC"/>
                <a:cs typeface="Amatic SC"/>
                <a:sym typeface="Amatic SC"/>
              </a:rPr>
              <a:t>Exploring a counting sequence</a:t>
            </a:r>
            <a:endParaRPr sz="3600">
              <a:latin typeface="Amatic SC"/>
              <a:ea typeface="Amatic SC"/>
              <a:cs typeface="Amatic SC"/>
              <a:sym typeface="Amatic SC"/>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3" name="Google Shape;1463;p193"/>
          <p:cNvSpPr txBox="1">
            <a:spLocks noGrp="1"/>
          </p:cNvSpPr>
          <p:nvPr>
            <p:ph type="title"/>
          </p:nvPr>
        </p:nvSpPr>
        <p:spPr>
          <a:xfrm>
            <a:off x="216568" y="2829678"/>
            <a:ext cx="8620500" cy="86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sz="2800" b="0" i="0" u="none" strike="noStrike" cap="none">
                <a:solidFill>
                  <a:schemeClr val="lt1"/>
                </a:solidFill>
                <a:latin typeface="Lucida Sans"/>
                <a:ea typeface="Lucida Sans"/>
                <a:cs typeface="Lucida Sans"/>
                <a:sym typeface="Lucida Sans"/>
              </a:rPr>
              <a:t>Questions for </a:t>
            </a:r>
            <a:r>
              <a:rPr lang="en-US"/>
              <a:t>O</a:t>
            </a:r>
            <a:r>
              <a:rPr lang="en-US" sz="2800" b="0" i="0" u="none" strike="noStrike" cap="none">
                <a:solidFill>
                  <a:schemeClr val="lt1"/>
                </a:solidFill>
                <a:latin typeface="Lucida Sans"/>
                <a:ea typeface="Lucida Sans"/>
                <a:cs typeface="Lucida Sans"/>
                <a:sym typeface="Lucida Sans"/>
              </a:rPr>
              <a:t>ur Guests?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194"/>
          <p:cNvSpPr txBox="1">
            <a:spLocks noGrp="1"/>
          </p:cNvSpPr>
          <p:nvPr>
            <p:ph type="title"/>
          </p:nvPr>
        </p:nvSpPr>
        <p:spPr>
          <a:xfrm>
            <a:off x="304800" y="274647"/>
            <a:ext cx="8572500" cy="8739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595959"/>
              </a:buClr>
              <a:buSzPts val="2400"/>
              <a:buFont typeface="Allerta"/>
              <a:buNone/>
            </a:pPr>
            <a:r>
              <a:rPr lang="en-US" sz="2400" b="0" i="0" u="none" strike="noStrike" cap="none">
                <a:solidFill>
                  <a:srgbClr val="595959"/>
                </a:solidFill>
                <a:latin typeface="Lucida Sans"/>
                <a:ea typeface="Lucida Sans"/>
                <a:cs typeface="Lucida Sans"/>
                <a:sym typeface="Lucida Sans"/>
              </a:rPr>
              <a:t>Join </a:t>
            </a:r>
            <a:r>
              <a:rPr lang="en-US"/>
              <a:t>O</a:t>
            </a:r>
            <a:r>
              <a:rPr lang="en-US" sz="2400" b="0" i="0" u="none" strike="noStrike" cap="none">
                <a:solidFill>
                  <a:srgbClr val="595959"/>
                </a:solidFill>
                <a:latin typeface="Lucida Sans"/>
                <a:ea typeface="Lucida Sans"/>
                <a:cs typeface="Lucida Sans"/>
                <a:sym typeface="Lucida Sans"/>
              </a:rPr>
              <a:t>ur </a:t>
            </a:r>
            <a:r>
              <a:rPr lang="en-US"/>
              <a:t>N</a:t>
            </a:r>
            <a:r>
              <a:rPr lang="en-US" sz="2400" b="0" i="0" u="none" strike="noStrike" cap="none">
                <a:solidFill>
                  <a:srgbClr val="595959"/>
                </a:solidFill>
                <a:latin typeface="Lucida Sans"/>
                <a:ea typeface="Lucida Sans"/>
                <a:cs typeface="Lucida Sans"/>
                <a:sym typeface="Lucida Sans"/>
              </a:rPr>
              <a:t>etwork!</a:t>
            </a:r>
            <a:endParaRPr/>
          </a:p>
        </p:txBody>
      </p:sp>
      <p:sp>
        <p:nvSpPr>
          <p:cNvPr id="1470" name="Google Shape;1470;p194"/>
          <p:cNvSpPr txBox="1"/>
          <p:nvPr/>
        </p:nvSpPr>
        <p:spPr>
          <a:xfrm>
            <a:off x="393775" y="284602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1471" name="Google Shape;1471;p194"/>
          <p:cNvSpPr txBox="1"/>
          <p:nvPr/>
        </p:nvSpPr>
        <p:spPr>
          <a:xfrm>
            <a:off x="4848450" y="3336838"/>
            <a:ext cx="4012800" cy="52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1472" name="Google Shape;1472;p194"/>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1473" name="Google Shape;1473;p194"/>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1474" name="Google Shape;1474;p194"/>
          <p:cNvSpPr txBox="1"/>
          <p:nvPr/>
        </p:nvSpPr>
        <p:spPr>
          <a:xfrm>
            <a:off x="845600" y="5168575"/>
            <a:ext cx="3623100" cy="742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1475" name="Google Shape;1475;p194"/>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1476" name="Google Shape;1476;p194"/>
          <p:cNvSpPr txBox="1"/>
          <p:nvPr/>
        </p:nvSpPr>
        <p:spPr>
          <a:xfrm>
            <a:off x="5848100" y="4780600"/>
            <a:ext cx="2738700" cy="742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marL="0" lvl="0" indent="0" algn="ctr" rtl="0">
              <a:spcBef>
                <a:spcPts val="0"/>
              </a:spcBef>
              <a:spcAft>
                <a:spcPts val="0"/>
              </a:spcAft>
              <a:buNone/>
            </a:pPr>
            <a:endParaRPr sz="1600">
              <a:solidFill>
                <a:srgbClr val="2A7251"/>
              </a:solidFill>
              <a:latin typeface="Lucida Sans"/>
              <a:ea typeface="Lucida Sans"/>
              <a:cs typeface="Lucida Sans"/>
              <a:sym typeface="Lucida Sans"/>
            </a:endParaRPr>
          </a:p>
        </p:txBody>
      </p:sp>
      <p:pic>
        <p:nvPicPr>
          <p:cNvPr id="1477" name="Google Shape;1477;p194"/>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1478" name="Google Shape;1478;p194"/>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sp>
        <p:nvSpPr>
          <p:cNvPr id="1484" name="Google Shape;1484;p195"/>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a:t>Please Join Us!</a:t>
            </a:r>
            <a:endParaRPr sz="2800"/>
          </a:p>
        </p:txBody>
      </p:sp>
      <p:sp>
        <p:nvSpPr>
          <p:cNvPr id="1485" name="Google Shape;1485;p195"/>
          <p:cNvSpPr txBox="1"/>
          <p:nvPr/>
        </p:nvSpPr>
        <p:spPr>
          <a:xfrm>
            <a:off x="1879950" y="1937688"/>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1486" name="Google Shape;1486;p195"/>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1487" name="Google Shape;1487;p195"/>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1488" name="Google Shape;1488;p195"/>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1489" name="Google Shape;1489;p195"/>
          <p:cNvSpPr txBox="1"/>
          <p:nvPr/>
        </p:nvSpPr>
        <p:spPr>
          <a:xfrm>
            <a:off x="1879950" y="298740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1490" name="Google Shape;1490;p195"/>
          <p:cNvSpPr txBox="1"/>
          <p:nvPr/>
        </p:nvSpPr>
        <p:spPr>
          <a:xfrm>
            <a:off x="1879950" y="3959075"/>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1491" name="Google Shape;1491;p195"/>
          <p:cNvSpPr txBox="1"/>
          <p:nvPr/>
        </p:nvSpPr>
        <p:spPr>
          <a:xfrm>
            <a:off x="1879950" y="4930750"/>
            <a:ext cx="5079300" cy="434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1492" name="Google Shape;1492;p195"/>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1493" name="Google Shape;1493;p195"/>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196"/>
          <p:cNvSpPr txBox="1">
            <a:spLocks noGrp="1"/>
          </p:cNvSpPr>
          <p:nvPr>
            <p:ph type="title"/>
          </p:nvPr>
        </p:nvSpPr>
        <p:spPr>
          <a:xfrm>
            <a:off x="304800" y="274638"/>
            <a:ext cx="8572500" cy="114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Take our Survey: Receive a Webinar Completion Certificate</a:t>
            </a:r>
            <a:endParaRPr/>
          </a:p>
        </p:txBody>
      </p:sp>
      <p:sp>
        <p:nvSpPr>
          <p:cNvPr id="1500" name="Google Shape;1500;p196"/>
          <p:cNvSpPr txBox="1">
            <a:spLocks noGrp="1"/>
          </p:cNvSpPr>
          <p:nvPr>
            <p:ph type="body" idx="1"/>
          </p:nvPr>
        </p:nvSpPr>
        <p:spPr>
          <a:xfrm>
            <a:off x="304800" y="1570950"/>
            <a:ext cx="8002500" cy="4526100"/>
          </a:xfrm>
          <a:prstGeom prst="rect">
            <a:avLst/>
          </a:prstGeom>
        </p:spPr>
        <p:txBody>
          <a:bodyPr spcFirstLastPara="1" wrap="square" lIns="91425" tIns="91425" rIns="91425" bIns="91425" anchor="t" anchorCtr="0">
            <a:noAutofit/>
          </a:bodyPr>
          <a:lstStyle/>
          <a:p>
            <a:pPr marL="457200" lvl="0" indent="-368300" algn="l" rtl="0">
              <a:spcBef>
                <a:spcPts val="440"/>
              </a:spcBef>
              <a:spcAft>
                <a:spcPts val="0"/>
              </a:spcAft>
              <a:buSzPts val="2200"/>
              <a:buChar char="•"/>
            </a:pPr>
            <a:r>
              <a:rPr lang="en-US"/>
              <a:t>You’ll receive a survey via email </a:t>
            </a:r>
            <a:r>
              <a:rPr lang="en-US" b="1"/>
              <a:t>in 2 weeks.</a:t>
            </a:r>
            <a:endParaRPr b="1"/>
          </a:p>
          <a:p>
            <a:pPr marL="457200" lvl="0" indent="-368300" algn="l" rtl="0">
              <a:spcBef>
                <a:spcPts val="0"/>
              </a:spcBef>
              <a:spcAft>
                <a:spcPts val="0"/>
              </a:spcAft>
              <a:buSzPts val="2200"/>
              <a:buChar char="•"/>
            </a:pPr>
            <a:r>
              <a:rPr lang="en-US"/>
              <a:t>Completing the survey lets us know about your experience and whether the content was useful to you in your work.</a:t>
            </a:r>
            <a:endParaRPr/>
          </a:p>
          <a:p>
            <a:pPr marL="457200" lvl="0" indent="-368300" algn="l" rtl="0">
              <a:spcBef>
                <a:spcPts val="0"/>
              </a:spcBef>
              <a:spcAft>
                <a:spcPts val="0"/>
              </a:spcAft>
              <a:buSzPts val="2200"/>
              <a:buChar char="•"/>
            </a:pPr>
            <a:r>
              <a:rPr lang="en-US"/>
              <a:t>You’ll receive a certificate of completion showing one credit hour.</a:t>
            </a:r>
            <a:endParaRPr/>
          </a:p>
        </p:txBody>
      </p:sp>
      <p:pic>
        <p:nvPicPr>
          <p:cNvPr id="1501" name="Google Shape;1501;p196"/>
          <p:cNvPicPr preferRelativeResize="0"/>
          <p:nvPr/>
        </p:nvPicPr>
        <p:blipFill>
          <a:blip r:embed="rId3">
            <a:alphaModFix/>
          </a:blip>
          <a:stretch>
            <a:fillRect/>
          </a:stretch>
        </p:blipFill>
        <p:spPr>
          <a:xfrm>
            <a:off x="3428925" y="3540325"/>
            <a:ext cx="4648574" cy="25567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06"/>
        <p:cNvGrpSpPr/>
        <p:nvPr/>
      </p:nvGrpSpPr>
      <p:grpSpPr>
        <a:xfrm>
          <a:off x="0" y="0"/>
          <a:ext cx="0" cy="0"/>
          <a:chOff x="0" y="0"/>
          <a:chExt cx="0" cy="0"/>
        </a:xfrm>
      </p:grpSpPr>
      <p:sp>
        <p:nvSpPr>
          <p:cNvPr id="1507" name="Google Shape;1507;p19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3F3F39"/>
                </a:solidFill>
                <a:latin typeface="Lucida Sans"/>
                <a:ea typeface="Lucida Sans"/>
                <a:cs typeface="Lucida Sans"/>
                <a:sym typeface="Lucida Sans"/>
              </a:rPr>
              <a:t>Please </a:t>
            </a:r>
            <a:r>
              <a:rPr lang="en-US" sz="2800">
                <a:solidFill>
                  <a:srgbClr val="3F3F39"/>
                </a:solidFill>
              </a:rPr>
              <a:t>J</a:t>
            </a:r>
            <a:r>
              <a:rPr lang="en-US" sz="2800" b="0" i="0" u="none" strike="noStrike" cap="none">
                <a:solidFill>
                  <a:srgbClr val="3F3F39"/>
                </a:solidFill>
                <a:latin typeface="Lucida Sans"/>
                <a:ea typeface="Lucida Sans"/>
                <a:cs typeface="Lucida Sans"/>
                <a:sym typeface="Lucida Sans"/>
              </a:rPr>
              <a:t>oin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 </a:t>
            </a:r>
            <a:r>
              <a:rPr lang="en-US" sz="2800">
                <a:solidFill>
                  <a:srgbClr val="3F3F39"/>
                </a:solidFill>
              </a:rPr>
              <a:t>A</a:t>
            </a:r>
            <a:r>
              <a:rPr lang="en-US" sz="2800" b="0" i="0" u="none" strike="noStrike" cap="none">
                <a:solidFill>
                  <a:srgbClr val="3F3F39"/>
                </a:solidFill>
                <a:latin typeface="Lucida Sans"/>
                <a:ea typeface="Lucida Sans"/>
                <a:cs typeface="Lucida Sans"/>
                <a:sym typeface="Lucida Sans"/>
              </a:rPr>
              <a:t>gain </a:t>
            </a:r>
            <a:r>
              <a:rPr lang="en-US" sz="2800">
                <a:solidFill>
                  <a:srgbClr val="3F3F39"/>
                </a:solidFill>
              </a:rPr>
              <a:t>N</a:t>
            </a:r>
            <a:r>
              <a:rPr lang="en-US" sz="2800" b="0" i="0" u="none" strike="noStrike" cap="none">
                <a:solidFill>
                  <a:srgbClr val="3F3F39"/>
                </a:solidFill>
                <a:latin typeface="Lucida Sans"/>
                <a:ea typeface="Lucida Sans"/>
                <a:cs typeface="Lucida Sans"/>
                <a:sym typeface="Lucida Sans"/>
              </a:rPr>
              <a:t>ext </a:t>
            </a:r>
            <a:r>
              <a:rPr lang="en-US" sz="2800">
                <a:solidFill>
                  <a:srgbClr val="3F3F39"/>
                </a:solidFill>
              </a:rPr>
              <a:t>M</a:t>
            </a:r>
            <a:r>
              <a:rPr lang="en-US" sz="2800" b="0" i="0" u="none" strike="noStrike" cap="none">
                <a:solidFill>
                  <a:srgbClr val="3F3F39"/>
                </a:solidFill>
                <a:latin typeface="Lucida Sans"/>
                <a:ea typeface="Lucida Sans"/>
                <a:cs typeface="Lucida Sans"/>
                <a:sym typeface="Lucida Sans"/>
              </a:rPr>
              <a:t>onth!</a:t>
            </a:r>
            <a:endParaRPr/>
          </a:p>
        </p:txBody>
      </p:sp>
      <p:sp>
        <p:nvSpPr>
          <p:cNvPr id="1508" name="Google Shape;1508;p197"/>
          <p:cNvSpPr txBox="1">
            <a:spLocks noGrp="1"/>
          </p:cNvSpPr>
          <p:nvPr>
            <p:ph type="body" idx="1"/>
          </p:nvPr>
        </p:nvSpPr>
        <p:spPr>
          <a:xfrm>
            <a:off x="386950" y="1487775"/>
            <a:ext cx="8229600"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Next month’s webinar:</a:t>
            </a:r>
            <a:r>
              <a:rPr lang="en-US" sz="2400" i="0" u="none" strike="noStrike" cap="none">
                <a:solidFill>
                  <a:srgbClr val="3F3F39"/>
                </a:solidFill>
              </a:rPr>
              <a:t> </a:t>
            </a:r>
            <a:r>
              <a:rPr lang="en-US" sz="2400">
                <a:solidFill>
                  <a:srgbClr val="333333"/>
                </a:solidFill>
              </a:rPr>
              <a:t>Kick off to the Summer Reading Challenge--5 guest authors share their expertise and blog posts</a:t>
            </a:r>
            <a:endParaRPr sz="2400">
              <a:solidFill>
                <a:srgbClr val="333333"/>
              </a:solidFill>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33333"/>
              </a:buClr>
              <a:buSzPts val="2400"/>
              <a:buFont typeface="Lucida Sans"/>
              <a:buChar char="●"/>
            </a:pPr>
            <a:r>
              <a:rPr lang="en-US">
                <a:solidFill>
                  <a:srgbClr val="333333"/>
                </a:solidFill>
              </a:rPr>
              <a:t>Date/Time: June 5 at 7:00pm ET</a:t>
            </a:r>
            <a:endParaRPr>
              <a:solidFill>
                <a:srgbClr val="333333"/>
              </a:solidFill>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Lucida Sans"/>
              <a:buChar char="●"/>
            </a:pPr>
            <a:r>
              <a:rPr lang="en-US" sz="2400" b="0" i="0" u="none" strike="noStrike" cap="none">
                <a:solidFill>
                  <a:srgbClr val="3F3F39"/>
                </a:solidFill>
                <a:latin typeface="Lucida Sans"/>
                <a:ea typeface="Lucida Sans"/>
                <a:cs typeface="Lucida Sans"/>
                <a:sym typeface="Lucida Sans"/>
              </a:rPr>
              <a:t>Register Here: </a:t>
            </a:r>
            <a:r>
              <a:rPr lang="en-US" sz="2400" b="0" i="0" u="sng" strike="noStrike" cap="none">
                <a:solidFill>
                  <a:schemeClr val="hlink"/>
                </a:solidFill>
                <a:latin typeface="Lucida Sans"/>
                <a:ea typeface="Lucida Sans"/>
                <a:cs typeface="Lucida Sans"/>
                <a:sym typeface="Lucida Sans"/>
                <a:hlinkClick r:id="rId3"/>
              </a:rPr>
              <a:t>https://event.on24.com/wcc/r/1977043/DC53C6D0941B86C0122A84F6D6661EF1</a:t>
            </a:r>
            <a:r>
              <a:rPr lang="en-US" sz="2400" b="0" i="0" u="none" strike="noStrike" cap="none">
                <a:solidFill>
                  <a:srgbClr val="3F3F39"/>
                </a:solidFill>
                <a:latin typeface="Lucida Sans"/>
                <a:ea typeface="Lucida Sans"/>
                <a:cs typeface="Lucida Sans"/>
                <a:sym typeface="Lucida Sans"/>
              </a:rPr>
              <a:t> </a:t>
            </a:r>
            <a:r>
              <a:rPr lang="en-US" sz="2200" b="0" i="0" u="none" strike="noStrike" cap="none">
                <a:solidFill>
                  <a:srgbClr val="3F3F39"/>
                </a:solidFill>
                <a:latin typeface="Lucida Sans"/>
                <a:ea typeface="Lucida Sans"/>
                <a:cs typeface="Lucida Sans"/>
                <a:sym typeface="Lucida Sans"/>
              </a:rPr>
              <a:t> </a:t>
            </a: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987"/>
        <p:cNvGrpSpPr/>
        <p:nvPr/>
      </p:nvGrpSpPr>
      <p:grpSpPr>
        <a:xfrm>
          <a:off x="0" y="0"/>
          <a:ext cx="0" cy="0"/>
          <a:chOff x="0" y="0"/>
          <a:chExt cx="0" cy="0"/>
        </a:xfrm>
      </p:grpSpPr>
      <p:graphicFrame>
        <p:nvGraphicFramePr>
          <p:cNvPr id="988" name="Google Shape;988;p139"/>
          <p:cNvGraphicFramePr/>
          <p:nvPr/>
        </p:nvGraphicFramePr>
        <p:xfrm>
          <a:off x="793875" y="758125"/>
          <a:ext cx="7239000" cy="5318490"/>
        </p:xfrm>
        <a:graphic>
          <a:graphicData uri="http://schemas.openxmlformats.org/drawingml/2006/table">
            <a:tbl>
              <a:tblPr>
                <a:noFill/>
                <a:tableStyleId>{80D313A2-AC0D-459C-B18D-4237D3A40BD5}</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a:t>Resource Name</a:t>
                      </a:r>
                      <a:endParaRPr/>
                    </a:p>
                  </a:txBody>
                  <a:tcPr marL="91425" marR="91425" marT="91425" marB="91425"/>
                </a:tc>
                <a:tc>
                  <a:txBody>
                    <a:bodyPr/>
                    <a:lstStyle/>
                    <a:p>
                      <a:pPr marL="0" lvl="0" indent="0" algn="l" rtl="0">
                        <a:spcBef>
                          <a:spcPts val="0"/>
                        </a:spcBef>
                        <a:spcAft>
                          <a:spcPts val="0"/>
                        </a:spcAft>
                        <a:buNone/>
                      </a:pPr>
                      <a:r>
                        <a:rPr lang="en-US"/>
                        <a:t>Link </a:t>
                      </a:r>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1200"/>
                        <a:t>Core Advocate Survey </a:t>
                      </a:r>
                      <a:endParaRPr sz="1200"/>
                    </a:p>
                  </a:txBody>
                  <a:tcPr marL="91425" marR="91425" marT="91425" marB="91425"/>
                </a:tc>
                <a:tc>
                  <a:txBody>
                    <a:bodyPr/>
                    <a:lstStyle/>
                    <a:p>
                      <a:pPr marL="0" lvl="0" indent="0" algn="l" rtl="0">
                        <a:spcBef>
                          <a:spcPts val="0"/>
                        </a:spcBef>
                        <a:spcAft>
                          <a:spcPts val="0"/>
                        </a:spcAft>
                        <a:buNone/>
                      </a:pPr>
                      <a:r>
                        <a:rPr lang="en-US" u="sng">
                          <a:solidFill>
                            <a:schemeClr val="hlink"/>
                          </a:solidFill>
                          <a:hlinkClick r:id="rId3"/>
                        </a:rPr>
                        <a:t>http://bit.ly/webinar-ca</a:t>
                      </a:r>
                      <a:r>
                        <a:rPr lang="en-US"/>
                        <a:t> </a:t>
                      </a:r>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1200"/>
                        <a:t>Professional Learning in the Learning Profession: A Status Report on Teacher Development in the United States and Abroad</a:t>
                      </a:r>
                      <a:endParaRPr sz="1200"/>
                    </a:p>
                  </a:txBody>
                  <a:tcPr marL="91425" marR="91425" marT="91425" marB="91425"/>
                </a:tc>
                <a:tc>
                  <a:txBody>
                    <a:bodyPr/>
                    <a:lstStyle/>
                    <a:p>
                      <a:pPr marL="0" lvl="0" indent="0" algn="l" rtl="0">
                        <a:spcBef>
                          <a:spcPts val="0"/>
                        </a:spcBef>
                        <a:spcAft>
                          <a:spcPts val="0"/>
                        </a:spcAft>
                        <a:buNone/>
                      </a:pPr>
                      <a:r>
                        <a:rPr lang="en-US" sz="1100" u="sng">
                          <a:solidFill>
                            <a:schemeClr val="hlink"/>
                          </a:solidFill>
                          <a:hlinkClick r:id="rId4"/>
                        </a:rPr>
                        <a:t>https://learningforward.org/docs/default-source/pdf/nsdcstudy2009.pdf</a:t>
                      </a:r>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1200"/>
                        <a:t>Preparing for Algebra by Building Fraction Sense</a:t>
                      </a:r>
                      <a:endParaRPr sz="1200"/>
                    </a:p>
                  </a:txBody>
                  <a:tcPr marL="91425" marR="91425" marT="91425" marB="91425"/>
                </a:tc>
                <a:tc>
                  <a:txBody>
                    <a:bodyPr/>
                    <a:lstStyle/>
                    <a:p>
                      <a:pPr marL="0" lvl="0" indent="0" algn="l" rtl="0">
                        <a:spcBef>
                          <a:spcPts val="0"/>
                        </a:spcBef>
                        <a:spcAft>
                          <a:spcPts val="0"/>
                        </a:spcAft>
                        <a:buNone/>
                      </a:pPr>
                      <a:r>
                        <a:rPr lang="en-US" sz="1100" u="sng">
                          <a:solidFill>
                            <a:schemeClr val="hlink"/>
                          </a:solidFill>
                          <a:hlinkClick r:id="rId5"/>
                        </a:rPr>
                        <a:t>https://www.howardschool.org/uploaded/personal/2881/Fractions.pdf</a:t>
                      </a:r>
                      <a:endParaRPr sz="1100"/>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1200"/>
                        <a:t>Aligned: Creating a Model Process for Hands-On Professional Learning</a:t>
                      </a:r>
                      <a:endParaRPr sz="1200"/>
                    </a:p>
                  </a:txBody>
                  <a:tcPr marL="91425" marR="91425" marT="91425" marB="91425"/>
                </a:tc>
                <a:tc>
                  <a:txBody>
                    <a:bodyPr/>
                    <a:lstStyle/>
                    <a:p>
                      <a:pPr marL="0" lvl="0" indent="0" algn="l" rtl="0">
                        <a:spcBef>
                          <a:spcPts val="0"/>
                        </a:spcBef>
                        <a:spcAft>
                          <a:spcPts val="0"/>
                        </a:spcAft>
                        <a:buNone/>
                      </a:pPr>
                      <a:r>
                        <a:rPr lang="en-US" sz="1100" u="sng">
                          <a:solidFill>
                            <a:schemeClr val="hlink"/>
                          </a:solidFill>
                          <a:hlinkClick r:id="rId6"/>
                        </a:rPr>
                        <a:t>https://achievethecore.org/aligned/creating-model-process-hands-professional-learning/</a:t>
                      </a:r>
                      <a:endParaRPr sz="1100"/>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1200"/>
                        <a:t>Core Practices of Teaching: A Primer</a:t>
                      </a:r>
                      <a:endParaRPr sz="1200"/>
                    </a:p>
                  </a:txBody>
                  <a:tcPr marL="91425" marR="91425" marT="91425" marB="91425"/>
                </a:tc>
                <a:tc>
                  <a:txBody>
                    <a:bodyPr/>
                    <a:lstStyle/>
                    <a:p>
                      <a:pPr marL="0" lvl="0" indent="0" algn="l" rtl="0">
                        <a:spcBef>
                          <a:spcPts val="0"/>
                        </a:spcBef>
                        <a:spcAft>
                          <a:spcPts val="0"/>
                        </a:spcAft>
                        <a:buNone/>
                      </a:pPr>
                      <a:r>
                        <a:rPr lang="en-US" sz="1100" u="sng">
                          <a:solidFill>
                            <a:schemeClr val="hlink"/>
                          </a:solidFill>
                          <a:hlinkClick r:id="rId7"/>
                        </a:rPr>
                        <a:t>https://coetedd-wpengine.netdna-ssl.com/wp-content/uploads/2017/09/core_practice_primer.pdf</a:t>
                      </a:r>
                      <a:endParaRPr sz="1100"/>
                    </a:p>
                  </a:txBody>
                  <a:tcPr marL="91425" marR="91425" marT="91425" marB="91425"/>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sz="1200"/>
                        <a:t>Closing the Opportunity Gap in Mathematics Education: A Position of the National Council of Teachers of Mathematics</a:t>
                      </a:r>
                      <a:endParaRPr sz="1200"/>
                    </a:p>
                  </a:txBody>
                  <a:tcPr marL="91425" marR="91425" marT="91425" marB="91425"/>
                </a:tc>
                <a:tc>
                  <a:txBody>
                    <a:bodyPr/>
                    <a:lstStyle/>
                    <a:p>
                      <a:pPr marL="0" lvl="0" indent="0" algn="l" rtl="0">
                        <a:spcBef>
                          <a:spcPts val="0"/>
                        </a:spcBef>
                        <a:spcAft>
                          <a:spcPts val="0"/>
                        </a:spcAft>
                        <a:buNone/>
                      </a:pPr>
                      <a:r>
                        <a:rPr lang="en-US" sz="1100" u="sng">
                          <a:solidFill>
                            <a:schemeClr val="hlink"/>
                          </a:solidFill>
                          <a:hlinkClick r:id="rId8"/>
                        </a:rPr>
                        <a:t>https://www.nctm.org/uploadedFiles/Standards_and_Positions/Position_Statements/Opportunity%20Gap.pdf</a:t>
                      </a:r>
                      <a:endParaRPr sz="1100"/>
                    </a:p>
                  </a:txBody>
                  <a:tcPr marL="91425" marR="91425" marT="91425" marB="91425"/>
                </a:tc>
                <a:extLst>
                  <a:ext uri="{0D108BD9-81ED-4DB2-BD59-A6C34878D82A}">
                    <a16:rowId xmlns:a16="http://schemas.microsoft.com/office/drawing/2014/main" val="10006"/>
                  </a:ext>
                </a:extLst>
              </a:tr>
              <a:tr h="381000">
                <a:tc>
                  <a:txBody>
                    <a:bodyPr/>
                    <a:lstStyle/>
                    <a:p>
                      <a:pPr marL="0" marR="0" lvl="0" indent="0" algn="l" rtl="0">
                        <a:lnSpc>
                          <a:spcPct val="100000"/>
                        </a:lnSpc>
                        <a:spcBef>
                          <a:spcPts val="0"/>
                        </a:spcBef>
                        <a:spcAft>
                          <a:spcPts val="0"/>
                        </a:spcAft>
                        <a:buNone/>
                      </a:pPr>
                      <a:r>
                        <a:rPr lang="en-US" sz="1200"/>
                        <a:t>Core Practices Consortium</a:t>
                      </a:r>
                      <a:endParaRPr sz="1200"/>
                    </a:p>
                  </a:txBody>
                  <a:tcPr marL="91425" marR="91425" marT="91425" marB="91425"/>
                </a:tc>
                <a:tc>
                  <a:txBody>
                    <a:bodyPr/>
                    <a:lstStyle/>
                    <a:p>
                      <a:pPr marL="0" lvl="0" indent="0" algn="l" rtl="0">
                        <a:spcBef>
                          <a:spcPts val="0"/>
                        </a:spcBef>
                        <a:spcAft>
                          <a:spcPts val="0"/>
                        </a:spcAft>
                        <a:buNone/>
                      </a:pPr>
                      <a:r>
                        <a:rPr lang="en-US" sz="1100" u="sng">
                          <a:solidFill>
                            <a:schemeClr val="hlink"/>
                          </a:solidFill>
                          <a:hlinkClick r:id="rId9"/>
                        </a:rPr>
                        <a:t>https://www.corepracticeconsortium.com/</a:t>
                      </a:r>
                      <a:endParaRPr sz="1100"/>
                    </a:p>
                  </a:txBody>
                  <a:tcPr marL="91425" marR="91425" marT="91425" marB="91425"/>
                </a:tc>
                <a:extLst>
                  <a:ext uri="{0D108BD9-81ED-4DB2-BD59-A6C34878D82A}">
                    <a16:rowId xmlns:a16="http://schemas.microsoft.com/office/drawing/2014/main" val="10007"/>
                  </a:ext>
                </a:extLst>
              </a:tr>
              <a:tr h="381000">
                <a:tc>
                  <a:txBody>
                    <a:bodyPr/>
                    <a:lstStyle/>
                    <a:p>
                      <a:pPr marL="0" marR="0" lvl="0" indent="0" algn="l" rtl="0">
                        <a:lnSpc>
                          <a:spcPct val="100000"/>
                        </a:lnSpc>
                        <a:spcBef>
                          <a:spcPts val="0"/>
                        </a:spcBef>
                        <a:spcAft>
                          <a:spcPts val="0"/>
                        </a:spcAft>
                        <a:buNone/>
                      </a:pPr>
                      <a:r>
                        <a:rPr lang="en-US" sz="1200"/>
                        <a:t>Choral Counting: A Lever to Develop Fraction Understanding</a:t>
                      </a:r>
                      <a:endParaRPr sz="1200"/>
                    </a:p>
                  </a:txBody>
                  <a:tcPr marL="91425" marR="91425" marT="91425" marB="91425"/>
                </a:tc>
                <a:tc>
                  <a:txBody>
                    <a:bodyPr/>
                    <a:lstStyle/>
                    <a:p>
                      <a:pPr marL="0" lvl="0" indent="0" algn="l" rtl="0">
                        <a:spcBef>
                          <a:spcPts val="0"/>
                        </a:spcBef>
                        <a:spcAft>
                          <a:spcPts val="0"/>
                        </a:spcAft>
                        <a:buNone/>
                      </a:pPr>
                      <a:r>
                        <a:rPr lang="en-US" sz="1100" u="sng">
                          <a:solidFill>
                            <a:schemeClr val="hlink"/>
                          </a:solidFill>
                          <a:hlinkClick r:id="rId10"/>
                        </a:rPr>
                        <a:t>https://achievethecore.org/aligned/choral-counting-lever-develop-fraction-understanding/</a:t>
                      </a:r>
                      <a:endParaRPr sz="1100"/>
                    </a:p>
                  </a:txBody>
                  <a:tcPr marL="91425" marR="91425" marT="91425" marB="91425"/>
                </a:tc>
                <a:extLst>
                  <a:ext uri="{0D108BD9-81ED-4DB2-BD59-A6C34878D82A}">
                    <a16:rowId xmlns:a16="http://schemas.microsoft.com/office/drawing/2014/main" val="10008"/>
                  </a:ext>
                </a:extLst>
              </a:tr>
              <a:tr h="381000">
                <a:tc>
                  <a:txBody>
                    <a:bodyPr/>
                    <a:lstStyle/>
                    <a:p>
                      <a:pPr marL="0" marR="0" lvl="0" indent="0" algn="l" rtl="0">
                        <a:lnSpc>
                          <a:spcPct val="100000"/>
                        </a:lnSpc>
                        <a:spcBef>
                          <a:spcPts val="0"/>
                        </a:spcBef>
                        <a:spcAft>
                          <a:spcPts val="0"/>
                        </a:spcAft>
                        <a:buNone/>
                      </a:pPr>
                      <a:r>
                        <a:rPr lang="en-US" sz="1200"/>
                        <a:t>Yarn Number Line: A Lever to Develop Fraction Understanding</a:t>
                      </a:r>
                      <a:endParaRPr sz="1200"/>
                    </a:p>
                  </a:txBody>
                  <a:tcPr marL="91425" marR="91425" marT="91425" marB="91425"/>
                </a:tc>
                <a:tc>
                  <a:txBody>
                    <a:bodyPr/>
                    <a:lstStyle/>
                    <a:p>
                      <a:pPr marL="0" lvl="0" indent="0" algn="l" rtl="0">
                        <a:spcBef>
                          <a:spcPts val="0"/>
                        </a:spcBef>
                        <a:spcAft>
                          <a:spcPts val="0"/>
                        </a:spcAft>
                        <a:buNone/>
                      </a:pPr>
                      <a:r>
                        <a:rPr lang="en-US" sz="1100" u="sng">
                          <a:solidFill>
                            <a:schemeClr val="hlink"/>
                          </a:solidFill>
                          <a:hlinkClick r:id="rId11"/>
                        </a:rPr>
                        <a:t>https://achievethecore.org/aligned/yarn-number-line-lever-develop-fraction-understanding/</a:t>
                      </a:r>
                      <a:endParaRPr sz="1100"/>
                    </a:p>
                  </a:txBody>
                  <a:tcPr marL="91425" marR="91425" marT="91425" marB="91425"/>
                </a:tc>
                <a:extLst>
                  <a:ext uri="{0D108BD9-81ED-4DB2-BD59-A6C34878D82A}">
                    <a16:rowId xmlns:a16="http://schemas.microsoft.com/office/drawing/2014/main" val="10009"/>
                  </a:ext>
                </a:extLst>
              </a:tr>
            </a:tbl>
          </a:graphicData>
        </a:graphic>
      </p:graphicFrame>
      <p:sp>
        <p:nvSpPr>
          <p:cNvPr id="2" name="TextBox 1">
            <a:extLst>
              <a:ext uri="{FF2B5EF4-FFF2-40B4-BE49-F238E27FC236}">
                <a16:creationId xmlns:a16="http://schemas.microsoft.com/office/drawing/2014/main" id="{014F9C15-31DA-40A1-B4C1-0A5AA283CA48}"/>
              </a:ext>
            </a:extLst>
          </p:cNvPr>
          <p:cNvSpPr txBox="1"/>
          <p:nvPr/>
        </p:nvSpPr>
        <p:spPr>
          <a:xfrm>
            <a:off x="793875" y="188018"/>
            <a:ext cx="6225702" cy="461665"/>
          </a:xfrm>
          <a:prstGeom prst="rect">
            <a:avLst/>
          </a:prstGeom>
          <a:noFill/>
        </p:spPr>
        <p:txBody>
          <a:bodyPr wrap="square" rtlCol="0">
            <a:spAutoFit/>
          </a:bodyPr>
          <a:lstStyle/>
          <a:p>
            <a:r>
              <a:rPr lang="en-US" sz="2400" dirty="0"/>
              <a:t>Resource List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45"/>
          <p:cNvSpPr txBox="1"/>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800">
                <a:solidFill>
                  <a:srgbClr val="3F3F39"/>
                </a:solidFill>
                <a:latin typeface="Lucida Sans"/>
                <a:ea typeface="Lucida Sans"/>
                <a:cs typeface="Lucida Sans"/>
                <a:sym typeface="Lucida Sans"/>
              </a:rPr>
              <a:t>Tweet with Us!</a:t>
            </a:r>
            <a:endParaRPr sz="2400">
              <a:solidFill>
                <a:srgbClr val="595959"/>
              </a:solidFill>
              <a:latin typeface="Lucida Sans"/>
              <a:ea typeface="Lucida Sans"/>
              <a:cs typeface="Lucida Sans"/>
              <a:sym typeface="Lucida Sans"/>
            </a:endParaRPr>
          </a:p>
        </p:txBody>
      </p:sp>
      <p:sp>
        <p:nvSpPr>
          <p:cNvPr id="1038" name="Google Shape;1038;p145"/>
          <p:cNvSpPr txBo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a:solidFill>
                  <a:srgbClr val="3F3F39"/>
                </a:solidFill>
                <a:latin typeface="Lucida Sans"/>
                <a:ea typeface="Lucida Sans"/>
                <a:cs typeface="Lucida Sans"/>
                <a:sym typeface="Lucida Sans"/>
              </a:rPr>
              <a:t>Please feel free to tweet during and after the webinar using #coreadvocates</a:t>
            </a:r>
            <a:endParaRPr sz="2200">
              <a:solidFill>
                <a:srgbClr val="595959"/>
              </a:solidFill>
              <a:latin typeface="Lucida Sans"/>
              <a:ea typeface="Lucida Sans"/>
              <a:cs typeface="Lucida Sans"/>
              <a:sym typeface="Lucida Sans"/>
            </a:endParaRPr>
          </a:p>
          <a:p>
            <a:pPr marL="0" lvl="0" indent="0" algn="l" rtl="0">
              <a:spcBef>
                <a:spcPts val="480"/>
              </a:spcBef>
              <a:spcAft>
                <a:spcPts val="0"/>
              </a:spcAft>
              <a:buNone/>
            </a:pPr>
            <a:endParaRPr sz="2400">
              <a:solidFill>
                <a:srgbClr val="3F3F39"/>
              </a:solidFill>
              <a:latin typeface="Lucida Sans"/>
              <a:ea typeface="Lucida Sans"/>
              <a:cs typeface="Lucida Sans"/>
              <a:sym typeface="Lucida Sans"/>
            </a:endParaRPr>
          </a:p>
          <a:p>
            <a:pPr marL="0" lvl="0" indent="0" algn="l" rtl="0">
              <a:spcBef>
                <a:spcPts val="480"/>
              </a:spcBef>
              <a:spcAft>
                <a:spcPts val="0"/>
              </a:spcAft>
              <a:buNone/>
            </a:pPr>
            <a:r>
              <a:rPr lang="en-US" sz="2400">
                <a:solidFill>
                  <a:srgbClr val="434343"/>
                </a:solidFill>
                <a:latin typeface="Lucida Sans"/>
                <a:ea typeface="Lucida Sans"/>
                <a:cs typeface="Lucida Sans"/>
                <a:sym typeface="Lucida Sans"/>
              </a:rPr>
              <a:t>@achievethecore</a:t>
            </a:r>
            <a:endParaRPr sz="2200">
              <a:solidFill>
                <a:srgbClr val="434343"/>
              </a:solidFill>
              <a:latin typeface="Lucida Sans"/>
              <a:ea typeface="Lucida Sans"/>
              <a:cs typeface="Lucida Sans"/>
              <a:sym typeface="Lucida Sans"/>
            </a:endParaRPr>
          </a:p>
          <a:p>
            <a:pPr marL="0" lvl="0" indent="0" algn="l" rtl="0">
              <a:spcBef>
                <a:spcPts val="480"/>
              </a:spcBef>
              <a:spcAft>
                <a:spcPts val="0"/>
              </a:spcAft>
              <a:buNone/>
            </a:pPr>
            <a:r>
              <a:rPr lang="en-US" sz="2400">
                <a:solidFill>
                  <a:srgbClr val="434343"/>
                </a:solidFill>
                <a:latin typeface="Lucida Sans"/>
                <a:ea typeface="Lucida Sans"/>
                <a:cs typeface="Lucida Sans"/>
                <a:sym typeface="Lucida Sans"/>
              </a:rPr>
              <a:t>@JennieBeltro</a:t>
            </a:r>
            <a:endParaRPr sz="2400">
              <a:solidFill>
                <a:srgbClr val="434343"/>
              </a:solidFill>
              <a:latin typeface="Lucida Sans"/>
              <a:ea typeface="Lucida Sans"/>
              <a:cs typeface="Lucida Sans"/>
              <a:sym typeface="Lucida Sans"/>
            </a:endParaRPr>
          </a:p>
          <a:p>
            <a:pPr marL="0" lvl="0" indent="0" algn="l" rtl="0">
              <a:spcBef>
                <a:spcPts val="440"/>
              </a:spcBef>
              <a:spcAft>
                <a:spcPts val="0"/>
              </a:spcAft>
              <a:buNone/>
            </a:pPr>
            <a:r>
              <a:rPr lang="en-US" sz="2400">
                <a:solidFill>
                  <a:srgbClr val="434343"/>
                </a:solidFill>
                <a:latin typeface="Lucida Sans"/>
                <a:ea typeface="Lucida Sans"/>
                <a:cs typeface="Lucida Sans"/>
                <a:sym typeface="Lucida Sans"/>
              </a:rPr>
              <a:t>@jody_guarino</a:t>
            </a:r>
            <a:endParaRPr sz="2400">
              <a:solidFill>
                <a:srgbClr val="434343"/>
              </a:solidFill>
              <a:latin typeface="Lucida Sans"/>
              <a:ea typeface="Lucida Sans"/>
              <a:cs typeface="Lucida Sans"/>
              <a:sym typeface="Lucida Sans"/>
            </a:endParaRPr>
          </a:p>
          <a:p>
            <a:pPr marL="0" lvl="0" indent="0" algn="l" rtl="0">
              <a:spcBef>
                <a:spcPts val="440"/>
              </a:spcBef>
              <a:spcAft>
                <a:spcPts val="0"/>
              </a:spcAft>
              <a:buNone/>
            </a:pPr>
            <a:r>
              <a:rPr lang="en-US" sz="2400">
                <a:solidFill>
                  <a:srgbClr val="434343"/>
                </a:solidFill>
                <a:latin typeface="Lucida Sans"/>
                <a:ea typeface="Lucida Sans"/>
                <a:cs typeface="Lucida Sans"/>
                <a:sym typeface="Lucida Sans"/>
              </a:rPr>
              <a:t>@srta_kcalderon</a:t>
            </a:r>
            <a:endParaRPr sz="2400">
              <a:solidFill>
                <a:srgbClr val="434343"/>
              </a:solidFill>
              <a:latin typeface="Lucida Sans"/>
              <a:ea typeface="Lucida Sans"/>
              <a:cs typeface="Lucida Sans"/>
              <a:sym typeface="Lucida Sans"/>
            </a:endParaRPr>
          </a:p>
        </p:txBody>
      </p:sp>
      <p:pic>
        <p:nvPicPr>
          <p:cNvPr id="1039" name="Google Shape;1039;p145"/>
          <p:cNvPicPr preferRelativeResize="0"/>
          <p:nvPr/>
        </p:nvPicPr>
        <p:blipFill rotWithShape="1">
          <a:blip r:embed="rId3">
            <a:alphaModFix/>
          </a:blip>
          <a:srcRect/>
          <a:stretch/>
        </p:blipFill>
        <p:spPr>
          <a:xfrm>
            <a:off x="7197163" y="157850"/>
            <a:ext cx="1750287" cy="1259775"/>
          </a:xfrm>
          <a:prstGeom prst="rect">
            <a:avLst/>
          </a:prstGeom>
          <a:noFill/>
          <a:ln>
            <a:noFill/>
          </a:ln>
        </p:spPr>
      </p:pic>
      <p:pic>
        <p:nvPicPr>
          <p:cNvPr id="1040" name="Google Shape;1040;p145"/>
          <p:cNvPicPr preferRelativeResize="0"/>
          <p:nvPr/>
        </p:nvPicPr>
        <p:blipFill rotWithShape="1">
          <a:blip r:embed="rId4">
            <a:alphaModFix/>
          </a:blip>
          <a:srcRect t="8475"/>
          <a:stretch/>
        </p:blipFill>
        <p:spPr>
          <a:xfrm>
            <a:off x="4041201" y="2136513"/>
            <a:ext cx="4983101" cy="3420449"/>
          </a:xfrm>
          <a:prstGeom prst="rect">
            <a:avLst/>
          </a:prstGeom>
          <a:noFill/>
          <a:ln>
            <a:noFill/>
          </a:ln>
        </p:spPr>
      </p:pic>
      <p:sp>
        <p:nvSpPr>
          <p:cNvPr id="1041" name="Google Shape;1041;p145"/>
          <p:cNvSpPr/>
          <p:nvPr/>
        </p:nvSpPr>
        <p:spPr>
          <a:xfrm>
            <a:off x="6994825" y="5195450"/>
            <a:ext cx="410400" cy="361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45"/>
          <p:cNvSpPr txBox="1"/>
          <p:nvPr/>
        </p:nvSpPr>
        <p:spPr>
          <a:xfrm>
            <a:off x="6515875" y="6126175"/>
            <a:ext cx="1750200" cy="29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ucida Sans"/>
                <a:ea typeface="Lucida Sans"/>
                <a:cs typeface="Lucida Sans"/>
                <a:sym typeface="Lucida Sans"/>
              </a:rPr>
              <a:t>Click here!</a:t>
            </a:r>
            <a:endParaRPr sz="2000">
              <a:latin typeface="Lucida Sans"/>
              <a:ea typeface="Lucida Sans"/>
              <a:cs typeface="Lucida Sans"/>
              <a:sym typeface="Lucida Sans"/>
            </a:endParaRPr>
          </a:p>
        </p:txBody>
      </p:sp>
      <p:sp>
        <p:nvSpPr>
          <p:cNvPr id="1043" name="Google Shape;1043;p145"/>
          <p:cNvSpPr/>
          <p:nvPr/>
        </p:nvSpPr>
        <p:spPr>
          <a:xfrm>
            <a:off x="7097425" y="5643750"/>
            <a:ext cx="307800" cy="583800"/>
          </a:xfrm>
          <a:prstGeom prst="upArrow">
            <a:avLst>
              <a:gd name="adj1" fmla="val 50000"/>
              <a:gd name="adj2" fmla="val 50000"/>
            </a:avLst>
          </a:prstGeom>
          <a:solidFill>
            <a:srgbClr val="FF0000"/>
          </a:solidFill>
          <a:ln w="9525" cap="flat" cmpd="sng">
            <a:solidFill>
              <a:srgbClr val="45464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198"/>
          <p:cNvSpPr txBox="1">
            <a:spLocks noGrp="1"/>
          </p:cNvSpPr>
          <p:nvPr>
            <p:ph type="title"/>
          </p:nvPr>
        </p:nvSpPr>
        <p:spPr>
          <a:xfrm>
            <a:off x="216568" y="2829678"/>
            <a:ext cx="8620552" cy="868362"/>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700"/>
              <a:buFont typeface="Allerta"/>
              <a:buNone/>
            </a:pPr>
            <a:r>
              <a:rPr lang="en-US" sz="2800" b="0" i="0" u="none" strike="noStrike" cap="none">
                <a:solidFill>
                  <a:schemeClr val="lt1"/>
                </a:solidFill>
                <a:latin typeface="Lucida Sans"/>
                <a:ea typeface="Lucida Sans"/>
                <a:cs typeface="Lucida Sans"/>
                <a:sym typeface="Lucida Sans"/>
              </a:rPr>
              <a:t>Thank You!</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46"/>
          <p:cNvSpPr txBox="1">
            <a:spLocks noGrp="1"/>
          </p:cNvSpPr>
          <p:nvPr>
            <p:ph type="title"/>
          </p:nvPr>
        </p:nvSpPr>
        <p:spPr>
          <a:xfrm>
            <a:off x="457200" y="274637"/>
            <a:ext cx="8229600" cy="1143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700"/>
              <a:buFont typeface="Allerta"/>
              <a:buNone/>
            </a:pPr>
            <a:r>
              <a:rPr lang="en-US" sz="2800" b="0" i="0" u="none" strike="noStrike" cap="none">
                <a:solidFill>
                  <a:srgbClr val="3F3F39"/>
                </a:solidFill>
                <a:latin typeface="Lucida Sans"/>
                <a:ea typeface="Lucida Sans"/>
                <a:cs typeface="Lucida Sans"/>
                <a:sym typeface="Lucida Sans"/>
              </a:rPr>
              <a:t>Engage with </a:t>
            </a:r>
            <a:r>
              <a:rPr lang="en-US" sz="2800">
                <a:solidFill>
                  <a:srgbClr val="3F3F39"/>
                </a:solidFill>
              </a:rPr>
              <a:t>U</a:t>
            </a:r>
            <a:r>
              <a:rPr lang="en-US" sz="2800" b="0" i="0" u="none" strike="noStrike" cap="none">
                <a:solidFill>
                  <a:srgbClr val="3F3F39"/>
                </a:solidFill>
                <a:latin typeface="Lucida Sans"/>
                <a:ea typeface="Lucida Sans"/>
                <a:cs typeface="Lucida Sans"/>
                <a:sym typeface="Lucida Sans"/>
              </a:rPr>
              <a:t>s!</a:t>
            </a:r>
            <a:endParaRPr/>
          </a:p>
        </p:txBody>
      </p:sp>
      <p:sp>
        <p:nvSpPr>
          <p:cNvPr id="1050" name="Google Shape;1050;p146"/>
          <p:cNvSpPr txBox="1">
            <a:spLocks noGrp="1"/>
          </p:cNvSpPr>
          <p:nvPr>
            <p:ph type="body" idx="1"/>
          </p:nvPr>
        </p:nvSpPr>
        <p:spPr>
          <a:xfrm>
            <a:off x="457200" y="1600200"/>
            <a:ext cx="4604400" cy="452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600"/>
              <a:buFont typeface="Arial"/>
              <a:buNone/>
            </a:pPr>
            <a:r>
              <a:rPr lang="en-US">
                <a:solidFill>
                  <a:srgbClr val="3F3F39"/>
                </a:solidFill>
              </a:rPr>
              <a:t>During the webinar</a:t>
            </a:r>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Questions option</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Find the handouts and </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a:solidFill>
                  <a:srgbClr val="3F3F39"/>
                </a:solidFill>
              </a:rPr>
              <a:t>   resources</a:t>
            </a:r>
            <a:endParaRPr sz="2000">
              <a:solidFill>
                <a:srgbClr val="3F3F39"/>
              </a:solidFill>
            </a:endParaRPr>
          </a:p>
          <a:p>
            <a:pPr marL="0" lvl="0" indent="0" algn="l" rtl="0">
              <a:lnSpc>
                <a:spcPct val="115000"/>
              </a:lnSpc>
              <a:spcBef>
                <a:spcPts val="600"/>
              </a:spcBef>
              <a:spcAft>
                <a:spcPts val="0"/>
              </a:spcAft>
              <a:buClr>
                <a:schemeClr val="dk1"/>
              </a:buClr>
              <a:buSzPts val="600"/>
              <a:buFont typeface="Arial"/>
              <a:buNone/>
            </a:pPr>
            <a:endParaRPr sz="2400">
              <a:solidFill>
                <a:srgbClr val="3F3F39"/>
              </a:solidFill>
            </a:endParaRPr>
          </a:p>
          <a:p>
            <a:pPr marL="0" lvl="0" indent="0" algn="l" rtl="0">
              <a:lnSpc>
                <a:spcPct val="115000"/>
              </a:lnSpc>
              <a:spcBef>
                <a:spcPts val="600"/>
              </a:spcBef>
              <a:spcAft>
                <a:spcPts val="0"/>
              </a:spcAft>
              <a:buClr>
                <a:schemeClr val="dk1"/>
              </a:buClr>
              <a:buSzPts val="600"/>
              <a:buFont typeface="Arial"/>
              <a:buNone/>
            </a:pPr>
            <a:r>
              <a:rPr lang="en-US">
                <a:solidFill>
                  <a:srgbClr val="3F3F39"/>
                </a:solidFill>
              </a:rPr>
              <a:t>After the webinar</a:t>
            </a:r>
            <a:endParaRPr/>
          </a:p>
          <a:p>
            <a:pPr marL="457200" lvl="0" indent="0" algn="l" rtl="0">
              <a:lnSpc>
                <a:spcPct val="115000"/>
              </a:lnSpc>
              <a:spcBef>
                <a:spcPts val="500"/>
              </a:spcBef>
              <a:spcAft>
                <a:spcPts val="0"/>
              </a:spcAft>
              <a:buClr>
                <a:schemeClr val="dk1"/>
              </a:buClr>
              <a:buSzPts val="500"/>
              <a:buFont typeface="Arial"/>
              <a:buNone/>
            </a:pPr>
            <a:r>
              <a:rPr lang="en-US" sz="2000">
                <a:solidFill>
                  <a:schemeClr val="dk1"/>
                </a:solidFill>
              </a:rPr>
              <a:t>– </a:t>
            </a:r>
            <a:r>
              <a:rPr lang="en-US" sz="2000">
                <a:solidFill>
                  <a:srgbClr val="3F3F39"/>
                </a:solidFill>
              </a:rPr>
              <a:t>Access to recorded </a:t>
            </a:r>
            <a:endParaRPr sz="2000">
              <a:solidFill>
                <a:srgbClr val="3F3F39"/>
              </a:solidFill>
            </a:endParaRPr>
          </a:p>
          <a:p>
            <a:pPr marL="457200" lvl="0" indent="0" algn="l" rtl="0">
              <a:lnSpc>
                <a:spcPct val="115000"/>
              </a:lnSpc>
              <a:spcBef>
                <a:spcPts val="500"/>
              </a:spcBef>
              <a:spcAft>
                <a:spcPts val="0"/>
              </a:spcAft>
              <a:buClr>
                <a:schemeClr val="dk1"/>
              </a:buClr>
              <a:buSzPts val="500"/>
              <a:buFont typeface="Arial"/>
              <a:buNone/>
            </a:pPr>
            <a:r>
              <a:rPr lang="en-US" sz="2000">
                <a:solidFill>
                  <a:srgbClr val="3F3F39"/>
                </a:solidFill>
              </a:rPr>
              <a:t>   webinar</a:t>
            </a:r>
            <a:endParaRPr/>
          </a:p>
          <a:p>
            <a:pPr marL="800100" marR="0" lvl="0" indent="-38100" algn="l" rtl="0">
              <a:lnSpc>
                <a:spcPct val="100000"/>
              </a:lnSpc>
              <a:spcBef>
                <a:spcPts val="0"/>
              </a:spcBef>
              <a:spcAft>
                <a:spcPts val="0"/>
              </a:spcAft>
              <a:buClr>
                <a:schemeClr val="dk1"/>
              </a:buClr>
              <a:buSzPts val="600"/>
              <a:buFont typeface="Arial"/>
              <a:buNone/>
            </a:pPr>
            <a:endParaRPr sz="2400">
              <a:solidFill>
                <a:srgbClr val="3F3F39"/>
              </a:solidFill>
            </a:endParaRPr>
          </a:p>
        </p:txBody>
      </p:sp>
      <p:pic>
        <p:nvPicPr>
          <p:cNvPr id="1051" name="Google Shape;1051;p146"/>
          <p:cNvPicPr preferRelativeResize="0"/>
          <p:nvPr/>
        </p:nvPicPr>
        <p:blipFill>
          <a:blip r:embed="rId3">
            <a:alphaModFix/>
          </a:blip>
          <a:stretch>
            <a:fillRect/>
          </a:stretch>
        </p:blipFill>
        <p:spPr>
          <a:xfrm>
            <a:off x="4235175" y="2712150"/>
            <a:ext cx="4604399" cy="2302200"/>
          </a:xfrm>
          <a:prstGeom prst="rect">
            <a:avLst/>
          </a:prstGeom>
          <a:noFill/>
          <a:ln w="9525" cap="flat" cmpd="sng">
            <a:solidFill>
              <a:srgbClr val="000000"/>
            </a:solidFill>
            <a:prstDash val="solid"/>
            <a:round/>
            <a:headEnd type="none" w="sm" len="sm"/>
            <a:tailEnd type="none" w="sm" len="sm"/>
          </a:ln>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147"/>
          <p:cNvSpPr txBox="1">
            <a:spLocks noGrp="1"/>
          </p:cNvSpPr>
          <p:nvPr>
            <p:ph type="title"/>
          </p:nvPr>
        </p:nvSpPr>
        <p:spPr>
          <a:xfrm>
            <a:off x="216575" y="2599575"/>
            <a:ext cx="5250900" cy="135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2800"/>
              <a:buFont typeface="Allerta"/>
              <a:buNone/>
            </a:pPr>
            <a:r>
              <a:rPr lang="en-US"/>
              <a:t>Jennie Beltramini</a:t>
            </a:r>
            <a:endParaRPr/>
          </a:p>
          <a:p>
            <a:pPr marL="0" marR="0" lvl="0" indent="0" algn="l" rtl="0">
              <a:lnSpc>
                <a:spcPct val="100000"/>
              </a:lnSpc>
              <a:spcBef>
                <a:spcPts val="0"/>
              </a:spcBef>
              <a:spcAft>
                <a:spcPts val="0"/>
              </a:spcAft>
              <a:buClr>
                <a:schemeClr val="lt1"/>
              </a:buClr>
              <a:buSzPts val="2800"/>
              <a:buFont typeface="Allerta"/>
              <a:buNone/>
            </a:pPr>
            <a:r>
              <a:rPr lang="en-US" i="1"/>
              <a:t>Mathematics Specialist</a:t>
            </a:r>
            <a:endParaRPr i="1"/>
          </a:p>
          <a:p>
            <a:pPr marL="0" marR="0" lvl="0" indent="0" algn="l" rtl="0">
              <a:lnSpc>
                <a:spcPct val="100000"/>
              </a:lnSpc>
              <a:spcBef>
                <a:spcPts val="0"/>
              </a:spcBef>
              <a:spcAft>
                <a:spcPts val="0"/>
              </a:spcAft>
              <a:buClr>
                <a:schemeClr val="lt1"/>
              </a:buClr>
              <a:buSzPts val="2800"/>
              <a:buFont typeface="Allerta"/>
              <a:buNone/>
            </a:pPr>
            <a:r>
              <a:rPr lang="en-US" i="1"/>
              <a:t>SAP</a:t>
            </a:r>
            <a:endParaRPr i="1"/>
          </a:p>
        </p:txBody>
      </p:sp>
      <p:sp>
        <p:nvSpPr>
          <p:cNvPr id="1058" name="Google Shape;1058;p147"/>
          <p:cNvSpPr txBox="1"/>
          <p:nvPr/>
        </p:nvSpPr>
        <p:spPr>
          <a:xfrm>
            <a:off x="6592175" y="2374600"/>
            <a:ext cx="1807500" cy="1098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Lucida Sans"/>
              <a:ea typeface="Lucida Sans"/>
              <a:cs typeface="Lucida Sans"/>
              <a:sym typeface="Lucida Sans"/>
            </a:endParaRPr>
          </a:p>
        </p:txBody>
      </p:sp>
      <p:pic>
        <p:nvPicPr>
          <p:cNvPr id="1059" name="Google Shape;1059;p147"/>
          <p:cNvPicPr preferRelativeResize="0"/>
          <p:nvPr/>
        </p:nvPicPr>
        <p:blipFill rotWithShape="1">
          <a:blip r:embed="rId3">
            <a:alphaModFix/>
          </a:blip>
          <a:srcRect l="14115" r="15092"/>
          <a:stretch/>
        </p:blipFill>
        <p:spPr>
          <a:xfrm>
            <a:off x="4763400" y="2222200"/>
            <a:ext cx="3455850" cy="26036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14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3F3F39"/>
              </a:buClr>
              <a:buSzPts val="700"/>
              <a:buFont typeface="Allerta"/>
              <a:buNone/>
            </a:pPr>
            <a:r>
              <a:rPr lang="en-US" sz="2800" b="0" i="0" u="none" strike="noStrike" cap="none">
                <a:solidFill>
                  <a:srgbClr val="666666"/>
                </a:solidFill>
                <a:latin typeface="Lucida Sans"/>
                <a:ea typeface="Lucida Sans"/>
                <a:cs typeface="Lucida Sans"/>
                <a:sym typeface="Lucida Sans"/>
              </a:rPr>
              <a:t>Goals of the </a:t>
            </a:r>
            <a:r>
              <a:rPr lang="en-US" sz="2800">
                <a:solidFill>
                  <a:srgbClr val="666666"/>
                </a:solidFill>
              </a:rPr>
              <a:t>W</a:t>
            </a:r>
            <a:r>
              <a:rPr lang="en-US" sz="2800" b="0" i="0" u="none" strike="noStrike" cap="none">
                <a:solidFill>
                  <a:srgbClr val="666666"/>
                </a:solidFill>
                <a:latin typeface="Lucida Sans"/>
                <a:ea typeface="Lucida Sans"/>
                <a:cs typeface="Lucida Sans"/>
                <a:sym typeface="Lucida Sans"/>
              </a:rPr>
              <a:t>ebinar</a:t>
            </a:r>
            <a:endParaRPr sz="2400" b="0" i="0" u="none" strike="noStrike" cap="none">
              <a:solidFill>
                <a:srgbClr val="595959"/>
              </a:solidFill>
              <a:latin typeface="Lucida Sans"/>
              <a:ea typeface="Lucida Sans"/>
              <a:cs typeface="Lucida Sans"/>
              <a:sym typeface="Lucida Sans"/>
            </a:endParaRPr>
          </a:p>
        </p:txBody>
      </p:sp>
      <p:sp>
        <p:nvSpPr>
          <p:cNvPr id="1066" name="Google Shape;1066;p148"/>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p>
            <a:pPr marL="685800" lvl="0" indent="-342900" algn="l" rtl="0">
              <a:spcBef>
                <a:spcPts val="0"/>
              </a:spcBef>
              <a:spcAft>
                <a:spcPts val="0"/>
              </a:spcAft>
              <a:buClr>
                <a:srgbClr val="575757"/>
              </a:buClr>
              <a:buSzPts val="2200"/>
              <a:buFont typeface="Noto Sans Symbols"/>
              <a:buChar char="✓"/>
            </a:pPr>
            <a:r>
              <a:rPr lang="en-US" sz="2400"/>
              <a:t>Learn about a professional learning model in which teacher learning is developed within the actual work of teaching students</a:t>
            </a:r>
            <a:endParaRPr sz="2400"/>
          </a:p>
          <a:p>
            <a:pPr marL="685800" lvl="0" indent="-342900" algn="l" rtl="0">
              <a:spcBef>
                <a:spcPts val="2400"/>
              </a:spcBef>
              <a:spcAft>
                <a:spcPts val="0"/>
              </a:spcAft>
              <a:buClr>
                <a:srgbClr val="575757"/>
              </a:buClr>
              <a:buSzPts val="2200"/>
              <a:buFont typeface="Noto Sans Symbols"/>
              <a:buChar char="✓"/>
            </a:pPr>
            <a:r>
              <a:rPr lang="en-US" sz="2400"/>
              <a:t>Build a deeper understanding of equitable practices and how they can be developed through instructional routines</a:t>
            </a:r>
            <a:endParaRPr sz="2400"/>
          </a:p>
          <a:p>
            <a:pPr marL="685800" lvl="0" indent="-342900" algn="l" rtl="0">
              <a:spcBef>
                <a:spcPts val="2400"/>
              </a:spcBef>
              <a:spcAft>
                <a:spcPts val="0"/>
              </a:spcAft>
              <a:buClr>
                <a:srgbClr val="575757"/>
              </a:buClr>
              <a:buSzPts val="2200"/>
              <a:buFont typeface="Noto Sans Symbols"/>
              <a:buChar char="✓"/>
            </a:pPr>
            <a:r>
              <a:rPr lang="en-US" sz="2400"/>
              <a:t>Learn from a Core Advocate about about implementing the routines in the classroom</a:t>
            </a:r>
            <a:endParaRPr/>
          </a:p>
          <a:p>
            <a:pPr marL="0" marR="0" lvl="0" indent="0" algn="l" rtl="0">
              <a:lnSpc>
                <a:spcPct val="115000"/>
              </a:lnSpc>
              <a:spcBef>
                <a:spcPts val="2400"/>
              </a:spcBef>
              <a:spcAft>
                <a:spcPts val="0"/>
              </a:spcAft>
              <a:buClr>
                <a:srgbClr val="595959"/>
              </a:buClr>
              <a:buSzPts val="2200"/>
              <a:buFont typeface="Arial"/>
              <a:buNone/>
            </a:pPr>
            <a:endParaRPr sz="2200" b="0" i="0" u="none" strike="noStrike" cap="none">
              <a:solidFill>
                <a:srgbClr val="575757"/>
              </a:solidFill>
              <a:latin typeface="Lucida Sans"/>
              <a:ea typeface="Lucida Sans"/>
              <a:cs typeface="Lucida Sans"/>
              <a:sym typeface="Lucida Sans"/>
            </a:endParaRPr>
          </a:p>
          <a:p>
            <a:pPr marL="0" marR="0" lvl="0" indent="0" algn="l" rtl="0">
              <a:lnSpc>
                <a:spcPct val="115000"/>
              </a:lnSpc>
              <a:spcBef>
                <a:spcPts val="0"/>
              </a:spcBef>
              <a:spcAft>
                <a:spcPts val="0"/>
              </a:spcAft>
              <a:buClr>
                <a:srgbClr val="595959"/>
              </a:buClr>
              <a:buSzPts val="2200"/>
              <a:buFont typeface="Arial"/>
              <a:buNone/>
            </a:pPr>
            <a:r>
              <a:rPr lang="en-US" sz="2200" b="0" i="0" u="none" strike="noStrike" cap="none">
                <a:solidFill>
                  <a:srgbClr val="575757"/>
                </a:solidFill>
                <a:latin typeface="Lucida Sans"/>
                <a:ea typeface="Lucida Sans"/>
                <a:cs typeface="Lucida Sans"/>
                <a:sym typeface="Lucida Sans"/>
              </a:rPr>
              <a:t> </a:t>
            </a:r>
            <a:endParaRPr sz="2200" b="0" i="0" u="none" strike="noStrike" cap="none">
              <a:solidFill>
                <a:srgbClr val="595959"/>
              </a:solidFill>
              <a:latin typeface="Lucida Sans"/>
              <a:ea typeface="Lucida Sans"/>
              <a:cs typeface="Lucida Sans"/>
              <a:sym typeface="Lucida Sans"/>
            </a:endParaRPr>
          </a:p>
          <a:p>
            <a:pPr marL="342900" marR="0" lvl="0" indent="-342900" algn="l" rtl="0">
              <a:lnSpc>
                <a:spcPct val="100000"/>
              </a:lnSpc>
              <a:spcBef>
                <a:spcPts val="0"/>
              </a:spcBef>
              <a:spcAft>
                <a:spcPts val="0"/>
              </a:spcAft>
              <a:buClr>
                <a:srgbClr val="3F3F39"/>
              </a:buClr>
              <a:buSzPts val="2400"/>
              <a:buFont typeface="Arial"/>
              <a:buNone/>
            </a:pPr>
            <a:endParaRPr sz="2400" b="0" i="0" u="none" strike="noStrike" cap="non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theme/theme1.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P ATC PPT Template revised">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8333</Words>
  <Application>Microsoft Office PowerPoint</Application>
  <PresentationFormat>On-screen Show (4:3)</PresentationFormat>
  <Paragraphs>512</Paragraphs>
  <Slides>60</Slides>
  <Notes>60</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60</vt:i4>
      </vt:variant>
    </vt:vector>
  </HeadingPairs>
  <TitlesOfParts>
    <vt:vector size="80" baseType="lpstr">
      <vt:lpstr>Calibri</vt:lpstr>
      <vt:lpstr>Lucida Sans</vt:lpstr>
      <vt:lpstr>Gloria Hallelujah</vt:lpstr>
      <vt:lpstr>Caveat Brush</vt:lpstr>
      <vt:lpstr>Bree Serif</vt:lpstr>
      <vt:lpstr>Comfortaa</vt:lpstr>
      <vt:lpstr>Georgia</vt:lpstr>
      <vt:lpstr>Arial</vt:lpstr>
      <vt:lpstr>Amatic SC</vt:lpstr>
      <vt:lpstr>Comic Sans MS</vt:lpstr>
      <vt:lpstr>Shadows Into Light</vt:lpstr>
      <vt:lpstr>Noto Sans Symbols</vt:lpstr>
      <vt:lpstr>Allerta</vt:lpstr>
      <vt:lpstr>Trebuchet MS</vt:lpstr>
      <vt:lpstr>July Webinar New Year's Resolution</vt:lpstr>
      <vt:lpstr>July Webinar New Year's Resolution</vt:lpstr>
      <vt:lpstr>SAP ATC PPT Template revised</vt:lpstr>
      <vt:lpstr>July Webinar New Year's Resolution</vt:lpstr>
      <vt:lpstr>July Webinar New Year's Resolution</vt:lpstr>
      <vt:lpstr>July Webinar New Year's Resolution</vt:lpstr>
      <vt:lpstr>Equity-Focused Professional Learning: A Classroom-Centered Approach</vt:lpstr>
      <vt:lpstr>Introductions</vt:lpstr>
      <vt:lpstr>Who Are Core Advocates?</vt:lpstr>
      <vt:lpstr>Join Our Network!</vt:lpstr>
      <vt:lpstr>Learn More About Us!</vt:lpstr>
      <vt:lpstr>PowerPoint Presentation</vt:lpstr>
      <vt:lpstr>Engage with Us!</vt:lpstr>
      <vt:lpstr>Jennie Beltramini Mathematics Specialist SAP</vt:lpstr>
      <vt:lpstr>Goals of the Webinar</vt:lpstr>
      <vt:lpstr>Survey:   What format of professional learning have you participated in most often?    After you complete the poll, share in the group chat which model has impacted or changed your practice the most?</vt:lpstr>
      <vt:lpstr>Section 1: Why professional learning within the work of teaching?</vt:lpstr>
      <vt:lpstr>PowerPoint Presentation</vt:lpstr>
      <vt:lpstr>Why Fractions?</vt:lpstr>
      <vt:lpstr>The Model</vt:lpstr>
      <vt:lpstr>Southern California Elementary School</vt:lpstr>
      <vt:lpstr>Equitable  Practices</vt:lpstr>
      <vt:lpstr>Content Learning</vt:lpstr>
      <vt:lpstr>Content Learning</vt:lpstr>
      <vt:lpstr>PowerPoint Presentation</vt:lpstr>
      <vt:lpstr>Teaching Students</vt:lpstr>
      <vt:lpstr>Plan for Teaching</vt:lpstr>
      <vt:lpstr>Plan for Teaching</vt:lpstr>
      <vt:lpstr>PowerPoint Presentation</vt:lpstr>
      <vt:lpstr>Teach</vt:lpstr>
      <vt:lpstr>Reflect</vt:lpstr>
      <vt:lpstr>Reflect Using Student Work</vt:lpstr>
      <vt:lpstr>PowerPoint Presentation</vt:lpstr>
      <vt:lpstr>Quotes</vt:lpstr>
      <vt:lpstr>PowerPoint Presentation</vt:lpstr>
      <vt:lpstr>Jody Guarino Math Coordinator Orange County Department of Education</vt:lpstr>
      <vt:lpstr>Section 2: How can a deeper understanding of equitable practices be developed through instructional routines?</vt:lpstr>
      <vt:lpstr>Teaching Students</vt:lpstr>
      <vt:lpstr>       Group Chat: Look at the student work from the Fraction Lab pre-assessment. What do you notice about this student’s thinking? What would you want to focus on in instruction based on the student’s current understanding?</vt:lpstr>
      <vt:lpstr>PowerPoint Presentation</vt:lpstr>
      <vt:lpstr>Norms</vt:lpstr>
      <vt:lpstr>Instructional Routines</vt:lpstr>
      <vt:lpstr>Instructional Routines</vt:lpstr>
      <vt:lpstr>Instructional Routines</vt:lpstr>
      <vt:lpstr>PowerPoint Presentation</vt:lpstr>
      <vt:lpstr>PowerPoint Presentation</vt:lpstr>
      <vt:lpstr>PowerPoint Presentation</vt:lpstr>
      <vt:lpstr>PowerPoint Presentation</vt:lpstr>
      <vt:lpstr>Student Growth</vt:lpstr>
      <vt:lpstr>Student Growth</vt:lpstr>
      <vt:lpstr>Student Quotes:  How did you feel about fraction lab?</vt:lpstr>
      <vt:lpstr>Teacher Quotes: How are you thinking differently about your teaching practice? What part of this experience contributed to that change in thinking? </vt:lpstr>
      <vt:lpstr>PowerPoint Presentation</vt:lpstr>
      <vt:lpstr>Survey:   What aspect(s) of this model would you like to try out or learn more about? Select all that apply.</vt:lpstr>
      <vt:lpstr>Section 3: What is a model for implementing the routines in the classroom, including successes and challenges?</vt:lpstr>
      <vt:lpstr>Karina Calderon Third Grade Teacher, Two Way Immersion Classroom Saddleback Valley Unified School District</vt:lpstr>
      <vt:lpstr>PowerPoint Presentation</vt:lpstr>
      <vt:lpstr>PowerPoint Presentation</vt:lpstr>
      <vt:lpstr>PowerPoint Presentation</vt:lpstr>
      <vt:lpstr>Questions for Our Guests?</vt:lpstr>
      <vt:lpstr>Join Our Network!</vt:lpstr>
      <vt:lpstr>Please Join Us!</vt:lpstr>
      <vt:lpstr>Take our Survey: Receive a Webinar Completion Certificate</vt:lpstr>
      <vt:lpstr>Please Join Us Again Next Month!</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Equity-Focused Professional Learning: A Classroom-Centered Approach</dc:title>
  <dc:creator>crivero</dc:creator>
  <cp:lastModifiedBy>Susan Hitt</cp:lastModifiedBy>
  <cp:revision>1</cp:revision>
  <dcterms:modified xsi:type="dcterms:W3CDTF">2019-05-02T17:40:49Z</dcterms:modified>
</cp:coreProperties>
</file>