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11" r:id="rId1"/>
    <p:sldMasterId id="2147483812" r:id="rId2"/>
    <p:sldMasterId id="2147483813" r:id="rId3"/>
    <p:sldMasterId id="2147483814" r:id="rId4"/>
    <p:sldMasterId id="2147483815" r:id="rId5"/>
    <p:sldMasterId id="2147483816" r:id="rId6"/>
    <p:sldMasterId id="2147483817" r:id="rId7"/>
    <p:sldMasterId id="2147483818" r:id="rId8"/>
  </p:sldMasterIdLst>
  <p:notesMasterIdLst>
    <p:notesMasterId r:id="rId56"/>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Lst>
  <p:sldSz cx="9144000" cy="6858000" type="screen4x3"/>
  <p:notesSz cx="6858000" cy="9144000"/>
  <p:embeddedFontLst>
    <p:embeddedFont>
      <p:font typeface="Alfa Slab One" panose="020B0604020202020204" charset="0"/>
      <p:regular r:id="rId57"/>
    </p:embeddedFont>
    <p:embeddedFont>
      <p:font typeface="Allerta" panose="020B0604020202020204" charset="0"/>
      <p:regular r:id="rId58"/>
    </p:embeddedFont>
    <p:embeddedFont>
      <p:font typeface="Bree Serif" panose="020B0604020202020204" charset="0"/>
      <p:regular r:id="rId59"/>
    </p:embeddedFont>
    <p:embeddedFont>
      <p:font typeface="Calibri" panose="020F0502020204030204" pitchFamily="34" charset="0"/>
      <p:regular r:id="rId60"/>
      <p:bold r:id="rId61"/>
      <p:italic r:id="rId62"/>
      <p:boldItalic r:id="rId63"/>
    </p:embeddedFont>
    <p:embeddedFont>
      <p:font typeface="Cambria" panose="02040503050406030204" pitchFamily="18" charset="0"/>
      <p:regular r:id="rId64"/>
      <p:bold r:id="rId65"/>
      <p:italic r:id="rId66"/>
      <p:boldItalic r:id="rId67"/>
    </p:embeddedFont>
    <p:embeddedFont>
      <p:font typeface="Candara" panose="020E0502030303020204" pitchFamily="34" charset="0"/>
      <p:regular r:id="rId68"/>
      <p:bold r:id="rId69"/>
      <p:italic r:id="rId70"/>
      <p:boldItalic r:id="rId71"/>
    </p:embeddedFont>
    <p:embeddedFont>
      <p:font typeface="Georgia" panose="02040502050405020303" pitchFamily="18" charset="0"/>
      <p:regular r:id="rId72"/>
      <p:bold r:id="rId73"/>
      <p:italic r:id="rId74"/>
      <p:boldItalic r:id="rId75"/>
    </p:embeddedFont>
    <p:embeddedFont>
      <p:font typeface="Impact" panose="020B0806030902050204" pitchFamily="34" charset="0"/>
      <p:regular r:id="rId76"/>
    </p:embeddedFont>
    <p:embeddedFont>
      <p:font typeface="Lobster" panose="020B0604020202020204" charset="0"/>
      <p:regular r:id="rId77"/>
    </p:embeddedFont>
    <p:embeddedFont>
      <p:font typeface="Lucida Sans" panose="020B0602030504020204" pitchFamily="34" charset="0"/>
      <p:regular r:id="rId78"/>
      <p:bold r:id="rId79"/>
      <p:italic r:id="rId80"/>
      <p:boldItalic r:id="rId81"/>
    </p:embeddedFont>
    <p:embeddedFont>
      <p:font typeface="Oswald" panose="02000503000000000000" pitchFamily="2" charset="0"/>
      <p:regular r:id="rId82"/>
      <p:bold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9D8D93-1591-4797-A01A-FF35053016B1}">
  <a:tblStyle styleId="{039D8D93-1591-4797-A01A-FF35053016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9" autoAdjust="0"/>
  </p:normalViewPr>
  <p:slideViewPr>
    <p:cSldViewPr snapToGrid="0">
      <p:cViewPr varScale="1">
        <p:scale>
          <a:sx n="107" d="100"/>
          <a:sy n="107" d="100"/>
        </p:scale>
        <p:origin x="175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font" Target="fonts/font20.fntdata"/><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font" Target="fonts/font23.fntdata"/><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1.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6" name="Google Shape;119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a:t>First timer poll</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Handouts:</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1197" name="Google Shape;1197;p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5a413d228d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7" name="Google Shape;1277;g5a413d228d_0_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78" name="Google Shape;1278;g5a413d228d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10</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5af6c28f2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5" name="Google Shape;1285;g5af6c28f2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200"/>
              <a:buNone/>
            </a:pPr>
            <a:r>
              <a:rPr lang="en-US" sz="1000">
                <a:solidFill>
                  <a:schemeClr val="dk1"/>
                </a:solidFill>
                <a:latin typeface="Candara"/>
                <a:ea typeface="Candara"/>
                <a:cs typeface="Candara"/>
                <a:sym typeface="Candara"/>
              </a:rPr>
              <a:t>As an instructional coach, I observed classrooms in which instruction didn’t meet the </a:t>
            </a:r>
            <a:r>
              <a:rPr lang="en-US" sz="1000" i="1">
                <a:solidFill>
                  <a:schemeClr val="dk1"/>
                </a:solidFill>
                <a:latin typeface="Candara"/>
                <a:ea typeface="Candara"/>
                <a:cs typeface="Candara"/>
                <a:sym typeface="Candara"/>
              </a:rPr>
              <a:t>rigor</a:t>
            </a:r>
            <a:r>
              <a:rPr lang="en-US" sz="1000">
                <a:solidFill>
                  <a:schemeClr val="dk1"/>
                </a:solidFill>
                <a:latin typeface="Candara"/>
                <a:ea typeface="Candara"/>
                <a:cs typeface="Candara"/>
                <a:sym typeface="Candara"/>
              </a:rPr>
              <a:t> called for by the standard; therefore, students weren’t moving from a conceptual understanding to procedural skill and fluency with important math concepts.</a:t>
            </a:r>
            <a:endParaRPr sz="1000">
              <a:latin typeface="Candara"/>
              <a:ea typeface="Candara"/>
              <a:cs typeface="Candara"/>
              <a:sym typeface="Candara"/>
            </a:endParaRPr>
          </a:p>
          <a:p>
            <a:pPr marL="0" lvl="0" indent="0" algn="l" rtl="0">
              <a:spcBef>
                <a:spcPts val="0"/>
              </a:spcBef>
              <a:spcAft>
                <a:spcPts val="0"/>
              </a:spcAft>
              <a:buNone/>
            </a:pPr>
            <a:r>
              <a:rPr lang="en-US" sz="1000">
                <a:latin typeface="Candara"/>
                <a:ea typeface="Candara"/>
                <a:cs typeface="Candara"/>
                <a:sym typeface="Candara"/>
              </a:rPr>
              <a:t>Teach the concept the way we were taught it- procedurally.</a:t>
            </a:r>
            <a:endParaRPr sz="1000"/>
          </a:p>
          <a:p>
            <a:pPr marL="0" lvl="0" indent="0" algn="l" rtl="0">
              <a:spcBef>
                <a:spcPts val="0"/>
              </a:spcBef>
              <a:spcAft>
                <a:spcPts val="0"/>
              </a:spcAft>
              <a:buNone/>
            </a:pPr>
            <a:r>
              <a:rPr lang="en-US" sz="1000">
                <a:latin typeface="Candara"/>
                <a:ea typeface="Candara"/>
                <a:cs typeface="Candara"/>
                <a:sym typeface="Candara"/>
              </a:rPr>
              <a:t>Unlearn the procedures, and relearn the concepts </a:t>
            </a:r>
            <a:endParaRPr sz="1000"/>
          </a:p>
          <a:p>
            <a:pPr marL="0" marR="0" lvl="0" indent="0" algn="l" rtl="0">
              <a:lnSpc>
                <a:spcPct val="100000"/>
              </a:lnSpc>
              <a:spcBef>
                <a:spcPts val="0"/>
              </a:spcBef>
              <a:spcAft>
                <a:spcPts val="0"/>
              </a:spcAft>
              <a:buClr>
                <a:schemeClr val="dk1"/>
              </a:buClr>
              <a:buSzPts val="1200"/>
              <a:buFont typeface="Candara"/>
              <a:buNone/>
            </a:pPr>
            <a:r>
              <a:rPr lang="en-US" sz="1000">
                <a:latin typeface="Candara"/>
                <a:ea typeface="Candara"/>
                <a:cs typeface="Candara"/>
                <a:sym typeface="Candara"/>
              </a:rPr>
              <a:t>Series illuminates the progression of learning and the importance of </a:t>
            </a:r>
            <a:r>
              <a:rPr lang="en-US" sz="1000" i="1">
                <a:latin typeface="Candara"/>
                <a:ea typeface="Candara"/>
                <a:cs typeface="Candara"/>
                <a:sym typeface="Candara"/>
              </a:rPr>
              <a:t>coherence.</a:t>
            </a:r>
            <a:endParaRPr sz="1000" b="1" i="1"/>
          </a:p>
          <a:p>
            <a:pPr marL="0" lvl="0" indent="0" algn="l" rtl="0">
              <a:spcBef>
                <a:spcPts val="0"/>
              </a:spcBef>
              <a:spcAft>
                <a:spcPts val="0"/>
              </a:spcAft>
              <a:buNone/>
            </a:pPr>
            <a:endParaRPr sz="1000" b="1">
              <a:latin typeface="Candara"/>
              <a:ea typeface="Candara"/>
              <a:cs typeface="Candara"/>
              <a:sym typeface="Candara"/>
            </a:endParaRPr>
          </a:p>
          <a:p>
            <a:pPr marL="0" lvl="0" indent="0" algn="l" rtl="0">
              <a:spcBef>
                <a:spcPts val="0"/>
              </a:spcBef>
              <a:spcAft>
                <a:spcPts val="0"/>
              </a:spcAft>
              <a:buClr>
                <a:schemeClr val="dk1"/>
              </a:buClr>
              <a:buSzPts val="1200"/>
              <a:buFont typeface="Calibri"/>
              <a:buNone/>
            </a:pPr>
            <a:endParaRPr sz="1000" b="1">
              <a:latin typeface="Candara"/>
              <a:ea typeface="Candara"/>
              <a:cs typeface="Candara"/>
              <a:sym typeface="Candara"/>
            </a:endParaRPr>
          </a:p>
          <a:p>
            <a:pPr marL="0" lvl="0" indent="0" algn="l" rtl="0">
              <a:spcBef>
                <a:spcPts val="0"/>
              </a:spcBef>
              <a:spcAft>
                <a:spcPts val="0"/>
              </a:spcAft>
              <a:buNone/>
            </a:pPr>
            <a:endParaRPr sz="1000"/>
          </a:p>
        </p:txBody>
      </p:sp>
      <p:sp>
        <p:nvSpPr>
          <p:cNvPr id="1286" name="Google Shape;1286;g5af6c28f2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5af6c28f2d_0_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3" name="Google Shape;1293;g5af6c28f2d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ndara"/>
              <a:buNone/>
            </a:pPr>
            <a:r>
              <a:rPr lang="en-US">
                <a:latin typeface="Candara"/>
                <a:ea typeface="Candara"/>
                <a:cs typeface="Candara"/>
                <a:sym typeface="Candara"/>
              </a:rPr>
              <a:t>Models are used to support the concept of fraction equivalency by helping students “recognize” that equivalent fractions are the same size, or they name the same point on the number line. </a:t>
            </a:r>
            <a:endParaRPr/>
          </a:p>
          <a:p>
            <a:pPr marL="0" lvl="0" indent="0" algn="l" rtl="0">
              <a:spcBef>
                <a:spcPts val="0"/>
              </a:spcBef>
              <a:spcAft>
                <a:spcPts val="0"/>
              </a:spcAft>
              <a:buNone/>
            </a:pPr>
            <a:endParaRPr/>
          </a:p>
        </p:txBody>
      </p:sp>
      <p:sp>
        <p:nvSpPr>
          <p:cNvPr id="1294" name="Google Shape;1294;g5af6c28f2d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5af6c28f2d_0_1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1" name="Google Shape;1301;g5af6c28f2d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ndara"/>
                <a:ea typeface="Candara"/>
                <a:cs typeface="Candara"/>
                <a:sym typeface="Candara"/>
              </a:rPr>
              <a:t>What do we want students to do?</a:t>
            </a:r>
            <a:endParaRPr/>
          </a:p>
          <a:p>
            <a:pPr marL="285750" lvl="0" indent="-285750" algn="l" rtl="0">
              <a:spcBef>
                <a:spcPts val="0"/>
              </a:spcBef>
              <a:spcAft>
                <a:spcPts val="0"/>
              </a:spcAft>
              <a:buClr>
                <a:schemeClr val="dk1"/>
              </a:buClr>
              <a:buSzPts val="1200"/>
              <a:buFont typeface="Arial"/>
              <a:buChar char="•"/>
            </a:pPr>
            <a:r>
              <a:rPr lang="en-US">
                <a:latin typeface="Candara"/>
                <a:ea typeface="Candara"/>
                <a:cs typeface="Candara"/>
                <a:sym typeface="Candara"/>
              </a:rPr>
              <a:t>Consider which model is the best to use,  linear or area. </a:t>
            </a:r>
            <a:endParaRPr/>
          </a:p>
          <a:p>
            <a:pPr marL="285750" lvl="0" indent="-285750" algn="l" rtl="0">
              <a:spcBef>
                <a:spcPts val="0"/>
              </a:spcBef>
              <a:spcAft>
                <a:spcPts val="0"/>
              </a:spcAft>
              <a:buClr>
                <a:schemeClr val="dk1"/>
              </a:buClr>
              <a:buSzPts val="1200"/>
              <a:buFont typeface="Arial"/>
              <a:buChar char="•"/>
            </a:pPr>
            <a:r>
              <a:rPr lang="en-US">
                <a:latin typeface="Candara"/>
                <a:ea typeface="Candara"/>
                <a:cs typeface="Candara"/>
                <a:sym typeface="Candara"/>
              </a:rPr>
              <a:t>Draw models to reason about the length each boy runs using same size wholes to compare</a:t>
            </a:r>
            <a:endParaRPr/>
          </a:p>
          <a:p>
            <a:pPr marL="285750" lvl="0" indent="-285750" algn="l" rtl="0">
              <a:spcBef>
                <a:spcPts val="0"/>
              </a:spcBef>
              <a:spcAft>
                <a:spcPts val="0"/>
              </a:spcAft>
              <a:buClr>
                <a:schemeClr val="dk1"/>
              </a:buClr>
              <a:buSzPts val="1200"/>
              <a:buFont typeface="Arial"/>
              <a:buChar char="•"/>
            </a:pPr>
            <a:r>
              <a:rPr lang="en-US">
                <a:latin typeface="Candara"/>
                <a:ea typeface="Candara"/>
                <a:cs typeface="Candara"/>
                <a:sym typeface="Candara"/>
              </a:rPr>
              <a:t>Recognize the distances are equivalent</a:t>
            </a:r>
            <a:endParaRPr/>
          </a:p>
          <a:p>
            <a:pPr marL="285750" lvl="0" indent="-285750" algn="l" rtl="0">
              <a:spcBef>
                <a:spcPts val="0"/>
              </a:spcBef>
              <a:spcAft>
                <a:spcPts val="0"/>
              </a:spcAft>
              <a:buClr>
                <a:schemeClr val="dk1"/>
              </a:buClr>
              <a:buSzPts val="1200"/>
              <a:buFont typeface="Arial"/>
              <a:buChar char="•"/>
            </a:pPr>
            <a:r>
              <a:rPr lang="en-US">
                <a:latin typeface="Candara"/>
                <a:ea typeface="Candara"/>
                <a:cs typeface="Candara"/>
                <a:sym typeface="Candara"/>
              </a:rPr>
              <a:t>Make a conjecture about fraction equivalence- equal area, same point on number line</a:t>
            </a:r>
            <a:endParaRPr/>
          </a:p>
          <a:p>
            <a:pPr marL="0" lvl="0" indent="0" algn="l" rtl="0">
              <a:spcBef>
                <a:spcPts val="0"/>
              </a:spcBef>
              <a:spcAft>
                <a:spcPts val="0"/>
              </a:spcAft>
              <a:buNone/>
            </a:pPr>
            <a:endParaRPr/>
          </a:p>
        </p:txBody>
      </p:sp>
      <p:sp>
        <p:nvSpPr>
          <p:cNvPr id="1302" name="Google Shape;1302;g5af6c28f2d_0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5af6c28f2d_0_2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g5af6c28f2d_0_2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5af6c28f2d_0_3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9" name="Google Shape;1319;g5af6c28f2d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t>Grade 4- Multiply a whole number of up to four digits by a one-digit whole number, and multiply two two-digit numbers, using strategies based on place value and the properties of operations. Illustrate and explain the calculation by using equations, rectangular arrays, and/or area models. (4.NBT.B.5)</a:t>
            </a:r>
            <a:br>
              <a:rPr lang="en-US" sz="1200" b="1"/>
            </a:br>
            <a:endParaRPr i="1"/>
          </a:p>
          <a:p>
            <a:pPr marL="0" marR="0" lvl="0" indent="0" algn="l" rtl="0">
              <a:lnSpc>
                <a:spcPct val="100000"/>
              </a:lnSpc>
              <a:spcBef>
                <a:spcPts val="0"/>
              </a:spcBef>
              <a:spcAft>
                <a:spcPts val="0"/>
              </a:spcAft>
              <a:buClr>
                <a:schemeClr val="dk1"/>
              </a:buClr>
              <a:buSzPts val="1200"/>
              <a:buFont typeface="Calibri"/>
              <a:buNone/>
            </a:pPr>
            <a:endParaRPr i="1"/>
          </a:p>
          <a:p>
            <a:pPr marL="0" marR="0" lvl="0" indent="0" algn="l" rtl="0">
              <a:lnSpc>
                <a:spcPct val="100000"/>
              </a:lnSpc>
              <a:spcBef>
                <a:spcPts val="0"/>
              </a:spcBef>
              <a:spcAft>
                <a:spcPts val="0"/>
              </a:spcAft>
              <a:buClr>
                <a:schemeClr val="dk1"/>
              </a:buClr>
              <a:buSzPts val="1200"/>
              <a:buFont typeface="Calibri"/>
              <a:buNone/>
            </a:pPr>
            <a:endParaRPr i="1"/>
          </a:p>
          <a:p>
            <a:pPr marL="0" marR="0" lvl="0" indent="0" algn="l" rtl="0">
              <a:lnSpc>
                <a:spcPct val="100000"/>
              </a:lnSpc>
              <a:spcBef>
                <a:spcPts val="0"/>
              </a:spcBef>
              <a:spcAft>
                <a:spcPts val="0"/>
              </a:spcAft>
              <a:buClr>
                <a:schemeClr val="dk1"/>
              </a:buClr>
              <a:buSzPts val="1200"/>
              <a:buFont typeface="Calibri"/>
              <a:buNone/>
            </a:pPr>
            <a:r>
              <a:rPr lang="en-US" i="1"/>
              <a:t>The language, using the standard algorithm, (for multi digit multiplication) is not introduced in the standards until grade 5.</a:t>
            </a:r>
            <a:endParaRPr/>
          </a:p>
          <a:p>
            <a:pPr marL="0" lvl="0" indent="0" algn="l" rtl="0">
              <a:spcBef>
                <a:spcPts val="0"/>
              </a:spcBef>
              <a:spcAft>
                <a:spcPts val="0"/>
              </a:spcAft>
              <a:buNone/>
            </a:pPr>
            <a:endParaRPr/>
          </a:p>
        </p:txBody>
      </p:sp>
      <p:sp>
        <p:nvSpPr>
          <p:cNvPr id="1320" name="Google Shape;1320;g5af6c28f2d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5af6c28f2d_0_4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7" name="Google Shape;1327;g5af6c28f2d_0_4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example on the left is an area model illustrating partial products. Partial products uses place value concepts to solve multi digit multiplication problems. It based on the distributive (grouping) property of multiplication. “The distributive property allows numbers to be decomposed into base-ten units, products of the units to be computed, then combined. By decomposing the factors into base-ten units and applying the distributive property, multiplication computations are reduced to single-digit multiplications and products of numbers with multiples of 10, of 100, and of 1000. Students can connect diagrams of areas or arrays to numerical work to develop understanding of general base-ten multiplication methods.” The area model provides us with a pictorial representation of the concept we want students to understand and makes the important connections to place value explicit for students.</a:t>
            </a:r>
            <a:endParaRPr b="0"/>
          </a:p>
          <a:p>
            <a:pPr marL="0" lvl="0" indent="0" algn="l" rtl="0">
              <a:spcBef>
                <a:spcPts val="0"/>
              </a:spcBef>
              <a:spcAft>
                <a:spcPts val="0"/>
              </a:spcAft>
              <a:buNone/>
            </a:pPr>
            <a:br>
              <a:rPr lang="en-US"/>
            </a:br>
            <a:endParaRPr/>
          </a:p>
        </p:txBody>
      </p:sp>
      <p:sp>
        <p:nvSpPr>
          <p:cNvPr id="1328" name="Google Shape;1328;g5af6c28f2d_0_4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5af6c28f2d_0_4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5" name="Google Shape;1335;g5af6c28f2d_0_4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many times have we heard someone say “when we multiply, the product is always larger” or “when I divide, my answer is always smaller.” Probably several times during our tenure in education. When I hear these statements, my initial response is “really? Always?”</a:t>
            </a:r>
            <a:endParaRPr b="0"/>
          </a:p>
          <a:p>
            <a:pPr marL="0" lvl="0" indent="0" algn="l" rtl="0">
              <a:spcBef>
                <a:spcPts val="0"/>
              </a:spcBef>
              <a:spcAft>
                <a:spcPts val="0"/>
              </a:spcAft>
              <a:buNone/>
            </a:pPr>
            <a:r>
              <a:rPr lang="en-US"/>
              <a:t>Making generalizations about mathematics that are inaccurate promote misunderstandings about important math concepts. These misconceptions can have unintended consequences for our students. I want to dig into two standards that disprove the statements above and challenge all of us to be more precise with our math language and communication. </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US" sz="1200"/>
              <a:t>Absent from instruction is the use of concrete manipulatives or the drawing of models to demonstrate multiplication of proper fractions as taking a fraction of a fraction. </a:t>
            </a:r>
            <a:r>
              <a:rPr lang="en-US" sz="1200" i="1"/>
              <a:t>(This supports the conceptual understanding and provides visual evidence that the product is less than the factors.)</a:t>
            </a:r>
            <a:endParaRPr sz="1200" b="0" i="1"/>
          </a:p>
          <a:p>
            <a:pPr marL="0" lvl="0" indent="0" algn="l" rtl="0">
              <a:spcBef>
                <a:spcPts val="0"/>
              </a:spcBef>
              <a:spcAft>
                <a:spcPts val="0"/>
              </a:spcAft>
              <a:buNone/>
            </a:pPr>
            <a:endParaRPr b="0"/>
          </a:p>
          <a:p>
            <a:pPr marL="0" lvl="0" indent="0" algn="l" rtl="0">
              <a:spcBef>
                <a:spcPts val="0"/>
              </a:spcBef>
              <a:spcAft>
                <a:spcPts val="0"/>
              </a:spcAft>
              <a:buNone/>
            </a:pPr>
            <a:br>
              <a:rPr lang="en-US" b="0"/>
            </a:br>
            <a:endParaRPr/>
          </a:p>
          <a:p>
            <a:pPr marL="0" lvl="0" indent="0" algn="l" rtl="0">
              <a:spcBef>
                <a:spcPts val="0"/>
              </a:spcBef>
              <a:spcAft>
                <a:spcPts val="0"/>
              </a:spcAft>
              <a:buNone/>
            </a:pPr>
            <a:endParaRPr/>
          </a:p>
        </p:txBody>
      </p:sp>
      <p:sp>
        <p:nvSpPr>
          <p:cNvPr id="1336" name="Google Shape;1336;g5af6c28f2d_0_4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5af6c28f2d_0_5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3" name="Google Shape;1343;g5af6c28f2d_0_5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4" name="Google Shape;1344;g5af6c28f2d_0_5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5af6c28f2d_0_66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g5af6c28f2d_0_6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8" name="Google Shape;120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209" name="Google Shape;1209;p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2ef3190c67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359" name="Google Shape;1359;g2ef3190c67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2ad7fc6536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4" name="Google Shape;1364;g2ad7fc6536_0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365" name="Google Shape;1365;g2ad7fc6536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21</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g5af61bf42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2" name="Google Shape;1372;g5af61bf42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373" name="Google Shape;1373;g5af61bf42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5af61bf42c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1" name="Google Shape;1381;g5af61bf42c_0_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r>
              <a:rPr lang="en-US" sz="1200">
                <a:solidFill>
                  <a:srgbClr val="50524F"/>
                </a:solidFill>
                <a:highlight>
                  <a:srgbClr val="F8F8F8"/>
                </a:highlight>
              </a:rPr>
              <a:t>(CRT) in order to establish a comfortable and interactive environment for ELLs</a:t>
            </a: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a:solidFill>
                <a:schemeClr val="dk1"/>
              </a:solidFill>
            </a:endParaRPr>
          </a:p>
          <a:p>
            <a:pPr marL="0" marR="0" lvl="0" indent="76200" algn="l" rtl="0">
              <a:spcBef>
                <a:spcPts val="0"/>
              </a:spcBef>
              <a:spcAft>
                <a:spcPts val="0"/>
              </a:spcAft>
              <a:buClr>
                <a:schemeClr val="dk1"/>
              </a:buClr>
              <a:buSzPts val="1200"/>
              <a:buFont typeface="Calibri"/>
              <a:buNone/>
            </a:pPr>
            <a:r>
              <a:rPr lang="en-US" sz="1200">
                <a:solidFill>
                  <a:schemeClr val="dk1"/>
                </a:solidFill>
              </a:rPr>
              <a:t>For language acquisition and literacy development , our lessons must be so interesting that students are not aware they’re learning a new language. </a:t>
            </a:r>
            <a:endParaRPr sz="1200" b="0" i="0" u="none" strike="noStrike" cap="none">
              <a:solidFill>
                <a:schemeClr val="dk1"/>
              </a:solidFill>
              <a:latin typeface="Arial"/>
              <a:ea typeface="Arial"/>
              <a:cs typeface="Arial"/>
              <a:sym typeface="Arial"/>
            </a:endParaRPr>
          </a:p>
        </p:txBody>
      </p:sp>
      <p:sp>
        <p:nvSpPr>
          <p:cNvPr id="1382" name="Google Shape;1382;g5af61bf42c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5af61bf42c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9" name="Google Shape;1389;g5af61bf42c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390" name="Google Shape;1390;g5af61bf42c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5af61bf42c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0" name="Google Shape;1400;g5af61bf42c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01" name="Google Shape;1401;g5af61bf42c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5af61bf42c_0_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6" name="Google Shape;1416;g5af61bf42c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17" name="Google Shape;1417;g5af61bf42c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5af61bf42c_0_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g5af61bf42c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r>
              <a:rPr lang="en-US" sz="1200">
                <a:solidFill>
                  <a:schemeClr val="dk1"/>
                </a:solidFill>
              </a:rPr>
              <a:t>Capturing students’ attention and keep them more actively engaged </a:t>
            </a:r>
            <a:endParaRPr sz="1200" b="0" i="0" u="none" strike="noStrike" cap="none">
              <a:solidFill>
                <a:schemeClr val="dk1"/>
              </a:solidFill>
              <a:latin typeface="Arial"/>
              <a:ea typeface="Arial"/>
              <a:cs typeface="Arial"/>
              <a:sym typeface="Arial"/>
            </a:endParaRPr>
          </a:p>
        </p:txBody>
      </p:sp>
      <p:sp>
        <p:nvSpPr>
          <p:cNvPr id="1436" name="Google Shape;1436;g5af61bf42c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5af61bf42c_0_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7" name="Google Shape;1447;g5af61bf42c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r>
              <a:rPr lang="en-US" sz="1200">
                <a:solidFill>
                  <a:schemeClr val="dk1"/>
                </a:solidFill>
              </a:rPr>
              <a:t>Capturing students’ attention and keep them more actively engaged </a:t>
            </a:r>
            <a:endParaRPr sz="1200" b="0" i="0" u="none" strike="noStrike" cap="none">
              <a:solidFill>
                <a:schemeClr val="dk1"/>
              </a:solidFill>
              <a:latin typeface="Arial"/>
              <a:ea typeface="Arial"/>
              <a:cs typeface="Arial"/>
              <a:sym typeface="Arial"/>
            </a:endParaRPr>
          </a:p>
        </p:txBody>
      </p:sp>
      <p:sp>
        <p:nvSpPr>
          <p:cNvPr id="1448" name="Google Shape;1448;g5af61bf42c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5a413d228d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456" name="Google Shape;1456;g5a413d228d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403aa9954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1" name="Google Shape;1221;g403aa9954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t>CAs are teachers from all over the country who believe in the potential of high quality standards and the importance of all students being prepared for college and careers.</a:t>
            </a:r>
            <a:endParaRPr/>
          </a:p>
          <a:p>
            <a:pPr marL="0" lvl="0" indent="0" algn="l" rtl="0">
              <a:spcBef>
                <a:spcPts val="0"/>
              </a:spcBef>
              <a:spcAft>
                <a:spcPts val="0"/>
              </a:spcAft>
              <a:buClr>
                <a:schemeClr val="dk1"/>
              </a:buClr>
              <a:buSzPts val="300"/>
              <a:buFont typeface="Calibri"/>
              <a:buNone/>
            </a:pPr>
            <a:endParaRPr/>
          </a:p>
          <a:p>
            <a:pPr marL="0" lvl="0" indent="0" algn="l" rtl="0">
              <a:spcBef>
                <a:spcPts val="0"/>
              </a:spcBef>
              <a:spcAft>
                <a:spcPts val="0"/>
              </a:spcAft>
              <a:buClr>
                <a:schemeClr val="dk1"/>
              </a:buClr>
              <a:buSzPts val="300"/>
              <a:buFont typeface="Calibri"/>
              <a:buNone/>
            </a:pPr>
            <a:r>
              <a:rPr lang="en-US"/>
              <a:t>They support their colleagues in understanding and advocating for the standards and embrace the Shifts in instruction </a:t>
            </a:r>
            <a:endParaRPr/>
          </a:p>
          <a:p>
            <a:pPr marL="0" lvl="0" indent="0" algn="l" rtl="0">
              <a:spcBef>
                <a:spcPts val="0"/>
              </a:spcBef>
              <a:spcAft>
                <a:spcPts val="0"/>
              </a:spcAft>
              <a:buClr>
                <a:schemeClr val="dk1"/>
              </a:buClr>
              <a:buSzPts val="300"/>
              <a:buFont typeface="Calibri"/>
              <a:buNone/>
            </a:pPr>
            <a:endParaRPr/>
          </a:p>
          <a:p>
            <a:pPr marL="0" lvl="0" indent="0" algn="l" rtl="0">
              <a:spcBef>
                <a:spcPts val="0"/>
              </a:spcBef>
              <a:spcAft>
                <a:spcPts val="0"/>
              </a:spcAft>
              <a:buClr>
                <a:schemeClr val="dk1"/>
              </a:buClr>
              <a:buSzPts val="300"/>
              <a:buFont typeface="Calibri"/>
              <a:buNone/>
            </a:pPr>
            <a:r>
              <a:rPr lang="en-US"/>
              <a:t>The Core Advocate network is over 10K educator strong and we’d love for you to join us if you have not already</a:t>
            </a:r>
            <a:endParaRPr/>
          </a:p>
        </p:txBody>
      </p:sp>
      <p:sp>
        <p:nvSpPr>
          <p:cNvPr id="1222" name="Google Shape;1222;g403aa9954b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3</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2ef3190c67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1" name="Google Shape;1461;g2ef3190c6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462" name="Google Shape;1462;g2ef3190c6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30</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5b4bf99572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9" name="Google Shape;1469;g5b4bf99572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a:solidFill>
                  <a:srgbClr val="000000"/>
                </a:solidFill>
                <a:highlight>
                  <a:srgbClr val="FFFFFF"/>
                </a:highlight>
                <a:latin typeface="Arial"/>
                <a:ea typeface="Arial"/>
                <a:cs typeface="Arial"/>
                <a:sym typeface="Arial"/>
              </a:rPr>
              <a:t>A closing statement routine is a manageable way to peacefully wrap up the lesson and send students off feeling a sense of accomplishment and belonging. A </a:t>
            </a:r>
            <a:r>
              <a:rPr lang="en-US">
                <a:solidFill>
                  <a:srgbClr val="000000"/>
                </a:solidFill>
                <a:highlight>
                  <a:srgbClr val="F8F8F8"/>
                </a:highlight>
                <a:latin typeface="Arial"/>
                <a:ea typeface="Arial"/>
                <a:cs typeface="Arial"/>
                <a:sym typeface="Arial"/>
              </a:rPr>
              <a:t>closing statement routine are either written or verbal statements that help students  self-reflect on their own learning, while checking for understanding. This routine not only </a:t>
            </a:r>
            <a:r>
              <a:rPr lang="en-US">
                <a:solidFill>
                  <a:srgbClr val="000000"/>
                </a:solidFill>
                <a:highlight>
                  <a:srgbClr val="FFFFFF"/>
                </a:highlight>
                <a:latin typeface="Arial"/>
                <a:ea typeface="Arial"/>
                <a:cs typeface="Arial"/>
                <a:sym typeface="Arial"/>
              </a:rPr>
              <a:t>helps students </a:t>
            </a:r>
            <a:r>
              <a:rPr lang="en-US">
                <a:solidFill>
                  <a:srgbClr val="000000"/>
                </a:solidFill>
                <a:highlight>
                  <a:srgbClr val="F8F8F8"/>
                </a:highlight>
                <a:latin typeface="Arial"/>
                <a:ea typeface="Arial"/>
                <a:cs typeface="Arial"/>
                <a:sym typeface="Arial"/>
              </a:rPr>
              <a:t>to further process their learning but it give students a voice on their learning experience where they can share how they feel at the end of a lesson.</a:t>
            </a:r>
            <a:endParaRPr>
              <a:solidFill>
                <a:srgbClr val="000000"/>
              </a:solidFill>
              <a:highlight>
                <a:srgbClr val="F8F8F8"/>
              </a:highlight>
              <a:latin typeface="Arial"/>
              <a:ea typeface="Arial"/>
              <a:cs typeface="Arial"/>
              <a:sym typeface="Arial"/>
            </a:endParaRPr>
          </a:p>
          <a:p>
            <a:pPr marL="0" lvl="0" indent="0" algn="l" rtl="0">
              <a:spcBef>
                <a:spcPts val="440"/>
              </a:spcBef>
              <a:spcAft>
                <a:spcPts val="0"/>
              </a:spcAft>
              <a:buNone/>
            </a:pPr>
            <a:endParaRPr>
              <a:solidFill>
                <a:srgbClr val="50524F"/>
              </a:solidFill>
              <a:highlight>
                <a:srgbClr val="F8F8F8"/>
              </a:highlight>
              <a:latin typeface="Arial"/>
              <a:ea typeface="Arial"/>
              <a:cs typeface="Arial"/>
              <a:sym typeface="Arial"/>
            </a:endParaRPr>
          </a:p>
          <a:p>
            <a:pPr marL="0" lvl="0" indent="0" algn="l" rtl="0">
              <a:spcBef>
                <a:spcPts val="440"/>
              </a:spcBef>
              <a:spcAft>
                <a:spcPts val="0"/>
              </a:spcAft>
              <a:buNone/>
            </a:pPr>
            <a:endParaRPr>
              <a:solidFill>
                <a:srgbClr val="50524F"/>
              </a:solidFill>
              <a:highlight>
                <a:srgbClr val="F8F8F8"/>
              </a:highlight>
              <a:latin typeface="Arial"/>
              <a:ea typeface="Arial"/>
              <a:cs typeface="Arial"/>
              <a:sym typeface="Arial"/>
            </a:endParaRPr>
          </a:p>
        </p:txBody>
      </p:sp>
      <p:sp>
        <p:nvSpPr>
          <p:cNvPr id="1470" name="Google Shape;1470;g5b4bf99572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5b4bf99572_0_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5b4bf99572_0_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When students are writing closing statements, they must keep it around the content they learned on that day. Their statements must show a reflection of their learning experience in a clear and concise way. Students are asked to clearly state what are they  able to do and what are they still struggling with. This will give teachers enough information to later decide which students may need intervention or if the lesson needs to be re-teach.  </a:t>
            </a:r>
            <a:endParaRPr/>
          </a:p>
        </p:txBody>
      </p:sp>
      <p:sp>
        <p:nvSpPr>
          <p:cNvPr id="1477" name="Google Shape;1477;g5b4bf99572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5b4bf99572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5b4bf99572_0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These are some examples of students’ closing statements. This was given after a lesson on finding the area of trapezoid that was divided into four sections. At the end of the class students were asked to write a closing statement that reflects their learning experience on this task. As you can see in these examples, students clearly described what they were able to do and what they still struggling with. When a teacher reads their closing statement, it makes it easy for the teacher to identify  students misconceptions. The use of this routine brings up some teachers and students benefits. For example: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85" name="Google Shape;1485;g5b4bf99572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5b4bf99572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2" name="Google Shape;1492;g5b4bf99572_0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When teachers use closing statements to wrap up lessons they will have an opportunity to formatively assess students learning, check for understanding and anticipate future misconceptions. Closing statements provides teachers with on-time information on students learning. It  gives teachers an opportunity to self-reflect on teaching practices opening the doors to adjust next day lesson to ensure the needs of the students are met. It also allows to clarify misconceptions before students are dismissed. </a:t>
            </a:r>
            <a:endParaRPr/>
          </a:p>
        </p:txBody>
      </p:sp>
      <p:sp>
        <p:nvSpPr>
          <p:cNvPr id="1493" name="Google Shape;1493;g5b4bf99572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5b4bf99572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4" name="Google Shape;1504;g5b4bf99572_0_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For students, using closing statements give them the opportunity to self-reflect on their own work, giving them ownership of their own learning and allow them to use their students voice. It also allows for think-pair share and collaboration with their classmates.  </a:t>
            </a:r>
            <a:endParaRPr/>
          </a:p>
        </p:txBody>
      </p:sp>
      <p:sp>
        <p:nvSpPr>
          <p:cNvPr id="1505" name="Google Shape;1505;g5b4bf99572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5a413d228d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512" name="Google Shape;1512;g5a413d228d_0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5a413d228d_0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7" name="Google Shape;1517;g5a413d228d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518" name="Google Shape;1518;g5a413d228d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37</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5a413d228d_0_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5" name="Google Shape;1525;g5a413d228d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a:solidFill>
                  <a:srgbClr val="50524F"/>
                </a:solidFill>
                <a:latin typeface="Arial"/>
                <a:ea typeface="Arial"/>
                <a:cs typeface="Arial"/>
                <a:sym typeface="Arial"/>
              </a:rPr>
              <a:t>The current 3 step process: I realized that these three strategies are not ones to use randomly or in piecemeal fashions. They are actually a </a:t>
            </a:r>
            <a:r>
              <a:rPr lang="en-US" i="1">
                <a:solidFill>
                  <a:srgbClr val="50524F"/>
                </a:solidFill>
                <a:latin typeface="Arial"/>
                <a:ea typeface="Arial"/>
                <a:cs typeface="Arial"/>
                <a:sym typeface="Arial"/>
              </a:rPr>
              <a:t>sequence</a:t>
            </a:r>
            <a:r>
              <a:rPr lang="en-US">
                <a:solidFill>
                  <a:srgbClr val="50524F"/>
                </a:solidFill>
                <a:latin typeface="Arial"/>
                <a:ea typeface="Arial"/>
                <a:cs typeface="Arial"/>
                <a:sym typeface="Arial"/>
              </a:rPr>
              <a:t> that helps students use word-solving skills efficiently and effectively.</a:t>
            </a:r>
            <a:endParaRPr>
              <a:solidFill>
                <a:srgbClr val="50524F"/>
              </a:solidFill>
              <a:latin typeface="Arial"/>
              <a:ea typeface="Arial"/>
              <a:cs typeface="Arial"/>
              <a:sym typeface="Arial"/>
            </a:endParaRPr>
          </a:p>
          <a:p>
            <a:pPr marL="0" lvl="0" indent="0" algn="l" rtl="0">
              <a:lnSpc>
                <a:spcPct val="115000"/>
              </a:lnSpc>
              <a:spcBef>
                <a:spcPts val="1700"/>
              </a:spcBef>
              <a:spcAft>
                <a:spcPts val="0"/>
              </a:spcAft>
              <a:buClr>
                <a:schemeClr val="dk1"/>
              </a:buClr>
              <a:buSzPts val="1100"/>
              <a:buFont typeface="Arial"/>
              <a:buNone/>
            </a:pPr>
            <a:r>
              <a:rPr lang="en-US">
                <a:solidFill>
                  <a:srgbClr val="50524F"/>
                </a:solidFill>
                <a:latin typeface="Arial"/>
                <a:ea typeface="Arial"/>
                <a:cs typeface="Arial"/>
                <a:sym typeface="Arial"/>
              </a:rPr>
              <a:t>When students approach unfamiliar words in a text, they should:</a:t>
            </a:r>
            <a:endParaRPr>
              <a:solidFill>
                <a:srgbClr val="50524F"/>
              </a:solidFill>
              <a:latin typeface="Arial"/>
              <a:ea typeface="Arial"/>
              <a:cs typeface="Arial"/>
              <a:sym typeface="Arial"/>
            </a:endParaRPr>
          </a:p>
          <a:p>
            <a:pPr marL="876300" lvl="0" indent="-304800" algn="l" rtl="0">
              <a:lnSpc>
                <a:spcPct val="115000"/>
              </a:lnSpc>
              <a:spcBef>
                <a:spcPts val="1700"/>
              </a:spcBef>
              <a:spcAft>
                <a:spcPts val="0"/>
              </a:spcAft>
              <a:buClr>
                <a:srgbClr val="50524F"/>
              </a:buClr>
              <a:buSzPts val="1200"/>
              <a:buFont typeface="Arial"/>
              <a:buAutoNum type="arabicPeriod"/>
            </a:pPr>
            <a:r>
              <a:rPr lang="en-US">
                <a:solidFill>
                  <a:srgbClr val="50524F"/>
                </a:solidFill>
                <a:latin typeface="Arial"/>
                <a:ea typeface="Arial"/>
                <a:cs typeface="Arial"/>
                <a:sym typeface="Arial"/>
              </a:rPr>
              <a:t>Look for morphological clues (inside word clues)</a:t>
            </a:r>
            <a:endParaRPr>
              <a:solidFill>
                <a:srgbClr val="50524F"/>
              </a:solidFill>
              <a:latin typeface="Arial"/>
              <a:ea typeface="Arial"/>
              <a:cs typeface="Arial"/>
              <a:sym typeface="Arial"/>
            </a:endParaRPr>
          </a:p>
          <a:p>
            <a:pPr marL="876300" lvl="0" indent="-304800" algn="l" rtl="0">
              <a:lnSpc>
                <a:spcPct val="115000"/>
              </a:lnSpc>
              <a:spcBef>
                <a:spcPts val="0"/>
              </a:spcBef>
              <a:spcAft>
                <a:spcPts val="0"/>
              </a:spcAft>
              <a:buClr>
                <a:srgbClr val="50524F"/>
              </a:buClr>
              <a:buSzPts val="1200"/>
              <a:buFont typeface="Arial"/>
              <a:buAutoNum type="arabicPeriod"/>
            </a:pPr>
            <a:r>
              <a:rPr lang="en-US">
                <a:solidFill>
                  <a:srgbClr val="50524F"/>
                </a:solidFill>
                <a:latin typeface="Arial"/>
                <a:ea typeface="Arial"/>
                <a:cs typeface="Arial"/>
                <a:sym typeface="Arial"/>
              </a:rPr>
              <a:t>Look for context clues (outside word clues)</a:t>
            </a:r>
            <a:endParaRPr>
              <a:solidFill>
                <a:srgbClr val="50524F"/>
              </a:solidFill>
              <a:latin typeface="Arial"/>
              <a:ea typeface="Arial"/>
              <a:cs typeface="Arial"/>
              <a:sym typeface="Arial"/>
            </a:endParaRPr>
          </a:p>
          <a:p>
            <a:pPr marL="876300" lvl="0" indent="-304800" algn="l" rtl="0">
              <a:lnSpc>
                <a:spcPct val="115000"/>
              </a:lnSpc>
              <a:spcBef>
                <a:spcPts val="0"/>
              </a:spcBef>
              <a:spcAft>
                <a:spcPts val="0"/>
              </a:spcAft>
              <a:buClr>
                <a:srgbClr val="50524F"/>
              </a:buClr>
              <a:buSzPts val="1200"/>
              <a:buFont typeface="Arial"/>
              <a:buAutoNum type="arabicPeriod"/>
            </a:pPr>
            <a:r>
              <a:rPr lang="en-US">
                <a:solidFill>
                  <a:srgbClr val="50524F"/>
                </a:solidFill>
                <a:latin typeface="Arial"/>
                <a:ea typeface="Arial"/>
                <a:cs typeface="Arial"/>
                <a:sym typeface="Arial"/>
              </a:rPr>
              <a:t>Consult an outside resource (outside text help)</a:t>
            </a:r>
            <a:endParaRPr>
              <a:solidFill>
                <a:srgbClr val="50524F"/>
              </a:solidFill>
              <a:latin typeface="Arial"/>
              <a:ea typeface="Arial"/>
              <a:cs typeface="Arial"/>
              <a:sym typeface="Arial"/>
            </a:endParaRPr>
          </a:p>
          <a:p>
            <a:pPr marL="457200" lvl="0" indent="0" algn="l" rtl="0">
              <a:lnSpc>
                <a:spcPct val="115000"/>
              </a:lnSpc>
              <a:spcBef>
                <a:spcPts val="3500"/>
              </a:spcBef>
              <a:spcAft>
                <a:spcPts val="0"/>
              </a:spcAft>
              <a:buNone/>
            </a:pPr>
            <a:endParaRPr>
              <a:solidFill>
                <a:srgbClr val="50524F"/>
              </a:solidFill>
              <a:latin typeface="Arial"/>
              <a:ea typeface="Arial"/>
              <a:cs typeface="Arial"/>
              <a:sym typeface="Arial"/>
            </a:endParaRPr>
          </a:p>
          <a:p>
            <a:pPr marL="0" marR="0" lvl="0" indent="76200" algn="l" rtl="0">
              <a:spcBef>
                <a:spcPts val="3500"/>
              </a:spcBef>
              <a:spcAft>
                <a:spcPts val="0"/>
              </a:spcAft>
              <a:buClr>
                <a:schemeClr val="dk1"/>
              </a:buClr>
              <a:buSzPts val="1200"/>
              <a:buFont typeface="Calibri"/>
              <a:buNone/>
            </a:pPr>
            <a:endParaRPr>
              <a:latin typeface="Arial"/>
              <a:ea typeface="Arial"/>
              <a:cs typeface="Arial"/>
              <a:sym typeface="Arial"/>
            </a:endParaRPr>
          </a:p>
        </p:txBody>
      </p:sp>
      <p:sp>
        <p:nvSpPr>
          <p:cNvPr id="1526" name="Google Shape;1526;g5a413d228d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58861f308f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5" name="Google Shape;1535;g58861f308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a:solidFill>
                  <a:srgbClr val="50524F"/>
                </a:solidFill>
                <a:highlight>
                  <a:srgbClr val="F8F8F8"/>
                </a:highlight>
                <a:latin typeface="Arial"/>
                <a:ea typeface="Arial"/>
                <a:cs typeface="Arial"/>
                <a:sym typeface="Arial"/>
              </a:rPr>
              <a:t>“Context assists with confirming the meaning of a word, but it does not replace the need to use letter and sound knowledge.” McCormack and Zutell, 2011</a:t>
            </a:r>
            <a:endParaRPr sz="1200" b="0" i="0" u="none" strike="noStrike" cap="none">
              <a:solidFill>
                <a:schemeClr val="dk1"/>
              </a:solidFill>
              <a:latin typeface="Arial"/>
              <a:ea typeface="Arial"/>
              <a:cs typeface="Arial"/>
              <a:sym typeface="Arial"/>
            </a:endParaRPr>
          </a:p>
        </p:txBody>
      </p:sp>
      <p:sp>
        <p:nvSpPr>
          <p:cNvPr id="1536" name="Google Shape;1536;g58861f308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0" name="Google Shape;1230;p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So we encourage you to join the network by filling out this survey completely at atc.org/ca-signup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231" name="Google Shape;1231;p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58861f308f_1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2" name="Google Shape;1542;g58861f308f_1_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749300" lvl="0" indent="0" algn="l" rtl="0">
              <a:spcBef>
                <a:spcPts val="0"/>
              </a:spcBef>
              <a:spcAft>
                <a:spcPts val="0"/>
              </a:spcAft>
              <a:buNone/>
            </a:pPr>
            <a:endParaRPr sz="2000">
              <a:latin typeface="Cambria"/>
              <a:ea typeface="Cambria"/>
              <a:cs typeface="Cambria"/>
              <a:sym typeface="Cambria"/>
            </a:endParaRPr>
          </a:p>
          <a:p>
            <a:pPr marL="749300" lvl="0" indent="0" algn="l" rtl="0">
              <a:spcBef>
                <a:spcPts val="0"/>
              </a:spcBef>
              <a:spcAft>
                <a:spcPts val="0"/>
              </a:spcAft>
              <a:buNone/>
            </a:pPr>
            <a:r>
              <a:rPr lang="en-US" sz="2000">
                <a:latin typeface="Cambria"/>
                <a:ea typeface="Cambria"/>
                <a:cs typeface="Cambria"/>
                <a:sym typeface="Cambria"/>
              </a:rPr>
              <a:t>Meaning is retained in morphemes regardless of how they are pronounced in English and other languages.</a:t>
            </a:r>
            <a:endParaRPr sz="2000">
              <a:latin typeface="Cambria"/>
              <a:ea typeface="Cambria"/>
              <a:cs typeface="Cambria"/>
              <a:sym typeface="Cambria"/>
            </a:endParaRPr>
          </a:p>
          <a:p>
            <a:pPr marL="749300" lvl="0" indent="0" algn="l" rtl="0">
              <a:spcBef>
                <a:spcPts val="0"/>
              </a:spcBef>
              <a:spcAft>
                <a:spcPts val="0"/>
              </a:spcAft>
              <a:buNone/>
            </a:pPr>
            <a:endParaRPr sz="2000">
              <a:latin typeface="Cambria"/>
              <a:ea typeface="Cambria"/>
              <a:cs typeface="Cambria"/>
              <a:sym typeface="Cambria"/>
            </a:endParaRPr>
          </a:p>
          <a:p>
            <a:pPr marL="749300" lvl="0" indent="0" algn="l" rtl="0">
              <a:spcBef>
                <a:spcPts val="0"/>
              </a:spcBef>
              <a:spcAft>
                <a:spcPts val="0"/>
              </a:spcAft>
              <a:buNone/>
            </a:pPr>
            <a:r>
              <a:rPr lang="en-US" sz="2000">
                <a:latin typeface="Cambria"/>
                <a:ea typeface="Cambria"/>
                <a:cs typeface="Cambria"/>
                <a:sym typeface="Cambria"/>
              </a:rPr>
              <a:t>Teacher provides explicit instruction on the meaning of morphemes within the word.</a:t>
            </a:r>
            <a:endParaRPr sz="1400">
              <a:latin typeface="Arial"/>
              <a:ea typeface="Arial"/>
              <a:cs typeface="Arial"/>
              <a:sym typeface="Arial"/>
            </a:endParaRPr>
          </a:p>
          <a:p>
            <a:pPr marL="749300" lvl="0" indent="-330200" algn="l" rtl="0">
              <a:spcBef>
                <a:spcPts val="640"/>
              </a:spcBef>
              <a:spcAft>
                <a:spcPts val="0"/>
              </a:spcAft>
              <a:buClr>
                <a:srgbClr val="696252"/>
              </a:buClr>
              <a:buSzPts val="2000"/>
              <a:buFont typeface="Arial"/>
              <a:buNone/>
            </a:pPr>
            <a:endParaRPr sz="2000">
              <a:latin typeface="Cambria"/>
              <a:ea typeface="Cambria"/>
              <a:cs typeface="Cambria"/>
              <a:sym typeface="Cambria"/>
            </a:endParaRPr>
          </a:p>
          <a:p>
            <a:pPr marL="749300" lvl="0" indent="0" algn="l" rtl="0">
              <a:spcBef>
                <a:spcPts val="640"/>
              </a:spcBef>
              <a:spcAft>
                <a:spcPts val="0"/>
              </a:spcAft>
              <a:buNone/>
            </a:pPr>
            <a:r>
              <a:rPr lang="en-US" sz="2000">
                <a:latin typeface="Cambria"/>
                <a:ea typeface="Cambria"/>
                <a:cs typeface="Cambria"/>
                <a:sym typeface="Cambria"/>
              </a:rPr>
              <a:t>Student groups generate English and Spanish (and other languages) words that share morphemes and meaning with the target morpheme. These words are collected on a poster.</a:t>
            </a:r>
            <a:endParaRPr sz="1400">
              <a:latin typeface="Arial"/>
              <a:ea typeface="Arial"/>
              <a:cs typeface="Arial"/>
              <a:sym typeface="Arial"/>
            </a:endParaRPr>
          </a:p>
          <a:p>
            <a:pPr marL="749300" lvl="0" indent="-330200" algn="l" rtl="0">
              <a:spcBef>
                <a:spcPts val="640"/>
              </a:spcBef>
              <a:spcAft>
                <a:spcPts val="0"/>
              </a:spcAft>
              <a:buClr>
                <a:srgbClr val="696252"/>
              </a:buClr>
              <a:buSzPts val="2000"/>
              <a:buFont typeface="Arial"/>
              <a:buNone/>
            </a:pPr>
            <a:endParaRPr sz="2000">
              <a:latin typeface="Cambria"/>
              <a:ea typeface="Cambria"/>
              <a:cs typeface="Cambria"/>
              <a:sym typeface="Cambria"/>
            </a:endParaRPr>
          </a:p>
          <a:p>
            <a:pPr marL="749300" lvl="0" indent="0" algn="l" rtl="0">
              <a:spcBef>
                <a:spcPts val="640"/>
              </a:spcBef>
              <a:spcAft>
                <a:spcPts val="0"/>
              </a:spcAft>
              <a:buNone/>
            </a:pPr>
            <a:r>
              <a:rPr lang="en-US" sz="2000">
                <a:latin typeface="Cambria"/>
                <a:ea typeface="Cambria"/>
                <a:cs typeface="Cambria"/>
                <a:sym typeface="Cambria"/>
              </a:rPr>
              <a:t>Teacher will introduce other words to students that are morphologically related.</a:t>
            </a:r>
            <a:endParaRPr sz="1400">
              <a:latin typeface="Arial"/>
              <a:ea typeface="Arial"/>
              <a:cs typeface="Arial"/>
              <a:sym typeface="Arial"/>
            </a:endParaRPr>
          </a:p>
          <a:p>
            <a:pPr marL="0" marR="0" lvl="0" indent="76200" algn="l" rtl="0">
              <a:spcBef>
                <a:spcPts val="0"/>
              </a:spcBef>
              <a:spcAft>
                <a:spcPts val="0"/>
              </a:spcAft>
              <a:buClr>
                <a:schemeClr val="dk1"/>
              </a:buClr>
              <a:buSzPts val="1200"/>
              <a:buFont typeface="Calibri"/>
              <a:buNone/>
            </a:pPr>
            <a:endParaRPr sz="1100"/>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543" name="Google Shape;1543;g58861f308f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58861f308f_1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1" name="Google Shape;1551;g58861f308f_1_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a:latin typeface="Arial"/>
                <a:ea typeface="Arial"/>
                <a:cs typeface="Arial"/>
                <a:sym typeface="Arial"/>
              </a:rPr>
              <a:t>Students received explicitly taught words and related words that were not part of the focus lesson. Students received points for defining a word and/or giving an example of each word.</a:t>
            </a:r>
            <a:endParaRPr sz="1200" b="0" i="0" u="none" strike="noStrike" cap="none">
              <a:solidFill>
                <a:schemeClr val="dk1"/>
              </a:solidFill>
              <a:latin typeface="Arial"/>
              <a:ea typeface="Arial"/>
              <a:cs typeface="Arial"/>
              <a:sym typeface="Arial"/>
            </a:endParaRPr>
          </a:p>
        </p:txBody>
      </p:sp>
      <p:sp>
        <p:nvSpPr>
          <p:cNvPr id="1552" name="Google Shape;1552;g58861f308f_1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588c0a75bd_1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588c0a75bd_1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Likert-scale questionnaire given after the study.</a:t>
            </a:r>
            <a:endParaRPr/>
          </a:p>
        </p:txBody>
      </p:sp>
      <p:sp>
        <p:nvSpPr>
          <p:cNvPr id="1560" name="Google Shape;1560;g588c0a75bd_1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p>
          <a:p>
            <a:pPr marL="0" marR="0" lvl="0" indent="0" algn="l" rtl="0">
              <a:spcBef>
                <a:spcPts val="0"/>
              </a:spcBef>
              <a:spcAft>
                <a:spcPts val="0"/>
              </a:spcAft>
              <a:buClr>
                <a:schemeClr val="dk1"/>
              </a:buClr>
              <a:buSzPts val="1200"/>
              <a:buFont typeface="Lucida Sans"/>
              <a:buNone/>
            </a:pPr>
            <a:endParaRPr/>
          </a:p>
        </p:txBody>
      </p:sp>
      <p:sp>
        <p:nvSpPr>
          <p:cNvPr id="1567" name="Google Shape;1567;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43</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403aa9954b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403aa9954b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a:t>
            </a:r>
            <a:endParaRPr sz="1100">
              <a:latin typeface="Lucida Sans"/>
              <a:ea typeface="Lucida Sans"/>
              <a:cs typeface="Lucida Sans"/>
              <a:sym typeface="Lucida Sans"/>
            </a:endParaRPr>
          </a:p>
          <a:p>
            <a:pPr marL="0" lvl="0" indent="0" algn="l" rtl="0">
              <a:spcBef>
                <a:spcPts val="0"/>
              </a:spcBef>
              <a:spcAft>
                <a:spcPts val="0"/>
              </a:spcAft>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573" name="Google Shape;1573;g403aa9954b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7" name="Google Shape;1587;p6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588" name="Google Shape;1588;p6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45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Google Shape;1593;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594" name="Google Shape;1594;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59370b39e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59370b39ed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0" name="Google Shape;1600;g59370b39e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239" name="Google Shape;123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0" name="Google Shape;1250;p1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251" name="Google Shape;1251;p12: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6</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8" name="Google Shape;1258;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latin typeface="Lucida Sans"/>
                <a:ea typeface="Lucida Sans"/>
                <a:cs typeface="Lucida Sans"/>
                <a:sym typeface="Lucida Sans"/>
              </a:rPr>
              <a:t>We have a couple of goals for our webinar tonight. They are to...</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59" name="Google Shape;1259;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7</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5a6ec0455e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5a6ec0455e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6" name="Google Shape;1266;g5a6ec0455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f8331e4bd_1_5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292100" algn="l" rtl="0">
              <a:spcBef>
                <a:spcPts val="0"/>
              </a:spcBef>
              <a:spcAft>
                <a:spcPts val="0"/>
              </a:spcAft>
              <a:buSzPts val="1000"/>
              <a:buFont typeface="Candara"/>
              <a:buAutoNum type="alphaUcPeriod"/>
            </a:pPr>
            <a:endParaRPr sz="1000">
              <a:latin typeface="Candara"/>
              <a:ea typeface="Candara"/>
              <a:cs typeface="Candara"/>
              <a:sym typeface="Candara"/>
            </a:endParaRPr>
          </a:p>
        </p:txBody>
      </p:sp>
      <p:sp>
        <p:nvSpPr>
          <p:cNvPr id="1272" name="Google Shape;1272;g2f8331e4bd_1_5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Google Shape;74;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 name="Google Shape;75;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Google Shape;76;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Google Shape;77;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Google Shape;78;p1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743"/>
        <p:cNvGrpSpPr/>
        <p:nvPr/>
      </p:nvGrpSpPr>
      <p:grpSpPr>
        <a:xfrm>
          <a:off x="0" y="0"/>
          <a:ext cx="0" cy="0"/>
          <a:chOff x="0" y="0"/>
          <a:chExt cx="0" cy="0"/>
        </a:xfrm>
      </p:grpSpPr>
      <p:sp>
        <p:nvSpPr>
          <p:cNvPr id="744" name="Google Shape;744;p10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5"/>
        <p:cNvGrpSpPr/>
        <p:nvPr/>
      </p:nvGrpSpPr>
      <p:grpSpPr>
        <a:xfrm>
          <a:off x="0" y="0"/>
          <a:ext cx="0" cy="0"/>
          <a:chOff x="0" y="0"/>
          <a:chExt cx="0" cy="0"/>
        </a:xfrm>
      </p:grpSpPr>
      <p:sp>
        <p:nvSpPr>
          <p:cNvPr id="746" name="Google Shape;746;p10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47" name="Google Shape;747;p10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8" name="Google Shape;748;p10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49" name="Google Shape;749;p10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750"/>
        <p:cNvGrpSpPr/>
        <p:nvPr/>
      </p:nvGrpSpPr>
      <p:grpSpPr>
        <a:xfrm>
          <a:off x="0" y="0"/>
          <a:ext cx="0" cy="0"/>
          <a:chOff x="0" y="0"/>
          <a:chExt cx="0" cy="0"/>
        </a:xfrm>
      </p:grpSpPr>
      <p:sp>
        <p:nvSpPr>
          <p:cNvPr id="751" name="Google Shape;751;p10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2" name="Google Shape;752;p10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53" name="Google Shape;753;p10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754"/>
        <p:cNvGrpSpPr/>
        <p:nvPr/>
      </p:nvGrpSpPr>
      <p:grpSpPr>
        <a:xfrm>
          <a:off x="0" y="0"/>
          <a:ext cx="0" cy="0"/>
          <a:chOff x="0" y="0"/>
          <a:chExt cx="0" cy="0"/>
        </a:xfrm>
      </p:grpSpPr>
      <p:sp>
        <p:nvSpPr>
          <p:cNvPr id="755" name="Google Shape;755;p108"/>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6" name="Google Shape;756;p10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757" name="Google Shape;757;p108"/>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758" name="Google Shape;758;p108"/>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759"/>
        <p:cNvGrpSpPr/>
        <p:nvPr/>
      </p:nvGrpSpPr>
      <p:grpSpPr>
        <a:xfrm>
          <a:off x="0" y="0"/>
          <a:ext cx="0" cy="0"/>
          <a:chOff x="0" y="0"/>
          <a:chExt cx="0" cy="0"/>
        </a:xfrm>
      </p:grpSpPr>
      <p:sp>
        <p:nvSpPr>
          <p:cNvPr id="760" name="Google Shape;760;p10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1" name="Google Shape;761;p10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62" name="Google Shape;762;p109"/>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763" name="Google Shape;763;p109"/>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4"/>
        <p:cNvGrpSpPr/>
        <p:nvPr/>
      </p:nvGrpSpPr>
      <p:grpSpPr>
        <a:xfrm>
          <a:off x="0" y="0"/>
          <a:ext cx="0" cy="0"/>
          <a:chOff x="0" y="0"/>
          <a:chExt cx="0" cy="0"/>
        </a:xfrm>
      </p:grpSpPr>
      <p:sp>
        <p:nvSpPr>
          <p:cNvPr id="765" name="Google Shape;765;p110"/>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66" name="Google Shape;766;p110"/>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7" name="Google Shape;767;p110"/>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8" name="Google Shape;768;p11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9" name="Google Shape;769;p11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70" name="Google Shape;770;p110"/>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771"/>
        <p:cNvGrpSpPr/>
        <p:nvPr/>
      </p:nvGrpSpPr>
      <p:grpSpPr>
        <a:xfrm>
          <a:off x="0" y="0"/>
          <a:ext cx="0" cy="0"/>
          <a:chOff x="0" y="0"/>
          <a:chExt cx="0" cy="0"/>
        </a:xfrm>
      </p:grpSpPr>
      <p:sp>
        <p:nvSpPr>
          <p:cNvPr id="772" name="Google Shape;772;p111"/>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3" name="Google Shape;773;p11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74" name="Google Shape;774;p11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5" name="Google Shape;775;p111"/>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6" name="Google Shape;776;p11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7" name="Google Shape;777;p11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778"/>
        <p:cNvGrpSpPr/>
        <p:nvPr/>
      </p:nvGrpSpPr>
      <p:grpSpPr>
        <a:xfrm>
          <a:off x="0" y="0"/>
          <a:ext cx="0" cy="0"/>
          <a:chOff x="0" y="0"/>
          <a:chExt cx="0" cy="0"/>
        </a:xfrm>
      </p:grpSpPr>
      <p:sp>
        <p:nvSpPr>
          <p:cNvPr id="779" name="Google Shape;779;p112"/>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0" name="Google Shape;780;p112"/>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1" name="Google Shape;781;p11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82" name="Google Shape;782;p11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112"/>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4" name="Google Shape;784;p112"/>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5" name="Google Shape;785;p1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86" name="Google Shape;786;p1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787"/>
        <p:cNvGrpSpPr/>
        <p:nvPr/>
      </p:nvGrpSpPr>
      <p:grpSpPr>
        <a:xfrm>
          <a:off x="0" y="0"/>
          <a:ext cx="0" cy="0"/>
          <a:chOff x="0" y="0"/>
          <a:chExt cx="0" cy="0"/>
        </a:xfrm>
      </p:grpSpPr>
      <p:sp>
        <p:nvSpPr>
          <p:cNvPr id="788" name="Google Shape;788;p113"/>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9" name="Google Shape;789;p11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90" name="Google Shape;790;p113"/>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1" name="Google Shape;791;p113"/>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2" name="Google Shape;792;p113"/>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3" name="Google Shape;793;p1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94" name="Google Shape;794;p1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795"/>
        <p:cNvGrpSpPr/>
        <p:nvPr/>
      </p:nvGrpSpPr>
      <p:grpSpPr>
        <a:xfrm>
          <a:off x="0" y="0"/>
          <a:ext cx="0" cy="0"/>
          <a:chOff x="0" y="0"/>
          <a:chExt cx="0" cy="0"/>
        </a:xfrm>
      </p:grpSpPr>
      <p:sp>
        <p:nvSpPr>
          <p:cNvPr id="796" name="Google Shape;796;p114"/>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7" name="Google Shape;797;p114"/>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8" name="Google Shape;798;p114"/>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9" name="Google Shape;799;p114"/>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0" name="Google Shape;800;p114"/>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1" name="Google Shape;801;p114"/>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2" name="Google Shape;802;p114"/>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3" name="Google Shape;803;p114"/>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4" name="Google Shape;804;p114"/>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5" name="Google Shape;805;p1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06" name="Google Shape;806;p1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Google Shape;80;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 name="Google Shape;82;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810"/>
        <p:cNvGrpSpPr/>
        <p:nvPr/>
      </p:nvGrpSpPr>
      <p:grpSpPr>
        <a:xfrm>
          <a:off x="0" y="0"/>
          <a:ext cx="0" cy="0"/>
          <a:chOff x="0" y="0"/>
          <a:chExt cx="0" cy="0"/>
        </a:xfrm>
      </p:grpSpPr>
      <p:sp>
        <p:nvSpPr>
          <p:cNvPr id="811" name="Google Shape;811;p116"/>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2" name="Google Shape;812;p11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13" name="Google Shape;813;p116"/>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4" name="Google Shape;814;p116"/>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5" name="Google Shape;815;p11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16" name="Google Shape;816;p11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17"/>
        <p:cNvGrpSpPr/>
        <p:nvPr/>
      </p:nvGrpSpPr>
      <p:grpSpPr>
        <a:xfrm>
          <a:off x="0" y="0"/>
          <a:ext cx="0" cy="0"/>
          <a:chOff x="0" y="0"/>
          <a:chExt cx="0" cy="0"/>
        </a:xfrm>
      </p:grpSpPr>
      <p:sp>
        <p:nvSpPr>
          <p:cNvPr id="818" name="Google Shape;818;p117"/>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9" name="Google Shape;819;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0" name="Google Shape;820;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1" name="Google Shape;821;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2" name="Google Shape;822;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3" name="Google Shape;823;p11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24" name="Google Shape;824;p11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5"/>
        <p:cNvGrpSpPr/>
        <p:nvPr/>
      </p:nvGrpSpPr>
      <p:grpSpPr>
        <a:xfrm>
          <a:off x="0" y="0"/>
          <a:ext cx="0" cy="0"/>
          <a:chOff x="0" y="0"/>
          <a:chExt cx="0" cy="0"/>
        </a:xfrm>
      </p:grpSpPr>
      <p:sp>
        <p:nvSpPr>
          <p:cNvPr id="826" name="Google Shape;826;p118"/>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7" name="Google Shape;827;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8" name="Google Shape;828;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9" name="Google Shape;829;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0" name="Google Shape;830;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1" name="Google Shape;831;p11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32" name="Google Shape;832;p11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33"/>
        <p:cNvGrpSpPr/>
        <p:nvPr/>
      </p:nvGrpSpPr>
      <p:grpSpPr>
        <a:xfrm>
          <a:off x="0" y="0"/>
          <a:ext cx="0" cy="0"/>
          <a:chOff x="0" y="0"/>
          <a:chExt cx="0" cy="0"/>
        </a:xfrm>
      </p:grpSpPr>
      <p:sp>
        <p:nvSpPr>
          <p:cNvPr id="834" name="Google Shape;834;p119"/>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5" name="Google Shape;835;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6" name="Google Shape;836;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7" name="Google Shape;837;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8" name="Google Shape;838;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9" name="Google Shape;839;p11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40" name="Google Shape;840;p119"/>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841"/>
        <p:cNvGrpSpPr/>
        <p:nvPr/>
      </p:nvGrpSpPr>
      <p:grpSpPr>
        <a:xfrm>
          <a:off x="0" y="0"/>
          <a:ext cx="0" cy="0"/>
          <a:chOff x="0" y="0"/>
          <a:chExt cx="0" cy="0"/>
        </a:xfrm>
      </p:grpSpPr>
      <p:sp>
        <p:nvSpPr>
          <p:cNvPr id="842" name="Google Shape;842;p120"/>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3" name="Google Shape;843;p120"/>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44" name="Google Shape;844;p120"/>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845" name="Google Shape;845;p120"/>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846" name="Google Shape;846;p120"/>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47"/>
        <p:cNvGrpSpPr/>
        <p:nvPr/>
      </p:nvGrpSpPr>
      <p:grpSpPr>
        <a:xfrm>
          <a:off x="0" y="0"/>
          <a:ext cx="0" cy="0"/>
          <a:chOff x="0" y="0"/>
          <a:chExt cx="0" cy="0"/>
        </a:xfrm>
      </p:grpSpPr>
      <p:sp>
        <p:nvSpPr>
          <p:cNvPr id="848" name="Google Shape;848;p121"/>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9" name="Google Shape;849;p121"/>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0" name="Google Shape;850;p121"/>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1" name="Google Shape;851;p121"/>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2" name="Google Shape;852;p121"/>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3" name="Google Shape;853;p12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54" name="Google Shape;854;p12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55" name="Google Shape;855;p121">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856"/>
        <p:cNvGrpSpPr/>
        <p:nvPr/>
      </p:nvGrpSpPr>
      <p:grpSpPr>
        <a:xfrm>
          <a:off x="0" y="0"/>
          <a:ext cx="0" cy="0"/>
          <a:chOff x="0" y="0"/>
          <a:chExt cx="0" cy="0"/>
        </a:xfrm>
      </p:grpSpPr>
      <p:sp>
        <p:nvSpPr>
          <p:cNvPr id="857" name="Google Shape;857;p12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58" name="Google Shape;858;p122"/>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59" name="Google Shape;859;p12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0" name="Google Shape;860;p12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1" name="Google Shape;861;p12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862"/>
        <p:cNvGrpSpPr/>
        <p:nvPr/>
      </p:nvGrpSpPr>
      <p:grpSpPr>
        <a:xfrm>
          <a:off x="0" y="0"/>
          <a:ext cx="0" cy="0"/>
          <a:chOff x="0" y="0"/>
          <a:chExt cx="0" cy="0"/>
        </a:xfrm>
      </p:grpSpPr>
      <p:sp>
        <p:nvSpPr>
          <p:cNvPr id="863" name="Google Shape;863;p123"/>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64" name="Google Shape;864;p123"/>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65" name="Google Shape;865;p12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6" name="Google Shape;866;p12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7" name="Google Shape;867;p123"/>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868"/>
        <p:cNvGrpSpPr/>
        <p:nvPr/>
      </p:nvGrpSpPr>
      <p:grpSpPr>
        <a:xfrm>
          <a:off x="0" y="0"/>
          <a:ext cx="0" cy="0"/>
          <a:chOff x="0" y="0"/>
          <a:chExt cx="0" cy="0"/>
        </a:xfrm>
      </p:grpSpPr>
      <p:sp>
        <p:nvSpPr>
          <p:cNvPr id="869" name="Google Shape;869;p124"/>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0" name="Google Shape;870;p12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1" name="Google Shape;871;p12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2" name="Google Shape;872;p12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873"/>
        <p:cNvGrpSpPr/>
        <p:nvPr/>
      </p:nvGrpSpPr>
      <p:grpSpPr>
        <a:xfrm>
          <a:off x="0" y="0"/>
          <a:ext cx="0" cy="0"/>
          <a:chOff x="0" y="0"/>
          <a:chExt cx="0" cy="0"/>
        </a:xfrm>
      </p:grpSpPr>
      <p:sp>
        <p:nvSpPr>
          <p:cNvPr id="874" name="Google Shape;874;p125"/>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5" name="Google Shape;875;p125"/>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6" name="Google Shape;876;p12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7" name="Google Shape;877;p1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8" name="Google Shape;878;p1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Google Shape;86;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 name="Google Shape;88;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79"/>
        <p:cNvGrpSpPr/>
        <p:nvPr/>
      </p:nvGrpSpPr>
      <p:grpSpPr>
        <a:xfrm>
          <a:off x="0" y="0"/>
          <a:ext cx="0" cy="0"/>
          <a:chOff x="0" y="0"/>
          <a:chExt cx="0" cy="0"/>
        </a:xfrm>
      </p:grpSpPr>
      <p:sp>
        <p:nvSpPr>
          <p:cNvPr id="880" name="Google Shape;880;p126"/>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1" name="Google Shape;881;p12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2" name="Google Shape;882;p12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83" name="Google Shape;883;p12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84" name="Google Shape;884;p12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885"/>
        <p:cNvGrpSpPr/>
        <p:nvPr/>
      </p:nvGrpSpPr>
      <p:grpSpPr>
        <a:xfrm>
          <a:off x="0" y="0"/>
          <a:ext cx="0" cy="0"/>
          <a:chOff x="0" y="0"/>
          <a:chExt cx="0" cy="0"/>
        </a:xfrm>
      </p:grpSpPr>
      <p:sp>
        <p:nvSpPr>
          <p:cNvPr id="886" name="Google Shape;886;p12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887" name="Google Shape;887;p12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88" name="Google Shape;888;p127"/>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9" name="Google Shape;889;p127"/>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0" name="Google Shape;890;p127"/>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1" name="Google Shape;891;p127"/>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2" name="Google Shape;892;p127"/>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3" name="Google Shape;893;p127"/>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4" name="Google Shape;894;p127"/>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5" name="Google Shape;895;p127"/>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6" name="Google Shape;896;p127"/>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7" name="Google Shape;897;p127"/>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8" name="Google Shape;898;p127"/>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9" name="Google Shape;899;p127"/>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0" name="Google Shape;900;p127"/>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01" name="Google Shape;901;p12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902"/>
        <p:cNvGrpSpPr/>
        <p:nvPr/>
      </p:nvGrpSpPr>
      <p:grpSpPr>
        <a:xfrm>
          <a:off x="0" y="0"/>
          <a:ext cx="0" cy="0"/>
          <a:chOff x="0" y="0"/>
          <a:chExt cx="0" cy="0"/>
        </a:xfrm>
      </p:grpSpPr>
      <p:sp>
        <p:nvSpPr>
          <p:cNvPr id="903" name="Google Shape;903;p12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4"/>
        <p:cNvGrpSpPr/>
        <p:nvPr/>
      </p:nvGrpSpPr>
      <p:grpSpPr>
        <a:xfrm>
          <a:off x="0" y="0"/>
          <a:ext cx="0" cy="0"/>
          <a:chOff x="0" y="0"/>
          <a:chExt cx="0" cy="0"/>
        </a:xfrm>
      </p:grpSpPr>
      <p:sp>
        <p:nvSpPr>
          <p:cNvPr id="905" name="Google Shape;905;p129"/>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06" name="Google Shape;906;p12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07" name="Google Shape;907;p12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8" name="Google Shape;908;p12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909"/>
        <p:cNvGrpSpPr/>
        <p:nvPr/>
      </p:nvGrpSpPr>
      <p:grpSpPr>
        <a:xfrm>
          <a:off x="0" y="0"/>
          <a:ext cx="0" cy="0"/>
          <a:chOff x="0" y="0"/>
          <a:chExt cx="0" cy="0"/>
        </a:xfrm>
      </p:grpSpPr>
      <p:sp>
        <p:nvSpPr>
          <p:cNvPr id="910" name="Google Shape;910;p1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1" name="Google Shape;911;p1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12" name="Google Shape;912;p13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913"/>
        <p:cNvGrpSpPr/>
        <p:nvPr/>
      </p:nvGrpSpPr>
      <p:grpSpPr>
        <a:xfrm>
          <a:off x="0" y="0"/>
          <a:ext cx="0" cy="0"/>
          <a:chOff x="0" y="0"/>
          <a:chExt cx="0" cy="0"/>
        </a:xfrm>
      </p:grpSpPr>
      <p:sp>
        <p:nvSpPr>
          <p:cNvPr id="914" name="Google Shape;914;p131"/>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5" name="Google Shape;915;p13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916" name="Google Shape;916;p131"/>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917" name="Google Shape;917;p131"/>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918"/>
        <p:cNvGrpSpPr/>
        <p:nvPr/>
      </p:nvGrpSpPr>
      <p:grpSpPr>
        <a:xfrm>
          <a:off x="0" y="0"/>
          <a:ext cx="0" cy="0"/>
          <a:chOff x="0" y="0"/>
          <a:chExt cx="0" cy="0"/>
        </a:xfrm>
      </p:grpSpPr>
      <p:sp>
        <p:nvSpPr>
          <p:cNvPr id="919" name="Google Shape;919;p13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0" name="Google Shape;920;p13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21" name="Google Shape;921;p132"/>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922" name="Google Shape;922;p132"/>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3"/>
        <p:cNvGrpSpPr/>
        <p:nvPr/>
      </p:nvGrpSpPr>
      <p:grpSpPr>
        <a:xfrm>
          <a:off x="0" y="0"/>
          <a:ext cx="0" cy="0"/>
          <a:chOff x="0" y="0"/>
          <a:chExt cx="0" cy="0"/>
        </a:xfrm>
      </p:grpSpPr>
      <p:sp>
        <p:nvSpPr>
          <p:cNvPr id="924" name="Google Shape;924;p133"/>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25" name="Google Shape;925;p13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6" name="Google Shape;926;p133"/>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7" name="Google Shape;927;p1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8" name="Google Shape;928;p1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29" name="Google Shape;929;p133">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930"/>
        <p:cNvGrpSpPr/>
        <p:nvPr/>
      </p:nvGrpSpPr>
      <p:grpSpPr>
        <a:xfrm>
          <a:off x="0" y="0"/>
          <a:ext cx="0" cy="0"/>
          <a:chOff x="0" y="0"/>
          <a:chExt cx="0" cy="0"/>
        </a:xfrm>
      </p:grpSpPr>
      <p:sp>
        <p:nvSpPr>
          <p:cNvPr id="931" name="Google Shape;931;p134"/>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2" name="Google Shape;932;p13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33" name="Google Shape;933;p13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4" name="Google Shape;934;p134"/>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5" name="Google Shape;935;p1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36" name="Google Shape;936;p1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937"/>
        <p:cNvGrpSpPr/>
        <p:nvPr/>
      </p:nvGrpSpPr>
      <p:grpSpPr>
        <a:xfrm>
          <a:off x="0" y="0"/>
          <a:ext cx="0" cy="0"/>
          <a:chOff x="0" y="0"/>
          <a:chExt cx="0" cy="0"/>
        </a:xfrm>
      </p:grpSpPr>
      <p:sp>
        <p:nvSpPr>
          <p:cNvPr id="938" name="Google Shape;938;p135"/>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9" name="Google Shape;939;p135"/>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0" name="Google Shape;940;p13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1" name="Google Shape;941;p13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2" name="Google Shape;942;p135"/>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3" name="Google Shape;943;p135"/>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4" name="Google Shape;944;p1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45" name="Google Shape;945;p1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 name="Google Shape;94;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 name="Google Shape;95;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Google Shape;107;p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946"/>
        <p:cNvGrpSpPr/>
        <p:nvPr/>
      </p:nvGrpSpPr>
      <p:grpSpPr>
        <a:xfrm>
          <a:off x="0" y="0"/>
          <a:ext cx="0" cy="0"/>
          <a:chOff x="0" y="0"/>
          <a:chExt cx="0" cy="0"/>
        </a:xfrm>
      </p:grpSpPr>
      <p:sp>
        <p:nvSpPr>
          <p:cNvPr id="947" name="Google Shape;947;p136"/>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8" name="Google Shape;948;p13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9" name="Google Shape;949;p136"/>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0" name="Google Shape;950;p136"/>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1" name="Google Shape;951;p136"/>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2" name="Google Shape;952;p1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53" name="Google Shape;953;p1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954"/>
        <p:cNvGrpSpPr/>
        <p:nvPr/>
      </p:nvGrpSpPr>
      <p:grpSpPr>
        <a:xfrm>
          <a:off x="0" y="0"/>
          <a:ext cx="0" cy="0"/>
          <a:chOff x="0" y="0"/>
          <a:chExt cx="0" cy="0"/>
        </a:xfrm>
      </p:grpSpPr>
      <p:sp>
        <p:nvSpPr>
          <p:cNvPr id="955" name="Google Shape;955;p137"/>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6" name="Google Shape;956;p137"/>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7" name="Google Shape;957;p137"/>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8" name="Google Shape;958;p137"/>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9" name="Google Shape;959;p13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60" name="Google Shape;960;p137"/>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1" name="Google Shape;961;p137"/>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2" name="Google Shape;962;p137"/>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3" name="Google Shape;963;p137"/>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4" name="Google Shape;964;p13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65" name="Google Shape;965;p13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966"/>
        <p:cNvGrpSpPr/>
        <p:nvPr/>
      </p:nvGrpSpPr>
      <p:grpSpPr>
        <a:xfrm>
          <a:off x="0" y="0"/>
          <a:ext cx="0" cy="0"/>
          <a:chOff x="0" y="0"/>
          <a:chExt cx="0" cy="0"/>
        </a:xfrm>
      </p:grpSpPr>
      <p:sp>
        <p:nvSpPr>
          <p:cNvPr id="967" name="Google Shape;967;p138"/>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8" name="Google Shape;968;p138"/>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9" name="Google Shape;969;p138"/>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0" name="Google Shape;970;p138"/>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1" name="Google Shape;971;p138"/>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2" name="Google Shape;972;p138"/>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3" name="Google Shape;973;p138"/>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974" name="Google Shape;974;p138"/>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5" name="Google Shape;975;p138"/>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6" name="Google Shape;976;p138"/>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977" name="Google Shape;977;p138"/>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978" name="Google Shape;978;p138"/>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979" name="Google Shape;979;p138"/>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0" name="Google Shape;980;p138"/>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1" name="Google Shape;981;p138"/>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982" name="Google Shape;982;p138"/>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9"/>
        <p:cNvGrpSpPr/>
        <p:nvPr/>
      </p:nvGrpSpPr>
      <p:grpSpPr>
        <a:xfrm>
          <a:off x="0" y="0"/>
          <a:ext cx="0" cy="0"/>
          <a:chOff x="0" y="0"/>
          <a:chExt cx="0" cy="0"/>
        </a:xfrm>
      </p:grpSpPr>
      <p:sp>
        <p:nvSpPr>
          <p:cNvPr id="990" name="Google Shape;990;p140"/>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1" name="Google Shape;991;p140"/>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92" name="Google Shape;992;p140"/>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3" name="Google Shape;993;p140"/>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4" name="Google Shape;994;p140"/>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5"/>
        <p:cNvGrpSpPr/>
        <p:nvPr/>
      </p:nvGrpSpPr>
      <p:grpSpPr>
        <a:xfrm>
          <a:off x="0" y="0"/>
          <a:ext cx="0" cy="0"/>
          <a:chOff x="0" y="0"/>
          <a:chExt cx="0" cy="0"/>
        </a:xfrm>
      </p:grpSpPr>
      <p:sp>
        <p:nvSpPr>
          <p:cNvPr id="996" name="Google Shape;996;p141"/>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7" name="Google Shape;997;p141"/>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998" name="Google Shape;998;p14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9" name="Google Shape;999;p14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0" name="Google Shape;1000;p14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1"/>
        <p:cNvGrpSpPr/>
        <p:nvPr/>
      </p:nvGrpSpPr>
      <p:grpSpPr>
        <a:xfrm>
          <a:off x="0" y="0"/>
          <a:ext cx="0" cy="0"/>
          <a:chOff x="0" y="0"/>
          <a:chExt cx="0" cy="0"/>
        </a:xfrm>
      </p:grpSpPr>
      <p:sp>
        <p:nvSpPr>
          <p:cNvPr id="1002" name="Google Shape;1002;p142"/>
          <p:cNvSpPr txBox="1">
            <a:spLocks noGrp="1"/>
          </p:cNvSpPr>
          <p:nvPr>
            <p:ph type="title"/>
          </p:nvPr>
        </p:nvSpPr>
        <p:spPr>
          <a:xfrm>
            <a:off x="623888" y="1709738"/>
            <a:ext cx="7886700" cy="28527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3" name="Google Shape;1003;p142"/>
          <p:cNvSpPr txBox="1">
            <a:spLocks noGrp="1"/>
          </p:cNvSpPr>
          <p:nvPr>
            <p:ph type="body" idx="1"/>
          </p:nvPr>
        </p:nvSpPr>
        <p:spPr>
          <a:xfrm>
            <a:off x="623888" y="4589463"/>
            <a:ext cx="7886700" cy="15003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04" name="Google Shape;1004;p142"/>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5" name="Google Shape;1005;p142"/>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6" name="Google Shape;1006;p14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7"/>
        <p:cNvGrpSpPr/>
        <p:nvPr/>
      </p:nvGrpSpPr>
      <p:grpSpPr>
        <a:xfrm>
          <a:off x="0" y="0"/>
          <a:ext cx="0" cy="0"/>
          <a:chOff x="0" y="0"/>
          <a:chExt cx="0" cy="0"/>
        </a:xfrm>
      </p:grpSpPr>
      <p:sp>
        <p:nvSpPr>
          <p:cNvPr id="1008" name="Google Shape;1008;p14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9" name="Google Shape;1009;p143"/>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10" name="Google Shape;1010;p143"/>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11" name="Google Shape;1011;p14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2" name="Google Shape;1012;p14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3" name="Google Shape;1013;p14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14"/>
        <p:cNvGrpSpPr/>
        <p:nvPr/>
      </p:nvGrpSpPr>
      <p:grpSpPr>
        <a:xfrm>
          <a:off x="0" y="0"/>
          <a:ext cx="0" cy="0"/>
          <a:chOff x="0" y="0"/>
          <a:chExt cx="0" cy="0"/>
        </a:xfrm>
      </p:grpSpPr>
      <p:sp>
        <p:nvSpPr>
          <p:cNvPr id="1015" name="Google Shape;1015;p144"/>
          <p:cNvSpPr txBox="1">
            <a:spLocks noGrp="1"/>
          </p:cNvSpPr>
          <p:nvPr>
            <p:ph type="title"/>
          </p:nvPr>
        </p:nvSpPr>
        <p:spPr>
          <a:xfrm>
            <a:off x="629841" y="365125"/>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16" name="Google Shape;1016;p144"/>
          <p:cNvSpPr txBox="1">
            <a:spLocks noGrp="1"/>
          </p:cNvSpPr>
          <p:nvPr>
            <p:ph type="body" idx="1"/>
          </p:nvPr>
        </p:nvSpPr>
        <p:spPr>
          <a:xfrm>
            <a:off x="629841" y="1681163"/>
            <a:ext cx="3868500" cy="823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017" name="Google Shape;1017;p144"/>
          <p:cNvSpPr txBox="1">
            <a:spLocks noGrp="1"/>
          </p:cNvSpPr>
          <p:nvPr>
            <p:ph type="body" idx="2"/>
          </p:nvPr>
        </p:nvSpPr>
        <p:spPr>
          <a:xfrm>
            <a:off x="629841" y="2505075"/>
            <a:ext cx="3868500" cy="36846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18" name="Google Shape;1018;p144"/>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019" name="Google Shape;1019;p144"/>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20" name="Google Shape;1020;p144"/>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1" name="Google Shape;1021;p144"/>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2" name="Google Shape;1022;p144"/>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3"/>
        <p:cNvGrpSpPr/>
        <p:nvPr/>
      </p:nvGrpSpPr>
      <p:grpSpPr>
        <a:xfrm>
          <a:off x="0" y="0"/>
          <a:ext cx="0" cy="0"/>
          <a:chOff x="0" y="0"/>
          <a:chExt cx="0" cy="0"/>
        </a:xfrm>
      </p:grpSpPr>
      <p:sp>
        <p:nvSpPr>
          <p:cNvPr id="1024" name="Google Shape;1024;p145"/>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5" name="Google Shape;1025;p14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6" name="Google Shape;1026;p14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7" name="Google Shape;1027;p14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8"/>
        <p:cNvGrpSpPr/>
        <p:nvPr/>
      </p:nvGrpSpPr>
      <p:grpSpPr>
        <a:xfrm>
          <a:off x="0" y="0"/>
          <a:ext cx="0" cy="0"/>
          <a:chOff x="0" y="0"/>
          <a:chExt cx="0" cy="0"/>
        </a:xfrm>
      </p:grpSpPr>
      <p:sp>
        <p:nvSpPr>
          <p:cNvPr id="1029" name="Google Shape;1029;p146"/>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0" name="Google Shape;1030;p146"/>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1" name="Google Shape;1031;p14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2"/>
        <p:cNvGrpSpPr/>
        <p:nvPr/>
      </p:nvGrpSpPr>
      <p:grpSpPr>
        <a:xfrm>
          <a:off x="0" y="0"/>
          <a:ext cx="0" cy="0"/>
          <a:chOff x="0" y="0"/>
          <a:chExt cx="0" cy="0"/>
        </a:xfrm>
      </p:grpSpPr>
      <p:sp>
        <p:nvSpPr>
          <p:cNvPr id="1033" name="Google Shape;1033;p147"/>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34" name="Google Shape;1034;p147"/>
          <p:cNvSpPr txBox="1">
            <a:spLocks noGrp="1"/>
          </p:cNvSpPr>
          <p:nvPr>
            <p:ph type="body" idx="1"/>
          </p:nvPr>
        </p:nvSpPr>
        <p:spPr>
          <a:xfrm>
            <a:off x="3887391" y="987425"/>
            <a:ext cx="4629300" cy="4873500"/>
          </a:xfrm>
          <a:prstGeom prst="rect">
            <a:avLst/>
          </a:prstGeom>
          <a:noFill/>
          <a:ln>
            <a:noFill/>
          </a:ln>
        </p:spPr>
        <p:txBody>
          <a:bodyPr spcFirstLastPara="1" wrap="square" lIns="91425" tIns="45700" rIns="91425" bIns="45700" anchor="t" anchorCtr="0"/>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035" name="Google Shape;1035;p147"/>
          <p:cNvSpPr txBox="1">
            <a:spLocks noGrp="1"/>
          </p:cNvSpPr>
          <p:nvPr>
            <p:ph type="body" idx="2"/>
          </p:nvPr>
        </p:nvSpPr>
        <p:spPr>
          <a:xfrm>
            <a:off x="629841" y="2057400"/>
            <a:ext cx="29490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036" name="Google Shape;1036;p14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7" name="Google Shape;1037;p14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8" name="Google Shape;1038;p14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39"/>
        <p:cNvGrpSpPr/>
        <p:nvPr/>
      </p:nvGrpSpPr>
      <p:grpSpPr>
        <a:xfrm>
          <a:off x="0" y="0"/>
          <a:ext cx="0" cy="0"/>
          <a:chOff x="0" y="0"/>
          <a:chExt cx="0" cy="0"/>
        </a:xfrm>
      </p:grpSpPr>
      <p:sp>
        <p:nvSpPr>
          <p:cNvPr id="1040" name="Google Shape;1040;p148"/>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1" name="Google Shape;1041;p148"/>
          <p:cNvSpPr>
            <a:spLocks noGrp="1"/>
          </p:cNvSpPr>
          <p:nvPr>
            <p:ph type="pic" idx="2"/>
          </p:nvPr>
        </p:nvSpPr>
        <p:spPr>
          <a:xfrm>
            <a:off x="3887391" y="987425"/>
            <a:ext cx="4629300" cy="4873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42" name="Google Shape;1042;p148"/>
          <p:cNvSpPr txBox="1">
            <a:spLocks noGrp="1"/>
          </p:cNvSpPr>
          <p:nvPr>
            <p:ph type="body" idx="1"/>
          </p:nvPr>
        </p:nvSpPr>
        <p:spPr>
          <a:xfrm>
            <a:off x="629841" y="2057400"/>
            <a:ext cx="29490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043" name="Google Shape;1043;p148"/>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4" name="Google Shape;1044;p148"/>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5" name="Google Shape;1045;p148"/>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46"/>
        <p:cNvGrpSpPr/>
        <p:nvPr/>
      </p:nvGrpSpPr>
      <p:grpSpPr>
        <a:xfrm>
          <a:off x="0" y="0"/>
          <a:ext cx="0" cy="0"/>
          <a:chOff x="0" y="0"/>
          <a:chExt cx="0" cy="0"/>
        </a:xfrm>
      </p:grpSpPr>
      <p:sp>
        <p:nvSpPr>
          <p:cNvPr id="1047" name="Google Shape;1047;p149"/>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8" name="Google Shape;1048;p149"/>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49" name="Google Shape;1049;p149"/>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0" name="Google Shape;1050;p149"/>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1" name="Google Shape;1051;p14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52"/>
        <p:cNvGrpSpPr/>
        <p:nvPr/>
      </p:nvGrpSpPr>
      <p:grpSpPr>
        <a:xfrm>
          <a:off x="0" y="0"/>
          <a:ext cx="0" cy="0"/>
          <a:chOff x="0" y="0"/>
          <a:chExt cx="0" cy="0"/>
        </a:xfrm>
      </p:grpSpPr>
      <p:sp>
        <p:nvSpPr>
          <p:cNvPr id="1053" name="Google Shape;1053;p150"/>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4" name="Google Shape;1054;p150"/>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55" name="Google Shape;1055;p150"/>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6" name="Google Shape;1056;p150"/>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7" name="Google Shape;1057;p150"/>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061"/>
        <p:cNvGrpSpPr/>
        <p:nvPr/>
      </p:nvGrpSpPr>
      <p:grpSpPr>
        <a:xfrm>
          <a:off x="0" y="0"/>
          <a:ext cx="0" cy="0"/>
          <a:chOff x="0" y="0"/>
          <a:chExt cx="0" cy="0"/>
        </a:xfrm>
      </p:grpSpPr>
      <p:sp>
        <p:nvSpPr>
          <p:cNvPr id="1062" name="Google Shape;1062;p152"/>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63" name="Google Shape;1063;p152"/>
          <p:cNvSpPr txBox="1">
            <a:spLocks noGrp="1"/>
          </p:cNvSpPr>
          <p:nvPr>
            <p:ph type="title"/>
          </p:nvPr>
        </p:nvSpPr>
        <p:spPr>
          <a:xfrm>
            <a:off x="304800" y="274637"/>
            <a:ext cx="8572500" cy="11433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064" name="Google Shape;1064;p15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5" name="Google Shape;1065;p152"/>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66" name="Google Shape;1066;p15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067" name="Google Shape;1067;p152"/>
          <p:cNvPicPr preferRelativeResize="0"/>
          <p:nvPr/>
        </p:nvPicPr>
        <p:blipFill rotWithShape="1">
          <a:blip r:embed="rId2">
            <a:alphaModFix/>
          </a:blip>
          <a:srcRect/>
          <a:stretch/>
        </p:blipFill>
        <p:spPr>
          <a:xfrm>
            <a:off x="304800" y="6503298"/>
            <a:ext cx="1309875" cy="123151"/>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068"/>
        <p:cNvGrpSpPr/>
        <p:nvPr/>
      </p:nvGrpSpPr>
      <p:grpSpPr>
        <a:xfrm>
          <a:off x="0" y="0"/>
          <a:ext cx="0" cy="0"/>
          <a:chOff x="0" y="0"/>
          <a:chExt cx="0" cy="0"/>
        </a:xfrm>
      </p:grpSpPr>
      <p:sp>
        <p:nvSpPr>
          <p:cNvPr id="1069" name="Google Shape;1069;p153"/>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070" name="Google Shape;1070;p153"/>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71" name="Google Shape;1071;p153"/>
          <p:cNvSpPr/>
          <p:nvPr/>
        </p:nvSpPr>
        <p:spPr>
          <a:xfrm>
            <a:off x="0" y="1737611"/>
            <a:ext cx="9144000" cy="1107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72" name="Google Shape;1072;p153"/>
          <p:cNvPicPr preferRelativeResize="0"/>
          <p:nvPr/>
        </p:nvPicPr>
        <p:blipFill rotWithShape="1">
          <a:blip r:embed="rId2">
            <a:alphaModFix/>
          </a:blip>
          <a:srcRect/>
          <a:stretch/>
        </p:blipFill>
        <p:spPr>
          <a:xfrm>
            <a:off x="304801" y="394130"/>
            <a:ext cx="1676400" cy="157611"/>
          </a:xfrm>
          <a:prstGeom prst="rect">
            <a:avLst/>
          </a:prstGeom>
          <a:noFill/>
          <a:ln>
            <a:noFill/>
          </a:ln>
        </p:spPr>
      </p:pic>
      <p:pic>
        <p:nvPicPr>
          <p:cNvPr id="1073" name="Google Shape;1073;p153"/>
          <p:cNvPicPr preferRelativeResize="0"/>
          <p:nvPr/>
        </p:nvPicPr>
        <p:blipFill rotWithShape="1">
          <a:blip r:embed="rId3">
            <a:alphaModFix/>
          </a:blip>
          <a:srcRect/>
          <a:stretch/>
        </p:blipFill>
        <p:spPr>
          <a:xfrm>
            <a:off x="304800" y="5840889"/>
            <a:ext cx="985424" cy="381001"/>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074"/>
        <p:cNvGrpSpPr/>
        <p:nvPr/>
      </p:nvGrpSpPr>
      <p:grpSpPr>
        <a:xfrm>
          <a:off x="0" y="0"/>
          <a:ext cx="0" cy="0"/>
          <a:chOff x="0" y="0"/>
          <a:chExt cx="0" cy="0"/>
        </a:xfrm>
      </p:grpSpPr>
      <p:sp>
        <p:nvSpPr>
          <p:cNvPr id="1075" name="Google Shape;1075;p154"/>
          <p:cNvSpPr/>
          <p:nvPr/>
        </p:nvSpPr>
        <p:spPr>
          <a:xfrm>
            <a:off x="0" y="0"/>
            <a:ext cx="9144000" cy="6858000"/>
          </a:xfrm>
          <a:prstGeom prst="rect">
            <a:avLst/>
          </a:prstGeom>
          <a:solidFill>
            <a:srgbClr val="1C9963"/>
          </a:solidFill>
          <a:ln>
            <a:noFill/>
          </a:ln>
          <a:effectLst>
            <a:outerShdw blurRad="39999"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76" name="Google Shape;1076;p1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1077" name="Google Shape;1077;p1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1078" name="Google Shape;1078;p1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1079" name="Google Shape;1079;p1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1080" name="Google Shape;1080;p154"/>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081" name="Google Shape;1081;p154"/>
          <p:cNvPicPr preferRelativeResize="0"/>
          <p:nvPr/>
        </p:nvPicPr>
        <p:blipFill rotWithShape="1">
          <a:blip r:embed="rId2">
            <a:alphaModFix/>
          </a:blip>
          <a:srcRect/>
          <a:stretch/>
        </p:blipFill>
        <p:spPr>
          <a:xfrm>
            <a:off x="304815" y="394130"/>
            <a:ext cx="1676400" cy="157611"/>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1082"/>
        <p:cNvGrpSpPr/>
        <p:nvPr/>
      </p:nvGrpSpPr>
      <p:grpSpPr>
        <a:xfrm>
          <a:off x="0" y="0"/>
          <a:ext cx="0" cy="0"/>
          <a:chOff x="0" y="0"/>
          <a:chExt cx="0" cy="0"/>
        </a:xfrm>
      </p:grpSpPr>
      <p:sp>
        <p:nvSpPr>
          <p:cNvPr id="1083" name="Google Shape;1083;p155"/>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084" name="Google Shape;1084;p155"/>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85" name="Google Shape;1085;p155"/>
          <p:cNvSpPr/>
          <p:nvPr/>
        </p:nvSpPr>
        <p:spPr>
          <a:xfrm>
            <a:off x="0" y="1746249"/>
            <a:ext cx="9144000" cy="1107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6" name="Google Shape;1086;p155"/>
          <p:cNvSpPr>
            <a:spLocks noGrp="1"/>
          </p:cNvSpPr>
          <p:nvPr>
            <p:ph type="pic" idx="2"/>
          </p:nvPr>
        </p:nvSpPr>
        <p:spPr>
          <a:xfrm>
            <a:off x="304800" y="1857374"/>
            <a:ext cx="2752500" cy="3158700"/>
          </a:xfrm>
          <a:prstGeom prst="rect">
            <a:avLst/>
          </a:prstGeom>
          <a:noFill/>
          <a:ln>
            <a:noFill/>
          </a:ln>
        </p:spPr>
        <p:txBody>
          <a:bodyPr spcFirstLastPara="1"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87" name="Google Shape;1087;p155"/>
          <p:cNvPicPr preferRelativeResize="0"/>
          <p:nvPr/>
        </p:nvPicPr>
        <p:blipFill rotWithShape="1">
          <a:blip r:embed="rId2">
            <a:alphaModFix/>
          </a:blip>
          <a:srcRect/>
          <a:stretch/>
        </p:blipFill>
        <p:spPr>
          <a:xfrm>
            <a:off x="304801" y="394130"/>
            <a:ext cx="1676400" cy="157611"/>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1088"/>
        <p:cNvGrpSpPr/>
        <p:nvPr/>
      </p:nvGrpSpPr>
      <p:grpSpPr>
        <a:xfrm>
          <a:off x="0" y="0"/>
          <a:ext cx="0" cy="0"/>
          <a:chOff x="0" y="0"/>
          <a:chExt cx="0" cy="0"/>
        </a:xfrm>
      </p:grpSpPr>
      <p:sp>
        <p:nvSpPr>
          <p:cNvPr id="1089" name="Google Shape;1089;p156"/>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090" name="Google Shape;1090;p156"/>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91" name="Google Shape;1091;p156"/>
          <p:cNvSpPr/>
          <p:nvPr/>
        </p:nvSpPr>
        <p:spPr>
          <a:xfrm>
            <a:off x="0" y="1737611"/>
            <a:ext cx="9144000" cy="1107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2" name="Google Shape;1092;p156"/>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93" name="Google Shape;1093;p156"/>
          <p:cNvPicPr preferRelativeResize="0"/>
          <p:nvPr/>
        </p:nvPicPr>
        <p:blipFill rotWithShape="1">
          <a:blip r:embed="rId2">
            <a:alphaModFix/>
          </a:blip>
          <a:srcRect/>
          <a:stretch/>
        </p:blipFill>
        <p:spPr>
          <a:xfrm>
            <a:off x="304801" y="394130"/>
            <a:ext cx="1676400" cy="157611"/>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094"/>
        <p:cNvGrpSpPr/>
        <p:nvPr/>
      </p:nvGrpSpPr>
      <p:grpSpPr>
        <a:xfrm>
          <a:off x="0" y="0"/>
          <a:ext cx="0" cy="0"/>
          <a:chOff x="0" y="0"/>
          <a:chExt cx="0" cy="0"/>
        </a:xfrm>
      </p:grpSpPr>
      <p:sp>
        <p:nvSpPr>
          <p:cNvPr id="1095" name="Google Shape;1095;p157"/>
          <p:cNvSpPr/>
          <p:nvPr/>
        </p:nvSpPr>
        <p:spPr>
          <a:xfrm>
            <a:off x="0" y="0"/>
            <a:ext cx="9144000" cy="6858000"/>
          </a:xfrm>
          <a:prstGeom prst="rect">
            <a:avLst/>
          </a:prstGeom>
          <a:solidFill>
            <a:srgbClr val="464646"/>
          </a:solidFill>
          <a:ln>
            <a:noFill/>
          </a:ln>
          <a:effectLst>
            <a:outerShdw blurRad="39999"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6" name="Google Shape;1096;p15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1097" name="Google Shape;1097;p15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1098" name="Google Shape;1098;p15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1099" name="Google Shape;1099;p15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1100" name="Google Shape;1100;p157"/>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101" name="Google Shape;1101;p157"/>
          <p:cNvPicPr preferRelativeResize="0"/>
          <p:nvPr/>
        </p:nvPicPr>
        <p:blipFill rotWithShape="1">
          <a:blip r:embed="rId2">
            <a:alphaModFix/>
          </a:blip>
          <a:srcRect/>
          <a:stretch/>
        </p:blipFill>
        <p:spPr>
          <a:xfrm>
            <a:off x="304815" y="394130"/>
            <a:ext cx="1676400" cy="15761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2" name="Google Shape;112;p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102"/>
        <p:cNvGrpSpPr/>
        <p:nvPr/>
      </p:nvGrpSpPr>
      <p:grpSpPr>
        <a:xfrm>
          <a:off x="0" y="0"/>
          <a:ext cx="0" cy="0"/>
          <a:chOff x="0" y="0"/>
          <a:chExt cx="0" cy="0"/>
        </a:xfrm>
      </p:grpSpPr>
      <p:sp>
        <p:nvSpPr>
          <p:cNvPr id="1103" name="Google Shape;1103;p158"/>
          <p:cNvSpPr/>
          <p:nvPr/>
        </p:nvSpPr>
        <p:spPr>
          <a:xfrm>
            <a:off x="0" y="0"/>
            <a:ext cx="9144000" cy="6858000"/>
          </a:xfrm>
          <a:prstGeom prst="rect">
            <a:avLst/>
          </a:prstGeom>
          <a:solidFill>
            <a:srgbClr val="A9B0AC"/>
          </a:solidFill>
          <a:ln>
            <a:noFill/>
          </a:ln>
          <a:effectLst>
            <a:outerShdw blurRad="39999"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4" name="Google Shape;1104;p158"/>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1105" name="Google Shape;1105;p158"/>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1106" name="Google Shape;1106;p158"/>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1107" name="Google Shape;1107;p158"/>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1108" name="Google Shape;1108;p158"/>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109" name="Google Shape;1109;p158"/>
          <p:cNvPicPr preferRelativeResize="0"/>
          <p:nvPr/>
        </p:nvPicPr>
        <p:blipFill rotWithShape="1">
          <a:blip r:embed="rId2">
            <a:alphaModFix/>
          </a:blip>
          <a:srcRect/>
          <a:stretch/>
        </p:blipFill>
        <p:spPr>
          <a:xfrm>
            <a:off x="304815" y="394130"/>
            <a:ext cx="1676400" cy="157611"/>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1110"/>
        <p:cNvGrpSpPr/>
        <p:nvPr/>
      </p:nvGrpSpPr>
      <p:grpSpPr>
        <a:xfrm>
          <a:off x="0" y="0"/>
          <a:ext cx="0" cy="0"/>
          <a:chOff x="0" y="0"/>
          <a:chExt cx="0" cy="0"/>
        </a:xfrm>
      </p:grpSpPr>
      <p:sp>
        <p:nvSpPr>
          <p:cNvPr id="1111" name="Google Shape;1111;p159"/>
          <p:cNvSpPr txBox="1">
            <a:spLocks noGrp="1"/>
          </p:cNvSpPr>
          <p:nvPr>
            <p:ph type="title"/>
          </p:nvPr>
        </p:nvSpPr>
        <p:spPr>
          <a:xfrm>
            <a:off x="304800" y="274637"/>
            <a:ext cx="8572500" cy="11433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12" name="Google Shape;1112;p15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3" name="Google Shape;1113;p15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14" name="Google Shape;1114;p159"/>
          <p:cNvPicPr preferRelativeResize="0"/>
          <p:nvPr/>
        </p:nvPicPr>
        <p:blipFill rotWithShape="1">
          <a:blip r:embed="rId2">
            <a:alphaModFix/>
          </a:blip>
          <a:srcRect/>
          <a:stretch/>
        </p:blipFill>
        <p:spPr>
          <a:xfrm>
            <a:off x="304800" y="6503298"/>
            <a:ext cx="1309875" cy="123151"/>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1115"/>
        <p:cNvGrpSpPr/>
        <p:nvPr/>
      </p:nvGrpSpPr>
      <p:grpSpPr>
        <a:xfrm>
          <a:off x="0" y="0"/>
          <a:ext cx="0" cy="0"/>
          <a:chOff x="0" y="0"/>
          <a:chExt cx="0" cy="0"/>
        </a:xfrm>
      </p:grpSpPr>
      <p:sp>
        <p:nvSpPr>
          <p:cNvPr id="1116" name="Google Shape;1116;p160"/>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7" name="Google Shape;1117;p160"/>
          <p:cNvSpPr txBox="1">
            <a:spLocks noGrp="1"/>
          </p:cNvSpPr>
          <p:nvPr>
            <p:ph type="title"/>
          </p:nvPr>
        </p:nvSpPr>
        <p:spPr>
          <a:xfrm>
            <a:off x="304800" y="274637"/>
            <a:ext cx="8572500" cy="11433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18" name="Google Shape;1118;p16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9" name="Google Shape;1119;p16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20" name="Google Shape;1120;p160"/>
          <p:cNvPicPr preferRelativeResize="0"/>
          <p:nvPr/>
        </p:nvPicPr>
        <p:blipFill rotWithShape="1">
          <a:blip r:embed="rId2">
            <a:alphaModFix/>
          </a:blip>
          <a:srcRect/>
          <a:stretch/>
        </p:blipFill>
        <p:spPr>
          <a:xfrm>
            <a:off x="304800" y="6503298"/>
            <a:ext cx="1309875" cy="123151"/>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121"/>
        <p:cNvGrpSpPr/>
        <p:nvPr/>
      </p:nvGrpSpPr>
      <p:grpSpPr>
        <a:xfrm>
          <a:off x="0" y="0"/>
          <a:ext cx="0" cy="0"/>
          <a:chOff x="0" y="0"/>
          <a:chExt cx="0" cy="0"/>
        </a:xfrm>
      </p:grpSpPr>
      <p:sp>
        <p:nvSpPr>
          <p:cNvPr id="1122" name="Google Shape;1122;p161"/>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23"/>
        <p:cNvGrpSpPr/>
        <p:nvPr/>
      </p:nvGrpSpPr>
      <p:grpSpPr>
        <a:xfrm>
          <a:off x="0" y="0"/>
          <a:ext cx="0" cy="0"/>
          <a:chOff x="0" y="0"/>
          <a:chExt cx="0" cy="0"/>
        </a:xfrm>
      </p:grpSpPr>
      <p:sp>
        <p:nvSpPr>
          <p:cNvPr id="1124" name="Google Shape;1124;p162"/>
          <p:cNvSpPr txBox="1">
            <a:spLocks noGrp="1"/>
          </p:cNvSpPr>
          <p:nvPr>
            <p:ph type="title"/>
          </p:nvPr>
        </p:nvSpPr>
        <p:spPr>
          <a:xfrm>
            <a:off x="304800" y="274637"/>
            <a:ext cx="8559900" cy="11433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25" name="Google Shape;1125;p16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26" name="Google Shape;1126;p16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27" name="Google Shape;1127;p162"/>
          <p:cNvPicPr preferRelativeResize="0"/>
          <p:nvPr/>
        </p:nvPicPr>
        <p:blipFill rotWithShape="1">
          <a:blip r:embed="rId2">
            <a:alphaModFix/>
          </a:blip>
          <a:srcRect/>
          <a:stretch/>
        </p:blipFill>
        <p:spPr>
          <a:xfrm>
            <a:off x="304800" y="6503298"/>
            <a:ext cx="1309875" cy="123151"/>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1128"/>
        <p:cNvGrpSpPr/>
        <p:nvPr/>
      </p:nvGrpSpPr>
      <p:grpSpPr>
        <a:xfrm>
          <a:off x="0" y="0"/>
          <a:ext cx="0" cy="0"/>
          <a:chOff x="0" y="0"/>
          <a:chExt cx="0" cy="0"/>
        </a:xfrm>
      </p:grpSpPr>
      <p:sp>
        <p:nvSpPr>
          <p:cNvPr id="1129" name="Google Shape;1129;p16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0" name="Google Shape;1130;p16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31" name="Google Shape;1131;p163"/>
          <p:cNvPicPr preferRelativeResize="0"/>
          <p:nvPr/>
        </p:nvPicPr>
        <p:blipFill rotWithShape="1">
          <a:blip r:embed="rId2">
            <a:alphaModFix/>
          </a:blip>
          <a:srcRect/>
          <a:stretch/>
        </p:blipFill>
        <p:spPr>
          <a:xfrm>
            <a:off x="304800" y="6503298"/>
            <a:ext cx="1309875" cy="123151"/>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32"/>
        <p:cNvGrpSpPr/>
        <p:nvPr/>
      </p:nvGrpSpPr>
      <p:grpSpPr>
        <a:xfrm>
          <a:off x="0" y="0"/>
          <a:ext cx="0" cy="0"/>
          <a:chOff x="0" y="0"/>
          <a:chExt cx="0" cy="0"/>
        </a:xfrm>
      </p:grpSpPr>
      <p:sp>
        <p:nvSpPr>
          <p:cNvPr id="1133" name="Google Shape;1133;p164"/>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4" name="Google Shape;1134;p16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35" name="Google Shape;1135;p164"/>
          <p:cNvPicPr preferRelativeResize="0"/>
          <p:nvPr/>
        </p:nvPicPr>
        <p:blipFill rotWithShape="1">
          <a:blip r:embed="rId2">
            <a:alphaModFix/>
          </a:blip>
          <a:srcRect/>
          <a:stretch/>
        </p:blipFill>
        <p:spPr>
          <a:xfrm>
            <a:off x="304800" y="6503298"/>
            <a:ext cx="1309875" cy="123151"/>
          </a:xfrm>
          <a:prstGeom prst="rect">
            <a:avLst/>
          </a:prstGeom>
          <a:noFill/>
          <a:ln>
            <a:noFill/>
          </a:ln>
        </p:spPr>
      </p:pic>
      <p:pic>
        <p:nvPicPr>
          <p:cNvPr id="1136" name="Google Shape;1136;p164"/>
          <p:cNvPicPr preferRelativeResize="0"/>
          <p:nvPr/>
        </p:nvPicPr>
        <p:blipFill rotWithShape="1">
          <a:blip r:embed="rId3">
            <a:alphaModFix/>
          </a:blip>
          <a:srcRect/>
          <a:stretch/>
        </p:blipFill>
        <p:spPr>
          <a:xfrm>
            <a:off x="304800" y="6503298"/>
            <a:ext cx="1309875" cy="123151"/>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137"/>
        <p:cNvGrpSpPr/>
        <p:nvPr/>
      </p:nvGrpSpPr>
      <p:grpSpPr>
        <a:xfrm>
          <a:off x="0" y="0"/>
          <a:ext cx="0" cy="0"/>
          <a:chOff x="0" y="0"/>
          <a:chExt cx="0" cy="0"/>
        </a:xfrm>
      </p:grpSpPr>
      <p:sp>
        <p:nvSpPr>
          <p:cNvPr id="1138" name="Google Shape;1138;p16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9" name="Google Shape;1139;p16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40" name="Google Shape;1140;p165"/>
          <p:cNvPicPr preferRelativeResize="0"/>
          <p:nvPr/>
        </p:nvPicPr>
        <p:blipFill rotWithShape="1">
          <a:blip r:embed="rId2">
            <a:alphaModFix/>
          </a:blip>
          <a:srcRect/>
          <a:stretch/>
        </p:blipFill>
        <p:spPr>
          <a:xfrm>
            <a:off x="304800" y="6533798"/>
            <a:ext cx="2292962" cy="100178"/>
          </a:xfrm>
          <a:prstGeom prst="rect">
            <a:avLst/>
          </a:prstGeom>
          <a:noFill/>
          <a:ln>
            <a:noFill/>
          </a:ln>
        </p:spPr>
      </p:pic>
      <p:pic>
        <p:nvPicPr>
          <p:cNvPr id="1141" name="Google Shape;1141;p165"/>
          <p:cNvPicPr preferRelativeResize="0"/>
          <p:nvPr/>
        </p:nvPicPr>
        <p:blipFill rotWithShape="1">
          <a:blip r:embed="rId3">
            <a:alphaModFix/>
          </a:blip>
          <a:srcRect/>
          <a:stretch/>
        </p:blipFill>
        <p:spPr>
          <a:xfrm>
            <a:off x="304801" y="394130"/>
            <a:ext cx="1676400" cy="157611"/>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42"/>
        <p:cNvGrpSpPr/>
        <p:nvPr/>
      </p:nvGrpSpPr>
      <p:grpSpPr>
        <a:xfrm>
          <a:off x="0" y="0"/>
          <a:ext cx="0" cy="0"/>
          <a:chOff x="0" y="0"/>
          <a:chExt cx="0" cy="0"/>
        </a:xfrm>
      </p:grpSpPr>
      <p:sp>
        <p:nvSpPr>
          <p:cNvPr id="1143" name="Google Shape;1143;p166"/>
          <p:cNvSpPr txBox="1">
            <a:spLocks noGrp="1"/>
          </p:cNvSpPr>
          <p:nvPr>
            <p:ph type="title"/>
          </p:nvPr>
        </p:nvSpPr>
        <p:spPr>
          <a:xfrm>
            <a:off x="304800" y="279398"/>
            <a:ext cx="8534400" cy="11169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44" name="Google Shape;1144;p166"/>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5" name="Google Shape;1145;p166"/>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6" name="Google Shape;1146;p1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7" name="Google Shape;1147;p16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48" name="Google Shape;1148;p166">
            <a:hlinkClick r:id="rId2"/>
          </p:cNvPr>
          <p:cNvSpPr/>
          <p:nvPr/>
        </p:nvSpPr>
        <p:spPr>
          <a:xfrm>
            <a:off x="3542585" y="6519775"/>
            <a:ext cx="1906800" cy="175500"/>
          </a:xfrm>
          <a:prstGeom prst="rect">
            <a:avLst/>
          </a:prstGeom>
          <a:noFill/>
          <a:ln>
            <a:noFill/>
          </a:ln>
          <a:effectLst>
            <a:outerShdw blurRad="39999"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49"/>
        <p:cNvGrpSpPr/>
        <p:nvPr/>
      </p:nvGrpSpPr>
      <p:grpSpPr>
        <a:xfrm>
          <a:off x="0" y="0"/>
          <a:ext cx="0" cy="0"/>
          <a:chOff x="0" y="0"/>
          <a:chExt cx="0" cy="0"/>
        </a:xfrm>
      </p:grpSpPr>
      <p:sp>
        <p:nvSpPr>
          <p:cNvPr id="1150" name="Google Shape;1150;p167"/>
          <p:cNvSpPr txBox="1">
            <a:spLocks noGrp="1"/>
          </p:cNvSpPr>
          <p:nvPr>
            <p:ph type="title"/>
          </p:nvPr>
        </p:nvSpPr>
        <p:spPr>
          <a:xfrm>
            <a:off x="304800" y="274637"/>
            <a:ext cx="8534400" cy="11433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51" name="Google Shape;1151;p167"/>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52" name="Google Shape;1152;p167"/>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53" name="Google Shape;1153;p167"/>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54" name="Google Shape;1154;p167"/>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55" name="Google Shape;1155;p16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6" name="Google Shape;1156;p1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57" name="Google Shape;1157;p167">
            <a:hlinkClick r:id="rId2"/>
          </p:cNvPr>
          <p:cNvSpPr/>
          <p:nvPr/>
        </p:nvSpPr>
        <p:spPr>
          <a:xfrm>
            <a:off x="3542585" y="6519775"/>
            <a:ext cx="1906800" cy="175500"/>
          </a:xfrm>
          <a:prstGeom prst="rect">
            <a:avLst/>
          </a:prstGeom>
          <a:noFill/>
          <a:ln>
            <a:noFill/>
          </a:ln>
          <a:effectLst>
            <a:outerShdw blurRad="39999"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158"/>
        <p:cNvGrpSpPr/>
        <p:nvPr/>
      </p:nvGrpSpPr>
      <p:grpSpPr>
        <a:xfrm>
          <a:off x="0" y="0"/>
          <a:ext cx="0" cy="0"/>
          <a:chOff x="0" y="0"/>
          <a:chExt cx="0" cy="0"/>
        </a:xfrm>
      </p:grpSpPr>
      <p:sp>
        <p:nvSpPr>
          <p:cNvPr id="1159" name="Google Shape;1159;p168"/>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60" name="Google Shape;1160;p168"/>
          <p:cNvSpPr txBox="1">
            <a:spLocks noGrp="1"/>
          </p:cNvSpPr>
          <p:nvPr>
            <p:ph type="title"/>
          </p:nvPr>
        </p:nvSpPr>
        <p:spPr>
          <a:xfrm>
            <a:off x="304800" y="274637"/>
            <a:ext cx="8382000" cy="11433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61" name="Google Shape;1161;p168"/>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2" name="Google Shape;1162;p168"/>
          <p:cNvSpPr txBox="1">
            <a:spLocks noGrp="1"/>
          </p:cNvSpPr>
          <p:nvPr>
            <p:ph type="body" idx="3"/>
          </p:nvPr>
        </p:nvSpPr>
        <p:spPr>
          <a:xfrm>
            <a:off x="4673600" y="5646676"/>
            <a:ext cx="4013100" cy="4791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63" name="Google Shape;1163;p16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4" name="Google Shape;1164;p16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165"/>
        <p:cNvGrpSpPr/>
        <p:nvPr/>
      </p:nvGrpSpPr>
      <p:grpSpPr>
        <a:xfrm>
          <a:off x="0" y="0"/>
          <a:ext cx="0" cy="0"/>
          <a:chOff x="0" y="0"/>
          <a:chExt cx="0" cy="0"/>
        </a:xfrm>
      </p:grpSpPr>
      <p:sp>
        <p:nvSpPr>
          <p:cNvPr id="1166" name="Google Shape;1166;p169"/>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67" name="Google Shape;1167;p169"/>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68" name="Google Shape;1168;p169"/>
          <p:cNvSpPr txBox="1">
            <a:spLocks noGrp="1"/>
          </p:cNvSpPr>
          <p:nvPr>
            <p:ph type="title"/>
          </p:nvPr>
        </p:nvSpPr>
        <p:spPr>
          <a:xfrm>
            <a:off x="304800" y="274637"/>
            <a:ext cx="8382000" cy="11433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69" name="Google Shape;1169;p169"/>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0" name="Google Shape;1170;p169"/>
          <p:cNvSpPr txBox="1">
            <a:spLocks noGrp="1"/>
          </p:cNvSpPr>
          <p:nvPr>
            <p:ph type="body" idx="4"/>
          </p:nvPr>
        </p:nvSpPr>
        <p:spPr>
          <a:xfrm>
            <a:off x="4673600" y="5646676"/>
            <a:ext cx="4057800" cy="4791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71" name="Google Shape;1171;p169"/>
          <p:cNvSpPr txBox="1">
            <a:spLocks noGrp="1"/>
          </p:cNvSpPr>
          <p:nvPr>
            <p:ph type="body" idx="5"/>
          </p:nvPr>
        </p:nvSpPr>
        <p:spPr>
          <a:xfrm>
            <a:off x="4673600" y="3354830"/>
            <a:ext cx="4013100" cy="4791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72" name="Google Shape;1172;p16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3" name="Google Shape;1173;p16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174"/>
        <p:cNvGrpSpPr/>
        <p:nvPr/>
      </p:nvGrpSpPr>
      <p:grpSpPr>
        <a:xfrm>
          <a:off x="0" y="0"/>
          <a:ext cx="0" cy="0"/>
          <a:chOff x="0" y="0"/>
          <a:chExt cx="0" cy="0"/>
        </a:xfrm>
      </p:grpSpPr>
      <p:sp>
        <p:nvSpPr>
          <p:cNvPr id="1175" name="Google Shape;1175;p170"/>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76" name="Google Shape;1176;p170"/>
          <p:cNvSpPr txBox="1">
            <a:spLocks noGrp="1"/>
          </p:cNvSpPr>
          <p:nvPr>
            <p:ph type="title"/>
          </p:nvPr>
        </p:nvSpPr>
        <p:spPr>
          <a:xfrm>
            <a:off x="304800" y="274637"/>
            <a:ext cx="8382000" cy="11433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77" name="Google Shape;1177;p170"/>
          <p:cNvSpPr txBox="1">
            <a:spLocks noGrp="1"/>
          </p:cNvSpPr>
          <p:nvPr>
            <p:ph type="body" idx="1"/>
          </p:nvPr>
        </p:nvSpPr>
        <p:spPr>
          <a:xfrm>
            <a:off x="4683119" y="5646676"/>
            <a:ext cx="4003800" cy="4791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78" name="Google Shape;1178;p170"/>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79" name="Google Shape;1179;p170"/>
          <p:cNvSpPr txBox="1">
            <a:spLocks noGrp="1"/>
          </p:cNvSpPr>
          <p:nvPr>
            <p:ph type="body" idx="4"/>
          </p:nvPr>
        </p:nvSpPr>
        <p:spPr>
          <a:xfrm>
            <a:off x="304800" y="5646676"/>
            <a:ext cx="4225800" cy="4791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80" name="Google Shape;1180;p17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1" name="Google Shape;1181;p17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182"/>
        <p:cNvGrpSpPr/>
        <p:nvPr/>
      </p:nvGrpSpPr>
      <p:grpSpPr>
        <a:xfrm>
          <a:off x="0" y="0"/>
          <a:ext cx="0" cy="0"/>
          <a:chOff x="0" y="0"/>
          <a:chExt cx="0" cy="0"/>
        </a:xfrm>
      </p:grpSpPr>
      <p:sp>
        <p:nvSpPr>
          <p:cNvPr id="1183" name="Google Shape;1183;p171"/>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84" name="Google Shape;1184;p171"/>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85" name="Google Shape;1185;p171"/>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86" name="Google Shape;1186;p171"/>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87" name="Google Shape;1187;p171"/>
          <p:cNvSpPr txBox="1">
            <a:spLocks noGrp="1"/>
          </p:cNvSpPr>
          <p:nvPr>
            <p:ph type="title"/>
          </p:nvPr>
        </p:nvSpPr>
        <p:spPr>
          <a:xfrm>
            <a:off x="304800" y="274637"/>
            <a:ext cx="8382000" cy="11433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88" name="Google Shape;1188;p171"/>
          <p:cNvSpPr txBox="1">
            <a:spLocks noGrp="1"/>
          </p:cNvSpPr>
          <p:nvPr>
            <p:ph type="body" idx="1"/>
          </p:nvPr>
        </p:nvSpPr>
        <p:spPr>
          <a:xfrm>
            <a:off x="4533898" y="5646676"/>
            <a:ext cx="4152900" cy="4791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89" name="Google Shape;1189;p171"/>
          <p:cNvSpPr txBox="1">
            <a:spLocks noGrp="1"/>
          </p:cNvSpPr>
          <p:nvPr>
            <p:ph type="body" idx="6"/>
          </p:nvPr>
        </p:nvSpPr>
        <p:spPr>
          <a:xfrm>
            <a:off x="304800" y="5646676"/>
            <a:ext cx="4159200" cy="4791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0" name="Google Shape;1190;p171"/>
          <p:cNvSpPr txBox="1">
            <a:spLocks noGrp="1"/>
          </p:cNvSpPr>
          <p:nvPr>
            <p:ph type="body" idx="7"/>
          </p:nvPr>
        </p:nvSpPr>
        <p:spPr>
          <a:xfrm>
            <a:off x="4530721" y="3354830"/>
            <a:ext cx="4156200" cy="4791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1" name="Google Shape;1191;p171"/>
          <p:cNvSpPr txBox="1">
            <a:spLocks noGrp="1"/>
          </p:cNvSpPr>
          <p:nvPr>
            <p:ph type="body" idx="8"/>
          </p:nvPr>
        </p:nvSpPr>
        <p:spPr>
          <a:xfrm>
            <a:off x="304801" y="3354830"/>
            <a:ext cx="4159200" cy="4791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2" name="Google Shape;1192;p17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3" name="Google Shape;1193;p17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7" name="Google Shape;127;p1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Google Shape;133;p2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5" name="Google Shape;135;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Google Shape;140;p21"/>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Google Shape;141;p2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Google Shape;143;p2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1"/>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1" name="Google Shape;151;p22"/>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Google Shape;157;p23"/>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2" name="Google Shape;162;p23"/>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3" name="Google Shape;173;p2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4" name="Google Shape;174;p2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25"/>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4" name="Google Shape;184;p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85" name="Google Shape;185;p2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2" name="Google Shape;192;p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93" name="Google Shape;193;p2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0" name="Google Shape;200;p2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01" name="Google Shape;201;p2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02"/>
        <p:cNvGrpSpPr/>
        <p:nvPr/>
      </p:nvGrpSpPr>
      <p:grpSpPr>
        <a:xfrm>
          <a:off x="0" y="0"/>
          <a:ext cx="0" cy="0"/>
          <a:chOff x="0" y="0"/>
          <a:chExt cx="0" cy="0"/>
        </a:xfrm>
      </p:grpSpPr>
      <p:sp>
        <p:nvSpPr>
          <p:cNvPr id="203" name="Google Shape;203;p2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04" name="Google Shape;204;p2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5" name="Google Shape;205;p2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0" name="Google Shape;210;p3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Google Shape;211;p3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3" name="Google Shape;213;p3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4" name="Google Shape;214;p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17"/>
        <p:cNvGrpSpPr/>
        <p:nvPr/>
      </p:nvGrpSpPr>
      <p:grpSpPr>
        <a:xfrm>
          <a:off x="0" y="0"/>
          <a:ext cx="0" cy="0"/>
          <a:chOff x="0" y="0"/>
          <a:chExt cx="0" cy="0"/>
        </a:xfrm>
      </p:grpSpPr>
      <p:sp>
        <p:nvSpPr>
          <p:cNvPr id="218" name="Google Shape;218;p3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9" name="Google Shape;219;p3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Google Shape;220;p3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1" name="Google Shape;221;p3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Google Shape;222;p3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2" name="Google Shape;32;p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3"/>
        <p:cNvGrpSpPr/>
        <p:nvPr/>
      </p:nvGrpSpPr>
      <p:grpSpPr>
        <a:xfrm>
          <a:off x="0" y="0"/>
          <a:ext cx="0" cy="0"/>
          <a:chOff x="0" y="0"/>
          <a:chExt cx="0" cy="0"/>
        </a:xfrm>
      </p:grpSpPr>
      <p:sp>
        <p:nvSpPr>
          <p:cNvPr id="224" name="Google Shape;224;p3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5" name="Google Shape;225;p3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6" name="Google Shape;226;p3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7" name="Google Shape;227;p3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8" name="Google Shape;228;p3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1" name="Google Shape;231;p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4"/>
        <p:cNvGrpSpPr/>
        <p:nvPr/>
      </p:nvGrpSpPr>
      <p:grpSpPr>
        <a:xfrm>
          <a:off x="0" y="0"/>
          <a:ext cx="0" cy="0"/>
          <a:chOff x="0" y="0"/>
          <a:chExt cx="0" cy="0"/>
        </a:xfrm>
      </p:grpSpPr>
      <p:sp>
        <p:nvSpPr>
          <p:cNvPr id="235" name="Google Shape;235;p3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3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7" name="Google Shape;237;p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0"/>
        <p:cNvGrpSpPr/>
        <p:nvPr/>
      </p:nvGrpSpPr>
      <p:grpSpPr>
        <a:xfrm>
          <a:off x="0" y="0"/>
          <a:ext cx="0" cy="0"/>
          <a:chOff x="0" y="0"/>
          <a:chExt cx="0" cy="0"/>
        </a:xfrm>
      </p:grpSpPr>
      <p:sp>
        <p:nvSpPr>
          <p:cNvPr id="241" name="Google Shape;241;p3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Google Shape;242;p3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43" name="Google Shape;243;p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49" name="Google Shape;249;p3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50" name="Google Shape;250;p3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Google Shape;251;p3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Google Shape;252;p3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p3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Google Shape;255;p3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Google Shape;256;p3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Google Shape;257;p3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Google Shape;258;p3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Google Shape;259;p3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Google Shape;260;p3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3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Google Shape;262;p3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3"/>
        <p:cNvGrpSpPr/>
        <p:nvPr/>
      </p:nvGrpSpPr>
      <p:grpSpPr>
        <a:xfrm>
          <a:off x="0" y="0"/>
          <a:ext cx="0" cy="0"/>
          <a:chOff x="0" y="0"/>
          <a:chExt cx="0" cy="0"/>
        </a:xfrm>
      </p:grpSpPr>
      <p:sp>
        <p:nvSpPr>
          <p:cNvPr id="264" name="Google Shape;264;p3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7" name="Google Shape;267;p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0" name="Google Shape;40;p5"/>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6" name="Google Shape;286;p4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4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Google Shape;292;p4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Google Shape;293;p4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4" name="Google Shape;294;p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43"/>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Google Shape;299;p4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4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Google Shape;301;p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2" name="Google Shape;302;p4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44"/>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44"/>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Google Shape;305;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Google Shape;308;p4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Google Shape;309;p4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10" name="Google Shape;310;p45"/>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Google Shape;312;p45"/>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Google Shape;316;p4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Google Shape;317;p4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Google Shape;318;p4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Google Shape;319;p4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Google Shape;320;p4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1" name="Google Shape;321;p46"/>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46"/>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46"/>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46"/>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Google Shape;325;p4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4" name="Google Shape;334;p4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35" name="Google Shape;335;p4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7" name="Google Shape;337;p4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38" name="Google Shape;338;p4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39" name="Google Shape;339;p4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40" name="Google Shape;340;p4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2" name="Google Shape;342;p4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43" name="Google Shape;343;p4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47"/>
        <p:cNvGrpSpPr/>
        <p:nvPr/>
      </p:nvGrpSpPr>
      <p:grpSpPr>
        <a:xfrm>
          <a:off x="0" y="0"/>
          <a:ext cx="0" cy="0"/>
          <a:chOff x="0" y="0"/>
          <a:chExt cx="0" cy="0"/>
        </a:xfrm>
      </p:grpSpPr>
      <p:sp>
        <p:nvSpPr>
          <p:cNvPr id="348" name="Google Shape;348;p49"/>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 name="Google Shape;349;p4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0" name="Google Shape;350;p4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Google Shape;351;p49"/>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2" name="Google Shape;352;p4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53" name="Google Shape;353;p4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54"/>
        <p:cNvGrpSpPr/>
        <p:nvPr/>
      </p:nvGrpSpPr>
      <p:grpSpPr>
        <a:xfrm>
          <a:off x="0" y="0"/>
          <a:ext cx="0" cy="0"/>
          <a:chOff x="0" y="0"/>
          <a:chExt cx="0" cy="0"/>
        </a:xfrm>
      </p:grpSpPr>
      <p:sp>
        <p:nvSpPr>
          <p:cNvPr id="355" name="Google Shape;355;p50"/>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6" name="Google Shape;356;p50"/>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7" name="Google Shape;357;p5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8" name="Google Shape;358;p50"/>
          <p:cNvPicPr preferRelativeResize="0"/>
          <p:nvPr/>
        </p:nvPicPr>
        <p:blipFill rotWithShape="1">
          <a:blip r:embed="rId2">
            <a:alphaModFix/>
          </a:blip>
          <a:srcRect/>
          <a:stretch/>
        </p:blipFill>
        <p:spPr>
          <a:xfrm>
            <a:off x="304801" y="394130"/>
            <a:ext cx="2235200" cy="210147"/>
          </a:xfrm>
          <a:prstGeom prst="rect">
            <a:avLst/>
          </a:prstGeom>
          <a:noFill/>
          <a:ln>
            <a:noFill/>
          </a:ln>
        </p:spPr>
      </p:pic>
      <p:pic>
        <p:nvPicPr>
          <p:cNvPr id="359" name="Google Shape;359;p50"/>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60"/>
        <p:cNvGrpSpPr/>
        <p:nvPr/>
      </p:nvGrpSpPr>
      <p:grpSpPr>
        <a:xfrm>
          <a:off x="0" y="0"/>
          <a:ext cx="0" cy="0"/>
          <a:chOff x="0" y="0"/>
          <a:chExt cx="0" cy="0"/>
        </a:xfrm>
      </p:grpSpPr>
      <p:sp>
        <p:nvSpPr>
          <p:cNvPr id="361" name="Google Shape;361;p51"/>
          <p:cNvSpPr/>
          <p:nvPr/>
        </p:nvSpPr>
        <p:spPr>
          <a:xfrm>
            <a:off x="0" y="0"/>
            <a:ext cx="9144000" cy="6858000"/>
          </a:xfrm>
          <a:prstGeom prst="rect">
            <a:avLst/>
          </a:prstGeom>
          <a:solidFill>
            <a:srgbClr val="1C9963"/>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 name="Google Shape;362;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3" name="Google Shape;363;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4" name="Google Shape;364;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5" name="Google Shape;365;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6" name="Google Shape;366;p51"/>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67" name="Google Shape;367;p51"/>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68"/>
        <p:cNvGrpSpPr/>
        <p:nvPr/>
      </p:nvGrpSpPr>
      <p:grpSpPr>
        <a:xfrm>
          <a:off x="0" y="0"/>
          <a:ext cx="0" cy="0"/>
          <a:chOff x="0" y="0"/>
          <a:chExt cx="0" cy="0"/>
        </a:xfrm>
      </p:grpSpPr>
      <p:sp>
        <p:nvSpPr>
          <p:cNvPr id="369" name="Google Shape;369;p5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0" name="Google Shape;370;p52"/>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1" name="Google Shape;371;p5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2" name="Google Shape;372;p5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3" name="Google Shape;373;p52"/>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74"/>
        <p:cNvGrpSpPr/>
        <p:nvPr/>
      </p:nvGrpSpPr>
      <p:grpSpPr>
        <a:xfrm>
          <a:off x="0" y="0"/>
          <a:ext cx="0" cy="0"/>
          <a:chOff x="0" y="0"/>
          <a:chExt cx="0" cy="0"/>
        </a:xfrm>
      </p:grpSpPr>
      <p:sp>
        <p:nvSpPr>
          <p:cNvPr id="375" name="Google Shape;375;p53"/>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6" name="Google Shape;376;p53"/>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7" name="Google Shape;377;p53"/>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 name="Google Shape;378;p5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9" name="Google Shape;379;p53"/>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80"/>
        <p:cNvGrpSpPr/>
        <p:nvPr/>
      </p:nvGrpSpPr>
      <p:grpSpPr>
        <a:xfrm>
          <a:off x="0" y="0"/>
          <a:ext cx="0" cy="0"/>
          <a:chOff x="0" y="0"/>
          <a:chExt cx="0" cy="0"/>
        </a:xfrm>
      </p:grpSpPr>
      <p:sp>
        <p:nvSpPr>
          <p:cNvPr id="381" name="Google Shape;381;p54"/>
          <p:cNvSpPr/>
          <p:nvPr/>
        </p:nvSpPr>
        <p:spPr>
          <a:xfrm>
            <a:off x="0" y="0"/>
            <a:ext cx="9144000" cy="6858000"/>
          </a:xfrm>
          <a:prstGeom prst="rect">
            <a:avLst/>
          </a:prstGeom>
          <a:solidFill>
            <a:srgbClr val="464646"/>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 name="Google Shape;382;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3" name="Google Shape;383;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4" name="Google Shape;384;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5" name="Google Shape;385;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6" name="Google Shape;386;p54"/>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87" name="Google Shape;387;p54"/>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8"/>
        <p:cNvGrpSpPr/>
        <p:nvPr/>
      </p:nvGrpSpPr>
      <p:grpSpPr>
        <a:xfrm>
          <a:off x="0" y="0"/>
          <a:ext cx="0" cy="0"/>
          <a:chOff x="0" y="0"/>
          <a:chExt cx="0" cy="0"/>
        </a:xfrm>
      </p:grpSpPr>
      <p:sp>
        <p:nvSpPr>
          <p:cNvPr id="389" name="Google Shape;389;p55"/>
          <p:cNvSpPr/>
          <p:nvPr/>
        </p:nvSpPr>
        <p:spPr>
          <a:xfrm>
            <a:off x="0" y="0"/>
            <a:ext cx="9144000" cy="6858000"/>
          </a:xfrm>
          <a:prstGeom prst="rect">
            <a:avLst/>
          </a:prstGeom>
          <a:solidFill>
            <a:srgbClr val="A9B0AC"/>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0" name="Google Shape;390;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1" name="Google Shape;391;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2" name="Google Shape;392;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3" name="Google Shape;393;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4" name="Google Shape;394;p5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95" name="Google Shape;395;p55"/>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396"/>
        <p:cNvGrpSpPr/>
        <p:nvPr/>
      </p:nvGrpSpPr>
      <p:grpSpPr>
        <a:xfrm>
          <a:off x="0" y="0"/>
          <a:ext cx="0" cy="0"/>
          <a:chOff x="0" y="0"/>
          <a:chExt cx="0" cy="0"/>
        </a:xfrm>
      </p:grpSpPr>
      <p:sp>
        <p:nvSpPr>
          <p:cNvPr id="397" name="Google Shape;397;p5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8" name="Google Shape;398;p5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 name="Google Shape;399;p5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0" name="Google Shape;400;p56"/>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01"/>
        <p:cNvGrpSpPr/>
        <p:nvPr/>
      </p:nvGrpSpPr>
      <p:grpSpPr>
        <a:xfrm>
          <a:off x="0" y="0"/>
          <a:ext cx="0" cy="0"/>
          <a:chOff x="0" y="0"/>
          <a:chExt cx="0" cy="0"/>
        </a:xfrm>
      </p:grpSpPr>
      <p:sp>
        <p:nvSpPr>
          <p:cNvPr id="402" name="Google Shape;402;p57"/>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3" name="Google Shape;403;p5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4" name="Google Shape;404;p5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5" name="Google Shape;405;p5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6" name="Google Shape;406;p57"/>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07"/>
        <p:cNvGrpSpPr/>
        <p:nvPr/>
      </p:nvGrpSpPr>
      <p:grpSpPr>
        <a:xfrm>
          <a:off x="0" y="0"/>
          <a:ext cx="0" cy="0"/>
          <a:chOff x="0" y="0"/>
          <a:chExt cx="0" cy="0"/>
        </a:xfrm>
      </p:grpSpPr>
      <p:sp>
        <p:nvSpPr>
          <p:cNvPr id="408" name="Google Shape;408;p5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9"/>
        <p:cNvGrpSpPr/>
        <p:nvPr/>
      </p:nvGrpSpPr>
      <p:grpSpPr>
        <a:xfrm>
          <a:off x="0" y="0"/>
          <a:ext cx="0" cy="0"/>
          <a:chOff x="0" y="0"/>
          <a:chExt cx="0" cy="0"/>
        </a:xfrm>
      </p:grpSpPr>
      <p:sp>
        <p:nvSpPr>
          <p:cNvPr id="410" name="Google Shape;410;p59"/>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1" name="Google Shape;411;p5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2" name="Google Shape;412;p5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3" name="Google Shape;413;p5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4"/>
        <p:cNvGrpSpPr/>
        <p:nvPr/>
      </p:nvGrpSpPr>
      <p:grpSpPr>
        <a:xfrm>
          <a:off x="0" y="0"/>
          <a:ext cx="0" cy="0"/>
          <a:chOff x="0" y="0"/>
          <a:chExt cx="0" cy="0"/>
        </a:xfrm>
      </p:grpSpPr>
      <p:sp>
        <p:nvSpPr>
          <p:cNvPr id="415" name="Google Shape;415;p6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6" name="Google Shape;416;p6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7" name="Google Shape;417;p60"/>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18"/>
        <p:cNvGrpSpPr/>
        <p:nvPr/>
      </p:nvGrpSpPr>
      <p:grpSpPr>
        <a:xfrm>
          <a:off x="0" y="0"/>
          <a:ext cx="0" cy="0"/>
          <a:chOff x="0" y="0"/>
          <a:chExt cx="0" cy="0"/>
        </a:xfrm>
      </p:grpSpPr>
      <p:sp>
        <p:nvSpPr>
          <p:cNvPr id="419" name="Google Shape;419;p61"/>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 name="Google Shape;420;p6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1" name="Google Shape;421;p61"/>
          <p:cNvPicPr preferRelativeResize="0"/>
          <p:nvPr/>
        </p:nvPicPr>
        <p:blipFill rotWithShape="1">
          <a:blip r:embed="rId2">
            <a:alphaModFix/>
          </a:blip>
          <a:srcRect/>
          <a:stretch/>
        </p:blipFill>
        <p:spPr>
          <a:xfrm>
            <a:off x="304800" y="6503298"/>
            <a:ext cx="1746500" cy="164201"/>
          </a:xfrm>
          <a:prstGeom prst="rect">
            <a:avLst/>
          </a:prstGeom>
          <a:noFill/>
          <a:ln>
            <a:noFill/>
          </a:ln>
        </p:spPr>
      </p:pic>
      <p:pic>
        <p:nvPicPr>
          <p:cNvPr id="422" name="Google Shape;422;p61"/>
          <p:cNvPicPr preferRelativeResize="0"/>
          <p:nvPr/>
        </p:nvPicPr>
        <p:blipFill rotWithShape="1">
          <a:blip r:embed="rId3">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23"/>
        <p:cNvGrpSpPr/>
        <p:nvPr/>
      </p:nvGrpSpPr>
      <p:grpSpPr>
        <a:xfrm>
          <a:off x="0" y="0"/>
          <a:ext cx="0" cy="0"/>
          <a:chOff x="0" y="0"/>
          <a:chExt cx="0" cy="0"/>
        </a:xfrm>
      </p:grpSpPr>
      <p:sp>
        <p:nvSpPr>
          <p:cNvPr id="424" name="Google Shape;424;p6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5" name="Google Shape;425;p6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6" name="Google Shape;426;p62"/>
          <p:cNvPicPr preferRelativeResize="0"/>
          <p:nvPr/>
        </p:nvPicPr>
        <p:blipFill rotWithShape="1">
          <a:blip r:embed="rId2">
            <a:alphaModFix/>
          </a:blip>
          <a:srcRect/>
          <a:stretch/>
        </p:blipFill>
        <p:spPr>
          <a:xfrm>
            <a:off x="304800" y="6533798"/>
            <a:ext cx="3057281" cy="133571"/>
          </a:xfrm>
          <a:prstGeom prst="rect">
            <a:avLst/>
          </a:prstGeom>
          <a:noFill/>
          <a:ln>
            <a:noFill/>
          </a:ln>
        </p:spPr>
      </p:pic>
      <p:pic>
        <p:nvPicPr>
          <p:cNvPr id="427" name="Google Shape;427;p62"/>
          <p:cNvPicPr preferRelativeResize="0"/>
          <p:nvPr/>
        </p:nvPicPr>
        <p:blipFill rotWithShape="1">
          <a:blip r:embed="rId3">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8"/>
        <p:cNvGrpSpPr/>
        <p:nvPr/>
      </p:nvGrpSpPr>
      <p:grpSpPr>
        <a:xfrm>
          <a:off x="0" y="0"/>
          <a:ext cx="0" cy="0"/>
          <a:chOff x="0" y="0"/>
          <a:chExt cx="0" cy="0"/>
        </a:xfrm>
      </p:grpSpPr>
      <p:sp>
        <p:nvSpPr>
          <p:cNvPr id="429" name="Google Shape;429;p63"/>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0" name="Google Shape;430;p6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Google Shape;431;p63"/>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2" name="Google Shape;432;p6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 name="Google Shape;433;p6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4" name="Google Shape;434;p63">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5"/>
        <p:cNvGrpSpPr/>
        <p:nvPr/>
      </p:nvGrpSpPr>
      <p:grpSpPr>
        <a:xfrm>
          <a:off x="0" y="0"/>
          <a:ext cx="0" cy="0"/>
          <a:chOff x="0" y="0"/>
          <a:chExt cx="0" cy="0"/>
        </a:xfrm>
      </p:grpSpPr>
      <p:sp>
        <p:nvSpPr>
          <p:cNvPr id="436" name="Google Shape;436;p64"/>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7" name="Google Shape;437;p64"/>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8" name="Google Shape;438;p64"/>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9" name="Google Shape;439;p64"/>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0" name="Google Shape;440;p6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1" name="Google Shape;441;p6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 name="Google Shape;442;p6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3" name="Google Shape;443;p64">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44"/>
        <p:cNvGrpSpPr/>
        <p:nvPr/>
      </p:nvGrpSpPr>
      <p:grpSpPr>
        <a:xfrm>
          <a:off x="0" y="0"/>
          <a:ext cx="0" cy="0"/>
          <a:chOff x="0" y="0"/>
          <a:chExt cx="0" cy="0"/>
        </a:xfrm>
      </p:grpSpPr>
      <p:sp>
        <p:nvSpPr>
          <p:cNvPr id="445" name="Google Shape;445;p65"/>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46" name="Google Shape;446;p65"/>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7" name="Google Shape;447;p6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p65"/>
          <p:cNvSpPr txBox="1">
            <a:spLocks noGrp="1"/>
          </p:cNvSpPr>
          <p:nvPr>
            <p:ph type="body" idx="3"/>
          </p:nvPr>
        </p:nvSpPr>
        <p:spPr>
          <a:xfrm>
            <a:off x="4673600" y="5646676"/>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9" name="Google Shape;449;p6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 name="Google Shape;450;p6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51"/>
        <p:cNvGrpSpPr/>
        <p:nvPr/>
      </p:nvGrpSpPr>
      <p:grpSpPr>
        <a:xfrm>
          <a:off x="0" y="0"/>
          <a:ext cx="0" cy="0"/>
          <a:chOff x="0" y="0"/>
          <a:chExt cx="0" cy="0"/>
        </a:xfrm>
      </p:grpSpPr>
      <p:sp>
        <p:nvSpPr>
          <p:cNvPr id="452" name="Google Shape;452;p66"/>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3" name="Google Shape;453;p66"/>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4" name="Google Shape;454;p66"/>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55" name="Google Shape;455;p66"/>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6" name="Google Shape;456;p66"/>
          <p:cNvSpPr txBox="1">
            <a:spLocks noGrp="1"/>
          </p:cNvSpPr>
          <p:nvPr>
            <p:ph type="body" idx="4"/>
          </p:nvPr>
        </p:nvSpPr>
        <p:spPr>
          <a:xfrm>
            <a:off x="4673600" y="5646676"/>
            <a:ext cx="4057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7" name="Google Shape;457;p66"/>
          <p:cNvSpPr txBox="1">
            <a:spLocks noGrp="1"/>
          </p:cNvSpPr>
          <p:nvPr>
            <p:ph type="body" idx="5"/>
          </p:nvPr>
        </p:nvSpPr>
        <p:spPr>
          <a:xfrm>
            <a:off x="4673600" y="3354830"/>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9" name="Google Shape;459;p6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60"/>
        <p:cNvGrpSpPr/>
        <p:nvPr/>
      </p:nvGrpSpPr>
      <p:grpSpPr>
        <a:xfrm>
          <a:off x="0" y="0"/>
          <a:ext cx="0" cy="0"/>
          <a:chOff x="0" y="0"/>
          <a:chExt cx="0" cy="0"/>
        </a:xfrm>
      </p:grpSpPr>
      <p:sp>
        <p:nvSpPr>
          <p:cNvPr id="461" name="Google Shape;461;p67"/>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2" name="Google Shape;462;p6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3" name="Google Shape;463;p67"/>
          <p:cNvSpPr txBox="1">
            <a:spLocks noGrp="1"/>
          </p:cNvSpPr>
          <p:nvPr>
            <p:ph type="body" idx="1"/>
          </p:nvPr>
        </p:nvSpPr>
        <p:spPr>
          <a:xfrm>
            <a:off x="4683119" y="5646676"/>
            <a:ext cx="4003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67"/>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5" name="Google Shape;465;p67"/>
          <p:cNvSpPr txBox="1">
            <a:spLocks noGrp="1"/>
          </p:cNvSpPr>
          <p:nvPr>
            <p:ph type="body" idx="4"/>
          </p:nvPr>
        </p:nvSpPr>
        <p:spPr>
          <a:xfrm>
            <a:off x="304800" y="5646676"/>
            <a:ext cx="4225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6" name="Google Shape;466;p6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7" name="Google Shape;467;p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68"/>
        <p:cNvGrpSpPr/>
        <p:nvPr/>
      </p:nvGrpSpPr>
      <p:grpSpPr>
        <a:xfrm>
          <a:off x="0" y="0"/>
          <a:ext cx="0" cy="0"/>
          <a:chOff x="0" y="0"/>
          <a:chExt cx="0" cy="0"/>
        </a:xfrm>
      </p:grpSpPr>
      <p:sp>
        <p:nvSpPr>
          <p:cNvPr id="469" name="Google Shape;469;p68"/>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0" name="Google Shape;470;p68"/>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1" name="Google Shape;471;p68"/>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2" name="Google Shape;472;p68"/>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3" name="Google Shape;473;p68"/>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4" name="Google Shape;474;p68"/>
          <p:cNvSpPr txBox="1">
            <a:spLocks noGrp="1"/>
          </p:cNvSpPr>
          <p:nvPr>
            <p:ph type="body" idx="1"/>
          </p:nvPr>
        </p:nvSpPr>
        <p:spPr>
          <a:xfrm>
            <a:off x="4533898" y="5646676"/>
            <a:ext cx="41529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5" name="Google Shape;475;p68"/>
          <p:cNvSpPr txBox="1">
            <a:spLocks noGrp="1"/>
          </p:cNvSpPr>
          <p:nvPr>
            <p:ph type="body" idx="6"/>
          </p:nvPr>
        </p:nvSpPr>
        <p:spPr>
          <a:xfrm>
            <a:off x="304800" y="5646676"/>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68"/>
          <p:cNvSpPr txBox="1">
            <a:spLocks noGrp="1"/>
          </p:cNvSpPr>
          <p:nvPr>
            <p:ph type="body" idx="7"/>
          </p:nvPr>
        </p:nvSpPr>
        <p:spPr>
          <a:xfrm>
            <a:off x="4530721" y="3354830"/>
            <a:ext cx="4156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Google Shape;477;p68"/>
          <p:cNvSpPr txBox="1">
            <a:spLocks noGrp="1"/>
          </p:cNvSpPr>
          <p:nvPr>
            <p:ph type="body" idx="8"/>
          </p:nvPr>
        </p:nvSpPr>
        <p:spPr>
          <a:xfrm>
            <a:off x="304801" y="3354830"/>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8" name="Google Shape;478;p6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9" name="Google Shape;479;p6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83"/>
        <p:cNvGrpSpPr/>
        <p:nvPr/>
      </p:nvGrpSpPr>
      <p:grpSpPr>
        <a:xfrm>
          <a:off x="0" y="0"/>
          <a:ext cx="0" cy="0"/>
          <a:chOff x="0" y="0"/>
          <a:chExt cx="0" cy="0"/>
        </a:xfrm>
      </p:grpSpPr>
      <p:sp>
        <p:nvSpPr>
          <p:cNvPr id="484" name="Google Shape;484;p70"/>
          <p:cNvSpPr/>
          <p:nvPr/>
        </p:nvSpPr>
        <p:spPr>
          <a:xfrm>
            <a:off x="0" y="0"/>
            <a:ext cx="9144000" cy="6858000"/>
          </a:xfrm>
          <a:prstGeom prst="rect">
            <a:avLst/>
          </a:prstGeom>
          <a:solidFill>
            <a:srgbClr val="A9B0AC"/>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 name="Google Shape;485;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6" name="Google Shape;486;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7" name="Google Shape;487;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8" name="Google Shape;488;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9" name="Google Shape;489;p7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0" name="Google Shape;490;p7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91"/>
        <p:cNvGrpSpPr/>
        <p:nvPr/>
      </p:nvGrpSpPr>
      <p:grpSpPr>
        <a:xfrm>
          <a:off x="0" y="0"/>
          <a:ext cx="0" cy="0"/>
          <a:chOff x="0" y="0"/>
          <a:chExt cx="0" cy="0"/>
        </a:xfrm>
      </p:grpSpPr>
      <p:sp>
        <p:nvSpPr>
          <p:cNvPr id="492" name="Google Shape;492;p71"/>
          <p:cNvSpPr/>
          <p:nvPr/>
        </p:nvSpPr>
        <p:spPr>
          <a:xfrm>
            <a:off x="0" y="0"/>
            <a:ext cx="9144000" cy="6858000"/>
          </a:xfrm>
          <a:prstGeom prst="rect">
            <a:avLst/>
          </a:prstGeom>
          <a:solidFill>
            <a:srgbClr val="1C9963"/>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3" name="Google Shape;493;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4" name="Google Shape;494;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5" name="Google Shape;495;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6" name="Google Shape;496;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7" name="Google Shape;497;p71"/>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8" name="Google Shape;498;p71"/>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499"/>
        <p:cNvGrpSpPr/>
        <p:nvPr/>
      </p:nvGrpSpPr>
      <p:grpSpPr>
        <a:xfrm>
          <a:off x="0" y="0"/>
          <a:ext cx="0" cy="0"/>
          <a:chOff x="0" y="0"/>
          <a:chExt cx="0" cy="0"/>
        </a:xfrm>
      </p:grpSpPr>
      <p:sp>
        <p:nvSpPr>
          <p:cNvPr id="500" name="Google Shape;500;p72"/>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1" name="Google Shape;501;p7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2" name="Google Shape;502;p7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3" name="Google Shape;503;p72"/>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4" name="Google Shape;504;p7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05" name="Google Shape;505;p7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506"/>
        <p:cNvGrpSpPr/>
        <p:nvPr/>
      </p:nvGrpSpPr>
      <p:grpSpPr>
        <a:xfrm>
          <a:off x="0" y="0"/>
          <a:ext cx="0" cy="0"/>
          <a:chOff x="0" y="0"/>
          <a:chExt cx="0" cy="0"/>
        </a:xfrm>
      </p:grpSpPr>
      <p:sp>
        <p:nvSpPr>
          <p:cNvPr id="507" name="Google Shape;507;p73"/>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8" name="Google Shape;508;p73"/>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09" name="Google Shape;509;p7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10" name="Google Shape;510;p73"/>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511" name="Google Shape;511;p73"/>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7" name="Google Shape;57;p8"/>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2"/>
        <p:cNvGrpSpPr/>
        <p:nvPr/>
      </p:nvGrpSpPr>
      <p:grpSpPr>
        <a:xfrm>
          <a:off x="0" y="0"/>
          <a:ext cx="0" cy="0"/>
          <a:chOff x="0" y="0"/>
          <a:chExt cx="0" cy="0"/>
        </a:xfrm>
      </p:grpSpPr>
      <p:sp>
        <p:nvSpPr>
          <p:cNvPr id="513" name="Google Shape;513;p7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4" name="Google Shape;514;p74"/>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5" name="Google Shape;515;p74"/>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6" name="Google Shape;516;p74"/>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7" name="Google Shape;517;p7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8" name="Google Shape;518;p7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9" name="Google Shape;519;p7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20" name="Google Shape;520;p74">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21"/>
        <p:cNvGrpSpPr/>
        <p:nvPr/>
      </p:nvGrpSpPr>
      <p:grpSpPr>
        <a:xfrm>
          <a:off x="0" y="0"/>
          <a:ext cx="0" cy="0"/>
          <a:chOff x="0" y="0"/>
          <a:chExt cx="0" cy="0"/>
        </a:xfrm>
      </p:grpSpPr>
      <p:sp>
        <p:nvSpPr>
          <p:cNvPr id="522" name="Google Shape;522;p75"/>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3" name="Google Shape;523;p75"/>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24" name="Google Shape;524;p75"/>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5" name="Google Shape;525;p75"/>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26" name="Google Shape;526;p75"/>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27"/>
        <p:cNvGrpSpPr/>
        <p:nvPr/>
      </p:nvGrpSpPr>
      <p:grpSpPr>
        <a:xfrm>
          <a:off x="0" y="0"/>
          <a:ext cx="0" cy="0"/>
          <a:chOff x="0" y="0"/>
          <a:chExt cx="0" cy="0"/>
        </a:xfrm>
      </p:grpSpPr>
      <p:sp>
        <p:nvSpPr>
          <p:cNvPr id="528" name="Google Shape;528;p76"/>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9" name="Google Shape;529;p76"/>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30" name="Google Shape;530;p76"/>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1" name="Google Shape;531;p76"/>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2" name="Google Shape;532;p76"/>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33"/>
        <p:cNvGrpSpPr/>
        <p:nvPr/>
      </p:nvGrpSpPr>
      <p:grpSpPr>
        <a:xfrm>
          <a:off x="0" y="0"/>
          <a:ext cx="0" cy="0"/>
          <a:chOff x="0" y="0"/>
          <a:chExt cx="0" cy="0"/>
        </a:xfrm>
      </p:grpSpPr>
      <p:sp>
        <p:nvSpPr>
          <p:cNvPr id="534" name="Google Shape;534;p77"/>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5" name="Google Shape;535;p7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6" name="Google Shape;536;p7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37" name="Google Shape;537;p7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38"/>
        <p:cNvGrpSpPr/>
        <p:nvPr/>
      </p:nvGrpSpPr>
      <p:grpSpPr>
        <a:xfrm>
          <a:off x="0" y="0"/>
          <a:ext cx="0" cy="0"/>
          <a:chOff x="0" y="0"/>
          <a:chExt cx="0" cy="0"/>
        </a:xfrm>
      </p:grpSpPr>
      <p:sp>
        <p:nvSpPr>
          <p:cNvPr id="539" name="Google Shape;539;p78"/>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0" name="Google Shape;540;p78"/>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1" name="Google Shape;541;p7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2" name="Google Shape;542;p7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3" name="Google Shape;543;p7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44"/>
        <p:cNvGrpSpPr/>
        <p:nvPr/>
      </p:nvGrpSpPr>
      <p:grpSpPr>
        <a:xfrm>
          <a:off x="0" y="0"/>
          <a:ext cx="0" cy="0"/>
          <a:chOff x="0" y="0"/>
          <a:chExt cx="0" cy="0"/>
        </a:xfrm>
      </p:grpSpPr>
      <p:sp>
        <p:nvSpPr>
          <p:cNvPr id="545" name="Google Shape;545;p79"/>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6" name="Google Shape;546;p7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7" name="Google Shape;547;p7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8" name="Google Shape;548;p7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9" name="Google Shape;549;p7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50"/>
        <p:cNvGrpSpPr/>
        <p:nvPr/>
      </p:nvGrpSpPr>
      <p:grpSpPr>
        <a:xfrm>
          <a:off x="0" y="0"/>
          <a:ext cx="0" cy="0"/>
          <a:chOff x="0" y="0"/>
          <a:chExt cx="0" cy="0"/>
        </a:xfrm>
      </p:grpSpPr>
      <p:sp>
        <p:nvSpPr>
          <p:cNvPr id="551" name="Google Shape;551;p8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Arial"/>
              <a:ea typeface="Arial"/>
              <a:cs typeface="Arial"/>
              <a:sym typeface="Arial"/>
            </a:endParaRPr>
          </a:p>
        </p:txBody>
      </p:sp>
      <p:sp>
        <p:nvSpPr>
          <p:cNvPr id="552" name="Google Shape;552;p8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53" name="Google Shape;553;p80"/>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54" name="Google Shape;554;p80"/>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5" name="Google Shape;555;p80"/>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6" name="Google Shape;556;p80"/>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7" name="Google Shape;557;p80"/>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8" name="Google Shape;558;p80"/>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9" name="Google Shape;559;p80"/>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0" name="Google Shape;560;p80"/>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1" name="Google Shape;561;p80"/>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2" name="Google Shape;562;p80"/>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3" name="Google Shape;563;p80"/>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4" name="Google Shape;564;p80"/>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5" name="Google Shape;565;p80"/>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6" name="Google Shape;566;p8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567"/>
        <p:cNvGrpSpPr/>
        <p:nvPr/>
      </p:nvGrpSpPr>
      <p:grpSpPr>
        <a:xfrm>
          <a:off x="0" y="0"/>
          <a:ext cx="0" cy="0"/>
          <a:chOff x="0" y="0"/>
          <a:chExt cx="0" cy="0"/>
        </a:xfrm>
      </p:grpSpPr>
      <p:sp>
        <p:nvSpPr>
          <p:cNvPr id="568" name="Google Shape;568;p81"/>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9"/>
        <p:cNvGrpSpPr/>
        <p:nvPr/>
      </p:nvGrpSpPr>
      <p:grpSpPr>
        <a:xfrm>
          <a:off x="0" y="0"/>
          <a:ext cx="0" cy="0"/>
          <a:chOff x="0" y="0"/>
          <a:chExt cx="0" cy="0"/>
        </a:xfrm>
      </p:grpSpPr>
      <p:sp>
        <p:nvSpPr>
          <p:cNvPr id="570" name="Google Shape;570;p82"/>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1" name="Google Shape;571;p8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2" name="Google Shape;572;p8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3" name="Google Shape;573;p8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574"/>
        <p:cNvGrpSpPr/>
        <p:nvPr/>
      </p:nvGrpSpPr>
      <p:grpSpPr>
        <a:xfrm>
          <a:off x="0" y="0"/>
          <a:ext cx="0" cy="0"/>
          <a:chOff x="0" y="0"/>
          <a:chExt cx="0" cy="0"/>
        </a:xfrm>
      </p:grpSpPr>
      <p:sp>
        <p:nvSpPr>
          <p:cNvPr id="575" name="Google Shape;575;p8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6" name="Google Shape;576;p8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7" name="Google Shape;577;p8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578"/>
        <p:cNvGrpSpPr/>
        <p:nvPr/>
      </p:nvGrpSpPr>
      <p:grpSpPr>
        <a:xfrm>
          <a:off x="0" y="0"/>
          <a:ext cx="0" cy="0"/>
          <a:chOff x="0" y="0"/>
          <a:chExt cx="0" cy="0"/>
        </a:xfrm>
      </p:grpSpPr>
      <p:sp>
        <p:nvSpPr>
          <p:cNvPr id="579" name="Google Shape;579;p84"/>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0" name="Google Shape;580;p8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1" name="Google Shape;581;p84"/>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582" name="Google Shape;582;p84"/>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583"/>
        <p:cNvGrpSpPr/>
        <p:nvPr/>
      </p:nvGrpSpPr>
      <p:grpSpPr>
        <a:xfrm>
          <a:off x="0" y="0"/>
          <a:ext cx="0" cy="0"/>
          <a:chOff x="0" y="0"/>
          <a:chExt cx="0" cy="0"/>
        </a:xfrm>
      </p:grpSpPr>
      <p:sp>
        <p:nvSpPr>
          <p:cNvPr id="584" name="Google Shape;584;p8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5" name="Google Shape;585;p8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6" name="Google Shape;586;p85"/>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587" name="Google Shape;587;p85"/>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8"/>
        <p:cNvGrpSpPr/>
        <p:nvPr/>
      </p:nvGrpSpPr>
      <p:grpSpPr>
        <a:xfrm>
          <a:off x="0" y="0"/>
          <a:ext cx="0" cy="0"/>
          <a:chOff x="0" y="0"/>
          <a:chExt cx="0" cy="0"/>
        </a:xfrm>
      </p:grpSpPr>
      <p:sp>
        <p:nvSpPr>
          <p:cNvPr id="589" name="Google Shape;589;p86"/>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0" name="Google Shape;590;p86"/>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1" name="Google Shape;591;p86"/>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2" name="Google Shape;592;p8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3" name="Google Shape;593;p8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94" name="Google Shape;594;p86">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595"/>
        <p:cNvGrpSpPr/>
        <p:nvPr/>
      </p:nvGrpSpPr>
      <p:grpSpPr>
        <a:xfrm>
          <a:off x="0" y="0"/>
          <a:ext cx="0" cy="0"/>
          <a:chOff x="0" y="0"/>
          <a:chExt cx="0" cy="0"/>
        </a:xfrm>
      </p:grpSpPr>
      <p:sp>
        <p:nvSpPr>
          <p:cNvPr id="596" name="Google Shape;596;p87"/>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97" name="Google Shape;597;p8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8" name="Google Shape;598;p8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9" name="Google Shape;599;p87"/>
          <p:cNvSpPr txBox="1">
            <a:spLocks noGrp="1"/>
          </p:cNvSpPr>
          <p:nvPr>
            <p:ph type="body" idx="3"/>
          </p:nvPr>
        </p:nvSpPr>
        <p:spPr>
          <a:xfrm>
            <a:off x="4673600" y="5646677"/>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0" name="Google Shape;600;p8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1" name="Google Shape;601;p8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02"/>
        <p:cNvGrpSpPr/>
        <p:nvPr/>
      </p:nvGrpSpPr>
      <p:grpSpPr>
        <a:xfrm>
          <a:off x="0" y="0"/>
          <a:ext cx="0" cy="0"/>
          <a:chOff x="0" y="0"/>
          <a:chExt cx="0" cy="0"/>
        </a:xfrm>
      </p:grpSpPr>
      <p:sp>
        <p:nvSpPr>
          <p:cNvPr id="603" name="Google Shape;603;p88"/>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4" name="Google Shape;604;p88"/>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5" name="Google Shape;605;p8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6" name="Google Shape;606;p88"/>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7" name="Google Shape;607;p88"/>
          <p:cNvSpPr txBox="1">
            <a:spLocks noGrp="1"/>
          </p:cNvSpPr>
          <p:nvPr>
            <p:ph type="body" idx="4"/>
          </p:nvPr>
        </p:nvSpPr>
        <p:spPr>
          <a:xfrm>
            <a:off x="4673600" y="5646677"/>
            <a:ext cx="4057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8" name="Google Shape;608;p88"/>
          <p:cNvSpPr txBox="1">
            <a:spLocks noGrp="1"/>
          </p:cNvSpPr>
          <p:nvPr>
            <p:ph type="body" idx="5"/>
          </p:nvPr>
        </p:nvSpPr>
        <p:spPr>
          <a:xfrm>
            <a:off x="4673600" y="3354831"/>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9" name="Google Shape;609;p8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0" name="Google Shape;610;p8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11"/>
        <p:cNvGrpSpPr/>
        <p:nvPr/>
      </p:nvGrpSpPr>
      <p:grpSpPr>
        <a:xfrm>
          <a:off x="0" y="0"/>
          <a:ext cx="0" cy="0"/>
          <a:chOff x="0" y="0"/>
          <a:chExt cx="0" cy="0"/>
        </a:xfrm>
      </p:grpSpPr>
      <p:sp>
        <p:nvSpPr>
          <p:cNvPr id="612" name="Google Shape;612;p89"/>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3" name="Google Shape;613;p89"/>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4" name="Google Shape;614;p89"/>
          <p:cNvSpPr txBox="1">
            <a:spLocks noGrp="1"/>
          </p:cNvSpPr>
          <p:nvPr>
            <p:ph type="body" idx="1"/>
          </p:nvPr>
        </p:nvSpPr>
        <p:spPr>
          <a:xfrm>
            <a:off x="4683120" y="5646677"/>
            <a:ext cx="4003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5" name="Google Shape;615;p89"/>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6" name="Google Shape;616;p89"/>
          <p:cNvSpPr txBox="1">
            <a:spLocks noGrp="1"/>
          </p:cNvSpPr>
          <p:nvPr>
            <p:ph type="body" idx="4"/>
          </p:nvPr>
        </p:nvSpPr>
        <p:spPr>
          <a:xfrm>
            <a:off x="304800" y="5646677"/>
            <a:ext cx="4225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7" name="Google Shape;617;p8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8" name="Google Shape;618;p8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19"/>
        <p:cNvGrpSpPr/>
        <p:nvPr/>
      </p:nvGrpSpPr>
      <p:grpSpPr>
        <a:xfrm>
          <a:off x="0" y="0"/>
          <a:ext cx="0" cy="0"/>
          <a:chOff x="0" y="0"/>
          <a:chExt cx="0" cy="0"/>
        </a:xfrm>
      </p:grpSpPr>
      <p:sp>
        <p:nvSpPr>
          <p:cNvPr id="620" name="Google Shape;620;p90"/>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1" name="Google Shape;621;p90"/>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2" name="Google Shape;622;p90"/>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3" name="Google Shape;623;p90"/>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4" name="Google Shape;624;p90"/>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25" name="Google Shape;625;p90"/>
          <p:cNvSpPr txBox="1">
            <a:spLocks noGrp="1"/>
          </p:cNvSpPr>
          <p:nvPr>
            <p:ph type="body" idx="1"/>
          </p:nvPr>
        </p:nvSpPr>
        <p:spPr>
          <a:xfrm>
            <a:off x="4533898" y="5646677"/>
            <a:ext cx="41529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6" name="Google Shape;626;p90"/>
          <p:cNvSpPr txBox="1">
            <a:spLocks noGrp="1"/>
          </p:cNvSpPr>
          <p:nvPr>
            <p:ph type="body" idx="6"/>
          </p:nvPr>
        </p:nvSpPr>
        <p:spPr>
          <a:xfrm>
            <a:off x="304800" y="5646677"/>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7" name="Google Shape;627;p90"/>
          <p:cNvSpPr txBox="1">
            <a:spLocks noGrp="1"/>
          </p:cNvSpPr>
          <p:nvPr>
            <p:ph type="body" idx="7"/>
          </p:nvPr>
        </p:nvSpPr>
        <p:spPr>
          <a:xfrm>
            <a:off x="4530722" y="3354831"/>
            <a:ext cx="4156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8" name="Google Shape;628;p90"/>
          <p:cNvSpPr txBox="1">
            <a:spLocks noGrp="1"/>
          </p:cNvSpPr>
          <p:nvPr>
            <p:ph type="body" idx="8"/>
          </p:nvPr>
        </p:nvSpPr>
        <p:spPr>
          <a:xfrm>
            <a:off x="304801" y="3354831"/>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9" name="Google Shape;629;p9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0" name="Google Shape;630;p9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631"/>
        <p:cNvGrpSpPr/>
        <p:nvPr/>
      </p:nvGrpSpPr>
      <p:grpSpPr>
        <a:xfrm>
          <a:off x="0" y="0"/>
          <a:ext cx="0" cy="0"/>
          <a:chOff x="0" y="0"/>
          <a:chExt cx="0" cy="0"/>
        </a:xfrm>
      </p:grpSpPr>
      <p:sp>
        <p:nvSpPr>
          <p:cNvPr id="632" name="Google Shape;632;p91"/>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3" name="Google Shape;633;p91"/>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4" name="Google Shape;634;p91"/>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5" name="Google Shape;635;p91"/>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6" name="Google Shape;636;p91"/>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7" name="Google Shape;637;p91"/>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8" name="Google Shape;638;p91"/>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39" name="Google Shape;639;p91"/>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0" name="Google Shape;640;p91"/>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1" name="Google Shape;641;p91"/>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642" name="Google Shape;642;p91"/>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643" name="Google Shape;643;p91"/>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644" name="Google Shape;644;p91"/>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5" name="Google Shape;645;p91"/>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6" name="Google Shape;646;p91"/>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47" name="Google Shape;647;p91"/>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651"/>
        <p:cNvGrpSpPr/>
        <p:nvPr/>
      </p:nvGrpSpPr>
      <p:grpSpPr>
        <a:xfrm>
          <a:off x="0" y="0"/>
          <a:ext cx="0" cy="0"/>
          <a:chOff x="0" y="0"/>
          <a:chExt cx="0" cy="0"/>
        </a:xfrm>
      </p:grpSpPr>
      <p:sp>
        <p:nvSpPr>
          <p:cNvPr id="652" name="Google Shape;652;p9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3" name="Google Shape;653;p9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4" name="Google Shape;654;p9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5" name="Google Shape;655;p9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6" name="Google Shape;656;p9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57" name="Google Shape;657;p9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658"/>
        <p:cNvGrpSpPr/>
        <p:nvPr/>
      </p:nvGrpSpPr>
      <p:grpSpPr>
        <a:xfrm>
          <a:off x="0" y="0"/>
          <a:ext cx="0" cy="0"/>
          <a:chOff x="0" y="0"/>
          <a:chExt cx="0" cy="0"/>
        </a:xfrm>
      </p:grpSpPr>
      <p:sp>
        <p:nvSpPr>
          <p:cNvPr id="659" name="Google Shape;659;p94"/>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60" name="Google Shape;660;p94"/>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61" name="Google Shape;661;p94"/>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662" name="Google Shape;662;p94"/>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663" name="Google Shape;663;p94"/>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664"/>
        <p:cNvGrpSpPr/>
        <p:nvPr/>
      </p:nvGrpSpPr>
      <p:grpSpPr>
        <a:xfrm>
          <a:off x="0" y="0"/>
          <a:ext cx="0" cy="0"/>
          <a:chOff x="0" y="0"/>
          <a:chExt cx="0" cy="0"/>
        </a:xfrm>
      </p:grpSpPr>
      <p:sp>
        <p:nvSpPr>
          <p:cNvPr id="665" name="Google Shape;665;p95"/>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6" name="Google Shape;666;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7" name="Google Shape;667;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8" name="Google Shape;668;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9" name="Google Shape;669;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0" name="Google Shape;670;p9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1" name="Google Shape;671;p95"/>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672"/>
        <p:cNvGrpSpPr/>
        <p:nvPr/>
      </p:nvGrpSpPr>
      <p:grpSpPr>
        <a:xfrm>
          <a:off x="0" y="0"/>
          <a:ext cx="0" cy="0"/>
          <a:chOff x="0" y="0"/>
          <a:chExt cx="0" cy="0"/>
        </a:xfrm>
      </p:grpSpPr>
      <p:sp>
        <p:nvSpPr>
          <p:cNvPr id="673" name="Google Shape;673;p96"/>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4" name="Google Shape;674;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5" name="Google Shape;675;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6" name="Google Shape;676;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7" name="Google Shape;677;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8" name="Google Shape;678;p96"/>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9" name="Google Shape;679;p96"/>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80"/>
        <p:cNvGrpSpPr/>
        <p:nvPr/>
      </p:nvGrpSpPr>
      <p:grpSpPr>
        <a:xfrm>
          <a:off x="0" y="0"/>
          <a:ext cx="0" cy="0"/>
          <a:chOff x="0" y="0"/>
          <a:chExt cx="0" cy="0"/>
        </a:xfrm>
      </p:grpSpPr>
      <p:sp>
        <p:nvSpPr>
          <p:cNvPr id="681" name="Google Shape;681;p97"/>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2" name="Google Shape;682;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3" name="Google Shape;683;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4" name="Google Shape;684;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5" name="Google Shape;685;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6" name="Google Shape;686;p97"/>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87" name="Google Shape;687;p97"/>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8"/>
        <p:cNvGrpSpPr/>
        <p:nvPr/>
      </p:nvGrpSpPr>
      <p:grpSpPr>
        <a:xfrm>
          <a:off x="0" y="0"/>
          <a:ext cx="0" cy="0"/>
          <a:chOff x="0" y="0"/>
          <a:chExt cx="0" cy="0"/>
        </a:xfrm>
      </p:grpSpPr>
      <p:sp>
        <p:nvSpPr>
          <p:cNvPr id="689" name="Google Shape;689;p98"/>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0" name="Google Shape;690;p98"/>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1" name="Google Shape;691;p98"/>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2" name="Google Shape;692;p98"/>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3" name="Google Shape;693;p98"/>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4" name="Google Shape;694;p9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5" name="Google Shape;695;p9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96" name="Google Shape;696;p98"/>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97"/>
        <p:cNvGrpSpPr/>
        <p:nvPr/>
      </p:nvGrpSpPr>
      <p:grpSpPr>
        <a:xfrm>
          <a:off x="0" y="0"/>
          <a:ext cx="0" cy="0"/>
          <a:chOff x="0" y="0"/>
          <a:chExt cx="0" cy="0"/>
        </a:xfrm>
      </p:grpSpPr>
      <p:sp>
        <p:nvSpPr>
          <p:cNvPr id="698" name="Google Shape;698;p99"/>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9" name="Google Shape;699;p99"/>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0" name="Google Shape;700;p99"/>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1" name="Google Shape;701;p99"/>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2" name="Google Shape;702;p99"/>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03"/>
        <p:cNvGrpSpPr/>
        <p:nvPr/>
      </p:nvGrpSpPr>
      <p:grpSpPr>
        <a:xfrm>
          <a:off x="0" y="0"/>
          <a:ext cx="0" cy="0"/>
          <a:chOff x="0" y="0"/>
          <a:chExt cx="0" cy="0"/>
        </a:xfrm>
      </p:grpSpPr>
      <p:sp>
        <p:nvSpPr>
          <p:cNvPr id="704" name="Google Shape;704;p100"/>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5" name="Google Shape;705;p100"/>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6" name="Google Shape;706;p10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7" name="Google Shape;707;p100"/>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8" name="Google Shape;708;p10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709"/>
        <p:cNvGrpSpPr/>
        <p:nvPr/>
      </p:nvGrpSpPr>
      <p:grpSpPr>
        <a:xfrm>
          <a:off x="0" y="0"/>
          <a:ext cx="0" cy="0"/>
          <a:chOff x="0" y="0"/>
          <a:chExt cx="0" cy="0"/>
        </a:xfrm>
      </p:grpSpPr>
      <p:sp>
        <p:nvSpPr>
          <p:cNvPr id="710" name="Google Shape;710;p10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1" name="Google Shape;711;p10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2" name="Google Shape;712;p10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3" name="Google Shape;713;p101"/>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14"/>
        <p:cNvGrpSpPr/>
        <p:nvPr/>
      </p:nvGrpSpPr>
      <p:grpSpPr>
        <a:xfrm>
          <a:off x="0" y="0"/>
          <a:ext cx="0" cy="0"/>
          <a:chOff x="0" y="0"/>
          <a:chExt cx="0" cy="0"/>
        </a:xfrm>
      </p:grpSpPr>
      <p:sp>
        <p:nvSpPr>
          <p:cNvPr id="715" name="Google Shape;715;p10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6" name="Google Shape;716;p10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7" name="Google Shape;717;p10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8" name="Google Shape;718;p10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9" name="Google Shape;719;p10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720"/>
        <p:cNvGrpSpPr/>
        <p:nvPr/>
      </p:nvGrpSpPr>
      <p:grpSpPr>
        <a:xfrm>
          <a:off x="0" y="0"/>
          <a:ext cx="0" cy="0"/>
          <a:chOff x="0" y="0"/>
          <a:chExt cx="0" cy="0"/>
        </a:xfrm>
      </p:grpSpPr>
      <p:sp>
        <p:nvSpPr>
          <p:cNvPr id="721" name="Google Shape;721;p10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2" name="Google Shape;722;p10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3" name="Google Shape;723;p10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24" name="Google Shape;724;p10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25" name="Google Shape;725;p10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726"/>
        <p:cNvGrpSpPr/>
        <p:nvPr/>
      </p:nvGrpSpPr>
      <p:grpSpPr>
        <a:xfrm>
          <a:off x="0" y="0"/>
          <a:ext cx="0" cy="0"/>
          <a:chOff x="0" y="0"/>
          <a:chExt cx="0" cy="0"/>
        </a:xfrm>
      </p:grpSpPr>
      <p:sp>
        <p:nvSpPr>
          <p:cNvPr id="727" name="Google Shape;727;p10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728" name="Google Shape;728;p10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29" name="Google Shape;729;p10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30" name="Google Shape;730;p10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1" name="Google Shape;731;p10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2" name="Google Shape;732;p104"/>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3" name="Google Shape;733;p104"/>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4" name="Google Shape;734;p104"/>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5" name="Google Shape;735;p104"/>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6" name="Google Shape;736;p10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7" name="Google Shape;737;p10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8" name="Google Shape;738;p10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9" name="Google Shape;739;p10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0" name="Google Shape;740;p10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1" name="Google Shape;741;p10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42" name="Google Shape;742;p10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3.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theme" Target="../theme/theme6.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7.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21" Type="http://schemas.openxmlformats.org/officeDocument/2006/relationships/theme" Target="../theme/theme8.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0" name="Google Shape;170;p2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46" name="Google Shape;346;p4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0"/>
        <p:cNvGrpSpPr/>
        <p:nvPr/>
      </p:nvGrpSpPr>
      <p:grpSpPr>
        <a:xfrm>
          <a:off x="0" y="0"/>
          <a:ext cx="0" cy="0"/>
          <a:chOff x="0" y="0"/>
          <a:chExt cx="0" cy="0"/>
        </a:xfrm>
      </p:grpSpPr>
      <p:sp>
        <p:nvSpPr>
          <p:cNvPr id="481" name="Google Shape;481;p6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82" name="Google Shape;482;p6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sp>
        <p:nvSpPr>
          <p:cNvPr id="649" name="Google Shape;649;p92"/>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0" name="Google Shape;650;p92"/>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7"/>
        <p:cNvGrpSpPr/>
        <p:nvPr/>
      </p:nvGrpSpPr>
      <p:grpSpPr>
        <a:xfrm>
          <a:off x="0" y="0"/>
          <a:ext cx="0" cy="0"/>
          <a:chOff x="0" y="0"/>
          <a:chExt cx="0" cy="0"/>
        </a:xfrm>
      </p:grpSpPr>
      <p:sp>
        <p:nvSpPr>
          <p:cNvPr id="808" name="Google Shape;808;p11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9" name="Google Shape;809;p11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3"/>
        <p:cNvGrpSpPr/>
        <p:nvPr/>
      </p:nvGrpSpPr>
      <p:grpSpPr>
        <a:xfrm>
          <a:off x="0" y="0"/>
          <a:ext cx="0" cy="0"/>
          <a:chOff x="0" y="0"/>
          <a:chExt cx="0" cy="0"/>
        </a:xfrm>
      </p:grpSpPr>
      <p:sp>
        <p:nvSpPr>
          <p:cNvPr id="984" name="Google Shape;984;p139"/>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85" name="Google Shape;985;p139"/>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6" name="Google Shape;986;p139"/>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7" name="Google Shape;987;p139"/>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8" name="Google Shape;988;p13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8"/>
        <p:cNvGrpSpPr/>
        <p:nvPr/>
      </p:nvGrpSpPr>
      <p:grpSpPr>
        <a:xfrm>
          <a:off x="0" y="0"/>
          <a:ext cx="0" cy="0"/>
          <a:chOff x="0" y="0"/>
          <a:chExt cx="0" cy="0"/>
        </a:xfrm>
      </p:grpSpPr>
      <p:sp>
        <p:nvSpPr>
          <p:cNvPr id="1059" name="Google Shape;1059;p151"/>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060" name="Google Shape;1060;p15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3.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3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88.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44.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44.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144.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144.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jp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44.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44.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144.xml"/><Relationship Id="rId5" Type="http://schemas.openxmlformats.org/officeDocument/2006/relationships/image" Target="../media/image49.jpg"/><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8.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46.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7.xml"/><Relationship Id="rId1" Type="http://schemas.openxmlformats.org/officeDocument/2006/relationships/slideLayout" Target="../slideLayouts/slideLayout113.xml"/></Relationships>
</file>

<file path=ppt/slides/_rels/slide3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8.xml"/><Relationship Id="rId1" Type="http://schemas.openxmlformats.org/officeDocument/2006/relationships/slideLayout" Target="../slideLayouts/slideLayout46.xml"/><Relationship Id="rId5" Type="http://schemas.openxmlformats.org/officeDocument/2006/relationships/image" Target="../media/image59.jpg"/><Relationship Id="rId4" Type="http://schemas.openxmlformats.org/officeDocument/2006/relationships/image" Target="../media/image58.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0.xml"/><Relationship Id="rId4" Type="http://schemas.openxmlformats.org/officeDocument/2006/relationships/hyperlink" Target="http://www.achievethecore.org/ca-signu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0.xml"/><Relationship Id="rId1" Type="http://schemas.openxmlformats.org/officeDocument/2006/relationships/slideLayout" Target="../slideLayouts/slideLayout46.xml"/><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1.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1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hyperlink" Target="https://event.on24.com/wcc/r/2020857/67391E7CF4A6E837A6B675E4D1BF636F" TargetMode="External"/><Relationship Id="rId2" Type="http://schemas.openxmlformats.org/officeDocument/2006/relationships/notesSlide" Target="../notesSlides/notesSlide45.xml"/><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1.xml"/></Relationships>
</file>

<file path=ppt/slides/_rels/slide47.xml.rels><?xml version="1.0" encoding="UTF-8" standalone="yes"?>
<Relationships xmlns="http://schemas.openxmlformats.org/package/2006/relationships"><Relationship Id="rId8" Type="http://schemas.openxmlformats.org/officeDocument/2006/relationships/hyperlink" Target="https://achievethecore.org/aligned/student-closing-statements/" TargetMode="External"/><Relationship Id="rId3" Type="http://schemas.openxmlformats.org/officeDocument/2006/relationships/hyperlink" Target="http://bit.ly/AchievetheCoreSummerReading" TargetMode="External"/><Relationship Id="rId7" Type="http://schemas.openxmlformats.org/officeDocument/2006/relationships/hyperlink" Target="https://www.writereader.com/en" TargetMode="External"/><Relationship Id="rId2" Type="http://schemas.openxmlformats.org/officeDocument/2006/relationships/notesSlide" Target="../notesSlides/notesSlide47.xml"/><Relationship Id="rId1" Type="http://schemas.openxmlformats.org/officeDocument/2006/relationships/slideLayout" Target="../slideLayouts/slideLayout110.xml"/><Relationship Id="rId6" Type="http://schemas.openxmlformats.org/officeDocument/2006/relationships/hyperlink" Target="https://achievethecore.org/aligned/compelling-digital-lessons-english-learners/" TargetMode="External"/><Relationship Id="rId5" Type="http://schemas.openxmlformats.org/officeDocument/2006/relationships/hyperlink" Target="https://achievethecore.org/aligned/series/?series=Most%20Misunderstood%20Math%20Standards" TargetMode="External"/><Relationship Id="rId4" Type="http://schemas.openxmlformats.org/officeDocument/2006/relationships/hyperlink" Target="http://www.achievethecore.org/ca-signup" TargetMode="External"/><Relationship Id="rId9" Type="http://schemas.openxmlformats.org/officeDocument/2006/relationships/hyperlink" Target="https://achievethecore.org/aligned/three-simple-steps-empowered-word-learni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0.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hyperlink" Target="http://bit.ly/AchievetheCoreSummerReadin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172"/>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1200" name="Google Shape;1200;p172"/>
          <p:cNvSpPr txBox="1">
            <a:spLocks noGrp="1"/>
          </p:cNvSpPr>
          <p:nvPr>
            <p:ph type="ctrTitle"/>
          </p:nvPr>
        </p:nvSpPr>
        <p:spPr>
          <a:xfrm>
            <a:off x="148675" y="1584100"/>
            <a:ext cx="4500000" cy="16347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a:solidFill>
                  <a:srgbClr val="575757"/>
                </a:solidFill>
              </a:rPr>
              <a:t>A Celebration of Teacher Voice</a:t>
            </a:r>
            <a:endParaRPr sz="2800" b="0" i="0" u="none" strike="noStrike" cap="none">
              <a:solidFill>
                <a:srgbClr val="50514F"/>
              </a:solidFill>
              <a:latin typeface="Lucida Sans"/>
              <a:ea typeface="Lucida Sans"/>
              <a:cs typeface="Lucida Sans"/>
              <a:sym typeface="Lucida Sans"/>
            </a:endParaRPr>
          </a:p>
        </p:txBody>
      </p:sp>
      <p:sp>
        <p:nvSpPr>
          <p:cNvPr id="1201" name="Google Shape;1201;p172"/>
          <p:cNvSpPr txBox="1">
            <a:spLocks noGrp="1"/>
          </p:cNvSpPr>
          <p:nvPr>
            <p:ph type="subTitle" idx="1"/>
          </p:nvPr>
        </p:nvSpPr>
        <p:spPr>
          <a:xfrm>
            <a:off x="148675" y="3032850"/>
            <a:ext cx="43587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a:solidFill>
                  <a:srgbClr val="575757"/>
                </a:solidFill>
              </a:rPr>
              <a:t>Perspectives and Strategies from the Classroom</a:t>
            </a:r>
            <a:endParaRPr>
              <a:solidFill>
                <a:srgbClr val="575757"/>
              </a:solidFill>
            </a:endParaRPr>
          </a:p>
          <a:p>
            <a:pPr marL="0" marR="0" lvl="0" indent="0" algn="l" rtl="0">
              <a:lnSpc>
                <a:spcPct val="100000"/>
              </a:lnSpc>
              <a:spcBef>
                <a:spcPts val="0"/>
              </a:spcBef>
              <a:spcAft>
                <a:spcPts val="0"/>
              </a:spcAft>
              <a:buClr>
                <a:srgbClr val="595959"/>
              </a:buClr>
              <a:buSzPts val="500"/>
              <a:buFont typeface="Arial"/>
              <a:buNone/>
            </a:pPr>
            <a:endParaRPr>
              <a:solidFill>
                <a:srgbClr val="575757"/>
              </a:solidFill>
            </a:endParaRPr>
          </a:p>
          <a:p>
            <a:pPr marL="0" marR="0" lvl="0" indent="0" algn="l" rtl="0">
              <a:lnSpc>
                <a:spcPct val="100000"/>
              </a:lnSpc>
              <a:spcBef>
                <a:spcPts val="400"/>
              </a:spcBef>
              <a:spcAft>
                <a:spcPts val="0"/>
              </a:spcAft>
              <a:buClr>
                <a:srgbClr val="595959"/>
              </a:buClr>
              <a:buSzPts val="500"/>
              <a:buFont typeface="Arial"/>
              <a:buNone/>
            </a:pPr>
            <a:r>
              <a:rPr lang="en-US">
                <a:solidFill>
                  <a:srgbClr val="575757"/>
                </a:solidFill>
              </a:rPr>
              <a:t>June 5, 2019</a:t>
            </a:r>
            <a:endParaRPr/>
          </a:p>
        </p:txBody>
      </p:sp>
      <p:pic>
        <p:nvPicPr>
          <p:cNvPr id="1202" name="Google Shape;1202;p172"/>
          <p:cNvPicPr preferRelativeResize="0"/>
          <p:nvPr/>
        </p:nvPicPr>
        <p:blipFill>
          <a:blip r:embed="rId3">
            <a:alphaModFix/>
          </a:blip>
          <a:stretch>
            <a:fillRect/>
          </a:stretch>
        </p:blipFill>
        <p:spPr>
          <a:xfrm>
            <a:off x="4061075" y="5210750"/>
            <a:ext cx="1329675" cy="1329675"/>
          </a:xfrm>
          <a:prstGeom prst="rect">
            <a:avLst/>
          </a:prstGeom>
          <a:noFill/>
          <a:ln>
            <a:noFill/>
          </a:ln>
        </p:spPr>
      </p:pic>
      <p:sp>
        <p:nvSpPr>
          <p:cNvPr id="1203" name="Google Shape;1203;p172"/>
          <p:cNvSpPr/>
          <p:nvPr/>
        </p:nvSpPr>
        <p:spPr>
          <a:xfrm>
            <a:off x="5192875" y="5443950"/>
            <a:ext cx="933300" cy="710100"/>
          </a:xfrm>
          <a:prstGeom prst="leftArrow">
            <a:avLst>
              <a:gd name="adj1" fmla="val 50000"/>
              <a:gd name="adj2" fmla="val 50000"/>
            </a:avLst>
          </a:prstGeom>
          <a:solidFill>
            <a:srgbClr val="16B1C5"/>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72"/>
          <p:cNvSpPr txBox="1"/>
          <p:nvPr/>
        </p:nvSpPr>
        <p:spPr>
          <a:xfrm>
            <a:off x="6213455" y="4862200"/>
            <a:ext cx="2668500" cy="15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16B1C5"/>
                </a:solidFill>
                <a:latin typeface="Lucida Sans"/>
                <a:ea typeface="Lucida Sans"/>
                <a:cs typeface="Lucida Sans"/>
                <a:sym typeface="Lucida Sans"/>
              </a:rPr>
              <a:t>The webinar will begin shortly. </a:t>
            </a:r>
            <a:endParaRPr sz="1800">
              <a:solidFill>
                <a:srgbClr val="16B1C5"/>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16B1C5"/>
                </a:solidFill>
                <a:latin typeface="Lucida Sans"/>
                <a:ea typeface="Lucida Sans"/>
                <a:cs typeface="Lucida Sans"/>
                <a:sym typeface="Lucida Sans"/>
              </a:rPr>
              <a:t>Check your Resource widget to preview the resources for today’s session!</a:t>
            </a:r>
            <a:endParaRPr sz="1800">
              <a:solidFill>
                <a:srgbClr val="16B1C5"/>
              </a:solidFill>
              <a:latin typeface="Lucida Sans"/>
              <a:ea typeface="Lucida Sans"/>
              <a:cs typeface="Lucida Sans"/>
              <a:sym typeface="Lucida Sans"/>
            </a:endParaRPr>
          </a:p>
        </p:txBody>
      </p:sp>
      <p:pic>
        <p:nvPicPr>
          <p:cNvPr id="1205" name="Google Shape;1205;p172"/>
          <p:cNvPicPr preferRelativeResize="0"/>
          <p:nvPr/>
        </p:nvPicPr>
        <p:blipFill>
          <a:blip r:embed="rId4">
            <a:alphaModFix/>
          </a:blip>
          <a:stretch>
            <a:fillRect/>
          </a:stretch>
        </p:blipFill>
        <p:spPr>
          <a:xfrm>
            <a:off x="4785300" y="1424922"/>
            <a:ext cx="4358702" cy="290507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81"/>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Rebecca Few</a:t>
            </a:r>
            <a:endParaRPr/>
          </a:p>
          <a:p>
            <a:pPr marL="0" marR="0" lvl="0" indent="0" algn="l" rtl="0">
              <a:lnSpc>
                <a:spcPct val="100000"/>
              </a:lnSpc>
              <a:spcBef>
                <a:spcPts val="0"/>
              </a:spcBef>
              <a:spcAft>
                <a:spcPts val="0"/>
              </a:spcAft>
              <a:buClr>
                <a:schemeClr val="lt1"/>
              </a:buClr>
              <a:buSzPts val="2800"/>
              <a:buFont typeface="Allerta"/>
              <a:buNone/>
            </a:pPr>
            <a:r>
              <a:rPr lang="en-US" i="1"/>
              <a:t>Content, Lead, </a:t>
            </a:r>
            <a:endParaRPr i="1"/>
          </a:p>
          <a:p>
            <a:pPr marL="0" marR="0" lvl="0" indent="0" algn="l" rtl="0">
              <a:lnSpc>
                <a:spcPct val="100000"/>
              </a:lnSpc>
              <a:spcBef>
                <a:spcPts val="0"/>
              </a:spcBef>
              <a:spcAft>
                <a:spcPts val="0"/>
              </a:spcAft>
              <a:buClr>
                <a:schemeClr val="lt1"/>
              </a:buClr>
              <a:buSzPts val="2800"/>
              <a:buFont typeface="Allerta"/>
              <a:buNone/>
            </a:pPr>
            <a:r>
              <a:rPr lang="en-US" i="1"/>
              <a:t>Instruction Partners</a:t>
            </a:r>
            <a:endParaRPr i="1"/>
          </a:p>
          <a:p>
            <a:pPr marL="0" marR="0" lvl="0" indent="0" algn="l" rtl="0">
              <a:lnSpc>
                <a:spcPct val="100000"/>
              </a:lnSpc>
              <a:spcBef>
                <a:spcPts val="0"/>
              </a:spcBef>
              <a:spcAft>
                <a:spcPts val="0"/>
              </a:spcAft>
              <a:buClr>
                <a:schemeClr val="lt1"/>
              </a:buClr>
              <a:buSzPts val="2800"/>
              <a:buFont typeface="Allerta"/>
              <a:buNone/>
            </a:pPr>
            <a:r>
              <a:rPr lang="en-US" i="1"/>
              <a:t>Murfreesboro, TN</a:t>
            </a:r>
            <a:endParaRPr sz="2600" i="1"/>
          </a:p>
        </p:txBody>
      </p:sp>
      <p:sp>
        <p:nvSpPr>
          <p:cNvPr id="1281" name="Google Shape;1281;p181"/>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282" name="Google Shape;1282;p181"/>
          <p:cNvPicPr preferRelativeResize="0"/>
          <p:nvPr/>
        </p:nvPicPr>
        <p:blipFill rotWithShape="1">
          <a:blip r:embed="rId3">
            <a:alphaModFix/>
          </a:blip>
          <a:srcRect l="30910"/>
          <a:stretch/>
        </p:blipFill>
        <p:spPr>
          <a:xfrm>
            <a:off x="4900800" y="1779149"/>
            <a:ext cx="2825675" cy="2727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182"/>
          <p:cNvSpPr txBox="1">
            <a:spLocks noGrp="1"/>
          </p:cNvSpPr>
          <p:nvPr>
            <p:ph type="body" idx="1"/>
          </p:nvPr>
        </p:nvSpPr>
        <p:spPr>
          <a:xfrm>
            <a:off x="848550" y="1692225"/>
            <a:ext cx="7446900" cy="3038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400"/>
              <a:buFont typeface="Candara"/>
              <a:buNone/>
            </a:pPr>
            <a:r>
              <a:rPr lang="en-US" sz="3600" b="1">
                <a:latin typeface="Lucida Sans"/>
                <a:ea typeface="Lucida Sans"/>
                <a:cs typeface="Lucida Sans"/>
                <a:sym typeface="Lucida Sans"/>
              </a:rPr>
              <a:t>Why did we write the series? </a:t>
            </a:r>
            <a:endParaRPr sz="3600">
              <a:latin typeface="Lucida Sans"/>
              <a:ea typeface="Lucida Sans"/>
              <a:cs typeface="Lucida Sans"/>
              <a:sym typeface="Lucida Sans"/>
            </a:endParaRPr>
          </a:p>
        </p:txBody>
      </p:sp>
      <p:sp>
        <p:nvSpPr>
          <p:cNvPr id="1289" name="Google Shape;1289;p182"/>
          <p:cNvSpPr txBox="1"/>
          <p:nvPr/>
        </p:nvSpPr>
        <p:spPr>
          <a:xfrm>
            <a:off x="739400" y="2751900"/>
            <a:ext cx="7959300" cy="1354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i="0" u="none" strike="noStrike" cap="none">
                <a:solidFill>
                  <a:schemeClr val="dk1"/>
                </a:solidFill>
                <a:latin typeface="Lucida Sans"/>
                <a:ea typeface="Lucida Sans"/>
                <a:cs typeface="Lucida Sans"/>
                <a:sym typeface="Lucida Sans"/>
              </a:rPr>
              <a:t>Teachers want to do the right thing- when we know better, we do better!</a:t>
            </a:r>
            <a:endParaRPr>
              <a:latin typeface="Lucida Sans"/>
              <a:ea typeface="Lucida Sans"/>
              <a:cs typeface="Lucida Sans"/>
              <a:sym typeface="Lucida Sans"/>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90" name="Google Shape;1290;p182"/>
          <p:cNvPicPr preferRelativeResize="0"/>
          <p:nvPr/>
        </p:nvPicPr>
        <p:blipFill rotWithShape="1">
          <a:blip r:embed="rId3">
            <a:alphaModFix/>
          </a:blip>
          <a:srcRect/>
          <a:stretch/>
        </p:blipFill>
        <p:spPr>
          <a:xfrm>
            <a:off x="6713630" y="4367198"/>
            <a:ext cx="1795950" cy="2127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183"/>
          <p:cNvSpPr txBox="1">
            <a:spLocks noGrp="1"/>
          </p:cNvSpPr>
          <p:nvPr>
            <p:ph type="body" idx="1"/>
          </p:nvPr>
        </p:nvSpPr>
        <p:spPr>
          <a:xfrm>
            <a:off x="955525" y="599950"/>
            <a:ext cx="7087800" cy="996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sz="2400" b="1">
                <a:latin typeface="Lucida Sans"/>
                <a:ea typeface="Lucida Sans"/>
                <a:cs typeface="Lucida Sans"/>
                <a:sym typeface="Lucida Sans"/>
              </a:rPr>
              <a:t>Grade 3- Explain equivalence of fractions in special cases and compare fractions by reasoning about their size. 3.NF.A.3</a:t>
            </a:r>
            <a:endParaRPr sz="2400">
              <a:latin typeface="Lucida Sans"/>
              <a:ea typeface="Lucida Sans"/>
              <a:cs typeface="Lucida Sans"/>
              <a:sym typeface="Lucida Sans"/>
            </a:endParaRPr>
          </a:p>
          <a:p>
            <a:pPr marL="228600" lvl="0" indent="-50800" algn="l" rtl="0">
              <a:lnSpc>
                <a:spcPct val="90000"/>
              </a:lnSpc>
              <a:spcBef>
                <a:spcPts val="1000"/>
              </a:spcBef>
              <a:spcAft>
                <a:spcPts val="0"/>
              </a:spcAft>
              <a:buClr>
                <a:schemeClr val="dk1"/>
              </a:buClr>
              <a:buSzPts val="2800"/>
              <a:buNone/>
            </a:pPr>
            <a:endParaRPr/>
          </a:p>
        </p:txBody>
      </p:sp>
      <p:sp>
        <p:nvSpPr>
          <p:cNvPr id="1297" name="Google Shape;1297;p183"/>
          <p:cNvSpPr txBox="1"/>
          <p:nvPr/>
        </p:nvSpPr>
        <p:spPr>
          <a:xfrm>
            <a:off x="1088575" y="2320500"/>
            <a:ext cx="3772800" cy="377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a:solidFill>
                <a:schemeClr val="dk1"/>
              </a:solidFill>
              <a:latin typeface="Candara"/>
              <a:ea typeface="Candara"/>
              <a:cs typeface="Candara"/>
              <a:sym typeface="Candara"/>
            </a:endParaRPr>
          </a:p>
          <a:p>
            <a:pPr marL="0" marR="0" lvl="0" indent="0" algn="l" rtl="0">
              <a:spcBef>
                <a:spcPts val="0"/>
              </a:spcBef>
              <a:spcAft>
                <a:spcPts val="0"/>
              </a:spcAft>
              <a:buNone/>
            </a:pPr>
            <a:endParaRPr sz="2800">
              <a:solidFill>
                <a:schemeClr val="dk1"/>
              </a:solidFill>
              <a:latin typeface="Candara"/>
              <a:ea typeface="Candara"/>
              <a:cs typeface="Candara"/>
              <a:sym typeface="Candara"/>
            </a:endParaRPr>
          </a:p>
          <a:p>
            <a:pPr marL="0" marR="0" lvl="0" indent="0" algn="l" rtl="0">
              <a:spcBef>
                <a:spcPts val="0"/>
              </a:spcBef>
              <a:spcAft>
                <a:spcPts val="0"/>
              </a:spcAft>
              <a:buNone/>
            </a:pPr>
            <a:r>
              <a:rPr lang="en-US" sz="2400">
                <a:solidFill>
                  <a:schemeClr val="dk1"/>
                </a:solidFill>
                <a:latin typeface="Lucida Sans"/>
                <a:ea typeface="Lucida Sans"/>
                <a:cs typeface="Lucida Sans"/>
                <a:sym typeface="Lucida Sans"/>
              </a:rPr>
              <a:t>Instructions focuses on multiplying the “top and bottom” by the same number to name equivalent fractions.</a:t>
            </a:r>
            <a:endParaRPr sz="2400">
              <a:latin typeface="Lucida Sans"/>
              <a:ea typeface="Lucida Sans"/>
              <a:cs typeface="Lucida Sans"/>
              <a:sym typeface="Lucida Sans"/>
            </a:endParaRPr>
          </a:p>
          <a:p>
            <a:pPr marL="285750" marR="0" lvl="0" indent="-107950" algn="l" rtl="0">
              <a:spcBef>
                <a:spcPts val="0"/>
              </a:spcBef>
              <a:spcAft>
                <a:spcPts val="0"/>
              </a:spcAft>
              <a:buClr>
                <a:schemeClr val="dk1"/>
              </a:buClr>
              <a:buSzPts val="2800"/>
              <a:buFont typeface="Arial"/>
              <a:buNone/>
            </a:pPr>
            <a:endParaRPr sz="2800">
              <a:solidFill>
                <a:schemeClr val="dk1"/>
              </a:solidFill>
              <a:latin typeface="Lucida Sans"/>
              <a:ea typeface="Lucida Sans"/>
              <a:cs typeface="Lucida Sans"/>
              <a:sym typeface="Lucida Sans"/>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ndara"/>
              <a:ea typeface="Candara"/>
              <a:cs typeface="Candara"/>
              <a:sym typeface="Candara"/>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ndara"/>
              <a:ea typeface="Candara"/>
              <a:cs typeface="Candara"/>
              <a:sym typeface="Candara"/>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ndara"/>
              <a:ea typeface="Candara"/>
              <a:cs typeface="Candara"/>
              <a:sym typeface="Candara"/>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ndara"/>
              <a:ea typeface="Candara"/>
              <a:cs typeface="Candara"/>
              <a:sym typeface="Candara"/>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ndara"/>
              <a:ea typeface="Candara"/>
              <a:cs typeface="Candara"/>
              <a:sym typeface="Candara"/>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ndara"/>
              <a:ea typeface="Candara"/>
              <a:cs typeface="Candara"/>
              <a:sym typeface="Candara"/>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98" name="Google Shape;1298;p183"/>
          <p:cNvPicPr preferRelativeResize="0"/>
          <p:nvPr/>
        </p:nvPicPr>
        <p:blipFill rotWithShape="1">
          <a:blip r:embed="rId3">
            <a:alphaModFix/>
          </a:blip>
          <a:srcRect/>
          <a:stretch/>
        </p:blipFill>
        <p:spPr>
          <a:xfrm>
            <a:off x="5044075" y="2398638"/>
            <a:ext cx="3439151" cy="3400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184"/>
          <p:cNvSpPr txBox="1">
            <a:spLocks noGrp="1"/>
          </p:cNvSpPr>
          <p:nvPr>
            <p:ph type="body" idx="1"/>
          </p:nvPr>
        </p:nvSpPr>
        <p:spPr>
          <a:xfrm>
            <a:off x="665675" y="1893950"/>
            <a:ext cx="3665700" cy="4086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200"/>
              <a:buNone/>
            </a:pPr>
            <a:r>
              <a:rPr lang="en-US" sz="2200">
                <a:latin typeface="Lucida Sans"/>
                <a:ea typeface="Lucida Sans"/>
                <a:cs typeface="Lucida Sans"/>
                <a:sym typeface="Lucida Sans"/>
              </a:rPr>
              <a:t>J</a:t>
            </a:r>
            <a:r>
              <a:rPr lang="en-US" sz="1800">
                <a:latin typeface="Lucida Sans"/>
                <a:ea typeface="Lucida Sans"/>
                <a:cs typeface="Lucida Sans"/>
                <a:sym typeface="Lucida Sans"/>
              </a:rPr>
              <a:t>on and Charlie plan to run together. They are arguing about how far to run. </a:t>
            </a:r>
            <a:endParaRPr sz="1800">
              <a:latin typeface="Lucida Sans"/>
              <a:ea typeface="Lucida Sans"/>
              <a:cs typeface="Lucida Sans"/>
              <a:sym typeface="Lucida Sans"/>
            </a:endParaRPr>
          </a:p>
          <a:p>
            <a:pPr marL="0" lvl="0" indent="0" algn="ctr" rtl="0">
              <a:lnSpc>
                <a:spcPct val="90000"/>
              </a:lnSpc>
              <a:spcBef>
                <a:spcPts val="1000"/>
              </a:spcBef>
              <a:spcAft>
                <a:spcPts val="0"/>
              </a:spcAft>
              <a:buClr>
                <a:schemeClr val="dk1"/>
              </a:buClr>
              <a:buSzPts val="2200"/>
              <a:buNone/>
            </a:pPr>
            <a:r>
              <a:rPr lang="en-US" sz="1800">
                <a:latin typeface="Lucida Sans"/>
                <a:ea typeface="Lucida Sans"/>
                <a:cs typeface="Lucida Sans"/>
                <a:sym typeface="Lucida Sans"/>
              </a:rPr>
              <a:t>Charlie says, </a:t>
            </a:r>
            <a:r>
              <a:rPr lang="en-US" sz="1800" i="1">
                <a:latin typeface="Lucida Sans"/>
                <a:ea typeface="Lucida Sans"/>
                <a:cs typeface="Lucida Sans"/>
                <a:sym typeface="Lucida Sans"/>
              </a:rPr>
              <a:t>I run </a:t>
            </a:r>
            <a:r>
              <a:rPr lang="en-US" sz="1800">
                <a:latin typeface="Lucida Sans"/>
                <a:ea typeface="Lucida Sans"/>
                <a:cs typeface="Lucida Sans"/>
                <a:sym typeface="Lucida Sans"/>
              </a:rPr>
              <a:t>3/6</a:t>
            </a:r>
            <a:r>
              <a:rPr lang="en-US" sz="1800" i="1">
                <a:latin typeface="Lucida Sans"/>
                <a:ea typeface="Lucida Sans"/>
                <a:cs typeface="Lucida Sans"/>
                <a:sym typeface="Lucida Sans"/>
              </a:rPr>
              <a:t> of a mile each day.</a:t>
            </a:r>
            <a:r>
              <a:rPr lang="en-US" sz="1800">
                <a:latin typeface="Lucida Sans"/>
                <a:ea typeface="Lucida Sans"/>
                <a:cs typeface="Lucida Sans"/>
                <a:sym typeface="Lucida Sans"/>
              </a:rPr>
              <a:t>  Jon says, </a:t>
            </a:r>
            <a:r>
              <a:rPr lang="en-US" sz="1800" i="1">
                <a:latin typeface="Lucida Sans"/>
                <a:ea typeface="Lucida Sans"/>
                <a:cs typeface="Lucida Sans"/>
                <a:sym typeface="Lucida Sans"/>
              </a:rPr>
              <a:t>I can only run </a:t>
            </a:r>
            <a:r>
              <a:rPr lang="en-US" sz="1800">
                <a:latin typeface="Lucida Sans"/>
                <a:ea typeface="Lucida Sans"/>
                <a:cs typeface="Lucida Sans"/>
                <a:sym typeface="Lucida Sans"/>
              </a:rPr>
              <a:t>1/2</a:t>
            </a:r>
            <a:r>
              <a:rPr lang="en-US" sz="1800" i="1">
                <a:latin typeface="Lucida Sans"/>
                <a:ea typeface="Lucida Sans"/>
                <a:cs typeface="Lucida Sans"/>
                <a:sym typeface="Lucida Sans"/>
              </a:rPr>
              <a:t> of a mile.</a:t>
            </a:r>
            <a:r>
              <a:rPr lang="en-US" sz="1800">
                <a:latin typeface="Lucida Sans"/>
                <a:ea typeface="Lucida Sans"/>
                <a:cs typeface="Lucida Sans"/>
                <a:sym typeface="Lucida Sans"/>
              </a:rPr>
              <a:t> </a:t>
            </a:r>
            <a:endParaRPr sz="1800">
              <a:latin typeface="Lucida Sans"/>
              <a:ea typeface="Lucida Sans"/>
              <a:cs typeface="Lucida Sans"/>
              <a:sym typeface="Lucida Sans"/>
            </a:endParaRPr>
          </a:p>
          <a:p>
            <a:pPr marL="0" lvl="0" indent="0" algn="ctr" rtl="0">
              <a:lnSpc>
                <a:spcPct val="90000"/>
              </a:lnSpc>
              <a:spcBef>
                <a:spcPts val="1000"/>
              </a:spcBef>
              <a:spcAft>
                <a:spcPts val="0"/>
              </a:spcAft>
              <a:buClr>
                <a:schemeClr val="dk1"/>
              </a:buClr>
              <a:buSzPts val="2200"/>
              <a:buNone/>
            </a:pPr>
            <a:r>
              <a:rPr lang="en-US" sz="1800">
                <a:latin typeface="Lucida Sans"/>
                <a:ea typeface="Lucida Sans"/>
                <a:cs typeface="Lucida Sans"/>
                <a:sym typeface="Lucida Sans"/>
              </a:rPr>
              <a:t>If Charlie runs 3/6 of a mile and Jon runs 1/2 of a mile, explain why it is silly for them to argue. Draw a model or a number line to support your reasoning.</a:t>
            </a:r>
            <a:endParaRPr sz="1800">
              <a:latin typeface="Lucida Sans"/>
              <a:ea typeface="Lucida Sans"/>
              <a:cs typeface="Lucida Sans"/>
              <a:sym typeface="Lucida Sans"/>
            </a:endParaRPr>
          </a:p>
          <a:p>
            <a:pPr marL="228600" lvl="0" indent="-50800" algn="ctr" rtl="0">
              <a:lnSpc>
                <a:spcPct val="90000"/>
              </a:lnSpc>
              <a:spcBef>
                <a:spcPts val="1000"/>
              </a:spcBef>
              <a:spcAft>
                <a:spcPts val="0"/>
              </a:spcAft>
              <a:buClr>
                <a:schemeClr val="dk1"/>
              </a:buClr>
              <a:buSzPts val="2800"/>
              <a:buNone/>
            </a:pPr>
            <a:endParaRPr/>
          </a:p>
        </p:txBody>
      </p:sp>
      <p:pic>
        <p:nvPicPr>
          <p:cNvPr id="1305" name="Google Shape;1305;p184"/>
          <p:cNvPicPr preferRelativeResize="0"/>
          <p:nvPr/>
        </p:nvPicPr>
        <p:blipFill rotWithShape="1">
          <a:blip r:embed="rId3">
            <a:alphaModFix/>
          </a:blip>
          <a:srcRect/>
          <a:stretch/>
        </p:blipFill>
        <p:spPr>
          <a:xfrm>
            <a:off x="5215594" y="1893958"/>
            <a:ext cx="2785406" cy="1262138"/>
          </a:xfrm>
          <a:prstGeom prst="rect">
            <a:avLst/>
          </a:prstGeom>
          <a:noFill/>
          <a:ln>
            <a:noFill/>
          </a:ln>
        </p:spPr>
      </p:pic>
      <p:pic>
        <p:nvPicPr>
          <p:cNvPr id="1306" name="Google Shape;1306;p184"/>
          <p:cNvPicPr preferRelativeResize="0"/>
          <p:nvPr/>
        </p:nvPicPr>
        <p:blipFill rotWithShape="1">
          <a:blip r:embed="rId4">
            <a:alphaModFix/>
          </a:blip>
          <a:srcRect/>
          <a:stretch/>
        </p:blipFill>
        <p:spPr>
          <a:xfrm>
            <a:off x="4329972" y="3156108"/>
            <a:ext cx="4556656" cy="1161366"/>
          </a:xfrm>
          <a:prstGeom prst="rect">
            <a:avLst/>
          </a:prstGeom>
          <a:noFill/>
          <a:ln>
            <a:noFill/>
          </a:ln>
        </p:spPr>
      </p:pic>
      <p:sp>
        <p:nvSpPr>
          <p:cNvPr id="1307" name="Google Shape;1307;p184"/>
          <p:cNvSpPr txBox="1"/>
          <p:nvPr/>
        </p:nvSpPr>
        <p:spPr>
          <a:xfrm>
            <a:off x="1350850" y="515775"/>
            <a:ext cx="63498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Jon and Charlie</a:t>
            </a:r>
            <a:endParaRPr/>
          </a:p>
        </p:txBody>
      </p:sp>
      <p:pic>
        <p:nvPicPr>
          <p:cNvPr id="1308" name="Google Shape;1308;p184"/>
          <p:cNvPicPr preferRelativeResize="0"/>
          <p:nvPr/>
        </p:nvPicPr>
        <p:blipFill>
          <a:blip r:embed="rId5">
            <a:alphaModFix/>
          </a:blip>
          <a:stretch>
            <a:fillRect/>
          </a:stretch>
        </p:blipFill>
        <p:spPr>
          <a:xfrm>
            <a:off x="5515937" y="4434575"/>
            <a:ext cx="2184724" cy="2184724"/>
          </a:xfrm>
          <a:prstGeom prst="rect">
            <a:avLst/>
          </a:prstGeom>
          <a:noFill/>
          <a:ln>
            <a:noFill/>
          </a:ln>
        </p:spPr>
      </p:pic>
      <p:sp>
        <p:nvSpPr>
          <p:cNvPr id="1309" name="Google Shape;1309;p184"/>
          <p:cNvSpPr txBox="1"/>
          <p:nvPr/>
        </p:nvSpPr>
        <p:spPr>
          <a:xfrm>
            <a:off x="1233100" y="5828825"/>
            <a:ext cx="3267300" cy="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From Illustrative Mathematics</a:t>
            </a:r>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185"/>
          <p:cNvSpPr txBox="1">
            <a:spLocks noGrp="1"/>
          </p:cNvSpPr>
          <p:nvPr>
            <p:ph type="title"/>
          </p:nvPr>
        </p:nvSpPr>
        <p:spPr>
          <a:xfrm>
            <a:off x="628650" y="365125"/>
            <a:ext cx="75114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Font typeface="Calibri"/>
              <a:buNone/>
            </a:pPr>
            <a:r>
              <a:rPr lang="en-US" sz="2800" b="1"/>
              <a:t>What are the implications if students don’t learn the concept of fraction equivalency?</a:t>
            </a:r>
            <a:endParaRPr/>
          </a:p>
        </p:txBody>
      </p:sp>
      <p:pic>
        <p:nvPicPr>
          <p:cNvPr id="1315" name="Google Shape;1315;p185"/>
          <p:cNvPicPr preferRelativeResize="0">
            <a:picLocks noGrp="1"/>
          </p:cNvPicPr>
          <p:nvPr>
            <p:ph type="body" idx="1"/>
          </p:nvPr>
        </p:nvPicPr>
        <p:blipFill rotWithShape="1">
          <a:blip r:embed="rId3">
            <a:alphaModFix/>
          </a:blip>
          <a:srcRect/>
          <a:stretch/>
        </p:blipFill>
        <p:spPr>
          <a:xfrm>
            <a:off x="662378" y="1825625"/>
            <a:ext cx="7593900" cy="4351200"/>
          </a:xfrm>
          <a:prstGeom prst="rect">
            <a:avLst/>
          </a:prstGeom>
          <a:noFill/>
          <a:ln>
            <a:noFill/>
          </a:ln>
        </p:spPr>
      </p:pic>
      <p:sp>
        <p:nvSpPr>
          <p:cNvPr id="1316" name="Google Shape;1316;p185"/>
          <p:cNvSpPr txBox="1"/>
          <p:nvPr/>
        </p:nvSpPr>
        <p:spPr>
          <a:xfrm>
            <a:off x="887875" y="4616975"/>
            <a:ext cx="41655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Achieve the Core: Coherence Map</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186"/>
          <p:cNvSpPr txBox="1">
            <a:spLocks noGrp="1"/>
          </p:cNvSpPr>
          <p:nvPr>
            <p:ph type="title"/>
          </p:nvPr>
        </p:nvSpPr>
        <p:spPr>
          <a:xfrm>
            <a:off x="943425" y="549950"/>
            <a:ext cx="70758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Font typeface="Calibri"/>
              <a:buNone/>
            </a:pPr>
            <a:br>
              <a:rPr lang="en-US" sz="2400" b="1"/>
            </a:br>
            <a:r>
              <a:rPr lang="en-US" sz="2400" b="1"/>
              <a:t>Grade 4- Multiply a whole number of up to four digits by a one-digit whole number, and multiply two two-digit numbers, using strategies based on place value and the properties of operations (4.NBT.B.5)</a:t>
            </a:r>
            <a:br>
              <a:rPr lang="en-US" sz="2800" b="1"/>
            </a:br>
            <a:endParaRPr sz="2800" b="1"/>
          </a:p>
        </p:txBody>
      </p:sp>
      <p:sp>
        <p:nvSpPr>
          <p:cNvPr id="1323" name="Google Shape;1323;p186"/>
          <p:cNvSpPr txBox="1">
            <a:spLocks noGrp="1"/>
          </p:cNvSpPr>
          <p:nvPr>
            <p:ph type="body" idx="1"/>
          </p:nvPr>
        </p:nvSpPr>
        <p:spPr>
          <a:xfrm>
            <a:off x="786175" y="2193200"/>
            <a:ext cx="35319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sz="2400"/>
          </a:p>
          <a:p>
            <a:pPr marL="228600" lvl="0" indent="-203200" algn="l" rtl="0">
              <a:lnSpc>
                <a:spcPct val="90000"/>
              </a:lnSpc>
              <a:spcBef>
                <a:spcPts val="1000"/>
              </a:spcBef>
              <a:spcAft>
                <a:spcPts val="0"/>
              </a:spcAft>
              <a:buClr>
                <a:schemeClr val="dk1"/>
              </a:buClr>
              <a:buSzPts val="2400"/>
              <a:buChar char="•"/>
            </a:pPr>
            <a:r>
              <a:rPr lang="en-US" sz="2400"/>
              <a:t>Instruction focuses on the standard algorithm</a:t>
            </a:r>
            <a:endParaRPr sz="2400"/>
          </a:p>
          <a:p>
            <a:pPr marL="228600" lvl="0" indent="-203200" algn="l" rtl="0">
              <a:lnSpc>
                <a:spcPct val="90000"/>
              </a:lnSpc>
              <a:spcBef>
                <a:spcPts val="1000"/>
              </a:spcBef>
              <a:spcAft>
                <a:spcPts val="0"/>
              </a:spcAft>
              <a:buClr>
                <a:schemeClr val="dk1"/>
              </a:buClr>
              <a:buSzPts val="2400"/>
              <a:buChar char="•"/>
            </a:pPr>
            <a:r>
              <a:rPr lang="en-US" sz="2400"/>
              <a:t>Connections to place value are not made</a:t>
            </a:r>
            <a:endParaRPr sz="2400"/>
          </a:p>
        </p:txBody>
      </p:sp>
      <p:pic>
        <p:nvPicPr>
          <p:cNvPr id="1324" name="Google Shape;1324;p186"/>
          <p:cNvPicPr preferRelativeResize="0"/>
          <p:nvPr/>
        </p:nvPicPr>
        <p:blipFill>
          <a:blip r:embed="rId3">
            <a:alphaModFix/>
          </a:blip>
          <a:stretch>
            <a:fillRect/>
          </a:stretch>
        </p:blipFill>
        <p:spPr>
          <a:xfrm>
            <a:off x="4606475" y="2350700"/>
            <a:ext cx="3301213" cy="4036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187"/>
          <p:cNvSpPr txBox="1">
            <a:spLocks noGrp="1"/>
          </p:cNvSpPr>
          <p:nvPr>
            <p:ph type="title"/>
          </p:nvPr>
        </p:nvSpPr>
        <p:spPr>
          <a:xfrm>
            <a:off x="979725" y="2510625"/>
            <a:ext cx="2315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i="1"/>
              <a:t>… </a:t>
            </a:r>
            <a:r>
              <a:rPr lang="en-US" sz="2200" i="1">
                <a:latin typeface="Lucida Sans"/>
                <a:ea typeface="Lucida Sans"/>
                <a:cs typeface="Lucida Sans"/>
                <a:sym typeface="Lucida Sans"/>
              </a:rPr>
              <a:t>using strategies based on place value and the properties of operations. Illustrate and explain by using equations, rectangular arrays, and/or area models.</a:t>
            </a:r>
            <a:endParaRPr sz="2200">
              <a:latin typeface="Lucida Sans"/>
              <a:ea typeface="Lucida Sans"/>
              <a:cs typeface="Lucida Sans"/>
              <a:sym typeface="Lucida Sans"/>
            </a:endParaRPr>
          </a:p>
        </p:txBody>
      </p:sp>
      <p:sp>
        <p:nvSpPr>
          <p:cNvPr id="1331" name="Google Shape;1331;p187"/>
          <p:cNvSpPr txBox="1"/>
          <p:nvPr/>
        </p:nvSpPr>
        <p:spPr>
          <a:xfrm>
            <a:off x="3785800" y="4692975"/>
            <a:ext cx="4531500" cy="532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Model from the Progressions Document</a:t>
            </a:r>
            <a:endParaRPr/>
          </a:p>
        </p:txBody>
      </p:sp>
      <p:pic>
        <p:nvPicPr>
          <p:cNvPr id="1332" name="Google Shape;1332;p187"/>
          <p:cNvPicPr preferRelativeResize="0"/>
          <p:nvPr/>
        </p:nvPicPr>
        <p:blipFill>
          <a:blip r:embed="rId3">
            <a:alphaModFix/>
          </a:blip>
          <a:stretch>
            <a:fillRect/>
          </a:stretch>
        </p:blipFill>
        <p:spPr>
          <a:xfrm>
            <a:off x="3504675" y="1802988"/>
            <a:ext cx="4619000" cy="2740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p188"/>
          <p:cNvSpPr txBox="1">
            <a:spLocks noGrp="1"/>
          </p:cNvSpPr>
          <p:nvPr>
            <p:ph type="title"/>
          </p:nvPr>
        </p:nvSpPr>
        <p:spPr>
          <a:xfrm>
            <a:off x="1161150" y="365125"/>
            <a:ext cx="68460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59"/>
              <a:buFont typeface="Calibri"/>
              <a:buNone/>
            </a:pPr>
            <a:br>
              <a:rPr lang="en-US" sz="3959"/>
            </a:br>
            <a:br>
              <a:rPr lang="en-US" sz="3959"/>
            </a:br>
            <a:br>
              <a:rPr lang="en-US" sz="3959"/>
            </a:br>
            <a:br>
              <a:rPr lang="en-US" sz="3959"/>
            </a:br>
            <a:r>
              <a:rPr lang="en-US" sz="2400" b="1">
                <a:latin typeface="Lucida Sans"/>
                <a:ea typeface="Lucida Sans"/>
                <a:cs typeface="Lucida Sans"/>
                <a:sym typeface="Lucida Sans"/>
              </a:rPr>
              <a:t>Grade 5- Apply and extend previous understandings of multiplication to multiply a fraction or whole number by a fraction. 5.NF.B.4</a:t>
            </a:r>
            <a:br>
              <a:rPr lang="en-US" sz="2400" b="1">
                <a:latin typeface="Lucida Sans"/>
                <a:ea typeface="Lucida Sans"/>
                <a:cs typeface="Lucida Sans"/>
                <a:sym typeface="Lucida Sans"/>
              </a:rPr>
            </a:br>
            <a:br>
              <a:rPr lang="en-US" sz="3240" b="0"/>
            </a:br>
            <a:br>
              <a:rPr lang="en-US" sz="3959"/>
            </a:br>
            <a:endParaRPr sz="3959"/>
          </a:p>
        </p:txBody>
      </p:sp>
      <p:sp>
        <p:nvSpPr>
          <p:cNvPr id="1339" name="Google Shape;1339;p188"/>
          <p:cNvSpPr txBox="1">
            <a:spLocks noGrp="1"/>
          </p:cNvSpPr>
          <p:nvPr>
            <p:ph type="body" idx="1"/>
          </p:nvPr>
        </p:nvSpPr>
        <p:spPr>
          <a:xfrm>
            <a:off x="1318375" y="2382750"/>
            <a:ext cx="3698700" cy="355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800"/>
              <a:buNone/>
            </a:pPr>
            <a:r>
              <a:rPr lang="en-US" sz="2300" i="1">
                <a:latin typeface="Lucida Sans"/>
                <a:ea typeface="Lucida Sans"/>
                <a:cs typeface="Lucida Sans"/>
                <a:sym typeface="Lucida Sans"/>
              </a:rPr>
              <a:t>Steps in a procedure:</a:t>
            </a:r>
            <a:endParaRPr sz="2300">
              <a:latin typeface="Lucida Sans"/>
              <a:ea typeface="Lucida Sans"/>
              <a:cs typeface="Lucida Sans"/>
              <a:sym typeface="Lucida Sans"/>
            </a:endParaRPr>
          </a:p>
          <a:p>
            <a:pPr marL="228600" lvl="0" indent="-196850" algn="l" rtl="0">
              <a:lnSpc>
                <a:spcPct val="90000"/>
              </a:lnSpc>
              <a:spcBef>
                <a:spcPts val="1000"/>
              </a:spcBef>
              <a:spcAft>
                <a:spcPts val="0"/>
              </a:spcAft>
              <a:buClr>
                <a:schemeClr val="dk1"/>
              </a:buClr>
              <a:buSzPts val="2300"/>
              <a:buFont typeface="Lucida Sans"/>
              <a:buChar char="•"/>
            </a:pPr>
            <a:r>
              <a:rPr lang="en-US" sz="2300" i="1">
                <a:latin typeface="Lucida Sans"/>
                <a:ea typeface="Lucida Sans"/>
                <a:cs typeface="Lucida Sans"/>
                <a:sym typeface="Lucida Sans"/>
              </a:rPr>
              <a:t>Multiply the numerators of the fractions.</a:t>
            </a:r>
            <a:endParaRPr sz="2300">
              <a:latin typeface="Lucida Sans"/>
              <a:ea typeface="Lucida Sans"/>
              <a:cs typeface="Lucida Sans"/>
              <a:sym typeface="Lucida Sans"/>
            </a:endParaRPr>
          </a:p>
          <a:p>
            <a:pPr marL="228600" lvl="0" indent="-196850" algn="l" rtl="0">
              <a:lnSpc>
                <a:spcPct val="90000"/>
              </a:lnSpc>
              <a:spcBef>
                <a:spcPts val="1000"/>
              </a:spcBef>
              <a:spcAft>
                <a:spcPts val="0"/>
              </a:spcAft>
              <a:buClr>
                <a:schemeClr val="dk1"/>
              </a:buClr>
              <a:buSzPts val="2300"/>
              <a:buFont typeface="Lucida Sans"/>
              <a:buChar char="•"/>
            </a:pPr>
            <a:r>
              <a:rPr lang="en-US" sz="2300" i="1">
                <a:latin typeface="Lucida Sans"/>
                <a:ea typeface="Lucida Sans"/>
                <a:cs typeface="Lucida Sans"/>
                <a:sym typeface="Lucida Sans"/>
              </a:rPr>
              <a:t>Multiply the denominators of the fractions.</a:t>
            </a:r>
            <a:endParaRPr sz="2300">
              <a:latin typeface="Lucida Sans"/>
              <a:ea typeface="Lucida Sans"/>
              <a:cs typeface="Lucida Sans"/>
              <a:sym typeface="Lucida Sans"/>
            </a:endParaRPr>
          </a:p>
          <a:p>
            <a:pPr marL="228600" lvl="0" indent="-196850" algn="l" rtl="0">
              <a:lnSpc>
                <a:spcPct val="90000"/>
              </a:lnSpc>
              <a:spcBef>
                <a:spcPts val="1000"/>
              </a:spcBef>
              <a:spcAft>
                <a:spcPts val="0"/>
              </a:spcAft>
              <a:buClr>
                <a:schemeClr val="dk1"/>
              </a:buClr>
              <a:buSzPts val="2300"/>
              <a:buFont typeface="Lucida Sans"/>
              <a:buChar char="•"/>
            </a:pPr>
            <a:r>
              <a:rPr lang="en-US" sz="2300" i="1">
                <a:latin typeface="Lucida Sans"/>
                <a:ea typeface="Lucida Sans"/>
                <a:cs typeface="Lucida Sans"/>
                <a:sym typeface="Lucida Sans"/>
              </a:rPr>
              <a:t>Simplify your answer if necessary</a:t>
            </a:r>
            <a:endParaRPr sz="2300">
              <a:latin typeface="Lucida Sans"/>
              <a:ea typeface="Lucida Sans"/>
              <a:cs typeface="Lucida Sans"/>
              <a:sym typeface="Lucida Sans"/>
            </a:endParaRPr>
          </a:p>
          <a:p>
            <a:pPr marL="228600" lvl="0" indent="-50800" algn="l" rtl="0">
              <a:lnSpc>
                <a:spcPct val="90000"/>
              </a:lnSpc>
              <a:spcBef>
                <a:spcPts val="1000"/>
              </a:spcBef>
              <a:spcAft>
                <a:spcPts val="0"/>
              </a:spcAft>
              <a:buClr>
                <a:schemeClr val="dk1"/>
              </a:buClr>
              <a:buSzPts val="2800"/>
              <a:buNone/>
            </a:pPr>
            <a:endParaRPr sz="2400">
              <a:latin typeface="Lucida Sans"/>
              <a:ea typeface="Lucida Sans"/>
              <a:cs typeface="Lucida Sans"/>
              <a:sym typeface="Lucida Sans"/>
            </a:endParaRPr>
          </a:p>
        </p:txBody>
      </p:sp>
      <p:pic>
        <p:nvPicPr>
          <p:cNvPr id="1340" name="Google Shape;1340;p188"/>
          <p:cNvPicPr preferRelativeResize="0"/>
          <p:nvPr/>
        </p:nvPicPr>
        <p:blipFill rotWithShape="1">
          <a:blip r:embed="rId3">
            <a:alphaModFix/>
          </a:blip>
          <a:srcRect/>
          <a:stretch/>
        </p:blipFill>
        <p:spPr>
          <a:xfrm>
            <a:off x="5017073" y="3463401"/>
            <a:ext cx="3112194" cy="99417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189"/>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Font typeface="Calibri"/>
              <a:buNone/>
            </a:pPr>
            <a:r>
              <a:rPr lang="en-US" sz="2800"/>
              <a:t>When I see a problem like ½ x ¾ I say to myself what is ½ of ¾? </a:t>
            </a:r>
            <a:endParaRPr/>
          </a:p>
        </p:txBody>
      </p:sp>
      <p:sp>
        <p:nvSpPr>
          <p:cNvPr id="1347" name="Google Shape;1347;p189" descr="https://docs.google.com/a/instructionpartners.org/drawings/d/sUmxcal6Z6MTtNHLfKrU3Jg/image?w=116&amp;h=114&amp;rev=1&amp;ac=1&amp;parent=1uxEJTww2L7vL_0dttgxmhmsGuYIEkLNaJVTaTmeI6b0"/>
          <p:cNvSpPr/>
          <p:nvPr/>
        </p:nvSpPr>
        <p:spPr>
          <a:xfrm>
            <a:off x="4019550" y="2705100"/>
            <a:ext cx="1104900" cy="144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48" name="Google Shape;1348;p189" descr="https://lh3.googleusercontent.com/y_cfKCoBW0N3iRhH2Xe4ZVY9DnBSmQfseyK3XhApPoVfShB_YzBLOtp2h__qFZLFuseSSiqzfacfYx1obC0m_GJrgH3MftvU7-WuF6AHwpAXGjrF85Q-YQyGG2U0KE7YUe4uVItLB2osP9dSFw"/>
          <p:cNvPicPr preferRelativeResize="0"/>
          <p:nvPr/>
        </p:nvPicPr>
        <p:blipFill rotWithShape="1">
          <a:blip r:embed="rId3">
            <a:alphaModFix/>
          </a:blip>
          <a:srcRect/>
          <a:stretch/>
        </p:blipFill>
        <p:spPr>
          <a:xfrm>
            <a:off x="2409526" y="1868473"/>
            <a:ext cx="2110175" cy="1969500"/>
          </a:xfrm>
          <a:prstGeom prst="rect">
            <a:avLst/>
          </a:prstGeom>
          <a:noFill/>
          <a:ln>
            <a:noFill/>
          </a:ln>
        </p:spPr>
      </p:pic>
      <p:pic>
        <p:nvPicPr>
          <p:cNvPr id="1349" name="Google Shape;1349;p189" descr="https://lh3.googleusercontent.com/ErqtEluNvpx_6X__xXasux6BnGbO02MXw7ZhZo7CcdKS53_hNsFsozu1ZV_vJkha6VCPU6rb2nrzPybmWGs8g6BQr_agpYx_JBvIdd13lmTgKeIOO6IUNoVaUHSm6phzQVnsM6hmZGvH4qnhLA"/>
          <p:cNvPicPr preferRelativeResize="0"/>
          <p:nvPr/>
        </p:nvPicPr>
        <p:blipFill rotWithShape="1">
          <a:blip r:embed="rId4">
            <a:alphaModFix/>
          </a:blip>
          <a:srcRect/>
          <a:stretch/>
        </p:blipFill>
        <p:spPr>
          <a:xfrm>
            <a:off x="2409525" y="4015588"/>
            <a:ext cx="1896375" cy="2034271"/>
          </a:xfrm>
          <a:prstGeom prst="rect">
            <a:avLst/>
          </a:prstGeom>
          <a:noFill/>
          <a:ln>
            <a:noFill/>
          </a:ln>
        </p:spPr>
      </p:pic>
      <p:pic>
        <p:nvPicPr>
          <p:cNvPr id="1350" name="Google Shape;1350;p189"/>
          <p:cNvPicPr preferRelativeResize="0"/>
          <p:nvPr/>
        </p:nvPicPr>
        <p:blipFill>
          <a:blip r:embed="rId5">
            <a:alphaModFix/>
          </a:blip>
          <a:stretch>
            <a:fillRect/>
          </a:stretch>
        </p:blipFill>
        <p:spPr>
          <a:xfrm>
            <a:off x="4838100" y="1944549"/>
            <a:ext cx="1896375" cy="1770873"/>
          </a:xfrm>
          <a:prstGeom prst="rect">
            <a:avLst/>
          </a:prstGeom>
          <a:noFill/>
          <a:ln>
            <a:noFill/>
          </a:ln>
        </p:spPr>
      </p:pic>
      <p:pic>
        <p:nvPicPr>
          <p:cNvPr id="1351" name="Google Shape;1351;p189"/>
          <p:cNvPicPr preferRelativeResize="0"/>
          <p:nvPr/>
        </p:nvPicPr>
        <p:blipFill>
          <a:blip r:embed="rId6">
            <a:alphaModFix/>
          </a:blip>
          <a:stretch>
            <a:fillRect/>
          </a:stretch>
        </p:blipFill>
        <p:spPr>
          <a:xfrm>
            <a:off x="4838100" y="4135192"/>
            <a:ext cx="1896375" cy="179505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190"/>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4000"/>
              <a:buNone/>
            </a:pPr>
            <a:r>
              <a:rPr lang="en-US" sz="4000">
                <a:latin typeface="Lucida Sans"/>
                <a:ea typeface="Lucida Sans"/>
                <a:cs typeface="Lucida Sans"/>
                <a:sym typeface="Lucida Sans"/>
              </a:rPr>
              <a:t>Now that we know better, </a:t>
            </a:r>
            <a:r>
              <a:rPr lang="en-US" sz="4000" i="1">
                <a:latin typeface="Lucida Sans"/>
                <a:ea typeface="Lucida Sans"/>
                <a:cs typeface="Lucida Sans"/>
                <a:sym typeface="Lucida Sans"/>
              </a:rPr>
              <a:t>we will do better.</a:t>
            </a:r>
            <a:endParaRPr>
              <a:latin typeface="Lucida Sans"/>
              <a:ea typeface="Lucida Sans"/>
              <a:cs typeface="Lucida Sans"/>
              <a:sym typeface="Lucid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17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a:p>
        </p:txBody>
      </p:sp>
      <p:sp>
        <p:nvSpPr>
          <p:cNvPr id="1212" name="Google Shape;1212;p173"/>
          <p:cNvSpPr txBox="1">
            <a:spLocks noGrp="1"/>
          </p:cNvSpPr>
          <p:nvPr>
            <p:ph type="body" idx="1"/>
          </p:nvPr>
        </p:nvSpPr>
        <p:spPr>
          <a:xfrm>
            <a:off x="457200" y="1600200"/>
            <a:ext cx="4933800" cy="2376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0" i="0" u="none" strike="noStrike" cap="none" dirty="0">
                <a:solidFill>
                  <a:srgbClr val="595959"/>
                </a:solidFill>
                <a:latin typeface="Lucida Sans"/>
                <a:ea typeface="Lucida Sans"/>
                <a:cs typeface="Lucida Sans"/>
                <a:sym typeface="Lucida Sans"/>
              </a:rPr>
              <a:t>Your host</a:t>
            </a:r>
            <a:r>
              <a:rPr lang="en-US" dirty="0"/>
              <a:t>:</a:t>
            </a:r>
            <a:endParaRPr dirty="0"/>
          </a:p>
          <a:p>
            <a:pPr marL="0" marR="0" lvl="0" indent="0" algn="l" rtl="0">
              <a:lnSpc>
                <a:spcPct val="80000"/>
              </a:lnSpc>
              <a:spcBef>
                <a:spcPts val="0"/>
              </a:spcBef>
              <a:spcAft>
                <a:spcPts val="0"/>
              </a:spcAft>
              <a:buNone/>
            </a:pPr>
            <a:endParaRPr lang="en-US" dirty="0"/>
          </a:p>
          <a:p>
            <a:pPr marL="0" marR="0" lvl="0" indent="0" algn="l" rtl="0">
              <a:lnSpc>
                <a:spcPct val="80000"/>
              </a:lnSpc>
              <a:spcBef>
                <a:spcPts val="0"/>
              </a:spcBef>
              <a:spcAft>
                <a:spcPts val="0"/>
              </a:spcAft>
              <a:buNone/>
            </a:pPr>
            <a:r>
              <a:rPr lang="en-US" dirty="0"/>
              <a:t>Susan Hitt</a:t>
            </a:r>
            <a:endParaRPr dirty="0"/>
          </a:p>
          <a:p>
            <a:pPr marL="0" marR="0" lvl="0" indent="0" algn="l" rtl="0">
              <a:lnSpc>
                <a:spcPct val="80000"/>
              </a:lnSpc>
              <a:spcBef>
                <a:spcPts val="0"/>
              </a:spcBef>
              <a:spcAft>
                <a:spcPts val="0"/>
              </a:spcAft>
              <a:buNone/>
            </a:pPr>
            <a:r>
              <a:rPr lang="en-US" sz="1400" dirty="0"/>
              <a:t>Digital Content Associate,</a:t>
            </a:r>
          </a:p>
          <a:p>
            <a:pPr marL="0" marR="0" lvl="0" indent="0" algn="l" rtl="0">
              <a:lnSpc>
                <a:spcPct val="80000"/>
              </a:lnSpc>
              <a:spcBef>
                <a:spcPts val="0"/>
              </a:spcBef>
              <a:spcAft>
                <a:spcPts val="0"/>
              </a:spcAft>
              <a:buNone/>
            </a:pPr>
            <a:r>
              <a:rPr lang="en-US" sz="1400" dirty="0"/>
              <a:t>Student Achievement Partners</a:t>
            </a:r>
            <a:endParaRPr sz="1400" dirty="0"/>
          </a:p>
          <a:p>
            <a:pPr marL="457200" marR="0" lvl="0" indent="0" algn="l" rtl="0">
              <a:lnSpc>
                <a:spcPct val="80000"/>
              </a:lnSpc>
              <a:spcBef>
                <a:spcPts val="0"/>
              </a:spcBef>
              <a:spcAft>
                <a:spcPts val="0"/>
              </a:spcAft>
              <a:buNone/>
            </a:pPr>
            <a:endParaRPr dirty="0"/>
          </a:p>
          <a:p>
            <a:pPr marL="0" marR="0" lvl="0" indent="0" algn="l" rtl="0">
              <a:lnSpc>
                <a:spcPct val="80000"/>
              </a:lnSpc>
              <a:spcBef>
                <a:spcPts val="0"/>
              </a:spcBef>
              <a:spcAft>
                <a:spcPts val="0"/>
              </a:spcAft>
              <a:buNone/>
            </a:pPr>
            <a:endParaRPr dirty="0"/>
          </a:p>
          <a:p>
            <a:pPr marL="0" marR="0" lvl="0" indent="0" algn="l" rtl="0">
              <a:lnSpc>
                <a:spcPct val="80000"/>
              </a:lnSpc>
              <a:spcBef>
                <a:spcPts val="0"/>
              </a:spcBef>
              <a:spcAft>
                <a:spcPts val="0"/>
              </a:spcAft>
              <a:buClr>
                <a:srgbClr val="595959"/>
              </a:buClr>
              <a:buSzPts val="550"/>
              <a:buFont typeface="Arial"/>
              <a:buNone/>
            </a:pPr>
            <a:r>
              <a:rPr lang="en-US" sz="2200" b="0" i="0" u="none" strike="noStrike" cap="none" dirty="0">
                <a:solidFill>
                  <a:srgbClr val="595959"/>
                </a:solidFill>
                <a:latin typeface="Lucida Sans"/>
                <a:ea typeface="Lucida Sans"/>
                <a:cs typeface="Lucida Sans"/>
                <a:sym typeface="Lucida Sans"/>
              </a:rPr>
              <a:t>This Month’s Guests - </a:t>
            </a:r>
            <a:endParaRPr sz="2200" b="0" i="0" u="none" strike="noStrike" cap="none" dirty="0">
              <a:solidFill>
                <a:srgbClr val="595959"/>
              </a:solidFill>
              <a:latin typeface="Lucida Sans"/>
              <a:ea typeface="Lucida Sans"/>
              <a:cs typeface="Lucida Sans"/>
              <a:sym typeface="Lucida Sans"/>
            </a:endParaRPr>
          </a:p>
          <a:p>
            <a:pPr marL="0" marR="0" lvl="0" indent="0" algn="l" rtl="0">
              <a:lnSpc>
                <a:spcPct val="80000"/>
              </a:lnSpc>
              <a:spcBef>
                <a:spcPts val="0"/>
              </a:spcBef>
              <a:spcAft>
                <a:spcPts val="0"/>
              </a:spcAft>
              <a:buNone/>
            </a:pPr>
            <a:endParaRPr dirty="0"/>
          </a:p>
          <a:p>
            <a:pPr marL="742950" marR="0" lvl="1" indent="-171450" algn="l" rtl="0">
              <a:lnSpc>
                <a:spcPct val="80000"/>
              </a:lnSpc>
              <a:spcBef>
                <a:spcPts val="370"/>
              </a:spcBef>
              <a:spcAft>
                <a:spcPts val="0"/>
              </a:spcAft>
              <a:buClr>
                <a:srgbClr val="3F3F39"/>
              </a:buClr>
              <a:buSzPts val="463"/>
              <a:buFont typeface="Arial"/>
              <a:buNone/>
            </a:pPr>
            <a:endParaRPr sz="1850" b="0" i="0" u="none" strike="noStrike" cap="none" dirty="0">
              <a:solidFill>
                <a:srgbClr val="3F3F39"/>
              </a:solidFill>
              <a:latin typeface="Lucida Sans"/>
              <a:ea typeface="Lucida Sans"/>
              <a:cs typeface="Lucida Sans"/>
              <a:sym typeface="Lucida Sans"/>
            </a:endParaRPr>
          </a:p>
        </p:txBody>
      </p:sp>
      <p:pic>
        <p:nvPicPr>
          <p:cNvPr id="1213" name="Google Shape;1213;p173"/>
          <p:cNvPicPr preferRelativeResize="0"/>
          <p:nvPr/>
        </p:nvPicPr>
        <p:blipFill rotWithShape="1">
          <a:blip r:embed="rId3">
            <a:alphaModFix/>
          </a:blip>
          <a:srcRect l="28616" r="18388"/>
          <a:stretch/>
        </p:blipFill>
        <p:spPr>
          <a:xfrm>
            <a:off x="6116175" y="1315233"/>
            <a:ext cx="1787748" cy="1747593"/>
          </a:xfrm>
          <a:prstGeom prst="rect">
            <a:avLst/>
          </a:prstGeom>
          <a:noFill/>
          <a:ln>
            <a:noFill/>
          </a:ln>
        </p:spPr>
      </p:pic>
      <p:sp>
        <p:nvSpPr>
          <p:cNvPr id="1214" name="Google Shape;1214;p173"/>
          <p:cNvSpPr txBox="1"/>
          <p:nvPr/>
        </p:nvSpPr>
        <p:spPr>
          <a:xfrm>
            <a:off x="25" y="3976800"/>
            <a:ext cx="9144000" cy="88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latin typeface="Lucida Sans"/>
                <a:ea typeface="Lucida Sans"/>
                <a:cs typeface="Lucida Sans"/>
                <a:sym typeface="Lucida Sans"/>
              </a:rPr>
              <a:t>Rebecca Few	Astrid Emily Francis	</a:t>
            </a:r>
            <a:r>
              <a:rPr lang="en-US" sz="1800" dirty="0">
                <a:solidFill>
                  <a:schemeClr val="dk1"/>
                </a:solidFill>
                <a:latin typeface="Lucida Sans"/>
                <a:ea typeface="Lucida Sans"/>
                <a:cs typeface="Lucida Sans"/>
                <a:sym typeface="Lucida Sans"/>
              </a:rPr>
              <a:t>Celia Jimenez	</a:t>
            </a:r>
            <a:r>
              <a:rPr lang="en-US" sz="1800" dirty="0">
                <a:latin typeface="Lucida Sans"/>
                <a:ea typeface="Lucida Sans"/>
                <a:cs typeface="Lucida Sans"/>
                <a:sym typeface="Lucida Sans"/>
              </a:rPr>
              <a:t>Kenny McKee</a:t>
            </a:r>
            <a:endParaRPr sz="1800" dirty="0">
              <a:latin typeface="Lucida Sans"/>
              <a:ea typeface="Lucida Sans"/>
              <a:cs typeface="Lucida Sans"/>
              <a:sym typeface="Lucida Sans"/>
            </a:endParaRPr>
          </a:p>
        </p:txBody>
      </p:sp>
      <p:pic>
        <p:nvPicPr>
          <p:cNvPr id="1215" name="Google Shape;1215;p173"/>
          <p:cNvPicPr preferRelativeResize="0"/>
          <p:nvPr/>
        </p:nvPicPr>
        <p:blipFill rotWithShape="1">
          <a:blip r:embed="rId4">
            <a:alphaModFix/>
          </a:blip>
          <a:srcRect l="30910"/>
          <a:stretch/>
        </p:blipFill>
        <p:spPr>
          <a:xfrm>
            <a:off x="729925" y="4744101"/>
            <a:ext cx="1325625" cy="1279775"/>
          </a:xfrm>
          <a:prstGeom prst="rect">
            <a:avLst/>
          </a:prstGeom>
          <a:noFill/>
          <a:ln>
            <a:noFill/>
          </a:ln>
        </p:spPr>
      </p:pic>
      <p:pic>
        <p:nvPicPr>
          <p:cNvPr id="1216" name="Google Shape;1216;p173"/>
          <p:cNvPicPr preferRelativeResize="0"/>
          <p:nvPr/>
        </p:nvPicPr>
        <p:blipFill>
          <a:blip r:embed="rId5">
            <a:alphaModFix/>
          </a:blip>
          <a:stretch>
            <a:fillRect/>
          </a:stretch>
        </p:blipFill>
        <p:spPr>
          <a:xfrm>
            <a:off x="5442304" y="4623216"/>
            <a:ext cx="1096962" cy="1462624"/>
          </a:xfrm>
          <a:prstGeom prst="rect">
            <a:avLst/>
          </a:prstGeom>
          <a:noFill/>
          <a:ln>
            <a:noFill/>
          </a:ln>
        </p:spPr>
      </p:pic>
      <p:pic>
        <p:nvPicPr>
          <p:cNvPr id="1217" name="Google Shape;1217;p173"/>
          <p:cNvPicPr preferRelativeResize="0"/>
          <p:nvPr/>
        </p:nvPicPr>
        <p:blipFill rotWithShape="1">
          <a:blip r:embed="rId6">
            <a:alphaModFix/>
          </a:blip>
          <a:srcRect l="22926" r="12979"/>
          <a:stretch/>
        </p:blipFill>
        <p:spPr>
          <a:xfrm>
            <a:off x="2785450" y="4584043"/>
            <a:ext cx="1453350" cy="1512762"/>
          </a:xfrm>
          <a:prstGeom prst="rect">
            <a:avLst/>
          </a:prstGeom>
          <a:noFill/>
          <a:ln>
            <a:noFill/>
          </a:ln>
        </p:spPr>
      </p:pic>
      <p:pic>
        <p:nvPicPr>
          <p:cNvPr id="1218" name="Google Shape;1218;p173"/>
          <p:cNvPicPr preferRelativeResize="0"/>
          <p:nvPr/>
        </p:nvPicPr>
        <p:blipFill rotWithShape="1">
          <a:blip r:embed="rId7">
            <a:alphaModFix/>
          </a:blip>
          <a:srcRect l="19625" t="18096" r="29410" b="47250"/>
          <a:stretch/>
        </p:blipFill>
        <p:spPr>
          <a:xfrm>
            <a:off x="7024225" y="4474019"/>
            <a:ext cx="1593097" cy="1622786"/>
          </a:xfrm>
          <a:prstGeom prst="rect">
            <a:avLst/>
          </a:prstGeom>
          <a:noFill/>
          <a:ln>
            <a:noFill/>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191"/>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700"/>
              <a:buFont typeface="Allerta"/>
              <a:buNone/>
            </a:pPr>
            <a:r>
              <a:rPr lang="en-US">
                <a:latin typeface="Lucida Sans"/>
                <a:ea typeface="Lucida Sans"/>
                <a:cs typeface="Lucida Sans"/>
                <a:sym typeface="Lucida Sans"/>
              </a:rPr>
              <a:t>How confident are you understanding the term Compelling Comprehensible Input? </a:t>
            </a:r>
            <a:endParaRPr>
              <a:latin typeface="Lucida Sans"/>
              <a:ea typeface="Lucida Sans"/>
              <a:cs typeface="Lucida Sans"/>
              <a:sym typeface="Lucida Sans"/>
            </a:endParaRPr>
          </a:p>
          <a:p>
            <a:pPr marL="0" lvl="0" indent="0" algn="l" rtl="0">
              <a:spcBef>
                <a:spcPts val="0"/>
              </a:spcBef>
              <a:spcAft>
                <a:spcPts val="0"/>
              </a:spcAft>
              <a:buClr>
                <a:schemeClr val="lt1"/>
              </a:buClr>
              <a:buSzPts val="700"/>
              <a:buFont typeface="Allerta"/>
              <a:buNone/>
            </a:pPr>
            <a:endParaRPr>
              <a:latin typeface="Lucida Sans"/>
              <a:ea typeface="Lucida Sans"/>
              <a:cs typeface="Lucida Sans"/>
              <a:sym typeface="Lucida Sans"/>
            </a:endParaRPr>
          </a:p>
          <a:p>
            <a:pPr marL="0" lvl="0" indent="0" algn="l" rtl="0">
              <a:spcBef>
                <a:spcPts val="0"/>
              </a:spcBef>
              <a:spcAft>
                <a:spcPts val="0"/>
              </a:spcAft>
              <a:buClr>
                <a:schemeClr val="lt1"/>
              </a:buClr>
              <a:buSzPts val="700"/>
              <a:buFont typeface="Allerta"/>
              <a:buNone/>
            </a:pPr>
            <a:r>
              <a:rPr lang="en-US">
                <a:latin typeface="Lucida Sans"/>
                <a:ea typeface="Lucida Sans"/>
                <a:cs typeface="Lucida Sans"/>
                <a:sym typeface="Lucida Sans"/>
              </a:rPr>
              <a:t>A: Very confident</a:t>
            </a:r>
            <a:endParaRPr>
              <a:latin typeface="Lucida Sans"/>
              <a:ea typeface="Lucida Sans"/>
              <a:cs typeface="Lucida Sans"/>
              <a:sym typeface="Lucida Sans"/>
            </a:endParaRPr>
          </a:p>
          <a:p>
            <a:pPr marL="0" lvl="0" indent="0" algn="l" rtl="0">
              <a:spcBef>
                <a:spcPts val="0"/>
              </a:spcBef>
              <a:spcAft>
                <a:spcPts val="0"/>
              </a:spcAft>
              <a:buClr>
                <a:schemeClr val="lt1"/>
              </a:buClr>
              <a:buSzPts val="700"/>
              <a:buFont typeface="Allerta"/>
              <a:buNone/>
            </a:pPr>
            <a:r>
              <a:rPr lang="en-US">
                <a:latin typeface="Lucida Sans"/>
                <a:ea typeface="Lucida Sans"/>
                <a:cs typeface="Lucida Sans"/>
                <a:sym typeface="Lucida Sans"/>
              </a:rPr>
              <a:t>B: Fairly confident </a:t>
            </a:r>
            <a:endParaRPr>
              <a:latin typeface="Lucida Sans"/>
              <a:ea typeface="Lucida Sans"/>
              <a:cs typeface="Lucida Sans"/>
              <a:sym typeface="Lucida Sans"/>
            </a:endParaRPr>
          </a:p>
          <a:p>
            <a:pPr marL="0" lvl="0" indent="0" algn="l" rtl="0">
              <a:spcBef>
                <a:spcPts val="0"/>
              </a:spcBef>
              <a:spcAft>
                <a:spcPts val="0"/>
              </a:spcAft>
              <a:buClr>
                <a:schemeClr val="lt1"/>
              </a:buClr>
              <a:buSzPts val="700"/>
              <a:buFont typeface="Allerta"/>
              <a:buNone/>
            </a:pPr>
            <a:r>
              <a:rPr lang="en-US">
                <a:latin typeface="Lucida Sans"/>
                <a:ea typeface="Lucida Sans"/>
                <a:cs typeface="Lucida Sans"/>
                <a:sym typeface="Lucida Sans"/>
              </a:rPr>
              <a:t>C: Not particularly confident </a:t>
            </a:r>
            <a:endParaRPr>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D: I’m completely unfamiliar with the term</a:t>
            </a:r>
            <a:br>
              <a:rPr lang="en-US">
                <a:latin typeface="Lucida Sans"/>
                <a:ea typeface="Lucida Sans"/>
                <a:cs typeface="Lucida Sans"/>
                <a:sym typeface="Lucida Sans"/>
              </a:rPr>
            </a:br>
            <a:br>
              <a:rPr lang="en-US">
                <a:latin typeface="Lucida Sans"/>
                <a:ea typeface="Lucida Sans"/>
                <a:cs typeface="Lucida Sans"/>
                <a:sym typeface="Lucida Sans"/>
              </a:rPr>
            </a:b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Google Shape;1367;p192"/>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Astrid Emily Francis</a:t>
            </a:r>
            <a:endParaRPr/>
          </a:p>
          <a:p>
            <a:pPr marL="0" marR="0" lvl="0" indent="0" algn="l" rtl="0">
              <a:lnSpc>
                <a:spcPct val="100000"/>
              </a:lnSpc>
              <a:spcBef>
                <a:spcPts val="0"/>
              </a:spcBef>
              <a:spcAft>
                <a:spcPts val="0"/>
              </a:spcAft>
              <a:buClr>
                <a:schemeClr val="lt1"/>
              </a:buClr>
              <a:buSzPts val="2800"/>
              <a:buFont typeface="Allerta"/>
              <a:buNone/>
            </a:pPr>
            <a:r>
              <a:rPr lang="en-US" i="1"/>
              <a:t>HS ESL Teacher</a:t>
            </a:r>
            <a:endParaRPr i="1"/>
          </a:p>
          <a:p>
            <a:pPr marL="0" marR="0" lvl="0" indent="0" algn="l" rtl="0">
              <a:lnSpc>
                <a:spcPct val="100000"/>
              </a:lnSpc>
              <a:spcBef>
                <a:spcPts val="0"/>
              </a:spcBef>
              <a:spcAft>
                <a:spcPts val="0"/>
              </a:spcAft>
              <a:buClr>
                <a:schemeClr val="lt1"/>
              </a:buClr>
              <a:buSzPts val="2800"/>
              <a:buFont typeface="Allerta"/>
              <a:buNone/>
            </a:pPr>
            <a:r>
              <a:rPr lang="en-US" i="1"/>
              <a:t>Concord, North Carolina</a:t>
            </a:r>
            <a:endParaRPr i="1"/>
          </a:p>
        </p:txBody>
      </p:sp>
      <p:sp>
        <p:nvSpPr>
          <p:cNvPr id="1368" name="Google Shape;1368;p192"/>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369" name="Google Shape;1369;p192"/>
          <p:cNvPicPr preferRelativeResize="0"/>
          <p:nvPr/>
        </p:nvPicPr>
        <p:blipFill rotWithShape="1">
          <a:blip r:embed="rId3">
            <a:alphaModFix/>
          </a:blip>
          <a:srcRect l="22926" r="12979"/>
          <a:stretch/>
        </p:blipFill>
        <p:spPr>
          <a:xfrm>
            <a:off x="5472100" y="2263958"/>
            <a:ext cx="2375724" cy="24728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193"/>
          <p:cNvSpPr txBox="1"/>
          <p:nvPr/>
        </p:nvSpPr>
        <p:spPr>
          <a:xfrm>
            <a:off x="161550" y="4724125"/>
            <a:ext cx="8139000" cy="1479600"/>
          </a:xfrm>
          <a:prstGeom prst="rect">
            <a:avLst/>
          </a:prstGeom>
          <a:solidFill>
            <a:srgbClr val="4A86E8"/>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600">
                <a:solidFill>
                  <a:srgbClr val="FFFFFF"/>
                </a:solidFill>
                <a:latin typeface="Oswald"/>
                <a:ea typeface="Oswald"/>
                <a:cs typeface="Oswald"/>
                <a:sym typeface="Oswald"/>
              </a:rPr>
              <a:t>Supporting Young ELs with Writing</a:t>
            </a:r>
            <a:endParaRPr sz="3600">
              <a:solidFill>
                <a:srgbClr val="FFFFFF"/>
              </a:solidFill>
              <a:latin typeface="Oswald"/>
              <a:ea typeface="Oswald"/>
              <a:cs typeface="Oswald"/>
              <a:sym typeface="Oswald"/>
            </a:endParaRPr>
          </a:p>
        </p:txBody>
      </p:sp>
      <p:pic>
        <p:nvPicPr>
          <p:cNvPr id="1376" name="Google Shape;1376;p193"/>
          <p:cNvPicPr preferRelativeResize="0"/>
          <p:nvPr/>
        </p:nvPicPr>
        <p:blipFill>
          <a:blip r:embed="rId3">
            <a:alphaModFix/>
          </a:blip>
          <a:stretch>
            <a:fillRect/>
          </a:stretch>
        </p:blipFill>
        <p:spPr>
          <a:xfrm>
            <a:off x="91850" y="109350"/>
            <a:ext cx="5932302" cy="4449226"/>
          </a:xfrm>
          <a:prstGeom prst="rect">
            <a:avLst/>
          </a:prstGeom>
          <a:noFill/>
          <a:ln>
            <a:noFill/>
          </a:ln>
        </p:spPr>
      </p:pic>
      <p:pic>
        <p:nvPicPr>
          <p:cNvPr id="1377" name="Google Shape;1377;p193"/>
          <p:cNvPicPr preferRelativeResize="0"/>
          <p:nvPr/>
        </p:nvPicPr>
        <p:blipFill>
          <a:blip r:embed="rId4">
            <a:alphaModFix/>
          </a:blip>
          <a:stretch>
            <a:fillRect/>
          </a:stretch>
        </p:blipFill>
        <p:spPr>
          <a:xfrm>
            <a:off x="6270174" y="0"/>
            <a:ext cx="2873825" cy="2873825"/>
          </a:xfrm>
          <a:prstGeom prst="rect">
            <a:avLst/>
          </a:prstGeom>
          <a:noFill/>
          <a:ln>
            <a:noFill/>
          </a:ln>
        </p:spPr>
      </p:pic>
      <p:sp>
        <p:nvSpPr>
          <p:cNvPr id="1378" name="Google Shape;1378;p193"/>
          <p:cNvSpPr txBox="1"/>
          <p:nvPr/>
        </p:nvSpPr>
        <p:spPr>
          <a:xfrm>
            <a:off x="6270175" y="3570363"/>
            <a:ext cx="2766300" cy="988200"/>
          </a:xfrm>
          <a:prstGeom prst="rect">
            <a:avLst/>
          </a:prstGeom>
          <a:solidFill>
            <a:srgbClr val="93C47D"/>
          </a:solidFill>
          <a:ln w="9525"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latin typeface="Lobster"/>
                <a:ea typeface="Lobster"/>
                <a:cs typeface="Lobster"/>
                <a:sym typeface="Lobster"/>
              </a:rPr>
              <a:t>WriteReader app</a:t>
            </a:r>
            <a:endParaRPr sz="3000" b="1">
              <a:latin typeface="Droid Serif"/>
              <a:ea typeface="Droid Serif"/>
              <a:cs typeface="Droid Serif"/>
              <a:sym typeface="Droid Serif"/>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194"/>
          <p:cNvSpPr txBox="1">
            <a:spLocks noGrp="1"/>
          </p:cNvSpPr>
          <p:nvPr>
            <p:ph type="title"/>
          </p:nvPr>
        </p:nvSpPr>
        <p:spPr>
          <a:xfrm>
            <a:off x="304800" y="274625"/>
            <a:ext cx="5283900" cy="216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4800">
                <a:latin typeface="Lucida Sans"/>
                <a:ea typeface="Lucida Sans"/>
                <a:cs typeface="Lucida Sans"/>
                <a:sym typeface="Lucida Sans"/>
              </a:rPr>
              <a:t>Compelling Comprehensible Input</a:t>
            </a:r>
            <a:endParaRPr sz="4800" b="0" i="0" u="none" strike="noStrike" cap="none">
              <a:solidFill>
                <a:srgbClr val="595959"/>
              </a:solidFill>
              <a:latin typeface="Lucida Sans"/>
              <a:ea typeface="Lucida Sans"/>
              <a:cs typeface="Lucida Sans"/>
              <a:sym typeface="Lucida Sans"/>
            </a:endParaRPr>
          </a:p>
        </p:txBody>
      </p:sp>
      <p:pic>
        <p:nvPicPr>
          <p:cNvPr id="1385" name="Google Shape;1385;p194"/>
          <p:cNvPicPr preferRelativeResize="0"/>
          <p:nvPr/>
        </p:nvPicPr>
        <p:blipFill>
          <a:blip r:embed="rId3">
            <a:alphaModFix/>
          </a:blip>
          <a:stretch>
            <a:fillRect/>
          </a:stretch>
        </p:blipFill>
        <p:spPr>
          <a:xfrm>
            <a:off x="5487525" y="105688"/>
            <a:ext cx="3605652" cy="2403175"/>
          </a:xfrm>
          <a:prstGeom prst="rect">
            <a:avLst/>
          </a:prstGeom>
          <a:noFill/>
          <a:ln>
            <a:noFill/>
          </a:ln>
        </p:spPr>
      </p:pic>
      <p:sp>
        <p:nvSpPr>
          <p:cNvPr id="1386" name="Google Shape;1386;p194"/>
          <p:cNvSpPr txBox="1"/>
          <p:nvPr/>
        </p:nvSpPr>
        <p:spPr>
          <a:xfrm>
            <a:off x="1602625" y="3172975"/>
            <a:ext cx="6419100" cy="34158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Font typeface="Allerta"/>
              <a:buChar char="❏"/>
            </a:pPr>
            <a:r>
              <a:rPr lang="en-US" sz="3000">
                <a:latin typeface="Allerta"/>
                <a:ea typeface="Allerta"/>
                <a:cs typeface="Allerta"/>
                <a:sym typeface="Allerta"/>
              </a:rPr>
              <a:t>Understanding of culturally responsive teaching </a:t>
            </a:r>
            <a:endParaRPr sz="3000">
              <a:latin typeface="Allerta"/>
              <a:ea typeface="Allerta"/>
              <a:cs typeface="Allerta"/>
              <a:sym typeface="Allerta"/>
            </a:endParaRPr>
          </a:p>
          <a:p>
            <a:pPr marL="914400" lvl="1" indent="-419100" algn="l" rtl="0">
              <a:spcBef>
                <a:spcPts val="0"/>
              </a:spcBef>
              <a:spcAft>
                <a:spcPts val="0"/>
              </a:spcAft>
              <a:buSzPts val="3000"/>
              <a:buFont typeface="Allerta"/>
              <a:buChar char="❏"/>
            </a:pPr>
            <a:r>
              <a:rPr lang="en-US" sz="3000">
                <a:latin typeface="Allerta"/>
                <a:ea typeface="Allerta"/>
                <a:cs typeface="Allerta"/>
                <a:sym typeface="Allerta"/>
              </a:rPr>
              <a:t>Pedagogy - </a:t>
            </a:r>
            <a:r>
              <a:rPr lang="en-US" sz="3000">
                <a:solidFill>
                  <a:srgbClr val="999999"/>
                </a:solidFill>
                <a:latin typeface="Bree Serif"/>
                <a:ea typeface="Bree Serif"/>
                <a:cs typeface="Bree Serif"/>
                <a:sym typeface="Bree Serif"/>
              </a:rPr>
              <a:t>the way we teach</a:t>
            </a:r>
            <a:endParaRPr sz="3000">
              <a:solidFill>
                <a:srgbClr val="999999"/>
              </a:solidFill>
              <a:latin typeface="Bree Serif"/>
              <a:ea typeface="Bree Serif"/>
              <a:cs typeface="Bree Serif"/>
              <a:sym typeface="Bree Serif"/>
            </a:endParaRPr>
          </a:p>
          <a:p>
            <a:pPr marL="914400" lvl="1" indent="-381000" algn="l" rtl="0">
              <a:spcBef>
                <a:spcPts val="0"/>
              </a:spcBef>
              <a:spcAft>
                <a:spcPts val="0"/>
              </a:spcAft>
              <a:buSzPts val="2400"/>
              <a:buFont typeface="Allerta"/>
              <a:buChar char="❏"/>
            </a:pPr>
            <a:r>
              <a:rPr lang="en-US" sz="3000">
                <a:latin typeface="Allerta"/>
                <a:ea typeface="Allerta"/>
                <a:cs typeface="Allerta"/>
                <a:sym typeface="Allerta"/>
              </a:rPr>
              <a:t>Validate students’ experiences and assets</a:t>
            </a:r>
            <a:r>
              <a:rPr lang="en-US" sz="2400">
                <a:latin typeface="Allerta"/>
                <a:ea typeface="Allerta"/>
                <a:cs typeface="Allerta"/>
                <a:sym typeface="Allerta"/>
              </a:rPr>
              <a:t>  </a:t>
            </a:r>
            <a:endParaRPr sz="2400">
              <a:latin typeface="Allerta"/>
              <a:ea typeface="Allerta"/>
              <a:cs typeface="Allerta"/>
              <a:sym typeface="Allert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195"/>
          <p:cNvSpPr txBox="1">
            <a:spLocks noGrp="1"/>
          </p:cNvSpPr>
          <p:nvPr>
            <p:ph type="title"/>
          </p:nvPr>
        </p:nvSpPr>
        <p:spPr>
          <a:xfrm>
            <a:off x="304800" y="274625"/>
            <a:ext cx="5590500" cy="114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4800">
                <a:latin typeface="Lucida Sans"/>
                <a:ea typeface="Lucida Sans"/>
                <a:cs typeface="Lucida Sans"/>
                <a:sym typeface="Lucida Sans"/>
              </a:rPr>
              <a:t>Balanced Lessons </a:t>
            </a:r>
            <a:endParaRPr sz="4800" b="0" i="0" u="none" strike="noStrike" cap="none">
              <a:solidFill>
                <a:srgbClr val="595959"/>
              </a:solidFill>
              <a:latin typeface="Lucida Sans"/>
              <a:ea typeface="Lucida Sans"/>
              <a:cs typeface="Lucida Sans"/>
              <a:sym typeface="Lucida Sans"/>
            </a:endParaRPr>
          </a:p>
        </p:txBody>
      </p:sp>
      <p:sp>
        <p:nvSpPr>
          <p:cNvPr id="1393" name="Google Shape;1393;p195"/>
          <p:cNvSpPr txBox="1">
            <a:spLocks noGrp="1"/>
          </p:cNvSpPr>
          <p:nvPr>
            <p:ph type="body" idx="1"/>
          </p:nvPr>
        </p:nvSpPr>
        <p:spPr>
          <a:xfrm>
            <a:off x="304800" y="1570933"/>
            <a:ext cx="5319300" cy="2499600"/>
          </a:xfrm>
          <a:prstGeom prst="rect">
            <a:avLst/>
          </a:prstGeom>
          <a:noFill/>
          <a:ln>
            <a:noFill/>
          </a:ln>
        </p:spPr>
        <p:txBody>
          <a:bodyPr spcFirstLastPara="1" wrap="square" lIns="91425" tIns="91425" rIns="91425" bIns="91425" anchor="t" anchorCtr="0">
            <a:noAutofit/>
          </a:bodyPr>
          <a:lstStyle/>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Balance between teacher presentation &amp; opportunities for students to practice and apply in meaningful ways. </a:t>
            </a:r>
            <a:endParaRPr sz="2400">
              <a:latin typeface="Lucida Sans"/>
              <a:ea typeface="Lucida Sans"/>
              <a:cs typeface="Lucida Sans"/>
              <a:sym typeface="Lucida Sans"/>
            </a:endParaRPr>
          </a:p>
        </p:txBody>
      </p:sp>
      <p:pic>
        <p:nvPicPr>
          <p:cNvPr id="1394" name="Google Shape;1394;p195"/>
          <p:cNvPicPr preferRelativeResize="0"/>
          <p:nvPr/>
        </p:nvPicPr>
        <p:blipFill>
          <a:blip r:embed="rId3">
            <a:alphaModFix/>
          </a:blip>
          <a:stretch>
            <a:fillRect/>
          </a:stretch>
        </p:blipFill>
        <p:spPr>
          <a:xfrm rot="469811">
            <a:off x="6325599" y="223836"/>
            <a:ext cx="2461803" cy="3282403"/>
          </a:xfrm>
          <a:prstGeom prst="rect">
            <a:avLst/>
          </a:prstGeom>
          <a:noFill/>
          <a:ln>
            <a:noFill/>
          </a:ln>
        </p:spPr>
      </p:pic>
      <p:sp>
        <p:nvSpPr>
          <p:cNvPr id="1395" name="Google Shape;1395;p195"/>
          <p:cNvSpPr/>
          <p:nvPr/>
        </p:nvSpPr>
        <p:spPr>
          <a:xfrm>
            <a:off x="112275" y="3658626"/>
            <a:ext cx="5895304" cy="104535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0000FF"/>
                </a:solidFill>
                <a:latin typeface="Ubuntu"/>
              </a:rPr>
              <a:t>Think-Pair-Share</a:t>
            </a:r>
          </a:p>
        </p:txBody>
      </p:sp>
      <p:sp>
        <p:nvSpPr>
          <p:cNvPr id="1396" name="Google Shape;1396;p195"/>
          <p:cNvSpPr/>
          <p:nvPr/>
        </p:nvSpPr>
        <p:spPr>
          <a:xfrm>
            <a:off x="1133675" y="5150127"/>
            <a:ext cx="5372573" cy="114330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134F5C"/>
                </a:solidFill>
                <a:latin typeface="Average"/>
              </a:rPr>
              <a:t>Chunk &amp; Chew</a:t>
            </a:r>
          </a:p>
        </p:txBody>
      </p:sp>
      <p:pic>
        <p:nvPicPr>
          <p:cNvPr id="1397" name="Google Shape;1397;p195"/>
          <p:cNvPicPr preferRelativeResize="0"/>
          <p:nvPr/>
        </p:nvPicPr>
        <p:blipFill>
          <a:blip r:embed="rId4">
            <a:alphaModFix/>
          </a:blip>
          <a:stretch>
            <a:fillRect/>
          </a:stretch>
        </p:blipFill>
        <p:spPr>
          <a:xfrm>
            <a:off x="6899275" y="4897557"/>
            <a:ext cx="1861175" cy="1395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196"/>
          <p:cNvSpPr txBox="1">
            <a:spLocks noGrp="1"/>
          </p:cNvSpPr>
          <p:nvPr>
            <p:ph type="title"/>
          </p:nvPr>
        </p:nvSpPr>
        <p:spPr>
          <a:xfrm>
            <a:off x="243800" y="570933"/>
            <a:ext cx="8358300" cy="114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4800">
                <a:solidFill>
                  <a:srgbClr val="000000"/>
                </a:solidFill>
                <a:latin typeface="Oswald"/>
                <a:ea typeface="Oswald"/>
                <a:cs typeface="Oswald"/>
                <a:sym typeface="Oswald"/>
              </a:rPr>
              <a:t>Students Need an Authentic Audience!</a:t>
            </a:r>
            <a:endParaRPr sz="4800">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595959"/>
              </a:buClr>
              <a:buSzPts val="2400"/>
              <a:buFont typeface="Allerta"/>
              <a:buNone/>
            </a:pPr>
            <a:endParaRPr>
              <a:latin typeface="Lucida Sans"/>
              <a:ea typeface="Lucida Sans"/>
              <a:cs typeface="Lucida Sans"/>
              <a:sym typeface="Lucida Sans"/>
            </a:endParaRPr>
          </a:p>
        </p:txBody>
      </p:sp>
      <p:grpSp>
        <p:nvGrpSpPr>
          <p:cNvPr id="1404" name="Google Shape;1404;p196"/>
          <p:cNvGrpSpPr/>
          <p:nvPr/>
        </p:nvGrpSpPr>
        <p:grpSpPr>
          <a:xfrm>
            <a:off x="2775864" y="1047286"/>
            <a:ext cx="5684291" cy="5194194"/>
            <a:chOff x="1938913" y="1101625"/>
            <a:chExt cx="5566831" cy="3925776"/>
          </a:xfrm>
        </p:grpSpPr>
        <p:pic>
          <p:nvPicPr>
            <p:cNvPr id="1405" name="Google Shape;1405;p196"/>
            <p:cNvPicPr preferRelativeResize="0"/>
            <p:nvPr/>
          </p:nvPicPr>
          <p:blipFill>
            <a:blip r:embed="rId3">
              <a:alphaModFix/>
            </a:blip>
            <a:stretch>
              <a:fillRect/>
            </a:stretch>
          </p:blipFill>
          <p:spPr>
            <a:xfrm>
              <a:off x="1938913" y="1101625"/>
              <a:ext cx="5566831" cy="3925776"/>
            </a:xfrm>
            <a:prstGeom prst="rect">
              <a:avLst/>
            </a:prstGeom>
            <a:noFill/>
            <a:ln>
              <a:noFill/>
            </a:ln>
          </p:spPr>
        </p:pic>
        <p:pic>
          <p:nvPicPr>
            <p:cNvPr id="1406" name="Google Shape;1406;p196"/>
            <p:cNvPicPr preferRelativeResize="0"/>
            <p:nvPr/>
          </p:nvPicPr>
          <p:blipFill>
            <a:blip r:embed="rId4">
              <a:alphaModFix/>
            </a:blip>
            <a:stretch>
              <a:fillRect/>
            </a:stretch>
          </p:blipFill>
          <p:spPr>
            <a:xfrm>
              <a:off x="2680000" y="2762525"/>
              <a:ext cx="656751" cy="673600"/>
            </a:xfrm>
            <a:prstGeom prst="rect">
              <a:avLst/>
            </a:prstGeom>
            <a:noFill/>
            <a:ln>
              <a:noFill/>
            </a:ln>
          </p:spPr>
        </p:pic>
        <p:sp>
          <p:nvSpPr>
            <p:cNvPr id="1407" name="Google Shape;1407;p196"/>
            <p:cNvSpPr txBox="1"/>
            <p:nvPr/>
          </p:nvSpPr>
          <p:spPr>
            <a:xfrm>
              <a:off x="5739650" y="2201775"/>
              <a:ext cx="1280400" cy="83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parents</a:t>
              </a:r>
              <a:endParaRPr sz="2400"/>
            </a:p>
          </p:txBody>
        </p:sp>
        <p:sp>
          <p:nvSpPr>
            <p:cNvPr id="1408" name="Google Shape;1408;p196"/>
            <p:cNvSpPr txBox="1"/>
            <p:nvPr/>
          </p:nvSpPr>
          <p:spPr>
            <a:xfrm>
              <a:off x="3548825" y="1539125"/>
              <a:ext cx="1206000" cy="52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b="1"/>
                <a:t>friends</a:t>
              </a:r>
              <a:endParaRPr sz="1000" b="1"/>
            </a:p>
          </p:txBody>
        </p:sp>
        <p:sp>
          <p:nvSpPr>
            <p:cNvPr id="1409" name="Google Shape;1409;p196"/>
            <p:cNvSpPr txBox="1"/>
            <p:nvPr/>
          </p:nvSpPr>
          <p:spPr>
            <a:xfrm>
              <a:off x="4586425" y="1539125"/>
              <a:ext cx="1437900" cy="83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principal</a:t>
              </a:r>
              <a:endParaRPr sz="1800" b="1"/>
            </a:p>
          </p:txBody>
        </p:sp>
        <p:sp>
          <p:nvSpPr>
            <p:cNvPr id="1410" name="Google Shape;1410;p196"/>
            <p:cNvSpPr txBox="1"/>
            <p:nvPr/>
          </p:nvSpPr>
          <p:spPr>
            <a:xfrm>
              <a:off x="2502275" y="1572875"/>
              <a:ext cx="1012200" cy="7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family</a:t>
              </a:r>
              <a:endParaRPr sz="1800" b="1"/>
            </a:p>
          </p:txBody>
        </p:sp>
        <p:sp>
          <p:nvSpPr>
            <p:cNvPr id="1411" name="Google Shape;1411;p196"/>
            <p:cNvSpPr txBox="1"/>
            <p:nvPr/>
          </p:nvSpPr>
          <p:spPr>
            <a:xfrm>
              <a:off x="5821850" y="3369075"/>
              <a:ext cx="1116000" cy="7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president</a:t>
              </a:r>
              <a:endParaRPr b="1"/>
            </a:p>
          </p:txBody>
        </p:sp>
        <p:sp>
          <p:nvSpPr>
            <p:cNvPr id="1412" name="Google Shape;1412;p196"/>
            <p:cNvSpPr txBox="1"/>
            <p:nvPr/>
          </p:nvSpPr>
          <p:spPr>
            <a:xfrm>
              <a:off x="5991750" y="1331025"/>
              <a:ext cx="1177500" cy="83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a:t>
              </a:r>
              <a:endParaRPr b="1"/>
            </a:p>
          </p:txBody>
        </p:sp>
        <p:sp>
          <p:nvSpPr>
            <p:cNvPr id="1413" name="Google Shape;1413;p196"/>
            <p:cNvSpPr txBox="1"/>
            <p:nvPr/>
          </p:nvSpPr>
          <p:spPr>
            <a:xfrm>
              <a:off x="3835125" y="2201775"/>
              <a:ext cx="1177500" cy="83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Former </a:t>
              </a:r>
              <a:endParaRPr b="1"/>
            </a:p>
            <a:p>
              <a:pPr marL="0" lvl="0" indent="0" algn="l" rtl="0">
                <a:spcBef>
                  <a:spcPts val="0"/>
                </a:spcBef>
                <a:spcAft>
                  <a:spcPts val="0"/>
                </a:spcAft>
                <a:buNone/>
              </a:pPr>
              <a:r>
                <a:rPr lang="en-US" b="1"/>
                <a:t>teachers</a:t>
              </a:r>
              <a:endParaRPr b="1"/>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97"/>
          <p:cNvSpPr txBox="1"/>
          <p:nvPr/>
        </p:nvSpPr>
        <p:spPr>
          <a:xfrm>
            <a:off x="112425" y="5723800"/>
            <a:ext cx="7434600" cy="80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000" b="1">
                <a:latin typeface="Droid Serif"/>
                <a:ea typeface="Droid Serif"/>
                <a:cs typeface="Droid Serif"/>
                <a:sym typeface="Droid Serif"/>
              </a:rPr>
              <a:t>WriteReader is the Perfect Platform </a:t>
            </a:r>
            <a:endParaRPr sz="3000" b="1">
              <a:latin typeface="Droid Serif"/>
              <a:ea typeface="Droid Serif"/>
              <a:cs typeface="Droid Serif"/>
              <a:sym typeface="Droid Serif"/>
            </a:endParaRPr>
          </a:p>
        </p:txBody>
      </p:sp>
      <p:pic>
        <p:nvPicPr>
          <p:cNvPr id="1420" name="Google Shape;1420;p197"/>
          <p:cNvPicPr preferRelativeResize="0"/>
          <p:nvPr/>
        </p:nvPicPr>
        <p:blipFill>
          <a:blip r:embed="rId3">
            <a:alphaModFix/>
          </a:blip>
          <a:stretch>
            <a:fillRect/>
          </a:stretch>
        </p:blipFill>
        <p:spPr>
          <a:xfrm>
            <a:off x="3407875" y="2872733"/>
            <a:ext cx="1763300" cy="1763300"/>
          </a:xfrm>
          <a:prstGeom prst="rect">
            <a:avLst/>
          </a:prstGeom>
          <a:noFill/>
          <a:ln>
            <a:noFill/>
          </a:ln>
        </p:spPr>
      </p:pic>
      <p:pic>
        <p:nvPicPr>
          <p:cNvPr id="1421" name="Google Shape;1421;p197"/>
          <p:cNvPicPr preferRelativeResize="0"/>
          <p:nvPr/>
        </p:nvPicPr>
        <p:blipFill>
          <a:blip r:embed="rId4">
            <a:alphaModFix/>
          </a:blip>
          <a:stretch>
            <a:fillRect/>
          </a:stretch>
        </p:blipFill>
        <p:spPr>
          <a:xfrm>
            <a:off x="4990100" y="229762"/>
            <a:ext cx="553070" cy="980825"/>
          </a:xfrm>
          <a:prstGeom prst="rect">
            <a:avLst/>
          </a:prstGeom>
          <a:noFill/>
          <a:ln>
            <a:noFill/>
          </a:ln>
        </p:spPr>
      </p:pic>
      <p:pic>
        <p:nvPicPr>
          <p:cNvPr id="1422" name="Google Shape;1422;p197"/>
          <p:cNvPicPr preferRelativeResize="0"/>
          <p:nvPr/>
        </p:nvPicPr>
        <p:blipFill>
          <a:blip r:embed="rId5">
            <a:alphaModFix/>
          </a:blip>
          <a:stretch>
            <a:fillRect/>
          </a:stretch>
        </p:blipFill>
        <p:spPr>
          <a:xfrm>
            <a:off x="379350" y="3219133"/>
            <a:ext cx="1243699" cy="1243699"/>
          </a:xfrm>
          <a:prstGeom prst="rect">
            <a:avLst/>
          </a:prstGeom>
          <a:noFill/>
          <a:ln>
            <a:noFill/>
          </a:ln>
        </p:spPr>
      </p:pic>
      <p:pic>
        <p:nvPicPr>
          <p:cNvPr id="1423" name="Google Shape;1423;p197"/>
          <p:cNvPicPr preferRelativeResize="0"/>
          <p:nvPr/>
        </p:nvPicPr>
        <p:blipFill>
          <a:blip r:embed="rId6">
            <a:alphaModFix/>
          </a:blip>
          <a:stretch>
            <a:fillRect/>
          </a:stretch>
        </p:blipFill>
        <p:spPr>
          <a:xfrm>
            <a:off x="807950" y="447200"/>
            <a:ext cx="1043176" cy="1043176"/>
          </a:xfrm>
          <a:prstGeom prst="rect">
            <a:avLst/>
          </a:prstGeom>
          <a:noFill/>
          <a:ln>
            <a:noFill/>
          </a:ln>
        </p:spPr>
      </p:pic>
      <p:pic>
        <p:nvPicPr>
          <p:cNvPr id="1424" name="Google Shape;1424;p197"/>
          <p:cNvPicPr preferRelativeResize="0"/>
          <p:nvPr/>
        </p:nvPicPr>
        <p:blipFill>
          <a:blip r:embed="rId7">
            <a:alphaModFix/>
          </a:blip>
          <a:stretch>
            <a:fillRect/>
          </a:stretch>
        </p:blipFill>
        <p:spPr>
          <a:xfrm>
            <a:off x="2652938" y="46283"/>
            <a:ext cx="1763299" cy="980850"/>
          </a:xfrm>
          <a:prstGeom prst="rect">
            <a:avLst/>
          </a:prstGeom>
          <a:noFill/>
          <a:ln>
            <a:noFill/>
          </a:ln>
        </p:spPr>
      </p:pic>
      <p:pic>
        <p:nvPicPr>
          <p:cNvPr id="1425" name="Google Shape;1425;p197"/>
          <p:cNvPicPr preferRelativeResize="0"/>
          <p:nvPr/>
        </p:nvPicPr>
        <p:blipFill>
          <a:blip r:embed="rId8">
            <a:alphaModFix/>
          </a:blip>
          <a:stretch>
            <a:fillRect/>
          </a:stretch>
        </p:blipFill>
        <p:spPr>
          <a:xfrm>
            <a:off x="6849600" y="236433"/>
            <a:ext cx="1359325" cy="1359325"/>
          </a:xfrm>
          <a:prstGeom prst="rect">
            <a:avLst/>
          </a:prstGeom>
          <a:noFill/>
          <a:ln>
            <a:noFill/>
          </a:ln>
        </p:spPr>
      </p:pic>
      <p:pic>
        <p:nvPicPr>
          <p:cNvPr id="1426" name="Google Shape;1426;p197"/>
          <p:cNvPicPr preferRelativeResize="0"/>
          <p:nvPr/>
        </p:nvPicPr>
        <p:blipFill>
          <a:blip r:embed="rId9">
            <a:alphaModFix/>
          </a:blip>
          <a:stretch>
            <a:fillRect/>
          </a:stretch>
        </p:blipFill>
        <p:spPr>
          <a:xfrm>
            <a:off x="7418975" y="2872733"/>
            <a:ext cx="1134875" cy="1467851"/>
          </a:xfrm>
          <a:prstGeom prst="rect">
            <a:avLst/>
          </a:prstGeom>
          <a:noFill/>
          <a:ln>
            <a:noFill/>
          </a:ln>
        </p:spPr>
      </p:pic>
      <p:cxnSp>
        <p:nvCxnSpPr>
          <p:cNvPr id="1427" name="Google Shape;1427;p197"/>
          <p:cNvCxnSpPr/>
          <p:nvPr/>
        </p:nvCxnSpPr>
        <p:spPr>
          <a:xfrm flipH="1">
            <a:off x="1855700" y="4194267"/>
            <a:ext cx="1332600" cy="50100"/>
          </a:xfrm>
          <a:prstGeom prst="straightConnector1">
            <a:avLst/>
          </a:prstGeom>
          <a:noFill/>
          <a:ln w="28575" cap="flat" cmpd="sng">
            <a:solidFill>
              <a:srgbClr val="BF9000"/>
            </a:solidFill>
            <a:prstDash val="solid"/>
            <a:round/>
            <a:headEnd type="none" w="med" len="med"/>
            <a:tailEnd type="triangle" w="med" len="med"/>
          </a:ln>
        </p:spPr>
      </p:cxnSp>
      <p:cxnSp>
        <p:nvCxnSpPr>
          <p:cNvPr id="1428" name="Google Shape;1428;p197"/>
          <p:cNvCxnSpPr/>
          <p:nvPr/>
        </p:nvCxnSpPr>
        <p:spPr>
          <a:xfrm rot="10800000">
            <a:off x="2029975" y="2002200"/>
            <a:ext cx="1108500" cy="730800"/>
          </a:xfrm>
          <a:prstGeom prst="straightConnector1">
            <a:avLst/>
          </a:prstGeom>
          <a:noFill/>
          <a:ln w="28575" cap="flat" cmpd="sng">
            <a:solidFill>
              <a:srgbClr val="BF9000"/>
            </a:solidFill>
            <a:prstDash val="solid"/>
            <a:round/>
            <a:headEnd type="none" w="med" len="med"/>
            <a:tailEnd type="triangle" w="med" len="med"/>
          </a:ln>
        </p:spPr>
      </p:cxnSp>
      <p:cxnSp>
        <p:nvCxnSpPr>
          <p:cNvPr id="1429" name="Google Shape;1429;p197"/>
          <p:cNvCxnSpPr/>
          <p:nvPr/>
        </p:nvCxnSpPr>
        <p:spPr>
          <a:xfrm rot="10800000">
            <a:off x="3673900" y="1537633"/>
            <a:ext cx="186900" cy="979500"/>
          </a:xfrm>
          <a:prstGeom prst="straightConnector1">
            <a:avLst/>
          </a:prstGeom>
          <a:noFill/>
          <a:ln w="28575" cap="flat" cmpd="sng">
            <a:solidFill>
              <a:srgbClr val="BF9000"/>
            </a:solidFill>
            <a:prstDash val="solid"/>
            <a:round/>
            <a:headEnd type="none" w="med" len="med"/>
            <a:tailEnd type="triangle" w="med" len="med"/>
          </a:ln>
        </p:spPr>
      </p:cxnSp>
      <p:cxnSp>
        <p:nvCxnSpPr>
          <p:cNvPr id="1430" name="Google Shape;1430;p197"/>
          <p:cNvCxnSpPr/>
          <p:nvPr/>
        </p:nvCxnSpPr>
        <p:spPr>
          <a:xfrm rot="10800000" flipH="1">
            <a:off x="4775610" y="1598729"/>
            <a:ext cx="214500" cy="774000"/>
          </a:xfrm>
          <a:prstGeom prst="straightConnector1">
            <a:avLst/>
          </a:prstGeom>
          <a:noFill/>
          <a:ln w="28575" cap="flat" cmpd="sng">
            <a:solidFill>
              <a:srgbClr val="BF9000"/>
            </a:solidFill>
            <a:prstDash val="solid"/>
            <a:round/>
            <a:headEnd type="none" w="med" len="med"/>
            <a:tailEnd type="triangle" w="med" len="med"/>
          </a:ln>
        </p:spPr>
      </p:cxnSp>
      <p:cxnSp>
        <p:nvCxnSpPr>
          <p:cNvPr id="1431" name="Google Shape;1431;p197"/>
          <p:cNvCxnSpPr/>
          <p:nvPr/>
        </p:nvCxnSpPr>
        <p:spPr>
          <a:xfrm rot="10800000" flipH="1">
            <a:off x="5417550" y="2068767"/>
            <a:ext cx="1008900" cy="896700"/>
          </a:xfrm>
          <a:prstGeom prst="straightConnector1">
            <a:avLst/>
          </a:prstGeom>
          <a:noFill/>
          <a:ln w="28575" cap="flat" cmpd="sng">
            <a:solidFill>
              <a:srgbClr val="BF9000"/>
            </a:solidFill>
            <a:prstDash val="solid"/>
            <a:round/>
            <a:headEnd type="none" w="med" len="med"/>
            <a:tailEnd type="triangle" w="med" len="med"/>
          </a:ln>
        </p:spPr>
      </p:cxnSp>
      <p:cxnSp>
        <p:nvCxnSpPr>
          <p:cNvPr id="1432" name="Google Shape;1432;p197"/>
          <p:cNvCxnSpPr/>
          <p:nvPr/>
        </p:nvCxnSpPr>
        <p:spPr>
          <a:xfrm>
            <a:off x="5405100" y="4127833"/>
            <a:ext cx="1519500" cy="0"/>
          </a:xfrm>
          <a:prstGeom prst="straightConnector1">
            <a:avLst/>
          </a:prstGeom>
          <a:noFill/>
          <a:ln w="28575" cap="flat" cmpd="sng">
            <a:solidFill>
              <a:srgbClr val="BF9000"/>
            </a:solidFill>
            <a:prstDash val="solid"/>
            <a:round/>
            <a:headEnd type="none" w="med" len="med"/>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198"/>
          <p:cNvSpPr txBox="1">
            <a:spLocks noGrp="1"/>
          </p:cNvSpPr>
          <p:nvPr>
            <p:ph type="title"/>
          </p:nvPr>
        </p:nvSpPr>
        <p:spPr>
          <a:xfrm>
            <a:off x="304800" y="414050"/>
            <a:ext cx="6026400" cy="114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600">
                <a:latin typeface="Lucida Sans"/>
                <a:ea typeface="Lucida Sans"/>
                <a:cs typeface="Lucida Sans"/>
                <a:sym typeface="Lucida Sans"/>
              </a:rPr>
              <a:t>Supporting Multi-level Students </a:t>
            </a:r>
            <a:endParaRPr sz="3600" b="0" i="0" u="none" strike="noStrike" cap="none">
              <a:solidFill>
                <a:srgbClr val="595959"/>
              </a:solidFill>
              <a:latin typeface="Lucida Sans"/>
              <a:ea typeface="Lucida Sans"/>
              <a:cs typeface="Lucida Sans"/>
              <a:sym typeface="Lucida Sans"/>
            </a:endParaRPr>
          </a:p>
        </p:txBody>
      </p:sp>
      <p:pic>
        <p:nvPicPr>
          <p:cNvPr id="1439" name="Google Shape;1439;p198"/>
          <p:cNvPicPr preferRelativeResize="0"/>
          <p:nvPr/>
        </p:nvPicPr>
        <p:blipFill>
          <a:blip r:embed="rId3">
            <a:alphaModFix/>
          </a:blip>
          <a:stretch>
            <a:fillRect/>
          </a:stretch>
        </p:blipFill>
        <p:spPr>
          <a:xfrm>
            <a:off x="5542450" y="4304387"/>
            <a:ext cx="2857500" cy="1438275"/>
          </a:xfrm>
          <a:prstGeom prst="rect">
            <a:avLst/>
          </a:prstGeom>
          <a:noFill/>
          <a:ln>
            <a:noFill/>
          </a:ln>
        </p:spPr>
      </p:pic>
      <p:pic>
        <p:nvPicPr>
          <p:cNvPr id="1440" name="Google Shape;1440;p198"/>
          <p:cNvPicPr preferRelativeResize="0"/>
          <p:nvPr/>
        </p:nvPicPr>
        <p:blipFill>
          <a:blip r:embed="rId4">
            <a:alphaModFix/>
          </a:blip>
          <a:stretch>
            <a:fillRect/>
          </a:stretch>
        </p:blipFill>
        <p:spPr>
          <a:xfrm>
            <a:off x="6442975" y="370800"/>
            <a:ext cx="2274450" cy="1468025"/>
          </a:xfrm>
          <a:prstGeom prst="rect">
            <a:avLst/>
          </a:prstGeom>
          <a:noFill/>
          <a:ln>
            <a:noFill/>
          </a:ln>
        </p:spPr>
      </p:pic>
      <p:sp>
        <p:nvSpPr>
          <p:cNvPr id="1441" name="Google Shape;1441;p198"/>
          <p:cNvSpPr txBox="1"/>
          <p:nvPr/>
        </p:nvSpPr>
        <p:spPr>
          <a:xfrm>
            <a:off x="6665400" y="2435367"/>
            <a:ext cx="2100300" cy="3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Impact"/>
                <a:ea typeface="Impact"/>
                <a:cs typeface="Impact"/>
                <a:sym typeface="Impact"/>
              </a:rPr>
              <a:t>Digital Glossaries </a:t>
            </a:r>
            <a:endParaRPr sz="1800">
              <a:latin typeface="Impact"/>
              <a:ea typeface="Impact"/>
              <a:cs typeface="Impact"/>
              <a:sym typeface="Impact"/>
            </a:endParaRPr>
          </a:p>
        </p:txBody>
      </p:sp>
      <p:sp>
        <p:nvSpPr>
          <p:cNvPr id="1442" name="Google Shape;1442;p198"/>
          <p:cNvSpPr txBox="1"/>
          <p:nvPr/>
        </p:nvSpPr>
        <p:spPr>
          <a:xfrm>
            <a:off x="5906125" y="6222100"/>
            <a:ext cx="2368800" cy="45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Alfa Slab One"/>
                <a:ea typeface="Alfa Slab One"/>
                <a:cs typeface="Alfa Slab One"/>
                <a:sym typeface="Alfa Slab One"/>
              </a:rPr>
              <a:t>Authoring Books </a:t>
            </a:r>
            <a:endParaRPr>
              <a:latin typeface="Alfa Slab One"/>
              <a:ea typeface="Alfa Slab One"/>
              <a:cs typeface="Alfa Slab One"/>
              <a:sym typeface="Alfa Slab One"/>
            </a:endParaRPr>
          </a:p>
        </p:txBody>
      </p:sp>
      <p:sp>
        <p:nvSpPr>
          <p:cNvPr id="1443" name="Google Shape;1443;p198"/>
          <p:cNvSpPr txBox="1"/>
          <p:nvPr/>
        </p:nvSpPr>
        <p:spPr>
          <a:xfrm>
            <a:off x="648300" y="2202197"/>
            <a:ext cx="4665900" cy="27471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libri"/>
              <a:buChar char="●"/>
            </a:pPr>
            <a:r>
              <a:rPr lang="en-US" sz="2400">
                <a:latin typeface="Calibri"/>
                <a:ea typeface="Calibri"/>
                <a:cs typeface="Calibri"/>
                <a:sym typeface="Calibri"/>
              </a:rPr>
              <a:t>Instruction that is understandable for ELs</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en-US" sz="2400">
                <a:latin typeface="Calibri"/>
                <a:ea typeface="Calibri"/>
                <a:cs typeface="Calibri"/>
                <a:sym typeface="Calibri"/>
              </a:rPr>
              <a:t>Opportunities for students to talk</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en-US" sz="2400">
                <a:latin typeface="Calibri"/>
                <a:ea typeface="Calibri"/>
                <a:cs typeface="Calibri"/>
                <a:sym typeface="Calibri"/>
              </a:rPr>
              <a:t>Provide hands-on activities to reinforce learning</a:t>
            </a:r>
            <a:endParaRPr sz="2400">
              <a:latin typeface="Calibri"/>
              <a:ea typeface="Calibri"/>
              <a:cs typeface="Calibri"/>
              <a:sym typeface="Calibri"/>
            </a:endParaRPr>
          </a:p>
        </p:txBody>
      </p:sp>
      <p:sp>
        <p:nvSpPr>
          <p:cNvPr id="1444" name="Google Shape;1444;p198"/>
          <p:cNvSpPr txBox="1"/>
          <p:nvPr/>
        </p:nvSpPr>
        <p:spPr>
          <a:xfrm>
            <a:off x="304800" y="5733533"/>
            <a:ext cx="5352900" cy="58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Allerta"/>
                <a:ea typeface="Allerta"/>
                <a:cs typeface="Allerta"/>
                <a:sym typeface="Allerta"/>
              </a:rPr>
              <a:t>“The more actively students participate in the instructional process, the MORE they achieve.” MCC5</a:t>
            </a:r>
            <a:endParaRPr>
              <a:latin typeface="Allerta"/>
              <a:ea typeface="Allerta"/>
              <a:cs typeface="Allerta"/>
              <a:sym typeface="Allert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pic>
        <p:nvPicPr>
          <p:cNvPr id="1450" name="Google Shape;1450;p199"/>
          <p:cNvPicPr preferRelativeResize="0"/>
          <p:nvPr/>
        </p:nvPicPr>
        <p:blipFill>
          <a:blip r:embed="rId3">
            <a:alphaModFix/>
          </a:blip>
          <a:stretch>
            <a:fillRect/>
          </a:stretch>
        </p:blipFill>
        <p:spPr>
          <a:xfrm>
            <a:off x="152400" y="203200"/>
            <a:ext cx="3416375" cy="4555151"/>
          </a:xfrm>
          <a:prstGeom prst="rect">
            <a:avLst/>
          </a:prstGeom>
          <a:noFill/>
          <a:ln>
            <a:noFill/>
          </a:ln>
        </p:spPr>
      </p:pic>
      <p:pic>
        <p:nvPicPr>
          <p:cNvPr id="1451" name="Google Shape;1451;p199"/>
          <p:cNvPicPr preferRelativeResize="0"/>
          <p:nvPr/>
        </p:nvPicPr>
        <p:blipFill>
          <a:blip r:embed="rId4">
            <a:alphaModFix/>
          </a:blip>
          <a:stretch>
            <a:fillRect/>
          </a:stretch>
        </p:blipFill>
        <p:spPr>
          <a:xfrm>
            <a:off x="3708200" y="272925"/>
            <a:ext cx="5208274" cy="3906202"/>
          </a:xfrm>
          <a:prstGeom prst="rect">
            <a:avLst/>
          </a:prstGeom>
          <a:noFill/>
          <a:ln>
            <a:noFill/>
          </a:ln>
        </p:spPr>
      </p:pic>
      <p:pic>
        <p:nvPicPr>
          <p:cNvPr id="1452" name="Google Shape;1452;p199"/>
          <p:cNvPicPr preferRelativeResize="0"/>
          <p:nvPr/>
        </p:nvPicPr>
        <p:blipFill>
          <a:blip r:embed="rId5">
            <a:alphaModFix/>
          </a:blip>
          <a:stretch>
            <a:fillRect/>
          </a:stretch>
        </p:blipFill>
        <p:spPr>
          <a:xfrm>
            <a:off x="6424825" y="4313767"/>
            <a:ext cx="2582185" cy="1787151"/>
          </a:xfrm>
          <a:prstGeom prst="rect">
            <a:avLst/>
          </a:prstGeom>
          <a:noFill/>
          <a:ln>
            <a:noFill/>
          </a:ln>
        </p:spPr>
      </p:pic>
      <p:sp>
        <p:nvSpPr>
          <p:cNvPr id="1453" name="Google Shape;1453;p199"/>
          <p:cNvSpPr/>
          <p:nvPr/>
        </p:nvSpPr>
        <p:spPr>
          <a:xfrm>
            <a:off x="353275" y="4907123"/>
            <a:ext cx="5864578" cy="138555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674EA7"/>
                </a:solidFill>
                <a:latin typeface="Arial"/>
              </a:rPr>
              <a:t>Compelling Text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200"/>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dirty="0">
                <a:latin typeface="Lucida Sans"/>
                <a:ea typeface="Lucida Sans"/>
                <a:cs typeface="Lucida Sans"/>
                <a:sym typeface="Lucida Sans"/>
              </a:rPr>
              <a:t>How confident do you feel using </a:t>
            </a:r>
            <a:r>
              <a:rPr lang="en-US" dirty="0" err="1">
                <a:latin typeface="Lucida Sans"/>
                <a:ea typeface="Lucida Sans"/>
                <a:cs typeface="Lucida Sans"/>
                <a:sym typeface="Lucida Sans"/>
              </a:rPr>
              <a:t>a</a:t>
            </a:r>
            <a:r>
              <a:rPr lang="en-US" i="1" dirty="0" err="1">
                <a:latin typeface="Lucida Sans"/>
                <a:ea typeface="Lucida Sans"/>
                <a:cs typeface="Lucida Sans"/>
                <a:sym typeface="Lucida Sans"/>
              </a:rPr>
              <a:t>Closing</a:t>
            </a:r>
            <a:r>
              <a:rPr lang="en-US" i="1" dirty="0">
                <a:latin typeface="Lucida Sans"/>
                <a:ea typeface="Lucida Sans"/>
                <a:cs typeface="Lucida Sans"/>
                <a:sym typeface="Lucida Sans"/>
              </a:rPr>
              <a:t> Statements</a:t>
            </a:r>
            <a:r>
              <a:rPr lang="en-US" dirty="0">
                <a:latin typeface="Lucida Sans"/>
                <a:ea typeface="Lucida Sans"/>
                <a:cs typeface="Lucida Sans"/>
                <a:sym typeface="Lucida Sans"/>
              </a:rPr>
              <a:t> routine to wrap up your lesson?</a:t>
            </a:r>
            <a:br>
              <a:rPr lang="en-US" sz="2800" b="0" i="0" u="none" strike="noStrike" cap="none" dirty="0">
                <a:solidFill>
                  <a:schemeClr val="lt1"/>
                </a:solidFill>
                <a:latin typeface="Lucida Sans"/>
                <a:ea typeface="Lucida Sans"/>
                <a:cs typeface="Lucida Sans"/>
                <a:sym typeface="Lucida Sans"/>
              </a:rPr>
            </a:br>
            <a:endParaRPr sz="2800" b="0" i="0" u="none" strike="noStrike" cap="none" dirty="0">
              <a:solidFill>
                <a:schemeClr val="lt1"/>
              </a:solidFill>
              <a:latin typeface="Lucida Sans"/>
              <a:ea typeface="Lucida Sans"/>
              <a:cs typeface="Lucida Sans"/>
              <a:sym typeface="Lucida Sans"/>
            </a:endParaRPr>
          </a:p>
          <a:p>
            <a:pPr marL="457200" marR="0" lvl="0" indent="-406400" algn="l" rtl="0">
              <a:lnSpc>
                <a:spcPct val="100000"/>
              </a:lnSpc>
              <a:spcBef>
                <a:spcPts val="0"/>
              </a:spcBef>
              <a:spcAft>
                <a:spcPts val="0"/>
              </a:spcAft>
              <a:buClr>
                <a:schemeClr val="lt1"/>
              </a:buClr>
              <a:buSzPts val="2800"/>
              <a:buFont typeface="Lucida Sans"/>
              <a:buAutoNum type="alphaUcPeriod"/>
            </a:pPr>
            <a:r>
              <a:rPr lang="en-US" dirty="0">
                <a:latin typeface="Lucida Sans"/>
                <a:ea typeface="Lucida Sans"/>
                <a:cs typeface="Lucida Sans"/>
                <a:sym typeface="Lucida Sans"/>
              </a:rPr>
              <a:t>Very confident</a:t>
            </a:r>
            <a:endParaRPr dirty="0">
              <a:latin typeface="Lucida Sans"/>
              <a:ea typeface="Lucida Sans"/>
              <a:cs typeface="Lucida Sans"/>
              <a:sym typeface="Lucida Sans"/>
            </a:endParaRPr>
          </a:p>
          <a:p>
            <a:pPr marL="457200" marR="0" lvl="0" indent="-406400" algn="l" rtl="0">
              <a:lnSpc>
                <a:spcPct val="100000"/>
              </a:lnSpc>
              <a:spcBef>
                <a:spcPts val="0"/>
              </a:spcBef>
              <a:spcAft>
                <a:spcPts val="0"/>
              </a:spcAft>
              <a:buSzPts val="2800"/>
              <a:buFont typeface="Lucida Sans"/>
              <a:buAutoNum type="alphaUcPeriod"/>
            </a:pPr>
            <a:r>
              <a:rPr lang="en-US" dirty="0">
                <a:latin typeface="Lucida Sans"/>
                <a:ea typeface="Lucida Sans"/>
                <a:cs typeface="Lucida Sans"/>
                <a:sym typeface="Lucida Sans"/>
              </a:rPr>
              <a:t>Fairly confident</a:t>
            </a:r>
            <a:endParaRPr dirty="0">
              <a:latin typeface="Lucida Sans"/>
              <a:ea typeface="Lucida Sans"/>
              <a:cs typeface="Lucida Sans"/>
              <a:sym typeface="Lucida Sans"/>
            </a:endParaRPr>
          </a:p>
          <a:p>
            <a:pPr marL="457200" marR="0" lvl="0" indent="-406400" algn="l" rtl="0">
              <a:lnSpc>
                <a:spcPct val="100000"/>
              </a:lnSpc>
              <a:spcBef>
                <a:spcPts val="0"/>
              </a:spcBef>
              <a:spcAft>
                <a:spcPts val="0"/>
              </a:spcAft>
              <a:buSzPts val="2800"/>
              <a:buFont typeface="Lucida Sans"/>
              <a:buAutoNum type="alphaUcPeriod"/>
            </a:pPr>
            <a:r>
              <a:rPr lang="en-US" dirty="0">
                <a:latin typeface="Lucida Sans"/>
                <a:ea typeface="Lucida Sans"/>
                <a:cs typeface="Lucida Sans"/>
                <a:sym typeface="Lucida Sans"/>
              </a:rPr>
              <a:t>Not particularly confident</a:t>
            </a:r>
            <a:endParaRPr dirty="0">
              <a:latin typeface="Lucida Sans"/>
              <a:ea typeface="Lucida Sans"/>
              <a:cs typeface="Lucida Sans"/>
              <a:sym typeface="Lucida Sans"/>
            </a:endParaRPr>
          </a:p>
          <a:p>
            <a:pPr marL="457200" marR="0" lvl="0" indent="-406400" algn="l" rtl="0">
              <a:lnSpc>
                <a:spcPct val="100000"/>
              </a:lnSpc>
              <a:spcBef>
                <a:spcPts val="0"/>
              </a:spcBef>
              <a:spcAft>
                <a:spcPts val="0"/>
              </a:spcAft>
              <a:buSzPts val="2800"/>
              <a:buFont typeface="Lucida Sans"/>
              <a:buAutoNum type="alphaUcPeriod"/>
            </a:pPr>
            <a:r>
              <a:rPr lang="en-US" dirty="0">
                <a:latin typeface="Lucida Sans"/>
                <a:ea typeface="Lucida Sans"/>
                <a:cs typeface="Lucida Sans"/>
                <a:sym typeface="Lucida Sans"/>
              </a:rPr>
              <a:t>I’m completely unfamiliar with the routine</a:t>
            </a:r>
            <a:endParaRPr dirty="0">
              <a:latin typeface="Lucida Sans"/>
              <a:ea typeface="Lucida Sans"/>
              <a:cs typeface="Lucida Sans"/>
              <a:sym typeface="Lucida Sans"/>
            </a:endParaRPr>
          </a:p>
          <a:p>
            <a:pPr marL="457200" marR="0" lvl="0" indent="0" algn="l" rtl="0">
              <a:lnSpc>
                <a:spcPct val="100000"/>
              </a:lnSpc>
              <a:spcBef>
                <a:spcPts val="0"/>
              </a:spcBef>
              <a:spcAft>
                <a:spcPts val="0"/>
              </a:spcAft>
              <a:buNone/>
            </a:pPr>
            <a:br>
              <a:rPr lang="en-US" sz="2800" b="0" i="0" u="none" strike="noStrike" cap="none" dirty="0">
                <a:solidFill>
                  <a:schemeClr val="lt1"/>
                </a:solidFill>
                <a:latin typeface="Lucida Sans"/>
                <a:ea typeface="Lucida Sans"/>
                <a:cs typeface="Lucida Sans"/>
                <a:sym typeface="Lucida Sans"/>
              </a:rPr>
            </a:br>
            <a:r>
              <a:rPr lang="en-US" sz="1200" b="0" i="0" u="none" strike="noStrike" cap="none" dirty="0">
                <a:solidFill>
                  <a:schemeClr val="lt1"/>
                </a:solidFill>
                <a:latin typeface="Lucida Sans"/>
                <a:ea typeface="Lucida Sans"/>
                <a:cs typeface="Lucida Sans"/>
                <a:sym typeface="Lucida Sans"/>
              </a:rPr>
              <a:t>Please use the Questions tab on your control panel to respond.</a:t>
            </a:r>
            <a:endParaRPr sz="1200" b="0" i="0" u="none" strike="noStrike" cap="none" dirty="0">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dirty="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dirty="0">
              <a:latin typeface="Lucida Sans"/>
              <a:ea typeface="Lucida Sans"/>
              <a:cs typeface="Lucida Sans"/>
              <a:sym typeface="Lucida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174"/>
          <p:cNvSpPr txBox="1">
            <a:spLocks noGrp="1"/>
          </p:cNvSpPr>
          <p:nvPr>
            <p:ph type="title"/>
          </p:nvPr>
        </p:nvSpPr>
        <p:spPr>
          <a:xfrm>
            <a:off x="457200" y="1222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Who </a:t>
            </a:r>
            <a:r>
              <a:rPr lang="en-US" sz="2800"/>
              <a:t>A</a:t>
            </a:r>
            <a:r>
              <a:rPr lang="en-US" sz="2800" b="0" i="0" u="none" strike="noStrike" cap="none">
                <a:solidFill>
                  <a:srgbClr val="595959"/>
                </a:solidFill>
                <a:latin typeface="Lucida Sans"/>
                <a:ea typeface="Lucida Sans"/>
                <a:cs typeface="Lucida Sans"/>
                <a:sym typeface="Lucida Sans"/>
              </a:rPr>
              <a:t>re Core Advocates?</a:t>
            </a:r>
            <a:endParaRPr/>
          </a:p>
        </p:txBody>
      </p:sp>
      <p:pic>
        <p:nvPicPr>
          <p:cNvPr id="1225" name="Google Shape;1225;p174"/>
          <p:cNvPicPr preferRelativeResize="0"/>
          <p:nvPr/>
        </p:nvPicPr>
        <p:blipFill>
          <a:blip r:embed="rId3">
            <a:alphaModFix/>
          </a:blip>
          <a:stretch>
            <a:fillRect/>
          </a:stretch>
        </p:blipFill>
        <p:spPr>
          <a:xfrm>
            <a:off x="304799" y="1417650"/>
            <a:ext cx="3897400" cy="2282625"/>
          </a:xfrm>
          <a:prstGeom prst="rect">
            <a:avLst/>
          </a:prstGeom>
          <a:noFill/>
          <a:ln>
            <a:noFill/>
          </a:ln>
        </p:spPr>
      </p:pic>
      <p:pic>
        <p:nvPicPr>
          <p:cNvPr id="1226" name="Google Shape;1226;p174"/>
          <p:cNvPicPr preferRelativeResize="0"/>
          <p:nvPr/>
        </p:nvPicPr>
        <p:blipFill rotWithShape="1">
          <a:blip r:embed="rId4">
            <a:alphaModFix/>
          </a:blip>
          <a:srcRect t="4808" b="3608"/>
          <a:stretch/>
        </p:blipFill>
        <p:spPr>
          <a:xfrm>
            <a:off x="304925" y="3859675"/>
            <a:ext cx="3897400" cy="2282625"/>
          </a:xfrm>
          <a:prstGeom prst="rect">
            <a:avLst/>
          </a:prstGeom>
          <a:noFill/>
          <a:ln>
            <a:noFill/>
          </a:ln>
        </p:spPr>
      </p:pic>
      <p:sp>
        <p:nvSpPr>
          <p:cNvPr id="1227" name="Google Shape;1227;p174"/>
          <p:cNvSpPr txBox="1">
            <a:spLocks noGrp="1"/>
          </p:cNvSpPr>
          <p:nvPr>
            <p:ph type="body" idx="4294967295"/>
          </p:nvPr>
        </p:nvSpPr>
        <p:spPr>
          <a:xfrm>
            <a:off x="4409550" y="1200350"/>
            <a:ext cx="4634700" cy="52320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sz="2000">
                <a:latin typeface="Lucida Sans"/>
                <a:ea typeface="Lucida Sans"/>
                <a:cs typeface="Lucida Sans"/>
                <a:sym typeface="Lucida Sans"/>
              </a:rPr>
              <a:t>Core Advocates believe in the power of standards to prepare </a:t>
            </a:r>
            <a:r>
              <a:rPr lang="en-US" sz="2000" i="1">
                <a:latin typeface="Lucida Sans"/>
                <a:ea typeface="Lucida Sans"/>
                <a:cs typeface="Lucida Sans"/>
                <a:sym typeface="Lucida Sans"/>
              </a:rPr>
              <a:t>all </a:t>
            </a:r>
            <a:r>
              <a:rPr lang="en-US" sz="2000">
                <a:latin typeface="Lucida Sans"/>
                <a:ea typeface="Lucida Sans"/>
                <a:cs typeface="Lucida Sans"/>
                <a:sym typeface="Lucida Sans"/>
              </a:rPr>
              <a:t>students for college and/or careers.</a:t>
            </a:r>
            <a:endParaRPr sz="2000">
              <a:latin typeface="Lucida Sans"/>
              <a:ea typeface="Lucida Sans"/>
              <a:cs typeface="Lucida Sans"/>
              <a:sym typeface="Lucida Sans"/>
            </a:endParaRPr>
          </a:p>
          <a:p>
            <a:pPr marL="0" lvl="0" indent="0" algn="l" rtl="0">
              <a:spcBef>
                <a:spcPts val="440"/>
              </a:spcBef>
              <a:spcAft>
                <a:spcPts val="0"/>
              </a:spcAft>
              <a:buNone/>
            </a:pPr>
            <a:endParaRPr sz="2000">
              <a:latin typeface="Lucida Sans"/>
              <a:ea typeface="Lucida Sans"/>
              <a:cs typeface="Lucida Sans"/>
              <a:sym typeface="Lucida Sans"/>
            </a:endParaRPr>
          </a:p>
          <a:p>
            <a:pPr marL="0" lvl="0" indent="0" algn="l" rtl="0">
              <a:spcBef>
                <a:spcPts val="440"/>
              </a:spcBef>
              <a:spcAft>
                <a:spcPts val="0"/>
              </a:spcAft>
              <a:buNone/>
            </a:pPr>
            <a:r>
              <a:rPr lang="en-US" sz="2000">
                <a:latin typeface="Lucida Sans"/>
                <a:ea typeface="Lucida Sans"/>
                <a:cs typeface="Lucida Sans"/>
                <a:sym typeface="Lucida Sans"/>
              </a:rPr>
              <a:t>They are eager to support and collaborate with their colleagues and communities in understanding and translating the Shifts into instructional practice.</a:t>
            </a:r>
            <a:endParaRPr sz="2000">
              <a:latin typeface="Lucida Sans"/>
              <a:ea typeface="Lucida Sans"/>
              <a:cs typeface="Lucida Sans"/>
              <a:sym typeface="Lucida Sans"/>
            </a:endParaRPr>
          </a:p>
          <a:p>
            <a:pPr marL="0" lvl="0" indent="0" algn="l" rtl="0">
              <a:spcBef>
                <a:spcPts val="440"/>
              </a:spcBef>
              <a:spcAft>
                <a:spcPts val="0"/>
              </a:spcAft>
              <a:buNone/>
            </a:pPr>
            <a:endParaRPr sz="2000">
              <a:latin typeface="Lucida Sans"/>
              <a:ea typeface="Lucida Sans"/>
              <a:cs typeface="Lucida Sans"/>
              <a:sym typeface="Lucida Sans"/>
            </a:endParaRPr>
          </a:p>
          <a:p>
            <a:pPr marL="0" lvl="0" indent="0" algn="l" rtl="0">
              <a:spcBef>
                <a:spcPts val="340"/>
              </a:spcBef>
              <a:spcAft>
                <a:spcPts val="0"/>
              </a:spcAft>
              <a:buNone/>
            </a:pPr>
            <a:r>
              <a:rPr lang="en-US" sz="2000">
                <a:latin typeface="Lucida Sans"/>
                <a:ea typeface="Lucida Sans"/>
                <a:cs typeface="Lucida Sans"/>
                <a:sym typeface="Lucida Sans"/>
              </a:rPr>
              <a:t>Core Advocates have the tools and knowledge to advocate for high-quality instruction, instructional resources, and professional learning in their communities.</a:t>
            </a:r>
            <a:endParaRPr sz="2000">
              <a:latin typeface="Lucida Sans"/>
              <a:ea typeface="Lucida Sans"/>
              <a:cs typeface="Lucida Sans"/>
              <a:sym typeface="Lucida Sans"/>
            </a:endParaRPr>
          </a:p>
        </p:txBody>
      </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201"/>
          <p:cNvSpPr txBox="1">
            <a:spLocks noGrp="1"/>
          </p:cNvSpPr>
          <p:nvPr>
            <p:ph type="title"/>
          </p:nvPr>
        </p:nvSpPr>
        <p:spPr>
          <a:xfrm>
            <a:off x="523497" y="2723625"/>
            <a:ext cx="49452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Celia Jimenez</a:t>
            </a:r>
            <a:endParaRPr/>
          </a:p>
          <a:p>
            <a:pPr marL="0" marR="0" lvl="0" indent="0" algn="l" rtl="0">
              <a:lnSpc>
                <a:spcPct val="100000"/>
              </a:lnSpc>
              <a:spcBef>
                <a:spcPts val="0"/>
              </a:spcBef>
              <a:spcAft>
                <a:spcPts val="0"/>
              </a:spcAft>
              <a:buClr>
                <a:schemeClr val="lt1"/>
              </a:buClr>
              <a:buSzPts val="2800"/>
              <a:buFont typeface="Allerta"/>
              <a:buNone/>
            </a:pPr>
            <a:r>
              <a:rPr lang="en-US" sz="2400" i="1"/>
              <a:t>Intern Mathematics Curriculum Supervisor</a:t>
            </a:r>
            <a:endParaRPr sz="2400" i="1"/>
          </a:p>
          <a:p>
            <a:pPr marL="0" marR="0" lvl="0" indent="0" algn="l" rtl="0">
              <a:lnSpc>
                <a:spcPct val="100000"/>
              </a:lnSpc>
              <a:spcBef>
                <a:spcPts val="0"/>
              </a:spcBef>
              <a:spcAft>
                <a:spcPts val="0"/>
              </a:spcAft>
              <a:buClr>
                <a:schemeClr val="lt1"/>
              </a:buClr>
              <a:buSzPts val="2800"/>
              <a:buFont typeface="Allerta"/>
              <a:buNone/>
            </a:pPr>
            <a:r>
              <a:rPr lang="en-US" sz="2400" i="1"/>
              <a:t>Fort Lauderdale, FL</a:t>
            </a:r>
            <a:endParaRPr sz="2400" i="1"/>
          </a:p>
        </p:txBody>
      </p:sp>
      <p:sp>
        <p:nvSpPr>
          <p:cNvPr id="1465" name="Google Shape;1465;p201"/>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466" name="Google Shape;1466;p201"/>
          <p:cNvPicPr preferRelativeResize="0"/>
          <p:nvPr/>
        </p:nvPicPr>
        <p:blipFill>
          <a:blip r:embed="rId3">
            <a:alphaModFix/>
          </a:blip>
          <a:stretch>
            <a:fillRect/>
          </a:stretch>
        </p:blipFill>
        <p:spPr>
          <a:xfrm>
            <a:off x="5767450" y="1920226"/>
            <a:ext cx="2504574" cy="333945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202"/>
          <p:cNvSpPr txBox="1">
            <a:spLocks noGrp="1"/>
          </p:cNvSpPr>
          <p:nvPr>
            <p:ph type="title"/>
          </p:nvPr>
        </p:nvSpPr>
        <p:spPr>
          <a:xfrm>
            <a:off x="224550" y="539850"/>
            <a:ext cx="86949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i="1">
                <a:solidFill>
                  <a:srgbClr val="000000"/>
                </a:solidFill>
              </a:rPr>
              <a:t>What is a Closing Statement Routine?</a:t>
            </a:r>
            <a:endParaRPr sz="4800">
              <a:solidFill>
                <a:srgbClr val="000000"/>
              </a:solidFill>
            </a:endParaRPr>
          </a:p>
        </p:txBody>
      </p:sp>
      <p:pic>
        <p:nvPicPr>
          <p:cNvPr id="1473" name="Google Shape;1473;p202"/>
          <p:cNvPicPr preferRelativeResize="0"/>
          <p:nvPr/>
        </p:nvPicPr>
        <p:blipFill>
          <a:blip r:embed="rId3">
            <a:alphaModFix/>
          </a:blip>
          <a:stretch>
            <a:fillRect/>
          </a:stretch>
        </p:blipFill>
        <p:spPr>
          <a:xfrm>
            <a:off x="3502838" y="2783975"/>
            <a:ext cx="2138325" cy="33437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203"/>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600" i="1">
                <a:solidFill>
                  <a:srgbClr val="000000"/>
                </a:solidFill>
              </a:rPr>
              <a:t>Closing Statements Routine must...</a:t>
            </a:r>
            <a:endParaRPr sz="3600">
              <a:solidFill>
                <a:srgbClr val="000000"/>
              </a:solidFill>
            </a:endParaRPr>
          </a:p>
        </p:txBody>
      </p:sp>
      <p:sp>
        <p:nvSpPr>
          <p:cNvPr id="1480" name="Google Shape;1480;p203"/>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457200" lvl="0" indent="-381000" algn="l" rtl="0">
              <a:spcBef>
                <a:spcPts val="440"/>
              </a:spcBef>
              <a:spcAft>
                <a:spcPts val="0"/>
              </a:spcAft>
              <a:buClr>
                <a:srgbClr val="000000"/>
              </a:buClr>
              <a:buSzPts val="2400"/>
              <a:buChar char="★"/>
            </a:pPr>
            <a:r>
              <a:rPr lang="en-US" sz="2400">
                <a:solidFill>
                  <a:srgbClr val="000000"/>
                </a:solidFill>
              </a:rPr>
              <a:t>be about the content</a:t>
            </a:r>
            <a:endParaRPr sz="2400">
              <a:solidFill>
                <a:srgbClr val="000000"/>
              </a:solidFill>
            </a:endParaRPr>
          </a:p>
          <a:p>
            <a:pPr marL="457200" lvl="0" indent="0" algn="l" rtl="0">
              <a:spcBef>
                <a:spcPts val="440"/>
              </a:spcBef>
              <a:spcAft>
                <a:spcPts val="0"/>
              </a:spcAft>
              <a:buNone/>
            </a:pPr>
            <a:endParaRPr sz="1100">
              <a:solidFill>
                <a:srgbClr val="000000"/>
              </a:solidFill>
            </a:endParaRPr>
          </a:p>
          <a:p>
            <a:pPr marL="457200" lvl="0" indent="-381000" algn="l" rtl="0">
              <a:spcBef>
                <a:spcPts val="440"/>
              </a:spcBef>
              <a:spcAft>
                <a:spcPts val="0"/>
              </a:spcAft>
              <a:buClr>
                <a:srgbClr val="000000"/>
              </a:buClr>
              <a:buSzPts val="2400"/>
              <a:buChar char="★"/>
            </a:pPr>
            <a:r>
              <a:rPr lang="en-US" sz="2400">
                <a:solidFill>
                  <a:srgbClr val="000000"/>
                </a:solidFill>
              </a:rPr>
              <a:t>reflect students’ learning experience</a:t>
            </a:r>
            <a:endParaRPr sz="2400">
              <a:solidFill>
                <a:srgbClr val="000000"/>
              </a:solidFill>
            </a:endParaRPr>
          </a:p>
          <a:p>
            <a:pPr marL="457200" lvl="0" indent="0" algn="l" rtl="0">
              <a:spcBef>
                <a:spcPts val="440"/>
              </a:spcBef>
              <a:spcAft>
                <a:spcPts val="0"/>
              </a:spcAft>
              <a:buNone/>
            </a:pPr>
            <a:endParaRPr sz="1100">
              <a:solidFill>
                <a:srgbClr val="000000"/>
              </a:solidFill>
            </a:endParaRPr>
          </a:p>
          <a:p>
            <a:pPr marL="457200" lvl="0" indent="-381000" algn="l" rtl="0">
              <a:spcBef>
                <a:spcPts val="440"/>
              </a:spcBef>
              <a:spcAft>
                <a:spcPts val="0"/>
              </a:spcAft>
              <a:buClr>
                <a:srgbClr val="000000"/>
              </a:buClr>
              <a:buSzPts val="2400"/>
              <a:buChar char="★"/>
            </a:pPr>
            <a:r>
              <a:rPr lang="en-US" sz="2400">
                <a:solidFill>
                  <a:srgbClr val="000000"/>
                </a:solidFill>
              </a:rPr>
              <a:t>clear and concise</a:t>
            </a:r>
            <a:endParaRPr sz="2400">
              <a:solidFill>
                <a:srgbClr val="000000"/>
              </a:solidFill>
            </a:endParaRPr>
          </a:p>
          <a:p>
            <a:pPr marL="457200" lvl="0" indent="0" algn="l" rtl="0">
              <a:spcBef>
                <a:spcPts val="440"/>
              </a:spcBef>
              <a:spcAft>
                <a:spcPts val="0"/>
              </a:spcAft>
              <a:buNone/>
            </a:pPr>
            <a:endParaRPr sz="1100">
              <a:solidFill>
                <a:srgbClr val="000000"/>
              </a:solidFill>
            </a:endParaRPr>
          </a:p>
          <a:p>
            <a:pPr marL="457200" lvl="0" indent="-381000" algn="l" rtl="0">
              <a:spcBef>
                <a:spcPts val="440"/>
              </a:spcBef>
              <a:spcAft>
                <a:spcPts val="0"/>
              </a:spcAft>
              <a:buClr>
                <a:srgbClr val="000000"/>
              </a:buClr>
              <a:buSzPts val="2400"/>
              <a:buChar char="★"/>
            </a:pPr>
            <a:r>
              <a:rPr lang="en-US" sz="2400">
                <a:solidFill>
                  <a:srgbClr val="000000"/>
                </a:solidFill>
              </a:rPr>
              <a:t>authentic</a:t>
            </a:r>
            <a:endParaRPr sz="2400">
              <a:solidFill>
                <a:srgbClr val="000000"/>
              </a:solidFill>
            </a:endParaRPr>
          </a:p>
        </p:txBody>
      </p:sp>
      <p:pic>
        <p:nvPicPr>
          <p:cNvPr id="1481" name="Google Shape;1481;p203"/>
          <p:cNvPicPr preferRelativeResize="0"/>
          <p:nvPr/>
        </p:nvPicPr>
        <p:blipFill>
          <a:blip r:embed="rId3">
            <a:alphaModFix/>
          </a:blip>
          <a:stretch>
            <a:fillRect/>
          </a:stretch>
        </p:blipFill>
        <p:spPr>
          <a:xfrm>
            <a:off x="4983250" y="3647227"/>
            <a:ext cx="3066250" cy="20178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204"/>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i="1">
                <a:solidFill>
                  <a:srgbClr val="000000"/>
                </a:solidFill>
              </a:rPr>
              <a:t>Closing Statements Examples</a:t>
            </a:r>
            <a:endParaRPr sz="3600" i="1">
              <a:solidFill>
                <a:srgbClr val="000000"/>
              </a:solidFill>
            </a:endParaRPr>
          </a:p>
        </p:txBody>
      </p:sp>
      <p:pic>
        <p:nvPicPr>
          <p:cNvPr id="1488" name="Google Shape;1488;p204"/>
          <p:cNvPicPr preferRelativeResize="0"/>
          <p:nvPr/>
        </p:nvPicPr>
        <p:blipFill>
          <a:blip r:embed="rId3">
            <a:alphaModFix/>
          </a:blip>
          <a:stretch>
            <a:fillRect/>
          </a:stretch>
        </p:blipFill>
        <p:spPr>
          <a:xfrm>
            <a:off x="304800" y="1241450"/>
            <a:ext cx="5757275" cy="2883075"/>
          </a:xfrm>
          <a:prstGeom prst="rect">
            <a:avLst/>
          </a:prstGeom>
          <a:noFill/>
          <a:ln>
            <a:noFill/>
          </a:ln>
        </p:spPr>
      </p:pic>
      <p:pic>
        <p:nvPicPr>
          <p:cNvPr id="1489" name="Google Shape;1489;p204"/>
          <p:cNvPicPr preferRelativeResize="0"/>
          <p:nvPr/>
        </p:nvPicPr>
        <p:blipFill>
          <a:blip r:embed="rId4">
            <a:alphaModFix/>
          </a:blip>
          <a:stretch>
            <a:fillRect/>
          </a:stretch>
        </p:blipFill>
        <p:spPr>
          <a:xfrm>
            <a:off x="4301675" y="3843225"/>
            <a:ext cx="4842325" cy="25691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p205"/>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b="1" i="1">
                <a:solidFill>
                  <a:srgbClr val="000000"/>
                </a:solidFill>
              </a:rPr>
              <a:t>Teacher’s Benefit</a:t>
            </a:r>
            <a:endParaRPr sz="3600" b="1" i="1">
              <a:solidFill>
                <a:srgbClr val="000000"/>
              </a:solidFill>
            </a:endParaRPr>
          </a:p>
        </p:txBody>
      </p:sp>
      <p:pic>
        <p:nvPicPr>
          <p:cNvPr id="1496" name="Google Shape;1496;p205"/>
          <p:cNvPicPr preferRelativeResize="0"/>
          <p:nvPr/>
        </p:nvPicPr>
        <p:blipFill>
          <a:blip r:embed="rId3">
            <a:alphaModFix/>
          </a:blip>
          <a:stretch>
            <a:fillRect/>
          </a:stretch>
        </p:blipFill>
        <p:spPr>
          <a:xfrm>
            <a:off x="6655075" y="1261776"/>
            <a:ext cx="1943475" cy="1935899"/>
          </a:xfrm>
          <a:prstGeom prst="rect">
            <a:avLst/>
          </a:prstGeom>
          <a:noFill/>
          <a:ln>
            <a:noFill/>
          </a:ln>
        </p:spPr>
      </p:pic>
      <p:pic>
        <p:nvPicPr>
          <p:cNvPr id="1497" name="Google Shape;1497;p205"/>
          <p:cNvPicPr preferRelativeResize="0"/>
          <p:nvPr/>
        </p:nvPicPr>
        <p:blipFill>
          <a:blip r:embed="rId4">
            <a:alphaModFix/>
          </a:blip>
          <a:stretch>
            <a:fillRect/>
          </a:stretch>
        </p:blipFill>
        <p:spPr>
          <a:xfrm>
            <a:off x="643625" y="4921573"/>
            <a:ext cx="1939236" cy="1212025"/>
          </a:xfrm>
          <a:prstGeom prst="rect">
            <a:avLst/>
          </a:prstGeom>
          <a:noFill/>
          <a:ln>
            <a:noFill/>
          </a:ln>
        </p:spPr>
      </p:pic>
      <p:sp>
        <p:nvSpPr>
          <p:cNvPr id="1498" name="Google Shape;1498;p205"/>
          <p:cNvSpPr/>
          <p:nvPr/>
        </p:nvSpPr>
        <p:spPr>
          <a:xfrm>
            <a:off x="420550" y="1755425"/>
            <a:ext cx="4418400" cy="948600"/>
          </a:xfrm>
          <a:prstGeom prst="homePlate">
            <a:avLst>
              <a:gd name="adj" fmla="val 50000"/>
            </a:avLst>
          </a:prstGeom>
          <a:solidFill>
            <a:srgbClr val="C9DAF8"/>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440"/>
              </a:spcBef>
              <a:spcAft>
                <a:spcPts val="0"/>
              </a:spcAft>
              <a:buNone/>
            </a:pPr>
            <a:r>
              <a:rPr lang="en-US" sz="2200"/>
              <a:t>Formatively assess students’ learning</a:t>
            </a:r>
            <a:endParaRPr/>
          </a:p>
        </p:txBody>
      </p:sp>
      <p:sp>
        <p:nvSpPr>
          <p:cNvPr id="1499" name="Google Shape;1499;p205"/>
          <p:cNvSpPr/>
          <p:nvPr/>
        </p:nvSpPr>
        <p:spPr>
          <a:xfrm>
            <a:off x="2023100" y="3338488"/>
            <a:ext cx="4418400" cy="948600"/>
          </a:xfrm>
          <a:prstGeom prst="homePlate">
            <a:avLst>
              <a:gd name="adj" fmla="val 50000"/>
            </a:avLst>
          </a:prstGeom>
          <a:solidFill>
            <a:srgbClr val="C9DAF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440"/>
              </a:spcBef>
              <a:spcAft>
                <a:spcPts val="0"/>
              </a:spcAft>
              <a:buNone/>
            </a:pPr>
            <a:r>
              <a:rPr lang="en-US" sz="2200"/>
              <a:t>adjust next day’s lesson to meet students’ needs </a:t>
            </a:r>
            <a:endParaRPr/>
          </a:p>
        </p:txBody>
      </p:sp>
      <p:sp>
        <p:nvSpPr>
          <p:cNvPr id="1500" name="Google Shape;1500;p205"/>
          <p:cNvSpPr/>
          <p:nvPr/>
        </p:nvSpPr>
        <p:spPr>
          <a:xfrm>
            <a:off x="4180150" y="4921575"/>
            <a:ext cx="4418400" cy="948600"/>
          </a:xfrm>
          <a:prstGeom prst="homePlate">
            <a:avLst>
              <a:gd name="adj" fmla="val 50000"/>
            </a:avLst>
          </a:prstGeom>
          <a:solidFill>
            <a:srgbClr val="C9DAF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440"/>
              </a:spcBef>
              <a:spcAft>
                <a:spcPts val="0"/>
              </a:spcAft>
              <a:buNone/>
            </a:pPr>
            <a:r>
              <a:rPr lang="en-US" sz="2200"/>
              <a:t>anticipate future misconceptions</a:t>
            </a:r>
            <a:r>
              <a:rPr lang="en-US" sz="2200">
                <a:solidFill>
                  <a:srgbClr val="595959"/>
                </a:solidFill>
              </a:rPr>
              <a:t> </a:t>
            </a:r>
            <a:endParaRPr/>
          </a:p>
        </p:txBody>
      </p:sp>
      <p:cxnSp>
        <p:nvCxnSpPr>
          <p:cNvPr id="1501" name="Google Shape;1501;p205"/>
          <p:cNvCxnSpPr/>
          <p:nvPr/>
        </p:nvCxnSpPr>
        <p:spPr>
          <a:xfrm rot="10800000" flipH="1">
            <a:off x="474800" y="1124800"/>
            <a:ext cx="6031200" cy="270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206"/>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b="1" i="1">
                <a:solidFill>
                  <a:srgbClr val="000000"/>
                </a:solidFill>
              </a:rPr>
              <a:t>Student’s Benefit:</a:t>
            </a:r>
            <a:endParaRPr sz="3600" b="1" i="1">
              <a:solidFill>
                <a:srgbClr val="000000"/>
              </a:solidFill>
            </a:endParaRPr>
          </a:p>
        </p:txBody>
      </p:sp>
      <p:pic>
        <p:nvPicPr>
          <p:cNvPr id="1508" name="Google Shape;1508;p206"/>
          <p:cNvPicPr preferRelativeResize="0"/>
          <p:nvPr/>
        </p:nvPicPr>
        <p:blipFill>
          <a:blip r:embed="rId3">
            <a:alphaModFix/>
          </a:blip>
          <a:stretch>
            <a:fillRect/>
          </a:stretch>
        </p:blipFill>
        <p:spPr>
          <a:xfrm>
            <a:off x="678050" y="1417625"/>
            <a:ext cx="7535650" cy="4286250"/>
          </a:xfrm>
          <a:prstGeom prst="rect">
            <a:avLst/>
          </a:prstGeom>
          <a:noFill/>
          <a:ln>
            <a:noFill/>
          </a:ln>
        </p:spPr>
      </p:pic>
      <p:cxnSp>
        <p:nvCxnSpPr>
          <p:cNvPr id="1509" name="Google Shape;1509;p206"/>
          <p:cNvCxnSpPr/>
          <p:nvPr/>
        </p:nvCxnSpPr>
        <p:spPr>
          <a:xfrm rot="10800000" flipH="1">
            <a:off x="474800" y="1124800"/>
            <a:ext cx="6031200" cy="270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p207"/>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confident do you feel using morphology to support students’ vocabulary growth? </a:t>
            </a:r>
            <a:endParaRPr>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endParaRPr>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A: Very confident</a:t>
            </a:r>
            <a:endParaRPr>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B: Fairly confident </a:t>
            </a:r>
            <a:endParaRPr>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C: Not particularly confident. </a:t>
            </a:r>
            <a:endParaRPr>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D: I’m completely unfamiliar with the concept.</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208"/>
          <p:cNvSpPr txBox="1">
            <a:spLocks noGrp="1"/>
          </p:cNvSpPr>
          <p:nvPr>
            <p:ph type="title"/>
          </p:nvPr>
        </p:nvSpPr>
        <p:spPr>
          <a:xfrm>
            <a:off x="382093" y="27589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Kenny Mckee</a:t>
            </a:r>
            <a:endParaRPr/>
          </a:p>
          <a:p>
            <a:pPr marL="0" marR="0" lvl="0" indent="0" algn="l" rtl="0">
              <a:lnSpc>
                <a:spcPct val="100000"/>
              </a:lnSpc>
              <a:spcBef>
                <a:spcPts val="0"/>
              </a:spcBef>
              <a:spcAft>
                <a:spcPts val="0"/>
              </a:spcAft>
              <a:buClr>
                <a:schemeClr val="lt1"/>
              </a:buClr>
              <a:buSzPts val="2800"/>
              <a:buFont typeface="Allerta"/>
              <a:buNone/>
            </a:pPr>
            <a:r>
              <a:rPr lang="en-US" i="1"/>
              <a:t>High School Literacy Coach</a:t>
            </a:r>
            <a:endParaRPr i="1"/>
          </a:p>
          <a:p>
            <a:pPr marL="0" marR="0" lvl="0" indent="0" algn="l" rtl="0">
              <a:lnSpc>
                <a:spcPct val="100000"/>
              </a:lnSpc>
              <a:spcBef>
                <a:spcPts val="0"/>
              </a:spcBef>
              <a:spcAft>
                <a:spcPts val="0"/>
              </a:spcAft>
              <a:buClr>
                <a:schemeClr val="lt1"/>
              </a:buClr>
              <a:buSzPts val="2800"/>
              <a:buFont typeface="Allerta"/>
              <a:buNone/>
            </a:pPr>
            <a:r>
              <a:rPr lang="en-US" i="1"/>
              <a:t>Asheville, NC</a:t>
            </a:r>
            <a:endParaRPr i="1"/>
          </a:p>
        </p:txBody>
      </p:sp>
      <p:sp>
        <p:nvSpPr>
          <p:cNvPr id="1521" name="Google Shape;1521;p208"/>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522" name="Google Shape;1522;p208"/>
          <p:cNvPicPr preferRelativeResize="0"/>
          <p:nvPr/>
        </p:nvPicPr>
        <p:blipFill rotWithShape="1">
          <a:blip r:embed="rId3">
            <a:alphaModFix/>
          </a:blip>
          <a:srcRect l="19625" t="18096" r="29410" b="47250"/>
          <a:stretch/>
        </p:blipFill>
        <p:spPr>
          <a:xfrm>
            <a:off x="5943297" y="1813921"/>
            <a:ext cx="2708159" cy="275860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20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b="1">
                <a:latin typeface="Lucida Sans"/>
                <a:ea typeface="Lucida Sans"/>
                <a:cs typeface="Lucida Sans"/>
                <a:sym typeface="Lucida Sans"/>
              </a:rPr>
              <a:t>Three Simple Steps to Empowered Word Learning</a:t>
            </a:r>
            <a:endParaRPr sz="2400" b="1" i="0" u="none" strike="noStrike" cap="none">
              <a:solidFill>
                <a:srgbClr val="595959"/>
              </a:solidFill>
              <a:latin typeface="Lucida Sans"/>
              <a:ea typeface="Lucida Sans"/>
              <a:cs typeface="Lucida Sans"/>
              <a:sym typeface="Lucida Sans"/>
            </a:endParaRPr>
          </a:p>
        </p:txBody>
      </p:sp>
      <p:sp>
        <p:nvSpPr>
          <p:cNvPr id="1529" name="Google Shape;1529;p20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Morphology</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Context Clues</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Reference Materials/People</a:t>
            </a:r>
            <a:endParaRPr sz="2400">
              <a:latin typeface="Lucida Sans"/>
              <a:ea typeface="Lucida Sans"/>
              <a:cs typeface="Lucida Sans"/>
              <a:sym typeface="Lucida Sans"/>
            </a:endParaRPr>
          </a:p>
        </p:txBody>
      </p:sp>
      <p:pic>
        <p:nvPicPr>
          <p:cNvPr id="1530" name="Google Shape;1530;p209" descr="Image result for word parts" title="View source image"/>
          <p:cNvPicPr preferRelativeResize="0"/>
          <p:nvPr/>
        </p:nvPicPr>
        <p:blipFill>
          <a:blip r:embed="rId3">
            <a:alphaModFix/>
          </a:blip>
          <a:stretch>
            <a:fillRect/>
          </a:stretch>
        </p:blipFill>
        <p:spPr>
          <a:xfrm>
            <a:off x="3652392" y="1570950"/>
            <a:ext cx="2417133" cy="1676400"/>
          </a:xfrm>
          <a:prstGeom prst="rect">
            <a:avLst/>
          </a:prstGeom>
          <a:noFill/>
          <a:ln>
            <a:noFill/>
          </a:ln>
        </p:spPr>
      </p:pic>
      <p:pic>
        <p:nvPicPr>
          <p:cNvPr id="1531" name="Google Shape;1531;p209"/>
          <p:cNvPicPr preferRelativeResize="0"/>
          <p:nvPr/>
        </p:nvPicPr>
        <p:blipFill>
          <a:blip r:embed="rId4">
            <a:alphaModFix/>
          </a:blip>
          <a:stretch>
            <a:fillRect/>
          </a:stretch>
        </p:blipFill>
        <p:spPr>
          <a:xfrm>
            <a:off x="5325563" y="3247350"/>
            <a:ext cx="1771650" cy="1676400"/>
          </a:xfrm>
          <a:prstGeom prst="rect">
            <a:avLst/>
          </a:prstGeom>
          <a:noFill/>
          <a:ln>
            <a:noFill/>
          </a:ln>
        </p:spPr>
      </p:pic>
      <p:pic>
        <p:nvPicPr>
          <p:cNvPr id="1532" name="Google Shape;1532;p209" descr="Image result for dictionary" title="View source image"/>
          <p:cNvPicPr preferRelativeResize="0"/>
          <p:nvPr/>
        </p:nvPicPr>
        <p:blipFill>
          <a:blip r:embed="rId5">
            <a:alphaModFix/>
          </a:blip>
          <a:stretch>
            <a:fillRect/>
          </a:stretch>
        </p:blipFill>
        <p:spPr>
          <a:xfrm>
            <a:off x="7097228" y="4914900"/>
            <a:ext cx="1461225" cy="1676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21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Why Morphology Before Context?</a:t>
            </a:r>
            <a:endParaRPr sz="2400" b="0" i="0" u="none" strike="noStrike" cap="none">
              <a:solidFill>
                <a:srgbClr val="595959"/>
              </a:solidFill>
              <a:latin typeface="Lucida Sans"/>
              <a:ea typeface="Lucida Sans"/>
              <a:cs typeface="Lucida Sans"/>
              <a:sym typeface="Lucida Sans"/>
            </a:endParaRPr>
          </a:p>
        </p:txBody>
      </p:sp>
      <p:sp>
        <p:nvSpPr>
          <p:cNvPr id="1539" name="Google Shape;1539;p210"/>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4800">
                <a:latin typeface="Lucida Sans"/>
                <a:ea typeface="Lucida Sans"/>
                <a:cs typeface="Lucida Sans"/>
                <a:sym typeface="Lucida Sans"/>
              </a:rPr>
              <a:t>20% to 35% of the time</a:t>
            </a:r>
            <a:endParaRPr sz="4800">
              <a:latin typeface="Lucida Sans"/>
              <a:ea typeface="Lucida Sans"/>
              <a:cs typeface="Lucida Sans"/>
              <a:sym typeface="Lucida Sans"/>
            </a:endParaRPr>
          </a:p>
          <a:p>
            <a:pPr marL="0" marR="0" lvl="0" indent="0" algn="ctr" rtl="0">
              <a:lnSpc>
                <a:spcPct val="115000"/>
              </a:lnSpc>
              <a:spcBef>
                <a:spcPts val="0"/>
              </a:spcBef>
              <a:spcAft>
                <a:spcPts val="0"/>
              </a:spcAft>
              <a:buNone/>
            </a:pPr>
            <a:r>
              <a:rPr lang="en-US" sz="4800">
                <a:latin typeface="Lucida Sans"/>
                <a:ea typeface="Lucida Sans"/>
                <a:cs typeface="Lucida Sans"/>
                <a:sym typeface="Lucida Sans"/>
              </a:rPr>
              <a:t>=</a:t>
            </a:r>
            <a:endParaRPr sz="4800">
              <a:latin typeface="Lucida Sans"/>
              <a:ea typeface="Lucida Sans"/>
              <a:cs typeface="Lucida Sans"/>
              <a:sym typeface="Lucida Sans"/>
            </a:endParaRPr>
          </a:p>
          <a:p>
            <a:pPr marL="0" marR="0" lvl="0" indent="0" algn="ctr" rtl="0">
              <a:lnSpc>
                <a:spcPct val="115000"/>
              </a:lnSpc>
              <a:spcBef>
                <a:spcPts val="0"/>
              </a:spcBef>
              <a:spcAft>
                <a:spcPts val="0"/>
              </a:spcAft>
              <a:buNone/>
            </a:pPr>
            <a:r>
              <a:rPr lang="en-US" sz="4800">
                <a:latin typeface="Lucida Sans"/>
                <a:ea typeface="Lucida Sans"/>
                <a:cs typeface="Lucida Sans"/>
                <a:sym typeface="Lucida Sans"/>
              </a:rPr>
              <a:t>How often context clues reveal word meaning!</a:t>
            </a:r>
            <a:endParaRPr sz="4800">
              <a:latin typeface="Lucida Sans"/>
              <a:ea typeface="Lucida Sans"/>
              <a:cs typeface="Lucida Sans"/>
              <a:sym typeface="Lucida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17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a:t>
            </a:r>
            <a:r>
              <a:rPr lang="en-US"/>
              <a:t>O</a:t>
            </a:r>
            <a:r>
              <a:rPr lang="en-US" sz="2400" b="0" i="0" u="none" strike="noStrike" cap="none">
                <a:solidFill>
                  <a:srgbClr val="595959"/>
                </a:solidFill>
                <a:latin typeface="Lucida Sans"/>
                <a:ea typeface="Lucida Sans"/>
                <a:cs typeface="Lucida Sans"/>
                <a:sym typeface="Lucida Sans"/>
              </a:rPr>
              <a:t>ur </a:t>
            </a:r>
            <a:r>
              <a:rPr lang="en-US"/>
              <a:t>N</a:t>
            </a:r>
            <a:r>
              <a:rPr lang="en-US" sz="2400" b="0" i="0" u="none" strike="noStrike" cap="none">
                <a:solidFill>
                  <a:srgbClr val="595959"/>
                </a:solidFill>
                <a:latin typeface="Lucida Sans"/>
                <a:ea typeface="Lucida Sans"/>
                <a:cs typeface="Lucida Sans"/>
                <a:sym typeface="Lucida Sans"/>
              </a:rPr>
              <a:t>etwork!</a:t>
            </a:r>
            <a:endParaRPr/>
          </a:p>
        </p:txBody>
      </p:sp>
      <p:sp>
        <p:nvSpPr>
          <p:cNvPr id="1234" name="Google Shape;1234;p17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342900" marR="0" lvl="0" indent="-203200" algn="l" rtl="0">
              <a:lnSpc>
                <a:spcPct val="10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1235" name="Google Shape;1235;p175" descr="Join Core Advocates.PNG"/>
          <p:cNvPicPr preferRelativeResize="0"/>
          <p:nvPr/>
        </p:nvPicPr>
        <p:blipFill rotWithShape="1">
          <a:blip r:embed="rId3">
            <a:alphaModFix/>
          </a:blip>
          <a:srcRect/>
          <a:stretch/>
        </p:blipFill>
        <p:spPr>
          <a:xfrm>
            <a:off x="0" y="1547832"/>
            <a:ext cx="9110167" cy="4802978"/>
          </a:xfrm>
          <a:prstGeom prst="rect">
            <a:avLst/>
          </a:prstGeom>
          <a:noFill/>
          <a:ln>
            <a:noFill/>
          </a:ln>
        </p:spPr>
      </p:pic>
      <p:sp>
        <p:nvSpPr>
          <p:cNvPr id="1236" name="Google Shape;1236;p175"/>
          <p:cNvSpPr txBox="1"/>
          <p:nvPr/>
        </p:nvSpPr>
        <p:spPr>
          <a:xfrm>
            <a:off x="2156925" y="1056050"/>
            <a:ext cx="4924800" cy="2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5"/>
              </a:buClr>
              <a:buSzPts val="1800"/>
              <a:buFont typeface="Lucida Sans"/>
              <a:buNone/>
            </a:pPr>
            <a:r>
              <a:rPr lang="en-US" sz="1800" b="0" i="0" u="sng" strike="noStrike" cap="none">
                <a:solidFill>
                  <a:schemeClr val="hlink"/>
                </a:solidFill>
                <a:latin typeface="Lucida Sans"/>
                <a:ea typeface="Lucida Sans"/>
                <a:cs typeface="Lucida Sans"/>
                <a:sym typeface="Lucida Sans"/>
                <a:hlinkClick r:id="rId4"/>
              </a:rPr>
              <a:t>www.achievethecore.org/ca-signup</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21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Word Generation to Support English Learners</a:t>
            </a:r>
            <a:endParaRPr sz="2400" b="0" i="0" u="none" strike="noStrike" cap="none">
              <a:solidFill>
                <a:srgbClr val="595959"/>
              </a:solidFill>
              <a:latin typeface="Lucida Sans"/>
              <a:ea typeface="Lucida Sans"/>
              <a:cs typeface="Lucida Sans"/>
              <a:sym typeface="Lucida Sans"/>
            </a:endParaRPr>
          </a:p>
        </p:txBody>
      </p:sp>
      <p:sp>
        <p:nvSpPr>
          <p:cNvPr id="1546" name="Google Shape;1546;p211"/>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80010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547" name="Google Shape;1547;p211" descr="IMG_1429.JPG"/>
          <p:cNvPicPr preferRelativeResize="0"/>
          <p:nvPr/>
        </p:nvPicPr>
        <p:blipFill rotWithShape="1">
          <a:blip r:embed="rId3">
            <a:alphaModFix/>
          </a:blip>
          <a:srcRect/>
          <a:stretch/>
        </p:blipFill>
        <p:spPr>
          <a:xfrm rot="5400000">
            <a:off x="4247225" y="1820275"/>
            <a:ext cx="4872300" cy="4063200"/>
          </a:xfrm>
          <a:prstGeom prst="rect">
            <a:avLst/>
          </a:prstGeom>
          <a:noFill/>
          <a:ln>
            <a:noFill/>
          </a:ln>
        </p:spPr>
      </p:pic>
      <p:pic>
        <p:nvPicPr>
          <p:cNvPr id="1548" name="Google Shape;1548;p211" descr="IMG_1319.jpg"/>
          <p:cNvPicPr preferRelativeResize="0"/>
          <p:nvPr/>
        </p:nvPicPr>
        <p:blipFill rotWithShape="1">
          <a:blip r:embed="rId4">
            <a:alphaModFix/>
          </a:blip>
          <a:srcRect/>
          <a:stretch/>
        </p:blipFill>
        <p:spPr>
          <a:xfrm>
            <a:off x="304800" y="1448400"/>
            <a:ext cx="3960900" cy="48399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21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Impact on Vocabulary Acquisition</a:t>
            </a:r>
            <a:endParaRPr sz="2400" b="0" i="0" u="none" strike="noStrike" cap="none">
              <a:solidFill>
                <a:srgbClr val="595959"/>
              </a:solidFill>
              <a:latin typeface="Lucida Sans"/>
              <a:ea typeface="Lucida Sans"/>
              <a:cs typeface="Lucida Sans"/>
              <a:sym typeface="Lucida Sans"/>
            </a:endParaRPr>
          </a:p>
        </p:txBody>
      </p:sp>
      <p:sp>
        <p:nvSpPr>
          <p:cNvPr id="1555" name="Google Shape;1555;p21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800100" marR="0" lvl="0" indent="0" algn="l" rtl="0">
              <a:lnSpc>
                <a:spcPct val="115000"/>
              </a:lnSpc>
              <a:spcBef>
                <a:spcPts val="0"/>
              </a:spcBef>
              <a:spcAft>
                <a:spcPts val="0"/>
              </a:spcAft>
              <a:buNone/>
            </a:pPr>
            <a:r>
              <a:rPr lang="en-US" sz="2400">
                <a:latin typeface="Lucida Sans"/>
                <a:ea typeface="Lucida Sans"/>
                <a:cs typeface="Lucida Sans"/>
                <a:sym typeface="Lucida Sans"/>
              </a:rPr>
              <a:t>Vocabulary lessons had a positive impact on Tier 2 word knowledge. (46%)</a:t>
            </a:r>
            <a:endParaRPr sz="2400">
              <a:latin typeface="Lucida Sans"/>
              <a:ea typeface="Lucida Sans"/>
              <a:cs typeface="Lucida Sans"/>
              <a:sym typeface="Lucida Sans"/>
            </a:endParaRPr>
          </a:p>
          <a:p>
            <a:pPr marL="80010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556" name="Google Shape;1556;p212"/>
          <p:cNvPicPr preferRelativeResize="0"/>
          <p:nvPr/>
        </p:nvPicPr>
        <p:blipFill rotWithShape="1">
          <a:blip r:embed="rId3">
            <a:alphaModFix/>
          </a:blip>
          <a:srcRect/>
          <a:stretch/>
        </p:blipFill>
        <p:spPr>
          <a:xfrm>
            <a:off x="1287025" y="2684375"/>
            <a:ext cx="6686400" cy="3620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213"/>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Lucida Sans"/>
                <a:ea typeface="Lucida Sans"/>
                <a:cs typeface="Lucida Sans"/>
                <a:sym typeface="Lucida Sans"/>
              </a:rPr>
              <a:t>Students Said...</a:t>
            </a:r>
            <a:endParaRPr>
              <a:latin typeface="Lucida Sans"/>
              <a:ea typeface="Lucida Sans"/>
              <a:cs typeface="Lucida Sans"/>
              <a:sym typeface="Lucida Sans"/>
            </a:endParaRPr>
          </a:p>
        </p:txBody>
      </p:sp>
      <p:sp>
        <p:nvSpPr>
          <p:cNvPr id="1563" name="Google Shape;1563;p213"/>
          <p:cNvSpPr txBox="1">
            <a:spLocks noGrp="1"/>
          </p:cNvSpPr>
          <p:nvPr>
            <p:ph type="body" idx="1"/>
          </p:nvPr>
        </p:nvSpPr>
        <p:spPr>
          <a:xfrm>
            <a:off x="304800" y="1295368"/>
            <a:ext cx="8572500" cy="4526100"/>
          </a:xfrm>
          <a:prstGeom prst="rect">
            <a:avLst/>
          </a:prstGeom>
        </p:spPr>
        <p:txBody>
          <a:bodyPr spcFirstLastPara="1" wrap="square" lIns="91425" tIns="91425" rIns="91425" bIns="91425" anchor="t" anchorCtr="0">
            <a:noAutofit/>
          </a:bodyPr>
          <a:lstStyle/>
          <a:p>
            <a:pPr marL="800100" lvl="0" indent="-457200" algn="l" rtl="0">
              <a:spcBef>
                <a:spcPts val="0"/>
              </a:spcBef>
              <a:spcAft>
                <a:spcPts val="0"/>
              </a:spcAft>
              <a:buClr>
                <a:schemeClr val="dk2"/>
              </a:buClr>
              <a:buSzPts val="2800"/>
              <a:buFont typeface="Lucida Sans"/>
              <a:buChar char="•"/>
            </a:pPr>
            <a:r>
              <a:rPr lang="en-US" sz="2800" dirty="0">
                <a:solidFill>
                  <a:schemeClr val="dk2"/>
                </a:solidFill>
                <a:latin typeface="Lucida Sans"/>
                <a:ea typeface="Lucida Sans"/>
                <a:cs typeface="Lucida Sans"/>
                <a:sym typeface="Lucida Sans"/>
              </a:rPr>
              <a:t>Studying word parts helps them learn new words.</a:t>
            </a:r>
            <a:endParaRPr sz="2800" dirty="0">
              <a:solidFill>
                <a:schemeClr val="dk2"/>
              </a:solidFill>
              <a:latin typeface="Lucida Sans"/>
              <a:ea typeface="Lucida Sans"/>
              <a:cs typeface="Lucida Sans"/>
              <a:sym typeface="Lucida Sans"/>
            </a:endParaRPr>
          </a:p>
          <a:p>
            <a:pPr marL="800100" lvl="0" indent="0" algn="l" rtl="0">
              <a:spcBef>
                <a:spcPts val="0"/>
              </a:spcBef>
              <a:spcAft>
                <a:spcPts val="0"/>
              </a:spcAft>
              <a:buNone/>
            </a:pPr>
            <a:endParaRPr sz="2800" dirty="0">
              <a:solidFill>
                <a:schemeClr val="dk2"/>
              </a:solidFill>
              <a:latin typeface="Lucida Sans"/>
              <a:ea typeface="Lucida Sans"/>
              <a:cs typeface="Lucida Sans"/>
              <a:sym typeface="Lucida Sans"/>
            </a:endParaRPr>
          </a:p>
          <a:p>
            <a:pPr marL="800100" lvl="0" indent="-457200" algn="l" rtl="0">
              <a:spcBef>
                <a:spcPts val="0"/>
              </a:spcBef>
              <a:spcAft>
                <a:spcPts val="0"/>
              </a:spcAft>
              <a:buClr>
                <a:schemeClr val="dk2"/>
              </a:buClr>
              <a:buSzPts val="2800"/>
              <a:buFont typeface="Lucida Sans"/>
              <a:buChar char="•"/>
            </a:pPr>
            <a:r>
              <a:rPr lang="en-US" sz="2800" dirty="0">
                <a:solidFill>
                  <a:schemeClr val="dk2"/>
                </a:solidFill>
                <a:latin typeface="Lucida Sans"/>
                <a:ea typeface="Lucida Sans"/>
                <a:cs typeface="Lucida Sans"/>
                <a:sym typeface="Lucida Sans"/>
              </a:rPr>
              <a:t>Studying word parts is interesting.</a:t>
            </a:r>
            <a:endParaRPr sz="2800" dirty="0">
              <a:solidFill>
                <a:schemeClr val="dk2"/>
              </a:solidFill>
              <a:latin typeface="Lucida Sans"/>
              <a:ea typeface="Lucida Sans"/>
              <a:cs typeface="Lucida Sans"/>
              <a:sym typeface="Lucida Sans"/>
            </a:endParaRPr>
          </a:p>
          <a:p>
            <a:pPr marL="800100" lvl="0" indent="0" algn="l" rtl="0">
              <a:spcBef>
                <a:spcPts val="0"/>
              </a:spcBef>
              <a:spcAft>
                <a:spcPts val="0"/>
              </a:spcAft>
              <a:buNone/>
            </a:pPr>
            <a:endParaRPr sz="2800" dirty="0">
              <a:solidFill>
                <a:schemeClr val="dk2"/>
              </a:solidFill>
              <a:latin typeface="Lucida Sans"/>
              <a:ea typeface="Lucida Sans"/>
              <a:cs typeface="Lucida Sans"/>
              <a:sym typeface="Lucida Sans"/>
            </a:endParaRPr>
          </a:p>
          <a:p>
            <a:pPr marL="800100" lvl="0" indent="-457200" algn="l" rtl="0">
              <a:spcBef>
                <a:spcPts val="0"/>
              </a:spcBef>
              <a:spcAft>
                <a:spcPts val="0"/>
              </a:spcAft>
              <a:buClr>
                <a:schemeClr val="dk2"/>
              </a:buClr>
              <a:buSzPts val="2800"/>
              <a:buFont typeface="Lucida Sans"/>
              <a:buChar char="•"/>
            </a:pPr>
            <a:r>
              <a:rPr lang="en-US" sz="2800" dirty="0">
                <a:solidFill>
                  <a:schemeClr val="dk2"/>
                </a:solidFill>
                <a:latin typeface="Lucida Sans"/>
                <a:ea typeface="Lucida Sans"/>
                <a:cs typeface="Lucida Sans"/>
                <a:sym typeface="Lucida Sans"/>
              </a:rPr>
              <a:t>Talking about words helps them learn.</a:t>
            </a:r>
            <a:endParaRPr sz="2800" dirty="0">
              <a:solidFill>
                <a:schemeClr val="dk2"/>
              </a:solidFill>
              <a:latin typeface="Lucida Sans"/>
              <a:ea typeface="Lucida Sans"/>
              <a:cs typeface="Lucida Sans"/>
              <a:sym typeface="Lucida Sans"/>
            </a:endParaRPr>
          </a:p>
          <a:p>
            <a:pPr marL="800100" lvl="0" indent="0" algn="l" rtl="0">
              <a:spcBef>
                <a:spcPts val="0"/>
              </a:spcBef>
              <a:spcAft>
                <a:spcPts val="0"/>
              </a:spcAft>
              <a:buNone/>
            </a:pPr>
            <a:endParaRPr sz="2800" dirty="0">
              <a:solidFill>
                <a:schemeClr val="dk2"/>
              </a:solidFill>
              <a:latin typeface="Lucida Sans"/>
              <a:ea typeface="Lucida Sans"/>
              <a:cs typeface="Lucida Sans"/>
              <a:sym typeface="Lucida Sans"/>
            </a:endParaRPr>
          </a:p>
          <a:p>
            <a:pPr marL="800100" lvl="0" indent="-457200" algn="l" rtl="0">
              <a:spcBef>
                <a:spcPts val="0"/>
              </a:spcBef>
              <a:spcAft>
                <a:spcPts val="0"/>
              </a:spcAft>
              <a:buClr>
                <a:schemeClr val="dk2"/>
              </a:buClr>
              <a:buSzPts val="2800"/>
              <a:buFont typeface="Lucida Sans"/>
              <a:buChar char="•"/>
            </a:pPr>
            <a:r>
              <a:rPr lang="en-US" sz="2800" dirty="0">
                <a:solidFill>
                  <a:schemeClr val="dk2"/>
                </a:solidFill>
                <a:latin typeface="Lucida Sans"/>
                <a:ea typeface="Lucida Sans"/>
                <a:cs typeface="Lucida Sans"/>
                <a:sym typeface="Lucida Sans"/>
              </a:rPr>
              <a:t>Making words with word parts is enjoyable.</a:t>
            </a:r>
            <a:endParaRPr sz="2800" dirty="0">
              <a:solidFill>
                <a:schemeClr val="dk2"/>
              </a:solidFill>
              <a:latin typeface="Lucida Sans"/>
              <a:ea typeface="Lucida Sans"/>
              <a:cs typeface="Lucida Sans"/>
              <a:sym typeface="Lucida Sans"/>
            </a:endParaRPr>
          </a:p>
          <a:p>
            <a:pPr marL="800100" lvl="0" indent="0" algn="l" rtl="0">
              <a:spcBef>
                <a:spcPts val="0"/>
              </a:spcBef>
              <a:spcAft>
                <a:spcPts val="0"/>
              </a:spcAft>
              <a:buNone/>
            </a:pPr>
            <a:endParaRPr sz="2800" dirty="0">
              <a:solidFill>
                <a:schemeClr val="dk2"/>
              </a:solidFill>
              <a:latin typeface="Lucida Sans"/>
              <a:ea typeface="Lucida Sans"/>
              <a:cs typeface="Lucida Sans"/>
              <a:sym typeface="Lucida Sans"/>
            </a:endParaRPr>
          </a:p>
          <a:p>
            <a:pPr marL="800100" lvl="0" indent="-457200" algn="l" rtl="0">
              <a:spcBef>
                <a:spcPts val="0"/>
              </a:spcBef>
              <a:spcAft>
                <a:spcPts val="0"/>
              </a:spcAft>
              <a:buClr>
                <a:schemeClr val="dk2"/>
              </a:buClr>
              <a:buSzPts val="2800"/>
              <a:buFont typeface="Lucida Sans"/>
              <a:buChar char="•"/>
            </a:pPr>
            <a:r>
              <a:rPr lang="en-US" sz="2800" dirty="0">
                <a:solidFill>
                  <a:schemeClr val="dk2"/>
                </a:solidFill>
                <a:latin typeface="Lucida Sans"/>
                <a:ea typeface="Lucida Sans"/>
                <a:cs typeface="Lucida Sans"/>
                <a:sym typeface="Lucida Sans"/>
              </a:rPr>
              <a:t>Comparing how words parts are used in English and Spanish helps me learn words.</a:t>
            </a:r>
            <a:endParaRPr sz="2800" dirty="0">
              <a:solidFill>
                <a:schemeClr val="dk2"/>
              </a:solidFill>
              <a:latin typeface="Lucida Sans"/>
              <a:ea typeface="Lucida Sans"/>
              <a:cs typeface="Lucida Sans"/>
              <a:sym typeface="Lucida Sans"/>
            </a:endParaRPr>
          </a:p>
          <a:p>
            <a:pPr marL="0" lvl="0" indent="0" algn="l" rtl="0">
              <a:spcBef>
                <a:spcPts val="0"/>
              </a:spcBef>
              <a:spcAft>
                <a:spcPts val="0"/>
              </a:spcAft>
              <a:buNone/>
            </a:pPr>
            <a:endParaRPr sz="2800" dirty="0">
              <a:solidFill>
                <a:schemeClr val="dk1"/>
              </a:solidFill>
              <a:latin typeface="Cambria"/>
              <a:ea typeface="Cambria"/>
              <a:cs typeface="Cambria"/>
              <a:sym typeface="Cambria"/>
            </a:endParaRPr>
          </a:p>
          <a:p>
            <a:pPr marL="0" lvl="0" indent="0" algn="l" rtl="0">
              <a:spcBef>
                <a:spcPts val="440"/>
              </a:spcBef>
              <a:spcAft>
                <a:spcPts val="0"/>
              </a:spcAft>
              <a:buNone/>
            </a:pP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214"/>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 for </a:t>
            </a:r>
            <a:r>
              <a:rPr lang="en-US"/>
              <a:t>O</a:t>
            </a:r>
            <a:r>
              <a:rPr lang="en-US" sz="2800" b="0" i="0" u="none" strike="noStrike" cap="none">
                <a:solidFill>
                  <a:schemeClr val="lt1"/>
                </a:solidFill>
                <a:latin typeface="Lucida Sans"/>
                <a:ea typeface="Lucida Sans"/>
                <a:cs typeface="Lucida Sans"/>
                <a:sym typeface="Lucida Sans"/>
              </a:rPr>
              <a:t>ur Guests?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215"/>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Please Join Us!</a:t>
            </a:r>
            <a:endParaRPr sz="2800"/>
          </a:p>
        </p:txBody>
      </p:sp>
      <p:sp>
        <p:nvSpPr>
          <p:cNvPr id="1576" name="Google Shape;1576;p215"/>
          <p:cNvSpPr txBox="1"/>
          <p:nvPr/>
        </p:nvSpPr>
        <p:spPr>
          <a:xfrm>
            <a:off x="1879950" y="1937688"/>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577" name="Google Shape;1577;p215"/>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578" name="Google Shape;1578;p215"/>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579" name="Google Shape;1579;p215"/>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580" name="Google Shape;1580;p215"/>
          <p:cNvSpPr txBox="1"/>
          <p:nvPr/>
        </p:nvSpPr>
        <p:spPr>
          <a:xfrm>
            <a:off x="1879950" y="298740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581" name="Google Shape;1581;p215"/>
          <p:cNvSpPr txBox="1"/>
          <p:nvPr/>
        </p:nvSpPr>
        <p:spPr>
          <a:xfrm>
            <a:off x="1879950" y="3959075"/>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582" name="Google Shape;1582;p215"/>
          <p:cNvSpPr txBox="1"/>
          <p:nvPr/>
        </p:nvSpPr>
        <p:spPr>
          <a:xfrm>
            <a:off x="1879950" y="493075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583" name="Google Shape;1583;p215"/>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584" name="Google Shape;1584;p215"/>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21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Please </a:t>
            </a:r>
            <a:r>
              <a:rPr lang="en-US" sz="2800">
                <a:solidFill>
                  <a:srgbClr val="3F3F39"/>
                </a:solidFill>
              </a:rPr>
              <a:t>J</a:t>
            </a:r>
            <a:r>
              <a:rPr lang="en-US" sz="2800" b="0" i="0" u="none" strike="noStrike" cap="none">
                <a:solidFill>
                  <a:srgbClr val="3F3F39"/>
                </a:solidFill>
                <a:latin typeface="Lucida Sans"/>
                <a:ea typeface="Lucida Sans"/>
                <a:cs typeface="Lucida Sans"/>
                <a:sym typeface="Lucida Sans"/>
              </a:rPr>
              <a:t>oin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gain </a:t>
            </a:r>
            <a:r>
              <a:rPr lang="en-US" sz="2800">
                <a:solidFill>
                  <a:srgbClr val="3F3F39"/>
                </a:solidFill>
              </a:rPr>
              <a:t>N</a:t>
            </a:r>
            <a:r>
              <a:rPr lang="en-US" sz="2800" b="0" i="0" u="none" strike="noStrike" cap="none">
                <a:solidFill>
                  <a:srgbClr val="3F3F39"/>
                </a:solidFill>
                <a:latin typeface="Lucida Sans"/>
                <a:ea typeface="Lucida Sans"/>
                <a:cs typeface="Lucida Sans"/>
                <a:sym typeface="Lucida Sans"/>
              </a:rPr>
              <a:t>ext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onth!</a:t>
            </a:r>
            <a:endParaRPr/>
          </a:p>
        </p:txBody>
      </p:sp>
      <p:sp>
        <p:nvSpPr>
          <p:cNvPr id="1591" name="Google Shape;1591;p216"/>
          <p:cNvSpPr txBox="1">
            <a:spLocks noGrp="1"/>
          </p:cNvSpPr>
          <p:nvPr>
            <p:ph type="body" idx="1"/>
          </p:nvPr>
        </p:nvSpPr>
        <p:spPr>
          <a:xfrm>
            <a:off x="386950" y="1487775"/>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666666"/>
              </a:buClr>
              <a:buSzPts val="2400"/>
              <a:buFont typeface="Lucida Sans"/>
              <a:buChar char="●"/>
            </a:pPr>
            <a:r>
              <a:rPr lang="en-US" sz="2400" i="0" u="none" strike="noStrike" cap="none">
                <a:solidFill>
                  <a:srgbClr val="666666"/>
                </a:solidFill>
              </a:rPr>
              <a:t>Next month’s mini</a:t>
            </a:r>
            <a:r>
              <a:rPr lang="en-US" sz="2400">
                <a:solidFill>
                  <a:srgbClr val="666666"/>
                </a:solidFill>
              </a:rPr>
              <a:t>-</a:t>
            </a:r>
            <a:r>
              <a:rPr lang="en-US" sz="2400" i="0" u="none" strike="noStrike" cap="none">
                <a:solidFill>
                  <a:srgbClr val="666666"/>
                </a:solidFill>
              </a:rPr>
              <a:t>webinar (30 mins): </a:t>
            </a:r>
            <a:r>
              <a:rPr lang="en-US" sz="2400" b="1" i="1">
                <a:solidFill>
                  <a:srgbClr val="666666"/>
                </a:solidFill>
              </a:rPr>
              <a:t>Designing a School Environment That Supports Students’ Social, Emotional and Academic Needs</a:t>
            </a:r>
            <a:endParaRPr sz="2400" b="1" i="1">
              <a:solidFill>
                <a:srgbClr val="666666"/>
              </a:solidFill>
            </a:endParaRPr>
          </a:p>
          <a:p>
            <a:pPr marL="342900" marR="0" lvl="0" indent="-342900" algn="l" rtl="0">
              <a:lnSpc>
                <a:spcPct val="100000"/>
              </a:lnSpc>
              <a:spcBef>
                <a:spcPts val="0"/>
              </a:spcBef>
              <a:spcAft>
                <a:spcPts val="0"/>
              </a:spcAft>
              <a:buClr>
                <a:srgbClr val="666666"/>
              </a:buClr>
              <a:buSzPts val="2400"/>
              <a:buFont typeface="Lucida Sans"/>
              <a:buChar char="●"/>
            </a:pPr>
            <a:r>
              <a:rPr lang="en-US" sz="2400">
                <a:solidFill>
                  <a:srgbClr val="666666"/>
                </a:solidFill>
              </a:rPr>
              <a:t>Wednesday, July 10, 2019, 7 p.m. ET</a:t>
            </a:r>
            <a:endParaRPr sz="2400">
              <a:solidFill>
                <a:srgbClr val="666666"/>
              </a:solidFill>
            </a:endParaRPr>
          </a:p>
          <a:p>
            <a:pPr marL="342900" marR="0" lvl="0" indent="-342900" algn="l" rtl="0">
              <a:lnSpc>
                <a:spcPct val="100000"/>
              </a:lnSpc>
              <a:spcBef>
                <a:spcPts val="0"/>
              </a:spcBef>
              <a:spcAft>
                <a:spcPts val="0"/>
              </a:spcAft>
              <a:buClr>
                <a:srgbClr val="3F3F39"/>
              </a:buClr>
              <a:buSzPts val="2400"/>
              <a:buFont typeface="Lucida Sans"/>
              <a:buChar char="●"/>
            </a:pPr>
            <a:r>
              <a:rPr lang="en-US" sz="2400" i="0" u="none" strike="noStrike" cap="none">
                <a:solidFill>
                  <a:srgbClr val="666666"/>
                </a:solidFill>
              </a:rPr>
              <a:t>Register Here:  </a:t>
            </a:r>
            <a:r>
              <a:rPr lang="en-US" sz="2400" u="sng">
                <a:solidFill>
                  <a:schemeClr val="hlink"/>
                </a:solidFill>
                <a:latin typeface="Arial"/>
                <a:ea typeface="Arial"/>
                <a:cs typeface="Arial"/>
                <a:sym typeface="Arial"/>
                <a:hlinkClick r:id="rId3"/>
              </a:rPr>
              <a:t>https://event.on24.com/wcc/r/2020857/67391E7CF4A6E837A6B675E4D1BF636F</a:t>
            </a:r>
            <a:endParaRPr>
              <a:solidFill>
                <a:srgbClr val="3F3F39"/>
              </a:solidFill>
            </a:endParaRPr>
          </a:p>
        </p:txBody>
      </p:sp>
    </p:spTree>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Google Shape;1596;p217"/>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sp>
        <p:nvSpPr>
          <p:cNvPr id="1602" name="Google Shape;1602;p218"/>
          <p:cNvSpPr txBox="1">
            <a:spLocks noGrp="1"/>
          </p:cNvSpPr>
          <p:nvPr>
            <p:ph type="title"/>
          </p:nvPr>
        </p:nvSpPr>
        <p:spPr>
          <a:xfrm>
            <a:off x="285750" y="88371"/>
            <a:ext cx="8572500" cy="77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Resource List</a:t>
            </a:r>
            <a:endParaRPr/>
          </a:p>
        </p:txBody>
      </p:sp>
      <p:graphicFrame>
        <p:nvGraphicFramePr>
          <p:cNvPr id="1603" name="Google Shape;1603;p218"/>
          <p:cNvGraphicFramePr/>
          <p:nvPr>
            <p:extLst>
              <p:ext uri="{D42A27DB-BD31-4B8C-83A1-F6EECF244321}">
                <p14:modId xmlns:p14="http://schemas.microsoft.com/office/powerpoint/2010/main" val="3774500175"/>
              </p:ext>
            </p:extLst>
          </p:nvPr>
        </p:nvGraphicFramePr>
        <p:xfrm>
          <a:off x="457575" y="977035"/>
          <a:ext cx="8228850" cy="5188635"/>
        </p:xfrm>
        <a:graphic>
          <a:graphicData uri="http://schemas.openxmlformats.org/drawingml/2006/table">
            <a:tbl>
              <a:tblPr>
                <a:noFill/>
                <a:tableStyleId>{039D8D93-1591-4797-A01A-FF35053016B1}</a:tableStyleId>
              </a:tblPr>
              <a:tblGrid>
                <a:gridCol w="4114425">
                  <a:extLst>
                    <a:ext uri="{9D8B030D-6E8A-4147-A177-3AD203B41FA5}">
                      <a16:colId xmlns:a16="http://schemas.microsoft.com/office/drawing/2014/main" val="20000"/>
                    </a:ext>
                  </a:extLst>
                </a:gridCol>
                <a:gridCol w="4114425">
                  <a:extLst>
                    <a:ext uri="{9D8B030D-6E8A-4147-A177-3AD203B41FA5}">
                      <a16:colId xmlns:a16="http://schemas.microsoft.com/office/drawing/2014/main" val="20001"/>
                    </a:ext>
                  </a:extLst>
                </a:gridCol>
              </a:tblGrid>
              <a:tr h="723425">
                <a:tc>
                  <a:txBody>
                    <a:bodyPr/>
                    <a:lstStyle/>
                    <a:p>
                      <a:pPr marL="0" lvl="0" indent="0" algn="l" rtl="0">
                        <a:spcBef>
                          <a:spcPts val="0"/>
                        </a:spcBef>
                        <a:spcAft>
                          <a:spcPts val="0"/>
                        </a:spcAft>
                        <a:buNone/>
                      </a:pPr>
                      <a:r>
                        <a:rPr lang="en-US">
                          <a:latin typeface="Lucida Sans"/>
                          <a:ea typeface="Lucida Sans"/>
                          <a:cs typeface="Lucida Sans"/>
                          <a:sym typeface="Lucida Sans"/>
                        </a:rPr>
                        <a:t>Achieve the Core’s Summer Reading Challenge Reading List</a:t>
                      </a:r>
                      <a:endParaRPr>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400" u="sng" dirty="0">
                          <a:solidFill>
                            <a:schemeClr val="hlink"/>
                          </a:solidFill>
                          <a:latin typeface="Lucida Sans" panose="020B0602030504020204" pitchFamily="34" charset="0"/>
                          <a:hlinkClick r:id="rId3"/>
                        </a:rPr>
                        <a:t>bit.ly/</a:t>
                      </a:r>
                      <a:r>
                        <a:rPr lang="en-US" sz="1400" u="sng" dirty="0" err="1">
                          <a:solidFill>
                            <a:schemeClr val="hlink"/>
                          </a:solidFill>
                          <a:latin typeface="Lucida Sans" panose="020B0602030504020204" pitchFamily="34" charset="0"/>
                          <a:hlinkClick r:id="rId3"/>
                        </a:rPr>
                        <a:t>AchievetheCoreSummerReading</a:t>
                      </a:r>
                      <a:r>
                        <a:rPr lang="en-US" sz="1400" u="sng" dirty="0">
                          <a:solidFill>
                            <a:schemeClr val="hlink"/>
                          </a:solidFill>
                          <a:latin typeface="Lucida Sans" panose="020B0602030504020204" pitchFamily="34" charset="0"/>
                          <a:hlinkClick r:id="rId3"/>
                        </a:rPr>
                        <a:t> </a:t>
                      </a:r>
                      <a:endParaRPr lang="en-US" sz="1400" dirty="0">
                        <a:latin typeface="Lucida Sans" panose="020B0602030504020204" pitchFamily="34" charset="0"/>
                      </a:endParaRPr>
                    </a:p>
                  </a:txBody>
                  <a:tcPr marL="91425" marR="91425" marT="91425" marB="91425"/>
                </a:tc>
                <a:extLst>
                  <a:ext uri="{0D108BD9-81ED-4DB2-BD59-A6C34878D82A}">
                    <a16:rowId xmlns:a16="http://schemas.microsoft.com/office/drawing/2014/main" val="10000"/>
                  </a:ext>
                </a:extLst>
              </a:tr>
              <a:tr h="476175">
                <a:tc>
                  <a:txBody>
                    <a:bodyPr/>
                    <a:lstStyle/>
                    <a:p>
                      <a:pPr marL="0" lvl="0" indent="0" algn="l" rtl="0">
                        <a:spcBef>
                          <a:spcPts val="0"/>
                        </a:spcBef>
                        <a:spcAft>
                          <a:spcPts val="0"/>
                        </a:spcAft>
                        <a:buNone/>
                      </a:pPr>
                      <a:r>
                        <a:rPr lang="en-US">
                          <a:latin typeface="Lucida Sans"/>
                          <a:ea typeface="Lucida Sans"/>
                          <a:cs typeface="Lucida Sans"/>
                          <a:sym typeface="Lucida Sans"/>
                        </a:rPr>
                        <a:t>Core Advocate Network Sign-Up</a:t>
                      </a:r>
                      <a:endParaRPr>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Clr>
                          <a:schemeClr val="accent5"/>
                        </a:buClr>
                        <a:buSzPts val="1800"/>
                        <a:buFont typeface="Lucida Sans"/>
                        <a:buNone/>
                      </a:pPr>
                      <a:r>
                        <a:rPr lang="en-US" u="sng" dirty="0">
                          <a:solidFill>
                            <a:schemeClr val="accent5"/>
                          </a:solidFill>
                          <a:latin typeface="Lucida Sans"/>
                          <a:ea typeface="Lucida Sans"/>
                          <a:cs typeface="Lucida Sans"/>
                          <a:sym typeface="Lucida Sans"/>
                          <a:hlinkClick r:id="rId4"/>
                        </a:rPr>
                        <a:t>www.achievethecore.org/ca-signup</a:t>
                      </a:r>
                      <a:endParaRPr dirty="0">
                        <a:solidFill>
                          <a:schemeClr val="dk1"/>
                        </a:solidFill>
                        <a:latin typeface="Lucida Sans"/>
                        <a:ea typeface="Lucida Sans"/>
                        <a:cs typeface="Lucida Sans"/>
                        <a:sym typeface="Lucida Sans"/>
                      </a:endParaRPr>
                    </a:p>
                    <a:p>
                      <a:pPr marL="0" lvl="0" indent="0" algn="l" rtl="0">
                        <a:spcBef>
                          <a:spcPts val="0"/>
                        </a:spcBef>
                        <a:spcAft>
                          <a:spcPts val="0"/>
                        </a:spcAft>
                        <a:buNone/>
                      </a:pPr>
                      <a:endParaRPr dirty="0">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1"/>
                  </a:ext>
                </a:extLst>
              </a:tr>
              <a:tr h="1011525">
                <a:tc>
                  <a:txBody>
                    <a:bodyPr/>
                    <a:lstStyle/>
                    <a:p>
                      <a:pPr marL="0" lvl="0" indent="0" algn="l" rtl="0">
                        <a:spcBef>
                          <a:spcPts val="0"/>
                        </a:spcBef>
                        <a:spcAft>
                          <a:spcPts val="0"/>
                        </a:spcAft>
                        <a:buNone/>
                      </a:pPr>
                      <a:r>
                        <a:rPr lang="en-US">
                          <a:latin typeface="Lucida Sans"/>
                          <a:ea typeface="Lucida Sans"/>
                          <a:cs typeface="Lucida Sans"/>
                          <a:sym typeface="Lucida Sans"/>
                        </a:rPr>
                        <a:t>Most Misunderstood Math Standards Series</a:t>
                      </a:r>
                      <a:endParaRPr>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u="sng">
                          <a:solidFill>
                            <a:schemeClr val="hlink"/>
                          </a:solidFill>
                          <a:latin typeface="Lucida Sans"/>
                          <a:ea typeface="Lucida Sans"/>
                          <a:cs typeface="Lucida Sans"/>
                          <a:sym typeface="Lucida Sans"/>
                          <a:hlinkClick r:id="rId5"/>
                        </a:rPr>
                        <a:t>https://achievethecore.org/aligned/series/?series=Most%20Misunderstood%20Math%20Standards</a:t>
                      </a:r>
                      <a:r>
                        <a:rPr lang="en-US">
                          <a:latin typeface="Lucida Sans"/>
                          <a:ea typeface="Lucida Sans"/>
                          <a:cs typeface="Lucida Sans"/>
                          <a:sym typeface="Lucida Sans"/>
                        </a:rPr>
                        <a:t> </a:t>
                      </a:r>
                      <a:endParaRPr>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2"/>
                  </a:ext>
                </a:extLst>
              </a:tr>
              <a:tr h="1033425">
                <a:tc>
                  <a:txBody>
                    <a:bodyPr/>
                    <a:lstStyle/>
                    <a:p>
                      <a:pPr marL="0" lvl="0" indent="0" algn="l" rtl="0">
                        <a:lnSpc>
                          <a:spcPct val="100000"/>
                        </a:lnSpc>
                        <a:spcBef>
                          <a:spcPts val="0"/>
                        </a:spcBef>
                        <a:spcAft>
                          <a:spcPts val="600"/>
                        </a:spcAft>
                        <a:buNone/>
                      </a:pPr>
                      <a:r>
                        <a:rPr lang="en-US">
                          <a:latin typeface="Lucida Sans"/>
                          <a:ea typeface="Lucida Sans"/>
                          <a:cs typeface="Lucida Sans"/>
                          <a:sym typeface="Lucida Sans"/>
                        </a:rPr>
                        <a:t>Compelling Digital Lessons for English Learners</a:t>
                      </a:r>
                      <a:endParaRPr>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u="sng">
                          <a:solidFill>
                            <a:schemeClr val="hlink"/>
                          </a:solidFill>
                          <a:latin typeface="Lucida Sans"/>
                          <a:ea typeface="Lucida Sans"/>
                          <a:cs typeface="Lucida Sans"/>
                          <a:sym typeface="Lucida Sans"/>
                          <a:hlinkClick r:id="rId6"/>
                        </a:rPr>
                        <a:t>https://achievethecore.org/aligned/compelling-digital-lessons-english-learners/</a:t>
                      </a:r>
                      <a:r>
                        <a:rPr lang="en-US">
                          <a:latin typeface="Lucida Sans"/>
                          <a:ea typeface="Lucida Sans"/>
                          <a:cs typeface="Lucida Sans"/>
                          <a:sym typeface="Lucida Sans"/>
                        </a:rPr>
                        <a:t> </a:t>
                      </a:r>
                      <a:endParaRPr>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3"/>
                  </a:ext>
                </a:extLst>
              </a:tr>
              <a:tr h="591550">
                <a:tc>
                  <a:txBody>
                    <a:bodyPr/>
                    <a:lstStyle/>
                    <a:p>
                      <a:pPr marL="0" lvl="0" indent="0" algn="l" rtl="0">
                        <a:lnSpc>
                          <a:spcPct val="100000"/>
                        </a:lnSpc>
                        <a:spcBef>
                          <a:spcPts val="0"/>
                        </a:spcBef>
                        <a:spcAft>
                          <a:spcPts val="600"/>
                        </a:spcAft>
                        <a:buNone/>
                      </a:pPr>
                      <a:r>
                        <a:rPr lang="en-US">
                          <a:latin typeface="Lucida Sans"/>
                          <a:ea typeface="Lucida Sans"/>
                          <a:cs typeface="Lucida Sans"/>
                          <a:sym typeface="Lucida Sans"/>
                        </a:rPr>
                        <a:t>Write Reader App (free)</a:t>
                      </a:r>
                      <a:endParaRPr>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u="sng">
                          <a:solidFill>
                            <a:schemeClr val="hlink"/>
                          </a:solidFill>
                          <a:latin typeface="Lucida Sans"/>
                          <a:ea typeface="Lucida Sans"/>
                          <a:cs typeface="Lucida Sans"/>
                          <a:sym typeface="Lucida Sans"/>
                          <a:hlinkClick r:id="rId7"/>
                        </a:rPr>
                        <a:t>https://www.writereader.com/en</a:t>
                      </a:r>
                      <a:r>
                        <a:rPr lang="en-US">
                          <a:latin typeface="Lucida Sans"/>
                          <a:ea typeface="Lucida Sans"/>
                          <a:cs typeface="Lucida Sans"/>
                          <a:sym typeface="Lucida Sans"/>
                        </a:rPr>
                        <a:t> </a:t>
                      </a:r>
                      <a:endParaRPr>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4"/>
                  </a:ext>
                </a:extLst>
              </a:tr>
              <a:tr h="457900">
                <a:tc>
                  <a:txBody>
                    <a:bodyPr/>
                    <a:lstStyle/>
                    <a:p>
                      <a:pPr marL="0" lvl="0" indent="0" algn="l" rtl="0">
                        <a:spcBef>
                          <a:spcPts val="0"/>
                        </a:spcBef>
                        <a:spcAft>
                          <a:spcPts val="0"/>
                        </a:spcAft>
                        <a:buNone/>
                      </a:pPr>
                      <a:r>
                        <a:rPr lang="en-US">
                          <a:latin typeface="Lucida Sans"/>
                          <a:ea typeface="Lucida Sans"/>
                          <a:cs typeface="Lucida Sans"/>
                          <a:sym typeface="Lucida Sans"/>
                        </a:rPr>
                        <a:t>Student Closing Statements</a:t>
                      </a:r>
                      <a:endParaRPr>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u="sng">
                          <a:solidFill>
                            <a:schemeClr val="hlink"/>
                          </a:solidFill>
                          <a:latin typeface="Lucida Sans"/>
                          <a:ea typeface="Lucida Sans"/>
                          <a:cs typeface="Lucida Sans"/>
                          <a:sym typeface="Lucida Sans"/>
                          <a:hlinkClick r:id="rId8"/>
                        </a:rPr>
                        <a:t>https://achievethecore.org/aligned/student-closing-statements/</a:t>
                      </a:r>
                      <a:r>
                        <a:rPr lang="en-US">
                          <a:latin typeface="Lucida Sans"/>
                          <a:ea typeface="Lucida Sans"/>
                          <a:cs typeface="Lucida Sans"/>
                          <a:sym typeface="Lucida Sans"/>
                        </a:rPr>
                        <a:t> </a:t>
                      </a:r>
                      <a:endParaRPr>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5"/>
                  </a:ext>
                </a:extLst>
              </a:tr>
              <a:tr h="457900">
                <a:tc>
                  <a:txBody>
                    <a:bodyPr/>
                    <a:lstStyle/>
                    <a:p>
                      <a:pPr marL="0" lvl="0" indent="0" algn="l" rtl="0">
                        <a:spcBef>
                          <a:spcPts val="0"/>
                        </a:spcBef>
                        <a:spcAft>
                          <a:spcPts val="0"/>
                        </a:spcAft>
                        <a:buNone/>
                      </a:pPr>
                      <a:r>
                        <a:rPr lang="en-US">
                          <a:latin typeface="Lucida Sans"/>
                          <a:ea typeface="Lucida Sans"/>
                          <a:cs typeface="Lucida Sans"/>
                          <a:sym typeface="Lucida Sans"/>
                        </a:rPr>
                        <a:t>Three Simple Steps to Empowered Word Learning</a:t>
                      </a:r>
                      <a:endParaRPr>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u="sng" dirty="0">
                          <a:solidFill>
                            <a:schemeClr val="hlink"/>
                          </a:solidFill>
                          <a:latin typeface="Lucida Sans"/>
                          <a:ea typeface="Lucida Sans"/>
                          <a:cs typeface="Lucida Sans"/>
                          <a:sym typeface="Lucida Sans"/>
                          <a:hlinkClick r:id="rId9"/>
                        </a:rPr>
                        <a:t>https://achievethecore.org/aligned/three-simple-steps-empowered-word-learning/</a:t>
                      </a:r>
                      <a:r>
                        <a:rPr lang="en-US" dirty="0">
                          <a:latin typeface="Lucida Sans"/>
                          <a:ea typeface="Lucida Sans"/>
                          <a:cs typeface="Lucida Sans"/>
                          <a:sym typeface="Lucida Sans"/>
                        </a:rPr>
                        <a:t> </a:t>
                      </a:r>
                      <a:endParaRPr dirty="0">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76"/>
          <p:cNvSpPr txBox="1"/>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1242" name="Google Shape;1242;p176"/>
          <p:cNvSpPr txBo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marL="0" lvl="0" indent="0" algn="l" rtl="0">
              <a:spcBef>
                <a:spcPts val="480"/>
              </a:spcBef>
              <a:spcAft>
                <a:spcPts val="0"/>
              </a:spcAft>
              <a:buNone/>
            </a:pPr>
            <a:endParaRPr sz="2400">
              <a:solidFill>
                <a:srgbClr val="3F3F39"/>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@achievethecore</a:t>
            </a:r>
            <a:endParaRPr sz="2400">
              <a:solidFill>
                <a:srgbClr val="434343"/>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@kennycmckee</a:t>
            </a:r>
            <a:endParaRPr sz="2400">
              <a:solidFill>
                <a:srgbClr val="434343"/>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@emilyfranESL </a:t>
            </a:r>
            <a:endParaRPr sz="2400">
              <a:solidFill>
                <a:srgbClr val="434343"/>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@segarrac</a:t>
            </a:r>
            <a:endParaRPr sz="2400">
              <a:solidFill>
                <a:srgbClr val="434343"/>
              </a:solidFill>
              <a:latin typeface="Lucida Sans"/>
              <a:ea typeface="Lucida Sans"/>
              <a:cs typeface="Lucida Sans"/>
              <a:sym typeface="Lucida Sans"/>
            </a:endParaRPr>
          </a:p>
          <a:p>
            <a:pPr marL="0" lvl="0" indent="0" algn="l" rtl="0">
              <a:spcBef>
                <a:spcPts val="480"/>
              </a:spcBef>
              <a:spcAft>
                <a:spcPts val="0"/>
              </a:spcAft>
              <a:buNone/>
            </a:pPr>
            <a:endParaRPr sz="2400">
              <a:solidFill>
                <a:srgbClr val="434343"/>
              </a:solidFill>
              <a:latin typeface="Lucida Sans"/>
              <a:ea typeface="Lucida Sans"/>
              <a:cs typeface="Lucida Sans"/>
              <a:sym typeface="Lucida Sans"/>
            </a:endParaRPr>
          </a:p>
        </p:txBody>
      </p:sp>
      <p:pic>
        <p:nvPicPr>
          <p:cNvPr id="1243" name="Google Shape;1243;p176"/>
          <p:cNvPicPr preferRelativeResize="0"/>
          <p:nvPr/>
        </p:nvPicPr>
        <p:blipFill rotWithShape="1">
          <a:blip r:embed="rId3">
            <a:alphaModFix/>
          </a:blip>
          <a:srcRect/>
          <a:stretch/>
        </p:blipFill>
        <p:spPr>
          <a:xfrm>
            <a:off x="7197163" y="157850"/>
            <a:ext cx="1750287" cy="1259775"/>
          </a:xfrm>
          <a:prstGeom prst="rect">
            <a:avLst/>
          </a:prstGeom>
          <a:noFill/>
          <a:ln>
            <a:noFill/>
          </a:ln>
        </p:spPr>
      </p:pic>
      <p:pic>
        <p:nvPicPr>
          <p:cNvPr id="1244" name="Google Shape;1244;p176"/>
          <p:cNvPicPr preferRelativeResize="0"/>
          <p:nvPr/>
        </p:nvPicPr>
        <p:blipFill rotWithShape="1">
          <a:blip r:embed="rId4">
            <a:alphaModFix/>
          </a:blip>
          <a:srcRect t="8475"/>
          <a:stretch/>
        </p:blipFill>
        <p:spPr>
          <a:xfrm>
            <a:off x="4041201" y="2136513"/>
            <a:ext cx="4983101" cy="3420449"/>
          </a:xfrm>
          <a:prstGeom prst="rect">
            <a:avLst/>
          </a:prstGeom>
          <a:noFill/>
          <a:ln>
            <a:noFill/>
          </a:ln>
        </p:spPr>
      </p:pic>
      <p:sp>
        <p:nvSpPr>
          <p:cNvPr id="1245" name="Google Shape;1245;p176"/>
          <p:cNvSpPr/>
          <p:nvPr/>
        </p:nvSpPr>
        <p:spPr>
          <a:xfrm>
            <a:off x="6994825" y="5195450"/>
            <a:ext cx="410400" cy="3615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76"/>
          <p:cNvSpPr txBox="1"/>
          <p:nvPr/>
        </p:nvSpPr>
        <p:spPr>
          <a:xfrm>
            <a:off x="6515875" y="6126175"/>
            <a:ext cx="1750200" cy="2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1247" name="Google Shape;1247;p176"/>
          <p:cNvSpPr/>
          <p:nvPr/>
        </p:nvSpPr>
        <p:spPr>
          <a:xfrm>
            <a:off x="7097425" y="5643750"/>
            <a:ext cx="307800" cy="583800"/>
          </a:xfrm>
          <a:prstGeom prst="upArrow">
            <a:avLst>
              <a:gd name="adj1" fmla="val 50000"/>
              <a:gd name="adj2" fmla="val 50000"/>
            </a:avLst>
          </a:prstGeom>
          <a:solidFill>
            <a:srgbClr val="FF0000"/>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177"/>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254" name="Google Shape;1254;p177"/>
          <p:cNvSpPr txBox="1">
            <a:spLocks noGrp="1"/>
          </p:cNvSpPr>
          <p:nvPr>
            <p:ph type="body" idx="1"/>
          </p:nvPr>
        </p:nvSpPr>
        <p:spPr>
          <a:xfrm>
            <a:off x="457200" y="1417625"/>
            <a:ext cx="70725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600"/>
              <a:buFont typeface="Arial"/>
              <a:buNone/>
            </a:pPr>
            <a:r>
              <a:rPr lang="en-US" dirty="0">
                <a:solidFill>
                  <a:srgbClr val="3F3F39"/>
                </a:solidFill>
              </a:rPr>
              <a:t>During the webinar</a:t>
            </a:r>
            <a:endParaRPr dirty="0"/>
          </a:p>
          <a:p>
            <a:pPr marL="457200" lvl="0" indent="0" algn="l" rtl="0">
              <a:lnSpc>
                <a:spcPct val="115000"/>
              </a:lnSpc>
              <a:spcBef>
                <a:spcPts val="500"/>
              </a:spcBef>
              <a:spcAft>
                <a:spcPts val="0"/>
              </a:spcAft>
              <a:buClr>
                <a:schemeClr val="dk1"/>
              </a:buClr>
              <a:buSzPts val="500"/>
              <a:buFont typeface="Arial"/>
              <a:buNone/>
            </a:pPr>
            <a:r>
              <a:rPr lang="en-US" sz="2000" dirty="0">
                <a:solidFill>
                  <a:schemeClr val="dk1"/>
                </a:solidFill>
              </a:rPr>
              <a:t>– </a:t>
            </a:r>
            <a:r>
              <a:rPr lang="en-US" sz="2000" dirty="0">
                <a:solidFill>
                  <a:srgbClr val="3F3F39"/>
                </a:solidFill>
              </a:rPr>
              <a:t>Questions (Q&amp;A) option</a:t>
            </a:r>
            <a:endParaRPr sz="2000" dirty="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dirty="0">
                <a:solidFill>
                  <a:schemeClr val="dk1"/>
                </a:solidFill>
              </a:rPr>
              <a:t>– </a:t>
            </a:r>
            <a:r>
              <a:rPr lang="en-US" sz="2000" dirty="0">
                <a:solidFill>
                  <a:srgbClr val="3F3F39"/>
                </a:solidFill>
              </a:rPr>
              <a:t>Group chat </a:t>
            </a:r>
            <a:endParaRPr sz="2000" dirty="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dirty="0">
                <a:solidFill>
                  <a:schemeClr val="dk1"/>
                </a:solidFill>
              </a:rPr>
              <a:t>– </a:t>
            </a:r>
            <a:r>
              <a:rPr lang="en-US" sz="2000" dirty="0">
                <a:solidFill>
                  <a:srgbClr val="3F3F39"/>
                </a:solidFill>
              </a:rPr>
              <a:t>Resources tab</a:t>
            </a:r>
            <a:endParaRPr sz="2000" dirty="0">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sz="2400" dirty="0">
              <a:solidFill>
                <a:srgbClr val="3F3F39"/>
              </a:solidFill>
            </a:endParaRPr>
          </a:p>
          <a:p>
            <a:pPr marL="0" lvl="0" indent="0" algn="l" rtl="0">
              <a:lnSpc>
                <a:spcPct val="115000"/>
              </a:lnSpc>
              <a:spcBef>
                <a:spcPts val="600"/>
              </a:spcBef>
              <a:spcAft>
                <a:spcPts val="0"/>
              </a:spcAft>
              <a:buClr>
                <a:schemeClr val="dk1"/>
              </a:buClr>
              <a:buSzPts val="600"/>
              <a:buFont typeface="Arial"/>
              <a:buNone/>
            </a:pPr>
            <a:r>
              <a:rPr lang="en-US" dirty="0">
                <a:solidFill>
                  <a:srgbClr val="3F3F39"/>
                </a:solidFill>
              </a:rPr>
              <a:t>After the webinar</a:t>
            </a:r>
            <a:endParaRPr dirty="0"/>
          </a:p>
          <a:p>
            <a:pPr marL="457200" lvl="0" indent="0" algn="l" rtl="0">
              <a:spcBef>
                <a:spcPts val="0"/>
              </a:spcBef>
              <a:spcAft>
                <a:spcPts val="0"/>
              </a:spcAft>
              <a:buClr>
                <a:schemeClr val="dk1"/>
              </a:buClr>
              <a:buSzPts val="500"/>
              <a:buFont typeface="Arial"/>
              <a:buNone/>
            </a:pPr>
            <a:r>
              <a:rPr lang="en-US" sz="2000" dirty="0">
                <a:solidFill>
                  <a:schemeClr val="dk1"/>
                </a:solidFill>
              </a:rPr>
              <a:t>– </a:t>
            </a:r>
            <a:r>
              <a:rPr lang="en-US" sz="2000" dirty="0">
                <a:solidFill>
                  <a:srgbClr val="3F3F39"/>
                </a:solidFill>
              </a:rPr>
              <a:t>Access to recorded </a:t>
            </a:r>
            <a:endParaRPr sz="2000" dirty="0">
              <a:solidFill>
                <a:srgbClr val="3F3F39"/>
              </a:solidFill>
            </a:endParaRPr>
          </a:p>
          <a:p>
            <a:pPr marL="457200" lvl="0" indent="0" algn="l" rtl="0">
              <a:spcBef>
                <a:spcPts val="0"/>
              </a:spcBef>
              <a:spcAft>
                <a:spcPts val="0"/>
              </a:spcAft>
              <a:buClr>
                <a:schemeClr val="dk1"/>
              </a:buClr>
              <a:buSzPts val="500"/>
              <a:buFont typeface="Arial"/>
              <a:buNone/>
            </a:pPr>
            <a:r>
              <a:rPr lang="en-US" sz="2000" dirty="0">
                <a:solidFill>
                  <a:srgbClr val="3F3F39"/>
                </a:solidFill>
              </a:rPr>
              <a:t>   webinar will be emailed to you.</a:t>
            </a:r>
            <a:endParaRPr sz="2000" dirty="0">
              <a:solidFill>
                <a:srgbClr val="3F3F39"/>
              </a:solidFill>
            </a:endParaRPr>
          </a:p>
          <a:p>
            <a:pPr marL="457200" lvl="0" indent="0" algn="l" rtl="0">
              <a:lnSpc>
                <a:spcPct val="115000"/>
              </a:lnSpc>
              <a:spcBef>
                <a:spcPts val="500"/>
              </a:spcBef>
              <a:spcAft>
                <a:spcPts val="0"/>
              </a:spcAft>
              <a:buClr>
                <a:schemeClr val="dk1"/>
              </a:buClr>
              <a:buSzPts val="500"/>
              <a:buFont typeface="Arial"/>
              <a:buNone/>
            </a:pPr>
            <a:endParaRPr sz="2000" dirty="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i="1" dirty="0">
                <a:solidFill>
                  <a:srgbClr val="3F3F39"/>
                </a:solidFill>
              </a:rPr>
              <a:t>Take our survey in 2 weeks and receive a certificate verifying 1 hour of professional learning.</a:t>
            </a:r>
            <a:endParaRPr sz="2000" i="1" dirty="0">
              <a:solidFill>
                <a:srgbClr val="3F3F39"/>
              </a:solidFill>
            </a:endParaRPr>
          </a:p>
          <a:p>
            <a:pPr marL="800100" marR="0" lvl="0" indent="-38100" algn="l" rtl="0">
              <a:lnSpc>
                <a:spcPct val="100000"/>
              </a:lnSpc>
              <a:spcBef>
                <a:spcPts val="0"/>
              </a:spcBef>
              <a:spcAft>
                <a:spcPts val="0"/>
              </a:spcAft>
              <a:buClr>
                <a:schemeClr val="dk1"/>
              </a:buClr>
              <a:buSzPts val="600"/>
              <a:buFont typeface="Arial"/>
              <a:buNone/>
            </a:pPr>
            <a:endParaRPr sz="2400" dirty="0">
              <a:solidFill>
                <a:srgbClr val="3F3F39"/>
              </a:solidFill>
            </a:endParaRPr>
          </a:p>
        </p:txBody>
      </p:sp>
      <p:pic>
        <p:nvPicPr>
          <p:cNvPr id="1255" name="Google Shape;1255;p177"/>
          <p:cNvPicPr preferRelativeResize="0"/>
          <p:nvPr/>
        </p:nvPicPr>
        <p:blipFill>
          <a:blip r:embed="rId3">
            <a:alphaModFix/>
          </a:blip>
          <a:stretch>
            <a:fillRect/>
          </a:stretch>
        </p:blipFill>
        <p:spPr>
          <a:xfrm>
            <a:off x="4341225" y="1916775"/>
            <a:ext cx="4604399" cy="2302200"/>
          </a:xfrm>
          <a:prstGeom prst="rect">
            <a:avLst/>
          </a:prstGeom>
          <a:noFill/>
          <a:ln w="9525" cap="flat" cmpd="sng">
            <a:solidFill>
              <a:srgbClr val="000000"/>
            </a:solidFill>
            <a:prstDash val="solid"/>
            <a:round/>
            <a:headEnd type="none" w="sm" len="sm"/>
            <a:tailEnd type="none" w="sm" len="sm"/>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7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a:t>
            </a:r>
            <a:r>
              <a:rPr lang="en-US" sz="2800">
                <a:solidFill>
                  <a:srgbClr val="666666"/>
                </a:solidFill>
              </a:rPr>
              <a:t>W</a:t>
            </a:r>
            <a:r>
              <a:rPr lang="en-US" sz="2800" b="0" i="0" u="none" strike="noStrike" cap="none">
                <a:solidFill>
                  <a:srgbClr val="666666"/>
                </a:solidFill>
                <a:latin typeface="Lucida Sans"/>
                <a:ea typeface="Lucida Sans"/>
                <a:cs typeface="Lucida Sans"/>
                <a:sym typeface="Lucida Sans"/>
              </a:rPr>
              <a:t>ebinar</a:t>
            </a:r>
            <a:endParaRPr sz="2400" b="0" i="0" u="none" strike="noStrike" cap="none">
              <a:solidFill>
                <a:srgbClr val="595959"/>
              </a:solidFill>
              <a:latin typeface="Lucida Sans"/>
              <a:ea typeface="Lucida Sans"/>
              <a:cs typeface="Lucida Sans"/>
              <a:sym typeface="Lucida Sans"/>
            </a:endParaRPr>
          </a:p>
        </p:txBody>
      </p:sp>
      <p:sp>
        <p:nvSpPr>
          <p:cNvPr id="1262" name="Google Shape;1262;p17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685800" marR="0" lvl="0" indent="-342900" algn="l" rtl="0">
              <a:lnSpc>
                <a:spcPct val="115000"/>
              </a:lnSpc>
              <a:spcBef>
                <a:spcPts val="0"/>
              </a:spcBef>
              <a:spcAft>
                <a:spcPts val="0"/>
              </a:spcAft>
              <a:buClr>
                <a:srgbClr val="575757"/>
              </a:buClr>
              <a:buSzPts val="2200"/>
              <a:buFont typeface="Noto Sans Symbols"/>
              <a:buChar char="✓"/>
            </a:pPr>
            <a:r>
              <a:rPr lang="en-US"/>
              <a:t>Kick off our Summer Reading Challenge!</a:t>
            </a: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Learn some of the most often </a:t>
            </a:r>
            <a:r>
              <a:rPr lang="en-US" b="1"/>
              <a:t>mis-taught math standards</a:t>
            </a:r>
            <a:r>
              <a:rPr lang="en-US"/>
              <a:t> (and how to avoid the pitfalls)</a:t>
            </a: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Develop strategies for supporting </a:t>
            </a:r>
            <a:r>
              <a:rPr lang="en-US" b="1"/>
              <a:t>English Language Learners with writing</a:t>
            </a:r>
            <a:endParaRPr b="1"/>
          </a:p>
          <a:p>
            <a:pPr marL="685800" lvl="0" indent="-342900" algn="l" rtl="0">
              <a:lnSpc>
                <a:spcPct val="115000"/>
              </a:lnSpc>
              <a:spcBef>
                <a:spcPts val="0"/>
              </a:spcBef>
              <a:spcAft>
                <a:spcPts val="0"/>
              </a:spcAft>
              <a:buClr>
                <a:srgbClr val="575757"/>
              </a:buClr>
              <a:buSzPts val="2200"/>
              <a:buFont typeface="Noto Sans Symbols"/>
              <a:buChar char="✓"/>
            </a:pPr>
            <a:r>
              <a:rPr lang="en-US"/>
              <a:t>Discover how to use </a:t>
            </a:r>
            <a:r>
              <a:rPr lang="en-US" b="1"/>
              <a:t>closing statements </a:t>
            </a:r>
            <a:r>
              <a:rPr lang="en-US"/>
              <a:t>as an end-of-class routine in math </a:t>
            </a:r>
            <a:endParaRPr/>
          </a:p>
          <a:p>
            <a:pPr marL="685800" lvl="0" indent="-342900" algn="l" rtl="0">
              <a:lnSpc>
                <a:spcPct val="115000"/>
              </a:lnSpc>
              <a:spcBef>
                <a:spcPts val="0"/>
              </a:spcBef>
              <a:spcAft>
                <a:spcPts val="0"/>
              </a:spcAft>
              <a:buClr>
                <a:srgbClr val="575757"/>
              </a:buClr>
              <a:buSzPts val="2200"/>
              <a:buFont typeface="Noto Sans Symbols"/>
              <a:buChar char="✓"/>
            </a:pPr>
            <a:r>
              <a:rPr lang="en-US"/>
              <a:t>Learn strategies for using </a:t>
            </a:r>
            <a:r>
              <a:rPr lang="en-US" b="1"/>
              <a:t>morphology to enhance word</a:t>
            </a:r>
            <a:r>
              <a:rPr lang="en-US"/>
              <a:t> learning </a:t>
            </a:r>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pic>
        <p:nvPicPr>
          <p:cNvPr id="1268" name="Google Shape;1268;p179"/>
          <p:cNvPicPr preferRelativeResize="0"/>
          <p:nvPr/>
        </p:nvPicPr>
        <p:blipFill>
          <a:blip r:embed="rId3">
            <a:alphaModFix/>
          </a:blip>
          <a:stretch>
            <a:fillRect/>
          </a:stretch>
        </p:blipFill>
        <p:spPr>
          <a:xfrm>
            <a:off x="-422812" y="0"/>
            <a:ext cx="10166376" cy="5718576"/>
          </a:xfrm>
          <a:prstGeom prst="rect">
            <a:avLst/>
          </a:prstGeom>
          <a:noFill/>
          <a:ln>
            <a:noFill/>
          </a:ln>
        </p:spPr>
      </p:pic>
      <p:sp>
        <p:nvSpPr>
          <p:cNvPr id="1269" name="Google Shape;1269;p179"/>
          <p:cNvSpPr txBox="1"/>
          <p:nvPr/>
        </p:nvSpPr>
        <p:spPr>
          <a:xfrm>
            <a:off x="954475" y="5869275"/>
            <a:ext cx="7817100" cy="70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u="sng" dirty="0">
                <a:solidFill>
                  <a:schemeClr val="hlink"/>
                </a:solidFill>
                <a:hlinkClick r:id="rId4"/>
              </a:rPr>
              <a:t>bit.ly/</a:t>
            </a:r>
            <a:r>
              <a:rPr lang="en-US" sz="3000" u="sng" dirty="0" err="1">
                <a:solidFill>
                  <a:schemeClr val="hlink"/>
                </a:solidFill>
                <a:hlinkClick r:id="rId4"/>
              </a:rPr>
              <a:t>AchievetheCoreSummerReading</a:t>
            </a:r>
            <a:r>
              <a:rPr lang="en-US" sz="3000" u="sng" dirty="0">
                <a:solidFill>
                  <a:schemeClr val="hlink"/>
                </a:solidFill>
                <a:hlinkClick r:id="rId4"/>
              </a:rPr>
              <a:t> </a:t>
            </a:r>
            <a:endParaRPr sz="3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180"/>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endParaRPr sz="600">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400">
                <a:latin typeface="Lucida Sans"/>
                <a:ea typeface="Lucida Sans"/>
                <a:cs typeface="Lucida Sans"/>
                <a:sym typeface="Lucida Sans"/>
              </a:rPr>
              <a:t>Which third grade standard do you think is the most misunderstood?</a:t>
            </a:r>
            <a:endParaRPr sz="2400">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endParaRPr sz="2400">
              <a:latin typeface="Lucida Sans"/>
              <a:ea typeface="Lucida Sans"/>
              <a:cs typeface="Lucida Sans"/>
              <a:sym typeface="Lucida Sans"/>
            </a:endParaRPr>
          </a:p>
          <a:p>
            <a:pPr marL="457200" lvl="0" indent="-342900" algn="l" rtl="0">
              <a:spcBef>
                <a:spcPts val="0"/>
              </a:spcBef>
              <a:spcAft>
                <a:spcPts val="0"/>
              </a:spcAft>
              <a:buClr>
                <a:srgbClr val="FFFFFF"/>
              </a:buClr>
              <a:buSzPts val="1800"/>
              <a:buFont typeface="Calibri"/>
              <a:buAutoNum type="alphaUcPeriod"/>
            </a:pPr>
            <a:r>
              <a:rPr lang="en-US" sz="1800" b="1">
                <a:solidFill>
                  <a:srgbClr val="FFFFFF"/>
                </a:solidFill>
                <a:latin typeface="Candara"/>
                <a:ea typeface="Candara"/>
                <a:cs typeface="Candara"/>
                <a:sym typeface="Candara"/>
              </a:rPr>
              <a:t>3.NF.A.3-</a:t>
            </a:r>
            <a:r>
              <a:rPr lang="en-US" sz="1800">
                <a:solidFill>
                  <a:srgbClr val="FFFFFF"/>
                </a:solidFill>
                <a:latin typeface="Candara"/>
                <a:ea typeface="Candara"/>
                <a:cs typeface="Candara"/>
                <a:sym typeface="Candara"/>
              </a:rPr>
              <a:t> Explain equivalence of fractions in special cases and compare fractions by reasoning about their size.</a:t>
            </a:r>
            <a:endParaRPr sz="1800">
              <a:solidFill>
                <a:srgbClr val="FFFFFF"/>
              </a:solidFill>
              <a:latin typeface="Candara"/>
              <a:ea typeface="Candara"/>
              <a:cs typeface="Candara"/>
              <a:sym typeface="Candara"/>
            </a:endParaRPr>
          </a:p>
          <a:p>
            <a:pPr marL="457200" lvl="0" indent="0" algn="l" rtl="0">
              <a:spcBef>
                <a:spcPts val="0"/>
              </a:spcBef>
              <a:spcAft>
                <a:spcPts val="0"/>
              </a:spcAft>
              <a:buNone/>
            </a:pPr>
            <a:endParaRPr sz="600">
              <a:solidFill>
                <a:srgbClr val="FFFFFF"/>
              </a:solidFill>
              <a:latin typeface="Candara"/>
              <a:ea typeface="Candara"/>
              <a:cs typeface="Candara"/>
              <a:sym typeface="Candara"/>
            </a:endParaRPr>
          </a:p>
          <a:p>
            <a:pPr marL="457200" lvl="0" indent="-342900" algn="l" rtl="0">
              <a:spcBef>
                <a:spcPts val="0"/>
              </a:spcBef>
              <a:spcAft>
                <a:spcPts val="0"/>
              </a:spcAft>
              <a:buClr>
                <a:srgbClr val="FFFFFF"/>
              </a:buClr>
              <a:buSzPts val="1800"/>
              <a:buFont typeface="Calibri"/>
              <a:buAutoNum type="alphaUcPeriod"/>
            </a:pPr>
            <a:r>
              <a:rPr lang="en-US" sz="1800" b="1">
                <a:solidFill>
                  <a:srgbClr val="FFFFFF"/>
                </a:solidFill>
                <a:latin typeface="Candara"/>
                <a:ea typeface="Candara"/>
                <a:cs typeface="Candara"/>
                <a:sym typeface="Candara"/>
              </a:rPr>
              <a:t>3.OA.B.5</a:t>
            </a:r>
            <a:r>
              <a:rPr lang="en-US" sz="1800">
                <a:solidFill>
                  <a:srgbClr val="FFFFFF"/>
                </a:solidFill>
                <a:latin typeface="Candara"/>
                <a:ea typeface="Candara"/>
                <a:cs typeface="Candara"/>
                <a:sym typeface="Candara"/>
              </a:rPr>
              <a:t>- Apply properties of operations as strategies to multiply and divide.</a:t>
            </a:r>
            <a:r>
              <a:rPr lang="en-US" sz="1800" baseline="30000">
                <a:solidFill>
                  <a:srgbClr val="FFFFFF"/>
                </a:solidFill>
                <a:latin typeface="Candara"/>
                <a:ea typeface="Candara"/>
                <a:cs typeface="Candara"/>
                <a:sym typeface="Candara"/>
              </a:rPr>
              <a:t>2</a:t>
            </a:r>
            <a:r>
              <a:rPr lang="en-US" sz="1800">
                <a:solidFill>
                  <a:srgbClr val="FFFFFF"/>
                </a:solidFill>
                <a:latin typeface="Candara"/>
                <a:ea typeface="Candara"/>
                <a:cs typeface="Candara"/>
                <a:sym typeface="Candara"/>
              </a:rPr>
              <a:t> </a:t>
            </a:r>
            <a:r>
              <a:rPr lang="en-US" sz="1800" i="1">
                <a:solidFill>
                  <a:srgbClr val="FFFFFF"/>
                </a:solidFill>
                <a:latin typeface="Candara"/>
                <a:ea typeface="Candara"/>
                <a:cs typeface="Candara"/>
                <a:sym typeface="Candara"/>
              </a:rPr>
              <a:t>Example: Knowing that 8 × 5 = 40 and 8 × 2 = 16, one can find 8 × 7 as 8 × (5 + 2) = (8 × 5) + (8 × 2) = 40 + 16 = 56. (Distributive property.)</a:t>
            </a:r>
            <a:endParaRPr sz="1800" i="1">
              <a:solidFill>
                <a:srgbClr val="FFFFFF"/>
              </a:solidFill>
              <a:latin typeface="Candara"/>
              <a:ea typeface="Candara"/>
              <a:cs typeface="Candara"/>
              <a:sym typeface="Candara"/>
            </a:endParaRPr>
          </a:p>
          <a:p>
            <a:pPr marL="457200" lvl="0" indent="0" algn="l" rtl="0">
              <a:spcBef>
                <a:spcPts val="0"/>
              </a:spcBef>
              <a:spcAft>
                <a:spcPts val="0"/>
              </a:spcAft>
              <a:buNone/>
            </a:pPr>
            <a:endParaRPr sz="600" i="1">
              <a:solidFill>
                <a:srgbClr val="FFFFFF"/>
              </a:solidFill>
              <a:latin typeface="Candara"/>
              <a:ea typeface="Candara"/>
              <a:cs typeface="Candara"/>
              <a:sym typeface="Candara"/>
            </a:endParaRPr>
          </a:p>
          <a:p>
            <a:pPr marL="457200" lvl="0" indent="-342900" algn="l" rtl="0">
              <a:spcBef>
                <a:spcPts val="0"/>
              </a:spcBef>
              <a:spcAft>
                <a:spcPts val="0"/>
              </a:spcAft>
              <a:buClr>
                <a:srgbClr val="FFFFFF"/>
              </a:buClr>
              <a:buSzPts val="1800"/>
              <a:buFont typeface="Candara"/>
              <a:buAutoNum type="alphaUcPeriod"/>
            </a:pPr>
            <a:r>
              <a:rPr lang="en-US" sz="1800" b="1">
                <a:solidFill>
                  <a:srgbClr val="FFFFFF"/>
                </a:solidFill>
                <a:latin typeface="Candara"/>
                <a:ea typeface="Candara"/>
                <a:cs typeface="Candara"/>
                <a:sym typeface="Candara"/>
              </a:rPr>
              <a:t>3.NBT.A.1- </a:t>
            </a:r>
            <a:r>
              <a:rPr lang="en-US" sz="1800">
                <a:solidFill>
                  <a:srgbClr val="FFFFFF"/>
                </a:solidFill>
                <a:latin typeface="Candara"/>
                <a:ea typeface="Candara"/>
                <a:cs typeface="Candara"/>
                <a:sym typeface="Candara"/>
              </a:rPr>
              <a:t>Use place value understanding to round whole numbers to the nearest 10 or 100.</a:t>
            </a:r>
            <a:endParaRPr sz="1800">
              <a:solidFill>
                <a:srgbClr val="FFFFFF"/>
              </a:solidFill>
              <a:latin typeface="Candara"/>
              <a:ea typeface="Candara"/>
              <a:cs typeface="Candara"/>
              <a:sym typeface="Candara"/>
            </a:endParaRPr>
          </a:p>
          <a:p>
            <a:pPr marL="457200" lvl="0" indent="0" algn="l" rtl="0">
              <a:spcBef>
                <a:spcPts val="0"/>
              </a:spcBef>
              <a:spcAft>
                <a:spcPts val="0"/>
              </a:spcAft>
              <a:buNone/>
            </a:pPr>
            <a:endParaRPr sz="600">
              <a:solidFill>
                <a:srgbClr val="FFFFFF"/>
              </a:solidFill>
              <a:latin typeface="Candara"/>
              <a:ea typeface="Candara"/>
              <a:cs typeface="Candara"/>
              <a:sym typeface="Candara"/>
            </a:endParaRPr>
          </a:p>
          <a:p>
            <a:pPr marL="457200" lvl="0" indent="-342900" algn="l" rtl="0">
              <a:spcBef>
                <a:spcPts val="0"/>
              </a:spcBef>
              <a:spcAft>
                <a:spcPts val="0"/>
              </a:spcAft>
              <a:buClr>
                <a:srgbClr val="FFFFFF"/>
              </a:buClr>
              <a:buSzPts val="1800"/>
              <a:buFont typeface="Candara"/>
              <a:buAutoNum type="alphaUcPeriod"/>
            </a:pPr>
            <a:r>
              <a:rPr lang="en-US" sz="1800" b="1">
                <a:solidFill>
                  <a:srgbClr val="FFFFFF"/>
                </a:solidFill>
                <a:latin typeface="Candara"/>
                <a:ea typeface="Candara"/>
                <a:cs typeface="Candara"/>
                <a:sym typeface="Candara"/>
              </a:rPr>
              <a:t>3.NF.A.1</a:t>
            </a:r>
            <a:r>
              <a:rPr lang="en-US" sz="1800">
                <a:solidFill>
                  <a:srgbClr val="FFFFFF"/>
                </a:solidFill>
                <a:latin typeface="Candara"/>
                <a:ea typeface="Candara"/>
                <a:cs typeface="Candara"/>
                <a:sym typeface="Candara"/>
              </a:rPr>
              <a:t>- Understand a fraction 1/</a:t>
            </a:r>
            <a:r>
              <a:rPr lang="en-US" sz="1800" i="1">
                <a:solidFill>
                  <a:srgbClr val="FFFFFF"/>
                </a:solidFill>
                <a:latin typeface="Candara"/>
                <a:ea typeface="Candara"/>
                <a:cs typeface="Candara"/>
                <a:sym typeface="Candara"/>
              </a:rPr>
              <a:t>b</a:t>
            </a:r>
            <a:r>
              <a:rPr lang="en-US" sz="1800">
                <a:solidFill>
                  <a:srgbClr val="FFFFFF"/>
                </a:solidFill>
                <a:latin typeface="Candara"/>
                <a:ea typeface="Candara"/>
                <a:cs typeface="Candara"/>
                <a:sym typeface="Candara"/>
              </a:rPr>
              <a:t> as the quantity formed by 1 part when a whole is partitioned into </a:t>
            </a:r>
            <a:r>
              <a:rPr lang="en-US" sz="1800" i="1">
                <a:solidFill>
                  <a:srgbClr val="FFFFFF"/>
                </a:solidFill>
                <a:latin typeface="Candara"/>
                <a:ea typeface="Candara"/>
                <a:cs typeface="Candara"/>
                <a:sym typeface="Candara"/>
              </a:rPr>
              <a:t>b</a:t>
            </a:r>
            <a:r>
              <a:rPr lang="en-US" sz="1800">
                <a:solidFill>
                  <a:srgbClr val="FFFFFF"/>
                </a:solidFill>
                <a:latin typeface="Candara"/>
                <a:ea typeface="Candara"/>
                <a:cs typeface="Candara"/>
                <a:sym typeface="Candara"/>
              </a:rPr>
              <a:t> equal parts; understand a fraction </a:t>
            </a:r>
            <a:r>
              <a:rPr lang="en-US" sz="1800" i="1">
                <a:solidFill>
                  <a:srgbClr val="FFFFFF"/>
                </a:solidFill>
                <a:latin typeface="Candara"/>
                <a:ea typeface="Candara"/>
                <a:cs typeface="Candara"/>
                <a:sym typeface="Candara"/>
              </a:rPr>
              <a:t>a</a:t>
            </a:r>
            <a:r>
              <a:rPr lang="en-US" sz="1800">
                <a:solidFill>
                  <a:srgbClr val="FFFFFF"/>
                </a:solidFill>
                <a:latin typeface="Candara"/>
                <a:ea typeface="Candara"/>
                <a:cs typeface="Candara"/>
                <a:sym typeface="Candara"/>
              </a:rPr>
              <a:t>/</a:t>
            </a:r>
            <a:r>
              <a:rPr lang="en-US" sz="1800" i="1">
                <a:solidFill>
                  <a:srgbClr val="FFFFFF"/>
                </a:solidFill>
                <a:latin typeface="Candara"/>
                <a:ea typeface="Candara"/>
                <a:cs typeface="Candara"/>
                <a:sym typeface="Candara"/>
              </a:rPr>
              <a:t>b</a:t>
            </a:r>
            <a:r>
              <a:rPr lang="en-US" sz="1800">
                <a:solidFill>
                  <a:srgbClr val="FFFFFF"/>
                </a:solidFill>
                <a:latin typeface="Candara"/>
                <a:ea typeface="Candara"/>
                <a:cs typeface="Candara"/>
                <a:sym typeface="Candara"/>
              </a:rPr>
              <a:t> as the quantity formed by </a:t>
            </a:r>
            <a:r>
              <a:rPr lang="en-US" sz="1800" i="1">
                <a:solidFill>
                  <a:srgbClr val="FFFFFF"/>
                </a:solidFill>
                <a:latin typeface="Candara"/>
                <a:ea typeface="Candara"/>
                <a:cs typeface="Candara"/>
                <a:sym typeface="Candara"/>
              </a:rPr>
              <a:t>a</a:t>
            </a:r>
            <a:r>
              <a:rPr lang="en-US" sz="1800">
                <a:solidFill>
                  <a:srgbClr val="FFFFFF"/>
                </a:solidFill>
                <a:latin typeface="Candara"/>
                <a:ea typeface="Candara"/>
                <a:cs typeface="Candara"/>
                <a:sym typeface="Candara"/>
              </a:rPr>
              <a:t> parts of size 1/</a:t>
            </a:r>
            <a:r>
              <a:rPr lang="en-US" sz="1800" i="1">
                <a:solidFill>
                  <a:srgbClr val="FFFFFF"/>
                </a:solidFill>
                <a:latin typeface="Candara"/>
                <a:ea typeface="Candara"/>
                <a:cs typeface="Candara"/>
                <a:sym typeface="Candara"/>
              </a:rPr>
              <a:t>b</a:t>
            </a:r>
            <a:r>
              <a:rPr lang="en-US" sz="1800">
                <a:solidFill>
                  <a:srgbClr val="FFFFFF"/>
                </a:solidFill>
                <a:latin typeface="Candara"/>
                <a:ea typeface="Candara"/>
                <a:cs typeface="Candara"/>
                <a:sym typeface="Candara"/>
              </a:rPr>
              <a:t>.</a:t>
            </a:r>
            <a:endParaRPr sz="1800">
              <a:solidFill>
                <a:srgbClr val="FFFFFF"/>
              </a:solidFill>
              <a:latin typeface="Candara"/>
              <a:ea typeface="Candara"/>
              <a:cs typeface="Candara"/>
              <a:sym typeface="Candara"/>
            </a:endParaRPr>
          </a:p>
          <a:p>
            <a:pPr marL="457200" lvl="0" indent="0" algn="l" rtl="0">
              <a:spcBef>
                <a:spcPts val="0"/>
              </a:spcBef>
              <a:spcAft>
                <a:spcPts val="0"/>
              </a:spcAft>
              <a:buNone/>
            </a:pPr>
            <a:endParaRPr sz="1800">
              <a:solidFill>
                <a:srgbClr val="FFFFFF"/>
              </a:solidFill>
              <a:latin typeface="Candara"/>
              <a:ea typeface="Candara"/>
              <a:cs typeface="Candara"/>
              <a:sym typeface="Candara"/>
            </a:endParaRPr>
          </a:p>
          <a:p>
            <a:pPr marL="0" marR="0" lvl="0" indent="0" algn="ctr" rtl="0">
              <a:lnSpc>
                <a:spcPct val="100000"/>
              </a:lnSpc>
              <a:spcBef>
                <a:spcPts val="0"/>
              </a:spcBef>
              <a:spcAft>
                <a:spcPts val="0"/>
              </a:spcAft>
              <a:buClr>
                <a:schemeClr val="lt1"/>
              </a:buClr>
              <a:buSzPts val="700"/>
              <a:buFont typeface="Allerta"/>
              <a:buNone/>
            </a:pPr>
            <a:endParaRPr sz="1200">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endParaRPr sz="1200">
              <a:latin typeface="Lucida Sans"/>
              <a:ea typeface="Lucida Sans"/>
              <a:cs typeface="Lucida Sans"/>
              <a:sym typeface="Lucida Sans"/>
            </a:endParaRPr>
          </a:p>
        </p:txBody>
      </p:sp>
    </p:spTree>
  </p:cSld>
  <p:clrMapOvr>
    <a:masterClrMapping/>
  </p:clrMapOvr>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2637</Words>
  <Application>Microsoft Office PowerPoint</Application>
  <PresentationFormat>On-screen Show (4:3)</PresentationFormat>
  <Paragraphs>338</Paragraphs>
  <Slides>47</Slides>
  <Notes>47</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47</vt:i4>
      </vt:variant>
    </vt:vector>
  </HeadingPairs>
  <TitlesOfParts>
    <vt:vector size="71" baseType="lpstr">
      <vt:lpstr>Lobster</vt:lpstr>
      <vt:lpstr>Bree Serif</vt:lpstr>
      <vt:lpstr>Candara</vt:lpstr>
      <vt:lpstr>Lucida Sans</vt:lpstr>
      <vt:lpstr>Alfa Slab One</vt:lpstr>
      <vt:lpstr>Georgia</vt:lpstr>
      <vt:lpstr>Allerta</vt:lpstr>
      <vt:lpstr>Noto Sans Symbols</vt:lpstr>
      <vt:lpstr>Calibri</vt:lpstr>
      <vt:lpstr>Average</vt:lpstr>
      <vt:lpstr>Impact</vt:lpstr>
      <vt:lpstr>Arial</vt:lpstr>
      <vt:lpstr>Oswald</vt:lpstr>
      <vt:lpstr>Ubuntu</vt:lpstr>
      <vt:lpstr>Droid Serif</vt:lpstr>
      <vt:lpstr>Cambria</vt:lpstr>
      <vt:lpstr>July Webinar New Year's Resolution</vt:lpstr>
      <vt:lpstr>July Webinar New Year's Resolution</vt:lpstr>
      <vt:lpstr>SAP ATC PPT Template revised</vt:lpstr>
      <vt:lpstr>July Webinar New Year's Resolution</vt:lpstr>
      <vt:lpstr>July Webinar New Year's Resolution</vt:lpstr>
      <vt:lpstr>July Webinar New Year's Resolution</vt:lpstr>
      <vt:lpstr>Office Theme</vt:lpstr>
      <vt:lpstr>SAP ATC PPT Template revised</vt:lpstr>
      <vt:lpstr>A Celebration of Teacher Voice</vt:lpstr>
      <vt:lpstr>Introductions</vt:lpstr>
      <vt:lpstr>Who Are Core Advocates?</vt:lpstr>
      <vt:lpstr>Join Our Network!</vt:lpstr>
      <vt:lpstr>PowerPoint Presentation</vt:lpstr>
      <vt:lpstr>Engage with Us!</vt:lpstr>
      <vt:lpstr>Goals of the Webinar</vt:lpstr>
      <vt:lpstr>PowerPoint Presentation</vt:lpstr>
      <vt:lpstr> Which third grade standard do you think is the most misunderstood?  3.NF.A.3- Explain equivalence of fractions in special cases and compare fractions by reasoning about their size.  3.OA.B.5- Apply properties of operations as strategies to multiply and divide.2 Example: Knowing that 8 × 5 = 40 and 8 × 2 = 16, one can find 8 × 7 as 8 × (5 + 2) = (8 × 5) + (8 × 2) = 40 + 16 = 56. (Distributive property.)  3.NBT.A.1- Use place value understanding to round whole numbers to the nearest 10 or 100.  3.NF.A.1- Understand a fraction 1/b as the quantity formed by 1 part when a whole is partitioned into b equal parts; understand a fraction a/b as the quantity formed by a parts of size 1/b.   Please use the Questions tab on your control panel to respond. </vt:lpstr>
      <vt:lpstr>Rebecca Few Content, Lead,  Instruction Partners Murfreesboro, TN</vt:lpstr>
      <vt:lpstr>PowerPoint Presentation</vt:lpstr>
      <vt:lpstr>PowerPoint Presentation</vt:lpstr>
      <vt:lpstr>PowerPoint Presentation</vt:lpstr>
      <vt:lpstr>What are the implications if students don’t learn the concept of fraction equivalency?</vt:lpstr>
      <vt:lpstr> Grade 4- Multiply a whole number of up to four digits by a one-digit whole number, and multiply two two-digit numbers, using strategies based on place value and the properties of operations (4.NBT.B.5) </vt:lpstr>
      <vt:lpstr>… using strategies based on place value and the properties of operations. Illustrate and explain by using equations, rectangular arrays, and/or area models.</vt:lpstr>
      <vt:lpstr>    Grade 5- Apply and extend previous understandings of multiplication to multiply a fraction or whole number by a fraction. 5.NF.B.4   </vt:lpstr>
      <vt:lpstr>When I see a problem like ½ x ¾ I say to myself what is ½ of ¾? </vt:lpstr>
      <vt:lpstr>PowerPoint Presentation</vt:lpstr>
      <vt:lpstr>How confident are you understanding the term Compelling Comprehensible Input?   A: Very confident B: Fairly confident  C: Not particularly confident  D: I’m completely unfamiliar with the term     Please use the Questions tab on your control panel to respond. If using a poll, please put up to 5 answer choices in the notes section below and indicate if attendees should choose only one response or multiple responses.</vt:lpstr>
      <vt:lpstr>Astrid Emily Francis HS ESL Teacher Concord, North Carolina</vt:lpstr>
      <vt:lpstr>PowerPoint Presentation</vt:lpstr>
      <vt:lpstr>Compelling Comprehensible Input</vt:lpstr>
      <vt:lpstr>Balanced Lessons </vt:lpstr>
      <vt:lpstr>Students Need an Authentic Audience! </vt:lpstr>
      <vt:lpstr>PowerPoint Presentation</vt:lpstr>
      <vt:lpstr>Supporting Multi-level Students </vt:lpstr>
      <vt:lpstr>PowerPoint Presentation</vt:lpstr>
      <vt:lpstr>How confident do you feel using aClosing Statements routine to wrap up your lesson?  Very confident Fairly confident Not particularly confident I’m completely unfamiliar with the routine  Please use the Questions tab on your control panel to respond. If using a poll, please put up to 5 answer choices in the notes section below and indicate if attendees should choose only one response or multiple responses.</vt:lpstr>
      <vt:lpstr>Celia Jimenez Intern Mathematics Curriculum Supervisor Fort Lauderdale, FL</vt:lpstr>
      <vt:lpstr>What is a Closing Statement Routine?</vt:lpstr>
      <vt:lpstr>Closing Statements Routine must...</vt:lpstr>
      <vt:lpstr>Closing Statements Examples</vt:lpstr>
      <vt:lpstr>Teacher’s Benefit</vt:lpstr>
      <vt:lpstr>Student’s Benefit:</vt:lpstr>
      <vt:lpstr>  How confident do you feel using morphology to support students’ vocabulary growth?   A: Very confident B: Fairly confident  C: Not particularly confident.  D: I’m completely unfamiliar with the concept.  Please use the Questions tab on your control panel to respond. If using a poll, please put up to 5 answer choices in the notes section below and indicate if attendees should choose only one response or multiple responses.</vt:lpstr>
      <vt:lpstr>Kenny Mckee High School Literacy Coach Asheville, NC</vt:lpstr>
      <vt:lpstr>Three Simple Steps to Empowered Word Learning</vt:lpstr>
      <vt:lpstr>Why Morphology Before Context?</vt:lpstr>
      <vt:lpstr>Word Generation to Support English Learners</vt:lpstr>
      <vt:lpstr>Impact on Vocabulary Acquisition</vt:lpstr>
      <vt:lpstr>Students Said...</vt:lpstr>
      <vt:lpstr>Questions for Our Guests?</vt:lpstr>
      <vt:lpstr>Please Join Us!</vt:lpstr>
      <vt:lpstr>Please Join Us Again Next Month!</vt:lpstr>
      <vt:lpstr>Thank You!</vt:lpstr>
      <vt:lpstr>Resource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Celebration of Teacher Voice</dc:title>
  <dc:creator>crivero</dc:creator>
  <cp:lastModifiedBy>Susan Hitt</cp:lastModifiedBy>
  <cp:revision>2</cp:revision>
  <dcterms:modified xsi:type="dcterms:W3CDTF">2019-06-06T15:42:07Z</dcterms:modified>
</cp:coreProperties>
</file>