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0" r:id="rId1"/>
    <p:sldMasterId id="2147483781" r:id="rId2"/>
    <p:sldMasterId id="2147483782" r:id="rId3"/>
    <p:sldMasterId id="2147483783" r:id="rId4"/>
    <p:sldMasterId id="2147483784" r:id="rId5"/>
    <p:sldMasterId id="2147483785" r:id="rId6"/>
  </p:sldMasterIdLst>
  <p:notesMasterIdLst>
    <p:notesMasterId r:id="rId28"/>
  </p:notesMasterIdLst>
  <p:sldIdLst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embeddedFontLst>
    <p:embeddedFont>
      <p:font typeface="Allerta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Lucida Sans" panose="020B0602030504020204" pitchFamily="34" charset="0"/>
      <p:regular r:id="rId42"/>
      <p:bold r:id="rId43"/>
      <p:italic r:id="rId44"/>
      <p:boldItalic r:id="rId45"/>
    </p:embeddedFont>
    <p:embeddedFont>
      <p:font typeface="Permanent Marker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03" autoAdjust="0"/>
  </p:normalViewPr>
  <p:slideViewPr>
    <p:cSldViewPr snapToGrid="0">
      <p:cViewPr varScale="1">
        <p:scale>
          <a:sx n="82" d="100"/>
          <a:sy n="82" d="100"/>
        </p:scale>
        <p:origin x="24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aspeninstitute.org/content/uploads/2019/03/UPDATED-FINAL-Aspen_Integrating-Report_4_Single.pdf?_ga=2.57408810.1637579352.1557758989-580193211.155620671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5" name="Google Shape;9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986" name="Google Shape;986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5c886879fd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5c886879fd_2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8" name="Google Shape;1068;g5c886879fd_2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f8331e4bd_1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4" name="Google Shape;1074;g2f8331e4bd_1_5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g2f8331e4bd_1_5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5c886879f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5c886879fd_2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https://assets.aspeninstitute.org/content/uploads/2019/03/UPDATED-FINAL-Aspen_Integrating-Report_4_Single.pdf?_ga=2.57408810.1637579352.1557758989-580193211.1556206710</a:t>
            </a:r>
            <a:endParaRPr/>
          </a:p>
        </p:txBody>
      </p:sp>
      <p:sp>
        <p:nvSpPr>
          <p:cNvPr id="1081" name="Google Shape;1081;g5c886879fd_2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32362985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6" name="Google Shape;1086;g323629853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g323629853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5d0a1dba5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5d0a1dba5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4" name="Google Shape;1094;g5d0a1dba5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5d0a1dba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5d0a1dba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7" name="Google Shape;1107;g5d0a1dba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5c886879fd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5c886879fd_2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g5c886879fd_2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ef3190c6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g2ef3190c6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" name="Google Shape;112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 dirty="0"/>
          </a:p>
        </p:txBody>
      </p:sp>
      <p:sp>
        <p:nvSpPr>
          <p:cNvPr id="1128" name="Google Shape;1128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403aa9954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403aa9954b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We encourage you to join the network by filling out this survey completely at atc.org/ca-signup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4" name="Google Shape;1134;g403aa9954b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3" name="Google Shape;10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1004" name="Google Shape;1004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8" name="Google Shape;114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49" name="Google Shape;1149;p6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5" name="Google Shape;115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12" name="Google Shape;1012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1020" name="Google Shape;10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1" name="Google Shape;10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1032" name="Google Shape;1032;p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2f8331e4bd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9" name="Google Shape;1039;g2f8331e4bd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0" name="Google Shape;1040;g2f8331e4bd_1_17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f8331e4bd_1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6" name="Google Shape;1046;g2f8331e4bd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f8331e4bd_1_5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g2f8331e4bd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2ef3190c6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6" name="Google Shape;1056;g2ef3190c67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g2ef3190c67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9317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19318" y="3832457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173760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Page">
  <p:cSld name="Chart P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7" name="Google Shape;747;p10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48" name="Google Shape;748;p10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749" name="Google Shape;749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52" name="Google Shape;752;p10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753" name="Google Shape;753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08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56" name="Google Shape;756;p10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757" name="Google Shape;757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61" name="Google Shape;761;p10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762" name="Google Shape;762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10"/>
          <p:cNvSpPr txBox="1">
            <a:spLocks noGrp="1"/>
          </p:cNvSpPr>
          <p:nvPr>
            <p:ph type="title"/>
          </p:nvPr>
        </p:nvSpPr>
        <p:spPr>
          <a:xfrm>
            <a:off x="304800" y="279398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6" name="Google Shape;766;p11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p110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110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69" name="Google Shape;769;p11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770" name="Google Shape;770;p110"/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1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3" name="Google Shape;773;p11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4" name="Google Shape;774;p11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5" name="Google Shape;775;p111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6" name="Google Shape;776;p11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77" name="Google Shape;777;p111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12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0" name="Google Shape;780;p112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Google Shape;781;p11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2" name="Google Shape;782;p11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3" name="Google Shape;783;p112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8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4" name="Google Shape;784;p112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11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86" name="Google Shape;786;p11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13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9" name="Google Shape;789;p11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0" name="Google Shape;790;p113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8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113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2" name="Google Shape;792;p113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8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3" name="Google Shape;793;p11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94" name="Google Shape;794;p11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14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p114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114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114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11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1" name="Google Shape;801;p114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p114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3" name="Google Shape;803;p114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114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00" cy="479400"/>
          </a:xfrm>
          <a:prstGeom prst="rect">
            <a:avLst/>
          </a:prstGeom>
          <a:solidFill>
            <a:srgbClr val="FFFFFF">
              <a:alpha val="4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11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06" name="Google Shape;806;p11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" type="obj">
  <p:cSld name="OBJECT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6"/>
          <p:cNvSpPr/>
          <p:nvPr/>
        </p:nvSpPr>
        <p:spPr>
          <a:xfrm>
            <a:off x="1" y="6329468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2" name="Google Shape;812;p11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3" name="Google Shape;813;p116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11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5" name="Google Shape;815;p11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816" name="Google Shape;816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9" name="Google Shape;819;p117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0" name="Google Shape;820;p117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1" name="Google Shape;821;p117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2" name="Google Shape;822;p117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3" name="Google Shape;823;p117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824" name="Google Shape;824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7" name="Google Shape;827;p118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8" name="Google Shape;828;p118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9" name="Google Shape;829;p118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0" name="Google Shape;830;p118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1" name="Google Shape;831;p118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832" name="Google Shape;832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5" name="Google Shape;835;p119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6" name="Google Shape;836;p119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7" name="Google Shape;837;p119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8" name="Google Shape;838;p119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9" name="Google Shape;839;p119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840" name="Google Shape;840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0"/>
          <p:cNvSpPr txBox="1">
            <a:spLocks noGrp="1"/>
          </p:cNvSpPr>
          <p:nvPr>
            <p:ph type="ctrTitle"/>
          </p:nvPr>
        </p:nvSpPr>
        <p:spPr>
          <a:xfrm>
            <a:off x="219320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43" name="Google Shape;843;p120"/>
          <p:cNvSpPr txBox="1">
            <a:spLocks noGrp="1"/>
          </p:cNvSpPr>
          <p:nvPr>
            <p:ph type="subTitle" idx="1"/>
          </p:nvPr>
        </p:nvSpPr>
        <p:spPr>
          <a:xfrm>
            <a:off x="219321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120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845" name="Google Shape;845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90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49" name="Google Shape;849;p121"/>
          <p:cNvSpPr txBox="1">
            <a:spLocks noGrp="1"/>
          </p:cNvSpPr>
          <p:nvPr>
            <p:ph type="body" idx="1"/>
          </p:nvPr>
        </p:nvSpPr>
        <p:spPr>
          <a:xfrm>
            <a:off x="304800" y="1417638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121"/>
          <p:cNvSpPr txBox="1">
            <a:spLocks noGrp="1"/>
          </p:cNvSpPr>
          <p:nvPr>
            <p:ph type="body" idx="2"/>
          </p:nvPr>
        </p:nvSpPr>
        <p:spPr>
          <a:xfrm>
            <a:off x="304800" y="2015411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121"/>
          <p:cNvSpPr txBox="1">
            <a:spLocks noGrp="1"/>
          </p:cNvSpPr>
          <p:nvPr>
            <p:ph type="body" idx="3"/>
          </p:nvPr>
        </p:nvSpPr>
        <p:spPr>
          <a:xfrm>
            <a:off x="4645025" y="1417638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Google Shape;852;p121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3" name="Google Shape;853;p121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4" name="Google Shape;854;p12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855" name="Google Shape;855;p121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22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8" name="Google Shape;858;p122"/>
          <p:cNvSpPr txBox="1">
            <a:spLocks noGrp="1"/>
          </p:cNvSpPr>
          <p:nvPr>
            <p:ph type="subTitle" idx="1"/>
          </p:nvPr>
        </p:nvSpPr>
        <p:spPr>
          <a:xfrm>
            <a:off x="3339152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Google Shape;859;p122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0" name="Google Shape;860;p122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1" name="Google Shape;861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23"/>
          <p:cNvSpPr txBox="1">
            <a:spLocks noGrp="1"/>
          </p:cNvSpPr>
          <p:nvPr>
            <p:ph type="ctrTitle"/>
          </p:nvPr>
        </p:nvSpPr>
        <p:spPr>
          <a:xfrm>
            <a:off x="219320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4" name="Google Shape;864;p123"/>
          <p:cNvSpPr txBox="1">
            <a:spLocks noGrp="1"/>
          </p:cNvSpPr>
          <p:nvPr>
            <p:ph type="subTitle" idx="1"/>
          </p:nvPr>
        </p:nvSpPr>
        <p:spPr>
          <a:xfrm>
            <a:off x="219317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5" name="Google Shape;865;p123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6" name="Google Shape;866;p123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7" name="Google Shape;867;p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2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0" name="Google Shape;870;p12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1" name="Google Shape;871;p12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872" name="Google Shape;872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Page">
  <p:cSld name="Chart Page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25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12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6" name="Google Shape;876;p12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7" name="Google Shape;877;p12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878" name="Google Shape;878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26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1" name="Google Shape;881;p12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2" name="Google Shape;882;p12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83" name="Google Shape;883;p12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884" name="Google Shape;884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27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87" name="Google Shape;887;p12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888" name="Google Shape;888;p127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9" name="Google Shape;889;p127"/>
          <p:cNvSpPr txBox="1">
            <a:spLocks noGrp="1"/>
          </p:cNvSpPr>
          <p:nvPr>
            <p:ph type="body" idx="1"/>
          </p:nvPr>
        </p:nvSpPr>
        <p:spPr>
          <a:xfrm>
            <a:off x="4624613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Google Shape;890;p127"/>
          <p:cNvSpPr txBox="1">
            <a:spLocks noGrp="1"/>
          </p:cNvSpPr>
          <p:nvPr>
            <p:ph type="body" idx="2"/>
          </p:nvPr>
        </p:nvSpPr>
        <p:spPr>
          <a:xfrm>
            <a:off x="7209515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Google Shape;891;p127"/>
          <p:cNvSpPr txBox="1">
            <a:spLocks noGrp="1"/>
          </p:cNvSpPr>
          <p:nvPr>
            <p:ph type="body" idx="3"/>
          </p:nvPr>
        </p:nvSpPr>
        <p:spPr>
          <a:xfrm>
            <a:off x="4624613" y="240062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2" name="Google Shape;892;p127"/>
          <p:cNvSpPr txBox="1">
            <a:spLocks noGrp="1"/>
          </p:cNvSpPr>
          <p:nvPr>
            <p:ph type="body" idx="4"/>
          </p:nvPr>
        </p:nvSpPr>
        <p:spPr>
          <a:xfrm>
            <a:off x="7209515" y="240062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Google Shape;893;p127"/>
          <p:cNvSpPr txBox="1">
            <a:spLocks noGrp="1"/>
          </p:cNvSpPr>
          <p:nvPr>
            <p:ph type="body" idx="5"/>
          </p:nvPr>
        </p:nvSpPr>
        <p:spPr>
          <a:xfrm>
            <a:off x="4624613" y="295501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4" name="Google Shape;894;p127"/>
          <p:cNvSpPr txBox="1">
            <a:spLocks noGrp="1"/>
          </p:cNvSpPr>
          <p:nvPr>
            <p:ph type="body" idx="6"/>
          </p:nvPr>
        </p:nvSpPr>
        <p:spPr>
          <a:xfrm>
            <a:off x="7209515" y="295501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5" name="Google Shape;895;p127"/>
          <p:cNvSpPr txBox="1">
            <a:spLocks noGrp="1"/>
          </p:cNvSpPr>
          <p:nvPr>
            <p:ph type="body" idx="7"/>
          </p:nvPr>
        </p:nvSpPr>
        <p:spPr>
          <a:xfrm>
            <a:off x="4624613" y="350940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6" name="Google Shape;896;p127"/>
          <p:cNvSpPr txBox="1">
            <a:spLocks noGrp="1"/>
          </p:cNvSpPr>
          <p:nvPr>
            <p:ph type="body" idx="8"/>
          </p:nvPr>
        </p:nvSpPr>
        <p:spPr>
          <a:xfrm>
            <a:off x="7209515" y="350940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7" name="Google Shape;897;p127"/>
          <p:cNvSpPr txBox="1">
            <a:spLocks noGrp="1"/>
          </p:cNvSpPr>
          <p:nvPr>
            <p:ph type="body" idx="9"/>
          </p:nvPr>
        </p:nvSpPr>
        <p:spPr>
          <a:xfrm>
            <a:off x="4624613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8" name="Google Shape;898;p127"/>
          <p:cNvSpPr txBox="1">
            <a:spLocks noGrp="1"/>
          </p:cNvSpPr>
          <p:nvPr>
            <p:ph type="body" idx="13"/>
          </p:nvPr>
        </p:nvSpPr>
        <p:spPr>
          <a:xfrm>
            <a:off x="7209515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127"/>
          <p:cNvSpPr txBox="1">
            <a:spLocks noGrp="1"/>
          </p:cNvSpPr>
          <p:nvPr>
            <p:ph type="body" idx="14"/>
          </p:nvPr>
        </p:nvSpPr>
        <p:spPr>
          <a:xfrm>
            <a:off x="4624613" y="461818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0" name="Google Shape;900;p127"/>
          <p:cNvSpPr txBox="1">
            <a:spLocks noGrp="1"/>
          </p:cNvSpPr>
          <p:nvPr>
            <p:ph type="body" idx="15"/>
          </p:nvPr>
        </p:nvSpPr>
        <p:spPr>
          <a:xfrm>
            <a:off x="7209515" y="461818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1" name="Google Shape;901;p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2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6" name="Google Shape;906;p12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07" name="Google Shape;907;p12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908" name="Google Shape;908;p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11" name="Google Shape;911;p130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912" name="Google Shape;912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31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15" name="Google Shape;915;p13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916" name="Google Shape;916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3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20" name="Google Shape;920;p132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921" name="Google Shape;921;p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9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3"/>
          <p:cNvSpPr txBox="1">
            <a:spLocks noGrp="1"/>
          </p:cNvSpPr>
          <p:nvPr>
            <p:ph type="title"/>
          </p:nvPr>
        </p:nvSpPr>
        <p:spPr>
          <a:xfrm>
            <a:off x="304800" y="279399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5" name="Google Shape;925;p13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6" name="Google Shape;926;p133"/>
          <p:cNvSpPr txBox="1">
            <a:spLocks noGrp="1"/>
          </p:cNvSpPr>
          <p:nvPr>
            <p:ph type="body" idx="2"/>
          </p:nvPr>
        </p:nvSpPr>
        <p:spPr>
          <a:xfrm>
            <a:off x="4496020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7" name="Google Shape;927;p13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28" name="Google Shape;928;p13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929" name="Google Shape;929;p133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34"/>
          <p:cNvSpPr>
            <a:spLocks noGrp="1"/>
          </p:cNvSpPr>
          <p:nvPr>
            <p:ph type="pic" idx="2"/>
          </p:nvPr>
        </p:nvSpPr>
        <p:spPr>
          <a:xfrm>
            <a:off x="4673600" y="1600201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Google Shape;932;p13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3" name="Google Shape;933;p13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4" name="Google Shape;934;p134"/>
          <p:cNvSpPr txBox="1">
            <a:spLocks noGrp="1"/>
          </p:cNvSpPr>
          <p:nvPr>
            <p:ph type="body" idx="3"/>
          </p:nvPr>
        </p:nvSpPr>
        <p:spPr>
          <a:xfrm>
            <a:off x="4673600" y="5646677"/>
            <a:ext cx="40131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5" name="Google Shape;935;p13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36" name="Google Shape;936;p13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35"/>
          <p:cNvSpPr>
            <a:spLocks noGrp="1"/>
          </p:cNvSpPr>
          <p:nvPr>
            <p:ph type="pic" idx="2"/>
          </p:nvPr>
        </p:nvSpPr>
        <p:spPr>
          <a:xfrm>
            <a:off x="4673600" y="3892047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9" name="Google Shape;939;p135"/>
          <p:cNvSpPr>
            <a:spLocks noGrp="1"/>
          </p:cNvSpPr>
          <p:nvPr>
            <p:ph type="pic" idx="3"/>
          </p:nvPr>
        </p:nvSpPr>
        <p:spPr>
          <a:xfrm>
            <a:off x="4673600" y="1600201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0" name="Google Shape;940;p13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41" name="Google Shape;941;p13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135"/>
          <p:cNvSpPr txBox="1">
            <a:spLocks noGrp="1"/>
          </p:cNvSpPr>
          <p:nvPr>
            <p:ph type="body" idx="4"/>
          </p:nvPr>
        </p:nvSpPr>
        <p:spPr>
          <a:xfrm>
            <a:off x="4673600" y="5646677"/>
            <a:ext cx="40578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3" name="Google Shape;943;p135"/>
          <p:cNvSpPr txBox="1">
            <a:spLocks noGrp="1"/>
          </p:cNvSpPr>
          <p:nvPr>
            <p:ph type="body" idx="5"/>
          </p:nvPr>
        </p:nvSpPr>
        <p:spPr>
          <a:xfrm>
            <a:off x="4673600" y="3354831"/>
            <a:ext cx="40131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Google Shape;944;p13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45" name="Google Shape;945;p13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36"/>
          <p:cNvSpPr>
            <a:spLocks noGrp="1"/>
          </p:cNvSpPr>
          <p:nvPr>
            <p:ph type="pic" idx="2"/>
          </p:nvPr>
        </p:nvSpPr>
        <p:spPr>
          <a:xfrm>
            <a:off x="4683120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8" name="Google Shape;948;p13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49" name="Google Shape;949;p136"/>
          <p:cNvSpPr txBox="1">
            <a:spLocks noGrp="1"/>
          </p:cNvSpPr>
          <p:nvPr>
            <p:ph type="body" idx="1"/>
          </p:nvPr>
        </p:nvSpPr>
        <p:spPr>
          <a:xfrm>
            <a:off x="4683120" y="5646677"/>
            <a:ext cx="40038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0" name="Google Shape;950;p136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136"/>
          <p:cNvSpPr txBox="1">
            <a:spLocks noGrp="1"/>
          </p:cNvSpPr>
          <p:nvPr>
            <p:ph type="body" idx="4"/>
          </p:nvPr>
        </p:nvSpPr>
        <p:spPr>
          <a:xfrm>
            <a:off x="304800" y="5646677"/>
            <a:ext cx="42258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2" name="Google Shape;952;p13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3" name="Google Shape;953;p13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37"/>
          <p:cNvSpPr>
            <a:spLocks noGrp="1"/>
          </p:cNvSpPr>
          <p:nvPr>
            <p:ph type="pic" idx="2"/>
          </p:nvPr>
        </p:nvSpPr>
        <p:spPr>
          <a:xfrm>
            <a:off x="4530722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6" name="Google Shape;956;p137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7" name="Google Shape;957;p137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137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Google Shape;959;p13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0" name="Google Shape;960;p137"/>
          <p:cNvSpPr txBox="1">
            <a:spLocks noGrp="1"/>
          </p:cNvSpPr>
          <p:nvPr>
            <p:ph type="body" idx="1"/>
          </p:nvPr>
        </p:nvSpPr>
        <p:spPr>
          <a:xfrm>
            <a:off x="4533898" y="5646677"/>
            <a:ext cx="41529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1" name="Google Shape;961;p137"/>
          <p:cNvSpPr txBox="1">
            <a:spLocks noGrp="1"/>
          </p:cNvSpPr>
          <p:nvPr>
            <p:ph type="body" idx="6"/>
          </p:nvPr>
        </p:nvSpPr>
        <p:spPr>
          <a:xfrm>
            <a:off x="304800" y="5646677"/>
            <a:ext cx="41592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2" name="Google Shape;962;p137"/>
          <p:cNvSpPr txBox="1">
            <a:spLocks noGrp="1"/>
          </p:cNvSpPr>
          <p:nvPr>
            <p:ph type="body" idx="7"/>
          </p:nvPr>
        </p:nvSpPr>
        <p:spPr>
          <a:xfrm>
            <a:off x="4530722" y="3354831"/>
            <a:ext cx="41562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3" name="Google Shape;963;p137"/>
          <p:cNvSpPr txBox="1">
            <a:spLocks noGrp="1"/>
          </p:cNvSpPr>
          <p:nvPr>
            <p:ph type="body" idx="8"/>
          </p:nvPr>
        </p:nvSpPr>
        <p:spPr>
          <a:xfrm>
            <a:off x="304801" y="3354831"/>
            <a:ext cx="4159200" cy="4794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4" name="Google Shape;964;p137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5" name="Google Shape;965;p13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8" name="Google Shape;968;p13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9" name="Google Shape;969;p13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0" name="Google Shape;970;p138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1" name="Google Shape;971;p138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2" name="Google Shape;972;p138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3" name="Google Shape;973;p138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4" name="Google Shape;974;p138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5" name="Google Shape;975;p138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6" name="Google Shape;976;p13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ucida Sans"/>
              <a:buNone/>
              <a:defRPr sz="1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7" name="Google Shape;977;p13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ucida Sans"/>
              <a:buNone/>
              <a:defRPr sz="14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978" name="Google Shape;978;p138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79" name="Google Shape;979;p138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80" name="Google Shape;980;p138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81" name="Google Shape;981;p138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2" name="Google Shape;982;p138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04800" y="279396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131" name="Google Shape;131;p19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1" y="6329468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ctrTitle"/>
          </p:nvPr>
        </p:nvSpPr>
        <p:spPr>
          <a:xfrm>
            <a:off x="219320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subTitle" idx="1"/>
          </p:nvPr>
        </p:nvSpPr>
        <p:spPr>
          <a:xfrm>
            <a:off x="219321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90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304800" y="1417638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2"/>
          </p:nvPr>
        </p:nvSpPr>
        <p:spPr>
          <a:xfrm>
            <a:off x="304800" y="2015411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3"/>
          </p:nvPr>
        </p:nvSpPr>
        <p:spPr>
          <a:xfrm>
            <a:off x="4645025" y="1417638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0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"/>
          </p:nvPr>
        </p:nvSpPr>
        <p:spPr>
          <a:xfrm>
            <a:off x="3339152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1" name="Google Shape;221;p31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ctrTitle"/>
          </p:nvPr>
        </p:nvSpPr>
        <p:spPr>
          <a:xfrm>
            <a:off x="219320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subTitle" idx="1"/>
          </p:nvPr>
        </p:nvSpPr>
        <p:spPr>
          <a:xfrm>
            <a:off x="219317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Google Shape;227;p32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" name="Google Shape;37;p5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3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Page">
  <p:cSld name="Chart Pag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3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4624613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2"/>
          </p:nvPr>
        </p:nvSpPr>
        <p:spPr>
          <a:xfrm>
            <a:off x="7209515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3"/>
          </p:nvPr>
        </p:nvSpPr>
        <p:spPr>
          <a:xfrm>
            <a:off x="4624613" y="240062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4"/>
          </p:nvPr>
        </p:nvSpPr>
        <p:spPr>
          <a:xfrm>
            <a:off x="7209515" y="240062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5"/>
          </p:nvPr>
        </p:nvSpPr>
        <p:spPr>
          <a:xfrm>
            <a:off x="4624613" y="295501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body" idx="6"/>
          </p:nvPr>
        </p:nvSpPr>
        <p:spPr>
          <a:xfrm>
            <a:off x="7209515" y="295501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7"/>
          </p:nvPr>
        </p:nvSpPr>
        <p:spPr>
          <a:xfrm>
            <a:off x="4624613" y="350940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8"/>
          </p:nvPr>
        </p:nvSpPr>
        <p:spPr>
          <a:xfrm>
            <a:off x="7209515" y="350940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9"/>
          </p:nvPr>
        </p:nvSpPr>
        <p:spPr>
          <a:xfrm>
            <a:off x="4624613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3"/>
          </p:nvPr>
        </p:nvSpPr>
        <p:spPr>
          <a:xfrm>
            <a:off x="7209515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4"/>
          </p:nvPr>
        </p:nvSpPr>
        <p:spPr>
          <a:xfrm>
            <a:off x="4624613" y="461818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5"/>
          </p:nvPr>
        </p:nvSpPr>
        <p:spPr>
          <a:xfrm>
            <a:off x="7209515" y="461818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6" name="Google Shape;276;p40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9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304800" y="279399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2"/>
          </p:nvPr>
        </p:nvSpPr>
        <p:spPr>
          <a:xfrm>
            <a:off x="4496020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4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2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>
            <a:spLocks noGrp="1"/>
          </p:cNvSpPr>
          <p:nvPr>
            <p:ph type="pic" idx="2"/>
          </p:nvPr>
        </p:nvSpPr>
        <p:spPr>
          <a:xfrm>
            <a:off x="4673600" y="1600201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body" idx="3"/>
          </p:nvPr>
        </p:nvSpPr>
        <p:spPr>
          <a:xfrm>
            <a:off x="4673600" y="5646677"/>
            <a:ext cx="40131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4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>
            <a:spLocks noGrp="1"/>
          </p:cNvSpPr>
          <p:nvPr>
            <p:ph type="pic" idx="2"/>
          </p:nvPr>
        </p:nvSpPr>
        <p:spPr>
          <a:xfrm>
            <a:off x="4673600" y="3892047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44"/>
          <p:cNvSpPr>
            <a:spLocks noGrp="1"/>
          </p:cNvSpPr>
          <p:nvPr>
            <p:ph type="pic" idx="3"/>
          </p:nvPr>
        </p:nvSpPr>
        <p:spPr>
          <a:xfrm>
            <a:off x="4673600" y="1600201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4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4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body" idx="4"/>
          </p:nvPr>
        </p:nvSpPr>
        <p:spPr>
          <a:xfrm>
            <a:off x="4673600" y="5646677"/>
            <a:ext cx="4057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body" idx="5"/>
          </p:nvPr>
        </p:nvSpPr>
        <p:spPr>
          <a:xfrm>
            <a:off x="4673600" y="3354831"/>
            <a:ext cx="40131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4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>
            <a:spLocks noGrp="1"/>
          </p:cNvSpPr>
          <p:nvPr>
            <p:ph type="pic" idx="2"/>
          </p:nvPr>
        </p:nvSpPr>
        <p:spPr>
          <a:xfrm>
            <a:off x="4683120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4683120" y="5646677"/>
            <a:ext cx="4003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45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45"/>
          <p:cNvSpPr txBox="1">
            <a:spLocks noGrp="1"/>
          </p:cNvSpPr>
          <p:nvPr>
            <p:ph type="body" idx="4"/>
          </p:nvPr>
        </p:nvSpPr>
        <p:spPr>
          <a:xfrm>
            <a:off x="304800" y="5646677"/>
            <a:ext cx="4225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4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>
            <a:spLocks noGrp="1"/>
          </p:cNvSpPr>
          <p:nvPr>
            <p:ph type="pic" idx="2"/>
          </p:nvPr>
        </p:nvSpPr>
        <p:spPr>
          <a:xfrm>
            <a:off x="4530722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6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6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6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body" idx="1"/>
          </p:nvPr>
        </p:nvSpPr>
        <p:spPr>
          <a:xfrm>
            <a:off x="4533898" y="5646677"/>
            <a:ext cx="41529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6"/>
          </p:nvPr>
        </p:nvSpPr>
        <p:spPr>
          <a:xfrm>
            <a:off x="304800" y="5646677"/>
            <a:ext cx="4159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6"/>
          <p:cNvSpPr txBox="1">
            <a:spLocks noGrp="1"/>
          </p:cNvSpPr>
          <p:nvPr>
            <p:ph type="body" idx="7"/>
          </p:nvPr>
        </p:nvSpPr>
        <p:spPr>
          <a:xfrm>
            <a:off x="4530722" y="3354831"/>
            <a:ext cx="4156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46"/>
          <p:cNvSpPr txBox="1">
            <a:spLocks noGrp="1"/>
          </p:cNvSpPr>
          <p:nvPr>
            <p:ph type="body" idx="8"/>
          </p:nvPr>
        </p:nvSpPr>
        <p:spPr>
          <a:xfrm>
            <a:off x="304801" y="3354831"/>
            <a:ext cx="4159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9" name="Google Shape;329;p4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0" name="Google Shape;330;p4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1" name="Google Shape;331;p47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2" name="Google Shape;332;p47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3" name="Google Shape;333;p47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4" name="Google Shape;334;p47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5" name="Google Shape;335;p47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6" name="Google Shape;336;p47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7" name="Google Shape;337;p4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ucida Sans"/>
              <a:buNone/>
              <a:defRPr sz="1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8" name="Google Shape;338;p4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ucida Sans"/>
              <a:buNone/>
              <a:defRPr sz="14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339" name="Google Shape;339;p47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0" name="Google Shape;340;p47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1" name="Google Shape;341;p47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2" name="Google Shape;342;p47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" type="obj">
  <p:cSld name="OBJEC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/>
          <p:nvPr/>
        </p:nvSpPr>
        <p:spPr>
          <a:xfrm>
            <a:off x="0" y="6329467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0" name="Google Shape;350;p49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>
            <a:spLocks noGrp="1"/>
          </p:cNvSpPr>
          <p:nvPr>
            <p:ph type="ctrTitle"/>
          </p:nvPr>
        </p:nvSpPr>
        <p:spPr>
          <a:xfrm>
            <a:off x="219319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6" name="Google Shape;356;p50"/>
          <p:cNvSpPr txBox="1">
            <a:spLocks noGrp="1"/>
          </p:cNvSpPr>
          <p:nvPr>
            <p:ph type="subTitle" idx="1"/>
          </p:nvPr>
        </p:nvSpPr>
        <p:spPr>
          <a:xfrm>
            <a:off x="219320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50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13901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1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1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1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1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1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67" name="Google Shape;36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52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52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2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3" name="Google Shape;37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>
            <a:spLocks noGrp="1"/>
          </p:cNvSpPr>
          <p:nvPr>
            <p:ph type="ctrTitle"/>
          </p:nvPr>
        </p:nvSpPr>
        <p:spPr>
          <a:xfrm>
            <a:off x="219319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53"/>
          <p:cNvSpPr txBox="1">
            <a:spLocks noGrp="1"/>
          </p:cNvSpPr>
          <p:nvPr>
            <p:ph type="subTitle" idx="1"/>
          </p:nvPr>
        </p:nvSpPr>
        <p:spPr>
          <a:xfrm>
            <a:off x="219316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53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3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9" name="Google Shape;37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4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4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4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4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4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87" name="Google Shape;38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5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5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5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5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5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95" name="Google Shape;395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8" name="Google Shape;398;p5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4" name="Google Shape;404;p5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1" name="Google Shape;411;p5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1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281" cy="13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3"/>
          <p:cNvSpPr txBox="1">
            <a:spLocks noGrp="1"/>
          </p:cNvSpPr>
          <p:nvPr>
            <p:ph type="title"/>
          </p:nvPr>
        </p:nvSpPr>
        <p:spPr>
          <a:xfrm>
            <a:off x="304800" y="279398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0" name="Google Shape;430;p6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63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6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3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7" name="Google Shape;437;p64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64"/>
          <p:cNvSpPr txBox="1">
            <a:spLocks noGrp="1"/>
          </p:cNvSpPr>
          <p:nvPr>
            <p:ph type="body" idx="2"/>
          </p:nvPr>
        </p:nvSpPr>
        <p:spPr>
          <a:xfrm>
            <a:off x="304800" y="2015410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Google Shape;439;p64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64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6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4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5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6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7" name="Google Shape;447;p6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65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65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6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66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6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5" name="Google Shape;455;p6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66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Google Shape;457;p66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6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7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Google Shape;462;p6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3" name="Google Shape;463;p67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67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67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6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8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Google Shape;470;p68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68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68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6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4" name="Google Shape;474;p68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Google Shape;475;p68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68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68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68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0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0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0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0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0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90" name="Google Shape;490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1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1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1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1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71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98" name="Google Shape;49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" type="obj">
  <p:cSld name="OBJEC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2"/>
          <p:cNvSpPr/>
          <p:nvPr/>
        </p:nvSpPr>
        <p:spPr>
          <a:xfrm>
            <a:off x="1" y="6329468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7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2" name="Google Shape;502;p72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7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2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3"/>
          <p:cNvSpPr txBox="1">
            <a:spLocks noGrp="1"/>
          </p:cNvSpPr>
          <p:nvPr>
            <p:ph type="ctrTitle"/>
          </p:nvPr>
        </p:nvSpPr>
        <p:spPr>
          <a:xfrm>
            <a:off x="219320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8" name="Google Shape;508;p73"/>
          <p:cNvSpPr txBox="1">
            <a:spLocks noGrp="1"/>
          </p:cNvSpPr>
          <p:nvPr>
            <p:ph type="subTitle" idx="1"/>
          </p:nvPr>
        </p:nvSpPr>
        <p:spPr>
          <a:xfrm>
            <a:off x="219321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Google Shape;509;p73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90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4" name="Google Shape;514;p74"/>
          <p:cNvSpPr txBox="1">
            <a:spLocks noGrp="1"/>
          </p:cNvSpPr>
          <p:nvPr>
            <p:ph type="body" idx="1"/>
          </p:nvPr>
        </p:nvSpPr>
        <p:spPr>
          <a:xfrm>
            <a:off x="304800" y="1417638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5" name="Google Shape;515;p74"/>
          <p:cNvSpPr txBox="1">
            <a:spLocks noGrp="1"/>
          </p:cNvSpPr>
          <p:nvPr>
            <p:ph type="body" idx="2"/>
          </p:nvPr>
        </p:nvSpPr>
        <p:spPr>
          <a:xfrm>
            <a:off x="304800" y="2015411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Google Shape;516;p74"/>
          <p:cNvSpPr txBox="1">
            <a:spLocks noGrp="1"/>
          </p:cNvSpPr>
          <p:nvPr>
            <p:ph type="body" idx="3"/>
          </p:nvPr>
        </p:nvSpPr>
        <p:spPr>
          <a:xfrm>
            <a:off x="4645025" y="1417638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74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8" name="Google Shape;518;p7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74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04800" y="2015408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66" name="Google Shape;66;p9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5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3" name="Google Shape;523;p75"/>
          <p:cNvSpPr txBox="1">
            <a:spLocks noGrp="1"/>
          </p:cNvSpPr>
          <p:nvPr>
            <p:ph type="subTitle" idx="1"/>
          </p:nvPr>
        </p:nvSpPr>
        <p:spPr>
          <a:xfrm>
            <a:off x="3339152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75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5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6" name="Google Shape;526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6"/>
          <p:cNvSpPr txBox="1">
            <a:spLocks noGrp="1"/>
          </p:cNvSpPr>
          <p:nvPr>
            <p:ph type="ctrTitle"/>
          </p:nvPr>
        </p:nvSpPr>
        <p:spPr>
          <a:xfrm>
            <a:off x="219320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9" name="Google Shape;529;p76"/>
          <p:cNvSpPr txBox="1">
            <a:spLocks noGrp="1"/>
          </p:cNvSpPr>
          <p:nvPr>
            <p:ph type="subTitle" idx="1"/>
          </p:nvPr>
        </p:nvSpPr>
        <p:spPr>
          <a:xfrm>
            <a:off x="219317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76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6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2" name="Google Shape;532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5" name="Google Shape;535;p77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Page">
  <p:cSld name="Chart Page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8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0" name="Google Shape;540;p7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1" name="Google Shape;541;p7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8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9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Google Shape;546;p7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7" name="Google Shape;547;p7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7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0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0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4" name="Google Shape;554;p80"/>
          <p:cNvSpPr txBox="1">
            <a:spLocks noGrp="1"/>
          </p:cNvSpPr>
          <p:nvPr>
            <p:ph type="body" idx="1"/>
          </p:nvPr>
        </p:nvSpPr>
        <p:spPr>
          <a:xfrm>
            <a:off x="4624613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Google Shape;555;p80"/>
          <p:cNvSpPr txBox="1">
            <a:spLocks noGrp="1"/>
          </p:cNvSpPr>
          <p:nvPr>
            <p:ph type="body" idx="2"/>
          </p:nvPr>
        </p:nvSpPr>
        <p:spPr>
          <a:xfrm>
            <a:off x="7209515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80"/>
          <p:cNvSpPr txBox="1">
            <a:spLocks noGrp="1"/>
          </p:cNvSpPr>
          <p:nvPr>
            <p:ph type="body" idx="3"/>
          </p:nvPr>
        </p:nvSpPr>
        <p:spPr>
          <a:xfrm>
            <a:off x="4624613" y="240062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80"/>
          <p:cNvSpPr txBox="1">
            <a:spLocks noGrp="1"/>
          </p:cNvSpPr>
          <p:nvPr>
            <p:ph type="body" idx="4"/>
          </p:nvPr>
        </p:nvSpPr>
        <p:spPr>
          <a:xfrm>
            <a:off x="7209515" y="240062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80"/>
          <p:cNvSpPr txBox="1">
            <a:spLocks noGrp="1"/>
          </p:cNvSpPr>
          <p:nvPr>
            <p:ph type="body" idx="5"/>
          </p:nvPr>
        </p:nvSpPr>
        <p:spPr>
          <a:xfrm>
            <a:off x="4624613" y="295501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9" name="Google Shape;559;p80"/>
          <p:cNvSpPr txBox="1">
            <a:spLocks noGrp="1"/>
          </p:cNvSpPr>
          <p:nvPr>
            <p:ph type="body" idx="6"/>
          </p:nvPr>
        </p:nvSpPr>
        <p:spPr>
          <a:xfrm>
            <a:off x="7209515" y="295501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0" name="Google Shape;560;p80"/>
          <p:cNvSpPr txBox="1">
            <a:spLocks noGrp="1"/>
          </p:cNvSpPr>
          <p:nvPr>
            <p:ph type="body" idx="7"/>
          </p:nvPr>
        </p:nvSpPr>
        <p:spPr>
          <a:xfrm>
            <a:off x="4624613" y="350940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Google Shape;561;p80"/>
          <p:cNvSpPr txBox="1">
            <a:spLocks noGrp="1"/>
          </p:cNvSpPr>
          <p:nvPr>
            <p:ph type="body" idx="8"/>
          </p:nvPr>
        </p:nvSpPr>
        <p:spPr>
          <a:xfrm>
            <a:off x="7209515" y="350940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80"/>
          <p:cNvSpPr txBox="1">
            <a:spLocks noGrp="1"/>
          </p:cNvSpPr>
          <p:nvPr>
            <p:ph type="body" idx="9"/>
          </p:nvPr>
        </p:nvSpPr>
        <p:spPr>
          <a:xfrm>
            <a:off x="4624613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80"/>
          <p:cNvSpPr txBox="1">
            <a:spLocks noGrp="1"/>
          </p:cNvSpPr>
          <p:nvPr>
            <p:ph type="body" idx="13"/>
          </p:nvPr>
        </p:nvSpPr>
        <p:spPr>
          <a:xfrm>
            <a:off x="7209515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80"/>
          <p:cNvSpPr txBox="1">
            <a:spLocks noGrp="1"/>
          </p:cNvSpPr>
          <p:nvPr>
            <p:ph type="body" idx="14"/>
          </p:nvPr>
        </p:nvSpPr>
        <p:spPr>
          <a:xfrm>
            <a:off x="4624613" y="461818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0"/>
          <p:cNvSpPr txBox="1">
            <a:spLocks noGrp="1"/>
          </p:cNvSpPr>
          <p:nvPr>
            <p:ph type="body" idx="15"/>
          </p:nvPr>
        </p:nvSpPr>
        <p:spPr>
          <a:xfrm>
            <a:off x="7209515" y="461818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6" name="Google Shape;566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1" name="Google Shape;571;p8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2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A" type="blank">
  <p:cSld name="BLANK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_CA Green">
  <p:cSld name="2_Blank_CA Green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0800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CA and SAP">
  <p:cSld name="1_Blank_CA and SAP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9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>
            <a:spLocks noGrp="1"/>
          </p:cNvSpPr>
          <p:nvPr>
            <p:ph type="title"/>
          </p:nvPr>
        </p:nvSpPr>
        <p:spPr>
          <a:xfrm>
            <a:off x="304800" y="279399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0" name="Google Shape;590;p8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Google Shape;591;p86"/>
          <p:cNvSpPr txBox="1">
            <a:spLocks noGrp="1"/>
          </p:cNvSpPr>
          <p:nvPr>
            <p:ph type="body" idx="2"/>
          </p:nvPr>
        </p:nvSpPr>
        <p:spPr>
          <a:xfrm>
            <a:off x="4496020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Google Shape;592;p8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6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Image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7"/>
          <p:cNvSpPr>
            <a:spLocks noGrp="1"/>
          </p:cNvSpPr>
          <p:nvPr>
            <p:ph type="pic" idx="2"/>
          </p:nvPr>
        </p:nvSpPr>
        <p:spPr>
          <a:xfrm>
            <a:off x="4673600" y="1600201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8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8" name="Google Shape;598;p8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87"/>
          <p:cNvSpPr txBox="1">
            <a:spLocks noGrp="1"/>
          </p:cNvSpPr>
          <p:nvPr>
            <p:ph type="body" idx="3"/>
          </p:nvPr>
        </p:nvSpPr>
        <p:spPr>
          <a:xfrm>
            <a:off x="4673600" y="5646677"/>
            <a:ext cx="40131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0" name="Google Shape;600;p87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8"/>
          <p:cNvSpPr>
            <a:spLocks noGrp="1"/>
          </p:cNvSpPr>
          <p:nvPr>
            <p:ph type="pic" idx="2"/>
          </p:nvPr>
        </p:nvSpPr>
        <p:spPr>
          <a:xfrm>
            <a:off x="4673600" y="3892047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4" name="Google Shape;604;p88"/>
          <p:cNvSpPr>
            <a:spLocks noGrp="1"/>
          </p:cNvSpPr>
          <p:nvPr>
            <p:ph type="pic" idx="3"/>
          </p:nvPr>
        </p:nvSpPr>
        <p:spPr>
          <a:xfrm>
            <a:off x="4673600" y="1600201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5" name="Google Shape;605;p8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6" name="Google Shape;606;p88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Google Shape;607;p88"/>
          <p:cNvSpPr txBox="1">
            <a:spLocks noGrp="1"/>
          </p:cNvSpPr>
          <p:nvPr>
            <p:ph type="body" idx="4"/>
          </p:nvPr>
        </p:nvSpPr>
        <p:spPr>
          <a:xfrm>
            <a:off x="4673600" y="5646677"/>
            <a:ext cx="4057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88"/>
          <p:cNvSpPr txBox="1">
            <a:spLocks noGrp="1"/>
          </p:cNvSpPr>
          <p:nvPr>
            <p:ph type="body" idx="5"/>
          </p:nvPr>
        </p:nvSpPr>
        <p:spPr>
          <a:xfrm>
            <a:off x="4673600" y="3354831"/>
            <a:ext cx="40131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8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88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9"/>
          <p:cNvSpPr>
            <a:spLocks noGrp="1"/>
          </p:cNvSpPr>
          <p:nvPr>
            <p:ph type="pic" idx="2"/>
          </p:nvPr>
        </p:nvSpPr>
        <p:spPr>
          <a:xfrm>
            <a:off x="4683120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8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4" name="Google Shape;614;p89"/>
          <p:cNvSpPr txBox="1">
            <a:spLocks noGrp="1"/>
          </p:cNvSpPr>
          <p:nvPr>
            <p:ph type="body" idx="1"/>
          </p:nvPr>
        </p:nvSpPr>
        <p:spPr>
          <a:xfrm>
            <a:off x="4683120" y="5646677"/>
            <a:ext cx="4003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p89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6" name="Google Shape;616;p89"/>
          <p:cNvSpPr txBox="1">
            <a:spLocks noGrp="1"/>
          </p:cNvSpPr>
          <p:nvPr>
            <p:ph type="body" idx="4"/>
          </p:nvPr>
        </p:nvSpPr>
        <p:spPr>
          <a:xfrm>
            <a:off x="304800" y="5646677"/>
            <a:ext cx="4225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Google Shape;617;p8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8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0"/>
          <p:cNvSpPr>
            <a:spLocks noGrp="1"/>
          </p:cNvSpPr>
          <p:nvPr>
            <p:ph type="pic" idx="2"/>
          </p:nvPr>
        </p:nvSpPr>
        <p:spPr>
          <a:xfrm>
            <a:off x="4530722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Google Shape;621;p90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90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90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Google Shape;624;p90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5" name="Google Shape;625;p90"/>
          <p:cNvSpPr txBox="1">
            <a:spLocks noGrp="1"/>
          </p:cNvSpPr>
          <p:nvPr>
            <p:ph type="body" idx="1"/>
          </p:nvPr>
        </p:nvSpPr>
        <p:spPr>
          <a:xfrm>
            <a:off x="4533898" y="5646677"/>
            <a:ext cx="41529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Google Shape;626;p90"/>
          <p:cNvSpPr txBox="1">
            <a:spLocks noGrp="1"/>
          </p:cNvSpPr>
          <p:nvPr>
            <p:ph type="body" idx="6"/>
          </p:nvPr>
        </p:nvSpPr>
        <p:spPr>
          <a:xfrm>
            <a:off x="304800" y="5646677"/>
            <a:ext cx="4159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7" name="Google Shape;627;p90"/>
          <p:cNvSpPr txBox="1">
            <a:spLocks noGrp="1"/>
          </p:cNvSpPr>
          <p:nvPr>
            <p:ph type="body" idx="7"/>
          </p:nvPr>
        </p:nvSpPr>
        <p:spPr>
          <a:xfrm>
            <a:off x="4530722" y="3354831"/>
            <a:ext cx="4156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8" name="Google Shape;628;p90"/>
          <p:cNvSpPr txBox="1">
            <a:spLocks noGrp="1"/>
          </p:cNvSpPr>
          <p:nvPr>
            <p:ph type="body" idx="8"/>
          </p:nvPr>
        </p:nvSpPr>
        <p:spPr>
          <a:xfrm>
            <a:off x="304801" y="3354831"/>
            <a:ext cx="4159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9" name="Google Shape;629;p9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90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9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9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91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91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91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91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9" name="Google Shape;639;p91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91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9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ucida Sans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2" name="Google Shape;642;p9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ucida Sans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643" name="Google Shape;643;p91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44" name="Google Shape;644;p91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91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91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7" name="Google Shape;647;p91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" type="obj">
  <p:cSld name="OBJEC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3"/>
          <p:cNvSpPr/>
          <p:nvPr/>
        </p:nvSpPr>
        <p:spPr>
          <a:xfrm>
            <a:off x="0" y="6329467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53" name="Google Shape;653;p9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4" name="Google Shape;654;p93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9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56" name="Google Shape;656;p9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657" name="Google Shape;657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and SAP">
  <p:cSld name="Title Slide CA and SAP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4"/>
          <p:cNvSpPr txBox="1">
            <a:spLocks noGrp="1"/>
          </p:cNvSpPr>
          <p:nvPr>
            <p:ph type="ctrTitle"/>
          </p:nvPr>
        </p:nvSpPr>
        <p:spPr>
          <a:xfrm>
            <a:off x="219319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0" name="Google Shape;660;p94"/>
          <p:cNvSpPr txBox="1">
            <a:spLocks noGrp="1"/>
          </p:cNvSpPr>
          <p:nvPr>
            <p:ph type="subTitle" idx="1"/>
          </p:nvPr>
        </p:nvSpPr>
        <p:spPr>
          <a:xfrm>
            <a:off x="219320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94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62" name="Google Shape;662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6" name="Google Shape;666;p95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7" name="Google Shape;667;p95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8" name="Google Shape;668;p95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9" name="Google Shape;669;p95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0" name="Google Shape;670;p95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671" name="Google Shape;671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>
            <a:off x="219317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219314" y="3832457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0" y="173760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81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4" name="Google Shape;674;p96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5" name="Google Shape;675;p96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6" name="Google Shape;676;p96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7" name="Google Shape;677;p96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8" name="Google Shape;678;p96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679" name="Google Shape;679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2" name="Google Shape;682;p97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3" name="Google Shape;683;p97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4" name="Google Shape;684;p97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5" name="Google Shape;685;p97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6" name="Google Shape;686;p97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687" name="Google Shape;687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0" name="Google Shape;690;p98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1" name="Google Shape;691;p98"/>
          <p:cNvSpPr txBox="1">
            <a:spLocks noGrp="1"/>
          </p:cNvSpPr>
          <p:nvPr>
            <p:ph type="body" idx="2"/>
          </p:nvPr>
        </p:nvSpPr>
        <p:spPr>
          <a:xfrm>
            <a:off x="304800" y="2015410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Google Shape;692;p98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Google Shape;693;p98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98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95" name="Google Shape;695;p9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696" name="Google Shape;696;p98"/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A 2">
  <p:cSld name="Title Slide CA 2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9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9" name="Google Shape;699;p99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0" name="Google Shape;700;p99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01" name="Google Shape;701;p99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2" name="Google Shape;702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AP Co-Branded">
  <p:cSld name="Title Slide SAP Co-Branded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00"/>
          <p:cNvSpPr txBox="1">
            <a:spLocks noGrp="1"/>
          </p:cNvSpPr>
          <p:nvPr>
            <p:ph type="ctrTitle"/>
          </p:nvPr>
        </p:nvSpPr>
        <p:spPr>
          <a:xfrm>
            <a:off x="219319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5" name="Google Shape;705;p100"/>
          <p:cNvSpPr txBox="1">
            <a:spLocks noGrp="1"/>
          </p:cNvSpPr>
          <p:nvPr>
            <p:ph type="subTitle" idx="1"/>
          </p:nvPr>
        </p:nvSpPr>
        <p:spPr>
          <a:xfrm>
            <a:off x="219316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Google Shape;706;p100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07" name="Google Shape;707;p100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8" name="Google Shape;708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Page">
  <p:cSld name="Table Page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0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1" name="Google Shape;711;p10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12" name="Google Shape;712;p101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713" name="Google Shape;713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Page">
  <p:cSld name="Chart Page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2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Google Shape;716;p10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7" name="Google Shape;717;p10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18" name="Google Shape;718;p10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719" name="Google Shape;719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graphic">
  <p:cSld name="Picture or graphic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3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10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3" name="Google Shape;723;p10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24" name="Google Shape;724;p10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725" name="Google Shape;725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Page">
  <p:cSld name="Contents Page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0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28" name="Google Shape;728;p10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729" name="Google Shape;729;p104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30" name="Google Shape;730;p104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1" name="Google Shape;731;p104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2" name="Google Shape;732;p104"/>
          <p:cNvSpPr txBox="1">
            <a:spLocks noGrp="1"/>
          </p:cNvSpPr>
          <p:nvPr>
            <p:ph type="body" idx="3"/>
          </p:nvPr>
        </p:nvSpPr>
        <p:spPr>
          <a:xfrm>
            <a:off x="4624612" y="240062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Google Shape;733;p104"/>
          <p:cNvSpPr txBox="1">
            <a:spLocks noGrp="1"/>
          </p:cNvSpPr>
          <p:nvPr>
            <p:ph type="body" idx="4"/>
          </p:nvPr>
        </p:nvSpPr>
        <p:spPr>
          <a:xfrm>
            <a:off x="7209514" y="240062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104"/>
          <p:cNvSpPr txBox="1">
            <a:spLocks noGrp="1"/>
          </p:cNvSpPr>
          <p:nvPr>
            <p:ph type="body" idx="5"/>
          </p:nvPr>
        </p:nvSpPr>
        <p:spPr>
          <a:xfrm>
            <a:off x="4624612" y="295501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Google Shape;735;p104"/>
          <p:cNvSpPr txBox="1">
            <a:spLocks noGrp="1"/>
          </p:cNvSpPr>
          <p:nvPr>
            <p:ph type="body" idx="6"/>
          </p:nvPr>
        </p:nvSpPr>
        <p:spPr>
          <a:xfrm>
            <a:off x="7209514" y="295501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104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7" name="Google Shape;737;p104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Google Shape;738;p104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9" name="Google Shape;739;p104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0" name="Google Shape;740;p104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1" name="Google Shape;741;p104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2" name="Google Shape;742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6" name="Google Shape;346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2" name="Google Shape;482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0" name="Google Shape;650;p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9" name="Google Shape;809;p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.on24.com/wcc/r/2045923/3F94DC47157077E31234096C786456B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Relationship Id="rId4" Type="http://schemas.openxmlformats.org/officeDocument/2006/relationships/hyperlink" Target="http://www.achievethecore.org/ca-signu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39"/>
          <p:cNvSpPr txBox="1"/>
          <p:nvPr/>
        </p:nvSpPr>
        <p:spPr>
          <a:xfrm>
            <a:off x="-2518771" y="5036553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89" name="Google Shape;989;p139"/>
          <p:cNvSpPr txBox="1">
            <a:spLocks noGrp="1"/>
          </p:cNvSpPr>
          <p:nvPr>
            <p:ph type="ctrTitle"/>
          </p:nvPr>
        </p:nvSpPr>
        <p:spPr>
          <a:xfrm>
            <a:off x="219317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-US" sz="3000" b="1" dirty="0">
                <a:solidFill>
                  <a:srgbClr val="595959"/>
                </a:solidFill>
                <a:highlight>
                  <a:srgbClr val="FFFFFF"/>
                </a:highlight>
              </a:rPr>
              <a:t>Designing a School Environment That Supports Students’ Social, Emotional and Academic Needs</a:t>
            </a:r>
            <a:endParaRPr sz="3000" b="1" dirty="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endParaRPr sz="3000" b="1" dirty="0">
              <a:solidFill>
                <a:srgbClr val="595959"/>
              </a:solidFill>
            </a:endParaRPr>
          </a:p>
        </p:txBody>
      </p:sp>
      <p:sp>
        <p:nvSpPr>
          <p:cNvPr id="990" name="Google Shape;990;p139"/>
          <p:cNvSpPr txBox="1">
            <a:spLocks noGrp="1"/>
          </p:cNvSpPr>
          <p:nvPr>
            <p:ph type="subTitle" idx="1"/>
          </p:nvPr>
        </p:nvSpPr>
        <p:spPr>
          <a:xfrm>
            <a:off x="219318" y="3832457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</a:pPr>
            <a:r>
              <a:rPr lang="en-US" sz="2000" b="0" i="0" u="none" strike="noStrike" cap="none" dirty="0">
                <a:sym typeface="Lucida Sans"/>
              </a:rPr>
              <a:t>Core Advocates Monthly Webinar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</a:pPr>
            <a:r>
              <a:rPr lang="en-US" dirty="0"/>
              <a:t>July 10, 2019</a:t>
            </a:r>
            <a:endParaRPr dirty="0"/>
          </a:p>
        </p:txBody>
      </p:sp>
      <p:pic>
        <p:nvPicPr>
          <p:cNvPr id="991" name="Google Shape;991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075" y="5210750"/>
            <a:ext cx="1329675" cy="13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139"/>
          <p:cNvSpPr/>
          <p:nvPr/>
        </p:nvSpPr>
        <p:spPr>
          <a:xfrm>
            <a:off x="5192875" y="5443950"/>
            <a:ext cx="933300" cy="710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6B1C5"/>
          </a:solidFill>
          <a:ln w="9525" cap="flat" cmpd="sng">
            <a:solidFill>
              <a:srgbClr val="4546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39"/>
          <p:cNvSpPr txBox="1"/>
          <p:nvPr/>
        </p:nvSpPr>
        <p:spPr>
          <a:xfrm>
            <a:off x="6213455" y="4862200"/>
            <a:ext cx="2668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6B1C5"/>
                </a:solidFill>
                <a:latin typeface="Lucida Sans"/>
                <a:ea typeface="Lucida Sans"/>
                <a:cs typeface="Lucida Sans"/>
                <a:sym typeface="Lucida Sans"/>
              </a:rPr>
              <a:t>The webinar will begin shortly. </a:t>
            </a:r>
            <a:endParaRPr sz="1800">
              <a:solidFill>
                <a:srgbClr val="16B1C5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6B1C5"/>
                </a:solidFill>
                <a:latin typeface="Lucida Sans"/>
                <a:ea typeface="Lucida Sans"/>
                <a:cs typeface="Lucida Sans"/>
                <a:sym typeface="Lucida Sans"/>
              </a:rPr>
              <a:t>Check your Resource widget to preview the resources for today’s session!</a:t>
            </a:r>
            <a:endParaRPr sz="1800">
              <a:solidFill>
                <a:srgbClr val="16B1C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2600"/>
            <a:ext cx="8839200" cy="376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49"/>
          <p:cNvSpPr txBox="1">
            <a:spLocks noGrp="1"/>
          </p:cNvSpPr>
          <p:nvPr>
            <p:ph type="title"/>
          </p:nvPr>
        </p:nvSpPr>
        <p:spPr>
          <a:xfrm>
            <a:off x="272375" y="427962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600" dirty="0">
                <a:latin typeface="Lucida Sans"/>
                <a:ea typeface="Lucida Sans"/>
                <a:cs typeface="Lucida Sans"/>
                <a:sym typeface="Lucida Sans"/>
              </a:rPr>
              <a:t>Examples of SEAD Skills and Competencies</a:t>
            </a:r>
            <a:endParaRPr sz="2600" b="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50"/>
          <p:cNvSpPr txBox="1">
            <a:spLocks noGrp="1"/>
          </p:cNvSpPr>
          <p:nvPr>
            <p:ph type="title"/>
          </p:nvPr>
        </p:nvSpPr>
        <p:spPr>
          <a:xfrm>
            <a:off x="216568" y="2829677"/>
            <a:ext cx="8752334" cy="9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Section 2: </a:t>
            </a:r>
            <a:r>
              <a:rPr lang="en-US" sz="2600">
                <a:latin typeface="Lucida Sans"/>
                <a:ea typeface="Lucida Sans"/>
                <a:cs typeface="Lucida Sans"/>
                <a:sym typeface="Lucida Sans"/>
              </a:rPr>
              <a:t>Where do we begin? </a:t>
            </a:r>
            <a:endParaRPr sz="26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Google Shape;1083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650" y="277537"/>
            <a:ext cx="5612575" cy="60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5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800" dirty="0">
                <a:latin typeface="Lucida Sans"/>
                <a:ea typeface="Lucida Sans"/>
                <a:cs typeface="Lucida Sans"/>
                <a:sym typeface="Lucida Sans"/>
              </a:rPr>
              <a:t>What’s Included in the Guide</a:t>
            </a:r>
            <a:endParaRPr sz="280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90" name="Google Shape;1090;p152"/>
          <p:cNvSpPr txBox="1">
            <a:spLocks noGrp="1"/>
          </p:cNvSpPr>
          <p:nvPr>
            <p:ph type="body" idx="1"/>
          </p:nvPr>
        </p:nvSpPr>
        <p:spPr>
          <a:xfrm>
            <a:off x="304800" y="1141226"/>
            <a:ext cx="8572500" cy="4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Five Sections: 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AutoNum type="arabicParenR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Vision of Student Success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AutoNum type="arabicParenR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Student Learning Experience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AutoNum type="arabicParenR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Adult Learning in Support of Student Success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AutoNum type="arabicParenR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Learning Environment and School Climate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AutoNum type="arabicParenR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Asset Mapping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Each section summarizes: 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Char char="•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foundational research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Char char="•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equity implications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Char char="•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guiding questions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ucida Sans"/>
              <a:buChar char="•"/>
            </a:pPr>
            <a:r>
              <a:rPr lang="en-US" sz="2400" dirty="0">
                <a:latin typeface="Lucida Sans"/>
                <a:ea typeface="Lucida Sans"/>
                <a:cs typeface="Lucida Sans"/>
                <a:sym typeface="Lucida Sans"/>
              </a:rPr>
              <a:t>high impact actions</a:t>
            </a: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50" y="274613"/>
            <a:ext cx="44196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600325"/>
            <a:ext cx="43148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8425" y="4780425"/>
            <a:ext cx="3959425" cy="14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3038" y="989000"/>
            <a:ext cx="43529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1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2252" y="2892102"/>
            <a:ext cx="3448050" cy="53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1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7550" y="3550025"/>
            <a:ext cx="34480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762000"/>
            <a:ext cx="6205633" cy="57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54"/>
          <p:cNvSpPr txBox="1">
            <a:spLocks noGrp="1"/>
          </p:cNvSpPr>
          <p:nvPr>
            <p:ph type="title"/>
          </p:nvPr>
        </p:nvSpPr>
        <p:spPr>
          <a:xfrm>
            <a:off x="304800" y="1984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800" dirty="0">
                <a:latin typeface="Lucida Sans"/>
                <a:ea typeface="Lucida Sans"/>
                <a:cs typeface="Lucida Sans"/>
                <a:sym typeface="Lucida Sans"/>
              </a:rPr>
              <a:t>Enacting SEAD Rests on a Three-Legged Stool</a:t>
            </a:r>
            <a:endParaRPr sz="280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5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Lucida Sans"/>
                <a:ea typeface="Lucida Sans"/>
                <a:cs typeface="Lucida Sans"/>
                <a:sym typeface="Lucida Sans"/>
              </a:rPr>
              <a:t>Learn more about the guide via </a:t>
            </a:r>
            <a:r>
              <a:rPr lang="en-US" sz="2800" i="1" dirty="0">
                <a:latin typeface="Lucida Sans"/>
                <a:ea typeface="Lucida Sans"/>
                <a:cs typeface="Lucida Sans"/>
                <a:sym typeface="Lucida Sans"/>
              </a:rPr>
              <a:t>Aligned</a:t>
            </a:r>
            <a:endParaRPr sz="28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17" name="Google Shape;1117;p155"/>
          <p:cNvSpPr txBox="1">
            <a:spLocks noGrp="1"/>
          </p:cNvSpPr>
          <p:nvPr>
            <p:ph type="body" idx="1"/>
          </p:nvPr>
        </p:nvSpPr>
        <p:spPr>
          <a:xfrm>
            <a:off x="304800" y="1570950"/>
            <a:ext cx="31065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dirty="0">
                <a:latin typeface="Lucida Sans"/>
                <a:ea typeface="Lucida Sans"/>
                <a:cs typeface="Lucida Sans"/>
                <a:sym typeface="Lucida Sans"/>
              </a:rPr>
              <a:t>Social Emotional Learning and Academic Content:  A Natural Pairing</a:t>
            </a:r>
            <a:endParaRPr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dirty="0">
                <a:latin typeface="Lucida Sans"/>
                <a:ea typeface="Lucida Sans"/>
                <a:cs typeface="Lucida Sans"/>
                <a:sym typeface="Lucida Sans"/>
              </a:rPr>
              <a:t>Designing a Holistic Learning Experience</a:t>
            </a:r>
            <a:endParaRPr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18" name="Google Shape;1118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721" y="1305345"/>
            <a:ext cx="3741400" cy="376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900" y="2810350"/>
            <a:ext cx="3741400" cy="361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56"/>
          <p:cNvSpPr txBox="1">
            <a:spLocks noGrp="1"/>
          </p:cNvSpPr>
          <p:nvPr>
            <p:ph type="title"/>
          </p:nvPr>
        </p:nvSpPr>
        <p:spPr>
          <a:xfrm>
            <a:off x="216568" y="2587889"/>
            <a:ext cx="8620500" cy="19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Question: </a:t>
            </a:r>
            <a:endParaRPr sz="2800" b="0" i="0" u="none" strike="noStrike" cap="none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dirty="0">
                <a:latin typeface="Lucida Sans"/>
                <a:ea typeface="Lucida Sans"/>
                <a:cs typeface="Lucida Sans"/>
                <a:sym typeface="Lucida Sans"/>
              </a:rPr>
              <a:t>How will you bring this back to your school or district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? </a:t>
            </a:r>
            <a:br>
              <a:rPr lang="en-US" sz="28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br>
              <a:rPr lang="en-US" sz="28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Please use the Group Chat to respond.</a:t>
            </a:r>
            <a:endParaRPr sz="1600" b="0" i="0" u="none" strike="noStrike" cap="none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57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Please Join Us!</a:t>
            </a:r>
            <a:endParaRPr sz="2800" dirty="0"/>
          </a:p>
        </p:txBody>
      </p:sp>
      <p:sp>
        <p:nvSpPr>
          <p:cNvPr id="1137" name="Google Shape;1137;p158"/>
          <p:cNvSpPr txBox="1"/>
          <p:nvPr/>
        </p:nvSpPr>
        <p:spPr>
          <a:xfrm>
            <a:off x="1879950" y="1937688"/>
            <a:ext cx="5079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https://achievethecore.org/ca-signup</a:t>
            </a: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38" name="Google Shape;1138;p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00" y="3804863"/>
            <a:ext cx="742801" cy="74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125" y="4835438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25" y="1705413"/>
            <a:ext cx="898950" cy="8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158"/>
          <p:cNvSpPr txBox="1"/>
          <p:nvPr/>
        </p:nvSpPr>
        <p:spPr>
          <a:xfrm>
            <a:off x="1879950" y="2987400"/>
            <a:ext cx="5079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Twitter: twitter.com/achievethecore </a:t>
            </a: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42" name="Google Shape;1142;p158"/>
          <p:cNvSpPr txBox="1"/>
          <p:nvPr/>
        </p:nvSpPr>
        <p:spPr>
          <a:xfrm>
            <a:off x="1879950" y="3959075"/>
            <a:ext cx="5079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Facebook: facebook.com/achievethecore</a:t>
            </a: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43" name="Google Shape;1143;p158"/>
          <p:cNvSpPr txBox="1"/>
          <p:nvPr/>
        </p:nvSpPr>
        <p:spPr>
          <a:xfrm>
            <a:off x="1879950" y="4930750"/>
            <a:ext cx="5079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Pinterest: pinterest.com/achievethecore</a:t>
            </a:r>
            <a:endParaRPr sz="240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44" name="Google Shape;1144;p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200" y="2892113"/>
            <a:ext cx="625000" cy="6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3039" y="4835450"/>
            <a:ext cx="1151686" cy="14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 dirty="0">
                <a:sym typeface="Lucida Sans"/>
              </a:rPr>
              <a:t>Introductions</a:t>
            </a:r>
            <a:endParaRPr dirty="0"/>
          </a:p>
        </p:txBody>
      </p:sp>
      <p:sp>
        <p:nvSpPr>
          <p:cNvPr id="1007" name="Google Shape;1007;p141"/>
          <p:cNvSpPr txBox="1">
            <a:spLocks noGrp="1"/>
          </p:cNvSpPr>
          <p:nvPr>
            <p:ph type="body" idx="1"/>
          </p:nvPr>
        </p:nvSpPr>
        <p:spPr>
          <a:xfrm>
            <a:off x="245100" y="2329650"/>
            <a:ext cx="4509600" cy="21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presenter: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Astrid Fossum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Senior Mathematics Specialist, Advisory Support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Co-author:</a:t>
            </a:r>
            <a:r>
              <a:rPr lang="en-US" i="1" dirty="0"/>
              <a:t> Integrating Social, Emotional, and Academic Development: An Action Guide for School Leadership Teams</a:t>
            </a:r>
            <a:endParaRPr i="1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ts val="463"/>
              <a:buFont typeface="Arial"/>
              <a:buNone/>
            </a:pPr>
            <a:endParaRPr sz="1850" b="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08" name="Google Shape;1008;p141"/>
          <p:cNvPicPr preferRelativeResize="0"/>
          <p:nvPr/>
        </p:nvPicPr>
        <p:blipFill rotWithShape="1">
          <a:blip r:embed="rId3">
            <a:alphaModFix/>
          </a:blip>
          <a:srcRect l="32088" r="21907"/>
          <a:stretch/>
        </p:blipFill>
        <p:spPr>
          <a:xfrm>
            <a:off x="5370725" y="1716825"/>
            <a:ext cx="3141276" cy="36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Please </a:t>
            </a:r>
            <a:r>
              <a:rPr lang="en-US" sz="2800" dirty="0"/>
              <a:t>J</a:t>
            </a:r>
            <a:r>
              <a:rPr lang="en-US" sz="28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oin </a:t>
            </a:r>
            <a:r>
              <a:rPr lang="en-US" sz="2800" dirty="0"/>
              <a:t>U</a:t>
            </a:r>
            <a:r>
              <a:rPr lang="en-US" sz="28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s </a:t>
            </a:r>
            <a:r>
              <a:rPr lang="en-US" sz="2800" dirty="0"/>
              <a:t>A</a:t>
            </a:r>
            <a:r>
              <a:rPr lang="en-US" sz="28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gain </a:t>
            </a:r>
            <a:r>
              <a:rPr lang="en-US" sz="2800" dirty="0"/>
              <a:t>N</a:t>
            </a:r>
            <a:r>
              <a:rPr lang="en-US" sz="28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ext </a:t>
            </a:r>
            <a:r>
              <a:rPr lang="en-US" sz="2800" dirty="0"/>
              <a:t>M</a:t>
            </a:r>
            <a:r>
              <a:rPr lang="en-US" sz="2800" b="0" i="0" u="none" strike="noStrike" cap="none" dirty="0">
                <a:sym typeface="Lucida Sans"/>
              </a:rPr>
              <a:t>onth!</a:t>
            </a:r>
            <a:endParaRPr dirty="0"/>
          </a:p>
        </p:txBody>
      </p:sp>
      <p:sp>
        <p:nvSpPr>
          <p:cNvPr id="1152" name="Google Shape;1152;p159"/>
          <p:cNvSpPr txBox="1">
            <a:spLocks noGrp="1"/>
          </p:cNvSpPr>
          <p:nvPr>
            <p:ph type="body" idx="1"/>
          </p:nvPr>
        </p:nvSpPr>
        <p:spPr>
          <a:xfrm>
            <a:off x="386950" y="14877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●"/>
            </a:pPr>
            <a:r>
              <a:rPr lang="en-US" sz="24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Next month’s webinar: </a:t>
            </a:r>
            <a:r>
              <a:rPr lang="en-US" sz="2400" b="0" i="1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The Most Misu</a:t>
            </a:r>
            <a:r>
              <a:rPr lang="en-US" sz="2400" i="1" dirty="0"/>
              <a:t>nderstood Math Standards in K-8</a:t>
            </a:r>
          </a:p>
          <a:p>
            <a:pPr marL="342900" indent="-342900">
              <a:spcBef>
                <a:spcPts val="0"/>
              </a:spcBef>
              <a:buClr>
                <a:srgbClr val="3F3F39"/>
              </a:buClr>
              <a:buSzPts val="2400"/>
              <a:buFont typeface="Lucida Sans"/>
              <a:buChar char="●"/>
            </a:pPr>
            <a:r>
              <a:rPr lang="en-US" sz="2400" dirty="0"/>
              <a:t>Wednesday, August 7, 2019, 7 p.m. ET</a:t>
            </a:r>
            <a:endParaRPr sz="2400" b="0" i="0" u="none" strike="noStrike" cap="none" dirty="0"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●"/>
            </a:pPr>
            <a:r>
              <a:rPr lang="en-US" sz="24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Register Here:  </a:t>
            </a:r>
            <a:r>
              <a:rPr lang="en-US" sz="2400" u="sng" dirty="0">
                <a:solidFill>
                  <a:srgbClr val="2288A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https://event.on24.com/wcc/r/2045923/3F94DC47157077E31234096C786456BE</a:t>
            </a:r>
            <a:endParaRPr sz="2400" b="0" i="0" u="none" strike="noStrike" cap="none" dirty="0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60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4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Join </a:t>
            </a:r>
            <a:r>
              <a:rPr lang="en-US" dirty="0"/>
              <a:t>O</a:t>
            </a:r>
            <a:r>
              <a:rPr lang="en-US" sz="24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ur </a:t>
            </a:r>
            <a:r>
              <a:rPr lang="en-US" dirty="0"/>
              <a:t>N</a:t>
            </a:r>
            <a:r>
              <a:rPr lang="en-US" sz="2400" b="0" i="0" u="none" strike="noStrike" cap="none" dirty="0">
                <a:sym typeface="Lucida Sans"/>
              </a:rPr>
              <a:t>etwork!</a:t>
            </a:r>
            <a:endParaRPr dirty="0"/>
          </a:p>
        </p:txBody>
      </p:sp>
      <p:sp>
        <p:nvSpPr>
          <p:cNvPr id="1015" name="Google Shape;1015;p142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16" name="Google Shape;1016;p142" descr="Join Core Advocat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47832"/>
            <a:ext cx="9110167" cy="4802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142"/>
          <p:cNvSpPr txBox="1"/>
          <p:nvPr/>
        </p:nvSpPr>
        <p:spPr>
          <a:xfrm>
            <a:off x="2156925" y="1056050"/>
            <a:ext cx="4924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ucida San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www.achievethecore.org/ca-signup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4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Tweet with Us!</a:t>
            </a:r>
            <a:endParaRPr sz="2400" dirty="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23" name="Google Shape;1023;p143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Please feel free to tweet during and after the webinar using #</a:t>
            </a:r>
            <a:r>
              <a:rPr lang="en-US" sz="2400" dirty="0" err="1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coreadvocates</a:t>
            </a:r>
            <a:endParaRPr sz="2200" dirty="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 dirty="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@</a:t>
            </a:r>
            <a:r>
              <a:rPr lang="en-US" sz="2400" dirty="0" err="1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achievethecore</a:t>
            </a:r>
            <a:endParaRPr sz="2200" dirty="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 dirty="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@</a:t>
            </a:r>
            <a:r>
              <a:rPr lang="en-US" sz="2400" dirty="0" err="1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AstridFossum</a:t>
            </a:r>
            <a:endParaRPr sz="2400" dirty="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 dirty="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@</a:t>
            </a:r>
            <a:r>
              <a:rPr lang="en-US" sz="2400" dirty="0" err="1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AspenEdSociety</a:t>
            </a:r>
            <a:endParaRPr sz="2400" dirty="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 dirty="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#SEAD</a:t>
            </a:r>
            <a:endParaRPr sz="2400" dirty="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 dirty="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#</a:t>
            </a:r>
            <a:r>
              <a:rPr lang="en-US" sz="2400" dirty="0" err="1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coreadvocates</a:t>
            </a:r>
            <a:endParaRPr sz="2400" dirty="0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24" name="Google Shape;1024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163" y="157850"/>
            <a:ext cx="1750287" cy="12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43"/>
          <p:cNvPicPr preferRelativeResize="0"/>
          <p:nvPr/>
        </p:nvPicPr>
        <p:blipFill rotWithShape="1">
          <a:blip r:embed="rId4">
            <a:alphaModFix/>
          </a:blip>
          <a:srcRect t="8475"/>
          <a:stretch/>
        </p:blipFill>
        <p:spPr>
          <a:xfrm>
            <a:off x="4041201" y="2136513"/>
            <a:ext cx="4983101" cy="342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143"/>
          <p:cNvSpPr/>
          <p:nvPr/>
        </p:nvSpPr>
        <p:spPr>
          <a:xfrm>
            <a:off x="6994825" y="5195450"/>
            <a:ext cx="410400" cy="361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43"/>
          <p:cNvSpPr txBox="1"/>
          <p:nvPr/>
        </p:nvSpPr>
        <p:spPr>
          <a:xfrm>
            <a:off x="6515875" y="6126175"/>
            <a:ext cx="17502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ucida Sans"/>
                <a:ea typeface="Lucida Sans"/>
                <a:cs typeface="Lucida Sans"/>
                <a:sym typeface="Lucida Sans"/>
              </a:rPr>
              <a:t>Click here!</a:t>
            </a:r>
            <a:endParaRPr sz="2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28" name="Google Shape;1028;p143"/>
          <p:cNvSpPr/>
          <p:nvPr/>
        </p:nvSpPr>
        <p:spPr>
          <a:xfrm>
            <a:off x="7097425" y="5643750"/>
            <a:ext cx="307800" cy="58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4546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llerta"/>
              <a:buNone/>
            </a:pPr>
            <a:r>
              <a:rPr lang="en-US" sz="28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Engage with </a:t>
            </a:r>
            <a:r>
              <a:rPr lang="en-US" sz="2800" dirty="0"/>
              <a:t>U</a:t>
            </a:r>
            <a:r>
              <a:rPr lang="en-US" sz="2800" b="0" i="0" u="none" strike="noStrike" cap="none" dirty="0">
                <a:sym typeface="Lucida Sans"/>
              </a:rPr>
              <a:t>s!</a:t>
            </a:r>
            <a:endParaRPr dirty="0"/>
          </a:p>
        </p:txBody>
      </p:sp>
      <p:sp>
        <p:nvSpPr>
          <p:cNvPr id="1035" name="Google Shape;1035;p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797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/>
              <a:t>During the webinar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Group chat 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Questions option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Resources tab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dirty="0"/>
              <a:t>After the webinar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F3F39"/>
              </a:buClr>
              <a:buSzPts val="2000"/>
              <a:buChar char="•"/>
            </a:pPr>
            <a:r>
              <a:rPr lang="en-US" sz="2000" dirty="0"/>
              <a:t>Access to recorded webinar will be emailed to you.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000"/>
              <a:buChar char="•"/>
            </a:pPr>
            <a:r>
              <a:rPr lang="en-US" sz="2000" dirty="0"/>
              <a:t>Take our survey in 2 weeks and receive a certificate verifying 30 minutes of professional learning.</a:t>
            </a: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dirty="0"/>
          </a:p>
          <a:p>
            <a:pPr marL="8001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dirty="0"/>
          </a:p>
        </p:txBody>
      </p:sp>
      <p:pic>
        <p:nvPicPr>
          <p:cNvPr id="1036" name="Google Shape;1036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400" y="1510225"/>
            <a:ext cx="4604399" cy="230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Goals of the </a:t>
            </a:r>
            <a:r>
              <a:rPr lang="en-US" sz="2800" dirty="0"/>
              <a:t>W</a:t>
            </a:r>
            <a:r>
              <a:rPr lang="en-US" sz="28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ebinar</a:t>
            </a:r>
            <a:endParaRPr sz="2400" b="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3" name="Google Shape;1043;p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200"/>
              <a:buFont typeface="Noto Sans Symbols"/>
              <a:buChar char="✓"/>
            </a:pPr>
            <a:r>
              <a:rPr lang="en-US" dirty="0"/>
              <a:t>Understand the interrelatedness of academics to Social-Emotional Learning. SEL ---&gt; SEAD</a:t>
            </a:r>
            <a:endParaRPr dirty="0"/>
          </a:p>
          <a:p>
            <a:pPr marL="685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200"/>
              <a:buFont typeface="Noto Sans Symbols"/>
              <a:buChar char="✓"/>
            </a:pPr>
            <a:r>
              <a:rPr lang="en-US" dirty="0"/>
              <a:t>Learn about a new resource created to help educators think about creating an empowering, respectful, and safe school environment.</a:t>
            </a:r>
            <a:endParaRPr dirty="0"/>
          </a:p>
          <a:p>
            <a:pPr marL="685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200"/>
              <a:buFont typeface="Noto Sans Symbols"/>
              <a:buChar char="✓"/>
            </a:pPr>
            <a:r>
              <a:rPr lang="en-US" dirty="0"/>
              <a:t>Examine principles of Social, Emotional, and Academic Development and how they can be woven into the daily fabric of schools. 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200" b="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Arial"/>
              <a:buNone/>
            </a:pPr>
            <a:endParaRPr sz="2400" b="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46"/>
          <p:cNvSpPr txBox="1">
            <a:spLocks noGrp="1"/>
          </p:cNvSpPr>
          <p:nvPr>
            <p:ph type="title"/>
          </p:nvPr>
        </p:nvSpPr>
        <p:spPr>
          <a:xfrm>
            <a:off x="216568" y="2416482"/>
            <a:ext cx="8620552" cy="167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Section 1: </a:t>
            </a:r>
            <a:r>
              <a:rPr lang="en-US"/>
              <a:t>How do we incorporate Social-Emotional Learning into academic content? </a:t>
            </a: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47"/>
          <p:cNvSpPr txBox="1">
            <a:spLocks noGrp="1"/>
          </p:cNvSpPr>
          <p:nvPr>
            <p:ph type="title"/>
          </p:nvPr>
        </p:nvSpPr>
        <p:spPr>
          <a:xfrm>
            <a:off x="216568" y="2587889"/>
            <a:ext cx="8620500" cy="19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dirty="0">
                <a:latin typeface="Lucida Sans"/>
                <a:ea typeface="Lucida Sans"/>
                <a:cs typeface="Lucida Sans"/>
                <a:sym typeface="Lucida Sans"/>
              </a:rPr>
              <a:t>Poll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: </a:t>
            </a:r>
            <a:endParaRPr sz="2800" b="0" i="0" u="none" strike="noStrike" cap="none" dirty="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dirty="0">
                <a:latin typeface="Lucida Sans"/>
                <a:ea typeface="Lucida Sans"/>
                <a:cs typeface="Lucida Sans"/>
                <a:sym typeface="Lucida Sans"/>
              </a:rPr>
              <a:t>Does your school or district currently engage in Social-Emotional Learning initiatives? If yes, to what degree do the initiatives blend with academic instruction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? </a:t>
            </a:r>
            <a:br>
              <a:rPr lang="en-US" sz="28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br>
              <a:rPr lang="en-US" sz="2800" b="0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12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48"/>
          <p:cNvSpPr txBox="1">
            <a:spLocks noGrp="1"/>
          </p:cNvSpPr>
          <p:nvPr>
            <p:ph type="title"/>
          </p:nvPr>
        </p:nvSpPr>
        <p:spPr>
          <a:xfrm>
            <a:off x="272375" y="427962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600" dirty="0">
                <a:latin typeface="Lucida Sans"/>
                <a:ea typeface="Lucida Sans"/>
                <a:cs typeface="Lucida Sans"/>
                <a:sym typeface="Lucida Sans"/>
              </a:rPr>
              <a:t>Do any of these sound familiar...</a:t>
            </a:r>
            <a:endParaRPr sz="2600" b="0" i="0" u="none" strike="noStrike" cap="none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61" name="Google Shape;1061;p148"/>
          <p:cNvSpPr/>
          <p:nvPr/>
        </p:nvSpPr>
        <p:spPr>
          <a:xfrm>
            <a:off x="605150" y="1369238"/>
            <a:ext cx="3570300" cy="1290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I don’t have time to teach the SEL program. How do I fit in all in?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062" name="Google Shape;1062;p148"/>
          <p:cNvSpPr/>
          <p:nvPr/>
        </p:nvSpPr>
        <p:spPr>
          <a:xfrm>
            <a:off x="4377025" y="3166775"/>
            <a:ext cx="4296600" cy="2287800"/>
          </a:xfrm>
          <a:prstGeom prst="wedgeRoundRectCallout">
            <a:avLst>
              <a:gd name="adj1" fmla="val 7288"/>
              <a:gd name="adj2" fmla="val 75000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kids had such a great time working together today. What can we do to maintain this high level of engagement? </a:t>
            </a:r>
            <a:endParaRPr sz="24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3" name="Google Shape;1063;p148"/>
          <p:cNvSpPr/>
          <p:nvPr/>
        </p:nvSpPr>
        <p:spPr>
          <a:xfrm>
            <a:off x="1028700" y="3057425"/>
            <a:ext cx="2380200" cy="2287800"/>
          </a:xfrm>
          <a:prstGeom prst="wedgeEllipseCallout">
            <a:avLst>
              <a:gd name="adj1" fmla="val 36452"/>
              <a:gd name="adj2" fmla="val 6652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ermanent Marker"/>
                <a:ea typeface="Permanent Marker"/>
                <a:cs typeface="Permanent Marker"/>
                <a:sym typeface="Permanent Marker"/>
              </a:rPr>
              <a:t>How do I even do this? SEL isn’t my content.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64" name="Google Shape;1064;p148"/>
          <p:cNvSpPr/>
          <p:nvPr/>
        </p:nvSpPr>
        <p:spPr>
          <a:xfrm>
            <a:off x="5466275" y="427950"/>
            <a:ext cx="2884200" cy="2287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What do we do…..? </a:t>
            </a:r>
            <a:endParaRPr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P ATC PPT Template revised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567</Words>
  <Application>Microsoft Office PowerPoint</Application>
  <PresentationFormat>On-screen Show (4:3)</PresentationFormat>
  <Paragraphs>104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Noto Sans Symbols</vt:lpstr>
      <vt:lpstr>Lucida Sans</vt:lpstr>
      <vt:lpstr>Georgia</vt:lpstr>
      <vt:lpstr>Calibri</vt:lpstr>
      <vt:lpstr>Comic Sans MS</vt:lpstr>
      <vt:lpstr>Permanent Marker</vt:lpstr>
      <vt:lpstr>Arial</vt:lpstr>
      <vt:lpstr>Allerta</vt:lpstr>
      <vt:lpstr>July Webinar New Year's Resolution</vt:lpstr>
      <vt:lpstr>July Webinar New Year's Resolution</vt:lpstr>
      <vt:lpstr>SAP ATC PPT Template revised</vt:lpstr>
      <vt:lpstr>July Webinar New Year's Resolution</vt:lpstr>
      <vt:lpstr>July Webinar New Year's Resolution</vt:lpstr>
      <vt:lpstr>July Webinar New Year's Resolution</vt:lpstr>
      <vt:lpstr>Designing a School Environment That Supports Students’ Social, Emotional and Academic Needs </vt:lpstr>
      <vt:lpstr>Introductions</vt:lpstr>
      <vt:lpstr>Join Our Network!</vt:lpstr>
      <vt:lpstr>PowerPoint Presentation</vt:lpstr>
      <vt:lpstr>Engage with Us!</vt:lpstr>
      <vt:lpstr>Goals of the Webinar</vt:lpstr>
      <vt:lpstr>Section 1: How do we incorporate Social-Emotional Learning into academic content?  </vt:lpstr>
      <vt:lpstr>Poll:  Does your school or district currently engage in Social-Emotional Learning initiatives? If yes, to what degree do the initiatives blend with academic instruction?   </vt:lpstr>
      <vt:lpstr>Do any of these sound familiar...</vt:lpstr>
      <vt:lpstr>Examples of SEAD Skills and Competencies</vt:lpstr>
      <vt:lpstr>Section 2: Where do we begin? </vt:lpstr>
      <vt:lpstr>PowerPoint Presentation</vt:lpstr>
      <vt:lpstr>What’s Included in the Guide</vt:lpstr>
      <vt:lpstr>PowerPoint Presentation</vt:lpstr>
      <vt:lpstr>Enacting SEAD Rests on a Three-Legged Stool</vt:lpstr>
      <vt:lpstr>Learn more about the guide via Aligned</vt:lpstr>
      <vt:lpstr>Question:  How will you bring this back to your school or district?   Please use the Group Chat to respond.</vt:lpstr>
      <vt:lpstr>Questions?</vt:lpstr>
      <vt:lpstr>Please Join Us!</vt:lpstr>
      <vt:lpstr>Please Join Us Again Next Month!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School Environment That Supports Students’ Social, Emotional and Academic Needs</dc:title>
  <dc:creator>Lisa</dc:creator>
  <cp:lastModifiedBy>Susan Hitt</cp:lastModifiedBy>
  <cp:revision>8</cp:revision>
  <dcterms:modified xsi:type="dcterms:W3CDTF">2019-07-12T14:38:11Z</dcterms:modified>
</cp:coreProperties>
</file>