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Allerta" panose="020B0604020202020204" charset="0"/>
      <p:regular r:id="rId43"/>
    </p:embeddedFont>
    <p:embeddedFont>
      <p:font typeface="Arvo" panose="020B060402020202020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Lucida Sans" panose="020B0602030504020204" pitchFamily="34" charset="0"/>
      <p:regular r:id="rId52"/>
      <p:bold r:id="rId53"/>
      <p:italic r:id="rId54"/>
      <p:boldItalic r:id="rId55"/>
    </p:embeddedFont>
    <p:embeddedFont>
      <p:font typeface="Montserrat" panose="020B060402020202020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a Sweeney" initials="" lastIdx="1" clrIdx="0"/>
  <p:cmAuthor id="1" name="Claire Rivero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3-19T16:28:51.031" idx="1">
    <p:pos x="239" y="758"/>
    <p:text>+crivero@studentsachieve.net - I incorporated the academic word finder to show off some of our games like word search. :)</p:text>
  </p:cm>
  <p:cm authorId="1" dt="2020-03-19T16:28:51.031" idx="1">
    <p:pos x="239" y="758"/>
    <p:text>Oh super cool! Love this.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29584a8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7f29584a8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f29584a8d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7f29584a8d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f29584a8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7f29584a8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f29584a8d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7f29584a8d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f29584a8d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7f29584a8d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f29584a8d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7f29584a8d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f29584a8d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f29584a8d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195f40743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8195f40743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Add a screenshot of Start Code &amp; Assign to Classes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8195f40743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8195f40743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8195f40743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8195f40743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f29584a8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f29584a8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8195f40743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8195f40743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Student Back-ups and work history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f3e17910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f3e17910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Student Back-ups and work history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195f40743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8195f40743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195f40743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195f40743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195f40743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8195f40743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8195f40743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8195f40743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8195f40743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8195f40743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195f40743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195f40743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195f40743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8195f40743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8195f40743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8195f40743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f29584a8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f29584a8d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195f40743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195f40743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8195f40743_1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8195f40743_1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8195f40743_1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8195f40743_1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Editor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195f40743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195f40743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Tags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8195f40743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8195f40743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195f40743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8195f40743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Other Q types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195f40743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195f40743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195f40743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195f40743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8195f40743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8195f40743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8195f40743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8195f40743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f29584a8d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f29584a8d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195f40743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195f40743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f29584a8d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f29584a8d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While districts are tackling the aspects of meeting students’ needs, this webinar is focusing on delivering academic materials to students.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7f29584a8d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7f29584a8d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f29584a8d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f29584a8d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f29584a8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f29584a8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f29584a8d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Ways to hold students accountable if you’re concerned about the students’ work being their own.</a:t>
            </a:r>
            <a:endParaRPr/>
          </a:p>
        </p:txBody>
      </p:sp>
      <p:sp>
        <p:nvSpPr>
          <p:cNvPr id="158" name="Google Shape;158;g7f29584a8d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Copy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4747101"/>
            <a:ext cx="9153000" cy="40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304800" y="205978"/>
            <a:ext cx="8572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llerta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04800" y="1178205"/>
            <a:ext cx="8572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595959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595959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1" y="4747854"/>
            <a:ext cx="91530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7571684" y="4862830"/>
            <a:ext cx="14583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14F"/>
              </a:buClr>
              <a:buSzPts val="250"/>
              <a:buFont typeface="Lucida Sans"/>
              <a:buNone/>
            </a:pPr>
            <a:fld id="{00000000-1234-1234-1234-123412341234}" type="slidenum">
              <a:rPr lang="en-GB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‹#›</a:t>
            </a:fld>
            <a:r>
              <a:rPr lang="en-GB" sz="1000" b="0" i="0" u="none" strike="noStrike" cap="none">
                <a:solidFill>
                  <a:srgbClr val="50514F"/>
                </a:solidFill>
                <a:latin typeface="Lucida Sans"/>
                <a:ea typeface="Lucida Sans"/>
                <a:cs typeface="Lucida Sans"/>
                <a:sym typeface="Lucida Sans"/>
              </a:rPr>
              <a:t>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4800" y="4877474"/>
            <a:ext cx="1309950" cy="122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edcite.co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EducatorNeed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B7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1813775" y="78800"/>
            <a:ext cx="5400600" cy="14583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212125" y="1726625"/>
            <a:ext cx="5459275" cy="326205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1813768" y="120436"/>
            <a:ext cx="54006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666666"/>
                </a:solidFill>
              </a:rPr>
              <a:t>Delivering Virtual Mini-Assessments</a:t>
            </a:r>
            <a:endParaRPr sz="12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666666"/>
                </a:solidFill>
              </a:rPr>
              <a:t>Thursday, March 19th @ 5:00pm EDT</a:t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2597" y="807053"/>
            <a:ext cx="583500" cy="5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6098" y="880224"/>
            <a:ext cx="932959" cy="43715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body" idx="4294967295"/>
          </p:nvPr>
        </p:nvSpPr>
        <p:spPr>
          <a:xfrm>
            <a:off x="5752650" y="1758325"/>
            <a:ext cx="3194400" cy="2539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lang="en-GB">
                <a:solidFill>
                  <a:srgbClr val="3F3F39"/>
                </a:solidFill>
              </a:rPr>
              <a:t>After the webinar: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F3F39"/>
              </a:buClr>
              <a:buSzPts val="1400"/>
              <a:buChar char="●"/>
            </a:pPr>
            <a:r>
              <a:rPr lang="en-GB" sz="1400">
                <a:solidFill>
                  <a:srgbClr val="3F3F39"/>
                </a:solidFill>
              </a:rPr>
              <a:t>Access to recording will be emailed to you.</a:t>
            </a:r>
            <a:endParaRPr sz="1400">
              <a:solidFill>
                <a:srgbClr val="3F3F39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SzPts val="1400"/>
              <a:buChar char="●"/>
            </a:pPr>
            <a:r>
              <a:rPr lang="en-GB" sz="1400" i="1">
                <a:solidFill>
                  <a:srgbClr val="3F3F39"/>
                </a:solidFill>
              </a:rPr>
              <a:t>Take our survey in 2 weeks and receive a certificate verifying 1 hour of professional learning.</a:t>
            </a:r>
            <a:endParaRPr sz="1400">
              <a:solidFill>
                <a:srgbClr val="3F3F39"/>
              </a:solidFill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l="3208" t="15095" r="2139"/>
          <a:stretch/>
        </p:blipFill>
        <p:spPr>
          <a:xfrm>
            <a:off x="374561" y="4201274"/>
            <a:ext cx="5134400" cy="690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" name="Google Shape;68;p14"/>
          <p:cNvCxnSpPr/>
          <p:nvPr/>
        </p:nvCxnSpPr>
        <p:spPr>
          <a:xfrm>
            <a:off x="1340025" y="2923650"/>
            <a:ext cx="758100" cy="1374600"/>
          </a:xfrm>
          <a:prstGeom prst="straightConnector1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9" name="Google Shape;69;p14"/>
          <p:cNvSpPr/>
          <p:nvPr/>
        </p:nvSpPr>
        <p:spPr>
          <a:xfrm>
            <a:off x="374550" y="2219850"/>
            <a:ext cx="1506300" cy="8256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Questions just for presenters &amp; tech help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2333039" y="3045450"/>
            <a:ext cx="1217400" cy="437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Resources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71" name="Google Shape;71;p14"/>
          <p:cNvCxnSpPr>
            <a:stCxn id="70" idx="2"/>
            <a:endCxn id="67" idx="0"/>
          </p:cNvCxnSpPr>
          <p:nvPr/>
        </p:nvCxnSpPr>
        <p:spPr>
          <a:xfrm>
            <a:off x="2941739" y="3482550"/>
            <a:ext cx="0" cy="7188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Google Shape;72;p14"/>
          <p:cNvSpPr/>
          <p:nvPr/>
        </p:nvSpPr>
        <p:spPr>
          <a:xfrm>
            <a:off x="3781250" y="3354750"/>
            <a:ext cx="1217400" cy="4371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Group Chat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73" name="Google Shape;73;p14"/>
          <p:cNvCxnSpPr>
            <a:stCxn id="72" idx="2"/>
          </p:cNvCxnSpPr>
          <p:nvPr/>
        </p:nvCxnSpPr>
        <p:spPr>
          <a:xfrm flipH="1">
            <a:off x="3789950" y="3791850"/>
            <a:ext cx="600000" cy="506400"/>
          </a:xfrm>
          <a:prstGeom prst="straightConnector1">
            <a:avLst/>
          </a:prstGeom>
          <a:noFill/>
          <a:ln w="38100" cap="flat" cmpd="sng">
            <a:solidFill>
              <a:srgbClr val="07376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4" name="Google Shape;74;p14"/>
          <p:cNvSpPr txBox="1"/>
          <p:nvPr/>
        </p:nvSpPr>
        <p:spPr>
          <a:xfrm>
            <a:off x="5752600" y="4405050"/>
            <a:ext cx="3194400" cy="583500"/>
          </a:xfrm>
          <a:prstGeom prst="rect">
            <a:avLst/>
          </a:prstGeom>
          <a:solidFill>
            <a:srgbClr val="434343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</a:rPr>
              <a:t>#RemoteLearning #CoreAdvocates</a:t>
            </a:r>
            <a:endParaRPr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@achievethecore | @edciteteam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>
            <a:off x="514350" y="12630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3"/>
          <p:cNvSpPr txBox="1"/>
          <p:nvPr/>
        </p:nvSpPr>
        <p:spPr>
          <a:xfrm>
            <a:off x="996643" y="294799"/>
            <a:ext cx="71508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ELA/Literacy Mini-Assessments: What's Included?</a:t>
            </a:r>
            <a:endParaRPr sz="700"/>
          </a:p>
        </p:txBody>
      </p:sp>
      <p:grpSp>
        <p:nvGrpSpPr>
          <p:cNvPr id="172" name="Google Shape;172;p23"/>
          <p:cNvGrpSpPr/>
          <p:nvPr/>
        </p:nvGrpSpPr>
        <p:grpSpPr>
          <a:xfrm>
            <a:off x="1440154" y="1361102"/>
            <a:ext cx="2882362" cy="1210657"/>
            <a:chOff x="0" y="19050"/>
            <a:chExt cx="7686300" cy="3228418"/>
          </a:xfrm>
        </p:grpSpPr>
        <p:sp>
          <p:nvSpPr>
            <p:cNvPr id="173" name="Google Shape;173;p23"/>
            <p:cNvSpPr txBox="1"/>
            <p:nvPr/>
          </p:nvSpPr>
          <p:spPr>
            <a:xfrm>
              <a:off x="0" y="19050"/>
              <a:ext cx="7663800" cy="10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PASSAGE OR TEXT INFORMATION</a:t>
              </a:r>
              <a:endParaRPr sz="700"/>
            </a:p>
          </p:txBody>
        </p:sp>
        <p:sp>
          <p:nvSpPr>
            <p:cNvPr id="174" name="Google Shape;174;p23"/>
            <p:cNvSpPr txBox="1"/>
            <p:nvPr/>
          </p:nvSpPr>
          <p:spPr>
            <a:xfrm>
              <a:off x="0" y="1276468"/>
              <a:ext cx="7686300" cy="197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400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When permissible, full texts are included, otherwise directions are given for where  to find the applicable passage within the text teachers secure independently</a:t>
              </a:r>
              <a:endParaRPr sz="700"/>
            </a:p>
          </p:txBody>
        </p:sp>
      </p:grpSp>
      <p:sp>
        <p:nvSpPr>
          <p:cNvPr id="175" name="Google Shape;175;p23"/>
          <p:cNvSpPr/>
          <p:nvPr/>
        </p:nvSpPr>
        <p:spPr>
          <a:xfrm>
            <a:off x="514350" y="12630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273" y="1811877"/>
            <a:ext cx="397680" cy="39768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/>
          <p:nvPr/>
        </p:nvSpPr>
        <p:spPr>
          <a:xfrm>
            <a:off x="514350" y="29394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3"/>
          <p:cNvSpPr/>
          <p:nvPr/>
        </p:nvSpPr>
        <p:spPr>
          <a:xfrm>
            <a:off x="514350" y="29394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15" y="3477720"/>
            <a:ext cx="418796" cy="41879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/>
          <p:nvPr/>
        </p:nvSpPr>
        <p:spPr>
          <a:xfrm>
            <a:off x="4648200" y="12630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3"/>
          <p:cNvSpPr/>
          <p:nvPr/>
        </p:nvSpPr>
        <p:spPr>
          <a:xfrm>
            <a:off x="4648200" y="12630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9843" y="1806598"/>
            <a:ext cx="408238" cy="408238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4648200" y="29394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23"/>
          <p:cNvGrpSpPr/>
          <p:nvPr/>
        </p:nvGrpSpPr>
        <p:grpSpPr>
          <a:xfrm>
            <a:off x="5574004" y="3089606"/>
            <a:ext cx="2882363" cy="935020"/>
            <a:chOff x="0" y="28575"/>
            <a:chExt cx="7686300" cy="2493388"/>
          </a:xfrm>
        </p:grpSpPr>
        <p:sp>
          <p:nvSpPr>
            <p:cNvPr id="185" name="Google Shape;185;p23"/>
            <p:cNvSpPr txBox="1"/>
            <p:nvPr/>
          </p:nvSpPr>
          <p:spPr>
            <a:xfrm>
              <a:off x="0" y="28575"/>
              <a:ext cx="7663800" cy="6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GUIDANCE FOR ELLS</a:t>
              </a:r>
              <a:endParaRPr sz="700"/>
            </a:p>
          </p:txBody>
        </p:sp>
        <p:sp>
          <p:nvSpPr>
            <p:cNvPr id="186" name="Google Shape;186;p23"/>
            <p:cNvSpPr txBox="1"/>
            <p:nvPr/>
          </p:nvSpPr>
          <p:spPr>
            <a:xfrm>
              <a:off x="0" y="848863"/>
              <a:ext cx="76863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Guidance and accommodations for using the assessments with English Language Learners</a:t>
              </a:r>
              <a:endParaRPr sz="700"/>
            </a:p>
          </p:txBody>
        </p:sp>
      </p:grpSp>
      <p:sp>
        <p:nvSpPr>
          <p:cNvPr id="187" name="Google Shape;187;p23"/>
          <p:cNvSpPr/>
          <p:nvPr/>
        </p:nvSpPr>
        <p:spPr>
          <a:xfrm>
            <a:off x="4648200" y="29394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2805" y="3474200"/>
            <a:ext cx="422315" cy="422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" name="Google Shape;189;p23"/>
          <p:cNvGrpSpPr/>
          <p:nvPr/>
        </p:nvGrpSpPr>
        <p:grpSpPr>
          <a:xfrm>
            <a:off x="5574004" y="1399214"/>
            <a:ext cx="2882363" cy="832432"/>
            <a:chOff x="0" y="19050"/>
            <a:chExt cx="7686300" cy="2219818"/>
          </a:xfrm>
        </p:grpSpPr>
        <p:sp>
          <p:nvSpPr>
            <p:cNvPr id="190" name="Google Shape;190;p23"/>
            <p:cNvSpPr txBox="1"/>
            <p:nvPr/>
          </p:nvSpPr>
          <p:spPr>
            <a:xfrm>
              <a:off x="0" y="19050"/>
              <a:ext cx="7663800" cy="10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TEXT-DEPENDENT QUESTIONS</a:t>
              </a:r>
              <a:endParaRPr sz="700"/>
            </a:p>
          </p:txBody>
        </p:sp>
        <p:sp>
          <p:nvSpPr>
            <p:cNvPr id="191" name="Google Shape;191;p23"/>
            <p:cNvSpPr txBox="1"/>
            <p:nvPr/>
          </p:nvSpPr>
          <p:spPr>
            <a:xfrm>
              <a:off x="0" y="1276468"/>
              <a:ext cx="7686300" cy="96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variety of text-dependent question types including opportunities to practice writing</a:t>
              </a:r>
              <a:endParaRPr sz="700"/>
            </a:p>
          </p:txBody>
        </p:sp>
      </p:grpSp>
      <p:grpSp>
        <p:nvGrpSpPr>
          <p:cNvPr id="192" name="Google Shape;192;p23"/>
          <p:cNvGrpSpPr/>
          <p:nvPr/>
        </p:nvGrpSpPr>
        <p:grpSpPr>
          <a:xfrm>
            <a:off x="1440154" y="3086034"/>
            <a:ext cx="2882362" cy="1205819"/>
            <a:chOff x="0" y="19050"/>
            <a:chExt cx="7686300" cy="3215518"/>
          </a:xfrm>
        </p:grpSpPr>
        <p:sp>
          <p:nvSpPr>
            <p:cNvPr id="193" name="Google Shape;193;p23"/>
            <p:cNvSpPr txBox="1"/>
            <p:nvPr/>
          </p:nvSpPr>
          <p:spPr>
            <a:xfrm>
              <a:off x="0" y="19050"/>
              <a:ext cx="7663800" cy="10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ANSWER KEY AND DISTRACTOR ANALYSIS</a:t>
              </a:r>
              <a:endParaRPr sz="700"/>
            </a:p>
          </p:txBody>
        </p:sp>
        <p:sp>
          <p:nvSpPr>
            <p:cNvPr id="194" name="Google Shape;194;p23"/>
            <p:cNvSpPr txBox="1"/>
            <p:nvPr/>
          </p:nvSpPr>
          <p:spPr>
            <a:xfrm>
              <a:off x="0" y="1276468"/>
              <a:ext cx="7686300" cy="19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Rationales for each distractor associated with a test question, detailing why each option would be considered correct or incorrect. Useful for class discussions</a:t>
              </a:r>
              <a:endParaRPr sz="70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4"/>
          <p:cNvPicPr preferRelativeResize="0"/>
          <p:nvPr/>
        </p:nvPicPr>
        <p:blipFill rotWithShape="1">
          <a:blip r:embed="rId3">
            <a:alphaModFix/>
          </a:blip>
          <a:srcRect l="12040" r="12040"/>
          <a:stretch/>
        </p:blipFill>
        <p:spPr>
          <a:xfrm>
            <a:off x="5677191" y="-135790"/>
            <a:ext cx="2952459" cy="259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4">
            <a:alphaModFix/>
          </a:blip>
          <a:srcRect l="7670" r="7670"/>
          <a:stretch/>
        </p:blipFill>
        <p:spPr>
          <a:xfrm>
            <a:off x="5677191" y="2571750"/>
            <a:ext cx="2952461" cy="23249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24"/>
          <p:cNvGrpSpPr/>
          <p:nvPr/>
        </p:nvGrpSpPr>
        <p:grpSpPr>
          <a:xfrm>
            <a:off x="514350" y="514350"/>
            <a:ext cx="4825575" cy="3839989"/>
            <a:chOff x="0" y="0"/>
            <a:chExt cx="12868200" cy="10239971"/>
          </a:xfrm>
        </p:grpSpPr>
        <p:sp>
          <p:nvSpPr>
            <p:cNvPr id="202" name="Google Shape;202;p24"/>
            <p:cNvSpPr txBox="1"/>
            <p:nvPr/>
          </p:nvSpPr>
          <p:spPr>
            <a:xfrm>
              <a:off x="0" y="0"/>
              <a:ext cx="12868200" cy="3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9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Assessing Language (Grammar and Conventions</a:t>
              </a:r>
              <a:endParaRPr sz="700"/>
            </a:p>
          </p:txBody>
        </p:sp>
        <p:sp>
          <p:nvSpPr>
            <p:cNvPr id="203" name="Google Shape;203;p24"/>
            <p:cNvSpPr txBox="1"/>
            <p:nvPr/>
          </p:nvSpPr>
          <p:spPr>
            <a:xfrm>
              <a:off x="0" y="5238071"/>
              <a:ext cx="11282100" cy="50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15900" marR="0" lvl="1" indent="-107950" algn="l" rtl="0">
                <a:lnSpc>
                  <a:spcPct val="16002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Assessment of language via embedded error passages</a:t>
              </a:r>
              <a:endParaRPr sz="700"/>
            </a:p>
            <a:p>
              <a:pPr marL="215900" marR="0" lvl="1" indent="-107950" algn="l" rtl="0">
                <a:lnSpc>
                  <a:spcPct val="16002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Designed to assess mastery of language convention skills </a:t>
              </a:r>
              <a:endParaRPr sz="700"/>
            </a:p>
            <a:p>
              <a:pPr marL="215900" marR="0" lvl="1" indent="-107950" algn="l" rtl="0">
                <a:lnSpc>
                  <a:spcPct val="16002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Grade-specific and standards-aligned</a:t>
              </a:r>
              <a:endParaRPr sz="700"/>
            </a:p>
            <a:p>
              <a:pPr marL="215900" marR="0" lvl="1" indent="-107950" algn="l" rtl="0">
                <a:lnSpc>
                  <a:spcPct val="16002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Include texts </a:t>
              </a:r>
              <a:endParaRPr sz="700"/>
            </a:p>
            <a:p>
              <a:pPr marL="215900" marR="0" lvl="1" indent="-107950" algn="l" rtl="0">
                <a:lnSpc>
                  <a:spcPct val="16002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Include answer keys</a:t>
              </a:r>
              <a:endParaRPr sz="7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/>
          <p:nvPr/>
        </p:nvSpPr>
        <p:spPr>
          <a:xfrm>
            <a:off x="514350" y="12630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5"/>
          <p:cNvSpPr txBox="1"/>
          <p:nvPr/>
        </p:nvSpPr>
        <p:spPr>
          <a:xfrm>
            <a:off x="996643" y="294799"/>
            <a:ext cx="7150800" cy="8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Math Mini-Assessments: What's Included?</a:t>
            </a:r>
            <a:endParaRPr sz="700"/>
          </a:p>
        </p:txBody>
      </p:sp>
      <p:grpSp>
        <p:nvGrpSpPr>
          <p:cNvPr id="210" name="Google Shape;210;p25"/>
          <p:cNvGrpSpPr/>
          <p:nvPr/>
        </p:nvGrpSpPr>
        <p:grpSpPr>
          <a:xfrm>
            <a:off x="1440154" y="1567944"/>
            <a:ext cx="2882362" cy="646919"/>
            <a:chOff x="0" y="19050"/>
            <a:chExt cx="7686300" cy="1725118"/>
          </a:xfrm>
        </p:grpSpPr>
        <p:sp>
          <p:nvSpPr>
            <p:cNvPr id="211" name="Google Shape;211;p25"/>
            <p:cNvSpPr txBox="1"/>
            <p:nvPr/>
          </p:nvSpPr>
          <p:spPr>
            <a:xfrm>
              <a:off x="0" y="19050"/>
              <a:ext cx="7663800" cy="10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GRADE- AND STANDARDS-SPECIFIC ITEMS</a:t>
              </a:r>
              <a:endParaRPr sz="700"/>
            </a:p>
          </p:txBody>
        </p:sp>
        <p:sp>
          <p:nvSpPr>
            <p:cNvPr id="212" name="Google Shape;212;p25"/>
            <p:cNvSpPr txBox="1"/>
            <p:nvPr/>
          </p:nvSpPr>
          <p:spPr>
            <a:xfrm>
              <a:off x="0" y="1276468"/>
              <a:ext cx="7686300" cy="46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25"/>
          <p:cNvSpPr/>
          <p:nvPr/>
        </p:nvSpPr>
        <p:spPr>
          <a:xfrm>
            <a:off x="514350" y="12630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273" y="1811877"/>
            <a:ext cx="397680" cy="39768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5"/>
          <p:cNvSpPr/>
          <p:nvPr/>
        </p:nvSpPr>
        <p:spPr>
          <a:xfrm>
            <a:off x="514350" y="29394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5"/>
          <p:cNvSpPr/>
          <p:nvPr/>
        </p:nvSpPr>
        <p:spPr>
          <a:xfrm>
            <a:off x="514350" y="29394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715" y="3477720"/>
            <a:ext cx="418796" cy="41879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/>
          <p:nvPr/>
        </p:nvSpPr>
        <p:spPr>
          <a:xfrm>
            <a:off x="4648200" y="12630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5"/>
          <p:cNvSpPr/>
          <p:nvPr/>
        </p:nvSpPr>
        <p:spPr>
          <a:xfrm>
            <a:off x="4648200" y="12630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29843" y="1806598"/>
            <a:ext cx="408238" cy="4082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/>
          <p:nvPr/>
        </p:nvSpPr>
        <p:spPr>
          <a:xfrm>
            <a:off x="4648200" y="2939404"/>
            <a:ext cx="3981600" cy="1495500"/>
          </a:xfrm>
          <a:prstGeom prst="rect">
            <a:avLst/>
          </a:pr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25"/>
          <p:cNvGrpSpPr/>
          <p:nvPr/>
        </p:nvGrpSpPr>
        <p:grpSpPr>
          <a:xfrm>
            <a:off x="5574004" y="3223182"/>
            <a:ext cx="2882363" cy="935020"/>
            <a:chOff x="0" y="28575"/>
            <a:chExt cx="7686300" cy="2493388"/>
          </a:xfrm>
        </p:grpSpPr>
        <p:sp>
          <p:nvSpPr>
            <p:cNvPr id="223" name="Google Shape;223;p25"/>
            <p:cNvSpPr txBox="1"/>
            <p:nvPr/>
          </p:nvSpPr>
          <p:spPr>
            <a:xfrm>
              <a:off x="0" y="28575"/>
              <a:ext cx="7663800" cy="6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GUIDANCE FOR ELLS</a:t>
              </a:r>
              <a:endParaRPr sz="700"/>
            </a:p>
          </p:txBody>
        </p:sp>
        <p:sp>
          <p:nvSpPr>
            <p:cNvPr id="224" name="Google Shape;224;p25"/>
            <p:cNvSpPr txBox="1"/>
            <p:nvPr/>
          </p:nvSpPr>
          <p:spPr>
            <a:xfrm>
              <a:off x="0" y="848863"/>
              <a:ext cx="7686300" cy="16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Guidance and scaffolds to help English Language Learners access the mathematics of the assessment</a:t>
              </a:r>
              <a:endParaRPr sz="700"/>
            </a:p>
          </p:txBody>
        </p:sp>
      </p:grpSp>
      <p:sp>
        <p:nvSpPr>
          <p:cNvPr id="225" name="Google Shape;225;p25"/>
          <p:cNvSpPr/>
          <p:nvPr/>
        </p:nvSpPr>
        <p:spPr>
          <a:xfrm>
            <a:off x="4648200" y="2939404"/>
            <a:ext cx="771300" cy="14955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22805" y="3474200"/>
            <a:ext cx="422315" cy="422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25"/>
          <p:cNvGrpSpPr/>
          <p:nvPr/>
        </p:nvGrpSpPr>
        <p:grpSpPr>
          <a:xfrm>
            <a:off x="5574004" y="1562827"/>
            <a:ext cx="2882363" cy="1008952"/>
            <a:chOff x="0" y="19050"/>
            <a:chExt cx="7686300" cy="2690539"/>
          </a:xfrm>
        </p:grpSpPr>
        <p:sp>
          <p:nvSpPr>
            <p:cNvPr id="228" name="Google Shape;228;p25"/>
            <p:cNvSpPr txBox="1"/>
            <p:nvPr/>
          </p:nvSpPr>
          <p:spPr>
            <a:xfrm>
              <a:off x="0" y="19050"/>
              <a:ext cx="7663800" cy="55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DETAILED OVERVIEW</a:t>
              </a:r>
              <a:endParaRPr sz="700"/>
            </a:p>
          </p:txBody>
        </p:sp>
        <p:sp>
          <p:nvSpPr>
            <p:cNvPr id="229" name="Google Shape;229;p25"/>
            <p:cNvSpPr txBox="1"/>
            <p:nvPr/>
          </p:nvSpPr>
          <p:spPr>
            <a:xfrm>
              <a:off x="0" y="751489"/>
              <a:ext cx="7686300" cy="195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4001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Detailed overview of how the assessment items support students' increasing mastery of the standards to which the assessment is aligned.</a:t>
              </a:r>
              <a:endParaRPr sz="700"/>
            </a:p>
          </p:txBody>
        </p:sp>
      </p:grpSp>
      <p:grpSp>
        <p:nvGrpSpPr>
          <p:cNvPr id="230" name="Google Shape;230;p25"/>
          <p:cNvGrpSpPr/>
          <p:nvPr/>
        </p:nvGrpSpPr>
        <p:grpSpPr>
          <a:xfrm>
            <a:off x="1440154" y="3415700"/>
            <a:ext cx="2882362" cy="645794"/>
            <a:chOff x="0" y="19050"/>
            <a:chExt cx="7686300" cy="1722118"/>
          </a:xfrm>
        </p:grpSpPr>
        <p:sp>
          <p:nvSpPr>
            <p:cNvPr id="231" name="Google Shape;231;p25"/>
            <p:cNvSpPr txBox="1"/>
            <p:nvPr/>
          </p:nvSpPr>
          <p:spPr>
            <a:xfrm>
              <a:off x="0" y="19050"/>
              <a:ext cx="7663800" cy="107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ANSWER KEY AND MODEL POTENTIAL SOLUTIONS</a:t>
              </a:r>
              <a:endParaRPr sz="700"/>
            </a:p>
          </p:txBody>
        </p:sp>
        <p:sp>
          <p:nvSpPr>
            <p:cNvPr id="232" name="Google Shape;232;p25"/>
            <p:cNvSpPr txBox="1"/>
            <p:nvPr/>
          </p:nvSpPr>
          <p:spPr>
            <a:xfrm>
              <a:off x="0" y="1276468"/>
              <a:ext cx="7686300" cy="46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/>
          <p:nvPr/>
        </p:nvSpPr>
        <p:spPr>
          <a:xfrm>
            <a:off x="1946500" y="912774"/>
            <a:ext cx="6731700" cy="3952800"/>
          </a:xfrm>
          <a:prstGeom prst="rect">
            <a:avLst/>
          </a:prstGeom>
          <a:solidFill>
            <a:srgbClr val="2A725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6"/>
          <p:cNvPicPr preferRelativeResize="0"/>
          <p:nvPr/>
        </p:nvPicPr>
        <p:blipFill rotWithShape="1">
          <a:blip r:embed="rId4">
            <a:alphaModFix/>
          </a:blip>
          <a:srcRect l="35848"/>
          <a:stretch/>
        </p:blipFill>
        <p:spPr>
          <a:xfrm>
            <a:off x="5456253" y="1826011"/>
            <a:ext cx="3158410" cy="21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/>
          <p:nvPr/>
        </p:nvSpPr>
        <p:spPr>
          <a:xfrm rot="10800000" flipH="1">
            <a:off x="6274850" y="3088059"/>
            <a:ext cx="1382230" cy="985037"/>
          </a:xfrm>
          <a:custGeom>
            <a:avLst/>
            <a:gdLst/>
            <a:ahLst/>
            <a:cxnLst/>
            <a:rect l="l" t="t" r="r" b="b"/>
            <a:pathLst>
              <a:path w="6355080" h="6355080" extrusionOk="0">
                <a:moveTo>
                  <a:pt x="3177540" y="6355080"/>
                </a:moveTo>
                <a:cubicBezTo>
                  <a:pt x="2329180" y="6355080"/>
                  <a:pt x="1530350" y="6024880"/>
                  <a:pt x="930910" y="5424170"/>
                </a:cubicBezTo>
                <a:cubicBezTo>
                  <a:pt x="330200" y="4824730"/>
                  <a:pt x="0" y="4025900"/>
                  <a:pt x="0" y="3177540"/>
                </a:cubicBezTo>
                <a:cubicBezTo>
                  <a:pt x="0" y="2329180"/>
                  <a:pt x="330200" y="1530350"/>
                  <a:pt x="930910" y="930910"/>
                </a:cubicBezTo>
                <a:cubicBezTo>
                  <a:pt x="1530350" y="330200"/>
                  <a:pt x="2329180" y="0"/>
                  <a:pt x="3177540" y="0"/>
                </a:cubicBezTo>
                <a:cubicBezTo>
                  <a:pt x="4025900" y="0"/>
                  <a:pt x="4824730" y="330200"/>
                  <a:pt x="5424170" y="930910"/>
                </a:cubicBezTo>
                <a:cubicBezTo>
                  <a:pt x="6024880" y="1531620"/>
                  <a:pt x="6355080" y="2329180"/>
                  <a:pt x="6355080" y="3177540"/>
                </a:cubicBezTo>
                <a:cubicBezTo>
                  <a:pt x="6355080" y="4025900"/>
                  <a:pt x="6024880" y="4824730"/>
                  <a:pt x="5424170" y="5424170"/>
                </a:cubicBezTo>
                <a:cubicBezTo>
                  <a:pt x="4824730" y="6024880"/>
                  <a:pt x="4025900" y="6355080"/>
                  <a:pt x="3177540" y="6355080"/>
                </a:cubicBezTo>
                <a:close/>
                <a:moveTo>
                  <a:pt x="3177540" y="190500"/>
                </a:moveTo>
                <a:cubicBezTo>
                  <a:pt x="2379980" y="190500"/>
                  <a:pt x="1629410" y="501650"/>
                  <a:pt x="1065530" y="1065530"/>
                </a:cubicBezTo>
                <a:cubicBezTo>
                  <a:pt x="501650" y="1629410"/>
                  <a:pt x="190500" y="2379980"/>
                  <a:pt x="190500" y="3177540"/>
                </a:cubicBezTo>
                <a:cubicBezTo>
                  <a:pt x="190500" y="3975100"/>
                  <a:pt x="501650" y="4725670"/>
                  <a:pt x="1065530" y="5289550"/>
                </a:cubicBezTo>
                <a:cubicBezTo>
                  <a:pt x="1629410" y="5853430"/>
                  <a:pt x="2379980" y="6164580"/>
                  <a:pt x="3177540" y="6164580"/>
                </a:cubicBezTo>
                <a:cubicBezTo>
                  <a:pt x="3975100" y="6164580"/>
                  <a:pt x="4725670" y="5853430"/>
                  <a:pt x="5289550" y="5289550"/>
                </a:cubicBezTo>
                <a:cubicBezTo>
                  <a:pt x="5853430" y="4725670"/>
                  <a:pt x="6164580" y="3975100"/>
                  <a:pt x="6164580" y="3177540"/>
                </a:cubicBezTo>
                <a:cubicBezTo>
                  <a:pt x="6164580" y="2379980"/>
                  <a:pt x="5853430" y="1629410"/>
                  <a:pt x="5289550" y="1065530"/>
                </a:cubicBezTo>
                <a:cubicBezTo>
                  <a:pt x="4725670" y="501650"/>
                  <a:pt x="3975100" y="190500"/>
                  <a:pt x="3177540" y="190500"/>
                </a:cubicBezTo>
                <a:close/>
              </a:path>
            </a:pathLst>
          </a:custGeom>
          <a:solidFill>
            <a:srgbClr val="F4815B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6"/>
          <p:cNvSpPr txBox="1"/>
          <p:nvPr/>
        </p:nvSpPr>
        <p:spPr>
          <a:xfrm>
            <a:off x="2221887" y="1503475"/>
            <a:ext cx="33045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F3F4F0"/>
                </a:solidFill>
                <a:latin typeface="Montserrat"/>
                <a:ea typeface="Montserrat"/>
                <a:cs typeface="Montserrat"/>
                <a:sym typeface="Montserrat"/>
              </a:rPr>
              <a:t>AND NOW!</a:t>
            </a:r>
            <a:endParaRPr sz="700"/>
          </a:p>
        </p:txBody>
      </p:sp>
      <p:sp>
        <p:nvSpPr>
          <p:cNvPr id="241" name="Google Shape;241;p26"/>
          <p:cNvSpPr txBox="1"/>
          <p:nvPr/>
        </p:nvSpPr>
        <p:spPr>
          <a:xfrm>
            <a:off x="2203113" y="2040928"/>
            <a:ext cx="3342000" cy="1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9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 i="0" u="none" strike="noStrike" cap="none">
                <a:solidFill>
                  <a:srgbClr val="F3F4F0"/>
                </a:solidFill>
                <a:latin typeface="Montserrat"/>
                <a:ea typeface="Montserrat"/>
                <a:cs typeface="Montserrat"/>
                <a:sym typeface="Montserrat"/>
              </a:rPr>
              <a:t>Most of our mini-assessments are available digitally on </a:t>
            </a:r>
            <a:r>
              <a:rPr lang="en-GB" sz="2600" b="1" i="0" u="none" strike="noStrike" cap="none">
                <a:solidFill>
                  <a:srgbClr val="F4815B"/>
                </a:solidFill>
                <a:latin typeface="Montserrat"/>
                <a:ea typeface="Montserrat"/>
                <a:cs typeface="Montserrat"/>
                <a:sym typeface="Montserrat"/>
              </a:rPr>
              <a:t>Edcite.com</a:t>
            </a:r>
            <a:endParaRPr sz="2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7"/>
          <p:cNvGrpSpPr/>
          <p:nvPr/>
        </p:nvGrpSpPr>
        <p:grpSpPr>
          <a:xfrm>
            <a:off x="762479" y="197364"/>
            <a:ext cx="7619063" cy="1733344"/>
            <a:chOff x="0" y="-9525"/>
            <a:chExt cx="20317500" cy="4622250"/>
          </a:xfrm>
        </p:grpSpPr>
        <p:sp>
          <p:nvSpPr>
            <p:cNvPr id="247" name="Google Shape;247;p27"/>
            <p:cNvSpPr txBox="1"/>
            <p:nvPr/>
          </p:nvSpPr>
          <p:spPr>
            <a:xfrm>
              <a:off x="0" y="-9525"/>
              <a:ext cx="20317500" cy="346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Core Advocate Cont</a:t>
              </a:r>
              <a:r>
                <a:rPr lang="en-GB" sz="4300">
                  <a:latin typeface="Montserrat"/>
                  <a:ea typeface="Montserrat"/>
                  <a:cs typeface="Montserrat"/>
                  <a:sym typeface="Montserrat"/>
                </a:rPr>
                <a:t>ent </a:t>
              </a:r>
              <a:r>
                <a:rPr lang="en-GB" sz="4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Developers</a:t>
              </a:r>
              <a:endParaRPr sz="700"/>
            </a:p>
          </p:txBody>
        </p:sp>
        <p:sp>
          <p:nvSpPr>
            <p:cNvPr id="248" name="Google Shape;248;p27"/>
            <p:cNvSpPr txBox="1"/>
            <p:nvPr/>
          </p:nvSpPr>
          <p:spPr>
            <a:xfrm>
              <a:off x="0" y="3971925"/>
              <a:ext cx="19576200" cy="64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MATH AND ELA/</a:t>
              </a:r>
              <a:r>
                <a:rPr lang="en-GB" sz="1600">
                  <a:latin typeface="Montserrat"/>
                  <a:ea typeface="Montserrat"/>
                  <a:cs typeface="Montserrat"/>
                  <a:sym typeface="Montserrat"/>
                </a:rPr>
                <a:t>LITERACY </a:t>
              </a:r>
              <a:r>
                <a:rPr lang="en-GB" sz="160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ASSESSMENTS</a:t>
              </a:r>
              <a:endParaRPr sz="7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l="4254" r="4245"/>
          <a:stretch/>
        </p:blipFill>
        <p:spPr>
          <a:xfrm>
            <a:off x="297744" y="2153516"/>
            <a:ext cx="1835333" cy="13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 t="17002" b="16995"/>
          <a:stretch/>
        </p:blipFill>
        <p:spPr>
          <a:xfrm>
            <a:off x="4854885" y="2158251"/>
            <a:ext cx="1835332" cy="133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 rotWithShape="1">
          <a:blip r:embed="rId5">
            <a:alphaModFix/>
          </a:blip>
          <a:srcRect t="17246" b="17252"/>
          <a:stretch/>
        </p:blipFill>
        <p:spPr>
          <a:xfrm>
            <a:off x="2601571" y="2153516"/>
            <a:ext cx="1835333" cy="1337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7"/>
          <p:cNvPicPr preferRelativeResize="0"/>
          <p:nvPr/>
        </p:nvPicPr>
        <p:blipFill rotWithShape="1">
          <a:blip r:embed="rId6">
            <a:alphaModFix/>
          </a:blip>
          <a:srcRect t="19534" b="19534"/>
          <a:stretch/>
        </p:blipFill>
        <p:spPr>
          <a:xfrm>
            <a:off x="6999442" y="2153516"/>
            <a:ext cx="1835333" cy="133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7"/>
          <p:cNvPicPr preferRelativeResize="0"/>
          <p:nvPr/>
        </p:nvPicPr>
        <p:blipFill rotWithShape="1">
          <a:blip r:embed="rId7">
            <a:alphaModFix/>
          </a:blip>
          <a:srcRect t="7467" b="7476"/>
          <a:stretch/>
        </p:blipFill>
        <p:spPr>
          <a:xfrm>
            <a:off x="536363" y="729135"/>
            <a:ext cx="1596714" cy="6733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7"/>
          <p:cNvGrpSpPr/>
          <p:nvPr/>
        </p:nvGrpSpPr>
        <p:grpSpPr>
          <a:xfrm>
            <a:off x="297744" y="3703401"/>
            <a:ext cx="1835325" cy="739854"/>
            <a:chOff x="0" y="0"/>
            <a:chExt cx="4894200" cy="1972943"/>
          </a:xfrm>
        </p:grpSpPr>
        <p:sp>
          <p:nvSpPr>
            <p:cNvPr id="255" name="Google Shape;255;p27"/>
            <p:cNvSpPr txBox="1"/>
            <p:nvPr/>
          </p:nvSpPr>
          <p:spPr>
            <a:xfrm>
              <a:off x="72760" y="635543"/>
              <a:ext cx="4748700" cy="13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7.EE.A.1 and 7.EE.A.2 Mini-Assessments</a:t>
              </a:r>
              <a:endParaRPr sz="700"/>
            </a:p>
          </p:txBody>
        </p:sp>
        <p:sp>
          <p:nvSpPr>
            <p:cNvPr id="256" name="Google Shape;256;p27"/>
            <p:cNvSpPr txBox="1"/>
            <p:nvPr/>
          </p:nvSpPr>
          <p:spPr>
            <a:xfrm>
              <a:off x="0" y="0"/>
              <a:ext cx="4894200" cy="56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BRIAN DEAN</a:t>
              </a:r>
              <a:endParaRPr sz="700"/>
            </a:p>
          </p:txBody>
        </p:sp>
      </p:grpSp>
      <p:grpSp>
        <p:nvGrpSpPr>
          <p:cNvPr id="257" name="Google Shape;257;p27"/>
          <p:cNvGrpSpPr/>
          <p:nvPr/>
        </p:nvGrpSpPr>
        <p:grpSpPr>
          <a:xfrm>
            <a:off x="2601571" y="3703401"/>
            <a:ext cx="1970438" cy="739854"/>
            <a:chOff x="0" y="0"/>
            <a:chExt cx="5254500" cy="1972943"/>
          </a:xfrm>
        </p:grpSpPr>
        <p:sp>
          <p:nvSpPr>
            <p:cNvPr id="258" name="Google Shape;258;p27"/>
            <p:cNvSpPr txBox="1"/>
            <p:nvPr/>
          </p:nvSpPr>
          <p:spPr>
            <a:xfrm>
              <a:off x="78116" y="635543"/>
              <a:ext cx="5098200" cy="13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9/10th Grade: Frankenstein</a:t>
              </a:r>
              <a:endParaRPr sz="700"/>
            </a:p>
          </p:txBody>
        </p:sp>
        <p:sp>
          <p:nvSpPr>
            <p:cNvPr id="259" name="Google Shape;259;p27"/>
            <p:cNvSpPr txBox="1"/>
            <p:nvPr/>
          </p:nvSpPr>
          <p:spPr>
            <a:xfrm>
              <a:off x="0" y="0"/>
              <a:ext cx="5254500" cy="56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JENNI ABERLI</a:t>
              </a:r>
              <a:endParaRPr sz="700"/>
            </a:p>
          </p:txBody>
        </p:sp>
      </p:grpSp>
      <p:grpSp>
        <p:nvGrpSpPr>
          <p:cNvPr id="260" name="Google Shape;260;p27"/>
          <p:cNvGrpSpPr/>
          <p:nvPr/>
        </p:nvGrpSpPr>
        <p:grpSpPr>
          <a:xfrm>
            <a:off x="4854885" y="3703401"/>
            <a:ext cx="1835325" cy="739854"/>
            <a:chOff x="0" y="0"/>
            <a:chExt cx="4894200" cy="1972943"/>
          </a:xfrm>
        </p:grpSpPr>
        <p:sp>
          <p:nvSpPr>
            <p:cNvPr id="261" name="Google Shape;261;p27"/>
            <p:cNvSpPr txBox="1"/>
            <p:nvPr/>
          </p:nvSpPr>
          <p:spPr>
            <a:xfrm>
              <a:off x="72760" y="635543"/>
              <a:ext cx="4748700" cy="133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8.G.1, 8.G.2, 8.G.3-- Transformations</a:t>
              </a:r>
              <a:endParaRPr sz="700"/>
            </a:p>
          </p:txBody>
        </p:sp>
        <p:sp>
          <p:nvSpPr>
            <p:cNvPr id="262" name="Google Shape;262;p27"/>
            <p:cNvSpPr txBox="1"/>
            <p:nvPr/>
          </p:nvSpPr>
          <p:spPr>
            <a:xfrm>
              <a:off x="0" y="0"/>
              <a:ext cx="4894200" cy="56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JESSICA HUNTER</a:t>
              </a:r>
              <a:endParaRPr sz="700"/>
            </a:p>
          </p:txBody>
        </p:sp>
      </p:grpSp>
      <p:grpSp>
        <p:nvGrpSpPr>
          <p:cNvPr id="263" name="Google Shape;263;p27"/>
          <p:cNvGrpSpPr/>
          <p:nvPr/>
        </p:nvGrpSpPr>
        <p:grpSpPr>
          <a:xfrm>
            <a:off x="6999442" y="3703401"/>
            <a:ext cx="2310863" cy="475704"/>
            <a:chOff x="0" y="0"/>
            <a:chExt cx="6162300" cy="1268543"/>
          </a:xfrm>
        </p:grpSpPr>
        <p:sp>
          <p:nvSpPr>
            <p:cNvPr id="264" name="Google Shape;264;p27"/>
            <p:cNvSpPr txBox="1"/>
            <p:nvPr/>
          </p:nvSpPr>
          <p:spPr>
            <a:xfrm>
              <a:off x="91614" y="635543"/>
              <a:ext cx="5979300" cy="63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Annabel Lee Quiz</a:t>
              </a:r>
              <a:endParaRPr sz="700"/>
            </a:p>
          </p:txBody>
        </p:sp>
        <p:sp>
          <p:nvSpPr>
            <p:cNvPr id="265" name="Google Shape;265;p27"/>
            <p:cNvSpPr txBox="1"/>
            <p:nvPr/>
          </p:nvSpPr>
          <p:spPr>
            <a:xfrm>
              <a:off x="0" y="0"/>
              <a:ext cx="6162300" cy="56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AMY DEMPSEY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343" y="1355045"/>
            <a:ext cx="2980321" cy="243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0664" y="2571750"/>
            <a:ext cx="2751892" cy="23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9208" y="1011513"/>
            <a:ext cx="2991468" cy="2752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 txBox="1"/>
          <p:nvPr/>
        </p:nvSpPr>
        <p:spPr>
          <a:xfrm>
            <a:off x="130343" y="236493"/>
            <a:ext cx="4493100" cy="11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Learn more about mini-assessments</a:t>
            </a:r>
            <a:endParaRPr sz="700"/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20159" y="3992928"/>
            <a:ext cx="2020061" cy="38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8"/>
          <p:cNvSpPr txBox="1"/>
          <p:nvPr/>
        </p:nvSpPr>
        <p:spPr>
          <a:xfrm>
            <a:off x="5183605" y="4475798"/>
            <a:ext cx="44931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99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achievethecore.org/aligned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/>
          <p:nvPr/>
        </p:nvSpPr>
        <p:spPr>
          <a:xfrm>
            <a:off x="379625" y="122575"/>
            <a:ext cx="53729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Mini-Assessments on Edcite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281" name="Google Shape;2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58850"/>
            <a:ext cx="5927926" cy="28713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2" name="Google Shape;282;p29"/>
          <p:cNvSpPr txBox="1"/>
          <p:nvPr/>
        </p:nvSpPr>
        <p:spPr>
          <a:xfrm>
            <a:off x="6605325" y="1258850"/>
            <a:ext cx="2368800" cy="1421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achievethecore.org,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click </a:t>
            </a:r>
            <a:r>
              <a:rPr lang="en-GB" b="1"/>
              <a:t>“Sign Up For Free”</a:t>
            </a:r>
            <a:r>
              <a:rPr lang="en-GB"/>
              <a:t> to create a new account or </a:t>
            </a:r>
            <a:r>
              <a:rPr lang="en-GB" b="1"/>
              <a:t>“Log In”</a:t>
            </a:r>
            <a:r>
              <a:rPr lang="en-GB"/>
              <a:t> if you already have an account.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/>
          <p:nvPr/>
        </p:nvSpPr>
        <p:spPr>
          <a:xfrm>
            <a:off x="379625" y="122575"/>
            <a:ext cx="53729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Mini-Assessments on Edcite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7322725" y="1261375"/>
            <a:ext cx="1651500" cy="2393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use the  </a:t>
            </a:r>
            <a:r>
              <a:rPr lang="en-GB" b="1"/>
              <a:t>“Assign”</a:t>
            </a:r>
            <a:r>
              <a:rPr lang="en-GB"/>
              <a:t> button or use “Start Code” to send to students.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Easily push to Google Classroom.</a:t>
            </a:r>
            <a:endParaRPr/>
          </a:p>
        </p:txBody>
      </p:sp>
      <p:pic>
        <p:nvPicPr>
          <p:cNvPr id="289" name="Google Shape;2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21700"/>
            <a:ext cx="6683475" cy="30690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"/>
          <p:cNvSpPr/>
          <p:nvPr/>
        </p:nvSpPr>
        <p:spPr>
          <a:xfrm>
            <a:off x="379625" y="122575"/>
            <a:ext cx="53729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Mini-Assessments on Edcite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295" name="Google Shape;295;p31"/>
          <p:cNvSpPr txBox="1"/>
          <p:nvPr/>
        </p:nvSpPr>
        <p:spPr>
          <a:xfrm>
            <a:off x="7200900" y="1261375"/>
            <a:ext cx="1773300" cy="160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Live Progress</a:t>
            </a:r>
            <a:r>
              <a:rPr lang="en-GB"/>
              <a:t> is available in the reports section and you can see how students are doing in real time.</a:t>
            </a:r>
            <a:endParaRPr i="1"/>
          </a:p>
        </p:txBody>
      </p:sp>
      <p:pic>
        <p:nvPicPr>
          <p:cNvPr id="296" name="Google Shape;2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75150"/>
            <a:ext cx="6569024" cy="31647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379625" y="122575"/>
            <a:ext cx="53729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Mini-Assessments on Edcite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302" name="Google Shape;302;p32"/>
          <p:cNvSpPr txBox="1"/>
          <p:nvPr/>
        </p:nvSpPr>
        <p:spPr>
          <a:xfrm>
            <a:off x="6605325" y="1261375"/>
            <a:ext cx="2368800" cy="3097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Grading</a:t>
            </a:r>
            <a:r>
              <a:rPr lang="en-GB"/>
              <a:t> can be done by student or by question. Anything that can be auto-graded is—but many of the Achieve the Core Mini-Assessments leverage open response questions which are teacher-graded.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also add rubrics to questions and score on a rubric.</a:t>
            </a:r>
            <a:endParaRPr/>
          </a:p>
        </p:txBody>
      </p:sp>
      <p:pic>
        <p:nvPicPr>
          <p:cNvPr id="303" name="Google Shape;30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330381"/>
            <a:ext cx="6073301" cy="290484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5014075" y="334850"/>
            <a:ext cx="3855000" cy="28189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372700" y="334850"/>
            <a:ext cx="3855000" cy="381705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5278850" y="460175"/>
            <a:ext cx="3451500" cy="18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>
                <a:solidFill>
                  <a:srgbClr val="434343"/>
                </a:solidFill>
              </a:rPr>
              <a:t>Agenda</a:t>
            </a:r>
            <a:endParaRPr sz="3600" b="1" u="sng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Introductions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Remote Learning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Achieve the Core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Edcite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Questions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512975" y="460175"/>
            <a:ext cx="3588300" cy="25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u="sng">
                <a:solidFill>
                  <a:srgbClr val="434343"/>
                </a:solidFill>
              </a:rPr>
              <a:t>Goals:</a:t>
            </a:r>
            <a:r>
              <a:rPr lang="en-GB" sz="3600" b="1">
                <a:solidFill>
                  <a:srgbClr val="434343"/>
                </a:solidFill>
              </a:rPr>
              <a:t> </a:t>
            </a:r>
            <a:endParaRPr sz="24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solidFill>
                  <a:srgbClr val="434343"/>
                </a:solidFill>
              </a:rPr>
              <a:t>Every participant will be able to…</a:t>
            </a:r>
            <a:br>
              <a:rPr lang="en-GB" sz="1800">
                <a:solidFill>
                  <a:srgbClr val="434343"/>
                </a:solidFill>
              </a:rPr>
            </a:b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→ Send the Achieve the Core Mini-Assessments to students virtually and printed when needed.</a:t>
            </a: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→ Build standards-aligned assignments and formative assessments for students.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014075" y="3393800"/>
            <a:ext cx="3855000" cy="1031100"/>
          </a:xfrm>
          <a:prstGeom prst="rect">
            <a:avLst/>
          </a:prstGeom>
          <a:solidFill>
            <a:srgbClr val="434343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FFFFFF"/>
                </a:solidFill>
              </a:rPr>
              <a:t>#RemoteLearning #CoreAdvocates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@achievethecore | @edciteteam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379625" y="122575"/>
            <a:ext cx="53729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Mini-Assessments on Edcite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309" name="Google Shape;309;p33"/>
          <p:cNvSpPr txBox="1"/>
          <p:nvPr/>
        </p:nvSpPr>
        <p:spPr>
          <a:xfrm>
            <a:off x="5955625" y="1261375"/>
            <a:ext cx="3018600" cy="31317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The Summary Report </a:t>
            </a:r>
            <a:r>
              <a:rPr lang="en-GB"/>
              <a:t>allows you to see how the class did on each question, how much time the spent on each question, and how they performed by standard.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view this data summarized by class and click to view an individual's full report.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These can be printed, exported, or copied to clipboard.</a:t>
            </a:r>
            <a:endParaRPr/>
          </a:p>
        </p:txBody>
      </p:sp>
      <p:pic>
        <p:nvPicPr>
          <p:cNvPr id="310" name="Google Shape;3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61375"/>
            <a:ext cx="5372974" cy="261651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/>
          <p:nvPr/>
        </p:nvSpPr>
        <p:spPr>
          <a:xfrm>
            <a:off x="379625" y="122575"/>
            <a:ext cx="53729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Mini-Assessments on Edcite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379625" y="1261375"/>
            <a:ext cx="1664100" cy="660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Copy from Achieve the Core</a:t>
            </a:r>
            <a:endParaRPr b="1"/>
          </a:p>
        </p:txBody>
      </p:sp>
      <p:sp>
        <p:nvSpPr>
          <p:cNvPr id="317" name="Google Shape;317;p34"/>
          <p:cNvSpPr txBox="1"/>
          <p:nvPr/>
        </p:nvSpPr>
        <p:spPr>
          <a:xfrm>
            <a:off x="2234073" y="1705400"/>
            <a:ext cx="1353000" cy="660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Assign to my students</a:t>
            </a:r>
            <a:endParaRPr b="1"/>
          </a:p>
        </p:txBody>
      </p:sp>
      <p:sp>
        <p:nvSpPr>
          <p:cNvPr id="318" name="Google Shape;318;p34"/>
          <p:cNvSpPr txBox="1"/>
          <p:nvPr/>
        </p:nvSpPr>
        <p:spPr>
          <a:xfrm>
            <a:off x="3739975" y="2187300"/>
            <a:ext cx="1254600" cy="660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Monitor live progress</a:t>
            </a:r>
            <a:endParaRPr b="1"/>
          </a:p>
        </p:txBody>
      </p:sp>
      <p:sp>
        <p:nvSpPr>
          <p:cNvPr id="319" name="Google Shape;319;p34"/>
          <p:cNvSpPr txBox="1"/>
          <p:nvPr/>
        </p:nvSpPr>
        <p:spPr>
          <a:xfrm>
            <a:off x="5197650" y="2571750"/>
            <a:ext cx="1448100" cy="660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Complete any grading</a:t>
            </a:r>
            <a:endParaRPr b="1"/>
          </a:p>
        </p:txBody>
      </p:sp>
      <p:sp>
        <p:nvSpPr>
          <p:cNvPr id="320" name="Google Shape;320;p34"/>
          <p:cNvSpPr txBox="1"/>
          <p:nvPr/>
        </p:nvSpPr>
        <p:spPr>
          <a:xfrm>
            <a:off x="6889425" y="2983250"/>
            <a:ext cx="1254600" cy="660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Respond to the data</a:t>
            </a:r>
            <a:endParaRPr b="1"/>
          </a:p>
        </p:txBody>
      </p:sp>
      <p:sp>
        <p:nvSpPr>
          <p:cNvPr id="321" name="Google Shape;321;p34"/>
          <p:cNvSpPr txBox="1"/>
          <p:nvPr/>
        </p:nvSpPr>
        <p:spPr>
          <a:xfrm>
            <a:off x="1749900" y="3905850"/>
            <a:ext cx="5644200" cy="457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/>
              <a:t>What if I want to use more content on Edcite?</a:t>
            </a:r>
            <a:endParaRPr i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5"/>
          <p:cNvSpPr/>
          <p:nvPr/>
        </p:nvSpPr>
        <p:spPr>
          <a:xfrm>
            <a:off x="379625" y="122575"/>
            <a:ext cx="26658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27" name="Google Shape;3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77575"/>
            <a:ext cx="6616003" cy="32143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/>
          <p:nvPr/>
        </p:nvSpPr>
        <p:spPr>
          <a:xfrm>
            <a:off x="379625" y="122575"/>
            <a:ext cx="44119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Basics: Rosters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33" name="Google Shape;33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88248"/>
            <a:ext cx="6631776" cy="31259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"/>
          <p:cNvSpPr/>
          <p:nvPr/>
        </p:nvSpPr>
        <p:spPr>
          <a:xfrm>
            <a:off x="379625" y="122575"/>
            <a:ext cx="43713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Basics: Content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339" name="Google Shape;339;p37"/>
          <p:cNvSpPr txBox="1"/>
          <p:nvPr/>
        </p:nvSpPr>
        <p:spPr>
          <a:xfrm>
            <a:off x="379625" y="1312950"/>
            <a:ext cx="8188500" cy="2788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</a:pPr>
            <a:r>
              <a:rPr lang="en-GB" sz="2400" b="1">
                <a:solidFill>
                  <a:srgbClr val="434343"/>
                </a:solidFill>
              </a:rPr>
              <a:t>Questions: </a:t>
            </a:r>
            <a:r>
              <a:rPr lang="en-GB" sz="2400">
                <a:solidFill>
                  <a:srgbClr val="434343"/>
                </a:solidFill>
              </a:rPr>
              <a:t>Individual items students will answer</a:t>
            </a:r>
            <a:br>
              <a:rPr lang="en-GB" sz="2400" b="1">
                <a:solidFill>
                  <a:srgbClr val="434343"/>
                </a:solidFill>
              </a:rPr>
            </a:br>
            <a:endParaRPr sz="2400" b="1">
              <a:solidFill>
                <a:srgbClr val="434343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</a:pPr>
            <a:r>
              <a:rPr lang="en-GB" sz="2400" b="1">
                <a:solidFill>
                  <a:srgbClr val="434343"/>
                </a:solidFill>
              </a:rPr>
              <a:t>Assignments: </a:t>
            </a:r>
            <a:r>
              <a:rPr lang="en-GB" sz="2400">
                <a:solidFill>
                  <a:srgbClr val="434343"/>
                </a:solidFill>
              </a:rPr>
              <a:t>Set of questions you assign to students</a:t>
            </a:r>
            <a:br>
              <a:rPr lang="en-GB" sz="2400" b="1">
                <a:solidFill>
                  <a:srgbClr val="434343"/>
                </a:solidFill>
              </a:rPr>
            </a:br>
            <a:endParaRPr sz="2400" b="1">
              <a:solidFill>
                <a:srgbClr val="434343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</a:pPr>
            <a:r>
              <a:rPr lang="en-GB" sz="2400" b="1">
                <a:solidFill>
                  <a:srgbClr val="434343"/>
                </a:solidFill>
              </a:rPr>
              <a:t>Collections: </a:t>
            </a:r>
            <a:r>
              <a:rPr lang="en-GB" sz="2400">
                <a:solidFill>
                  <a:srgbClr val="434343"/>
                </a:solidFill>
              </a:rPr>
              <a:t>Group of assignments to browse or schedule in bulk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8"/>
          <p:cNvSpPr/>
          <p:nvPr/>
        </p:nvSpPr>
        <p:spPr>
          <a:xfrm>
            <a:off x="379625" y="122575"/>
            <a:ext cx="504812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Basics: Collections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45" name="Google Shape;3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00175"/>
            <a:ext cx="6581900" cy="31824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6" name="Google Shape;346;p38"/>
          <p:cNvSpPr txBox="1"/>
          <p:nvPr/>
        </p:nvSpPr>
        <p:spPr>
          <a:xfrm>
            <a:off x="7200900" y="1261375"/>
            <a:ext cx="1773300" cy="26775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Collections </a:t>
            </a:r>
            <a:r>
              <a:rPr lang="en-GB"/>
              <a:t>are groups of assignments that you can browse or schedule in bulk.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Core Advocates have made some collections and you can too!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 txBox="1"/>
          <p:nvPr/>
        </p:nvSpPr>
        <p:spPr>
          <a:xfrm>
            <a:off x="7282125" y="1180425"/>
            <a:ext cx="1692300" cy="3153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The Assignments LIbrary </a:t>
            </a:r>
            <a:r>
              <a:rPr lang="en-GB"/>
              <a:t>allow you to search by standard or term for ready-to-use assignments. You can filter on the left by grade &amp; subject.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Everything can be customized. :)</a:t>
            </a:r>
            <a:endParaRPr/>
          </a:p>
        </p:txBody>
      </p:sp>
      <p:sp>
        <p:nvSpPr>
          <p:cNvPr id="352" name="Google Shape;352;p39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Basics: Assignments Library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53" name="Google Shape;35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80325"/>
            <a:ext cx="6740050" cy="315354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/>
          <p:nvPr/>
        </p:nvSpPr>
        <p:spPr>
          <a:xfrm>
            <a:off x="379625" y="122575"/>
            <a:ext cx="78093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Basics: Customizing Assignments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359" name="Google Shape;359;p40"/>
          <p:cNvSpPr txBox="1"/>
          <p:nvPr/>
        </p:nvSpPr>
        <p:spPr>
          <a:xfrm>
            <a:off x="7133225" y="1180425"/>
            <a:ext cx="1908900" cy="11418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The Assignment Editor </a:t>
            </a:r>
            <a:r>
              <a:rPr lang="en-GB"/>
              <a:t>allows you to remove, edit, reorder, and add questions.</a:t>
            </a:r>
            <a:endParaRPr/>
          </a:p>
        </p:txBody>
      </p:sp>
      <p:pic>
        <p:nvPicPr>
          <p:cNvPr id="360" name="Google Shape;3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80425"/>
            <a:ext cx="6577626" cy="32031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1"/>
          <p:cNvSpPr/>
          <p:nvPr/>
        </p:nvSpPr>
        <p:spPr>
          <a:xfrm>
            <a:off x="379625" y="122575"/>
            <a:ext cx="5779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Basics: Question Bank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66" name="Google Shape;36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87625"/>
            <a:ext cx="6615150" cy="32214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7" name="Google Shape;367;p41"/>
          <p:cNvSpPr txBox="1"/>
          <p:nvPr/>
        </p:nvSpPr>
        <p:spPr>
          <a:xfrm>
            <a:off x="7133225" y="1180425"/>
            <a:ext cx="1908900" cy="16290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The Item Bank </a:t>
            </a:r>
            <a:r>
              <a:rPr lang="en-GB"/>
              <a:t>allows you to search by keyword or standard and you can filter by released state test items.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2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Creating Questions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373" name="Google Shape;373;p42"/>
          <p:cNvSpPr txBox="1"/>
          <p:nvPr/>
        </p:nvSpPr>
        <p:spPr>
          <a:xfrm>
            <a:off x="379625" y="1312950"/>
            <a:ext cx="8499600" cy="2755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434343"/>
                </a:solidFill>
                <a:highlight>
                  <a:srgbClr val="FFFF00"/>
                </a:highlight>
              </a:rPr>
              <a:t>Creating Questions</a:t>
            </a:r>
            <a:r>
              <a:rPr lang="en-GB" sz="2400" b="1">
                <a:solidFill>
                  <a:srgbClr val="434343"/>
                </a:solidFill>
              </a:rPr>
              <a:t> </a:t>
            </a:r>
            <a:r>
              <a:rPr lang="en-GB" sz="2400">
                <a:solidFill>
                  <a:srgbClr val="434343"/>
                </a:solidFill>
              </a:rPr>
              <a:t>→ Create Assignment → Assign</a:t>
            </a:r>
            <a:endParaRPr sz="24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34343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</a:pPr>
            <a:r>
              <a:rPr lang="en-GB" sz="2400">
                <a:solidFill>
                  <a:srgbClr val="434343"/>
                </a:solidFill>
              </a:rPr>
              <a:t>All creations you create will live in “My Questions”</a:t>
            </a:r>
            <a:endParaRPr sz="2400"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Char char="●"/>
            </a:pPr>
            <a:r>
              <a:rPr lang="en-GB" sz="2400">
                <a:solidFill>
                  <a:srgbClr val="434343"/>
                </a:solidFill>
              </a:rPr>
              <a:t>60+ types of questions to ensure alignment to the skill being taught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/>
          <p:nvPr/>
        </p:nvSpPr>
        <p:spPr>
          <a:xfrm>
            <a:off x="379625" y="1337675"/>
            <a:ext cx="2665875" cy="29667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3568925" y="1337675"/>
            <a:ext cx="3855000" cy="29667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 txBox="1"/>
          <p:nvPr/>
        </p:nvSpPr>
        <p:spPr>
          <a:xfrm>
            <a:off x="5632863" y="2288975"/>
            <a:ext cx="1741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Julia Sweeney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-81600" y="2348063"/>
            <a:ext cx="35883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Claire Rivero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929" y="2817287"/>
            <a:ext cx="1343250" cy="12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188" y="1469913"/>
            <a:ext cx="946725" cy="9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2988" y="1337663"/>
            <a:ext cx="16668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3431" y="2861801"/>
            <a:ext cx="1180369" cy="12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379625" y="122575"/>
            <a:ext cx="26658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Introductions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3741413" y="2288975"/>
            <a:ext cx="1741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Brian McIntosh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1288" y="2861800"/>
            <a:ext cx="1241775" cy="124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3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Creating Questions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79" name="Google Shape;37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27775"/>
            <a:ext cx="6361074" cy="3115224"/>
          </a:xfrm>
          <a:prstGeom prst="rect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Creating Questions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85" name="Google Shape;38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54025"/>
            <a:ext cx="6740052" cy="328770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Creating Questions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91" name="Google Shape;39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94650"/>
            <a:ext cx="6582300" cy="317115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2" name="Google Shape;392;p45"/>
          <p:cNvSpPr txBox="1"/>
          <p:nvPr/>
        </p:nvSpPr>
        <p:spPr>
          <a:xfrm>
            <a:off x="7200900" y="1194650"/>
            <a:ext cx="1583700" cy="3171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easily in-line edit and click to select answers on </a:t>
            </a:r>
            <a:r>
              <a:rPr lang="en-GB" b="1"/>
              <a:t>multiple choice </a:t>
            </a:r>
            <a:r>
              <a:rPr lang="en-GB"/>
              <a:t>(#005) questions.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also easily number paragraphs and turn a question into a </a:t>
            </a:r>
            <a:r>
              <a:rPr lang="en-GB" b="1"/>
              <a:t>dependent Part A/B </a:t>
            </a:r>
            <a:r>
              <a:rPr lang="en-GB"/>
              <a:t>question.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6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Creating Questions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398" name="Google Shape;39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26963"/>
            <a:ext cx="6740049" cy="31230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9" name="Google Shape;399;p46"/>
          <p:cNvSpPr txBox="1"/>
          <p:nvPr/>
        </p:nvSpPr>
        <p:spPr>
          <a:xfrm>
            <a:off x="7390375" y="1202850"/>
            <a:ext cx="1583700" cy="3171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advanced math keypad and graphing questions and easily embed instructional videos to support!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Wide range of math questions available with the option to allow equivalents.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7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Creating Questions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405" name="Google Shape;40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04025"/>
            <a:ext cx="6636824" cy="30752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6" name="Google Shape;406;p47"/>
          <p:cNvSpPr txBox="1"/>
          <p:nvPr/>
        </p:nvSpPr>
        <p:spPr>
          <a:xfrm>
            <a:off x="7216050" y="1202850"/>
            <a:ext cx="1758000" cy="18483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Make </a:t>
            </a:r>
            <a:r>
              <a:rPr lang="en-GB" b="1"/>
              <a:t>game-style questions </a:t>
            </a:r>
            <a:r>
              <a:rPr lang="en-GB"/>
              <a:t>easily and leverage the Academic Word Finder from Achieve the Core to build some great vocab questions.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8"/>
          <p:cNvSpPr/>
          <p:nvPr/>
        </p:nvSpPr>
        <p:spPr>
          <a:xfrm>
            <a:off x="379625" y="122575"/>
            <a:ext cx="6740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Creating Questions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412" name="Google Shape;41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235225"/>
            <a:ext cx="8531402" cy="2949299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9"/>
          <p:cNvSpPr/>
          <p:nvPr/>
        </p:nvSpPr>
        <p:spPr>
          <a:xfrm>
            <a:off x="379625" y="122575"/>
            <a:ext cx="72002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 Basics: Building Assignments 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418" name="Google Shape;41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82700"/>
            <a:ext cx="6527125" cy="32050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0"/>
          <p:cNvSpPr/>
          <p:nvPr/>
        </p:nvSpPr>
        <p:spPr>
          <a:xfrm>
            <a:off x="379625" y="122575"/>
            <a:ext cx="54406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Assignment Settings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424" name="Google Shape;42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26950"/>
            <a:ext cx="6881274" cy="32638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1"/>
          <p:cNvSpPr/>
          <p:nvPr/>
        </p:nvSpPr>
        <p:spPr>
          <a:xfrm>
            <a:off x="379625" y="122575"/>
            <a:ext cx="756572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Edcite: Using Collections for Efficiency</a:t>
            </a:r>
            <a:endParaRPr sz="3000" b="1">
              <a:solidFill>
                <a:srgbClr val="434343"/>
              </a:solidFill>
            </a:endParaRPr>
          </a:p>
        </p:txBody>
      </p:sp>
      <p:pic>
        <p:nvPicPr>
          <p:cNvPr id="430" name="Google Shape;4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1181100"/>
            <a:ext cx="6463076" cy="31638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2"/>
          <p:cNvSpPr/>
          <p:nvPr/>
        </p:nvSpPr>
        <p:spPr>
          <a:xfrm>
            <a:off x="379625" y="122575"/>
            <a:ext cx="21650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Questions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436" name="Google Shape;436;p52"/>
          <p:cNvSpPr txBox="1"/>
          <p:nvPr/>
        </p:nvSpPr>
        <p:spPr>
          <a:xfrm>
            <a:off x="1461825" y="1340025"/>
            <a:ext cx="6510600" cy="14484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You can connect further with the Edcite Team about remote learning. Email </a:t>
            </a:r>
            <a:r>
              <a:rPr lang="en-GB" sz="4800" u="sng">
                <a:solidFill>
                  <a:srgbClr val="434343"/>
                </a:solidFill>
                <a:hlinkClick r:id="rId3"/>
              </a:rPr>
              <a:t>support@edcite.com</a:t>
            </a:r>
            <a:r>
              <a:rPr lang="en-GB" sz="4800">
                <a:solidFill>
                  <a:srgbClr val="434343"/>
                </a:solidFill>
              </a:rPr>
              <a:t> </a:t>
            </a:r>
            <a:endParaRPr sz="480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434343"/>
                </a:solidFill>
              </a:rPr>
              <a:t>to set up a call.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/>
          <p:nvPr/>
        </p:nvSpPr>
        <p:spPr>
          <a:xfrm>
            <a:off x="372700" y="1340025"/>
            <a:ext cx="8371250" cy="29372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379625" y="122575"/>
            <a:ext cx="21244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To Start...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514350" y="1570125"/>
            <a:ext cx="79317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514350" y="1475375"/>
            <a:ext cx="73416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500825" y="1475375"/>
            <a:ext cx="8134800" cy="26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Thank you for all that you are doing.</a:t>
            </a:r>
            <a:endParaRPr sz="3000" b="1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We know that this is unprecedented and high-pressure—especially on the front line supports of our communities. Educators and administrators are absolutely on the front lines of keeping kids safe, fed, and engaged.</a:t>
            </a:r>
            <a:endParaRPr sz="180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434343"/>
                </a:solidFill>
              </a:rPr>
              <a:t>Our students, families, and communities are better served during this crisis because of the relentless work and infinite care that educators provide.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722150"/>
            <a:ext cx="4439226" cy="295920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2" name="Google Shape;442;p53"/>
          <p:cNvSpPr txBox="1">
            <a:spLocks noGrp="1"/>
          </p:cNvSpPr>
          <p:nvPr>
            <p:ph type="body" idx="1"/>
          </p:nvPr>
        </p:nvSpPr>
        <p:spPr>
          <a:xfrm>
            <a:off x="165225" y="722150"/>
            <a:ext cx="4158900" cy="2959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/>
              <a:t>Next Steps: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000"/>
              <a:t>Help us understand your needs and the current reality in your district by completing this quick survey: 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b="1" u="sng">
                <a:solidFill>
                  <a:srgbClr val="434343"/>
                </a:solidFill>
                <a:hlinkClick r:id="rId4"/>
              </a:rPr>
              <a:t>http://bit.ly/EducatorNeeds</a:t>
            </a:r>
            <a:r>
              <a:rPr lang="en-GB" sz="2400" b="1"/>
              <a:t> </a:t>
            </a:r>
            <a:endParaRPr sz="24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/>
          <p:nvPr/>
        </p:nvSpPr>
        <p:spPr>
          <a:xfrm>
            <a:off x="372700" y="1340025"/>
            <a:ext cx="8371250" cy="29372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8"/>
          <p:cNvSpPr/>
          <p:nvPr/>
        </p:nvSpPr>
        <p:spPr>
          <a:xfrm>
            <a:off x="379625" y="122575"/>
            <a:ext cx="35727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#RemoteLearning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514350" y="1570125"/>
            <a:ext cx="79317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514350" y="1475375"/>
            <a:ext cx="8053800" cy="24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Delivering content in a remote learning setting is </a:t>
            </a:r>
            <a:r>
              <a:rPr lang="en-GB" sz="1800" b="1"/>
              <a:t>logistically challenging</a:t>
            </a:r>
            <a:r>
              <a:rPr lang="en-GB" sz="1800"/>
              <a:t> and can increase </a:t>
            </a:r>
            <a:r>
              <a:rPr lang="en-GB" sz="1800" b="1"/>
              <a:t>education inequality</a:t>
            </a:r>
            <a:r>
              <a:rPr lang="en-GB" sz="1800"/>
              <a:t> if not intentionally addressed.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Important considerations: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Internet Access and Printed Packets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Device Access &amp; Fairness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Structuring of the content and meeting students’ needs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19"/>
          <p:cNvCxnSpPr>
            <a:stCxn id="121" idx="2"/>
          </p:cNvCxnSpPr>
          <p:nvPr/>
        </p:nvCxnSpPr>
        <p:spPr>
          <a:xfrm>
            <a:off x="4452100" y="2647800"/>
            <a:ext cx="0" cy="242400"/>
          </a:xfrm>
          <a:prstGeom prst="straightConnector1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2" name="Google Shape;122;p19"/>
          <p:cNvSpPr/>
          <p:nvPr/>
        </p:nvSpPr>
        <p:spPr>
          <a:xfrm>
            <a:off x="372700" y="1340025"/>
            <a:ext cx="2160200" cy="29372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/>
          <p:nvPr/>
        </p:nvSpPr>
        <p:spPr>
          <a:xfrm>
            <a:off x="379625" y="122575"/>
            <a:ext cx="71258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         Hoboken Public Schools (NJ)</a:t>
            </a:r>
            <a:endParaRPr sz="3000" b="1">
              <a:solidFill>
                <a:srgbClr val="434343"/>
              </a:solidFill>
            </a:endParaRPr>
          </a:p>
        </p:txBody>
      </p:sp>
      <p:cxnSp>
        <p:nvCxnSpPr>
          <p:cNvPr id="124" name="Google Shape;124;p19"/>
          <p:cNvCxnSpPr/>
          <p:nvPr/>
        </p:nvCxnSpPr>
        <p:spPr>
          <a:xfrm>
            <a:off x="2532900" y="1981275"/>
            <a:ext cx="839100" cy="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5" name="Google Shape;125;p19"/>
          <p:cNvSpPr txBox="1"/>
          <p:nvPr/>
        </p:nvSpPr>
        <p:spPr>
          <a:xfrm>
            <a:off x="450625" y="3123400"/>
            <a:ext cx="2004600" cy="1050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Wifi?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Laptop or Desktop?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Cable television?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51" y="1578850"/>
            <a:ext cx="1667901" cy="16679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19"/>
          <p:cNvCxnSpPr/>
          <p:nvPr/>
        </p:nvCxnSpPr>
        <p:spPr>
          <a:xfrm>
            <a:off x="2532900" y="3648400"/>
            <a:ext cx="839100" cy="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8" name="Google Shape;128;p19"/>
          <p:cNvSpPr/>
          <p:nvPr/>
        </p:nvSpPr>
        <p:spPr>
          <a:xfrm>
            <a:off x="3372000" y="1340025"/>
            <a:ext cx="2160200" cy="1388100"/>
          </a:xfrm>
          <a:prstGeom prst="flowChartProcess">
            <a:avLst/>
          </a:prstGeom>
          <a:solidFill>
            <a:srgbClr val="FFFFFF"/>
          </a:solidFill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3372000" y="2893250"/>
            <a:ext cx="2160200" cy="1388100"/>
          </a:xfrm>
          <a:prstGeom prst="flowChartProcess">
            <a:avLst/>
          </a:prstGeom>
          <a:solidFill>
            <a:srgbClr val="FFFFFF"/>
          </a:solidFill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9"/>
          <p:cNvSpPr txBox="1"/>
          <p:nvPr/>
        </p:nvSpPr>
        <p:spPr>
          <a:xfrm>
            <a:off x="3449800" y="2244900"/>
            <a:ext cx="2004600" cy="4029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Immediate Needs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130" name="Google Shape;130;p19"/>
          <p:cNvSpPr txBox="1"/>
          <p:nvPr/>
        </p:nvSpPr>
        <p:spPr>
          <a:xfrm>
            <a:off x="3449800" y="3770500"/>
            <a:ext cx="2004600" cy="4029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Addressing Gaps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6000" y="1474250"/>
            <a:ext cx="839101" cy="83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5100" y="1354725"/>
            <a:ext cx="1100726" cy="1100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9249" y="3011301"/>
            <a:ext cx="835850" cy="8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2025" y="2998850"/>
            <a:ext cx="839101" cy="839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" name="Google Shape;135;p19"/>
          <p:cNvCxnSpPr>
            <a:endCxn id="136" idx="1"/>
          </p:cNvCxnSpPr>
          <p:nvPr/>
        </p:nvCxnSpPr>
        <p:spPr>
          <a:xfrm>
            <a:off x="4445600" y="2808625"/>
            <a:ext cx="1925700" cy="0"/>
          </a:xfrm>
          <a:prstGeom prst="straightConnector1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Google Shape;137;p19"/>
          <p:cNvSpPr/>
          <p:nvPr/>
        </p:nvSpPr>
        <p:spPr>
          <a:xfrm>
            <a:off x="6371300" y="1340025"/>
            <a:ext cx="2160200" cy="29372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9"/>
          <p:cNvSpPr txBox="1"/>
          <p:nvPr/>
        </p:nvSpPr>
        <p:spPr>
          <a:xfrm>
            <a:off x="6449225" y="3123400"/>
            <a:ext cx="2004600" cy="1050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</a:rPr>
              <a:t>Digital Instruction and Communication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7449" y="1398049"/>
            <a:ext cx="1667900" cy="166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6822" y="203550"/>
            <a:ext cx="784750" cy="7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/>
          <p:nvPr/>
        </p:nvSpPr>
        <p:spPr>
          <a:xfrm>
            <a:off x="379550" y="1263825"/>
            <a:ext cx="3846900" cy="19491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379625" y="122575"/>
            <a:ext cx="3572750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434343"/>
                </a:solidFill>
              </a:rPr>
              <a:t>Logistics &amp; Equity</a:t>
            </a:r>
            <a:endParaRPr sz="3000" b="1">
              <a:solidFill>
                <a:srgbClr val="434343"/>
              </a:solidFill>
            </a:endParaRPr>
          </a:p>
        </p:txBody>
      </p:sp>
      <p:sp>
        <p:nvSpPr>
          <p:cNvPr id="147" name="Google Shape;147;p20"/>
          <p:cNvSpPr/>
          <p:nvPr/>
        </p:nvSpPr>
        <p:spPr>
          <a:xfrm>
            <a:off x="379625" y="3407450"/>
            <a:ext cx="8188375" cy="946725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0"/>
          <p:cNvSpPr txBox="1"/>
          <p:nvPr/>
        </p:nvSpPr>
        <p:spPr>
          <a:xfrm>
            <a:off x="379550" y="1263825"/>
            <a:ext cx="3846900" cy="16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434343"/>
                </a:solidFill>
              </a:rPr>
              <a:t>Rostering &amp; Single Sign On</a:t>
            </a:r>
            <a:endParaRPr sz="2000" b="1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Google Classroom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Clever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Canvas 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and more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49" name="Google Shape;149;p20"/>
          <p:cNvSpPr/>
          <p:nvPr/>
        </p:nvSpPr>
        <p:spPr>
          <a:xfrm>
            <a:off x="4572000" y="1263825"/>
            <a:ext cx="3996000" cy="1949100"/>
          </a:xfrm>
          <a:prstGeom prst="flowChartProcess">
            <a:avLst/>
          </a:prstGeom>
          <a:solidFill>
            <a:srgbClr val="FFFFFF"/>
          </a:solidFill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434343"/>
                </a:solidFill>
              </a:rPr>
              <a:t>Additional Free Resources</a:t>
            </a:r>
            <a:endParaRPr sz="2000" b="1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Zoom &amp; Clever Package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Google Hangouts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Youtube, Twitter, Facebook</a:t>
            </a:r>
            <a:endParaRPr sz="2000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Local Internet Companies</a:t>
            </a:r>
            <a:endParaRPr sz="2000">
              <a:solidFill>
                <a:srgbClr val="434343"/>
              </a:solidFill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445825" y="3513325"/>
            <a:ext cx="7485900" cy="8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434343"/>
                </a:solidFill>
              </a:rPr>
              <a:t>Ready-to-use materials paper &amp; digital</a:t>
            </a:r>
            <a:endParaRPr sz="2000" b="1">
              <a:solidFill>
                <a:srgbClr val="434343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Char char="●"/>
            </a:pPr>
            <a:r>
              <a:rPr lang="en-GB" sz="2000">
                <a:solidFill>
                  <a:srgbClr val="434343"/>
                </a:solidFill>
              </a:rPr>
              <a:t>Achieve the Core &amp; Edcite</a:t>
            </a:r>
            <a:endParaRPr sz="2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25" y="270700"/>
            <a:ext cx="8368299" cy="40719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22"/>
          <p:cNvGrpSpPr/>
          <p:nvPr/>
        </p:nvGrpSpPr>
        <p:grpSpPr>
          <a:xfrm>
            <a:off x="324850" y="330300"/>
            <a:ext cx="4951013" cy="3938001"/>
            <a:chOff x="-505334" y="-9537"/>
            <a:chExt cx="13202700" cy="10501336"/>
          </a:xfrm>
        </p:grpSpPr>
        <p:sp>
          <p:nvSpPr>
            <p:cNvPr id="161" name="Google Shape;161;p22"/>
            <p:cNvSpPr txBox="1"/>
            <p:nvPr/>
          </p:nvSpPr>
          <p:spPr>
            <a:xfrm>
              <a:off x="-505334" y="-9537"/>
              <a:ext cx="13202700" cy="346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Mini-Assessments</a:t>
              </a:r>
              <a:endParaRPr sz="700"/>
            </a:p>
          </p:txBody>
        </p:sp>
        <p:sp>
          <p:nvSpPr>
            <p:cNvPr id="162" name="Google Shape;162;p22"/>
            <p:cNvSpPr txBox="1"/>
            <p:nvPr/>
          </p:nvSpPr>
          <p:spPr>
            <a:xfrm>
              <a:off x="0" y="4374118"/>
              <a:ext cx="12007200" cy="62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WHAT ARE THEY?</a:t>
              </a:r>
              <a:endParaRPr sz="700"/>
            </a:p>
          </p:txBody>
        </p:sp>
        <p:sp>
          <p:nvSpPr>
            <p:cNvPr id="163" name="Google Shape;163;p22"/>
            <p:cNvSpPr txBox="1"/>
            <p:nvPr/>
          </p:nvSpPr>
          <p:spPr>
            <a:xfrm>
              <a:off x="0" y="5723599"/>
              <a:ext cx="12004200" cy="47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215900" marR="0" lvl="1" indent="-10795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80+ formative assessments for Math and ELA /Literacy (including language and grammar conventions)</a:t>
              </a:r>
              <a:endParaRPr sz="700"/>
            </a:p>
            <a:p>
              <a:pPr marL="215900" marR="0" lvl="1" indent="-10795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Grade-specific and standards-aligned</a:t>
              </a:r>
              <a:endParaRPr sz="700"/>
            </a:p>
            <a:p>
              <a:pPr marL="215900" marR="0" lvl="1" indent="-10795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Designed to be completed in one class period</a:t>
              </a:r>
              <a:endParaRPr sz="700"/>
            </a:p>
            <a:p>
              <a:pPr marL="215900" marR="0" lvl="1" indent="-10795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Char char="•"/>
              </a:pPr>
              <a:r>
                <a:rPr lang="en-GB" sz="1300" b="0" i="0" u="none" strike="noStrike" cap="non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Reflect the Shifts for college- and career-ready instruction</a:t>
              </a:r>
              <a:endParaRPr sz="700"/>
            </a:p>
          </p:txBody>
        </p:sp>
      </p:grpSp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l="38763" r="16996"/>
          <a:stretch/>
        </p:blipFill>
        <p:spPr>
          <a:xfrm>
            <a:off x="5298669" y="-163959"/>
            <a:ext cx="3413108" cy="511128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/>
          <p:nvPr/>
        </p:nvSpPr>
        <p:spPr>
          <a:xfrm>
            <a:off x="514350" y="4865855"/>
            <a:ext cx="4784100" cy="1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F3F4F0"/>
                </a:solidFill>
                <a:latin typeface="Arvo"/>
                <a:ea typeface="Arvo"/>
                <a:cs typeface="Arvo"/>
                <a:sym typeface="Arvo"/>
              </a:rPr>
              <a:t>Junior Gardening Class 2020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1268</Words>
  <Application>Microsoft Office PowerPoint</Application>
  <PresentationFormat>On-screen Show (16:9)</PresentationFormat>
  <Paragraphs>187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Calibri</vt:lpstr>
      <vt:lpstr>Montserrat</vt:lpstr>
      <vt:lpstr>Allerta</vt:lpstr>
      <vt:lpstr>Arial</vt:lpstr>
      <vt:lpstr>Arvo</vt:lpstr>
      <vt:lpstr>Lucida Sans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Rivero</dc:creator>
  <cp:lastModifiedBy>Claire Rivero</cp:lastModifiedBy>
  <cp:revision>2</cp:revision>
  <dcterms:modified xsi:type="dcterms:W3CDTF">2020-03-19T20:02:17Z</dcterms:modified>
</cp:coreProperties>
</file>