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5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x="9144000" cy="6858000" type="screen4x3"/>
  <p:notesSz cx="6858000" cy="9144000"/>
  <p:embeddedFontLst>
    <p:embeddedFont>
      <p:font typeface="Allerta" panose="020B0604020202020204" charset="0"/>
      <p:regular r:id="rId54"/>
    </p:embeddedFont>
    <p:embeddedFont>
      <p:font typeface="Calibri" panose="020F0502020204030204" pitchFamily="34" charset="0"/>
      <p:regular r:id="rId55"/>
      <p:bold r:id="rId56"/>
      <p:italic r:id="rId57"/>
      <p:boldItalic r:id="rId58"/>
    </p:embeddedFont>
    <p:embeddedFont>
      <p:font typeface="Georgia" panose="02040502050405020303" pitchFamily="18" charset="0"/>
      <p:regular r:id="rId59"/>
      <p:bold r:id="rId60"/>
      <p:italic r:id="rId61"/>
      <p:boldItalic r:id="rId62"/>
    </p:embeddedFont>
    <p:embeddedFont>
      <p:font typeface="Lucida Sans" panose="020B0602030504020204" pitchFamily="34" charset="0"/>
      <p:regular r:id="rId63"/>
      <p:bold r:id="rId64"/>
      <p:italic r:id="rId65"/>
      <p:boldItalic r:id="rId66"/>
    </p:embeddedFont>
    <p:embeddedFont>
      <p:font typeface="Roboto"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scale Joseph"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27B879-F7C7-43C2-9219-D0C1938ED3C2}">
  <a:tblStyle styleId="{7127B879-F7C7-43C2-9219-D0C1938ED3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5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 Id="rId7" Type="http://schemas.openxmlformats.org/officeDocument/2006/relationships/slide" Target="slides/slide1.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86" name="Google Shape;986;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731ca64a70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731ca64a70_1_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I look so big! </a:t>
            </a:r>
            <a:endParaRPr sz="1200" b="0" i="0" u="none" strike="noStrike" cap="none">
              <a:solidFill>
                <a:schemeClr val="dk1"/>
              </a:solidFill>
              <a:latin typeface="Lucida Sans"/>
              <a:ea typeface="Lucida Sans"/>
              <a:cs typeface="Lucida Sans"/>
              <a:sym typeface="Lucida Sans"/>
            </a:endParaRPr>
          </a:p>
        </p:txBody>
      </p:sp>
      <p:sp>
        <p:nvSpPr>
          <p:cNvPr id="1070" name="Google Shape;1070;g731ca64a70_1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77" name="Google Shape;1077;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82afd55475_0_3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g82afd55475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83" name="Google Shape;1083;g82afd55475_0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830c473072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g830c473072_0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Teaching reading in ways guided by research may not be new, however, to many of us, distance learning is new.  We’ve gone from having 6 hours a day with students to now far more limited interaction.  In the time and space we have, what do we prioritize?  In our opinion, reading should be at the top of the priority list.</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How do we develop a professional vision of what this looks and sounds like?  What tools do we, and our students, have access to? What might this look like across a variety of platforms? Many teachers are using platforms like zoom to connect with students in a synchronous environment.  Time on zoom is often limited, so how do we decide what to do in a synchronous environment such as zoom and what can be done on other platforms.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And there are many students that don’t have access to synchronous spaces, how do we create learning opportunities for them grounded in the same research and learning principles?  That’s what we set out to do.</a:t>
            </a:r>
            <a:endParaRPr sz="1200" b="0" i="0" u="none" strike="noStrike" cap="none">
              <a:solidFill>
                <a:schemeClr val="dk1"/>
              </a:solidFill>
              <a:latin typeface="Arial"/>
              <a:ea typeface="Arial"/>
              <a:cs typeface="Arial"/>
              <a:sym typeface="Arial"/>
            </a:endParaRPr>
          </a:p>
        </p:txBody>
      </p:sp>
      <p:sp>
        <p:nvSpPr>
          <p:cNvPr id="1090" name="Google Shape;1090;g830c473072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ef3190c67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g2ef3190c6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a:solidFill>
                  <a:srgbClr val="575757"/>
                </a:solidFill>
                <a:latin typeface="Lucida Sans"/>
                <a:ea typeface="Lucida Sans"/>
                <a:cs typeface="Lucida Sans"/>
                <a:sym typeface="Lucida Sans"/>
              </a:rPr>
              <a:t>We know there are children and families with limited access to texts and even more specific, limited access to texts they can read.  Schools and libraries are closed, for some children, this may be the only access they have.</a:t>
            </a:r>
            <a:endParaRPr>
              <a:solidFill>
                <a:srgbClr val="575757"/>
              </a:solidFill>
              <a:latin typeface="Lucida Sans"/>
              <a:ea typeface="Lucida Sans"/>
              <a:cs typeface="Lucida Sans"/>
              <a:sym typeface="Lucida Sans"/>
            </a:endParaRPr>
          </a:p>
          <a:p>
            <a:pPr marL="0" marR="0" lvl="0" indent="0" algn="l" rtl="0">
              <a:spcBef>
                <a:spcPts val="0"/>
              </a:spcBef>
              <a:spcAft>
                <a:spcPts val="0"/>
              </a:spcAft>
              <a:buNone/>
            </a:pPr>
            <a:endParaRPr>
              <a:solidFill>
                <a:srgbClr val="575757"/>
              </a:solidFill>
              <a:latin typeface="Lucida Sans"/>
              <a:ea typeface="Lucida Sans"/>
              <a:cs typeface="Lucida Sans"/>
              <a:sym typeface="Lucida Sans"/>
            </a:endParaRPr>
          </a:p>
          <a:p>
            <a:pPr marL="0" marR="0" lvl="0" indent="0" algn="l" rtl="0">
              <a:spcBef>
                <a:spcPts val="0"/>
              </a:spcBef>
              <a:spcAft>
                <a:spcPts val="0"/>
              </a:spcAft>
              <a:buNone/>
            </a:pPr>
            <a:r>
              <a:rPr lang="en-US">
                <a:solidFill>
                  <a:srgbClr val="575757"/>
                </a:solidFill>
                <a:latin typeface="Lucida Sans"/>
                <a:ea typeface="Lucida Sans"/>
                <a:cs typeface="Lucida Sans"/>
                <a:sym typeface="Lucida Sans"/>
              </a:rPr>
              <a:t>There’s also technology access, whether that’s access to devices or connectivity, our goal is to think about and provide opportunities across three distinct learning platforms to ensure all students have access.</a:t>
            </a:r>
            <a:endParaRPr>
              <a:solidFill>
                <a:srgbClr val="575757"/>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i="0" u="none" strike="noStrike" cap="none">
              <a:solidFill>
                <a:schemeClr val="dk1"/>
              </a:solidFill>
              <a:latin typeface="Lucida Sans"/>
              <a:ea typeface="Lucida Sans"/>
              <a:cs typeface="Lucida Sans"/>
              <a:sym typeface="Lucida Sans"/>
            </a:endParaRPr>
          </a:p>
        </p:txBody>
      </p:sp>
      <p:sp>
        <p:nvSpPr>
          <p:cNvPr id="1098" name="Google Shape;1098;g2ef3190c67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830c473072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g830c473072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We use instructructional routines in our classrooms, what does it look like to use or implement instructional routines in distance learning and what are the affordances?</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In a time where very little is routine or normal, how can we rely upon structures to relieve the stress on ourselves, students, and families while still ensuring students engage in the learning opportunities we know they need to become proficient readers?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We know students need to hear models of fluent reading, practice decoding, engage in repeated readings of text.  In the routine we developed, students engage in all of these experiences, working with texts that are at grade level, in ways that they will be to do independently or with a sibling or family member. Students will develop an awareness and automaticity of the routine. For families with multiple children, this routine also supports fluency development and can be used by children of all ages.</a:t>
            </a:r>
            <a:endParaRPr>
              <a:solidFill>
                <a:srgbClr val="FF0000"/>
              </a:solidFill>
              <a:latin typeface="Lucida Sans"/>
              <a:ea typeface="Lucida Sans"/>
              <a:cs typeface="Lucida Sans"/>
              <a:sym typeface="Lucida Sans"/>
            </a:endParaRPr>
          </a:p>
        </p:txBody>
      </p:sp>
      <p:sp>
        <p:nvSpPr>
          <p:cNvPr id="1106" name="Google Shape;1106;g830c473072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830c473072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a:solidFill>
                  <a:srgbClr val="595959"/>
                </a:solidFill>
                <a:latin typeface="Lucida Sans"/>
                <a:ea typeface="Lucida Sans"/>
                <a:cs typeface="Lucida Sans"/>
                <a:sym typeface="Lucida Sans"/>
              </a:rPr>
              <a:t>We know that things have changed quite a bit since distance learning, now that we’re in this new space, how often are students currently engaging in fluency work.</a:t>
            </a:r>
            <a:endParaRPr>
              <a:solidFill>
                <a:srgbClr val="595959"/>
              </a:solidFill>
              <a:latin typeface="Lucida Sans"/>
              <a:ea typeface="Lucida Sans"/>
              <a:cs typeface="Lucida Sans"/>
              <a:sym typeface="Lucida Sans"/>
            </a:endParaRPr>
          </a:p>
        </p:txBody>
      </p:sp>
      <p:sp>
        <p:nvSpPr>
          <p:cNvPr id="1114" name="Google Shape;1114;g830c473072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30c473072_0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g830c47307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120" name="Google Shape;1120;g830c473072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830c473072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830c473072_0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Here’s an overview of the 5-day instructional routine.  Take a minute and read through each day.</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You’ll notice the routine begins with modeled and choral reading, providing students with a model of fluent reading. Throughout the week students will engage in repeated readings of the text and attend to their word recognition, expression, and automaticity.</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On day 1, the teacher will model reading with fluency and students will be participating in a choral read. There’s also a comprehension element.  It’s important for students to always know that comprehension is the main goal of reading.  On day 2, the teacher and students will engage in echo reading. On day 3, students will be reading aloud and receiving peer feedback through partner or buddy reading. On day 4, students will continue to practice with repeated readings of the passage and then complete a self evaluation. On day 5, students will be performing the passage, which can offer teachers assessment information to guide further instruction.</a:t>
            </a:r>
            <a:endParaRPr>
              <a:solidFill>
                <a:srgbClr val="595959"/>
              </a:solidFill>
              <a:latin typeface="Lucida Sans"/>
              <a:ea typeface="Lucida Sans"/>
              <a:cs typeface="Lucida Sans"/>
              <a:sym typeface="Lucida Sans"/>
            </a:endParaRPr>
          </a:p>
          <a:p>
            <a:pPr marL="0" lvl="0" indent="45720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We’re going to share the ideas using open educational resources including the Student Achievement Fluency Packet.  This routine can also be used with your adopted instructional materials.</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a:latin typeface="Avenir"/>
              <a:ea typeface="Avenir"/>
              <a:cs typeface="Avenir"/>
              <a:sym typeface="Avenir"/>
            </a:endParaRPr>
          </a:p>
        </p:txBody>
      </p:sp>
      <p:sp>
        <p:nvSpPr>
          <p:cNvPr id="1126" name="Google Shape;1126;g830c473072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830c8cb745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g830c8cb745_1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There are three different platforms that are currently being used in distance learning: synchronous, asynchronous, and limited or no technology. Synchronous platforms involve interacting with students in real-time through Zoom, Google Hangout, or another video conferencing platform. Asynchronous platforms are ones where teachers can post assignments/lessons for students to access at a later time, such as Google Classroom, Seesaw, or other educational technology platforms likes those.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Limited or no technology refers to environments with no access to technological devices, such as Chromebooks, as well as environments with no access to WiFi. This platform includes distributing paper and pencil packets and/or having access to students over the phone through voice call or voicemail systems. According to research from the Pew Research Center, in February of 2019, 96% of U.S. adults owned a cell phone. This statistic includes mobile phones that are not considered smartphones. In our work, we’ve taken cell phone use into consideration and included ways to engage via cellphone as well as options for those without cellphone access.</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None/>
            </a:pPr>
            <a:r>
              <a:rPr lang="en-US">
                <a:solidFill>
                  <a:srgbClr val="595959"/>
                </a:solidFill>
                <a:latin typeface="Lucida Sans"/>
                <a:ea typeface="Lucida Sans"/>
                <a:cs typeface="Lucida Sans"/>
                <a:sym typeface="Lucida Sans"/>
              </a:rPr>
              <a:t>In many cases teachers are incorporating more than one of these platforms into their distance learning curriculum. For example, some teachers may push out assignments through Google Classroom and also have weekly Zoom sessions with students.</a:t>
            </a:r>
            <a:endParaRPr>
              <a:latin typeface="Avenir"/>
              <a:ea typeface="Avenir"/>
              <a:cs typeface="Avenir"/>
              <a:sym typeface="Avenir"/>
            </a:endParaRPr>
          </a:p>
        </p:txBody>
      </p:sp>
      <p:sp>
        <p:nvSpPr>
          <p:cNvPr id="1133" name="Google Shape;1133;g830c8cb745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82afd55475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82afd55475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998" name="Google Shape;998;g82afd55475_0_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830c8cb745_1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g830c8cb745_1_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We’re going to look at day 1 across the three platforms to get a sense of the student experiences and consistency in outcomes across those three platforms.</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Notice within each platform, the students start by having the passage model read and then choral reading with the teacher.  This might be in a synchronous experience, like this webinar, where I read the passage to you and then we read it together chorally.  In an asynchronous setting I might pre-record myself reading the story, you listen to the story in its entirety, then play the recording again, this time chorally reading.  </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We’ve thought about the limited or no-technology platform in a few different ways.  As we mentioned earlier, many students have access to phones and we’ve found a way to push this out through phones using Desmos.  We’ll share that a bit later.  This could also look like a phone call from the teacher, pre-recorded outgoing message on the teacher’s classroom phone extension, or parent or older sibling modeling the reading.</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Following the modeled and choral reading, students independently engage in repeated readings. This happens daily.  Students read the text aloud and on day 1 answer some comprehension questions.  This first day is the most robust.</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What we hope you notice is that the student experience, while it looks different across the settings, all lead to the same outcomes.</a:t>
            </a:r>
            <a:endParaRPr>
              <a:solidFill>
                <a:srgbClr val="595959"/>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i="0" u="none" strike="noStrike" cap="none">
              <a:solidFill>
                <a:srgbClr val="595959"/>
              </a:solidFill>
              <a:latin typeface="Lucida Sans"/>
              <a:ea typeface="Lucida Sans"/>
              <a:cs typeface="Lucida Sans"/>
              <a:sym typeface="Lucida Sans"/>
            </a:endParaRPr>
          </a:p>
        </p:txBody>
      </p:sp>
      <p:sp>
        <p:nvSpPr>
          <p:cNvPr id="1140" name="Google Shape;1140;g830c8cb745_1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830c8cb745_1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g830c8cb745_1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Lucida Sans"/>
                <a:ea typeface="Lucida Sans"/>
                <a:cs typeface="Lucida Sans"/>
                <a:sym typeface="Lucida Sans"/>
              </a:rPr>
              <a:t>Now let’s talk about each element and why its part of the routine.  We start with modeled and choral reading for students to hear what fluent reading sounds like and have an opportunity to practice alongside a fluent reader.  We also know that choral reading helps both proficient and struggling readers.</a:t>
            </a:r>
            <a:endParaRPr>
              <a:solidFill>
                <a:srgbClr val="595959"/>
              </a:solidFill>
              <a:latin typeface="Lucida Sans"/>
              <a:ea typeface="Lucida Sans"/>
              <a:cs typeface="Lucida Sans"/>
              <a:sym typeface="Lucida Sans"/>
            </a:endParaRPr>
          </a:p>
          <a:p>
            <a:pPr marL="0" lvl="0" indent="0" algn="l" rtl="0">
              <a:spcBef>
                <a:spcPts val="0"/>
              </a:spcBef>
              <a:spcAft>
                <a:spcPts val="0"/>
              </a:spcAft>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a:solidFill>
                  <a:srgbClr val="595959"/>
                </a:solidFill>
                <a:latin typeface="Lucida Sans"/>
                <a:ea typeface="Lucida Sans"/>
                <a:cs typeface="Lucida Sans"/>
                <a:sym typeface="Lucida Sans"/>
              </a:rPr>
              <a:t>We’ll talk briefly about each element and at the end of the webinar we’ll share a list of resources.  One of those resources includes a description of each component and the research that supports it.  If some of these routines are new to you, this might be of interest.</a:t>
            </a:r>
            <a:endParaRPr>
              <a:solidFill>
                <a:srgbClr val="595959"/>
              </a:solidFill>
              <a:latin typeface="Lucida Sans"/>
              <a:ea typeface="Lucida Sans"/>
              <a:cs typeface="Lucida Sans"/>
              <a:sym typeface="Lucida Sans"/>
            </a:endParaRPr>
          </a:p>
          <a:p>
            <a:pPr marL="0" lvl="0" indent="0" algn="l" rtl="0">
              <a:spcBef>
                <a:spcPts val="0"/>
              </a:spcBef>
              <a:spcAft>
                <a:spcPts val="0"/>
              </a:spcAft>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a:solidFill>
                  <a:srgbClr val="595959"/>
                </a:solidFill>
                <a:latin typeface="Lucida Sans"/>
                <a:ea typeface="Lucida Sans"/>
                <a:cs typeface="Lucida Sans"/>
                <a:sym typeface="Lucida Sans"/>
              </a:rPr>
              <a:t>STOP HERE:  Pascale will move to video.</a:t>
            </a:r>
            <a:endParaRPr>
              <a:solidFill>
                <a:srgbClr val="595959"/>
              </a:solidFill>
              <a:latin typeface="Lucida Sans"/>
              <a:ea typeface="Lucida Sans"/>
              <a:cs typeface="Lucida Sans"/>
              <a:sym typeface="Lucida Sans"/>
            </a:endParaRPr>
          </a:p>
          <a:p>
            <a:pPr marL="0" lvl="0" indent="0" algn="l" rtl="0">
              <a:spcBef>
                <a:spcPts val="0"/>
              </a:spcBef>
              <a:spcAft>
                <a:spcPts val="0"/>
              </a:spcAft>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VIDEO INTRO:</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666666"/>
                </a:solidFill>
                <a:latin typeface="Lucida Sans"/>
                <a:ea typeface="Lucida Sans"/>
                <a:cs typeface="Lucida Sans"/>
                <a:sym typeface="Lucida Sans"/>
              </a:rPr>
              <a:t>Earlier today we mentioned students with limited technology - those with smartphone access, here we’ll show you what the same experience looks like within Desmos, a platform that students can experience through a smartphone and other technology devices such as chromebooks or laptops.</a:t>
            </a:r>
            <a:endParaRPr sz="1100"/>
          </a:p>
          <a:p>
            <a:pPr marL="0" lvl="0" indent="76200" algn="l" rtl="0">
              <a:spcBef>
                <a:spcPts val="0"/>
              </a:spcBef>
              <a:spcAft>
                <a:spcPts val="0"/>
              </a:spcAft>
              <a:buClr>
                <a:schemeClr val="dk1"/>
              </a:buClr>
              <a:buSzPts val="1200"/>
              <a:buFont typeface="Calibri"/>
              <a:buNone/>
            </a:pPr>
            <a:endParaRPr sz="1100"/>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Here’s an example of what choral reading might look and sound like in an asynchronous setting.  To frame the video before we show it, we’ll hear the teacher first pre-teach vocabulary before modeled reading and then explain how to participate in choral reading.  This will be important at the beginning, but after a few weeks, the students will be familiar with how to participate.  You’ll also notice the text students will work with followed up with a few comprehension questions.  </a:t>
            </a:r>
            <a:r>
              <a:rPr lang="en-US">
                <a:solidFill>
                  <a:srgbClr val="666666"/>
                </a:solidFill>
                <a:latin typeface="Lucida Sans"/>
                <a:ea typeface="Lucida Sans"/>
                <a:cs typeface="Lucida Sans"/>
                <a:sym typeface="Lucida Sans"/>
              </a:rPr>
              <a:t> </a:t>
            </a:r>
            <a:endParaRPr>
              <a:solidFill>
                <a:srgbClr val="595959"/>
              </a:solidFill>
              <a:latin typeface="Lucida Sans"/>
              <a:ea typeface="Lucida Sans"/>
              <a:cs typeface="Lucida Sans"/>
              <a:sym typeface="Lucida Sans"/>
            </a:endParaRPr>
          </a:p>
          <a:p>
            <a:pPr marL="0" lvl="0" indent="45720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rial"/>
              <a:ea typeface="Arial"/>
              <a:cs typeface="Arial"/>
              <a:sym typeface="Arial"/>
            </a:endParaRPr>
          </a:p>
        </p:txBody>
      </p:sp>
      <p:sp>
        <p:nvSpPr>
          <p:cNvPr id="1147" name="Google Shape;1147;g830c8cb745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830c8cb745_1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830c8cb745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666666"/>
                </a:solidFill>
                <a:latin typeface="Lucida Sans"/>
                <a:ea typeface="Lucida Sans"/>
                <a:cs typeface="Lucida Sans"/>
                <a:sym typeface="Lucida Sans"/>
              </a:rPr>
              <a:t>Earlier today we mentioned students with limited technology - those with smartphone access, here we’ll show you what the same experience looks like within Desmos, a platform that students can experience through a smartphone and other technology devices such as chromebooks or laptops.</a:t>
            </a:r>
            <a:endParaRPr sz="1100"/>
          </a:p>
          <a:p>
            <a:pPr marL="0" marR="0" lvl="0" indent="76200" algn="l" rtl="0">
              <a:spcBef>
                <a:spcPts val="0"/>
              </a:spcBef>
              <a:spcAft>
                <a:spcPts val="0"/>
              </a:spcAft>
              <a:buClr>
                <a:schemeClr val="dk1"/>
              </a:buClr>
              <a:buSzPts val="1200"/>
              <a:buFont typeface="Calibri"/>
              <a:buNone/>
            </a:pPr>
            <a:endParaRPr sz="1100"/>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Here’s an example of what choral reading might look and sound like in an asynchronous setting.  To frame the video before we show it, we’ll hear the teacher first pre-teach vocabulary before modeled reading and then explain how to participate in choral reading.  This will be important at the beginning, but after a few weeks, the students will be familiar with how to participate.  You’ll also notice the text students will work with followed up with a few comprehension questions.  </a:t>
            </a:r>
            <a:r>
              <a:rPr lang="en-US">
                <a:solidFill>
                  <a:srgbClr val="666666"/>
                </a:solidFill>
                <a:latin typeface="Lucida Sans"/>
                <a:ea typeface="Lucida Sans"/>
                <a:cs typeface="Lucida Sans"/>
                <a:sym typeface="Lucida Sans"/>
              </a:rPr>
              <a:t> </a:t>
            </a:r>
            <a:endParaRPr>
              <a:latin typeface="Arial"/>
              <a:ea typeface="Arial"/>
              <a:cs typeface="Arial"/>
              <a:sym typeface="Arial"/>
            </a:endParaRPr>
          </a:p>
          <a:p>
            <a:pPr marL="0" marR="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155" name="Google Shape;1155;g830c8cb745_1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830c8cb745_1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1" name="Google Shape;1161;g830c8cb745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Day 2 includes echo reading with a more fluent reader (the teacher, parent, or sibling) along with students independently engaging in repeated reading. </a:t>
            </a: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62" name="Google Shape;1162;g830c8cb745_1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830c8cb745_1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830c8cb745_1_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Echo reading is when students echo the teacher. To start echo reading, the teacher will first read the whole passage with students following. After that, the teacher will, “read a section of the text and stop so the children get a turn at reading the same section” (4). Echo reading is especially beneficial and supportive of “new or insecure readers” because “it takes the passage you’re reading for fluency practice and chunks, or segments it” (4).</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STOP HERE:  Pascale will move to video.</a:t>
            </a: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VIDEO INTRO:</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Here’s an example of what echo reading might look and sound like in an asynchronous setting.  To frame the video before we show it, we’ll hear the teacher first explaining what echo reading is and how to participate.  Similar to choral reading, this will be important at the beginning of implementing a process like this, but after a few weeks, students will be familiar with how to participate.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We know there are a wide variety of asynchronous platforms being used. We are showing just one way platform that could be used.</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p:txBody>
      </p:sp>
      <p:sp>
        <p:nvSpPr>
          <p:cNvPr id="1169" name="Google Shape;1169;g830c8cb745_1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830c8cb745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g830c8cb745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Here’s an example of what echo reading might look and sound like in an asynchronous setting.  To frame the video before we show it, we’ll hear the teacher first explaining what echo reading is and how to participate.  Similar to choral reading, this will be important at the beginning of implementing a process like this, but after a few weeks, students will be familiar with how to participate.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We know there are a wide variety of asynchronous platforms being used. We are showing just one way platform that could be used.</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177" name="Google Shape;1177;g830c8cb745_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830c8cb745_1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g830c8cb745_1_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On day three, students engage in peer reading.  Within peer reading, one student reads while the other follows along and then they switch roles.  This can happen in all of the platforms. It can happen live, students can listen to each others’ recorded readings, or read the passage to a family member.</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sz="1050">
              <a:solidFill>
                <a:srgbClr val="3C4043"/>
              </a:solidFill>
              <a:highlight>
                <a:srgbClr val="FFFFFF"/>
              </a:highlight>
              <a:latin typeface="Roboto"/>
              <a:ea typeface="Roboto"/>
              <a:cs typeface="Roboto"/>
              <a:sym typeface="Roboto"/>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84" name="Google Shape;1184;g830c8cb745_1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830c8cb745_1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g830c8cb745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Notice the option to get feedback here.  The feedback could be from the teacher, peers, or family members.  This looks a bit different across the platforms.  In a synchronous setting, students may read aloud and the teacher can listen in on particular students (for example: using the mute feature) or students can read to peers in breakout rooms.  In an asynchronous setting, students can record themselves reading and listen to recordings of peers.  Without technology, students can read the passage to a family member or stuffed animal.  Again, all students are practicing reading aloud with an option of getting feedback.</a:t>
            </a: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u="sng">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u="sng">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p:txBody>
      </p:sp>
      <p:sp>
        <p:nvSpPr>
          <p:cNvPr id="1191" name="Google Shape;1191;g830c8cb745_1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2afd55475_0_5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g82afd55475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99" name="Google Shape;1199;g82afd55475_0_5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830c8cb745_1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g830c8cb745_1_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KATIE STARTS HERE</a:t>
            </a: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On day 4, students again do repeated reading aloud and, on this day, they complete a self-evaluation.  </a:t>
            </a: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As you consider what repeated reading and self evaluation or reflection might look like and sound like, this might be a place to think about pedagogy and learning platforms.  Do you want additional time to listen to particular students read, then maybe a synchronous setting makes sense.  Is your synchronous time with students at a premium? Would you get the same outcomes from an asynchronous experience?  </a:t>
            </a: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These are things to consider.</a:t>
            </a:r>
            <a:endParaRPr>
              <a:solidFill>
                <a:srgbClr val="595959"/>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06" name="Google Shape;1206;g830c8cb745_1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07" name="Google Shape;1007;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830c8cb745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g830c8cb74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Repeated reading involves reading the same text multiple times across several days, allowing students additional practice opportunities.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Thinking about the self evaluation component, students might reflect on how their reading has improved over the week, words that they’ve now learned, or how they’re attending to punctuation as they read.  This gives students an opportunity to think about the progress they’re making and build on their awareness of themselves as readers.  </a:t>
            </a:r>
            <a:endParaRPr sz="1200" b="0" i="0" u="none" strike="noStrike" cap="none">
              <a:solidFill>
                <a:schemeClr val="dk1"/>
              </a:solidFill>
              <a:latin typeface="Arial"/>
              <a:ea typeface="Arial"/>
              <a:cs typeface="Arial"/>
              <a:sym typeface="Arial"/>
            </a:endParaRPr>
          </a:p>
        </p:txBody>
      </p:sp>
      <p:sp>
        <p:nvSpPr>
          <p:cNvPr id="1213" name="Google Shape;1213;g830c8cb74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830c8cb745_1_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g830c8cb745_1_10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The final day includes students reading aloud to an audience.  That audience could be the teacher, peers in a breakout room, peers that listen to a digital recording, or a family member.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u="sng">
              <a:solidFill>
                <a:srgbClr val="595959"/>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u="sng">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21" name="Google Shape;1221;g830c8cb745_1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830c8cb745_1_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g830c8cb745_1_1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Performing the passage for others creates another opportunity for additional feedback, commendation, and teacher assessment.  </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We’ve developed a parent resource to go with the model and that resource includes specific day to day guidelines for students and parents or family members.  The resource will be shared in english and spanish.</a:t>
            </a:r>
            <a:endParaRPr>
              <a:solidFill>
                <a:srgbClr val="595959"/>
              </a:solidFill>
              <a:latin typeface="Lucida Sans"/>
              <a:ea typeface="Lucida Sans"/>
              <a:cs typeface="Lucida Sans"/>
              <a:sym typeface="Lucida Sans"/>
            </a:endParaRPr>
          </a:p>
        </p:txBody>
      </p:sp>
      <p:sp>
        <p:nvSpPr>
          <p:cNvPr id="1228" name="Google Shape;1228;g830c8cb745_1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830c8cb745_1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g830c8cb745_1_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595959"/>
                </a:solidFill>
                <a:latin typeface="Lucida Sans"/>
                <a:ea typeface="Lucida Sans"/>
                <a:cs typeface="Lucida Sans"/>
                <a:sym typeface="Lucida Sans"/>
              </a:rPr>
              <a:t>We wanted to keep the routine and communication as simple as possible. The focus is on what students are doing and how families might engage.  We also see this as being part of the parent engagement opportunities teachers and schools are facilitating, such as parent zooms and digital back to school nights.</a:t>
            </a: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a:solidFill>
                <a:srgbClr val="595959"/>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36" name="Google Shape;1236;g830c8cb745_1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830c8cb745_2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g830c8cb745_2_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In addition to family engagement and a parent resource for students in a no tech environment and phone calls for limited tech environments, there is also the option to send reading practice lessons or activities to students using Desmos, as mentioned earlier. The Desmos activity can be texted to families who have access to a smartphone. Desmos does not require WiFi. However, it does use data, which is something to keep in mind. </a:t>
            </a: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The video of the training is provided at the end of the webinar with other “Resources”. The video explains how to create a reading practice lesson in Desmos for students in a tech-free remote environment, which is defined here as no access to computers or tablets and no access to WiFi.</a:t>
            </a:r>
            <a:endParaRPr i="0" u="none" strike="noStrike" cap="none">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245" name="Google Shape;1245;g830c8cb745_2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solidFill>
                <a:srgbClr val="595959"/>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a:solidFill>
                  <a:srgbClr val="595959"/>
                </a:solidFill>
                <a:latin typeface="Lucida Sans"/>
                <a:ea typeface="Lucida Sans"/>
                <a:cs typeface="Lucida Sans"/>
                <a:sym typeface="Lucida Sans"/>
              </a:rPr>
              <a:t>Using the blue Group Chat widget, please share what you see is one benefit this model offers to students.</a:t>
            </a:r>
            <a:endParaRPr>
              <a:solidFill>
                <a:srgbClr val="595959"/>
              </a:solidFill>
              <a:latin typeface="Lucida Sans"/>
              <a:ea typeface="Lucida Sans"/>
              <a:cs typeface="Lucida Sans"/>
              <a:sym typeface="Lucida Sans"/>
            </a:endParaRPr>
          </a:p>
        </p:txBody>
      </p:sp>
      <p:sp>
        <p:nvSpPr>
          <p:cNvPr id="1251" name="Google Shape;1251;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7" name="Google Shape;1257;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We’ll now hear perspectives of this instructional routine from a site administrator and first grade teacher. </a:t>
            </a:r>
            <a:endParaRPr i="0" u="none" strike="noStrike" cap="none">
              <a:solidFill>
                <a:srgbClr val="595959"/>
              </a:solidFill>
              <a:latin typeface="Lucida Sans"/>
              <a:ea typeface="Lucida Sans"/>
              <a:cs typeface="Lucida Sans"/>
              <a:sym typeface="Lucida Sans"/>
            </a:endParaRPr>
          </a:p>
        </p:txBody>
      </p:sp>
      <p:sp>
        <p:nvSpPr>
          <p:cNvPr id="1258" name="Google Shape;1258;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82c8cd782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g82c8cd78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First, we’ll hear from Dr. Duane Cox who is the site administrator for Rea Elementary in the Newport-Mesa Unified School District. </a:t>
            </a:r>
            <a:endParaRPr sz="1200" b="0" i="0" u="none" strike="noStrike" cap="none">
              <a:solidFill>
                <a:srgbClr val="595959"/>
              </a:solidFill>
              <a:latin typeface="Lucida Sans"/>
              <a:ea typeface="Lucida Sans"/>
              <a:cs typeface="Lucida Sans"/>
              <a:sym typeface="Lucida Sans"/>
            </a:endParaRPr>
          </a:p>
        </p:txBody>
      </p:sp>
      <p:sp>
        <p:nvSpPr>
          <p:cNvPr id="1264" name="Google Shape;1264;g82c8cd78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2ef3190c67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g2ef3190c67_0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Duane’s Notes:  What I see as the benefit to this. Excited about… looking forward to… From my perspective.</a:t>
            </a:r>
            <a:endParaRPr>
              <a:latin typeface="Arial"/>
              <a:ea typeface="Arial"/>
              <a:cs typeface="Arial"/>
              <a:sym typeface="Arial"/>
            </a:endParaRPr>
          </a:p>
          <a:p>
            <a:pPr marL="0" marR="0" lvl="0" indent="76200" algn="l" rtl="0">
              <a:spcBef>
                <a:spcPts val="0"/>
              </a:spcBef>
              <a:spcAft>
                <a:spcPts val="0"/>
              </a:spcAft>
              <a:buClr>
                <a:schemeClr val="dk1"/>
              </a:buClr>
              <a:buSzPts val="1200"/>
              <a:buFont typeface="Calibri"/>
              <a:buNone/>
            </a:pPr>
            <a:endParaRPr>
              <a:latin typeface="Arial"/>
              <a:ea typeface="Arial"/>
              <a:cs typeface="Arial"/>
              <a:sym typeface="Arial"/>
            </a:endParaRPr>
          </a:p>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Duane introduce Megan</a:t>
            </a:r>
            <a:endParaRPr>
              <a:latin typeface="Arial"/>
              <a:ea typeface="Arial"/>
              <a:cs typeface="Arial"/>
              <a:sym typeface="Arial"/>
            </a:endParaRPr>
          </a:p>
        </p:txBody>
      </p:sp>
      <p:sp>
        <p:nvSpPr>
          <p:cNvPr id="1271" name="Google Shape;1271;g2ef3190c67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830308575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g830308575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78" name="Google Shape;1278;g830308575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39</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6bdf9486c6_0_6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6bdf9486c6_0_6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013" name="Google Shape;1013;g6bdf9486c6_0_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830c8cb745_2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g830c8cb745_2_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solidFill>
                  <a:srgbClr val="595959"/>
                </a:solidFill>
                <a:latin typeface="Lucida Sans"/>
                <a:ea typeface="Lucida Sans"/>
                <a:cs typeface="Lucida Sans"/>
                <a:sym typeface="Lucida Sans"/>
              </a:rPr>
              <a:t>First grade team are all using the process, we’re each doing it a bit differently depending on our lifestyles and schedules.  All of our students are getting the same reading practice and it’s the same reading practice they would be getting in the classroom.  We’re delivering curriculum they would have had.</a:t>
            </a:r>
            <a:endParaRPr i="0" u="none" strike="noStrike" cap="none">
              <a:solidFill>
                <a:srgbClr val="595959"/>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i="0" u="none" strike="noStrike" cap="none">
              <a:solidFill>
                <a:srgbClr val="595959"/>
              </a:solidFill>
              <a:latin typeface="Lucida Sans"/>
              <a:ea typeface="Lucida Sans"/>
              <a:cs typeface="Lucida Sans"/>
              <a:sym typeface="Lucida Sans"/>
            </a:endParaRPr>
          </a:p>
        </p:txBody>
      </p:sp>
      <p:sp>
        <p:nvSpPr>
          <p:cNvPr id="1285" name="Google Shape;1285;g830c8cb745_2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1" name="Google Shape;1291;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292" name="Google Shape;1292;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7287f05e93_0_1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7287f05e93_0_1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latin typeface="Avenir"/>
                <a:ea typeface="Avenir"/>
                <a:cs typeface="Avenir"/>
                <a:sym typeface="Avenir"/>
              </a:rPr>
              <a:t>ask SAP….</a:t>
            </a:r>
            <a:endParaRPr>
              <a:latin typeface="Avenir"/>
              <a:ea typeface="Avenir"/>
              <a:cs typeface="Avenir"/>
              <a:sym typeface="Avenir"/>
            </a:endParaRPr>
          </a:p>
          <a:p>
            <a:pPr marL="914400" lvl="0" indent="0" algn="l" rtl="0">
              <a:lnSpc>
                <a:spcPct val="115000"/>
              </a:lnSpc>
              <a:spcBef>
                <a:spcPts val="0"/>
              </a:spcBef>
              <a:spcAft>
                <a:spcPts val="0"/>
              </a:spcAft>
              <a:buNone/>
            </a:pPr>
            <a:endParaRPr/>
          </a:p>
        </p:txBody>
      </p:sp>
      <p:sp>
        <p:nvSpPr>
          <p:cNvPr id="1298" name="Google Shape;1298;g7287f05e93_0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304" name="Google Shape;1304;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319" name="Google Shape;1319;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34" name="Google Shape;1334;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40" name="Google Shape;1340;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6bdf9486c6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g6bdf9486c6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22" name="Google Shape;1022;g6bdf9486c6_0_68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30" name="Google Shape;103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6bdf9488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6bdf9488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42" name="Google Shape;1042;g6bdf94888f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7" name="Google Shape;1057;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731ca64a70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g731ca64a7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64" name="Google Shape;1064;g731ca64a7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hyperlink" Target="http://drive.google.com/file/d/1TkQzRyLtfAwy_vaIXs5LB7N7eSd1BTP4/view"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Ux5HUjyJ4_PVJ2mYj-_DBi5oc6ITusHY/view"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8" Type="http://schemas.openxmlformats.org/officeDocument/2006/relationships/hyperlink" Target="https://achievethecore.org/category/411/ela-literacy-lessons?filter_cat=1153" TargetMode="External"/><Relationship Id="rId3" Type="http://schemas.openxmlformats.org/officeDocument/2006/relationships/hyperlink" Target="http://www.achievethecore.org/ca-signup" TargetMode="External"/><Relationship Id="rId7" Type="http://schemas.openxmlformats.org/officeDocument/2006/relationships/hyperlink" Target="https://help.seesaw.me/hc/en-us"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support.zoom.us/hc/en-us/articles/206618765-Zoom-Video-Tutorials?_ga=2.162074101.832801650.1586196395-1325106514.1581807555" TargetMode="External"/><Relationship Id="rId11" Type="http://schemas.openxmlformats.org/officeDocument/2006/relationships/hyperlink" Target="https://drive.google.com/file/d/1wOtksHclJJ7ovIXU3prJ8sh6ByjL450K/view?usp=sharing" TargetMode="External"/><Relationship Id="rId5" Type="http://schemas.openxmlformats.org/officeDocument/2006/relationships/hyperlink" Target="https://www.screencastify.com/courses" TargetMode="External"/><Relationship Id="rId10" Type="http://schemas.openxmlformats.org/officeDocument/2006/relationships/hyperlink" Target="https://docs.google.com/document/d/15u96Z4WeJTaFh4eTDFqSCIhQr96_-hL9xAeaueQ4NbM/edit?usp=sharing" TargetMode="External"/><Relationship Id="rId4" Type="http://schemas.openxmlformats.org/officeDocument/2006/relationships/hyperlink" Target="https://teachercenter.withgoogle.com/certification_level1" TargetMode="External"/><Relationship Id="rId9" Type="http://schemas.openxmlformats.org/officeDocument/2006/relationships/hyperlink" Target="https://teacher.desmos.com/collection/5e8ccd76d25ce777e5b7612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event.on24.com/wcc/r/2258898/4892BBD9D5CC0AA4607F8118466C2798" TargetMode="External"/><Relationship Id="rId2" Type="http://schemas.openxmlformats.org/officeDocument/2006/relationships/notesSlide" Target="../notesSlides/notesSlide4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jfann@studentsachieve.net"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delizo-osborne@studentsachieve.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9"/>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989" name="Google Shape;989;p139"/>
          <p:cNvGrpSpPr/>
          <p:nvPr/>
        </p:nvGrpSpPr>
        <p:grpSpPr>
          <a:xfrm>
            <a:off x="2791500" y="4149600"/>
            <a:ext cx="6047725" cy="2407800"/>
            <a:chOff x="2746950" y="4450200"/>
            <a:chExt cx="6047725" cy="2407800"/>
          </a:xfrm>
        </p:grpSpPr>
        <p:sp>
          <p:nvSpPr>
            <p:cNvPr id="990" name="Google Shape;990;p139"/>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9"/>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992" name="Google Shape;992;p139"/>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993" name="Google Shape;993;p139"/>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Reading Practice in a Time of Remote Learning</a:t>
            </a:r>
            <a:endParaRPr sz="2800" b="0" i="0" u="none" strike="noStrike" cap="none">
              <a:solidFill>
                <a:srgbClr val="50514F"/>
              </a:solidFill>
              <a:latin typeface="Lucida Sans"/>
              <a:ea typeface="Lucida Sans"/>
              <a:cs typeface="Lucida Sans"/>
              <a:sym typeface="Lucida Sans"/>
            </a:endParaRPr>
          </a:p>
        </p:txBody>
      </p:sp>
      <p:sp>
        <p:nvSpPr>
          <p:cNvPr id="994" name="Google Shape;994;p139"/>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April 15,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Google Shape;1072;p148"/>
          <p:cNvPicPr preferRelativeResize="0"/>
          <p:nvPr/>
        </p:nvPicPr>
        <p:blipFill rotWithShape="1">
          <a:blip r:embed="rId3">
            <a:alphaModFix/>
          </a:blip>
          <a:srcRect/>
          <a:stretch/>
        </p:blipFill>
        <p:spPr>
          <a:xfrm>
            <a:off x="5527375" y="1061425"/>
            <a:ext cx="2942600" cy="2942600"/>
          </a:xfrm>
          <a:prstGeom prst="rect">
            <a:avLst/>
          </a:prstGeom>
          <a:noFill/>
          <a:ln w="76200" cap="flat" cmpd="sng">
            <a:solidFill>
              <a:schemeClr val="accent1"/>
            </a:solidFill>
            <a:prstDash val="solid"/>
            <a:round/>
            <a:headEnd type="none" w="sm" len="sm"/>
            <a:tailEnd type="none" w="sm" len="sm"/>
          </a:ln>
        </p:spPr>
      </p:pic>
      <p:pic>
        <p:nvPicPr>
          <p:cNvPr id="1073" name="Google Shape;1073;p148"/>
          <p:cNvPicPr preferRelativeResize="0"/>
          <p:nvPr/>
        </p:nvPicPr>
        <p:blipFill rotWithShape="1">
          <a:blip r:embed="rId4">
            <a:alphaModFix/>
          </a:blip>
          <a:srcRect l="16857" r="29811"/>
          <a:stretch/>
        </p:blipFill>
        <p:spPr>
          <a:xfrm>
            <a:off x="529150" y="1061425"/>
            <a:ext cx="2942601" cy="2942600"/>
          </a:xfrm>
          <a:prstGeom prst="rect">
            <a:avLst/>
          </a:prstGeom>
          <a:noFill/>
          <a:ln w="76200" cap="flat" cmpd="sng">
            <a:solidFill>
              <a:schemeClr val="accent1"/>
            </a:solidFill>
            <a:prstDash val="solid"/>
            <a:round/>
            <a:headEnd type="none" w="sm" len="sm"/>
            <a:tailEnd type="none" w="sm" len="sm"/>
          </a:ln>
        </p:spPr>
      </p:pic>
      <p:sp>
        <p:nvSpPr>
          <p:cNvPr id="1074" name="Google Shape;1074;p148"/>
          <p:cNvSpPr txBox="1">
            <a:spLocks noGrp="1"/>
          </p:cNvSpPr>
          <p:nvPr>
            <p:ph type="title"/>
          </p:nvPr>
        </p:nvSpPr>
        <p:spPr>
          <a:xfrm>
            <a:off x="421525" y="4744825"/>
            <a:ext cx="8425800" cy="13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Meredith Liben and David Liben</a:t>
            </a:r>
            <a:endParaRPr b="1"/>
          </a:p>
          <a:p>
            <a:pPr marL="0" marR="0" lvl="0" indent="0" algn="l" rtl="0">
              <a:lnSpc>
                <a:spcPct val="100000"/>
              </a:lnSpc>
              <a:spcBef>
                <a:spcPts val="0"/>
              </a:spcBef>
              <a:spcAft>
                <a:spcPts val="0"/>
              </a:spcAft>
              <a:buClr>
                <a:schemeClr val="lt1"/>
              </a:buClr>
              <a:buSzPts val="2800"/>
              <a:buFont typeface="Allerta"/>
              <a:buNone/>
            </a:pPr>
            <a:r>
              <a:rPr lang="en-US" i="1"/>
              <a:t>Senior Fellow and Consultant</a:t>
            </a:r>
            <a:endParaRPr i="1"/>
          </a:p>
          <a:p>
            <a:pPr marL="0" marR="0" lvl="0" indent="0" algn="l" rtl="0">
              <a:lnSpc>
                <a:spcPct val="100000"/>
              </a:lnSpc>
              <a:spcBef>
                <a:spcPts val="0"/>
              </a:spcBef>
              <a:spcAft>
                <a:spcPts val="0"/>
              </a:spcAft>
              <a:buClr>
                <a:schemeClr val="lt1"/>
              </a:buClr>
              <a:buSzPts val="2800"/>
              <a:buFont typeface="Allerta"/>
              <a:buNone/>
            </a:pPr>
            <a:r>
              <a:rPr lang="en-US" i="1"/>
              <a:t>Student Achievement Partners</a:t>
            </a:r>
            <a:endParaRPr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49"/>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a:t>
            </a:r>
            <a:r>
              <a:rPr lang="en-US"/>
              <a:t>2</a:t>
            </a:r>
            <a:r>
              <a:rPr lang="en-US" sz="2800" b="0" i="0" u="none" strike="noStrike" cap="none">
                <a:solidFill>
                  <a:schemeClr val="lt1"/>
                </a:solidFill>
                <a:latin typeface="Lucida Sans"/>
                <a:ea typeface="Lucida Sans"/>
                <a:cs typeface="Lucida Sans"/>
                <a:sym typeface="Lucida Sans"/>
              </a:rPr>
              <a:t>: </a:t>
            </a:r>
            <a:r>
              <a:rPr lang="en-US"/>
              <a:t>Why a reading practice routine during distance learning?</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50"/>
          <p:cNvSpPr txBox="1">
            <a:spLocks noGrp="1"/>
          </p:cNvSpPr>
          <p:nvPr>
            <p:ph type="title"/>
          </p:nvPr>
        </p:nvSpPr>
        <p:spPr>
          <a:xfrm>
            <a:off x="216575" y="2829675"/>
            <a:ext cx="8425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Jody Guarino</a:t>
            </a:r>
            <a:endParaRPr b="1"/>
          </a:p>
          <a:p>
            <a:pPr marL="0" marR="0" lvl="0" indent="0" algn="l" rtl="0">
              <a:lnSpc>
                <a:spcPct val="100000"/>
              </a:lnSpc>
              <a:spcBef>
                <a:spcPts val="0"/>
              </a:spcBef>
              <a:spcAft>
                <a:spcPts val="0"/>
              </a:spcAft>
              <a:buClr>
                <a:schemeClr val="lt1"/>
              </a:buClr>
              <a:buSzPts val="2800"/>
              <a:buFont typeface="Allerta"/>
              <a:buNone/>
            </a:pPr>
            <a:r>
              <a:rPr lang="en-US" i="1"/>
              <a:t>Lecturer </a:t>
            </a:r>
            <a:endParaRPr i="1"/>
          </a:p>
          <a:p>
            <a:pPr marL="0" marR="0" lvl="0" indent="0" algn="l" rtl="0">
              <a:lnSpc>
                <a:spcPct val="100000"/>
              </a:lnSpc>
              <a:spcBef>
                <a:spcPts val="0"/>
              </a:spcBef>
              <a:spcAft>
                <a:spcPts val="0"/>
              </a:spcAft>
              <a:buClr>
                <a:schemeClr val="lt1"/>
              </a:buClr>
              <a:buSzPts val="2800"/>
              <a:buFont typeface="Allerta"/>
              <a:buNone/>
            </a:pPr>
            <a:r>
              <a:rPr lang="en-US" i="1"/>
              <a:t>University of California, Irvine</a:t>
            </a:r>
            <a:endParaRPr i="1"/>
          </a:p>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r>
              <a:rPr lang="en-US" i="1"/>
              <a:t>Mathematics Coordinator</a:t>
            </a:r>
            <a:endParaRPr i="1"/>
          </a:p>
          <a:p>
            <a:pPr marL="0" marR="0" lvl="0" indent="0" algn="l" rtl="0">
              <a:lnSpc>
                <a:spcPct val="100000"/>
              </a:lnSpc>
              <a:spcBef>
                <a:spcPts val="0"/>
              </a:spcBef>
              <a:spcAft>
                <a:spcPts val="0"/>
              </a:spcAft>
              <a:buClr>
                <a:schemeClr val="lt1"/>
              </a:buClr>
              <a:buSzPts val="2800"/>
              <a:buFont typeface="Allerta"/>
              <a:buNone/>
            </a:pPr>
            <a:r>
              <a:rPr lang="en-US" i="1"/>
              <a:t>Orange County Department of Education</a:t>
            </a:r>
            <a:endParaRPr i="1"/>
          </a:p>
        </p:txBody>
      </p:sp>
      <p:pic>
        <p:nvPicPr>
          <p:cNvPr id="1086" name="Google Shape;1086;p150"/>
          <p:cNvPicPr preferRelativeResize="0"/>
          <p:nvPr/>
        </p:nvPicPr>
        <p:blipFill>
          <a:blip r:embed="rId3">
            <a:alphaModFix/>
          </a:blip>
          <a:stretch>
            <a:fillRect/>
          </a:stretch>
        </p:blipFill>
        <p:spPr>
          <a:xfrm>
            <a:off x="6909325" y="269975"/>
            <a:ext cx="1885506" cy="2855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5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Our Why</a:t>
            </a:r>
            <a:endParaRPr sz="2400" b="0" i="0" u="none" strike="noStrike" cap="none">
              <a:solidFill>
                <a:srgbClr val="595959"/>
              </a:solidFill>
              <a:latin typeface="Lucida Sans"/>
              <a:ea typeface="Lucida Sans"/>
              <a:cs typeface="Lucida Sans"/>
              <a:sym typeface="Lucida Sans"/>
            </a:endParaRPr>
          </a:p>
        </p:txBody>
      </p:sp>
      <p:sp>
        <p:nvSpPr>
          <p:cNvPr id="1093" name="Google Shape;1093;p151"/>
          <p:cNvSpPr txBox="1">
            <a:spLocks noGrp="1"/>
          </p:cNvSpPr>
          <p:nvPr>
            <p:ph type="body" idx="1"/>
          </p:nvPr>
        </p:nvSpPr>
        <p:spPr>
          <a:xfrm>
            <a:off x="304800" y="1358525"/>
            <a:ext cx="8572500" cy="473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Decades of research exists on how children learn to read and the type of instructional experiences that support reading development</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What we don’t necessarily know…</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How to enact research within distance learning with whatever tools we and our students have access to….</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What this might look and sound like across different platforms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094" name="Google Shape;1094;p151"/>
          <p:cNvPicPr preferRelativeResize="0"/>
          <p:nvPr/>
        </p:nvPicPr>
        <p:blipFill>
          <a:blip r:embed="rId3">
            <a:alphaModFix/>
          </a:blip>
          <a:stretch>
            <a:fillRect/>
          </a:stretch>
        </p:blipFill>
        <p:spPr>
          <a:xfrm>
            <a:off x="6294825" y="4961150"/>
            <a:ext cx="2403776" cy="1694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5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Our Why</a:t>
            </a:r>
            <a:endParaRPr sz="2400" b="0" i="0" u="none" strike="noStrike" cap="none">
              <a:solidFill>
                <a:srgbClr val="595959"/>
              </a:solidFill>
              <a:latin typeface="Lucida Sans"/>
              <a:ea typeface="Lucida Sans"/>
              <a:cs typeface="Lucida Sans"/>
              <a:sym typeface="Lucida Sans"/>
            </a:endParaRPr>
          </a:p>
        </p:txBody>
      </p:sp>
      <p:sp>
        <p:nvSpPr>
          <p:cNvPr id="1101" name="Google Shape;1101;p15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Ensure ALL students have access to grade level reading materials at home</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Ensure access to technology isn’t a barrier to reading practice </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Provide families with a routine, grounded in research, that can be used with children at all grade levels</a:t>
            </a:r>
            <a:endParaRPr sz="2400">
              <a:latin typeface="Lucida Sans"/>
              <a:ea typeface="Lucida Sans"/>
              <a:cs typeface="Lucida Sans"/>
              <a:sym typeface="Lucida Sans"/>
            </a:endParaRPr>
          </a:p>
          <a:p>
            <a:pPr marL="45720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102" name="Google Shape;1102;p152"/>
          <p:cNvPicPr preferRelativeResize="0"/>
          <p:nvPr/>
        </p:nvPicPr>
        <p:blipFill>
          <a:blip r:embed="rId3">
            <a:alphaModFix/>
          </a:blip>
          <a:stretch>
            <a:fillRect/>
          </a:stretch>
        </p:blipFill>
        <p:spPr>
          <a:xfrm>
            <a:off x="5875600" y="4286475"/>
            <a:ext cx="2758650" cy="2382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5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Instructional Routines</a:t>
            </a:r>
            <a:endParaRPr sz="2400" b="0" i="0" u="none" strike="noStrike" cap="none">
              <a:solidFill>
                <a:srgbClr val="595959"/>
              </a:solidFill>
              <a:latin typeface="Lucida Sans"/>
              <a:ea typeface="Lucida Sans"/>
              <a:cs typeface="Lucida Sans"/>
              <a:sym typeface="Lucida Sans"/>
            </a:endParaRPr>
          </a:p>
        </p:txBody>
      </p:sp>
      <p:sp>
        <p:nvSpPr>
          <p:cNvPr id="1109" name="Google Shape;1109;p153"/>
          <p:cNvSpPr txBox="1">
            <a:spLocks noGrp="1"/>
          </p:cNvSpPr>
          <p:nvPr>
            <p:ph type="body" idx="1"/>
          </p:nvPr>
        </p:nvSpPr>
        <p:spPr>
          <a:xfrm>
            <a:off x="304800" y="1358525"/>
            <a:ext cx="8572500" cy="2254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Beneficial to teachers and students</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Offer a predictable structure</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Focus on the practice and content, not how to participate in the activity</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110" name="Google Shape;1110;p153"/>
          <p:cNvPicPr preferRelativeResize="0"/>
          <p:nvPr/>
        </p:nvPicPr>
        <p:blipFill>
          <a:blip r:embed="rId3">
            <a:alphaModFix/>
          </a:blip>
          <a:stretch>
            <a:fillRect/>
          </a:stretch>
        </p:blipFill>
        <p:spPr>
          <a:xfrm>
            <a:off x="5552750" y="3307662"/>
            <a:ext cx="3324550" cy="3014725"/>
          </a:xfrm>
          <a:prstGeom prst="rect">
            <a:avLst/>
          </a:prstGeom>
          <a:noFill/>
          <a:ln>
            <a:noFill/>
          </a:ln>
        </p:spPr>
      </p:pic>
      <p:sp>
        <p:nvSpPr>
          <p:cNvPr id="1111" name="Google Shape;1111;p153"/>
          <p:cNvSpPr txBox="1"/>
          <p:nvPr/>
        </p:nvSpPr>
        <p:spPr>
          <a:xfrm>
            <a:off x="336450" y="3612725"/>
            <a:ext cx="5044200" cy="270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Helpful for families</a:t>
            </a:r>
            <a:endParaRPr sz="2400">
              <a:solidFill>
                <a:srgbClr val="595959"/>
              </a:solidFill>
              <a:latin typeface="Lucida Sans"/>
              <a:ea typeface="Lucida Sans"/>
              <a:cs typeface="Lucida Sans"/>
              <a:sym typeface="Lucida Sans"/>
            </a:endParaRPr>
          </a:p>
          <a:p>
            <a:pPr marL="457200" lvl="0" indent="-381000" algn="l" rtl="0">
              <a:lnSpc>
                <a:spcPct val="115000"/>
              </a:lnSpc>
              <a:spcBef>
                <a:spcPts val="0"/>
              </a:spcBef>
              <a:spcAft>
                <a:spcPts val="0"/>
              </a:spcAft>
              <a:buClr>
                <a:srgbClr val="595959"/>
              </a:buClr>
              <a:buSzPts val="2400"/>
              <a:buFont typeface="Lucida Sans"/>
              <a:buChar char="•"/>
            </a:pPr>
            <a:r>
              <a:rPr lang="en-US" sz="2400">
                <a:solidFill>
                  <a:srgbClr val="595959"/>
                </a:solidFill>
                <a:latin typeface="Lucida Sans"/>
                <a:ea typeface="Lucida Sans"/>
                <a:cs typeface="Lucida Sans"/>
                <a:sym typeface="Lucida Sans"/>
              </a:rPr>
              <a:t>Predictable routine</a:t>
            </a:r>
            <a:endParaRPr sz="2400">
              <a:solidFill>
                <a:srgbClr val="595959"/>
              </a:solidFill>
              <a:latin typeface="Lucida Sans"/>
              <a:ea typeface="Lucida Sans"/>
              <a:cs typeface="Lucida Sans"/>
              <a:sym typeface="Lucida Sans"/>
            </a:endParaRPr>
          </a:p>
          <a:p>
            <a:pPr marL="457200" lvl="0" indent="-381000" algn="l" rtl="0">
              <a:lnSpc>
                <a:spcPct val="115000"/>
              </a:lnSpc>
              <a:spcBef>
                <a:spcPts val="0"/>
              </a:spcBef>
              <a:spcAft>
                <a:spcPts val="0"/>
              </a:spcAft>
              <a:buClr>
                <a:srgbClr val="595959"/>
              </a:buClr>
              <a:buSzPts val="2400"/>
              <a:buFont typeface="Lucida Sans"/>
              <a:buChar char="•"/>
            </a:pPr>
            <a:r>
              <a:rPr lang="en-US" sz="2400">
                <a:solidFill>
                  <a:srgbClr val="595959"/>
                </a:solidFill>
                <a:latin typeface="Lucida Sans"/>
                <a:ea typeface="Lucida Sans"/>
                <a:cs typeface="Lucida Sans"/>
                <a:sym typeface="Lucida Sans"/>
              </a:rPr>
              <a:t>Simple for parents or siblings</a:t>
            </a:r>
            <a:endParaRPr sz="2400">
              <a:solidFill>
                <a:srgbClr val="595959"/>
              </a:solidFill>
              <a:latin typeface="Lucida Sans"/>
              <a:ea typeface="Lucida Sans"/>
              <a:cs typeface="Lucida Sans"/>
              <a:sym typeface="Lucida Sans"/>
            </a:endParaRPr>
          </a:p>
          <a:p>
            <a:pPr marL="457200" lvl="0" indent="-381000" algn="l" rtl="0">
              <a:lnSpc>
                <a:spcPct val="115000"/>
              </a:lnSpc>
              <a:spcBef>
                <a:spcPts val="0"/>
              </a:spcBef>
              <a:spcAft>
                <a:spcPts val="0"/>
              </a:spcAft>
              <a:buClr>
                <a:srgbClr val="595959"/>
              </a:buClr>
              <a:buSzPts val="2400"/>
              <a:buFont typeface="Lucida Sans"/>
              <a:buChar char="•"/>
            </a:pPr>
            <a:r>
              <a:rPr lang="en-US" sz="2400">
                <a:solidFill>
                  <a:srgbClr val="595959"/>
                </a:solidFill>
                <a:latin typeface="Lucida Sans"/>
                <a:ea typeface="Lucida Sans"/>
                <a:cs typeface="Lucida Sans"/>
                <a:sym typeface="Lucida Sans"/>
              </a:rPr>
              <a:t>Appropriate for children of varying ages</a:t>
            </a:r>
            <a:endParaRPr sz="24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a:latin typeface="Allerta"/>
              <a:ea typeface="Allerta"/>
              <a:cs typeface="Allerta"/>
              <a:sym typeface="Allert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54"/>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often are your students currently engaging in fluency practice/fluency work?</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br>
              <a:rPr lang="en-US" sz="2800" b="0" i="0" u="none" strike="noStrike" cap="none">
                <a:solidFill>
                  <a:schemeClr val="lt1"/>
                </a:solidFill>
                <a:latin typeface="Lucida Sans"/>
                <a:ea typeface="Lucida Sans"/>
                <a:cs typeface="Lucida Sans"/>
                <a:sym typeface="Lucida Sans"/>
              </a:rPr>
            </a:br>
            <a:r>
              <a:rPr lang="en-US" sz="1200">
                <a:latin typeface="Lucida Sans"/>
                <a:ea typeface="Lucida Sans"/>
                <a:cs typeface="Lucida Sans"/>
                <a:sym typeface="Lucida Sans"/>
              </a:rPr>
              <a:t>0-1 times per week</a:t>
            </a:r>
            <a:endParaRPr sz="12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2-3 times per week</a:t>
            </a:r>
            <a:endParaRPr sz="12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4-5 times per week</a:t>
            </a:r>
            <a:endParaRPr sz="12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unsure</a:t>
            </a:r>
            <a:endParaRPr sz="1200">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55"/>
          <p:cNvSpPr txBox="1">
            <a:spLocks noGrp="1"/>
          </p:cNvSpPr>
          <p:nvPr>
            <p:ph type="title"/>
          </p:nvPr>
        </p:nvSpPr>
        <p:spPr>
          <a:xfrm>
            <a:off x="216568" y="2829677"/>
            <a:ext cx="8752200" cy="90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3</a:t>
            </a:r>
            <a:r>
              <a:rPr lang="en-US" sz="2600" b="0" i="0" u="none" strike="noStrike" cap="none">
                <a:solidFill>
                  <a:schemeClr val="lt1"/>
                </a:solidFill>
                <a:latin typeface="Lucida Sans"/>
                <a:ea typeface="Lucida Sans"/>
                <a:cs typeface="Lucida Sans"/>
                <a:sym typeface="Lucida Sans"/>
              </a:rPr>
              <a:t>: </a:t>
            </a:r>
            <a:r>
              <a:rPr lang="en-US" sz="2600">
                <a:latin typeface="Lucida Sans"/>
                <a:ea typeface="Lucida Sans"/>
                <a:cs typeface="Lucida Sans"/>
                <a:sym typeface="Lucida Sans"/>
              </a:rPr>
              <a:t>What does a 5-Day Reading Practice Instructional Routine Look Like and Sound Like?</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5-Day Instructional Routine for Reading Practice</a:t>
            </a:r>
            <a:endParaRPr sz="2400" b="0" i="0" u="none" strike="noStrike" cap="none">
              <a:solidFill>
                <a:srgbClr val="595959"/>
              </a:solidFill>
              <a:latin typeface="Lucida Sans"/>
              <a:ea typeface="Lucida Sans"/>
              <a:cs typeface="Lucida Sans"/>
              <a:sym typeface="Lucida Sans"/>
            </a:endParaRPr>
          </a:p>
        </p:txBody>
      </p:sp>
      <p:graphicFrame>
        <p:nvGraphicFramePr>
          <p:cNvPr id="1129" name="Google Shape;1129;p156"/>
          <p:cNvGraphicFramePr/>
          <p:nvPr/>
        </p:nvGraphicFramePr>
        <p:xfrm>
          <a:off x="371550" y="2041750"/>
          <a:ext cx="3000000" cy="3000000"/>
        </p:xfrm>
        <a:graphic>
          <a:graphicData uri="http://schemas.openxmlformats.org/drawingml/2006/table">
            <a:tbl>
              <a:tblPr>
                <a:noFill/>
                <a:tableStyleId>{7127B879-F7C7-43C2-9219-D0C1938ED3C2}</a:tableStyleId>
              </a:tblPr>
              <a:tblGrid>
                <a:gridCol w="2012900">
                  <a:extLst>
                    <a:ext uri="{9D8B030D-6E8A-4147-A177-3AD203B41FA5}">
                      <a16:colId xmlns:a16="http://schemas.microsoft.com/office/drawing/2014/main" val="20000"/>
                    </a:ext>
                  </a:extLst>
                </a:gridCol>
                <a:gridCol w="1610400">
                  <a:extLst>
                    <a:ext uri="{9D8B030D-6E8A-4147-A177-3AD203B41FA5}">
                      <a16:colId xmlns:a16="http://schemas.microsoft.com/office/drawing/2014/main" val="20001"/>
                    </a:ext>
                  </a:extLst>
                </a:gridCol>
                <a:gridCol w="1579425">
                  <a:extLst>
                    <a:ext uri="{9D8B030D-6E8A-4147-A177-3AD203B41FA5}">
                      <a16:colId xmlns:a16="http://schemas.microsoft.com/office/drawing/2014/main" val="20002"/>
                    </a:ext>
                  </a:extLst>
                </a:gridCol>
                <a:gridCol w="1703275">
                  <a:extLst>
                    <a:ext uri="{9D8B030D-6E8A-4147-A177-3AD203B41FA5}">
                      <a16:colId xmlns:a16="http://schemas.microsoft.com/office/drawing/2014/main" val="20003"/>
                    </a:ext>
                  </a:extLst>
                </a:gridCol>
                <a:gridCol w="1533000">
                  <a:extLst>
                    <a:ext uri="{9D8B030D-6E8A-4147-A177-3AD203B41FA5}">
                      <a16:colId xmlns:a16="http://schemas.microsoft.com/office/drawing/2014/main" val="20004"/>
                    </a:ext>
                  </a:extLst>
                </a:gridCol>
              </a:tblGrid>
              <a:tr h="596600">
                <a:tc>
                  <a:txBody>
                    <a:bodyPr/>
                    <a:lstStyle/>
                    <a:p>
                      <a:pPr marL="0" lvl="0" indent="0" algn="ctr" rtl="0">
                        <a:spcBef>
                          <a:spcPts val="0"/>
                        </a:spcBef>
                        <a:spcAft>
                          <a:spcPts val="0"/>
                        </a:spcAft>
                        <a:buNone/>
                      </a:pPr>
                      <a:r>
                        <a:rPr lang="en-US" sz="2400">
                          <a:solidFill>
                            <a:srgbClr val="595959"/>
                          </a:solidFill>
                          <a:latin typeface="Lucida Sans"/>
                          <a:ea typeface="Lucida Sans"/>
                          <a:cs typeface="Lucida Sans"/>
                          <a:sym typeface="Lucida Sans"/>
                        </a:rPr>
                        <a:t>Day 1</a:t>
                      </a:r>
                      <a:endParaRPr sz="24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400">
                          <a:solidFill>
                            <a:srgbClr val="595959"/>
                          </a:solidFill>
                          <a:latin typeface="Lucida Sans"/>
                          <a:ea typeface="Lucida Sans"/>
                          <a:cs typeface="Lucida Sans"/>
                          <a:sym typeface="Lucida Sans"/>
                        </a:rPr>
                        <a:t>Day 2</a:t>
                      </a:r>
                      <a:endParaRPr sz="24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400">
                          <a:solidFill>
                            <a:srgbClr val="595959"/>
                          </a:solidFill>
                          <a:latin typeface="Lucida Sans"/>
                          <a:ea typeface="Lucida Sans"/>
                          <a:cs typeface="Lucida Sans"/>
                          <a:sym typeface="Lucida Sans"/>
                        </a:rPr>
                        <a:t>Day 3</a:t>
                      </a:r>
                      <a:endParaRPr sz="24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400">
                          <a:solidFill>
                            <a:srgbClr val="595959"/>
                          </a:solidFill>
                          <a:latin typeface="Lucida Sans"/>
                          <a:ea typeface="Lucida Sans"/>
                          <a:cs typeface="Lucida Sans"/>
                          <a:sym typeface="Lucida Sans"/>
                        </a:rPr>
                        <a:t>Day 4</a:t>
                      </a:r>
                      <a:endParaRPr sz="24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400">
                          <a:solidFill>
                            <a:srgbClr val="595959"/>
                          </a:solidFill>
                          <a:latin typeface="Lucida Sans"/>
                          <a:ea typeface="Lucida Sans"/>
                          <a:cs typeface="Lucida Sans"/>
                          <a:sym typeface="Lucida Sans"/>
                        </a:rPr>
                        <a:t>Day 5</a:t>
                      </a:r>
                      <a:endParaRPr sz="24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210325">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-Modeled reading</a:t>
                      </a:r>
                      <a:endParaRPr sz="1800">
                        <a:solidFill>
                          <a:srgbClr val="595959"/>
                        </a:solidFill>
                        <a:latin typeface="Lucida Sans"/>
                        <a:ea typeface="Lucida Sans"/>
                        <a:cs typeface="Lucida Sans"/>
                        <a:sym typeface="Lucida Sans"/>
                      </a:endParaRPr>
                    </a:p>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-Choral reading</a:t>
                      </a:r>
                      <a:endParaRPr sz="1800">
                        <a:solidFill>
                          <a:srgbClr val="595959"/>
                        </a:solidFill>
                        <a:latin typeface="Lucida Sans"/>
                        <a:ea typeface="Lucida Sans"/>
                        <a:cs typeface="Lucida Sans"/>
                        <a:sym typeface="Lucida Sans"/>
                      </a:endParaRPr>
                    </a:p>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-Repeated reading aloud</a:t>
                      </a:r>
                      <a:endParaRPr sz="1800">
                        <a:solidFill>
                          <a:srgbClr val="595959"/>
                        </a:solidFill>
                        <a:latin typeface="Lucida Sans"/>
                        <a:ea typeface="Lucida Sans"/>
                        <a:cs typeface="Lucida Sans"/>
                        <a:sym typeface="Lucida Sans"/>
                      </a:endParaRPr>
                    </a:p>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-Comprehension </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-Modeled reading</a:t>
                      </a:r>
                      <a:endParaRPr sz="1800">
                        <a:solidFill>
                          <a:srgbClr val="595959"/>
                        </a:solidFill>
                        <a:latin typeface="Lucida Sans"/>
                        <a:ea typeface="Lucida Sans"/>
                        <a:cs typeface="Lucida Sans"/>
                        <a:sym typeface="Lucida Sans"/>
                      </a:endParaRPr>
                    </a:p>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-Echo reading</a:t>
                      </a:r>
                      <a:endParaRPr sz="1800">
                        <a:solidFill>
                          <a:srgbClr val="595959"/>
                        </a:solidFill>
                        <a:latin typeface="Lucida Sans"/>
                        <a:ea typeface="Lucida Sans"/>
                        <a:cs typeface="Lucida Sans"/>
                        <a:sym typeface="Lucida Sans"/>
                      </a:endParaRPr>
                    </a:p>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-Repeated reading aloud</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-Reading aloud with optional feedback</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-Repeated reading and self reflection</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-Perform passage, possible assessment</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Three Platforms</a:t>
            </a:r>
            <a:endParaRPr sz="2400" b="0" i="0" u="none" strike="noStrike" cap="none">
              <a:solidFill>
                <a:srgbClr val="595959"/>
              </a:solidFill>
              <a:latin typeface="Lucida Sans"/>
              <a:ea typeface="Lucida Sans"/>
              <a:cs typeface="Lucida Sans"/>
              <a:sym typeface="Lucida Sans"/>
            </a:endParaRPr>
          </a:p>
        </p:txBody>
      </p:sp>
      <p:graphicFrame>
        <p:nvGraphicFramePr>
          <p:cNvPr id="1136" name="Google Shape;1136;p157"/>
          <p:cNvGraphicFramePr/>
          <p:nvPr/>
        </p:nvGraphicFramePr>
        <p:xfrm>
          <a:off x="510850" y="1515400"/>
          <a:ext cx="3000000" cy="3000000"/>
        </p:xfrm>
        <a:graphic>
          <a:graphicData uri="http://schemas.openxmlformats.org/drawingml/2006/table">
            <a:tbl>
              <a:tblPr>
                <a:noFill/>
                <a:tableStyleId>{7127B879-F7C7-43C2-9219-D0C1938ED3C2}</a:tableStyleId>
              </a:tblPr>
              <a:tblGrid>
                <a:gridCol w="4080200">
                  <a:extLst>
                    <a:ext uri="{9D8B030D-6E8A-4147-A177-3AD203B41FA5}">
                      <a16:colId xmlns:a16="http://schemas.microsoft.com/office/drawing/2014/main" val="20000"/>
                    </a:ext>
                  </a:extLst>
                </a:gridCol>
                <a:gridCol w="4080200">
                  <a:extLst>
                    <a:ext uri="{9D8B030D-6E8A-4147-A177-3AD203B41FA5}">
                      <a16:colId xmlns:a16="http://schemas.microsoft.com/office/drawing/2014/main" val="20001"/>
                    </a:ext>
                  </a:extLst>
                </a:gridCol>
              </a:tblGrid>
              <a:tr h="2093150">
                <a:tc>
                  <a:txBody>
                    <a:bodyPr/>
                    <a:lstStyle/>
                    <a:p>
                      <a:pPr marL="0" lvl="0" indent="0" algn="ctr" rtl="0">
                        <a:spcBef>
                          <a:spcPts val="0"/>
                        </a:spcBef>
                        <a:spcAft>
                          <a:spcPts val="0"/>
                        </a:spcAft>
                        <a:buClr>
                          <a:srgbClr val="000000"/>
                        </a:buClr>
                        <a:buSzPts val="1100"/>
                        <a:buFont typeface="Arial"/>
                        <a:buNone/>
                      </a:pPr>
                      <a:r>
                        <a:rPr lang="en-US" sz="2400">
                          <a:solidFill>
                            <a:srgbClr val="595959"/>
                          </a:solidFill>
                          <a:latin typeface="Lucida Sans"/>
                          <a:ea typeface="Lucida Sans"/>
                          <a:cs typeface="Lucida Sans"/>
                          <a:sym typeface="Lucida Sans"/>
                        </a:rPr>
                        <a:t>Synchronous</a:t>
                      </a:r>
                      <a:endParaRPr sz="2400" u="sng">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endParaRPr>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r>
                        <a:rPr lang="en-US" sz="1600">
                          <a:solidFill>
                            <a:srgbClr val="595959"/>
                          </a:solidFill>
                          <a:latin typeface="Lucida Sans"/>
                          <a:ea typeface="Lucida Sans"/>
                          <a:cs typeface="Lucida Sans"/>
                          <a:sym typeface="Lucida Sans"/>
                        </a:rPr>
                        <a:t>Interacting with students in real-time through Zoom, Google Hangout, or another video conferencing platform</a:t>
                      </a:r>
                      <a:endParaRPr sz="16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595959"/>
                        </a:solidFill>
                        <a:latin typeface="Lucida Sans"/>
                        <a:ea typeface="Lucida Sans"/>
                        <a:cs typeface="Lucida Sans"/>
                        <a:sym typeface="Lucida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Clr>
                          <a:srgbClr val="000000"/>
                        </a:buClr>
                        <a:buSzPts val="1100"/>
                        <a:buFont typeface="Arial"/>
                        <a:buNone/>
                      </a:pPr>
                      <a:r>
                        <a:rPr lang="en-US" sz="2400">
                          <a:solidFill>
                            <a:srgbClr val="595959"/>
                          </a:solidFill>
                          <a:latin typeface="Lucida Sans"/>
                          <a:ea typeface="Lucida Sans"/>
                          <a:cs typeface="Lucida Sans"/>
                          <a:sym typeface="Lucida Sans"/>
                        </a:rPr>
                        <a:t>Asynchronous</a:t>
                      </a:r>
                      <a:endParaRPr sz="2400" u="sng">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endParaRPr>
                        <a:solidFill>
                          <a:srgbClr val="595959"/>
                        </a:solidFill>
                        <a:latin typeface="Lucida Sans"/>
                        <a:ea typeface="Lucida Sans"/>
                        <a:cs typeface="Lucida Sans"/>
                        <a:sym typeface="Lucida Sans"/>
                      </a:endParaRPr>
                    </a:p>
                    <a:p>
                      <a:pPr marL="0" lvl="0" indent="0" algn="ctr" rtl="0">
                        <a:spcBef>
                          <a:spcPts val="0"/>
                        </a:spcBef>
                        <a:spcAft>
                          <a:spcPts val="0"/>
                        </a:spcAft>
                        <a:buNone/>
                      </a:pPr>
                      <a:r>
                        <a:rPr lang="en-US" sz="1600">
                          <a:solidFill>
                            <a:srgbClr val="595959"/>
                          </a:solidFill>
                          <a:latin typeface="Lucida Sans"/>
                          <a:ea typeface="Lucida Sans"/>
                          <a:cs typeface="Lucida Sans"/>
                          <a:sym typeface="Lucida Sans"/>
                        </a:rPr>
                        <a:t>Posting assignments/lessons for students to access at a later time through Google Classroom, Seesaw, or another educational technology platform</a:t>
                      </a:r>
                      <a:endParaRPr sz="1600" b="1">
                        <a:solidFill>
                          <a:srgbClr val="595959"/>
                        </a:solidFill>
                        <a:latin typeface="Lucida Sans"/>
                        <a:ea typeface="Lucida Sans"/>
                        <a:cs typeface="Lucida Sans"/>
                        <a:sym typeface="Lucida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2430025">
                <a:tc>
                  <a:txBody>
                    <a:bodyPr/>
                    <a:lstStyle/>
                    <a:p>
                      <a:pPr marL="0" lvl="0" indent="0" algn="ctr" rtl="0">
                        <a:spcBef>
                          <a:spcPts val="0"/>
                        </a:spcBef>
                        <a:spcAft>
                          <a:spcPts val="0"/>
                        </a:spcAft>
                        <a:buClr>
                          <a:srgbClr val="000000"/>
                        </a:buClr>
                        <a:buSzPts val="1100"/>
                        <a:buFont typeface="Arial"/>
                        <a:buNone/>
                      </a:pPr>
                      <a:r>
                        <a:rPr lang="en-US" sz="2400">
                          <a:solidFill>
                            <a:srgbClr val="595959"/>
                          </a:solidFill>
                          <a:latin typeface="Lucida Sans"/>
                          <a:ea typeface="Lucida Sans"/>
                          <a:cs typeface="Lucida Sans"/>
                          <a:sym typeface="Lucida Sans"/>
                        </a:rPr>
                        <a:t>Limited or No Technology</a:t>
                      </a:r>
                      <a:endParaRPr sz="2400" u="sng">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endParaRPr>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r>
                        <a:rPr lang="en-US" sz="1600">
                          <a:solidFill>
                            <a:srgbClr val="595959"/>
                          </a:solidFill>
                          <a:latin typeface="Lucida Sans"/>
                          <a:ea typeface="Lucida Sans"/>
                          <a:cs typeface="Lucida Sans"/>
                          <a:sym typeface="Lucida Sans"/>
                        </a:rPr>
                        <a:t>Distributing paper-and-pencil packets and/or having access to engage with students over the phone (voice call or voicemail systems)</a:t>
                      </a:r>
                      <a:endParaRPr sz="16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a:solidFill>
                          <a:srgbClr val="595959"/>
                        </a:solidFill>
                        <a:latin typeface="Lucida Sans"/>
                        <a:ea typeface="Lucida Sans"/>
                        <a:cs typeface="Lucida Sans"/>
                        <a:sym typeface="Lucida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Clr>
                          <a:srgbClr val="000000"/>
                        </a:buClr>
                        <a:buSzPts val="1100"/>
                        <a:buFont typeface="Arial"/>
                        <a:buNone/>
                      </a:pPr>
                      <a:r>
                        <a:rPr lang="en-US" sz="2400">
                          <a:solidFill>
                            <a:srgbClr val="595959"/>
                          </a:solidFill>
                          <a:latin typeface="Lucida Sans"/>
                          <a:ea typeface="Lucida Sans"/>
                          <a:cs typeface="Lucida Sans"/>
                          <a:sym typeface="Lucida Sans"/>
                        </a:rPr>
                        <a:t>More Than One</a:t>
                      </a:r>
                      <a:endParaRPr sz="2400">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endParaRPr>
                        <a:solidFill>
                          <a:srgbClr val="595959"/>
                        </a:solidFill>
                        <a:latin typeface="Lucida Sans"/>
                        <a:ea typeface="Lucida Sans"/>
                        <a:cs typeface="Lucida Sans"/>
                        <a:sym typeface="Lucida Sans"/>
                      </a:endParaRPr>
                    </a:p>
                    <a:p>
                      <a:pPr marL="0" lvl="0" indent="0" algn="ctr" rtl="0">
                        <a:spcBef>
                          <a:spcPts val="0"/>
                        </a:spcBef>
                        <a:spcAft>
                          <a:spcPts val="0"/>
                        </a:spcAft>
                        <a:buClr>
                          <a:srgbClr val="000000"/>
                        </a:buClr>
                        <a:buSzPts val="1100"/>
                        <a:buFont typeface="Arial"/>
                        <a:buNone/>
                      </a:pPr>
                      <a:r>
                        <a:rPr lang="en-US" sz="1600">
                          <a:solidFill>
                            <a:srgbClr val="595959"/>
                          </a:solidFill>
                          <a:latin typeface="Lucida Sans"/>
                          <a:ea typeface="Lucida Sans"/>
                          <a:cs typeface="Lucida Sans"/>
                          <a:sym typeface="Lucida Sans"/>
                        </a:rPr>
                        <a:t>Utilizing more than one platform for a single day or week (</a:t>
                      </a:r>
                      <a:r>
                        <a:rPr lang="en-US" sz="1600">
                          <a:solidFill>
                            <a:srgbClr val="595959"/>
                          </a:solidFill>
                          <a:uFill>
                            <a:noFill/>
                          </a:uFill>
                          <a:latin typeface="Lucida Sans"/>
                          <a:ea typeface="Lucida Sans"/>
                          <a:cs typeface="Lucida Sans"/>
                          <a:sym typeface="Lucida Sans"/>
                          <a:hlinkClick r:id="" action="ppaction://noaction"/>
                        </a:rPr>
                        <a:t>for example: synchronous with some students being limited or technology-free)</a:t>
                      </a:r>
                      <a:endParaRPr sz="16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595959"/>
                        </a:solidFill>
                        <a:latin typeface="Lucida Sans"/>
                        <a:ea typeface="Lucida Sans"/>
                        <a:cs typeface="Lucida Sans"/>
                        <a:sym typeface="Lucida Sa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40"/>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1" name="Google Shape;1001;p140"/>
          <p:cNvSpPr txBox="1">
            <a:spLocks noGrp="1"/>
          </p:cNvSpPr>
          <p:nvPr>
            <p:ph type="body" idx="1"/>
          </p:nvPr>
        </p:nvSpPr>
        <p:spPr>
          <a:xfrm>
            <a:off x="457200" y="76032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a:t>
            </a:r>
            <a:endParaRPr sz="1800" i="1"/>
          </a:p>
          <a:p>
            <a:pPr marL="0" marR="0" lvl="0" indent="0" algn="l" rtl="0">
              <a:lnSpc>
                <a:spcPct val="80000"/>
              </a:lnSpc>
              <a:spcBef>
                <a:spcPts val="0"/>
              </a:spcBef>
              <a:spcAft>
                <a:spcPts val="0"/>
              </a:spcAft>
              <a:buNone/>
            </a:pPr>
            <a:r>
              <a:rPr lang="en-US" sz="1800" i="1"/>
              <a:t>Student Achievement Partners</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6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presenter</a:t>
            </a:r>
            <a:r>
              <a:rPr lang="en-US" sz="2200" b="0" i="0" u="none" strike="noStrike" cap="none">
                <a:solidFill>
                  <a:schemeClr val="accent2"/>
                </a:solidFill>
                <a:latin typeface="Lucida Sans"/>
                <a:ea typeface="Lucida Sans"/>
                <a:cs typeface="Lucida Sans"/>
                <a:sym typeface="Lucida Sans"/>
              </a:rPr>
              <a:t>s</a:t>
            </a:r>
            <a:r>
              <a:rPr lang="en-US">
                <a:solidFill>
                  <a:schemeClr val="accent2"/>
                </a:solidFill>
              </a:rPr>
              <a:t>: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002" name="Google Shape;1002;p140"/>
          <p:cNvSpPr txBox="1"/>
          <p:nvPr/>
        </p:nvSpPr>
        <p:spPr>
          <a:xfrm>
            <a:off x="520475" y="3197250"/>
            <a:ext cx="37314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Meredith Liben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Senior Fellow and Consultant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Student Achievement Partners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David Liben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Advisor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Student Achievement Partners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Jody Guarino</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Lecturer </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University of California, Irvine</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p:txBody>
      </p:sp>
      <p:pic>
        <p:nvPicPr>
          <p:cNvPr id="1003" name="Google Shape;1003;p140"/>
          <p:cNvPicPr preferRelativeResize="0"/>
          <p:nvPr/>
        </p:nvPicPr>
        <p:blipFill rotWithShape="1">
          <a:blip r:embed="rId3">
            <a:alphaModFix/>
          </a:blip>
          <a:srcRect/>
          <a:stretch/>
        </p:blipFill>
        <p:spPr>
          <a:xfrm>
            <a:off x="4517025" y="874200"/>
            <a:ext cx="2429051" cy="1821823"/>
          </a:xfrm>
          <a:prstGeom prst="rect">
            <a:avLst/>
          </a:prstGeom>
          <a:noFill/>
          <a:ln w="28575" cap="flat" cmpd="sng">
            <a:solidFill>
              <a:schemeClr val="accent1"/>
            </a:solidFill>
            <a:prstDash val="solid"/>
            <a:round/>
            <a:headEnd type="none" w="sm" len="sm"/>
            <a:tailEnd type="none" w="sm" len="sm"/>
          </a:ln>
        </p:spPr>
      </p:pic>
      <p:sp>
        <p:nvSpPr>
          <p:cNvPr id="1004" name="Google Shape;1004;p140"/>
          <p:cNvSpPr txBox="1"/>
          <p:nvPr/>
        </p:nvSpPr>
        <p:spPr>
          <a:xfrm>
            <a:off x="4428450" y="3197250"/>
            <a:ext cx="45930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Katie Key Thomas</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Graduate Student, School of Education</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University of California-Irvine</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Duane Cox</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Site Administrator, Rea Elementary</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Newport-Mesa Unified School District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Megan Merrick</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First Grade Teacher, Rea Elementary</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Newport-Mesa Unified School District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5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1- Modeled and Choral Reading</a:t>
            </a:r>
            <a:endParaRPr sz="2400" b="0" i="0" u="none" strike="noStrike" cap="none">
              <a:solidFill>
                <a:srgbClr val="595959"/>
              </a:solidFill>
              <a:latin typeface="Lucida Sans"/>
              <a:ea typeface="Lucida Sans"/>
              <a:cs typeface="Lucida Sans"/>
              <a:sym typeface="Lucida Sans"/>
            </a:endParaRPr>
          </a:p>
        </p:txBody>
      </p:sp>
      <p:graphicFrame>
        <p:nvGraphicFramePr>
          <p:cNvPr id="1143" name="Google Shape;1143;p158"/>
          <p:cNvGraphicFramePr/>
          <p:nvPr/>
        </p:nvGraphicFramePr>
        <p:xfrm>
          <a:off x="556450" y="1179125"/>
          <a:ext cx="3000000" cy="3000000"/>
        </p:xfrm>
        <a:graphic>
          <a:graphicData uri="http://schemas.openxmlformats.org/drawingml/2006/table">
            <a:tbl>
              <a:tblPr>
                <a:noFill/>
                <a:tableStyleId>{7127B879-F7C7-43C2-9219-D0C1938ED3C2}</a:tableStyleId>
              </a:tblPr>
              <a:tblGrid>
                <a:gridCol w="2694575">
                  <a:extLst>
                    <a:ext uri="{9D8B030D-6E8A-4147-A177-3AD203B41FA5}">
                      <a16:colId xmlns:a16="http://schemas.microsoft.com/office/drawing/2014/main" val="20000"/>
                    </a:ext>
                  </a:extLst>
                </a:gridCol>
                <a:gridCol w="2694575">
                  <a:extLst>
                    <a:ext uri="{9D8B030D-6E8A-4147-A177-3AD203B41FA5}">
                      <a16:colId xmlns:a16="http://schemas.microsoft.com/office/drawing/2014/main" val="20001"/>
                    </a:ext>
                  </a:extLst>
                </a:gridCol>
                <a:gridCol w="269457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Synchronous </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Asynchronous</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Limited/No Technology</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 Modeled reading of passage</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Choral reading</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Answers comprehension questions</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 Modeled reading of passage via Screencastify or other platform</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Choral read along with teacher model</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Answers comprehension questions through digital platform</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(T&amp;S) Modeled reading of passage by phone call/voice message or parent reads passage to student.  Replay recording and read along chorally or choral read with a parent.</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Answers comprehension questions on paper</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59"/>
          <p:cNvSpPr txBox="1">
            <a:spLocks noGrp="1"/>
          </p:cNvSpPr>
          <p:nvPr>
            <p:ph type="title"/>
          </p:nvPr>
        </p:nvSpPr>
        <p:spPr>
          <a:xfrm>
            <a:off x="304800" y="116873"/>
            <a:ext cx="8572500" cy="1300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1 - Modeled and Choral Reading</a:t>
            </a:r>
            <a:endParaRPr sz="2400" b="0" i="0" u="none" strike="noStrike" cap="none">
              <a:solidFill>
                <a:srgbClr val="595959"/>
              </a:solidFill>
              <a:latin typeface="Lucida Sans"/>
              <a:ea typeface="Lucida Sans"/>
              <a:cs typeface="Lucida Sans"/>
              <a:sym typeface="Lucida Sans"/>
            </a:endParaRPr>
          </a:p>
        </p:txBody>
      </p:sp>
      <p:sp>
        <p:nvSpPr>
          <p:cNvPr id="1150" name="Google Shape;1150;p159"/>
          <p:cNvSpPr txBox="1">
            <a:spLocks noGrp="1"/>
          </p:cNvSpPr>
          <p:nvPr>
            <p:ph type="body" idx="1"/>
          </p:nvPr>
        </p:nvSpPr>
        <p:spPr>
          <a:xfrm>
            <a:off x="304800" y="1239425"/>
            <a:ext cx="8572500" cy="470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What is it?</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Passage is read aloud by the teacher</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Whole class reads the passage together following along with the teacher </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Why?</a:t>
            </a:r>
            <a:endParaRPr sz="2400">
              <a:latin typeface="Lucida Sans"/>
              <a:ea typeface="Lucida Sans"/>
              <a:cs typeface="Lucida Sans"/>
              <a:sym typeface="Lucida Sans"/>
            </a:endParaRPr>
          </a:p>
          <a:p>
            <a:pPr marL="45720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Students hear prosodic </a:t>
            </a:r>
            <a:endParaRPr sz="2400">
              <a:latin typeface="Lucida Sans"/>
              <a:ea typeface="Lucida Sans"/>
              <a:cs typeface="Lucida Sans"/>
              <a:sym typeface="Lucida Sans"/>
            </a:endParaRPr>
          </a:p>
          <a:p>
            <a:pPr marL="457200" lvl="0" indent="0" algn="l" rtl="0">
              <a:lnSpc>
                <a:spcPct val="115000"/>
              </a:lnSpc>
              <a:spcBef>
                <a:spcPts val="0"/>
              </a:spcBef>
              <a:spcAft>
                <a:spcPts val="0"/>
              </a:spcAft>
              <a:buNone/>
            </a:pPr>
            <a:r>
              <a:rPr lang="en-US" sz="2400">
                <a:latin typeface="Lucida Sans"/>
                <a:ea typeface="Lucida Sans"/>
                <a:cs typeface="Lucida Sans"/>
                <a:sym typeface="Lucida Sans"/>
              </a:rPr>
              <a:t>reading</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Immediate assistance </a:t>
            </a:r>
            <a:endParaRPr sz="2400">
              <a:latin typeface="Lucida Sans"/>
              <a:ea typeface="Lucida Sans"/>
              <a:cs typeface="Lucida Sans"/>
              <a:sym typeface="Lucida Sans"/>
            </a:endParaRPr>
          </a:p>
          <a:p>
            <a:pPr marL="457200" marR="0" lvl="0" indent="0" algn="l" rtl="0">
              <a:lnSpc>
                <a:spcPct val="115000"/>
              </a:lnSpc>
              <a:spcBef>
                <a:spcPts val="0"/>
              </a:spcBef>
              <a:spcAft>
                <a:spcPts val="0"/>
              </a:spcAft>
              <a:buNone/>
            </a:pPr>
            <a:r>
              <a:rPr lang="en-US" sz="2400">
                <a:latin typeface="Lucida Sans"/>
                <a:ea typeface="Lucida Sans"/>
                <a:cs typeface="Lucida Sans"/>
                <a:sym typeface="Lucida Sans"/>
              </a:rPr>
              <a:t>with difficult words</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Praise/corrections </a:t>
            </a:r>
            <a:endParaRPr sz="2400">
              <a:latin typeface="Lucida Sans"/>
              <a:ea typeface="Lucida Sans"/>
              <a:cs typeface="Lucida Sans"/>
              <a:sym typeface="Lucida Sans"/>
            </a:endParaRPr>
          </a:p>
          <a:p>
            <a:pPr marL="457200" marR="0" lvl="0" indent="0" algn="l" rtl="0">
              <a:lnSpc>
                <a:spcPct val="115000"/>
              </a:lnSpc>
              <a:spcBef>
                <a:spcPts val="0"/>
              </a:spcBef>
              <a:spcAft>
                <a:spcPts val="0"/>
              </a:spcAft>
              <a:buNone/>
            </a:pPr>
            <a:r>
              <a:rPr lang="en-US" sz="2400">
                <a:latin typeface="Lucida Sans"/>
                <a:ea typeface="Lucida Sans"/>
                <a:cs typeface="Lucida Sans"/>
                <a:sym typeface="Lucida Sans"/>
              </a:rPr>
              <a:t>given to whole class</a:t>
            </a:r>
            <a:endParaRPr sz="2400">
              <a:latin typeface="Lucida Sans"/>
              <a:ea typeface="Lucida Sans"/>
              <a:cs typeface="Lucida Sans"/>
              <a:sym typeface="Lucida Sans"/>
            </a:endParaRPr>
          </a:p>
        </p:txBody>
      </p:sp>
      <p:pic>
        <p:nvPicPr>
          <p:cNvPr id="1151" name="Google Shape;1151;p159"/>
          <p:cNvPicPr preferRelativeResize="0"/>
          <p:nvPr/>
        </p:nvPicPr>
        <p:blipFill>
          <a:blip r:embed="rId3">
            <a:alphaModFix/>
          </a:blip>
          <a:stretch>
            <a:fillRect/>
          </a:stretch>
        </p:blipFill>
        <p:spPr>
          <a:xfrm>
            <a:off x="4713900" y="3690550"/>
            <a:ext cx="4106250" cy="2516650"/>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6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1- Modeled and Choral Reading</a:t>
            </a: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Example of Asynchronous Environment</a:t>
            </a:r>
            <a:endParaRPr sz="2400" b="0" i="0" u="none" strike="noStrike" cap="none">
              <a:solidFill>
                <a:srgbClr val="595959"/>
              </a:solidFill>
              <a:latin typeface="Lucida Sans"/>
              <a:ea typeface="Lucida Sans"/>
              <a:cs typeface="Lucida Sans"/>
              <a:sym typeface="Lucida Sans"/>
            </a:endParaRPr>
          </a:p>
        </p:txBody>
      </p:sp>
      <p:pic>
        <p:nvPicPr>
          <p:cNvPr id="1158" name="Google Shape;1158;p160" title="Day 1 - Choral Reading - Webinar.mp4">
            <a:hlinkClick r:id="rId3"/>
          </p:cNvPr>
          <p:cNvPicPr preferRelativeResize="0"/>
          <p:nvPr/>
        </p:nvPicPr>
        <p:blipFill>
          <a:blip r:embed="rId4">
            <a:alphaModFix/>
          </a:blip>
          <a:stretch>
            <a:fillRect/>
          </a:stretch>
        </p:blipFill>
        <p:spPr>
          <a:xfrm>
            <a:off x="1642900" y="1520447"/>
            <a:ext cx="5896300" cy="4422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6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2 - Echo Reading</a:t>
            </a:r>
            <a:endParaRPr sz="2400" b="0" i="0" u="none" strike="noStrike" cap="none">
              <a:solidFill>
                <a:srgbClr val="595959"/>
              </a:solidFill>
              <a:latin typeface="Lucida Sans"/>
              <a:ea typeface="Lucida Sans"/>
              <a:cs typeface="Lucida Sans"/>
              <a:sym typeface="Lucida Sans"/>
            </a:endParaRPr>
          </a:p>
        </p:txBody>
      </p:sp>
      <p:graphicFrame>
        <p:nvGraphicFramePr>
          <p:cNvPr id="1165" name="Google Shape;1165;p161"/>
          <p:cNvGraphicFramePr/>
          <p:nvPr/>
        </p:nvGraphicFramePr>
        <p:xfrm>
          <a:off x="549175" y="2008188"/>
          <a:ext cx="3000000" cy="3000000"/>
        </p:xfrm>
        <a:graphic>
          <a:graphicData uri="http://schemas.openxmlformats.org/drawingml/2006/table">
            <a:tbl>
              <a:tblPr>
                <a:noFill/>
                <a:tableStyleId>{7127B879-F7C7-43C2-9219-D0C1938ED3C2}</a:tableStyleId>
              </a:tblPr>
              <a:tblGrid>
                <a:gridCol w="2694575">
                  <a:extLst>
                    <a:ext uri="{9D8B030D-6E8A-4147-A177-3AD203B41FA5}">
                      <a16:colId xmlns:a16="http://schemas.microsoft.com/office/drawing/2014/main" val="20000"/>
                    </a:ext>
                  </a:extLst>
                </a:gridCol>
                <a:gridCol w="2694575">
                  <a:extLst>
                    <a:ext uri="{9D8B030D-6E8A-4147-A177-3AD203B41FA5}">
                      <a16:colId xmlns:a16="http://schemas.microsoft.com/office/drawing/2014/main" val="20001"/>
                    </a:ext>
                  </a:extLst>
                </a:gridCol>
                <a:gridCol w="269457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Synchronous </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Asynchronous</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Limited/No Technology</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 Read passage</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(T/S) Echo read passage</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 Echo reading of passage via Screencastify or other platform</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 Echo reading of passage by phone call/voice message or parent echo reads passage with student</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6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2 - Echo Reading</a:t>
            </a:r>
            <a:endParaRPr sz="2400" b="0" i="0" u="none" strike="noStrike" cap="none">
              <a:solidFill>
                <a:srgbClr val="595959"/>
              </a:solidFill>
              <a:latin typeface="Lucida Sans"/>
              <a:ea typeface="Lucida Sans"/>
              <a:cs typeface="Lucida Sans"/>
              <a:sym typeface="Lucida Sans"/>
            </a:endParaRPr>
          </a:p>
        </p:txBody>
      </p:sp>
      <p:sp>
        <p:nvSpPr>
          <p:cNvPr id="1172" name="Google Shape;1172;p162"/>
          <p:cNvSpPr txBox="1">
            <a:spLocks noGrp="1"/>
          </p:cNvSpPr>
          <p:nvPr>
            <p:ph type="body" idx="1"/>
          </p:nvPr>
        </p:nvSpPr>
        <p:spPr>
          <a:xfrm>
            <a:off x="304800" y="1491725"/>
            <a:ext cx="8572500" cy="481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What is it?</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Teacher will read a section of the text and students echo the teacher by reading the same section aloud</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Why?</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New and insecure</a:t>
            </a:r>
            <a:endParaRPr sz="2400">
              <a:latin typeface="Lucida Sans"/>
              <a:ea typeface="Lucida Sans"/>
              <a:cs typeface="Lucida Sans"/>
              <a:sym typeface="Lucida Sans"/>
            </a:endParaRPr>
          </a:p>
          <a:p>
            <a:pPr marL="457200" marR="0" lvl="0" indent="0" algn="l" rtl="0">
              <a:lnSpc>
                <a:spcPct val="115000"/>
              </a:lnSpc>
              <a:spcBef>
                <a:spcPts val="0"/>
              </a:spcBef>
              <a:spcAft>
                <a:spcPts val="0"/>
              </a:spcAft>
              <a:buNone/>
            </a:pPr>
            <a:r>
              <a:rPr lang="en-US" sz="2400">
                <a:latin typeface="Lucida Sans"/>
                <a:ea typeface="Lucida Sans"/>
                <a:cs typeface="Lucida Sans"/>
                <a:sym typeface="Lucida Sans"/>
              </a:rPr>
              <a:t>readers benefit </a:t>
            </a:r>
            <a:endParaRPr sz="2400">
              <a:latin typeface="Lucida Sans"/>
              <a:ea typeface="Lucida Sans"/>
              <a:cs typeface="Lucida Sans"/>
              <a:sym typeface="Lucida Sans"/>
            </a:endParaRPr>
          </a:p>
          <a:p>
            <a:pPr marL="457200" marR="0" lvl="0" indent="0" algn="l" rtl="0">
              <a:lnSpc>
                <a:spcPct val="115000"/>
              </a:lnSpc>
              <a:spcBef>
                <a:spcPts val="0"/>
              </a:spcBef>
              <a:spcAft>
                <a:spcPts val="0"/>
              </a:spcAft>
              <a:buNone/>
            </a:pPr>
            <a:r>
              <a:rPr lang="en-US" sz="2400">
                <a:latin typeface="Lucida Sans"/>
                <a:ea typeface="Lucida Sans"/>
                <a:cs typeface="Lucida Sans"/>
                <a:sym typeface="Lucida Sans"/>
              </a:rPr>
              <a:t>because it</a:t>
            </a:r>
            <a:br>
              <a:rPr lang="en-US" sz="2400">
                <a:latin typeface="Lucida Sans"/>
                <a:ea typeface="Lucida Sans"/>
                <a:cs typeface="Lucida Sans"/>
                <a:sym typeface="Lucida Sans"/>
              </a:rPr>
            </a:br>
            <a:r>
              <a:rPr lang="en-US" sz="2400">
                <a:latin typeface="Lucida Sans"/>
                <a:ea typeface="Lucida Sans"/>
                <a:cs typeface="Lucida Sans"/>
                <a:sym typeface="Lucida Sans"/>
              </a:rPr>
              <a:t>segments the </a:t>
            </a:r>
            <a:br>
              <a:rPr lang="en-US" sz="2400">
                <a:latin typeface="Lucida Sans"/>
                <a:ea typeface="Lucida Sans"/>
                <a:cs typeface="Lucida Sans"/>
                <a:sym typeface="Lucida Sans"/>
              </a:rPr>
            </a:br>
            <a:r>
              <a:rPr lang="en-US" sz="2400">
                <a:latin typeface="Lucida Sans"/>
                <a:ea typeface="Lucida Sans"/>
                <a:cs typeface="Lucida Sans"/>
                <a:sym typeface="Lucida Sans"/>
              </a:rPr>
              <a:t>passage</a:t>
            </a:r>
            <a:endParaRPr sz="2400">
              <a:latin typeface="Lucida Sans"/>
              <a:ea typeface="Lucida Sans"/>
              <a:cs typeface="Lucida Sans"/>
              <a:sym typeface="Lucida Sans"/>
            </a:endParaRPr>
          </a:p>
        </p:txBody>
      </p:sp>
      <p:pic>
        <p:nvPicPr>
          <p:cNvPr id="1173" name="Google Shape;1173;p162"/>
          <p:cNvPicPr preferRelativeResize="0"/>
          <p:nvPr/>
        </p:nvPicPr>
        <p:blipFill rotWithShape="1">
          <a:blip r:embed="rId3">
            <a:alphaModFix/>
          </a:blip>
          <a:srcRect b="9297"/>
          <a:stretch/>
        </p:blipFill>
        <p:spPr>
          <a:xfrm>
            <a:off x="4284850" y="3343025"/>
            <a:ext cx="4440050" cy="28914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6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2 - Echo Reading</a:t>
            </a:r>
            <a:endParaRPr>
              <a:latin typeface="Lucida Sans"/>
              <a:ea typeface="Lucida Sans"/>
              <a:cs typeface="Lucida Sans"/>
              <a:sym typeface="Lucida Sans"/>
            </a:endParaRPr>
          </a:p>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Brief Example of Asynchronous Environment</a:t>
            </a:r>
            <a:endParaRPr>
              <a:latin typeface="Lucida Sans"/>
              <a:ea typeface="Lucida Sans"/>
              <a:cs typeface="Lucida Sans"/>
              <a:sym typeface="Lucida Sans"/>
            </a:endParaRPr>
          </a:p>
        </p:txBody>
      </p:sp>
      <p:pic>
        <p:nvPicPr>
          <p:cNvPr id="1180" name="Google Shape;1180;p163" title="Day 2 - Echo Reading - Webinar.mp4">
            <a:hlinkClick r:id="rId3"/>
          </p:cNvPr>
          <p:cNvPicPr preferRelativeResize="0"/>
          <p:nvPr/>
        </p:nvPicPr>
        <p:blipFill>
          <a:blip r:embed="rId4">
            <a:alphaModFix/>
          </a:blip>
          <a:stretch>
            <a:fillRect/>
          </a:stretch>
        </p:blipFill>
        <p:spPr>
          <a:xfrm>
            <a:off x="1583275" y="1581675"/>
            <a:ext cx="5977450" cy="4483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6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3 - Peer Reading &amp; Optional Feedback</a:t>
            </a:r>
            <a:endParaRPr sz="2400" b="0" i="0" u="none" strike="noStrike" cap="none">
              <a:solidFill>
                <a:srgbClr val="595959"/>
              </a:solidFill>
              <a:latin typeface="Lucida Sans"/>
              <a:ea typeface="Lucida Sans"/>
              <a:cs typeface="Lucida Sans"/>
              <a:sym typeface="Lucida Sans"/>
            </a:endParaRPr>
          </a:p>
        </p:txBody>
      </p:sp>
      <p:graphicFrame>
        <p:nvGraphicFramePr>
          <p:cNvPr id="1187" name="Google Shape;1187;p164"/>
          <p:cNvGraphicFramePr/>
          <p:nvPr/>
        </p:nvGraphicFramePr>
        <p:xfrm>
          <a:off x="601200" y="1596975"/>
          <a:ext cx="3000000" cy="3000000"/>
        </p:xfrm>
        <a:graphic>
          <a:graphicData uri="http://schemas.openxmlformats.org/drawingml/2006/table">
            <a:tbl>
              <a:tblPr>
                <a:noFill/>
                <a:tableStyleId>{7127B879-F7C7-43C2-9219-D0C1938ED3C2}</a:tableStyleId>
              </a:tblPr>
              <a:tblGrid>
                <a:gridCol w="2604000">
                  <a:extLst>
                    <a:ext uri="{9D8B030D-6E8A-4147-A177-3AD203B41FA5}">
                      <a16:colId xmlns:a16="http://schemas.microsoft.com/office/drawing/2014/main" val="20000"/>
                    </a:ext>
                  </a:extLst>
                </a:gridCol>
                <a:gridCol w="2604000">
                  <a:extLst>
                    <a:ext uri="{9D8B030D-6E8A-4147-A177-3AD203B41FA5}">
                      <a16:colId xmlns:a16="http://schemas.microsoft.com/office/drawing/2014/main" val="20001"/>
                    </a:ext>
                  </a:extLst>
                </a:gridCol>
                <a:gridCol w="2604000">
                  <a:extLst>
                    <a:ext uri="{9D8B030D-6E8A-4147-A177-3AD203B41FA5}">
                      <a16:colId xmlns:a16="http://schemas.microsoft.com/office/drawing/2014/main" val="20002"/>
                    </a:ext>
                  </a:extLst>
                </a:gridCol>
              </a:tblGrid>
              <a:tr h="855350">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Synchronous </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Asynchronous</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Limited/No Technology</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3443675">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Read passage aloud to peers (could be in a breakout room) and peers provide feedback</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Read passage and record on Seesaw or other platform.  Peers or teacher gives feedback</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Read passage to a family member and ask them for feedback</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6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3 - Peer Reading &amp; Optional Feedback</a:t>
            </a:r>
            <a:endParaRPr sz="2400" b="0" i="0" u="none" strike="noStrike" cap="none">
              <a:solidFill>
                <a:srgbClr val="595959"/>
              </a:solidFill>
              <a:latin typeface="Lucida Sans"/>
              <a:ea typeface="Lucida Sans"/>
              <a:cs typeface="Lucida Sans"/>
              <a:sym typeface="Lucida Sans"/>
            </a:endParaRPr>
          </a:p>
        </p:txBody>
      </p:sp>
      <p:sp>
        <p:nvSpPr>
          <p:cNvPr id="1194" name="Google Shape;1194;p16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What is it?</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One student reads while the other follows along and then they switch roles.  Optional:  Students provide feedback to each other.</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Why?</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Peers model fluent reading</a:t>
            </a:r>
            <a:endParaRPr sz="2400">
              <a:latin typeface="Lucida Sans"/>
              <a:ea typeface="Lucida Sans"/>
              <a:cs typeface="Lucida Sans"/>
              <a:sym typeface="Lucida Sans"/>
            </a:endParaRPr>
          </a:p>
          <a:p>
            <a:pPr marL="0" marR="0" lvl="0" indent="457200" algn="l" rtl="0">
              <a:lnSpc>
                <a:spcPct val="115000"/>
              </a:lnSpc>
              <a:spcBef>
                <a:spcPts val="0"/>
              </a:spcBef>
              <a:spcAft>
                <a:spcPts val="0"/>
              </a:spcAft>
              <a:buNone/>
            </a:pPr>
            <a:r>
              <a:rPr lang="en-US" sz="2400">
                <a:latin typeface="Lucida Sans"/>
                <a:ea typeface="Lucida Sans"/>
                <a:cs typeface="Lucida Sans"/>
                <a:sym typeface="Lucida Sans"/>
              </a:rPr>
              <a:t>for each other</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Peer encouragement</a:t>
            </a:r>
            <a:endParaRPr sz="2400">
              <a:latin typeface="Lucida Sans"/>
              <a:ea typeface="Lucida Sans"/>
              <a:cs typeface="Lucida Sans"/>
              <a:sym typeface="Lucida Sans"/>
            </a:endParaRPr>
          </a:p>
        </p:txBody>
      </p:sp>
      <p:pic>
        <p:nvPicPr>
          <p:cNvPr id="1195" name="Google Shape;1195;p165"/>
          <p:cNvPicPr preferRelativeResize="0"/>
          <p:nvPr/>
        </p:nvPicPr>
        <p:blipFill>
          <a:blip r:embed="rId3">
            <a:alphaModFix/>
          </a:blip>
          <a:stretch>
            <a:fillRect/>
          </a:stretch>
        </p:blipFill>
        <p:spPr>
          <a:xfrm>
            <a:off x="5132250" y="3925900"/>
            <a:ext cx="3745051" cy="24967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66"/>
          <p:cNvSpPr txBox="1">
            <a:spLocks noGrp="1"/>
          </p:cNvSpPr>
          <p:nvPr>
            <p:ph type="title"/>
          </p:nvPr>
        </p:nvSpPr>
        <p:spPr>
          <a:xfrm>
            <a:off x="216575" y="2829675"/>
            <a:ext cx="8425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Katie Key Thomas</a:t>
            </a:r>
            <a:endParaRPr b="1"/>
          </a:p>
          <a:p>
            <a:pPr marL="0" marR="0" lvl="0" indent="0" algn="l" rtl="0">
              <a:lnSpc>
                <a:spcPct val="100000"/>
              </a:lnSpc>
              <a:spcBef>
                <a:spcPts val="0"/>
              </a:spcBef>
              <a:spcAft>
                <a:spcPts val="0"/>
              </a:spcAft>
              <a:buClr>
                <a:schemeClr val="lt1"/>
              </a:buClr>
              <a:buSzPts val="2800"/>
              <a:buFont typeface="Allerta"/>
              <a:buNone/>
            </a:pPr>
            <a:r>
              <a:rPr lang="en-US" i="1"/>
              <a:t>Graduate Student</a:t>
            </a:r>
            <a:endParaRPr i="1"/>
          </a:p>
          <a:p>
            <a:pPr marL="0" marR="0" lvl="0" indent="0" algn="l" rtl="0">
              <a:lnSpc>
                <a:spcPct val="100000"/>
              </a:lnSpc>
              <a:spcBef>
                <a:spcPts val="0"/>
              </a:spcBef>
              <a:spcAft>
                <a:spcPts val="0"/>
              </a:spcAft>
              <a:buClr>
                <a:schemeClr val="lt1"/>
              </a:buClr>
              <a:buSzPts val="2800"/>
              <a:buFont typeface="Allerta"/>
              <a:buNone/>
            </a:pPr>
            <a:r>
              <a:rPr lang="en-US" i="1"/>
              <a:t>School of Education</a:t>
            </a:r>
            <a:endParaRPr i="1"/>
          </a:p>
          <a:p>
            <a:pPr marL="0" marR="0" lvl="0" indent="0" algn="l" rtl="0">
              <a:lnSpc>
                <a:spcPct val="100000"/>
              </a:lnSpc>
              <a:spcBef>
                <a:spcPts val="0"/>
              </a:spcBef>
              <a:spcAft>
                <a:spcPts val="0"/>
              </a:spcAft>
              <a:buClr>
                <a:schemeClr val="lt1"/>
              </a:buClr>
              <a:buSzPts val="2800"/>
              <a:buFont typeface="Allerta"/>
              <a:buNone/>
            </a:pPr>
            <a:r>
              <a:rPr lang="en-US" i="1"/>
              <a:t>University of California-Irvine</a:t>
            </a:r>
            <a:endParaRPr i="1"/>
          </a:p>
        </p:txBody>
      </p:sp>
      <p:pic>
        <p:nvPicPr>
          <p:cNvPr id="1202" name="Google Shape;1202;p166"/>
          <p:cNvPicPr preferRelativeResize="0"/>
          <p:nvPr/>
        </p:nvPicPr>
        <p:blipFill>
          <a:blip r:embed="rId3">
            <a:alphaModFix/>
          </a:blip>
          <a:stretch>
            <a:fillRect/>
          </a:stretch>
        </p:blipFill>
        <p:spPr>
          <a:xfrm>
            <a:off x="6387025" y="338950"/>
            <a:ext cx="2340553" cy="312072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6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4 - Repeated Reading &amp; Self-Evaluation</a:t>
            </a:r>
            <a:endParaRPr sz="2400" b="0" i="0" u="none" strike="noStrike" cap="none">
              <a:solidFill>
                <a:srgbClr val="595959"/>
              </a:solidFill>
              <a:latin typeface="Lucida Sans"/>
              <a:ea typeface="Lucida Sans"/>
              <a:cs typeface="Lucida Sans"/>
              <a:sym typeface="Lucida Sans"/>
            </a:endParaRPr>
          </a:p>
        </p:txBody>
      </p:sp>
      <p:graphicFrame>
        <p:nvGraphicFramePr>
          <p:cNvPr id="1209" name="Google Shape;1209;p167"/>
          <p:cNvGraphicFramePr/>
          <p:nvPr/>
        </p:nvGraphicFramePr>
        <p:xfrm>
          <a:off x="971550" y="2284413"/>
          <a:ext cx="3000000" cy="3000000"/>
        </p:xfrm>
        <a:graphic>
          <a:graphicData uri="http://schemas.openxmlformats.org/drawingml/2006/table">
            <a:tbl>
              <a:tblPr>
                <a:noFill/>
                <a:tableStyleId>{7127B879-F7C7-43C2-9219-D0C1938ED3C2}</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Synchronous </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Asynchronous</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Limited/No Technology</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 and self evaluation and share with classmates/teacher</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 and self evaluation on digital platform</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Repeated reading. Write down self evaluation and share with family member</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4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6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595959"/>
              </a:buClr>
              <a:buSzPts val="2400"/>
              <a:buFont typeface="Allerta"/>
              <a:buNone/>
            </a:pPr>
            <a:r>
              <a:rPr lang="en-US">
                <a:latin typeface="Lucida Sans"/>
                <a:ea typeface="Lucida Sans"/>
                <a:cs typeface="Lucida Sans"/>
                <a:sym typeface="Lucida Sans"/>
              </a:rPr>
              <a:t>Day 4 - Repeated Reading &amp; Self-Evaluation</a:t>
            </a:r>
            <a:endParaRPr>
              <a:latin typeface="Lucida Sans"/>
              <a:ea typeface="Lucida Sans"/>
              <a:cs typeface="Lucida Sans"/>
              <a:sym typeface="Lucida Sans"/>
            </a:endParaRPr>
          </a:p>
        </p:txBody>
      </p:sp>
      <p:sp>
        <p:nvSpPr>
          <p:cNvPr id="1216" name="Google Shape;1216;p168"/>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What is it?</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Reading same text </a:t>
            </a:r>
            <a:endParaRPr sz="2400">
              <a:latin typeface="Lucida Sans"/>
              <a:ea typeface="Lucida Sans"/>
              <a:cs typeface="Lucida Sans"/>
              <a:sym typeface="Lucida Sans"/>
            </a:endParaRPr>
          </a:p>
          <a:p>
            <a:pPr marL="0" marR="0" lvl="0" indent="457200" algn="l" rtl="0">
              <a:lnSpc>
                <a:spcPct val="115000"/>
              </a:lnSpc>
              <a:spcBef>
                <a:spcPts val="0"/>
              </a:spcBef>
              <a:spcAft>
                <a:spcPts val="0"/>
              </a:spcAft>
              <a:buNone/>
            </a:pPr>
            <a:r>
              <a:rPr lang="en-US" sz="2400">
                <a:latin typeface="Lucida Sans"/>
                <a:ea typeface="Lucida Sans"/>
                <a:cs typeface="Lucida Sans"/>
                <a:sym typeface="Lucida Sans"/>
              </a:rPr>
              <a:t>multiple times </a:t>
            </a:r>
            <a:br>
              <a:rPr lang="en-US" sz="2400">
                <a:latin typeface="Lucida Sans"/>
                <a:ea typeface="Lucida Sans"/>
                <a:cs typeface="Lucida Sans"/>
                <a:sym typeface="Lucida Sans"/>
              </a:rPr>
            </a:br>
            <a:r>
              <a:rPr lang="en-US" sz="2400">
                <a:latin typeface="Lucida Sans"/>
                <a:ea typeface="Lucida Sans"/>
                <a:cs typeface="Lucida Sans"/>
                <a:sym typeface="Lucida Sans"/>
              </a:rPr>
              <a:t>	across several days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Why?</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Reinforces proper pronunciation and phrase</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Increases automaticity with words and phrases for repeated text, which will transfer to automaticity with other texts</a:t>
            </a:r>
            <a:endParaRPr sz="2400">
              <a:latin typeface="Lucida Sans"/>
              <a:ea typeface="Lucida Sans"/>
              <a:cs typeface="Lucida Sans"/>
              <a:sym typeface="Lucida Sans"/>
            </a:endParaRPr>
          </a:p>
        </p:txBody>
      </p:sp>
      <p:pic>
        <p:nvPicPr>
          <p:cNvPr id="1217" name="Google Shape;1217;p168"/>
          <p:cNvPicPr preferRelativeResize="0"/>
          <p:nvPr/>
        </p:nvPicPr>
        <p:blipFill>
          <a:blip r:embed="rId3">
            <a:alphaModFix/>
          </a:blip>
          <a:stretch>
            <a:fillRect/>
          </a:stretch>
        </p:blipFill>
        <p:spPr>
          <a:xfrm>
            <a:off x="4667950" y="1584881"/>
            <a:ext cx="4285551" cy="224276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6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5 - Perform Passage / Optional Assessment</a:t>
            </a:r>
            <a:endParaRPr sz="2400" b="0" i="0" u="none" strike="noStrike" cap="none">
              <a:solidFill>
                <a:srgbClr val="595959"/>
              </a:solidFill>
              <a:latin typeface="Lucida Sans"/>
              <a:ea typeface="Lucida Sans"/>
              <a:cs typeface="Lucida Sans"/>
              <a:sym typeface="Lucida Sans"/>
            </a:endParaRPr>
          </a:p>
        </p:txBody>
      </p:sp>
      <p:graphicFrame>
        <p:nvGraphicFramePr>
          <p:cNvPr id="1224" name="Google Shape;1224;p169"/>
          <p:cNvGraphicFramePr/>
          <p:nvPr/>
        </p:nvGraphicFramePr>
        <p:xfrm>
          <a:off x="952500" y="2422525"/>
          <a:ext cx="3000000" cy="3000000"/>
        </p:xfrm>
        <a:graphic>
          <a:graphicData uri="http://schemas.openxmlformats.org/drawingml/2006/table">
            <a:tbl>
              <a:tblPr>
                <a:noFill/>
                <a:tableStyleId>{7127B879-F7C7-43C2-9219-D0C1938ED3C2}</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Synchronous </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Asynchronous</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US" sz="1800">
                          <a:solidFill>
                            <a:srgbClr val="595959"/>
                          </a:solidFill>
                          <a:latin typeface="Lucida Sans"/>
                          <a:ea typeface="Lucida Sans"/>
                          <a:cs typeface="Lucida Sans"/>
                          <a:sym typeface="Lucida Sans"/>
                        </a:rPr>
                        <a:t>Limited/No Technology</a:t>
                      </a:r>
                      <a:endParaRPr sz="1800">
                        <a:solidFill>
                          <a:srgbClr val="595959"/>
                        </a:solidFill>
                        <a:latin typeface="Lucida Sans"/>
                        <a:ea typeface="Lucida Sans"/>
                        <a:cs typeface="Lucida Sans"/>
                        <a:sym typeface="Lucida Sans"/>
                      </a:endParaRPr>
                    </a:p>
                  </a:txBody>
                  <a:tcPr marL="88900" marR="88900" marT="88900" marB="88900"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Perform passage to peers (could be through breakout rooms)</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Perform passage and records on digital platform </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 Perform passage to family members</a:t>
                      </a:r>
                      <a:endParaRPr sz="1800">
                        <a:solidFill>
                          <a:srgbClr val="595959"/>
                        </a:solidFill>
                        <a:latin typeface="Lucida Sans"/>
                        <a:ea typeface="Lucida Sans"/>
                        <a:cs typeface="Lucida Sans"/>
                        <a:sym typeface="Lucida Sans"/>
                      </a:endParaRPr>
                    </a:p>
                  </a:txBody>
                  <a:tcPr marL="88900" marR="88900" marT="88900" marB="88900">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70"/>
          <p:cNvSpPr txBox="1">
            <a:spLocks noGrp="1"/>
          </p:cNvSpPr>
          <p:nvPr>
            <p:ph type="title"/>
          </p:nvPr>
        </p:nvSpPr>
        <p:spPr>
          <a:xfrm>
            <a:off x="304800" y="274629"/>
            <a:ext cx="8572500" cy="77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Day 5 - Perform Passage / Optional Assessment</a:t>
            </a:r>
            <a:endParaRPr sz="2400" b="0" i="0" u="none" strike="noStrike" cap="none">
              <a:solidFill>
                <a:srgbClr val="595959"/>
              </a:solidFill>
              <a:latin typeface="Lucida Sans"/>
              <a:ea typeface="Lucida Sans"/>
              <a:cs typeface="Lucida Sans"/>
              <a:sym typeface="Lucida Sans"/>
            </a:endParaRPr>
          </a:p>
        </p:txBody>
      </p:sp>
      <p:sp>
        <p:nvSpPr>
          <p:cNvPr id="1231" name="Google Shape;1231;p170"/>
          <p:cNvSpPr txBox="1">
            <a:spLocks noGrp="1"/>
          </p:cNvSpPr>
          <p:nvPr>
            <p:ph type="body" idx="1"/>
          </p:nvPr>
        </p:nvSpPr>
        <p:spPr>
          <a:xfrm>
            <a:off x="304800" y="1221876"/>
            <a:ext cx="8572500" cy="479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What is it?</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Opportunity to read aloud to an audience</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Possible fluency assessment</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br>
              <a:rPr lang="en-US" sz="2400">
                <a:latin typeface="Lucida Sans"/>
                <a:ea typeface="Lucida Sans"/>
                <a:cs typeface="Lucida Sans"/>
                <a:sym typeface="Lucida Sans"/>
              </a:rPr>
            </a:br>
            <a:r>
              <a:rPr lang="en-US" sz="2400">
                <a:latin typeface="Lucida Sans"/>
                <a:ea typeface="Lucida Sans"/>
                <a:cs typeface="Lucida Sans"/>
                <a:sym typeface="Lucida Sans"/>
              </a:rPr>
              <a:t>Why?</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Assess students’ development </a:t>
            </a:r>
            <a:br>
              <a:rPr lang="en-US" sz="2400">
                <a:latin typeface="Lucida Sans"/>
                <a:ea typeface="Lucida Sans"/>
                <a:cs typeface="Lucida Sans"/>
                <a:sym typeface="Lucida Sans"/>
              </a:rPr>
            </a:br>
            <a:r>
              <a:rPr lang="en-US" sz="2400">
                <a:latin typeface="Lucida Sans"/>
                <a:ea typeface="Lucida Sans"/>
                <a:cs typeface="Lucida Sans"/>
                <a:sym typeface="Lucida Sans"/>
              </a:rPr>
              <a:t>of fluent reading skills</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Developing reading fluency </a:t>
            </a:r>
            <a:br>
              <a:rPr lang="en-US" sz="2400">
                <a:latin typeface="Lucida Sans"/>
                <a:ea typeface="Lucida Sans"/>
                <a:cs typeface="Lucida Sans"/>
                <a:sym typeface="Lucida Sans"/>
              </a:rPr>
            </a:br>
            <a:r>
              <a:rPr lang="en-US" sz="2400">
                <a:latin typeface="Lucida Sans"/>
                <a:ea typeface="Lucida Sans"/>
                <a:cs typeface="Lucida Sans"/>
                <a:sym typeface="Lucida Sans"/>
              </a:rPr>
              <a:t>is a growth process</a:t>
            </a:r>
            <a:endParaRPr sz="24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Give encouragement</a:t>
            </a:r>
            <a:endParaRPr sz="2400">
              <a:latin typeface="Lucida Sans"/>
              <a:ea typeface="Lucida Sans"/>
              <a:cs typeface="Lucida Sans"/>
              <a:sym typeface="Lucida Sans"/>
            </a:endParaRPr>
          </a:p>
        </p:txBody>
      </p:sp>
      <p:pic>
        <p:nvPicPr>
          <p:cNvPr id="1232" name="Google Shape;1232;p170"/>
          <p:cNvPicPr preferRelativeResize="0"/>
          <p:nvPr/>
        </p:nvPicPr>
        <p:blipFill>
          <a:blip r:embed="rId3">
            <a:alphaModFix/>
          </a:blip>
          <a:stretch>
            <a:fillRect/>
          </a:stretch>
        </p:blipFill>
        <p:spPr>
          <a:xfrm>
            <a:off x="5462175" y="3816974"/>
            <a:ext cx="3335850" cy="2480500"/>
          </a:xfrm>
          <a:prstGeom prst="rect">
            <a:avLst/>
          </a:prstGeom>
          <a:noFill/>
          <a:ln w="9525" cap="flat" cmpd="sng">
            <a:solidFill>
              <a:srgbClr val="000000"/>
            </a:solidFill>
            <a:prstDash val="solid"/>
            <a:miter lim="8000"/>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71"/>
          <p:cNvSpPr txBox="1">
            <a:spLocks noGrp="1"/>
          </p:cNvSpPr>
          <p:nvPr>
            <p:ph type="title"/>
          </p:nvPr>
        </p:nvSpPr>
        <p:spPr>
          <a:xfrm>
            <a:off x="285750" y="171012"/>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Family Engagement</a:t>
            </a:r>
            <a:endParaRPr sz="2400" b="0" i="0" u="none" strike="noStrike" cap="none">
              <a:solidFill>
                <a:srgbClr val="595959"/>
              </a:solidFill>
              <a:latin typeface="Lucida Sans"/>
              <a:ea typeface="Lucida Sans"/>
              <a:cs typeface="Lucida Sans"/>
              <a:sym typeface="Lucida Sans"/>
            </a:endParaRPr>
          </a:p>
        </p:txBody>
      </p:sp>
      <p:sp>
        <p:nvSpPr>
          <p:cNvPr id="1239" name="Google Shape;1239;p171"/>
          <p:cNvSpPr txBox="1">
            <a:spLocks noGrp="1"/>
          </p:cNvSpPr>
          <p:nvPr>
            <p:ph type="body" idx="1"/>
          </p:nvPr>
        </p:nvSpPr>
        <p:spPr>
          <a:xfrm>
            <a:off x="304800" y="1228125"/>
            <a:ext cx="4083300" cy="48144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Simple, easy to follow process</a:t>
            </a:r>
            <a:endParaRPr sz="2400">
              <a:latin typeface="Lucida Sans"/>
              <a:ea typeface="Lucida Sans"/>
              <a:cs typeface="Lucida Sans"/>
              <a:sym typeface="Lucida Sans"/>
            </a:endParaRPr>
          </a:p>
          <a:p>
            <a:pPr marL="45720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Communication with clear family and student roles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p:txBody>
      </p:sp>
      <p:pic>
        <p:nvPicPr>
          <p:cNvPr id="1240" name="Google Shape;1240;p171"/>
          <p:cNvPicPr preferRelativeResize="0"/>
          <p:nvPr/>
        </p:nvPicPr>
        <p:blipFill>
          <a:blip r:embed="rId3">
            <a:alphaModFix/>
          </a:blip>
          <a:stretch>
            <a:fillRect/>
          </a:stretch>
        </p:blipFill>
        <p:spPr>
          <a:xfrm>
            <a:off x="549750" y="3842400"/>
            <a:ext cx="3593400" cy="2396799"/>
          </a:xfrm>
          <a:prstGeom prst="rect">
            <a:avLst/>
          </a:prstGeom>
          <a:noFill/>
          <a:ln w="9525" cap="flat" cmpd="sng">
            <a:solidFill>
              <a:schemeClr val="dk2"/>
            </a:solidFill>
            <a:prstDash val="solid"/>
            <a:round/>
            <a:headEnd type="none" w="sm" len="sm"/>
            <a:tailEnd type="none" w="sm" len="sm"/>
          </a:ln>
        </p:spPr>
      </p:pic>
      <p:pic>
        <p:nvPicPr>
          <p:cNvPr id="1241" name="Google Shape;1241;p171"/>
          <p:cNvPicPr preferRelativeResize="0"/>
          <p:nvPr/>
        </p:nvPicPr>
        <p:blipFill>
          <a:blip r:embed="rId4">
            <a:alphaModFix/>
          </a:blip>
          <a:stretch>
            <a:fillRect/>
          </a:stretch>
        </p:blipFill>
        <p:spPr>
          <a:xfrm>
            <a:off x="4557775" y="1103637"/>
            <a:ext cx="4063885" cy="513556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7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Tech-Free Remote Environment Training</a:t>
            </a:r>
            <a:endParaRPr sz="2400" b="0" i="0" u="none" strike="noStrike" cap="none">
              <a:solidFill>
                <a:srgbClr val="595959"/>
              </a:solidFill>
              <a:latin typeface="Lucida Sans"/>
              <a:ea typeface="Lucida Sans"/>
              <a:cs typeface="Lucida Sans"/>
              <a:sym typeface="Lucida Sans"/>
            </a:endParaRPr>
          </a:p>
        </p:txBody>
      </p:sp>
      <p:pic>
        <p:nvPicPr>
          <p:cNvPr id="1248" name="Google Shape;1248;p172"/>
          <p:cNvPicPr preferRelativeResize="0"/>
          <p:nvPr/>
        </p:nvPicPr>
        <p:blipFill>
          <a:blip r:embed="rId3">
            <a:alphaModFix/>
          </a:blip>
          <a:stretch>
            <a:fillRect/>
          </a:stretch>
        </p:blipFill>
        <p:spPr>
          <a:xfrm>
            <a:off x="1340825" y="1896175"/>
            <a:ext cx="6462351" cy="36033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73"/>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What’s one benefit this model offers to students?</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a:latin typeface="Lucida Sans"/>
                <a:ea typeface="Lucida Sans"/>
                <a:cs typeface="Lucida Sans"/>
                <a:sym typeface="Lucida Sans"/>
              </a:rPr>
              <a:t>Please respond using your blue Group Chat widget.</a:t>
            </a:r>
            <a:endParaRPr sz="1200">
              <a:latin typeface="Lucida Sans"/>
              <a:ea typeface="Lucida Sans"/>
              <a:cs typeface="Lucida Sans"/>
              <a:sym typeface="Lucida Sans"/>
            </a:endParaRPr>
          </a:p>
        </p:txBody>
      </p:sp>
      <p:pic>
        <p:nvPicPr>
          <p:cNvPr id="1254" name="Google Shape;1254;p173"/>
          <p:cNvPicPr preferRelativeResize="0"/>
          <p:nvPr/>
        </p:nvPicPr>
        <p:blipFill rotWithShape="1">
          <a:blip r:embed="rId3">
            <a:alphaModFix/>
          </a:blip>
          <a:srcRect l="56899" t="15095" r="30602"/>
          <a:stretch/>
        </p:blipFill>
        <p:spPr>
          <a:xfrm>
            <a:off x="4026100" y="4730825"/>
            <a:ext cx="1001450" cy="1095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74"/>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4</a:t>
            </a:r>
            <a:r>
              <a:rPr lang="en-US" sz="2600" b="0" i="0" u="none" strike="noStrike" cap="none">
                <a:solidFill>
                  <a:schemeClr val="lt1"/>
                </a:solidFill>
                <a:latin typeface="Lucida Sans"/>
                <a:ea typeface="Lucida Sans"/>
                <a:cs typeface="Lucida Sans"/>
                <a:sym typeface="Lucida Sans"/>
              </a:rPr>
              <a:t>  </a:t>
            </a:r>
            <a:r>
              <a:rPr lang="en-US" sz="2600">
                <a:latin typeface="Lucida Sans"/>
                <a:ea typeface="Lucida Sans"/>
                <a:cs typeface="Lucida Sans"/>
                <a:sym typeface="Lucida Sans"/>
              </a:rPr>
              <a:t>Perspectives from a Site Administrator and First Grade Teacher</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75"/>
          <p:cNvSpPr txBox="1">
            <a:spLocks noGrp="1"/>
          </p:cNvSpPr>
          <p:nvPr>
            <p:ph type="title"/>
          </p:nvPr>
        </p:nvSpPr>
        <p:spPr>
          <a:xfrm>
            <a:off x="216575" y="3167475"/>
            <a:ext cx="8425800" cy="1342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Duane Cox</a:t>
            </a:r>
            <a:endParaRPr b="1"/>
          </a:p>
          <a:p>
            <a:pPr marL="0" marR="0" lvl="0" indent="0" algn="l" rtl="0">
              <a:lnSpc>
                <a:spcPct val="100000"/>
              </a:lnSpc>
              <a:spcBef>
                <a:spcPts val="0"/>
              </a:spcBef>
              <a:spcAft>
                <a:spcPts val="0"/>
              </a:spcAft>
              <a:buClr>
                <a:schemeClr val="lt1"/>
              </a:buClr>
              <a:buSzPts val="2800"/>
              <a:buFont typeface="Allerta"/>
              <a:buNone/>
            </a:pPr>
            <a:r>
              <a:rPr lang="en-US" i="1"/>
              <a:t>Site Administrator</a:t>
            </a:r>
            <a:endParaRPr i="1"/>
          </a:p>
          <a:p>
            <a:pPr marL="0" marR="0" lvl="0" indent="0" algn="l" rtl="0">
              <a:lnSpc>
                <a:spcPct val="100000"/>
              </a:lnSpc>
              <a:spcBef>
                <a:spcPts val="0"/>
              </a:spcBef>
              <a:spcAft>
                <a:spcPts val="0"/>
              </a:spcAft>
              <a:buClr>
                <a:schemeClr val="lt1"/>
              </a:buClr>
              <a:buSzPts val="2800"/>
              <a:buFont typeface="Allerta"/>
              <a:buNone/>
            </a:pPr>
            <a:r>
              <a:rPr lang="en-US" i="1"/>
              <a:t>Rea Elementary</a:t>
            </a:r>
            <a:endParaRPr i="1"/>
          </a:p>
          <a:p>
            <a:pPr marL="0" marR="0" lvl="0" indent="0" algn="l" rtl="0">
              <a:lnSpc>
                <a:spcPct val="100000"/>
              </a:lnSpc>
              <a:spcBef>
                <a:spcPts val="0"/>
              </a:spcBef>
              <a:spcAft>
                <a:spcPts val="0"/>
              </a:spcAft>
              <a:buClr>
                <a:schemeClr val="lt1"/>
              </a:buClr>
              <a:buSzPts val="2800"/>
              <a:buFont typeface="Allerta"/>
              <a:buNone/>
            </a:pPr>
            <a:r>
              <a:rPr lang="en-US" i="1"/>
              <a:t>Newport-Mesa Unified School District</a:t>
            </a:r>
            <a:endParaRPr i="1"/>
          </a:p>
        </p:txBody>
      </p:sp>
      <p:pic>
        <p:nvPicPr>
          <p:cNvPr id="1267" name="Google Shape;1267;p175"/>
          <p:cNvPicPr preferRelativeResize="0"/>
          <p:nvPr/>
        </p:nvPicPr>
        <p:blipFill>
          <a:blip r:embed="rId3">
            <a:alphaModFix/>
          </a:blip>
          <a:stretch>
            <a:fillRect/>
          </a:stretch>
        </p:blipFill>
        <p:spPr>
          <a:xfrm>
            <a:off x="6685049" y="218000"/>
            <a:ext cx="2141475" cy="3375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7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An Administrator’s Perspective: Duane D. Cox, Ed.D.</a:t>
            </a:r>
            <a:endParaRPr sz="2400" b="0" i="0" u="none" strike="noStrike" cap="none">
              <a:solidFill>
                <a:srgbClr val="595959"/>
              </a:solidFill>
              <a:latin typeface="Lucida Sans"/>
              <a:ea typeface="Lucida Sans"/>
              <a:cs typeface="Lucida Sans"/>
              <a:sym typeface="Lucida Sans"/>
            </a:endParaRPr>
          </a:p>
        </p:txBody>
      </p:sp>
      <p:sp>
        <p:nvSpPr>
          <p:cNvPr id="1274" name="Google Shape;1274;p176"/>
          <p:cNvSpPr txBox="1">
            <a:spLocks noGrp="1"/>
          </p:cNvSpPr>
          <p:nvPr>
            <p:ph type="body" idx="1"/>
          </p:nvPr>
        </p:nvSpPr>
        <p:spPr>
          <a:xfrm>
            <a:off x="304800" y="1570940"/>
            <a:ext cx="8572500" cy="4526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Building a Vision for Teaching and Learning:</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Building on what we know about teaching reading</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Repeated reading</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Modeled Reading</a:t>
            </a:r>
            <a:endParaRPr sz="2400">
              <a:latin typeface="Lucida Sans"/>
              <a:ea typeface="Lucida Sans"/>
              <a:cs typeface="Lucida Sans"/>
              <a:sym typeface="Lucida Sans"/>
            </a:endParaRPr>
          </a:p>
          <a:p>
            <a:pPr marL="1371600" marR="0" lvl="2"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Practice and feedback</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Access to grade level texts</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Reaching ALL children</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Provide teachers with the experience of learning</a:t>
            </a:r>
            <a:endParaRPr sz="2400">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Collaboration around practices</a:t>
            </a:r>
            <a:endParaRPr sz="2400">
              <a:latin typeface="Lucida Sans"/>
              <a:ea typeface="Lucida Sans"/>
              <a:cs typeface="Lucida Sans"/>
              <a:sym typeface="Lucida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77"/>
          <p:cNvSpPr txBox="1">
            <a:spLocks noGrp="1"/>
          </p:cNvSpPr>
          <p:nvPr>
            <p:ph type="title"/>
          </p:nvPr>
        </p:nvSpPr>
        <p:spPr>
          <a:xfrm>
            <a:off x="216575" y="2829675"/>
            <a:ext cx="8425800" cy="231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Megan Merrick</a:t>
            </a:r>
            <a:endParaRPr b="1"/>
          </a:p>
          <a:p>
            <a:pPr marL="0" lvl="0" indent="0" algn="l" rtl="0">
              <a:spcBef>
                <a:spcPts val="0"/>
              </a:spcBef>
              <a:spcAft>
                <a:spcPts val="0"/>
              </a:spcAft>
              <a:buClr>
                <a:schemeClr val="lt1"/>
              </a:buClr>
              <a:buSzPts val="2800"/>
              <a:buFont typeface="Allerta"/>
              <a:buNone/>
            </a:pPr>
            <a:r>
              <a:rPr lang="en-US" i="1"/>
              <a:t>First Grade Teacher</a:t>
            </a:r>
            <a:endParaRPr i="1"/>
          </a:p>
          <a:p>
            <a:pPr marL="0" lvl="0" indent="0" algn="l" rtl="0">
              <a:spcBef>
                <a:spcPts val="0"/>
              </a:spcBef>
              <a:spcAft>
                <a:spcPts val="0"/>
              </a:spcAft>
              <a:buClr>
                <a:schemeClr val="lt1"/>
              </a:buClr>
              <a:buSzPts val="2800"/>
              <a:buFont typeface="Allerta"/>
              <a:buNone/>
            </a:pPr>
            <a:r>
              <a:rPr lang="en-US" i="1"/>
              <a:t>Rea Elementary</a:t>
            </a:r>
            <a:endParaRPr i="1"/>
          </a:p>
          <a:p>
            <a:pPr marL="0" lvl="0" indent="0" algn="l" rtl="0">
              <a:spcBef>
                <a:spcPts val="0"/>
              </a:spcBef>
              <a:spcAft>
                <a:spcPts val="0"/>
              </a:spcAft>
              <a:buClr>
                <a:schemeClr val="lt1"/>
              </a:buClr>
              <a:buSzPts val="2800"/>
              <a:buFont typeface="Allerta"/>
              <a:buNone/>
            </a:pPr>
            <a:r>
              <a:rPr lang="en-US" i="1"/>
              <a:t>Newport-Mesa Unified School District</a:t>
            </a:r>
            <a:endParaRPr i="1"/>
          </a:p>
          <a:p>
            <a:pPr marL="0" marR="0" lvl="0" indent="0" algn="l" rtl="0">
              <a:lnSpc>
                <a:spcPct val="100000"/>
              </a:lnSpc>
              <a:spcBef>
                <a:spcPts val="0"/>
              </a:spcBef>
              <a:spcAft>
                <a:spcPts val="0"/>
              </a:spcAft>
              <a:buClr>
                <a:schemeClr val="lt1"/>
              </a:buClr>
              <a:buSzPts val="2800"/>
              <a:buFont typeface="Allerta"/>
              <a:buNone/>
            </a:pPr>
            <a:endParaRPr i="1"/>
          </a:p>
        </p:txBody>
      </p:sp>
      <p:pic>
        <p:nvPicPr>
          <p:cNvPr id="1281" name="Google Shape;1281;p177"/>
          <p:cNvPicPr preferRelativeResize="0"/>
          <p:nvPr/>
        </p:nvPicPr>
        <p:blipFill>
          <a:blip r:embed="rId3">
            <a:alphaModFix/>
          </a:blip>
          <a:stretch>
            <a:fillRect/>
          </a:stretch>
        </p:blipFill>
        <p:spPr>
          <a:xfrm>
            <a:off x="5913475" y="443150"/>
            <a:ext cx="2628226" cy="28766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016" name="Google Shape;1016;p14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017" name="Google Shape;1017;p142"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018" name="Google Shape;1018;p142"/>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7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Getting Started - Megan Merrick </a:t>
            </a:r>
            <a:endParaRPr sz="2400" b="0" i="0" u="none" strike="noStrike" cap="none">
              <a:solidFill>
                <a:srgbClr val="595959"/>
              </a:solidFill>
              <a:latin typeface="Lucida Sans"/>
              <a:ea typeface="Lucida Sans"/>
              <a:cs typeface="Lucida Sans"/>
              <a:sym typeface="Lucida Sans"/>
            </a:endParaRPr>
          </a:p>
        </p:txBody>
      </p:sp>
      <p:sp>
        <p:nvSpPr>
          <p:cNvPr id="1288" name="Google Shape;1288;p178"/>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latin typeface="Lucida Sans"/>
                <a:ea typeface="Lucida Sans"/>
                <a:cs typeface="Lucida Sans"/>
                <a:sym typeface="Lucida Sans"/>
              </a:rPr>
              <a:t>First Day:		Model read story on screencastify   </a:t>
            </a:r>
            <a:endParaRPr sz="2400">
              <a:latin typeface="Lucida Sans"/>
              <a:ea typeface="Lucida Sans"/>
              <a:cs typeface="Lucida Sans"/>
              <a:sym typeface="Lucida Sans"/>
            </a:endParaRPr>
          </a:p>
          <a:p>
            <a:pPr marL="1828800" marR="0" lvl="0" indent="457200" algn="l" rtl="0">
              <a:lnSpc>
                <a:spcPct val="115000"/>
              </a:lnSpc>
              <a:spcBef>
                <a:spcPts val="0"/>
              </a:spcBef>
              <a:spcAft>
                <a:spcPts val="0"/>
              </a:spcAft>
              <a:buNone/>
            </a:pPr>
            <a:r>
              <a:rPr lang="en-US" sz="2400">
                <a:latin typeface="Lucida Sans"/>
                <a:ea typeface="Lucida Sans"/>
                <a:cs typeface="Lucida Sans"/>
                <a:sym typeface="Lucida Sans"/>
              </a:rPr>
              <a:t>Posted screencastify on google </a:t>
            </a:r>
            <a:endParaRPr sz="2400">
              <a:latin typeface="Lucida Sans"/>
              <a:ea typeface="Lucida Sans"/>
              <a:cs typeface="Lucida Sans"/>
              <a:sym typeface="Lucida Sans"/>
            </a:endParaRPr>
          </a:p>
          <a:p>
            <a:pPr marL="1828800" marR="0" lvl="0" indent="457200" algn="l" rtl="0">
              <a:lnSpc>
                <a:spcPct val="115000"/>
              </a:lnSpc>
              <a:spcBef>
                <a:spcPts val="0"/>
              </a:spcBef>
              <a:spcAft>
                <a:spcPts val="0"/>
              </a:spcAft>
              <a:buNone/>
            </a:pPr>
            <a:r>
              <a:rPr lang="en-US" sz="2400">
                <a:latin typeface="Lucida Sans"/>
                <a:ea typeface="Lucida Sans"/>
                <a:cs typeface="Lucida Sans"/>
                <a:sym typeface="Lucida Sans"/>
              </a:rPr>
              <a:t>classroom </a:t>
            </a:r>
            <a:endParaRPr sz="2400">
              <a:latin typeface="Lucida Sans"/>
              <a:ea typeface="Lucida Sans"/>
              <a:cs typeface="Lucida Sans"/>
              <a:sym typeface="Lucida Sans"/>
            </a:endParaRPr>
          </a:p>
          <a:p>
            <a:pPr marL="1828800" marR="0" lvl="0" indent="457200" algn="l" rtl="0">
              <a:lnSpc>
                <a:spcPct val="115000"/>
              </a:lnSpc>
              <a:spcBef>
                <a:spcPts val="0"/>
              </a:spcBef>
              <a:spcAft>
                <a:spcPts val="0"/>
              </a:spcAft>
              <a:buNone/>
            </a:pPr>
            <a:r>
              <a:rPr lang="en-US" sz="2400">
                <a:latin typeface="Lucida Sans"/>
                <a:ea typeface="Lucida Sans"/>
                <a:cs typeface="Lucida Sans"/>
                <a:sym typeface="Lucida Sans"/>
              </a:rPr>
              <a:t>Discussed expectations during zoom </a:t>
            </a:r>
            <a:endParaRPr sz="2400">
              <a:latin typeface="Lucida Sans"/>
              <a:ea typeface="Lucida Sans"/>
              <a:cs typeface="Lucida Sans"/>
              <a:sym typeface="Lucida Sans"/>
            </a:endParaRPr>
          </a:p>
          <a:p>
            <a:pPr marL="1828800" marR="0" lvl="0" indent="457200" algn="l" rtl="0">
              <a:lnSpc>
                <a:spcPct val="115000"/>
              </a:lnSpc>
              <a:spcBef>
                <a:spcPts val="0"/>
              </a:spcBef>
              <a:spcAft>
                <a:spcPts val="0"/>
              </a:spcAft>
              <a:buNone/>
            </a:pPr>
            <a:r>
              <a:rPr lang="en-US" sz="2400">
                <a:latin typeface="Lucida Sans"/>
                <a:ea typeface="Lucida Sans"/>
                <a:cs typeface="Lucida Sans"/>
                <a:sym typeface="Lucida Sans"/>
              </a:rPr>
              <a:t>session</a:t>
            </a:r>
            <a:endParaRPr sz="2400">
              <a:latin typeface="Lucida Sans"/>
              <a:ea typeface="Lucida Sans"/>
              <a:cs typeface="Lucida Sans"/>
              <a:sym typeface="Lucida Sans"/>
            </a:endParaRPr>
          </a:p>
          <a:p>
            <a:pPr marL="1371600" marR="0" lvl="0" indent="45720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Second Day:		Echo read in small groups</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					Allows teacher to listen to students read</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r>
              <a:rPr lang="en-US" sz="2400">
                <a:latin typeface="Lucida Sans"/>
                <a:ea typeface="Lucida Sans"/>
                <a:cs typeface="Lucida Sans"/>
                <a:sym typeface="Lucida Sans"/>
              </a:rPr>
              <a:t>Third Day:  		Today students recorded themselves </a:t>
            </a:r>
            <a:endParaRPr sz="2400">
              <a:latin typeface="Lucida Sans"/>
              <a:ea typeface="Lucida Sans"/>
              <a:cs typeface="Lucida Sans"/>
              <a:sym typeface="Lucida Sans"/>
            </a:endParaRPr>
          </a:p>
          <a:p>
            <a:pPr marL="1828800" marR="0" lvl="0" indent="457200" algn="l" rtl="0">
              <a:lnSpc>
                <a:spcPct val="115000"/>
              </a:lnSpc>
              <a:spcBef>
                <a:spcPts val="0"/>
              </a:spcBef>
              <a:spcAft>
                <a:spcPts val="0"/>
              </a:spcAft>
              <a:buNone/>
            </a:pPr>
            <a:r>
              <a:rPr lang="en-US" sz="2400">
                <a:latin typeface="Lucida Sans"/>
                <a:ea typeface="Lucida Sans"/>
                <a:cs typeface="Lucida Sans"/>
                <a:sym typeface="Lucida Sans"/>
              </a:rPr>
              <a:t>reading on Seesaw</a:t>
            </a:r>
            <a:endParaRPr sz="2400">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7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99"/>
        <p:cNvGrpSpPr/>
        <p:nvPr/>
      </p:nvGrpSpPr>
      <p:grpSpPr>
        <a:xfrm>
          <a:off x="0" y="0"/>
          <a:ext cx="0" cy="0"/>
          <a:chOff x="0" y="0"/>
          <a:chExt cx="0" cy="0"/>
        </a:xfrm>
      </p:grpSpPr>
      <p:graphicFrame>
        <p:nvGraphicFramePr>
          <p:cNvPr id="1300" name="Google Shape;1300;p180"/>
          <p:cNvGraphicFramePr/>
          <p:nvPr/>
        </p:nvGraphicFramePr>
        <p:xfrm>
          <a:off x="952500" y="621225"/>
          <a:ext cx="3000000" cy="3000000"/>
        </p:xfrm>
        <a:graphic>
          <a:graphicData uri="http://schemas.openxmlformats.org/drawingml/2006/table">
            <a:tbl>
              <a:tblPr>
                <a:noFill/>
                <a:tableStyleId>{7127B879-F7C7-43C2-9219-D0C1938ED3C2}</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Resource Name</a:t>
                      </a:r>
                      <a:endParaRPr sz="1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Link </a:t>
                      </a:r>
                      <a:endParaRPr sz="1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solidFill>
                            <a:srgbClr val="464646"/>
                          </a:solidFill>
                          <a:latin typeface="Lucida Sans"/>
                          <a:ea typeface="Lucida Sans"/>
                          <a:cs typeface="Lucida Sans"/>
                          <a:sym typeface="Lucida Sans"/>
                        </a:rPr>
                        <a:t>Join Our Network!</a:t>
                      </a:r>
                      <a:endParaRPr sz="18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Clr>
                          <a:schemeClr val="accent5"/>
                        </a:buClr>
                        <a:buSzPts val="1800"/>
                        <a:buFont typeface="Lucida Sans"/>
                        <a:buNone/>
                      </a:pPr>
                      <a:r>
                        <a:rPr lang="en-US" sz="1800" u="sng">
                          <a:solidFill>
                            <a:srgbClr val="464646"/>
                          </a:solidFill>
                          <a:latin typeface="Lucida Sans"/>
                          <a:ea typeface="Lucida Sans"/>
                          <a:cs typeface="Lucida Sans"/>
                          <a:sym typeface="Lucida Sans"/>
                          <a:hlinkClick r:id="rId3"/>
                        </a:rPr>
                        <a:t>www.achievethecore.org/ca-signup</a:t>
                      </a:r>
                      <a:endParaRPr sz="1800" u="sng">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Google Certified Educator</a:t>
                      </a:r>
                      <a:endParaRPr sz="1800">
                        <a:solidFill>
                          <a:srgbClr val="595959"/>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4"/>
                        </a:rPr>
                        <a:t>Certified Educator Level 1</a:t>
                      </a:r>
                      <a:endParaRPr sz="1800">
                        <a:solidFill>
                          <a:srgbClr val="595959"/>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Screencastify Certification</a:t>
                      </a:r>
                      <a:endParaRPr sz="1800">
                        <a:solidFill>
                          <a:srgbClr val="595959"/>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5"/>
                        </a:rPr>
                        <a:t>Certification Courses | The #1 Screen Recorder for Chrome</a:t>
                      </a:r>
                      <a:endParaRPr sz="1800">
                        <a:solidFill>
                          <a:srgbClr val="595959"/>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Zoom Video Tutorials</a:t>
                      </a:r>
                      <a:endParaRPr sz="1800">
                        <a:solidFill>
                          <a:srgbClr val="595959"/>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6"/>
                        </a:rPr>
                        <a:t>Zoom Video Tutorials</a:t>
                      </a:r>
                      <a:endParaRPr sz="1800">
                        <a:solidFill>
                          <a:srgbClr val="595959"/>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Seesaw Tutorials</a:t>
                      </a:r>
                      <a:endParaRPr sz="1800">
                        <a:solidFill>
                          <a:srgbClr val="595959"/>
                        </a:solidFill>
                        <a:latin typeface="Lucida Sans"/>
                        <a:ea typeface="Lucida Sans"/>
                        <a:cs typeface="Lucida Sans"/>
                        <a:sym typeface="Lucida Sans"/>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7"/>
                        </a:rPr>
                        <a:t>Seesaw Help Center</a:t>
                      </a:r>
                      <a:endParaRPr sz="1800">
                        <a:solidFill>
                          <a:srgbClr val="595959"/>
                        </a:solidFill>
                        <a:latin typeface="Lucida Sans"/>
                        <a:ea typeface="Lucida Sans"/>
                        <a:cs typeface="Lucida Sans"/>
                        <a:sym typeface="Lucida Sans"/>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Fluency Packets from SAP</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8"/>
                        </a:rPr>
                        <a:t>ELA / Literacy</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Desmos Collection - </a:t>
                      </a:r>
                      <a:endParaRPr sz="1800">
                        <a:solidFill>
                          <a:srgbClr val="595959"/>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Days 1 &amp; 2</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9"/>
                        </a:rPr>
                        <a:t>Reading Practice Collection in Desmos</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Rationale for Activities</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10"/>
                        </a:rPr>
                        <a:t>Routine Overview &amp; Rationale</a:t>
                      </a:r>
                      <a:endParaRPr sz="1800" u="sng">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sz="1800">
                          <a:solidFill>
                            <a:srgbClr val="595959"/>
                          </a:solidFill>
                          <a:latin typeface="Lucida Sans"/>
                          <a:ea typeface="Lucida Sans"/>
                          <a:cs typeface="Lucida Sans"/>
                          <a:sym typeface="Lucida Sans"/>
                        </a:rPr>
                        <a:t>Tech Free Training</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u="sng">
                          <a:solidFill>
                            <a:srgbClr val="595959"/>
                          </a:solidFill>
                          <a:latin typeface="Lucida Sans"/>
                          <a:ea typeface="Lucida Sans"/>
                          <a:cs typeface="Lucida Sans"/>
                          <a:sym typeface="Lucida Sans"/>
                          <a:hlinkClick r:id="rId11"/>
                        </a:rPr>
                        <a:t>Screencastify &amp; Desmos</a:t>
                      </a:r>
                      <a:endParaRPr sz="1800">
                        <a:solidFill>
                          <a:srgbClr val="595959"/>
                        </a:solidFill>
                        <a:latin typeface="Lucida Sans"/>
                        <a:ea typeface="Lucida Sans"/>
                        <a:cs typeface="Lucida Sans"/>
                        <a:sym typeface="Lucida San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81"/>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307" name="Google Shape;1307;p181"/>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308" name="Google Shape;1308;p181"/>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309" name="Google Shape;1309;p181"/>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310" name="Google Shape;1310;p181"/>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311" name="Google Shape;1311;p181"/>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312" name="Google Shape;1312;p181"/>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313" name="Google Shape;1313;p181"/>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314" name="Google Shape;1314;p181"/>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315" name="Google Shape;1315;p181"/>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82"/>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322" name="Google Shape;1322;p182"/>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323" name="Google Shape;1323;p182"/>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324" name="Google Shape;1324;p182"/>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325" name="Google Shape;1325;p182"/>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326" name="Google Shape;1326;p182"/>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327" name="Google Shape;1327;p182"/>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328" name="Google Shape;1328;p182"/>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329" name="Google Shape;1329;p182"/>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330" name="Google Shape;1330;p182"/>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8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337" name="Google Shape;1337;p183"/>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1" i="0" u="none" strike="noStrike" cap="none">
                <a:solidFill>
                  <a:srgbClr val="3F3F39"/>
                </a:solidFill>
              </a:rPr>
              <a:t>Next month’s webinar: </a:t>
            </a:r>
            <a:endParaRPr b="1"/>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b="1"/>
              <a:t>Math Resource Fixers Uppers with Jason Zimba</a:t>
            </a:r>
            <a:endParaRPr b="1"/>
          </a:p>
          <a:p>
            <a:pPr marL="342900" marR="0" lvl="0" indent="0" algn="l" rtl="0">
              <a:lnSpc>
                <a:spcPct val="100000"/>
              </a:lnSpc>
              <a:spcBef>
                <a:spcPts val="0"/>
              </a:spcBef>
              <a:spcAft>
                <a:spcPts val="0"/>
              </a:spcAft>
              <a:buNone/>
            </a:pPr>
            <a:r>
              <a:rPr lang="en-US"/>
              <a:t>May 6, 2020 @ 7pm EST</a:t>
            </a: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1" i="0" u="none" strike="noStrike" cap="none">
                <a:solidFill>
                  <a:srgbClr val="3F3F39"/>
                </a:solidFill>
              </a:rPr>
              <a:t>Register Here: </a:t>
            </a:r>
            <a:r>
              <a:rPr lang="en-US" sz="2200" b="1" i="0" u="none" strike="noStrike" cap="none">
                <a:solidFill>
                  <a:srgbClr val="3F3F39"/>
                </a:solidFill>
              </a:rPr>
              <a:t> </a:t>
            </a:r>
            <a:br>
              <a:rPr lang="en-US" sz="2200" b="0" i="0" u="none" strike="noStrike" cap="none">
                <a:solidFill>
                  <a:srgbClr val="3F3F39"/>
                </a:solidFill>
                <a:latin typeface="Lucida Sans"/>
                <a:ea typeface="Lucida Sans"/>
                <a:cs typeface="Lucida Sans"/>
                <a:sym typeface="Lucida Sans"/>
              </a:rPr>
            </a:br>
            <a:r>
              <a:rPr lang="en-US" sz="2200" b="0" i="0" u="sng" strike="noStrike" cap="none">
                <a:solidFill>
                  <a:schemeClr val="hlink"/>
                </a:solidFill>
                <a:latin typeface="Lucida Sans"/>
                <a:ea typeface="Lucida Sans"/>
                <a:cs typeface="Lucida Sans"/>
                <a:sym typeface="Lucida Sans"/>
                <a:hlinkClick r:id="rId3"/>
              </a:rPr>
              <a:t>https://event.on24.com/wcc/r/2258898/4892BBD9D5CC0AA4607F8118466C2798</a:t>
            </a:r>
            <a:br>
              <a:rPr lang="en-US" sz="2200" b="0" i="0" u="none" strike="noStrike" cap="none">
                <a:solidFill>
                  <a:srgbClr val="3F3F39"/>
                </a:solidFill>
                <a:latin typeface="Lucida Sans"/>
                <a:ea typeface="Lucida Sans"/>
                <a:cs typeface="Lucida Sans"/>
                <a:sym typeface="Lucida Sans"/>
              </a:rPr>
            </a:b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84"/>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25" name="Google Shape;1025;p143"/>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marL="342900" marR="0" lvl="0" indent="0" algn="l" rtl="0">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5"/>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6"/>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26" name="Google Shape;1026;p143"/>
          <p:cNvPicPr preferRelativeResize="0"/>
          <p:nvPr/>
        </p:nvPicPr>
        <p:blipFill>
          <a:blip r:embed="rId7">
            <a:alphaModFix/>
          </a:blip>
          <a:stretch>
            <a:fillRect/>
          </a:stretch>
        </p:blipFill>
        <p:spPr>
          <a:xfrm>
            <a:off x="6189900" y="396005"/>
            <a:ext cx="2590851" cy="3352874"/>
          </a:xfrm>
          <a:prstGeom prst="rect">
            <a:avLst/>
          </a:prstGeom>
          <a:noFill/>
          <a:ln>
            <a:noFill/>
          </a:ln>
        </p:spPr>
      </p:pic>
      <p:pic>
        <p:nvPicPr>
          <p:cNvPr id="1027" name="Google Shape;1027;p143"/>
          <p:cNvPicPr preferRelativeResize="0"/>
          <p:nvPr/>
        </p:nvPicPr>
        <p:blipFill rotWithShape="1">
          <a:blip r:embed="rId8">
            <a:alphaModFix/>
          </a:blip>
          <a:srcRect b="57841"/>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44"/>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3" name="Google Shape;1033;p14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@jody_guarino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@KatieKeyThomas</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@MJLiben</a:t>
            </a:r>
            <a:endParaRPr sz="2400">
              <a:solidFill>
                <a:srgbClr val="434343"/>
              </a:solidFill>
              <a:latin typeface="Lucida Sans"/>
              <a:ea typeface="Lucida Sans"/>
              <a:cs typeface="Lucida Sans"/>
              <a:sym typeface="Lucida Sans"/>
            </a:endParaRPr>
          </a:p>
        </p:txBody>
      </p:sp>
      <p:pic>
        <p:nvPicPr>
          <p:cNvPr id="1034" name="Google Shape;1034;p144"/>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035" name="Google Shape;1035;p144"/>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036" name="Google Shape;1036;p144"/>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4"/>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38" name="Google Shape;1038;p144"/>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45"/>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45" name="Google Shape;1045;p145"/>
          <p:cNvSpPr txBox="1">
            <a:spLocks noGrp="1"/>
          </p:cNvSpPr>
          <p:nvPr>
            <p:ph type="body" idx="1"/>
          </p:nvPr>
        </p:nvSpPr>
        <p:spPr>
          <a:xfrm>
            <a:off x="504450" y="1923650"/>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endParaRPr sz="1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i="1">
                <a:solidFill>
                  <a:srgbClr val="3F3F39"/>
                </a:solidFill>
              </a:rPr>
              <a:t>Take our survey in 2 weeks and receive a certificate verifying 1 hour of professional learning.</a:t>
            </a:r>
            <a:endParaRPr>
              <a:solidFill>
                <a:srgbClr val="3F3F39"/>
              </a:solidFill>
            </a:endParaRPr>
          </a:p>
        </p:txBody>
      </p:sp>
      <p:pic>
        <p:nvPicPr>
          <p:cNvPr id="1046" name="Google Shape;1046;p145"/>
          <p:cNvPicPr preferRelativeResize="0"/>
          <p:nvPr/>
        </p:nvPicPr>
        <p:blipFill rotWithShape="1">
          <a:blip r:embed="rId3">
            <a:alphaModFix/>
          </a:blip>
          <a:srcRect l="3208" t="15095" r="2139"/>
          <a:stretch/>
        </p:blipFill>
        <p:spPr>
          <a:xfrm>
            <a:off x="705475" y="2905388"/>
            <a:ext cx="7584300" cy="1095225"/>
          </a:xfrm>
          <a:prstGeom prst="rect">
            <a:avLst/>
          </a:prstGeom>
          <a:noFill/>
          <a:ln>
            <a:noFill/>
          </a:ln>
        </p:spPr>
      </p:pic>
      <p:sp>
        <p:nvSpPr>
          <p:cNvPr id="1047" name="Google Shape;1047;p145"/>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5"/>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5"/>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050" name="Google Shape;1050;p145"/>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1" name="Google Shape;1051;p145"/>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5"/>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3" name="Google Shape;1053;p145"/>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4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60" name="Google Shape;1060;p14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Consider why a reading practice routine during distance learning</a:t>
            </a:r>
            <a:endParaRPr/>
          </a:p>
          <a:p>
            <a:pPr marL="68580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Develop a vision of what a 5-Day reading practice routine looks like and sounds like in a distance learning setting</a:t>
            </a:r>
            <a:endParaRPr/>
          </a:p>
          <a:p>
            <a:pPr marL="68580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Understand the affordances of a reading practice routine from multiple perspectives </a:t>
            </a:r>
            <a:endParaRPr/>
          </a:p>
          <a:p>
            <a:pPr marL="68580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Evaluate resources for implementation in your context</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47"/>
          <p:cNvSpPr txBox="1">
            <a:spLocks noGrp="1"/>
          </p:cNvSpPr>
          <p:nvPr>
            <p:ph type="title"/>
          </p:nvPr>
        </p:nvSpPr>
        <p:spPr>
          <a:xfrm>
            <a:off x="140368" y="2829678"/>
            <a:ext cx="90798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a:t>
            </a:r>
            <a:r>
              <a:rPr lang="en-US" sz="2600">
                <a:latin typeface="Lucida Sans"/>
                <a:ea typeface="Lucida Sans"/>
                <a:cs typeface="Lucida Sans"/>
                <a:sym typeface="Lucida Sans"/>
              </a:rPr>
              <a:t>1: We’re Excited About This Resource! </a:t>
            </a:r>
            <a:r>
              <a:rPr lang="en-US" sz="2600" b="0" i="0" u="none" strike="noStrike" cap="none">
                <a:solidFill>
                  <a:schemeClr val="lt1"/>
                </a:solidFill>
                <a:latin typeface="Lucida Sans"/>
                <a:ea typeface="Lucida Sans"/>
                <a:cs typeface="Lucida Sans"/>
                <a:sym typeface="Lucida Sans"/>
              </a:rPr>
              <a:t>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4910</Words>
  <Application>Microsoft Office PowerPoint</Application>
  <PresentationFormat>On-screen Show (4:3)</PresentationFormat>
  <Paragraphs>492</Paragraphs>
  <Slides>46</Slides>
  <Notes>46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46</vt:i4>
      </vt:variant>
    </vt:vector>
  </HeadingPairs>
  <TitlesOfParts>
    <vt:vector size="60" baseType="lpstr">
      <vt:lpstr>Georgia</vt:lpstr>
      <vt:lpstr>Arial</vt:lpstr>
      <vt:lpstr>Roboto</vt:lpstr>
      <vt:lpstr>Lucida Sans</vt:lpstr>
      <vt:lpstr>Avenir</vt:lpstr>
      <vt:lpstr>Noto Sans Symbols</vt:lpstr>
      <vt:lpstr>Allerta</vt:lpstr>
      <vt:lpstr>Calibri</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Reading Practice in a Time of Remote Learning</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Learn More About Us!</vt:lpstr>
      <vt:lpstr>PowerPoint Presentation</vt:lpstr>
      <vt:lpstr>Engage with Us!</vt:lpstr>
      <vt:lpstr>Goals of the Webinar</vt:lpstr>
      <vt:lpstr>Section 1: We’re Excited About This Resource!  </vt:lpstr>
      <vt:lpstr>Meredith Liben and David Liben Senior Fellow and Consultant Student Achievement Partners</vt:lpstr>
      <vt:lpstr>Section 2: Why a reading practice routine during distance learning?</vt:lpstr>
      <vt:lpstr>Jody Guarino Lecturer  University of California, Irvine  Mathematics Coordinator Orange County Department of Education</vt:lpstr>
      <vt:lpstr>Our Why</vt:lpstr>
      <vt:lpstr>Our Why</vt:lpstr>
      <vt:lpstr>Instructional Routines</vt:lpstr>
      <vt:lpstr>How often are your students currently engaging in fluency practice/fluency work?  0-1 times per week 2-3 times per week 4-5 times per week unsure</vt:lpstr>
      <vt:lpstr>Section 3: What does a 5-Day Reading Practice Instructional Routine Look Like and Sound Like?</vt:lpstr>
      <vt:lpstr>5-Day Instructional Routine for Reading Practice</vt:lpstr>
      <vt:lpstr>Three Platforms</vt:lpstr>
      <vt:lpstr>Day 1- Modeled and Choral Reading</vt:lpstr>
      <vt:lpstr>Day 1 - Modeled and Choral Reading</vt:lpstr>
      <vt:lpstr>Day 1- Modeled and Choral Reading Example of Asynchronous Environment</vt:lpstr>
      <vt:lpstr>Day 2 - Echo Reading</vt:lpstr>
      <vt:lpstr>Day 2 - Echo Reading</vt:lpstr>
      <vt:lpstr>Day 2 - Echo Reading Brief Example of Asynchronous Environment</vt:lpstr>
      <vt:lpstr>Day 3 - Peer Reading &amp; Optional Feedback</vt:lpstr>
      <vt:lpstr>Day 3 - Peer Reading &amp; Optional Feedback</vt:lpstr>
      <vt:lpstr>Katie Key Thomas Graduate Student School of Education University of California-Irvine</vt:lpstr>
      <vt:lpstr>Day 4 - Repeated Reading &amp; Self-Evaluation</vt:lpstr>
      <vt:lpstr>Day 4 - Repeated Reading &amp; Self-Evaluation</vt:lpstr>
      <vt:lpstr>Day 5 - Perform Passage / Optional Assessment</vt:lpstr>
      <vt:lpstr>Day 5 - Perform Passage / Optional Assessment</vt:lpstr>
      <vt:lpstr>Family Engagement</vt:lpstr>
      <vt:lpstr>Tech-Free Remote Environment Training</vt:lpstr>
      <vt:lpstr>What’s one benefit this model offers to students?    Please respond using your blue Group Chat widget.</vt:lpstr>
      <vt:lpstr>Section 4  Perspectives from a Site Administrator and First Grade Teacher</vt:lpstr>
      <vt:lpstr>Duane Cox Site Administrator Rea Elementary Newport-Mesa Unified School District</vt:lpstr>
      <vt:lpstr>An Administrator’s Perspective: Duane D. Cox, Ed.D.</vt:lpstr>
      <vt:lpstr>Megan Merrick First Grade Teacher Rea Elementary Newport-Mesa Unified School District </vt:lpstr>
      <vt:lpstr>Getting Started - Megan Merrick </vt:lpstr>
      <vt:lpstr>Questions for Our Guests?</vt:lpstr>
      <vt:lpstr>PowerPoint Presentation</vt:lpstr>
      <vt:lpstr>Join our network!</vt:lpstr>
      <vt:lpstr>Please Join Us!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Practice in a Time of Remote Learning</dc:title>
  <cp:lastModifiedBy>Pascale Joseph</cp:lastModifiedBy>
  <cp:revision>1</cp:revision>
  <dcterms:modified xsi:type="dcterms:W3CDTF">2020-04-15T13:38:05Z</dcterms:modified>
</cp:coreProperties>
</file>